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  <p:sldMasterId id="2147483655" r:id="rId3"/>
    <p:sldMasterId id="2147483665" r:id="rId4"/>
    <p:sldMasterId id="2147483698" r:id="rId5"/>
  </p:sldMasterIdLst>
  <p:notesMasterIdLst>
    <p:notesMasterId r:id="rId24"/>
  </p:notesMasterIdLst>
  <p:sldIdLst>
    <p:sldId id="256" r:id="rId6"/>
    <p:sldId id="258" r:id="rId7"/>
    <p:sldId id="1142" r:id="rId8"/>
    <p:sldId id="1143" r:id="rId9"/>
    <p:sldId id="314" r:id="rId10"/>
    <p:sldId id="1144" r:id="rId11"/>
    <p:sldId id="1132" r:id="rId12"/>
    <p:sldId id="326" r:id="rId13"/>
    <p:sldId id="2147479962" r:id="rId14"/>
    <p:sldId id="279" r:id="rId15"/>
    <p:sldId id="1037" r:id="rId16"/>
    <p:sldId id="1038" r:id="rId17"/>
    <p:sldId id="300" r:id="rId18"/>
    <p:sldId id="2147479963" r:id="rId19"/>
    <p:sldId id="1125" r:id="rId20"/>
    <p:sldId id="305" r:id="rId21"/>
    <p:sldId id="1066" r:id="rId22"/>
    <p:sldId id="1135" r:id="rId23"/>
  </p:sldIdLst>
  <p:sldSz cx="9144000" cy="5143500" type="screen16x9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6"/>
    <p:restoredTop sz="82585"/>
  </p:normalViewPr>
  <p:slideViewPr>
    <p:cSldViewPr snapToGrid="0">
      <p:cViewPr>
        <p:scale>
          <a:sx n="134" d="100"/>
          <a:sy n="134" d="100"/>
        </p:scale>
        <p:origin x="141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move the slide</a:t>
            </a: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r>
              <a:rPr lang="fr-CH" sz="2000" b="0" u="none" strike="noStrike">
                <a:solidFill>
                  <a:srgbClr val="000000"/>
                </a:solidFill>
                <a:uFillTx/>
                <a:latin typeface="Arial"/>
              </a:rPr>
              <a:t>Click to edit the notes format</a:t>
            </a:r>
          </a:p>
        </p:txBody>
      </p:sp>
      <p:sp>
        <p:nvSpPr>
          <p:cNvPr id="13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fr-CH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&lt;header&gt;</a:t>
            </a:r>
          </a:p>
        </p:txBody>
      </p:sp>
      <p:sp>
        <p:nvSpPr>
          <p:cNvPr id="137" name="PlaceHolder 4"/>
          <p:cNvSpPr>
            <a:spLocks noGrp="1"/>
          </p:cNvSpPr>
          <p:nvPr>
            <p:ph type="dt" idx="54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fr-CH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lang="fr-CH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&lt;date/time&gt;</a:t>
            </a:r>
          </a:p>
        </p:txBody>
      </p:sp>
      <p:sp>
        <p:nvSpPr>
          <p:cNvPr id="138" name="PlaceHolder 5"/>
          <p:cNvSpPr>
            <a:spLocks noGrp="1"/>
          </p:cNvSpPr>
          <p:nvPr>
            <p:ph type="ftr" idx="55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fr-CH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fr-CH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</a:p>
        </p:txBody>
      </p:sp>
      <p:sp>
        <p:nvSpPr>
          <p:cNvPr id="139" name="PlaceHolder 6"/>
          <p:cNvSpPr>
            <a:spLocks noGrp="1"/>
          </p:cNvSpPr>
          <p:nvPr>
            <p:ph type="sldNum" idx="5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fr-CH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01DD253E-01B4-4178-9F7E-068A8DA4842B}" type="slidenum">
              <a:rPr lang="fr-CH" sz="1400" b="0" u="none" strike="noStrike">
                <a:solidFill>
                  <a:srgbClr val="000000"/>
                </a:solidFill>
                <a:uFillTx/>
                <a:latin typeface="Times New Roman"/>
              </a:rPr>
              <a:t>‹#›</a:t>
            </a:fld>
            <a:endParaRPr lang="fr-CH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2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fr-CH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27" name="PlaceHolder 3"/>
          <p:cNvSpPr>
            <a:spLocks noGrp="1"/>
          </p:cNvSpPr>
          <p:nvPr>
            <p:ph type="sldNum" idx="95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0" u="none" strike="noStrike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3B42BE9C-94C3-4B48-ACFB-0B6F7D45F4DA}" type="slidenum"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1</a:t>
            </a:fld>
            <a:endParaRPr lang="fr-CH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6"/>
          </p:nvPr>
        </p:nvSpPr>
        <p:spPr/>
        <p:txBody>
          <a:bodyPr/>
          <a:lstStyle/>
          <a:p>
            <a:pPr indent="0" algn="r">
              <a:buNone/>
            </a:pPr>
            <a:fld id="{01DD253E-01B4-4178-9F7E-068A8DA4842B}" type="slidenum">
              <a:rPr lang="fr-CH" sz="1400" b="0" u="none" strike="noStrike" smtClean="0">
                <a:solidFill>
                  <a:srgbClr val="000000"/>
                </a:solidFill>
                <a:uFillTx/>
                <a:latin typeface="Times New Roman"/>
              </a:rPr>
              <a:t>12</a:t>
            </a:fld>
            <a:endParaRPr lang="fr-CH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541269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8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fr-CH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87" name="PlaceHolder 3"/>
          <p:cNvSpPr>
            <a:spLocks noGrp="1"/>
          </p:cNvSpPr>
          <p:nvPr>
            <p:ph type="sldNum" idx="113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0" u="none" strike="noStrike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9C6566-74C7-4844-A5E5-532048B9DC3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5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Condense this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</a:pP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57" name="PlaceHolder 3"/>
          <p:cNvSpPr>
            <a:spLocks noGrp="1"/>
          </p:cNvSpPr>
          <p:nvPr>
            <p:ph type="sldNum" idx="103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0" u="none" strike="noStrike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9688E94-F966-41FD-B32E-0FCB30AE82FC}" type="slidenum"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14</a:t>
            </a:fld>
            <a:endParaRPr lang="fr-CH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D8F007-370B-D956-AD80-8D669DE94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PlaceHolder 1">
            <a:extLst>
              <a:ext uri="{FF2B5EF4-FFF2-40B4-BE49-F238E27FC236}">
                <a16:creationId xmlns:a16="http://schemas.microsoft.com/office/drawing/2014/main" id="{0E2CF2EB-9BFA-2C5E-AC30-1ADC855BD1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2" name="PlaceHolder 2">
            <a:extLst>
              <a:ext uri="{FF2B5EF4-FFF2-40B4-BE49-F238E27FC236}">
                <a16:creationId xmlns:a16="http://schemas.microsoft.com/office/drawing/2014/main" id="{87855471-0CFB-FCEE-0B4A-DF7908CADF2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Really visualize the SNSPD and this forms the story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33" name="PlaceHolder 3">
            <a:extLst>
              <a:ext uri="{FF2B5EF4-FFF2-40B4-BE49-F238E27FC236}">
                <a16:creationId xmlns:a16="http://schemas.microsoft.com/office/drawing/2014/main" id="{D42837BC-6D36-20AF-9502-09B42D45DCB3}"/>
              </a:ext>
            </a:extLst>
          </p:cNvPr>
          <p:cNvSpPr>
            <a:spLocks noGrp="1"/>
          </p:cNvSpPr>
          <p:nvPr>
            <p:ph type="sldNum" idx="97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0" u="none" strike="noStrike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7CB87C1-A593-46EB-AC2A-A32D8819C77D}" type="slidenum"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17</a:t>
            </a:fld>
            <a:endParaRPr lang="fr-CH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85083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Really visualize the SNSPD and this forms the story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33" name="PlaceHolder 3"/>
          <p:cNvSpPr>
            <a:spLocks noGrp="1"/>
          </p:cNvSpPr>
          <p:nvPr>
            <p:ph type="sldNum" idx="97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0" u="none" strike="noStrike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7CB87C1-A593-46EB-AC2A-A32D8819C77D}" type="slidenum"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2</a:t>
            </a:fld>
            <a:endParaRPr lang="fr-CH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62B03-F8A2-277B-78B3-B4760A8C9B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PlaceHolder 1">
            <a:extLst>
              <a:ext uri="{FF2B5EF4-FFF2-40B4-BE49-F238E27FC236}">
                <a16:creationId xmlns:a16="http://schemas.microsoft.com/office/drawing/2014/main" id="{C57E272E-50C0-3567-33F9-2E176E35A4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2" name="PlaceHolder 2">
            <a:extLst>
              <a:ext uri="{FF2B5EF4-FFF2-40B4-BE49-F238E27FC236}">
                <a16:creationId xmlns:a16="http://schemas.microsoft.com/office/drawing/2014/main" id="{F09186AC-0528-889C-B940-8D37DFA09CF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Really visualize the SNSPD and this forms the story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33" name="PlaceHolder 3">
            <a:extLst>
              <a:ext uri="{FF2B5EF4-FFF2-40B4-BE49-F238E27FC236}">
                <a16:creationId xmlns:a16="http://schemas.microsoft.com/office/drawing/2014/main" id="{E73B6ADD-DB65-9E65-3823-A0491E5165F7}"/>
              </a:ext>
            </a:extLst>
          </p:cNvPr>
          <p:cNvSpPr>
            <a:spLocks noGrp="1"/>
          </p:cNvSpPr>
          <p:nvPr>
            <p:ph type="sldNum" idx="97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0" u="none" strike="noStrike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CB87C1-A593-46EB-AC2A-A32D8819C77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49295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Let me show you how it works</a:t>
            </a:r>
            <a:br>
              <a:rPr sz="2000"/>
            </a:br>
            <a:br>
              <a:rPr sz="2000"/>
            </a:b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Add general pictures of nanowires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- For reference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40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Let’s take a look at advanced since the 2015 Bell test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In fact, I contributed to 6/8 current records for SNSPDs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OpenSymbol"/>
              <a:buChar char="-"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Including the factor of &gt;5 factor improvement in timing resolution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OpenSymbol"/>
              <a:buChar char="-"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As well as other important metrics for Quantum Science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OpenSymbol"/>
              <a:buChar char="-"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Wingdings"/>
              </a:rPr>
              <a:t></a:t>
            </a:r>
            <a:r>
              <a:rPr lang="en-US" sz="2000" b="0" u="none" strike="noStrike">
                <a:solidFill>
                  <a:srgbClr val="000000"/>
                </a:solidFill>
                <a:uFillTx/>
                <a:latin typeface="Times New Roman"/>
              </a:rPr>
              <a:t> including intrinsic photon number resolution, array size and maximum count rate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Times New Roman"/>
              </a:rPr>
              <a:t>We are on verge of the next revolutionary breakthrough in quantum optics by </a:t>
            </a:r>
            <a:r>
              <a:rPr lang="en-US" sz="2000" b="0" u="none" strike="noStrike">
                <a:solidFill>
                  <a:srgbClr val="000000"/>
                </a:solidFill>
                <a:uFillTx/>
                <a:latin typeface="Wingdings"/>
              </a:rPr>
              <a:t></a:t>
            </a:r>
            <a:r>
              <a:rPr lang="en-US" sz="2000" b="0" u="none" strike="noStrike">
                <a:solidFill>
                  <a:srgbClr val="000000"/>
                </a:solidFill>
                <a:uFillTx/>
                <a:latin typeface="Times New Roman"/>
              </a:rPr>
              <a:t> access to multiple metric simultaneously 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Wingdings"/>
              </a:rPr>
              <a:t></a:t>
            </a:r>
            <a:r>
              <a:rPr lang="en-US" sz="2000" b="0" u="none" strike="noStrike">
                <a:solidFill>
                  <a:srgbClr val="000000"/>
                </a:solidFill>
                <a:uFillTx/>
                <a:latin typeface="Times New Roman"/>
              </a:rPr>
              <a:t> This is the main main of this Starting grant - to group these metrics into a single device for the first time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Times New Roman"/>
              </a:rPr>
              <a:t>+ impact QC and QI 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Times New Roman"/>
              </a:rPr>
              <a:t>Understanding of all of these metric individually is important for bringing them together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Wingdings"/>
              </a:rPr>
              <a:t></a:t>
            </a:r>
            <a:r>
              <a:rPr lang="en-US" sz="2000" b="0" u="none" strike="noStrike">
                <a:solidFill>
                  <a:srgbClr val="000000"/>
                </a:solidFill>
                <a:uFillTx/>
                <a:latin typeface="Times New Roman"/>
              </a:rPr>
              <a:t> I am well positioned to do this, given my contributions in the field so far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AAF94C-CDC4-31B1-335D-4D31F7A5C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PlaceHolder 1">
            <a:extLst>
              <a:ext uri="{FF2B5EF4-FFF2-40B4-BE49-F238E27FC236}">
                <a16:creationId xmlns:a16="http://schemas.microsoft.com/office/drawing/2014/main" id="{028F7C21-A1E4-D54C-E3D6-4AF2646637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92" name="PlaceHolder 2">
            <a:extLst>
              <a:ext uri="{FF2B5EF4-FFF2-40B4-BE49-F238E27FC236}">
                <a16:creationId xmlns:a16="http://schemas.microsoft.com/office/drawing/2014/main" id="{6B709FCF-48D5-6EFA-54CF-682883B0C3B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</a:pPr>
            <a:r>
              <a:rPr lang="en-US" sz="2000" b="0" u="none" strike="noStrike" dirty="0">
                <a:solidFill>
                  <a:srgbClr val="000000"/>
                </a:solidFill>
                <a:uFillTx/>
                <a:latin typeface="Arial"/>
              </a:rPr>
              <a:t>Highlight the focus</a:t>
            </a:r>
            <a:br>
              <a:rPr sz="2000" dirty="0"/>
            </a:br>
            <a:r>
              <a:rPr lang="en-US" sz="2000" b="0" u="none" strike="noStrike" dirty="0">
                <a:solidFill>
                  <a:srgbClr val="000000"/>
                </a:solidFill>
                <a:uFillTx/>
                <a:latin typeface="Arial"/>
              </a:rPr>
              <a:t>At the end I’ll come back to talk about this </a:t>
            </a:r>
            <a:r>
              <a:rPr lang="en-US" sz="2000" b="0" u="none" strike="noStrike" dirty="0" err="1">
                <a:solidFill>
                  <a:srgbClr val="000000"/>
                </a:solidFill>
                <a:uFillTx/>
                <a:latin typeface="Arial"/>
              </a:rPr>
              <a:t>etc</a:t>
            </a:r>
            <a:r>
              <a:rPr lang="en-US" sz="2000" b="0" u="none" strike="noStrike" dirty="0">
                <a:solidFill>
                  <a:srgbClr val="000000"/>
                </a:solidFill>
                <a:uFillTx/>
                <a:latin typeface="Arial"/>
              </a:rPr>
              <a:t>,</a:t>
            </a:r>
            <a:br>
              <a:rPr sz="2000" dirty="0"/>
            </a:br>
            <a:r>
              <a:rPr lang="en-US" sz="2000" b="0" u="none" strike="noStrike" dirty="0">
                <a:solidFill>
                  <a:srgbClr val="000000"/>
                </a:solidFill>
                <a:uFillTx/>
                <a:latin typeface="Arial"/>
              </a:rPr>
              <a:t>how we are seeing ourselves in that domain</a:t>
            </a:r>
            <a:br>
              <a:rPr sz="2000" dirty="0"/>
            </a:br>
            <a:br>
              <a:rPr sz="2000" dirty="0"/>
            </a:br>
            <a:r>
              <a:rPr lang="en-US" sz="2000" b="0" u="none" strike="noStrike" dirty="0">
                <a:solidFill>
                  <a:srgbClr val="000000"/>
                </a:solidFill>
                <a:uFillTx/>
                <a:latin typeface="Arial"/>
              </a:rPr>
              <a:t>Highlight what lead to a publication</a:t>
            </a:r>
            <a:endParaRPr lang="fr-CH" sz="2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93" name="PlaceHolder 3">
            <a:extLst>
              <a:ext uri="{FF2B5EF4-FFF2-40B4-BE49-F238E27FC236}">
                <a16:creationId xmlns:a16="http://schemas.microsoft.com/office/drawing/2014/main" id="{491A73BD-8004-BE77-4E29-FEED6BB0A036}"/>
              </a:ext>
            </a:extLst>
          </p:cNvPr>
          <p:cNvSpPr>
            <a:spLocks noGrp="1"/>
          </p:cNvSpPr>
          <p:nvPr>
            <p:ph type="sldNum" idx="115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0" u="none" strike="noStrike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4ADDBFDC-37CE-465D-8705-C8009C423485}" type="slidenum"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6</a:t>
            </a:fld>
            <a:endParaRPr lang="fr-CH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68276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447286-DDA2-10B4-4DFE-1AD43AA31F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PlaceHolder 1">
            <a:extLst>
              <a:ext uri="{FF2B5EF4-FFF2-40B4-BE49-F238E27FC236}">
                <a16:creationId xmlns:a16="http://schemas.microsoft.com/office/drawing/2014/main" id="{30C62875-72AB-1C74-9DA7-7057E3A2C6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178" name="PlaceHolder 2">
            <a:extLst>
              <a:ext uri="{FF2B5EF4-FFF2-40B4-BE49-F238E27FC236}">
                <a16:creationId xmlns:a16="http://schemas.microsoft.com/office/drawing/2014/main" id="{72667BF5-046D-FB78-2F27-8AE7810D1124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State how many photons we start with and at the end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4W and then ~10 photons?</a:t>
            </a:r>
            <a:endParaRPr lang="fr-CH" sz="20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79" name="PlaceHolder 3">
            <a:extLst>
              <a:ext uri="{FF2B5EF4-FFF2-40B4-BE49-F238E27FC236}">
                <a16:creationId xmlns:a16="http://schemas.microsoft.com/office/drawing/2014/main" id="{4BE1F5D4-3EE6-88CF-6FC3-CF61148A6827}"/>
              </a:ext>
            </a:extLst>
          </p:cNvPr>
          <p:cNvSpPr>
            <a:spLocks noGrp="1"/>
          </p:cNvSpPr>
          <p:nvPr>
            <p:ph type="sldNum" idx="110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0" u="none" strike="noStrike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4C551E2-BE17-4DFF-9E04-9057D9D26819}" type="slidenum"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7</a:t>
            </a:fld>
            <a:endParaRPr lang="fr-CH" sz="12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0411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6"/>
          </p:nvPr>
        </p:nvSpPr>
        <p:spPr/>
        <p:txBody>
          <a:bodyPr/>
          <a:lstStyle/>
          <a:p>
            <a:pPr indent="0" algn="r">
              <a:buNone/>
            </a:pPr>
            <a:fld id="{01DD253E-01B4-4178-9F7E-068A8DA4842B}" type="slidenum">
              <a:rPr lang="fr-CH" sz="1400" b="0" u="none" strike="noStrike" smtClean="0">
                <a:solidFill>
                  <a:srgbClr val="000000"/>
                </a:solidFill>
                <a:uFillTx/>
                <a:latin typeface="Times New Roman"/>
              </a:rPr>
              <a:t>8</a:t>
            </a:fld>
            <a:endParaRPr lang="fr-CH" sz="14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24225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D6A3B-8E55-EE64-56BA-F3EC01FDF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158FDF-088F-5950-BD37-E8B6D807F0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A362B9-4775-4A61-E331-D9404F70E4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Example to illustrate how detectors can impact quantum communication</a:t>
            </a:r>
          </a:p>
          <a:p>
            <a:endParaRPr lang="en-US" dirty="0"/>
          </a:p>
          <a:p>
            <a:r>
              <a:rPr lang="en-US" dirty="0"/>
              <a:t>- QKD --&gt; Alice sends ...</a:t>
            </a:r>
          </a:p>
          <a:p>
            <a:endParaRPr lang="en-US" dirty="0"/>
          </a:p>
          <a:p>
            <a:r>
              <a:rPr lang="en-US" dirty="0"/>
              <a:t>- key secured by laws of physics</a:t>
            </a:r>
          </a:p>
          <a:p>
            <a:endParaRPr lang="en-US" dirty="0"/>
          </a:p>
          <a:p>
            <a:r>
              <a:rPr lang="en-US" dirty="0"/>
              <a:t>- These states are encoded in timing of photons</a:t>
            </a:r>
          </a:p>
          <a:p>
            <a:endParaRPr lang="en-US" dirty="0"/>
          </a:p>
          <a:p>
            <a:r>
              <a:rPr lang="en-US" dirty="0"/>
              <a:t>- dark counts and timing --&gt; errors</a:t>
            </a:r>
          </a:p>
          <a:p>
            <a:endParaRPr lang="en-US" dirty="0"/>
          </a:p>
          <a:p>
            <a:r>
              <a:rPr lang="en-US" dirty="0"/>
              <a:t>- Developed a record low dark count rate</a:t>
            </a:r>
            <a:br>
              <a:rPr lang="en-US" dirty="0"/>
            </a:br>
            <a:endParaRPr lang="en-US" dirty="0"/>
          </a:p>
          <a:p>
            <a:r>
              <a:rPr lang="en-US" dirty="0">
                <a:sym typeface="Wingdings" pitchFamily="2" charset="2"/>
              </a:rPr>
              <a:t> - Build a specific system to leverage this  to this day it is the record for semiconductor device</a:t>
            </a:r>
            <a:br>
              <a:rPr lang="en-US" dirty="0"/>
            </a:br>
            <a:br>
              <a:rPr lang="en-US" dirty="0"/>
            </a:br>
            <a:r>
              <a:rPr lang="en-US" dirty="0"/>
              <a:t>In future, for secure communication </a:t>
            </a:r>
            <a:r>
              <a:rPr lang="en-US" dirty="0">
                <a:sym typeface="Wingdings" pitchFamily="2" charset="2"/>
              </a:rPr>
              <a:t> need to increase distances</a:t>
            </a:r>
          </a:p>
          <a:p>
            <a:r>
              <a:rPr lang="en-US" dirty="0">
                <a:sym typeface="Wingdings" pitchFamily="2" charset="2"/>
              </a:rPr>
              <a:t> Need to increase beyond single –inks  quantum repeaters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67FED-865A-D6FF-60D3-03FACFBA11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68CAF9-1054-694A-9BD8-E1DED288B1A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0235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08720" y="6588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CH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8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5687785" y="4592320"/>
            <a:ext cx="3347357" cy="551180"/>
          </a:xfrm>
        </p:spPr>
        <p:txBody>
          <a:bodyPr anchor="b">
            <a:noAutofit/>
          </a:bodyPr>
          <a:lstStyle>
            <a:lvl1pPr marL="0" indent="0" algn="ctr">
              <a:buNone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Proprietary information or required markings can go here.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339" y="3918225"/>
            <a:ext cx="2925483" cy="81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808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8530529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7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 hasCustomPrompt="1"/>
          </p:nvPr>
        </p:nvSpPr>
        <p:spPr>
          <a:xfrm>
            <a:off x="369199" y="4784663"/>
            <a:ext cx="5605045" cy="358837"/>
          </a:xfrm>
        </p:spPr>
        <p:txBody>
          <a:bodyPr>
            <a:no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800"/>
            </a:lvl2pPr>
            <a:lvl3pPr marL="914400" indent="0">
              <a:buNone/>
              <a:defRPr sz="800"/>
            </a:lvl3pPr>
            <a:lvl4pPr marL="1371600" indent="0">
              <a:buNone/>
              <a:defRPr sz="800"/>
            </a:lvl4pPr>
            <a:lvl5pPr marL="1828800" indent="0">
              <a:buNone/>
              <a:defRPr sz="800"/>
            </a:lvl5pPr>
          </a:lstStyle>
          <a:p>
            <a:pPr lvl="0"/>
            <a:r>
              <a:rPr lang="en-US" dirty="0"/>
              <a:t>Proprietary information or required markings can go here.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7" y="3488175"/>
            <a:ext cx="8530530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Black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244" y="4219782"/>
            <a:ext cx="2925483" cy="81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099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6269146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8"/>
          </p:nvPr>
        </p:nvSpPr>
        <p:spPr>
          <a:xfrm>
            <a:off x="253999" y="4802823"/>
            <a:ext cx="1422401" cy="2746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1" y="4802823"/>
            <a:ext cx="5526711" cy="274637"/>
          </a:xfrm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6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8385141" y="4802823"/>
            <a:ext cx="596618" cy="272097"/>
          </a:xfrm>
        </p:spPr>
        <p:txBody>
          <a:bodyPr/>
          <a:lstStyle/>
          <a:p>
            <a:r>
              <a:rPr lang="en-US" dirty="0"/>
              <a:t>Slide </a:t>
            </a:r>
            <a:fld id="{B05A01D2-1420-484E-968C-E3496F5AF5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461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8"/>
          </p:nvPr>
        </p:nvSpPr>
        <p:spPr>
          <a:xfrm>
            <a:off x="253999" y="4802823"/>
            <a:ext cx="1422401" cy="2746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1676401" y="4802823"/>
            <a:ext cx="5526711" cy="274637"/>
          </a:xfrm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21"/>
          </p:nvPr>
        </p:nvSpPr>
        <p:spPr>
          <a:xfrm>
            <a:off x="7203112" y="4802823"/>
            <a:ext cx="596618" cy="272097"/>
          </a:xfrm>
        </p:spPr>
        <p:txBody>
          <a:bodyPr/>
          <a:lstStyle/>
          <a:p>
            <a:r>
              <a:rPr lang="en-US" dirty="0"/>
              <a:t>Slide </a:t>
            </a:r>
            <a:fld id="{B05A01D2-1420-484E-968C-E3496F5AF5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078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18"/>
          </p:nvPr>
        </p:nvSpPr>
        <p:spPr>
          <a:xfrm>
            <a:off x="253999" y="4802823"/>
            <a:ext cx="1422401" cy="2746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1" y="4802823"/>
            <a:ext cx="5526711" cy="274637"/>
          </a:xfrm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7203112" y="4802823"/>
            <a:ext cx="596618" cy="272097"/>
          </a:xfrm>
        </p:spPr>
        <p:txBody>
          <a:bodyPr/>
          <a:lstStyle/>
          <a:p>
            <a:r>
              <a:rPr lang="en-US" dirty="0"/>
              <a:t>Slide </a:t>
            </a:r>
            <a:fld id="{B05A01D2-1420-484E-968C-E3496F5AF5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027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8"/>
          </p:nvPr>
        </p:nvSpPr>
        <p:spPr>
          <a:xfrm>
            <a:off x="6722664" y="4790441"/>
            <a:ext cx="1422401" cy="2746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1195953" y="4795520"/>
            <a:ext cx="5526711" cy="274637"/>
          </a:xfrm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6" name="Slide Number Placeholder 7"/>
          <p:cNvSpPr>
            <a:spLocks noGrp="1"/>
          </p:cNvSpPr>
          <p:nvPr>
            <p:ph type="sldNum" sz="quarter" idx="21"/>
          </p:nvPr>
        </p:nvSpPr>
        <p:spPr>
          <a:xfrm>
            <a:off x="174630" y="4795520"/>
            <a:ext cx="596618" cy="272097"/>
          </a:xfrm>
        </p:spPr>
        <p:txBody>
          <a:bodyPr/>
          <a:lstStyle/>
          <a:p>
            <a:r>
              <a:rPr lang="en-US" dirty="0"/>
              <a:t>Slide </a:t>
            </a:r>
            <a:fld id="{B05A01D2-1420-484E-968C-E3496F5AF5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388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18"/>
          </p:nvPr>
        </p:nvSpPr>
        <p:spPr>
          <a:xfrm>
            <a:off x="253999" y="4802823"/>
            <a:ext cx="1422401" cy="2746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1676401" y="4802823"/>
            <a:ext cx="5526711" cy="274637"/>
          </a:xfrm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8" name="Slide Number Placeholder 7"/>
          <p:cNvSpPr>
            <a:spLocks noGrp="1"/>
          </p:cNvSpPr>
          <p:nvPr>
            <p:ph type="sldNum" sz="quarter" idx="22"/>
          </p:nvPr>
        </p:nvSpPr>
        <p:spPr>
          <a:xfrm>
            <a:off x="7203112" y="4802823"/>
            <a:ext cx="596618" cy="272097"/>
          </a:xfrm>
        </p:spPr>
        <p:txBody>
          <a:bodyPr/>
          <a:lstStyle/>
          <a:p>
            <a:r>
              <a:rPr lang="en-US" dirty="0"/>
              <a:t>Slide </a:t>
            </a:r>
            <a:fld id="{B05A01D2-1420-484E-968C-E3496F5AF5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1745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18" name="Date Placeholder 1"/>
          <p:cNvSpPr>
            <a:spLocks noGrp="1"/>
          </p:cNvSpPr>
          <p:nvPr>
            <p:ph type="dt" sz="half" idx="18"/>
          </p:nvPr>
        </p:nvSpPr>
        <p:spPr>
          <a:xfrm>
            <a:off x="253999" y="4802823"/>
            <a:ext cx="1422401" cy="2746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1676401" y="4802823"/>
            <a:ext cx="5526711" cy="274637"/>
          </a:xfrm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20" name="Slide Number Placeholder 7"/>
          <p:cNvSpPr>
            <a:spLocks noGrp="1"/>
          </p:cNvSpPr>
          <p:nvPr>
            <p:ph type="sldNum" sz="quarter" idx="22"/>
          </p:nvPr>
        </p:nvSpPr>
        <p:spPr>
          <a:xfrm>
            <a:off x="7203112" y="4802823"/>
            <a:ext cx="596618" cy="272097"/>
          </a:xfrm>
        </p:spPr>
        <p:txBody>
          <a:bodyPr/>
          <a:lstStyle/>
          <a:p>
            <a:r>
              <a:rPr lang="en-US" dirty="0"/>
              <a:t>Slide </a:t>
            </a:r>
            <a:fld id="{B05A01D2-1420-484E-968C-E3496F5AF5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302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18"/>
          </p:nvPr>
        </p:nvSpPr>
        <p:spPr>
          <a:xfrm>
            <a:off x="253999" y="4802823"/>
            <a:ext cx="1422401" cy="2746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25"/>
          </p:nvPr>
        </p:nvSpPr>
        <p:spPr>
          <a:xfrm>
            <a:off x="1676401" y="4802823"/>
            <a:ext cx="5526711" cy="274637"/>
          </a:xfrm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26"/>
          </p:nvPr>
        </p:nvSpPr>
        <p:spPr>
          <a:xfrm>
            <a:off x="7203112" y="4802823"/>
            <a:ext cx="596618" cy="272097"/>
          </a:xfrm>
        </p:spPr>
        <p:txBody>
          <a:bodyPr/>
          <a:lstStyle/>
          <a:p>
            <a:r>
              <a:rPr lang="en-US" dirty="0"/>
              <a:t>Slide </a:t>
            </a:r>
            <a:fld id="{B05A01D2-1420-484E-968C-E3496F5AF5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71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4ED9441-9982-4E96-8C85-7C3AD7C2EF1A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539273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18" name="Date Placeholder 1"/>
          <p:cNvSpPr>
            <a:spLocks noGrp="1"/>
          </p:cNvSpPr>
          <p:nvPr>
            <p:ph type="dt" sz="half" idx="18"/>
          </p:nvPr>
        </p:nvSpPr>
        <p:spPr>
          <a:xfrm>
            <a:off x="253999" y="4802823"/>
            <a:ext cx="1422401" cy="2746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25"/>
          </p:nvPr>
        </p:nvSpPr>
        <p:spPr>
          <a:xfrm>
            <a:off x="1676401" y="4802823"/>
            <a:ext cx="5526711" cy="274637"/>
          </a:xfrm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20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7203112" y="4802823"/>
            <a:ext cx="596618" cy="272097"/>
          </a:xfrm>
        </p:spPr>
        <p:txBody>
          <a:bodyPr/>
          <a:lstStyle/>
          <a:p>
            <a:r>
              <a:rPr lang="en-US" dirty="0"/>
              <a:t>Slide </a:t>
            </a:r>
            <a:fld id="{B05A01D2-1420-484E-968C-E3496F5AF5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7961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r>
              <a:rPr lang="en-US" dirty="0"/>
              <a:t>Single photon detection with a system temporal resolution below 10 </a:t>
            </a:r>
            <a:r>
              <a:rPr lang="en-US" dirty="0" err="1"/>
              <a:t>ps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847090"/>
            <a:ext cx="5129236" cy="367410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1486852"/>
            <a:ext cx="3211513" cy="30343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84709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18" name="Date Placeholder 1"/>
          <p:cNvSpPr>
            <a:spLocks noGrp="1"/>
          </p:cNvSpPr>
          <p:nvPr>
            <p:ph type="dt" sz="half" idx="18"/>
          </p:nvPr>
        </p:nvSpPr>
        <p:spPr>
          <a:xfrm>
            <a:off x="253999" y="4802823"/>
            <a:ext cx="1422401" cy="2746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25"/>
          </p:nvPr>
        </p:nvSpPr>
        <p:spPr>
          <a:xfrm>
            <a:off x="1676401" y="4802823"/>
            <a:ext cx="5526711" cy="274637"/>
          </a:xfrm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20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7203112" y="4802823"/>
            <a:ext cx="596618" cy="272097"/>
          </a:xfrm>
        </p:spPr>
        <p:txBody>
          <a:bodyPr/>
          <a:lstStyle/>
          <a:p>
            <a:r>
              <a:rPr lang="en-US" dirty="0"/>
              <a:t>Slide </a:t>
            </a:r>
            <a:fld id="{B05A01D2-1420-484E-968C-E3496F5AF5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1599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Blac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8624220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Light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r>
              <a:rPr lang="en-US" dirty="0"/>
              <a:t>Single photon detection with a system temporal resolution below 10 </a:t>
            </a:r>
            <a:r>
              <a:rPr lang="en-US" dirty="0" err="1"/>
              <a:t>ps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B05A01D2-1420-484E-968C-E3496F5AF5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5637581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001292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594773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Gray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9827629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2896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 dirty="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228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356" y="2008238"/>
            <a:ext cx="4057288" cy="112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246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r>
              <a:rPr lang="en-US" dirty="0"/>
              <a:t>Experimental methods for studies of intrinsic jitter and latency 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8"/>
          </p:nvPr>
        </p:nvSpPr>
        <p:spPr>
          <a:xfrm>
            <a:off x="253999" y="4802823"/>
            <a:ext cx="1422401" cy="2746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1" y="4802823"/>
            <a:ext cx="5526711" cy="274637"/>
          </a:xfrm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6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7203112" y="4802823"/>
            <a:ext cx="596618" cy="272097"/>
          </a:xfrm>
        </p:spPr>
        <p:txBody>
          <a:bodyPr/>
          <a:lstStyle/>
          <a:p>
            <a:r>
              <a:rPr lang="en-US" dirty="0"/>
              <a:t>Slide </a:t>
            </a:r>
            <a:fld id="{B05A01D2-1420-484E-968C-E3496F5AF5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2B2D7-29E2-9841-836B-E41C86F784DA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630238" y="49434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742013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0"/>
            <a:ext cx="6044184" cy="747522"/>
          </a:xfrm>
        </p:spPr>
        <p:txBody>
          <a:bodyPr>
            <a:noAutofit/>
          </a:bodyPr>
          <a:lstStyle>
            <a:lvl1pPr algn="l">
              <a:defRPr sz="1800" baseline="0">
                <a:latin typeface="Gill Sans MT" panose="020B05020201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Gill Sans MT" panose="020B0502020104020203" pitchFamily="34" charset="0"/>
              </a:defRPr>
            </a:lvl1pPr>
            <a:lvl2pPr>
              <a:defRPr baseline="0">
                <a:latin typeface="Gill Sans MT" panose="020B0502020104020203" pitchFamily="34" charset="0"/>
              </a:defRPr>
            </a:lvl2pPr>
            <a:lvl3pPr>
              <a:defRPr baseline="0">
                <a:latin typeface="Gill Sans MT" panose="020B0502020104020203" pitchFamily="34" charset="0"/>
              </a:defRPr>
            </a:lvl3pPr>
            <a:lvl4pPr>
              <a:defRPr baseline="0">
                <a:latin typeface="Gill Sans MT" panose="020B0502020104020203" pitchFamily="34" charset="0"/>
              </a:defRPr>
            </a:lvl4pPr>
            <a:lvl5pPr>
              <a:defRPr baseline="0"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41218" y="800103"/>
            <a:ext cx="2425203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75">
                <a:solidFill>
                  <a:schemeClr val="bg1"/>
                </a:solidFill>
              </a:rPr>
              <a:t>DETECT.SNSPD</a:t>
            </a:r>
            <a:endParaRPr lang="en-US" sz="1575">
              <a:solidFill>
                <a:schemeClr val="bg1"/>
              </a:solidFill>
            </a:endParaRPr>
          </a:p>
        </p:txBody>
      </p:sp>
      <p:sp>
        <p:nvSpPr>
          <p:cNvPr id="16" name="Snip Single Corner Rectangle 15"/>
          <p:cNvSpPr/>
          <p:nvPr userDrawn="1"/>
        </p:nvSpPr>
        <p:spPr>
          <a:xfrm>
            <a:off x="0" y="0"/>
            <a:ext cx="704088" cy="788670"/>
          </a:xfrm>
          <a:prstGeom prst="snip1Rect">
            <a:avLst>
              <a:gd name="adj" fmla="val 0"/>
            </a:avLst>
          </a:prstGeom>
          <a:solidFill>
            <a:srgbClr val="BBC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8" name="Rectangle 17"/>
          <p:cNvSpPr/>
          <p:nvPr userDrawn="1"/>
        </p:nvSpPr>
        <p:spPr>
          <a:xfrm>
            <a:off x="176726" y="204400"/>
            <a:ext cx="39466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B6F15528-21DE-4FAA-801E-634DDDAF4B2B}" type="slidenum">
              <a:rPr lang="en-US" sz="1350" smtClean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</a:rPr>
              <a:pPr algn="ctr"/>
              <a:t>‹#›</a:t>
            </a:fld>
            <a:endParaRPr lang="en-US" sz="1013">
              <a:solidFill>
                <a:schemeClr val="tx2">
                  <a:lumMod val="50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6766560" y="0"/>
            <a:ext cx="2377440" cy="77571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9000">
                <a:schemeClr val="accent1">
                  <a:lumMod val="45000"/>
                  <a:lumOff val="55000"/>
                  <a:alpha val="82000"/>
                </a:schemeClr>
              </a:gs>
              <a:gs pos="9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6804152" y="49532"/>
            <a:ext cx="2304288" cy="698249"/>
            <a:chOff x="3653790" y="1344930"/>
            <a:chExt cx="3166308" cy="1511133"/>
          </a:xfrm>
          <a:noFill/>
        </p:grpSpPr>
        <p:sp>
          <p:nvSpPr>
            <p:cNvPr id="24" name="Freeform 23"/>
            <p:cNvSpPr/>
            <p:nvPr userDrawn="1"/>
          </p:nvSpPr>
          <p:spPr>
            <a:xfrm>
              <a:off x="3653790" y="1344930"/>
              <a:ext cx="1661160" cy="1508760"/>
            </a:xfrm>
            <a:custGeom>
              <a:avLst/>
              <a:gdLst>
                <a:gd name="connsiteX0" fmla="*/ 0 w 1661160"/>
                <a:gd name="connsiteY0" fmla="*/ 640080 h 1508760"/>
                <a:gd name="connsiteX1" fmla="*/ 0 w 1661160"/>
                <a:gd name="connsiteY1" fmla="*/ 781050 h 1508760"/>
                <a:gd name="connsiteX2" fmla="*/ 106680 w 1661160"/>
                <a:gd name="connsiteY2" fmla="*/ 781050 h 1508760"/>
                <a:gd name="connsiteX3" fmla="*/ 106680 w 1661160"/>
                <a:gd name="connsiteY3" fmla="*/ 510540 h 1508760"/>
                <a:gd name="connsiteX4" fmla="*/ 232410 w 1661160"/>
                <a:gd name="connsiteY4" fmla="*/ 510540 h 1508760"/>
                <a:gd name="connsiteX5" fmla="*/ 232410 w 1661160"/>
                <a:gd name="connsiteY5" fmla="*/ 1009650 h 1508760"/>
                <a:gd name="connsiteX6" fmla="*/ 350520 w 1661160"/>
                <a:gd name="connsiteY6" fmla="*/ 1009650 h 1508760"/>
                <a:gd name="connsiteX7" fmla="*/ 350520 w 1661160"/>
                <a:gd name="connsiteY7" fmla="*/ 335280 h 1508760"/>
                <a:gd name="connsiteX8" fmla="*/ 487680 w 1661160"/>
                <a:gd name="connsiteY8" fmla="*/ 335280 h 1508760"/>
                <a:gd name="connsiteX9" fmla="*/ 487680 w 1661160"/>
                <a:gd name="connsiteY9" fmla="*/ 1173480 h 1508760"/>
                <a:gd name="connsiteX10" fmla="*/ 640080 w 1661160"/>
                <a:gd name="connsiteY10" fmla="*/ 1173480 h 1508760"/>
                <a:gd name="connsiteX11" fmla="*/ 640080 w 1661160"/>
                <a:gd name="connsiteY11" fmla="*/ 160020 h 1508760"/>
                <a:gd name="connsiteX12" fmla="*/ 811530 w 1661160"/>
                <a:gd name="connsiteY12" fmla="*/ 160020 h 1508760"/>
                <a:gd name="connsiteX13" fmla="*/ 811530 w 1661160"/>
                <a:gd name="connsiteY13" fmla="*/ 1314450 h 1508760"/>
                <a:gd name="connsiteX14" fmla="*/ 990600 w 1661160"/>
                <a:gd name="connsiteY14" fmla="*/ 1314450 h 1508760"/>
                <a:gd name="connsiteX15" fmla="*/ 990600 w 1661160"/>
                <a:gd name="connsiteY15" fmla="*/ 38100 h 1508760"/>
                <a:gd name="connsiteX16" fmla="*/ 1162050 w 1661160"/>
                <a:gd name="connsiteY16" fmla="*/ 38100 h 1508760"/>
                <a:gd name="connsiteX17" fmla="*/ 1162050 w 1661160"/>
                <a:gd name="connsiteY17" fmla="*/ 1489710 h 1508760"/>
                <a:gd name="connsiteX18" fmla="*/ 1337310 w 1661160"/>
                <a:gd name="connsiteY18" fmla="*/ 1489710 h 1508760"/>
                <a:gd name="connsiteX19" fmla="*/ 1337310 w 1661160"/>
                <a:gd name="connsiteY19" fmla="*/ 0 h 1508760"/>
                <a:gd name="connsiteX20" fmla="*/ 1504950 w 1661160"/>
                <a:gd name="connsiteY20" fmla="*/ 0 h 1508760"/>
                <a:gd name="connsiteX21" fmla="*/ 1504950 w 1661160"/>
                <a:gd name="connsiteY21" fmla="*/ 1508760 h 1508760"/>
                <a:gd name="connsiteX22" fmla="*/ 1661160 w 1661160"/>
                <a:gd name="connsiteY22" fmla="*/ 1508760 h 1508760"/>
                <a:gd name="connsiteX23" fmla="*/ 1661160 w 1661160"/>
                <a:gd name="connsiteY23" fmla="*/ 678180 h 150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1160" h="1508760">
                  <a:moveTo>
                    <a:pt x="0" y="640080"/>
                  </a:moveTo>
                  <a:lnTo>
                    <a:pt x="0" y="781050"/>
                  </a:lnTo>
                  <a:lnTo>
                    <a:pt x="106680" y="781050"/>
                  </a:lnTo>
                  <a:lnTo>
                    <a:pt x="106680" y="510540"/>
                  </a:lnTo>
                  <a:lnTo>
                    <a:pt x="232410" y="510540"/>
                  </a:lnTo>
                  <a:lnTo>
                    <a:pt x="232410" y="1009650"/>
                  </a:lnTo>
                  <a:lnTo>
                    <a:pt x="350520" y="1009650"/>
                  </a:lnTo>
                  <a:lnTo>
                    <a:pt x="350520" y="335280"/>
                  </a:lnTo>
                  <a:lnTo>
                    <a:pt x="487680" y="335280"/>
                  </a:lnTo>
                  <a:lnTo>
                    <a:pt x="487680" y="1173480"/>
                  </a:lnTo>
                  <a:lnTo>
                    <a:pt x="640080" y="1173480"/>
                  </a:lnTo>
                  <a:lnTo>
                    <a:pt x="640080" y="160020"/>
                  </a:lnTo>
                  <a:lnTo>
                    <a:pt x="811530" y="160020"/>
                  </a:lnTo>
                  <a:lnTo>
                    <a:pt x="811530" y="1314450"/>
                  </a:lnTo>
                  <a:lnTo>
                    <a:pt x="990600" y="1314450"/>
                  </a:lnTo>
                  <a:lnTo>
                    <a:pt x="990600" y="38100"/>
                  </a:lnTo>
                  <a:lnTo>
                    <a:pt x="1162050" y="38100"/>
                  </a:lnTo>
                  <a:lnTo>
                    <a:pt x="1162050" y="1489710"/>
                  </a:lnTo>
                  <a:lnTo>
                    <a:pt x="1337310" y="1489710"/>
                  </a:lnTo>
                  <a:lnTo>
                    <a:pt x="1337310" y="0"/>
                  </a:lnTo>
                  <a:lnTo>
                    <a:pt x="1504950" y="0"/>
                  </a:lnTo>
                  <a:lnTo>
                    <a:pt x="1504950" y="1508760"/>
                  </a:lnTo>
                  <a:lnTo>
                    <a:pt x="1661160" y="1508760"/>
                  </a:lnTo>
                  <a:lnTo>
                    <a:pt x="1661160" y="678180"/>
                  </a:lnTo>
                </a:path>
              </a:pathLst>
            </a:custGeom>
            <a:grpFill/>
            <a:ln>
              <a:solidFill>
                <a:schemeClr val="bg1">
                  <a:lumMod val="50000"/>
                  <a:alpha val="3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5" name="Freeform 24"/>
            <p:cNvSpPr/>
            <p:nvPr userDrawn="1"/>
          </p:nvSpPr>
          <p:spPr>
            <a:xfrm flipH="1">
              <a:off x="5158938" y="1347303"/>
              <a:ext cx="1661160" cy="1508760"/>
            </a:xfrm>
            <a:custGeom>
              <a:avLst/>
              <a:gdLst>
                <a:gd name="connsiteX0" fmla="*/ 0 w 1661160"/>
                <a:gd name="connsiteY0" fmla="*/ 640080 h 1508760"/>
                <a:gd name="connsiteX1" fmla="*/ 0 w 1661160"/>
                <a:gd name="connsiteY1" fmla="*/ 781050 h 1508760"/>
                <a:gd name="connsiteX2" fmla="*/ 106680 w 1661160"/>
                <a:gd name="connsiteY2" fmla="*/ 781050 h 1508760"/>
                <a:gd name="connsiteX3" fmla="*/ 106680 w 1661160"/>
                <a:gd name="connsiteY3" fmla="*/ 510540 h 1508760"/>
                <a:gd name="connsiteX4" fmla="*/ 232410 w 1661160"/>
                <a:gd name="connsiteY4" fmla="*/ 510540 h 1508760"/>
                <a:gd name="connsiteX5" fmla="*/ 232410 w 1661160"/>
                <a:gd name="connsiteY5" fmla="*/ 1009650 h 1508760"/>
                <a:gd name="connsiteX6" fmla="*/ 350520 w 1661160"/>
                <a:gd name="connsiteY6" fmla="*/ 1009650 h 1508760"/>
                <a:gd name="connsiteX7" fmla="*/ 350520 w 1661160"/>
                <a:gd name="connsiteY7" fmla="*/ 335280 h 1508760"/>
                <a:gd name="connsiteX8" fmla="*/ 487680 w 1661160"/>
                <a:gd name="connsiteY8" fmla="*/ 335280 h 1508760"/>
                <a:gd name="connsiteX9" fmla="*/ 487680 w 1661160"/>
                <a:gd name="connsiteY9" fmla="*/ 1173480 h 1508760"/>
                <a:gd name="connsiteX10" fmla="*/ 640080 w 1661160"/>
                <a:gd name="connsiteY10" fmla="*/ 1173480 h 1508760"/>
                <a:gd name="connsiteX11" fmla="*/ 640080 w 1661160"/>
                <a:gd name="connsiteY11" fmla="*/ 160020 h 1508760"/>
                <a:gd name="connsiteX12" fmla="*/ 811530 w 1661160"/>
                <a:gd name="connsiteY12" fmla="*/ 160020 h 1508760"/>
                <a:gd name="connsiteX13" fmla="*/ 811530 w 1661160"/>
                <a:gd name="connsiteY13" fmla="*/ 1314450 h 1508760"/>
                <a:gd name="connsiteX14" fmla="*/ 990600 w 1661160"/>
                <a:gd name="connsiteY14" fmla="*/ 1314450 h 1508760"/>
                <a:gd name="connsiteX15" fmla="*/ 990600 w 1661160"/>
                <a:gd name="connsiteY15" fmla="*/ 38100 h 1508760"/>
                <a:gd name="connsiteX16" fmla="*/ 1162050 w 1661160"/>
                <a:gd name="connsiteY16" fmla="*/ 38100 h 1508760"/>
                <a:gd name="connsiteX17" fmla="*/ 1162050 w 1661160"/>
                <a:gd name="connsiteY17" fmla="*/ 1489710 h 1508760"/>
                <a:gd name="connsiteX18" fmla="*/ 1337310 w 1661160"/>
                <a:gd name="connsiteY18" fmla="*/ 1489710 h 1508760"/>
                <a:gd name="connsiteX19" fmla="*/ 1337310 w 1661160"/>
                <a:gd name="connsiteY19" fmla="*/ 0 h 1508760"/>
                <a:gd name="connsiteX20" fmla="*/ 1504950 w 1661160"/>
                <a:gd name="connsiteY20" fmla="*/ 0 h 1508760"/>
                <a:gd name="connsiteX21" fmla="*/ 1504950 w 1661160"/>
                <a:gd name="connsiteY21" fmla="*/ 1508760 h 1508760"/>
                <a:gd name="connsiteX22" fmla="*/ 1661160 w 1661160"/>
                <a:gd name="connsiteY22" fmla="*/ 1508760 h 1508760"/>
                <a:gd name="connsiteX23" fmla="*/ 1661160 w 1661160"/>
                <a:gd name="connsiteY23" fmla="*/ 678180 h 150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61160" h="1508760">
                  <a:moveTo>
                    <a:pt x="0" y="640080"/>
                  </a:moveTo>
                  <a:lnTo>
                    <a:pt x="0" y="781050"/>
                  </a:lnTo>
                  <a:lnTo>
                    <a:pt x="106680" y="781050"/>
                  </a:lnTo>
                  <a:lnTo>
                    <a:pt x="106680" y="510540"/>
                  </a:lnTo>
                  <a:lnTo>
                    <a:pt x="232410" y="510540"/>
                  </a:lnTo>
                  <a:lnTo>
                    <a:pt x="232410" y="1009650"/>
                  </a:lnTo>
                  <a:lnTo>
                    <a:pt x="350520" y="1009650"/>
                  </a:lnTo>
                  <a:lnTo>
                    <a:pt x="350520" y="335280"/>
                  </a:lnTo>
                  <a:lnTo>
                    <a:pt x="487680" y="335280"/>
                  </a:lnTo>
                  <a:lnTo>
                    <a:pt x="487680" y="1173480"/>
                  </a:lnTo>
                  <a:lnTo>
                    <a:pt x="640080" y="1173480"/>
                  </a:lnTo>
                  <a:lnTo>
                    <a:pt x="640080" y="160020"/>
                  </a:lnTo>
                  <a:lnTo>
                    <a:pt x="811530" y="160020"/>
                  </a:lnTo>
                  <a:lnTo>
                    <a:pt x="811530" y="1314450"/>
                  </a:lnTo>
                  <a:lnTo>
                    <a:pt x="990600" y="1314450"/>
                  </a:lnTo>
                  <a:lnTo>
                    <a:pt x="990600" y="38100"/>
                  </a:lnTo>
                  <a:lnTo>
                    <a:pt x="1162050" y="38100"/>
                  </a:lnTo>
                  <a:lnTo>
                    <a:pt x="1162050" y="1489710"/>
                  </a:lnTo>
                  <a:lnTo>
                    <a:pt x="1337310" y="1489710"/>
                  </a:lnTo>
                  <a:lnTo>
                    <a:pt x="1337310" y="0"/>
                  </a:lnTo>
                  <a:lnTo>
                    <a:pt x="1504950" y="0"/>
                  </a:lnTo>
                  <a:lnTo>
                    <a:pt x="1504950" y="1508760"/>
                  </a:lnTo>
                  <a:lnTo>
                    <a:pt x="1661160" y="1508760"/>
                  </a:lnTo>
                  <a:lnTo>
                    <a:pt x="1661160" y="678180"/>
                  </a:lnTo>
                </a:path>
              </a:pathLst>
            </a:custGeom>
            <a:grpFill/>
            <a:ln>
              <a:solidFill>
                <a:schemeClr val="bg1">
                  <a:lumMod val="50000"/>
                  <a:alpha val="3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sp>
        <p:nvSpPr>
          <p:cNvPr id="26" name="TextBox 25"/>
          <p:cNvSpPr txBox="1"/>
          <p:nvPr userDrawn="1"/>
        </p:nvSpPr>
        <p:spPr>
          <a:xfrm>
            <a:off x="6741165" y="191517"/>
            <a:ext cx="23957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50" b="1" err="1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</a:rPr>
              <a:t>super</a:t>
            </a:r>
            <a:r>
              <a:rPr lang="en-US" altLang="zh-CN" sz="1125" b="1" err="1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</a:rPr>
              <a:t>.DETECT</a:t>
            </a:r>
            <a:endParaRPr lang="en-US" sz="1125" b="1">
              <a:solidFill>
                <a:schemeClr val="tx2">
                  <a:lumMod val="50000"/>
                </a:schemeClr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1174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C6555-E419-4955-A544-F3A2838692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3B93D7-6D8A-4E9B-BDFB-59BBAEFCAF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A4DA2-BE58-4EEB-80F7-FB1F4B1AE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E5F0E7-412B-4FF0-BD25-C2E422588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E633F-D131-4541-B8CC-F3B1FCB23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1B88-4DEE-4461-9CEE-8BB6C593E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6516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8"/>
          </p:nvPr>
        </p:nvSpPr>
        <p:spPr>
          <a:xfrm>
            <a:off x="253999" y="4802823"/>
            <a:ext cx="1422401" cy="2746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1" y="4802823"/>
            <a:ext cx="5526711" cy="274637"/>
          </a:xfrm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6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7203112" y="4802823"/>
            <a:ext cx="596618" cy="272097"/>
          </a:xfrm>
        </p:spPr>
        <p:txBody>
          <a:bodyPr/>
          <a:lstStyle/>
          <a:p>
            <a:r>
              <a:rPr lang="en-US" dirty="0"/>
              <a:t>Slide </a:t>
            </a:r>
            <a:fld id="{B05A01D2-1420-484E-968C-E3496F5AF5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8377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7927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19763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1_Title 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7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4" name="Google Shape;24;p17" descr="JPL_RedBlack_rgb_horz_5in_160601.eps"/>
          <p:cNvPicPr preferRelativeResize="0"/>
          <p:nvPr/>
        </p:nvPicPr>
        <p:blipFill rotWithShape="1">
          <a:blip r:embed="rId2">
            <a:alphaModFix/>
          </a:blip>
          <a:srcRect l="6920" r="64328"/>
          <a:stretch/>
        </p:blipFill>
        <p:spPr>
          <a:xfrm>
            <a:off x="8607084" y="4840606"/>
            <a:ext cx="363421" cy="210661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17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dt" idx="10"/>
          </p:nvPr>
        </p:nvSpPr>
        <p:spPr>
          <a:xfrm>
            <a:off x="254000" y="4802823"/>
            <a:ext cx="113792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ftr" idx="11"/>
          </p:nvPr>
        </p:nvSpPr>
        <p:spPr>
          <a:xfrm>
            <a:off x="1691640" y="4802823"/>
            <a:ext cx="576072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7"/>
          <p:cNvSpPr txBox="1">
            <a:spLocks noGrp="1"/>
          </p:cNvSpPr>
          <p:nvPr>
            <p:ph type="sldNum" idx="12"/>
          </p:nvPr>
        </p:nvSpPr>
        <p:spPr>
          <a:xfrm>
            <a:off x="7711440" y="4800283"/>
            <a:ext cx="895644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92549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8"/>
          </p:nvPr>
        </p:nvSpPr>
        <p:spPr>
          <a:xfrm>
            <a:off x="253999" y="4802823"/>
            <a:ext cx="1422401" cy="2746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1" y="4802823"/>
            <a:ext cx="5526711" cy="274637"/>
          </a:xfrm>
        </p:spPr>
        <p:txBody>
          <a:bodyPr/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6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7203112" y="4802823"/>
            <a:ext cx="596618" cy="272097"/>
          </a:xfrm>
        </p:spPr>
        <p:txBody>
          <a:bodyPr/>
          <a:lstStyle/>
          <a:p>
            <a:r>
              <a:rPr lang="en-US" dirty="0"/>
              <a:t>Slide </a:t>
            </a:r>
            <a:fld id="{B05A01D2-1420-484E-968C-E3496F5AF5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468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08720" y="6588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CH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31149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4ED9441-9982-4E96-8C85-7C3AD7C2EF1A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40676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08720" y="6588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CH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6C7D097-494C-4421-BBD3-8D08A76ED48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4ED9441-9982-4E96-8C85-7C3AD7C2EF1A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08720" y="6588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CH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E17DB23D-D4AF-4D69-AD1D-1C64D333291C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E221B203-5245-4D4D-A37B-F7CF304E0AFE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070FFB83-F94C-4C1F-B639-48901EB94C3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7" name="Text Placehold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915352" y="4745648"/>
            <a:ext cx="7493625" cy="397852"/>
          </a:xfrm>
        </p:spPr>
        <p:txBody>
          <a:bodyPr anchor="t">
            <a:noAutofit/>
          </a:bodyPr>
          <a:lstStyle>
            <a:lvl1pPr marL="0" indent="0">
              <a:buNone/>
              <a:defRPr sz="8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Proprietary information or required markings can go here.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5" y="1184383"/>
            <a:ext cx="2925483" cy="81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230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6.xml"/><Relationship Id="rId26" Type="http://schemas.openxmlformats.org/officeDocument/2006/relationships/slideLayout" Target="../slideLayouts/slideLayout34.xml"/><Relationship Id="rId3" Type="http://schemas.openxmlformats.org/officeDocument/2006/relationships/slideLayout" Target="../slideLayouts/slideLayout11.xml"/><Relationship Id="rId21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37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2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31.xml"/><Relationship Id="rId28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27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Relationship Id="rId22" Type="http://schemas.openxmlformats.org/officeDocument/2006/relationships/slideLayout" Target="../slideLayouts/slideLayout30.xml"/><Relationship Id="rId27" Type="http://schemas.openxmlformats.org/officeDocument/2006/relationships/slideLayout" Target="../slideLayouts/slideLayout35.xml"/><Relationship Id="rId30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body"/>
          </p:nvPr>
        </p:nvSpPr>
        <p:spPr>
          <a:xfrm>
            <a:off x="5687640" y="507960"/>
            <a:ext cx="3346920" cy="826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marL="432000" indent="-324000" algn="ctr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1400" b="0" u="none" strike="noStrike">
                <a:solidFill>
                  <a:srgbClr val="6083AA"/>
                </a:solidFill>
                <a:uFillTx/>
                <a:latin typeface="Arial"/>
              </a:rPr>
              <a:t>Click to Add a Theme, Project or Mission Name (optional)</a:t>
            </a:r>
            <a:endParaRPr lang="en-US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687640" y="1354680"/>
            <a:ext cx="3346920" cy="727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algn="ctr">
              <a:lnSpc>
                <a:spcPct val="100000"/>
              </a:lnSpc>
              <a:spcBef>
                <a:spcPts val="439"/>
              </a:spcBef>
              <a:buNone/>
              <a:tabLst>
                <a:tab pos="0" algn="l"/>
              </a:tabLst>
            </a:pPr>
            <a:r>
              <a:rPr lang="en-US" sz="2200" b="1" u="none" strike="noStrike">
                <a:solidFill>
                  <a:srgbClr val="000000"/>
                </a:solidFill>
                <a:uFillTx/>
                <a:latin typeface="Arial"/>
              </a:rPr>
              <a:t>Click to Edit Presentation Title</a:t>
            </a:r>
            <a:endParaRPr lang="en-US" sz="2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0" y="0"/>
            <a:ext cx="5546520" cy="5143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indent="0" algn="ctr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Arial"/>
              </a:rPr>
              <a:t>Drag picture to placeholder or click icon to add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5687640" y="2163960"/>
            <a:ext cx="3346920" cy="832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algn="ctr">
              <a:lnSpc>
                <a:spcPct val="100000"/>
              </a:lnSpc>
              <a:spcBef>
                <a:spcPts val="201"/>
              </a:spcBef>
              <a:buNone/>
              <a:tabLst>
                <a:tab pos="0" algn="l"/>
              </a:tabLst>
            </a:pPr>
            <a:r>
              <a:rPr lang="en-US" sz="1000" b="0" u="none" strike="noStrike">
                <a:solidFill>
                  <a:srgbClr val="000000"/>
                </a:solidFill>
                <a:uFillTx/>
                <a:latin typeface="Arial"/>
              </a:rPr>
              <a:t>Presented by, Job Title, Date, etc.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687640" y="4592160"/>
            <a:ext cx="3346920" cy="550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>
              <a:lnSpc>
                <a:spcPct val="100000"/>
              </a:lnSpc>
              <a:spcBef>
                <a:spcPts val="159"/>
              </a:spcBef>
              <a:buNone/>
              <a:tabLst>
                <a:tab pos="0" algn="l"/>
              </a:tabLst>
            </a:pPr>
            <a:r>
              <a:rPr lang="en-US" sz="800" b="0" u="none" strike="noStrike">
                <a:solidFill>
                  <a:srgbClr val="808080"/>
                </a:solidFill>
                <a:uFillTx/>
                <a:latin typeface="Arial"/>
              </a:rPr>
              <a:t>Proprietary information or required markings can go here.</a:t>
            </a:r>
            <a:endParaRPr lang="en-US" sz="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" name="Picture 7" descr="Tribrand_ColorBlack_rgb_16x3_160601.png"/>
          <p:cNvPicPr/>
          <p:nvPr/>
        </p:nvPicPr>
        <p:blipFill>
          <a:blip r:embed="rId5"/>
          <a:stretch/>
        </p:blipFill>
        <p:spPr>
          <a:xfrm>
            <a:off x="5870160" y="3918240"/>
            <a:ext cx="2925000" cy="812160"/>
          </a:xfrm>
          <a:prstGeom prst="rect">
            <a:avLst/>
          </a:prstGeom>
          <a:ln w="0">
            <a:noFill/>
          </a:ln>
        </p:spPr>
      </p:pic>
      <p:sp>
        <p:nvSpPr>
          <p:cNvPr id="6" name="PlaceHolder 6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2" r:id="rId2"/>
    <p:sldLayoutId id="214748369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08720" y="6588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2400" b="1" u="none" strike="noStrike">
                <a:solidFill>
                  <a:srgbClr val="000000"/>
                </a:solidFill>
                <a:uFillTx/>
                <a:latin typeface="Arial"/>
              </a:rPr>
              <a:t>Click to edit Master title style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dt" idx="4"/>
          </p:nvPr>
        </p:nvSpPr>
        <p:spPr>
          <a:xfrm>
            <a:off x="254160" y="4802760"/>
            <a:ext cx="1422000" cy="27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CH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fr-CH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&lt;date/time&gt;</a:t>
            </a:r>
          </a:p>
        </p:txBody>
      </p:sp>
      <p:sp>
        <p:nvSpPr>
          <p:cNvPr id="18" name="PlaceHolder 3"/>
          <p:cNvSpPr>
            <a:spLocks noGrp="1"/>
          </p:cNvSpPr>
          <p:nvPr>
            <p:ph type="ftr" idx="5"/>
          </p:nvPr>
        </p:nvSpPr>
        <p:spPr>
          <a:xfrm>
            <a:off x="1676520" y="4802760"/>
            <a:ext cx="5526360" cy="27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CH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CH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</a:p>
        </p:txBody>
      </p:sp>
      <p:sp>
        <p:nvSpPr>
          <p:cNvPr id="19" name="PlaceHolder 4"/>
          <p:cNvSpPr>
            <a:spLocks noGrp="1"/>
          </p:cNvSpPr>
          <p:nvPr>
            <p:ph type="sldNum" idx="6"/>
          </p:nvPr>
        </p:nvSpPr>
        <p:spPr>
          <a:xfrm>
            <a:off x="8400600" y="4802760"/>
            <a:ext cx="596160" cy="271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00" b="0" u="none" strike="noStrike">
                <a:solidFill>
                  <a:srgbClr val="808080"/>
                </a:solidFill>
                <a:uFillTx/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en-US" sz="800" b="0" u="none" strike="noStrike">
                <a:solidFill>
                  <a:srgbClr val="808080"/>
                </a:solidFill>
                <a:uFillTx/>
                <a:latin typeface="Arial"/>
              </a:rPr>
              <a:t>Slide </a:t>
            </a:r>
            <a:fld id="{CE8CDEBA-E792-4A27-B8D5-653D9EA596AC}" type="slidenum">
              <a:rPr lang="en-US" sz="800" b="0" u="none" strike="noStrike">
                <a:solidFill>
                  <a:srgbClr val="808080"/>
                </a:solidFill>
                <a:uFillTx/>
                <a:latin typeface="Arial"/>
              </a:rPr>
              <a:t>‹#›</a:t>
            </a:fld>
            <a:endParaRPr lang="fr-CH" sz="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254160" y="4572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2400" b="1" u="none" strike="noStrike">
                <a:solidFill>
                  <a:srgbClr val="000000"/>
                </a:solidFill>
                <a:uFillTx/>
                <a:latin typeface="Arial"/>
              </a:rPr>
              <a:t>Click to edit Master title style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dt" idx="7"/>
          </p:nvPr>
        </p:nvSpPr>
        <p:spPr>
          <a:xfrm>
            <a:off x="254160" y="4802760"/>
            <a:ext cx="1422000" cy="27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CH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fr-CH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&lt;date/time&gt;</a:t>
            </a:r>
          </a:p>
        </p:txBody>
      </p:sp>
      <p:sp>
        <p:nvSpPr>
          <p:cNvPr id="25" name="PlaceHolder 3"/>
          <p:cNvSpPr>
            <a:spLocks noGrp="1"/>
          </p:cNvSpPr>
          <p:nvPr>
            <p:ph type="ftr" idx="8"/>
          </p:nvPr>
        </p:nvSpPr>
        <p:spPr>
          <a:xfrm>
            <a:off x="1676520" y="4802760"/>
            <a:ext cx="5526360" cy="27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CH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CH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</a:p>
        </p:txBody>
      </p:sp>
      <p:sp>
        <p:nvSpPr>
          <p:cNvPr id="26" name="PlaceHolder 4"/>
          <p:cNvSpPr>
            <a:spLocks noGrp="1"/>
          </p:cNvSpPr>
          <p:nvPr>
            <p:ph type="sldNum" idx="9"/>
          </p:nvPr>
        </p:nvSpPr>
        <p:spPr>
          <a:xfrm>
            <a:off x="8378640" y="4802760"/>
            <a:ext cx="596160" cy="271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00" b="0" u="none" strike="noStrike">
                <a:solidFill>
                  <a:srgbClr val="808080"/>
                </a:solidFill>
                <a:uFillTx/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en-US" sz="800" b="0" u="none" strike="noStrike">
                <a:solidFill>
                  <a:srgbClr val="808080"/>
                </a:solidFill>
                <a:uFillTx/>
                <a:latin typeface="Arial"/>
              </a:rPr>
              <a:t>Slide </a:t>
            </a:r>
            <a:fld id="{2400B01D-A1EF-4F1F-B0C0-5FCB305DDF4F}" type="slidenum">
              <a:rPr lang="en-US" sz="800" b="0" u="none" strike="noStrike">
                <a:solidFill>
                  <a:srgbClr val="808080"/>
                </a:solidFill>
                <a:uFillTx/>
                <a:latin typeface="Arial"/>
              </a:rPr>
              <a:t>‹#›</a:t>
            </a:fld>
            <a:endParaRPr lang="fr-CH" sz="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u="none" strike="noStrik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body"/>
          </p:nvPr>
        </p:nvSpPr>
        <p:spPr>
          <a:xfrm>
            <a:off x="254160" y="132120"/>
            <a:ext cx="8513640" cy="205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32000" indent="-324000">
              <a:lnSpc>
                <a:spcPct val="100000"/>
              </a:lnSpc>
              <a:spcBef>
                <a:spcPts val="15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US" sz="800" b="0" u="none" strike="noStrike">
                <a:solidFill>
                  <a:srgbClr val="808080"/>
                </a:solidFill>
                <a:uFillTx/>
                <a:latin typeface="Arial"/>
              </a:rPr>
              <a:t>Theme, project or mission name (optional)</a:t>
            </a:r>
            <a:endParaRPr lang="en-US" sz="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title"/>
          </p:nvPr>
        </p:nvSpPr>
        <p:spPr>
          <a:xfrm>
            <a:off x="254160" y="32796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2400" b="1" u="none" strike="noStrike">
                <a:solidFill>
                  <a:srgbClr val="000000"/>
                </a:solidFill>
                <a:uFillTx/>
                <a:latin typeface="Arial"/>
              </a:rPr>
              <a:t>Click to edit Master title style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254160" y="757080"/>
            <a:ext cx="8513640" cy="349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Click to Edit Subhead</a:t>
            </a: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1412280" y="1602000"/>
            <a:ext cx="6319080" cy="27190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33280" indent="-233280">
              <a:lnSpc>
                <a:spcPct val="100000"/>
              </a:lnSpc>
              <a:spcBef>
                <a:spcPts val="400"/>
              </a:spcBef>
              <a:buClr>
                <a:srgbClr val="808080"/>
              </a:buClr>
              <a:buFont typeface="Arial"/>
              <a:buChar char="•"/>
            </a:pPr>
            <a:r>
              <a:rPr lang="en-US" sz="2000" b="0" u="none" strike="noStrike">
                <a:solidFill>
                  <a:srgbClr val="000000"/>
                </a:solidFill>
                <a:uFillTx/>
                <a:latin typeface="Arial"/>
              </a:rPr>
              <a:t>Click to edit Master text styles</a:t>
            </a:r>
          </a:p>
          <a:p>
            <a:pPr marL="690480" lvl="1" indent="-233280">
              <a:lnSpc>
                <a:spcPct val="100000"/>
              </a:lnSpc>
              <a:spcBef>
                <a:spcPts val="360"/>
              </a:spcBef>
              <a:buClr>
                <a:srgbClr val="808080"/>
              </a:buClr>
              <a:buFont typeface="Arial"/>
              <a:buChar char="•"/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Second level</a:t>
            </a:r>
          </a:p>
          <a:p>
            <a:pPr marL="1147680" lvl="2" indent="-233280">
              <a:lnSpc>
                <a:spcPct val="100000"/>
              </a:lnSpc>
              <a:spcBef>
                <a:spcPts val="320"/>
              </a:spcBef>
              <a:buClr>
                <a:srgbClr val="808080"/>
              </a:buClr>
              <a:buFont typeface="Arial"/>
              <a:buChar char="•"/>
            </a:pPr>
            <a:r>
              <a:rPr lang="en-US" sz="1600" b="0" u="none" strike="noStrike">
                <a:solidFill>
                  <a:srgbClr val="000000"/>
                </a:solidFill>
                <a:uFillTx/>
                <a:latin typeface="Arial"/>
              </a:rPr>
              <a:t>Third level</a:t>
            </a:r>
          </a:p>
          <a:p>
            <a:pPr marL="1604880" lvl="3" indent="-233280">
              <a:lnSpc>
                <a:spcPct val="100000"/>
              </a:lnSpc>
              <a:spcBef>
                <a:spcPts val="281"/>
              </a:spcBef>
              <a:buClr>
                <a:srgbClr val="808080"/>
              </a:buClr>
              <a:buFont typeface="Arial"/>
              <a:buChar char="•"/>
            </a:pPr>
            <a:r>
              <a:rPr lang="en-US" sz="1400" b="0" u="none" strike="noStrike">
                <a:solidFill>
                  <a:srgbClr val="000000"/>
                </a:solidFill>
                <a:uFillTx/>
                <a:latin typeface="Arial"/>
              </a:rPr>
              <a:t>Fourth level</a:t>
            </a:r>
          </a:p>
          <a:p>
            <a:pPr marL="2062080" lvl="4" indent="-233280">
              <a:lnSpc>
                <a:spcPct val="100000"/>
              </a:lnSpc>
              <a:spcBef>
                <a:spcPts val="241"/>
              </a:spcBef>
              <a:buClr>
                <a:srgbClr val="808080"/>
              </a:buClr>
              <a:buFont typeface="Arial"/>
              <a:buChar char="•"/>
            </a:pPr>
            <a:r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Fifth level</a:t>
            </a:r>
          </a:p>
        </p:txBody>
      </p:sp>
      <p:sp>
        <p:nvSpPr>
          <p:cNvPr id="54" name="PlaceHolder 5"/>
          <p:cNvSpPr>
            <a:spLocks noGrp="1"/>
          </p:cNvSpPr>
          <p:nvPr>
            <p:ph type="dt" idx="19"/>
          </p:nvPr>
        </p:nvSpPr>
        <p:spPr>
          <a:xfrm>
            <a:off x="6722640" y="4790520"/>
            <a:ext cx="1422000" cy="27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CH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fr-CH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&lt;date/time&gt;</a:t>
            </a:r>
          </a:p>
        </p:txBody>
      </p:sp>
      <p:sp>
        <p:nvSpPr>
          <p:cNvPr id="55" name="PlaceHolder 6"/>
          <p:cNvSpPr>
            <a:spLocks noGrp="1"/>
          </p:cNvSpPr>
          <p:nvPr>
            <p:ph type="ftr" idx="20"/>
          </p:nvPr>
        </p:nvSpPr>
        <p:spPr>
          <a:xfrm>
            <a:off x="1195920" y="4795560"/>
            <a:ext cx="5526360" cy="27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CH" sz="1400" b="0" u="none" strike="noStrik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CH" sz="1400" b="0" u="none" strike="noStrik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</a:p>
        </p:txBody>
      </p:sp>
      <p:sp>
        <p:nvSpPr>
          <p:cNvPr id="56" name="PlaceHolder 7"/>
          <p:cNvSpPr>
            <a:spLocks noGrp="1"/>
          </p:cNvSpPr>
          <p:nvPr>
            <p:ph type="sldNum" idx="21"/>
          </p:nvPr>
        </p:nvSpPr>
        <p:spPr>
          <a:xfrm>
            <a:off x="174600" y="4795560"/>
            <a:ext cx="596160" cy="271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00" b="0" u="none" strike="noStrike">
                <a:solidFill>
                  <a:srgbClr val="808080"/>
                </a:solidFill>
                <a:uFillTx/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en-US" sz="800" b="0" u="none" strike="noStrike">
                <a:solidFill>
                  <a:srgbClr val="808080"/>
                </a:solidFill>
                <a:uFillTx/>
                <a:latin typeface="Arial"/>
              </a:rPr>
              <a:t>Slide </a:t>
            </a:r>
            <a:fld id="{493DD222-8249-4257-B862-520018B59100}" type="slidenum">
              <a:rPr lang="en-US" sz="800" b="0" u="none" strike="noStrike">
                <a:solidFill>
                  <a:srgbClr val="808080"/>
                </a:solidFill>
                <a:uFillTx/>
                <a:latin typeface="Arial"/>
              </a:rPr>
              <a:t>‹#›</a:t>
            </a:fld>
            <a:endParaRPr lang="fr-CH" sz="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8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716" r:id="rId18"/>
    <p:sldLayoutId id="2147483717" r:id="rId19"/>
    <p:sldLayoutId id="2147483718" r:id="rId20"/>
    <p:sldLayoutId id="2147483719" r:id="rId21"/>
    <p:sldLayoutId id="2147483720" r:id="rId22"/>
    <p:sldLayoutId id="2147483721" r:id="rId23"/>
    <p:sldLayoutId id="2147483722" r:id="rId24"/>
    <p:sldLayoutId id="2147483723" r:id="rId25"/>
    <p:sldLayoutId id="2147483724" r:id="rId26"/>
    <p:sldLayoutId id="2147483725" r:id="rId27"/>
    <p:sldLayoutId id="2147483726" r:id="rId28"/>
    <p:sldLayoutId id="2147483727" r:id="rId29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mailto:boris.korzh@unige.ch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/>
          </p:nvPr>
        </p:nvSpPr>
        <p:spPr>
          <a:xfrm>
            <a:off x="5650200" y="2160"/>
            <a:ext cx="3346920" cy="371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r>
              <a:rPr lang="en-US" sz="1400" b="0" u="none" strike="noStrike" dirty="0">
                <a:solidFill>
                  <a:srgbClr val="6083AA"/>
                </a:solidFill>
                <a:uFillTx/>
                <a:latin typeface="Arial"/>
              </a:rPr>
              <a:t>22</a:t>
            </a:r>
            <a:r>
              <a:rPr lang="en-US" sz="1400" b="0" u="none" strike="noStrike" baseline="30000" dirty="0">
                <a:solidFill>
                  <a:srgbClr val="6083AA"/>
                </a:solidFill>
                <a:uFillTx/>
                <a:latin typeface="Arial"/>
              </a:rPr>
              <a:t>nd</a:t>
            </a:r>
            <a:r>
              <a:rPr lang="en-US" sz="1400" b="0" u="none" strike="noStrike" dirty="0">
                <a:solidFill>
                  <a:srgbClr val="6083AA"/>
                </a:solidFill>
                <a:uFillTx/>
                <a:latin typeface="Arial"/>
              </a:rPr>
              <a:t> January 2026</a:t>
            </a:r>
            <a:endParaRPr lang="en-US" sz="1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138928" y="506070"/>
            <a:ext cx="3858552" cy="2065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439"/>
              </a:spcBef>
              <a:tabLst>
                <a:tab pos="0" algn="l"/>
              </a:tabLst>
            </a:pPr>
            <a:r>
              <a:rPr lang="en-GB" sz="2200" b="1" dirty="0"/>
              <a:t>Superconducting nanowire detectors towards astronomy applications</a:t>
            </a:r>
            <a:endParaRPr lang="en-US" sz="2200" b="0" u="none" strike="noStrike" dirty="0">
              <a:solidFill>
                <a:srgbClr val="000000"/>
              </a:solidFill>
              <a:uFillTx/>
            </a:endParaRPr>
          </a:p>
        </p:txBody>
      </p:sp>
      <p:pic>
        <p:nvPicPr>
          <p:cNvPr id="144" name="Picture 68"/>
          <p:cNvPicPr/>
          <p:nvPr/>
        </p:nvPicPr>
        <p:blipFill>
          <a:blip r:embed="rId3"/>
          <a:srcRect l="19947" t="17042" r="3457" b="16837"/>
          <a:stretch/>
        </p:blipFill>
        <p:spPr>
          <a:xfrm>
            <a:off x="313560" y="101160"/>
            <a:ext cx="4366440" cy="2941200"/>
          </a:xfrm>
          <a:prstGeom prst="rect">
            <a:avLst/>
          </a:prstGeom>
          <a:ln w="0">
            <a:noFill/>
          </a:ln>
        </p:spPr>
      </p:pic>
      <p:pic>
        <p:nvPicPr>
          <p:cNvPr id="146" name="Picture 70"/>
          <p:cNvPicPr/>
          <p:nvPr/>
        </p:nvPicPr>
        <p:blipFill>
          <a:blip r:embed="rId4"/>
          <a:stretch/>
        </p:blipFill>
        <p:spPr>
          <a:xfrm>
            <a:off x="369720" y="3042720"/>
            <a:ext cx="1824840" cy="181728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3">
            <a:extLst>
              <a:ext uri="{FF2B5EF4-FFF2-40B4-BE49-F238E27FC236}">
                <a16:creationId xmlns:a16="http://schemas.microsoft.com/office/drawing/2014/main" id="{CB43C27D-8443-6ED4-76A5-D2911D14FB3C}"/>
              </a:ext>
            </a:extLst>
          </p:cNvPr>
          <p:cNvSpPr txBox="1">
            <a:spLocks/>
          </p:cNvSpPr>
          <p:nvPr/>
        </p:nvSpPr>
        <p:spPr>
          <a:xfrm>
            <a:off x="5402160" y="2001550"/>
            <a:ext cx="3428280" cy="2065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281"/>
              </a:spcBef>
              <a:tabLst>
                <a:tab pos="0" algn="l"/>
              </a:tabLst>
            </a:pPr>
            <a:r>
              <a:rPr lang="en-US" sz="1400" dirty="0">
                <a:solidFill>
                  <a:srgbClr val="000000"/>
                </a:solidFill>
                <a:latin typeface="Arial"/>
              </a:rPr>
              <a:t>Boris Korzh</a:t>
            </a:r>
          </a:p>
          <a:p>
            <a:pPr algn="ctr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r>
              <a:rPr lang="en-US" sz="1200" i="1" dirty="0">
                <a:solidFill>
                  <a:srgbClr val="000000"/>
                </a:solidFill>
                <a:latin typeface="Arial"/>
              </a:rPr>
              <a:t>Quantum Technologies Group</a:t>
            </a:r>
          </a:p>
          <a:p>
            <a:pPr algn="ctr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r>
              <a:rPr lang="en-US" sz="1200" i="1" dirty="0">
                <a:solidFill>
                  <a:srgbClr val="000000"/>
                </a:solidFill>
                <a:latin typeface="Arial"/>
              </a:rPr>
              <a:t>Department of Applied Physics</a:t>
            </a:r>
          </a:p>
          <a:p>
            <a:pPr algn="ctr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r>
              <a:rPr lang="en-US" sz="1200" i="1" dirty="0">
                <a:solidFill>
                  <a:srgbClr val="000000"/>
                </a:solidFill>
                <a:latin typeface="Arial"/>
              </a:rPr>
              <a:t>University of Geneva, Switzerland</a:t>
            </a:r>
            <a:endParaRPr lang="en-US" sz="1200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endParaRPr lang="en-US" sz="1200" i="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endParaRPr lang="en-US" sz="1200" i="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endParaRPr lang="en-US" sz="1200" i="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endParaRPr lang="en-US" sz="1200" i="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endParaRPr lang="en-US" sz="1200" i="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endParaRPr lang="en-US" sz="1200" i="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endParaRPr lang="en-US" sz="1200" i="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endParaRPr lang="en-US" sz="1200" i="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endParaRPr lang="en-US" sz="1000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r>
              <a:rPr lang="en-US" sz="1000" i="1" dirty="0">
                <a:solidFill>
                  <a:srgbClr val="000000"/>
                </a:solidFill>
                <a:latin typeface="Arial"/>
                <a:hlinkClick r:id="rId5"/>
              </a:rPr>
              <a:t>boris.korzh@unige.ch</a:t>
            </a:r>
            <a:endParaRPr lang="en-US" sz="1000" i="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endParaRPr lang="en-US" sz="1000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endParaRPr lang="en-US" sz="1000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r>
              <a:rPr lang="en-US" sz="1000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F96401-48BB-972C-D2ED-0DD5580D45F7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5988204" y="3034390"/>
            <a:ext cx="2160000" cy="618480"/>
          </a:xfrm>
          <a:prstGeom prst="rect">
            <a:avLst/>
          </a:prstGeom>
          <a:ln w="0">
            <a:noFill/>
          </a:ln>
        </p:spPr>
      </p:pic>
      <p:pic>
        <p:nvPicPr>
          <p:cNvPr id="3" name="Picture 73">
            <a:extLst>
              <a:ext uri="{FF2B5EF4-FFF2-40B4-BE49-F238E27FC236}">
                <a16:creationId xmlns:a16="http://schemas.microsoft.com/office/drawing/2014/main" id="{70F61739-41ED-469A-AE05-E3697B97147A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2263860" y="3042720"/>
            <a:ext cx="2346840" cy="18172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PlaceHolder 1"/>
          <p:cNvSpPr>
            <a:spLocks noGrp="1"/>
          </p:cNvSpPr>
          <p:nvPr>
            <p:ph type="title"/>
          </p:nvPr>
        </p:nvSpPr>
        <p:spPr>
          <a:xfrm>
            <a:off x="254160" y="9252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2400" b="1" u="none" strike="noStrike">
                <a:solidFill>
                  <a:srgbClr val="000000"/>
                </a:solidFill>
                <a:uFillTx/>
                <a:latin typeface="Arial"/>
              </a:rPr>
              <a:t>Thermal coupling between layers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9" name="Content Placeholder 2"/>
          <p:cNvSpPr/>
          <p:nvPr/>
        </p:nvSpPr>
        <p:spPr>
          <a:xfrm>
            <a:off x="147240" y="579960"/>
            <a:ext cx="5181120" cy="4350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endParaRPr lang="fr-CH" sz="20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690480" lvl="1" indent="-233280">
              <a:lnSpc>
                <a:spcPct val="100000"/>
              </a:lnSpc>
              <a:spcBef>
                <a:spcPts val="360"/>
              </a:spcBef>
              <a:buClr>
                <a:srgbClr val="80808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u="none" strike="noStrike" dirty="0">
                <a:solidFill>
                  <a:srgbClr val="000000"/>
                </a:solidFill>
                <a:uFillTx/>
                <a:latin typeface="Arial"/>
              </a:rPr>
              <a:t>Layer 1:  SNSPDs = columns</a:t>
            </a:r>
            <a:endParaRPr lang="fr-CH" sz="18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690480" lvl="1" indent="-233280">
              <a:lnSpc>
                <a:spcPct val="100000"/>
              </a:lnSpc>
              <a:spcBef>
                <a:spcPts val="360"/>
              </a:spcBef>
              <a:buClr>
                <a:srgbClr val="80808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u="none" strike="noStrike" dirty="0">
                <a:solidFill>
                  <a:srgbClr val="000000"/>
                </a:solidFill>
                <a:uFillTx/>
                <a:latin typeface="Arial"/>
              </a:rPr>
              <a:t>Layer 2:  SNSPDs = rows</a:t>
            </a:r>
            <a:endParaRPr lang="fr-CH" sz="18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endParaRPr lang="fr-CH" sz="2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70" name="Picture 10"/>
          <p:cNvPicPr/>
          <p:nvPr/>
        </p:nvPicPr>
        <p:blipFill>
          <a:blip r:embed="rId2"/>
          <a:stretch/>
        </p:blipFill>
        <p:spPr>
          <a:xfrm>
            <a:off x="717480" y="1931760"/>
            <a:ext cx="3657240" cy="2631600"/>
          </a:xfrm>
          <a:prstGeom prst="rect">
            <a:avLst/>
          </a:prstGeom>
          <a:ln w="0">
            <a:noFill/>
          </a:ln>
        </p:spPr>
      </p:pic>
      <p:pic>
        <p:nvPicPr>
          <p:cNvPr id="471" name="Picture 12"/>
          <p:cNvPicPr/>
          <p:nvPr/>
        </p:nvPicPr>
        <p:blipFill>
          <a:blip r:embed="rId3"/>
          <a:stretch/>
        </p:blipFill>
        <p:spPr>
          <a:xfrm>
            <a:off x="717480" y="1931760"/>
            <a:ext cx="3657240" cy="2631600"/>
          </a:xfrm>
          <a:prstGeom prst="rect">
            <a:avLst/>
          </a:prstGeom>
          <a:ln w="0">
            <a:noFill/>
          </a:ln>
        </p:spPr>
      </p:pic>
      <p:pic>
        <p:nvPicPr>
          <p:cNvPr id="472" name="Picture 13"/>
          <p:cNvPicPr/>
          <p:nvPr/>
        </p:nvPicPr>
        <p:blipFill>
          <a:blip r:embed="rId4"/>
          <a:stretch/>
        </p:blipFill>
        <p:spPr>
          <a:xfrm>
            <a:off x="717480" y="1931760"/>
            <a:ext cx="3657240" cy="2631600"/>
          </a:xfrm>
          <a:prstGeom prst="rect">
            <a:avLst/>
          </a:prstGeom>
          <a:ln w="0">
            <a:noFill/>
          </a:ln>
        </p:spPr>
      </p:pic>
      <p:pic>
        <p:nvPicPr>
          <p:cNvPr id="473" name="Picture 14"/>
          <p:cNvPicPr/>
          <p:nvPr/>
        </p:nvPicPr>
        <p:blipFill>
          <a:blip r:embed="rId5"/>
          <a:stretch/>
        </p:blipFill>
        <p:spPr>
          <a:xfrm>
            <a:off x="717480" y="1931760"/>
            <a:ext cx="3657240" cy="2631600"/>
          </a:xfrm>
          <a:prstGeom prst="rect">
            <a:avLst/>
          </a:prstGeom>
          <a:ln w="0">
            <a:noFill/>
          </a:ln>
        </p:spPr>
      </p:pic>
      <p:pic>
        <p:nvPicPr>
          <p:cNvPr id="474" name="Picture 18"/>
          <p:cNvPicPr/>
          <p:nvPr/>
        </p:nvPicPr>
        <p:blipFill>
          <a:blip r:embed="rId6"/>
          <a:stretch/>
        </p:blipFill>
        <p:spPr>
          <a:xfrm>
            <a:off x="717480" y="1931760"/>
            <a:ext cx="3657240" cy="2631600"/>
          </a:xfrm>
          <a:prstGeom prst="rect">
            <a:avLst/>
          </a:prstGeom>
          <a:ln w="0">
            <a:noFill/>
          </a:ln>
        </p:spPr>
      </p:pic>
      <p:pic>
        <p:nvPicPr>
          <p:cNvPr id="475" name="Picture 19"/>
          <p:cNvPicPr/>
          <p:nvPr/>
        </p:nvPicPr>
        <p:blipFill>
          <a:blip r:embed="rId7"/>
          <a:stretch/>
        </p:blipFill>
        <p:spPr>
          <a:xfrm>
            <a:off x="717480" y="1931760"/>
            <a:ext cx="3657240" cy="2631600"/>
          </a:xfrm>
          <a:prstGeom prst="rect">
            <a:avLst/>
          </a:prstGeom>
          <a:ln w="0">
            <a:noFill/>
          </a:ln>
        </p:spPr>
      </p:pic>
      <p:sp>
        <p:nvSpPr>
          <p:cNvPr id="476" name="Rectangle 20"/>
          <p:cNvSpPr/>
          <p:nvPr/>
        </p:nvSpPr>
        <p:spPr>
          <a:xfrm>
            <a:off x="82080" y="4887000"/>
            <a:ext cx="6095520" cy="273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u="none" strike="noStrike" dirty="0">
                <a:solidFill>
                  <a:srgbClr val="000000"/>
                </a:solidFill>
                <a:uFillTx/>
                <a:latin typeface="Arial"/>
              </a:rPr>
              <a:t>Allmaras, Wollman </a:t>
            </a:r>
            <a:r>
              <a:rPr lang="en-US" sz="1200" b="0" i="1" u="none" strike="noStrike" dirty="0">
                <a:solidFill>
                  <a:srgbClr val="000000"/>
                </a:solidFill>
                <a:uFillTx/>
                <a:latin typeface="Arial"/>
              </a:rPr>
              <a:t>et al,</a:t>
            </a:r>
            <a:r>
              <a:rPr lang="en-US" sz="1200" b="0" u="none" strike="noStrike" dirty="0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lang="en-US" sz="1200" b="1" i="1" u="none" strike="noStrike" dirty="0">
                <a:solidFill>
                  <a:srgbClr val="000000"/>
                </a:solidFill>
                <a:uFillTx/>
                <a:latin typeface="Arial"/>
              </a:rPr>
              <a:t>Nano Letters</a:t>
            </a:r>
            <a:r>
              <a:rPr lang="en-US" sz="1200" b="1" u="none" strike="noStrike" dirty="0">
                <a:solidFill>
                  <a:srgbClr val="000000"/>
                </a:solidFill>
                <a:uFillTx/>
                <a:latin typeface="Arial"/>
              </a:rPr>
              <a:t> 20,</a:t>
            </a:r>
            <a:r>
              <a:rPr lang="en-US" sz="1200" b="0" u="none" strike="noStrike" dirty="0">
                <a:solidFill>
                  <a:srgbClr val="000000"/>
                </a:solidFill>
                <a:uFillTx/>
                <a:latin typeface="Arial"/>
              </a:rPr>
              <a:t> 2163–2168 (2020)	</a:t>
            </a:r>
            <a:endParaRPr lang="fr-CH" sz="1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78" name="Picture 7"/>
          <p:cNvPicPr/>
          <p:nvPr/>
        </p:nvPicPr>
        <p:blipFill>
          <a:blip r:embed="rId8"/>
          <a:stretch/>
        </p:blipFill>
        <p:spPr>
          <a:xfrm>
            <a:off x="5309280" y="755640"/>
            <a:ext cx="3116520" cy="3054600"/>
          </a:xfrm>
          <a:prstGeom prst="rect">
            <a:avLst/>
          </a:prstGeom>
          <a:ln w="0">
            <a:noFill/>
          </a:ln>
        </p:spPr>
      </p:pic>
      <p:pic>
        <p:nvPicPr>
          <p:cNvPr id="479" name="Picture 8"/>
          <p:cNvPicPr/>
          <p:nvPr/>
        </p:nvPicPr>
        <p:blipFill>
          <a:blip r:embed="rId9"/>
          <a:stretch/>
        </p:blipFill>
        <p:spPr>
          <a:xfrm>
            <a:off x="5074560" y="702720"/>
            <a:ext cx="469440" cy="316800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0D78EE1-9413-99F2-4B53-A63498343DFC}"/>
              </a:ext>
            </a:extLst>
          </p:cNvPr>
          <p:cNvSpPr/>
          <p:nvPr/>
        </p:nvSpPr>
        <p:spPr>
          <a:xfrm>
            <a:off x="82080" y="4657680"/>
            <a:ext cx="5529600" cy="273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u="none" strike="noStrike" dirty="0">
                <a:solidFill>
                  <a:srgbClr val="000000"/>
                </a:solidFill>
                <a:uFillTx/>
                <a:latin typeface="Arial"/>
              </a:rPr>
              <a:t>McCaughan, Zhai, Korzh, Allmaras </a:t>
            </a:r>
            <a:r>
              <a:rPr lang="en-US" sz="1200" b="0" i="1" u="none" strike="noStrike" dirty="0">
                <a:solidFill>
                  <a:srgbClr val="000000"/>
                </a:solidFill>
                <a:uFillTx/>
                <a:latin typeface="Arial"/>
              </a:rPr>
              <a:t>et al, </a:t>
            </a:r>
            <a:r>
              <a:rPr lang="en-US" sz="1200" b="1" i="1" u="none" strike="noStrike" dirty="0">
                <a:solidFill>
                  <a:srgbClr val="000000"/>
                </a:solidFill>
                <a:uFillTx/>
                <a:latin typeface="Arial"/>
              </a:rPr>
              <a:t>APL </a:t>
            </a:r>
            <a:r>
              <a:rPr lang="en-US" sz="1200" b="1" u="none" strike="noStrike" dirty="0">
                <a:solidFill>
                  <a:srgbClr val="000000"/>
                </a:solidFill>
                <a:uFillTx/>
                <a:latin typeface="Arial"/>
              </a:rPr>
              <a:t>121</a:t>
            </a:r>
            <a:r>
              <a:rPr lang="en-US" sz="1200" b="0" u="none" strike="noStrike" dirty="0">
                <a:solidFill>
                  <a:srgbClr val="000000"/>
                </a:solidFill>
                <a:uFillTx/>
                <a:latin typeface="Arial"/>
              </a:rPr>
              <a:t>, 102602 (2022)</a:t>
            </a:r>
            <a:endParaRPr lang="fr-CH" sz="1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E62B11-BFDD-CE67-84D9-8F64AAA3E48F}"/>
              </a:ext>
            </a:extLst>
          </p:cNvPr>
          <p:cNvSpPr txBox="1"/>
          <p:nvPr/>
        </p:nvSpPr>
        <p:spPr>
          <a:xfrm>
            <a:off x="5832644" y="4011349"/>
            <a:ext cx="29351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u="none" strike="noStrike" dirty="0">
                <a:solidFill>
                  <a:srgbClr val="000000"/>
                </a:solidFill>
                <a:uFillTx/>
                <a:latin typeface="Arial"/>
              </a:rPr>
              <a:t>On-demand read out</a:t>
            </a:r>
          </a:p>
          <a:p>
            <a:r>
              <a:rPr lang="en-US" dirty="0">
                <a:solidFill>
                  <a:srgbClr val="000000"/>
                </a:solidFill>
                <a:latin typeface="Arial"/>
              </a:rPr>
              <a:t>1 photon </a:t>
            </a:r>
            <a:r>
              <a:rPr lang="en-US" dirty="0">
                <a:solidFill>
                  <a:srgbClr val="000000"/>
                </a:solidFill>
                <a:latin typeface="Arial"/>
                <a:sym typeface="Wingdings" pitchFamily="2" charset="2"/>
              </a:rPr>
              <a:t> 4 clicks</a:t>
            </a:r>
          </a:p>
          <a:p>
            <a:r>
              <a:rPr lang="en-US" sz="1800" b="1" u="none" strike="noStrike" dirty="0">
                <a:solidFill>
                  <a:srgbClr val="000000"/>
                </a:solidFill>
                <a:uFillTx/>
                <a:latin typeface="Arial"/>
                <a:sym typeface="Wingdings" pitchFamily="2" charset="2"/>
              </a:rPr>
              <a:t> Zero read noise!</a:t>
            </a:r>
            <a:r>
              <a:rPr lang="en-US" sz="1800" b="1" u="none" strike="noStrike" dirty="0">
                <a:solidFill>
                  <a:srgbClr val="000000"/>
                </a:solidFill>
                <a:uFillTx/>
                <a:latin typeface="Arial"/>
              </a:rPr>
              <a:t> </a:t>
            </a:r>
            <a:endParaRPr lang="en-CH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PlaceHolder 1"/>
          <p:cNvSpPr>
            <a:spLocks noGrp="1"/>
          </p:cNvSpPr>
          <p:nvPr>
            <p:ph type="title"/>
          </p:nvPr>
        </p:nvSpPr>
        <p:spPr>
          <a:xfrm>
            <a:off x="254160" y="4572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68400" tIns="34200" rIns="68400" bIns="34200" anchor="ctr">
            <a:normAutofit fontScale="90000"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2400" b="1" u="none" strike="noStrike">
                <a:solidFill>
                  <a:srgbClr val="000000"/>
                </a:solidFill>
                <a:uFillTx/>
                <a:latin typeface="Arial"/>
              </a:rPr>
              <a:t>400,000 pixel camera 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1" name="PlaceHolder 2"/>
          <p:cNvSpPr>
            <a:spLocks noGrp="1"/>
          </p:cNvSpPr>
          <p:nvPr>
            <p:ph type="sldNum" idx="73"/>
          </p:nvPr>
        </p:nvSpPr>
        <p:spPr>
          <a:xfrm>
            <a:off x="8378640" y="4802760"/>
            <a:ext cx="596160" cy="271800"/>
          </a:xfrm>
          <a:prstGeom prst="rect">
            <a:avLst/>
          </a:prstGeom>
          <a:noFill/>
          <a:ln w="0">
            <a:noFill/>
          </a:ln>
        </p:spPr>
        <p:txBody>
          <a:bodyPr lIns="68400" tIns="34200" rIns="68400" bIns="3420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00" b="0" u="none" strike="noStrike">
                <a:solidFill>
                  <a:srgbClr val="808080"/>
                </a:solidFill>
                <a:uFillTx/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868F6F2-7CF7-4BC3-AA71-3FBF4BF2FF4A}" type="slidenum">
              <a:rPr lang="en-US" sz="800" b="0" u="none" strike="noStrike">
                <a:solidFill>
                  <a:srgbClr val="808080"/>
                </a:solidFill>
                <a:uFillTx/>
                <a:latin typeface="Arial"/>
              </a:rPr>
              <a:t>11</a:t>
            </a:fld>
            <a:endParaRPr lang="fr-CH" sz="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482" name="Google Shape;452;p30"/>
          <p:cNvPicPr/>
          <p:nvPr/>
        </p:nvPicPr>
        <p:blipFill>
          <a:blip r:embed="rId2"/>
          <a:stretch/>
        </p:blipFill>
        <p:spPr>
          <a:xfrm>
            <a:off x="207720" y="531360"/>
            <a:ext cx="4974120" cy="3730320"/>
          </a:xfrm>
          <a:prstGeom prst="rect">
            <a:avLst/>
          </a:prstGeom>
          <a:ln w="0">
            <a:noFill/>
          </a:ln>
        </p:spPr>
      </p:pic>
      <p:pic>
        <p:nvPicPr>
          <p:cNvPr id="483" name="Google Shape;453;p30"/>
          <p:cNvPicPr/>
          <p:nvPr/>
        </p:nvPicPr>
        <p:blipFill>
          <a:blip r:embed="rId3"/>
          <a:stretch/>
        </p:blipFill>
        <p:spPr>
          <a:xfrm>
            <a:off x="5247360" y="517320"/>
            <a:ext cx="3896280" cy="2224800"/>
          </a:xfrm>
          <a:prstGeom prst="rect">
            <a:avLst/>
          </a:prstGeom>
          <a:ln w="0">
            <a:noFill/>
          </a:ln>
        </p:spPr>
      </p:pic>
      <p:sp>
        <p:nvSpPr>
          <p:cNvPr id="484" name="TextBox 3"/>
          <p:cNvSpPr/>
          <p:nvPr/>
        </p:nvSpPr>
        <p:spPr>
          <a:xfrm>
            <a:off x="0" y="4830480"/>
            <a:ext cx="7299360" cy="273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Oripov, Rampini, Allmaras, Shaw, Nam, Korzh, and McCaughan, </a:t>
            </a:r>
            <a:r>
              <a:rPr lang="en-US" sz="1200" b="1" i="1" u="none" strike="noStrike">
                <a:solidFill>
                  <a:srgbClr val="000000"/>
                </a:solidFill>
                <a:uFillTx/>
                <a:latin typeface="Arial"/>
              </a:rPr>
              <a:t>Nature</a:t>
            </a:r>
            <a:r>
              <a:rPr lang="en-US" sz="1200" b="1" u="none" strike="noStrike">
                <a:solidFill>
                  <a:srgbClr val="000000"/>
                </a:solidFill>
                <a:uFillTx/>
                <a:latin typeface="Arial"/>
              </a:rPr>
              <a:t> 622</a:t>
            </a:r>
            <a:r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, 730 (2023)</a:t>
            </a:r>
            <a:endParaRPr lang="fr-CH" sz="1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5" name="TextBox 5"/>
          <p:cNvSpPr/>
          <p:nvPr/>
        </p:nvSpPr>
        <p:spPr>
          <a:xfrm>
            <a:off x="5424840" y="3084120"/>
            <a:ext cx="3749400" cy="125427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b="1" i="1" u="none" strike="noStrike" dirty="0">
                <a:solidFill>
                  <a:srgbClr val="000000"/>
                </a:solidFill>
                <a:uFillTx/>
                <a:latin typeface="Arial"/>
              </a:rPr>
              <a:t>Gen 1. (proof-of-concept) performance:</a:t>
            </a:r>
            <a:endParaRPr lang="fr-CH" sz="1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u="none" strike="noStrike" dirty="0">
                <a:solidFill>
                  <a:srgbClr val="000000"/>
                </a:solidFill>
                <a:uFillTx/>
                <a:latin typeface="Arial"/>
              </a:rPr>
              <a:t>Designed for UV-Vis </a:t>
            </a:r>
            <a:endParaRPr lang="fr-CH" sz="1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432000" lvl="1" indent="-216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u="none" strike="noStrike" dirty="0">
                <a:solidFill>
                  <a:srgbClr val="000000"/>
                </a:solidFill>
                <a:uFillTx/>
                <a:latin typeface="Arial"/>
              </a:rPr>
              <a:t>4-10% efficiency</a:t>
            </a:r>
          </a:p>
          <a:p>
            <a:pPr marL="432000" lvl="1" indent="-216000">
              <a:lnSpc>
                <a:spcPct val="9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dirty="0">
                <a:solidFill>
                  <a:srgbClr val="000000"/>
                </a:solidFill>
                <a:latin typeface="Arial"/>
              </a:rPr>
              <a:t>Only due to prototype design decisions</a:t>
            </a:r>
            <a:endParaRPr lang="fr-CH" sz="1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u="none" strike="noStrike" dirty="0">
                <a:solidFill>
                  <a:srgbClr val="000000"/>
                </a:solidFill>
                <a:uFillTx/>
                <a:latin typeface="Arial"/>
              </a:rPr>
              <a:t>Maximum count rates: 100 </a:t>
            </a:r>
            <a:r>
              <a:rPr lang="en-US" sz="1400" b="0" u="none" strike="noStrike" dirty="0" err="1">
                <a:solidFill>
                  <a:srgbClr val="000000"/>
                </a:solidFill>
                <a:uFillTx/>
                <a:latin typeface="Arial"/>
              </a:rPr>
              <a:t>kcps</a:t>
            </a:r>
            <a:r>
              <a:rPr lang="en-US" sz="1400" b="0" u="none" strike="noStrike" dirty="0">
                <a:solidFill>
                  <a:srgbClr val="000000"/>
                </a:solidFill>
                <a:uFillTx/>
                <a:latin typeface="Arial"/>
              </a:rPr>
              <a:t> </a:t>
            </a:r>
            <a:endParaRPr lang="fr-CH" sz="1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u="none" strike="noStrike" dirty="0">
                <a:solidFill>
                  <a:srgbClr val="000000"/>
                </a:solidFill>
                <a:uFillTx/>
                <a:latin typeface="Arial"/>
              </a:rPr>
              <a:t>0.13 counts/sec background rate</a:t>
            </a:r>
            <a:endParaRPr lang="fr-CH" sz="1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B3B8227E-34ED-B0CB-1880-9754CCB9E8DE}"/>
              </a:ext>
            </a:extLst>
          </p:cNvPr>
          <p:cNvSpPr/>
          <p:nvPr/>
        </p:nvSpPr>
        <p:spPr>
          <a:xfrm>
            <a:off x="6317640" y="4464720"/>
            <a:ext cx="2682360" cy="3664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ctr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u="none" strike="noStrike" dirty="0">
                <a:solidFill>
                  <a:srgbClr val="000000"/>
                </a:solidFill>
                <a:uFillTx/>
                <a:latin typeface="Arial"/>
              </a:rPr>
              <a:t>  Fabricated at</a:t>
            </a:r>
            <a:endParaRPr lang="fr-CH" sz="18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63AA1B54-F298-F175-1808-9138635F3EA7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977600" y="4463640"/>
            <a:ext cx="982440" cy="345240"/>
          </a:xfrm>
          <a:prstGeom prst="rect">
            <a:avLst/>
          </a:prstGeom>
          <a:ln w="0"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DE73AD-4812-F4EB-3185-4B4CE685D344}"/>
              </a:ext>
            </a:extLst>
          </p:cNvPr>
          <p:cNvSpPr txBox="1"/>
          <p:nvPr/>
        </p:nvSpPr>
        <p:spPr>
          <a:xfrm>
            <a:off x="254159" y="4261680"/>
            <a:ext cx="5629805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sz="1400" u="none" strike="noStrike" dirty="0">
                <a:solidFill>
                  <a:srgbClr val="000000"/>
                </a:solidFill>
                <a:uFillTx/>
                <a:latin typeface="Arial"/>
              </a:rPr>
              <a:t>Initially </a:t>
            </a:r>
            <a:r>
              <a:rPr lang="en-GB" sz="1400" b="1" i="1" u="none" strike="noStrike" dirty="0">
                <a:solidFill>
                  <a:srgbClr val="000000"/>
                </a:solidFill>
                <a:uFillTx/>
                <a:latin typeface="Arial"/>
              </a:rPr>
              <a:t>developed for </a:t>
            </a:r>
            <a:r>
              <a:rPr lang="en-GB" sz="1400" b="1" i="1" dirty="0">
                <a:solidFill>
                  <a:srgbClr val="000000"/>
                </a:solidFill>
                <a:latin typeface="Arial"/>
              </a:rPr>
              <a:t>p</a:t>
            </a:r>
            <a:r>
              <a:rPr lang="en-GB" sz="1400" b="1" i="1" u="none" strike="noStrike" dirty="0">
                <a:solidFill>
                  <a:srgbClr val="000000"/>
                </a:solidFill>
                <a:uFillTx/>
                <a:latin typeface="Arial"/>
              </a:rPr>
              <a:t>hoton starved </a:t>
            </a:r>
            <a:r>
              <a:rPr lang="en-GB" sz="1400" b="0" u="none" strike="noStrike" dirty="0">
                <a:solidFill>
                  <a:srgbClr val="000000"/>
                </a:solidFill>
                <a:uFillTx/>
                <a:latin typeface="Arial"/>
              </a:rPr>
              <a:t>applications: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1400" b="0" u="none" strike="noStrike" dirty="0">
                <a:solidFill>
                  <a:srgbClr val="000000"/>
                </a:solidFill>
                <a:uFillTx/>
                <a:latin typeface="Arial"/>
              </a:rPr>
              <a:t>Far/deep-UV Astrophysics, </a:t>
            </a:r>
            <a:r>
              <a:rPr lang="en-GB" sz="1400" b="1" dirty="0">
                <a:solidFill>
                  <a:srgbClr val="000000"/>
                </a:solidFill>
                <a:latin typeface="Arial"/>
              </a:rPr>
              <a:t>E</a:t>
            </a:r>
            <a:r>
              <a:rPr lang="en-GB" sz="1400" b="1" u="none" strike="noStrike" dirty="0">
                <a:solidFill>
                  <a:srgbClr val="000000"/>
                </a:solidFill>
                <a:uFillTx/>
                <a:latin typeface="Arial"/>
              </a:rPr>
              <a:t>arth-like </a:t>
            </a:r>
            <a:r>
              <a:rPr lang="en-GB" sz="1400" b="1" dirty="0">
                <a:solidFill>
                  <a:srgbClr val="000000"/>
                </a:solidFill>
                <a:latin typeface="Arial"/>
              </a:rPr>
              <a:t>e</a:t>
            </a:r>
            <a:r>
              <a:rPr lang="en-GB" sz="1400" b="1" u="none" strike="noStrike" dirty="0">
                <a:solidFill>
                  <a:srgbClr val="000000"/>
                </a:solidFill>
                <a:uFillTx/>
                <a:latin typeface="Arial"/>
              </a:rPr>
              <a:t>xo-planet</a:t>
            </a:r>
            <a:r>
              <a:rPr lang="en-GB" sz="1400" b="0" u="none" strike="noStrike" dirty="0">
                <a:solidFill>
                  <a:srgbClr val="000000"/>
                </a:solidFill>
                <a:uFillTx/>
                <a:latin typeface="Arial"/>
              </a:rPr>
              <a:t> imaging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254160" y="4572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68400" tIns="34200" rIns="68400" bIns="34200" anchor="ctr">
            <a:normAutofit fontScale="90000"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2400" b="1" u="none" strike="noStrike">
                <a:solidFill>
                  <a:srgbClr val="000000"/>
                </a:solidFill>
                <a:uFillTx/>
                <a:latin typeface="Arial"/>
              </a:rPr>
              <a:t>400,000 pixel camera </a:t>
            </a:r>
            <a:endParaRPr lang="en-US" sz="2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305" name="Google Shape;452;p 1"/>
          <p:cNvPicPr/>
          <p:nvPr/>
        </p:nvPicPr>
        <p:blipFill>
          <a:blip r:embed="rId3"/>
          <a:stretch/>
        </p:blipFill>
        <p:spPr>
          <a:xfrm>
            <a:off x="207720" y="531360"/>
            <a:ext cx="4974120" cy="3730320"/>
          </a:xfrm>
          <a:prstGeom prst="rect">
            <a:avLst/>
          </a:prstGeom>
          <a:ln w="0">
            <a:noFill/>
          </a:ln>
        </p:spPr>
      </p:pic>
      <p:sp>
        <p:nvSpPr>
          <p:cNvPr id="306" name="TextBox 14"/>
          <p:cNvSpPr/>
          <p:nvPr/>
        </p:nvSpPr>
        <p:spPr>
          <a:xfrm>
            <a:off x="0" y="4830480"/>
            <a:ext cx="7299360" cy="273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Oripov, Rampini, Allmaras, Shaw, Nam, Korzh, and McCaughan, </a:t>
            </a:r>
            <a:r>
              <a:rPr lang="en-US" sz="1200" b="1" i="1" u="none" strike="noStrike">
                <a:solidFill>
                  <a:srgbClr val="000000"/>
                </a:solidFill>
                <a:uFillTx/>
                <a:latin typeface="Arial"/>
              </a:rPr>
              <a:t>Nature</a:t>
            </a:r>
            <a:r>
              <a:rPr lang="en-US" sz="1200" b="1" u="none" strike="noStrike">
                <a:solidFill>
                  <a:srgbClr val="000000"/>
                </a:solidFill>
                <a:uFillTx/>
                <a:latin typeface="Arial"/>
              </a:rPr>
              <a:t> 622</a:t>
            </a:r>
            <a:r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, 730 (2023)</a:t>
            </a:r>
            <a:endParaRPr lang="fr-CH" sz="1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7" name="TextBox 20"/>
          <p:cNvSpPr/>
          <p:nvPr/>
        </p:nvSpPr>
        <p:spPr>
          <a:xfrm>
            <a:off x="5424840" y="2976120"/>
            <a:ext cx="3749400" cy="8664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b="1" i="1" u="none" strike="noStrike" dirty="0">
                <a:solidFill>
                  <a:srgbClr val="000000"/>
                </a:solidFill>
                <a:uFillTx/>
                <a:latin typeface="Arial"/>
              </a:rPr>
              <a:t>Future work</a:t>
            </a:r>
            <a:endParaRPr lang="fr-CH" sz="1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u="none" strike="noStrike" dirty="0">
                <a:solidFill>
                  <a:srgbClr val="000000"/>
                </a:solidFill>
                <a:uFillTx/>
                <a:latin typeface="Arial"/>
              </a:rPr>
              <a:t>Boost efficiency</a:t>
            </a:r>
            <a:endParaRPr lang="fr-CH" sz="14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u="none" strike="noStrike" dirty="0">
                <a:solidFill>
                  <a:srgbClr val="000000"/>
                </a:solidFill>
                <a:uFillTx/>
                <a:latin typeface="Arial"/>
              </a:rPr>
              <a:t>Increase count rates for practical applications</a:t>
            </a:r>
            <a:endParaRPr lang="fr-CH" sz="1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8" name="TextBox 29"/>
          <p:cNvSpPr/>
          <p:nvPr/>
        </p:nvSpPr>
        <p:spPr>
          <a:xfrm>
            <a:off x="4927680" y="43560"/>
            <a:ext cx="457632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Largest superconducting camera by x20</a:t>
            </a:r>
            <a:endParaRPr lang="fr-CH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9" name="Rectangle 3"/>
          <p:cNvSpPr/>
          <p:nvPr/>
        </p:nvSpPr>
        <p:spPr>
          <a:xfrm>
            <a:off x="6317640" y="4464720"/>
            <a:ext cx="2682360" cy="3664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ctr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u="none" strike="noStrike" dirty="0">
                <a:solidFill>
                  <a:srgbClr val="000000"/>
                </a:solidFill>
                <a:uFillTx/>
                <a:latin typeface="Arial"/>
              </a:rPr>
              <a:t>  Fabricated at</a:t>
            </a:r>
            <a:endParaRPr lang="fr-CH" sz="18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310" name="Picture 5"/>
          <p:cNvPicPr/>
          <p:nvPr/>
        </p:nvPicPr>
        <p:blipFill>
          <a:blip r:embed="rId4"/>
          <a:stretch/>
        </p:blipFill>
        <p:spPr>
          <a:xfrm>
            <a:off x="7977600" y="4463640"/>
            <a:ext cx="982440" cy="345240"/>
          </a:xfrm>
          <a:prstGeom prst="rect">
            <a:avLst/>
          </a:prstGeom>
          <a:ln w="0">
            <a:noFill/>
          </a:ln>
        </p:spPr>
      </p:pic>
      <p:pic>
        <p:nvPicPr>
          <p:cNvPr id="311" name="Picture 13"/>
          <p:cNvPicPr/>
          <p:nvPr/>
        </p:nvPicPr>
        <p:blipFill>
          <a:blip r:embed="rId5"/>
          <a:stretch/>
        </p:blipFill>
        <p:spPr>
          <a:xfrm>
            <a:off x="5400000" y="360000"/>
            <a:ext cx="3573000" cy="2679480"/>
          </a:xfrm>
          <a:prstGeom prst="rect">
            <a:avLst/>
          </a:prstGeom>
          <a:ln w="0">
            <a:noFill/>
          </a:ln>
        </p:spPr>
      </p:pic>
      <p:sp>
        <p:nvSpPr>
          <p:cNvPr id="312" name="TextBox 311"/>
          <p:cNvSpPr txBox="1"/>
          <p:nvPr/>
        </p:nvSpPr>
        <p:spPr>
          <a:xfrm>
            <a:off x="6155280" y="1080000"/>
            <a:ext cx="1368720" cy="689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400" b="0" u="none" strike="noStrike">
                <a:solidFill>
                  <a:srgbClr val="000000"/>
                </a:solidFill>
                <a:uFillTx/>
                <a:latin typeface="Arial"/>
              </a:rPr>
              <a:t>MKID camera</a:t>
            </a:r>
            <a:endParaRPr lang="fr-CH" sz="1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8D0D689-9AAD-AAAE-9FC4-8BDB72CD4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7641" y="1164027"/>
            <a:ext cx="2421746" cy="2913936"/>
          </a:xfrm>
          <a:prstGeom prst="rect">
            <a:avLst/>
          </a:prstGeom>
        </p:spPr>
      </p:pic>
      <p:sp>
        <p:nvSpPr>
          <p:cNvPr id="824" name="PlaceHolder 1"/>
          <p:cNvSpPr>
            <a:spLocks noGrp="1"/>
          </p:cNvSpPr>
          <p:nvPr>
            <p:ph type="title"/>
          </p:nvPr>
        </p:nvSpPr>
        <p:spPr>
          <a:xfrm>
            <a:off x="251640" y="8064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2400" b="1" u="none" strike="noStrike">
                <a:solidFill>
                  <a:srgbClr val="000000"/>
                </a:solidFill>
                <a:uFillTx/>
                <a:latin typeface="Arial"/>
              </a:rPr>
              <a:t>Practical closed-cycle cryogenics</a:t>
            </a: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25" name="AutoShape 2"/>
          <p:cNvSpPr/>
          <p:nvPr/>
        </p:nvSpPr>
        <p:spPr>
          <a:xfrm>
            <a:off x="4419720" y="2121491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829" name="Rectangle 26"/>
          <p:cNvSpPr/>
          <p:nvPr/>
        </p:nvSpPr>
        <p:spPr>
          <a:xfrm>
            <a:off x="28080" y="4824720"/>
            <a:ext cx="6752880" cy="273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/>
              </a:rPr>
              <a:t>Mueller, Korzh, Runyan </a:t>
            </a:r>
            <a:r>
              <a:rPr kumimoji="0" lang="en-US" sz="1200" b="0" i="1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/>
              </a:rPr>
              <a:t>et al,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US" sz="1200" b="1" i="1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/>
              </a:rPr>
              <a:t>Optica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/>
              </a:rPr>
              <a:t> 8,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/>
              </a:rPr>
              <a:t>1586 (2021)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/>
              </a:rPr>
              <a:t> </a:t>
            </a:r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832" name="PlaceHolder 2"/>
          <p:cNvSpPr>
            <a:spLocks noGrp="1"/>
          </p:cNvSpPr>
          <p:nvPr>
            <p:ph type="sldNum" idx="88"/>
          </p:nvPr>
        </p:nvSpPr>
        <p:spPr>
          <a:xfrm>
            <a:off x="7203240" y="4802760"/>
            <a:ext cx="596160" cy="271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00" b="0" u="none" strike="noStrike">
                <a:solidFill>
                  <a:srgbClr val="808080"/>
                </a:solidFill>
                <a:uFillTx/>
                <a:latin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</a:rPr>
              <a:t>Slide </a:t>
            </a:r>
            <a:fld id="{22418FBE-C58F-4304-BC08-DFD5BB3120E2}" type="slidenum"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CH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2971789-BE97-EA09-31E3-E3B1D55A44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12" y="1043037"/>
            <a:ext cx="2172884" cy="289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15">
            <a:extLst>
              <a:ext uri="{FF2B5EF4-FFF2-40B4-BE49-F238E27FC236}">
                <a16:creationId xmlns:a16="http://schemas.microsoft.com/office/drawing/2014/main" id="{4A7F541E-AA09-DE61-A392-DFD39147033A}"/>
              </a:ext>
            </a:extLst>
          </p:cNvPr>
          <p:cNvSpPr/>
          <p:nvPr/>
        </p:nvSpPr>
        <p:spPr>
          <a:xfrm>
            <a:off x="106364" y="605420"/>
            <a:ext cx="4660712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‘Bottom referenced’ cryostat with panels</a:t>
            </a:r>
            <a:endParaRPr kumimoji="0" lang="fr-CH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56EE8D-D738-A87C-0B0D-372CECABECF6}"/>
              </a:ext>
            </a:extLst>
          </p:cNvPr>
          <p:cNvSpPr txBox="1"/>
          <p:nvPr/>
        </p:nvSpPr>
        <p:spPr>
          <a:xfrm>
            <a:off x="5327249" y="4011608"/>
            <a:ext cx="45212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Direct coupling to optical table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Vibration isolation included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Designed &amp; Fabricated at UNIGE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491B077-C668-BF6C-52F1-E0F83F8D007F}"/>
              </a:ext>
            </a:extLst>
          </p:cNvPr>
          <p:cNvCxnSpPr>
            <a:cxnSpLocks/>
          </p:cNvCxnSpPr>
          <p:nvPr/>
        </p:nvCxnSpPr>
        <p:spPr>
          <a:xfrm>
            <a:off x="3128483" y="3883004"/>
            <a:ext cx="813616" cy="9646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8392464-374C-2FFC-426B-3FCDF8C70FC4}"/>
              </a:ext>
            </a:extLst>
          </p:cNvPr>
          <p:cNvSpPr txBox="1"/>
          <p:nvPr/>
        </p:nvSpPr>
        <p:spPr>
          <a:xfrm>
            <a:off x="3257594" y="3958000"/>
            <a:ext cx="9692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23 cm</a:t>
            </a:r>
            <a:endParaRPr kumimoji="0" lang="en-CH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3BBD60-5E40-6B6F-D619-23EC3DE2AD66}"/>
              </a:ext>
            </a:extLst>
          </p:cNvPr>
          <p:cNvSpPr txBox="1"/>
          <p:nvPr/>
        </p:nvSpPr>
        <p:spPr>
          <a:xfrm>
            <a:off x="168921" y="3961727"/>
            <a:ext cx="25920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Compact version for 1 kelvin operation (&gt;1 micron wavelengths)</a:t>
            </a:r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B63E895-DEAB-907D-6615-247D1EE695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9585" y="11334"/>
            <a:ext cx="2675497" cy="38716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F205361-D90B-4353-5723-30122D93DB56}"/>
              </a:ext>
            </a:extLst>
          </p:cNvPr>
          <p:cNvSpPr txBox="1"/>
          <p:nvPr/>
        </p:nvSpPr>
        <p:spPr>
          <a:xfrm>
            <a:off x="2821495" y="3980070"/>
            <a:ext cx="24579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sym typeface="Wingdings" pitchFamily="2" charset="2"/>
              </a:rPr>
              <a:t>2 kelvin version is sufficient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sym typeface="Wingdings" pitchFamily="2" charset="2"/>
              </a:rPr>
              <a:t>for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&lt;1 micron wavelengths</a:t>
            </a:r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PlaceHolder 1"/>
          <p:cNvSpPr>
            <a:spLocks noGrp="1"/>
          </p:cNvSpPr>
          <p:nvPr>
            <p:ph type="title"/>
          </p:nvPr>
        </p:nvSpPr>
        <p:spPr>
          <a:xfrm>
            <a:off x="108720" y="6588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</a:rPr>
              <a:t>Summary</a:t>
            </a: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36" name="PlaceHolder 2"/>
          <p:cNvSpPr>
            <a:spLocks noGrp="1"/>
          </p:cNvSpPr>
          <p:nvPr>
            <p:ph type="sldNum" idx="75"/>
          </p:nvPr>
        </p:nvSpPr>
        <p:spPr>
          <a:xfrm>
            <a:off x="8400600" y="4802760"/>
            <a:ext cx="596160" cy="271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800" b="0" u="none" strike="noStrike">
                <a:solidFill>
                  <a:srgbClr val="808080"/>
                </a:solidFill>
                <a:uFillTx/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en-US" sz="800" b="0" u="none" strike="noStrike">
                <a:solidFill>
                  <a:srgbClr val="808080"/>
                </a:solidFill>
                <a:uFillTx/>
                <a:latin typeface="Arial"/>
              </a:rPr>
              <a:t>Slide </a:t>
            </a:r>
            <a:fld id="{1293509D-A9D1-4696-BC15-B9B2D374F435}" type="slidenum">
              <a:rPr lang="en-US" sz="800" b="0" u="none" strike="noStrike">
                <a:solidFill>
                  <a:srgbClr val="808080"/>
                </a:solidFill>
                <a:uFillTx/>
                <a:latin typeface="Arial"/>
              </a:rPr>
              <a:t>14</a:t>
            </a:fld>
            <a:endParaRPr lang="fr-CH" sz="800" b="0" u="none" strike="noStrik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37" name="TextBox 5"/>
          <p:cNvSpPr/>
          <p:nvPr/>
        </p:nvSpPr>
        <p:spPr>
          <a:xfrm>
            <a:off x="12335" y="499680"/>
            <a:ext cx="4872145" cy="461519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/>
              </a:rPr>
              <a:t>SNSPDs are </a:t>
            </a:r>
            <a:r>
              <a:rPr lang="en-GB" sz="1400" b="1" dirty="0">
                <a:solidFill>
                  <a:srgbClr val="000000"/>
                </a:solidFill>
                <a:latin typeface="Arial"/>
              </a:rPr>
              <a:t>fully digital and easy to customize</a:t>
            </a:r>
            <a:endParaRPr lang="en-GB" sz="1400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buClr>
                <a:srgbClr val="000000"/>
              </a:buClr>
            </a:pPr>
            <a:endParaRPr lang="en-GB" sz="1400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400" b="1" dirty="0">
                <a:solidFill>
                  <a:srgbClr val="000000"/>
                </a:solidFill>
                <a:latin typeface="Arial"/>
              </a:rPr>
              <a:t>Single pixel </a:t>
            </a:r>
            <a:r>
              <a:rPr lang="en-GB" sz="1400" dirty="0">
                <a:solidFill>
                  <a:srgbClr val="000000"/>
                </a:solidFill>
                <a:latin typeface="Arial"/>
              </a:rPr>
              <a:t>devices:</a:t>
            </a:r>
          </a:p>
          <a:p>
            <a:pPr marL="743040" lvl="1" indent="-285840">
              <a:buClr>
                <a:srgbClr val="000000"/>
              </a:buClr>
              <a:buFont typeface="Arial"/>
              <a:buChar char="•"/>
            </a:pPr>
            <a:r>
              <a:rPr lang="en-GB" sz="1400" b="1" dirty="0">
                <a:solidFill>
                  <a:srgbClr val="000000"/>
                </a:solidFill>
                <a:latin typeface="Arial"/>
              </a:rPr>
              <a:t>Timing jitter &lt;5 ps RMS</a:t>
            </a:r>
            <a:endParaRPr lang="en-GB" sz="1400" dirty="0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buClr>
                <a:srgbClr val="000000"/>
              </a:buClr>
              <a:buFont typeface="Arial"/>
              <a:buChar char="•"/>
            </a:pPr>
            <a:r>
              <a:rPr lang="en-GB" sz="1400" b="1" dirty="0">
                <a:solidFill>
                  <a:srgbClr val="000000"/>
                </a:solidFill>
                <a:latin typeface="Arial"/>
              </a:rPr>
              <a:t>High efficiency for 375-1550 nm </a:t>
            </a:r>
            <a:r>
              <a:rPr lang="en-GB" sz="1400" dirty="0">
                <a:solidFill>
                  <a:srgbClr val="000000"/>
                </a:solidFill>
                <a:latin typeface="Arial"/>
              </a:rPr>
              <a:t>demonstrated</a:t>
            </a:r>
          </a:p>
          <a:p>
            <a:pPr marL="743040" lvl="1" indent="-285840">
              <a:buClr>
                <a:srgbClr val="000000"/>
              </a:buClr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/>
              </a:rPr>
              <a:t>Up to 29 um sensitivity demonstrated</a:t>
            </a:r>
          </a:p>
          <a:p>
            <a:pPr lvl="1">
              <a:buClr>
                <a:srgbClr val="000000"/>
              </a:buClr>
            </a:pPr>
            <a:endParaRPr lang="en-GB" sz="1400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/>
              </a:rPr>
              <a:t>Fast count rate arrays have been instrumented on telescopes for </a:t>
            </a:r>
            <a:r>
              <a:rPr lang="en-GB" sz="1400" b="1" dirty="0">
                <a:solidFill>
                  <a:srgbClr val="000000"/>
                </a:solidFill>
                <a:latin typeface="Arial"/>
              </a:rPr>
              <a:t>deep-space optical communication</a:t>
            </a:r>
          </a:p>
          <a:p>
            <a:pPr marL="743040" lvl="1" indent="-285840">
              <a:buClr>
                <a:srgbClr val="000000"/>
              </a:buClr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/>
              </a:rPr>
              <a:t>Being deployed at </a:t>
            </a:r>
            <a:r>
              <a:rPr lang="en-GB" sz="1400" b="1" dirty="0">
                <a:solidFill>
                  <a:srgbClr val="000000"/>
                </a:solidFill>
                <a:latin typeface="Arial"/>
              </a:rPr>
              <a:t>ground stations </a:t>
            </a:r>
            <a:r>
              <a:rPr lang="en-GB" sz="1400" dirty="0">
                <a:solidFill>
                  <a:srgbClr val="000000"/>
                </a:solidFill>
                <a:latin typeface="Arial"/>
              </a:rPr>
              <a:t>in Switzerland and internationally for </a:t>
            </a:r>
            <a:r>
              <a:rPr lang="en-GB" sz="1400" b="1" dirty="0">
                <a:solidFill>
                  <a:srgbClr val="000000"/>
                </a:solidFill>
                <a:latin typeface="Arial"/>
              </a:rPr>
              <a:t>space-to-ground quantum communication</a:t>
            </a:r>
            <a:endParaRPr lang="en-GB" sz="1400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en-GB" sz="1400" b="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400" b="1" dirty="0">
                <a:solidFill>
                  <a:srgbClr val="000000"/>
                </a:solidFill>
                <a:latin typeface="Arial"/>
              </a:rPr>
              <a:t>2D arrays </a:t>
            </a:r>
          </a:p>
          <a:p>
            <a:pPr marL="743040" lvl="1" indent="-285840">
              <a:buClr>
                <a:srgbClr val="000000"/>
              </a:buClr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/>
              </a:rPr>
              <a:t>Proof-of-principle (Gen. 1) 400,000 pixels have been demonstrated</a:t>
            </a:r>
          </a:p>
          <a:p>
            <a:pPr marL="743040" lvl="1" indent="-285840">
              <a:buClr>
                <a:srgbClr val="000000"/>
              </a:buClr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/>
              </a:rPr>
              <a:t>Gen. 2 arrays will boost efficiency and count rates</a:t>
            </a:r>
          </a:p>
          <a:p>
            <a:pPr>
              <a:buClr>
                <a:srgbClr val="000000"/>
              </a:buClr>
            </a:pPr>
            <a:endParaRPr lang="en-GB" sz="1400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buClr>
                <a:srgbClr val="000000"/>
              </a:buClr>
              <a:buFont typeface="Arial"/>
              <a:buChar char="•"/>
            </a:pPr>
            <a:r>
              <a:rPr lang="en-GB" sz="1400" b="1" dirty="0">
                <a:solidFill>
                  <a:srgbClr val="000000"/>
                </a:solidFill>
                <a:latin typeface="Arial"/>
              </a:rPr>
              <a:t>1D arrays </a:t>
            </a:r>
            <a:r>
              <a:rPr lang="en-GB" sz="1400" dirty="0">
                <a:solidFill>
                  <a:srgbClr val="000000"/>
                </a:solidFill>
                <a:latin typeface="Arial"/>
              </a:rPr>
              <a:t>– in development</a:t>
            </a:r>
          </a:p>
          <a:p>
            <a:pPr marL="743040" lvl="1" indent="-285840">
              <a:buClr>
                <a:srgbClr val="000000"/>
              </a:buClr>
              <a:buFont typeface="Arial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/>
              </a:rPr>
              <a:t>Will combine good timing resolution and high count rates</a:t>
            </a:r>
          </a:p>
        </p:txBody>
      </p:sp>
      <p:pic>
        <p:nvPicPr>
          <p:cNvPr id="538" name="Picture 6"/>
          <p:cNvPicPr/>
          <p:nvPr/>
        </p:nvPicPr>
        <p:blipFill>
          <a:blip r:embed="rId3"/>
          <a:srcRect l="19947" t="17042" r="3457" b="16837"/>
          <a:stretch/>
        </p:blipFill>
        <p:spPr>
          <a:xfrm>
            <a:off x="4777200" y="11520"/>
            <a:ext cx="4366440" cy="2941200"/>
          </a:xfrm>
          <a:prstGeom prst="rect">
            <a:avLst/>
          </a:prstGeom>
          <a:ln w="0">
            <a:noFill/>
          </a:ln>
        </p:spPr>
      </p:pic>
      <p:pic>
        <p:nvPicPr>
          <p:cNvPr id="539" name="Picture 7"/>
          <p:cNvPicPr/>
          <p:nvPr/>
        </p:nvPicPr>
        <p:blipFill>
          <a:blip r:embed="rId4"/>
          <a:stretch/>
        </p:blipFill>
        <p:spPr>
          <a:xfrm>
            <a:off x="6717960" y="2953080"/>
            <a:ext cx="2346840" cy="1817280"/>
          </a:xfrm>
          <a:prstGeom prst="rect">
            <a:avLst/>
          </a:prstGeom>
          <a:ln w="0">
            <a:noFill/>
          </a:ln>
        </p:spPr>
      </p:pic>
      <p:pic>
        <p:nvPicPr>
          <p:cNvPr id="540" name="Picture 6"/>
          <p:cNvPicPr/>
          <p:nvPr/>
        </p:nvPicPr>
        <p:blipFill>
          <a:blip r:embed="rId5"/>
          <a:stretch/>
        </p:blipFill>
        <p:spPr>
          <a:xfrm>
            <a:off x="4833360" y="2953080"/>
            <a:ext cx="1824840" cy="1817280"/>
          </a:xfrm>
          <a:prstGeom prst="rect">
            <a:avLst/>
          </a:prstGeom>
          <a:ln w="0">
            <a:noFill/>
          </a:ln>
        </p:spPr>
      </p:pic>
      <p:sp>
        <p:nvSpPr>
          <p:cNvPr id="541" name="Rectangle 9"/>
          <p:cNvSpPr/>
          <p:nvPr/>
        </p:nvSpPr>
        <p:spPr>
          <a:xfrm>
            <a:off x="8576640" y="2562480"/>
            <a:ext cx="326160" cy="46440"/>
          </a:xfrm>
          <a:prstGeom prst="rect">
            <a:avLst/>
          </a:prstGeom>
          <a:solidFill>
            <a:srgbClr val="E4E9EF"/>
          </a:solidFill>
          <a:ln w="9360"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1800" rIns="90000" bIns="1800" anchor="ctr">
            <a:noAutofit/>
          </a:bodyPr>
          <a:lstStyle/>
          <a:p>
            <a:endParaRPr lang="en-US" sz="1800" b="0" u="none" strike="noStrik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42" name="TextBox 10"/>
          <p:cNvSpPr/>
          <p:nvPr/>
        </p:nvSpPr>
        <p:spPr>
          <a:xfrm>
            <a:off x="8444160" y="2609280"/>
            <a:ext cx="585360" cy="273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u="none" strike="noStrike">
                <a:solidFill>
                  <a:srgbClr val="FFFFFF"/>
                </a:solidFill>
                <a:uFillTx/>
                <a:latin typeface="Arial"/>
              </a:rPr>
              <a:t>1 mm</a:t>
            </a:r>
            <a:endParaRPr lang="fr-CH" sz="1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C6E0C2-6CF8-0C2B-269E-C4E8AE44E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quantum technologies group">
            <a:extLst>
              <a:ext uri="{FF2B5EF4-FFF2-40B4-BE49-F238E27FC236}">
                <a16:creationId xmlns:a16="http://schemas.microsoft.com/office/drawing/2014/main" id="{8540E024-7360-B1DF-3BF2-34D8249D3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40758"/>
            <a:ext cx="4962525" cy="486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A07A65E-B3B7-E3FE-2A42-9C374C38FD6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53828" y="165352"/>
            <a:ext cx="1689891" cy="483872"/>
          </a:xfrm>
          <a:prstGeom prst="rect">
            <a:avLst/>
          </a:prstGeom>
          <a:ln w="0"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E6511A9-EA6E-3CD1-EE8D-9322EE7501F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6128"/>
          <a:stretch/>
        </p:blipFill>
        <p:spPr>
          <a:xfrm>
            <a:off x="7461250" y="219116"/>
            <a:ext cx="1387370" cy="36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5550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PlaceHolder 1"/>
          <p:cNvSpPr>
            <a:spLocks noGrp="1"/>
          </p:cNvSpPr>
          <p:nvPr>
            <p:ph type="title"/>
          </p:nvPr>
        </p:nvSpPr>
        <p:spPr>
          <a:xfrm>
            <a:off x="254160" y="9252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2400" b="1" u="none" strike="noStrike" dirty="0">
                <a:solidFill>
                  <a:srgbClr val="000000"/>
                </a:solidFill>
                <a:uFillTx/>
                <a:latin typeface="Arial"/>
              </a:rPr>
              <a:t>Second: Efficient multiplexing in time-domain</a:t>
            </a: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90" name="Content Placeholder 2"/>
          <p:cNvSpPr/>
          <p:nvPr/>
        </p:nvSpPr>
        <p:spPr>
          <a:xfrm>
            <a:off x="137880" y="699480"/>
            <a:ext cx="8398440" cy="4350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en-US" sz="2000" b="1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91" name="TextBox 3"/>
          <p:cNvSpPr/>
          <p:nvPr/>
        </p:nvSpPr>
        <p:spPr>
          <a:xfrm>
            <a:off x="1755360" y="3211920"/>
            <a:ext cx="4097520" cy="1499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US" sz="1800" b="1" u="none" strike="noStrike" dirty="0" err="1">
                <a:solidFill>
                  <a:srgbClr val="FF0000"/>
                </a:solidFill>
                <a:uFillTx/>
                <a:latin typeface="Arial"/>
              </a:rPr>
              <a:t>v</a:t>
            </a:r>
            <a:r>
              <a:rPr lang="en-US" sz="1800" b="1" u="none" strike="noStrike" baseline="-25000" dirty="0" err="1">
                <a:solidFill>
                  <a:srgbClr val="FF0000"/>
                </a:solidFill>
                <a:uFillTx/>
                <a:latin typeface="Arial"/>
              </a:rPr>
              <a:t>ph</a:t>
            </a:r>
            <a:r>
              <a:rPr lang="en-US" sz="1800" b="1" u="none" strike="noStrike" dirty="0">
                <a:solidFill>
                  <a:srgbClr val="FF0000"/>
                </a:solidFill>
                <a:uFillTx/>
                <a:latin typeface="Arial"/>
              </a:rPr>
              <a:t> </a:t>
            </a:r>
            <a:r>
              <a:rPr lang="el-GR" sz="1800" b="1" u="none" strike="noStrike" dirty="0">
                <a:solidFill>
                  <a:srgbClr val="FF0000"/>
                </a:solidFill>
                <a:uFillTx/>
                <a:latin typeface="Arial"/>
              </a:rPr>
              <a:t>≈ </a:t>
            </a:r>
            <a:r>
              <a:rPr lang="en-US" sz="1800" b="1" u="none" strike="noStrike" dirty="0">
                <a:solidFill>
                  <a:srgbClr val="FF0000"/>
                </a:solidFill>
                <a:uFillTx/>
                <a:latin typeface="Arial"/>
              </a:rPr>
              <a:t>0.01c (3 </a:t>
            </a:r>
            <a:r>
              <a:rPr lang="el-GR" sz="1800" b="1" u="none" strike="noStrike" dirty="0">
                <a:solidFill>
                  <a:srgbClr val="FF0000"/>
                </a:solidFill>
                <a:uFillTx/>
                <a:latin typeface="Arial"/>
              </a:rPr>
              <a:t>μ</a:t>
            </a:r>
            <a:r>
              <a:rPr lang="en-US" sz="1800" b="1" u="none" strike="noStrike" dirty="0">
                <a:solidFill>
                  <a:srgbClr val="FF0000"/>
                </a:solidFill>
                <a:uFillTx/>
                <a:latin typeface="Arial"/>
              </a:rPr>
              <a:t>m/ps) velocity helps us out this time!</a:t>
            </a:r>
            <a:endParaRPr lang="fr-CH" sz="18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fr-CH" sz="18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US" sz="1800" b="1" u="none" strike="noStrike" dirty="0">
                <a:solidFill>
                  <a:srgbClr val="FF0000"/>
                </a:solidFill>
                <a:uFillTx/>
                <a:latin typeface="Wingdings"/>
              </a:rPr>
              <a:t></a:t>
            </a:r>
            <a:r>
              <a:rPr lang="en-US" sz="1800" b="1" u="none" strike="noStrike" dirty="0">
                <a:solidFill>
                  <a:srgbClr val="FF0000"/>
                </a:solidFill>
                <a:uFillTx/>
                <a:latin typeface="Arial"/>
              </a:rPr>
              <a:t> 10 ps timing resolution enables 15 </a:t>
            </a:r>
            <a:r>
              <a:rPr lang="el-GR" sz="1800" b="1" u="none" strike="noStrike" dirty="0">
                <a:solidFill>
                  <a:srgbClr val="FF0000"/>
                </a:solidFill>
                <a:uFillTx/>
                <a:latin typeface="Arial"/>
              </a:rPr>
              <a:t>μ</a:t>
            </a:r>
            <a:r>
              <a:rPr lang="en-US" sz="1800" b="1" u="none" strike="noStrike" dirty="0">
                <a:solidFill>
                  <a:srgbClr val="FF0000"/>
                </a:solidFill>
                <a:uFillTx/>
                <a:latin typeface="Arial"/>
              </a:rPr>
              <a:t>m pixels to be resolved </a:t>
            </a:r>
            <a:endParaRPr lang="fr-CH" sz="18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92" name="Picture 7"/>
          <p:cNvPicPr/>
          <p:nvPr/>
        </p:nvPicPr>
        <p:blipFill>
          <a:blip r:embed="rId2"/>
          <a:stretch/>
        </p:blipFill>
        <p:spPr>
          <a:xfrm>
            <a:off x="1751400" y="832680"/>
            <a:ext cx="559800" cy="473760"/>
          </a:xfrm>
          <a:prstGeom prst="rect">
            <a:avLst/>
          </a:prstGeom>
          <a:ln w="0">
            <a:noFill/>
          </a:ln>
        </p:spPr>
      </p:pic>
      <p:sp>
        <p:nvSpPr>
          <p:cNvPr id="893" name="TextBox 9"/>
          <p:cNvSpPr/>
          <p:nvPr/>
        </p:nvSpPr>
        <p:spPr>
          <a:xfrm>
            <a:off x="5852880" y="2392920"/>
            <a:ext cx="315324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Time-of-flight difference in a superconducting bus</a:t>
            </a:r>
            <a:endParaRPr lang="fr-CH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94" name="Picture 11"/>
          <p:cNvPicPr/>
          <p:nvPr/>
        </p:nvPicPr>
        <p:blipFill>
          <a:blip r:embed="rId3"/>
          <a:stretch/>
        </p:blipFill>
        <p:spPr>
          <a:xfrm>
            <a:off x="1546920" y="699480"/>
            <a:ext cx="4305600" cy="2425680"/>
          </a:xfrm>
          <a:prstGeom prst="rect">
            <a:avLst/>
          </a:prstGeom>
          <a:ln w="0">
            <a:noFill/>
          </a:ln>
        </p:spPr>
      </p:pic>
      <p:pic>
        <p:nvPicPr>
          <p:cNvPr id="895" name="Picture 12"/>
          <p:cNvPicPr/>
          <p:nvPr/>
        </p:nvPicPr>
        <p:blipFill>
          <a:blip r:embed="rId4"/>
          <a:stretch/>
        </p:blipFill>
        <p:spPr>
          <a:xfrm>
            <a:off x="1615680" y="699480"/>
            <a:ext cx="495000" cy="533160"/>
          </a:xfrm>
          <a:prstGeom prst="rect">
            <a:avLst/>
          </a:prstGeom>
          <a:ln w="0">
            <a:noFill/>
          </a:ln>
        </p:spPr>
      </p:pic>
      <p:sp>
        <p:nvSpPr>
          <p:cNvPr id="4" name="TextBox 1">
            <a:extLst>
              <a:ext uri="{FF2B5EF4-FFF2-40B4-BE49-F238E27FC236}">
                <a16:creationId xmlns:a16="http://schemas.microsoft.com/office/drawing/2014/main" id="{675955F9-62C4-BDB1-1E58-B94C77AF8BC6}"/>
              </a:ext>
            </a:extLst>
          </p:cNvPr>
          <p:cNvSpPr/>
          <p:nvPr/>
        </p:nvSpPr>
        <p:spPr>
          <a:xfrm>
            <a:off x="68760" y="4837320"/>
            <a:ext cx="5529600" cy="273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u="none" strike="noStrike" dirty="0">
                <a:solidFill>
                  <a:srgbClr val="000000"/>
                </a:solidFill>
                <a:uFillTx/>
                <a:latin typeface="Arial"/>
              </a:rPr>
              <a:t>McCaughan, Zhai, Korzh, Allmaras </a:t>
            </a:r>
            <a:r>
              <a:rPr lang="en-US" sz="1200" b="0" i="1" u="none" strike="noStrike" dirty="0">
                <a:solidFill>
                  <a:srgbClr val="000000"/>
                </a:solidFill>
                <a:uFillTx/>
                <a:latin typeface="Arial"/>
              </a:rPr>
              <a:t>et al, </a:t>
            </a:r>
            <a:r>
              <a:rPr lang="en-US" sz="1200" b="1" i="1" u="none" strike="noStrike" dirty="0">
                <a:solidFill>
                  <a:srgbClr val="000000"/>
                </a:solidFill>
                <a:uFillTx/>
                <a:latin typeface="Arial"/>
              </a:rPr>
              <a:t>APL </a:t>
            </a:r>
            <a:r>
              <a:rPr lang="en-US" sz="1200" b="1" u="none" strike="noStrike" dirty="0">
                <a:solidFill>
                  <a:srgbClr val="000000"/>
                </a:solidFill>
                <a:uFillTx/>
                <a:latin typeface="Arial"/>
              </a:rPr>
              <a:t>121</a:t>
            </a:r>
            <a:r>
              <a:rPr lang="en-US" sz="1200" b="0" u="none" strike="noStrike" dirty="0">
                <a:solidFill>
                  <a:srgbClr val="000000"/>
                </a:solidFill>
                <a:uFillTx/>
                <a:latin typeface="Arial"/>
              </a:rPr>
              <a:t>, 102602 (2022)</a:t>
            </a:r>
            <a:endParaRPr lang="fr-CH" sz="12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F3D5B2-550E-37E7-3B4D-A946F292E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>
            <a:extLst>
              <a:ext uri="{FF2B5EF4-FFF2-40B4-BE49-F238E27FC236}">
                <a16:creationId xmlns:a16="http://schemas.microsoft.com/office/drawing/2014/main" id="{9C4F5179-33AF-559F-00C6-78A7FC00D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20" y="6588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2400" b="1" u="none" strike="noStrike" dirty="0">
                <a:solidFill>
                  <a:srgbClr val="000000"/>
                </a:solidFill>
                <a:uFillTx/>
                <a:latin typeface="Arial"/>
              </a:rPr>
              <a:t>Far-IR – 43 </a:t>
            </a:r>
            <a:r>
              <a:rPr lang="en-US" sz="2400" b="1" u="none" strike="noStrike" dirty="0" err="1">
                <a:solidFill>
                  <a:srgbClr val="000000"/>
                </a:solidFill>
                <a:uFillTx/>
                <a:latin typeface="Arial"/>
              </a:rPr>
              <a:t>meV</a:t>
            </a:r>
            <a:r>
              <a:rPr lang="en-US" sz="2400" b="1" u="none" strike="noStrike" dirty="0">
                <a:solidFill>
                  <a:srgbClr val="000000"/>
                </a:solidFill>
                <a:uFillTx/>
                <a:latin typeface="Arial"/>
              </a:rPr>
              <a:t> (29 μm)</a:t>
            </a: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0BD2D8-6C89-BEDF-7C1E-6DE0404351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608" y="483803"/>
            <a:ext cx="3107762" cy="231248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C38AACD-F3AE-5AAB-008D-068CB7565C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608" y="2715821"/>
            <a:ext cx="2979913" cy="21348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5C31593-3112-D2A7-D657-8D97671DDE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32" y="2683444"/>
            <a:ext cx="2998641" cy="2228156"/>
          </a:xfrm>
          <a:prstGeom prst="rect">
            <a:avLst/>
          </a:prstGeom>
        </p:spPr>
      </p:pic>
      <p:pic>
        <p:nvPicPr>
          <p:cNvPr id="5" name="Google Shape;394;p6">
            <a:extLst>
              <a:ext uri="{FF2B5EF4-FFF2-40B4-BE49-F238E27FC236}">
                <a16:creationId xmlns:a16="http://schemas.microsoft.com/office/drawing/2014/main" id="{F685D5EC-3034-ED87-6B78-A74C6087A8E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5015" t="19308"/>
          <a:stretch/>
        </p:blipFill>
        <p:spPr>
          <a:xfrm>
            <a:off x="5143876" y="0"/>
            <a:ext cx="3199620" cy="271582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A5ACDA-3889-C17B-ACEF-225396C11254}"/>
              </a:ext>
            </a:extLst>
          </p:cNvPr>
          <p:cNvSpPr txBox="1"/>
          <p:nvPr/>
        </p:nvSpPr>
        <p:spPr>
          <a:xfrm>
            <a:off x="0" y="4911600"/>
            <a:ext cx="89668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Taylor et al. 2023. “Low-Noise Single-Photon Counting Superconducting Nanowire Detectors at Infrared Wavelengths up to 29 </a:t>
            </a:r>
            <a:r>
              <a:rPr lang="el-GR" sz="1000" dirty="0"/>
              <a:t>Μ</a:t>
            </a:r>
            <a:r>
              <a:rPr lang="en-GB" sz="1000" dirty="0"/>
              <a:t>m.” </a:t>
            </a:r>
            <a:r>
              <a:rPr lang="en-GB" sz="1000" i="1" dirty="0"/>
              <a:t>Optica</a:t>
            </a:r>
            <a:r>
              <a:rPr lang="en-GB" sz="1000" dirty="0"/>
              <a:t> 10: 1672.</a:t>
            </a:r>
            <a:br>
              <a:rPr lang="en-GB" sz="1000" dirty="0"/>
            </a:br>
            <a:endParaRPr lang="en-CH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FB1822-36DF-C628-97E5-4B8723C9116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13140" y="4802760"/>
            <a:ext cx="585720" cy="271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510DD9-EF04-4145-BBBD-DCB51768BBAE}" type="slidenum">
              <a:rPr lang="en-CH" smtClean="0"/>
              <a:pPr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3469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AE762BC-B35C-FF65-296A-72E67455E4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42" y="677232"/>
            <a:ext cx="8683209" cy="3789036"/>
          </a:xfrm>
          <a:prstGeom prst="rect">
            <a:avLst/>
          </a:prstGeom>
        </p:spPr>
      </p:pic>
      <p:sp>
        <p:nvSpPr>
          <p:cNvPr id="3" name="PlaceHolder 1">
            <a:extLst>
              <a:ext uri="{FF2B5EF4-FFF2-40B4-BE49-F238E27FC236}">
                <a16:creationId xmlns:a16="http://schemas.microsoft.com/office/drawing/2014/main" id="{4ED36CF9-70E2-9941-E924-96EC7614642E}"/>
              </a:ext>
            </a:extLst>
          </p:cNvPr>
          <p:cNvSpPr txBox="1">
            <a:spLocks/>
          </p:cNvSpPr>
          <p:nvPr/>
        </p:nvSpPr>
        <p:spPr>
          <a:xfrm>
            <a:off x="108720" y="6588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rgbClr val="000000"/>
                </a:solidFill>
                <a:latin typeface="Arial"/>
              </a:rPr>
              <a:t>2</a:t>
            </a:r>
            <a:r>
              <a:rPr lang="en-US" sz="2400" b="1" baseline="30000" dirty="0">
                <a:solidFill>
                  <a:srgbClr val="000000"/>
                </a:solidFill>
                <a:latin typeface="Arial"/>
              </a:rPr>
              <a:t>nd</a:t>
            </a:r>
            <a:r>
              <a:rPr lang="en-US" sz="2400" b="1" dirty="0">
                <a:solidFill>
                  <a:srgbClr val="000000"/>
                </a:solidFill>
                <a:latin typeface="Arial"/>
              </a:rPr>
              <a:t> Ground receiver in California - Goldstone</a:t>
            </a:r>
            <a:endParaRPr lang="en-US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2CD502-67C4-EACD-4AF7-1655C4FF57FC}"/>
              </a:ext>
            </a:extLst>
          </p:cNvPr>
          <p:cNvSpPr txBox="1"/>
          <p:nvPr/>
        </p:nvSpPr>
        <p:spPr>
          <a:xfrm>
            <a:off x="0" y="4727086"/>
            <a:ext cx="7532175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/>
              <a:t>Allmaras, J., Korzh, B., Beyer, A., &amp; Wollman, E. (2023). </a:t>
            </a:r>
            <a:r>
              <a:rPr lang="en-GB" sz="1050" i="1" dirty="0"/>
              <a:t>Large-area SNSPD array for RF/optical hybrid 7-segment pathfinder receiver</a:t>
            </a:r>
            <a:r>
              <a:rPr lang="en-GB" sz="1050" dirty="0"/>
              <a:t>. https://</a:t>
            </a:r>
            <a:r>
              <a:rPr lang="en-GB" sz="1050" dirty="0" err="1"/>
              <a:t>www.spiedigitallibrary.org</a:t>
            </a:r>
            <a:r>
              <a:rPr lang="en-GB" sz="1050" dirty="0"/>
              <a:t>/proceedings/</a:t>
            </a:r>
            <a:r>
              <a:rPr lang="en-GB" sz="1050" dirty="0" err="1"/>
              <a:t>Download?urlId</a:t>
            </a:r>
            <a:r>
              <a:rPr lang="en-GB" sz="1050" dirty="0"/>
              <a:t>=10.1117%2F12.2655467</a:t>
            </a:r>
            <a:br>
              <a:rPr lang="en-GB" sz="1050" dirty="0"/>
            </a:br>
            <a:endParaRPr lang="en-CH" sz="1050" dirty="0"/>
          </a:p>
        </p:txBody>
      </p:sp>
    </p:spTree>
    <p:extLst>
      <p:ext uri="{BB962C8B-B14F-4D97-AF65-F5344CB8AC3E}">
        <p14:creationId xmlns:p14="http://schemas.microsoft.com/office/powerpoint/2010/main" val="3967013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108720" y="6588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2400" b="1" u="none" strike="noStrike" dirty="0">
                <a:solidFill>
                  <a:srgbClr val="000000"/>
                </a:solidFill>
                <a:uFillTx/>
                <a:latin typeface="Arial"/>
              </a:rPr>
              <a:t>Superconducting nanowire single-photon detector (SNSPD)</a:t>
            </a: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90" name="Picture 18"/>
          <p:cNvPicPr/>
          <p:nvPr/>
        </p:nvPicPr>
        <p:blipFill>
          <a:blip r:embed="rId3"/>
          <a:stretch/>
        </p:blipFill>
        <p:spPr>
          <a:xfrm>
            <a:off x="227691" y="1154233"/>
            <a:ext cx="3756139" cy="2835034"/>
          </a:xfrm>
          <a:prstGeom prst="rect">
            <a:avLst/>
          </a:prstGeom>
          <a:ln w="0">
            <a:noFill/>
          </a:ln>
        </p:spPr>
      </p:pic>
      <p:pic>
        <p:nvPicPr>
          <p:cNvPr id="191" name="Google Shape;138;p5"/>
          <p:cNvPicPr/>
          <p:nvPr/>
        </p:nvPicPr>
        <p:blipFill>
          <a:blip r:embed="rId4"/>
          <a:stretch/>
        </p:blipFill>
        <p:spPr>
          <a:xfrm>
            <a:off x="4042203" y="1257844"/>
            <a:ext cx="2250720" cy="2835034"/>
          </a:xfrm>
          <a:prstGeom prst="rect">
            <a:avLst/>
          </a:prstGeom>
          <a:ln w="0">
            <a:noFill/>
          </a:ln>
        </p:spPr>
      </p:pic>
      <p:sp>
        <p:nvSpPr>
          <p:cNvPr id="192" name="TextBox 2"/>
          <p:cNvSpPr/>
          <p:nvPr/>
        </p:nvSpPr>
        <p:spPr>
          <a:xfrm>
            <a:off x="4277103" y="833002"/>
            <a:ext cx="178092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u="none" strike="noStrike" dirty="0">
                <a:solidFill>
                  <a:srgbClr val="000000"/>
                </a:solidFill>
                <a:uFillTx/>
                <a:latin typeface="Arial"/>
              </a:rPr>
              <a:t>Nanofabrication</a:t>
            </a:r>
            <a:endParaRPr lang="fr-CH" sz="18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3" name="TextBox 4"/>
          <p:cNvSpPr/>
          <p:nvPr/>
        </p:nvSpPr>
        <p:spPr>
          <a:xfrm>
            <a:off x="108720" y="4790880"/>
            <a:ext cx="4571640" cy="30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Goltsman, </a:t>
            </a:r>
            <a:r>
              <a:rPr lang="en-US" sz="1200" b="0" i="1" u="none" strike="noStrike">
                <a:solidFill>
                  <a:srgbClr val="000000"/>
                </a:solidFill>
                <a:uFillTx/>
                <a:latin typeface="Arial"/>
              </a:rPr>
              <a:t>et al</a:t>
            </a:r>
            <a:r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, </a:t>
            </a:r>
            <a:r>
              <a:rPr lang="en-US" sz="1200" b="1" i="1" u="none" strike="noStrike">
                <a:solidFill>
                  <a:srgbClr val="000000"/>
                </a:solidFill>
                <a:uFillTx/>
                <a:latin typeface="Arial"/>
              </a:rPr>
              <a:t>APL </a:t>
            </a:r>
            <a:r>
              <a:rPr lang="en-US" sz="1200" b="1" u="none" strike="noStrike">
                <a:solidFill>
                  <a:srgbClr val="000000"/>
                </a:solidFill>
                <a:uFillTx/>
                <a:latin typeface="Arial"/>
              </a:rPr>
              <a:t>79</a:t>
            </a:r>
            <a:r>
              <a:rPr lang="en-US" sz="1200" b="0" u="none" strike="noStrike">
                <a:solidFill>
                  <a:srgbClr val="000000"/>
                </a:solidFill>
                <a:uFillTx/>
                <a:latin typeface="Arial"/>
              </a:rPr>
              <a:t>, 705 (2001)</a:t>
            </a:r>
            <a:endParaRPr lang="fr-CH" sz="1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4" name="TextBox 5"/>
          <p:cNvSpPr/>
          <p:nvPr/>
        </p:nvSpPr>
        <p:spPr>
          <a:xfrm>
            <a:off x="886955" y="4025393"/>
            <a:ext cx="225072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u="none" strike="noStrike">
                <a:solidFill>
                  <a:srgbClr val="000000"/>
                </a:solidFill>
                <a:uFillTx/>
                <a:latin typeface="Arial"/>
              </a:rPr>
              <a:t>Single-pixel detector</a:t>
            </a:r>
            <a:endParaRPr lang="fr-CH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" name="Google Shape;124;p19">
            <a:extLst>
              <a:ext uri="{FF2B5EF4-FFF2-40B4-BE49-F238E27FC236}">
                <a16:creationId xmlns:a16="http://schemas.microsoft.com/office/drawing/2014/main" id="{E8459295-F984-406A-C438-608B79AA664D}"/>
              </a:ext>
            </a:extLst>
          </p:cNvPr>
          <p:cNvSpPr/>
          <p:nvPr/>
        </p:nvSpPr>
        <p:spPr>
          <a:xfrm>
            <a:off x="6292923" y="555442"/>
            <a:ext cx="2946871" cy="539891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tIns="91440" bIns="91440" anchor="t">
            <a:spAutoFit/>
          </a:bodyPr>
          <a:lstStyle/>
          <a:p>
            <a:pPr marL="127080">
              <a:lnSpc>
                <a:spcPct val="115000"/>
              </a:lnSpc>
            </a:pPr>
            <a:r>
              <a:rPr lang="en" sz="1400" dirty="0">
                <a:solidFill>
                  <a:srgbClr val="000000"/>
                </a:solidFill>
                <a:latin typeface="Arial"/>
              </a:rPr>
              <a:t>No need for full ‘Foundry’ process like SPADs</a:t>
            </a:r>
          </a:p>
          <a:p>
            <a:pPr marL="127080">
              <a:lnSpc>
                <a:spcPct val="115000"/>
              </a:lnSpc>
            </a:pPr>
            <a:r>
              <a:rPr lang="en" sz="1400" dirty="0">
                <a:solidFill>
                  <a:srgbClr val="000000"/>
                </a:solidFill>
                <a:latin typeface="Arial"/>
                <a:sym typeface="Wingdings" pitchFamily="2" charset="2"/>
              </a:rPr>
              <a:t> Easier to </a:t>
            </a:r>
            <a:r>
              <a:rPr lang="en" sz="1400" b="1" dirty="0">
                <a:solidFill>
                  <a:srgbClr val="000000"/>
                </a:solidFill>
                <a:latin typeface="Arial"/>
                <a:sym typeface="Wingdings" pitchFamily="2" charset="2"/>
              </a:rPr>
              <a:t>tailor the devices for astronomy community</a:t>
            </a:r>
            <a:endParaRPr lang="en" sz="1400" b="1" dirty="0">
              <a:solidFill>
                <a:srgbClr val="000000"/>
              </a:solidFill>
              <a:latin typeface="Arial"/>
            </a:endParaRPr>
          </a:p>
          <a:p>
            <a:pPr marL="127080">
              <a:lnSpc>
                <a:spcPct val="115000"/>
              </a:lnSpc>
            </a:pPr>
            <a:endParaRPr lang="en" sz="1400" dirty="0">
              <a:solidFill>
                <a:srgbClr val="000000"/>
              </a:solidFill>
              <a:latin typeface="Arial"/>
            </a:endParaRPr>
          </a:p>
          <a:p>
            <a:pPr marL="127080">
              <a:lnSpc>
                <a:spcPct val="115000"/>
              </a:lnSpc>
            </a:pPr>
            <a:r>
              <a:rPr lang="en" sz="140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GB" sz="1400" dirty="0">
                <a:solidFill>
                  <a:srgbClr val="000000"/>
                </a:solidFill>
                <a:latin typeface="Arial"/>
              </a:rPr>
              <a:t>o</a:t>
            </a:r>
            <a:r>
              <a:rPr lang="en" sz="1400" dirty="0">
                <a:solidFill>
                  <a:srgbClr val="000000"/>
                </a:solidFill>
                <a:latin typeface="Arial"/>
              </a:rPr>
              <a:t>me select fabrication facilities (Academic and National Lab):</a:t>
            </a:r>
          </a:p>
          <a:p>
            <a:pPr marL="41283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" sz="1400" dirty="0">
                <a:solidFill>
                  <a:srgbClr val="000000"/>
                </a:solidFill>
                <a:latin typeface="Arial"/>
              </a:rPr>
              <a:t>Jet propulsion Lab, CA, USA</a:t>
            </a:r>
          </a:p>
          <a:p>
            <a:pPr marL="41283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" sz="1400" dirty="0">
                <a:solidFill>
                  <a:srgbClr val="000000"/>
                </a:solidFill>
                <a:latin typeface="Arial"/>
              </a:rPr>
              <a:t>NIST, Boulder, CO, USA</a:t>
            </a:r>
          </a:p>
          <a:p>
            <a:pPr marL="41283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" sz="1400" dirty="0">
                <a:solidFill>
                  <a:srgbClr val="000000"/>
                </a:solidFill>
                <a:latin typeface="Arial"/>
              </a:rPr>
              <a:t>MIT Nano, MA, USA</a:t>
            </a:r>
          </a:p>
          <a:p>
            <a:pPr marL="41283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" sz="1400" dirty="0">
                <a:solidFill>
                  <a:srgbClr val="000000"/>
                </a:solidFill>
                <a:latin typeface="Arial"/>
              </a:rPr>
              <a:t>NICT, Japan</a:t>
            </a:r>
          </a:p>
          <a:p>
            <a:pPr marL="41283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" sz="1400" dirty="0">
                <a:solidFill>
                  <a:srgbClr val="000000"/>
                </a:solidFill>
                <a:latin typeface="Arial"/>
              </a:rPr>
              <a:t>EPFL, C</a:t>
            </a:r>
            <a:r>
              <a:rPr lang="en-GB" sz="1400" dirty="0">
                <a:solidFill>
                  <a:srgbClr val="000000"/>
                </a:solidFill>
                <a:latin typeface="Arial"/>
              </a:rPr>
              <a:t>Mi, Switzerland</a:t>
            </a:r>
          </a:p>
          <a:p>
            <a:pPr marL="41283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/>
              </a:rPr>
              <a:t>TU Delft, Netherlands</a:t>
            </a:r>
          </a:p>
          <a:p>
            <a:pPr marL="41283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/>
              </a:rPr>
              <a:t>Münster, Germany</a:t>
            </a:r>
          </a:p>
          <a:p>
            <a:pPr marL="41283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/>
              </a:rPr>
              <a:t>KTH, Sweden</a:t>
            </a:r>
          </a:p>
          <a:p>
            <a:pPr marL="41283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" sz="1400" dirty="0">
                <a:solidFill>
                  <a:srgbClr val="000000"/>
                </a:solidFill>
              </a:rPr>
              <a:t>SIMIT, China</a:t>
            </a:r>
          </a:p>
          <a:p>
            <a:pPr marL="41283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" sz="1400" dirty="0">
                <a:solidFill>
                  <a:srgbClr val="000000"/>
                </a:solidFill>
              </a:rPr>
              <a:t>Nanjing, China</a:t>
            </a:r>
            <a:endParaRPr lang="en-GB" sz="1400" dirty="0">
              <a:solidFill>
                <a:srgbClr val="000000"/>
              </a:solidFill>
              <a:latin typeface="Arial"/>
            </a:endParaRPr>
          </a:p>
          <a:p>
            <a:pPr marL="41283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/>
              </a:rPr>
              <a:t>…..</a:t>
            </a:r>
            <a:br>
              <a:rPr lang="en-GB" sz="1400" dirty="0">
                <a:solidFill>
                  <a:srgbClr val="000000"/>
                </a:solidFill>
                <a:latin typeface="Arial"/>
              </a:rPr>
            </a:br>
            <a:endParaRPr lang="en-GB" sz="1400" dirty="0">
              <a:solidFill>
                <a:srgbClr val="000000"/>
              </a:solidFill>
              <a:latin typeface="Arial"/>
            </a:endParaRPr>
          </a:p>
          <a:p>
            <a:pPr marL="41283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" sz="1400" dirty="0">
              <a:solidFill>
                <a:srgbClr val="000000"/>
              </a:solidFill>
              <a:latin typeface="Arial"/>
            </a:endParaRPr>
          </a:p>
          <a:p>
            <a:pPr marL="41283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fr-CH" sz="1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7C472C-71FD-DD81-1080-5C1CDBEBE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>
            <a:extLst>
              <a:ext uri="{FF2B5EF4-FFF2-40B4-BE49-F238E27FC236}">
                <a16:creationId xmlns:a16="http://schemas.microsoft.com/office/drawing/2014/main" id="{821F317F-2C7E-C50E-F758-B7EDCCB02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20" y="6588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2400" b="1" u="none" strike="noStrike" dirty="0">
                <a:solidFill>
                  <a:srgbClr val="000000"/>
                </a:solidFill>
                <a:uFillTx/>
                <a:latin typeface="Arial"/>
              </a:rPr>
              <a:t>Different formats</a:t>
            </a: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" name="Picture 63">
            <a:extLst>
              <a:ext uri="{FF2B5EF4-FFF2-40B4-BE49-F238E27FC236}">
                <a16:creationId xmlns:a16="http://schemas.microsoft.com/office/drawing/2014/main" id="{606F4802-BD1E-81FA-B2A5-25049D00EB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89" t="16019" r="35701" b="8326"/>
          <a:stretch/>
        </p:blipFill>
        <p:spPr bwMode="auto">
          <a:xfrm rot="16200000">
            <a:off x="1400007" y="444385"/>
            <a:ext cx="1528468" cy="259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E8033B-3BFD-BAFE-7BDF-391C40E687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164" y="2988060"/>
            <a:ext cx="3806585" cy="18489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2F32B43-84C4-7E1F-F4FD-40D62F7DEB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7115" y="770165"/>
            <a:ext cx="3359030" cy="18015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D98E78-B256-4A18-6273-283324AB89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7342" y="2988060"/>
            <a:ext cx="2013826" cy="19947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4C6D31-0ABE-0DC9-AA76-1219757CC043}"/>
              </a:ext>
            </a:extLst>
          </p:cNvPr>
          <p:cNvSpPr txBox="1"/>
          <p:nvPr/>
        </p:nvSpPr>
        <p:spPr>
          <a:xfrm>
            <a:off x="1410100" y="61030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Single-pixel</a:t>
            </a: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028E1D-65CE-EC2B-1429-886CDC20AC4C}"/>
              </a:ext>
            </a:extLst>
          </p:cNvPr>
          <p:cNvSpPr txBox="1"/>
          <p:nvPr/>
        </p:nvSpPr>
        <p:spPr>
          <a:xfrm>
            <a:off x="549060" y="268237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Interleaved pixel</a:t>
            </a: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1968EC-38C9-73C9-1024-5FEBC04CF3DB}"/>
              </a:ext>
            </a:extLst>
          </p:cNvPr>
          <p:cNvSpPr txBox="1"/>
          <p:nvPr/>
        </p:nvSpPr>
        <p:spPr>
          <a:xfrm>
            <a:off x="4827770" y="266896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Pixel array</a:t>
            </a: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69565C-1AF6-4929-03FE-5446123DC951}"/>
              </a:ext>
            </a:extLst>
          </p:cNvPr>
          <p:cNvSpPr txBox="1"/>
          <p:nvPr/>
        </p:nvSpPr>
        <p:spPr>
          <a:xfrm>
            <a:off x="5982100" y="43603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Linear arrays</a:t>
            </a: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C5A593-2127-4B0A-5CC0-58A1ECB038C7}"/>
              </a:ext>
            </a:extLst>
          </p:cNvPr>
          <p:cNvSpPr txBox="1"/>
          <p:nvPr/>
        </p:nvSpPr>
        <p:spPr>
          <a:xfrm>
            <a:off x="2981070" y="667253"/>
            <a:ext cx="15909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Quantum science</a:t>
            </a:r>
            <a:endParaRPr kumimoji="0" lang="en-CH" sz="1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9C1930-AC23-CABC-BAD6-24615225E59F}"/>
              </a:ext>
            </a:extLst>
          </p:cNvPr>
          <p:cNvSpPr txBox="1"/>
          <p:nvPr/>
        </p:nvSpPr>
        <p:spPr>
          <a:xfrm>
            <a:off x="2555932" y="2738813"/>
            <a:ext cx="15909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Fast count rates</a:t>
            </a:r>
            <a:endParaRPr kumimoji="0" lang="en-CH" sz="1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B0BCCB-E46E-CB27-31E0-EE4E354B45A2}"/>
              </a:ext>
            </a:extLst>
          </p:cNvPr>
          <p:cNvSpPr txBox="1"/>
          <p:nvPr/>
        </p:nvSpPr>
        <p:spPr>
          <a:xfrm>
            <a:off x="7519738" y="347182"/>
            <a:ext cx="18213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Large collection area / spectroscopy</a:t>
            </a:r>
            <a:endParaRPr kumimoji="0" lang="en-CH" sz="1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C6FFFD-BC0A-E713-D85E-9A7EA2E7C24C}"/>
              </a:ext>
            </a:extLst>
          </p:cNvPr>
          <p:cNvSpPr txBox="1"/>
          <p:nvPr/>
        </p:nvSpPr>
        <p:spPr>
          <a:xfrm>
            <a:off x="6273114" y="2728539"/>
            <a:ext cx="24062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Imaging</a:t>
            </a:r>
            <a:endParaRPr kumimoji="0" lang="en-CH" sz="1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9AC4C30-28D8-8989-834D-2D7FFFF46136}"/>
              </a:ext>
            </a:extLst>
          </p:cNvPr>
          <p:cNvSpPr>
            <a:spLocks noGrp="1"/>
          </p:cNvSpPr>
          <p:nvPr>
            <p:ph type="sldNum" idx="6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CH"/>
            </a:defPPr>
            <a:lvl1pPr marL="0" algn="r" defTabSz="914400" rtl="0" eaLnBrk="1" latinLnBrk="0" hangingPunct="1"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ED9441-9982-4E96-8C85-7C3AD7C2EF1A}" type="slidenum">
              <a:rPr lang="en-CH" smtClean="0"/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CH" sz="800" b="0" i="0" u="none" strike="noStrike" kern="1200" cap="none" spc="0" normalizeH="0" baseline="0" noProof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755964-265F-76D7-3832-0DECFDF20D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77968" y="3060788"/>
            <a:ext cx="1171252" cy="191515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088CD64-E12E-DC09-F2D2-8A626DA264E1}"/>
              </a:ext>
            </a:extLst>
          </p:cNvPr>
          <p:cNvSpPr txBox="1"/>
          <p:nvPr/>
        </p:nvSpPr>
        <p:spPr>
          <a:xfrm>
            <a:off x="7292430" y="264648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Waveguide</a:t>
            </a: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1051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  <p:bldP spid="14" grpId="0"/>
      <p:bldP spid="16" grpId="0"/>
      <p:bldP spid="1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2"/>
          <p:cNvSpPr>
            <a:spLocks noGrp="1"/>
          </p:cNvSpPr>
          <p:nvPr>
            <p:ph type="title"/>
          </p:nvPr>
        </p:nvSpPr>
        <p:spPr>
          <a:xfrm>
            <a:off x="103320" y="99720"/>
            <a:ext cx="8519760" cy="57276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400" b="1" u="none" strike="noStrike" dirty="0">
                <a:solidFill>
                  <a:srgbClr val="000000"/>
                </a:solidFill>
                <a:uFillTx/>
                <a:latin typeface="Arial"/>
              </a:rPr>
              <a:t>Superconducting nanowire detector</a:t>
            </a:r>
            <a:r>
              <a:rPr lang="en" sz="2400" b="1" u="none" strike="noStrike" dirty="0">
                <a:solidFill>
                  <a:srgbClr val="000000"/>
                </a:solidFill>
                <a:uFillTx/>
                <a:latin typeface="Arial"/>
              </a:rPr>
              <a:t> mechanism</a:t>
            </a: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97" name="Google Shape;121;p19"/>
          <p:cNvPicPr/>
          <p:nvPr/>
        </p:nvPicPr>
        <p:blipFill>
          <a:blip r:embed="rId3"/>
          <a:stretch/>
        </p:blipFill>
        <p:spPr>
          <a:xfrm>
            <a:off x="2878560" y="861840"/>
            <a:ext cx="3484800" cy="3072600"/>
          </a:xfrm>
          <a:prstGeom prst="rect">
            <a:avLst/>
          </a:prstGeom>
          <a:ln w="0">
            <a:noFill/>
          </a:ln>
        </p:spPr>
      </p:pic>
      <p:sp>
        <p:nvSpPr>
          <p:cNvPr id="199" name="Google Shape;123;p19"/>
          <p:cNvSpPr/>
          <p:nvPr/>
        </p:nvSpPr>
        <p:spPr>
          <a:xfrm>
            <a:off x="21737" y="4803286"/>
            <a:ext cx="8903160" cy="34657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n" sz="1000" b="0" u="none" strike="noStrike" dirty="0">
                <a:solidFill>
                  <a:srgbClr val="000000"/>
                </a:solidFill>
                <a:uFillTx/>
                <a:latin typeface="Arial"/>
              </a:rPr>
              <a:t>Allmaras, </a:t>
            </a:r>
            <a:r>
              <a:rPr lang="en" sz="1000" b="0" i="1" u="none" strike="noStrike" dirty="0">
                <a:solidFill>
                  <a:srgbClr val="000000"/>
                </a:solidFill>
                <a:uFillTx/>
                <a:latin typeface="Arial"/>
              </a:rPr>
              <a:t>Modeling and Development of Superconducting Nanowire Single-Photon Detectors,</a:t>
            </a:r>
            <a:r>
              <a:rPr lang="en" sz="1000" b="0" u="none" strike="noStrike" dirty="0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lang="en" sz="1000" b="1" u="none" strike="noStrike" dirty="0">
                <a:solidFill>
                  <a:srgbClr val="000000"/>
                </a:solidFill>
                <a:uFillTx/>
                <a:latin typeface="Arial"/>
              </a:rPr>
              <a:t>Ph.D. Dissertation</a:t>
            </a:r>
            <a:r>
              <a:rPr lang="en" sz="1000" b="0" u="none" strike="noStrike" dirty="0">
                <a:solidFill>
                  <a:srgbClr val="000000"/>
                </a:solidFill>
                <a:uFillTx/>
                <a:latin typeface="Arial"/>
              </a:rPr>
              <a:t>, Caltech (2020)</a:t>
            </a:r>
            <a:endParaRPr lang="fr-CH" sz="1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0" name="Google Shape;124;p19"/>
          <p:cNvSpPr/>
          <p:nvPr/>
        </p:nvSpPr>
        <p:spPr>
          <a:xfrm>
            <a:off x="-69120" y="689400"/>
            <a:ext cx="3154320" cy="743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 marL="127080">
              <a:lnSpc>
                <a:spcPct val="115000"/>
              </a:lnSpc>
            </a:pPr>
            <a:r>
              <a:rPr lang="en" sz="1600" b="0" u="none" strike="noStrike" dirty="0">
                <a:solidFill>
                  <a:srgbClr val="000000"/>
                </a:solidFill>
                <a:uFillTx/>
                <a:latin typeface="Arial"/>
              </a:rPr>
              <a:t>1. Current-biased superconducting nanowire</a:t>
            </a:r>
            <a:endParaRPr lang="fr-CH" sz="1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1" name="Google Shape;125;p19"/>
          <p:cNvSpPr/>
          <p:nvPr/>
        </p:nvSpPr>
        <p:spPr>
          <a:xfrm>
            <a:off x="4363560" y="696960"/>
            <a:ext cx="416520" cy="46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n" sz="1600" b="0" u="none" strike="noStrike">
                <a:solidFill>
                  <a:srgbClr val="000000"/>
                </a:solidFill>
                <a:uFillTx/>
                <a:latin typeface="Arial"/>
              </a:rPr>
              <a:t>1</a:t>
            </a:r>
            <a:endParaRPr lang="fr-CH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2" name="Google Shape;126;p19"/>
          <p:cNvSpPr/>
          <p:nvPr/>
        </p:nvSpPr>
        <p:spPr>
          <a:xfrm>
            <a:off x="5397840" y="1127880"/>
            <a:ext cx="416520" cy="46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n" sz="1600" b="0" u="none" strike="noStrike">
                <a:solidFill>
                  <a:srgbClr val="000000"/>
                </a:solidFill>
                <a:uFillTx/>
                <a:latin typeface="Arial"/>
              </a:rPr>
              <a:t>2</a:t>
            </a:r>
            <a:endParaRPr lang="fr-CH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3" name="Google Shape;127;p19"/>
          <p:cNvSpPr/>
          <p:nvPr/>
        </p:nvSpPr>
        <p:spPr>
          <a:xfrm>
            <a:off x="5815080" y="2752920"/>
            <a:ext cx="416520" cy="46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n" sz="1600" b="0" u="none" strike="noStrike">
                <a:solidFill>
                  <a:srgbClr val="000000"/>
                </a:solidFill>
                <a:uFillTx/>
                <a:latin typeface="Arial"/>
              </a:rPr>
              <a:t>3</a:t>
            </a:r>
            <a:endParaRPr lang="fr-CH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4" name="Google Shape;128;p19"/>
          <p:cNvSpPr/>
          <p:nvPr/>
        </p:nvSpPr>
        <p:spPr>
          <a:xfrm>
            <a:off x="3474000" y="3272040"/>
            <a:ext cx="416520" cy="46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n" sz="1600" b="0" u="none" strike="noStrike">
                <a:solidFill>
                  <a:srgbClr val="000000"/>
                </a:solidFill>
                <a:uFillTx/>
                <a:latin typeface="Arial"/>
              </a:rPr>
              <a:t>4</a:t>
            </a:r>
            <a:endParaRPr lang="fr-CH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5" name="Google Shape;129;p19"/>
          <p:cNvSpPr/>
          <p:nvPr/>
        </p:nvSpPr>
        <p:spPr>
          <a:xfrm>
            <a:off x="2984760" y="1631880"/>
            <a:ext cx="416520" cy="46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15000"/>
              </a:lnSpc>
              <a:tabLst>
                <a:tab pos="0" algn="l"/>
              </a:tabLst>
            </a:pPr>
            <a:r>
              <a:rPr lang="en" sz="1600" b="0" u="none" strike="noStrike">
                <a:solidFill>
                  <a:srgbClr val="000000"/>
                </a:solidFill>
                <a:uFillTx/>
                <a:latin typeface="Arial"/>
              </a:rPr>
              <a:t>5</a:t>
            </a:r>
            <a:endParaRPr lang="fr-CH" sz="16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06" name="Google Shape;130;p19"/>
          <p:cNvPicPr/>
          <p:nvPr/>
        </p:nvPicPr>
        <p:blipFill>
          <a:blip r:embed="rId4"/>
          <a:stretch/>
        </p:blipFill>
        <p:spPr>
          <a:xfrm>
            <a:off x="6886920" y="1775340"/>
            <a:ext cx="1819080" cy="1065600"/>
          </a:xfrm>
          <a:prstGeom prst="rect">
            <a:avLst/>
          </a:prstGeom>
          <a:ln w="0">
            <a:noFill/>
          </a:ln>
        </p:spPr>
      </p:pic>
      <p:sp>
        <p:nvSpPr>
          <p:cNvPr id="209" name="Google Shape;133;p19"/>
          <p:cNvSpPr/>
          <p:nvPr/>
        </p:nvSpPr>
        <p:spPr>
          <a:xfrm>
            <a:off x="3637440" y="3849840"/>
            <a:ext cx="2557080" cy="375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>
              <a:lnSpc>
                <a:spcPct val="115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en" sz="1100" b="0" i="1" u="none" strike="noStrike" dirty="0">
                <a:solidFill>
                  <a:srgbClr val="0000FF"/>
                </a:solidFill>
                <a:uFillTx/>
                <a:latin typeface="Arial"/>
              </a:rPr>
              <a:t>Typically operating at 0.3-5 kelvin</a:t>
            </a:r>
            <a:endParaRPr lang="fr-CH" sz="11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5" name="TextBox 6"/>
          <p:cNvSpPr/>
          <p:nvPr/>
        </p:nvSpPr>
        <p:spPr>
          <a:xfrm>
            <a:off x="-55080" y="1363320"/>
            <a:ext cx="2546640" cy="65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127080">
              <a:lnSpc>
                <a:spcPct val="115000"/>
              </a:lnSpc>
            </a:pPr>
            <a:r>
              <a:rPr lang="en-US" sz="1600" b="0" u="none" strike="noStrike" dirty="0">
                <a:solidFill>
                  <a:srgbClr val="000000"/>
                </a:solidFill>
                <a:uFillTx/>
                <a:latin typeface="Arial"/>
              </a:rPr>
              <a:t>2. Photon absorption  &amp; Hotspot formation</a:t>
            </a:r>
            <a:endParaRPr lang="fr-CH" sz="1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6" name="TextBox 8"/>
          <p:cNvSpPr/>
          <p:nvPr/>
        </p:nvSpPr>
        <p:spPr>
          <a:xfrm>
            <a:off x="-49680" y="1982880"/>
            <a:ext cx="3134880" cy="65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127080">
              <a:lnSpc>
                <a:spcPct val="115000"/>
              </a:lnSpc>
            </a:pPr>
            <a:r>
              <a:rPr lang="en-US" sz="1600" b="0" u="none" strike="noStrike" dirty="0">
                <a:solidFill>
                  <a:srgbClr val="000000"/>
                </a:solidFill>
                <a:uFillTx/>
                <a:latin typeface="Arial"/>
              </a:rPr>
              <a:t>3. Suppression of superconductivity</a:t>
            </a:r>
            <a:endParaRPr lang="fr-CH" sz="1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7" name="TextBox 10"/>
          <p:cNvSpPr/>
          <p:nvPr/>
        </p:nvSpPr>
        <p:spPr>
          <a:xfrm>
            <a:off x="-48960" y="2583000"/>
            <a:ext cx="3673440" cy="63320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127080">
              <a:lnSpc>
                <a:spcPct val="115000"/>
              </a:lnSpc>
            </a:pPr>
            <a:r>
              <a:rPr lang="en-US" sz="1600" b="0" u="none" strike="noStrike" dirty="0">
                <a:solidFill>
                  <a:srgbClr val="000000"/>
                </a:solidFill>
                <a:uFillTx/>
                <a:latin typeface="Arial"/>
              </a:rPr>
              <a:t>4. Normal domain growth – </a:t>
            </a:r>
            <a:r>
              <a:rPr lang="en-US" sz="1600" b="1" i="1" u="none" strike="noStrike" dirty="0">
                <a:solidFill>
                  <a:srgbClr val="000000"/>
                </a:solidFill>
                <a:uFillTx/>
                <a:latin typeface="Arial"/>
              </a:rPr>
              <a:t>Fully digital</a:t>
            </a:r>
            <a:endParaRPr lang="fr-CH" sz="1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8" name="TextBox 12"/>
          <p:cNvSpPr/>
          <p:nvPr/>
        </p:nvSpPr>
        <p:spPr>
          <a:xfrm>
            <a:off x="0" y="3205011"/>
            <a:ext cx="5275800" cy="370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127080">
              <a:lnSpc>
                <a:spcPct val="115000"/>
              </a:lnSpc>
            </a:pPr>
            <a:r>
              <a:rPr lang="en-US" sz="1600" b="0" u="none" strike="noStrike" dirty="0">
                <a:solidFill>
                  <a:srgbClr val="000000"/>
                </a:solidFill>
                <a:uFillTx/>
                <a:latin typeface="Arial"/>
              </a:rPr>
              <a:t>5. Recovery</a:t>
            </a:r>
            <a:endParaRPr lang="fr-CH" sz="16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B9BB6B-3014-BC6A-D639-64319CA59AE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13140" y="4802760"/>
            <a:ext cx="585720" cy="271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510DD9-EF04-4145-BBBD-DCB51768BBAE}" type="slidenum">
              <a:rPr lang="en-CH" smtClean="0"/>
              <a:pPr/>
              <a:t>4</a:t>
            </a:fld>
            <a:endParaRPr lang="en-CH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8" name="Google Shape;91;p 2"/>
          <p:cNvGraphicFramePr/>
          <p:nvPr/>
        </p:nvGraphicFramePr>
        <p:xfrm>
          <a:off x="283680" y="510120"/>
          <a:ext cx="7416720" cy="3376320"/>
        </p:xfrm>
        <a:graphic>
          <a:graphicData uri="http://schemas.openxmlformats.org/drawingml/2006/table">
            <a:tbl>
              <a:tblPr/>
              <a:tblGrid>
                <a:gridCol w="619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9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34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44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38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8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97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1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  <a:ea typeface="Calibri"/>
                        </a:rPr>
                        <a:t>Timing jitter</a:t>
                      </a:r>
                      <a:endParaRPr lang="fr-CH" sz="11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1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  <a:ea typeface="Calibri"/>
                        </a:rPr>
                        <a:t>Intrinsic photon number resolution</a:t>
                      </a:r>
                      <a:endParaRPr lang="fr-CH" sz="11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1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  <a:ea typeface="Calibri"/>
                        </a:rPr>
                        <a:t>Efficiency</a:t>
                      </a:r>
                      <a:endParaRPr lang="fr-CH" sz="11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1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  <a:ea typeface="Calibri"/>
                        </a:rPr>
                        <a:t>Array size</a:t>
                      </a:r>
                      <a:endParaRPr lang="fr-CH" sz="11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1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  <a:ea typeface="Calibri"/>
                        </a:rPr>
                        <a:t>Maximum count rate</a:t>
                      </a:r>
                      <a:endParaRPr lang="fr-CH" sz="11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1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  <a:ea typeface="Calibri"/>
                        </a:rPr>
                        <a:t>Dark count rate</a:t>
                      </a:r>
                      <a:endParaRPr lang="fr-CH" sz="11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1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  <a:ea typeface="Calibri"/>
                        </a:rPr>
                        <a:t>Active area</a:t>
                      </a:r>
                      <a:endParaRPr lang="fr-CH" sz="11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100" b="0" u="none" strike="noStrike">
                          <a:solidFill>
                            <a:srgbClr val="000000"/>
                          </a:solidFill>
                          <a:uFillTx/>
                          <a:latin typeface="Arial"/>
                          <a:ea typeface="Calibri"/>
                        </a:rPr>
                        <a:t>Cut-off wavelength</a:t>
                      </a:r>
                      <a:endParaRPr lang="fr-CH" sz="11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200" b="0" u="none" strike="noStrike">
                          <a:solidFill>
                            <a:srgbClr val="000000"/>
                          </a:solidFill>
                          <a:uFillTx/>
                          <a:latin typeface="Calibri"/>
                          <a:ea typeface="Calibri"/>
                        </a:rPr>
                        <a:t>18 ps</a:t>
                      </a:r>
                      <a:endParaRPr lang="fr-CH" sz="12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200" b="0" u="none" strike="noStrike">
                          <a:solidFill>
                            <a:srgbClr val="000000"/>
                          </a:solidFill>
                          <a:uFillTx/>
                          <a:latin typeface="Calibri"/>
                          <a:ea typeface="Calibri"/>
                        </a:rPr>
                        <a:t>None</a:t>
                      </a:r>
                      <a:endParaRPr lang="fr-CH" sz="12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200" b="0" u="none" strike="noStrike">
                          <a:solidFill>
                            <a:srgbClr val="000000"/>
                          </a:solidFill>
                          <a:uFillTx/>
                          <a:latin typeface="Calibri"/>
                          <a:ea typeface="Calibri"/>
                        </a:rPr>
                        <a:t>93%</a:t>
                      </a:r>
                      <a:endParaRPr lang="fr-CH" sz="12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200" b="0" u="none" strike="noStrike">
                          <a:solidFill>
                            <a:srgbClr val="000000"/>
                          </a:solidFill>
                          <a:uFillTx/>
                          <a:latin typeface="Calibri"/>
                          <a:ea typeface="Calibri"/>
                        </a:rPr>
                        <a:t>64</a:t>
                      </a:r>
                      <a:endParaRPr lang="fr-CH" sz="12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200" b="0" u="none" strike="noStrike">
                          <a:solidFill>
                            <a:srgbClr val="000000"/>
                          </a:solidFill>
                          <a:uFillTx/>
                          <a:latin typeface="Calibri"/>
                          <a:ea typeface="Calibri"/>
                        </a:rPr>
                        <a:t>1 Gcps</a:t>
                      </a:r>
                      <a:endParaRPr lang="fr-CH" sz="12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200" b="0" u="none" strike="noStrike">
                          <a:solidFill>
                            <a:srgbClr val="000000"/>
                          </a:solidFill>
                          <a:uFillTx/>
                          <a:latin typeface="Calibri"/>
                          <a:ea typeface="Calibri"/>
                        </a:rPr>
                        <a:t>4 /s/mm</a:t>
                      </a:r>
                      <a:r>
                        <a:rPr lang="en" sz="1200" b="0" u="none" strike="noStrike" baseline="30000">
                          <a:solidFill>
                            <a:srgbClr val="000000"/>
                          </a:solidFill>
                          <a:uFillTx/>
                          <a:latin typeface="Calibri"/>
                          <a:ea typeface="Calibri"/>
                        </a:rPr>
                        <a:t>2</a:t>
                      </a:r>
                      <a:endParaRPr lang="fr-CH" sz="12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200" b="0" u="none" strike="noStrike">
                          <a:solidFill>
                            <a:srgbClr val="000000"/>
                          </a:solidFill>
                          <a:uFillTx/>
                          <a:latin typeface="Calibri"/>
                          <a:ea typeface="Calibri"/>
                        </a:rPr>
                        <a:t>0.001 cm</a:t>
                      </a:r>
                      <a:r>
                        <a:rPr lang="en" sz="1200" b="0" u="none" strike="noStrike" baseline="30000">
                          <a:solidFill>
                            <a:srgbClr val="000000"/>
                          </a:solidFill>
                          <a:uFillTx/>
                          <a:latin typeface="Calibri"/>
                          <a:ea typeface="Calibri"/>
                        </a:rPr>
                        <a:t>2</a:t>
                      </a:r>
                      <a:endParaRPr lang="fr-CH" sz="12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200" b="0" u="none" strike="noStrike">
                          <a:solidFill>
                            <a:srgbClr val="000000"/>
                          </a:solidFill>
                          <a:uFillTx/>
                          <a:latin typeface="Calibri"/>
                          <a:ea typeface="Calibri"/>
                        </a:rPr>
                        <a:t>5 μm</a:t>
                      </a:r>
                      <a:endParaRPr lang="fr-CH" sz="12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5200">
                <a:tc>
                  <a:txBody>
                    <a:bodyPr/>
                    <a:lstStyle/>
                    <a:p>
                      <a:endParaRPr lang="en-US" sz="1800" b="0" u="none" strike="noStrike">
                        <a:solidFill>
                          <a:srgbClr val="000000"/>
                        </a:solidFill>
                        <a:uFillTx/>
                        <a:latin typeface="Calibri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u="none" strike="noStrike">
                        <a:solidFill>
                          <a:srgbClr val="000000"/>
                        </a:solidFill>
                        <a:uFillTx/>
                        <a:latin typeface="Calibri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u="none" strike="noStrike">
                        <a:solidFill>
                          <a:srgbClr val="000000"/>
                        </a:solidFill>
                        <a:uFillTx/>
                        <a:latin typeface="Calibri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u="none" strike="noStrike">
                        <a:solidFill>
                          <a:srgbClr val="000000"/>
                        </a:solidFill>
                        <a:uFillTx/>
                        <a:latin typeface="Calibri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u="none" strike="noStrike">
                        <a:solidFill>
                          <a:srgbClr val="000000"/>
                        </a:solidFill>
                        <a:uFillTx/>
                        <a:latin typeface="Calibri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u="none" strike="noStrike">
                        <a:solidFill>
                          <a:srgbClr val="000000"/>
                        </a:solidFill>
                        <a:uFillTx/>
                        <a:latin typeface="Calibri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u="none" strike="noStrike">
                        <a:solidFill>
                          <a:srgbClr val="000000"/>
                        </a:solidFill>
                        <a:uFillTx/>
                        <a:latin typeface="Calibri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u="none" strike="noStrike">
                        <a:solidFill>
                          <a:srgbClr val="000000"/>
                        </a:solidFill>
                        <a:uFillTx/>
                        <a:latin typeface="Calibri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7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300" b="1" u="none" strike="noStrike">
                          <a:solidFill>
                            <a:srgbClr val="0000FF"/>
                          </a:solidFill>
                          <a:uFillTx/>
                          <a:latin typeface="Calibri"/>
                          <a:ea typeface="Calibri"/>
                        </a:rPr>
                        <a:t>1 ps</a:t>
                      </a:r>
                      <a:endParaRPr lang="fr-CH" sz="13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300" b="1" u="none" strike="noStrike" dirty="0">
                          <a:solidFill>
                            <a:srgbClr val="0000FF"/>
                          </a:solidFill>
                          <a:uFillTx/>
                          <a:latin typeface="Calibri"/>
                          <a:ea typeface="Calibri"/>
                        </a:rPr>
                        <a:t>10</a:t>
                      </a:r>
                      <a:endParaRPr lang="fr-CH" sz="1300" b="0" u="none" strike="noStrike" dirty="0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300" b="1" u="none" strike="noStrike">
                          <a:solidFill>
                            <a:srgbClr val="0000FF"/>
                          </a:solidFill>
                          <a:uFillTx/>
                          <a:latin typeface="Calibri"/>
                          <a:ea typeface="Calibri"/>
                        </a:rPr>
                        <a:t>99 %</a:t>
                      </a:r>
                      <a:endParaRPr lang="fr-CH" sz="13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300" b="1" u="none" strike="noStrike">
                          <a:solidFill>
                            <a:srgbClr val="0000FF"/>
                          </a:solidFill>
                          <a:uFillTx/>
                          <a:latin typeface="Calibri"/>
                          <a:ea typeface="Calibri"/>
                        </a:rPr>
                        <a:t>10</a:t>
                      </a:r>
                      <a:r>
                        <a:rPr lang="en" sz="1300" b="1" u="none" strike="noStrike" baseline="30000">
                          <a:solidFill>
                            <a:srgbClr val="0000FF"/>
                          </a:solidFill>
                          <a:uFillTx/>
                          <a:latin typeface="Calibri"/>
                          <a:ea typeface="Calibri"/>
                        </a:rPr>
                        <a:t>7</a:t>
                      </a:r>
                      <a:endParaRPr lang="fr-CH" sz="13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300" b="1" u="none" strike="noStrike" dirty="0">
                          <a:solidFill>
                            <a:srgbClr val="0000FF"/>
                          </a:solidFill>
                          <a:uFillTx/>
                          <a:latin typeface="Calibri"/>
                          <a:ea typeface="Calibri"/>
                        </a:rPr>
                        <a:t>10 </a:t>
                      </a:r>
                      <a:r>
                        <a:rPr lang="en" sz="1300" b="1" u="none" strike="noStrike" dirty="0" err="1">
                          <a:solidFill>
                            <a:srgbClr val="0000FF"/>
                          </a:solidFill>
                          <a:uFillTx/>
                          <a:latin typeface="Calibri"/>
                          <a:ea typeface="Calibri"/>
                        </a:rPr>
                        <a:t>Gcps</a:t>
                      </a:r>
                      <a:endParaRPr lang="fr-CH" sz="1300" b="0" u="none" strike="noStrike" dirty="0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300" b="1" u="none" strike="noStrike">
                          <a:solidFill>
                            <a:srgbClr val="0000FF"/>
                          </a:solidFill>
                          <a:uFillTx/>
                          <a:latin typeface="Calibri"/>
                          <a:ea typeface="Calibri"/>
                        </a:rPr>
                        <a:t>1x10</a:t>
                      </a:r>
                      <a:r>
                        <a:rPr lang="en" sz="1300" b="1" u="none" strike="noStrike" baseline="30000">
                          <a:solidFill>
                            <a:srgbClr val="0000FF"/>
                          </a:solidFill>
                          <a:uFillTx/>
                          <a:latin typeface="Calibri"/>
                          <a:ea typeface="Calibri"/>
                        </a:rPr>
                        <a:t>-6 </a:t>
                      </a:r>
                      <a:r>
                        <a:rPr lang="en" sz="1300" b="1" u="none" strike="noStrike">
                          <a:solidFill>
                            <a:srgbClr val="0000FF"/>
                          </a:solidFill>
                          <a:uFillTx/>
                          <a:latin typeface="Calibri"/>
                          <a:ea typeface="Calibri"/>
                        </a:rPr>
                        <a:t>/s/mm</a:t>
                      </a:r>
                      <a:r>
                        <a:rPr lang="en" sz="1300" b="1" u="none" strike="noStrike" baseline="30000">
                          <a:solidFill>
                            <a:srgbClr val="0000FF"/>
                          </a:solidFill>
                          <a:uFillTx/>
                          <a:latin typeface="Calibri"/>
                          <a:ea typeface="Calibri"/>
                        </a:rPr>
                        <a:t>2</a:t>
                      </a:r>
                      <a:endParaRPr lang="fr-CH" sz="13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300" b="1" u="none" strike="noStrike">
                          <a:solidFill>
                            <a:srgbClr val="0000FF"/>
                          </a:solidFill>
                          <a:uFillTx/>
                          <a:latin typeface="Calibri"/>
                          <a:ea typeface="Calibri"/>
                        </a:rPr>
                        <a:t>1 cm</a:t>
                      </a:r>
                      <a:r>
                        <a:rPr lang="en" sz="1300" b="1" u="none" strike="noStrike" baseline="30000">
                          <a:solidFill>
                            <a:srgbClr val="0000FF"/>
                          </a:solidFill>
                          <a:uFillTx/>
                          <a:latin typeface="Calibri"/>
                          <a:ea typeface="Calibri"/>
                        </a:rPr>
                        <a:t>2</a:t>
                      </a:r>
                      <a:endParaRPr lang="fr-CH" sz="1300" b="0" u="none" strike="noStrik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" sz="1300" b="1" u="none" strike="noStrike" dirty="0">
                          <a:solidFill>
                            <a:srgbClr val="0000FF"/>
                          </a:solidFill>
                          <a:uFillTx/>
                          <a:latin typeface="Calibri"/>
                          <a:ea typeface="Calibri"/>
                        </a:rPr>
                        <a:t>100 </a:t>
                      </a:r>
                      <a:r>
                        <a:rPr lang="en" sz="1300" b="1" u="none" strike="noStrike" dirty="0" err="1">
                          <a:solidFill>
                            <a:srgbClr val="0000FF"/>
                          </a:solidFill>
                          <a:uFillTx/>
                          <a:latin typeface="Calibri"/>
                          <a:ea typeface="Calibri"/>
                        </a:rPr>
                        <a:t>μm</a:t>
                      </a:r>
                      <a:endParaRPr lang="fr-CH" sz="1300" b="0" u="none" strike="noStrike" dirty="0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marL="91080" marR="91080">
                    <a:lnL w="9360">
                      <a:solidFill>
                        <a:srgbClr val="808080"/>
                      </a:solidFill>
                      <a:prstDash val="solid"/>
                    </a:lnL>
                    <a:lnR w="9360">
                      <a:solidFill>
                        <a:srgbClr val="808080"/>
                      </a:solidFill>
                      <a:prstDash val="solid"/>
                    </a:lnR>
                    <a:lnT w="9360">
                      <a:solidFill>
                        <a:srgbClr val="808080"/>
                      </a:solidFill>
                      <a:prstDash val="solid"/>
                    </a:lnT>
                    <a:lnB w="9360">
                      <a:solidFill>
                        <a:srgbClr val="808080"/>
                      </a:solidFill>
                      <a:prstDash val="soli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9" name="Google Shape;92;p 1"/>
          <p:cNvSpPr/>
          <p:nvPr/>
        </p:nvSpPr>
        <p:spPr>
          <a:xfrm>
            <a:off x="4500720" y="3022200"/>
            <a:ext cx="1378080" cy="495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" sz="1300" b="1" u="none" strike="noStrike">
                <a:solidFill>
                  <a:srgbClr val="000000"/>
                </a:solidFill>
                <a:uFillTx/>
                <a:latin typeface="Calibri"/>
                <a:ea typeface="Calibri"/>
              </a:rPr>
              <a:t>4x10</a:t>
            </a:r>
            <a:r>
              <a:rPr lang="en" sz="1300" b="1" u="none" strike="noStrike" baseline="30000">
                <a:solidFill>
                  <a:srgbClr val="000000"/>
                </a:solidFill>
                <a:uFillTx/>
                <a:latin typeface="Calibri"/>
                <a:ea typeface="Calibri"/>
              </a:rPr>
              <a:t>-5</a:t>
            </a:r>
            <a:r>
              <a:rPr lang="en" sz="1300" b="1" u="none" strike="noStrike">
                <a:solidFill>
                  <a:srgbClr val="000000"/>
                </a:solidFill>
                <a:uFillTx/>
                <a:latin typeface="Calibri"/>
                <a:ea typeface="Calibri"/>
              </a:rPr>
              <a:t> /s/mm</a:t>
            </a:r>
            <a:r>
              <a:rPr lang="en" sz="1300" b="1" u="none" strike="noStrike" baseline="30000">
                <a:solidFill>
                  <a:srgbClr val="000000"/>
                </a:solidFill>
                <a:uFillTx/>
                <a:latin typeface="Calibri"/>
                <a:ea typeface="Calibri"/>
              </a:rPr>
              <a:t>2</a:t>
            </a:r>
            <a:endParaRPr lang="fr-CH" sz="13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0" name="Google Shape;93;p 1"/>
          <p:cNvSpPr/>
          <p:nvPr/>
        </p:nvSpPr>
        <p:spPr>
          <a:xfrm>
            <a:off x="7770600" y="1102525"/>
            <a:ext cx="1020600" cy="495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" sz="1300" b="0" u="none" strike="noStrike" dirty="0">
                <a:solidFill>
                  <a:srgbClr val="000000"/>
                </a:solidFill>
                <a:uFillTx/>
                <a:latin typeface="Arial"/>
                <a:ea typeface="Calibri"/>
              </a:rPr>
              <a:t>Records in 2016 </a:t>
            </a:r>
            <a:endParaRPr lang="fr-CH" sz="13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1" name="Google Shape;94;p 1"/>
          <p:cNvSpPr/>
          <p:nvPr/>
        </p:nvSpPr>
        <p:spPr>
          <a:xfrm>
            <a:off x="7659000" y="3275640"/>
            <a:ext cx="1378080" cy="495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" sz="1300" b="0" u="none" strike="noStrike">
                <a:solidFill>
                  <a:srgbClr val="000000"/>
                </a:solidFill>
                <a:uFillTx/>
                <a:latin typeface="Arial"/>
                <a:ea typeface="Calibri"/>
              </a:rPr>
              <a:t>Expected performance by 2030</a:t>
            </a:r>
            <a:endParaRPr lang="fr-CH" sz="13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2" name="Google Shape;95;p 1"/>
          <p:cNvSpPr/>
          <p:nvPr/>
        </p:nvSpPr>
        <p:spPr>
          <a:xfrm>
            <a:off x="228240" y="3007800"/>
            <a:ext cx="730080" cy="495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" sz="1300" b="1" u="none" strike="noStrike">
                <a:solidFill>
                  <a:srgbClr val="FF0000"/>
                </a:solidFill>
                <a:uFillTx/>
                <a:latin typeface="Calibri"/>
                <a:ea typeface="Calibri"/>
              </a:rPr>
              <a:t>2.6 ps</a:t>
            </a:r>
            <a:endParaRPr lang="fr-CH" sz="13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253" name="Google Shape;96;p 1"/>
          <p:cNvCxnSpPr/>
          <p:nvPr/>
        </p:nvCxnSpPr>
        <p:spPr>
          <a:xfrm flipH="1">
            <a:off x="2158560" y="3214080"/>
            <a:ext cx="691200" cy="360"/>
          </a:xfrm>
          <a:prstGeom prst="straightConnector1">
            <a:avLst/>
          </a:prstGeom>
          <a:ln w="76320">
            <a:solidFill>
              <a:srgbClr val="FF0000"/>
            </a:solidFill>
            <a:round/>
          </a:ln>
        </p:spPr>
      </p:cxnSp>
      <p:cxnSp>
        <p:nvCxnSpPr>
          <p:cNvPr id="254" name="Google Shape;97;p 1"/>
          <p:cNvCxnSpPr/>
          <p:nvPr/>
        </p:nvCxnSpPr>
        <p:spPr>
          <a:xfrm>
            <a:off x="2937240" y="2807640"/>
            <a:ext cx="519840" cy="360"/>
          </a:xfrm>
          <a:prstGeom prst="straightConnector1">
            <a:avLst/>
          </a:prstGeom>
          <a:ln w="76320">
            <a:solidFill>
              <a:srgbClr val="FF0000"/>
            </a:solidFill>
            <a:round/>
          </a:ln>
        </p:spPr>
      </p:cxnSp>
      <p:cxnSp>
        <p:nvCxnSpPr>
          <p:cNvPr id="255" name="Google Shape;98;p 1"/>
          <p:cNvCxnSpPr/>
          <p:nvPr/>
        </p:nvCxnSpPr>
        <p:spPr>
          <a:xfrm>
            <a:off x="363600" y="3034440"/>
            <a:ext cx="383040" cy="360"/>
          </a:xfrm>
          <a:prstGeom prst="straightConnector1">
            <a:avLst/>
          </a:prstGeom>
          <a:ln w="76320">
            <a:solidFill>
              <a:srgbClr val="FF0000"/>
            </a:solidFill>
            <a:round/>
          </a:ln>
        </p:spPr>
      </p:cxnSp>
      <p:cxnSp>
        <p:nvCxnSpPr>
          <p:cNvPr id="256" name="Google Shape;99;p 1"/>
          <p:cNvCxnSpPr/>
          <p:nvPr/>
        </p:nvCxnSpPr>
        <p:spPr>
          <a:xfrm>
            <a:off x="576360" y="1671840"/>
            <a:ext cx="1080" cy="1276560"/>
          </a:xfrm>
          <a:prstGeom prst="straightConnector1">
            <a:avLst/>
          </a:prstGeom>
          <a:ln w="38160">
            <a:solidFill>
              <a:srgbClr val="FF0000"/>
            </a:solidFill>
            <a:round/>
            <a:tailEnd type="stealth" w="med" len="med"/>
          </a:ln>
        </p:spPr>
      </p:cxnSp>
      <p:cxnSp>
        <p:nvCxnSpPr>
          <p:cNvPr id="257" name="Google Shape;100;p 1"/>
          <p:cNvCxnSpPr/>
          <p:nvPr/>
        </p:nvCxnSpPr>
        <p:spPr>
          <a:xfrm>
            <a:off x="6990120" y="1719000"/>
            <a:ext cx="360" cy="1110600"/>
          </a:xfrm>
          <a:prstGeom prst="straightConnector1">
            <a:avLst/>
          </a:prstGeom>
          <a:ln w="38160">
            <a:solidFill>
              <a:srgbClr val="FF0000"/>
            </a:solidFill>
            <a:round/>
            <a:tailEnd type="stealth" w="med" len="med"/>
          </a:ln>
        </p:spPr>
      </p:cxnSp>
      <p:cxnSp>
        <p:nvCxnSpPr>
          <p:cNvPr id="258" name="Google Shape;101;p 1"/>
          <p:cNvCxnSpPr/>
          <p:nvPr/>
        </p:nvCxnSpPr>
        <p:spPr>
          <a:xfrm>
            <a:off x="4052880" y="1736280"/>
            <a:ext cx="360" cy="308520"/>
          </a:xfrm>
          <a:prstGeom prst="straightConnector1">
            <a:avLst/>
          </a:prstGeom>
          <a:ln w="38160">
            <a:solidFill>
              <a:srgbClr val="FF0000"/>
            </a:solidFill>
            <a:round/>
            <a:tailEnd type="stealth" w="med" len="med"/>
          </a:ln>
        </p:spPr>
      </p:cxnSp>
      <p:cxnSp>
        <p:nvCxnSpPr>
          <p:cNvPr id="259" name="Google Shape;102;p 1"/>
          <p:cNvCxnSpPr/>
          <p:nvPr/>
        </p:nvCxnSpPr>
        <p:spPr>
          <a:xfrm>
            <a:off x="2359080" y="1736280"/>
            <a:ext cx="360" cy="1395000"/>
          </a:xfrm>
          <a:prstGeom prst="straightConnector1">
            <a:avLst/>
          </a:prstGeom>
          <a:ln w="38160">
            <a:solidFill>
              <a:srgbClr val="FF0000"/>
            </a:solidFill>
            <a:round/>
            <a:tailEnd type="stealth" w="med" len="med"/>
          </a:ln>
        </p:spPr>
      </p:cxnSp>
      <p:cxnSp>
        <p:nvCxnSpPr>
          <p:cNvPr id="260" name="Google Shape;103;p 1"/>
          <p:cNvCxnSpPr/>
          <p:nvPr/>
        </p:nvCxnSpPr>
        <p:spPr>
          <a:xfrm>
            <a:off x="4655520" y="3035520"/>
            <a:ext cx="1067400" cy="360"/>
          </a:xfrm>
          <a:prstGeom prst="straightConnector1">
            <a:avLst/>
          </a:prstGeom>
          <a:ln w="76320">
            <a:solidFill>
              <a:srgbClr val="FF0000"/>
            </a:solidFill>
            <a:round/>
          </a:ln>
        </p:spPr>
      </p:cxnSp>
      <p:sp>
        <p:nvSpPr>
          <p:cNvPr id="261" name="Google Shape;104;p 1"/>
          <p:cNvSpPr/>
          <p:nvPr/>
        </p:nvSpPr>
        <p:spPr>
          <a:xfrm>
            <a:off x="2158920" y="3126960"/>
            <a:ext cx="730080" cy="444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" sz="1300" b="1" u="none" strike="noStrike">
                <a:solidFill>
                  <a:srgbClr val="000000"/>
                </a:solidFill>
                <a:uFillTx/>
                <a:latin typeface="Calibri"/>
                <a:ea typeface="Calibri"/>
              </a:rPr>
              <a:t>98%</a:t>
            </a:r>
            <a:endParaRPr lang="fr-CH" sz="13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262" name="Google Shape;105;p 1"/>
          <p:cNvCxnSpPr>
            <a:cxnSpLocks/>
          </p:cNvCxnSpPr>
          <p:nvPr/>
        </p:nvCxnSpPr>
        <p:spPr>
          <a:xfrm>
            <a:off x="6757850" y="2913480"/>
            <a:ext cx="711514" cy="0"/>
          </a:xfrm>
          <a:prstGeom prst="straightConnector1">
            <a:avLst/>
          </a:prstGeom>
          <a:ln w="76320">
            <a:solidFill>
              <a:srgbClr val="FF0000"/>
            </a:solidFill>
            <a:prstDash val="solid"/>
            <a:round/>
          </a:ln>
        </p:spPr>
      </p:cxnSp>
      <p:cxnSp>
        <p:nvCxnSpPr>
          <p:cNvPr id="263" name="Google Shape;106;p 1"/>
          <p:cNvCxnSpPr/>
          <p:nvPr/>
        </p:nvCxnSpPr>
        <p:spPr>
          <a:xfrm>
            <a:off x="1355400" y="1704600"/>
            <a:ext cx="360" cy="294480"/>
          </a:xfrm>
          <a:prstGeom prst="straightConnector1">
            <a:avLst/>
          </a:prstGeom>
          <a:ln w="38160">
            <a:solidFill>
              <a:srgbClr val="FF0000"/>
            </a:solidFill>
            <a:round/>
            <a:tailEnd type="stealth" w="med" len="med"/>
          </a:ln>
        </p:spPr>
      </p:cxnSp>
      <p:sp>
        <p:nvSpPr>
          <p:cNvPr id="264" name="Google Shape;107;p 1"/>
          <p:cNvSpPr/>
          <p:nvPr/>
        </p:nvSpPr>
        <p:spPr>
          <a:xfrm>
            <a:off x="6725160" y="2981520"/>
            <a:ext cx="1133280" cy="349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" sz="1300" b="1" u="none" strike="noStrike">
                <a:solidFill>
                  <a:srgbClr val="FF0000"/>
                </a:solidFill>
                <a:uFillTx/>
                <a:latin typeface="Calibri"/>
                <a:ea typeface="Calibri"/>
              </a:rPr>
              <a:t>29 μm </a:t>
            </a:r>
            <a:endParaRPr lang="fr-CH" sz="13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5" name="Google Shape;108;p 1"/>
          <p:cNvSpPr/>
          <p:nvPr/>
        </p:nvSpPr>
        <p:spPr>
          <a:xfrm>
            <a:off x="3682800" y="2127960"/>
            <a:ext cx="849240" cy="495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" sz="1300" b="1" u="none" strike="noStrike">
                <a:solidFill>
                  <a:srgbClr val="FF0000"/>
                </a:solidFill>
                <a:uFillTx/>
                <a:latin typeface="Calibri"/>
                <a:ea typeface="Calibri"/>
              </a:rPr>
              <a:t>1.5 Gcps</a:t>
            </a:r>
            <a:endParaRPr lang="fr-CH" sz="13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266" name="Google Shape;109;p 1"/>
          <p:cNvCxnSpPr/>
          <p:nvPr/>
        </p:nvCxnSpPr>
        <p:spPr>
          <a:xfrm>
            <a:off x="951840" y="2090160"/>
            <a:ext cx="905400" cy="2520"/>
          </a:xfrm>
          <a:prstGeom prst="straightConnector1">
            <a:avLst/>
          </a:prstGeom>
          <a:ln w="76320">
            <a:solidFill>
              <a:srgbClr val="FF0000"/>
            </a:solidFill>
            <a:round/>
          </a:ln>
        </p:spPr>
      </p:cxnSp>
      <p:sp>
        <p:nvSpPr>
          <p:cNvPr id="267" name="Google Shape;110;p 1"/>
          <p:cNvSpPr/>
          <p:nvPr/>
        </p:nvSpPr>
        <p:spPr>
          <a:xfrm>
            <a:off x="819360" y="2137320"/>
            <a:ext cx="1167840" cy="39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" sz="1300" b="1" u="none" strike="noStrike">
                <a:solidFill>
                  <a:srgbClr val="FF0000"/>
                </a:solidFill>
                <a:uFillTx/>
                <a:latin typeface="Calibri"/>
                <a:ea typeface="Calibri"/>
              </a:rPr>
              <a:t>3-5 photons</a:t>
            </a:r>
            <a:endParaRPr lang="fr-CH" sz="13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268" name="Google Shape;111;p 1"/>
          <p:cNvCxnSpPr/>
          <p:nvPr/>
        </p:nvCxnSpPr>
        <p:spPr>
          <a:xfrm flipH="1">
            <a:off x="3090240" y="1736280"/>
            <a:ext cx="720" cy="1028880"/>
          </a:xfrm>
          <a:prstGeom prst="straightConnector1">
            <a:avLst/>
          </a:prstGeom>
          <a:ln w="38160">
            <a:solidFill>
              <a:srgbClr val="FF0000"/>
            </a:solidFill>
            <a:round/>
            <a:tailEnd type="stealth" w="med" len="med"/>
          </a:ln>
        </p:spPr>
      </p:cxnSp>
      <p:sp>
        <p:nvSpPr>
          <p:cNvPr id="269" name="Google Shape;112;p 1"/>
          <p:cNvSpPr/>
          <p:nvPr/>
        </p:nvSpPr>
        <p:spPr>
          <a:xfrm>
            <a:off x="7689727" y="1927073"/>
            <a:ext cx="1435320" cy="495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" sz="1300" b="1" u="none" strike="noStrike">
                <a:solidFill>
                  <a:srgbClr val="FF0000"/>
                </a:solidFill>
                <a:uFillTx/>
                <a:latin typeface="Arial"/>
                <a:ea typeface="Calibri"/>
              </a:rPr>
              <a:t>Current records for isolated devices</a:t>
            </a:r>
            <a:endParaRPr lang="fr-CH" sz="13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270" name="Google Shape;113;p 1"/>
          <p:cNvCxnSpPr/>
          <p:nvPr/>
        </p:nvCxnSpPr>
        <p:spPr>
          <a:xfrm>
            <a:off x="5805000" y="2842560"/>
            <a:ext cx="722520" cy="360"/>
          </a:xfrm>
          <a:prstGeom prst="straightConnector1">
            <a:avLst/>
          </a:prstGeom>
          <a:ln w="76320">
            <a:solidFill>
              <a:srgbClr val="FF0000"/>
            </a:solidFill>
            <a:round/>
          </a:ln>
        </p:spPr>
      </p:cxnSp>
      <p:sp>
        <p:nvSpPr>
          <p:cNvPr id="271" name="Google Shape;114;p 1"/>
          <p:cNvSpPr/>
          <p:nvPr/>
        </p:nvSpPr>
        <p:spPr>
          <a:xfrm>
            <a:off x="5897160" y="2894040"/>
            <a:ext cx="730080" cy="444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" sz="1300" b="1" u="none" strike="noStrike">
                <a:solidFill>
                  <a:srgbClr val="FF0000"/>
                </a:solidFill>
                <a:uFillTx/>
                <a:latin typeface="Calibri"/>
                <a:ea typeface="Calibri"/>
              </a:rPr>
              <a:t>0.1 cm</a:t>
            </a:r>
            <a:r>
              <a:rPr lang="en" sz="1300" b="1" u="none" strike="noStrike" baseline="30000">
                <a:solidFill>
                  <a:srgbClr val="FF0000"/>
                </a:solidFill>
                <a:uFillTx/>
                <a:latin typeface="Calibri"/>
                <a:ea typeface="Calibri"/>
              </a:rPr>
              <a:t>2</a:t>
            </a:r>
            <a:endParaRPr lang="fr-CH" sz="13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272" name="Google Shape;115;p 1"/>
          <p:cNvCxnSpPr/>
          <p:nvPr/>
        </p:nvCxnSpPr>
        <p:spPr>
          <a:xfrm>
            <a:off x="5134680" y="1726560"/>
            <a:ext cx="360" cy="1254960"/>
          </a:xfrm>
          <a:prstGeom prst="straightConnector1">
            <a:avLst/>
          </a:prstGeom>
          <a:ln w="38160">
            <a:solidFill>
              <a:srgbClr val="FF0000"/>
            </a:solidFill>
            <a:round/>
            <a:tailEnd type="stealth" w="med" len="med"/>
          </a:ln>
        </p:spPr>
      </p:cxnSp>
      <p:sp>
        <p:nvSpPr>
          <p:cNvPr id="273" name="Google Shape;116;p 1"/>
          <p:cNvSpPr/>
          <p:nvPr/>
        </p:nvSpPr>
        <p:spPr>
          <a:xfrm>
            <a:off x="2835720" y="2768040"/>
            <a:ext cx="673560" cy="381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" sz="1300" b="1" u="none" strike="noStrike">
                <a:solidFill>
                  <a:srgbClr val="FF0000"/>
                </a:solidFill>
                <a:uFillTx/>
                <a:latin typeface="Calibri"/>
                <a:ea typeface="Calibri"/>
              </a:rPr>
              <a:t>4x10</a:t>
            </a:r>
            <a:r>
              <a:rPr lang="en" sz="1300" b="1" u="none" strike="noStrike" baseline="30000">
                <a:solidFill>
                  <a:srgbClr val="FF0000"/>
                </a:solidFill>
                <a:uFillTx/>
                <a:latin typeface="Calibri"/>
                <a:ea typeface="Calibri"/>
              </a:rPr>
              <a:t>5</a:t>
            </a:r>
            <a:endParaRPr lang="fr-CH" sz="13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274" name="Google Shape;117;p 1"/>
          <p:cNvCxnSpPr/>
          <p:nvPr/>
        </p:nvCxnSpPr>
        <p:spPr>
          <a:xfrm>
            <a:off x="3681720" y="2131920"/>
            <a:ext cx="731160" cy="360"/>
          </a:xfrm>
          <a:prstGeom prst="straightConnector1">
            <a:avLst/>
          </a:prstGeom>
          <a:ln w="76320">
            <a:solidFill>
              <a:srgbClr val="FF0000"/>
            </a:solidFill>
            <a:round/>
          </a:ln>
        </p:spPr>
      </p:cxnSp>
      <p:cxnSp>
        <p:nvCxnSpPr>
          <p:cNvPr id="275" name="Google Shape;118;p 1"/>
          <p:cNvCxnSpPr/>
          <p:nvPr/>
        </p:nvCxnSpPr>
        <p:spPr>
          <a:xfrm>
            <a:off x="6234480" y="1704600"/>
            <a:ext cx="360" cy="1060560"/>
          </a:xfrm>
          <a:prstGeom prst="straightConnector1">
            <a:avLst/>
          </a:prstGeom>
          <a:ln w="38160">
            <a:solidFill>
              <a:srgbClr val="FF0000"/>
            </a:solidFill>
            <a:round/>
            <a:tailEnd type="stealth" w="med" len="med"/>
          </a:ln>
        </p:spPr>
      </p:cxnSp>
      <p:sp>
        <p:nvSpPr>
          <p:cNvPr id="276" name="Title 7"/>
          <p:cNvSpPr/>
          <p:nvPr/>
        </p:nvSpPr>
        <p:spPr>
          <a:xfrm>
            <a:off x="160200" y="24480"/>
            <a:ext cx="7886520" cy="524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700" b="0" u="none" strike="noStrike">
                <a:solidFill>
                  <a:srgbClr val="000000"/>
                </a:solidFill>
                <a:uFillTx/>
                <a:latin typeface="Arial"/>
              </a:rPr>
              <a:t>Advances in superconducting nanowire detectors </a:t>
            </a:r>
            <a:endParaRPr lang="fr-CH" sz="27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7" name="TextBox 17"/>
          <p:cNvSpPr/>
          <p:nvPr/>
        </p:nvSpPr>
        <p:spPr>
          <a:xfrm>
            <a:off x="0" y="4615560"/>
            <a:ext cx="7459560" cy="502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900" b="0" u="none" strike="noStrike" dirty="0">
                <a:solidFill>
                  <a:srgbClr val="000000"/>
                </a:solidFill>
                <a:uFillTx/>
                <a:latin typeface="Arial"/>
              </a:rPr>
              <a:t>[1] </a:t>
            </a:r>
            <a:r>
              <a:rPr lang="en-US" sz="900" b="0" u="none" strike="noStrike" dirty="0" err="1">
                <a:solidFill>
                  <a:srgbClr val="000000"/>
                </a:solidFill>
                <a:uFillTx/>
                <a:latin typeface="Arial"/>
              </a:rPr>
              <a:t>Korzh</a:t>
            </a:r>
            <a:r>
              <a:rPr lang="en-US" sz="900" b="0" u="none" strike="noStrike" dirty="0">
                <a:solidFill>
                  <a:srgbClr val="000000"/>
                </a:solidFill>
                <a:uFillTx/>
                <a:latin typeface="Arial"/>
              </a:rPr>
              <a:t> et al, </a:t>
            </a:r>
            <a:r>
              <a:rPr lang="en-US" sz="900" b="1" i="1" u="none" strike="noStrike" dirty="0">
                <a:solidFill>
                  <a:srgbClr val="000000"/>
                </a:solidFill>
                <a:uFillTx/>
                <a:latin typeface="Arial"/>
              </a:rPr>
              <a:t>Nature Photonics </a:t>
            </a:r>
            <a:r>
              <a:rPr lang="en-US" sz="900" b="0" i="1" u="none" strike="noStrike" dirty="0">
                <a:solidFill>
                  <a:srgbClr val="000000"/>
                </a:solidFill>
                <a:uFillTx/>
                <a:latin typeface="Arial"/>
              </a:rPr>
              <a:t>1</a:t>
            </a:r>
            <a:r>
              <a:rPr lang="en-US" sz="900" b="0" u="none" strike="noStrike" dirty="0">
                <a:solidFill>
                  <a:srgbClr val="000000"/>
                </a:solidFill>
                <a:uFillTx/>
                <a:latin typeface="Arial"/>
              </a:rPr>
              <a:t>4, 250 (2020)</a:t>
            </a:r>
            <a:endParaRPr lang="fr-CH" sz="9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900" b="0" u="none" strike="noStrike" dirty="0">
                <a:solidFill>
                  <a:srgbClr val="000000"/>
                </a:solidFill>
                <a:uFillTx/>
                <a:latin typeface="Arial"/>
              </a:rPr>
              <a:t>[2] Reddy et al, </a:t>
            </a:r>
            <a:r>
              <a:rPr lang="en-US" sz="900" b="1" i="1" u="none" strike="noStrike" dirty="0">
                <a:solidFill>
                  <a:srgbClr val="000000"/>
                </a:solidFill>
                <a:uFillTx/>
                <a:latin typeface="Arial"/>
              </a:rPr>
              <a:t>Optica </a:t>
            </a:r>
            <a:r>
              <a:rPr lang="en-US" sz="900" b="0" u="none" strike="noStrike" dirty="0">
                <a:solidFill>
                  <a:srgbClr val="000000"/>
                </a:solidFill>
                <a:uFillTx/>
                <a:latin typeface="Arial"/>
              </a:rPr>
              <a:t>7, 1649 (2020)</a:t>
            </a:r>
            <a:endParaRPr lang="fr-CH" sz="9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900" b="0" u="none" strike="noStrike" dirty="0">
                <a:solidFill>
                  <a:srgbClr val="000000"/>
                </a:solidFill>
                <a:uFillTx/>
                <a:latin typeface="Arial"/>
              </a:rPr>
              <a:t>[3] </a:t>
            </a:r>
            <a:r>
              <a:rPr lang="en-US" sz="900" b="0" u="none" strike="noStrike" dirty="0" err="1">
                <a:solidFill>
                  <a:srgbClr val="000000"/>
                </a:solidFill>
                <a:uFillTx/>
                <a:latin typeface="Arial"/>
              </a:rPr>
              <a:t>Oripov</a:t>
            </a:r>
            <a:r>
              <a:rPr lang="en-US" sz="900" b="0" u="none" strike="noStrike" dirty="0">
                <a:solidFill>
                  <a:srgbClr val="000000"/>
                </a:solidFill>
                <a:uFillTx/>
                <a:latin typeface="Arial"/>
              </a:rPr>
              <a:t> et al, </a:t>
            </a:r>
            <a:r>
              <a:rPr lang="en-US" sz="900" b="1" i="1" u="none" strike="noStrike" dirty="0">
                <a:solidFill>
                  <a:srgbClr val="000000"/>
                </a:solidFill>
                <a:uFillTx/>
                <a:latin typeface="Arial"/>
              </a:rPr>
              <a:t>Nature </a:t>
            </a:r>
            <a:r>
              <a:rPr lang="en-US" sz="900" b="0" u="none" strike="noStrike" dirty="0">
                <a:solidFill>
                  <a:srgbClr val="000000"/>
                </a:solidFill>
                <a:uFillTx/>
                <a:latin typeface="Arial"/>
              </a:rPr>
              <a:t>622, 730 (2023)</a:t>
            </a:r>
            <a:endParaRPr lang="fr-CH" sz="9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8" name="TextBox 18"/>
          <p:cNvSpPr/>
          <p:nvPr/>
        </p:nvSpPr>
        <p:spPr>
          <a:xfrm>
            <a:off x="662040" y="2930760"/>
            <a:ext cx="348480" cy="22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900" b="1" u="none" strike="noStrike">
                <a:solidFill>
                  <a:srgbClr val="000000"/>
                </a:solidFill>
                <a:uFillTx/>
                <a:latin typeface="Arial"/>
              </a:rPr>
              <a:t>[1] </a:t>
            </a:r>
            <a:endParaRPr lang="fr-CH" sz="9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9" name="TextBox 19"/>
          <p:cNvSpPr/>
          <p:nvPr/>
        </p:nvSpPr>
        <p:spPr>
          <a:xfrm>
            <a:off x="3402000" y="2703600"/>
            <a:ext cx="370080" cy="22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900" b="1" u="none" strike="noStrike">
                <a:solidFill>
                  <a:srgbClr val="000000"/>
                </a:solidFill>
                <a:uFillTx/>
                <a:latin typeface="Arial"/>
              </a:rPr>
              <a:t>[3] </a:t>
            </a:r>
            <a:endParaRPr lang="fr-CH" sz="9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0" name="TextBox 22"/>
          <p:cNvSpPr/>
          <p:nvPr/>
        </p:nvSpPr>
        <p:spPr>
          <a:xfrm>
            <a:off x="6876000" y="4350240"/>
            <a:ext cx="4573080" cy="915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endParaRPr lang="fr-CH" sz="9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900" b="0" u="none" strike="noStrike">
                <a:solidFill>
                  <a:srgbClr val="000000"/>
                </a:solidFill>
                <a:uFillTx/>
                <a:latin typeface="Arial"/>
              </a:rPr>
              <a:t>[4] Craiciu et al, </a:t>
            </a:r>
            <a:r>
              <a:rPr lang="en-US" sz="900" b="1" i="1" u="none" strike="noStrike">
                <a:solidFill>
                  <a:srgbClr val="000000"/>
                </a:solidFill>
                <a:uFillTx/>
                <a:latin typeface="Arial"/>
              </a:rPr>
              <a:t>Optica</a:t>
            </a:r>
            <a:r>
              <a:rPr lang="en-US" sz="900" b="0" u="none" strike="noStrike">
                <a:solidFill>
                  <a:srgbClr val="000000"/>
                </a:solidFill>
                <a:uFillTx/>
                <a:latin typeface="Arial"/>
              </a:rPr>
              <a:t> 10, 183 (2023)</a:t>
            </a:r>
            <a:endParaRPr lang="fr-CH" sz="9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900" b="0" u="none" strike="noStrike">
                <a:solidFill>
                  <a:srgbClr val="000000"/>
                </a:solidFill>
                <a:uFillTx/>
                <a:latin typeface="Arial"/>
              </a:rPr>
              <a:t>[5] Resta et al, </a:t>
            </a:r>
            <a:r>
              <a:rPr lang="en-US" sz="900" b="1" i="1" u="none" strike="noStrike">
                <a:solidFill>
                  <a:srgbClr val="000000"/>
                </a:solidFill>
                <a:uFillTx/>
                <a:latin typeface="Arial"/>
              </a:rPr>
              <a:t>Nano Letters</a:t>
            </a:r>
            <a:r>
              <a:rPr lang="en-US" sz="900" b="0" u="none" strike="noStrike">
                <a:solidFill>
                  <a:srgbClr val="000000"/>
                </a:solidFill>
                <a:uFillTx/>
                <a:latin typeface="Arial"/>
              </a:rPr>
              <a:t> (2023) </a:t>
            </a:r>
            <a:endParaRPr lang="fr-CH" sz="9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900" b="0" u="none" strike="noStrike">
                <a:solidFill>
                  <a:srgbClr val="000000"/>
                </a:solidFill>
                <a:uFillTx/>
                <a:latin typeface="Arial"/>
              </a:rPr>
              <a:t>[6] Chiles et al, </a:t>
            </a:r>
            <a:r>
              <a:rPr lang="en-US" sz="900" b="1" i="1" u="none" strike="noStrike">
                <a:solidFill>
                  <a:srgbClr val="000000"/>
                </a:solidFill>
                <a:uFillTx/>
                <a:latin typeface="Arial"/>
              </a:rPr>
              <a:t>PRL</a:t>
            </a:r>
            <a:r>
              <a:rPr lang="en-US" sz="900" b="0" u="none" strike="noStrike">
                <a:solidFill>
                  <a:srgbClr val="000000"/>
                </a:solidFill>
                <a:uFillTx/>
                <a:latin typeface="Arial"/>
              </a:rPr>
              <a:t> 128, 231802 (2022)</a:t>
            </a:r>
            <a:endParaRPr lang="fr-CH" sz="9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900" b="0" u="none" strike="noStrike">
                <a:solidFill>
                  <a:srgbClr val="000000"/>
                </a:solidFill>
                <a:uFillTx/>
                <a:latin typeface="Arial"/>
              </a:rPr>
              <a:t>[7] Taylor et al, </a:t>
            </a:r>
            <a:r>
              <a:rPr lang="en-US" sz="900" b="1" i="1" u="none" strike="noStrike">
                <a:solidFill>
                  <a:srgbClr val="000000"/>
                </a:solidFill>
                <a:uFillTx/>
                <a:latin typeface="Arial"/>
              </a:rPr>
              <a:t>Optica</a:t>
            </a:r>
            <a:r>
              <a:rPr lang="en-US" sz="900" b="0" i="1" u="none" strike="noStrike">
                <a:solidFill>
                  <a:srgbClr val="000000"/>
                </a:solidFill>
                <a:uFillTx/>
                <a:latin typeface="Arial"/>
              </a:rPr>
              <a:t>,</a:t>
            </a:r>
            <a:r>
              <a:rPr lang="en-US" sz="900" b="0" u="none" strike="noStrike">
                <a:solidFill>
                  <a:srgbClr val="000000"/>
                </a:solidFill>
                <a:uFillTx/>
                <a:latin typeface="Arial"/>
              </a:rPr>
              <a:t> (2023)</a:t>
            </a:r>
            <a:endParaRPr lang="fr-CH" sz="9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fr-CH" sz="9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1" name="TextBox 23"/>
          <p:cNvSpPr/>
          <p:nvPr/>
        </p:nvSpPr>
        <p:spPr>
          <a:xfrm>
            <a:off x="7422840" y="2795400"/>
            <a:ext cx="347760" cy="22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900" b="1" u="none" strike="noStrike">
                <a:solidFill>
                  <a:srgbClr val="000000"/>
                </a:solidFill>
                <a:uFillTx/>
                <a:latin typeface="Arial"/>
              </a:rPr>
              <a:t>[7] </a:t>
            </a:r>
            <a:endParaRPr lang="fr-CH" sz="9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2" name="TextBox 24"/>
          <p:cNvSpPr/>
          <p:nvPr/>
        </p:nvSpPr>
        <p:spPr>
          <a:xfrm>
            <a:off x="4277520" y="1878840"/>
            <a:ext cx="510480" cy="22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900" b="1" u="none" strike="noStrike">
                <a:solidFill>
                  <a:srgbClr val="000000"/>
                </a:solidFill>
                <a:uFillTx/>
                <a:latin typeface="Arial"/>
              </a:rPr>
              <a:t>[4,5] </a:t>
            </a:r>
            <a:endParaRPr lang="fr-CH" sz="9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3" name="TextBox 25"/>
          <p:cNvSpPr/>
          <p:nvPr/>
        </p:nvSpPr>
        <p:spPr>
          <a:xfrm>
            <a:off x="6452640" y="2732760"/>
            <a:ext cx="420480" cy="22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900" b="1" u="none" strike="noStrike">
                <a:solidFill>
                  <a:srgbClr val="000000"/>
                </a:solidFill>
                <a:uFillTx/>
                <a:latin typeface="Arial"/>
              </a:rPr>
              <a:t>[3] </a:t>
            </a:r>
            <a:endParaRPr lang="fr-CH" sz="9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4" name="TextBox 27"/>
          <p:cNvSpPr/>
          <p:nvPr/>
        </p:nvSpPr>
        <p:spPr>
          <a:xfrm>
            <a:off x="2551320" y="2935440"/>
            <a:ext cx="328680" cy="22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900" b="1" u="none" strike="noStrike">
                <a:solidFill>
                  <a:srgbClr val="000000"/>
                </a:solidFill>
                <a:uFillTx/>
                <a:latin typeface="Arial"/>
              </a:rPr>
              <a:t>[2] </a:t>
            </a:r>
            <a:endParaRPr lang="fr-CH" sz="9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5" name="TextBox 31"/>
          <p:cNvSpPr/>
          <p:nvPr/>
        </p:nvSpPr>
        <p:spPr>
          <a:xfrm>
            <a:off x="5476320" y="2808720"/>
            <a:ext cx="328680" cy="22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900" b="1" u="none" strike="noStrike">
                <a:solidFill>
                  <a:srgbClr val="000000"/>
                </a:solidFill>
                <a:uFillTx/>
                <a:latin typeface="Arial"/>
              </a:rPr>
              <a:t>[6] </a:t>
            </a:r>
            <a:endParaRPr lang="fr-CH" sz="9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6" name="Google Shape;82;p 1"/>
          <p:cNvSpPr/>
          <p:nvPr/>
        </p:nvSpPr>
        <p:spPr>
          <a:xfrm rot="16200000">
            <a:off x="1341963" y="2906037"/>
            <a:ext cx="168461" cy="2132748"/>
          </a:xfrm>
          <a:prstGeom prst="leftBrace">
            <a:avLst>
              <a:gd name="adj1" fmla="val 50000"/>
              <a:gd name="adj2" fmla="val 49511"/>
            </a:avLst>
          </a:prstGeom>
          <a:noFill/>
          <a:ln w="28440">
            <a:solidFill>
              <a:srgbClr val="CCCCC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87" name="Google Shape;83;p 2"/>
          <p:cNvSpPr/>
          <p:nvPr/>
        </p:nvSpPr>
        <p:spPr>
          <a:xfrm rot="16200000">
            <a:off x="4871160" y="1540353"/>
            <a:ext cx="231840" cy="4871520"/>
          </a:xfrm>
          <a:prstGeom prst="leftBrace">
            <a:avLst>
              <a:gd name="adj1" fmla="val 50000"/>
              <a:gd name="adj2" fmla="val 50000"/>
            </a:avLst>
          </a:prstGeom>
          <a:noFill/>
          <a:ln w="28440">
            <a:solidFill>
              <a:srgbClr val="CCCCC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endParaRPr lang="en-US" sz="1800" b="0" u="none" strike="noStrike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88" name="Oval 2"/>
          <p:cNvSpPr/>
          <p:nvPr/>
        </p:nvSpPr>
        <p:spPr>
          <a:xfrm>
            <a:off x="277128" y="4071240"/>
            <a:ext cx="2493000" cy="518040"/>
          </a:xfrm>
          <a:prstGeom prst="ellipse">
            <a:avLst/>
          </a:prstGeom>
          <a:solidFill>
            <a:srgbClr val="2F5597">
              <a:alpha val="25000"/>
            </a:srgb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500" b="0" u="none" strike="noStrike" dirty="0">
                <a:solidFill>
                  <a:srgbClr val="000000"/>
                </a:solidFill>
                <a:uFillTx/>
                <a:latin typeface="Helvetica Neue"/>
                <a:ea typeface="Helvetica Neue"/>
              </a:rPr>
              <a:t>Quantum science</a:t>
            </a:r>
          </a:p>
          <a:p>
            <a:pPr algn="ctr">
              <a:lnSpc>
                <a:spcPct val="100000"/>
              </a:lnSpc>
            </a:pPr>
            <a:r>
              <a:rPr lang="en-GB" sz="1500" dirty="0">
                <a:solidFill>
                  <a:srgbClr val="000000"/>
                </a:solidFill>
                <a:latin typeface="Helvetica Neue"/>
                <a:ea typeface="Helvetica Neue"/>
              </a:rPr>
              <a:t>Remote sensing</a:t>
            </a:r>
            <a:endParaRPr lang="fr-CH" sz="1500" b="0" u="none" strike="noStrike" dirty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89" name="Oval 3"/>
          <p:cNvSpPr/>
          <p:nvPr/>
        </p:nvSpPr>
        <p:spPr>
          <a:xfrm>
            <a:off x="3938760" y="4132369"/>
            <a:ext cx="2934360" cy="1058040"/>
          </a:xfrm>
          <a:prstGeom prst="ellipse">
            <a:avLst/>
          </a:prstGeom>
          <a:solidFill>
            <a:srgbClr val="2F5597">
              <a:alpha val="25000"/>
            </a:srgb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500" b="0" u="none" strike="noStrike" dirty="0">
                <a:solidFill>
                  <a:srgbClr val="000000"/>
                </a:solidFill>
                <a:uFillTx/>
                <a:latin typeface="Helvetica Neue"/>
                <a:ea typeface="Helvetica Neue"/>
              </a:rPr>
              <a:t>Astronomy</a:t>
            </a:r>
            <a:endParaRPr lang="fr-CH" sz="1500" b="0" u="none" strike="noStrike" dirty="0">
              <a:solidFill>
                <a:srgbClr val="FFFFFF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500" b="0" u="none" strike="noStrike" dirty="0">
                <a:solidFill>
                  <a:srgbClr val="000000"/>
                </a:solidFill>
                <a:uFillTx/>
                <a:latin typeface="Helvetica Neue"/>
                <a:ea typeface="Helvetica Neue"/>
              </a:rPr>
              <a:t>Biomedical imaging</a:t>
            </a:r>
          </a:p>
          <a:p>
            <a:pPr algn="ctr"/>
            <a:r>
              <a:rPr lang="en-GB" sz="1500" dirty="0">
                <a:solidFill>
                  <a:srgbClr val="000000"/>
                </a:solidFill>
                <a:latin typeface="Helvetica Neue"/>
                <a:ea typeface="Helvetica Neue"/>
              </a:rPr>
              <a:t>High energy physics</a:t>
            </a:r>
            <a:endParaRPr lang="fr-CH" sz="15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" grpId="0" animBg="1"/>
      <p:bldP spid="287" grpId="0" animBg="1"/>
      <p:bldP spid="288" grpId="0" animBg="1"/>
      <p:bldP spid="28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AA7DF6-B7EC-B25F-9FF8-F377CAE8B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PlaceHolder 1">
            <a:extLst>
              <a:ext uri="{FF2B5EF4-FFF2-40B4-BE49-F238E27FC236}">
                <a16:creationId xmlns:a16="http://schemas.microsoft.com/office/drawing/2014/main" id="{1213D6AA-76B3-07A8-6FDD-041C43FB6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160" y="4572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2400" b="1" u="none" strike="noStrike" dirty="0">
                <a:solidFill>
                  <a:srgbClr val="000000"/>
                </a:solidFill>
                <a:uFillTx/>
                <a:latin typeface="Arial"/>
              </a:rPr>
              <a:t>Established and potential SNSPD Applications</a:t>
            </a: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51" name="TextBox 2">
            <a:extLst>
              <a:ext uri="{FF2B5EF4-FFF2-40B4-BE49-F238E27FC236}">
                <a16:creationId xmlns:a16="http://schemas.microsoft.com/office/drawing/2014/main" id="{88B29354-C519-DCAB-045A-167001E82F53}"/>
              </a:ext>
            </a:extLst>
          </p:cNvPr>
          <p:cNvSpPr/>
          <p:nvPr/>
        </p:nvSpPr>
        <p:spPr>
          <a:xfrm>
            <a:off x="808000" y="2090301"/>
            <a:ext cx="1798419" cy="5063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50" b="1" u="none" strike="noStrike" dirty="0">
                <a:solidFill>
                  <a:srgbClr val="0070C0"/>
                </a:solidFill>
                <a:uFillTx/>
                <a:latin typeface="Arial"/>
              </a:rPr>
              <a:t>Quantum </a:t>
            </a:r>
            <a:r>
              <a:rPr lang="en-US" sz="1350" b="1" dirty="0">
                <a:solidFill>
                  <a:srgbClr val="0070C0"/>
                </a:solidFill>
                <a:latin typeface="Arial"/>
              </a:rPr>
              <a:t>c</a:t>
            </a:r>
            <a:r>
              <a:rPr lang="en-US" sz="1350" b="1" u="none" strike="noStrike" dirty="0">
                <a:solidFill>
                  <a:srgbClr val="0070C0"/>
                </a:solidFill>
                <a:uFillTx/>
                <a:latin typeface="Arial"/>
              </a:rPr>
              <a:t>omputing</a:t>
            </a:r>
            <a:endParaRPr lang="fr-CH" sz="135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53" name="TextBox 7">
            <a:extLst>
              <a:ext uri="{FF2B5EF4-FFF2-40B4-BE49-F238E27FC236}">
                <a16:creationId xmlns:a16="http://schemas.microsoft.com/office/drawing/2014/main" id="{DCAE5A46-0B50-8978-0253-32F6D84C9F35}"/>
              </a:ext>
            </a:extLst>
          </p:cNvPr>
          <p:cNvSpPr/>
          <p:nvPr/>
        </p:nvSpPr>
        <p:spPr>
          <a:xfrm>
            <a:off x="3857691" y="2088380"/>
            <a:ext cx="1618974" cy="71412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50" b="1" dirty="0">
                <a:solidFill>
                  <a:srgbClr val="0070C0"/>
                </a:solidFill>
              </a:rPr>
              <a:t>Deep space optical </a:t>
            </a:r>
            <a:r>
              <a:rPr lang="en-US" sz="1350" b="1" u="none" strike="noStrike" dirty="0">
                <a:solidFill>
                  <a:srgbClr val="0070C0"/>
                </a:solidFill>
                <a:uFillTx/>
                <a:latin typeface="Arial"/>
              </a:rPr>
              <a:t>comm,</a:t>
            </a:r>
          </a:p>
          <a:p>
            <a:pPr algn="ctr">
              <a:lnSpc>
                <a:spcPct val="100000"/>
              </a:lnSpc>
            </a:pPr>
            <a:r>
              <a:rPr lang="en-US" sz="1350" b="1" dirty="0">
                <a:solidFill>
                  <a:srgbClr val="0070C0"/>
                </a:solidFill>
                <a:latin typeface="Arial"/>
              </a:rPr>
              <a:t>Quantum comm</a:t>
            </a:r>
            <a:endParaRPr lang="fr-CH" sz="135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A2D8A1-5553-2E06-812E-27CEE8C03504}"/>
              </a:ext>
            </a:extLst>
          </p:cNvPr>
          <p:cNvSpPr txBox="1"/>
          <p:nvPr/>
        </p:nvSpPr>
        <p:spPr>
          <a:xfrm>
            <a:off x="5452245" y="2064322"/>
            <a:ext cx="177838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u="none" strike="noStrike" dirty="0">
                <a:solidFill>
                  <a:srgbClr val="0070C0"/>
                </a:solidFill>
                <a:uFillTx/>
                <a:latin typeface="Arial"/>
              </a:rPr>
              <a:t>Physical chemistry</a:t>
            </a:r>
            <a:endParaRPr lang="en-CH" sz="135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480DDE-EFBC-AFD0-D78E-11F73C158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6066" y="3777113"/>
            <a:ext cx="330200" cy="342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9AC841-4E2B-C3CA-CAE1-299C6FF26F5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5" t="55556" r="6863" b="2223"/>
          <a:stretch/>
        </p:blipFill>
        <p:spPr>
          <a:xfrm>
            <a:off x="6529627" y="3144825"/>
            <a:ext cx="2678162" cy="1668365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DDCF575-641C-E197-6CBC-2C5693E84DDF}"/>
              </a:ext>
            </a:extLst>
          </p:cNvPr>
          <p:cNvSpPr>
            <a:spLocks noGrp="1"/>
          </p:cNvSpPr>
          <p:nvPr>
            <p:ph type="sldNum" idx="9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CH"/>
            </a:defPPr>
            <a:lvl1pPr marL="0" algn="r" defTabSz="914400" rtl="0" eaLnBrk="1" latinLnBrk="0" hangingPunct="1"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21B203-5245-4D4D-A37B-F7CF304E0AFE}" type="slidenum">
              <a:rPr lang="en-CH" smtClean="0"/>
              <a:pPr/>
              <a:t>6</a:t>
            </a:fld>
            <a:endParaRPr lang="en-CH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9A4C5AB-8E9A-7516-6BF5-D90A288A34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8" t="42899" r="4113" b="29282"/>
          <a:stretch>
            <a:fillRect/>
          </a:stretch>
        </p:blipFill>
        <p:spPr bwMode="auto">
          <a:xfrm>
            <a:off x="2321286" y="726659"/>
            <a:ext cx="8144466" cy="110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B54602-5428-1E33-3A40-0B7E3F354CA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24273" b="39287"/>
          <a:stretch>
            <a:fillRect/>
          </a:stretch>
        </p:blipFill>
        <p:spPr>
          <a:xfrm>
            <a:off x="-653499" y="1044405"/>
            <a:ext cx="3189565" cy="36179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7CED9CD-7657-95A0-C912-21D222529774}"/>
              </a:ext>
            </a:extLst>
          </p:cNvPr>
          <p:cNvSpPr txBox="1"/>
          <p:nvPr/>
        </p:nvSpPr>
        <p:spPr>
          <a:xfrm>
            <a:off x="1806201" y="1636216"/>
            <a:ext cx="4844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700" dirty="0"/>
              <a:t>315 nm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4960AF-60DE-CD62-B50A-E979B9C4EE18}"/>
              </a:ext>
            </a:extLst>
          </p:cNvPr>
          <p:cNvSpPr txBox="1"/>
          <p:nvPr/>
        </p:nvSpPr>
        <p:spPr>
          <a:xfrm>
            <a:off x="1388639" y="1632881"/>
            <a:ext cx="4844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700" dirty="0"/>
              <a:t>280 nm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7AF9D4-5CE1-5B67-E0B9-6B80A7B8D287}"/>
              </a:ext>
            </a:extLst>
          </p:cNvPr>
          <p:cNvSpPr txBox="1"/>
          <p:nvPr/>
        </p:nvSpPr>
        <p:spPr>
          <a:xfrm>
            <a:off x="349466" y="1646957"/>
            <a:ext cx="4844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700" dirty="0"/>
              <a:t>200 nm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D86844-C6EB-6BF7-B5B0-7162BB549998}"/>
              </a:ext>
            </a:extLst>
          </p:cNvPr>
          <p:cNvSpPr txBox="1"/>
          <p:nvPr/>
        </p:nvSpPr>
        <p:spPr>
          <a:xfrm>
            <a:off x="-68096" y="1652475"/>
            <a:ext cx="51007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700" dirty="0"/>
              <a:t>10   100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9E0D9C-D34B-A3C2-7DD3-23534F86157A}"/>
              </a:ext>
            </a:extLst>
          </p:cNvPr>
          <p:cNvSpPr txBox="1"/>
          <p:nvPr/>
        </p:nvSpPr>
        <p:spPr>
          <a:xfrm>
            <a:off x="3298271" y="1130130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2013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8637CF-D488-84BA-60D0-854FC6AA1690}"/>
              </a:ext>
            </a:extLst>
          </p:cNvPr>
          <p:cNvSpPr txBox="1"/>
          <p:nvPr/>
        </p:nvSpPr>
        <p:spPr>
          <a:xfrm>
            <a:off x="6956926" y="1126562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2020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C1E794-4E2B-3D91-9396-B42FC5023A78}"/>
              </a:ext>
            </a:extLst>
          </p:cNvPr>
          <p:cNvSpPr txBox="1"/>
          <p:nvPr/>
        </p:nvSpPr>
        <p:spPr>
          <a:xfrm>
            <a:off x="8272490" y="1129174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2023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7A35D2-F9BB-9451-4D98-21ECBBC61A0B}"/>
              </a:ext>
            </a:extLst>
          </p:cNvPr>
          <p:cNvSpPr txBox="1"/>
          <p:nvPr/>
        </p:nvSpPr>
        <p:spPr>
          <a:xfrm>
            <a:off x="1239121" y="1129923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22" name="5-point Star 21">
            <a:extLst>
              <a:ext uri="{FF2B5EF4-FFF2-40B4-BE49-F238E27FC236}">
                <a16:creationId xmlns:a16="http://schemas.microsoft.com/office/drawing/2014/main" id="{68D34A7A-A0FE-F9FD-9C24-EFF463752B15}"/>
              </a:ext>
            </a:extLst>
          </p:cNvPr>
          <p:cNvSpPr/>
          <p:nvPr/>
        </p:nvSpPr>
        <p:spPr>
          <a:xfrm>
            <a:off x="3542270" y="1070669"/>
            <a:ext cx="155575" cy="124486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3" name="5-point Star 22">
            <a:extLst>
              <a:ext uri="{FF2B5EF4-FFF2-40B4-BE49-F238E27FC236}">
                <a16:creationId xmlns:a16="http://schemas.microsoft.com/office/drawing/2014/main" id="{3723659C-832F-BEF3-2831-4E0BF423CFE8}"/>
              </a:ext>
            </a:extLst>
          </p:cNvPr>
          <p:cNvSpPr/>
          <p:nvPr/>
        </p:nvSpPr>
        <p:spPr>
          <a:xfrm>
            <a:off x="1481292" y="1071245"/>
            <a:ext cx="155575" cy="124486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5-point Star 23">
            <a:extLst>
              <a:ext uri="{FF2B5EF4-FFF2-40B4-BE49-F238E27FC236}">
                <a16:creationId xmlns:a16="http://schemas.microsoft.com/office/drawing/2014/main" id="{B08CFA45-E548-6FD1-D8F9-F122BB4A0D78}"/>
              </a:ext>
            </a:extLst>
          </p:cNvPr>
          <p:cNvSpPr/>
          <p:nvPr/>
        </p:nvSpPr>
        <p:spPr>
          <a:xfrm>
            <a:off x="7199097" y="1064667"/>
            <a:ext cx="155575" cy="124486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64312ED-65EC-0C71-FE60-9ACD557BEDEF}"/>
              </a:ext>
            </a:extLst>
          </p:cNvPr>
          <p:cNvSpPr txBox="1"/>
          <p:nvPr/>
        </p:nvSpPr>
        <p:spPr>
          <a:xfrm>
            <a:off x="6118133" y="112713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26" name="5-point Star 25">
            <a:extLst>
              <a:ext uri="{FF2B5EF4-FFF2-40B4-BE49-F238E27FC236}">
                <a16:creationId xmlns:a16="http://schemas.microsoft.com/office/drawing/2014/main" id="{248FDB8B-ED18-B940-891B-9A4E28FD2926}"/>
              </a:ext>
            </a:extLst>
          </p:cNvPr>
          <p:cNvSpPr/>
          <p:nvPr/>
        </p:nvSpPr>
        <p:spPr>
          <a:xfrm>
            <a:off x="6360304" y="1065243"/>
            <a:ext cx="155575" cy="124486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5-point Star 26">
            <a:extLst>
              <a:ext uri="{FF2B5EF4-FFF2-40B4-BE49-F238E27FC236}">
                <a16:creationId xmlns:a16="http://schemas.microsoft.com/office/drawing/2014/main" id="{8F9A146E-F66C-89EE-950F-1CB6A1904C65}"/>
              </a:ext>
            </a:extLst>
          </p:cNvPr>
          <p:cNvSpPr/>
          <p:nvPr/>
        </p:nvSpPr>
        <p:spPr>
          <a:xfrm>
            <a:off x="8510277" y="1064667"/>
            <a:ext cx="155575" cy="124486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5BF60D6-70BD-2CE3-7D53-09967C8CDD91}"/>
              </a:ext>
            </a:extLst>
          </p:cNvPr>
          <p:cNvCxnSpPr>
            <a:cxnSpLocks/>
            <a:stCxn id="21" idx="2"/>
          </p:cNvCxnSpPr>
          <p:nvPr/>
        </p:nvCxnSpPr>
        <p:spPr>
          <a:xfrm flipH="1" flipV="1">
            <a:off x="48315" y="1463543"/>
            <a:ext cx="1510766" cy="493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3F02822-4488-8DE9-8CF4-008AF9059052}"/>
              </a:ext>
            </a:extLst>
          </p:cNvPr>
          <p:cNvSpPr txBox="1"/>
          <p:nvPr/>
        </p:nvSpPr>
        <p:spPr>
          <a:xfrm>
            <a:off x="547928" y="1426361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Now</a:t>
            </a:r>
            <a:endParaRPr lang="en-CH" sz="1600" b="1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7AB3F32-5DE1-BDA6-7D81-F1A10295D62D}"/>
              </a:ext>
            </a:extLst>
          </p:cNvPr>
          <p:cNvCxnSpPr>
            <a:cxnSpLocks/>
          </p:cNvCxnSpPr>
          <p:nvPr/>
        </p:nvCxnSpPr>
        <p:spPr>
          <a:xfrm flipH="1" flipV="1">
            <a:off x="3684075" y="1519568"/>
            <a:ext cx="438606" cy="541048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B1FCA65-710A-E5EA-BC0E-0737DA99B834}"/>
              </a:ext>
            </a:extLst>
          </p:cNvPr>
          <p:cNvCxnSpPr>
            <a:cxnSpLocks/>
          </p:cNvCxnSpPr>
          <p:nvPr/>
        </p:nvCxnSpPr>
        <p:spPr>
          <a:xfrm flipH="1" flipV="1">
            <a:off x="75826" y="1820686"/>
            <a:ext cx="241239" cy="287924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2" descr="NASA's Deep Space Optical Communications (DSOC) - Civilsdaily">
            <a:extLst>
              <a:ext uri="{FF2B5EF4-FFF2-40B4-BE49-F238E27FC236}">
                <a16:creationId xmlns:a16="http://schemas.microsoft.com/office/drawing/2014/main" id="{DEFECD53-DFF9-9F0B-F5C7-E1FF2CBBD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507" y="3155193"/>
            <a:ext cx="2601120" cy="164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2B0C476C-F3E1-2530-F52A-B042D0295DAA}"/>
              </a:ext>
            </a:extLst>
          </p:cNvPr>
          <p:cNvSpPr txBox="1"/>
          <p:nvPr/>
        </p:nvSpPr>
        <p:spPr>
          <a:xfrm>
            <a:off x="7596845" y="2063919"/>
            <a:ext cx="130056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u="none" strike="noStrike" dirty="0">
                <a:solidFill>
                  <a:srgbClr val="0070C0"/>
                </a:solidFill>
                <a:uFillTx/>
                <a:latin typeface="Arial"/>
              </a:rPr>
              <a:t>Exoplanet spectroscopy</a:t>
            </a:r>
            <a:endParaRPr lang="en-CH" sz="135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A145FBB-0982-D220-B26E-A7DF213ECD82}"/>
              </a:ext>
            </a:extLst>
          </p:cNvPr>
          <p:cNvSpPr txBox="1"/>
          <p:nvPr/>
        </p:nvSpPr>
        <p:spPr>
          <a:xfrm>
            <a:off x="2175800" y="2087652"/>
            <a:ext cx="1980238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u="none" strike="noStrike" dirty="0">
                <a:solidFill>
                  <a:srgbClr val="0070C0"/>
                </a:solidFill>
                <a:uFillTx/>
                <a:latin typeface="Arial"/>
              </a:rPr>
              <a:t>Exoplanet imaging,</a:t>
            </a:r>
          </a:p>
          <a:p>
            <a:r>
              <a:rPr lang="en-US" sz="1350" b="1" dirty="0">
                <a:solidFill>
                  <a:srgbClr val="0070C0"/>
                </a:solidFill>
                <a:latin typeface="Arial"/>
              </a:rPr>
              <a:t>Stelar intensity interferometry</a:t>
            </a:r>
            <a:endParaRPr lang="en-CH" sz="1350" dirty="0"/>
          </a:p>
        </p:txBody>
      </p:sp>
      <p:sp>
        <p:nvSpPr>
          <p:cNvPr id="46" name="TextBox 2">
            <a:extLst>
              <a:ext uri="{FF2B5EF4-FFF2-40B4-BE49-F238E27FC236}">
                <a16:creationId xmlns:a16="http://schemas.microsoft.com/office/drawing/2014/main" id="{E950BC9A-35B8-22C3-A7E0-1F4DC4DF489D}"/>
              </a:ext>
            </a:extLst>
          </p:cNvPr>
          <p:cNvSpPr/>
          <p:nvPr/>
        </p:nvSpPr>
        <p:spPr>
          <a:xfrm>
            <a:off x="-342349" y="2089016"/>
            <a:ext cx="1798419" cy="5063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50" b="1" u="none" strike="noStrike" dirty="0">
                <a:solidFill>
                  <a:srgbClr val="0070C0"/>
                </a:solidFill>
                <a:uFillTx/>
                <a:latin typeface="Arial"/>
              </a:rPr>
              <a:t>Far-UV astrophysics</a:t>
            </a:r>
            <a:endParaRPr lang="fr-CH" sz="135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78FC5CA-08BB-F3A2-F56E-5BCCECBA66B3}"/>
              </a:ext>
            </a:extLst>
          </p:cNvPr>
          <p:cNvCxnSpPr>
            <a:cxnSpLocks/>
          </p:cNvCxnSpPr>
          <p:nvPr/>
        </p:nvCxnSpPr>
        <p:spPr>
          <a:xfrm flipV="1">
            <a:off x="1705262" y="1543242"/>
            <a:ext cx="538052" cy="544410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420A0DF-7592-B0CD-A559-42B5D28A21F9}"/>
              </a:ext>
            </a:extLst>
          </p:cNvPr>
          <p:cNvCxnSpPr>
            <a:cxnSpLocks/>
          </p:cNvCxnSpPr>
          <p:nvPr/>
        </p:nvCxnSpPr>
        <p:spPr>
          <a:xfrm flipH="1" flipV="1">
            <a:off x="2849719" y="1523279"/>
            <a:ext cx="40853" cy="561005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F46D60A-E964-AC07-6A08-A9FFCE8ACD89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6341440" y="1815447"/>
            <a:ext cx="76929" cy="248875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B762ECD-BD07-AE7F-DBA3-28C41EED0CBC}"/>
              </a:ext>
            </a:extLst>
          </p:cNvPr>
          <p:cNvCxnSpPr>
            <a:cxnSpLocks/>
          </p:cNvCxnSpPr>
          <p:nvPr/>
        </p:nvCxnSpPr>
        <p:spPr>
          <a:xfrm flipH="1" flipV="1">
            <a:off x="8105150" y="1801217"/>
            <a:ext cx="94126" cy="337300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6">
            <a:extLst>
              <a:ext uri="{FF2B5EF4-FFF2-40B4-BE49-F238E27FC236}">
                <a16:creationId xmlns:a16="http://schemas.microsoft.com/office/drawing/2014/main" id="{85FCB7DC-334A-53D9-9804-041A00003937}"/>
              </a:ext>
            </a:extLst>
          </p:cNvPr>
          <p:cNvPicPr/>
          <p:nvPr/>
        </p:nvPicPr>
        <p:blipFill>
          <a:blip r:embed="rId8"/>
          <a:srcRect l="19947" t="17042" r="3457" b="16837"/>
          <a:stretch/>
        </p:blipFill>
        <p:spPr>
          <a:xfrm>
            <a:off x="-132644" y="3134067"/>
            <a:ext cx="2499324" cy="1683525"/>
          </a:xfrm>
          <a:prstGeom prst="rect">
            <a:avLst/>
          </a:prstGeom>
          <a:ln w="0">
            <a:noFill/>
          </a:ln>
        </p:spPr>
      </p:pic>
      <p:pic>
        <p:nvPicPr>
          <p:cNvPr id="43" name="Picture 2">
            <a:extLst>
              <a:ext uri="{FF2B5EF4-FFF2-40B4-BE49-F238E27FC236}">
                <a16:creationId xmlns:a16="http://schemas.microsoft.com/office/drawing/2014/main" id="{E17C51E4-3AEA-1864-4753-0717A535F679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2287619" y="3155193"/>
            <a:ext cx="1637789" cy="1637789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738989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1" grpId="0"/>
      <p:bldP spid="853" grpId="0"/>
      <p:bldP spid="4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  <p:bldP spid="25" grpId="0"/>
      <p:bldP spid="26" grpId="0" animBg="1"/>
      <p:bldP spid="27" grpId="0" animBg="1"/>
      <p:bldP spid="34" grpId="0"/>
      <p:bldP spid="42" grpId="0"/>
      <p:bldP spid="44" grpId="0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2B5C35-A86C-8984-1946-720EBC4C68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NASA Deep Space Optical Communications Illustration">
            <a:extLst>
              <a:ext uri="{FF2B5EF4-FFF2-40B4-BE49-F238E27FC236}">
                <a16:creationId xmlns:a16="http://schemas.microsoft.com/office/drawing/2014/main" id="{6F6F3BB3-8D6B-3394-309A-ECA132B96C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9" name="PlaceHolder 1">
            <a:extLst>
              <a:ext uri="{FF2B5EF4-FFF2-40B4-BE49-F238E27FC236}">
                <a16:creationId xmlns:a16="http://schemas.microsoft.com/office/drawing/2014/main" id="{79243BCF-2F78-3FED-E166-C017115AB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20" y="108720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1800" b="1" u="none" strike="noStrike" dirty="0">
                <a:solidFill>
                  <a:srgbClr val="FFFFFF"/>
                </a:solidFill>
                <a:uFillTx/>
                <a:latin typeface="Arial"/>
              </a:rPr>
              <a:t>NASA Deep Space  Optical Communication</a:t>
            </a:r>
            <a:endParaRPr lang="en-US" sz="18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4" name="TextBox 138">
            <a:extLst>
              <a:ext uri="{FF2B5EF4-FFF2-40B4-BE49-F238E27FC236}">
                <a16:creationId xmlns:a16="http://schemas.microsoft.com/office/drawing/2014/main" id="{52F96C61-1707-5DF6-5DF5-C7335E9956E2}"/>
              </a:ext>
            </a:extLst>
          </p:cNvPr>
          <p:cNvSpPr/>
          <p:nvPr/>
        </p:nvSpPr>
        <p:spPr>
          <a:xfrm>
            <a:off x="8566560" y="4842900"/>
            <a:ext cx="577440" cy="27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033C45D0-1485-4B38-AF0C-7F0BFCA69479}" type="slidenum">
              <a:rPr lang="en-US" sz="900" b="0" u="none" strike="noStrike">
                <a:solidFill>
                  <a:srgbClr val="FFFFFF"/>
                </a:solidFill>
                <a:uFillTx/>
                <a:latin typeface="Arial"/>
              </a:rPr>
              <a:t>7</a:t>
            </a:fld>
            <a:endParaRPr lang="fr-CH" sz="9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7" name="TextBox 141">
            <a:extLst>
              <a:ext uri="{FF2B5EF4-FFF2-40B4-BE49-F238E27FC236}">
                <a16:creationId xmlns:a16="http://schemas.microsoft.com/office/drawing/2014/main" id="{FAC011E1-D9E6-05FB-2194-9B846B7BF8DE}"/>
              </a:ext>
            </a:extLst>
          </p:cNvPr>
          <p:cNvSpPr/>
          <p:nvPr/>
        </p:nvSpPr>
        <p:spPr>
          <a:xfrm>
            <a:off x="5940000" y="1518840"/>
            <a:ext cx="322776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/>
                </a:solidFill>
                <a:uFillTx/>
                <a:latin typeface="Arial"/>
              </a:rPr>
              <a:t>~10 exa-photons / sec (10</a:t>
            </a:r>
            <a:r>
              <a:rPr lang="en-US" sz="1800" b="0" u="none" strike="noStrike" baseline="30000">
                <a:solidFill>
                  <a:srgbClr val="FFFFFF"/>
                </a:solidFill>
                <a:uFillTx/>
                <a:latin typeface="Arial"/>
              </a:rPr>
              <a:t>19</a:t>
            </a:r>
            <a:r>
              <a:rPr lang="en-US" sz="1800" b="0" u="none" strike="noStrike">
                <a:solidFill>
                  <a:srgbClr val="FFFFFF"/>
                </a:solidFill>
                <a:uFillTx/>
                <a:latin typeface="Arial"/>
              </a:rPr>
              <a:t>)</a:t>
            </a:r>
            <a:endParaRPr lang="fr-CH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8" name="TextBox 142">
            <a:extLst>
              <a:ext uri="{FF2B5EF4-FFF2-40B4-BE49-F238E27FC236}">
                <a16:creationId xmlns:a16="http://schemas.microsoft.com/office/drawing/2014/main" id="{8C1FA412-CE04-B44D-C105-9FBE7897100B}"/>
              </a:ext>
            </a:extLst>
          </p:cNvPr>
          <p:cNvSpPr/>
          <p:nvPr/>
        </p:nvSpPr>
        <p:spPr>
          <a:xfrm>
            <a:off x="381212" y="4325580"/>
            <a:ext cx="2008440" cy="51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u="none" strike="noStrike" dirty="0">
                <a:solidFill>
                  <a:srgbClr val="FFFFFF"/>
                </a:solidFill>
                <a:uFillTx/>
                <a:latin typeface="Arial"/>
              </a:rPr>
              <a:t>~1 mega-photons / sec (10</a:t>
            </a:r>
            <a:r>
              <a:rPr lang="en-US" sz="1400" b="0" u="none" strike="noStrike" baseline="30000" dirty="0">
                <a:solidFill>
                  <a:srgbClr val="FFFFFF"/>
                </a:solidFill>
                <a:uFillTx/>
                <a:latin typeface="Arial"/>
              </a:rPr>
              <a:t>6</a:t>
            </a:r>
            <a:r>
              <a:rPr lang="en-US" sz="1400" b="0" u="none" strike="noStrike" dirty="0">
                <a:solidFill>
                  <a:srgbClr val="FFFFFF"/>
                </a:solidFill>
                <a:uFillTx/>
                <a:latin typeface="Arial"/>
              </a:rPr>
              <a:t>)</a:t>
            </a:r>
            <a:endParaRPr lang="fr-CH" sz="1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69" name="Picture 268">
            <a:extLst>
              <a:ext uri="{FF2B5EF4-FFF2-40B4-BE49-F238E27FC236}">
                <a16:creationId xmlns:a16="http://schemas.microsoft.com/office/drawing/2014/main" id="{A4E0FFF5-55EB-5E79-3AB9-32784B34CE95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5673748" y="3406"/>
            <a:ext cx="3482132" cy="757552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BB8759-886B-61DF-9DF5-62E1B6A89D39}"/>
              </a:ext>
            </a:extLst>
          </p:cNvPr>
          <p:cNvSpPr txBox="1"/>
          <p:nvPr/>
        </p:nvSpPr>
        <p:spPr>
          <a:xfrm>
            <a:off x="5254241" y="4541086"/>
            <a:ext cx="3993454" cy="11145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r-CH" sz="1050" b="0" u="none" strike="noStrike" dirty="0" err="1">
                <a:uFillTx/>
                <a:latin typeface="Arial"/>
              </a:rPr>
              <a:t>Wollman</a:t>
            </a:r>
            <a:r>
              <a:rPr lang="fr-CH" sz="1050" b="0" u="none" strike="noStrike" dirty="0">
                <a:uFillTx/>
                <a:latin typeface="Arial"/>
              </a:rPr>
              <a:t>, </a:t>
            </a:r>
            <a:r>
              <a:rPr lang="fr-CH" sz="1050" b="0" u="none" strike="noStrike" dirty="0" err="1">
                <a:uFillTx/>
                <a:latin typeface="Arial"/>
              </a:rPr>
              <a:t>Allmaras</a:t>
            </a:r>
            <a:r>
              <a:rPr lang="fr-CH" sz="1050" b="0" u="none" strike="noStrike" dirty="0">
                <a:uFillTx/>
                <a:latin typeface="Arial"/>
              </a:rPr>
              <a:t>, Beyer, Korzh, </a:t>
            </a:r>
            <a:r>
              <a:rPr lang="fr-CH" sz="1050" b="0" u="none" strike="noStrike" dirty="0" err="1">
                <a:uFillTx/>
                <a:latin typeface="Arial"/>
              </a:rPr>
              <a:t>Runyan</a:t>
            </a:r>
            <a:r>
              <a:rPr lang="fr-CH" sz="1050" b="0" u="none" strike="noStrike" dirty="0">
                <a:uFillTx/>
                <a:latin typeface="Arial"/>
              </a:rPr>
              <a:t>, </a:t>
            </a:r>
            <a:r>
              <a:rPr lang="fr-CH" sz="1050" b="0" u="none" strike="noStrike" dirty="0" err="1">
                <a:uFillTx/>
                <a:latin typeface="Arial"/>
              </a:rPr>
              <a:t>Narváez</a:t>
            </a:r>
            <a:r>
              <a:rPr lang="fr-CH" sz="1050" b="0" u="none" strike="noStrike" dirty="0">
                <a:uFillTx/>
                <a:latin typeface="Arial"/>
              </a:rPr>
              <a:t>, </a:t>
            </a:r>
            <a:r>
              <a:rPr lang="fr-CH" sz="1050" b="0" u="none" strike="noStrike" dirty="0" err="1">
                <a:uFillTx/>
                <a:latin typeface="Arial"/>
              </a:rPr>
              <a:t>Farr</a:t>
            </a:r>
            <a:r>
              <a:rPr lang="fr-CH" sz="1050" b="0" u="none" strike="noStrike" dirty="0">
                <a:uFillTx/>
                <a:latin typeface="Arial"/>
              </a:rPr>
              <a:t>, et al. 2024. “An SNSPD-</a:t>
            </a:r>
            <a:r>
              <a:rPr lang="fr-CH" sz="1050" b="0" u="none" strike="noStrike" dirty="0" err="1">
                <a:uFillTx/>
                <a:latin typeface="Arial"/>
              </a:rPr>
              <a:t>Based</a:t>
            </a:r>
            <a:r>
              <a:rPr lang="fr-CH" sz="1050" b="0" u="none" strike="noStrike" dirty="0">
                <a:uFillTx/>
                <a:latin typeface="Arial"/>
              </a:rPr>
              <a:t> Detector System for </a:t>
            </a:r>
            <a:r>
              <a:rPr lang="fr-CH" sz="1050" b="0" u="none" strike="noStrike" dirty="0" err="1">
                <a:uFillTx/>
                <a:latin typeface="Arial"/>
              </a:rPr>
              <a:t>NASA’s</a:t>
            </a:r>
            <a:r>
              <a:rPr lang="fr-CH" sz="1050" b="0" u="none" strike="noStrike" dirty="0">
                <a:uFillTx/>
                <a:latin typeface="Arial"/>
              </a:rPr>
              <a:t> Deep </a:t>
            </a:r>
            <a:r>
              <a:rPr lang="fr-CH" sz="1050" b="0" u="none" strike="noStrike" dirty="0" err="1">
                <a:uFillTx/>
                <a:latin typeface="Arial"/>
              </a:rPr>
              <a:t>Space</a:t>
            </a:r>
            <a:r>
              <a:rPr lang="fr-CH" sz="1050" b="0" u="none" strike="noStrike" dirty="0">
                <a:uFillTx/>
                <a:latin typeface="Arial"/>
              </a:rPr>
              <a:t> Optical Communications Project.”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3CF09B-ACC7-1B4E-DC38-8883B6315662}"/>
              </a:ext>
            </a:extLst>
          </p:cNvPr>
          <p:cNvSpPr txBox="1"/>
          <p:nvPr/>
        </p:nvSpPr>
        <p:spPr>
          <a:xfrm>
            <a:off x="6084509" y="2294751"/>
            <a:ext cx="51079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200" b="1" dirty="0" err="1">
                <a:solidFill>
                  <a:schemeClr val="bg1"/>
                </a:solidFill>
                <a:latin typeface="Arial"/>
              </a:rPr>
              <a:t>Received</a:t>
            </a:r>
            <a:r>
              <a:rPr lang="fr-CH" sz="1200" b="1" dirty="0">
                <a:solidFill>
                  <a:schemeClr val="bg1"/>
                </a:solidFill>
                <a:latin typeface="Arial"/>
              </a:rPr>
              <a:t> </a:t>
            </a:r>
            <a:r>
              <a:rPr lang="fr-CH" sz="1200" b="1" dirty="0" err="1">
                <a:solidFill>
                  <a:schemeClr val="bg1"/>
                </a:solidFill>
                <a:latin typeface="Arial"/>
              </a:rPr>
              <a:t>from</a:t>
            </a:r>
            <a:r>
              <a:rPr lang="fr-CH" sz="1200" b="1" dirty="0">
                <a:solidFill>
                  <a:schemeClr val="bg1"/>
                </a:solidFill>
                <a:latin typeface="Arial"/>
              </a:rPr>
              <a:t> 30 Million </a:t>
            </a:r>
            <a:r>
              <a:rPr lang="fr-CH" sz="1200" b="1" dirty="0" err="1">
                <a:solidFill>
                  <a:schemeClr val="bg1"/>
                </a:solidFill>
                <a:latin typeface="Arial"/>
              </a:rPr>
              <a:t>kilometers</a:t>
            </a:r>
            <a:r>
              <a:rPr lang="fr-CH" sz="1200" b="1" dirty="0">
                <a:solidFill>
                  <a:schemeClr val="bg1"/>
                </a:solidFill>
                <a:latin typeface="Arial"/>
              </a:rPr>
              <a:t>!</a:t>
            </a:r>
            <a:endParaRPr lang="en-CH" sz="1200" b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B2BCD4-08A7-8563-0B2D-8A6AFA5A0F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1360" y="2667387"/>
            <a:ext cx="2665200" cy="150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79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B647B0-1FDE-90F6-A804-0BA3A6C78F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160" y="1088892"/>
            <a:ext cx="3889559" cy="3322709"/>
          </a:xfrm>
          <a:prstGeom prst="rect">
            <a:avLst/>
          </a:prstGeom>
        </p:spPr>
      </p:pic>
      <p:sp>
        <p:nvSpPr>
          <p:cNvPr id="11" name="PlaceHolder 1">
            <a:extLst>
              <a:ext uri="{FF2B5EF4-FFF2-40B4-BE49-F238E27FC236}">
                <a16:creationId xmlns:a16="http://schemas.microsoft.com/office/drawing/2014/main" id="{39D15C8C-5935-050A-C5E2-9E333924D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52" y="58897"/>
            <a:ext cx="8513640" cy="433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</a:rPr>
              <a:t>Engineering challenges solved</a:t>
            </a:r>
            <a:endParaRPr lang="en-US" sz="24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BCDF7BA-1349-CB2E-6D34-2E780156772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1958"/>
          <a:stretch>
            <a:fillRect/>
          </a:stretch>
        </p:blipFill>
        <p:spPr>
          <a:xfrm>
            <a:off x="4572000" y="1189139"/>
            <a:ext cx="4449722" cy="13284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3973BC-0251-5D62-3737-18DB74F3DC80}"/>
              </a:ext>
            </a:extLst>
          </p:cNvPr>
          <p:cNvSpPr txBox="1"/>
          <p:nvPr/>
        </p:nvSpPr>
        <p:spPr>
          <a:xfrm>
            <a:off x="0" y="4738733"/>
            <a:ext cx="8970745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Wollman, </a:t>
            </a:r>
            <a:r>
              <a:rPr lang="en-GB" sz="1100" dirty="0" err="1"/>
              <a:t>Allmaras</a:t>
            </a:r>
            <a:r>
              <a:rPr lang="en-GB" sz="1100" dirty="0"/>
              <a:t>, Beyer, Korzh, Runyan, Narváez, Farr, et al. 2024. “SNSPD-Based Detector System for NASA’s Deep Space Optical Communications Project.” </a:t>
            </a:r>
            <a:r>
              <a:rPr lang="en-GB" sz="1100" i="1" dirty="0"/>
              <a:t>Optics Express</a:t>
            </a:r>
            <a:r>
              <a:rPr lang="en-GB" sz="1100" dirty="0"/>
              <a:t> 32 (27): 48185.</a:t>
            </a:r>
            <a:br>
              <a:rPr lang="en-GB" sz="1600" dirty="0"/>
            </a:br>
            <a:endParaRPr lang="en-CH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C71580-3F4F-7F30-3543-47FE8A062F8E}"/>
              </a:ext>
            </a:extLst>
          </p:cNvPr>
          <p:cNvSpPr txBox="1"/>
          <p:nvPr/>
        </p:nvSpPr>
        <p:spPr>
          <a:xfrm>
            <a:off x="1471284" y="4411601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High-density cryogenic RF cabling</a:t>
            </a:r>
            <a:endParaRPr lang="en-CH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0655C6-7734-52A9-E0FA-8BBEF95FB0E6}"/>
              </a:ext>
            </a:extLst>
          </p:cNvPr>
          <p:cNvSpPr txBox="1"/>
          <p:nvPr/>
        </p:nvSpPr>
        <p:spPr>
          <a:xfrm>
            <a:off x="3733221" y="579308"/>
            <a:ext cx="23100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Scalable cryogenic readout electronics</a:t>
            </a:r>
            <a:endParaRPr lang="en-CH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EC1856-16BB-A6D5-9AC2-8E2371846979}"/>
              </a:ext>
            </a:extLst>
          </p:cNvPr>
          <p:cNvSpPr txBox="1"/>
          <p:nvPr/>
        </p:nvSpPr>
        <p:spPr>
          <a:xfrm>
            <a:off x="6275672" y="636906"/>
            <a:ext cx="28683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High yield of large area detectors</a:t>
            </a:r>
            <a:endParaRPr lang="en-CH" sz="14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7093EBB-28B9-1FC0-6898-3E3E18592E83}"/>
              </a:ext>
            </a:extLst>
          </p:cNvPr>
          <p:cNvCxnSpPr>
            <a:cxnSpLocks/>
          </p:cNvCxnSpPr>
          <p:nvPr/>
        </p:nvCxnSpPr>
        <p:spPr>
          <a:xfrm>
            <a:off x="7090397" y="944683"/>
            <a:ext cx="359557" cy="60498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D00C061-EE08-FA42-C474-04962791AD54}"/>
              </a:ext>
            </a:extLst>
          </p:cNvPr>
          <p:cNvCxnSpPr>
            <a:cxnSpLocks/>
          </p:cNvCxnSpPr>
          <p:nvPr/>
        </p:nvCxnSpPr>
        <p:spPr>
          <a:xfrm flipH="1">
            <a:off x="3481583" y="1122888"/>
            <a:ext cx="381391" cy="5825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16AE3D9-298A-A5CD-CDFE-FE4D72924DA1}"/>
              </a:ext>
            </a:extLst>
          </p:cNvPr>
          <p:cNvCxnSpPr>
            <a:cxnSpLocks/>
          </p:cNvCxnSpPr>
          <p:nvPr/>
        </p:nvCxnSpPr>
        <p:spPr>
          <a:xfrm flipH="1" flipV="1">
            <a:off x="1429351" y="4181242"/>
            <a:ext cx="312822" cy="27874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A498B0-79F4-8258-7EAC-DCFF693B7468}"/>
              </a:ext>
            </a:extLst>
          </p:cNvPr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6C7D097-494C-4421-BBD3-8D08A76ED488}" type="slidenum">
              <a:rPr lang="en-CH" smtClean="0"/>
              <a:t>8</a:t>
            </a:fld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054DD8-857F-396A-7405-200D11B571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9865" y="2645802"/>
            <a:ext cx="1946864" cy="19647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549BBC-C130-58F3-7C86-9FE51508AB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6729" y="2622584"/>
            <a:ext cx="2045463" cy="208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132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9B23FD-4D45-8E2F-158E-D10CF7E39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E91DF-B38D-B1BF-B1DB-46970BED9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00" y="120075"/>
            <a:ext cx="8514080" cy="434101"/>
          </a:xfrm>
        </p:spPr>
        <p:txBody>
          <a:bodyPr/>
          <a:lstStyle/>
          <a:p>
            <a:r>
              <a:rPr lang="en-US" dirty="0"/>
              <a:t>In first receiver in Europe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F2F086-CC15-2844-6E14-E4736B14589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156AF5-FC82-F345-873E-7088323620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124" name="Picture 4" descr="The Ground Laser Receiver at the Helmos Observatory">
            <a:extLst>
              <a:ext uri="{FF2B5EF4-FFF2-40B4-BE49-F238E27FC236}">
                <a16:creationId xmlns:a16="http://schemas.microsoft.com/office/drawing/2014/main" id="{1BA55A07-EC2A-6F04-1FC8-6F9437661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069" y="922168"/>
            <a:ext cx="2634497" cy="351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The Helmos and Kryoneri observatories in Greece">
            <a:extLst>
              <a:ext uri="{FF2B5EF4-FFF2-40B4-BE49-F238E27FC236}">
                <a16:creationId xmlns:a16="http://schemas.microsoft.com/office/drawing/2014/main" id="{C99304A7-6134-1C2A-4545-2C11F6DB12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53" y="1468004"/>
            <a:ext cx="4442751" cy="220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D8B2DA9-DFBF-3DB9-5E1A-0A8438A143A2}"/>
              </a:ext>
            </a:extLst>
          </p:cNvPr>
          <p:cNvSpPr txBox="1"/>
          <p:nvPr/>
        </p:nvSpPr>
        <p:spPr>
          <a:xfrm>
            <a:off x="1012349" y="1055507"/>
            <a:ext cx="51079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closed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from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300 Million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kilometers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!</a:t>
            </a:r>
            <a:endParaRPr kumimoji="0" lang="en-CH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132" name="Picture 12" descr="ESA - European Space Agency (ESA)">
            <a:extLst>
              <a:ext uri="{FF2B5EF4-FFF2-40B4-BE49-F238E27FC236}">
                <a16:creationId xmlns:a16="http://schemas.microsoft.com/office/drawing/2014/main" id="{BA6104C4-8059-BF20-F9EC-D09F4985B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07" y="1429339"/>
            <a:ext cx="975600" cy="611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7CE126-D76C-318D-4774-93AADD006F29}"/>
              </a:ext>
            </a:extLst>
          </p:cNvPr>
          <p:cNvSpPr txBox="1"/>
          <p:nvPr/>
        </p:nvSpPr>
        <p:spPr>
          <a:xfrm>
            <a:off x="79358" y="3714161"/>
            <a:ext cx="72349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https://www.esa.int/Enabling_Support/Operations/ESA_wraps_up_300-million-kilometre_optical_communication_campaign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20FF87-3981-E197-7B93-A4481DC5509A}"/>
              </a:ext>
            </a:extLst>
          </p:cNvPr>
          <p:cNvSpPr txBox="1"/>
          <p:nvPr/>
        </p:nvSpPr>
        <p:spPr>
          <a:xfrm>
            <a:off x="3276462" y="4566940"/>
            <a:ext cx="40897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000000"/>
                </a:solidFill>
              </a:rPr>
              <a:t>Swiss industry involvement:</a:t>
            </a:r>
            <a:endParaRPr lang="en-CH" sz="1600" i="1" dirty="0"/>
          </a:p>
        </p:txBody>
      </p:sp>
      <p:pic>
        <p:nvPicPr>
          <p:cNvPr id="6" name="Picture 6" descr="General Atomics Synopta GmbH | ESA CSC">
            <a:extLst>
              <a:ext uri="{FF2B5EF4-FFF2-40B4-BE49-F238E27FC236}">
                <a16:creationId xmlns:a16="http://schemas.microsoft.com/office/drawing/2014/main" id="{7A4D3355-64E8-E63C-B8FA-420B31AC99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953" y="4533564"/>
            <a:ext cx="2634497" cy="405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053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NASAjpl-White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bg1">
              <a:lumMod val="65000"/>
            </a:schemeClr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63794</TotalTime>
  <Words>1460</Words>
  <Application>Microsoft Macintosh PowerPoint</Application>
  <PresentationFormat>On-screen Show (16:9)</PresentationFormat>
  <Paragraphs>273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18</vt:i4>
      </vt:variant>
    </vt:vector>
  </HeadingPairs>
  <TitlesOfParts>
    <vt:vector size="31" baseType="lpstr">
      <vt:lpstr>Arial</vt:lpstr>
      <vt:lpstr>Calibri</vt:lpstr>
      <vt:lpstr>Gill Sans MT</vt:lpstr>
      <vt:lpstr>Helvetica Neue</vt:lpstr>
      <vt:lpstr>OpenSymbol</vt:lpstr>
      <vt:lpstr>Symbol</vt:lpstr>
      <vt:lpstr>Times New Roman</vt:lpstr>
      <vt:lpstr>Wingdings</vt:lpstr>
      <vt:lpstr>Office</vt:lpstr>
      <vt:lpstr>Office</vt:lpstr>
      <vt:lpstr>Office</vt:lpstr>
      <vt:lpstr>Office</vt:lpstr>
      <vt:lpstr>NASAjpl-WhiteTheme-16x9-vA6</vt:lpstr>
      <vt:lpstr>PowerPoint Presentation</vt:lpstr>
      <vt:lpstr>Superconducting nanowire single-photon detector (SNSPD)</vt:lpstr>
      <vt:lpstr>Different formats</vt:lpstr>
      <vt:lpstr>Superconducting nanowire detector mechanism</vt:lpstr>
      <vt:lpstr>PowerPoint Presentation</vt:lpstr>
      <vt:lpstr>Established and potential SNSPD Applications</vt:lpstr>
      <vt:lpstr>NASA Deep Space  Optical Communication</vt:lpstr>
      <vt:lpstr>Engineering challenges solved</vt:lpstr>
      <vt:lpstr>In first receiver in Europe</vt:lpstr>
      <vt:lpstr>Thermal coupling between layers</vt:lpstr>
      <vt:lpstr>400,000 pixel camera </vt:lpstr>
      <vt:lpstr>400,000 pixel camera </vt:lpstr>
      <vt:lpstr>Practical closed-cycle cryogenics</vt:lpstr>
      <vt:lpstr>Summary</vt:lpstr>
      <vt:lpstr>PowerPoint Presentation</vt:lpstr>
      <vt:lpstr>Second: Efficient multiplexing in time-domain</vt:lpstr>
      <vt:lpstr>Far-IR – 43 meV (29 μm)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Carolyn M Stolze</dc:creator>
  <dc:description/>
  <cp:lastModifiedBy>Boris Korzh</cp:lastModifiedBy>
  <cp:revision>574</cp:revision>
  <cp:lastPrinted>2017-07-31T17:49:24Z</cp:lastPrinted>
  <dcterms:created xsi:type="dcterms:W3CDTF">2016-09-08T21:41:17Z</dcterms:created>
  <dcterms:modified xsi:type="dcterms:W3CDTF">2026-01-22T08:15:06Z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47</vt:r8>
  </property>
  <property fmtid="{D5CDD505-2E9C-101B-9397-08002B2CF9AE}" pid="3" name="PresentationFormat">
    <vt:lpwstr>On-screen Show (16:9)</vt:lpwstr>
  </property>
  <property fmtid="{D5CDD505-2E9C-101B-9397-08002B2CF9AE}" pid="4" name="Slides">
    <vt:r8>77</vt:r8>
  </property>
</Properties>
</file>