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media1.mp4" ContentType="video/unknown"/>
  <Override PartName="/ppt/media/media2.mp4" ContentType="video/unknown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0" name="Shape 18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.tif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:in und Datum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Autor:in und Datum</a:t>
            </a:r>
          </a:p>
        </p:txBody>
      </p:sp>
      <p:sp>
        <p:nvSpPr>
          <p:cNvPr id="12" name="Titel der Präsentation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Titel der Präsentation</a:t>
            </a:r>
          </a:p>
        </p:txBody>
      </p:sp>
      <p:sp>
        <p:nvSpPr>
          <p:cNvPr id="13" name="Textebene 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Präsentationsuntertitel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Foliennummer"/>
          <p:cNvSpPr txBox="1"/>
          <p:nvPr>
            <p:ph type="sldNum" sz="quarter" idx="2"/>
          </p:nvPr>
        </p:nvSpPr>
        <p:spPr>
          <a:xfrm>
            <a:off x="12007748" y="13080999"/>
            <a:ext cx="368504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uf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bene 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Aufstellung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kt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kte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Fakten</a:t>
            </a:r>
          </a:p>
        </p:txBody>
      </p:sp>
      <p:sp>
        <p:nvSpPr>
          <p:cNvPr id="107" name="Textebene 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Quellenangabe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Quellenangabe</a:t>
            </a:r>
          </a:p>
        </p:txBody>
      </p:sp>
      <p:sp>
        <p:nvSpPr>
          <p:cNvPr id="116" name="Textebene 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„Bemerkenswert“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Nahaufnahme von Wildpflanzen, die zwischen Lavasteinen wachsen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Große Felsformation unter dunklen Wolken mit einem Pfad im Vordergrund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Nahaufnahme einer Wildpflanze, die zwischen Lavasteinen wächst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Wasserfall umgeben von einer grünen Felsenlandschaft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Blick auf den Strand und das Meer von einer grasbedeckten Sanddüne"/>
          <p:cNvSpPr/>
          <p:nvPr>
            <p:ph type="pic" idx="21"/>
          </p:nvPr>
        </p:nvSpPr>
        <p:spPr>
          <a:xfrm>
            <a:off x="4367212" y="2167523"/>
            <a:ext cx="15649534" cy="1043302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0" name="Titeltext"/>
          <p:cNvSpPr txBox="1"/>
          <p:nvPr>
            <p:ph type="title"/>
          </p:nvPr>
        </p:nvSpPr>
        <p:spPr>
          <a:xfrm>
            <a:off x="3566464" y="422759"/>
            <a:ext cx="17251072" cy="2006601"/>
          </a:xfrm>
          <a:prstGeom prst="rect">
            <a:avLst/>
          </a:prstGeom>
        </p:spPr>
        <p:txBody>
          <a:bodyPr anchor="b"/>
          <a:lstStyle>
            <a:lvl1pPr algn="ctr" defTabSz="825500">
              <a:lnSpc>
                <a:spcPct val="100000"/>
              </a:lnSpc>
              <a:defRPr b="0" spc="0" sz="11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1" name="Textebene 1…"/>
          <p:cNvSpPr txBox="1"/>
          <p:nvPr>
            <p:ph type="body" sz="quarter" idx="1"/>
          </p:nvPr>
        </p:nvSpPr>
        <p:spPr>
          <a:xfrm>
            <a:off x="635000" y="10677463"/>
            <a:ext cx="23114000" cy="1062695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</a:defRPr>
            </a:lvl1pPr>
            <a:lvl2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</a:defRPr>
            </a:lvl2pPr>
            <a:lvl3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</a:defRPr>
            </a:lvl3pPr>
            <a:lvl4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</a:defRPr>
            </a:lvl4pPr>
            <a:lvl5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2" name="Foliennumm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 anchor="t"/>
          <a:lstStyle>
            <a:lvl1pPr defTabSz="825500"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53" name="ub_Logo_english_2019_RGB.png" descr="ub_Logo_english_2019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99205" y="337518"/>
            <a:ext cx="2667325" cy="21770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WP-Logo.png" descr="WP-Log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3268" y="11906062"/>
            <a:ext cx="2489489" cy="7096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ESA_logo_2020_Black.png" descr="ESA_logo_2020_Black.png"/>
          <p:cNvPicPr>
            <a:picLocks noChangeAspect="1"/>
          </p:cNvPicPr>
          <p:nvPr/>
        </p:nvPicPr>
        <p:blipFill>
          <a:blip r:embed="rId4">
            <a:extLst/>
          </a:blip>
          <a:srcRect l="17689" t="32304" r="17689" b="32304"/>
          <a:stretch>
            <a:fillRect/>
          </a:stretch>
        </p:blipFill>
        <p:spPr>
          <a:xfrm>
            <a:off x="20796584" y="11906062"/>
            <a:ext cx="2064281" cy="709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sbfi-logo.png" descr="sbfi-log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900660" y="11789705"/>
            <a:ext cx="4582679" cy="954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Bild" descr="Bild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79787" y="337518"/>
            <a:ext cx="2177082" cy="21770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Blick auf den Strand und das Meer von einer grasbedeckten Sanddüne"/>
          <p:cNvSpPr/>
          <p:nvPr>
            <p:ph type="pic" idx="21"/>
          </p:nvPr>
        </p:nvSpPr>
        <p:spPr>
          <a:xfrm>
            <a:off x="4367212" y="2167523"/>
            <a:ext cx="15649534" cy="1043302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65" name="Titeltext"/>
          <p:cNvSpPr txBox="1"/>
          <p:nvPr>
            <p:ph type="title"/>
          </p:nvPr>
        </p:nvSpPr>
        <p:spPr>
          <a:xfrm>
            <a:off x="3566464" y="422759"/>
            <a:ext cx="17251072" cy="2006601"/>
          </a:xfrm>
          <a:prstGeom prst="rect">
            <a:avLst/>
          </a:prstGeom>
        </p:spPr>
        <p:txBody>
          <a:bodyPr anchor="b"/>
          <a:lstStyle>
            <a:lvl1pPr algn="ctr" defTabSz="825500">
              <a:lnSpc>
                <a:spcPct val="100000"/>
              </a:lnSpc>
              <a:defRPr b="0" spc="0" sz="11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66" name="Textebene 1…"/>
          <p:cNvSpPr txBox="1"/>
          <p:nvPr>
            <p:ph type="body" sz="quarter" idx="1"/>
          </p:nvPr>
        </p:nvSpPr>
        <p:spPr>
          <a:xfrm>
            <a:off x="635000" y="10677463"/>
            <a:ext cx="23114000" cy="1062695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</a:defRPr>
            </a:lvl1pPr>
            <a:lvl2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</a:defRPr>
            </a:lvl2pPr>
            <a:lvl3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</a:defRPr>
            </a:lvl3pPr>
            <a:lvl4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</a:defRPr>
            </a:lvl4pPr>
            <a:lvl5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solidFill>
                  <a:srgbClr val="000000"/>
                </a:solidFill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7" name="Foliennumm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 anchor="t"/>
          <a:lstStyle>
            <a:lvl1pPr defTabSz="825500"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68" name="ub_Logo_english_2019_RGB.png" descr="ub_Logo_english_2019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99205" y="337518"/>
            <a:ext cx="2667325" cy="21770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WP-Logo.png" descr="WP-Log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3268" y="11906062"/>
            <a:ext cx="2489489" cy="7096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ESA_logo_2020_Black.png" descr="ESA_logo_2020_Black.png"/>
          <p:cNvPicPr>
            <a:picLocks noChangeAspect="1"/>
          </p:cNvPicPr>
          <p:nvPr/>
        </p:nvPicPr>
        <p:blipFill>
          <a:blip r:embed="rId4">
            <a:extLst/>
          </a:blip>
          <a:srcRect l="17689" t="32304" r="17689" b="32304"/>
          <a:stretch>
            <a:fillRect/>
          </a:stretch>
        </p:blipFill>
        <p:spPr>
          <a:xfrm>
            <a:off x="20796584" y="11906062"/>
            <a:ext cx="2064281" cy="709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sbfi-logo.png" descr="sbfi-log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900660" y="11789705"/>
            <a:ext cx="4582679" cy="954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template_epsc2024_logo_black.png" descr="template_epsc2024_logo_black.png"/>
          <p:cNvPicPr>
            <a:picLocks noChangeAspect="1"/>
          </p:cNvPicPr>
          <p:nvPr/>
        </p:nvPicPr>
        <p:blipFill>
          <a:blip r:embed="rId6">
            <a:extLst/>
          </a:blip>
          <a:srcRect l="0" t="0" r="58745" b="0"/>
          <a:stretch>
            <a:fillRect/>
          </a:stretch>
        </p:blipFill>
        <p:spPr>
          <a:xfrm>
            <a:off x="512186" y="495363"/>
            <a:ext cx="1661009" cy="1861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template_epsc2024_logo_black.png" descr="template_epsc2024_logo_black.png"/>
          <p:cNvPicPr>
            <a:picLocks noChangeAspect="1"/>
          </p:cNvPicPr>
          <p:nvPr/>
        </p:nvPicPr>
        <p:blipFill>
          <a:blip r:embed="rId6">
            <a:extLst/>
          </a:blip>
          <a:srcRect l="0" t="0" r="0" b="30082"/>
          <a:stretch>
            <a:fillRect/>
          </a:stretch>
        </p:blipFill>
        <p:spPr>
          <a:xfrm>
            <a:off x="512186" y="495387"/>
            <a:ext cx="4026225" cy="13014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rüne, hügelige Landschaft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Titel der Präsentation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Titel der Präsentation</a:t>
            </a:r>
          </a:p>
        </p:txBody>
      </p:sp>
      <p:sp>
        <p:nvSpPr>
          <p:cNvPr id="23" name="Autor:in und Datum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Autor:in und Datum</a:t>
            </a:r>
          </a:p>
        </p:txBody>
      </p:sp>
      <p:sp>
        <p:nvSpPr>
          <p:cNvPr id="24" name="Textebene 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Präsentationsuntertitel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&amp;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lientitel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Folientitel</a:t>
            </a:r>
          </a:p>
        </p:txBody>
      </p:sp>
      <p:sp>
        <p:nvSpPr>
          <p:cNvPr id="33" name="Textebene 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Folien-Untertitel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Moosbedeckte Felsen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Foliennumm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&amp; 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lientitel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Folientitel</a:t>
            </a:r>
          </a:p>
        </p:txBody>
      </p:sp>
      <p:sp>
        <p:nvSpPr>
          <p:cNvPr id="43" name="Folien-Untertitel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Folien-Untertitel</a:t>
            </a:r>
          </a:p>
        </p:txBody>
      </p:sp>
      <p:sp>
        <p:nvSpPr>
          <p:cNvPr id="44" name="Textebene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für Folienpunkt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bene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Text für Folienpunkt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, Punkte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lientitel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Folientitel</a:t>
            </a:r>
          </a:p>
        </p:txBody>
      </p:sp>
      <p:sp>
        <p:nvSpPr>
          <p:cNvPr id="61" name="Folien-Untertitel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Folien-Untertitel</a:t>
            </a:r>
          </a:p>
        </p:txBody>
      </p:sp>
      <p:sp>
        <p:nvSpPr>
          <p:cNvPr id="62" name="Textebene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Text für Folienpunkt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Große Felsformation unter dunklen Wolken mit einem Pfad im Vordergrund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el des Abschnitts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Titel des Abschnitts</a:t>
            </a:r>
          </a:p>
        </p:txBody>
      </p:sp>
      <p:sp>
        <p:nvSpPr>
          <p:cNvPr id="72" name="Foliennumm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Folientitel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Folientitel</a:t>
            </a:r>
          </a:p>
        </p:txBody>
      </p:sp>
      <p:sp>
        <p:nvSpPr>
          <p:cNvPr id="80" name="Folien-Untertitel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Folien-Untertitel</a:t>
            </a:r>
          </a:p>
        </p:txBody>
      </p:sp>
      <p:sp>
        <p:nvSpPr>
          <p:cNvPr id="8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-Titel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Agenda-Titel</a:t>
            </a:r>
          </a:p>
        </p:txBody>
      </p:sp>
      <p:sp>
        <p:nvSpPr>
          <p:cNvPr id="89" name="Agenda-Untertitel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Agenda-Untertitel</a:t>
            </a:r>
          </a:p>
        </p:txBody>
      </p:sp>
      <p:sp>
        <p:nvSpPr>
          <p:cNvPr id="90" name="Textebene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Agendathemen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Folientitel</a:t>
            </a:r>
          </a:p>
        </p:txBody>
      </p:sp>
      <p:sp>
        <p:nvSpPr>
          <p:cNvPr id="3" name="Textebene 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 für Folienpunkt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Foliennumm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5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8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9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10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video" Target="../media/media2.mp4"/><Relationship Id="rId3" Type="http://schemas.microsoft.com/office/2007/relationships/media" Target="../media/media2.mp4"/><Relationship Id="rId4" Type="http://schemas.openxmlformats.org/officeDocument/2006/relationships/image" Target="../media/image7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Linus Leo Stöckli, SIAPS 2026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Linus Leo Stöckli, SIAPS 2026</a:t>
            </a:r>
          </a:p>
        </p:txBody>
      </p:sp>
      <p:sp>
        <p:nvSpPr>
          <p:cNvPr id="183" name="THz Time Domain Spectroscopy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THz Time Domain Spectroscopy</a:t>
            </a:r>
          </a:p>
        </p:txBody>
      </p:sp>
      <p:sp>
        <p:nvSpPr>
          <p:cNvPr id="184" name="for In-Situ Space Exploration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for In-Situ Space Exploration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OCoNu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COCoNuT</a:t>
            </a:r>
          </a:p>
        </p:txBody>
      </p:sp>
      <p:sp>
        <p:nvSpPr>
          <p:cNvPr id="211" name="Characteristic Observation of Cometary Nuclei using THz spectroscopy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1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Characteristic Observation of Cometary Nuclei using THz spectroscopy</a:t>
            </a:r>
          </a:p>
        </p:txBody>
      </p:sp>
      <p:pic>
        <p:nvPicPr>
          <p:cNvPr id="212" name="243-1000_A Overview 2_inv.pdf" descr="243-1000_A Overview 2_inv.pdf"/>
          <p:cNvPicPr>
            <a:picLocks noChangeAspect="1"/>
          </p:cNvPicPr>
          <p:nvPr/>
        </p:nvPicPr>
        <p:blipFill>
          <a:blip r:embed="rId2">
            <a:extLst/>
          </a:blip>
          <a:srcRect l="0" t="41646" r="0" b="0"/>
          <a:stretch>
            <a:fillRect/>
          </a:stretch>
        </p:blipFill>
        <p:spPr>
          <a:xfrm>
            <a:off x="10127654" y="988417"/>
            <a:ext cx="15017999" cy="11739114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243-1000_A Overview 2_inv.pdf" descr="243-1000_A Overview 2_inv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56568"/>
          <a:stretch>
            <a:fillRect/>
          </a:stretch>
        </p:blipFill>
        <p:spPr>
          <a:xfrm>
            <a:off x="2675930" y="1321761"/>
            <a:ext cx="19032301" cy="11072621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Desig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Design</a:t>
            </a:r>
          </a:p>
        </p:txBody>
      </p:sp>
      <p:sp>
        <p:nvSpPr>
          <p:cNvPr id="219" name="Spectro - Goniometer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b="0"/>
            </a:lvl1pPr>
          </a:lstStyle>
          <a:p>
            <a:pPr/>
            <a:r>
              <a:t>Spectro - Goniometer</a:t>
            </a:r>
          </a:p>
        </p:txBody>
      </p:sp>
      <p:pic>
        <p:nvPicPr>
          <p:cNvPr id="220" name="Große Felsformation unter dunklen Wolken mit einem Pfad im Vordergrund" descr="Große Felsformation unter dunklen Wolken mit einem Pfad im Vordergrund"/>
          <p:cNvPicPr>
            <a:picLocks noChangeAspect="1"/>
          </p:cNvPicPr>
          <p:nvPr>
            <p:ph type="pic" idx="22"/>
          </p:nvPr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12192000" y="2678724"/>
            <a:ext cx="10922001" cy="8358949"/>
          </a:xfrm>
          <a:prstGeom prst="rect">
            <a:avLst/>
          </a:prstGeom>
        </p:spPr>
      </p:pic>
      <p:sp>
        <p:nvSpPr>
          <p:cNvPr id="221" name="32° - 180°, 0.5° steps…"/>
          <p:cNvSpPr txBox="1"/>
          <p:nvPr>
            <p:ph type="body" sz="quarter" idx="1"/>
          </p:nvPr>
        </p:nvSpPr>
        <p:spPr>
          <a:xfrm>
            <a:off x="1206500" y="6821210"/>
            <a:ext cx="10283796" cy="5683306"/>
          </a:xfrm>
          <a:prstGeom prst="rect">
            <a:avLst/>
          </a:prstGeom>
        </p:spPr>
        <p:txBody>
          <a:bodyPr/>
          <a:lstStyle/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32° - 180°, 0.5° steps</a:t>
            </a:r>
          </a:p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104 mm x 104 mm, 0.01 mm steps</a:t>
            </a:r>
          </a:p>
        </p:txBody>
      </p:sp>
      <p:sp>
        <p:nvSpPr>
          <p:cNvPr id="222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Desig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Design</a:t>
            </a:r>
          </a:p>
        </p:txBody>
      </p:sp>
      <p:sp>
        <p:nvSpPr>
          <p:cNvPr id="225" name="Spectro - Goniometer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b="0"/>
            </a:lvl1pPr>
          </a:lstStyle>
          <a:p>
            <a:pPr/>
            <a:r>
              <a:t>Spectro - Goniometer</a:t>
            </a:r>
          </a:p>
        </p:txBody>
      </p:sp>
      <p:pic>
        <p:nvPicPr>
          <p:cNvPr id="226" name="optics2_inv.pdf" descr="optics2_inv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42312"/>
          <a:stretch>
            <a:fillRect/>
          </a:stretch>
        </p:blipFill>
        <p:spPr>
          <a:xfrm>
            <a:off x="11276015" y="758626"/>
            <a:ext cx="13333776" cy="12212549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32° - 180°, 0.5° steps…"/>
          <p:cNvSpPr txBox="1"/>
          <p:nvPr>
            <p:ph type="body" sz="quarter" idx="1"/>
          </p:nvPr>
        </p:nvSpPr>
        <p:spPr>
          <a:xfrm>
            <a:off x="1206500" y="6821210"/>
            <a:ext cx="10283796" cy="5683306"/>
          </a:xfrm>
          <a:prstGeom prst="rect">
            <a:avLst/>
          </a:prstGeom>
        </p:spPr>
        <p:txBody>
          <a:bodyPr/>
          <a:lstStyle/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32° - 180°, 0.5° steps</a:t>
            </a:r>
          </a:p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104 mm x 104 mm, 0.01 mm steps</a:t>
            </a:r>
          </a:p>
        </p:txBody>
      </p:sp>
      <p:sp>
        <p:nvSpPr>
          <p:cNvPr id="228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Desig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Design</a:t>
            </a:r>
          </a:p>
        </p:txBody>
      </p:sp>
      <p:sp>
        <p:nvSpPr>
          <p:cNvPr id="231" name="Spectro - Goniometer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b="0"/>
            </a:lvl1pPr>
          </a:lstStyle>
          <a:p>
            <a:pPr/>
            <a:r>
              <a:t>Spectro - Goniometer</a:t>
            </a:r>
          </a:p>
        </p:txBody>
      </p:sp>
      <p:sp>
        <p:nvSpPr>
          <p:cNvPr id="232" name="32° - 180°, 0.5° steps…"/>
          <p:cNvSpPr txBox="1"/>
          <p:nvPr>
            <p:ph type="body" sz="quarter" idx="1"/>
          </p:nvPr>
        </p:nvSpPr>
        <p:spPr>
          <a:xfrm>
            <a:off x="1206500" y="6821210"/>
            <a:ext cx="10283796" cy="5683306"/>
          </a:xfrm>
          <a:prstGeom prst="rect">
            <a:avLst/>
          </a:prstGeom>
        </p:spPr>
        <p:txBody>
          <a:bodyPr/>
          <a:lstStyle/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32° - 180°, 0.5° steps</a:t>
            </a:r>
          </a:p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104 mm x 104 mm, 0.01 mm steps</a:t>
            </a:r>
          </a:p>
        </p:txBody>
      </p:sp>
      <p:pic>
        <p:nvPicPr>
          <p:cNvPr id="233" name="reflectance.png" descr="reflectanc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13842" y="469815"/>
            <a:ext cx="11423150" cy="12226959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Detecting Pebb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Detecting Pebbles </a:t>
            </a:r>
          </a:p>
        </p:txBody>
      </p:sp>
      <p:sp>
        <p:nvSpPr>
          <p:cNvPr id="237" name="Surface and Sub-Surface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b="0"/>
            </a:lvl1pPr>
          </a:lstStyle>
          <a:p>
            <a:pPr/>
            <a:r>
              <a:t>Surface and Sub-Surface</a:t>
            </a:r>
          </a:p>
        </p:txBody>
      </p:sp>
      <p:sp>
        <p:nvSpPr>
          <p:cNvPr id="238" name="Pebble in sample holder…"/>
          <p:cNvSpPr txBox="1"/>
          <p:nvPr>
            <p:ph type="body" sz="half" idx="1"/>
          </p:nvPr>
        </p:nvSpPr>
        <p:spPr>
          <a:xfrm>
            <a:off x="1206500" y="4248504"/>
            <a:ext cx="9779000" cy="7882741"/>
          </a:xfrm>
          <a:prstGeom prst="rect">
            <a:avLst/>
          </a:prstGeom>
        </p:spPr>
        <p:txBody>
          <a:bodyPr/>
          <a:lstStyle/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Pebble in sample holder</a:t>
            </a:r>
          </a:p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Covered with 2 - 3 mm CoDA-T3</a:t>
            </a:r>
          </a:p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Transmission and reflection</a:t>
            </a:r>
          </a:p>
        </p:txBody>
      </p:sp>
      <p:pic>
        <p:nvPicPr>
          <p:cNvPr id="239" name="IMG_3354 2.jpg" descr="IMG_3354 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00082" y="1635561"/>
            <a:ext cx="6529702" cy="502002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IMG_3354_final_image_nooverlay.jpg" descr="IMG_3354_final_image_nooverlay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165372" y="7071161"/>
            <a:ext cx="6529702" cy="5009278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Detecting Pebb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Detecting Pebbles </a:t>
            </a:r>
          </a:p>
        </p:txBody>
      </p:sp>
      <p:sp>
        <p:nvSpPr>
          <p:cNvPr id="244" name="Surface and Sub-Surface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b="0"/>
            </a:lvl1pPr>
          </a:lstStyle>
          <a:p>
            <a:pPr/>
            <a:r>
              <a:t>Surface and Sub-Surface</a:t>
            </a:r>
          </a:p>
        </p:txBody>
      </p:sp>
      <p:pic>
        <p:nvPicPr>
          <p:cNvPr id="245" name="sample_pod_normal.pdf" descr="sample_pod_normal.pdf"/>
          <p:cNvPicPr>
            <a:picLocks noChangeAspect="1"/>
          </p:cNvPicPr>
          <p:nvPr/>
        </p:nvPicPr>
        <p:blipFill>
          <a:blip r:embed="rId2">
            <a:extLst/>
          </a:blip>
          <a:srcRect l="0" t="3596" r="0" b="3596"/>
          <a:stretch>
            <a:fillRect/>
          </a:stretch>
        </p:blipFill>
        <p:spPr>
          <a:xfrm>
            <a:off x="2605858" y="4419022"/>
            <a:ext cx="7517471" cy="753626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sample_pot_deep.pdf" descr="sample_pot_deep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009710" y="4683437"/>
            <a:ext cx="7768601" cy="7650503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2mm Silicon window"/>
          <p:cNvSpPr txBox="1"/>
          <p:nvPr/>
        </p:nvSpPr>
        <p:spPr>
          <a:xfrm>
            <a:off x="2529053" y="9159596"/>
            <a:ext cx="3289555" cy="51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2mm Silicon window</a:t>
            </a:r>
          </a:p>
        </p:txBody>
      </p:sp>
      <p:sp>
        <p:nvSpPr>
          <p:cNvPr id="248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Hz Tomograph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THz Tomography</a:t>
            </a:r>
          </a:p>
        </p:txBody>
      </p:sp>
      <p:sp>
        <p:nvSpPr>
          <p:cNvPr id="251" name="Surface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b="0"/>
            </a:lvl1pPr>
          </a:lstStyle>
          <a:p>
            <a:pPr/>
            <a:r>
              <a:t>Surface</a:t>
            </a:r>
          </a:p>
        </p:txBody>
      </p:sp>
      <p:pic>
        <p:nvPicPr>
          <p:cNvPr id="252" name="1761566246.1480312_data_smoothed.png" descr="1761566246.1480312_data_smooth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050491" y="3986350"/>
            <a:ext cx="12496785" cy="734764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1760820898.0132043_data_smoothed.png" descr="1760820898.0132043_data_smoothe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478925" y="3986350"/>
            <a:ext cx="12496787" cy="7347647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Hz Tomograph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THz Tomography</a:t>
            </a:r>
          </a:p>
        </p:txBody>
      </p:sp>
      <p:pic>
        <p:nvPicPr>
          <p:cNvPr id="257" name="1763250807.1244664_data_3D.png" descr="1763250807.1244664_data_3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637349" y="4389963"/>
            <a:ext cx="8509001" cy="80506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1763398879.612398_data_3D.png" descr="1763398879.612398_data_3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37500" y="4389963"/>
            <a:ext cx="8509001" cy="80506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1763541644.6276093_data_3D.png" descr="1763541644.6276093_data_3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7650" y="4214091"/>
            <a:ext cx="8509001" cy="8041920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Sub-Surface"/>
          <p:cNvSpPr txBox="1"/>
          <p:nvPr/>
        </p:nvSpPr>
        <p:spPr>
          <a:xfrm>
            <a:off x="1206500" y="2245962"/>
            <a:ext cx="9779000" cy="934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algn="l" defTabSz="825500">
              <a:defRPr sz="5500"/>
            </a:lvl1pPr>
          </a:lstStyle>
          <a:p>
            <a:pPr/>
            <a:r>
              <a:t>Sub-Surface</a:t>
            </a:r>
          </a:p>
        </p:txBody>
      </p:sp>
      <p:sp>
        <p:nvSpPr>
          <p:cNvPr id="261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2" name="Control"/>
          <p:cNvSpPr txBox="1"/>
          <p:nvPr/>
        </p:nvSpPr>
        <p:spPr>
          <a:xfrm>
            <a:off x="3935433" y="4754610"/>
            <a:ext cx="1113435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Control</a:t>
            </a:r>
          </a:p>
        </p:txBody>
      </p:sp>
      <p:sp>
        <p:nvSpPr>
          <p:cNvPr id="263" name="SPIPA-B"/>
          <p:cNvSpPr txBox="1"/>
          <p:nvPr/>
        </p:nvSpPr>
        <p:spPr>
          <a:xfrm>
            <a:off x="11547957" y="4754610"/>
            <a:ext cx="1288086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SPIPA-B</a:t>
            </a:r>
          </a:p>
        </p:txBody>
      </p:sp>
      <p:sp>
        <p:nvSpPr>
          <p:cNvPr id="264" name="Solid Ice"/>
          <p:cNvSpPr txBox="1"/>
          <p:nvPr/>
        </p:nvSpPr>
        <p:spPr>
          <a:xfrm>
            <a:off x="19244911" y="4754610"/>
            <a:ext cx="1293877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Solid Ice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Hz Tomograph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THz Tomography</a:t>
            </a:r>
          </a:p>
        </p:txBody>
      </p:sp>
      <p:sp>
        <p:nvSpPr>
          <p:cNvPr id="267" name="Sub-Surface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b="0"/>
            </a:lvl1pPr>
          </a:lstStyle>
          <a:p>
            <a:pPr/>
            <a:r>
              <a:t>Sub-Surface</a:t>
            </a:r>
          </a:p>
        </p:txBody>
      </p:sp>
      <p:sp>
        <p:nvSpPr>
          <p:cNvPr id="268" name="Sub-Surface Extraction…"/>
          <p:cNvSpPr txBox="1"/>
          <p:nvPr>
            <p:ph type="body" sz="half" idx="1"/>
          </p:nvPr>
        </p:nvSpPr>
        <p:spPr>
          <a:xfrm>
            <a:off x="1526987" y="4287284"/>
            <a:ext cx="9779001" cy="8256011"/>
          </a:xfrm>
          <a:prstGeom prst="rect">
            <a:avLst/>
          </a:prstGeom>
        </p:spPr>
        <p:txBody>
          <a:bodyPr/>
          <a:lstStyle/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Sub-Surface Extraction</a:t>
            </a:r>
          </a:p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Transmission</a:t>
            </a:r>
          </a:p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Refractive Index</a:t>
            </a:r>
          </a:p>
        </p:txBody>
      </p:sp>
      <p:sp>
        <p:nvSpPr>
          <p:cNvPr id="269" name="SPIPA-B"/>
          <p:cNvSpPr txBox="1"/>
          <p:nvPr/>
        </p:nvSpPr>
        <p:spPr>
          <a:xfrm>
            <a:off x="12966008" y="3581592"/>
            <a:ext cx="1288086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SPIPA-B</a:t>
            </a:r>
          </a:p>
        </p:txBody>
      </p:sp>
      <p:sp>
        <p:nvSpPr>
          <p:cNvPr id="270" name="Solid Ice"/>
          <p:cNvSpPr txBox="1"/>
          <p:nvPr/>
        </p:nvSpPr>
        <p:spPr>
          <a:xfrm>
            <a:off x="12963112" y="9430906"/>
            <a:ext cx="1293877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Solid Ice</a:t>
            </a:r>
          </a:p>
        </p:txBody>
      </p:sp>
      <p:pic>
        <p:nvPicPr>
          <p:cNvPr id="271" name="pebble_transmission_solid_inv.png" descr="pebble_transmission_solid_inv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3039"/>
          <a:stretch>
            <a:fillRect/>
          </a:stretch>
        </p:blipFill>
        <p:spPr>
          <a:xfrm>
            <a:off x="14255521" y="6961645"/>
            <a:ext cx="8255001" cy="60030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pebble_transmission_SPIPA-B_inv.png" descr="pebble_transmission_SPIPA-B_inv.png"/>
          <p:cNvPicPr>
            <a:picLocks noChangeAspect="1"/>
          </p:cNvPicPr>
          <p:nvPr/>
        </p:nvPicPr>
        <p:blipFill>
          <a:blip r:embed="rId3">
            <a:extLst/>
          </a:blip>
          <a:srcRect l="0" t="3270" r="0" b="3270"/>
          <a:stretch>
            <a:fillRect/>
          </a:stretch>
        </p:blipFill>
        <p:spPr>
          <a:xfrm>
            <a:off x="14255521" y="1324022"/>
            <a:ext cx="8255001" cy="5786342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Explo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Exploration</a:t>
            </a:r>
          </a:p>
        </p:txBody>
      </p:sp>
      <p:pic>
        <p:nvPicPr>
          <p:cNvPr id="187" name="spectrum.pdf" descr="spectrum.pdf"/>
          <p:cNvPicPr>
            <a:picLocks noChangeAspect="1"/>
          </p:cNvPicPr>
          <p:nvPr/>
        </p:nvPicPr>
        <p:blipFill>
          <a:blip r:embed="rId2">
            <a:extLst/>
          </a:blip>
          <a:srcRect l="706" t="0" r="706" b="0"/>
          <a:stretch>
            <a:fillRect/>
          </a:stretch>
        </p:blipFill>
        <p:spPr>
          <a:xfrm>
            <a:off x="2667000" y="4447992"/>
            <a:ext cx="19050000" cy="6570678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Foliennumm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Foliennumm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6" name="lander_mk1_2025-Sep-01_06-46-22PM-000_CustomizedView44007447809_png.png" descr="lander_mk1_2025-Sep-01_06-46-22PM-000_CustomizedView44007447809_png.png"/>
          <p:cNvPicPr>
            <a:picLocks noChangeAspect="1"/>
          </p:cNvPicPr>
          <p:nvPr/>
        </p:nvPicPr>
        <p:blipFill>
          <a:blip r:embed="rId2">
            <a:extLst/>
          </a:blip>
          <a:srcRect l="0" t="1539" r="0" b="1539"/>
          <a:stretch>
            <a:fillRect/>
          </a:stretch>
        </p:blipFill>
        <p:spPr>
          <a:xfrm>
            <a:off x="-1875317" y="-309913"/>
            <a:ext cx="26660104" cy="19379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after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70126 -0.250153" origin="layout" pathEditMode="relative">
                                      <p:cBhvr>
                                        <p:cTn id="6" dur="10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-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 i="1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279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MyScene.mp4" descr="MyScene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00" fill="hold"/>
                                        <p:tgtEl>
                                          <p:spTgt spid="1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90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9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MyScene.mp4" descr="MyScene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2" fill="hold"/>
                                        <p:tgtEl>
                                          <p:spTgt spid="1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92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9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MyScene.mp4" descr="MyScene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4" fill="hold"/>
                                        <p:tgtEl>
                                          <p:spTgt spid="1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94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9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MyScene.mp4" descr="MyScene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6" fill="hold"/>
                                        <p:tgtEl>
                                          <p:spTgt spid="1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96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9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Hz Spectrometer"/>
          <p:cNvSpPr txBox="1"/>
          <p:nvPr>
            <p:ph type="title"/>
          </p:nvPr>
        </p:nvSpPr>
        <p:spPr>
          <a:xfrm>
            <a:off x="1206500" y="952500"/>
            <a:ext cx="10438848" cy="1433163"/>
          </a:xfrm>
          <a:prstGeom prst="rect">
            <a:avLst/>
          </a:prstGeom>
        </p:spPr>
        <p:txBody>
          <a:bodyPr/>
          <a:lstStyle/>
          <a:p>
            <a:pPr/>
            <a:r>
              <a:t>THz Spectrometer</a:t>
            </a:r>
          </a:p>
        </p:txBody>
      </p:sp>
      <p:sp>
        <p:nvSpPr>
          <p:cNvPr id="199" name="Pulsed Laser (fs)…"/>
          <p:cNvSpPr txBox="1"/>
          <p:nvPr>
            <p:ph type="body" sz="half" idx="1"/>
          </p:nvPr>
        </p:nvSpPr>
        <p:spPr>
          <a:xfrm>
            <a:off x="1206500" y="4248504"/>
            <a:ext cx="10438848" cy="8256012"/>
          </a:xfrm>
          <a:prstGeom prst="rect">
            <a:avLst/>
          </a:prstGeom>
        </p:spPr>
        <p:txBody>
          <a:bodyPr/>
          <a:lstStyle/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Pulsed Laser (fs)</a:t>
            </a:r>
          </a:p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Photoconductive Antennas</a:t>
            </a:r>
          </a:p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Slow Delay Line</a:t>
            </a:r>
          </a:p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Fast Delay Line</a:t>
            </a:r>
          </a:p>
        </p:txBody>
      </p:sp>
      <p:pic>
        <p:nvPicPr>
          <p:cNvPr id="200" name="thz_spectrometer.pdf" descr="thz_spectrometer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782110" y="1711194"/>
            <a:ext cx="11430001" cy="10293612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Foliennumm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Foliennumm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4" name="THzPulseAnimation.mp4" descr="THzPulseAnimation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00" fill="hold"/>
                                        <p:tgtEl>
                                          <p:spTgt spid="2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04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20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0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Hz Time Domain Spectroscop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THz Time Domain Spectroscopy</a:t>
            </a:r>
          </a:p>
        </p:txBody>
      </p:sp>
      <p:sp>
        <p:nvSpPr>
          <p:cNvPr id="207" name="Time Domain Measurements (TOF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Time Domain Measurements (TOF)</a:t>
            </a:r>
          </a:p>
          <a:p>
            <a:pPr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FFT</a:t>
            </a:r>
          </a:p>
          <a:p>
            <a:pPr lvl="1"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Phase</a:t>
            </a:r>
          </a:p>
          <a:p>
            <a:pPr lvl="2"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Complex Refractive Index</a:t>
            </a:r>
          </a:p>
          <a:p>
            <a:pPr lvl="1"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Absorption Coefficient</a:t>
            </a:r>
          </a:p>
          <a:p>
            <a:pPr lvl="2">
              <a:buSzPct val="75000"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Insights into Lattice Dynamics, Phonons, Free Charges</a:t>
            </a:r>
          </a:p>
        </p:txBody>
      </p:sp>
      <p:sp>
        <p:nvSpPr>
          <p:cNvPr id="208" name="Foliennummer"/>
          <p:cNvSpPr txBox="1"/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