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77" r:id="rId1"/>
    <p:sldMasterId id="2147483656" r:id="rId2"/>
    <p:sldMasterId id="2147483691" r:id="rId3"/>
  </p:sldMasterIdLst>
  <p:notesMasterIdLst>
    <p:notesMasterId r:id="rId16"/>
  </p:notesMasterIdLst>
  <p:handoutMasterIdLst>
    <p:handoutMasterId r:id="rId17"/>
  </p:handoutMasterIdLst>
  <p:sldIdLst>
    <p:sldId id="474" r:id="rId4"/>
    <p:sldId id="480" r:id="rId5"/>
    <p:sldId id="1935" r:id="rId6"/>
    <p:sldId id="1953" r:id="rId7"/>
    <p:sldId id="2024" r:id="rId8"/>
    <p:sldId id="2010" r:id="rId9"/>
    <p:sldId id="2017" r:id="rId10"/>
    <p:sldId id="2021" r:id="rId11"/>
    <p:sldId id="522" r:id="rId12"/>
    <p:sldId id="258" r:id="rId13"/>
    <p:sldId id="498" r:id="rId14"/>
    <p:sldId id="482" r:id="rId15"/>
  </p:sldIdLst>
  <p:sldSz cx="9144000" cy="5143500" type="screen16x9"/>
  <p:notesSz cx="6797675" cy="9926638"/>
  <p:custDataLst>
    <p:tags r:id="rId18"/>
  </p:custDataLst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9F91111-7475-47D4-84E7-DC0431BE78EC}">
          <p14:sldIdLst>
            <p14:sldId id="474"/>
            <p14:sldId id="480"/>
            <p14:sldId id="1935"/>
            <p14:sldId id="1953"/>
            <p14:sldId id="2024"/>
            <p14:sldId id="2010"/>
            <p14:sldId id="2017"/>
            <p14:sldId id="2021"/>
            <p14:sldId id="522"/>
            <p14:sldId id="258"/>
            <p14:sldId id="498"/>
            <p14:sldId id="482"/>
          </p14:sldIdLst>
        </p14:section>
        <p14:section name="Backup" id="{12E6F417-4339-46DB-9978-7030A87A59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072" userDrawn="1">
          <p15:clr>
            <a:srgbClr val="A4A3A4"/>
          </p15:clr>
        </p15:guide>
        <p15:guide id="5" pos="158" userDrawn="1">
          <p15:clr>
            <a:srgbClr val="A4A3A4"/>
          </p15:clr>
        </p15:guide>
        <p15:guide id="6" pos="5602" userDrawn="1">
          <p15:clr>
            <a:srgbClr val="A4A3A4"/>
          </p15:clr>
        </p15:guide>
        <p15:guide id="7" pos="295" userDrawn="1">
          <p15:clr>
            <a:srgbClr val="A4A3A4"/>
          </p15:clr>
        </p15:guide>
        <p15:guide id="8" pos="5465" userDrawn="1">
          <p15:clr>
            <a:srgbClr val="A4A3A4"/>
          </p15:clr>
        </p15:guide>
        <p15:guide id="9" orient="horz" pos="169" userDrawn="1">
          <p15:clr>
            <a:srgbClr val="A4A3A4"/>
          </p15:clr>
        </p15:guide>
        <p15:guide id="10" pos="680" userDrawn="1">
          <p15:clr>
            <a:srgbClr val="A4A3A4"/>
          </p15:clr>
        </p15:guide>
        <p15:guide id="11" pos="5080" userDrawn="1">
          <p15:clr>
            <a:srgbClr val="A4A3A4"/>
          </p15:clr>
        </p15:guide>
        <p15:guide id="12" orient="horz" pos="690" userDrawn="1">
          <p15:clr>
            <a:srgbClr val="A4A3A4"/>
          </p15:clr>
        </p15:guide>
        <p15:guide id="13" orient="horz" pos="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nel Bartholet" initials="CB" lastIdx="0" clrIdx="0">
    <p:extLst>
      <p:ext uri="{19B8F6BF-5375-455C-9EA6-DF929625EA0E}">
        <p15:presenceInfo xmlns:p15="http://schemas.microsoft.com/office/powerpoint/2012/main" userId="S-1-5-21-1949654443-304505663-1272627899-1281" providerId="AD"/>
      </p:ext>
    </p:extLst>
  </p:cmAuthor>
  <p:cmAuthor id="2" name="Alexandre Gabella" initials="AG" lastIdx="0" clrIdx="1">
    <p:extLst>
      <p:ext uri="{19B8F6BF-5375-455C-9EA6-DF929625EA0E}">
        <p15:presenceInfo xmlns:p15="http://schemas.microsoft.com/office/powerpoint/2012/main" userId="S-1-5-21-1949654443-304505663-1272627899-2784" providerId="AD"/>
      </p:ext>
    </p:extLst>
  </p:cmAuthor>
  <p:cmAuthor id="3" name="Lena Fingerhuth" initials="LF" lastIdx="19" clrIdx="2">
    <p:extLst>
      <p:ext uri="{19B8F6BF-5375-455C-9EA6-DF929625EA0E}">
        <p15:presenceInfo xmlns:p15="http://schemas.microsoft.com/office/powerpoint/2012/main" userId="S-1-5-21-1949654443-304505663-1272627899-3020" providerId="AD"/>
      </p:ext>
    </p:extLst>
  </p:cmAuthor>
  <p:cmAuthor id="4" name="Martin Bartholet" initials="MB" lastIdx="1" clrIdx="3">
    <p:extLst>
      <p:ext uri="{19B8F6BF-5375-455C-9EA6-DF929625EA0E}">
        <p15:presenceInfo xmlns:p15="http://schemas.microsoft.com/office/powerpoint/2012/main" userId="S-1-5-21-1949654443-304505663-1272627899-1113" providerId="AD"/>
      </p:ext>
    </p:extLst>
  </p:cmAuthor>
  <p:cmAuthor id="5" name="Patrik Fröhlich" initials="PF" lastIdx="0" clrIdx="4">
    <p:extLst>
      <p:ext uri="{19B8F6BF-5375-455C-9EA6-DF929625EA0E}">
        <p15:presenceInfo xmlns:p15="http://schemas.microsoft.com/office/powerpoint/2012/main" userId="S-1-5-21-1949654443-304505663-1272627899-16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C2340"/>
    <a:srgbClr val="D8D8D8"/>
    <a:srgbClr val="FFC000"/>
    <a:srgbClr val="D3ECB9"/>
    <a:srgbClr val="FFFFFF"/>
    <a:srgbClr val="FF9999"/>
    <a:srgbClr val="3366FF"/>
    <a:srgbClr val="00B0F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6422" autoAdjust="0"/>
  </p:normalViewPr>
  <p:slideViewPr>
    <p:cSldViewPr snapToGrid="0" showGuides="1">
      <p:cViewPr varScale="1">
        <p:scale>
          <a:sx n="109" d="100"/>
          <a:sy n="109" d="100"/>
        </p:scale>
        <p:origin x="1572" y="108"/>
      </p:cViewPr>
      <p:guideLst>
        <p:guide orient="horz" pos="531"/>
        <p:guide pos="2880"/>
        <p:guide orient="horz" pos="3072"/>
        <p:guide pos="158"/>
        <p:guide pos="5602"/>
        <p:guide pos="295"/>
        <p:guide pos="5465"/>
        <p:guide orient="horz" pos="169"/>
        <p:guide pos="680"/>
        <p:guide pos="5080"/>
        <p:guide orient="horz" pos="690"/>
        <p:guide orient="horz" pos="3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804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A26EB64F-DA1F-46A5-A4EB-118277C0EE18}" type="datetime1">
              <a:rPr lang="de-CH" smtClean="0"/>
              <a:t>21.01.2026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CCE701EB-6AA3-4920-91F9-69C5BD04CE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7963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D328161A-D487-4960-A3E6-463FC20E9D6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759048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afternoon</a:t>
            </a:r>
            <a:r>
              <a:rPr lang="de-CH" dirty="0"/>
              <a:t> </a:t>
            </a:r>
            <a:r>
              <a:rPr lang="de-CH" dirty="0" err="1"/>
              <a:t>guys</a:t>
            </a:r>
            <a:r>
              <a:rPr lang="de-CH" dirty="0"/>
              <a:t>,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presentation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about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161A-D487-4960-A3E6-463FC20E9D6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0679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93126" y="3271153"/>
            <a:ext cx="7940386" cy="2676813"/>
          </a:xfrm>
          <a:prstGeom prst="rect">
            <a:avLst/>
          </a:prstGeom>
        </p:spPr>
        <p:txBody>
          <a:bodyPr lIns="88221" tIns="44111" rIns="88221" bIns="44111"/>
          <a:lstStyle/>
          <a:p>
            <a:r>
              <a:rPr lang="de-CH" dirty="0"/>
              <a:t>Vibration: klarer Vorteil in </a:t>
            </a:r>
            <a:r>
              <a:rPr lang="de-CH" dirty="0" err="1"/>
              <a:t>Brayton</a:t>
            </a:r>
            <a:r>
              <a:rPr lang="de-CH" dirty="0"/>
              <a:t>-Cycle im Vergleich zu Pulse Type und Stirling</a:t>
            </a:r>
          </a:p>
        </p:txBody>
      </p:sp>
    </p:spTree>
    <p:extLst>
      <p:ext uri="{BB962C8B-B14F-4D97-AF65-F5344CB8AC3E}">
        <p14:creationId xmlns:p14="http://schemas.microsoft.com/office/powerpoint/2010/main" val="1113881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Applications</a:t>
            </a:r>
            <a:r>
              <a:rPr lang="de-CH" dirty="0"/>
              <a:t> gemäss Abstract</a:t>
            </a:r>
          </a:p>
          <a:p>
            <a:r>
              <a:rPr lang="en-US" dirty="0">
                <a:solidFill>
                  <a:srgbClr val="C00000"/>
                </a:solidFill>
              </a:rPr>
              <a:t>CEL: 80</a:t>
            </a:r>
            <a:r>
              <a:rPr lang="en-US" dirty="0"/>
              <a:t> W compressor power per W cooling power (INTERN: vs. </a:t>
            </a:r>
            <a:r>
              <a:rPr lang="en-US" dirty="0" err="1"/>
              <a:t>PulseTube</a:t>
            </a:r>
            <a:r>
              <a:rPr lang="en-US" dirty="0"/>
              <a:t> approach: 130W/W) -&gt; </a:t>
            </a:r>
            <a:r>
              <a:rPr lang="en-US" dirty="0" err="1"/>
              <a:t>Bluefors</a:t>
            </a:r>
            <a:r>
              <a:rPr lang="en-US" dirty="0"/>
              <a:t>/</a:t>
            </a:r>
            <a:r>
              <a:rPr lang="en-US" dirty="0" err="1"/>
              <a:t>Cryomech</a:t>
            </a:r>
            <a:r>
              <a:rPr lang="en-US" dirty="0"/>
              <a:t> </a:t>
            </a:r>
            <a:r>
              <a:rPr lang="en-US" dirty="0" err="1"/>
              <a:t>fragen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3AA12E-5851-4A7C-867F-9A478CA5F4C7}" type="datetime1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21.01.2026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28161A-D487-4960-A3E6-463FC20E9D6D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728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Aerodynamics</a:t>
            </a:r>
            <a:r>
              <a:rPr lang="de-CH" dirty="0"/>
              <a:t>: </a:t>
            </a:r>
            <a:r>
              <a:rPr lang="de-CH" dirty="0" err="1"/>
              <a:t>Process</a:t>
            </a:r>
            <a:r>
              <a:rPr lang="de-CH" dirty="0"/>
              <a:t> gas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compressor</a:t>
            </a:r>
            <a:r>
              <a:rPr lang="de-CH" dirty="0"/>
              <a:t> in </a:t>
            </a:r>
            <a:r>
              <a:rPr lang="de-CH" dirty="0" err="1"/>
              <a:t>continuous</a:t>
            </a:r>
            <a:r>
              <a:rPr lang="de-CH" dirty="0"/>
              <a:t> fluid </a:t>
            </a:r>
            <a:r>
              <a:rPr lang="de-CH" dirty="0" err="1"/>
              <a:t>flow</a:t>
            </a:r>
            <a:r>
              <a:rPr lang="de-CH" dirty="0"/>
              <a:t> </a:t>
            </a:r>
            <a:r>
              <a:rPr lang="de-CH" dirty="0" err="1"/>
              <a:t>machine</a:t>
            </a:r>
            <a:r>
              <a:rPr lang="de-CH" dirty="0"/>
              <a:t>: </a:t>
            </a:r>
            <a:r>
              <a:rPr lang="de-CH" dirty="0" err="1"/>
              <a:t>compressor</a:t>
            </a:r>
            <a:r>
              <a:rPr lang="de-CH" dirty="0"/>
              <a:t> </a:t>
            </a:r>
            <a:r>
              <a:rPr lang="de-CH" dirty="0" err="1"/>
              <a:t>inlet</a:t>
            </a:r>
            <a:r>
              <a:rPr lang="de-CH" dirty="0"/>
              <a:t>, </a:t>
            </a:r>
            <a:r>
              <a:rPr lang="de-CH" dirty="0" err="1"/>
              <a:t>acceleration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impeller</a:t>
            </a:r>
            <a:r>
              <a:rPr lang="de-CH" dirty="0"/>
              <a:t>, </a:t>
            </a:r>
            <a:r>
              <a:rPr lang="de-CH" dirty="0" err="1"/>
              <a:t>collection</a:t>
            </a:r>
            <a:r>
              <a:rPr lang="de-CH" dirty="0"/>
              <a:t> and </a:t>
            </a:r>
            <a:r>
              <a:rPr lang="de-CH" dirty="0" err="1"/>
              <a:t>pressure</a:t>
            </a:r>
            <a:r>
              <a:rPr lang="de-CH" dirty="0"/>
              <a:t> </a:t>
            </a:r>
            <a:r>
              <a:rPr lang="de-CH" dirty="0" err="1"/>
              <a:t>increase</a:t>
            </a:r>
            <a:r>
              <a:rPr lang="de-CH" dirty="0"/>
              <a:t> in </a:t>
            </a:r>
            <a:r>
              <a:rPr lang="de-CH" dirty="0" err="1"/>
              <a:t>volute</a:t>
            </a:r>
            <a:r>
              <a:rPr lang="de-CH" dirty="0"/>
              <a:t>, </a:t>
            </a:r>
            <a:r>
              <a:rPr lang="de-CH" dirty="0" err="1"/>
              <a:t>outlet</a:t>
            </a:r>
            <a:r>
              <a:rPr lang="de-CH" dirty="0"/>
              <a:t>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Two</a:t>
            </a:r>
            <a:r>
              <a:rPr lang="de-CH" dirty="0"/>
              <a:t> radial gas </a:t>
            </a:r>
            <a:r>
              <a:rPr lang="de-CH" dirty="0" err="1"/>
              <a:t>bearings</a:t>
            </a:r>
            <a:r>
              <a:rPr lang="de-CH" dirty="0"/>
              <a:t>, </a:t>
            </a:r>
            <a:r>
              <a:rPr lang="de-CH" dirty="0" err="1"/>
              <a:t>one</a:t>
            </a:r>
            <a:r>
              <a:rPr lang="de-CH" dirty="0"/>
              <a:t> axial gas </a:t>
            </a:r>
            <a:r>
              <a:rPr lang="de-CH" dirty="0" err="1"/>
              <a:t>bearing</a:t>
            </a:r>
            <a:endParaRPr lang="de-CH" dirty="0"/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Permanent </a:t>
            </a:r>
            <a:r>
              <a:rPr lang="de-CH" dirty="0" err="1"/>
              <a:t>magnet</a:t>
            </a:r>
            <a:r>
              <a:rPr lang="de-CH" dirty="0"/>
              <a:t> </a:t>
            </a:r>
            <a:r>
              <a:rPr lang="de-CH" dirty="0" err="1"/>
              <a:t>motor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drive</a:t>
            </a:r>
            <a:r>
              <a:rPr lang="de-CH" dirty="0"/>
              <a:t> </a:t>
            </a:r>
            <a:r>
              <a:rPr lang="de-CH" dirty="0" err="1"/>
              <a:t>impeller</a:t>
            </a:r>
            <a:r>
              <a:rPr lang="de-CH" dirty="0"/>
              <a:t>: </a:t>
            </a:r>
            <a:r>
              <a:rPr lang="de-CH" dirty="0" err="1"/>
              <a:t>rotor</a:t>
            </a:r>
            <a:r>
              <a:rPr lang="de-CH" dirty="0"/>
              <a:t> </a:t>
            </a:r>
            <a:r>
              <a:rPr lang="de-CH" dirty="0" err="1"/>
              <a:t>magnet</a:t>
            </a:r>
            <a:r>
              <a:rPr lang="de-CH" dirty="0"/>
              <a:t>, </a:t>
            </a:r>
            <a:r>
              <a:rPr lang="de-CH" dirty="0" err="1"/>
              <a:t>stator</a:t>
            </a:r>
            <a:r>
              <a:rPr lang="de-CH" dirty="0"/>
              <a:t> </a:t>
            </a:r>
            <a:r>
              <a:rPr lang="de-CH" dirty="0" err="1"/>
              <a:t>winding</a:t>
            </a:r>
            <a:r>
              <a:rPr lang="de-CH" dirty="0"/>
              <a:t> fully </a:t>
            </a:r>
            <a:r>
              <a:rPr lang="de-CH" dirty="0" err="1"/>
              <a:t>separated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rotor</a:t>
            </a:r>
            <a:r>
              <a:rPr lang="de-CH" dirty="0"/>
              <a:t> and </a:t>
            </a:r>
            <a:r>
              <a:rPr lang="de-CH" dirty="0" err="1"/>
              <a:t>process</a:t>
            </a:r>
            <a:r>
              <a:rPr lang="de-CH" dirty="0"/>
              <a:t> gas.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No</a:t>
            </a:r>
            <a:r>
              <a:rPr lang="de-CH" dirty="0"/>
              <a:t> </a:t>
            </a:r>
            <a:r>
              <a:rPr lang="de-CH" dirty="0" err="1"/>
              <a:t>rotating</a:t>
            </a:r>
            <a:r>
              <a:rPr lang="de-CH" dirty="0"/>
              <a:t> </a:t>
            </a:r>
            <a:r>
              <a:rPr lang="de-CH" dirty="0" err="1"/>
              <a:t>sealings</a:t>
            </a:r>
            <a:r>
              <a:rPr lang="de-CH" dirty="0"/>
              <a:t>: </a:t>
            </a:r>
            <a:r>
              <a:rPr lang="de-CH" dirty="0" err="1"/>
              <a:t>process</a:t>
            </a:r>
            <a:r>
              <a:rPr lang="de-CH" dirty="0"/>
              <a:t> gas </a:t>
            </a:r>
            <a:r>
              <a:rPr lang="de-CH" dirty="0" err="1"/>
              <a:t>is</a:t>
            </a:r>
            <a:r>
              <a:rPr lang="de-CH" dirty="0"/>
              <a:t> also </a:t>
            </a:r>
            <a:r>
              <a:rPr lang="de-CH" dirty="0" err="1"/>
              <a:t>present</a:t>
            </a:r>
            <a:r>
              <a:rPr lang="de-CH" dirty="0"/>
              <a:t> in </a:t>
            </a:r>
            <a:r>
              <a:rPr lang="de-CH" dirty="0" err="1"/>
              <a:t>bearing</a:t>
            </a:r>
            <a:r>
              <a:rPr lang="de-CH" dirty="0"/>
              <a:t> </a:t>
            </a:r>
            <a:r>
              <a:rPr lang="de-CH" dirty="0" err="1"/>
              <a:t>area</a:t>
            </a:r>
            <a:endParaRPr lang="de-CH" dirty="0"/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Gas </a:t>
            </a:r>
            <a:r>
              <a:rPr lang="de-CH" dirty="0" err="1"/>
              <a:t>bearing</a:t>
            </a:r>
            <a:r>
              <a:rPr lang="de-CH" dirty="0"/>
              <a:t>: The </a:t>
            </a:r>
            <a:r>
              <a:rPr lang="de-CH" dirty="0" err="1"/>
              <a:t>pressure</a:t>
            </a:r>
            <a:r>
              <a:rPr lang="de-CH" dirty="0"/>
              <a:t> </a:t>
            </a:r>
            <a:r>
              <a:rPr lang="de-CH" dirty="0" err="1"/>
              <a:t>increases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rotation</a:t>
            </a:r>
            <a:r>
              <a:rPr lang="de-CH" dirty="0"/>
              <a:t> and </a:t>
            </a:r>
            <a:r>
              <a:rPr lang="de-CH" dirty="0" err="1"/>
              <a:t>displacement</a:t>
            </a:r>
            <a:endParaRPr lang="de-CH" dirty="0"/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  <a:p>
            <a:r>
              <a:rPr lang="en-US" strike="sngStrike" dirty="0"/>
              <a:t>Lowest extra premium due to highest efficiency</a:t>
            </a:r>
            <a:endParaRPr lang="en-US" strike="sngStrike" dirty="0">
              <a:solidFill>
                <a:srgbClr val="FF0000"/>
              </a:solidFill>
            </a:endParaRPr>
          </a:p>
          <a:p>
            <a:r>
              <a:rPr lang="en-US" strike="sngStrike" dirty="0"/>
              <a:t>Small size and weight due to high-speed operation</a:t>
            </a:r>
            <a:endParaRPr lang="en-US" strike="sngStrike" dirty="0">
              <a:solidFill>
                <a:srgbClr val="FF0000"/>
              </a:solidFill>
            </a:endParaRPr>
          </a:p>
          <a:p>
            <a:r>
              <a:rPr lang="en-US" dirty="0"/>
              <a:t>Maintenance free, contamination free</a:t>
            </a:r>
          </a:p>
          <a:p>
            <a:pPr lvl="1"/>
            <a:r>
              <a:rPr lang="en-US" dirty="0"/>
              <a:t>No lubrication, no oil</a:t>
            </a:r>
          </a:p>
          <a:p>
            <a:pPr lvl="1"/>
            <a:r>
              <a:rPr lang="en-US" dirty="0"/>
              <a:t>No rotating sealings</a:t>
            </a:r>
          </a:p>
          <a:p>
            <a:r>
              <a:rPr lang="en-US" dirty="0"/>
              <a:t>Robust – several 100 000 start-stop cycles</a:t>
            </a:r>
          </a:p>
          <a:p>
            <a:r>
              <a:rPr lang="en-US" dirty="0"/>
              <a:t>Low amount of wetted materials and therefore no outgassing or compatibility issues</a:t>
            </a:r>
          </a:p>
          <a:p>
            <a:pPr lvl="1"/>
            <a:r>
              <a:rPr lang="en-US" dirty="0"/>
              <a:t>Compatible with helium, neon, hydrogen and other rare and non-rare gases</a:t>
            </a:r>
          </a:p>
          <a:p>
            <a:pPr lvl="1"/>
            <a:r>
              <a:rPr lang="en-US" dirty="0"/>
              <a:t>Contamination free</a:t>
            </a:r>
          </a:p>
          <a:p>
            <a:pPr lvl="1"/>
            <a:r>
              <a:rPr lang="en-US" dirty="0"/>
              <a:t>Vacuum compatible, helium leak tight</a:t>
            </a:r>
          </a:p>
          <a:p>
            <a:r>
              <a:rPr lang="en-US" dirty="0"/>
              <a:t>Low micro-vibration emission due to the continuous flow operation: &lt; 0.2 N</a:t>
            </a:r>
          </a:p>
          <a:p>
            <a:r>
              <a:rPr lang="en-US" dirty="0" err="1"/>
              <a:t>Cryofan</a:t>
            </a:r>
            <a:r>
              <a:rPr lang="en-US" dirty="0"/>
              <a:t> and expander can be fully immersed into cryogenic temperatures down to 15 K and below</a:t>
            </a:r>
          </a:p>
          <a:p>
            <a:r>
              <a:rPr lang="en-US" dirty="0"/>
              <a:t>Wide operating and start/stop temperature range – from ambient down to 15 K and less</a:t>
            </a:r>
          </a:p>
          <a:p>
            <a:pPr lvl="1"/>
            <a:r>
              <a:rPr lang="en-US" dirty="0"/>
              <a:t>Re-start capability at full cryogenic temperatures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161A-D487-4960-A3E6-463FC20E9D6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465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93822" y="3271677"/>
            <a:ext cx="7945952" cy="2677241"/>
          </a:xfrm>
          <a:prstGeom prst="rect">
            <a:avLst/>
          </a:prstGeom>
        </p:spPr>
        <p:txBody>
          <a:bodyPr lIns="88247" tIns="44124" rIns="88247" bIns="44124"/>
          <a:lstStyle/>
          <a:p>
            <a:r>
              <a:rPr lang="de-CH" dirty="0" err="1">
                <a:solidFill>
                  <a:schemeClr val="bg1"/>
                </a:solidFill>
              </a:rPr>
              <a:t>Heatsink</a:t>
            </a:r>
            <a:r>
              <a:rPr lang="de-CH" dirty="0">
                <a:solidFill>
                  <a:schemeClr val="bg1"/>
                </a:solidFill>
              </a:rPr>
              <a:t> = Radiator (für Space)</a:t>
            </a:r>
          </a:p>
          <a:p>
            <a:r>
              <a:rPr lang="de-CH" dirty="0">
                <a:solidFill>
                  <a:schemeClr val="bg1"/>
                </a:solidFill>
              </a:rPr>
              <a:t>CEC: NICHT Space:</a:t>
            </a: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cryogenic applications, compressors and expanders are key components.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Applications are reverse Brayton cycles to generate the cryogenic temperatures, heat pump cycles to dissipate the waste heat, and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fans </a:t>
            </a:r>
            <a:r>
              <a:rPr lang="en-US" dirty="0"/>
              <a:t>recirculation and transport of cryogenic gases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todays presentation I will show you why gas bearing turbo compressors are the preferred choice for cryogenic applications.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 Cryogenics Workshop / ICEM: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Future space missions require more and higher complexity air and gas handling, and for this compressors and expanders are becoming key components.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Applications are reverse Brayton cycles to generate the cryogenic temperatures, heat pump cycles to dissipate the waste heat, and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fans for </a:t>
            </a:r>
            <a:r>
              <a:rPr lang="en-US" dirty="0"/>
              <a:t>recirculation and transport of cryogenic gases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todays presentation I will show you why gas bearing turbo compressors are the preferred choice for such space cryogenic applications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3109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93822" y="3271677"/>
            <a:ext cx="7945952" cy="2677241"/>
          </a:xfrm>
          <a:prstGeom prst="rect">
            <a:avLst/>
          </a:prstGeom>
        </p:spPr>
        <p:txBody>
          <a:bodyPr lIns="88247" tIns="44124" rIns="88247" bIns="44124"/>
          <a:lstStyle/>
          <a:p>
            <a:r>
              <a:rPr lang="de-CH" dirty="0" err="1">
                <a:solidFill>
                  <a:schemeClr val="bg1"/>
                </a:solidFill>
              </a:rPr>
              <a:t>Heatsink</a:t>
            </a:r>
            <a:r>
              <a:rPr lang="de-CH" dirty="0">
                <a:solidFill>
                  <a:schemeClr val="bg1"/>
                </a:solidFill>
              </a:rPr>
              <a:t> = Radiator (für Space)</a:t>
            </a:r>
          </a:p>
          <a:p>
            <a:r>
              <a:rPr lang="de-CH" dirty="0">
                <a:solidFill>
                  <a:schemeClr val="bg1"/>
                </a:solidFill>
              </a:rPr>
              <a:t>CEC: NICHT Space:</a:t>
            </a: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cryogenic applications, compressors and expanders are key components.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Applications are reverse Brayton cycles to generate the cryogenic temperatures, heat pump cycles to dissipate the waste heat, and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fans </a:t>
            </a:r>
            <a:r>
              <a:rPr lang="en-US" dirty="0"/>
              <a:t>recirculation and transport of cryogenic gases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todays presentation I will show you why gas bearing turbo compressors are the preferred choice for cryogenic applications.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 Cryogenics Workshop / ICEM: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Future space missions require more and higher complexity air and gas handling, and for this compressors and expanders are becoming key components.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Applications are reverse Brayton cycles to generate the cryogenic temperatures, heat pump cycles to dissipate the waste heat, and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fans for </a:t>
            </a:r>
            <a:r>
              <a:rPr lang="en-US" dirty="0"/>
              <a:t>recirculation and transport of cryogenic gases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todays presentation I will show you why gas bearing turbo compressors are the preferred choice for such space cryogenic applications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57051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Pre-cooling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liquid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nitrogen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-&gt;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bottom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liquid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helium</a:t>
            </a:r>
            <a:endParaRPr lang="de-CH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Orange: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housing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motor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</a:t>
            </a:r>
            <a:endParaRPr lang="de-CH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gas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above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motor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housing</a:t>
            </a:r>
            <a:endParaRPr lang="de-CH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CH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zwei Messstellen am Gehäuse und im Raum über dem Gehäuse sowie die Drehzahl; zum schnelleren Abkühlen ist Letztere zunächst niedrig und wird mit sinkender Temperatur erhöht</a:t>
            </a:r>
          </a:p>
          <a:p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Startpunkt: Wechsel von LN2 zu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LHe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Temperatur sinkt von ca. 100 K auf ca. 13 K am Gehäuse bzw. 15 K im «Gasraum». Grund für die Temperaturdifferenz ist, dass der Motor näher am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LHe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ist bzw. die Gas-Messstelle über dem Motor ist.</a:t>
            </a:r>
          </a:p>
          <a:p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Schön sieht man die Start/Stopps bei ca. 72, 78, 105, 111 und 122 min. «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stop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restart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capability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 20 K</a:t>
            </a:r>
          </a:p>
          <a:p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Kalibrierte Dioden und </a:t>
            </a:r>
            <a:r>
              <a:rPr lang="de-CH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Auswerteelektonik</a:t>
            </a:r>
            <a:r>
              <a:rPr lang="de-CH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lakeshore</a:t>
            </a:r>
          </a:p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161A-D487-4960-A3E6-463FC20E9D6D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4213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161A-D487-4960-A3E6-463FC20E9D6D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1371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7" y="3271383"/>
            <a:ext cx="7941309" cy="2676585"/>
          </a:xfrm>
          <a:prstGeom prst="rect">
            <a:avLst/>
          </a:prstGeom>
        </p:spPr>
        <p:txBody>
          <a:bodyPr lIns="91459" tIns="45731" rIns="91459" bIns="45731"/>
          <a:lstStyle/>
          <a:p>
            <a:r>
              <a:rPr lang="en-US" dirty="0"/>
              <a:t>This brings me to the end of my presentation. To summarize and conclude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>
          <a:xfrm>
            <a:off x="5622801" y="0"/>
            <a:ext cx="4301542" cy="341064"/>
          </a:xfrm>
          <a:prstGeom prst="rect">
            <a:avLst/>
          </a:prstGeom>
        </p:spPr>
        <p:txBody>
          <a:bodyPr lIns="91459" tIns="45731" rIns="91459" bIns="45731"/>
          <a:lstStyle/>
          <a:p>
            <a:pPr defTabSz="685882">
              <a:defRPr/>
            </a:pPr>
            <a:fld id="{4C3AA12E-5851-4A7C-867F-9A478CA5F4C7}" type="datetime1">
              <a:rPr lang="de-CH">
                <a:solidFill>
                  <a:prstClr val="black"/>
                </a:solidFill>
                <a:latin typeface="Calibri" panose="020F0502020204030204"/>
              </a:rPr>
              <a:pPr defTabSz="685882">
                <a:defRPr/>
              </a:pPr>
              <a:t>21.01.2026</a:t>
            </a:fld>
            <a:endParaRPr lang="de-CH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4" y="6456614"/>
            <a:ext cx="4301542" cy="341064"/>
          </a:xfrm>
          <a:prstGeom prst="rect">
            <a:avLst/>
          </a:prstGeom>
        </p:spPr>
        <p:txBody>
          <a:bodyPr lIns="91459" tIns="45731" rIns="91459" bIns="45731"/>
          <a:lstStyle/>
          <a:p>
            <a:pPr defTabSz="685882">
              <a:defRPr/>
            </a:pPr>
            <a:endParaRPr lang="de-CH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5622801" y="6456614"/>
            <a:ext cx="4301542" cy="341064"/>
          </a:xfrm>
          <a:prstGeom prst="rect">
            <a:avLst/>
          </a:prstGeom>
        </p:spPr>
        <p:txBody>
          <a:bodyPr lIns="91459" tIns="45731" rIns="91459" bIns="45731"/>
          <a:lstStyle/>
          <a:p>
            <a:pPr defTabSz="685882">
              <a:defRPr/>
            </a:pPr>
            <a:fld id="{D328161A-D487-4960-A3E6-463FC20E9D6D}" type="slidenum">
              <a:rPr lang="de-CH">
                <a:solidFill>
                  <a:prstClr val="black"/>
                </a:solidFill>
                <a:latin typeface="Calibri" panose="020F0502020204030204"/>
              </a:rPr>
              <a:pPr defTabSz="685882">
                <a:defRPr/>
              </a:pPr>
              <a:t>9</a:t>
            </a:fld>
            <a:endParaRPr lang="de-CH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8463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3AA12E-5851-4A7C-867F-9A478CA5F4C7}" type="datetime1">
              <a:rPr lang="de-CH" smtClean="0"/>
              <a:t>21.01.2026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161A-D487-4960-A3E6-463FC20E9D6D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0319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5.emf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73940" y="2969776"/>
            <a:ext cx="7808814" cy="511962"/>
          </a:xfrm>
        </p:spPr>
        <p:txBody>
          <a:bodyPr lIns="0" rIns="0" anchor="b"/>
          <a:lstStyle>
            <a:lvl1pPr algn="l">
              <a:defRPr sz="26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73940" y="3588426"/>
            <a:ext cx="7808814" cy="354924"/>
          </a:xfrm>
        </p:spPr>
        <p:txBody>
          <a:bodyPr lIns="0" rIns="0">
            <a:normAutofit/>
          </a:bodyPr>
          <a:lstStyle>
            <a:lvl1pPr marL="0" indent="0" algn="l">
              <a:buNone/>
              <a:defRPr sz="2000" baseline="0">
                <a:solidFill>
                  <a:srgbClr val="0C234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9415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luss_intern_Celeroton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>
            <a:extLst>
              <a:ext uri="{FF2B5EF4-FFF2-40B4-BE49-F238E27FC236}">
                <a16:creationId xmlns:a16="http://schemas.microsoft.com/office/drawing/2014/main" id="{C8AB5DE7-2F68-4CFA-87F1-708E2728402F}"/>
              </a:ext>
            </a:extLst>
          </p:cNvPr>
          <p:cNvSpPr txBox="1"/>
          <p:nvPr userDrawn="1"/>
        </p:nvSpPr>
        <p:spPr>
          <a:xfrm>
            <a:off x="465535" y="4486544"/>
            <a:ext cx="4985809" cy="276999"/>
          </a:xfrm>
          <a:prstGeom prst="rect">
            <a:avLst/>
          </a:prstGeom>
          <a:noFill/>
        </p:spPr>
        <p:txBody>
          <a:bodyPr wrap="none" lIns="90000" rtlCol="0">
            <a:spAutoFit/>
          </a:bodyPr>
          <a:lstStyle/>
          <a:p>
            <a:pPr algn="l"/>
            <a:r>
              <a:rPr lang="de-CH" sz="1200" b="1" dirty="0">
                <a:solidFill>
                  <a:schemeClr val="tx1"/>
                </a:solidFill>
                <a:latin typeface="+mn-lt"/>
              </a:rPr>
              <a:t>Celeroton AG</a:t>
            </a:r>
            <a:r>
              <a:rPr lang="de-CH" sz="1200" dirty="0">
                <a:solidFill>
                  <a:schemeClr val="tx1"/>
                </a:solidFill>
                <a:latin typeface="+mn-lt"/>
              </a:rPr>
              <a:t>| Industriestrasse 22 | 8604 Volketswil | </a:t>
            </a:r>
            <a:r>
              <a:rPr lang="de-CH" sz="1200" dirty="0" err="1">
                <a:solidFill>
                  <a:schemeClr val="tx1"/>
                </a:solidFill>
                <a:latin typeface="+mn-lt"/>
              </a:rPr>
              <a:t>Switzerland</a:t>
            </a:r>
            <a:endParaRPr lang="de-CH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769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x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DA3569-F498-4F7E-9D8A-335F41BFE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0" b="14139"/>
          <a:stretch/>
        </p:blipFill>
        <p:spPr>
          <a:xfrm flipH="1">
            <a:off x="0" y="-995"/>
            <a:ext cx="9199660" cy="5144496"/>
          </a:xfrm>
          <a:prstGeom prst="rect">
            <a:avLst/>
          </a:prstGeom>
        </p:spPr>
      </p:pic>
      <p:sp>
        <p:nvSpPr>
          <p:cNvPr id="24" name="Rechteck: obere Ecken abgerundet 23">
            <a:extLst>
              <a:ext uri="{FF2B5EF4-FFF2-40B4-BE49-F238E27FC236}">
                <a16:creationId xmlns:a16="http://schemas.microsoft.com/office/drawing/2014/main" id="{B7F9BA7C-B765-4572-B6A3-6A1248789041}"/>
              </a:ext>
            </a:extLst>
          </p:cNvPr>
          <p:cNvSpPr/>
          <p:nvPr userDrawn="1"/>
        </p:nvSpPr>
        <p:spPr>
          <a:xfrm rot="5400000">
            <a:off x="3233432" y="-559094"/>
            <a:ext cx="1862454" cy="8329315"/>
          </a:xfrm>
          <a:prstGeom prst="round2SameRect">
            <a:avLst/>
          </a:prstGeom>
          <a:solidFill>
            <a:srgbClr val="0C2340">
              <a:alpha val="55000"/>
            </a:srgb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CH" dirty="0"/>
          </a:p>
        </p:txBody>
      </p:sp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E1AC56CC-2180-4D71-89A8-88F05C18989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43319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102" name="think-cell Slide" r:id="rId5" imgW="395" imgH="396" progId="TCLayout.ActiveDocument.1">
                  <p:embed/>
                </p:oleObj>
              </mc:Choice>
              <mc:Fallback>
                <p:oleObj name="think-cell Slide" r:id="rId5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814516" y="3153131"/>
            <a:ext cx="7166144" cy="452432"/>
          </a:xfrm>
          <a:prstGeom prst="rect">
            <a:avLst/>
          </a:prstGeom>
        </p:spPr>
        <p:txBody>
          <a:bodyPr vert="horz">
            <a:spAutoFit/>
          </a:bodyPr>
          <a:lstStyle>
            <a:lvl1pPr>
              <a:defRPr lang="en-GB" sz="2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32F521-31F4-4FC0-B0EE-483A198B0308}"/>
              </a:ext>
            </a:extLst>
          </p:cNvPr>
          <p:cNvSpPr txBox="1">
            <a:spLocks/>
          </p:cNvSpPr>
          <p:nvPr userDrawn="1"/>
        </p:nvSpPr>
        <p:spPr>
          <a:xfrm>
            <a:off x="814685" y="3679498"/>
            <a:ext cx="7166144" cy="442363"/>
          </a:xfrm>
          <a:prstGeom prst="rect">
            <a:avLst/>
          </a:prstGeom>
        </p:spPr>
        <p:txBody>
          <a:bodyPr vert="horz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CH" sz="2000" b="0" i="1" dirty="0">
              <a:solidFill>
                <a:schemeClr val="bg1"/>
              </a:solidFill>
            </a:endParaRP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CDFC8940-5B9F-4582-97CF-749931AE1F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14685" y="3605563"/>
            <a:ext cx="7165975" cy="4247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FontTx/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de-DE" dirty="0"/>
              <a:t>TT.MM.JJJJ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D604B9A-97CF-41FF-B5D7-E6A8DA265F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209" y="193812"/>
            <a:ext cx="1792662" cy="28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19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_ex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06FE2BB-12A6-4E9E-83EB-A6C6E4D07F1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145159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123"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3695C8A-93B9-455F-9E82-88595B81EA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0" b="14139"/>
          <a:stretch/>
        </p:blipFill>
        <p:spPr>
          <a:xfrm>
            <a:off x="0" y="-995"/>
            <a:ext cx="9199660" cy="5144496"/>
          </a:xfrm>
          <a:prstGeom prst="rect">
            <a:avLst/>
          </a:prstGeom>
        </p:spPr>
      </p:pic>
      <p:cxnSp>
        <p:nvCxnSpPr>
          <p:cNvPr id="6" name="Gerader Verbinder 5"/>
          <p:cNvCxnSpPr/>
          <p:nvPr userDrawn="1"/>
        </p:nvCxnSpPr>
        <p:spPr>
          <a:xfrm>
            <a:off x="250825" y="4872559"/>
            <a:ext cx="86483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5ABB662B-BA92-4546-8CEA-4B30081480ED}"/>
              </a:ext>
            </a:extLst>
          </p:cNvPr>
          <p:cNvSpPr txBox="1"/>
          <p:nvPr userDrawn="1"/>
        </p:nvSpPr>
        <p:spPr>
          <a:xfrm>
            <a:off x="159995" y="4113191"/>
            <a:ext cx="5030544" cy="646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CH" sz="1200" b="1" dirty="0" err="1">
                <a:solidFill>
                  <a:schemeClr val="bg1"/>
                </a:solidFill>
                <a:latin typeface="+mn-lt"/>
              </a:rPr>
              <a:t>Celeroton</a:t>
            </a:r>
            <a:r>
              <a:rPr lang="de-CH" sz="1200" b="1" dirty="0">
                <a:solidFill>
                  <a:schemeClr val="bg1"/>
                </a:solidFill>
                <a:latin typeface="+mn-lt"/>
              </a:rPr>
              <a:t> AG</a:t>
            </a:r>
            <a:r>
              <a:rPr lang="de-CH" sz="1200" dirty="0">
                <a:solidFill>
                  <a:schemeClr val="bg1"/>
                </a:solidFill>
                <a:latin typeface="+mn-lt"/>
              </a:rPr>
              <a:t> | Industriestrasse 22 | 8604 Volketswil | </a:t>
            </a:r>
            <a:r>
              <a:rPr lang="de-CH" sz="1200" dirty="0" err="1">
                <a:solidFill>
                  <a:schemeClr val="bg1"/>
                </a:solidFill>
                <a:latin typeface="+mn-lt"/>
              </a:rPr>
              <a:t>Switzerland</a:t>
            </a:r>
            <a:endParaRPr lang="de-CH" sz="1200" dirty="0">
              <a:solidFill>
                <a:schemeClr val="bg1"/>
              </a:solidFill>
              <a:latin typeface="+mn-lt"/>
            </a:endParaRPr>
          </a:p>
          <a:p>
            <a:pPr algn="l"/>
            <a:r>
              <a:rPr lang="de-CH" sz="1200" dirty="0">
                <a:solidFill>
                  <a:schemeClr val="bg1"/>
                </a:solidFill>
                <a:latin typeface="+mn-lt"/>
              </a:rPr>
              <a:t>T: +41 44 250 52 20 | info@celeroton.com</a:t>
            </a:r>
          </a:p>
          <a:p>
            <a:pPr algn="l"/>
            <a:r>
              <a:rPr lang="de-CH" sz="1200" dirty="0">
                <a:solidFill>
                  <a:schemeClr val="bg1"/>
                </a:solidFill>
                <a:latin typeface="+mn-lt"/>
              </a:rPr>
              <a:t>www.celeroton.com</a:t>
            </a:r>
          </a:p>
        </p:txBody>
      </p:sp>
    </p:spTree>
    <p:extLst>
      <p:ext uri="{BB962C8B-B14F-4D97-AF65-F5344CB8AC3E}">
        <p14:creationId xmlns:p14="http://schemas.microsoft.com/office/powerpoint/2010/main" val="1976600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234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3493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73940" y="2969776"/>
            <a:ext cx="7808814" cy="511962"/>
          </a:xfrm>
        </p:spPr>
        <p:txBody>
          <a:bodyPr lIns="0" rIns="0" anchor="b"/>
          <a:lstStyle>
            <a:lvl1pPr algn="l">
              <a:defRPr sz="26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73940" y="3588426"/>
            <a:ext cx="7808814" cy="354924"/>
          </a:xfrm>
        </p:spPr>
        <p:txBody>
          <a:bodyPr lIns="0" rIns="0">
            <a:normAutofit/>
          </a:bodyPr>
          <a:lstStyle>
            <a:lvl1pPr marL="0" indent="0" algn="l">
              <a:buNone/>
              <a:defRPr sz="2000" baseline="0">
                <a:solidFill>
                  <a:srgbClr val="0C234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0099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234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7658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843566"/>
            <a:ext cx="4206875" cy="394949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748" y="843566"/>
            <a:ext cx="4193114" cy="3949498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46825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6470" y="843567"/>
            <a:ext cx="4192831" cy="393662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0825" y="843567"/>
            <a:ext cx="4206875" cy="393662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1908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0825" y="843566"/>
            <a:ext cx="8642037" cy="394305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97205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,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48325" y="843566"/>
            <a:ext cx="4202651" cy="1789682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802" y="838392"/>
            <a:ext cx="4190560" cy="180694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5"/>
          </p:nvPr>
        </p:nvSpPr>
        <p:spPr>
          <a:xfrm>
            <a:off x="250825" y="2864891"/>
            <a:ext cx="4202651" cy="1787441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6"/>
          </p:nvPr>
        </p:nvSpPr>
        <p:spPr>
          <a:xfrm>
            <a:off x="4702302" y="2863916"/>
            <a:ext cx="4190560" cy="180694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952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234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1878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165538"/>
            <a:ext cx="8642037" cy="3611204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3"/>
          </p:nvPr>
        </p:nvSpPr>
        <p:spPr>
          <a:xfrm>
            <a:off x="250825" y="843566"/>
            <a:ext cx="8642037" cy="264937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 b="1">
                <a:solidFill>
                  <a:srgbClr val="0C23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85249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123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luss_intern_Fuel C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>
            <a:extLst>
              <a:ext uri="{FF2B5EF4-FFF2-40B4-BE49-F238E27FC236}">
                <a16:creationId xmlns:a16="http://schemas.microsoft.com/office/drawing/2014/main" id="{C8AB5DE7-2F68-4CFA-87F1-708E2728402F}"/>
              </a:ext>
            </a:extLst>
          </p:cNvPr>
          <p:cNvSpPr txBox="1"/>
          <p:nvPr userDrawn="1"/>
        </p:nvSpPr>
        <p:spPr>
          <a:xfrm>
            <a:off x="465535" y="4486544"/>
            <a:ext cx="5423280" cy="276999"/>
          </a:xfrm>
          <a:prstGeom prst="rect">
            <a:avLst/>
          </a:prstGeom>
          <a:noFill/>
        </p:spPr>
        <p:txBody>
          <a:bodyPr wrap="none" lIns="90000" rtlCol="0">
            <a:spAutoFit/>
          </a:bodyPr>
          <a:lstStyle/>
          <a:p>
            <a:pPr algn="l"/>
            <a:r>
              <a:rPr lang="de-CH" sz="1200" b="1" dirty="0" err="1">
                <a:solidFill>
                  <a:schemeClr val="tx1"/>
                </a:solidFill>
                <a:latin typeface="+mn-lt"/>
              </a:rPr>
              <a:t>Celeroton</a:t>
            </a:r>
            <a:r>
              <a:rPr lang="de-CH" sz="1200" b="1" dirty="0">
                <a:solidFill>
                  <a:schemeClr val="tx1"/>
                </a:solidFill>
                <a:latin typeface="+mn-lt"/>
              </a:rPr>
              <a:t> Fuel </a:t>
            </a:r>
            <a:r>
              <a:rPr lang="de-CH" sz="1200" b="1" dirty="0" err="1">
                <a:solidFill>
                  <a:schemeClr val="tx1"/>
                </a:solidFill>
                <a:latin typeface="+mn-lt"/>
              </a:rPr>
              <a:t>Cell</a:t>
            </a:r>
            <a:r>
              <a:rPr lang="de-CH" sz="1200" dirty="0">
                <a:solidFill>
                  <a:schemeClr val="tx1"/>
                </a:solidFill>
                <a:latin typeface="+mn-lt"/>
              </a:rPr>
              <a:t> | Industriestrasse 22 | 8604 Volketswil | </a:t>
            </a:r>
            <a:r>
              <a:rPr lang="de-CH" sz="1200" dirty="0" err="1">
                <a:solidFill>
                  <a:schemeClr val="tx1"/>
                </a:solidFill>
                <a:latin typeface="+mn-lt"/>
              </a:rPr>
              <a:t>Switzerland</a:t>
            </a:r>
            <a:endParaRPr lang="de-CH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5458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luss_intern_Celeroton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>
            <a:extLst>
              <a:ext uri="{FF2B5EF4-FFF2-40B4-BE49-F238E27FC236}">
                <a16:creationId xmlns:a16="http://schemas.microsoft.com/office/drawing/2014/main" id="{C8AB5DE7-2F68-4CFA-87F1-708E2728402F}"/>
              </a:ext>
            </a:extLst>
          </p:cNvPr>
          <p:cNvSpPr txBox="1"/>
          <p:nvPr userDrawn="1"/>
        </p:nvSpPr>
        <p:spPr>
          <a:xfrm>
            <a:off x="465535" y="4486544"/>
            <a:ext cx="4985809" cy="276999"/>
          </a:xfrm>
          <a:prstGeom prst="rect">
            <a:avLst/>
          </a:prstGeom>
          <a:noFill/>
        </p:spPr>
        <p:txBody>
          <a:bodyPr wrap="none" lIns="90000" rtlCol="0">
            <a:spAutoFit/>
          </a:bodyPr>
          <a:lstStyle/>
          <a:p>
            <a:pPr algn="l"/>
            <a:r>
              <a:rPr lang="de-CH" sz="1200" b="1" dirty="0">
                <a:solidFill>
                  <a:schemeClr val="tx1"/>
                </a:solidFill>
                <a:latin typeface="+mn-lt"/>
              </a:rPr>
              <a:t>Celeroton AG</a:t>
            </a:r>
            <a:r>
              <a:rPr lang="de-CH" sz="1200" dirty="0">
                <a:solidFill>
                  <a:schemeClr val="tx1"/>
                </a:solidFill>
                <a:latin typeface="+mn-lt"/>
              </a:rPr>
              <a:t>| Industriestrasse 22 | 8604 Volketswil | </a:t>
            </a:r>
            <a:r>
              <a:rPr lang="de-CH" sz="1200" dirty="0" err="1">
                <a:solidFill>
                  <a:schemeClr val="tx1"/>
                </a:solidFill>
                <a:latin typeface="+mn-lt"/>
              </a:rPr>
              <a:t>Switzerland</a:t>
            </a:r>
            <a:endParaRPr lang="de-CH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9013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790574"/>
            <a:ext cx="8290695" cy="4013424"/>
          </a:xfrm>
          <a:prstGeom prst="rect">
            <a:avLst/>
          </a:prstGeom>
        </p:spPr>
        <p:txBody>
          <a:bodyPr vert="horz"/>
          <a:lstStyle>
            <a:lvl1pPr marL="261938" indent="-261938">
              <a:spcBef>
                <a:spcPts val="600"/>
              </a:spcBef>
              <a:buClr>
                <a:srgbClr val="5B7D95"/>
              </a:buClr>
              <a:buSzPct val="100000"/>
              <a:buFont typeface="Wingdings" pitchFamily="2" charset="2"/>
              <a:buChar char="§"/>
              <a:tabLst/>
              <a:defRPr sz="1600" b="1">
                <a:solidFill>
                  <a:schemeClr val="tx1"/>
                </a:solidFill>
              </a:defRPr>
            </a:lvl1pPr>
            <a:lvl2pPr marL="530225" indent="-276225">
              <a:spcBef>
                <a:spcPts val="600"/>
              </a:spcBef>
              <a:buClr>
                <a:srgbClr val="5B7D95"/>
              </a:buClr>
              <a:buSzPct val="100000"/>
              <a:buFont typeface="Wingdings" charset="2"/>
              <a:buChar char="§"/>
              <a:tabLst/>
              <a:defRPr sz="1600" b="0">
                <a:solidFill>
                  <a:schemeClr val="tx1"/>
                </a:solidFill>
              </a:defRPr>
            </a:lvl2pPr>
            <a:lvl3pPr marL="820737" indent="-285750">
              <a:spcBef>
                <a:spcPts val="600"/>
              </a:spcBef>
              <a:buClr>
                <a:srgbClr val="5B7D95"/>
              </a:buClr>
              <a:buFont typeface="Wingdings" charset="2"/>
              <a:buChar char="§"/>
              <a:tabLst/>
              <a:defRPr sz="1600" b="0">
                <a:solidFill>
                  <a:schemeClr val="tx1"/>
                </a:solidFill>
              </a:defRPr>
            </a:lvl3pPr>
            <a:lvl4pPr marL="804863" indent="-271463">
              <a:buClr>
                <a:srgbClr val="5B7D95"/>
              </a:buClr>
              <a:buFont typeface="Wingdings" charset="2"/>
              <a:buChar char="§"/>
              <a:tabLst>
                <a:tab pos="806450" algn="l"/>
              </a:tabLst>
              <a:defRPr sz="1600" b="0">
                <a:solidFill>
                  <a:schemeClr val="tx1"/>
                </a:solidFill>
              </a:defRPr>
            </a:lvl4pPr>
            <a:lvl5pPr marL="271463" indent="-271463">
              <a:buClr>
                <a:srgbClr val="5B7D95"/>
              </a:buClr>
              <a:buFont typeface="Wingdings" charset="2"/>
              <a:buChar char="§"/>
              <a:defRPr sz="16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dirty="0"/>
              <a:t>Aufzählung</a:t>
            </a:r>
          </a:p>
          <a:p>
            <a:pPr lvl="1"/>
            <a:r>
              <a:rPr lang="de-CH" dirty="0"/>
              <a:t>Aufzählung</a:t>
            </a:r>
          </a:p>
          <a:p>
            <a:pPr lvl="2"/>
            <a:r>
              <a:rPr lang="de-CH" dirty="0"/>
              <a:t>Aufzählung</a:t>
            </a:r>
          </a:p>
          <a:p>
            <a:pPr lvl="0"/>
            <a:r>
              <a:rPr lang="de-CH" dirty="0"/>
              <a:t>Aufzählung</a:t>
            </a:r>
          </a:p>
          <a:p>
            <a:pPr lvl="1"/>
            <a:r>
              <a:rPr lang="de-CH" dirty="0"/>
              <a:t>Aufzählung</a:t>
            </a:r>
          </a:p>
          <a:p>
            <a:pPr lvl="2"/>
            <a:r>
              <a:rPr lang="de-CH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376037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843566"/>
            <a:ext cx="4206875" cy="394949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748" y="843566"/>
            <a:ext cx="4193114" cy="3949498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039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6470" y="843567"/>
            <a:ext cx="4192831" cy="393662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0825" y="843567"/>
            <a:ext cx="4206875" cy="393662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278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0825" y="843566"/>
            <a:ext cx="8642037" cy="394305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3844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,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48325" y="843566"/>
            <a:ext cx="4202651" cy="1789682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802" y="838392"/>
            <a:ext cx="4190560" cy="180694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5"/>
          </p:nvPr>
        </p:nvSpPr>
        <p:spPr>
          <a:xfrm>
            <a:off x="250825" y="2864891"/>
            <a:ext cx="4202651" cy="1787441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6"/>
          </p:nvPr>
        </p:nvSpPr>
        <p:spPr>
          <a:xfrm>
            <a:off x="4702302" y="2863916"/>
            <a:ext cx="4190560" cy="1806949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937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165538"/>
            <a:ext cx="8642037" cy="3611204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3"/>
          </p:nvPr>
        </p:nvSpPr>
        <p:spPr>
          <a:xfrm>
            <a:off x="250825" y="843566"/>
            <a:ext cx="8642037" cy="264937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 b="1">
                <a:solidFill>
                  <a:srgbClr val="0C23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18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72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luss_intern_Fuel C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>
            <a:extLst>
              <a:ext uri="{FF2B5EF4-FFF2-40B4-BE49-F238E27FC236}">
                <a16:creationId xmlns:a16="http://schemas.microsoft.com/office/drawing/2014/main" id="{C8AB5DE7-2F68-4CFA-87F1-708E2728402F}"/>
              </a:ext>
            </a:extLst>
          </p:cNvPr>
          <p:cNvSpPr txBox="1"/>
          <p:nvPr userDrawn="1"/>
        </p:nvSpPr>
        <p:spPr>
          <a:xfrm>
            <a:off x="465535" y="4486544"/>
            <a:ext cx="5423280" cy="276999"/>
          </a:xfrm>
          <a:prstGeom prst="rect">
            <a:avLst/>
          </a:prstGeom>
          <a:noFill/>
        </p:spPr>
        <p:txBody>
          <a:bodyPr wrap="none" lIns="90000" rtlCol="0">
            <a:spAutoFit/>
          </a:bodyPr>
          <a:lstStyle/>
          <a:p>
            <a:pPr algn="l"/>
            <a:r>
              <a:rPr lang="de-CH" sz="1200" b="1" dirty="0" err="1">
                <a:solidFill>
                  <a:schemeClr val="tx1"/>
                </a:solidFill>
                <a:latin typeface="+mn-lt"/>
              </a:rPr>
              <a:t>Celeroton</a:t>
            </a:r>
            <a:r>
              <a:rPr lang="de-CH" sz="1200" b="1" dirty="0">
                <a:solidFill>
                  <a:schemeClr val="tx1"/>
                </a:solidFill>
                <a:latin typeface="+mn-lt"/>
              </a:rPr>
              <a:t> Fuel </a:t>
            </a:r>
            <a:r>
              <a:rPr lang="de-CH" sz="1200" b="1" dirty="0" err="1">
                <a:solidFill>
                  <a:schemeClr val="tx1"/>
                </a:solidFill>
                <a:latin typeface="+mn-lt"/>
              </a:rPr>
              <a:t>Cell</a:t>
            </a:r>
            <a:r>
              <a:rPr lang="de-CH" sz="1200" dirty="0">
                <a:solidFill>
                  <a:schemeClr val="tx1"/>
                </a:solidFill>
                <a:latin typeface="+mn-lt"/>
              </a:rPr>
              <a:t> | Industriestrasse 22 | 8604 Volketswil | </a:t>
            </a:r>
            <a:r>
              <a:rPr lang="de-CH" sz="1200" dirty="0" err="1">
                <a:solidFill>
                  <a:schemeClr val="tx1"/>
                </a:solidFill>
                <a:latin typeface="+mn-lt"/>
              </a:rPr>
              <a:t>Switzerland</a:t>
            </a:r>
            <a:endParaRPr lang="de-CH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877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ags" Target="../tags/tag3.xml"/><Relationship Id="rId5" Type="http://schemas.openxmlformats.org/officeDocument/2006/relationships/vmlDrawing" Target="../drawings/vmlDrawing2.v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oleObject" Target="../embeddings/oleObject5.bin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9106954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9" name="think-cell Slide" r:id="rId14" imgW="395" imgH="396" progId="TCLayout.ActiveDocument.1">
                  <p:embed/>
                </p:oleObj>
              </mc:Choice>
              <mc:Fallback>
                <p:oleObj name="think-cell Slide" r:id="rId14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0825" y="315283"/>
            <a:ext cx="6246568" cy="29809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5" y="842960"/>
            <a:ext cx="8642350" cy="3940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250825" y="4872559"/>
            <a:ext cx="8648327" cy="0"/>
          </a:xfrm>
          <a:prstGeom prst="line">
            <a:avLst/>
          </a:prstGeom>
          <a:ln w="12700">
            <a:solidFill>
              <a:srgbClr val="0C23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>
            <a:off x="8723423" y="4872559"/>
            <a:ext cx="185948" cy="21544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85725C5F-0BBE-408B-A62A-151CD393AA7F}" type="slidenum">
              <a:rPr lang="de-CH" sz="800" smtClean="0"/>
              <a:pPr algn="r"/>
              <a:t>‹Nr.›</a:t>
            </a:fld>
            <a:endParaRPr lang="de-CH" sz="800" dirty="0"/>
          </a:p>
        </p:txBody>
      </p:sp>
      <p:sp>
        <p:nvSpPr>
          <p:cNvPr id="14" name="Fußzeilenplatzhalter 1"/>
          <p:cNvSpPr txBox="1">
            <a:spLocks/>
          </p:cNvSpPr>
          <p:nvPr userDrawn="1"/>
        </p:nvSpPr>
        <p:spPr>
          <a:xfrm>
            <a:off x="157277" y="4879901"/>
            <a:ext cx="1152128" cy="2212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8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9pPr>
          </a:lstStyle>
          <a:p>
            <a:pPr algn="l"/>
            <a:fld id="{6044CE09-0A72-4509-B327-C200885E2012}" type="datetime6">
              <a:rPr lang="en-US" smtClean="0">
                <a:solidFill>
                  <a:schemeClr val="tx1"/>
                </a:solidFill>
              </a:rPr>
              <a:t>January 26</a:t>
            </a:fld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AA9EEB5-962A-4478-8375-B7ED53C5FA6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070" y="270940"/>
            <a:ext cx="1798105" cy="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9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1" r:id="rId3"/>
    <p:sldLayoutId id="2147483687" r:id="rId4"/>
    <p:sldLayoutId id="2147483683" r:id="rId5"/>
    <p:sldLayoutId id="2147483688" r:id="rId6"/>
    <p:sldLayoutId id="2147483689" r:id="rId7"/>
    <p:sldLayoutId id="2147483684" r:id="rId8"/>
    <p:sldLayoutId id="2147483685" r:id="rId9"/>
    <p:sldLayoutId id="214748369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rgbClr val="0C234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C2340"/>
        </a:buClr>
        <a:buFont typeface="Wingdings" panose="05000000000000000000" pitchFamily="2" charset="2"/>
        <a:buChar char="§"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C2340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9260453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" name="think-cell Slide" r:id="rId7" imgW="395" imgH="396" progId="TCLayout.ActiveDocument.1">
                  <p:embed/>
                </p:oleObj>
              </mc:Choice>
              <mc:Fallback>
                <p:oleObj name="think-cell Slide" r:id="rId7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935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703" r:id="rId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74" name="think-cell Slide" r:id="rId15" imgW="395" imgH="396" progId="TCLayout.ActiveDocument.1">
                  <p:embed/>
                </p:oleObj>
              </mc:Choice>
              <mc:Fallback>
                <p:oleObj name="think-cell Slide" r:id="rId15" imgW="395" imgH="396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0825" y="315283"/>
            <a:ext cx="6246568" cy="29809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5" y="842960"/>
            <a:ext cx="8642350" cy="3940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250825" y="4872559"/>
            <a:ext cx="8648327" cy="0"/>
          </a:xfrm>
          <a:prstGeom prst="line">
            <a:avLst/>
          </a:prstGeom>
          <a:ln w="12700">
            <a:solidFill>
              <a:srgbClr val="0C23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>
            <a:off x="8723423" y="4872559"/>
            <a:ext cx="185948" cy="21544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85725C5F-0BBE-408B-A62A-151CD393AA7F}" type="slidenum">
              <a:rPr lang="de-CH" sz="800" smtClean="0"/>
              <a:pPr algn="r"/>
              <a:t>‹Nr.›</a:t>
            </a:fld>
            <a:endParaRPr lang="de-CH" sz="800" dirty="0"/>
          </a:p>
        </p:txBody>
      </p:sp>
      <p:sp>
        <p:nvSpPr>
          <p:cNvPr id="14" name="Fußzeilenplatzhalter 1"/>
          <p:cNvSpPr txBox="1">
            <a:spLocks/>
          </p:cNvSpPr>
          <p:nvPr userDrawn="1"/>
        </p:nvSpPr>
        <p:spPr>
          <a:xfrm>
            <a:off x="157277" y="4879901"/>
            <a:ext cx="1152128" cy="2212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8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40000"/>
              </a:spcAft>
              <a:buClr>
                <a:srgbClr val="B80420"/>
              </a:buClr>
              <a:buFont typeface="Wingdings" pitchFamily="2" charset="2"/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333333"/>
                </a:solidFill>
                <a:latin typeface="LLB Sans Standard" pitchFamily="34" charset="0"/>
                <a:ea typeface="+mn-ea"/>
                <a:cs typeface="+mn-cs"/>
              </a:defRPr>
            </a:lvl9pPr>
          </a:lstStyle>
          <a:p>
            <a:pPr algn="l"/>
            <a:fld id="{6044CE09-0A72-4509-B327-C200885E2012}" type="datetime6">
              <a:rPr lang="en-US" smtClean="0">
                <a:solidFill>
                  <a:schemeClr val="tx1"/>
                </a:solidFill>
              </a:rPr>
              <a:t>January 26</a:t>
            </a:fld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AA9EEB5-962A-4478-8375-B7ED53C5FA6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070" y="270940"/>
            <a:ext cx="1798105" cy="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rgbClr val="0C234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C2340"/>
        </a:buClr>
        <a:buFont typeface="Wingdings" panose="05000000000000000000" pitchFamily="2" charset="2"/>
        <a:buChar char="§"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C2340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6.bin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D8793-DEC0-492F-A465-C79A5A959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684" y="2857666"/>
            <a:ext cx="7165975" cy="1172629"/>
          </a:xfrm>
        </p:spPr>
        <p:txBody>
          <a:bodyPr/>
          <a:lstStyle/>
          <a:p>
            <a:r>
              <a:rPr lang="en-US" b="0" dirty="0"/>
              <a:t>Vibration-free gas bearing turbo compressors and expanders for cryogenic applications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06020C-06FB-46FC-B8D3-1D04E4F7A8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4685" y="4014863"/>
            <a:ext cx="7165975" cy="424732"/>
          </a:xfrm>
        </p:spPr>
        <p:txBody>
          <a:bodyPr/>
          <a:lstStyle/>
          <a:p>
            <a:r>
              <a:rPr lang="de-CH" dirty="0"/>
              <a:t>21.01.2026 – SIAPS Bern – Patrik Fröhlich</a:t>
            </a:r>
          </a:p>
        </p:txBody>
      </p:sp>
    </p:spTree>
    <p:extLst>
      <p:ext uri="{BB962C8B-B14F-4D97-AF65-F5344CB8AC3E}">
        <p14:creationId xmlns:p14="http://schemas.microsoft.com/office/powerpoint/2010/main" val="2029749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F60AE0A-BCD9-40E4-80F5-4BBA8A46B9B5}"/>
              </a:ext>
            </a:extLst>
          </p:cNvPr>
          <p:cNvSpPr txBox="1"/>
          <p:nvPr/>
        </p:nvSpPr>
        <p:spPr>
          <a:xfrm>
            <a:off x="3134747" y="2217807"/>
            <a:ext cx="2874505" cy="707886"/>
          </a:xfrm>
          <a:prstGeom prst="rect">
            <a:avLst/>
          </a:prstGeom>
        </p:spPr>
        <p:txBody>
          <a:bodyPr vert="horz" wrap="none" rtlCol="0">
            <a:spAutoFit/>
          </a:bodyPr>
          <a:lstStyle/>
          <a:p>
            <a:pPr algn="ctr"/>
            <a:r>
              <a:rPr lang="de-CH" sz="4000" b="1" dirty="0" err="1">
                <a:solidFill>
                  <a:schemeClr val="bg1"/>
                </a:solidFill>
              </a:rPr>
              <a:t>Thank</a:t>
            </a:r>
            <a:r>
              <a:rPr lang="de-CH" sz="4000" b="1" dirty="0">
                <a:solidFill>
                  <a:schemeClr val="bg1"/>
                </a:solidFill>
              </a:rPr>
              <a:t> </a:t>
            </a:r>
            <a:r>
              <a:rPr lang="de-CH" sz="4000" b="1" dirty="0" err="1">
                <a:solidFill>
                  <a:schemeClr val="bg1"/>
                </a:solidFill>
              </a:rPr>
              <a:t>you</a:t>
            </a:r>
            <a:r>
              <a:rPr lang="de-CH" sz="40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3165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B073F-FF18-49F3-AD35-794FA942F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Expanders and Compressors for Cryogenics</a:t>
            </a:r>
          </a:p>
        </p:txBody>
      </p:sp>
      <p:sp>
        <p:nvSpPr>
          <p:cNvPr id="4" name="Rectangle: Rounded Corners 36">
            <a:extLst>
              <a:ext uri="{FF2B5EF4-FFF2-40B4-BE49-F238E27FC236}">
                <a16:creationId xmlns:a16="http://schemas.microsoft.com/office/drawing/2014/main" id="{91DD5CC6-0EBF-4CDF-9E38-78CB67DE9FA7}"/>
              </a:ext>
            </a:extLst>
          </p:cNvPr>
          <p:cNvSpPr/>
          <p:nvPr/>
        </p:nvSpPr>
        <p:spPr>
          <a:xfrm>
            <a:off x="4764880" y="721507"/>
            <a:ext cx="4090663" cy="4004798"/>
          </a:xfrm>
          <a:prstGeom prst="roundRect">
            <a:avLst>
              <a:gd name="adj" fmla="val 529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6">
              <a:defRPr/>
            </a:pPr>
            <a:endParaRPr lang="en-US">
              <a:solidFill>
                <a:srgbClr val="FFFFFF"/>
              </a:solidFill>
              <a:latin typeface="Century Gothic" panose="020F0302020204030204"/>
            </a:endParaRPr>
          </a:p>
        </p:txBody>
      </p: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6247E88C-F88E-4F9C-A1B5-235F5C6FAF83}"/>
              </a:ext>
            </a:extLst>
          </p:cNvPr>
          <p:cNvSpPr/>
          <p:nvPr/>
        </p:nvSpPr>
        <p:spPr>
          <a:xfrm>
            <a:off x="273284" y="721507"/>
            <a:ext cx="4343160" cy="4004798"/>
          </a:xfrm>
          <a:prstGeom prst="roundRect">
            <a:avLst>
              <a:gd name="adj" fmla="val 5296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6">
              <a:defRPr/>
            </a:pPr>
            <a:endParaRPr lang="en-US">
              <a:solidFill>
                <a:srgbClr val="FFFFFF"/>
              </a:solidFill>
              <a:latin typeface="Century Gothic" panose="020F0302020204030204"/>
            </a:endParaRP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CEC10D1F-8F59-410F-955C-15BCB6766512}"/>
              </a:ext>
            </a:extLst>
          </p:cNvPr>
          <p:cNvSpPr txBox="1"/>
          <p:nvPr/>
        </p:nvSpPr>
        <p:spPr>
          <a:xfrm>
            <a:off x="399533" y="823378"/>
            <a:ext cx="4216911" cy="4056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chemeClr val="bg1"/>
                </a:solidFill>
                <a:latin typeface="Century Gothic" panose="020F0302020204030204"/>
              </a:rPr>
              <a:t>Celeroton solution</a:t>
            </a:r>
          </a:p>
          <a:p>
            <a:pPr lvl="0">
              <a:defRPr/>
            </a:pPr>
            <a:endParaRPr lang="en-US" dirty="0">
              <a:solidFill>
                <a:schemeClr val="bg1"/>
              </a:solidFill>
              <a:latin typeface="Century Gothic" panose="020F0302020204030204"/>
            </a:endParaRPr>
          </a:p>
          <a:p>
            <a:pPr marL="171449" indent="-171449"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Minimize operating cost with best efficiency</a:t>
            </a:r>
          </a:p>
          <a:p>
            <a:pPr marL="171449" indent="-171449"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Small size and weight due to high-speed operation</a:t>
            </a:r>
          </a:p>
          <a:p>
            <a:pPr marL="171449" indent="-171449"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Reliable &amp; Robust</a:t>
            </a: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Maintenance-free for years</a:t>
            </a: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Several 100,000 start/stop cycles</a:t>
            </a: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Endures harsh vibrations during operation</a:t>
            </a: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Self stabilizing contactless bearing – no control </a:t>
            </a:r>
            <a:r>
              <a:rPr lang="en-US" sz="1200" dirty="0">
                <a:solidFill>
                  <a:schemeClr val="bg1"/>
                </a:solidFill>
                <a:latin typeface="Century Gothic" panose="020F0302020204030204"/>
                <a:cs typeface="Arial" panose="020B0604020202020204" pitchFamily="34" charset="0"/>
              </a:rPr>
              <a:t>needed</a:t>
            </a:r>
          </a:p>
          <a:p>
            <a:pPr marL="171449" indent="-171449"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Helium leak-tight and vacuum compatible</a:t>
            </a: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Compatible with He, Ne </a:t>
            </a:r>
            <a:r>
              <a:rPr lang="en-US" sz="1200" dirty="0">
                <a:solidFill>
                  <a:schemeClr val="bg1"/>
                </a:solidFill>
                <a:latin typeface="Century Gothic" panose="020F0302020204030204"/>
                <a:cs typeface="Arial" panose="020B0604020202020204" pitchFamily="34" charset="0"/>
              </a:rPr>
              <a:t>and</a:t>
            </a:r>
            <a:r>
              <a:rPr lang="en-US" sz="1200" b="0" dirty="0">
                <a:solidFill>
                  <a:schemeClr val="bg1"/>
                </a:solidFill>
                <a:latin typeface="Century Gothic" panose="020F0302020204030204"/>
              </a:rPr>
              <a:t> other gases</a:t>
            </a:r>
          </a:p>
          <a:p>
            <a:pPr marL="171332" indent="-171449"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Minimal wetted surfaces and materials</a:t>
            </a:r>
          </a:p>
          <a:p>
            <a:pPr marL="171332" indent="-171449">
              <a:buClr>
                <a:srgbClr val="0C2340"/>
              </a:buClr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Wide operating temperature range of </a:t>
            </a:r>
            <a:r>
              <a:rPr lang="en-US" b="0" dirty="0" err="1">
                <a:solidFill>
                  <a:schemeClr val="bg1"/>
                </a:solidFill>
                <a:latin typeface="Century Gothic" panose="020F0302020204030204"/>
              </a:rPr>
              <a:t>cryofan</a:t>
            </a: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 and expander</a:t>
            </a:r>
          </a:p>
          <a:p>
            <a:pPr marL="514232" lvl="1" indent="-171449">
              <a:buClr>
                <a:schemeClr val="bg1"/>
              </a:buClr>
              <a:buFont typeface="Wingdings" panose="05000000000000000000" pitchFamily="2" charset="2"/>
              <a:buChar char="§"/>
              <a:defRPr/>
            </a:pPr>
            <a:r>
              <a:rPr lang="en-US" sz="1200" dirty="0">
                <a:solidFill>
                  <a:schemeClr val="bg1"/>
                </a:solidFill>
                <a:latin typeface="Century Gothic" panose="020F0302020204030204"/>
              </a:rPr>
              <a:t>From ambient down to &lt;20 K</a:t>
            </a:r>
          </a:p>
          <a:p>
            <a:pPr marL="514232" lvl="1" indent="-171449">
              <a:buClr>
                <a:schemeClr val="bg1"/>
              </a:buClr>
              <a:buFont typeface="Wingdings" panose="05000000000000000000" pitchFamily="2" charset="2"/>
              <a:buChar char="§"/>
              <a:defRPr/>
            </a:pPr>
            <a:r>
              <a:rPr lang="en-US" sz="1200" dirty="0">
                <a:solidFill>
                  <a:schemeClr val="bg1"/>
                </a:solidFill>
                <a:latin typeface="Century Gothic" panose="020F0302020204030204"/>
              </a:rPr>
              <a:t>Re-start capability at cryogenic temperatures</a:t>
            </a:r>
          </a:p>
          <a:p>
            <a:pPr marL="171449" indent="-171449">
              <a:buClr>
                <a:schemeClr val="bg1"/>
              </a:buClr>
              <a:buFont typeface="Wingdings" panose="05000000000000000000" pitchFamily="2" charset="2"/>
              <a:buChar char="§"/>
              <a:defRPr/>
            </a:pPr>
            <a:r>
              <a:rPr lang="en-US" b="0" dirty="0">
                <a:solidFill>
                  <a:schemeClr val="bg1"/>
                </a:solidFill>
                <a:latin typeface="Century Gothic" panose="020F0302020204030204"/>
              </a:rPr>
              <a:t>Minimum vibration emissions due to continuous flow</a:t>
            </a:r>
            <a:endParaRPr lang="en-US" dirty="0">
              <a:solidFill>
                <a:schemeClr val="bg1"/>
              </a:solidFill>
              <a:latin typeface="Century Gothic" panose="020F0302020204030204"/>
            </a:endParaRPr>
          </a:p>
          <a:p>
            <a:pPr marL="171332" indent="-171449">
              <a:buFont typeface="Wingdings" panose="05000000000000000000" pitchFamily="2" charset="2"/>
              <a:buChar char="§"/>
              <a:defRPr/>
            </a:pPr>
            <a:endParaRPr lang="en-US" b="0" dirty="0">
              <a:solidFill>
                <a:schemeClr val="bg1"/>
              </a:solidFill>
              <a:latin typeface="Century Gothic" panose="020F0302020204030204"/>
            </a:endParaRPr>
          </a:p>
          <a:p>
            <a:pPr marL="514232" lvl="1" indent="-171449">
              <a:buFont typeface="Wingdings" panose="05000000000000000000" pitchFamily="2" charset="2"/>
              <a:buChar char="§"/>
              <a:defRPr/>
            </a:pPr>
            <a:endParaRPr lang="en-US" sz="1200" b="0" dirty="0">
              <a:solidFill>
                <a:schemeClr val="bg1"/>
              </a:solidFill>
              <a:latin typeface="Century Gothic" panose="020F0302020204030204"/>
            </a:endParaRPr>
          </a:p>
          <a:p>
            <a:pPr lvl="0">
              <a:defRPr/>
            </a:pPr>
            <a:endParaRPr lang="en-US" b="0" dirty="0">
              <a:solidFill>
                <a:schemeClr val="bg1"/>
              </a:solidFill>
              <a:latin typeface="Century Gothic" panose="020F0302020204030204"/>
            </a:endParaRPr>
          </a:p>
        </p:txBody>
      </p:sp>
      <p:sp>
        <p:nvSpPr>
          <p:cNvPr id="24" name="TextBox 49">
            <a:extLst>
              <a:ext uri="{FF2B5EF4-FFF2-40B4-BE49-F238E27FC236}">
                <a16:creationId xmlns:a16="http://schemas.microsoft.com/office/drawing/2014/main" id="{0D09B40C-E195-4FF2-B0FB-B51576C89D55}"/>
              </a:ext>
            </a:extLst>
          </p:cNvPr>
          <p:cNvSpPr txBox="1"/>
          <p:nvPr/>
        </p:nvSpPr>
        <p:spPr>
          <a:xfrm>
            <a:off x="4907756" y="823378"/>
            <a:ext cx="3729550" cy="3298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rgbClr val="0C2340"/>
              </a:buClr>
            </a:pPr>
            <a:r>
              <a:rPr lang="en-US" dirty="0">
                <a:solidFill>
                  <a:schemeClr val="tx2"/>
                </a:solidFill>
                <a:latin typeface="Century Gothic" panose="020F0302020204030204"/>
              </a:rPr>
              <a:t>Application examples</a:t>
            </a:r>
            <a:br>
              <a:rPr lang="en-US" dirty="0">
                <a:solidFill>
                  <a:schemeClr val="tx2"/>
                </a:solidFill>
                <a:latin typeface="Century Gothic" panose="020F0302020204030204"/>
              </a:rPr>
            </a:br>
            <a:endParaRPr lang="en-US" dirty="0">
              <a:solidFill>
                <a:schemeClr val="tx2"/>
              </a:solidFill>
              <a:latin typeface="Century Gothic" panose="020F0302020204030204"/>
            </a:endParaRP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Reversed Brayton cycle Cryocoolers </a:t>
            </a:r>
          </a:p>
          <a:p>
            <a:pPr marL="514233" lvl="1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200" b="0" dirty="0">
                <a:solidFill>
                  <a:schemeClr val="tx2"/>
                </a:solidFill>
                <a:latin typeface="Century Gothic" panose="020F0302020204030204"/>
              </a:rPr>
              <a:t>for direct or indirect gas liquification and zero-boil-off</a:t>
            </a:r>
          </a:p>
          <a:p>
            <a:pPr marL="514233" lvl="1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200" b="0" dirty="0">
                <a:solidFill>
                  <a:schemeClr val="tx2"/>
                </a:solidFill>
                <a:latin typeface="Century Gothic" panose="020F0302020204030204"/>
              </a:rPr>
              <a:t>fo</a:t>
            </a:r>
            <a:r>
              <a:rPr lang="en-US" sz="1200" dirty="0">
                <a:solidFill>
                  <a:schemeClr val="tx2"/>
                </a:solidFill>
                <a:latin typeface="Century Gothic" panose="020F0302020204030204"/>
              </a:rPr>
              <a:t>r cooling of superconducting magnets</a:t>
            </a:r>
          </a:p>
          <a:p>
            <a:pPr marL="514233" lvl="1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/>
                </a:solidFill>
                <a:latin typeface="Century Gothic" panose="020F0302020204030204"/>
              </a:rPr>
              <a:t>for cooling of scientific instrumentation</a:t>
            </a:r>
            <a:endParaRPr lang="en-US" sz="1200" b="0" dirty="0">
              <a:solidFill>
                <a:schemeClr val="tx2"/>
              </a:solidFill>
              <a:latin typeface="Century Gothic" panose="020F0302020204030204"/>
            </a:endParaRP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 err="1">
                <a:solidFill>
                  <a:schemeClr val="tx2"/>
                </a:solidFill>
                <a:latin typeface="Century Gothic" panose="020F0302020204030204"/>
              </a:rPr>
              <a:t>Cryofan</a:t>
            </a: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 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Cryogenic Pumps 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Turbo compressor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Turbo expander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Cryogenic industrial Systems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tx2"/>
                </a:solidFill>
                <a:latin typeface="Century Gothic" panose="020F0302020204030204"/>
              </a:rPr>
              <a:t>Helium Liquefiers, Process Systems and Refrigerators 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endParaRPr lang="en-US" b="0" dirty="0">
              <a:solidFill>
                <a:schemeClr val="tx2"/>
              </a:solidFill>
              <a:latin typeface="Century Gothic" panose="020F0302020204030204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39BA188-A9A8-4328-BC45-2C490AEF54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2501" y="3210794"/>
            <a:ext cx="1617382" cy="161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6B42BA-0BCA-4578-AB34-A6CAB6940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Bearing Technology - Advantages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61C2A3-56F9-4B9F-92F1-F3D859FF5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Lowest extra premium due to highest efficiency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Small size and weight due to high-speed operation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Maintenance free, contamination free</a:t>
            </a:r>
          </a:p>
          <a:p>
            <a:pPr lvl="1"/>
            <a:r>
              <a:rPr lang="en-US" dirty="0"/>
              <a:t>No lubrication, no oil</a:t>
            </a:r>
          </a:p>
          <a:p>
            <a:pPr lvl="1"/>
            <a:r>
              <a:rPr lang="en-US" dirty="0"/>
              <a:t>No rotating sealings</a:t>
            </a:r>
          </a:p>
          <a:p>
            <a:r>
              <a:rPr lang="en-US" dirty="0"/>
              <a:t>Robust – several 100 000 start-stop cycles</a:t>
            </a:r>
          </a:p>
          <a:p>
            <a:r>
              <a:rPr lang="en-US" dirty="0"/>
              <a:t>Low amount of wetted materials and therefore no outgassing or compatibility issues</a:t>
            </a:r>
          </a:p>
          <a:p>
            <a:pPr lvl="1"/>
            <a:r>
              <a:rPr lang="en-US" dirty="0"/>
              <a:t>Compatible with helium, neon, hydrogen and other rare and non-rare gases</a:t>
            </a:r>
          </a:p>
          <a:p>
            <a:pPr lvl="1"/>
            <a:r>
              <a:rPr lang="en-US" dirty="0"/>
              <a:t>Contamination free</a:t>
            </a:r>
          </a:p>
          <a:p>
            <a:pPr lvl="1"/>
            <a:r>
              <a:rPr lang="en-US" dirty="0"/>
              <a:t>Vacuum compatible, helium leak tight</a:t>
            </a:r>
          </a:p>
          <a:p>
            <a:r>
              <a:rPr lang="en-US" dirty="0"/>
              <a:t>Low micro-vibration emission due to the continuous flow operation: &lt; 0.2 N</a:t>
            </a:r>
          </a:p>
          <a:p>
            <a:r>
              <a:rPr lang="en-US" dirty="0" err="1"/>
              <a:t>Cryofan</a:t>
            </a:r>
            <a:r>
              <a:rPr lang="en-US" dirty="0"/>
              <a:t> and expander can be fully immersed into cryogenic temperatures down to 15 K and below</a:t>
            </a:r>
          </a:p>
          <a:p>
            <a:r>
              <a:rPr lang="en-US" dirty="0"/>
              <a:t>Wide operating and start/stop temperature range – from ambient down to 15 K and less</a:t>
            </a:r>
          </a:p>
          <a:p>
            <a:pPr lvl="1"/>
            <a:r>
              <a:rPr lang="en-US" dirty="0"/>
              <a:t>Re-start capability at full cryogenic temperatures</a:t>
            </a:r>
          </a:p>
        </p:txBody>
      </p:sp>
    </p:spTree>
    <p:extLst>
      <p:ext uri="{BB962C8B-B14F-4D97-AF65-F5344CB8AC3E}">
        <p14:creationId xmlns:p14="http://schemas.microsoft.com/office/powerpoint/2010/main" val="288369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A8753-3068-46B7-A201-640CD61E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D9CD3A-5B56-409D-B790-F012BF72B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842960"/>
            <a:ext cx="8642350" cy="356857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Decentralized, small scale hydrogen liquefaction</a:t>
            </a:r>
            <a:endParaRPr lang="en-US" strike="sngStrike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Close to end-use application (fueling-stations for low to heavy duty trucks, energy storage for grid stabilization, military and civil drones) allows for short term storage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no ortho-para conversion required (up to 40 % lower energy consumption)</a:t>
            </a:r>
            <a:endParaRPr lang="en-US" dirty="0"/>
          </a:p>
          <a:p>
            <a:r>
              <a:rPr lang="en-US" dirty="0"/>
              <a:t>Prevent boil-off (zero boil-off)</a:t>
            </a:r>
          </a:p>
          <a:p>
            <a:r>
              <a:rPr lang="en-US" dirty="0"/>
              <a:t>Cooling for quantum computing</a:t>
            </a:r>
          </a:p>
          <a:p>
            <a:r>
              <a:rPr lang="en-US" dirty="0"/>
              <a:t>Super conducting cables, motors/generators and magnets</a:t>
            </a:r>
          </a:p>
          <a:p>
            <a:r>
              <a:rPr lang="en-US" dirty="0"/>
              <a:t>Cryogenic cooling for physical experiments and medical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Reverse turbo Brayton cycle cryocooler</a:t>
            </a:r>
          </a:p>
          <a:p>
            <a:pPr lvl="1"/>
            <a:r>
              <a:rPr lang="en-US" dirty="0"/>
              <a:t>Most efficient and therefore preferred technology</a:t>
            </a:r>
          </a:p>
          <a:p>
            <a:pPr lvl="1"/>
            <a:r>
              <a:rPr lang="en-US" dirty="0"/>
              <a:t>High efficiency and higher cooling power per cryocooler weight and size </a:t>
            </a:r>
          </a:p>
          <a:p>
            <a:pPr lvl="1"/>
            <a:r>
              <a:rPr lang="en-US" dirty="0"/>
              <a:t>Low specific power (lower than 80 W/W possible at 20 K cooling temperature) </a:t>
            </a:r>
          </a:p>
          <a:p>
            <a:r>
              <a:rPr lang="en-US" dirty="0" err="1"/>
              <a:t>Cryo</a:t>
            </a:r>
            <a:r>
              <a:rPr lang="en-US" dirty="0"/>
              <a:t> fan: recirculation and transport of cryogenic gases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266921B-EF9D-4546-9D73-C6F2491BB553}"/>
              </a:ext>
            </a:extLst>
          </p:cNvPr>
          <p:cNvSpPr txBox="1"/>
          <p:nvPr/>
        </p:nvSpPr>
        <p:spPr>
          <a:xfrm>
            <a:off x="250825" y="4411532"/>
            <a:ext cx="8642350" cy="30008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chemeClr val="bg1"/>
                </a:solidFill>
              </a:rPr>
              <a:t>        </a:t>
            </a:r>
            <a:r>
              <a:rPr lang="de-CH" b="1" dirty="0" err="1">
                <a:solidFill>
                  <a:schemeClr val="bg1"/>
                </a:solidFill>
              </a:rPr>
              <a:t>Compressors</a:t>
            </a:r>
            <a:r>
              <a:rPr lang="de-CH" b="1" dirty="0">
                <a:solidFill>
                  <a:schemeClr val="bg1"/>
                </a:solidFill>
              </a:rPr>
              <a:t> and </a:t>
            </a:r>
            <a:r>
              <a:rPr lang="de-CH" b="1" dirty="0" err="1">
                <a:solidFill>
                  <a:schemeClr val="bg1"/>
                </a:solidFill>
              </a:rPr>
              <a:t>expanders</a:t>
            </a:r>
            <a:r>
              <a:rPr lang="de-CH" b="1" dirty="0">
                <a:solidFill>
                  <a:schemeClr val="bg1"/>
                </a:solidFill>
              </a:rPr>
              <a:t> </a:t>
            </a:r>
            <a:r>
              <a:rPr lang="de-CH" b="1" dirty="0" err="1">
                <a:solidFill>
                  <a:schemeClr val="bg1"/>
                </a:solidFill>
              </a:rPr>
              <a:t>with</a:t>
            </a:r>
            <a:r>
              <a:rPr lang="de-CH" b="1" dirty="0">
                <a:solidFill>
                  <a:schemeClr val="bg1"/>
                </a:solidFill>
              </a:rPr>
              <a:t> gas </a:t>
            </a:r>
            <a:r>
              <a:rPr lang="de-CH" b="1" dirty="0" err="1">
                <a:solidFill>
                  <a:schemeClr val="bg1"/>
                </a:solidFill>
              </a:rPr>
              <a:t>bearings</a:t>
            </a:r>
            <a:r>
              <a:rPr lang="de-CH" b="1" dirty="0">
                <a:solidFill>
                  <a:schemeClr val="bg1"/>
                </a:solidFill>
              </a:rPr>
              <a:t> </a:t>
            </a:r>
            <a:r>
              <a:rPr lang="de-CH" b="1" dirty="0" err="1">
                <a:solidFill>
                  <a:schemeClr val="bg1"/>
                </a:solidFill>
              </a:rPr>
              <a:t>are</a:t>
            </a:r>
            <a:r>
              <a:rPr lang="de-CH" b="1" dirty="0">
                <a:solidFill>
                  <a:schemeClr val="bg1"/>
                </a:solidFill>
              </a:rPr>
              <a:t> </a:t>
            </a:r>
            <a:r>
              <a:rPr lang="de-CH" b="1" dirty="0" err="1">
                <a:solidFill>
                  <a:schemeClr val="bg1"/>
                </a:solidFill>
              </a:rPr>
              <a:t>key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223A5A16-2D2E-4611-B44D-551D55BE08C2}"/>
              </a:ext>
            </a:extLst>
          </p:cNvPr>
          <p:cNvSpPr/>
          <p:nvPr/>
        </p:nvSpPr>
        <p:spPr>
          <a:xfrm>
            <a:off x="319120" y="4469833"/>
            <a:ext cx="343667" cy="18347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886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9BF01-58A7-4715-B688-CA70CAB25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bearing turbo compressor technology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1BEA301-4ABA-46E5-B174-30BC119D3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416E9D4-D82E-4DF9-92BB-71603EB92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7" y="885825"/>
            <a:ext cx="865822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1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B073F-FF18-49F3-AD35-794FA942F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15283"/>
            <a:ext cx="7295604" cy="298094"/>
          </a:xfrm>
        </p:spPr>
        <p:txBody>
          <a:bodyPr/>
          <a:lstStyle/>
          <a:p>
            <a:r>
              <a:rPr lang="en-US" dirty="0"/>
              <a:t>Reverse turbo Brayton cryocooler (</a:t>
            </a:r>
            <a:r>
              <a:rPr lang="en-US" dirty="0" err="1"/>
              <a:t>rtB</a:t>
            </a:r>
            <a:r>
              <a:rPr lang="en-US" dirty="0"/>
              <a:t>)</a:t>
            </a:r>
            <a:endParaRPr lang="de-CH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EA17741-BE65-464C-B6BE-4B664471FC5B}"/>
              </a:ext>
            </a:extLst>
          </p:cNvPr>
          <p:cNvSpPr/>
          <p:nvPr/>
        </p:nvSpPr>
        <p:spPr>
          <a:xfrm>
            <a:off x="4988462" y="3521610"/>
            <a:ext cx="39473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Hydrogen liquefaction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Zero boil-off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Quantum computing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Super conducting cables, motors, generators, magnets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Physical experiments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Medical applications 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F4F0051-D090-474F-A584-0D1C7381576E}"/>
              </a:ext>
            </a:extLst>
          </p:cNvPr>
          <p:cNvCxnSpPr/>
          <p:nvPr/>
        </p:nvCxnSpPr>
        <p:spPr>
          <a:xfrm>
            <a:off x="4826632" y="3613744"/>
            <a:ext cx="0" cy="11936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1FFF105C-E904-476E-A8CE-0E3921B12CA9}"/>
              </a:ext>
            </a:extLst>
          </p:cNvPr>
          <p:cNvSpPr/>
          <p:nvPr/>
        </p:nvSpPr>
        <p:spPr>
          <a:xfrm>
            <a:off x="652994" y="3613744"/>
            <a:ext cx="41272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High efficiency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High cooling power per cryocooler weight and size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Low specific power (W/W cooling power)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/>
              <a:t>Key components: compressors, expanders and recuperator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838C968-E6EC-4F82-94E2-534B8E2CB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76" y="640715"/>
            <a:ext cx="6591300" cy="3171825"/>
          </a:xfrm>
          <a:prstGeom prst="rect">
            <a:avLst/>
          </a:prstGeom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F2629704-CC6A-4E36-A9C9-840C79DC7492}"/>
              </a:ext>
            </a:extLst>
          </p:cNvPr>
          <p:cNvCxnSpPr>
            <a:cxnSpLocks/>
          </p:cNvCxnSpPr>
          <p:nvPr/>
        </p:nvCxnSpPr>
        <p:spPr>
          <a:xfrm>
            <a:off x="6095289" y="1672755"/>
            <a:ext cx="458760" cy="42599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FD6AA2A-757D-4A47-B966-F2E51E5F2BE4}"/>
              </a:ext>
            </a:extLst>
          </p:cNvPr>
          <p:cNvCxnSpPr>
            <a:cxnSpLocks/>
          </p:cNvCxnSpPr>
          <p:nvPr/>
        </p:nvCxnSpPr>
        <p:spPr>
          <a:xfrm flipH="1">
            <a:off x="6088168" y="1682369"/>
            <a:ext cx="473003" cy="42232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B835DD9D-E2F5-4F45-A02B-AD519AD310BF}"/>
              </a:ext>
            </a:extLst>
          </p:cNvPr>
          <p:cNvCxnSpPr/>
          <p:nvPr/>
        </p:nvCxnSpPr>
        <p:spPr>
          <a:xfrm flipH="1" flipV="1">
            <a:off x="6561171" y="1890346"/>
            <a:ext cx="1055594" cy="208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8B07EEB1-85FB-48F7-B83C-954BD83CEABB}"/>
              </a:ext>
            </a:extLst>
          </p:cNvPr>
          <p:cNvSpPr/>
          <p:nvPr/>
        </p:nvSpPr>
        <p:spPr>
          <a:xfrm>
            <a:off x="7326776" y="1327639"/>
            <a:ext cx="1608992" cy="203981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vibration decoupling required due to ultra-low micro-vibrations emitted by reverse </a:t>
            </a:r>
            <a:r>
              <a:rPr lang="en-US" dirty="0" err="1"/>
              <a:t>brayton</a:t>
            </a:r>
            <a:r>
              <a:rPr lang="en-US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348677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B073F-FF18-49F3-AD35-794FA942F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15283"/>
            <a:ext cx="7295604" cy="298094"/>
          </a:xfrm>
        </p:spPr>
        <p:txBody>
          <a:bodyPr/>
          <a:lstStyle/>
          <a:p>
            <a:r>
              <a:rPr lang="en-GB" dirty="0"/>
              <a:t>Reverse turbo Brayton cryocooler (</a:t>
            </a:r>
            <a:r>
              <a:rPr lang="en-GB" dirty="0" err="1"/>
              <a:t>rtB</a:t>
            </a:r>
            <a:r>
              <a:rPr lang="en-GB"/>
              <a:t>)</a:t>
            </a:r>
            <a:endParaRPr lang="de-CH" dirty="0"/>
          </a:p>
        </p:txBody>
      </p:sp>
      <p:sp>
        <p:nvSpPr>
          <p:cNvPr id="16" name="Rectangle: Rounded Corners 36">
            <a:extLst>
              <a:ext uri="{FF2B5EF4-FFF2-40B4-BE49-F238E27FC236}">
                <a16:creationId xmlns:a16="http://schemas.microsoft.com/office/drawing/2014/main" id="{2112DCE9-1FF0-4957-933A-DC6F389FD945}"/>
              </a:ext>
            </a:extLst>
          </p:cNvPr>
          <p:cNvSpPr/>
          <p:nvPr/>
        </p:nvSpPr>
        <p:spPr>
          <a:xfrm>
            <a:off x="250825" y="3552092"/>
            <a:ext cx="8672415" cy="1172079"/>
          </a:xfrm>
          <a:prstGeom prst="roundRect">
            <a:avLst>
              <a:gd name="adj" fmla="val 529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6">
              <a:defRPr/>
            </a:pPr>
            <a:endParaRPr lang="en-GB" dirty="0">
              <a:solidFill>
                <a:srgbClr val="FFFFFF"/>
              </a:solidFill>
              <a:latin typeface="Century Gothic" panose="020F0302020204030204"/>
            </a:endParaRPr>
          </a:p>
        </p:txBody>
      </p:sp>
      <p:sp>
        <p:nvSpPr>
          <p:cNvPr id="17" name="TextBox 49">
            <a:extLst>
              <a:ext uri="{FF2B5EF4-FFF2-40B4-BE49-F238E27FC236}">
                <a16:creationId xmlns:a16="http://schemas.microsoft.com/office/drawing/2014/main" id="{7F07DECD-8049-4B02-ADDD-F6B40B57805D}"/>
              </a:ext>
            </a:extLst>
          </p:cNvPr>
          <p:cNvSpPr txBox="1"/>
          <p:nvPr/>
        </p:nvSpPr>
        <p:spPr>
          <a:xfrm>
            <a:off x="409520" y="3613638"/>
            <a:ext cx="8249984" cy="9993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>
              <a:buClr>
                <a:srgbClr val="0C2340"/>
              </a:buClr>
            </a:pPr>
            <a:r>
              <a:rPr lang="en-US" sz="1100" dirty="0">
                <a:solidFill>
                  <a:srgbClr val="0C2340"/>
                </a:solidFill>
                <a:latin typeface="Century Gothic" panose="020F0302020204030204"/>
                <a:cs typeface="+mn-cs"/>
              </a:rPr>
              <a:t>Compressor and expander (as separate units) including converter as separate units to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100" b="0" dirty="0">
                <a:solidFill>
                  <a:srgbClr val="0C2340"/>
                </a:solidFill>
                <a:latin typeface="Century Gothic" panose="020F0302020204030204"/>
                <a:cs typeface="+mn-cs"/>
              </a:rPr>
              <a:t>achieve higher system efficiency by energy recovery 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100" b="0" dirty="0">
                <a:solidFill>
                  <a:srgbClr val="0C2340"/>
                </a:solidFill>
                <a:latin typeface="Century Gothic" panose="020F0302020204030204"/>
                <a:cs typeface="+mn-cs"/>
              </a:rPr>
              <a:t>avoid thermal coupling between compressor and expander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100" b="0" dirty="0">
                <a:solidFill>
                  <a:srgbClr val="0C2340"/>
                </a:solidFill>
                <a:latin typeface="Century Gothic" panose="020F0302020204030204"/>
                <a:cs typeface="+mn-cs"/>
              </a:rPr>
              <a:t>gain additional degrees of freedom for: </a:t>
            </a:r>
          </a:p>
          <a:p>
            <a:pPr marL="514233" lvl="1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rgbClr val="0C2340"/>
                </a:solidFill>
                <a:latin typeface="Century Gothic" panose="020F0302020204030204"/>
              </a:rPr>
              <a:t>control</a:t>
            </a:r>
          </a:p>
          <a:p>
            <a:pPr marL="514233" lvl="1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rgbClr val="0C2340"/>
                </a:solidFill>
                <a:latin typeface="Century Gothic" panose="020F0302020204030204"/>
              </a:rPr>
              <a:t>integration in the cryogenic system</a:t>
            </a:r>
          </a:p>
          <a:p>
            <a:pPr marL="171450" indent="-171450">
              <a:buClr>
                <a:srgbClr val="0C2340"/>
              </a:buClr>
              <a:buFont typeface="Wingdings" panose="05000000000000000000" pitchFamily="2" charset="2"/>
              <a:buChar char="§"/>
            </a:pPr>
            <a:endParaRPr lang="en-US" sz="1100" b="0" dirty="0">
              <a:solidFill>
                <a:schemeClr val="tx2"/>
              </a:solidFill>
              <a:latin typeface="Century Gothic" panose="020F0302020204030204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E854E5C-31D8-4593-B943-F27CD1424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76" y="640715"/>
            <a:ext cx="6591300" cy="3171825"/>
          </a:xfrm>
          <a:prstGeom prst="rect">
            <a:avLst/>
          </a:prstGeom>
        </p:spPr>
      </p:pic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56A8AA5-727B-4415-BEB0-7B9C2BF34B3E}"/>
              </a:ext>
            </a:extLst>
          </p:cNvPr>
          <p:cNvCxnSpPr>
            <a:cxnSpLocks/>
          </p:cNvCxnSpPr>
          <p:nvPr/>
        </p:nvCxnSpPr>
        <p:spPr>
          <a:xfrm>
            <a:off x="6095289" y="1672755"/>
            <a:ext cx="458760" cy="42599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3D6C697-C0F2-43CD-B9D0-BD45075264DD}"/>
              </a:ext>
            </a:extLst>
          </p:cNvPr>
          <p:cNvCxnSpPr>
            <a:cxnSpLocks/>
          </p:cNvCxnSpPr>
          <p:nvPr/>
        </p:nvCxnSpPr>
        <p:spPr>
          <a:xfrm flipH="1">
            <a:off x="6088168" y="1682369"/>
            <a:ext cx="473003" cy="42232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BF190B9-29ED-47B0-B805-5A8F2E153AF8}"/>
              </a:ext>
            </a:extLst>
          </p:cNvPr>
          <p:cNvCxnSpPr/>
          <p:nvPr/>
        </p:nvCxnSpPr>
        <p:spPr>
          <a:xfrm flipH="1" flipV="1">
            <a:off x="6561171" y="1890346"/>
            <a:ext cx="1055594" cy="208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E0EA335F-FBAA-4E20-80D2-234978654BC8}"/>
              </a:ext>
            </a:extLst>
          </p:cNvPr>
          <p:cNvSpPr/>
          <p:nvPr/>
        </p:nvSpPr>
        <p:spPr>
          <a:xfrm>
            <a:off x="7326776" y="1327639"/>
            <a:ext cx="1608992" cy="203981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vibration decoupling required due to ultra-low micro-vibrations emitted by reverse </a:t>
            </a:r>
            <a:r>
              <a:rPr lang="en-US" dirty="0" err="1"/>
              <a:t>brayton</a:t>
            </a:r>
            <a:r>
              <a:rPr lang="en-US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384487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A1921-0BD1-4A23-B8EF-FE22D61A1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15283"/>
            <a:ext cx="6969009" cy="298094"/>
          </a:xfrm>
        </p:spPr>
        <p:txBody>
          <a:bodyPr/>
          <a:lstStyle/>
          <a:p>
            <a:r>
              <a:rPr lang="de-CH" dirty="0" err="1"/>
              <a:t>rtB</a:t>
            </a:r>
            <a:r>
              <a:rPr lang="de-CH" dirty="0"/>
              <a:t>: Multi-stage </a:t>
            </a:r>
            <a:r>
              <a:rPr lang="de-CH" dirty="0" err="1"/>
              <a:t>compressor</a:t>
            </a:r>
            <a:r>
              <a:rPr lang="de-CH" dirty="0"/>
              <a:t> </a:t>
            </a:r>
            <a:r>
              <a:rPr lang="de-CH" dirty="0" err="1"/>
              <a:t>system</a:t>
            </a:r>
            <a:r>
              <a:rPr lang="de-CH" dirty="0"/>
              <a:t> and </a:t>
            </a:r>
            <a:r>
              <a:rPr lang="de-CH" dirty="0" err="1"/>
              <a:t>expander</a:t>
            </a: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4468769-4298-4921-B335-3829134E9E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5" t="10038" r="12129" b="3526"/>
          <a:stretch/>
        </p:blipFill>
        <p:spPr>
          <a:xfrm>
            <a:off x="250825" y="840273"/>
            <a:ext cx="4978814" cy="3987944"/>
          </a:xfrm>
          <a:prstGeom prst="rect">
            <a:avLst/>
          </a:prstGeom>
        </p:spPr>
      </p:pic>
      <p:pic>
        <p:nvPicPr>
          <p:cNvPr id="12" name="Inhaltsplatzhalter 4">
            <a:extLst>
              <a:ext uri="{FF2B5EF4-FFF2-40B4-BE49-F238E27FC236}">
                <a16:creationId xmlns:a16="http://schemas.microsoft.com/office/drawing/2014/main" id="{0A819022-C5B3-415F-886D-7A65182411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34" b="15909"/>
          <a:stretch/>
        </p:blipFill>
        <p:spPr>
          <a:xfrm>
            <a:off x="5355497" y="833161"/>
            <a:ext cx="3532105" cy="133386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9774FC2-B857-444A-A776-43B7F6B04A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4" t="19368" r="3821" b="6195"/>
          <a:stretch/>
        </p:blipFill>
        <p:spPr>
          <a:xfrm>
            <a:off x="5355498" y="2524876"/>
            <a:ext cx="3537678" cy="2303341"/>
          </a:xfrm>
          <a:prstGeom prst="rect">
            <a:avLst/>
          </a:prstGeom>
        </p:spPr>
      </p:pic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10009AA-0D8D-4BE4-852A-36139C38DD44}"/>
              </a:ext>
            </a:extLst>
          </p:cNvPr>
          <p:cNvSpPr/>
          <p:nvPr/>
        </p:nvSpPr>
        <p:spPr>
          <a:xfrm>
            <a:off x="256398" y="840272"/>
            <a:ext cx="4968449" cy="498415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4-stage </a:t>
            </a:r>
            <a:r>
              <a:rPr lang="de-CH" sz="1600" dirty="0" err="1"/>
              <a:t>turbo</a:t>
            </a:r>
            <a:r>
              <a:rPr lang="de-CH" sz="1600" dirty="0"/>
              <a:t> </a:t>
            </a:r>
            <a:r>
              <a:rPr lang="de-CH" sz="1600" dirty="0" err="1"/>
              <a:t>compressor</a:t>
            </a:r>
            <a:r>
              <a:rPr lang="de-CH" sz="1600" dirty="0"/>
              <a:t> </a:t>
            </a:r>
            <a:r>
              <a:rPr lang="de-CH" sz="1600" dirty="0" err="1"/>
              <a:t>system</a:t>
            </a:r>
            <a:endParaRPr lang="de-CH" sz="1600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F541165A-8DE4-4688-B00A-2A19A56C9E85}"/>
              </a:ext>
            </a:extLst>
          </p:cNvPr>
          <p:cNvSpPr/>
          <p:nvPr/>
        </p:nvSpPr>
        <p:spPr>
          <a:xfrm>
            <a:off x="5355496" y="4329802"/>
            <a:ext cx="3532105" cy="498415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Single-stage </a:t>
            </a:r>
            <a:r>
              <a:rPr lang="de-CH" sz="1600" dirty="0" err="1"/>
              <a:t>cryo</a:t>
            </a:r>
            <a:r>
              <a:rPr lang="de-CH" sz="1600" dirty="0"/>
              <a:t> expander@20 K</a:t>
            </a:r>
          </a:p>
        </p:txBody>
      </p:sp>
    </p:spTree>
    <p:extLst>
      <p:ext uri="{BB962C8B-B14F-4D97-AF65-F5344CB8AC3E}">
        <p14:creationId xmlns:p14="http://schemas.microsoft.com/office/powerpoint/2010/main" val="2858018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B21D5524-18B2-49EC-B251-F603BD80B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316" y="2447901"/>
            <a:ext cx="5315853" cy="21245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46DAE4-83D9-4188-AB43-DA2986BF5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15283"/>
            <a:ext cx="6896081" cy="298094"/>
          </a:xfrm>
        </p:spPr>
        <p:txBody>
          <a:bodyPr/>
          <a:lstStyle/>
          <a:p>
            <a:r>
              <a:rPr lang="de-CH" dirty="0"/>
              <a:t>Validation – Operation at </a:t>
            </a:r>
            <a:r>
              <a:rPr lang="de-CH" dirty="0" err="1"/>
              <a:t>cryogenic</a:t>
            </a:r>
            <a:r>
              <a:rPr lang="de-CH" dirty="0"/>
              <a:t> </a:t>
            </a:r>
            <a:r>
              <a:rPr lang="de-CH" dirty="0" err="1"/>
              <a:t>temperatures</a:t>
            </a:r>
            <a:endParaRPr lang="de-CH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328D550A-9A45-4706-9E64-9A7ADFB6D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1" t="-111" r="-373" b="15801"/>
          <a:stretch/>
        </p:blipFill>
        <p:spPr>
          <a:xfrm>
            <a:off x="233458" y="759715"/>
            <a:ext cx="3370167" cy="2370099"/>
          </a:xfrm>
          <a:prstGeom prst="rect">
            <a:avLst/>
          </a:prstGeom>
        </p:spPr>
      </p:pic>
      <p:pic>
        <p:nvPicPr>
          <p:cNvPr id="4" name="Inhaltsplatzhalter 6">
            <a:extLst>
              <a:ext uri="{FF2B5EF4-FFF2-40B4-BE49-F238E27FC236}">
                <a16:creationId xmlns:a16="http://schemas.microsoft.com/office/drawing/2014/main" id="{004B28DC-6C15-4583-956C-B21656BC41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6139"/>
          <a:stretch/>
        </p:blipFill>
        <p:spPr>
          <a:xfrm>
            <a:off x="250825" y="3276152"/>
            <a:ext cx="1560217" cy="1552064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CC6B56F7-F3C9-4255-95F2-EE9E63D413CA}"/>
              </a:ext>
            </a:extLst>
          </p:cNvPr>
          <p:cNvSpPr txBox="1">
            <a:spLocks/>
          </p:cNvSpPr>
          <p:nvPr/>
        </p:nvSpPr>
        <p:spPr>
          <a:xfrm>
            <a:off x="4092248" y="797022"/>
            <a:ext cx="4811921" cy="17373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C2340"/>
              </a:buClr>
              <a:buFont typeface="Wingdings" panose="05000000000000000000" pitchFamily="2" charset="2"/>
              <a:buChar char="§"/>
              <a:tabLst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C2340"/>
              </a:buClr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Cool-down </a:t>
            </a:r>
            <a:r>
              <a:rPr lang="de-CH" dirty="0" err="1"/>
              <a:t>from</a:t>
            </a:r>
            <a:r>
              <a:rPr lang="de-CH" dirty="0"/>
              <a:t> ambient </a:t>
            </a:r>
            <a:r>
              <a:rPr lang="de-CH" dirty="0" err="1"/>
              <a:t>temperature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20K (</a:t>
            </a:r>
            <a:r>
              <a:rPr lang="de-CH" dirty="0" err="1"/>
              <a:t>shown</a:t>
            </a:r>
            <a:r>
              <a:rPr lang="de-CH" dirty="0"/>
              <a:t> </a:t>
            </a:r>
            <a:r>
              <a:rPr lang="de-CH" dirty="0" err="1"/>
              <a:t>below</a:t>
            </a:r>
            <a:r>
              <a:rPr lang="de-CH" dirty="0"/>
              <a:t>: 100K </a:t>
            </a:r>
            <a:r>
              <a:rPr lang="de-CH" dirty="0" err="1"/>
              <a:t>to</a:t>
            </a:r>
            <a:r>
              <a:rPr lang="de-CH" dirty="0"/>
              <a:t> 20 K)</a:t>
            </a:r>
          </a:p>
          <a:p>
            <a:r>
              <a:rPr lang="de-CH" dirty="0" err="1"/>
              <a:t>Stop</a:t>
            </a:r>
            <a:r>
              <a:rPr lang="de-CH" dirty="0"/>
              <a:t>/</a:t>
            </a:r>
            <a:r>
              <a:rPr lang="de-CH" dirty="0" err="1"/>
              <a:t>start</a:t>
            </a:r>
            <a:r>
              <a:rPr lang="de-CH" dirty="0"/>
              <a:t> @ 20 K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CE0D668-F7CC-40BF-BFBD-467B531139CF}"/>
              </a:ext>
            </a:extLst>
          </p:cNvPr>
          <p:cNvSpPr/>
          <p:nvPr/>
        </p:nvSpPr>
        <p:spPr>
          <a:xfrm>
            <a:off x="4011159" y="1442802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4157F88-9D39-41FF-ADEC-E76FEBC7C154}"/>
              </a:ext>
            </a:extLst>
          </p:cNvPr>
          <p:cNvSpPr/>
          <p:nvPr/>
        </p:nvSpPr>
        <p:spPr>
          <a:xfrm>
            <a:off x="4011159" y="835144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0446E52-ADC1-4CA4-855E-65EA4606D066}"/>
              </a:ext>
            </a:extLst>
          </p:cNvPr>
          <p:cNvSpPr/>
          <p:nvPr/>
        </p:nvSpPr>
        <p:spPr>
          <a:xfrm>
            <a:off x="6217920" y="3937491"/>
            <a:ext cx="198120" cy="2685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64882CF-A797-4DC2-AE75-55958EB62B43}"/>
              </a:ext>
            </a:extLst>
          </p:cNvPr>
          <p:cNvSpPr/>
          <p:nvPr/>
        </p:nvSpPr>
        <p:spPr>
          <a:xfrm>
            <a:off x="6408420" y="3937491"/>
            <a:ext cx="198120" cy="2685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F246F39-7C57-410C-AA0E-7540346D4284}"/>
              </a:ext>
            </a:extLst>
          </p:cNvPr>
          <p:cNvSpPr/>
          <p:nvPr/>
        </p:nvSpPr>
        <p:spPr>
          <a:xfrm>
            <a:off x="7225798" y="3937491"/>
            <a:ext cx="198120" cy="2685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C22D3B5-EBE8-4BE2-A16B-7D6628BBDFFC}"/>
              </a:ext>
            </a:extLst>
          </p:cNvPr>
          <p:cNvSpPr/>
          <p:nvPr/>
        </p:nvSpPr>
        <p:spPr>
          <a:xfrm>
            <a:off x="7484878" y="3937491"/>
            <a:ext cx="198120" cy="2685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840D44C5-02F5-4419-96D7-999CB9756F11}"/>
              </a:ext>
            </a:extLst>
          </p:cNvPr>
          <p:cNvSpPr/>
          <p:nvPr/>
        </p:nvSpPr>
        <p:spPr>
          <a:xfrm>
            <a:off x="7790697" y="3937491"/>
            <a:ext cx="198120" cy="2685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C43BBC1-0DD3-4895-846E-A1D4FA81148F}"/>
              </a:ext>
            </a:extLst>
          </p:cNvPr>
          <p:cNvSpPr/>
          <p:nvPr/>
        </p:nvSpPr>
        <p:spPr>
          <a:xfrm rot="1493505">
            <a:off x="4556741" y="3618211"/>
            <a:ext cx="1021027" cy="2503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626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EEC5F6A2-5A8B-434E-A72A-3A0BEA5B1A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0" t="1" r="16270" b="49458"/>
          <a:stretch/>
        </p:blipFill>
        <p:spPr>
          <a:xfrm>
            <a:off x="4462768" y="1854749"/>
            <a:ext cx="4686163" cy="2965550"/>
          </a:xfr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9E6A6984-A01D-4D31-B6E4-AD4BACD1DB02}"/>
              </a:ext>
            </a:extLst>
          </p:cNvPr>
          <p:cNvSpPr/>
          <p:nvPr/>
        </p:nvSpPr>
        <p:spPr>
          <a:xfrm rot="5400000">
            <a:off x="6550800" y="2422417"/>
            <a:ext cx="764123" cy="4208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00280B-BD7A-43DC-8505-65C6FAF4C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15283"/>
            <a:ext cx="6470015" cy="298094"/>
          </a:xfrm>
        </p:spPr>
        <p:txBody>
          <a:bodyPr/>
          <a:lstStyle/>
          <a:p>
            <a:r>
              <a:rPr lang="de-CH" dirty="0"/>
              <a:t>Micro-vibration </a:t>
            </a:r>
            <a:r>
              <a:rPr lang="de-CH" dirty="0" err="1"/>
              <a:t>measurement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gas </a:t>
            </a:r>
            <a:r>
              <a:rPr lang="de-CH" dirty="0" err="1"/>
              <a:t>bearing</a:t>
            </a:r>
            <a:r>
              <a:rPr lang="de-CH" dirty="0"/>
              <a:t> </a:t>
            </a:r>
            <a:r>
              <a:rPr lang="de-CH" dirty="0" err="1"/>
              <a:t>turbo</a:t>
            </a:r>
            <a:r>
              <a:rPr lang="de-CH" dirty="0"/>
              <a:t> </a:t>
            </a:r>
            <a:r>
              <a:rPr lang="de-CH" dirty="0" err="1"/>
              <a:t>compressor</a:t>
            </a:r>
            <a:r>
              <a:rPr lang="de-CH" dirty="0"/>
              <a:t>/</a:t>
            </a:r>
            <a:r>
              <a:rPr lang="de-CH" dirty="0" err="1"/>
              <a:t>expander</a:t>
            </a:r>
            <a:endParaRPr lang="de-CH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89DD89-6CA3-4D02-8408-5F04534E364A}"/>
              </a:ext>
            </a:extLst>
          </p:cNvPr>
          <p:cNvSpPr txBox="1">
            <a:spLocks/>
          </p:cNvSpPr>
          <p:nvPr/>
        </p:nvSpPr>
        <p:spPr>
          <a:xfrm>
            <a:off x="250825" y="842961"/>
            <a:ext cx="4045544" cy="1337594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C2340"/>
              </a:buClr>
              <a:buFont typeface="Wingdings" panose="05000000000000000000" pitchFamily="2" charset="2"/>
              <a:buChar char="§"/>
              <a:tabLst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C2340"/>
              </a:buClr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dirty="0"/>
              <a:t>Measurement </a:t>
            </a:r>
            <a:r>
              <a:rPr lang="de-CH" dirty="0" err="1"/>
              <a:t>setup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 gas </a:t>
            </a:r>
            <a:r>
              <a:rPr lang="de-CH" dirty="0" err="1"/>
              <a:t>bearing</a:t>
            </a:r>
            <a:r>
              <a:rPr lang="de-CH" dirty="0"/>
              <a:t> </a:t>
            </a:r>
            <a:r>
              <a:rPr lang="de-CH" dirty="0" err="1"/>
              <a:t>turbo</a:t>
            </a:r>
            <a:r>
              <a:rPr lang="de-CH" dirty="0"/>
              <a:t> </a:t>
            </a:r>
            <a:r>
              <a:rPr lang="de-CH" dirty="0" err="1"/>
              <a:t>compressor</a:t>
            </a:r>
            <a:r>
              <a:rPr lang="de-CH" dirty="0"/>
              <a:t>:</a:t>
            </a:r>
          </a:p>
          <a:p>
            <a:r>
              <a:rPr lang="de-CH" dirty="0" err="1"/>
              <a:t>Electrical</a:t>
            </a:r>
            <a:r>
              <a:rPr lang="de-CH" dirty="0"/>
              <a:t> </a:t>
            </a:r>
            <a:r>
              <a:rPr lang="de-CH" dirty="0" err="1"/>
              <a:t>input</a:t>
            </a:r>
            <a:r>
              <a:rPr lang="de-CH" dirty="0"/>
              <a:t> power: 2 kW</a:t>
            </a:r>
          </a:p>
          <a:p>
            <a:r>
              <a:rPr lang="de-CH" dirty="0"/>
              <a:t>Operation in </a:t>
            </a:r>
            <a:r>
              <a:rPr lang="de-CH" dirty="0" err="1"/>
              <a:t>helium</a:t>
            </a:r>
            <a:endParaRPr lang="de-CH" dirty="0"/>
          </a:p>
          <a:p>
            <a:r>
              <a:rPr lang="de-CH" dirty="0"/>
              <a:t>Speed: 232 </a:t>
            </a:r>
            <a:r>
              <a:rPr lang="de-CH" dirty="0" err="1"/>
              <a:t>krpm</a:t>
            </a:r>
            <a:r>
              <a:rPr lang="de-CH" dirty="0"/>
              <a:t> (3’866 Hz)</a:t>
            </a:r>
          </a:p>
        </p:txBody>
      </p:sp>
      <p:pic>
        <p:nvPicPr>
          <p:cNvPr id="274434" name="Picture 2" descr="ESO logo | ESO Deutschland">
            <a:extLst>
              <a:ext uri="{FF2B5EF4-FFF2-40B4-BE49-F238E27FC236}">
                <a16:creationId xmlns:a16="http://schemas.microsoft.com/office/drawing/2014/main" id="{14CC2D58-C25F-4E45-A679-AB0A9184C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78" y="655427"/>
            <a:ext cx="577651" cy="75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B932070A-1018-4468-B1EA-F29288DCFD4C}"/>
              </a:ext>
            </a:extLst>
          </p:cNvPr>
          <p:cNvSpPr txBox="1"/>
          <p:nvPr/>
        </p:nvSpPr>
        <p:spPr>
          <a:xfrm>
            <a:off x="4501389" y="1411320"/>
            <a:ext cx="1305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700" dirty="0" err="1"/>
              <a:t>Acknowledgement</a:t>
            </a:r>
            <a:r>
              <a:rPr lang="de-CH" sz="700" dirty="0"/>
              <a:t>: </a:t>
            </a:r>
            <a:br>
              <a:rPr lang="de-CH" sz="700" dirty="0"/>
            </a:br>
            <a:r>
              <a:rPr lang="de-CH" sz="700" dirty="0" err="1"/>
              <a:t>measurements</a:t>
            </a:r>
            <a:r>
              <a:rPr lang="de-CH" sz="700" dirty="0"/>
              <a:t> at ESO HQ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3A48965-8956-4153-9F89-271C535F32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64" r="19218"/>
          <a:stretch/>
        </p:blipFill>
        <p:spPr>
          <a:xfrm>
            <a:off x="248582" y="2213190"/>
            <a:ext cx="3901121" cy="2433240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D8DD01D5-C2D0-4477-AD0F-25F08A0F25E3}"/>
              </a:ext>
            </a:extLst>
          </p:cNvPr>
          <p:cNvCxnSpPr>
            <a:cxnSpLocks/>
          </p:cNvCxnSpPr>
          <p:nvPr/>
        </p:nvCxnSpPr>
        <p:spPr>
          <a:xfrm flipH="1">
            <a:off x="7833424" y="3529069"/>
            <a:ext cx="274780" cy="575418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F3876486-3640-4FD4-A95D-BFF9AF8B667B}"/>
              </a:ext>
            </a:extLst>
          </p:cNvPr>
          <p:cNvSpPr/>
          <p:nvPr/>
        </p:nvSpPr>
        <p:spPr>
          <a:xfrm>
            <a:off x="7833424" y="3012821"/>
            <a:ext cx="1093878" cy="55797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EB23EC6-F25D-4BE2-80F8-C097B18A62A4}"/>
              </a:ext>
            </a:extLst>
          </p:cNvPr>
          <p:cNvSpPr/>
          <p:nvPr/>
        </p:nvSpPr>
        <p:spPr>
          <a:xfrm>
            <a:off x="4840132" y="4155933"/>
            <a:ext cx="4090524" cy="4904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lt1"/>
                </a:solidFill>
              </a:rPr>
              <a:t>Highest</a:t>
            </a:r>
            <a:r>
              <a:rPr lang="de-CH" b="1" dirty="0">
                <a:solidFill>
                  <a:schemeClr val="lt1"/>
                </a:solidFill>
              </a:rPr>
              <a:t> </a:t>
            </a:r>
            <a:r>
              <a:rPr lang="de-CH" b="1" dirty="0" err="1">
                <a:solidFill>
                  <a:schemeClr val="lt1"/>
                </a:solidFill>
              </a:rPr>
              <a:t>force</a:t>
            </a:r>
            <a:r>
              <a:rPr lang="de-CH" b="1" dirty="0">
                <a:solidFill>
                  <a:schemeClr val="lt1"/>
                </a:solidFill>
              </a:rPr>
              <a:t> at 1-800 Hz (relevant </a:t>
            </a:r>
            <a:r>
              <a:rPr lang="de-CH" b="1" dirty="0" err="1">
                <a:solidFill>
                  <a:schemeClr val="lt1"/>
                </a:solidFill>
              </a:rPr>
              <a:t>frequency</a:t>
            </a:r>
            <a:r>
              <a:rPr lang="de-CH" b="1" dirty="0">
                <a:solidFill>
                  <a:schemeClr val="lt1"/>
                </a:solidFill>
              </a:rPr>
              <a:t> </a:t>
            </a:r>
            <a:r>
              <a:rPr lang="de-CH" b="1" dirty="0" err="1">
                <a:solidFill>
                  <a:schemeClr val="lt1"/>
                </a:solidFill>
              </a:rPr>
              <a:t>range</a:t>
            </a:r>
            <a:r>
              <a:rPr lang="de-CH" b="1" dirty="0">
                <a:solidFill>
                  <a:schemeClr val="lt1"/>
                </a:solidFill>
              </a:rPr>
              <a:t>): 0.02 N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63B9D04-FE75-4ADB-89C3-6572CFFBA64F}"/>
              </a:ext>
            </a:extLst>
          </p:cNvPr>
          <p:cNvGrpSpPr/>
          <p:nvPr/>
        </p:nvGrpSpPr>
        <p:grpSpPr>
          <a:xfrm>
            <a:off x="5808791" y="630380"/>
            <a:ext cx="3115527" cy="2089874"/>
            <a:chOff x="4973390" y="664823"/>
            <a:chExt cx="3115527" cy="2089874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B8CB29D2-2E45-4591-91AF-DBE5BA5ACB67}"/>
                </a:ext>
              </a:extLst>
            </p:cNvPr>
            <p:cNvSpPr/>
            <p:nvPr/>
          </p:nvSpPr>
          <p:spPr>
            <a:xfrm>
              <a:off x="4984899" y="701338"/>
              <a:ext cx="3104018" cy="20533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CDCBFCF-9725-4735-AA23-48739FD4BF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3390" y="664823"/>
              <a:ext cx="3086627" cy="2057751"/>
            </a:xfrm>
            <a:prstGeom prst="rect">
              <a:avLst/>
            </a:prstGeom>
          </p:spPr>
        </p:pic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E5653ECA-B1A9-497C-B562-D16FD01908AC}"/>
              </a:ext>
            </a:extLst>
          </p:cNvPr>
          <p:cNvSpPr/>
          <p:nvPr/>
        </p:nvSpPr>
        <p:spPr>
          <a:xfrm>
            <a:off x="4870238" y="2125980"/>
            <a:ext cx="909653" cy="7037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rgbClr val="FF0000"/>
                </a:solidFill>
              </a:rPr>
              <a:t>Force X</a:t>
            </a:r>
          </a:p>
          <a:p>
            <a:r>
              <a:rPr lang="de-CH" dirty="0">
                <a:solidFill>
                  <a:srgbClr val="00B050"/>
                </a:solidFill>
              </a:rPr>
              <a:t>Force Y</a:t>
            </a:r>
          </a:p>
          <a:p>
            <a:r>
              <a:rPr lang="de-CH" dirty="0">
                <a:solidFill>
                  <a:srgbClr val="0080FF"/>
                </a:solidFill>
              </a:rPr>
              <a:t>Force Z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18C959D-2D0D-42A3-9E0E-0C9B9724CE2B}"/>
              </a:ext>
            </a:extLst>
          </p:cNvPr>
          <p:cNvSpPr/>
          <p:nvPr/>
        </p:nvSpPr>
        <p:spPr>
          <a:xfrm>
            <a:off x="4556760" y="2026920"/>
            <a:ext cx="274780" cy="28012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109881B-5FBA-408D-9C2F-E5E01BB58BAB}"/>
              </a:ext>
            </a:extLst>
          </p:cNvPr>
          <p:cNvSpPr/>
          <p:nvPr/>
        </p:nvSpPr>
        <p:spPr>
          <a:xfrm>
            <a:off x="4459884" y="2026920"/>
            <a:ext cx="205007" cy="2697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F1002CB-C280-40B3-BAF6-CE50FE001CE4}"/>
              </a:ext>
            </a:extLst>
          </p:cNvPr>
          <p:cNvSpPr txBox="1"/>
          <p:nvPr/>
        </p:nvSpPr>
        <p:spPr>
          <a:xfrm rot="16200000">
            <a:off x="3860659" y="3222900"/>
            <a:ext cx="9575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Force (N)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A052DB1-4040-4A87-BDB5-E05E65243786}"/>
              </a:ext>
            </a:extLst>
          </p:cNvPr>
          <p:cNvSpPr txBox="1"/>
          <p:nvPr/>
        </p:nvSpPr>
        <p:spPr>
          <a:xfrm>
            <a:off x="4280995" y="3855970"/>
            <a:ext cx="6491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/>
              <a:t>0.001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2CF48C0-904D-4C45-B629-7F7D02CF9DA7}"/>
              </a:ext>
            </a:extLst>
          </p:cNvPr>
          <p:cNvSpPr txBox="1"/>
          <p:nvPr/>
        </p:nvSpPr>
        <p:spPr>
          <a:xfrm>
            <a:off x="4280995" y="3228987"/>
            <a:ext cx="6491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/>
              <a:t>0.01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F1461F6-A020-4D6F-A6A5-00B9582410B8}"/>
              </a:ext>
            </a:extLst>
          </p:cNvPr>
          <p:cNvSpPr txBox="1"/>
          <p:nvPr/>
        </p:nvSpPr>
        <p:spPr>
          <a:xfrm>
            <a:off x="4280995" y="2597315"/>
            <a:ext cx="6491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/>
              <a:t>0.1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F165552-FF52-49CE-AB49-AE9ED500BBA8}"/>
              </a:ext>
            </a:extLst>
          </p:cNvPr>
          <p:cNvSpPr txBox="1"/>
          <p:nvPr/>
        </p:nvSpPr>
        <p:spPr>
          <a:xfrm>
            <a:off x="4280995" y="2031827"/>
            <a:ext cx="6491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/>
              <a:t>1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F0414FF-1755-487F-9CC2-42656154D470}"/>
              </a:ext>
            </a:extLst>
          </p:cNvPr>
          <p:cNvSpPr txBox="1"/>
          <p:nvPr/>
        </p:nvSpPr>
        <p:spPr>
          <a:xfrm>
            <a:off x="4164943" y="4377318"/>
            <a:ext cx="7651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/>
              <a:t>0.0001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6D42051-C9A3-4E10-8A32-D6F3B8EB4F9E}"/>
              </a:ext>
            </a:extLst>
          </p:cNvPr>
          <p:cNvSpPr txBox="1"/>
          <p:nvPr/>
        </p:nvSpPr>
        <p:spPr>
          <a:xfrm>
            <a:off x="6195240" y="4775727"/>
            <a:ext cx="150682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err="1"/>
              <a:t>Frequency</a:t>
            </a:r>
            <a:r>
              <a:rPr lang="de-CH" dirty="0"/>
              <a:t> (Hz)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5737A5-329B-482C-8821-8632434720A0}"/>
              </a:ext>
            </a:extLst>
          </p:cNvPr>
          <p:cNvSpPr txBox="1"/>
          <p:nvPr/>
        </p:nvSpPr>
        <p:spPr>
          <a:xfrm>
            <a:off x="4764162" y="4620737"/>
            <a:ext cx="476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1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77F43A0-EF4E-46C2-A37C-641C02EC7309}"/>
              </a:ext>
            </a:extLst>
          </p:cNvPr>
          <p:cNvSpPr txBox="1"/>
          <p:nvPr/>
        </p:nvSpPr>
        <p:spPr>
          <a:xfrm>
            <a:off x="6033898" y="4620737"/>
            <a:ext cx="476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10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FC18E13-9FD7-4D85-B282-0F610323326E}"/>
              </a:ext>
            </a:extLst>
          </p:cNvPr>
          <p:cNvSpPr txBox="1"/>
          <p:nvPr/>
        </p:nvSpPr>
        <p:spPr>
          <a:xfrm>
            <a:off x="7447391" y="4620737"/>
            <a:ext cx="476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100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8E89FDF-D2EA-40DC-A860-B68B4DB75E00}"/>
              </a:ext>
            </a:extLst>
          </p:cNvPr>
          <p:cNvSpPr txBox="1"/>
          <p:nvPr/>
        </p:nvSpPr>
        <p:spPr>
          <a:xfrm>
            <a:off x="8499868" y="4620737"/>
            <a:ext cx="476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800</a:t>
            </a:r>
          </a:p>
        </p:txBody>
      </p:sp>
    </p:spTree>
    <p:extLst>
      <p:ext uri="{BB962C8B-B14F-4D97-AF65-F5344CB8AC3E}">
        <p14:creationId xmlns:p14="http://schemas.microsoft.com/office/powerpoint/2010/main" val="1283768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4EDD6699-2432-4262-91D2-55D0D1205A8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420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4EDD6699-2432-4262-91D2-55D0D1205A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B64BF8F-FF8E-48C2-AF1E-9453FB575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6" y="315283"/>
            <a:ext cx="6889114" cy="298094"/>
          </a:xfrm>
        </p:spPr>
        <p:txBody>
          <a:bodyPr vert="horz"/>
          <a:lstStyle/>
          <a:p>
            <a:r>
              <a:rPr lang="de-CH" dirty="0" err="1"/>
              <a:t>Conclusion</a:t>
            </a:r>
            <a:r>
              <a:rPr lang="de-CH" dirty="0"/>
              <a:t> – Gas </a:t>
            </a:r>
            <a:r>
              <a:rPr lang="de-CH" dirty="0" err="1"/>
              <a:t>bearing</a:t>
            </a:r>
            <a:r>
              <a:rPr lang="de-CH" dirty="0"/>
              <a:t> </a:t>
            </a:r>
            <a:r>
              <a:rPr lang="de-CH" dirty="0" err="1"/>
              <a:t>technology</a:t>
            </a:r>
            <a:r>
              <a:rPr lang="de-CH" dirty="0"/>
              <a:t> USPs 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030E5AF2-E3DF-45DB-A382-D38827A2BB3B}"/>
              </a:ext>
            </a:extLst>
          </p:cNvPr>
          <p:cNvGrpSpPr/>
          <p:nvPr/>
        </p:nvGrpSpPr>
        <p:grpSpPr>
          <a:xfrm>
            <a:off x="777711" y="1040712"/>
            <a:ext cx="2427526" cy="1027133"/>
            <a:chOff x="279263" y="1253675"/>
            <a:chExt cx="2427526" cy="1027133"/>
          </a:xfrm>
        </p:grpSpPr>
        <p:sp>
          <p:nvSpPr>
            <p:cNvPr id="46" name="Ellipse 40">
              <a:extLst>
                <a:ext uri="{FF2B5EF4-FFF2-40B4-BE49-F238E27FC236}">
                  <a16:creationId xmlns:a16="http://schemas.microsoft.com/office/drawing/2014/main" id="{4B53F0ED-9213-4B47-87A1-1B10A3DE9D54}"/>
                </a:ext>
              </a:extLst>
            </p:cNvPr>
            <p:cNvSpPr/>
            <p:nvPr/>
          </p:nvSpPr>
          <p:spPr>
            <a:xfrm>
              <a:off x="279263" y="1253675"/>
              <a:ext cx="2427526" cy="1027133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D29CE6EF-194F-46A6-8A8D-7A93C3FCC790}"/>
                </a:ext>
              </a:extLst>
            </p:cNvPr>
            <p:cNvSpPr/>
            <p:nvPr/>
          </p:nvSpPr>
          <p:spPr>
            <a:xfrm>
              <a:off x="1100942" y="1614768"/>
              <a:ext cx="1572817" cy="304946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Standardized solution</a:t>
              </a:r>
            </a:p>
          </p:txBody>
        </p: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2875A868-003C-47DD-9844-EBF958ECC6AA}"/>
              </a:ext>
            </a:extLst>
          </p:cNvPr>
          <p:cNvGrpSpPr/>
          <p:nvPr/>
        </p:nvGrpSpPr>
        <p:grpSpPr>
          <a:xfrm>
            <a:off x="3317787" y="2167532"/>
            <a:ext cx="2452788" cy="1036509"/>
            <a:chOff x="458692" y="2768829"/>
            <a:chExt cx="2080077" cy="883200"/>
          </a:xfrm>
        </p:grpSpPr>
        <p:sp>
          <p:nvSpPr>
            <p:cNvPr id="57" name="Ellipse 38">
              <a:extLst>
                <a:ext uri="{FF2B5EF4-FFF2-40B4-BE49-F238E27FC236}">
                  <a16:creationId xmlns:a16="http://schemas.microsoft.com/office/drawing/2014/main" id="{EE68CD28-BCEA-47CB-A5F2-184F44F54032}"/>
                </a:ext>
              </a:extLst>
            </p:cNvPr>
            <p:cNvSpPr/>
            <p:nvPr/>
          </p:nvSpPr>
          <p:spPr>
            <a:xfrm>
              <a:off x="458692" y="2768829"/>
              <a:ext cx="2080077" cy="8832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hteck: abgerundete Ecken 55">
              <a:extLst>
                <a:ext uri="{FF2B5EF4-FFF2-40B4-BE49-F238E27FC236}">
                  <a16:creationId xmlns:a16="http://schemas.microsoft.com/office/drawing/2014/main" id="{CC37A5F8-5F74-40D1-9336-C10B051D807F}"/>
                </a:ext>
              </a:extLst>
            </p:cNvPr>
            <p:cNvSpPr/>
            <p:nvPr/>
          </p:nvSpPr>
          <p:spPr>
            <a:xfrm>
              <a:off x="1280113" y="3094877"/>
              <a:ext cx="1228472" cy="258608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Leak-tight</a:t>
              </a:r>
            </a:p>
          </p:txBody>
        </p: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2DCE1F27-7B57-4682-A8AF-9ADA5AAC253F}"/>
              </a:ext>
            </a:extLst>
          </p:cNvPr>
          <p:cNvGrpSpPr/>
          <p:nvPr/>
        </p:nvGrpSpPr>
        <p:grpSpPr>
          <a:xfrm>
            <a:off x="5898861" y="3320259"/>
            <a:ext cx="2427525" cy="976766"/>
            <a:chOff x="1982632" y="808082"/>
            <a:chExt cx="2069188" cy="832582"/>
          </a:xfrm>
        </p:grpSpPr>
        <p:sp>
          <p:nvSpPr>
            <p:cNvPr id="60" name="Rechteck: abgerundete Ecken 59">
              <a:extLst>
                <a:ext uri="{FF2B5EF4-FFF2-40B4-BE49-F238E27FC236}">
                  <a16:creationId xmlns:a16="http://schemas.microsoft.com/office/drawing/2014/main" id="{84DD99CE-E070-4CD6-B1D0-60E964EA2B70}"/>
                </a:ext>
              </a:extLst>
            </p:cNvPr>
            <p:cNvSpPr/>
            <p:nvPr/>
          </p:nvSpPr>
          <p:spPr>
            <a:xfrm>
              <a:off x="1982632" y="808082"/>
              <a:ext cx="2069188" cy="832582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hteck: abgerundete Ecken 61">
              <a:extLst>
                <a:ext uri="{FF2B5EF4-FFF2-40B4-BE49-F238E27FC236}">
                  <a16:creationId xmlns:a16="http://schemas.microsoft.com/office/drawing/2014/main" id="{4CA197CC-6C47-49DD-B1B6-E2AFDCAFC936}"/>
                </a:ext>
              </a:extLst>
            </p:cNvPr>
            <p:cNvSpPr/>
            <p:nvPr/>
          </p:nvSpPr>
          <p:spPr>
            <a:xfrm>
              <a:off x="2773903" y="1042707"/>
              <a:ext cx="1238682" cy="356386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Compact and lightweight</a:t>
              </a:r>
              <a:endPara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EA3B707E-EBE3-435E-B220-110BD48DC44E}"/>
              </a:ext>
            </a:extLst>
          </p:cNvPr>
          <p:cNvGrpSpPr/>
          <p:nvPr/>
        </p:nvGrpSpPr>
        <p:grpSpPr>
          <a:xfrm>
            <a:off x="5898863" y="1058880"/>
            <a:ext cx="2443307" cy="996412"/>
            <a:chOff x="914683" y="2324113"/>
            <a:chExt cx="2632772" cy="1073677"/>
          </a:xfrm>
        </p:grpSpPr>
        <p:sp>
          <p:nvSpPr>
            <p:cNvPr id="66" name="Ellipse 33">
              <a:extLst>
                <a:ext uri="{FF2B5EF4-FFF2-40B4-BE49-F238E27FC236}">
                  <a16:creationId xmlns:a16="http://schemas.microsoft.com/office/drawing/2014/main" id="{0B4865BD-190A-4B81-8319-1A2A55778F8E}"/>
                </a:ext>
              </a:extLst>
            </p:cNvPr>
            <p:cNvSpPr/>
            <p:nvPr/>
          </p:nvSpPr>
          <p:spPr>
            <a:xfrm>
              <a:off x="914683" y="2324113"/>
              <a:ext cx="2615768" cy="1073677"/>
            </a:xfrm>
            <a:prstGeom prst="round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hteck: abgerundete Ecken 64">
              <a:extLst>
                <a:ext uri="{FF2B5EF4-FFF2-40B4-BE49-F238E27FC236}">
                  <a16:creationId xmlns:a16="http://schemas.microsoft.com/office/drawing/2014/main" id="{0C6378CE-C28E-4043-8622-6A9D631EDE1A}"/>
                </a:ext>
              </a:extLst>
            </p:cNvPr>
            <p:cNvSpPr/>
            <p:nvPr/>
          </p:nvSpPr>
          <p:spPr>
            <a:xfrm>
              <a:off x="1848362" y="2708625"/>
              <a:ext cx="1699093" cy="328244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Cryogenic operation</a:t>
              </a:r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077D2662-DFB8-4FD1-B193-1639F33C32B2}"/>
              </a:ext>
            </a:extLst>
          </p:cNvPr>
          <p:cNvGrpSpPr/>
          <p:nvPr/>
        </p:nvGrpSpPr>
        <p:grpSpPr>
          <a:xfrm>
            <a:off x="785270" y="2185383"/>
            <a:ext cx="2412871" cy="1008224"/>
            <a:chOff x="-19974" y="2438394"/>
            <a:chExt cx="3422230" cy="1426093"/>
          </a:xfrm>
        </p:grpSpPr>
        <p:sp>
          <p:nvSpPr>
            <p:cNvPr id="71" name="Ellipse 36">
              <a:extLst>
                <a:ext uri="{FF2B5EF4-FFF2-40B4-BE49-F238E27FC236}">
                  <a16:creationId xmlns:a16="http://schemas.microsoft.com/office/drawing/2014/main" id="{3DE4295E-BAE0-4D0B-88A3-37053DEBF134}"/>
                </a:ext>
              </a:extLst>
            </p:cNvPr>
            <p:cNvSpPr/>
            <p:nvPr/>
          </p:nvSpPr>
          <p:spPr>
            <a:xfrm>
              <a:off x="-19974" y="2438394"/>
              <a:ext cx="3422230" cy="1426093"/>
            </a:xfrm>
            <a:prstGeom prst="round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echteck: abgerundete Ecken 69">
              <a:extLst>
                <a:ext uri="{FF2B5EF4-FFF2-40B4-BE49-F238E27FC236}">
                  <a16:creationId xmlns:a16="http://schemas.microsoft.com/office/drawing/2014/main" id="{617F6629-4B23-4DA8-8E58-4A2E4FEAA9EC}"/>
                </a:ext>
              </a:extLst>
            </p:cNvPr>
            <p:cNvSpPr/>
            <p:nvPr/>
          </p:nvSpPr>
          <p:spPr>
            <a:xfrm>
              <a:off x="1076716" y="2878312"/>
              <a:ext cx="2248151" cy="581422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Compressor-inverter system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114AEE9-9D00-4A15-9002-5852052EA7B0}"/>
              </a:ext>
            </a:extLst>
          </p:cNvPr>
          <p:cNvGrpSpPr/>
          <p:nvPr/>
        </p:nvGrpSpPr>
        <p:grpSpPr>
          <a:xfrm>
            <a:off x="3312736" y="3304267"/>
            <a:ext cx="2524562" cy="1008000"/>
            <a:chOff x="1913456" y="2338111"/>
            <a:chExt cx="2405478" cy="960452"/>
          </a:xfrm>
        </p:grpSpPr>
        <p:sp>
          <p:nvSpPr>
            <p:cNvPr id="76" name="Ellipse 28">
              <a:extLst>
                <a:ext uri="{FF2B5EF4-FFF2-40B4-BE49-F238E27FC236}">
                  <a16:creationId xmlns:a16="http://schemas.microsoft.com/office/drawing/2014/main" id="{B51B69EF-974F-43E2-B6F1-6763A13DD79B}"/>
                </a:ext>
              </a:extLst>
            </p:cNvPr>
            <p:cNvSpPr/>
            <p:nvPr/>
          </p:nvSpPr>
          <p:spPr>
            <a:xfrm>
              <a:off x="1913456" y="2338111"/>
              <a:ext cx="2341905" cy="96045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hteck: abgerundete Ecken 74">
              <a:extLst>
                <a:ext uri="{FF2B5EF4-FFF2-40B4-BE49-F238E27FC236}">
                  <a16:creationId xmlns:a16="http://schemas.microsoft.com/office/drawing/2014/main" id="{CC603CD5-C87A-4880-A4CF-C2D47EA40BC3}"/>
                </a:ext>
              </a:extLst>
            </p:cNvPr>
            <p:cNvSpPr/>
            <p:nvPr/>
          </p:nvSpPr>
          <p:spPr>
            <a:xfrm>
              <a:off x="2729528" y="2640234"/>
              <a:ext cx="1589406" cy="329846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Vibration-free</a:t>
              </a:r>
            </a:p>
          </p:txBody>
        </p: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EF99CA90-F31D-44F3-8FCE-182DC14B11A5}"/>
              </a:ext>
            </a:extLst>
          </p:cNvPr>
          <p:cNvGrpSpPr/>
          <p:nvPr/>
        </p:nvGrpSpPr>
        <p:grpSpPr>
          <a:xfrm>
            <a:off x="3330924" y="1058875"/>
            <a:ext cx="2424592" cy="996413"/>
            <a:chOff x="4390301" y="779008"/>
            <a:chExt cx="2457272" cy="1009844"/>
          </a:xfrm>
        </p:grpSpPr>
        <p:sp>
          <p:nvSpPr>
            <p:cNvPr id="84" name="Rechteck: abgerundete Ecken 83">
              <a:extLst>
                <a:ext uri="{FF2B5EF4-FFF2-40B4-BE49-F238E27FC236}">
                  <a16:creationId xmlns:a16="http://schemas.microsoft.com/office/drawing/2014/main" id="{F12FCD1F-A33D-4DC0-A1A6-98083A8B633A}"/>
                </a:ext>
              </a:extLst>
            </p:cNvPr>
            <p:cNvSpPr/>
            <p:nvPr/>
          </p:nvSpPr>
          <p:spPr>
            <a:xfrm>
              <a:off x="4390301" y="779008"/>
              <a:ext cx="2457272" cy="1009844"/>
            </a:xfrm>
            <a:prstGeom prst="round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Rechteck: abgerundete Ecken 82">
              <a:extLst>
                <a:ext uri="{FF2B5EF4-FFF2-40B4-BE49-F238E27FC236}">
                  <a16:creationId xmlns:a16="http://schemas.microsoft.com/office/drawing/2014/main" id="{78CF293D-1085-46EC-A9D0-896D39E4E92C}"/>
                </a:ext>
              </a:extLst>
            </p:cNvPr>
            <p:cNvSpPr/>
            <p:nvPr/>
          </p:nvSpPr>
          <p:spPr>
            <a:xfrm>
              <a:off x="5611044" y="1145590"/>
              <a:ext cx="1008040" cy="290027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Oil-free</a:t>
              </a:r>
            </a:p>
          </p:txBody>
        </p: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96518F97-854B-490D-BFC8-A2D2CDD5EC7C}"/>
              </a:ext>
            </a:extLst>
          </p:cNvPr>
          <p:cNvGrpSpPr/>
          <p:nvPr/>
        </p:nvGrpSpPr>
        <p:grpSpPr>
          <a:xfrm>
            <a:off x="5898861" y="2180941"/>
            <a:ext cx="2427527" cy="1005809"/>
            <a:chOff x="5823484" y="2873171"/>
            <a:chExt cx="2114532" cy="884971"/>
          </a:xfrm>
        </p:grpSpPr>
        <p:sp>
          <p:nvSpPr>
            <p:cNvPr id="87" name="Rechteck: abgerundete Ecken 86">
              <a:extLst>
                <a:ext uri="{FF2B5EF4-FFF2-40B4-BE49-F238E27FC236}">
                  <a16:creationId xmlns:a16="http://schemas.microsoft.com/office/drawing/2014/main" id="{6E0D3A47-05BF-483D-A7FA-BC579A27896A}"/>
                </a:ext>
              </a:extLst>
            </p:cNvPr>
            <p:cNvSpPr/>
            <p:nvPr/>
          </p:nvSpPr>
          <p:spPr>
            <a:xfrm>
              <a:off x="5823484" y="2873171"/>
              <a:ext cx="2114532" cy="884971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Rechteck: abgerundete Ecken 88">
              <a:extLst>
                <a:ext uri="{FF2B5EF4-FFF2-40B4-BE49-F238E27FC236}">
                  <a16:creationId xmlns:a16="http://schemas.microsoft.com/office/drawing/2014/main" id="{04DC6E48-2775-4035-AFF3-A5D603B07ED4}"/>
                </a:ext>
              </a:extLst>
            </p:cNvPr>
            <p:cNvSpPr/>
            <p:nvPr/>
          </p:nvSpPr>
          <p:spPr>
            <a:xfrm>
              <a:off x="6645666" y="3156014"/>
              <a:ext cx="1238682" cy="356386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Efficient</a:t>
              </a:r>
            </a:p>
          </p:txBody>
        </p: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FAD087FF-2154-47FE-9DFA-6C878E7C92BB}"/>
              </a:ext>
            </a:extLst>
          </p:cNvPr>
          <p:cNvGrpSpPr/>
          <p:nvPr/>
        </p:nvGrpSpPr>
        <p:grpSpPr>
          <a:xfrm>
            <a:off x="777711" y="3300568"/>
            <a:ext cx="2435046" cy="1008000"/>
            <a:chOff x="7312533" y="2803668"/>
            <a:chExt cx="2435046" cy="1008000"/>
          </a:xfrm>
        </p:grpSpPr>
        <p:sp>
          <p:nvSpPr>
            <p:cNvPr id="93" name="Ellipse 32">
              <a:extLst>
                <a:ext uri="{FF2B5EF4-FFF2-40B4-BE49-F238E27FC236}">
                  <a16:creationId xmlns:a16="http://schemas.microsoft.com/office/drawing/2014/main" id="{8F3D1B0E-C94D-4678-A38C-B9051B041097}"/>
                </a:ext>
              </a:extLst>
            </p:cNvPr>
            <p:cNvSpPr/>
            <p:nvPr/>
          </p:nvSpPr>
          <p:spPr>
            <a:xfrm>
              <a:off x="7312533" y="2803668"/>
              <a:ext cx="2435046" cy="1008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Rechteck: abgerundete Ecken 91">
              <a:extLst>
                <a:ext uri="{FF2B5EF4-FFF2-40B4-BE49-F238E27FC236}">
                  <a16:creationId xmlns:a16="http://schemas.microsoft.com/office/drawing/2014/main" id="{A2DEA9A1-7B2A-4207-91A7-03F9C53C3C4F}"/>
                </a:ext>
              </a:extLst>
            </p:cNvPr>
            <p:cNvSpPr/>
            <p:nvPr/>
          </p:nvSpPr>
          <p:spPr>
            <a:xfrm>
              <a:off x="8261719" y="3129475"/>
              <a:ext cx="1238682" cy="356386"/>
            </a:xfrm>
            <a:prstGeom prst="roundRect">
              <a:avLst>
                <a:gd name="adj" fmla="val 207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Service life</a:t>
              </a:r>
            </a:p>
          </p:txBody>
        </p:sp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C557BBFA-D136-4B59-955C-635A5026DC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2" y="2246495"/>
            <a:ext cx="874778" cy="87173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5C8CA71-70DD-41F2-92C4-CD69557777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39" y="2387622"/>
            <a:ext cx="618043" cy="618043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F13A04CA-0FC3-4A15-A9BD-C77075A056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89" y="2361106"/>
            <a:ext cx="698712" cy="68164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5B58E5D4-78F9-4071-A65B-EA760C9B90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625" y="3535129"/>
            <a:ext cx="561284" cy="557032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B74E14E8-0AA3-4D33-8625-F8EF83A5A49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92" y="3515279"/>
            <a:ext cx="445191" cy="55831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CAD29EA0-EFE8-4753-982F-AB349E6A82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151" y="1292391"/>
            <a:ext cx="898616" cy="5364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9C3056F-4AD6-4DCE-BF12-B2CE788E6DE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21" y="1141692"/>
            <a:ext cx="825191" cy="82231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8235ACAC-3AAD-4B48-A93F-F012F0E18C6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396" y="3383034"/>
            <a:ext cx="874778" cy="87173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4CFAFEA5-C68C-4C0F-8230-89809A3B41B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62" y="1118453"/>
            <a:ext cx="905258" cy="89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661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312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’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’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3&quot;&gt;&lt;elem m_fUsage=&quot;4.88532790000000005648E+00&quot;&gt;&lt;m_msothmcolidx val=&quot;0&quot;/&gt;&lt;m_rgb r=&quot;00&quot; g=&quot;20&quot; b=&quot;60&quot;/&gt;&lt;/elem&gt;&lt;elem m_fUsage=&quot;2.70708233895351035869E+00&quot;&gt;&lt;m_msothmcolidx val=&quot;0&quot;/&gt;&lt;m_rgb r=&quot;0C&quot; g=&quot;23&quot; b=&quot;40&quot;/&gt;&lt;/elem&gt;&lt;elem m_fUsage=&quot;3.48678440100000153201E-01&quot;&gt;&lt;m_msothmcolidx val=&quot;0&quot;/&gt;&lt;m_rgb r=&quot;FF&quot; g=&quot;00&quot; b=&quot;0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Benutzerdefiniertes Design">
  <a:themeElements>
    <a:clrScheme name="Celeroton">
      <a:dk1>
        <a:srgbClr val="000000"/>
      </a:dk1>
      <a:lt1>
        <a:srgbClr val="FFFFFF"/>
      </a:lt1>
      <a:dk2>
        <a:srgbClr val="0C2340"/>
      </a:dk2>
      <a:lt2>
        <a:srgbClr val="ADB3CA"/>
      </a:lt2>
      <a:accent1>
        <a:srgbClr val="0C2340"/>
      </a:accent1>
      <a:accent2>
        <a:srgbClr val="D90818"/>
      </a:accent2>
      <a:accent3>
        <a:srgbClr val="4A4A49"/>
      </a:accent3>
      <a:accent4>
        <a:srgbClr val="6AA94E"/>
      </a:accent4>
      <a:accent5>
        <a:srgbClr val="92499E"/>
      </a:accent5>
      <a:accent6>
        <a:srgbClr val="F49C3E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MS-02-20240208 VO Präsentation" id="{0B9B526E-A43B-4648-BE3F-E01DD3C7922E}" vid="{0B76014D-1D41-4EB7-90E4-43F08CD409E5}"/>
    </a:ext>
  </a:extLst>
</a:theme>
</file>

<file path=ppt/theme/theme2.xml><?xml version="1.0" encoding="utf-8"?>
<a:theme xmlns:a="http://schemas.openxmlformats.org/drawingml/2006/main" name="Unternehmenspräsentation">
  <a:themeElements>
    <a:clrScheme name="Celeroton">
      <a:dk1>
        <a:sysClr val="windowText" lastClr="000000"/>
      </a:dk1>
      <a:lt1>
        <a:sysClr val="window" lastClr="FFFFFF"/>
      </a:lt1>
      <a:dk2>
        <a:srgbClr val="798FA5"/>
      </a:dk2>
      <a:lt2>
        <a:srgbClr val="BDB6B2"/>
      </a:lt2>
      <a:accent1>
        <a:srgbClr val="566B80"/>
      </a:accent1>
      <a:accent2>
        <a:srgbClr val="6E645E"/>
      </a:accent2>
      <a:accent3>
        <a:srgbClr val="AFBCC9"/>
      </a:accent3>
      <a:accent4>
        <a:srgbClr val="D3CFCB"/>
      </a:accent4>
      <a:accent5>
        <a:srgbClr val="E4E9ED"/>
      </a:accent5>
      <a:accent6>
        <a:srgbClr val="E9E7E5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/>
      <a:lstStyle>
        <a:defPPr algn="l">
          <a:defRPr sz="2400" b="0" 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QMS-02-20240208 VO Präsentation" id="{0B9B526E-A43B-4648-BE3F-E01DD3C7922E}" vid="{7470A74D-D1DE-467C-A7A0-FE750AC2E20B}"/>
    </a:ext>
  </a:extLst>
</a:theme>
</file>

<file path=ppt/theme/theme3.xml><?xml version="1.0" encoding="utf-8"?>
<a:theme xmlns:a="http://schemas.openxmlformats.org/drawingml/2006/main" name="2_Benutzerdefiniertes Design">
  <a:themeElements>
    <a:clrScheme name="Celeroton">
      <a:dk1>
        <a:srgbClr val="000000"/>
      </a:dk1>
      <a:lt1>
        <a:srgbClr val="FFFFFF"/>
      </a:lt1>
      <a:dk2>
        <a:srgbClr val="0C2340"/>
      </a:dk2>
      <a:lt2>
        <a:srgbClr val="ADB3CA"/>
      </a:lt2>
      <a:accent1>
        <a:srgbClr val="0C2340"/>
      </a:accent1>
      <a:accent2>
        <a:srgbClr val="D90818"/>
      </a:accent2>
      <a:accent3>
        <a:srgbClr val="4A4A49"/>
      </a:accent3>
      <a:accent4>
        <a:srgbClr val="6AA94E"/>
      </a:accent4>
      <a:accent5>
        <a:srgbClr val="92499E"/>
      </a:accent5>
      <a:accent6>
        <a:srgbClr val="F49C3E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MS-02-20240208 VO Präsentation" id="{0B9B526E-A43B-4648-BE3F-E01DD3C7922E}" vid="{0B76014D-1D41-4EB7-90E4-43F08CD409E5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1415</Words>
  <Application>Microsoft Office PowerPoint</Application>
  <PresentationFormat>Bildschirmpräsentation (16:9)</PresentationFormat>
  <Paragraphs>183</Paragraphs>
  <Slides>12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Arial</vt:lpstr>
      <vt:lpstr>Calibri</vt:lpstr>
      <vt:lpstr>Century Gothic</vt:lpstr>
      <vt:lpstr>Symbol</vt:lpstr>
      <vt:lpstr>Wingdings</vt:lpstr>
      <vt:lpstr>1_Benutzerdefiniertes Design</vt:lpstr>
      <vt:lpstr>Unternehmenspräsentation</vt:lpstr>
      <vt:lpstr>2_Benutzerdefiniertes Design</vt:lpstr>
      <vt:lpstr>think-cell Slide</vt:lpstr>
      <vt:lpstr>think-cell Folie</vt:lpstr>
      <vt:lpstr>Vibration-free gas bearing turbo compressors and expanders for cryogenic applications</vt:lpstr>
      <vt:lpstr>Motivation </vt:lpstr>
      <vt:lpstr>Gas bearing turbo compressor technology</vt:lpstr>
      <vt:lpstr>Reverse turbo Brayton cryocooler (rtB)</vt:lpstr>
      <vt:lpstr>Reverse turbo Brayton cryocooler (rtB)</vt:lpstr>
      <vt:lpstr>rtB: Multi-stage compressor system and expander</vt:lpstr>
      <vt:lpstr>Validation – Operation at cryogenic temperatures</vt:lpstr>
      <vt:lpstr>Micro-vibration measurement of a gas bearing turbo compressor/expander</vt:lpstr>
      <vt:lpstr>Conclusion – Gas bearing technology USPs </vt:lpstr>
      <vt:lpstr>PowerPoint-Präsentation</vt:lpstr>
      <vt:lpstr>Expanders and Compressors for Cryogenics</vt:lpstr>
      <vt:lpstr>Gas Bearing Technology - Advantages</vt:lpstr>
    </vt:vector>
  </TitlesOfParts>
  <Company>Celeroton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Celeroton – Company presentation</dc:title>
  <dc:creator>Patrik Fröhlich</dc:creator>
  <cp:lastModifiedBy>Patrik Fröhlich</cp:lastModifiedBy>
  <cp:revision>143</cp:revision>
  <cp:lastPrinted>2025-05-07T13:26:13Z</cp:lastPrinted>
  <dcterms:created xsi:type="dcterms:W3CDTF">2025-03-20T12:27:06Z</dcterms:created>
  <dcterms:modified xsi:type="dcterms:W3CDTF">2026-01-21T08:15:45Z</dcterms:modified>
</cp:coreProperties>
</file>