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1" r:id="rId3"/>
    <p:sldId id="259" r:id="rId4"/>
    <p:sldId id="264" r:id="rId5"/>
    <p:sldId id="260" r:id="rId6"/>
    <p:sldId id="268" r:id="rId7"/>
    <p:sldId id="273" r:id="rId8"/>
    <p:sldId id="275" r:id="rId9"/>
    <p:sldId id="274" r:id="rId10"/>
    <p:sldId id="261" r:id="rId11"/>
    <p:sldId id="263"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F4400C-6DC1-4373-B82A-E5B62798CD69}" v="713" dt="2026-01-20T16:52:21.6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980" autoAdjust="0"/>
  </p:normalViewPr>
  <p:slideViewPr>
    <p:cSldViewPr snapToGrid="0">
      <p:cViewPr varScale="1">
        <p:scale>
          <a:sx n="103" d="100"/>
          <a:sy n="103" d="100"/>
        </p:scale>
        <p:origin x="126" y="6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dovic Genolet" userId="5e3c2e45-32c5-4a1a-940f-85a0a57970d4" providerId="ADAL" clId="{ACFE129B-2D0D-4A2C-8951-1164B4EB3470}"/>
    <pc:docChg chg="custSel addSld modSld sldOrd">
      <pc:chgData name="Ludovic Genolet" userId="5e3c2e45-32c5-4a1a-940f-85a0a57970d4" providerId="ADAL" clId="{ACFE129B-2D0D-4A2C-8951-1164B4EB3470}" dt="2026-01-20T16:30:11.844" v="180" actId="1035"/>
      <pc:docMkLst>
        <pc:docMk/>
      </pc:docMkLst>
      <pc:sldChg chg="modSp mod">
        <pc:chgData name="Ludovic Genolet" userId="5e3c2e45-32c5-4a1a-940f-85a0a57970d4" providerId="ADAL" clId="{ACFE129B-2D0D-4A2C-8951-1164B4EB3470}" dt="2026-01-20T11:49:37.264" v="126" actId="20577"/>
        <pc:sldMkLst>
          <pc:docMk/>
          <pc:sldMk cId="265923839" sldId="259"/>
        </pc:sldMkLst>
        <pc:spChg chg="mod">
          <ac:chgData name="Ludovic Genolet" userId="5e3c2e45-32c5-4a1a-940f-85a0a57970d4" providerId="ADAL" clId="{ACFE129B-2D0D-4A2C-8951-1164B4EB3470}" dt="2026-01-20T11:49:37.264" v="126" actId="20577"/>
          <ac:spMkLst>
            <pc:docMk/>
            <pc:sldMk cId="265923839" sldId="259"/>
            <ac:spMk id="3" creationId="{232E7B8F-22E3-D967-19AC-CE56B7E30A57}"/>
          </ac:spMkLst>
        </pc:spChg>
      </pc:sldChg>
      <pc:sldChg chg="modSp mod">
        <pc:chgData name="Ludovic Genolet" userId="5e3c2e45-32c5-4a1a-940f-85a0a57970d4" providerId="ADAL" clId="{ACFE129B-2D0D-4A2C-8951-1164B4EB3470}" dt="2026-01-20T13:19:12.745" v="164" actId="20577"/>
        <pc:sldMkLst>
          <pc:docMk/>
          <pc:sldMk cId="367015138" sldId="263"/>
        </pc:sldMkLst>
        <pc:spChg chg="mod">
          <ac:chgData name="Ludovic Genolet" userId="5e3c2e45-32c5-4a1a-940f-85a0a57970d4" providerId="ADAL" clId="{ACFE129B-2D0D-4A2C-8951-1164B4EB3470}" dt="2026-01-20T13:19:12.745" v="164" actId="20577"/>
          <ac:spMkLst>
            <pc:docMk/>
            <pc:sldMk cId="367015138" sldId="263"/>
            <ac:spMk id="3" creationId="{F811543E-13C5-4957-528A-5B87696C5DA4}"/>
          </ac:spMkLst>
        </pc:spChg>
      </pc:sldChg>
      <pc:sldChg chg="addSp delSp modSp mod">
        <pc:chgData name="Ludovic Genolet" userId="5e3c2e45-32c5-4a1a-940f-85a0a57970d4" providerId="ADAL" clId="{ACFE129B-2D0D-4A2C-8951-1164B4EB3470}" dt="2026-01-20T13:17:18.418" v="157" actId="478"/>
        <pc:sldMkLst>
          <pc:docMk/>
          <pc:sldMk cId="3716386831" sldId="264"/>
        </pc:sldMkLst>
        <pc:grpChg chg="mod">
          <ac:chgData name="Ludovic Genolet" userId="5e3c2e45-32c5-4a1a-940f-85a0a57970d4" providerId="ADAL" clId="{ACFE129B-2D0D-4A2C-8951-1164B4EB3470}" dt="2026-01-20T13:16:05.103" v="154" actId="1076"/>
          <ac:grpSpMkLst>
            <pc:docMk/>
            <pc:sldMk cId="3716386831" sldId="264"/>
            <ac:grpSpMk id="6" creationId="{DE4DBE7A-B3BE-B861-389F-38FE606A3831}"/>
          </ac:grpSpMkLst>
        </pc:grpChg>
        <pc:picChg chg="add mod ord modCrop">
          <ac:chgData name="Ludovic Genolet" userId="5e3c2e45-32c5-4a1a-940f-85a0a57970d4" providerId="ADAL" clId="{ACFE129B-2D0D-4A2C-8951-1164B4EB3470}" dt="2026-01-20T13:16:12.166" v="156" actId="14100"/>
          <ac:picMkLst>
            <pc:docMk/>
            <pc:sldMk cId="3716386831" sldId="264"/>
            <ac:picMk id="5" creationId="{00A15471-01AE-AFBE-9650-186776948805}"/>
          </ac:picMkLst>
        </pc:picChg>
        <pc:picChg chg="del mod">
          <ac:chgData name="Ludovic Genolet" userId="5e3c2e45-32c5-4a1a-940f-85a0a57970d4" providerId="ADAL" clId="{ACFE129B-2D0D-4A2C-8951-1164B4EB3470}" dt="2026-01-20T13:17:18.418" v="157" actId="478"/>
          <ac:picMkLst>
            <pc:docMk/>
            <pc:sldMk cId="3716386831" sldId="264"/>
            <ac:picMk id="10" creationId="{05349565-8BA5-7415-7084-042869927371}"/>
          </ac:picMkLst>
        </pc:picChg>
      </pc:sldChg>
      <pc:sldChg chg="addSp delSp modSp mod delAnim modAnim">
        <pc:chgData name="Ludovic Genolet" userId="5e3c2e45-32c5-4a1a-940f-85a0a57970d4" providerId="ADAL" clId="{ACFE129B-2D0D-4A2C-8951-1164B4EB3470}" dt="2026-01-20T16:22:17.139" v="174" actId="1037"/>
        <pc:sldMkLst>
          <pc:docMk/>
          <pc:sldMk cId="3118163313" sldId="268"/>
        </pc:sldMkLst>
        <pc:spChg chg="mod">
          <ac:chgData name="Ludovic Genolet" userId="5e3c2e45-32c5-4a1a-940f-85a0a57970d4" providerId="ADAL" clId="{ACFE129B-2D0D-4A2C-8951-1164B4EB3470}" dt="2026-01-20T13:09:16.184" v="127" actId="14100"/>
          <ac:spMkLst>
            <pc:docMk/>
            <pc:sldMk cId="3118163313" sldId="268"/>
            <ac:spMk id="2" creationId="{3C4E2C9B-EF59-84E2-B373-E66700963FAA}"/>
          </ac:spMkLst>
        </pc:spChg>
        <pc:spChg chg="mod">
          <ac:chgData name="Ludovic Genolet" userId="5e3c2e45-32c5-4a1a-940f-85a0a57970d4" providerId="ADAL" clId="{ACFE129B-2D0D-4A2C-8951-1164B4EB3470}" dt="2026-01-20T10:14:19.548" v="97" actId="207"/>
          <ac:spMkLst>
            <pc:docMk/>
            <pc:sldMk cId="3118163313" sldId="268"/>
            <ac:spMk id="3" creationId="{C444E7F7-E60C-A421-2FC0-38BE8F010720}"/>
          </ac:spMkLst>
        </pc:spChg>
        <pc:spChg chg="add del mod">
          <ac:chgData name="Ludovic Genolet" userId="5e3c2e45-32c5-4a1a-940f-85a0a57970d4" providerId="ADAL" clId="{ACFE129B-2D0D-4A2C-8951-1164B4EB3470}" dt="2026-01-20T10:12:16.134" v="53" actId="478"/>
          <ac:spMkLst>
            <pc:docMk/>
            <pc:sldMk cId="3118163313" sldId="268"/>
            <ac:spMk id="42" creationId="{B0039BE4-3DC7-B298-E5B3-C02F7AF41368}"/>
          </ac:spMkLst>
        </pc:spChg>
        <pc:spChg chg="add mod">
          <ac:chgData name="Ludovic Genolet" userId="5e3c2e45-32c5-4a1a-940f-85a0a57970d4" providerId="ADAL" clId="{ACFE129B-2D0D-4A2C-8951-1164B4EB3470}" dt="2026-01-20T10:15:23.762" v="98" actId="164"/>
          <ac:spMkLst>
            <pc:docMk/>
            <pc:sldMk cId="3118163313" sldId="268"/>
            <ac:spMk id="43" creationId="{5DBE87DD-585F-6B45-9340-C1908E29428B}"/>
          </ac:spMkLst>
        </pc:spChg>
        <pc:spChg chg="add mod">
          <ac:chgData name="Ludovic Genolet" userId="5e3c2e45-32c5-4a1a-940f-85a0a57970d4" providerId="ADAL" clId="{ACFE129B-2D0D-4A2C-8951-1164B4EB3470}" dt="2026-01-20T10:15:32.983" v="99" actId="164"/>
          <ac:spMkLst>
            <pc:docMk/>
            <pc:sldMk cId="3118163313" sldId="268"/>
            <ac:spMk id="44" creationId="{55C00821-FA6E-9352-C5C0-97B425BD7000}"/>
          </ac:spMkLst>
        </pc:spChg>
        <pc:spChg chg="add mod">
          <ac:chgData name="Ludovic Genolet" userId="5e3c2e45-32c5-4a1a-940f-85a0a57970d4" providerId="ADAL" clId="{ACFE129B-2D0D-4A2C-8951-1164B4EB3470}" dt="2026-01-20T10:15:23.762" v="98" actId="164"/>
          <ac:spMkLst>
            <pc:docMk/>
            <pc:sldMk cId="3118163313" sldId="268"/>
            <ac:spMk id="45" creationId="{C7625B19-6B82-AEF0-0878-BB720F38DDDD}"/>
          </ac:spMkLst>
        </pc:spChg>
        <pc:spChg chg="add mod">
          <ac:chgData name="Ludovic Genolet" userId="5e3c2e45-32c5-4a1a-940f-85a0a57970d4" providerId="ADAL" clId="{ACFE129B-2D0D-4A2C-8951-1164B4EB3470}" dt="2026-01-20T10:15:32.983" v="99" actId="164"/>
          <ac:spMkLst>
            <pc:docMk/>
            <pc:sldMk cId="3118163313" sldId="268"/>
            <ac:spMk id="46" creationId="{7C089ABF-95E3-E713-6CF0-59C6CE978EE2}"/>
          </ac:spMkLst>
        </pc:spChg>
        <pc:grpChg chg="del">
          <ac:chgData name="Ludovic Genolet" userId="5e3c2e45-32c5-4a1a-940f-85a0a57970d4" providerId="ADAL" clId="{ACFE129B-2D0D-4A2C-8951-1164B4EB3470}" dt="2026-01-20T10:11:29.820" v="45" actId="478"/>
          <ac:grpSpMkLst>
            <pc:docMk/>
            <pc:sldMk cId="3118163313" sldId="268"/>
            <ac:grpSpMk id="24" creationId="{A85B5BDD-90D6-3FCA-F636-645A394E45B0}"/>
          </ac:grpSpMkLst>
        </pc:grpChg>
        <pc:grpChg chg="del">
          <ac:chgData name="Ludovic Genolet" userId="5e3c2e45-32c5-4a1a-940f-85a0a57970d4" providerId="ADAL" clId="{ACFE129B-2D0D-4A2C-8951-1164B4EB3470}" dt="2026-01-20T10:11:28.323" v="44" actId="478"/>
          <ac:grpSpMkLst>
            <pc:docMk/>
            <pc:sldMk cId="3118163313" sldId="268"/>
            <ac:grpSpMk id="27" creationId="{B09872D7-4377-76DC-2299-D7847B9A05F9}"/>
          </ac:grpSpMkLst>
        </pc:grpChg>
        <pc:grpChg chg="add mod">
          <ac:chgData name="Ludovic Genolet" userId="5e3c2e45-32c5-4a1a-940f-85a0a57970d4" providerId="ADAL" clId="{ACFE129B-2D0D-4A2C-8951-1164B4EB3470}" dt="2026-01-20T16:22:17.139" v="174" actId="1037"/>
          <ac:grpSpMkLst>
            <pc:docMk/>
            <pc:sldMk cId="3118163313" sldId="268"/>
            <ac:grpSpMk id="47" creationId="{503CDB3C-9402-256A-46BF-0191AF1B1A4A}"/>
          </ac:grpSpMkLst>
        </pc:grpChg>
        <pc:grpChg chg="add mod">
          <ac:chgData name="Ludovic Genolet" userId="5e3c2e45-32c5-4a1a-940f-85a0a57970d4" providerId="ADAL" clId="{ACFE129B-2D0D-4A2C-8951-1164B4EB3470}" dt="2026-01-20T16:22:17.139" v="174" actId="1037"/>
          <ac:grpSpMkLst>
            <pc:docMk/>
            <pc:sldMk cId="3118163313" sldId="268"/>
            <ac:grpSpMk id="48" creationId="{BCBA3109-C5ED-047B-4830-DCE389872E79}"/>
          </ac:grpSpMkLst>
        </pc:grpChg>
        <pc:picChg chg="mod">
          <ac:chgData name="Ludovic Genolet" userId="5e3c2e45-32c5-4a1a-940f-85a0a57970d4" providerId="ADAL" clId="{ACFE129B-2D0D-4A2C-8951-1164B4EB3470}" dt="2026-01-20T10:15:23.762" v="98" actId="164"/>
          <ac:picMkLst>
            <pc:docMk/>
            <pc:sldMk cId="3118163313" sldId="268"/>
            <ac:picMk id="6" creationId="{4591D0BE-BB53-124F-E211-A0FF0CE63F9F}"/>
          </ac:picMkLst>
        </pc:picChg>
        <pc:picChg chg="mod">
          <ac:chgData name="Ludovic Genolet" userId="5e3c2e45-32c5-4a1a-940f-85a0a57970d4" providerId="ADAL" clId="{ACFE129B-2D0D-4A2C-8951-1164B4EB3470}" dt="2026-01-20T10:15:32.983" v="99" actId="164"/>
          <ac:picMkLst>
            <pc:docMk/>
            <pc:sldMk cId="3118163313" sldId="268"/>
            <ac:picMk id="18" creationId="{93FF9510-4EC4-5455-07FE-C4359DB0597C}"/>
          </ac:picMkLst>
        </pc:picChg>
        <pc:picChg chg="mod">
          <ac:chgData name="Ludovic Genolet" userId="5e3c2e45-32c5-4a1a-940f-85a0a57970d4" providerId="ADAL" clId="{ACFE129B-2D0D-4A2C-8951-1164B4EB3470}" dt="2026-01-20T10:15:23.762" v="98" actId="164"/>
          <ac:picMkLst>
            <pc:docMk/>
            <pc:sldMk cId="3118163313" sldId="268"/>
            <ac:picMk id="22" creationId="{7293A5FB-B57E-8D39-7D94-D8F64443C054}"/>
          </ac:picMkLst>
        </pc:picChg>
        <pc:picChg chg="mod">
          <ac:chgData name="Ludovic Genolet" userId="5e3c2e45-32c5-4a1a-940f-85a0a57970d4" providerId="ADAL" clId="{ACFE129B-2D0D-4A2C-8951-1164B4EB3470}" dt="2026-01-20T10:15:23.762" v="98" actId="164"/>
          <ac:picMkLst>
            <pc:docMk/>
            <pc:sldMk cId="3118163313" sldId="268"/>
            <ac:picMk id="26" creationId="{CA08BDE5-99B9-706F-F4C1-C6CE06BD3E0E}"/>
          </ac:picMkLst>
        </pc:picChg>
      </pc:sldChg>
      <pc:sldChg chg="delSp modSp mod delAnim modAnim">
        <pc:chgData name="Ludovic Genolet" userId="5e3c2e45-32c5-4a1a-940f-85a0a57970d4" providerId="ADAL" clId="{ACFE129B-2D0D-4A2C-8951-1164B4EB3470}" dt="2026-01-20T16:30:11.844" v="180" actId="1035"/>
        <pc:sldMkLst>
          <pc:docMk/>
          <pc:sldMk cId="1372428775" sldId="274"/>
        </pc:sldMkLst>
        <pc:spChg chg="mod">
          <ac:chgData name="Ludovic Genolet" userId="5e3c2e45-32c5-4a1a-940f-85a0a57970d4" providerId="ADAL" clId="{ACFE129B-2D0D-4A2C-8951-1164B4EB3470}" dt="2026-01-20T16:30:11.844" v="180" actId="1035"/>
          <ac:spMkLst>
            <pc:docMk/>
            <pc:sldMk cId="1372428775" sldId="274"/>
            <ac:spMk id="3" creationId="{05415E77-BEF6-F2DC-7271-24E5D126C34B}"/>
          </ac:spMkLst>
        </pc:spChg>
        <pc:picChg chg="del">
          <ac:chgData name="Ludovic Genolet" userId="5e3c2e45-32c5-4a1a-940f-85a0a57970d4" providerId="ADAL" clId="{ACFE129B-2D0D-4A2C-8951-1164B4EB3470}" dt="2026-01-20T10:16:03.100" v="118" actId="478"/>
          <ac:picMkLst>
            <pc:docMk/>
            <pc:sldMk cId="1372428775" sldId="274"/>
            <ac:picMk id="27" creationId="{CE65D1D4-7CD2-B93A-D4B4-FF764B3ACC4A}"/>
          </ac:picMkLst>
        </pc:picChg>
      </pc:sldChg>
      <pc:sldChg chg="delSp modSp add mod ord delAnim modAnim">
        <pc:chgData name="Ludovic Genolet" userId="5e3c2e45-32c5-4a1a-940f-85a0a57970d4" providerId="ADAL" clId="{ACFE129B-2D0D-4A2C-8951-1164B4EB3470}" dt="2026-01-20T16:30:08.015" v="177" actId="1035"/>
        <pc:sldMkLst>
          <pc:docMk/>
          <pc:sldMk cId="2134071326" sldId="275"/>
        </pc:sldMkLst>
        <pc:spChg chg="mod">
          <ac:chgData name="Ludovic Genolet" userId="5e3c2e45-32c5-4a1a-940f-85a0a57970d4" providerId="ADAL" clId="{ACFE129B-2D0D-4A2C-8951-1164B4EB3470}" dt="2026-01-20T16:30:08.015" v="177" actId="1035"/>
          <ac:spMkLst>
            <pc:docMk/>
            <pc:sldMk cId="2134071326" sldId="275"/>
            <ac:spMk id="3" creationId="{E1A07B42-4931-E99E-6BFD-5A0743A9C13F}"/>
          </ac:spMkLst>
        </pc:spChg>
        <pc:grpChg chg="ord">
          <ac:chgData name="Ludovic Genolet" userId="5e3c2e45-32c5-4a1a-940f-85a0a57970d4" providerId="ADAL" clId="{ACFE129B-2D0D-4A2C-8951-1164B4EB3470}" dt="2026-01-20T10:16:26.126" v="122" actId="167"/>
          <ac:grpSpMkLst>
            <pc:docMk/>
            <pc:sldMk cId="2134071326" sldId="275"/>
            <ac:grpSpMk id="9" creationId="{540719FD-9BA4-24F3-8B4C-932EBE75FCB2}"/>
          </ac:grpSpMkLst>
        </pc:grpChg>
        <pc:grpChg chg="del">
          <ac:chgData name="Ludovic Genolet" userId="5e3c2e45-32c5-4a1a-940f-85a0a57970d4" providerId="ADAL" clId="{ACFE129B-2D0D-4A2C-8951-1164B4EB3470}" dt="2026-01-20T10:16:16.687" v="121" actId="478"/>
          <ac:grpSpMkLst>
            <pc:docMk/>
            <pc:sldMk cId="2134071326" sldId="275"/>
            <ac:grpSpMk id="48" creationId="{4260E9CC-50AF-6798-8573-415C9E5205C2}"/>
          </ac:grpSpMkLst>
        </pc:grpChg>
        <pc:picChg chg="ord">
          <ac:chgData name="Ludovic Genolet" userId="5e3c2e45-32c5-4a1a-940f-85a0a57970d4" providerId="ADAL" clId="{ACFE129B-2D0D-4A2C-8951-1164B4EB3470}" dt="2026-01-20T10:16:26.126" v="122" actId="167"/>
          <ac:picMkLst>
            <pc:docMk/>
            <pc:sldMk cId="2134071326" sldId="275"/>
            <ac:picMk id="8" creationId="{C1532AA3-1BC1-2F99-6D73-686331CE8D65}"/>
          </ac:picMkLst>
        </pc:picChg>
        <pc:picChg chg="ord">
          <ac:chgData name="Ludovic Genolet" userId="5e3c2e45-32c5-4a1a-940f-85a0a57970d4" providerId="ADAL" clId="{ACFE129B-2D0D-4A2C-8951-1164B4EB3470}" dt="2026-01-20T10:16:13.142" v="119" actId="167"/>
          <ac:picMkLst>
            <pc:docMk/>
            <pc:sldMk cId="2134071326" sldId="275"/>
            <ac:picMk id="27" creationId="{FA7BA289-450E-B9E7-9A39-B42F6DDA3580}"/>
          </ac:picMkLst>
        </pc:picChg>
        <pc:picChg chg="del">
          <ac:chgData name="Ludovic Genolet" userId="5e3c2e45-32c5-4a1a-940f-85a0a57970d4" providerId="ADAL" clId="{ACFE129B-2D0D-4A2C-8951-1164B4EB3470}" dt="2026-01-20T10:16:14.708" v="120" actId="478"/>
          <ac:picMkLst>
            <pc:docMk/>
            <pc:sldMk cId="2134071326" sldId="275"/>
            <ac:picMk id="32" creationId="{40A1DD53-86F9-AF10-5F76-9D67C02630F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62EB81-705E-4C4B-9BA8-3069FF67D54D}" type="datetimeFigureOut">
              <a:rPr lang="en-GB" smtClean="0"/>
              <a:t>20/01/2026</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57A39E-4574-45AC-AB6B-0C7FAF695C68}" type="slidenum">
              <a:rPr lang="en-GB" smtClean="0"/>
              <a:t>‹N°›</a:t>
            </a:fld>
            <a:endParaRPr lang="en-GB"/>
          </a:p>
        </p:txBody>
      </p:sp>
    </p:spTree>
    <p:extLst>
      <p:ext uri="{BB962C8B-B14F-4D97-AF65-F5344CB8AC3E}">
        <p14:creationId xmlns:p14="http://schemas.microsoft.com/office/powerpoint/2010/main" val="2086678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C257A39E-4574-45AC-AB6B-0C7FAF695C68}" type="slidenum">
              <a:rPr lang="en-GB" smtClean="0"/>
              <a:t>1</a:t>
            </a:fld>
            <a:endParaRPr lang="en-GB"/>
          </a:p>
        </p:txBody>
      </p:sp>
    </p:spTree>
    <p:extLst>
      <p:ext uri="{BB962C8B-B14F-4D97-AF65-F5344CB8AC3E}">
        <p14:creationId xmlns:p14="http://schemas.microsoft.com/office/powerpoint/2010/main" val="117172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15F34-7E0B-81BE-D0EB-1013C32F4E0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B8BF1A4-EE8D-A814-6B17-83979D7498B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5EE3925-A5E4-1AF2-2D86-409A3D73D99F}"/>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2D9A6ECC-AF43-B477-EAD1-0E72D3E8C3F3}"/>
              </a:ext>
            </a:extLst>
          </p:cNvPr>
          <p:cNvSpPr>
            <a:spLocks noGrp="1"/>
          </p:cNvSpPr>
          <p:nvPr>
            <p:ph type="sldNum" sz="quarter" idx="5"/>
          </p:nvPr>
        </p:nvSpPr>
        <p:spPr/>
        <p:txBody>
          <a:bodyPr/>
          <a:lstStyle/>
          <a:p>
            <a:fld id="{C257A39E-4574-45AC-AB6B-0C7FAF695C68}" type="slidenum">
              <a:rPr lang="en-GB" smtClean="0"/>
              <a:t>2</a:t>
            </a:fld>
            <a:endParaRPr lang="en-GB"/>
          </a:p>
        </p:txBody>
      </p:sp>
    </p:spTree>
    <p:extLst>
      <p:ext uri="{BB962C8B-B14F-4D97-AF65-F5344CB8AC3E}">
        <p14:creationId xmlns:p14="http://schemas.microsoft.com/office/powerpoint/2010/main" val="16525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C257A39E-4574-45AC-AB6B-0C7FAF695C68}" type="slidenum">
              <a:rPr lang="en-GB" smtClean="0"/>
              <a:t>4</a:t>
            </a:fld>
            <a:endParaRPr lang="en-GB"/>
          </a:p>
        </p:txBody>
      </p:sp>
    </p:spTree>
    <p:extLst>
      <p:ext uri="{BB962C8B-B14F-4D97-AF65-F5344CB8AC3E}">
        <p14:creationId xmlns:p14="http://schemas.microsoft.com/office/powerpoint/2010/main" val="2598912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My </a:t>
            </a:r>
            <a:r>
              <a:rPr lang="en-GB" dirty="0" err="1"/>
              <a:t>personel</a:t>
            </a:r>
            <a:r>
              <a:rPr lang="en-GB" dirty="0"/>
              <a:t> journey in the world of detector unit started when I got the request from my management to upgrade an existing detector unit, called ECAM to make it compatible with remote observations from Geneva. </a:t>
            </a:r>
          </a:p>
          <a:p>
            <a:endParaRPr lang="en-GB" dirty="0"/>
          </a:p>
          <a:p>
            <a:r>
              <a:rPr lang="en-GB" dirty="0"/>
              <a:t>ECAM is an imager installed on our telescope located in the Atacama desert in </a:t>
            </a:r>
            <a:r>
              <a:rPr lang="en-GB" dirty="0" err="1"/>
              <a:t>chile</a:t>
            </a:r>
            <a:r>
              <a:rPr lang="en-GB" dirty="0"/>
              <a:t>. </a:t>
            </a:r>
          </a:p>
          <a:p>
            <a:endParaRPr lang="en-GB" dirty="0"/>
          </a:p>
          <a:p>
            <a:r>
              <a:rPr lang="en-GB" dirty="0"/>
              <a:t>The detector was cooled down with a LN2 bath. It worked perfectly fine but it required manual refilling twice a day. It was highly incompatible with remote </a:t>
            </a:r>
            <a:r>
              <a:rPr lang="en-GB" dirty="0" err="1"/>
              <a:t>obsercations</a:t>
            </a:r>
            <a:r>
              <a:rPr lang="en-GB" dirty="0"/>
              <a:t>.</a:t>
            </a:r>
          </a:p>
        </p:txBody>
      </p:sp>
      <p:sp>
        <p:nvSpPr>
          <p:cNvPr id="4" name="Espace réservé du numéro de diapositive 3"/>
          <p:cNvSpPr>
            <a:spLocks noGrp="1"/>
          </p:cNvSpPr>
          <p:nvPr>
            <p:ph type="sldNum" sz="quarter" idx="5"/>
          </p:nvPr>
        </p:nvSpPr>
        <p:spPr/>
        <p:txBody>
          <a:bodyPr/>
          <a:lstStyle/>
          <a:p>
            <a:fld id="{C257A39E-4574-45AC-AB6B-0C7FAF695C68}" type="slidenum">
              <a:rPr lang="en-GB" smtClean="0"/>
              <a:t>5</a:t>
            </a:fld>
            <a:endParaRPr lang="en-GB"/>
          </a:p>
        </p:txBody>
      </p:sp>
    </p:spTree>
    <p:extLst>
      <p:ext uri="{BB962C8B-B14F-4D97-AF65-F5344CB8AC3E}">
        <p14:creationId xmlns:p14="http://schemas.microsoft.com/office/powerpoint/2010/main" val="1796683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C257A39E-4574-45AC-AB6B-0C7FAF695C68}" type="slidenum">
              <a:rPr lang="en-GB" smtClean="0"/>
              <a:t>6</a:t>
            </a:fld>
            <a:endParaRPr lang="en-GB"/>
          </a:p>
        </p:txBody>
      </p:sp>
    </p:spTree>
    <p:extLst>
      <p:ext uri="{BB962C8B-B14F-4D97-AF65-F5344CB8AC3E}">
        <p14:creationId xmlns:p14="http://schemas.microsoft.com/office/powerpoint/2010/main" val="1682533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433EF-A670-82A6-95F4-8C7CC94601F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B132EC-161F-6D6D-48D3-E58888487AF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FA686C-D810-0E59-BE87-3E11EEE584FF}"/>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77103971-78F1-6074-B462-9A5E9D3E5382}"/>
              </a:ext>
            </a:extLst>
          </p:cNvPr>
          <p:cNvSpPr>
            <a:spLocks noGrp="1"/>
          </p:cNvSpPr>
          <p:nvPr>
            <p:ph type="sldNum" sz="quarter" idx="5"/>
          </p:nvPr>
        </p:nvSpPr>
        <p:spPr/>
        <p:txBody>
          <a:bodyPr/>
          <a:lstStyle/>
          <a:p>
            <a:fld id="{C257A39E-4574-45AC-AB6B-0C7FAF695C68}" type="slidenum">
              <a:rPr lang="en-GB" smtClean="0"/>
              <a:t>7</a:t>
            </a:fld>
            <a:endParaRPr lang="en-GB"/>
          </a:p>
        </p:txBody>
      </p:sp>
    </p:spTree>
    <p:extLst>
      <p:ext uri="{BB962C8B-B14F-4D97-AF65-F5344CB8AC3E}">
        <p14:creationId xmlns:p14="http://schemas.microsoft.com/office/powerpoint/2010/main" val="427797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D7E50-F92E-27DD-F29F-3162BD6059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254B77-B8FD-C5F0-191E-E8DAE046FFE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6DC77D2-4050-17E5-03CF-AB035A4C739C}"/>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A940334E-A470-BB9F-1736-1AF97F55056A}"/>
              </a:ext>
            </a:extLst>
          </p:cNvPr>
          <p:cNvSpPr>
            <a:spLocks noGrp="1"/>
          </p:cNvSpPr>
          <p:nvPr>
            <p:ph type="sldNum" sz="quarter" idx="5"/>
          </p:nvPr>
        </p:nvSpPr>
        <p:spPr/>
        <p:txBody>
          <a:bodyPr/>
          <a:lstStyle/>
          <a:p>
            <a:fld id="{C257A39E-4574-45AC-AB6B-0C7FAF695C68}" type="slidenum">
              <a:rPr lang="en-GB" smtClean="0"/>
              <a:t>8</a:t>
            </a:fld>
            <a:endParaRPr lang="en-GB"/>
          </a:p>
        </p:txBody>
      </p:sp>
    </p:spTree>
    <p:extLst>
      <p:ext uri="{BB962C8B-B14F-4D97-AF65-F5344CB8AC3E}">
        <p14:creationId xmlns:p14="http://schemas.microsoft.com/office/powerpoint/2010/main" val="309488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6BD42-8084-F4A4-551E-2BD6DFE624F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973F0C-80E3-293C-FD17-9DA8B36E720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364E80D-FD91-BADB-A6EC-C93427DC7987}"/>
              </a:ext>
            </a:extLst>
          </p:cNvPr>
          <p:cNvSpPr>
            <a:spLocks noGrp="1"/>
          </p:cNvSpPr>
          <p:nvPr>
            <p:ph type="body" idx="1"/>
          </p:nvPr>
        </p:nvSpPr>
        <p:spPr/>
        <p:txBody>
          <a:bodyPr/>
          <a:lstStyle/>
          <a:p>
            <a:endParaRPr lang="en-GB" dirty="0"/>
          </a:p>
        </p:txBody>
      </p:sp>
      <p:sp>
        <p:nvSpPr>
          <p:cNvPr id="4" name="Espace réservé du numéro de diapositive 3">
            <a:extLst>
              <a:ext uri="{FF2B5EF4-FFF2-40B4-BE49-F238E27FC236}">
                <a16:creationId xmlns:a16="http://schemas.microsoft.com/office/drawing/2014/main" id="{375EF623-ECA0-8742-CF36-DCFF292E09CA}"/>
              </a:ext>
            </a:extLst>
          </p:cNvPr>
          <p:cNvSpPr>
            <a:spLocks noGrp="1"/>
          </p:cNvSpPr>
          <p:nvPr>
            <p:ph type="sldNum" sz="quarter" idx="5"/>
          </p:nvPr>
        </p:nvSpPr>
        <p:spPr/>
        <p:txBody>
          <a:bodyPr/>
          <a:lstStyle/>
          <a:p>
            <a:fld id="{C257A39E-4574-45AC-AB6B-0C7FAF695C68}" type="slidenum">
              <a:rPr lang="en-GB" smtClean="0"/>
              <a:t>9</a:t>
            </a:fld>
            <a:endParaRPr lang="en-GB"/>
          </a:p>
        </p:txBody>
      </p:sp>
    </p:spTree>
    <p:extLst>
      <p:ext uri="{BB962C8B-B14F-4D97-AF65-F5344CB8AC3E}">
        <p14:creationId xmlns:p14="http://schemas.microsoft.com/office/powerpoint/2010/main" val="2520875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FC6A57-C09B-501A-A8A1-E3DE52BF736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801898C5-DDFF-950C-5EF5-99BC96A298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7D0B8AF7-4581-1446-EF5E-C9DD2E8AA3A1}"/>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0AF9D630-A895-A690-7F4B-9650E5F14C3D}"/>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C9F779B8-7F01-8FEE-63F5-68F78DE4C26D}"/>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2827338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9B58B9-5266-5E71-A4CC-3A1970D19D1D}"/>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8113106E-5D0C-5C3E-FD8B-A3F42BAB23C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76CD5E1B-FCA2-83B5-C548-704AE0E027B1}"/>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DD84BA1E-A7B5-AEA6-A74B-772D6594A565}"/>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5A23A22D-0E32-FD57-6836-043176DCEFD9}"/>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1611816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5BA4EF5-D6E6-3517-57C8-4E923E55690B}"/>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0F5751B9-09E1-CEB9-E292-3BB5D9196EB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C34781DC-91D5-226B-BF1A-7C2AB902BE31}"/>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8BF96010-9472-71BF-9DBD-F0254B4624DC}"/>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E1E5C5C9-465B-5475-0CDD-029F74270B2A}"/>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363796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A80229-8399-4777-A781-4A011F0958F0}"/>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460E6CE5-060F-E181-B9D1-826C8C61708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468311FF-5E05-1F34-8518-B7F5B0A6335D}"/>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B884D41B-0699-6D28-2EBF-8A2CC8143EEA}"/>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8F900F89-87B1-DE56-A21F-2CC958A765D6}"/>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3506903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4DC523-9C04-516F-59C8-D4109EEB898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DD01B3D4-F0EF-7FD0-E1D7-9E821D4D1F8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C986450-E665-E253-D7A2-1BF3D664F994}"/>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01D5B915-F08B-289B-A038-B4608831026E}"/>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AE16D335-0221-A2CE-1533-D74F3EE85251}"/>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1805928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5BF259-0A7E-12B0-A247-9121029792FB}"/>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B2D9B74E-6024-AA98-432C-0A670C6A6F01}"/>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C086355A-0A08-9D5F-DEDC-B6828BD95D4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2C620419-AA4A-D0FF-72D7-9FF748A37D75}"/>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6" name="Espace réservé du pied de page 5">
            <a:extLst>
              <a:ext uri="{FF2B5EF4-FFF2-40B4-BE49-F238E27FC236}">
                <a16:creationId xmlns:a16="http://schemas.microsoft.com/office/drawing/2014/main" id="{556EC205-A4D1-5633-86C1-E58D3D2FDC1E}"/>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B8FF92D3-F834-4BDF-FA5A-6E3307EC0A32}"/>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943424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724040-AE83-BFFB-2997-9F7CE3539855}"/>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E1777DE8-0EEC-23AA-755E-FF8B3CFB8C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6BAD370-EE5C-80E0-F76E-3AF6DACE0FD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3AE98A48-F488-0B99-D6E2-E78E043E22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3AB2E96-41C7-5CF5-9149-38EC026CA79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81E87A01-319D-263E-FDCC-14EE4D19CFC2}"/>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8" name="Espace réservé du pied de page 7">
            <a:extLst>
              <a:ext uri="{FF2B5EF4-FFF2-40B4-BE49-F238E27FC236}">
                <a16:creationId xmlns:a16="http://schemas.microsoft.com/office/drawing/2014/main" id="{9AFC7336-68F7-92FF-E3ED-1AD54B3C1BBF}"/>
              </a:ext>
            </a:extLst>
          </p:cNvPr>
          <p:cNvSpPr>
            <a:spLocks noGrp="1"/>
          </p:cNvSpPr>
          <p:nvPr>
            <p:ph type="ftr" sz="quarter" idx="11"/>
          </p:nvPr>
        </p:nvSpPr>
        <p:spPr/>
        <p:txBody>
          <a:bodyPr/>
          <a:lstStyle/>
          <a:p>
            <a:endParaRPr lang="fr-CH"/>
          </a:p>
        </p:txBody>
      </p:sp>
      <p:sp>
        <p:nvSpPr>
          <p:cNvPr id="9" name="Espace réservé du numéro de diapositive 8">
            <a:extLst>
              <a:ext uri="{FF2B5EF4-FFF2-40B4-BE49-F238E27FC236}">
                <a16:creationId xmlns:a16="http://schemas.microsoft.com/office/drawing/2014/main" id="{1D3FC715-4AAB-BCDC-6EFF-615EBAB0D632}"/>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2629293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CC32D8-1C31-8039-C8C9-889BB00D9370}"/>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6E747A7D-7BE1-9999-6F48-30840D07FC95}"/>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4" name="Espace réservé du pied de page 3">
            <a:extLst>
              <a:ext uri="{FF2B5EF4-FFF2-40B4-BE49-F238E27FC236}">
                <a16:creationId xmlns:a16="http://schemas.microsoft.com/office/drawing/2014/main" id="{82F452A4-6A3E-138A-04FB-FCE1A391A19C}"/>
              </a:ext>
            </a:extLst>
          </p:cNvPr>
          <p:cNvSpPr>
            <a:spLocks noGrp="1"/>
          </p:cNvSpPr>
          <p:nvPr>
            <p:ph type="ftr" sz="quarter" idx="11"/>
          </p:nvPr>
        </p:nvSpPr>
        <p:spPr/>
        <p:txBody>
          <a:bodyPr/>
          <a:lstStyle/>
          <a:p>
            <a:endParaRPr lang="fr-CH"/>
          </a:p>
        </p:txBody>
      </p:sp>
      <p:sp>
        <p:nvSpPr>
          <p:cNvPr id="5" name="Espace réservé du numéro de diapositive 4">
            <a:extLst>
              <a:ext uri="{FF2B5EF4-FFF2-40B4-BE49-F238E27FC236}">
                <a16:creationId xmlns:a16="http://schemas.microsoft.com/office/drawing/2014/main" id="{89AE879A-F059-AEF0-A87B-00213862170B}"/>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2918337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74E4508-2D4F-AA25-1098-10F164E7E6AE}"/>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3" name="Espace réservé du pied de page 2">
            <a:extLst>
              <a:ext uri="{FF2B5EF4-FFF2-40B4-BE49-F238E27FC236}">
                <a16:creationId xmlns:a16="http://schemas.microsoft.com/office/drawing/2014/main" id="{AF2A29C9-46C1-BF23-4018-A26023A3AB2B}"/>
              </a:ext>
            </a:extLst>
          </p:cNvPr>
          <p:cNvSpPr>
            <a:spLocks noGrp="1"/>
          </p:cNvSpPr>
          <p:nvPr>
            <p:ph type="ftr" sz="quarter" idx="11"/>
          </p:nvPr>
        </p:nvSpPr>
        <p:spPr/>
        <p:txBody>
          <a:bodyPr/>
          <a:lstStyle/>
          <a:p>
            <a:endParaRPr lang="fr-CH"/>
          </a:p>
        </p:txBody>
      </p:sp>
      <p:sp>
        <p:nvSpPr>
          <p:cNvPr id="4" name="Espace réservé du numéro de diapositive 3">
            <a:extLst>
              <a:ext uri="{FF2B5EF4-FFF2-40B4-BE49-F238E27FC236}">
                <a16:creationId xmlns:a16="http://schemas.microsoft.com/office/drawing/2014/main" id="{978A56D8-66C4-775A-8DB8-BC9E80A68877}"/>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1616054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5AB681-9D2D-66A5-09BA-06522C88400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286FA85D-AF5F-9A00-0029-388A5FD47A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634AD164-7429-4FA1-9585-97745992BE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1BAC9CE-F38D-8994-0D06-5779469C0467}"/>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6" name="Espace réservé du pied de page 5">
            <a:extLst>
              <a:ext uri="{FF2B5EF4-FFF2-40B4-BE49-F238E27FC236}">
                <a16:creationId xmlns:a16="http://schemas.microsoft.com/office/drawing/2014/main" id="{2981060B-0A59-DC12-2930-8CC8E8C009AE}"/>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5109DA05-B515-8890-B45E-9C907FA9DC13}"/>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3900444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EAAE8A-0560-0031-78A5-4DA96615F37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7AE52CF4-D5A0-C1D9-D4A7-26E5F6FBE9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a:extLst>
              <a:ext uri="{FF2B5EF4-FFF2-40B4-BE49-F238E27FC236}">
                <a16:creationId xmlns:a16="http://schemas.microsoft.com/office/drawing/2014/main" id="{D8468F2B-E6BB-10C9-C6D8-B4A66BB51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462B46-6B52-4C50-7987-E08737C00B86}"/>
              </a:ext>
            </a:extLst>
          </p:cNvPr>
          <p:cNvSpPr>
            <a:spLocks noGrp="1"/>
          </p:cNvSpPr>
          <p:nvPr>
            <p:ph type="dt" sz="half" idx="10"/>
          </p:nvPr>
        </p:nvSpPr>
        <p:spPr/>
        <p:txBody>
          <a:bodyPr/>
          <a:lstStyle/>
          <a:p>
            <a:fld id="{0498297D-3044-490D-8FEE-B2EA0BD9BB1E}" type="datetimeFigureOut">
              <a:rPr lang="fr-CH" smtClean="0"/>
              <a:t>20.01.2026</a:t>
            </a:fld>
            <a:endParaRPr lang="fr-CH"/>
          </a:p>
        </p:txBody>
      </p:sp>
      <p:sp>
        <p:nvSpPr>
          <p:cNvPr id="6" name="Espace réservé du pied de page 5">
            <a:extLst>
              <a:ext uri="{FF2B5EF4-FFF2-40B4-BE49-F238E27FC236}">
                <a16:creationId xmlns:a16="http://schemas.microsoft.com/office/drawing/2014/main" id="{FD3E0EE6-9AA5-4B8C-3050-0DFE4C445F6B}"/>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446A78C2-0ABB-2DF3-85BE-3BAEE60FBD1E}"/>
              </a:ext>
            </a:extLst>
          </p:cNvPr>
          <p:cNvSpPr>
            <a:spLocks noGrp="1"/>
          </p:cNvSpPr>
          <p:nvPr>
            <p:ph type="sldNum" sz="quarter" idx="12"/>
          </p:nvPr>
        </p:nvSpPr>
        <p:spPr/>
        <p:txBody>
          <a:bodyPr/>
          <a:lstStyle/>
          <a:p>
            <a:fld id="{6E96F7A5-13F5-4CEB-A966-A0B48D500654}" type="slidenum">
              <a:rPr lang="fr-CH" smtClean="0"/>
              <a:t>‹N°›</a:t>
            </a:fld>
            <a:endParaRPr lang="fr-CH"/>
          </a:p>
        </p:txBody>
      </p:sp>
    </p:spTree>
    <p:extLst>
      <p:ext uri="{BB962C8B-B14F-4D97-AF65-F5344CB8AC3E}">
        <p14:creationId xmlns:p14="http://schemas.microsoft.com/office/powerpoint/2010/main" val="2917084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03112CC-7674-FEC4-AB12-3D0077F353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282FCB8A-0A41-AFD3-FD0A-628F38612F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7C0A1526-9120-C88E-4658-246FEBDDA6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498297D-3044-490D-8FEE-B2EA0BD9BB1E}" type="datetimeFigureOut">
              <a:rPr lang="fr-CH" smtClean="0"/>
              <a:t>20.01.2026</a:t>
            </a:fld>
            <a:endParaRPr lang="fr-CH"/>
          </a:p>
        </p:txBody>
      </p:sp>
      <p:sp>
        <p:nvSpPr>
          <p:cNvPr id="5" name="Espace réservé du pied de page 4">
            <a:extLst>
              <a:ext uri="{FF2B5EF4-FFF2-40B4-BE49-F238E27FC236}">
                <a16:creationId xmlns:a16="http://schemas.microsoft.com/office/drawing/2014/main" id="{A230F7F2-9669-3B6F-53EA-6A1F082A8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CH"/>
          </a:p>
        </p:txBody>
      </p:sp>
      <p:sp>
        <p:nvSpPr>
          <p:cNvPr id="6" name="Espace réservé du numéro de diapositive 5">
            <a:extLst>
              <a:ext uri="{FF2B5EF4-FFF2-40B4-BE49-F238E27FC236}">
                <a16:creationId xmlns:a16="http://schemas.microsoft.com/office/drawing/2014/main" id="{50289865-83E0-3CFE-B069-DD317CF972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E96F7A5-13F5-4CEB-A966-A0B48D500654}" type="slidenum">
              <a:rPr lang="fr-CH" smtClean="0"/>
              <a:t>‹N°›</a:t>
            </a:fld>
            <a:endParaRPr lang="fr-CH"/>
          </a:p>
        </p:txBody>
      </p:sp>
    </p:spTree>
    <p:extLst>
      <p:ext uri="{BB962C8B-B14F-4D97-AF65-F5344CB8AC3E}">
        <p14:creationId xmlns:p14="http://schemas.microsoft.com/office/powerpoint/2010/main" val="2411749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3.sv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0.sv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sv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3.sv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descr="Une image contenant intérieur&#10;&#10;Le contenu généré par l’IA peut être incorrect.">
            <a:extLst>
              <a:ext uri="{FF2B5EF4-FFF2-40B4-BE49-F238E27FC236}">
                <a16:creationId xmlns:a16="http://schemas.microsoft.com/office/drawing/2014/main" id="{C36938A0-FFC5-4589-5A69-D4B52E67D8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523485" y="0"/>
            <a:ext cx="8668512" cy="6857990"/>
          </a:xfrm>
          <a:prstGeom prst="rect">
            <a:avLst/>
          </a:prstGeom>
        </p:spPr>
      </p:pic>
      <p:sp>
        <p:nvSpPr>
          <p:cNvPr id="12" name="Rectangle 1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E8FBF4AB-0A91-EAF1-FC7A-F186017959C7}"/>
              </a:ext>
            </a:extLst>
          </p:cNvPr>
          <p:cNvSpPr>
            <a:spLocks noGrp="1"/>
          </p:cNvSpPr>
          <p:nvPr>
            <p:ph type="ctrTitle"/>
          </p:nvPr>
        </p:nvSpPr>
        <p:spPr>
          <a:xfrm>
            <a:off x="477981" y="1122363"/>
            <a:ext cx="2905125" cy="3204134"/>
          </a:xfrm>
        </p:spPr>
        <p:txBody>
          <a:bodyPr anchor="b">
            <a:normAutofit/>
          </a:bodyPr>
          <a:lstStyle/>
          <a:p>
            <a:r>
              <a:rPr lang="en-GB" sz="3700" noProof="0" dirty="0">
                <a:solidFill>
                  <a:schemeClr val="bg1"/>
                </a:solidFill>
              </a:rPr>
              <a:t>Detector unit development</a:t>
            </a:r>
            <a:br>
              <a:rPr lang="en-GB" sz="3700" noProof="0" dirty="0">
                <a:solidFill>
                  <a:schemeClr val="bg1"/>
                </a:solidFill>
              </a:rPr>
            </a:br>
            <a:r>
              <a:rPr lang="en-GB" sz="3700" noProof="0" dirty="0">
                <a:solidFill>
                  <a:schemeClr val="bg1"/>
                </a:solidFill>
              </a:rPr>
              <a:t>at </a:t>
            </a:r>
            <a:r>
              <a:rPr lang="en-GB" sz="3700" dirty="0">
                <a:solidFill>
                  <a:schemeClr val="bg1"/>
                </a:solidFill>
              </a:rPr>
              <a:t>Geneva Observatory</a:t>
            </a:r>
            <a:endParaRPr lang="en-GB" sz="3700" noProof="0" dirty="0">
              <a:solidFill>
                <a:schemeClr val="bg1"/>
              </a:solidFill>
            </a:endParaRPr>
          </a:p>
        </p:txBody>
      </p:sp>
      <p:sp>
        <p:nvSpPr>
          <p:cNvPr id="3" name="Sous-titre 2">
            <a:extLst>
              <a:ext uri="{FF2B5EF4-FFF2-40B4-BE49-F238E27FC236}">
                <a16:creationId xmlns:a16="http://schemas.microsoft.com/office/drawing/2014/main" id="{1BF679F1-C280-74A0-4145-52E316F12C67}"/>
              </a:ext>
            </a:extLst>
          </p:cNvPr>
          <p:cNvSpPr>
            <a:spLocks noGrp="1"/>
          </p:cNvSpPr>
          <p:nvPr>
            <p:ph type="subTitle" idx="1"/>
          </p:nvPr>
        </p:nvSpPr>
        <p:spPr>
          <a:xfrm>
            <a:off x="477981" y="4872922"/>
            <a:ext cx="2905126" cy="1208141"/>
          </a:xfrm>
        </p:spPr>
        <p:txBody>
          <a:bodyPr>
            <a:normAutofit/>
          </a:bodyPr>
          <a:lstStyle/>
          <a:p>
            <a:r>
              <a:rPr lang="en-GB" sz="2000" noProof="0">
                <a:solidFill>
                  <a:schemeClr val="bg1"/>
                </a:solidFill>
              </a:rPr>
              <a:t>Ludovic Genolet</a:t>
            </a:r>
          </a:p>
          <a:p>
            <a:r>
              <a:rPr lang="en-GB" sz="2000" noProof="0">
                <a:solidFill>
                  <a:schemeClr val="bg1"/>
                </a:solidFill>
              </a:rPr>
              <a:t>On the behalf of the Instumentation </a:t>
            </a:r>
            <a:r>
              <a:rPr lang="en-GB" sz="2000">
                <a:solidFill>
                  <a:schemeClr val="bg1"/>
                </a:solidFill>
              </a:rPr>
              <a:t>team</a:t>
            </a:r>
            <a:endParaRPr lang="en-GB" sz="2000" noProof="0" dirty="0">
              <a:solidFill>
                <a:schemeClr val="bg1"/>
              </a:solidFill>
            </a:endParaRP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Graphique 5">
            <a:extLst>
              <a:ext uri="{FF2B5EF4-FFF2-40B4-BE49-F238E27FC236}">
                <a16:creationId xmlns:a16="http://schemas.microsoft.com/office/drawing/2014/main" id="{1470F04E-4C2F-1261-00E1-99661CD3DF7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sp>
        <p:nvSpPr>
          <p:cNvPr id="9" name="Rectangle 8">
            <a:extLst>
              <a:ext uri="{FF2B5EF4-FFF2-40B4-BE49-F238E27FC236}">
                <a16:creationId xmlns:a16="http://schemas.microsoft.com/office/drawing/2014/main" id="{8A2B0195-0C43-24F5-2E3F-50DADC34ADA9}"/>
              </a:ext>
            </a:extLst>
          </p:cNvPr>
          <p:cNvSpPr/>
          <p:nvPr/>
        </p:nvSpPr>
        <p:spPr>
          <a:xfrm>
            <a:off x="175260" y="396240"/>
            <a:ext cx="1348740" cy="57607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que 7">
            <a:extLst>
              <a:ext uri="{FF2B5EF4-FFF2-40B4-BE49-F238E27FC236}">
                <a16:creationId xmlns:a16="http://schemas.microsoft.com/office/drawing/2014/main" id="{21264399-2F87-2766-FA94-597EA7549C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7909" y="306439"/>
            <a:ext cx="2460768" cy="1098413"/>
          </a:xfrm>
          <a:prstGeom prst="rect">
            <a:avLst/>
          </a:prstGeom>
        </p:spPr>
      </p:pic>
    </p:spTree>
    <p:extLst>
      <p:ext uri="{BB962C8B-B14F-4D97-AF65-F5344CB8AC3E}">
        <p14:creationId xmlns:p14="http://schemas.microsoft.com/office/powerpoint/2010/main" val="2221354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EA5FB6A-799B-6AEF-A07D-03433A114539}"/>
              </a:ext>
            </a:extLst>
          </p:cNvPr>
          <p:cNvSpPr/>
          <p:nvPr/>
        </p:nvSpPr>
        <p:spPr>
          <a:xfrm>
            <a:off x="-1" y="1"/>
            <a:ext cx="12191705" cy="6857999"/>
          </a:xfrm>
          <a:prstGeom prst="rect">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re 1">
            <a:extLst>
              <a:ext uri="{FF2B5EF4-FFF2-40B4-BE49-F238E27FC236}">
                <a16:creationId xmlns:a16="http://schemas.microsoft.com/office/drawing/2014/main" id="{7F8EF622-50DC-E906-8916-88BE81D498A8}"/>
              </a:ext>
            </a:extLst>
          </p:cNvPr>
          <p:cNvSpPr>
            <a:spLocks noGrp="1"/>
          </p:cNvSpPr>
          <p:nvPr>
            <p:ph type="title"/>
          </p:nvPr>
        </p:nvSpPr>
        <p:spPr/>
        <p:txBody>
          <a:bodyPr/>
          <a:lstStyle/>
          <a:p>
            <a:r>
              <a:rPr lang="en-GB" dirty="0">
                <a:solidFill>
                  <a:schemeClr val="bg1"/>
                </a:solidFill>
              </a:rPr>
              <a:t>Design justification</a:t>
            </a:r>
          </a:p>
        </p:txBody>
      </p:sp>
      <p:sp>
        <p:nvSpPr>
          <p:cNvPr id="3" name="Espace réservé du contenu 2">
            <a:extLst>
              <a:ext uri="{FF2B5EF4-FFF2-40B4-BE49-F238E27FC236}">
                <a16:creationId xmlns:a16="http://schemas.microsoft.com/office/drawing/2014/main" id="{894D5DF5-8A94-B485-9D6F-D35EDB44550B}"/>
              </a:ext>
            </a:extLst>
          </p:cNvPr>
          <p:cNvSpPr>
            <a:spLocks noGrp="1"/>
          </p:cNvSpPr>
          <p:nvPr>
            <p:ph idx="1"/>
          </p:nvPr>
        </p:nvSpPr>
        <p:spPr>
          <a:xfrm>
            <a:off x="374174" y="1825625"/>
            <a:ext cx="6340526" cy="4351338"/>
          </a:xfrm>
        </p:spPr>
        <p:txBody>
          <a:bodyPr/>
          <a:lstStyle/>
          <a:p>
            <a:pPr marL="0" indent="0">
              <a:spcBef>
                <a:spcPts val="1200"/>
              </a:spcBef>
              <a:buNone/>
            </a:pPr>
            <a:r>
              <a:rPr lang="en-GB" b="1" dirty="0">
                <a:solidFill>
                  <a:schemeClr val="bg1"/>
                </a:solidFill>
              </a:rPr>
              <a:t>Thermal analyses </a:t>
            </a:r>
          </a:p>
          <a:p>
            <a:pPr lvl="1">
              <a:spcBef>
                <a:spcPts val="1200"/>
              </a:spcBef>
            </a:pPr>
            <a:r>
              <a:rPr lang="en-GB" dirty="0">
                <a:solidFill>
                  <a:schemeClr val="bg1"/>
                </a:solidFill>
              </a:rPr>
              <a:t>Steady-state (incl. sensitivity analysis)</a:t>
            </a:r>
          </a:p>
          <a:p>
            <a:pPr lvl="1">
              <a:spcBef>
                <a:spcPts val="1200"/>
              </a:spcBef>
            </a:pPr>
            <a:r>
              <a:rPr lang="en-GB" dirty="0">
                <a:solidFill>
                  <a:schemeClr val="bg1"/>
                </a:solidFill>
              </a:rPr>
              <a:t>Transient</a:t>
            </a:r>
          </a:p>
          <a:p>
            <a:pPr marL="0" indent="0">
              <a:spcBef>
                <a:spcPts val="1200"/>
              </a:spcBef>
              <a:buNone/>
            </a:pPr>
            <a:r>
              <a:rPr lang="en-GB" b="1" dirty="0">
                <a:solidFill>
                  <a:schemeClr val="bg1"/>
                </a:solidFill>
              </a:rPr>
              <a:t>Structural analyses </a:t>
            </a:r>
          </a:p>
          <a:p>
            <a:pPr lvl="1">
              <a:spcBef>
                <a:spcPts val="1200"/>
              </a:spcBef>
            </a:pPr>
            <a:r>
              <a:rPr lang="en-GB" dirty="0">
                <a:solidFill>
                  <a:schemeClr val="bg1"/>
                </a:solidFill>
              </a:rPr>
              <a:t>Quasi-static acceleration </a:t>
            </a:r>
          </a:p>
          <a:p>
            <a:pPr lvl="1">
              <a:spcBef>
                <a:spcPts val="1200"/>
              </a:spcBef>
            </a:pPr>
            <a:r>
              <a:rPr lang="en-GB" dirty="0">
                <a:solidFill>
                  <a:schemeClr val="bg1"/>
                </a:solidFill>
              </a:rPr>
              <a:t>Modal</a:t>
            </a:r>
          </a:p>
          <a:p>
            <a:pPr lvl="1">
              <a:spcBef>
                <a:spcPts val="1200"/>
              </a:spcBef>
            </a:pPr>
            <a:r>
              <a:rPr lang="en-GB" dirty="0">
                <a:solidFill>
                  <a:schemeClr val="bg1"/>
                </a:solidFill>
              </a:rPr>
              <a:t>Harmonic response (FRFs)</a:t>
            </a:r>
          </a:p>
        </p:txBody>
      </p:sp>
      <p:pic>
        <p:nvPicPr>
          <p:cNvPr id="4" name="Image 3">
            <a:extLst>
              <a:ext uri="{FF2B5EF4-FFF2-40B4-BE49-F238E27FC236}">
                <a16:creationId xmlns:a16="http://schemas.microsoft.com/office/drawing/2014/main" id="{66E7B566-FFB0-A479-DC28-AE753B0F924E}"/>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737" b="71411" l="26097" r="69474">
                        <a14:foregroundMark x1="42479" y1="15635" x2="42635" y2="16786"/>
                        <a14:foregroundMark x1="24027" y1="69492" x2="24007" y2="70623"/>
                        <a14:foregroundMark x1="24435" y1="46638" x2="24352" y2="51322"/>
                        <a14:foregroundMark x1="27425" y1="74164" x2="27959" y2="74717"/>
                        <a14:foregroundMark x1="27959" y1="74717" x2="31331" y2="74079"/>
                        <a14:foregroundMark x1="71254" y1="66530" x2="71032" y2="51926"/>
                        <a14:foregroundMark x1="44681" y1="13921" x2="49155" y2="13301"/>
                        <a14:foregroundMark x1="51654" y1="14084" x2="53772" y2="15399"/>
                        <a14:foregroundMark x1="53088" y1="19376" x2="46006" y2="28212"/>
                        <a14:foregroundMark x1="46006" y1="28212" x2="41188" y2="26324"/>
                        <a14:foregroundMark x1="43947" y1="14089" x2="46606" y2="14043"/>
                        <a14:foregroundMark x1="46606" y1="14043" x2="52732" y2="14861"/>
                        <a14:foregroundMark x1="52343" y1="19364" x2="52049" y2="22764"/>
                        <a14:foregroundMark x1="52732" y1="14861" x2="52343" y2="19364"/>
                        <a14:foregroundMark x1="52049" y1="22764" x2="45033" y2="29503"/>
                        <a14:foregroundMark x1="45033" y1="29503" x2="42565" y2="25852"/>
                        <a14:foregroundMark x1="25195" y1="39715" x2="24968" y2="51322"/>
                        <a14:foregroundMark x1="25609" y1="68192" x2="26122" y2="70964"/>
                        <a14:foregroundMark x1="56912" y1="67286" x2="57751" y2="67329"/>
                        <a14:foregroundMark x1="69098" y1="65163" x2="65897" y2="29108"/>
                        <a14:foregroundMark x1="55376" y1="24434" x2="42612" y2="29219"/>
                        <a14:foregroundMark x1="42612" y1="29219" x2="40428" y2="26584"/>
                        <a14:foregroundMark x1="28518" y1="29534" x2="26083" y2="35214"/>
                        <a14:foregroundMark x1="38982" y1="70497" x2="39156" y2="56045"/>
                        <a14:foregroundMark x1="39156" y1="56045" x2="35886" y2="38224"/>
                        <a14:foregroundMark x1="35886" y1="38224" x2="32864" y2="31455"/>
                        <a14:foregroundMark x1="32864" y1="31455" x2="28556" y2="30251"/>
                        <a14:foregroundMark x1="35889" y1="70714" x2="31933" y2="67947"/>
                        <a14:foregroundMark x1="31933" y1="67947" x2="26118" y2="69049"/>
                        <a14:foregroundMark x1="26118" y1="69049" x2="33926" y2="71312"/>
                        <a14:foregroundMark x1="41391" y1="29408" x2="46254" y2="24654"/>
                        <a14:foregroundMark x1="46254" y1="24654" x2="44392" y2="13822"/>
                        <a14:foregroundMark x1="44392" y1="13822" x2="43493" y2="16769"/>
                        <a14:foregroundMark x1="40892" y1="26425" x2="41660" y2="31045"/>
                        <a14:foregroundMark x1="23835" y1="57028" x2="23510" y2="65680"/>
                        <a14:foregroundMark x1="24225" y1="46650" x2="23959" y2="53710"/>
                        <a14:foregroundMark x1="23510" y1="65680" x2="23847" y2="66661"/>
                        <a14:foregroundMark x1="26926" y1="70666" x2="29450" y2="50724"/>
                        <a14:foregroundMark x1="29450" y1="50724" x2="29180" y2="34005"/>
                        <a14:foregroundMark x1="29180" y1="34005" x2="27448" y2="30326"/>
                        <a14:foregroundMark x1="69185" y1="31423" x2="69474" y2="43671"/>
                        <a14:backgroundMark x1="32492" y1="20025" x2="32492" y2="20025"/>
                        <a14:backgroundMark x1="30401" y1="16656" x2="37024" y2="19994"/>
                        <a14:backgroundMark x1="37024" y1="19994" x2="31395" y2="16278"/>
                        <a14:backgroundMark x1="39114" y1="16877" x2="42777" y2="22450"/>
                        <a14:backgroundMark x1="42777" y1="22450" x2="28829" y2="29093"/>
                        <a14:backgroundMark x1="28829" y1="29093" x2="30857" y2="20812"/>
                        <a14:backgroundMark x1="30857" y1="20812" x2="35451" y2="16751"/>
                        <a14:backgroundMark x1="35451" y1="16751" x2="40998" y2="17727"/>
                        <a14:backgroundMark x1="37086" y1="18797" x2="40439" y2="25094"/>
                        <a14:backgroundMark x1="40439" y1="25094" x2="38266" y2="20907"/>
                        <a14:backgroundMark x1="39404" y1="17003" x2="39735" y2="17569"/>
                        <a14:backgroundMark x1="40459" y1="71411" x2="43543" y2="70214"/>
                        <a14:backgroundMark x1="43543" y1="70214" x2="44102" y2="70214"/>
                        <a14:backgroundMark x1="44309" y1="71253" x2="46399" y2="71411"/>
                        <a14:backgroundMark x1="46399" y1="71411" x2="49007" y2="70403"/>
                        <a14:backgroundMark x1="49007" y1="70403" x2="49255" y2="70403"/>
                        <a14:backgroundMark x1="44019" y1="70749" x2="46482" y2="69521"/>
                        <a14:backgroundMark x1="46482" y1="69521" x2="49731" y2="69962"/>
                        <a14:backgroundMark x1="50642" y1="69112" x2="54925" y2="68230"/>
                        <a14:backgroundMark x1="54925" y1="68230" x2="57285" y2="68640"/>
                        <a14:backgroundMark x1="57285" y1="68640" x2="70695" y2="65901"/>
                        <a14:backgroundMark x1="70302" y1="67191" x2="69826" y2="67569"/>
                        <a14:backgroundMark x1="69930" y1="67097" x2="70302" y2="67601"/>
                        <a14:backgroundMark x1="49793" y1="70057" x2="51800" y2="71190"/>
                        <a14:backgroundMark x1="51800" y1="71190" x2="53477" y2="68451"/>
                        <a14:backgroundMark x1="53477" y1="68451" x2="55960" y2="69994"/>
                        <a14:backgroundMark x1="55960" y1="69994" x2="53994" y2="70277"/>
                        <a14:backgroundMark x1="53994" y1="70277" x2="53849" y2="69458"/>
                        <a14:backgroundMark x1="53994" y1="69962" x2="48531" y2="71127"/>
                        <a14:backgroundMark x1="48531" y1="71127" x2="47392" y2="71064"/>
                        <a14:backgroundMark x1="43791" y1="71599" x2="39549" y2="72418"/>
                        <a14:backgroundMark x1="40315" y1="71914" x2="33050" y2="74339"/>
                        <a14:backgroundMark x1="39114" y1="70970" x2="30650" y2="73552"/>
                        <a14:backgroundMark x1="30857" y1="72953" x2="26469" y2="73048"/>
                        <a14:backgroundMark x1="26697" y1="73016" x2="23241" y2="71190"/>
                        <a14:backgroundMark x1="25911" y1="71064" x2="24524" y2="69049"/>
                        <a14:backgroundMark x1="26552" y1="72040" x2="25662" y2="70749"/>
                        <a14:backgroundMark x1="25476" y1="29912" x2="24979" y2="39452"/>
                        <a14:backgroundMark x1="24979" y1="39452" x2="25021" y2="39767"/>
                        <a14:backgroundMark x1="24917" y1="39515" x2="24710" y2="47261"/>
                        <a14:backgroundMark x1="26387" y1="30730" x2="28042" y2="28841"/>
                        <a14:backgroundMark x1="28042" y1="28841" x2="30029" y2="28212"/>
                        <a14:backgroundMark x1="26759" y1="30856" x2="27939" y2="29817"/>
                        <a14:backgroundMark x1="27152" y1="27582" x2="26304" y2="27267"/>
                        <a14:backgroundMark x1="26262" y1="30321" x2="26945" y2="29660"/>
                        <a14:backgroundMark x1="28332" y1="27708" x2="32512" y2="26858"/>
                        <a14:backgroundMark x1="32512" y1="26858" x2="32719" y2="26858"/>
                        <a14:backgroundMark x1="42674" y1="24559" x2="38721" y2="25913"/>
                        <a14:backgroundMark x1="43026" y1="18136" x2="43005" y2="23520"/>
                        <a14:backgroundMark x1="43398" y1="17916" x2="41515" y2="17916"/>
                        <a14:backgroundMark x1="40728" y1="21820" x2="38369" y2="18860"/>
                        <a14:backgroundMark x1="37065" y1="23615" x2="38969" y2="23111"/>
                        <a14:backgroundMark x1="38969" y1="23111" x2="39031" y2="23111"/>
                        <a14:backgroundMark x1="40459" y1="17223" x2="39839" y2="14673"/>
                        <a14:backgroundMark x1="40232" y1="13161" x2="42529" y2="13287"/>
                        <a14:backgroundMark x1="42529" y1="13287" x2="43957" y2="11020"/>
                        <a14:backgroundMark x1="43957" y1="11020" x2="44019" y2="10611"/>
                        <a14:backgroundMark x1="41163" y1="15586" x2="42550" y2="13539"/>
                        <a14:backgroundMark x1="42550" y1="13539" x2="42757" y2="13382"/>
                        <a14:backgroundMark x1="43522" y1="13130" x2="48758" y2="11933"/>
                        <a14:backgroundMark x1="48758" y1="11933" x2="54284" y2="13665"/>
                        <a14:backgroundMark x1="55753" y1="14861" x2="54160" y2="16593"/>
                        <a14:backgroundMark x1="54160" y1="16593" x2="56726" y2="16530"/>
                        <a14:backgroundMark x1="56726" y1="16530" x2="57305" y2="17317"/>
                        <a14:backgroundMark x1="53435" y1="19018" x2="54677" y2="18136"/>
                        <a14:backgroundMark x1="53767" y1="18608" x2="53767" y2="18608"/>
                        <a14:backgroundMark x1="53042" y1="19364" x2="53042" y2="19364"/>
                        <a14:backgroundMark x1="53166" y1="18923" x2="53166" y2="18923"/>
                        <a14:backgroundMark x1="53063" y1="19458" x2="53829" y2="18608"/>
                        <a14:backgroundMark x1="56353" y1="17664" x2="56436" y2="21694"/>
                        <a14:backgroundMark x1="56436" y1="21694" x2="56685" y2="20214"/>
                        <a14:backgroundMark x1="56084" y1="16467" x2="56084" y2="16467"/>
                        <a14:backgroundMark x1="56084" y1="16467" x2="56084" y2="16467"/>
                        <a14:backgroundMark x1="56084" y1="16467" x2="56767" y2="17916"/>
                        <a14:backgroundMark x1="26304" y1="28023" x2="25911" y2="28117"/>
                        <a14:backgroundMark x1="40956" y1="14011" x2="39114" y2="17380"/>
                        <a14:backgroundMark x1="42301" y1="14484" x2="39425" y2="14861"/>
                        <a14:backgroundMark x1="55629" y1="25063" x2="64031" y2="26291"/>
                        <a14:backgroundMark x1="64031" y1="26291" x2="69930" y2="30668"/>
                        <a14:backgroundMark x1="69661" y1="31171" x2="70716" y2="37752"/>
                        <a14:backgroundMark x1="67467" y1="28023" x2="65315" y2="26480"/>
                        <a14:backgroundMark x1="56457" y1="23866" x2="61155" y2="23268"/>
                        <a14:backgroundMark x1="61155" y1="23268" x2="64425" y2="26732"/>
                        <a14:backgroundMark x1="56809" y1="21757" x2="57326" y2="25031"/>
                        <a14:backgroundMark x1="55339" y1="24528" x2="56291" y2="24370"/>
                        <a14:backgroundMark x1="42012" y1="12311" x2="43067" y2="10926"/>
                        <a14:backgroundMark x1="42053" y1="13382" x2="44123" y2="12469"/>
                        <a14:backgroundMark x1="44123" y1="12469" x2="44371" y2="12469"/>
                        <a14:backgroundMark x1="43357" y1="17380" x2="42839" y2="18671"/>
                        <a14:backgroundMark x1="41453" y1="16530" x2="41743" y2="17034"/>
                        <a14:backgroundMark x1="55319" y1="24307" x2="55774" y2="24748"/>
                        <a14:backgroundMark x1="55174" y1="24433" x2="55753" y2="24685"/>
                        <a14:backgroundMark x1="52939" y1="19553" x2="53291" y2="19175"/>
                        <a14:backgroundMark x1="25021" y1="40113" x2="25000" y2="57368"/>
                        <a14:backgroundMark x1="24648" y1="39798" x2="24814" y2="52582"/>
                        <a14:backgroundMark x1="24710" y1="53212" x2="24731" y2="69490"/>
                        <a14:backgroundMark x1="26221" y1="72261" x2="26863" y2="72544"/>
                        <a14:backgroundMark x1="26469" y1="72166" x2="25807" y2="71222"/>
                        <a14:backgroundMark x1="25973" y1="71159" x2="26449" y2="71788"/>
                        <a14:backgroundMark x1="24938" y1="49843" x2="24772" y2="53054"/>
                        <a14:backgroundMark x1="24772" y1="53054" x2="24897" y2="54030"/>
                        <a14:backgroundMark x1="24586" y1="40145" x2="24586" y2="43671"/>
                        <a14:backgroundMark x1="24586" y1="43671" x2="24379" y2="44238"/>
                        <a14:backgroundMark x1="24876" y1="52015" x2="24959" y2="53652"/>
                        <a14:backgroundMark x1="70944" y1="37406" x2="71275" y2="40901"/>
                        <a14:backgroundMark x1="71275" y1="40901" x2="70861" y2="43010"/>
                        <a14:backgroundMark x1="70923" y1="38508" x2="71171" y2="51921"/>
                        <a14:backgroundMark x1="71171" y1="51921" x2="70468" y2="48048"/>
                        <a14:backgroundMark x1="70468" y1="48048" x2="70447" y2="37217"/>
                        <a14:backgroundMark x1="70447" y1="37217" x2="70592" y2="36807"/>
                        <a14:backgroundMark x1="70820" y1="37752" x2="70882" y2="38413"/>
                        <a14:backgroundMark x1="70861" y1="51700" x2="71006" y2="54345"/>
                        <a14:backgroundMark x1="24400" y1="39798" x2="24565" y2="46631"/>
                        <a14:backgroundMark x1="24834" y1="51322" x2="24834" y2="54188"/>
                        <a14:backgroundMark x1="28249" y1="29597" x2="28332" y2="29440"/>
                        <a14:backgroundMark x1="28373" y1="29062" x2="28373" y2="29062"/>
                        <a14:backgroundMark x1="28373" y1="29440" x2="28498" y2="29345"/>
                        <a14:backgroundMark x1="43067" y1="17443" x2="43605" y2="17412"/>
                        <a14:backgroundMark x1="43212" y1="17317" x2="43253" y2="17853"/>
                        <a14:backgroundMark x1="53974" y1="14169" x2="54429" y2="14578"/>
                        <a14:backgroundMark x1="53332" y1="15775" x2="53891" y2="15775"/>
                        <a14:backgroundMark x1="43688" y1="17191" x2="43253" y2="17286"/>
                        <a14:backgroundMark x1="53601" y1="15617" x2="53808" y2="15617"/>
                        <a14:backgroundMark x1="55236" y1="24622" x2="55257" y2="24748"/>
                        <a14:backgroundMark x1="52835" y1="19647" x2="53042" y2="19553"/>
                        <a14:backgroundMark x1="38990" y1="70497" x2="38990" y2="72040"/>
                        <a14:backgroundMark x1="26035" y1="73678" x2="26697" y2="73772"/>
                        <a14:backgroundMark x1="33630" y1="71285" x2="34168" y2="71285"/>
                        <a14:backgroundMark x1="57616" y1="67664" x2="58733" y2="67569"/>
                      </a14:backgroundRemoval>
                    </a14:imgEffect>
                  </a14:imgLayer>
                </a14:imgProps>
              </a:ext>
              <a:ext uri="{28A0092B-C50C-407E-A947-70E740481C1C}">
                <a14:useLocalDpi xmlns:a14="http://schemas.microsoft.com/office/drawing/2010/main" val="0"/>
              </a:ext>
            </a:extLst>
          </a:blip>
          <a:srcRect l="24458" t="10614" r="28323" b="25227"/>
          <a:stretch/>
        </p:blipFill>
        <p:spPr bwMode="auto">
          <a:xfrm>
            <a:off x="8429702" y="289591"/>
            <a:ext cx="3444399" cy="3072068"/>
          </a:xfrm>
          <a:prstGeom prst="rect">
            <a:avLst/>
          </a:prstGeom>
          <a:noFill/>
          <a:ln>
            <a:noFill/>
          </a:ln>
          <a:extLst>
            <a:ext uri="{53640926-AAD7-44D8-BBD7-CCE9431645EC}">
              <a14:shadowObscured xmlns:a14="http://schemas.microsoft.com/office/drawing/2010/main"/>
            </a:ext>
          </a:extLst>
        </p:spPr>
      </p:pic>
      <p:pic>
        <p:nvPicPr>
          <p:cNvPr id="9" name="Graphique 8">
            <a:extLst>
              <a:ext uri="{FF2B5EF4-FFF2-40B4-BE49-F238E27FC236}">
                <a16:creationId xmlns:a16="http://schemas.microsoft.com/office/drawing/2014/main" id="{29866D3E-0A8F-6E04-7CC0-7C39194DDB29}"/>
              </a:ext>
            </a:extLst>
          </p:cNvPr>
          <p:cNvPicPr>
            <a:picLocks noChangeAspect="1"/>
          </p:cNvPicPr>
          <p:nvPr/>
        </p:nvPicPr>
        <p:blipFill>
          <a:blip r:embed="rId4">
            <a:extLst>
              <a:ext uri="{96DAC541-7B7A-43D3-8B79-37D633B846F1}">
                <asvg:svgBlip xmlns:asvg="http://schemas.microsoft.com/office/drawing/2016/SVG/main" r:embed="rId5"/>
              </a:ext>
            </a:extLst>
          </a:blip>
          <a:srcRect l="1662" t="6563" r="1" b="2934"/>
          <a:stretch>
            <a:fillRect/>
          </a:stretch>
        </p:blipFill>
        <p:spPr>
          <a:xfrm>
            <a:off x="5380436" y="3569906"/>
            <a:ext cx="5423848" cy="3230214"/>
          </a:xfrm>
          <a:prstGeom prst="rect">
            <a:avLst/>
          </a:prstGeom>
        </p:spPr>
      </p:pic>
      <p:pic>
        <p:nvPicPr>
          <p:cNvPr id="12" name="Graphique 11">
            <a:extLst>
              <a:ext uri="{FF2B5EF4-FFF2-40B4-BE49-F238E27FC236}">
                <a16:creationId xmlns:a16="http://schemas.microsoft.com/office/drawing/2014/main" id="{454DEED4-2853-7830-BF70-B11830E4BB9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250278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0F2A6-AE08-30A6-141E-D2BE34EDF15C}"/>
            </a:ext>
          </a:extLst>
        </p:cNvPr>
        <p:cNvGrpSpPr/>
        <p:nvPr/>
      </p:nvGrpSpPr>
      <p:grpSpPr>
        <a:xfrm>
          <a:off x="0" y="0"/>
          <a:ext cx="0" cy="0"/>
          <a:chOff x="0" y="0"/>
          <a:chExt cx="0" cy="0"/>
        </a:xfrm>
      </p:grpSpPr>
      <p:pic>
        <p:nvPicPr>
          <p:cNvPr id="4100" name="Picture 4" descr="The image shows the open metallic dome of the Extremely Large Telescope (ELT) at the centre of the picture taking up the lower half of the frame. At the top, like a river the Milky Way band horizontally pours into the ELT. The construction site of the ELT is surrounded by cranes, while the Milky Way lights up the sky in various colours. One patch of the Milky Way shines the brightest, the centre of the galaxy.">
            <a:extLst>
              <a:ext uri="{FF2B5EF4-FFF2-40B4-BE49-F238E27FC236}">
                <a16:creationId xmlns:a16="http://schemas.microsoft.com/office/drawing/2014/main" id="{9F614360-50B7-47CF-76B6-81443C5210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0"/>
            <a:ext cx="5486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589ECA33-A9E2-BA9D-4B6B-91D425B8AD78}"/>
              </a:ext>
            </a:extLst>
          </p:cNvPr>
          <p:cNvSpPr txBox="1"/>
          <p:nvPr/>
        </p:nvSpPr>
        <p:spPr>
          <a:xfrm>
            <a:off x="8065695" y="6426760"/>
            <a:ext cx="2102426" cy="369332"/>
          </a:xfrm>
          <a:prstGeom prst="rect">
            <a:avLst/>
          </a:prstGeom>
          <a:noFill/>
        </p:spPr>
        <p:txBody>
          <a:bodyPr wrap="square">
            <a:spAutoFit/>
          </a:bodyPr>
          <a:lstStyle/>
          <a:p>
            <a:r>
              <a:rPr lang="en-GB" dirty="0">
                <a:solidFill>
                  <a:schemeClr val="bg1"/>
                </a:solidFill>
              </a:rPr>
              <a:t>© </a:t>
            </a:r>
            <a:r>
              <a:rPr lang="en-GB" dirty="0" err="1">
                <a:solidFill>
                  <a:schemeClr val="bg1"/>
                </a:solidFill>
              </a:rPr>
              <a:t>C.Letelier</a:t>
            </a:r>
            <a:r>
              <a:rPr lang="en-GB" dirty="0">
                <a:solidFill>
                  <a:schemeClr val="bg1"/>
                </a:solidFill>
              </a:rPr>
              <a:t> / ESO</a:t>
            </a:r>
          </a:p>
        </p:txBody>
      </p:sp>
      <p:grpSp>
        <p:nvGrpSpPr>
          <p:cNvPr id="4" name="Groupe 3">
            <a:extLst>
              <a:ext uri="{FF2B5EF4-FFF2-40B4-BE49-F238E27FC236}">
                <a16:creationId xmlns:a16="http://schemas.microsoft.com/office/drawing/2014/main" id="{08CB86FE-B0A1-3749-3ED6-5FFCB0BDCF6F}"/>
              </a:ext>
            </a:extLst>
          </p:cNvPr>
          <p:cNvGrpSpPr/>
          <p:nvPr/>
        </p:nvGrpSpPr>
        <p:grpSpPr>
          <a:xfrm>
            <a:off x="-1" y="0"/>
            <a:ext cx="11764030" cy="6884104"/>
            <a:chOff x="194551" y="0"/>
            <a:chExt cx="9428922" cy="6858000"/>
          </a:xfrm>
        </p:grpSpPr>
        <p:sp>
          <p:nvSpPr>
            <p:cNvPr id="5" name="Rectangle 4">
              <a:extLst>
                <a:ext uri="{FF2B5EF4-FFF2-40B4-BE49-F238E27FC236}">
                  <a16:creationId xmlns:a16="http://schemas.microsoft.com/office/drawing/2014/main" id="{C271216E-A686-3265-4E4A-2264A4AFA6A7}"/>
                </a:ext>
              </a:extLst>
            </p:cNvPr>
            <p:cNvSpPr/>
            <p:nvPr/>
          </p:nvSpPr>
          <p:spPr>
            <a:xfrm>
              <a:off x="194551" y="0"/>
              <a:ext cx="5034894"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AD1F5D58-B254-5A91-01DC-4758AF7D5A24}"/>
                </a:ext>
              </a:extLst>
            </p:cNvPr>
            <p:cNvSpPr/>
            <p:nvPr/>
          </p:nvSpPr>
          <p:spPr>
            <a:xfrm>
              <a:off x="5229446" y="0"/>
              <a:ext cx="4394027" cy="6858000"/>
            </a:xfrm>
            <a:prstGeom prst="rect">
              <a:avLst/>
            </a:prstGeom>
            <a:gradFill flip="none" rotWithShape="1">
              <a:gsLst>
                <a:gs pos="13000">
                  <a:schemeClr val="tx1">
                    <a:lumMod val="0"/>
                  </a:schemeClr>
                </a:gs>
                <a:gs pos="100000">
                  <a:schemeClr val="tx1">
                    <a:tint val="23500"/>
                    <a:satMod val="160000"/>
                    <a:alpha val="0"/>
                    <a:lumMod val="68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itre 1">
            <a:extLst>
              <a:ext uri="{FF2B5EF4-FFF2-40B4-BE49-F238E27FC236}">
                <a16:creationId xmlns:a16="http://schemas.microsoft.com/office/drawing/2014/main" id="{2135C6AF-A89A-1F69-FC0E-7ACBFA2E3B4A}"/>
              </a:ext>
            </a:extLst>
          </p:cNvPr>
          <p:cNvSpPr>
            <a:spLocks noGrp="1"/>
          </p:cNvSpPr>
          <p:nvPr>
            <p:ph type="title"/>
          </p:nvPr>
        </p:nvSpPr>
        <p:spPr>
          <a:xfrm>
            <a:off x="838200" y="698953"/>
            <a:ext cx="5015634" cy="1325563"/>
          </a:xfrm>
        </p:spPr>
        <p:txBody>
          <a:bodyPr/>
          <a:lstStyle/>
          <a:p>
            <a:pPr algn="ctr"/>
            <a:r>
              <a:rPr lang="en-GB" dirty="0">
                <a:solidFill>
                  <a:schemeClr val="bg1"/>
                </a:solidFill>
              </a:rPr>
              <a:t>Future detector unit : ANDES (ESO ELT)</a:t>
            </a:r>
          </a:p>
        </p:txBody>
      </p:sp>
      <p:sp>
        <p:nvSpPr>
          <p:cNvPr id="3" name="Espace réservé du contenu 2">
            <a:extLst>
              <a:ext uri="{FF2B5EF4-FFF2-40B4-BE49-F238E27FC236}">
                <a16:creationId xmlns:a16="http://schemas.microsoft.com/office/drawing/2014/main" id="{F811543E-13C5-4957-528A-5B87696C5DA4}"/>
              </a:ext>
            </a:extLst>
          </p:cNvPr>
          <p:cNvSpPr>
            <a:spLocks noGrp="1"/>
          </p:cNvSpPr>
          <p:nvPr>
            <p:ph idx="1"/>
          </p:nvPr>
        </p:nvSpPr>
        <p:spPr>
          <a:xfrm>
            <a:off x="838201" y="2610677"/>
            <a:ext cx="6281804" cy="3325109"/>
          </a:xfrm>
        </p:spPr>
        <p:txBody>
          <a:bodyPr/>
          <a:lstStyle/>
          <a:p>
            <a:pPr>
              <a:spcBef>
                <a:spcPts val="1200"/>
              </a:spcBef>
            </a:pPr>
            <a:r>
              <a:rPr lang="en-GB" dirty="0">
                <a:solidFill>
                  <a:schemeClr val="bg1"/>
                </a:solidFill>
              </a:rPr>
              <a:t>5 detector units  (9K x 9K pixels CCD)</a:t>
            </a:r>
          </a:p>
          <a:p>
            <a:pPr>
              <a:spcBef>
                <a:spcPts val="1200"/>
              </a:spcBef>
            </a:pPr>
            <a:r>
              <a:rPr lang="en-GB" dirty="0">
                <a:solidFill>
                  <a:schemeClr val="bg1"/>
                </a:solidFill>
              </a:rPr>
              <a:t>Cooling system : Stirling cryocooler (ESO standard : </a:t>
            </a:r>
            <a:r>
              <a:rPr lang="en-GB" dirty="0" err="1">
                <a:solidFill>
                  <a:schemeClr val="bg1"/>
                </a:solidFill>
              </a:rPr>
              <a:t>Cryotel</a:t>
            </a:r>
            <a:r>
              <a:rPr lang="en-GB" dirty="0">
                <a:solidFill>
                  <a:schemeClr val="bg1"/>
                </a:solidFill>
              </a:rPr>
              <a:t> GT)</a:t>
            </a:r>
          </a:p>
          <a:p>
            <a:pPr>
              <a:spcBef>
                <a:spcPts val="1200"/>
              </a:spcBef>
            </a:pPr>
            <a:r>
              <a:rPr lang="en-GB" dirty="0">
                <a:solidFill>
                  <a:schemeClr val="bg1"/>
                </a:solidFill>
              </a:rPr>
              <a:t>Subsystem PDR completed</a:t>
            </a:r>
          </a:p>
          <a:p>
            <a:pPr>
              <a:spcBef>
                <a:spcPts val="1200"/>
              </a:spcBef>
            </a:pPr>
            <a:r>
              <a:rPr lang="en-GB" dirty="0">
                <a:solidFill>
                  <a:schemeClr val="bg1"/>
                </a:solidFill>
              </a:rPr>
              <a:t>Start prototyping</a:t>
            </a:r>
          </a:p>
        </p:txBody>
      </p:sp>
      <p:pic>
        <p:nvPicPr>
          <p:cNvPr id="9" name="Graphique 8">
            <a:extLst>
              <a:ext uri="{FF2B5EF4-FFF2-40B4-BE49-F238E27FC236}">
                <a16:creationId xmlns:a16="http://schemas.microsoft.com/office/drawing/2014/main" id="{2FD5D139-04FA-F2D7-2156-E49C359218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36701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99EDD80-A991-F4E2-66AD-44AB6B98497D}"/>
            </a:ext>
          </a:extLst>
        </p:cNvPr>
        <p:cNvGrpSpPr/>
        <p:nvPr/>
      </p:nvGrpSpPr>
      <p:grpSpPr>
        <a:xfrm>
          <a:off x="0" y="0"/>
          <a:ext cx="0" cy="0"/>
          <a:chOff x="0" y="0"/>
          <a:chExt cx="0" cy="0"/>
        </a:xfrm>
      </p:grpSpPr>
      <p:pic>
        <p:nvPicPr>
          <p:cNvPr id="11" name="Image 10">
            <a:extLst>
              <a:ext uri="{FF2B5EF4-FFF2-40B4-BE49-F238E27FC236}">
                <a16:creationId xmlns:a16="http://schemas.microsoft.com/office/drawing/2014/main" id="{44CDE911-C8FA-61C2-2AEE-4148974C9CB2}"/>
              </a:ext>
            </a:extLst>
          </p:cNvPr>
          <p:cNvPicPr>
            <a:picLocks noChangeAspect="1"/>
          </p:cNvPicPr>
          <p:nvPr/>
        </p:nvPicPr>
        <p:blipFill>
          <a:blip r:embed="rId3">
            <a:extLst>
              <a:ext uri="{28A0092B-C50C-407E-A947-70E740481C1C}">
                <a14:useLocalDpi xmlns:a14="http://schemas.microsoft.com/office/drawing/2010/main" val="0"/>
              </a:ext>
            </a:extLst>
          </a:blip>
          <a:srcRect r="1045"/>
          <a:stretch>
            <a:fillRect/>
          </a:stretch>
        </p:blipFill>
        <p:spPr>
          <a:xfrm>
            <a:off x="7044237" y="0"/>
            <a:ext cx="5174771" cy="6884104"/>
          </a:xfrm>
          <a:prstGeom prst="rect">
            <a:avLst/>
          </a:prstGeom>
        </p:spPr>
      </p:pic>
      <p:grpSp>
        <p:nvGrpSpPr>
          <p:cNvPr id="20" name="Groupe 19">
            <a:extLst>
              <a:ext uri="{FF2B5EF4-FFF2-40B4-BE49-F238E27FC236}">
                <a16:creationId xmlns:a16="http://schemas.microsoft.com/office/drawing/2014/main" id="{2E6DA676-026B-5B99-B5C1-CDBBC905575B}"/>
              </a:ext>
            </a:extLst>
          </p:cNvPr>
          <p:cNvGrpSpPr/>
          <p:nvPr/>
        </p:nvGrpSpPr>
        <p:grpSpPr>
          <a:xfrm>
            <a:off x="-1" y="0"/>
            <a:ext cx="11775311" cy="6884104"/>
            <a:chOff x="55394" y="0"/>
            <a:chExt cx="9568079" cy="6858000"/>
          </a:xfrm>
        </p:grpSpPr>
        <p:sp>
          <p:nvSpPr>
            <p:cNvPr id="18" name="Rectangle 17">
              <a:extLst>
                <a:ext uri="{FF2B5EF4-FFF2-40B4-BE49-F238E27FC236}">
                  <a16:creationId xmlns:a16="http://schemas.microsoft.com/office/drawing/2014/main" id="{CD033DEB-D39A-97D2-BD47-3B362E7B06F8}"/>
                </a:ext>
              </a:extLst>
            </p:cNvPr>
            <p:cNvSpPr/>
            <p:nvPr/>
          </p:nvSpPr>
          <p:spPr>
            <a:xfrm>
              <a:off x="55394" y="0"/>
              <a:ext cx="5174052"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EE91E664-63B9-C5CD-2F1E-E8816C72E110}"/>
                </a:ext>
              </a:extLst>
            </p:cNvPr>
            <p:cNvSpPr/>
            <p:nvPr/>
          </p:nvSpPr>
          <p:spPr>
            <a:xfrm>
              <a:off x="5229446" y="0"/>
              <a:ext cx="4394027" cy="6858000"/>
            </a:xfrm>
            <a:prstGeom prst="rect">
              <a:avLst/>
            </a:prstGeom>
            <a:gradFill flip="none" rotWithShape="1">
              <a:gsLst>
                <a:gs pos="11000">
                  <a:schemeClr val="tx1">
                    <a:lumMod val="0"/>
                  </a:schemeClr>
                </a:gs>
                <a:gs pos="100000">
                  <a:schemeClr val="tx1">
                    <a:tint val="23500"/>
                    <a:satMod val="160000"/>
                    <a:alpha val="0"/>
                    <a:lumMod val="65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itre 1">
            <a:extLst>
              <a:ext uri="{FF2B5EF4-FFF2-40B4-BE49-F238E27FC236}">
                <a16:creationId xmlns:a16="http://schemas.microsoft.com/office/drawing/2014/main" id="{E2C9002E-26BF-EF48-EF37-75EC042E185F}"/>
              </a:ext>
            </a:extLst>
          </p:cNvPr>
          <p:cNvSpPr>
            <a:spLocks noGrp="1"/>
          </p:cNvSpPr>
          <p:nvPr>
            <p:ph type="ctrTitle"/>
          </p:nvPr>
        </p:nvSpPr>
        <p:spPr>
          <a:xfrm>
            <a:off x="416912" y="440782"/>
            <a:ext cx="6094976" cy="718637"/>
          </a:xfrm>
        </p:spPr>
        <p:txBody>
          <a:bodyPr anchor="b">
            <a:normAutofit/>
          </a:bodyPr>
          <a:lstStyle/>
          <a:p>
            <a:r>
              <a:rPr lang="en-GB" sz="3700" dirty="0">
                <a:solidFill>
                  <a:schemeClr val="bg1"/>
                </a:solidFill>
              </a:rPr>
              <a:t>Detector unit : definitions</a:t>
            </a:r>
            <a:endParaRPr lang="en-GB" sz="3700" noProof="0" dirty="0">
              <a:solidFill>
                <a:schemeClr val="bg1"/>
              </a:solidFill>
            </a:endParaRPr>
          </a:p>
        </p:txBody>
      </p:sp>
      <p:sp>
        <p:nvSpPr>
          <p:cNvPr id="7" name="ZoneTexte 6">
            <a:extLst>
              <a:ext uri="{FF2B5EF4-FFF2-40B4-BE49-F238E27FC236}">
                <a16:creationId xmlns:a16="http://schemas.microsoft.com/office/drawing/2014/main" id="{29F7A45C-226D-4958-B6A4-514674E7647E}"/>
              </a:ext>
            </a:extLst>
          </p:cNvPr>
          <p:cNvSpPr txBox="1"/>
          <p:nvPr/>
        </p:nvSpPr>
        <p:spPr>
          <a:xfrm>
            <a:off x="265244" y="1303808"/>
            <a:ext cx="7100405" cy="4893647"/>
          </a:xfrm>
          <a:prstGeom prst="rect">
            <a:avLst/>
          </a:prstGeom>
          <a:noFill/>
        </p:spPr>
        <p:txBody>
          <a:bodyPr wrap="square">
            <a:spAutoFit/>
          </a:bodyPr>
          <a:lstStyle/>
          <a:p>
            <a:pPr marL="0" indent="0">
              <a:buNone/>
            </a:pPr>
            <a:r>
              <a:rPr lang="en-GB" sz="2400" dirty="0">
                <a:solidFill>
                  <a:schemeClr val="bg1"/>
                </a:solidFill>
              </a:rPr>
              <a:t>Detector unit is a </a:t>
            </a:r>
            <a:r>
              <a:rPr lang="en-GB" sz="2400" b="1" dirty="0">
                <a:solidFill>
                  <a:schemeClr val="accent2"/>
                </a:solidFill>
              </a:rPr>
              <a:t>cryostat</a:t>
            </a:r>
            <a:r>
              <a:rPr lang="en-GB" sz="2400" dirty="0">
                <a:solidFill>
                  <a:schemeClr val="bg1"/>
                </a:solidFill>
              </a:rPr>
              <a:t> that contains a </a:t>
            </a:r>
            <a:r>
              <a:rPr lang="en-GB" sz="2400" b="1" dirty="0">
                <a:solidFill>
                  <a:schemeClr val="accent5"/>
                </a:solidFill>
              </a:rPr>
              <a:t>detector</a:t>
            </a:r>
          </a:p>
          <a:p>
            <a:endParaRPr lang="en-GB" sz="2400" dirty="0">
              <a:solidFill>
                <a:schemeClr val="bg1"/>
              </a:solidFill>
            </a:endParaRPr>
          </a:p>
          <a:p>
            <a:pPr marL="342900" indent="-342900">
              <a:buFont typeface="Arial" panose="020B0604020202020204" pitchFamily="34" charset="0"/>
              <a:buChar char="•"/>
            </a:pPr>
            <a:r>
              <a:rPr lang="en-GB" sz="2400" b="1" dirty="0">
                <a:solidFill>
                  <a:schemeClr val="accent2"/>
                </a:solidFill>
              </a:rPr>
              <a:t>Cryostat</a:t>
            </a:r>
            <a:r>
              <a:rPr lang="en-GB" sz="2400" b="1" dirty="0">
                <a:solidFill>
                  <a:schemeClr val="bg1"/>
                </a:solidFill>
              </a:rPr>
              <a:t> </a:t>
            </a:r>
            <a:r>
              <a:rPr lang="en-GB" sz="2400" dirty="0">
                <a:solidFill>
                  <a:schemeClr val="bg1"/>
                </a:solidFill>
              </a:rPr>
              <a:t>is vacuum-tight container that keeps  components at very low temperatures</a:t>
            </a:r>
          </a:p>
          <a:p>
            <a:endParaRPr lang="en-GB" sz="2400" dirty="0">
              <a:solidFill>
                <a:schemeClr val="bg1"/>
              </a:solidFill>
            </a:endParaRPr>
          </a:p>
          <a:p>
            <a:pPr marL="342900" indent="-342900">
              <a:buFont typeface="Arial" panose="020B0604020202020204" pitchFamily="34" charset="0"/>
              <a:buChar char="•"/>
            </a:pPr>
            <a:r>
              <a:rPr lang="en-GB" sz="2400" b="1" dirty="0">
                <a:solidFill>
                  <a:schemeClr val="accent5"/>
                </a:solidFill>
              </a:rPr>
              <a:t>Detector</a:t>
            </a:r>
            <a:r>
              <a:rPr lang="en-GB" sz="2400" dirty="0">
                <a:solidFill>
                  <a:schemeClr val="bg1"/>
                </a:solidFill>
              </a:rPr>
              <a:t> </a:t>
            </a:r>
            <a:r>
              <a:rPr lang="en-US" sz="2400" dirty="0">
                <a:solidFill>
                  <a:schemeClr val="bg1"/>
                </a:solidFill>
              </a:rPr>
              <a:t>is a sensor that receives photons from celestial sources and converts them into measurable signals from which images or spectra can be derived.</a:t>
            </a:r>
            <a:endParaRPr lang="en-GB" sz="2400" dirty="0">
              <a:solidFill>
                <a:schemeClr val="bg1"/>
              </a:solidFill>
            </a:endParaRPr>
          </a:p>
          <a:p>
            <a:endParaRPr lang="en-GB" sz="2400" dirty="0">
              <a:solidFill>
                <a:schemeClr val="bg1"/>
              </a:solidFill>
            </a:endParaRPr>
          </a:p>
          <a:p>
            <a:pPr marL="342900" indent="-342900">
              <a:buFont typeface="Arial" panose="020B0604020202020204" pitchFamily="34" charset="0"/>
              <a:buChar char="•"/>
            </a:pPr>
            <a:r>
              <a:rPr lang="en-GB" sz="2400" b="1" dirty="0">
                <a:solidFill>
                  <a:schemeClr val="bg1"/>
                </a:solidFill>
              </a:rPr>
              <a:t>Charge-coupled device  </a:t>
            </a:r>
            <a:r>
              <a:rPr lang="en-US" sz="2400" dirty="0">
                <a:solidFill>
                  <a:schemeClr val="bg1"/>
                </a:solidFill>
              </a:rPr>
              <a:t>is a light-sensitive sensor in which a 2D pixel array converts incident photons into electric charges.</a:t>
            </a:r>
            <a:endParaRPr lang="en-GB" sz="3200" dirty="0">
              <a:solidFill>
                <a:schemeClr val="bg1"/>
              </a:solidFill>
            </a:endParaRPr>
          </a:p>
        </p:txBody>
      </p:sp>
      <p:pic>
        <p:nvPicPr>
          <p:cNvPr id="3" name="Graphique 2">
            <a:extLst>
              <a:ext uri="{FF2B5EF4-FFF2-40B4-BE49-F238E27FC236}">
                <a16:creationId xmlns:a16="http://schemas.microsoft.com/office/drawing/2014/main" id="{1E95848C-A841-C4C9-B7DB-B80A4A1E60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190050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intérieur, évier, métal, cuisine&#10;&#10;Le contenu généré par l’IA peut être incorrect.">
            <a:extLst>
              <a:ext uri="{FF2B5EF4-FFF2-40B4-BE49-F238E27FC236}">
                <a16:creationId xmlns:a16="http://schemas.microsoft.com/office/drawing/2014/main" id="{06E4D0AF-204F-B4F9-214F-87BBBB4509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2567" y="0"/>
            <a:ext cx="5149433" cy="6858000"/>
          </a:xfrm>
          <a:prstGeom prst="rect">
            <a:avLst/>
          </a:prstGeom>
        </p:spPr>
      </p:pic>
      <p:grpSp>
        <p:nvGrpSpPr>
          <p:cNvPr id="6" name="Groupe 5">
            <a:extLst>
              <a:ext uri="{FF2B5EF4-FFF2-40B4-BE49-F238E27FC236}">
                <a16:creationId xmlns:a16="http://schemas.microsoft.com/office/drawing/2014/main" id="{DA291692-EA16-6A2F-66AE-604700E62265}"/>
              </a:ext>
            </a:extLst>
          </p:cNvPr>
          <p:cNvGrpSpPr/>
          <p:nvPr/>
        </p:nvGrpSpPr>
        <p:grpSpPr>
          <a:xfrm>
            <a:off x="-1" y="0"/>
            <a:ext cx="11764030" cy="6884104"/>
            <a:chOff x="194551" y="0"/>
            <a:chExt cx="9428922" cy="6858000"/>
          </a:xfrm>
        </p:grpSpPr>
        <p:sp>
          <p:nvSpPr>
            <p:cNvPr id="7" name="Rectangle 6">
              <a:extLst>
                <a:ext uri="{FF2B5EF4-FFF2-40B4-BE49-F238E27FC236}">
                  <a16:creationId xmlns:a16="http://schemas.microsoft.com/office/drawing/2014/main" id="{0111822B-4272-AE33-AE7B-92D249577B81}"/>
                </a:ext>
              </a:extLst>
            </p:cNvPr>
            <p:cNvSpPr/>
            <p:nvPr/>
          </p:nvSpPr>
          <p:spPr>
            <a:xfrm>
              <a:off x="194551" y="0"/>
              <a:ext cx="5034894"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43EE2B4D-990D-7737-2741-093FE72D66FC}"/>
                </a:ext>
              </a:extLst>
            </p:cNvPr>
            <p:cNvSpPr/>
            <p:nvPr/>
          </p:nvSpPr>
          <p:spPr>
            <a:xfrm>
              <a:off x="5229446" y="0"/>
              <a:ext cx="4394027" cy="6858000"/>
            </a:xfrm>
            <a:prstGeom prst="rect">
              <a:avLst/>
            </a:prstGeom>
            <a:gradFill flip="none" rotWithShape="1">
              <a:gsLst>
                <a:gs pos="13000">
                  <a:schemeClr val="tx1">
                    <a:lumMod val="0"/>
                  </a:schemeClr>
                </a:gs>
                <a:gs pos="100000">
                  <a:schemeClr val="tx1">
                    <a:tint val="23500"/>
                    <a:satMod val="160000"/>
                    <a:alpha val="0"/>
                    <a:lumMod val="68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Espace réservé du contenu 2">
            <a:extLst>
              <a:ext uri="{FF2B5EF4-FFF2-40B4-BE49-F238E27FC236}">
                <a16:creationId xmlns:a16="http://schemas.microsoft.com/office/drawing/2014/main" id="{232E7B8F-22E3-D967-19AC-CE56B7E30A57}"/>
              </a:ext>
            </a:extLst>
          </p:cNvPr>
          <p:cNvSpPr>
            <a:spLocks noGrp="1"/>
          </p:cNvSpPr>
          <p:nvPr>
            <p:ph idx="1"/>
          </p:nvPr>
        </p:nvSpPr>
        <p:spPr>
          <a:xfrm>
            <a:off x="481485" y="2012320"/>
            <a:ext cx="6306732" cy="4404898"/>
          </a:xfrm>
        </p:spPr>
        <p:txBody>
          <a:bodyPr>
            <a:noAutofit/>
          </a:bodyPr>
          <a:lstStyle/>
          <a:p>
            <a:pPr>
              <a:spcBef>
                <a:spcPts val="1200"/>
              </a:spcBef>
              <a:spcAft>
                <a:spcPts val="600"/>
              </a:spcAft>
            </a:pPr>
            <a:r>
              <a:rPr lang="en-GB" sz="2400" dirty="0">
                <a:solidFill>
                  <a:schemeClr val="bg1"/>
                </a:solidFill>
              </a:rPr>
              <a:t>Detector temperature : -120°C	</a:t>
            </a:r>
          </a:p>
          <a:p>
            <a:pPr lvl="1">
              <a:spcBef>
                <a:spcPts val="1200"/>
              </a:spcBef>
              <a:spcAft>
                <a:spcPts val="600"/>
              </a:spcAft>
            </a:pPr>
            <a:r>
              <a:rPr lang="en-US" sz="2000" i="1" dirty="0" err="1">
                <a:solidFill>
                  <a:schemeClr val="bg1"/>
                </a:solidFill>
              </a:rPr>
              <a:t>Minimise</a:t>
            </a:r>
            <a:r>
              <a:rPr lang="en-US" sz="2000" i="1" dirty="0">
                <a:solidFill>
                  <a:schemeClr val="bg1"/>
                </a:solidFill>
              </a:rPr>
              <a:t> thermally generated noise (dark current)</a:t>
            </a:r>
          </a:p>
          <a:p>
            <a:pPr>
              <a:spcBef>
                <a:spcPts val="1200"/>
              </a:spcBef>
              <a:spcAft>
                <a:spcPts val="600"/>
              </a:spcAft>
            </a:pPr>
            <a:r>
              <a:rPr lang="en-GB" sz="2400" dirty="0">
                <a:solidFill>
                  <a:schemeClr val="bg1"/>
                </a:solidFill>
              </a:rPr>
              <a:t>Temperature stability : +/- 10m°C	</a:t>
            </a:r>
          </a:p>
          <a:p>
            <a:pPr>
              <a:spcBef>
                <a:spcPts val="1200"/>
              </a:spcBef>
              <a:spcAft>
                <a:spcPts val="600"/>
              </a:spcAft>
            </a:pPr>
            <a:r>
              <a:rPr lang="en-GB" sz="2400" dirty="0">
                <a:solidFill>
                  <a:schemeClr val="bg1"/>
                </a:solidFill>
              </a:rPr>
              <a:t>Pressure stability : &lt;1e-4 mbar</a:t>
            </a:r>
          </a:p>
          <a:p>
            <a:pPr>
              <a:spcBef>
                <a:spcPts val="1200"/>
              </a:spcBef>
              <a:spcAft>
                <a:spcPts val="600"/>
              </a:spcAft>
            </a:pPr>
            <a:r>
              <a:rPr lang="en-GB" sz="2400" dirty="0">
                <a:solidFill>
                  <a:schemeClr val="bg1"/>
                </a:solidFill>
              </a:rPr>
              <a:t>Low maintenance : 2 days/year</a:t>
            </a:r>
          </a:p>
        </p:txBody>
      </p:sp>
      <p:sp>
        <p:nvSpPr>
          <p:cNvPr id="9" name="Titre 1">
            <a:extLst>
              <a:ext uri="{FF2B5EF4-FFF2-40B4-BE49-F238E27FC236}">
                <a16:creationId xmlns:a16="http://schemas.microsoft.com/office/drawing/2014/main" id="{DE2BDA53-B3D0-5C2C-8B8F-498CFC637FA2}"/>
              </a:ext>
            </a:extLst>
          </p:cNvPr>
          <p:cNvSpPr txBox="1">
            <a:spLocks/>
          </p:cNvSpPr>
          <p:nvPr/>
        </p:nvSpPr>
        <p:spPr>
          <a:xfrm>
            <a:off x="416912" y="440782"/>
            <a:ext cx="6094976" cy="7186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700" dirty="0">
                <a:solidFill>
                  <a:schemeClr val="bg1"/>
                </a:solidFill>
              </a:rPr>
              <a:t>Typical requirements</a:t>
            </a:r>
          </a:p>
        </p:txBody>
      </p:sp>
      <p:pic>
        <p:nvPicPr>
          <p:cNvPr id="2" name="Graphique 1">
            <a:extLst>
              <a:ext uri="{FF2B5EF4-FFF2-40B4-BE49-F238E27FC236}">
                <a16:creationId xmlns:a16="http://schemas.microsoft.com/office/drawing/2014/main" id="{00ED482F-B7D8-78D5-CFDA-0839D4426E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265923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55311-E0B2-1B6A-A21A-63C1E0875B7F}"/>
            </a:ext>
          </a:extLst>
        </p:cNvPr>
        <p:cNvGrpSpPr/>
        <p:nvPr/>
      </p:nvGrpSpPr>
      <p:grpSpPr>
        <a:xfrm>
          <a:off x="0" y="0"/>
          <a:ext cx="0" cy="0"/>
          <a:chOff x="0" y="0"/>
          <a:chExt cx="0" cy="0"/>
        </a:xfrm>
      </p:grpSpPr>
      <p:pic>
        <p:nvPicPr>
          <p:cNvPr id="5" name="Image 4" descr="Une image contenant machine, ingénierie, industrie, bateau&#10;&#10;Le contenu généré par l’IA peut être incorrect.">
            <a:extLst>
              <a:ext uri="{FF2B5EF4-FFF2-40B4-BE49-F238E27FC236}">
                <a16:creationId xmlns:a16="http://schemas.microsoft.com/office/drawing/2014/main" id="{00A15471-01AE-AFBE-9650-186776948805}"/>
              </a:ext>
            </a:extLst>
          </p:cNvPr>
          <p:cNvPicPr>
            <a:picLocks noChangeAspect="1"/>
          </p:cNvPicPr>
          <p:nvPr/>
        </p:nvPicPr>
        <p:blipFill>
          <a:blip r:embed="rId3"/>
          <a:srcRect l="11777" r="27066"/>
          <a:stretch>
            <a:fillRect/>
          </a:stretch>
        </p:blipFill>
        <p:spPr>
          <a:xfrm flipH="1">
            <a:off x="2808514" y="-6295"/>
            <a:ext cx="9383486" cy="6904549"/>
          </a:xfrm>
          <a:prstGeom prst="rect">
            <a:avLst/>
          </a:prstGeom>
        </p:spPr>
      </p:pic>
      <p:grpSp>
        <p:nvGrpSpPr>
          <p:cNvPr id="6" name="Groupe 5">
            <a:extLst>
              <a:ext uri="{FF2B5EF4-FFF2-40B4-BE49-F238E27FC236}">
                <a16:creationId xmlns:a16="http://schemas.microsoft.com/office/drawing/2014/main" id="{DE4DBE7A-B3BE-B861-389F-38FE606A3831}"/>
              </a:ext>
            </a:extLst>
          </p:cNvPr>
          <p:cNvGrpSpPr/>
          <p:nvPr/>
        </p:nvGrpSpPr>
        <p:grpSpPr>
          <a:xfrm>
            <a:off x="-1293776" y="6294"/>
            <a:ext cx="12053473" cy="6884104"/>
            <a:chOff x="1328961" y="26005"/>
            <a:chExt cx="8223441" cy="6858000"/>
          </a:xfrm>
        </p:grpSpPr>
        <p:sp>
          <p:nvSpPr>
            <p:cNvPr id="7" name="Rectangle 6">
              <a:extLst>
                <a:ext uri="{FF2B5EF4-FFF2-40B4-BE49-F238E27FC236}">
                  <a16:creationId xmlns:a16="http://schemas.microsoft.com/office/drawing/2014/main" id="{E6F3436F-C712-CCD5-D534-D61BB8460707}"/>
                </a:ext>
              </a:extLst>
            </p:cNvPr>
            <p:cNvSpPr/>
            <p:nvPr/>
          </p:nvSpPr>
          <p:spPr>
            <a:xfrm>
              <a:off x="1328961" y="26005"/>
              <a:ext cx="3900484"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9763AFB0-F0F7-FA63-AE80-8162916DB470}"/>
                </a:ext>
              </a:extLst>
            </p:cNvPr>
            <p:cNvSpPr/>
            <p:nvPr/>
          </p:nvSpPr>
          <p:spPr>
            <a:xfrm>
              <a:off x="4380005" y="26005"/>
              <a:ext cx="5172397" cy="6858000"/>
            </a:xfrm>
            <a:prstGeom prst="rect">
              <a:avLst/>
            </a:prstGeom>
            <a:gradFill flip="none" rotWithShape="1">
              <a:gsLst>
                <a:gs pos="19000">
                  <a:schemeClr val="tx1">
                    <a:lumMod val="0"/>
                  </a:schemeClr>
                </a:gs>
                <a:gs pos="100000">
                  <a:schemeClr val="tx1">
                    <a:tint val="23500"/>
                    <a:satMod val="160000"/>
                    <a:alpha val="0"/>
                    <a:lumMod val="28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itre 1">
            <a:extLst>
              <a:ext uri="{FF2B5EF4-FFF2-40B4-BE49-F238E27FC236}">
                <a16:creationId xmlns:a16="http://schemas.microsoft.com/office/drawing/2014/main" id="{319D8249-49D0-32AC-CD96-5CE890104FFD}"/>
              </a:ext>
            </a:extLst>
          </p:cNvPr>
          <p:cNvSpPr>
            <a:spLocks noGrp="1"/>
          </p:cNvSpPr>
          <p:nvPr>
            <p:ph type="title"/>
          </p:nvPr>
        </p:nvSpPr>
        <p:spPr>
          <a:xfrm>
            <a:off x="838200" y="365125"/>
            <a:ext cx="6237364" cy="1325563"/>
          </a:xfrm>
        </p:spPr>
        <p:txBody>
          <a:bodyPr>
            <a:normAutofit/>
          </a:bodyPr>
          <a:lstStyle/>
          <a:p>
            <a:r>
              <a:rPr lang="en-GB" sz="3700" dirty="0">
                <a:solidFill>
                  <a:schemeClr val="bg1"/>
                </a:solidFill>
              </a:rPr>
              <a:t>Detector unit application</a:t>
            </a:r>
          </a:p>
        </p:txBody>
      </p:sp>
      <p:sp>
        <p:nvSpPr>
          <p:cNvPr id="3" name="Espace réservé du contenu 2">
            <a:extLst>
              <a:ext uri="{FF2B5EF4-FFF2-40B4-BE49-F238E27FC236}">
                <a16:creationId xmlns:a16="http://schemas.microsoft.com/office/drawing/2014/main" id="{283A79F8-AA02-0307-738E-B70887ECBB72}"/>
              </a:ext>
            </a:extLst>
          </p:cNvPr>
          <p:cNvSpPr>
            <a:spLocks noGrp="1"/>
          </p:cNvSpPr>
          <p:nvPr>
            <p:ph idx="1"/>
          </p:nvPr>
        </p:nvSpPr>
        <p:spPr>
          <a:xfrm>
            <a:off x="517903" y="1825625"/>
            <a:ext cx="6413840" cy="4351338"/>
          </a:xfrm>
          <a:ln>
            <a:noFill/>
          </a:ln>
        </p:spPr>
        <p:txBody>
          <a:bodyPr/>
          <a:lstStyle/>
          <a:p>
            <a:pPr marL="0" indent="0">
              <a:spcAft>
                <a:spcPts val="600"/>
              </a:spcAft>
              <a:buNone/>
            </a:pPr>
            <a:r>
              <a:rPr lang="en-GB" sz="2400" b="1" dirty="0">
                <a:solidFill>
                  <a:schemeClr val="bg1"/>
                </a:solidFill>
              </a:rPr>
              <a:t>Detector</a:t>
            </a:r>
            <a:r>
              <a:rPr lang="en-GB" sz="2400" dirty="0">
                <a:solidFill>
                  <a:schemeClr val="bg1"/>
                </a:solidFill>
              </a:rPr>
              <a:t>  </a:t>
            </a:r>
          </a:p>
          <a:p>
            <a:pPr lvl="1">
              <a:spcAft>
                <a:spcPts val="600"/>
              </a:spcAft>
            </a:pPr>
            <a:r>
              <a:rPr lang="en-GB" dirty="0">
                <a:solidFill>
                  <a:schemeClr val="bg1"/>
                </a:solidFill>
              </a:rPr>
              <a:t>Single CCD (4k x 4k and 9k x 9k </a:t>
            </a:r>
            <a:r>
              <a:rPr lang="en-GB" dirty="0" err="1">
                <a:solidFill>
                  <a:schemeClr val="bg1"/>
                </a:solidFill>
              </a:rPr>
              <a:t>pix</a:t>
            </a:r>
            <a:r>
              <a:rPr lang="en-GB" dirty="0">
                <a:solidFill>
                  <a:schemeClr val="bg1"/>
                </a:solidFill>
              </a:rPr>
              <a:t>)</a:t>
            </a:r>
            <a:endParaRPr lang="en-GB" sz="2400" dirty="0">
              <a:solidFill>
                <a:schemeClr val="bg1"/>
              </a:solidFill>
            </a:endParaRPr>
          </a:p>
          <a:p>
            <a:pPr marL="0" indent="0">
              <a:spcAft>
                <a:spcPts val="600"/>
              </a:spcAft>
              <a:buNone/>
            </a:pPr>
            <a:r>
              <a:rPr lang="en-GB" sz="2400" b="1" dirty="0">
                <a:solidFill>
                  <a:schemeClr val="bg1"/>
                </a:solidFill>
              </a:rPr>
              <a:t>Type of instruments</a:t>
            </a:r>
          </a:p>
          <a:p>
            <a:pPr lvl="1">
              <a:spcAft>
                <a:spcPts val="600"/>
              </a:spcAft>
            </a:pPr>
            <a:r>
              <a:rPr lang="en-GB" u="sng" dirty="0">
                <a:solidFill>
                  <a:schemeClr val="bg1"/>
                </a:solidFill>
              </a:rPr>
              <a:t>Imager</a:t>
            </a:r>
            <a:r>
              <a:rPr lang="en-GB" dirty="0">
                <a:solidFill>
                  <a:schemeClr val="bg1"/>
                </a:solidFill>
              </a:rPr>
              <a:t> : </a:t>
            </a:r>
          </a:p>
          <a:p>
            <a:pPr lvl="2">
              <a:spcAft>
                <a:spcPts val="600"/>
              </a:spcAft>
            </a:pPr>
            <a:r>
              <a:rPr lang="en-GB" dirty="0">
                <a:solidFill>
                  <a:schemeClr val="bg1"/>
                </a:solidFill>
              </a:rPr>
              <a:t>ECAM</a:t>
            </a:r>
          </a:p>
          <a:p>
            <a:pPr lvl="1">
              <a:spcAft>
                <a:spcPts val="600"/>
              </a:spcAft>
            </a:pPr>
            <a:r>
              <a:rPr lang="en-GB" u="sng" dirty="0">
                <a:solidFill>
                  <a:schemeClr val="bg1"/>
                </a:solidFill>
              </a:rPr>
              <a:t>Spectrograph</a:t>
            </a:r>
            <a:r>
              <a:rPr lang="en-GB" dirty="0">
                <a:solidFill>
                  <a:schemeClr val="bg1"/>
                </a:solidFill>
              </a:rPr>
              <a:t> : </a:t>
            </a:r>
          </a:p>
          <a:p>
            <a:pPr lvl="2">
              <a:spcAft>
                <a:spcPts val="600"/>
              </a:spcAft>
            </a:pPr>
            <a:r>
              <a:rPr lang="en-GB" dirty="0">
                <a:solidFill>
                  <a:schemeClr val="bg1"/>
                </a:solidFill>
              </a:rPr>
              <a:t>RISTRETTO</a:t>
            </a:r>
          </a:p>
          <a:p>
            <a:pPr lvl="2">
              <a:spcAft>
                <a:spcPts val="600"/>
              </a:spcAft>
            </a:pPr>
            <a:r>
              <a:rPr lang="en-GB" dirty="0">
                <a:solidFill>
                  <a:schemeClr val="bg1"/>
                </a:solidFill>
              </a:rPr>
              <a:t>HARPS SOUTH</a:t>
            </a:r>
          </a:p>
          <a:p>
            <a:pPr lvl="2">
              <a:spcAft>
                <a:spcPts val="600"/>
              </a:spcAft>
            </a:pPr>
            <a:r>
              <a:rPr lang="en-GB" dirty="0">
                <a:solidFill>
                  <a:schemeClr val="bg1"/>
                </a:solidFill>
              </a:rPr>
              <a:t>ANDES</a:t>
            </a:r>
          </a:p>
          <a:p>
            <a:endParaRPr lang="en-GB" dirty="0"/>
          </a:p>
        </p:txBody>
      </p:sp>
      <p:pic>
        <p:nvPicPr>
          <p:cNvPr id="11" name="Graphique 10">
            <a:extLst>
              <a:ext uri="{FF2B5EF4-FFF2-40B4-BE49-F238E27FC236}">
                <a16:creationId xmlns:a16="http://schemas.microsoft.com/office/drawing/2014/main" id="{C2E39867-624B-E476-1C35-109A900A50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371638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Une image contenant intérieur, sol, machine&#10;&#10;Le contenu généré par l’IA peut être incorrect.">
            <a:extLst>
              <a:ext uri="{FF2B5EF4-FFF2-40B4-BE49-F238E27FC236}">
                <a16:creationId xmlns:a16="http://schemas.microsoft.com/office/drawing/2014/main" id="{119ECC90-CD26-C882-5D49-07E92C564080}"/>
              </a:ext>
            </a:extLst>
          </p:cNvPr>
          <p:cNvPicPr>
            <a:picLocks noChangeAspect="1"/>
          </p:cNvPicPr>
          <p:nvPr/>
        </p:nvPicPr>
        <p:blipFill>
          <a:blip r:embed="rId3">
            <a:extLst>
              <a:ext uri="{28A0092B-C50C-407E-A947-70E740481C1C}">
                <a14:useLocalDpi xmlns:a14="http://schemas.microsoft.com/office/drawing/2010/main" val="0"/>
              </a:ext>
            </a:extLst>
          </a:blip>
          <a:srcRect r="9189"/>
          <a:stretch>
            <a:fillRect/>
          </a:stretch>
        </p:blipFill>
        <p:spPr>
          <a:xfrm>
            <a:off x="3907439" y="0"/>
            <a:ext cx="8303782" cy="6858000"/>
          </a:xfrm>
          <a:prstGeom prst="rect">
            <a:avLst/>
          </a:prstGeom>
        </p:spPr>
      </p:pic>
      <p:grpSp>
        <p:nvGrpSpPr>
          <p:cNvPr id="6" name="Groupe 5">
            <a:extLst>
              <a:ext uri="{FF2B5EF4-FFF2-40B4-BE49-F238E27FC236}">
                <a16:creationId xmlns:a16="http://schemas.microsoft.com/office/drawing/2014/main" id="{8ADDBBD8-A9D5-2A30-B23F-D2F08FE29B5D}"/>
              </a:ext>
            </a:extLst>
          </p:cNvPr>
          <p:cNvGrpSpPr/>
          <p:nvPr/>
        </p:nvGrpSpPr>
        <p:grpSpPr>
          <a:xfrm>
            <a:off x="0" y="-13052"/>
            <a:ext cx="10257438" cy="6884104"/>
            <a:chOff x="2016764" y="0"/>
            <a:chExt cx="7514432" cy="6858000"/>
          </a:xfrm>
        </p:grpSpPr>
        <p:sp>
          <p:nvSpPr>
            <p:cNvPr id="7" name="Rectangle 6">
              <a:extLst>
                <a:ext uri="{FF2B5EF4-FFF2-40B4-BE49-F238E27FC236}">
                  <a16:creationId xmlns:a16="http://schemas.microsoft.com/office/drawing/2014/main" id="{87E5DA8D-A3C6-AFAD-2540-5B16001B40A1}"/>
                </a:ext>
              </a:extLst>
            </p:cNvPr>
            <p:cNvSpPr/>
            <p:nvPr/>
          </p:nvSpPr>
          <p:spPr>
            <a:xfrm>
              <a:off x="2016764" y="0"/>
              <a:ext cx="3369388"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3EA0A249-7D8A-8DFC-39A0-AA13B290920B}"/>
                </a:ext>
              </a:extLst>
            </p:cNvPr>
            <p:cNvSpPr/>
            <p:nvPr/>
          </p:nvSpPr>
          <p:spPr>
            <a:xfrm>
              <a:off x="5137169" y="0"/>
              <a:ext cx="4394027" cy="6858000"/>
            </a:xfrm>
            <a:prstGeom prst="rect">
              <a:avLst/>
            </a:prstGeom>
            <a:gradFill flip="none" rotWithShape="1">
              <a:gsLst>
                <a:gs pos="13000">
                  <a:schemeClr val="tx1">
                    <a:lumMod val="0"/>
                  </a:schemeClr>
                </a:gs>
                <a:gs pos="100000">
                  <a:schemeClr val="tx1">
                    <a:tint val="23500"/>
                    <a:satMod val="160000"/>
                    <a:alpha val="0"/>
                    <a:lumMod val="55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itre 1">
            <a:extLst>
              <a:ext uri="{FF2B5EF4-FFF2-40B4-BE49-F238E27FC236}">
                <a16:creationId xmlns:a16="http://schemas.microsoft.com/office/drawing/2014/main" id="{FEB901B5-0171-D984-7B4A-7A4DDD48826D}"/>
              </a:ext>
            </a:extLst>
          </p:cNvPr>
          <p:cNvSpPr>
            <a:spLocks noGrp="1"/>
          </p:cNvSpPr>
          <p:nvPr>
            <p:ph type="title"/>
          </p:nvPr>
        </p:nvSpPr>
        <p:spPr>
          <a:xfrm>
            <a:off x="40551" y="431846"/>
            <a:ext cx="5707643" cy="1325563"/>
          </a:xfrm>
        </p:spPr>
        <p:txBody>
          <a:bodyPr>
            <a:normAutofit/>
          </a:bodyPr>
          <a:lstStyle/>
          <a:p>
            <a:pPr algn="ctr"/>
            <a:r>
              <a:rPr lang="en-GB" sz="3700" dirty="0">
                <a:solidFill>
                  <a:schemeClr val="bg1"/>
                </a:solidFill>
              </a:rPr>
              <a:t>From liquid Nitrogen </a:t>
            </a:r>
            <a:br>
              <a:rPr lang="en-GB" sz="3700" dirty="0">
                <a:solidFill>
                  <a:schemeClr val="bg1"/>
                </a:solidFill>
              </a:rPr>
            </a:br>
            <a:r>
              <a:rPr lang="en-GB" sz="3700" dirty="0">
                <a:solidFill>
                  <a:schemeClr val="bg1"/>
                </a:solidFill>
              </a:rPr>
              <a:t>to cryocooler</a:t>
            </a:r>
          </a:p>
        </p:txBody>
      </p:sp>
      <p:sp>
        <p:nvSpPr>
          <p:cNvPr id="3" name="Espace réservé du contenu 2">
            <a:extLst>
              <a:ext uri="{FF2B5EF4-FFF2-40B4-BE49-F238E27FC236}">
                <a16:creationId xmlns:a16="http://schemas.microsoft.com/office/drawing/2014/main" id="{5A29B1E5-2D4E-3B4B-FBF1-A2CD89565353}"/>
              </a:ext>
            </a:extLst>
          </p:cNvPr>
          <p:cNvSpPr>
            <a:spLocks noGrp="1"/>
          </p:cNvSpPr>
          <p:nvPr>
            <p:ph idx="1"/>
          </p:nvPr>
        </p:nvSpPr>
        <p:spPr>
          <a:xfrm>
            <a:off x="236967" y="2810386"/>
            <a:ext cx="5573453" cy="2702760"/>
          </a:xfrm>
        </p:spPr>
        <p:txBody>
          <a:bodyPr>
            <a:normAutofit/>
          </a:bodyPr>
          <a:lstStyle/>
          <a:p>
            <a:pPr>
              <a:spcAft>
                <a:spcPts val="600"/>
              </a:spcAft>
            </a:pPr>
            <a:r>
              <a:rPr lang="en-GB" sz="2400" dirty="0">
                <a:solidFill>
                  <a:schemeClr val="bg1"/>
                </a:solidFill>
              </a:rPr>
              <a:t>ECAM cooled by LN2 bath : </a:t>
            </a:r>
            <a:r>
              <a:rPr lang="en-US" sz="2400" dirty="0">
                <a:solidFill>
                  <a:schemeClr val="bg1"/>
                </a:solidFill>
              </a:rPr>
              <a:t>manual refilling twice a day</a:t>
            </a:r>
          </a:p>
          <a:p>
            <a:pPr>
              <a:spcAft>
                <a:spcPts val="600"/>
              </a:spcAft>
            </a:pPr>
            <a:r>
              <a:rPr lang="en-US" sz="2400" dirty="0">
                <a:solidFill>
                  <a:schemeClr val="bg1"/>
                </a:solidFill>
              </a:rPr>
              <a:t>New cooling system required for remote observations</a:t>
            </a:r>
          </a:p>
          <a:p>
            <a:pPr>
              <a:spcAft>
                <a:spcPts val="600"/>
              </a:spcAft>
            </a:pPr>
            <a:r>
              <a:rPr lang="en-US" sz="2400" dirty="0">
                <a:solidFill>
                  <a:schemeClr val="bg1"/>
                </a:solidFill>
              </a:rPr>
              <a:t>Trade-off : pulse tube cryocooler LPT9310 promising candidate</a:t>
            </a:r>
          </a:p>
          <a:p>
            <a:pPr>
              <a:spcAft>
                <a:spcPts val="600"/>
              </a:spcAft>
            </a:pPr>
            <a:endParaRPr lang="en-US" sz="2400" dirty="0">
              <a:solidFill>
                <a:schemeClr val="bg1"/>
              </a:solidFill>
            </a:endParaRPr>
          </a:p>
          <a:p>
            <a:pPr marL="0" indent="0">
              <a:spcAft>
                <a:spcPts val="600"/>
              </a:spcAft>
              <a:buNone/>
            </a:pPr>
            <a:endParaRPr lang="en-US" sz="2400" dirty="0">
              <a:solidFill>
                <a:schemeClr val="bg1"/>
              </a:solidFill>
            </a:endParaRPr>
          </a:p>
        </p:txBody>
      </p:sp>
      <p:pic>
        <p:nvPicPr>
          <p:cNvPr id="9" name="Graphique 8">
            <a:extLst>
              <a:ext uri="{FF2B5EF4-FFF2-40B4-BE49-F238E27FC236}">
                <a16:creationId xmlns:a16="http://schemas.microsoft.com/office/drawing/2014/main" id="{5F9C2632-75C6-DB34-2681-22D9DC7BF4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sp>
        <p:nvSpPr>
          <p:cNvPr id="11" name="Espace réservé du contenu 2">
            <a:extLst>
              <a:ext uri="{FF2B5EF4-FFF2-40B4-BE49-F238E27FC236}">
                <a16:creationId xmlns:a16="http://schemas.microsoft.com/office/drawing/2014/main" id="{68287636-FF78-EA5F-01CE-6844C8DCC123}"/>
              </a:ext>
            </a:extLst>
          </p:cNvPr>
          <p:cNvSpPr txBox="1">
            <a:spLocks/>
          </p:cNvSpPr>
          <p:nvPr/>
        </p:nvSpPr>
        <p:spPr>
          <a:xfrm>
            <a:off x="5844934" y="4069619"/>
            <a:ext cx="5997986" cy="2273301"/>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n w="6350">
                  <a:solidFill>
                    <a:schemeClr val="bg1">
                      <a:lumMod val="50000"/>
                    </a:schemeClr>
                  </a:solidFill>
                </a:ln>
                <a:solidFill>
                  <a:schemeClr val="bg1"/>
                </a:solidFill>
              </a:rPr>
              <a:t>Main remaining uncertainty :          sensitivity of the telescope to vibrations                                → measurement campaign</a:t>
            </a:r>
          </a:p>
          <a:p>
            <a:r>
              <a:rPr lang="en-GB" sz="2400" dirty="0">
                <a:ln w="6350">
                  <a:solidFill>
                    <a:schemeClr val="bg1">
                      <a:lumMod val="50000"/>
                    </a:schemeClr>
                  </a:solidFill>
                </a:ln>
                <a:solidFill>
                  <a:schemeClr val="bg1"/>
                </a:solidFill>
              </a:rPr>
              <a:t>ECAM with a cryocooler in operation for 6 years without problems</a:t>
            </a:r>
          </a:p>
          <a:p>
            <a:pPr lvl="1"/>
            <a:endParaRPr lang="en-US" dirty="0">
              <a:solidFill>
                <a:schemeClr val="bg1"/>
              </a:solidFill>
            </a:endParaRPr>
          </a:p>
        </p:txBody>
      </p:sp>
    </p:spTree>
    <p:extLst>
      <p:ext uri="{BB962C8B-B14F-4D97-AF65-F5344CB8AC3E}">
        <p14:creationId xmlns:p14="http://schemas.microsoft.com/office/powerpoint/2010/main" val="246239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2FD7C71-C3D6-D087-A35B-5E5019D58FEC}"/>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05B0037-5386-F6A6-8080-0AB1DBCC51F1}"/>
              </a:ext>
            </a:extLst>
          </p:cNvPr>
          <p:cNvSpPr/>
          <p:nvPr/>
        </p:nvSpPr>
        <p:spPr>
          <a:xfrm>
            <a:off x="-1" y="1"/>
            <a:ext cx="12191705" cy="6857999"/>
          </a:xfrm>
          <a:prstGeom prst="rect">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2" name="Titre 1">
            <a:extLst>
              <a:ext uri="{FF2B5EF4-FFF2-40B4-BE49-F238E27FC236}">
                <a16:creationId xmlns:a16="http://schemas.microsoft.com/office/drawing/2014/main" id="{3C4E2C9B-EF59-84E2-B373-E66700963FAA}"/>
              </a:ext>
            </a:extLst>
          </p:cNvPr>
          <p:cNvSpPr>
            <a:spLocks noGrp="1"/>
          </p:cNvSpPr>
          <p:nvPr>
            <p:ph type="title"/>
          </p:nvPr>
        </p:nvSpPr>
        <p:spPr>
          <a:xfrm>
            <a:off x="838200" y="365125"/>
            <a:ext cx="4069702" cy="1325563"/>
          </a:xfrm>
        </p:spPr>
        <p:txBody>
          <a:bodyPr>
            <a:noAutofit/>
          </a:bodyPr>
          <a:lstStyle/>
          <a:p>
            <a:pPr algn="ctr"/>
            <a:r>
              <a:rPr lang="en-GB" sz="3700" dirty="0">
                <a:solidFill>
                  <a:schemeClr val="bg1"/>
                </a:solidFill>
              </a:rPr>
              <a:t>Detector unit:</a:t>
            </a:r>
            <a:br>
              <a:rPr lang="en-GB" sz="3700" dirty="0">
                <a:solidFill>
                  <a:schemeClr val="bg1"/>
                </a:solidFill>
              </a:rPr>
            </a:br>
            <a:r>
              <a:rPr lang="en-GB" sz="3700" dirty="0">
                <a:solidFill>
                  <a:schemeClr val="bg1"/>
                </a:solidFill>
              </a:rPr>
              <a:t> design</a:t>
            </a:r>
          </a:p>
        </p:txBody>
      </p:sp>
      <p:sp>
        <p:nvSpPr>
          <p:cNvPr id="3" name="Espace réservé du contenu 2">
            <a:extLst>
              <a:ext uri="{FF2B5EF4-FFF2-40B4-BE49-F238E27FC236}">
                <a16:creationId xmlns:a16="http://schemas.microsoft.com/office/drawing/2014/main" id="{C444E7F7-E60C-A421-2FC0-38BE8F010720}"/>
              </a:ext>
            </a:extLst>
          </p:cNvPr>
          <p:cNvSpPr>
            <a:spLocks noGrp="1"/>
          </p:cNvSpPr>
          <p:nvPr>
            <p:ph idx="1"/>
          </p:nvPr>
        </p:nvSpPr>
        <p:spPr>
          <a:xfrm>
            <a:off x="838200" y="1825625"/>
            <a:ext cx="4532697" cy="4351338"/>
          </a:xfrm>
        </p:spPr>
        <p:txBody>
          <a:bodyPr>
            <a:normAutofit/>
          </a:bodyPr>
          <a:lstStyle/>
          <a:p>
            <a:r>
              <a:rPr lang="en-GB" dirty="0">
                <a:solidFill>
                  <a:schemeClr val="accent2"/>
                </a:solidFill>
              </a:rPr>
              <a:t>Cryocooler assembly</a:t>
            </a:r>
          </a:p>
          <a:p>
            <a:r>
              <a:rPr lang="en-GB" dirty="0">
                <a:solidFill>
                  <a:schemeClr val="accent5"/>
                </a:solidFill>
              </a:rPr>
              <a:t>Cryostat</a:t>
            </a:r>
          </a:p>
          <a:p>
            <a:r>
              <a:rPr lang="en-GB" dirty="0">
                <a:solidFill>
                  <a:schemeClr val="accent3">
                    <a:lumMod val="40000"/>
                    <a:lumOff val="60000"/>
                  </a:schemeClr>
                </a:solidFill>
              </a:rPr>
              <a:t>CCD assembly</a:t>
            </a:r>
          </a:p>
        </p:txBody>
      </p:sp>
      <p:pic>
        <p:nvPicPr>
          <p:cNvPr id="11" name="Graphique 10">
            <a:extLst>
              <a:ext uri="{FF2B5EF4-FFF2-40B4-BE49-F238E27FC236}">
                <a16:creationId xmlns:a16="http://schemas.microsoft.com/office/drawing/2014/main" id="{FF5FC5A0-325C-6F51-6D55-0BC9B2B8B2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98949" y="5885720"/>
            <a:ext cx="914400" cy="914400"/>
          </a:xfrm>
          <a:prstGeom prst="rect">
            <a:avLst/>
          </a:prstGeom>
        </p:spPr>
      </p:pic>
      <p:grpSp>
        <p:nvGrpSpPr>
          <p:cNvPr id="47" name="Groupe 46">
            <a:extLst>
              <a:ext uri="{FF2B5EF4-FFF2-40B4-BE49-F238E27FC236}">
                <a16:creationId xmlns:a16="http://schemas.microsoft.com/office/drawing/2014/main" id="{503CDB3C-9402-256A-46BF-0191AF1B1A4A}"/>
              </a:ext>
            </a:extLst>
          </p:cNvPr>
          <p:cNvGrpSpPr/>
          <p:nvPr/>
        </p:nvGrpSpPr>
        <p:grpSpPr>
          <a:xfrm>
            <a:off x="5398468" y="270591"/>
            <a:ext cx="3321605" cy="5998447"/>
            <a:chOff x="5491778" y="0"/>
            <a:chExt cx="3321605" cy="5998447"/>
          </a:xfrm>
        </p:grpSpPr>
        <p:pic>
          <p:nvPicPr>
            <p:cNvPr id="22" name="Image 21" descr="Une image contenant dessin humoristique&#10;&#10;Le contenu généré par l’IA peut être incorrect.">
              <a:extLst>
                <a:ext uri="{FF2B5EF4-FFF2-40B4-BE49-F238E27FC236}">
                  <a16:creationId xmlns:a16="http://schemas.microsoft.com/office/drawing/2014/main" id="{7293A5FB-B57E-8D39-7D94-D8F64443C054}"/>
                </a:ext>
              </a:extLst>
            </p:cNvPr>
            <p:cNvPicPr>
              <a:picLocks noChangeAspect="1"/>
            </p:cNvPicPr>
            <p:nvPr/>
          </p:nvPicPr>
          <p:blipFill>
            <a:blip r:embed="rId5">
              <a:extLst>
                <a:ext uri="{28A0092B-C50C-407E-A947-70E740481C1C}">
                  <a14:useLocalDpi xmlns:a14="http://schemas.microsoft.com/office/drawing/2010/main" val="0"/>
                </a:ext>
              </a:extLst>
            </a:blip>
            <a:srcRect l="30038" r="31882"/>
            <a:stretch>
              <a:fillRect/>
            </a:stretch>
          </p:blipFill>
          <p:spPr>
            <a:xfrm>
              <a:off x="5575823" y="0"/>
              <a:ext cx="3219451" cy="5976939"/>
            </a:xfrm>
            <a:prstGeom prst="rect">
              <a:avLst/>
            </a:prstGeom>
          </p:spPr>
        </p:pic>
        <p:pic>
          <p:nvPicPr>
            <p:cNvPr id="26" name="Image 25" descr="Une image contenant croquis&#10;&#10;Le contenu généré par l’IA peut être incorrect.">
              <a:extLst>
                <a:ext uri="{FF2B5EF4-FFF2-40B4-BE49-F238E27FC236}">
                  <a16:creationId xmlns:a16="http://schemas.microsoft.com/office/drawing/2014/main" id="{CA08BDE5-99B9-706F-F4C1-C6CE06BD3E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91778" y="3554416"/>
              <a:ext cx="3321605" cy="2348490"/>
            </a:xfrm>
            <a:prstGeom prst="rect">
              <a:avLst/>
            </a:prstGeom>
          </p:spPr>
        </p:pic>
        <p:pic>
          <p:nvPicPr>
            <p:cNvPr id="6" name="Image 14">
              <a:extLst>
                <a:ext uri="{FF2B5EF4-FFF2-40B4-BE49-F238E27FC236}">
                  <a16:creationId xmlns:a16="http://schemas.microsoft.com/office/drawing/2014/main" id="{4591D0BE-BB53-124F-E211-A0FF0CE63F9F}"/>
                </a:ext>
              </a:extLst>
            </p:cNvPr>
            <p:cNvPicPr>
              <a:picLocks noChangeAspect="1"/>
            </p:cNvPicPr>
            <p:nvPr/>
          </p:nvPicPr>
          <p:blipFill>
            <a:blip r:embed="rId7">
              <a:extLst>
                <a:ext uri="{28A0092B-C50C-407E-A947-70E740481C1C}">
                  <a14:useLocalDpi xmlns:a14="http://schemas.microsoft.com/office/drawing/2010/main" val="0"/>
                </a:ext>
              </a:extLst>
            </a:blip>
            <a:srcRect l="24295" t="12391" r="28652"/>
            <a:stretch>
              <a:fillRect/>
            </a:stretch>
          </p:blipFill>
          <p:spPr>
            <a:xfrm>
              <a:off x="6428963" y="3699377"/>
              <a:ext cx="1528868" cy="2012448"/>
            </a:xfrm>
            <a:prstGeom prst="rect">
              <a:avLst/>
            </a:prstGeom>
            <a:effectLst>
              <a:glow rad="101600">
                <a:schemeClr val="accent6">
                  <a:alpha val="60000"/>
                </a:schemeClr>
              </a:glow>
            </a:effectLst>
          </p:spPr>
        </p:pic>
        <p:sp>
          <p:nvSpPr>
            <p:cNvPr id="43" name="Rectangle : coins arrondis 42">
              <a:extLst>
                <a:ext uri="{FF2B5EF4-FFF2-40B4-BE49-F238E27FC236}">
                  <a16:creationId xmlns:a16="http://schemas.microsoft.com/office/drawing/2014/main" id="{5DBE87DD-585F-6B45-9340-C1908E29428B}"/>
                </a:ext>
              </a:extLst>
            </p:cNvPr>
            <p:cNvSpPr/>
            <p:nvPr/>
          </p:nvSpPr>
          <p:spPr>
            <a:xfrm>
              <a:off x="5575823" y="81156"/>
              <a:ext cx="3177531" cy="3618220"/>
            </a:xfrm>
            <a:prstGeom prst="roundRect">
              <a:avLst>
                <a:gd name="adj" fmla="val 3052"/>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 coins arrondis 44">
              <a:extLst>
                <a:ext uri="{FF2B5EF4-FFF2-40B4-BE49-F238E27FC236}">
                  <a16:creationId xmlns:a16="http://schemas.microsoft.com/office/drawing/2014/main" id="{C7625B19-6B82-AEF0-0878-BB720F38DDDD}"/>
                </a:ext>
              </a:extLst>
            </p:cNvPr>
            <p:cNvSpPr/>
            <p:nvPr/>
          </p:nvSpPr>
          <p:spPr>
            <a:xfrm>
              <a:off x="6092331" y="3738835"/>
              <a:ext cx="2113935" cy="2259612"/>
            </a:xfrm>
            <a:prstGeom prst="roundRect">
              <a:avLst>
                <a:gd name="adj" fmla="val 3052"/>
              </a:avLst>
            </a:prstGeom>
            <a:noFill/>
            <a:ln w="381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8" name="Groupe 47">
            <a:extLst>
              <a:ext uri="{FF2B5EF4-FFF2-40B4-BE49-F238E27FC236}">
                <a16:creationId xmlns:a16="http://schemas.microsoft.com/office/drawing/2014/main" id="{BCBA3109-C5ED-047B-4830-DCE389872E79}"/>
              </a:ext>
            </a:extLst>
          </p:cNvPr>
          <p:cNvGrpSpPr/>
          <p:nvPr/>
        </p:nvGrpSpPr>
        <p:grpSpPr>
          <a:xfrm>
            <a:off x="8917340" y="81156"/>
            <a:ext cx="3033867" cy="5732219"/>
            <a:chOff x="9010650" y="81156"/>
            <a:chExt cx="3033867" cy="5732219"/>
          </a:xfrm>
        </p:grpSpPr>
        <p:pic>
          <p:nvPicPr>
            <p:cNvPr id="18" name="Image 17" descr="Une image contenant croquis, dessin, capture d’écran, conception&#10;&#10;Le contenu généré par l’IA peut être incorrect.">
              <a:extLst>
                <a:ext uri="{FF2B5EF4-FFF2-40B4-BE49-F238E27FC236}">
                  <a16:creationId xmlns:a16="http://schemas.microsoft.com/office/drawing/2014/main" id="{93FF9510-4EC4-5455-07FE-C4359DB0597C}"/>
                </a:ext>
              </a:extLst>
            </p:cNvPr>
            <p:cNvPicPr>
              <a:picLocks noChangeAspect="1"/>
            </p:cNvPicPr>
            <p:nvPr/>
          </p:nvPicPr>
          <p:blipFill>
            <a:blip r:embed="rId8">
              <a:extLst>
                <a:ext uri="{28A0092B-C50C-407E-A947-70E740481C1C}">
                  <a14:useLocalDpi xmlns:a14="http://schemas.microsoft.com/office/drawing/2010/main" val="0"/>
                </a:ext>
              </a:extLst>
            </a:blip>
            <a:srcRect l="41195"/>
            <a:stretch>
              <a:fillRect/>
            </a:stretch>
          </p:blipFill>
          <p:spPr>
            <a:xfrm>
              <a:off x="9010650" y="81156"/>
              <a:ext cx="2923758" cy="5641232"/>
            </a:xfrm>
            <a:prstGeom prst="rect">
              <a:avLst/>
            </a:prstGeom>
          </p:spPr>
        </p:pic>
        <p:sp>
          <p:nvSpPr>
            <p:cNvPr id="44" name="Rectangle : coins arrondis 43">
              <a:extLst>
                <a:ext uri="{FF2B5EF4-FFF2-40B4-BE49-F238E27FC236}">
                  <a16:creationId xmlns:a16="http://schemas.microsoft.com/office/drawing/2014/main" id="{55C00821-FA6E-9352-C5C0-97B425BD7000}"/>
                </a:ext>
              </a:extLst>
            </p:cNvPr>
            <p:cNvSpPr/>
            <p:nvPr/>
          </p:nvSpPr>
          <p:spPr>
            <a:xfrm>
              <a:off x="9050983" y="538355"/>
              <a:ext cx="2993534" cy="4210625"/>
            </a:xfrm>
            <a:prstGeom prst="roundRect">
              <a:avLst>
                <a:gd name="adj" fmla="val 3152"/>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 coins arrondis 45">
              <a:extLst>
                <a:ext uri="{FF2B5EF4-FFF2-40B4-BE49-F238E27FC236}">
                  <a16:creationId xmlns:a16="http://schemas.microsoft.com/office/drawing/2014/main" id="{7C089ABF-95E3-E713-6CF0-59C6CE978EE2}"/>
                </a:ext>
              </a:extLst>
            </p:cNvPr>
            <p:cNvSpPr/>
            <p:nvPr/>
          </p:nvSpPr>
          <p:spPr>
            <a:xfrm>
              <a:off x="9099455" y="4797973"/>
              <a:ext cx="2254346" cy="1015402"/>
            </a:xfrm>
            <a:prstGeom prst="roundRect">
              <a:avLst>
                <a:gd name="adj" fmla="val 3052"/>
              </a:avLst>
            </a:prstGeom>
            <a:noFill/>
            <a:ln w="381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18163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20C08FF-3FAE-9C94-11A2-8250404AA15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6BF3068A-B714-1902-03BE-59871216DFC8}"/>
              </a:ext>
            </a:extLst>
          </p:cNvPr>
          <p:cNvSpPr/>
          <p:nvPr/>
        </p:nvSpPr>
        <p:spPr>
          <a:xfrm>
            <a:off x="-1" y="1"/>
            <a:ext cx="12191705" cy="6857999"/>
          </a:xfrm>
          <a:prstGeom prst="rect">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re 1">
            <a:extLst>
              <a:ext uri="{FF2B5EF4-FFF2-40B4-BE49-F238E27FC236}">
                <a16:creationId xmlns:a16="http://schemas.microsoft.com/office/drawing/2014/main" id="{3C53887B-DB62-7A29-0ADF-5BB6F1C82612}"/>
              </a:ext>
            </a:extLst>
          </p:cNvPr>
          <p:cNvSpPr>
            <a:spLocks noGrp="1"/>
          </p:cNvSpPr>
          <p:nvPr>
            <p:ph type="title"/>
          </p:nvPr>
        </p:nvSpPr>
        <p:spPr>
          <a:xfrm>
            <a:off x="838200" y="365125"/>
            <a:ext cx="10515600" cy="1325563"/>
          </a:xfrm>
        </p:spPr>
        <p:txBody>
          <a:bodyPr>
            <a:normAutofit/>
          </a:bodyPr>
          <a:lstStyle/>
          <a:p>
            <a:r>
              <a:rPr lang="en-GB" dirty="0">
                <a:solidFill>
                  <a:schemeClr val="bg1"/>
                </a:solidFill>
              </a:rPr>
              <a:t>CCD assembly</a:t>
            </a:r>
          </a:p>
        </p:txBody>
      </p:sp>
      <p:sp>
        <p:nvSpPr>
          <p:cNvPr id="3" name="Espace réservé du contenu 2">
            <a:extLst>
              <a:ext uri="{FF2B5EF4-FFF2-40B4-BE49-F238E27FC236}">
                <a16:creationId xmlns:a16="http://schemas.microsoft.com/office/drawing/2014/main" id="{A0342B36-C4D6-639F-9549-2161665771B2}"/>
              </a:ext>
            </a:extLst>
          </p:cNvPr>
          <p:cNvSpPr>
            <a:spLocks noGrp="1"/>
          </p:cNvSpPr>
          <p:nvPr>
            <p:ph idx="1"/>
          </p:nvPr>
        </p:nvSpPr>
        <p:spPr>
          <a:xfrm>
            <a:off x="730161" y="1560790"/>
            <a:ext cx="5198839" cy="4351338"/>
          </a:xfrm>
        </p:spPr>
        <p:txBody>
          <a:bodyPr>
            <a:normAutofit/>
          </a:bodyPr>
          <a:lstStyle/>
          <a:p>
            <a:r>
              <a:rPr lang="en-GB" sz="2400" dirty="0">
                <a:solidFill>
                  <a:schemeClr val="bg1"/>
                </a:solidFill>
              </a:rPr>
              <a:t>Mechanical support of the CCD</a:t>
            </a:r>
          </a:p>
          <a:p>
            <a:r>
              <a:rPr lang="en-GB" sz="2400" dirty="0">
                <a:solidFill>
                  <a:schemeClr val="bg1"/>
                </a:solidFill>
              </a:rPr>
              <a:t>CCD cooling</a:t>
            </a:r>
          </a:p>
        </p:txBody>
      </p:sp>
      <p:grpSp>
        <p:nvGrpSpPr>
          <p:cNvPr id="50" name="Groupe 49">
            <a:extLst>
              <a:ext uri="{FF2B5EF4-FFF2-40B4-BE49-F238E27FC236}">
                <a16:creationId xmlns:a16="http://schemas.microsoft.com/office/drawing/2014/main" id="{60019EEF-9BFE-5464-9044-518EDA678EC4}"/>
              </a:ext>
            </a:extLst>
          </p:cNvPr>
          <p:cNvGrpSpPr/>
          <p:nvPr/>
        </p:nvGrpSpPr>
        <p:grpSpPr>
          <a:xfrm>
            <a:off x="236965" y="2446674"/>
            <a:ext cx="11718070" cy="3645191"/>
            <a:chOff x="236965" y="3063240"/>
            <a:chExt cx="11718070" cy="3645191"/>
          </a:xfrm>
        </p:grpSpPr>
        <p:pic>
          <p:nvPicPr>
            <p:cNvPr id="10" name="Image 9" descr="Une image contenant bouteille&#10;&#10;Le contenu généré par l’IA peut être incorrect.">
              <a:extLst>
                <a:ext uri="{FF2B5EF4-FFF2-40B4-BE49-F238E27FC236}">
                  <a16:creationId xmlns:a16="http://schemas.microsoft.com/office/drawing/2014/main" id="{B74D7ADC-1B43-1331-1747-0B807530331E}"/>
                </a:ext>
              </a:extLst>
            </p:cNvPr>
            <p:cNvPicPr>
              <a:picLocks noChangeAspect="1"/>
            </p:cNvPicPr>
            <p:nvPr/>
          </p:nvPicPr>
          <p:blipFill>
            <a:blip r:embed="rId3">
              <a:extLst>
                <a:ext uri="{28A0092B-C50C-407E-A947-70E740481C1C}">
                  <a14:useLocalDpi xmlns:a14="http://schemas.microsoft.com/office/drawing/2010/main" val="0"/>
                </a:ext>
              </a:extLst>
            </a:blip>
            <a:srcRect l="38990" r="39018"/>
            <a:stretch>
              <a:fillRect/>
            </a:stretch>
          </p:blipFill>
          <p:spPr>
            <a:xfrm rot="16200000">
              <a:off x="4273404" y="-973199"/>
              <a:ext cx="3645191" cy="11718070"/>
            </a:xfrm>
            <a:prstGeom prst="rect">
              <a:avLst/>
            </a:prstGeom>
            <a:effectLst>
              <a:glow rad="25400">
                <a:schemeClr val="bg1">
                  <a:lumMod val="50000"/>
                </a:schemeClr>
              </a:glow>
            </a:effectLst>
          </p:spPr>
        </p:pic>
        <p:sp>
          <p:nvSpPr>
            <p:cNvPr id="11" name="ZoneTexte 10">
              <a:extLst>
                <a:ext uri="{FF2B5EF4-FFF2-40B4-BE49-F238E27FC236}">
                  <a16:creationId xmlns:a16="http://schemas.microsoft.com/office/drawing/2014/main" id="{17107000-6F37-D9AA-59F4-CAA362AB41DA}"/>
                </a:ext>
              </a:extLst>
            </p:cNvPr>
            <p:cNvSpPr txBox="1"/>
            <p:nvPr/>
          </p:nvSpPr>
          <p:spPr>
            <a:xfrm>
              <a:off x="3496405" y="3188494"/>
              <a:ext cx="1866600" cy="369332"/>
            </a:xfrm>
            <a:prstGeom prst="rect">
              <a:avLst/>
            </a:prstGeom>
            <a:noFill/>
          </p:spPr>
          <p:txBody>
            <a:bodyPr wrap="square">
              <a:spAutoFit/>
            </a:bodyPr>
            <a:lstStyle/>
            <a:p>
              <a:r>
                <a:rPr lang="en-GB" sz="1800" dirty="0">
                  <a:solidFill>
                    <a:schemeClr val="bg1"/>
                  </a:solidFill>
                </a:rPr>
                <a:t>Radiation shield</a:t>
              </a:r>
              <a:endParaRPr lang="en-GB" dirty="0"/>
            </a:p>
          </p:txBody>
        </p:sp>
        <p:sp>
          <p:nvSpPr>
            <p:cNvPr id="12" name="ZoneTexte 11">
              <a:extLst>
                <a:ext uri="{FF2B5EF4-FFF2-40B4-BE49-F238E27FC236}">
                  <a16:creationId xmlns:a16="http://schemas.microsoft.com/office/drawing/2014/main" id="{3303413D-8080-BCC2-F66F-593B1C82DD53}"/>
                </a:ext>
              </a:extLst>
            </p:cNvPr>
            <p:cNvSpPr txBox="1"/>
            <p:nvPr/>
          </p:nvSpPr>
          <p:spPr>
            <a:xfrm>
              <a:off x="2454442" y="6251549"/>
              <a:ext cx="721595" cy="369332"/>
            </a:xfrm>
            <a:prstGeom prst="rect">
              <a:avLst/>
            </a:prstGeom>
            <a:noFill/>
          </p:spPr>
          <p:txBody>
            <a:bodyPr wrap="square">
              <a:spAutoFit/>
            </a:bodyPr>
            <a:lstStyle/>
            <a:p>
              <a:r>
                <a:rPr lang="en-GB" sz="1800" dirty="0">
                  <a:solidFill>
                    <a:schemeClr val="bg1"/>
                  </a:solidFill>
                </a:rPr>
                <a:t>PCB</a:t>
              </a:r>
              <a:endParaRPr lang="en-GB" dirty="0"/>
            </a:p>
          </p:txBody>
        </p:sp>
        <p:sp>
          <p:nvSpPr>
            <p:cNvPr id="13" name="ZoneTexte 12">
              <a:extLst>
                <a:ext uri="{FF2B5EF4-FFF2-40B4-BE49-F238E27FC236}">
                  <a16:creationId xmlns:a16="http://schemas.microsoft.com/office/drawing/2014/main" id="{4DDC72C4-B935-2D87-8240-7B677689DD2E}"/>
                </a:ext>
              </a:extLst>
            </p:cNvPr>
            <p:cNvSpPr txBox="1"/>
            <p:nvPr/>
          </p:nvSpPr>
          <p:spPr>
            <a:xfrm>
              <a:off x="5524248" y="6245212"/>
              <a:ext cx="1627972" cy="369332"/>
            </a:xfrm>
            <a:prstGeom prst="rect">
              <a:avLst/>
            </a:prstGeom>
            <a:noFill/>
          </p:spPr>
          <p:txBody>
            <a:bodyPr wrap="square">
              <a:spAutoFit/>
            </a:bodyPr>
            <a:lstStyle/>
            <a:p>
              <a:r>
                <a:rPr lang="en-GB" sz="1800" dirty="0">
                  <a:solidFill>
                    <a:schemeClr val="bg1"/>
                  </a:solidFill>
                </a:rPr>
                <a:t>Thermal strap</a:t>
              </a:r>
              <a:endParaRPr lang="en-GB" dirty="0"/>
            </a:p>
          </p:txBody>
        </p:sp>
        <p:sp>
          <p:nvSpPr>
            <p:cNvPr id="14" name="ZoneTexte 13">
              <a:extLst>
                <a:ext uri="{FF2B5EF4-FFF2-40B4-BE49-F238E27FC236}">
                  <a16:creationId xmlns:a16="http://schemas.microsoft.com/office/drawing/2014/main" id="{357C9C26-68E8-26BC-A19E-987936F54F6F}"/>
                </a:ext>
              </a:extLst>
            </p:cNvPr>
            <p:cNvSpPr txBox="1"/>
            <p:nvPr/>
          </p:nvSpPr>
          <p:spPr>
            <a:xfrm>
              <a:off x="7245239" y="6245212"/>
              <a:ext cx="1334199" cy="369332"/>
            </a:xfrm>
            <a:prstGeom prst="rect">
              <a:avLst/>
            </a:prstGeom>
            <a:noFill/>
          </p:spPr>
          <p:txBody>
            <a:bodyPr wrap="square">
              <a:spAutoFit/>
            </a:bodyPr>
            <a:lstStyle/>
            <a:p>
              <a:r>
                <a:rPr lang="en-GB" sz="1800" dirty="0">
                  <a:solidFill>
                    <a:schemeClr val="bg1"/>
                  </a:solidFill>
                </a:rPr>
                <a:t>CCD frame</a:t>
              </a:r>
              <a:endParaRPr lang="en-GB" dirty="0"/>
            </a:p>
          </p:txBody>
        </p:sp>
        <p:sp>
          <p:nvSpPr>
            <p:cNvPr id="16" name="ZoneTexte 15">
              <a:extLst>
                <a:ext uri="{FF2B5EF4-FFF2-40B4-BE49-F238E27FC236}">
                  <a16:creationId xmlns:a16="http://schemas.microsoft.com/office/drawing/2014/main" id="{0C3540B9-CA6E-0B2C-50CC-6C2D4D084E58}"/>
                </a:ext>
              </a:extLst>
            </p:cNvPr>
            <p:cNvSpPr txBox="1"/>
            <p:nvPr/>
          </p:nvSpPr>
          <p:spPr>
            <a:xfrm>
              <a:off x="9661468" y="3194447"/>
              <a:ext cx="679237" cy="369332"/>
            </a:xfrm>
            <a:prstGeom prst="rect">
              <a:avLst/>
            </a:prstGeom>
            <a:noFill/>
          </p:spPr>
          <p:txBody>
            <a:bodyPr wrap="square">
              <a:spAutoFit/>
            </a:bodyPr>
            <a:lstStyle/>
            <a:p>
              <a:r>
                <a:rPr lang="en-GB" sz="1800" dirty="0">
                  <a:solidFill>
                    <a:schemeClr val="bg1"/>
                  </a:solidFill>
                </a:rPr>
                <a:t>CCD</a:t>
              </a:r>
              <a:endParaRPr lang="en-GB" dirty="0"/>
            </a:p>
          </p:txBody>
        </p:sp>
        <p:cxnSp>
          <p:nvCxnSpPr>
            <p:cNvPr id="21" name="Connecteur droit avec flèche 20">
              <a:extLst>
                <a:ext uri="{FF2B5EF4-FFF2-40B4-BE49-F238E27FC236}">
                  <a16:creationId xmlns:a16="http://schemas.microsoft.com/office/drawing/2014/main" id="{C146B829-D1C7-B92D-9A2B-85A56CFC943F}"/>
                </a:ext>
              </a:extLst>
            </p:cNvPr>
            <p:cNvCxnSpPr>
              <a:cxnSpLocks/>
            </p:cNvCxnSpPr>
            <p:nvPr/>
          </p:nvCxnSpPr>
          <p:spPr>
            <a:xfrm flipH="1" flipV="1">
              <a:off x="2291716" y="5804477"/>
              <a:ext cx="465221" cy="465221"/>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878E657C-A926-F9DF-62A3-62C3FE0DEE8D}"/>
                </a:ext>
              </a:extLst>
            </p:cNvPr>
            <p:cNvCxnSpPr>
              <a:cxnSpLocks/>
            </p:cNvCxnSpPr>
            <p:nvPr/>
          </p:nvCxnSpPr>
          <p:spPr>
            <a:xfrm flipH="1" flipV="1">
              <a:off x="4900318" y="5014946"/>
              <a:ext cx="1319507" cy="1254752"/>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A10C6DC4-9C0C-D436-159B-73535EB90674}"/>
                </a:ext>
              </a:extLst>
            </p:cNvPr>
            <p:cNvCxnSpPr>
              <a:cxnSpLocks/>
            </p:cNvCxnSpPr>
            <p:nvPr/>
          </p:nvCxnSpPr>
          <p:spPr>
            <a:xfrm flipH="1">
              <a:off x="3341191" y="3520440"/>
              <a:ext cx="361621" cy="384016"/>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29" name="Connecteur droit avec flèche 28">
              <a:extLst>
                <a:ext uri="{FF2B5EF4-FFF2-40B4-BE49-F238E27FC236}">
                  <a16:creationId xmlns:a16="http://schemas.microsoft.com/office/drawing/2014/main" id="{ED2A5C55-DFCB-271C-8B83-1B00279F6A07}"/>
                </a:ext>
              </a:extLst>
            </p:cNvPr>
            <p:cNvCxnSpPr>
              <a:cxnSpLocks/>
            </p:cNvCxnSpPr>
            <p:nvPr/>
          </p:nvCxnSpPr>
          <p:spPr>
            <a:xfrm flipH="1">
              <a:off x="4458351" y="3548393"/>
              <a:ext cx="335899" cy="327234"/>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30" name="Connecteur droit avec flèche 29">
              <a:extLst>
                <a:ext uri="{FF2B5EF4-FFF2-40B4-BE49-F238E27FC236}">
                  <a16:creationId xmlns:a16="http://schemas.microsoft.com/office/drawing/2014/main" id="{E638F963-BBAD-FB46-2431-DA6E5C40CAA0}"/>
                </a:ext>
              </a:extLst>
            </p:cNvPr>
            <p:cNvCxnSpPr>
              <a:cxnSpLocks/>
              <a:stCxn id="14" idx="0"/>
            </p:cNvCxnSpPr>
            <p:nvPr/>
          </p:nvCxnSpPr>
          <p:spPr>
            <a:xfrm flipH="1" flipV="1">
              <a:off x="7136102" y="5353050"/>
              <a:ext cx="776237" cy="892162"/>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34" name="Connecteur droit avec flèche 33">
              <a:extLst>
                <a:ext uri="{FF2B5EF4-FFF2-40B4-BE49-F238E27FC236}">
                  <a16:creationId xmlns:a16="http://schemas.microsoft.com/office/drawing/2014/main" id="{BD3B2041-FD4A-7233-BED5-5CB274621EA7}"/>
                </a:ext>
              </a:extLst>
            </p:cNvPr>
            <p:cNvCxnSpPr>
              <a:cxnSpLocks/>
            </p:cNvCxnSpPr>
            <p:nvPr/>
          </p:nvCxnSpPr>
          <p:spPr>
            <a:xfrm flipH="1">
              <a:off x="9116076" y="3563779"/>
              <a:ext cx="712721" cy="702373"/>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50CC74B9-D324-54A1-695E-AD5D191B4264}"/>
                </a:ext>
              </a:extLst>
            </p:cNvPr>
            <p:cNvCxnSpPr>
              <a:cxnSpLocks/>
            </p:cNvCxnSpPr>
            <p:nvPr/>
          </p:nvCxnSpPr>
          <p:spPr>
            <a:xfrm flipH="1">
              <a:off x="7544575" y="3621691"/>
              <a:ext cx="712721" cy="702373"/>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sp>
          <p:nvSpPr>
            <p:cNvPr id="42" name="Forme libre : forme 41">
              <a:extLst>
                <a:ext uri="{FF2B5EF4-FFF2-40B4-BE49-F238E27FC236}">
                  <a16:creationId xmlns:a16="http://schemas.microsoft.com/office/drawing/2014/main" id="{4B2F4C08-6220-87AB-357A-B06C00874FD8}"/>
                </a:ext>
              </a:extLst>
            </p:cNvPr>
            <p:cNvSpPr/>
            <p:nvPr/>
          </p:nvSpPr>
          <p:spPr>
            <a:xfrm>
              <a:off x="1411454" y="3369641"/>
              <a:ext cx="2076450" cy="469106"/>
            </a:xfrm>
            <a:custGeom>
              <a:avLst/>
              <a:gdLst>
                <a:gd name="csX0" fmla="*/ 0 w 2076450"/>
                <a:gd name="csY0" fmla="*/ 498949 h 498949"/>
                <a:gd name="csX1" fmla="*/ 450056 w 2076450"/>
                <a:gd name="csY1" fmla="*/ 29843 h 498949"/>
                <a:gd name="csX2" fmla="*/ 2076450 w 2076450"/>
                <a:gd name="csY2" fmla="*/ 86993 h 498949"/>
                <a:gd name="csX0" fmla="*/ 0 w 2076450"/>
                <a:gd name="csY0" fmla="*/ 469106 h 469106"/>
                <a:gd name="csX1" fmla="*/ 450056 w 2076450"/>
                <a:gd name="csY1" fmla="*/ 0 h 469106"/>
                <a:gd name="csX2" fmla="*/ 2076450 w 2076450"/>
                <a:gd name="csY2" fmla="*/ 57150 h 469106"/>
                <a:gd name="csX0" fmla="*/ 0 w 2076450"/>
                <a:gd name="csY0" fmla="*/ 469106 h 469106"/>
                <a:gd name="csX1" fmla="*/ 450056 w 2076450"/>
                <a:gd name="csY1" fmla="*/ 0 h 469106"/>
                <a:gd name="csX2" fmla="*/ 2076450 w 2076450"/>
                <a:gd name="csY2" fmla="*/ 57150 h 469106"/>
                <a:gd name="csX0" fmla="*/ 0 w 2076450"/>
                <a:gd name="csY0" fmla="*/ 469106 h 469106"/>
                <a:gd name="csX1" fmla="*/ 450056 w 2076450"/>
                <a:gd name="csY1" fmla="*/ 0 h 469106"/>
                <a:gd name="csX2" fmla="*/ 2076450 w 2076450"/>
                <a:gd name="csY2" fmla="*/ 57150 h 469106"/>
                <a:gd name="csX0" fmla="*/ 0 w 2085975"/>
                <a:gd name="csY0" fmla="*/ 478025 h 478025"/>
                <a:gd name="csX1" fmla="*/ 450056 w 2085975"/>
                <a:gd name="csY1" fmla="*/ 8919 h 478025"/>
                <a:gd name="csX2" fmla="*/ 2085975 w 2085975"/>
                <a:gd name="csY2" fmla="*/ 35112 h 478025"/>
                <a:gd name="csX0" fmla="*/ 0 w 2085975"/>
                <a:gd name="csY0" fmla="*/ 469106 h 469106"/>
                <a:gd name="csX1" fmla="*/ 450056 w 2085975"/>
                <a:gd name="csY1" fmla="*/ 0 h 469106"/>
                <a:gd name="csX2" fmla="*/ 2085975 w 2085975"/>
                <a:gd name="csY2" fmla="*/ 26193 h 469106"/>
                <a:gd name="csX0" fmla="*/ 0 w 2076450"/>
                <a:gd name="csY0" fmla="*/ 474817 h 474817"/>
                <a:gd name="csX1" fmla="*/ 450056 w 2076450"/>
                <a:gd name="csY1" fmla="*/ 5711 h 474817"/>
                <a:gd name="csX2" fmla="*/ 2076450 w 2076450"/>
                <a:gd name="csY2" fmla="*/ 12854 h 474817"/>
                <a:gd name="csX0" fmla="*/ 0 w 2076450"/>
                <a:gd name="csY0" fmla="*/ 469106 h 469106"/>
                <a:gd name="csX1" fmla="*/ 450056 w 2076450"/>
                <a:gd name="csY1" fmla="*/ 0 h 469106"/>
                <a:gd name="csX2" fmla="*/ 2076450 w 2076450"/>
                <a:gd name="csY2" fmla="*/ 7143 h 469106"/>
              </a:gdLst>
              <a:ahLst/>
              <a:cxnLst>
                <a:cxn ang="0">
                  <a:pos x="csX0" y="csY0"/>
                </a:cxn>
                <a:cxn ang="0">
                  <a:pos x="csX1" y="csY1"/>
                </a:cxn>
                <a:cxn ang="0">
                  <a:pos x="csX2" y="csY2"/>
                </a:cxn>
              </a:cxnLst>
              <a:rect l="l" t="t" r="r" b="b"/>
              <a:pathLst>
                <a:path w="2076450" h="469106">
                  <a:moveTo>
                    <a:pt x="0" y="469106"/>
                  </a:moveTo>
                  <a:cubicBezTo>
                    <a:pt x="435372" y="14088"/>
                    <a:pt x="13493" y="463946"/>
                    <a:pt x="450056" y="0"/>
                  </a:cubicBezTo>
                  <a:cubicBezTo>
                    <a:pt x="772318" y="5159"/>
                    <a:pt x="459978" y="1388"/>
                    <a:pt x="2076450" y="7143"/>
                  </a:cubicBezTo>
                </a:path>
              </a:pathLst>
            </a:custGeom>
            <a:noFill/>
            <a:ln w="28575">
              <a:solidFill>
                <a:schemeClr val="bg1"/>
              </a:solidFill>
              <a:headEnd type="oval"/>
              <a:tailEnd type="none"/>
            </a:ln>
            <a:effectLst>
              <a:glow rad="38100">
                <a:schemeClr val="bg1">
                  <a:lumMod val="5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ZoneTexte 44">
              <a:extLst>
                <a:ext uri="{FF2B5EF4-FFF2-40B4-BE49-F238E27FC236}">
                  <a16:creationId xmlns:a16="http://schemas.microsoft.com/office/drawing/2014/main" id="{FBFCD139-7ED5-7650-CC7D-EE505C03A7EB}"/>
                </a:ext>
              </a:extLst>
            </p:cNvPr>
            <p:cNvSpPr txBox="1"/>
            <p:nvPr/>
          </p:nvSpPr>
          <p:spPr>
            <a:xfrm>
              <a:off x="7636820" y="3194447"/>
              <a:ext cx="1302745" cy="369332"/>
            </a:xfrm>
            <a:prstGeom prst="rect">
              <a:avLst/>
            </a:prstGeom>
            <a:noFill/>
          </p:spPr>
          <p:txBody>
            <a:bodyPr wrap="square">
              <a:spAutoFit/>
            </a:bodyPr>
            <a:lstStyle/>
            <a:p>
              <a:pPr algn="ctr"/>
              <a:r>
                <a:rPr lang="en-GB" sz="1800" dirty="0">
                  <a:solidFill>
                    <a:schemeClr val="bg1"/>
                  </a:solidFill>
                </a:rPr>
                <a:t>Cold block</a:t>
              </a:r>
              <a:endParaRPr lang="en-GB" dirty="0"/>
            </a:p>
          </p:txBody>
        </p:sp>
        <p:sp>
          <p:nvSpPr>
            <p:cNvPr id="46" name="ZoneTexte 45">
              <a:extLst>
                <a:ext uri="{FF2B5EF4-FFF2-40B4-BE49-F238E27FC236}">
                  <a16:creationId xmlns:a16="http://schemas.microsoft.com/office/drawing/2014/main" id="{A4FD7002-5F63-1511-71A3-6F1A836AE5CB}"/>
                </a:ext>
              </a:extLst>
            </p:cNvPr>
            <p:cNvSpPr txBox="1"/>
            <p:nvPr/>
          </p:nvSpPr>
          <p:spPr>
            <a:xfrm>
              <a:off x="9070458" y="6258667"/>
              <a:ext cx="1334199" cy="369332"/>
            </a:xfrm>
            <a:prstGeom prst="rect">
              <a:avLst/>
            </a:prstGeom>
            <a:noFill/>
          </p:spPr>
          <p:txBody>
            <a:bodyPr wrap="square">
              <a:spAutoFit/>
            </a:bodyPr>
            <a:lstStyle/>
            <a:p>
              <a:r>
                <a:rPr lang="en-GB" sz="1800" dirty="0">
                  <a:solidFill>
                    <a:schemeClr val="bg1"/>
                  </a:solidFill>
                </a:rPr>
                <a:t>GFRP sheet</a:t>
              </a:r>
              <a:endParaRPr lang="en-GB" dirty="0"/>
            </a:p>
          </p:txBody>
        </p:sp>
        <p:cxnSp>
          <p:nvCxnSpPr>
            <p:cNvPr id="47" name="Connecteur droit avec flèche 46">
              <a:extLst>
                <a:ext uri="{FF2B5EF4-FFF2-40B4-BE49-F238E27FC236}">
                  <a16:creationId xmlns:a16="http://schemas.microsoft.com/office/drawing/2014/main" id="{71751E3A-FB6D-B6CD-CC0F-277360A46519}"/>
                </a:ext>
              </a:extLst>
            </p:cNvPr>
            <p:cNvCxnSpPr>
              <a:cxnSpLocks/>
              <a:stCxn id="46" idx="0"/>
            </p:cNvCxnSpPr>
            <p:nvPr/>
          </p:nvCxnSpPr>
          <p:spPr>
            <a:xfrm flipV="1">
              <a:off x="9737558" y="5702567"/>
              <a:ext cx="712721" cy="556100"/>
            </a:xfrm>
            <a:prstGeom prst="straightConnector1">
              <a:avLst/>
            </a:prstGeom>
            <a:ln w="28575">
              <a:solidFill>
                <a:schemeClr val="bg1"/>
              </a:solidFill>
              <a:tailEnd type="oval"/>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grpSp>
      <p:pic>
        <p:nvPicPr>
          <p:cNvPr id="49" name="Graphique 48">
            <a:extLst>
              <a:ext uri="{FF2B5EF4-FFF2-40B4-BE49-F238E27FC236}">
                <a16:creationId xmlns:a16="http://schemas.microsoft.com/office/drawing/2014/main" id="{E77F937A-8C0E-5AC8-58EB-AF9324C15F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sp>
        <p:nvSpPr>
          <p:cNvPr id="51" name="Espace réservé du contenu 2">
            <a:extLst>
              <a:ext uri="{FF2B5EF4-FFF2-40B4-BE49-F238E27FC236}">
                <a16:creationId xmlns:a16="http://schemas.microsoft.com/office/drawing/2014/main" id="{2280063D-3B92-141C-6279-D7EDC5D7F808}"/>
              </a:ext>
            </a:extLst>
          </p:cNvPr>
          <p:cNvSpPr txBox="1">
            <a:spLocks/>
          </p:cNvSpPr>
          <p:nvPr/>
        </p:nvSpPr>
        <p:spPr>
          <a:xfrm>
            <a:off x="6037039" y="1542357"/>
            <a:ext cx="587209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bg1"/>
                </a:solidFill>
              </a:rPr>
              <a:t>Cold parts surrounded by radiation shields to limit radiative heat loads</a:t>
            </a:r>
          </a:p>
        </p:txBody>
      </p:sp>
    </p:spTree>
    <p:extLst>
      <p:ext uri="{BB962C8B-B14F-4D97-AF65-F5344CB8AC3E}">
        <p14:creationId xmlns:p14="http://schemas.microsoft.com/office/powerpoint/2010/main" val="24600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6E33783-31E7-1C81-41B3-890ED98C9F1B}"/>
            </a:ext>
          </a:extLst>
        </p:cNvPr>
        <p:cNvGrpSpPr/>
        <p:nvPr/>
      </p:nvGrpSpPr>
      <p:grpSpPr>
        <a:xfrm>
          <a:off x="0" y="0"/>
          <a:ext cx="0" cy="0"/>
          <a:chOff x="0" y="0"/>
          <a:chExt cx="0" cy="0"/>
        </a:xfrm>
      </p:grpSpPr>
      <p:pic>
        <p:nvPicPr>
          <p:cNvPr id="8" name="Image 7" descr="Une image contenant ingénierie, Aluminium, rotor, Pièce auto&#10;&#10;Le contenu généré par l’IA peut être incorrect.">
            <a:extLst>
              <a:ext uri="{FF2B5EF4-FFF2-40B4-BE49-F238E27FC236}">
                <a16:creationId xmlns:a16="http://schemas.microsoft.com/office/drawing/2014/main" id="{C1532AA3-1BC1-2F99-6D73-686331CE8D65}"/>
              </a:ext>
            </a:extLst>
          </p:cNvPr>
          <p:cNvPicPr>
            <a:picLocks noChangeAspect="1"/>
          </p:cNvPicPr>
          <p:nvPr/>
        </p:nvPicPr>
        <p:blipFill>
          <a:blip r:embed="rId3">
            <a:extLst>
              <a:ext uri="{28A0092B-C50C-407E-A947-70E740481C1C}">
                <a14:useLocalDpi xmlns:a14="http://schemas.microsoft.com/office/drawing/2010/main" val="0"/>
              </a:ext>
            </a:extLst>
          </a:blip>
          <a:srcRect b="9840"/>
          <a:stretch>
            <a:fillRect/>
          </a:stretch>
        </p:blipFill>
        <p:spPr>
          <a:xfrm>
            <a:off x="6484503" y="-1"/>
            <a:ext cx="5711452" cy="6858001"/>
          </a:xfrm>
          <a:prstGeom prst="rect">
            <a:avLst/>
          </a:prstGeom>
        </p:spPr>
      </p:pic>
      <p:grpSp>
        <p:nvGrpSpPr>
          <p:cNvPr id="9" name="Groupe 8">
            <a:extLst>
              <a:ext uri="{FF2B5EF4-FFF2-40B4-BE49-F238E27FC236}">
                <a16:creationId xmlns:a16="http://schemas.microsoft.com/office/drawing/2014/main" id="{540719FD-9BA4-24F3-8B4C-932EBE75FCB2}"/>
              </a:ext>
            </a:extLst>
          </p:cNvPr>
          <p:cNvGrpSpPr/>
          <p:nvPr/>
        </p:nvGrpSpPr>
        <p:grpSpPr>
          <a:xfrm>
            <a:off x="1" y="-1"/>
            <a:ext cx="11955034" cy="6884104"/>
            <a:chOff x="773133" y="0"/>
            <a:chExt cx="8758063" cy="6858000"/>
          </a:xfrm>
        </p:grpSpPr>
        <p:sp>
          <p:nvSpPr>
            <p:cNvPr id="17" name="Rectangle 16">
              <a:extLst>
                <a:ext uri="{FF2B5EF4-FFF2-40B4-BE49-F238E27FC236}">
                  <a16:creationId xmlns:a16="http://schemas.microsoft.com/office/drawing/2014/main" id="{C2CF2CEB-F71E-B344-CE7E-20AB612AB1B5}"/>
                </a:ext>
              </a:extLst>
            </p:cNvPr>
            <p:cNvSpPr/>
            <p:nvPr/>
          </p:nvSpPr>
          <p:spPr>
            <a:xfrm>
              <a:off x="773133" y="0"/>
              <a:ext cx="461302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2CA85539-9B8D-5081-10D6-4E8084FE376C}"/>
                </a:ext>
              </a:extLst>
            </p:cNvPr>
            <p:cNvSpPr/>
            <p:nvPr/>
          </p:nvSpPr>
          <p:spPr>
            <a:xfrm>
              <a:off x="5137169" y="0"/>
              <a:ext cx="4394027" cy="6858000"/>
            </a:xfrm>
            <a:prstGeom prst="rect">
              <a:avLst/>
            </a:prstGeom>
            <a:gradFill flip="none" rotWithShape="1">
              <a:gsLst>
                <a:gs pos="13000">
                  <a:schemeClr val="tx1">
                    <a:lumMod val="0"/>
                  </a:schemeClr>
                </a:gs>
                <a:gs pos="100000">
                  <a:schemeClr val="tx1">
                    <a:tint val="23500"/>
                    <a:satMod val="160000"/>
                    <a:alpha val="0"/>
                    <a:lumMod val="55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27" name="Image 26" descr="Une image contenant Pièce auto, roue, transport&#10;&#10;Le contenu généré par l’IA peut être incorrect.">
            <a:extLst>
              <a:ext uri="{FF2B5EF4-FFF2-40B4-BE49-F238E27FC236}">
                <a16:creationId xmlns:a16="http://schemas.microsoft.com/office/drawing/2014/main" id="{FA7BA289-450E-B9E7-9A39-B42F6DDA3580}"/>
              </a:ext>
            </a:extLst>
          </p:cNvPr>
          <p:cNvPicPr>
            <a:picLocks noChangeAspect="1"/>
          </p:cNvPicPr>
          <p:nvPr/>
        </p:nvPicPr>
        <p:blipFill>
          <a:blip r:embed="rId4">
            <a:extLst>
              <a:ext uri="{28A0092B-C50C-407E-A947-70E740481C1C}">
                <a14:useLocalDpi xmlns:a14="http://schemas.microsoft.com/office/drawing/2010/main" val="0"/>
              </a:ext>
            </a:extLst>
          </a:blip>
          <a:srcRect l="17450" t="31532" r="18500" b="17992"/>
          <a:stretch>
            <a:fillRect/>
          </a:stretch>
        </p:blipFill>
        <p:spPr>
          <a:xfrm>
            <a:off x="679886" y="3190352"/>
            <a:ext cx="6213283" cy="3461657"/>
          </a:xfrm>
          <a:prstGeom prst="rect">
            <a:avLst/>
          </a:prstGeom>
        </p:spPr>
      </p:pic>
      <p:sp>
        <p:nvSpPr>
          <p:cNvPr id="2" name="Titre 1">
            <a:extLst>
              <a:ext uri="{FF2B5EF4-FFF2-40B4-BE49-F238E27FC236}">
                <a16:creationId xmlns:a16="http://schemas.microsoft.com/office/drawing/2014/main" id="{0F04FB1C-7783-4B37-1344-AA56C14791D3}"/>
              </a:ext>
            </a:extLst>
          </p:cNvPr>
          <p:cNvSpPr>
            <a:spLocks noGrp="1"/>
          </p:cNvSpPr>
          <p:nvPr>
            <p:ph type="title"/>
          </p:nvPr>
        </p:nvSpPr>
        <p:spPr>
          <a:xfrm>
            <a:off x="838200" y="365125"/>
            <a:ext cx="10515600" cy="1325563"/>
          </a:xfrm>
        </p:spPr>
        <p:txBody>
          <a:bodyPr>
            <a:normAutofit/>
          </a:bodyPr>
          <a:lstStyle/>
          <a:p>
            <a:r>
              <a:rPr lang="en-GB" dirty="0">
                <a:solidFill>
                  <a:schemeClr val="bg1"/>
                </a:solidFill>
              </a:rPr>
              <a:t>Cryocooler assembly</a:t>
            </a:r>
          </a:p>
        </p:txBody>
      </p:sp>
      <p:sp>
        <p:nvSpPr>
          <p:cNvPr id="3" name="Espace réservé du contenu 2">
            <a:extLst>
              <a:ext uri="{FF2B5EF4-FFF2-40B4-BE49-F238E27FC236}">
                <a16:creationId xmlns:a16="http://schemas.microsoft.com/office/drawing/2014/main" id="{E1A07B42-4931-E99E-6BFD-5A0743A9C13F}"/>
              </a:ext>
            </a:extLst>
          </p:cNvPr>
          <p:cNvSpPr>
            <a:spLocks noGrp="1"/>
          </p:cNvSpPr>
          <p:nvPr>
            <p:ph idx="1"/>
          </p:nvPr>
        </p:nvSpPr>
        <p:spPr>
          <a:xfrm>
            <a:off x="838200" y="1797632"/>
            <a:ext cx="9265689" cy="4351338"/>
          </a:xfrm>
        </p:spPr>
        <p:txBody>
          <a:bodyPr>
            <a:normAutofit/>
          </a:bodyPr>
          <a:lstStyle/>
          <a:p>
            <a:r>
              <a:rPr lang="en-GB" sz="2400" dirty="0">
                <a:solidFill>
                  <a:schemeClr val="bg1"/>
                </a:solidFill>
              </a:rPr>
              <a:t>Passive decoupling : mini wire rope suspensions</a:t>
            </a:r>
          </a:p>
          <a:p>
            <a:r>
              <a:rPr lang="en-GB" sz="2400" dirty="0">
                <a:solidFill>
                  <a:schemeClr val="bg1"/>
                </a:solidFill>
              </a:rPr>
              <a:t>Active vibration reduction</a:t>
            </a:r>
          </a:p>
          <a:p>
            <a:r>
              <a:rPr lang="en-GB" sz="2400" dirty="0">
                <a:solidFill>
                  <a:schemeClr val="bg1"/>
                </a:solidFill>
              </a:rPr>
              <a:t>Getter : activated charcoal at the cold tip</a:t>
            </a:r>
          </a:p>
        </p:txBody>
      </p:sp>
      <p:pic>
        <p:nvPicPr>
          <p:cNvPr id="4" name="Graphique 3">
            <a:extLst>
              <a:ext uri="{FF2B5EF4-FFF2-40B4-BE49-F238E27FC236}">
                <a16:creationId xmlns:a16="http://schemas.microsoft.com/office/drawing/2014/main" id="{0082B043-2274-B4D7-26DD-DC5E6ECDD2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198949" y="5885720"/>
            <a:ext cx="914400" cy="914400"/>
          </a:xfrm>
          <a:prstGeom prst="rect">
            <a:avLst/>
          </a:prstGeom>
        </p:spPr>
      </p:pic>
    </p:spTree>
    <p:extLst>
      <p:ext uri="{BB962C8B-B14F-4D97-AF65-F5344CB8AC3E}">
        <p14:creationId xmlns:p14="http://schemas.microsoft.com/office/powerpoint/2010/main" val="2134071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62B91A0-0039-A0E7-C47C-B7AE9FD65409}"/>
            </a:ext>
          </a:extLst>
        </p:cNvPr>
        <p:cNvGrpSpPr/>
        <p:nvPr/>
      </p:nvGrpSpPr>
      <p:grpSpPr>
        <a:xfrm>
          <a:off x="0" y="0"/>
          <a:ext cx="0" cy="0"/>
          <a:chOff x="0" y="0"/>
          <a:chExt cx="0" cy="0"/>
        </a:xfrm>
      </p:grpSpPr>
      <p:pic>
        <p:nvPicPr>
          <p:cNvPr id="8" name="Image 7" descr="Une image contenant ingénierie, Aluminium, rotor, Pièce auto&#10;&#10;Le contenu généré par l’IA peut être incorrect.">
            <a:extLst>
              <a:ext uri="{FF2B5EF4-FFF2-40B4-BE49-F238E27FC236}">
                <a16:creationId xmlns:a16="http://schemas.microsoft.com/office/drawing/2014/main" id="{8EE39454-E5C5-E1DA-DCAD-3E25D876B1A0}"/>
              </a:ext>
            </a:extLst>
          </p:cNvPr>
          <p:cNvPicPr>
            <a:picLocks noChangeAspect="1"/>
          </p:cNvPicPr>
          <p:nvPr/>
        </p:nvPicPr>
        <p:blipFill>
          <a:blip r:embed="rId3">
            <a:extLst>
              <a:ext uri="{28A0092B-C50C-407E-A947-70E740481C1C}">
                <a14:useLocalDpi xmlns:a14="http://schemas.microsoft.com/office/drawing/2010/main" val="0"/>
              </a:ext>
            </a:extLst>
          </a:blip>
          <a:srcRect b="9840"/>
          <a:stretch>
            <a:fillRect/>
          </a:stretch>
        </p:blipFill>
        <p:spPr>
          <a:xfrm>
            <a:off x="6484503" y="-1"/>
            <a:ext cx="5711452" cy="6858001"/>
          </a:xfrm>
          <a:prstGeom prst="rect">
            <a:avLst/>
          </a:prstGeom>
        </p:spPr>
      </p:pic>
      <p:grpSp>
        <p:nvGrpSpPr>
          <p:cNvPr id="9" name="Groupe 8">
            <a:extLst>
              <a:ext uri="{FF2B5EF4-FFF2-40B4-BE49-F238E27FC236}">
                <a16:creationId xmlns:a16="http://schemas.microsoft.com/office/drawing/2014/main" id="{ADD981D7-51A3-ED25-B350-F380DAD9F3FF}"/>
              </a:ext>
            </a:extLst>
          </p:cNvPr>
          <p:cNvGrpSpPr/>
          <p:nvPr/>
        </p:nvGrpSpPr>
        <p:grpSpPr>
          <a:xfrm>
            <a:off x="1" y="-1"/>
            <a:ext cx="11955034" cy="6884104"/>
            <a:chOff x="773133" y="0"/>
            <a:chExt cx="8758063" cy="6858000"/>
          </a:xfrm>
        </p:grpSpPr>
        <p:sp>
          <p:nvSpPr>
            <p:cNvPr id="17" name="Rectangle 16">
              <a:extLst>
                <a:ext uri="{FF2B5EF4-FFF2-40B4-BE49-F238E27FC236}">
                  <a16:creationId xmlns:a16="http://schemas.microsoft.com/office/drawing/2014/main" id="{34F330F3-887D-2611-0AB7-E60AEB383D5F}"/>
                </a:ext>
              </a:extLst>
            </p:cNvPr>
            <p:cNvSpPr/>
            <p:nvPr/>
          </p:nvSpPr>
          <p:spPr>
            <a:xfrm>
              <a:off x="773133" y="0"/>
              <a:ext cx="461302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0D5D99B6-75E6-4F58-755F-1E28E6F978D0}"/>
                </a:ext>
              </a:extLst>
            </p:cNvPr>
            <p:cNvSpPr/>
            <p:nvPr/>
          </p:nvSpPr>
          <p:spPr>
            <a:xfrm>
              <a:off x="5137169" y="0"/>
              <a:ext cx="4394027" cy="6858000"/>
            </a:xfrm>
            <a:prstGeom prst="rect">
              <a:avLst/>
            </a:prstGeom>
            <a:gradFill flip="none" rotWithShape="1">
              <a:gsLst>
                <a:gs pos="13000">
                  <a:schemeClr val="tx1">
                    <a:lumMod val="0"/>
                  </a:schemeClr>
                </a:gs>
                <a:gs pos="100000">
                  <a:schemeClr val="tx1">
                    <a:tint val="23500"/>
                    <a:satMod val="160000"/>
                    <a:alpha val="0"/>
                    <a:lumMod val="5500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Titre 1">
            <a:extLst>
              <a:ext uri="{FF2B5EF4-FFF2-40B4-BE49-F238E27FC236}">
                <a16:creationId xmlns:a16="http://schemas.microsoft.com/office/drawing/2014/main" id="{71C8EC96-5323-047A-0475-C232340983B3}"/>
              </a:ext>
            </a:extLst>
          </p:cNvPr>
          <p:cNvSpPr>
            <a:spLocks noGrp="1"/>
          </p:cNvSpPr>
          <p:nvPr>
            <p:ph type="title"/>
          </p:nvPr>
        </p:nvSpPr>
        <p:spPr>
          <a:xfrm>
            <a:off x="838200" y="365125"/>
            <a:ext cx="10515600" cy="1325563"/>
          </a:xfrm>
        </p:spPr>
        <p:txBody>
          <a:bodyPr>
            <a:normAutofit/>
          </a:bodyPr>
          <a:lstStyle/>
          <a:p>
            <a:r>
              <a:rPr lang="en-GB" dirty="0">
                <a:solidFill>
                  <a:schemeClr val="bg1"/>
                </a:solidFill>
              </a:rPr>
              <a:t>Cryocooler assembly</a:t>
            </a:r>
          </a:p>
        </p:txBody>
      </p:sp>
      <p:sp>
        <p:nvSpPr>
          <p:cNvPr id="3" name="Espace réservé du contenu 2">
            <a:extLst>
              <a:ext uri="{FF2B5EF4-FFF2-40B4-BE49-F238E27FC236}">
                <a16:creationId xmlns:a16="http://schemas.microsoft.com/office/drawing/2014/main" id="{05415E77-BEF6-F2DC-7271-24E5D126C34B}"/>
              </a:ext>
            </a:extLst>
          </p:cNvPr>
          <p:cNvSpPr>
            <a:spLocks noGrp="1"/>
          </p:cNvSpPr>
          <p:nvPr>
            <p:ph idx="1"/>
          </p:nvPr>
        </p:nvSpPr>
        <p:spPr>
          <a:xfrm>
            <a:off x="838200" y="1797632"/>
            <a:ext cx="9265689" cy="4351338"/>
          </a:xfrm>
        </p:spPr>
        <p:txBody>
          <a:bodyPr>
            <a:normAutofit/>
          </a:bodyPr>
          <a:lstStyle/>
          <a:p>
            <a:r>
              <a:rPr lang="en-GB" sz="2400" dirty="0">
                <a:solidFill>
                  <a:schemeClr val="bg1"/>
                </a:solidFill>
              </a:rPr>
              <a:t>Passive decoupling : mini wire rope suspensions</a:t>
            </a:r>
          </a:p>
          <a:p>
            <a:r>
              <a:rPr lang="en-GB" sz="2400" dirty="0">
                <a:solidFill>
                  <a:schemeClr val="bg1"/>
                </a:solidFill>
              </a:rPr>
              <a:t>Active vibration reduction</a:t>
            </a:r>
          </a:p>
          <a:p>
            <a:r>
              <a:rPr lang="en-GB" sz="2400" dirty="0">
                <a:solidFill>
                  <a:schemeClr val="bg1"/>
                </a:solidFill>
              </a:rPr>
              <a:t>Getter : activated charcoal at the cold tip</a:t>
            </a:r>
          </a:p>
        </p:txBody>
      </p:sp>
      <p:pic>
        <p:nvPicPr>
          <p:cNvPr id="4" name="Graphique 3">
            <a:extLst>
              <a:ext uri="{FF2B5EF4-FFF2-40B4-BE49-F238E27FC236}">
                <a16:creationId xmlns:a16="http://schemas.microsoft.com/office/drawing/2014/main" id="{78E1E5EE-AFB3-0181-CD75-1F7704A92F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98949" y="5885720"/>
            <a:ext cx="914400" cy="914400"/>
          </a:xfrm>
          <a:prstGeom prst="rect">
            <a:avLst/>
          </a:prstGeom>
        </p:spPr>
      </p:pic>
      <p:pic>
        <p:nvPicPr>
          <p:cNvPr id="32" name="Image 31" descr="Une image contenant transport, satellite, engin spatial&#10;&#10;Le contenu généré par l’IA peut être incorrect.">
            <a:extLst>
              <a:ext uri="{FF2B5EF4-FFF2-40B4-BE49-F238E27FC236}">
                <a16:creationId xmlns:a16="http://schemas.microsoft.com/office/drawing/2014/main" id="{F1967B7A-B27F-F991-0DD5-BE56EA54EF69}"/>
              </a:ext>
            </a:extLst>
          </p:cNvPr>
          <p:cNvPicPr>
            <a:picLocks noChangeAspect="1"/>
          </p:cNvPicPr>
          <p:nvPr/>
        </p:nvPicPr>
        <p:blipFill>
          <a:blip r:embed="rId6">
            <a:extLst>
              <a:ext uri="{28A0092B-C50C-407E-A947-70E740481C1C}">
                <a14:useLocalDpi xmlns:a14="http://schemas.microsoft.com/office/drawing/2010/main" val="0"/>
              </a:ext>
            </a:extLst>
          </a:blip>
          <a:srcRect l="23120" t="26046" r="28964" b="28583"/>
          <a:stretch>
            <a:fillRect/>
          </a:stretch>
        </p:blipFill>
        <p:spPr>
          <a:xfrm>
            <a:off x="636317" y="3190352"/>
            <a:ext cx="4648200" cy="3111500"/>
          </a:xfrm>
          <a:prstGeom prst="rect">
            <a:avLst/>
          </a:prstGeom>
        </p:spPr>
      </p:pic>
      <p:grpSp>
        <p:nvGrpSpPr>
          <p:cNvPr id="48" name="Groupe 47">
            <a:extLst>
              <a:ext uri="{FF2B5EF4-FFF2-40B4-BE49-F238E27FC236}">
                <a16:creationId xmlns:a16="http://schemas.microsoft.com/office/drawing/2014/main" id="{7F639C98-A5DE-A02F-B784-58B9D1FF8D08}"/>
              </a:ext>
            </a:extLst>
          </p:cNvPr>
          <p:cNvGrpSpPr/>
          <p:nvPr/>
        </p:nvGrpSpPr>
        <p:grpSpPr>
          <a:xfrm>
            <a:off x="703816" y="3614632"/>
            <a:ext cx="4780393" cy="2978345"/>
            <a:chOff x="703816" y="3614632"/>
            <a:chExt cx="4780393" cy="2978345"/>
          </a:xfrm>
        </p:grpSpPr>
        <p:sp>
          <p:nvSpPr>
            <p:cNvPr id="35" name="ZoneTexte 34">
              <a:extLst>
                <a:ext uri="{FF2B5EF4-FFF2-40B4-BE49-F238E27FC236}">
                  <a16:creationId xmlns:a16="http://schemas.microsoft.com/office/drawing/2014/main" id="{0508E760-0D8E-74A1-1069-60597343BDF7}"/>
                </a:ext>
              </a:extLst>
            </p:cNvPr>
            <p:cNvSpPr txBox="1"/>
            <p:nvPr/>
          </p:nvSpPr>
          <p:spPr>
            <a:xfrm>
              <a:off x="703816" y="5946646"/>
              <a:ext cx="1423129" cy="646331"/>
            </a:xfrm>
            <a:prstGeom prst="rect">
              <a:avLst/>
            </a:prstGeom>
            <a:noFill/>
          </p:spPr>
          <p:txBody>
            <a:bodyPr wrap="square">
              <a:spAutoFit/>
            </a:bodyPr>
            <a:lstStyle/>
            <a:p>
              <a:pPr algn="ctr"/>
              <a:r>
                <a:rPr lang="en-GB" sz="1800" dirty="0">
                  <a:solidFill>
                    <a:schemeClr val="bg1"/>
                  </a:solidFill>
                </a:rPr>
                <a:t>Wire rope suspension</a:t>
              </a:r>
              <a:endParaRPr lang="en-GB" dirty="0"/>
            </a:p>
          </p:txBody>
        </p:sp>
        <p:cxnSp>
          <p:nvCxnSpPr>
            <p:cNvPr id="36" name="Connecteur droit avec flèche 35">
              <a:extLst>
                <a:ext uri="{FF2B5EF4-FFF2-40B4-BE49-F238E27FC236}">
                  <a16:creationId xmlns:a16="http://schemas.microsoft.com/office/drawing/2014/main" id="{28E1AD73-AD9E-B864-8F73-230A3EA8DA00}"/>
                </a:ext>
              </a:extLst>
            </p:cNvPr>
            <p:cNvCxnSpPr>
              <a:cxnSpLocks/>
            </p:cNvCxnSpPr>
            <p:nvPr/>
          </p:nvCxnSpPr>
          <p:spPr>
            <a:xfrm flipV="1">
              <a:off x="1436323" y="4746102"/>
              <a:ext cx="593854" cy="1210691"/>
            </a:xfrm>
            <a:prstGeom prst="straightConnector1">
              <a:avLst/>
            </a:prstGeom>
            <a:ln w="28575">
              <a:solidFill>
                <a:schemeClr val="bg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9" name="Connecteur droit avec flèche 38">
              <a:extLst>
                <a:ext uri="{FF2B5EF4-FFF2-40B4-BE49-F238E27FC236}">
                  <a16:creationId xmlns:a16="http://schemas.microsoft.com/office/drawing/2014/main" id="{3EFA0C5E-C9E5-5CBC-0008-AF6823B40303}"/>
                </a:ext>
              </a:extLst>
            </p:cNvPr>
            <p:cNvCxnSpPr>
              <a:cxnSpLocks/>
            </p:cNvCxnSpPr>
            <p:nvPr/>
          </p:nvCxnSpPr>
          <p:spPr>
            <a:xfrm flipH="1" flipV="1">
              <a:off x="1004452" y="4457129"/>
              <a:ext cx="431637" cy="1499124"/>
            </a:xfrm>
            <a:prstGeom prst="straightConnector1">
              <a:avLst/>
            </a:prstGeom>
            <a:ln w="28575">
              <a:solidFill>
                <a:schemeClr val="bg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6" name="Connecteur droit avec flèche 45">
              <a:extLst>
                <a:ext uri="{FF2B5EF4-FFF2-40B4-BE49-F238E27FC236}">
                  <a16:creationId xmlns:a16="http://schemas.microsoft.com/office/drawing/2014/main" id="{63BC9B48-F9D3-E2A6-128A-516364064339}"/>
                </a:ext>
              </a:extLst>
            </p:cNvPr>
            <p:cNvCxnSpPr>
              <a:cxnSpLocks/>
            </p:cNvCxnSpPr>
            <p:nvPr/>
          </p:nvCxnSpPr>
          <p:spPr>
            <a:xfrm flipV="1">
              <a:off x="1436089" y="5351447"/>
              <a:ext cx="86667" cy="604806"/>
            </a:xfrm>
            <a:prstGeom prst="straightConnector1">
              <a:avLst/>
            </a:prstGeom>
            <a:ln w="28575">
              <a:solidFill>
                <a:schemeClr val="bg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60" name="ZoneTexte 59">
              <a:extLst>
                <a:ext uri="{FF2B5EF4-FFF2-40B4-BE49-F238E27FC236}">
                  <a16:creationId xmlns:a16="http://schemas.microsoft.com/office/drawing/2014/main" id="{D5D34E1F-D082-B2A1-DD86-0523C56B4F0B}"/>
                </a:ext>
              </a:extLst>
            </p:cNvPr>
            <p:cNvSpPr txBox="1"/>
            <p:nvPr/>
          </p:nvSpPr>
          <p:spPr>
            <a:xfrm>
              <a:off x="4582098" y="3614632"/>
              <a:ext cx="902111" cy="369332"/>
            </a:xfrm>
            <a:prstGeom prst="rect">
              <a:avLst/>
            </a:prstGeom>
            <a:noFill/>
          </p:spPr>
          <p:txBody>
            <a:bodyPr wrap="square">
              <a:spAutoFit/>
            </a:bodyPr>
            <a:lstStyle/>
            <a:p>
              <a:pPr algn="ctr"/>
              <a:r>
                <a:rPr lang="en-GB" sz="1800" dirty="0">
                  <a:solidFill>
                    <a:schemeClr val="bg1"/>
                  </a:solidFill>
                </a:rPr>
                <a:t>Getter</a:t>
              </a:r>
              <a:endParaRPr lang="en-GB" dirty="0"/>
            </a:p>
          </p:txBody>
        </p:sp>
        <p:cxnSp>
          <p:nvCxnSpPr>
            <p:cNvPr id="61" name="Connecteur droit avec flèche 60">
              <a:extLst>
                <a:ext uri="{FF2B5EF4-FFF2-40B4-BE49-F238E27FC236}">
                  <a16:creationId xmlns:a16="http://schemas.microsoft.com/office/drawing/2014/main" id="{715D418A-21FB-0157-644B-F2EB90BB2C2E}"/>
                </a:ext>
              </a:extLst>
            </p:cNvPr>
            <p:cNvCxnSpPr>
              <a:cxnSpLocks/>
            </p:cNvCxnSpPr>
            <p:nvPr/>
          </p:nvCxnSpPr>
          <p:spPr>
            <a:xfrm flipH="1">
              <a:off x="4105903" y="3799298"/>
              <a:ext cx="527454" cy="719362"/>
            </a:xfrm>
            <a:prstGeom prst="straightConnector1">
              <a:avLst/>
            </a:prstGeom>
            <a:ln w="28575">
              <a:solidFill>
                <a:schemeClr val="bg1"/>
              </a:solidFill>
              <a:headEnd type="none" w="med" len="med"/>
              <a:tailEnd type="oval" w="med" len="med"/>
            </a:ln>
            <a:effectLst>
              <a:glow rad="25400">
                <a:schemeClr val="bg1">
                  <a:lumMod val="50000"/>
                </a:schemeClr>
              </a:glow>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72428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450</Words>
  <Application>Microsoft Office PowerPoint</Application>
  <PresentationFormat>Grand écran</PresentationFormat>
  <Paragraphs>85</Paragraphs>
  <Slides>11</Slides>
  <Notes>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Aptos</vt:lpstr>
      <vt:lpstr>Aptos Display</vt:lpstr>
      <vt:lpstr>Arial</vt:lpstr>
      <vt:lpstr>Calibri</vt:lpstr>
      <vt:lpstr>Thème Office</vt:lpstr>
      <vt:lpstr>Detector unit development at Geneva Observatory</vt:lpstr>
      <vt:lpstr>Detector unit : definitions</vt:lpstr>
      <vt:lpstr>Présentation PowerPoint</vt:lpstr>
      <vt:lpstr>Detector unit application</vt:lpstr>
      <vt:lpstr>From liquid Nitrogen  to cryocooler</vt:lpstr>
      <vt:lpstr>Detector unit:  design</vt:lpstr>
      <vt:lpstr>CCD assembly</vt:lpstr>
      <vt:lpstr>Cryocooler assembly</vt:lpstr>
      <vt:lpstr>Cryocooler assembly</vt:lpstr>
      <vt:lpstr>Design justification</vt:lpstr>
      <vt:lpstr>Future detector unit : ANDES (ESO ELT)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Ludovic Genolet</dc:creator>
  <cp:lastModifiedBy>Ludovic Genolet</cp:lastModifiedBy>
  <cp:revision>1</cp:revision>
  <dcterms:created xsi:type="dcterms:W3CDTF">2026-01-08T09:44:18Z</dcterms:created>
  <dcterms:modified xsi:type="dcterms:W3CDTF">2026-01-20T16:52:25Z</dcterms:modified>
</cp:coreProperties>
</file>