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1.xml" ContentType="application/vnd.openxmlformats-officedocument.drawingml.diagramStyle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media/image24.jpeg" ContentType="image/jpeg"/>
  <Override PartName="/ppt/media/image15.jpeg" ContentType="image/jpeg"/>
  <Override PartName="/ppt/media/image16.png" ContentType="image/png"/>
  <Override PartName="/ppt/media/image14.png" ContentType="image/png"/>
  <Override PartName="/ppt/media/image9.png" ContentType="image/png"/>
  <Override PartName="/ppt/media/image13.png" ContentType="image/png"/>
  <Override PartName="/ppt/media/image7.png" ContentType="image/png"/>
  <Override PartName="/ppt/media/image2.png" ContentType="image/png"/>
  <Override PartName="/ppt/media/image1.png" ContentType="image/png"/>
  <Override PartName="/ppt/media/image8.jpeg" ContentType="image/jpeg"/>
  <Override PartName="/ppt/media/image3.png" ContentType="image/png"/>
  <Override PartName="/ppt/media/image10.png" ContentType="image/png"/>
  <Override PartName="/ppt/media/image4.png" ContentType="image/png"/>
  <Override PartName="/ppt/media/image11.png" ContentType="image/png"/>
  <Override PartName="/ppt/media/image5.png" ContentType="image/png"/>
  <Override PartName="/ppt/media/image12.png" ContentType="image/png"/>
  <Override PartName="/ppt/media/image6.png" ContentType="image/png"/>
  <Override PartName="/ppt/media/image17.png" ContentType="image/png"/>
  <Override PartName="/ppt/media/image31.png" ContentType="image/png"/>
  <Override PartName="/ppt/media/image32.png" ContentType="image/png"/>
  <Override PartName="/ppt/media/image25.png" ContentType="image/png"/>
  <Override PartName="/ppt/media/image18.png" ContentType="image/png"/>
  <Override PartName="/ppt/media/image29.png" ContentType="image/png"/>
  <Override PartName="/ppt/media/image30.png" ContentType="image/png"/>
  <Override PartName="/ppt/media/image23.png" ContentType="image/png"/>
  <Override PartName="/ppt/media/image27.png" ContentType="image/png"/>
  <Override PartName="/ppt/media/image21.png" ContentType="image/png"/>
  <Override PartName="/ppt/media/image28.png" ContentType="image/png"/>
  <Override PartName="/ppt/media/image26.png" ContentType="image/png"/>
  <Override PartName="/ppt/media/image19.png" ContentType="image/png"/>
  <Override PartName="/ppt/media/image22.png" ContentType="image/png"/>
  <Override PartName="/ppt/media/image20.png" ContentType="image/png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heme/theme4.xml" ContentType="application/vnd.openxmlformats-officedocument.theme+xml"/>
  <Override PartName="/ppt/slides/_rels/slide1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Slides/_rels/notesSlide11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9.xml.rels" ContentType="application/vnd.openxmlformats-package.relationships+xml"/>
  <Override PartName="/ppt/notesSlides/_rels/notesSlide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0.xml.rels" ContentType="application/vnd.openxmlformats-package.relationships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60B003-FE4E-C643-92E3-38B4008D7971}" type="doc">
      <dgm:prSet loTypeId="urn:microsoft.com/office/officeart/2005/8/layout/hChevron3" loCatId="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D9057AEB-2924-5741-ABB8-4A78A75146F1}">
      <dgm:prSet phldrT="[Text]"/>
      <dgm:spPr/>
      <dgm:t>
        <a:bodyPr/>
        <a:lstStyle/>
        <a:p>
          <a:r>
            <a:rPr lang="en-GB" dirty="0">
              <a:latin typeface="Barlow" pitchFamily="2" charset="77"/>
            </a:rPr>
            <a:t>Phase 1:</a:t>
          </a:r>
        </a:p>
        <a:p>
          <a:r>
            <a:rPr lang="en-GB" dirty="0">
              <a:latin typeface="Barlow" pitchFamily="2" charset="77"/>
            </a:rPr>
            <a:t>Ambient</a:t>
          </a:r>
        </a:p>
        <a:p>
          <a:r>
            <a:rPr lang="en-GB" dirty="0">
              <a:latin typeface="Barlow" pitchFamily="2" charset="77"/>
            </a:rPr>
            <a:t>4µm wavelength</a:t>
          </a:r>
        </a:p>
        <a:p>
          <a:r>
            <a:rPr lang="en-GB" dirty="0">
              <a:latin typeface="Barlow" pitchFamily="2" charset="77"/>
            </a:rPr>
            <a:t>Monochromatic</a:t>
          </a:r>
          <a:br>
            <a:rPr lang="en-GB" dirty="0">
              <a:latin typeface="Barlow" pitchFamily="2" charset="77"/>
            </a:rPr>
          </a:br>
          <a:r>
            <a:rPr lang="en-GB" dirty="0">
              <a:latin typeface="Barlow" pitchFamily="2" charset="77"/>
            </a:rPr>
            <a:t>Single polarisation</a:t>
          </a:r>
        </a:p>
        <a:p>
          <a:r>
            <a:rPr lang="en-GB" dirty="0">
              <a:latin typeface="Barlow" pitchFamily="2" charset="77"/>
            </a:rPr>
            <a:t>2 beams</a:t>
          </a:r>
        </a:p>
      </dgm:t>
    </dgm:pt>
    <dgm:pt modelId="{4335A4FD-A8D6-B14D-95EE-09512FBC9E13}" type="parTrans" cxnId="{D18A50BA-35C6-F14C-9C8B-6360AFE5D8FF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BADC2E16-5DA6-5C45-BCA4-B8670C0C9665}" type="sibTrans" cxnId="{D18A50BA-35C6-F14C-9C8B-6360AFE5D8FF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13D42FC5-E0FB-A04D-90CE-651032ABF27A}">
      <dgm:prSet phldrT="[Text]"/>
      <dgm:spPr/>
      <dgm:t>
        <a:bodyPr/>
        <a:lstStyle/>
        <a:p>
          <a:r>
            <a:rPr lang="en-GB" dirty="0">
              <a:latin typeface="Barlow" pitchFamily="2" charset="77"/>
            </a:rPr>
            <a:t>Phase 2:</a:t>
          </a:r>
        </a:p>
        <a:p>
          <a:r>
            <a:rPr lang="en-GB" dirty="0">
              <a:latin typeface="Barlow" pitchFamily="2" charset="77"/>
            </a:rPr>
            <a:t>Ambient</a:t>
          </a:r>
        </a:p>
        <a:p>
          <a:r>
            <a:rPr lang="en-GB" dirty="0">
              <a:latin typeface="Barlow" pitchFamily="2" charset="77"/>
            </a:rPr>
            <a:t>4µm wavelength</a:t>
          </a:r>
        </a:p>
        <a:p>
          <a:r>
            <a:rPr lang="en-GB" dirty="0">
              <a:latin typeface="Barlow" pitchFamily="2" charset="77"/>
            </a:rPr>
            <a:t>10% bandpass</a:t>
          </a:r>
          <a:br>
            <a:rPr lang="en-GB" dirty="0">
              <a:latin typeface="Barlow" pitchFamily="2" charset="77"/>
            </a:rPr>
          </a:br>
          <a:r>
            <a:rPr lang="en-GB" dirty="0">
              <a:latin typeface="Barlow" pitchFamily="2" charset="77"/>
            </a:rPr>
            <a:t>Dual polarisation</a:t>
          </a:r>
        </a:p>
        <a:p>
          <a:r>
            <a:rPr lang="en-GB" dirty="0">
              <a:latin typeface="Barlow" pitchFamily="2" charset="77"/>
            </a:rPr>
            <a:t>2 beams</a:t>
          </a:r>
        </a:p>
      </dgm:t>
    </dgm:pt>
    <dgm:pt modelId="{5C0DB798-C32B-7048-B045-49FBC95D65A6}" type="parTrans" cxnId="{2DC1A6E1-98E9-5743-80E3-549950D8B086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9C737B7F-736B-A347-B04A-543E0A907ECA}" type="sibTrans" cxnId="{2DC1A6E1-98E9-5743-80E3-549950D8B086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D0DB774D-EFE2-FC4F-BB34-FBD9707BFB27}">
      <dgm:prSet phldrT="[Text]"/>
      <dgm:spPr/>
      <dgm:t>
        <a:bodyPr/>
        <a:lstStyle/>
        <a:p>
          <a:r>
            <a:rPr lang="en-GB" dirty="0">
              <a:latin typeface="Barlow" pitchFamily="2" charset="77"/>
            </a:rPr>
            <a:t>Phase 3:</a:t>
          </a:r>
        </a:p>
        <a:p>
          <a:r>
            <a:rPr lang="en-GB" dirty="0">
              <a:latin typeface="Barlow" pitchFamily="2" charset="77"/>
            </a:rPr>
            <a:t>Ambient</a:t>
          </a:r>
        </a:p>
        <a:p>
          <a:r>
            <a:rPr lang="en-GB" dirty="0">
              <a:latin typeface="Barlow" pitchFamily="2" charset="77"/>
            </a:rPr>
            <a:t>4µm wavelength</a:t>
          </a:r>
        </a:p>
        <a:p>
          <a:r>
            <a:rPr lang="en-GB" dirty="0">
              <a:latin typeface="Barlow" pitchFamily="2" charset="77"/>
            </a:rPr>
            <a:t>10% bandpass</a:t>
          </a:r>
          <a:br>
            <a:rPr lang="en-GB" dirty="0">
              <a:latin typeface="Barlow" pitchFamily="2" charset="77"/>
            </a:rPr>
          </a:br>
          <a:r>
            <a:rPr lang="en-GB" dirty="0">
              <a:latin typeface="Barlow" pitchFamily="2" charset="77"/>
            </a:rPr>
            <a:t>Dual polarisation</a:t>
          </a:r>
        </a:p>
        <a:p>
          <a:r>
            <a:rPr lang="en-GB" dirty="0">
              <a:latin typeface="Barlow" pitchFamily="2" charset="77"/>
            </a:rPr>
            <a:t>2 beams with planet signal</a:t>
          </a:r>
        </a:p>
      </dgm:t>
    </dgm:pt>
    <dgm:pt modelId="{DBC3CE08-07E1-5E4B-8C06-BB8C7916E05B}" type="parTrans" cxnId="{EBE7A653-2E4A-5F4A-BD43-549511C0CD0A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74C4143B-2669-1340-B3D9-F9C5F12C52BA}" type="sibTrans" cxnId="{EBE7A653-2E4A-5F4A-BD43-549511C0CD0A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DBD9458D-D0FD-F543-B404-54E11CB83427}" type="pres">
      <dgm:prSet presAssocID="{C260B003-FE4E-C643-92E3-38B4008D7971}" presName="Name0" presStyleCnt="0">
        <dgm:presLayoutVars>
          <dgm:dir/>
          <dgm:resizeHandles val="exact"/>
        </dgm:presLayoutVars>
      </dgm:prSet>
      <dgm:spPr/>
    </dgm:pt>
    <dgm:pt modelId="{FE43605B-D10A-C84A-B148-6E4E106E6330}" type="pres">
      <dgm:prSet presAssocID="{D9057AEB-2924-5741-ABB8-4A78A75146F1}" presName="parTxOnly" presStyleLbl="node1" presStyleIdx="0" presStyleCnt="3">
        <dgm:presLayoutVars>
          <dgm:bulletEnabled val="1"/>
        </dgm:presLayoutVars>
      </dgm:prSet>
      <dgm:spPr/>
    </dgm:pt>
    <dgm:pt modelId="{CBE202DD-5E3B-3443-B1CA-DB718F1C5750}" type="pres">
      <dgm:prSet presAssocID="{BADC2E16-5DA6-5C45-BCA4-B8670C0C9665}" presName="parSpace" presStyleCnt="0"/>
      <dgm:spPr/>
    </dgm:pt>
    <dgm:pt modelId="{CBE8E0B0-5AAA-B343-8A80-4E2F041BB6E6}" type="pres">
      <dgm:prSet presAssocID="{13D42FC5-E0FB-A04D-90CE-651032ABF27A}" presName="parTxOnly" presStyleLbl="node1" presStyleIdx="1" presStyleCnt="3">
        <dgm:presLayoutVars>
          <dgm:bulletEnabled val="1"/>
        </dgm:presLayoutVars>
      </dgm:prSet>
      <dgm:spPr/>
    </dgm:pt>
    <dgm:pt modelId="{454E2BC9-615E-F944-AE12-A3AE942D8C47}" type="pres">
      <dgm:prSet presAssocID="{9C737B7F-736B-A347-B04A-543E0A907ECA}" presName="parSpace" presStyleCnt="0"/>
      <dgm:spPr/>
    </dgm:pt>
    <dgm:pt modelId="{84B7F8CF-FBCE-0447-B80D-2ED75189B1AF}" type="pres">
      <dgm:prSet presAssocID="{D0DB774D-EFE2-FC4F-BB34-FBD9707BFB27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725BC332-65B6-EA49-A4A9-7CAF2109B7BC}" type="presOf" srcId="{C260B003-FE4E-C643-92E3-38B4008D7971}" destId="{DBD9458D-D0FD-F543-B404-54E11CB83427}" srcOrd="0" destOrd="0" presId="urn:microsoft.com/office/officeart/2005/8/layout/hChevron3"/>
    <dgm:cxn modelId="{EBE7A653-2E4A-5F4A-BD43-549511C0CD0A}" srcId="{C260B003-FE4E-C643-92E3-38B4008D7971}" destId="{D0DB774D-EFE2-FC4F-BB34-FBD9707BFB27}" srcOrd="2" destOrd="0" parTransId="{DBC3CE08-07E1-5E4B-8C06-BB8C7916E05B}" sibTransId="{74C4143B-2669-1340-B3D9-F9C5F12C52BA}"/>
    <dgm:cxn modelId="{84B0279A-1636-4440-86CF-B7B40FE34DC4}" type="presOf" srcId="{13D42FC5-E0FB-A04D-90CE-651032ABF27A}" destId="{CBE8E0B0-5AAA-B343-8A80-4E2F041BB6E6}" srcOrd="0" destOrd="0" presId="urn:microsoft.com/office/officeart/2005/8/layout/hChevron3"/>
    <dgm:cxn modelId="{D18A50BA-35C6-F14C-9C8B-6360AFE5D8FF}" srcId="{C260B003-FE4E-C643-92E3-38B4008D7971}" destId="{D9057AEB-2924-5741-ABB8-4A78A75146F1}" srcOrd="0" destOrd="0" parTransId="{4335A4FD-A8D6-B14D-95EE-09512FBC9E13}" sibTransId="{BADC2E16-5DA6-5C45-BCA4-B8670C0C9665}"/>
    <dgm:cxn modelId="{957E39D7-DA23-0C44-BB03-A7C4776A704F}" type="presOf" srcId="{D9057AEB-2924-5741-ABB8-4A78A75146F1}" destId="{FE43605B-D10A-C84A-B148-6E4E106E6330}" srcOrd="0" destOrd="0" presId="urn:microsoft.com/office/officeart/2005/8/layout/hChevron3"/>
    <dgm:cxn modelId="{2DC1A6E1-98E9-5743-80E3-549950D8B086}" srcId="{C260B003-FE4E-C643-92E3-38B4008D7971}" destId="{13D42FC5-E0FB-A04D-90CE-651032ABF27A}" srcOrd="1" destOrd="0" parTransId="{5C0DB798-C32B-7048-B045-49FBC95D65A6}" sibTransId="{9C737B7F-736B-A347-B04A-543E0A907ECA}"/>
    <dgm:cxn modelId="{67164AF1-4379-EB41-ADFB-5A635C4C2262}" type="presOf" srcId="{D0DB774D-EFE2-FC4F-BB34-FBD9707BFB27}" destId="{84B7F8CF-FBCE-0447-B80D-2ED75189B1AF}" srcOrd="0" destOrd="0" presId="urn:microsoft.com/office/officeart/2005/8/layout/hChevron3"/>
    <dgm:cxn modelId="{DEC5DA98-3A56-D848-BD7A-C3C4146D4E0E}" type="presParOf" srcId="{DBD9458D-D0FD-F543-B404-54E11CB83427}" destId="{FE43605B-D10A-C84A-B148-6E4E106E6330}" srcOrd="0" destOrd="0" presId="urn:microsoft.com/office/officeart/2005/8/layout/hChevron3"/>
    <dgm:cxn modelId="{14626E74-6135-FD44-B7C4-03C3AA8C3B08}" type="presParOf" srcId="{DBD9458D-D0FD-F543-B404-54E11CB83427}" destId="{CBE202DD-5E3B-3443-B1CA-DB718F1C5750}" srcOrd="1" destOrd="0" presId="urn:microsoft.com/office/officeart/2005/8/layout/hChevron3"/>
    <dgm:cxn modelId="{D6DBB5E9-80C9-3244-9001-A20244952A49}" type="presParOf" srcId="{DBD9458D-D0FD-F543-B404-54E11CB83427}" destId="{CBE8E0B0-5AAA-B343-8A80-4E2F041BB6E6}" srcOrd="2" destOrd="0" presId="urn:microsoft.com/office/officeart/2005/8/layout/hChevron3"/>
    <dgm:cxn modelId="{D64688C5-14ED-BC42-9120-8C3D70E3843F}" type="presParOf" srcId="{DBD9458D-D0FD-F543-B404-54E11CB83427}" destId="{454E2BC9-615E-F944-AE12-A3AE942D8C47}" srcOrd="3" destOrd="0" presId="urn:microsoft.com/office/officeart/2005/8/layout/hChevron3"/>
    <dgm:cxn modelId="{61B078EF-F0A6-7646-B0B3-FE0190239A1A}" type="presParOf" srcId="{DBD9458D-D0FD-F543-B404-54E11CB83427}" destId="{84B7F8CF-FBCE-0447-B80D-2ED75189B1AF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42D3BA-7957-474E-9818-59153817866C}" type="doc">
      <dgm:prSet loTypeId="urn:microsoft.com/office/officeart/2005/8/layout/hChevron3" loCatId="" qsTypeId="urn:microsoft.com/office/officeart/2005/8/quickstyle/simple1" qsCatId="simple" csTypeId="urn:microsoft.com/office/officeart/2005/8/colors/accent1_5" csCatId="accent1" phldr="1"/>
      <dgm:spPr/>
    </dgm:pt>
    <dgm:pt modelId="{E9A31DCF-6679-7E45-9924-37C73801FACF}">
      <dgm:prSet phldrT="[Text]"/>
      <dgm:spPr/>
      <dgm:t>
        <a:bodyPr/>
        <a:lstStyle/>
        <a:p>
          <a:r>
            <a:rPr lang="en-GB" dirty="0">
              <a:latin typeface="Barlow" pitchFamily="2" charset="77"/>
            </a:rPr>
            <a:t>Phase 4:</a:t>
          </a:r>
        </a:p>
        <a:p>
          <a:r>
            <a:rPr lang="en-GB" dirty="0">
              <a:latin typeface="Barlow" pitchFamily="2" charset="77"/>
            </a:rPr>
            <a:t>Cryogenic at 15K</a:t>
          </a:r>
        </a:p>
        <a:p>
          <a:r>
            <a:rPr lang="en-GB" dirty="0">
              <a:latin typeface="Barlow" pitchFamily="2" charset="77"/>
            </a:rPr>
            <a:t>4 &amp; 10µm wavelength</a:t>
          </a:r>
        </a:p>
        <a:p>
          <a:r>
            <a:rPr lang="en-GB" dirty="0">
              <a:latin typeface="Barlow" pitchFamily="2" charset="77"/>
            </a:rPr>
            <a:t>10% bandpass</a:t>
          </a:r>
          <a:br>
            <a:rPr lang="en-GB" dirty="0">
              <a:latin typeface="Barlow" pitchFamily="2" charset="77"/>
            </a:rPr>
          </a:br>
          <a:r>
            <a:rPr lang="en-GB" dirty="0">
              <a:latin typeface="Barlow" pitchFamily="2" charset="77"/>
            </a:rPr>
            <a:t>Dual polarisation</a:t>
          </a:r>
        </a:p>
        <a:p>
          <a:r>
            <a:rPr lang="en-GB" dirty="0">
              <a:latin typeface="Barlow" pitchFamily="2" charset="77"/>
            </a:rPr>
            <a:t>2 beams with planet signal</a:t>
          </a:r>
        </a:p>
      </dgm:t>
    </dgm:pt>
    <dgm:pt modelId="{F8B300B5-AA8F-7645-A194-920A52973BCE}" type="parTrans" cxnId="{188D5118-9FF0-0E4C-BDF0-6DE6D93DF327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A70412FC-4768-584F-AA3F-2DE9B990C1D1}" type="sibTrans" cxnId="{188D5118-9FF0-0E4C-BDF0-6DE6D93DF327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763887EB-6A3A-9B49-8583-B6C5F08A5504}">
      <dgm:prSet phldrT="[Text]"/>
      <dgm:spPr/>
      <dgm:t>
        <a:bodyPr/>
        <a:lstStyle/>
        <a:p>
          <a:r>
            <a:rPr lang="en-GB" dirty="0">
              <a:latin typeface="Barlow" pitchFamily="2" charset="77"/>
            </a:rPr>
            <a:t>Phase 5:</a:t>
          </a:r>
        </a:p>
        <a:p>
          <a:r>
            <a:rPr lang="en-GB" dirty="0">
              <a:latin typeface="Barlow" pitchFamily="2" charset="77"/>
            </a:rPr>
            <a:t>Cryogenic at 15K</a:t>
          </a:r>
        </a:p>
        <a:p>
          <a:r>
            <a:rPr lang="en-GB" dirty="0">
              <a:latin typeface="Barlow" pitchFamily="2" charset="77"/>
            </a:rPr>
            <a:t>4 &amp; 10µm wavelength</a:t>
          </a:r>
        </a:p>
        <a:p>
          <a:r>
            <a:rPr lang="en-GB" dirty="0">
              <a:latin typeface="Barlow" pitchFamily="2" charset="77"/>
            </a:rPr>
            <a:t>&gt;10% bandpass</a:t>
          </a:r>
          <a:br>
            <a:rPr lang="en-GB" dirty="0">
              <a:latin typeface="Barlow" pitchFamily="2" charset="77"/>
            </a:rPr>
          </a:br>
          <a:r>
            <a:rPr lang="en-GB" dirty="0">
              <a:latin typeface="Barlow" pitchFamily="2" charset="77"/>
            </a:rPr>
            <a:t>Dual polarisation</a:t>
          </a:r>
        </a:p>
        <a:p>
          <a:r>
            <a:rPr lang="en-GB" dirty="0">
              <a:latin typeface="Barlow" pitchFamily="2" charset="77"/>
            </a:rPr>
            <a:t>4 beams with planet signal</a:t>
          </a:r>
        </a:p>
      </dgm:t>
    </dgm:pt>
    <dgm:pt modelId="{B53D2154-762D-5C4C-8CC0-5CAAEB1FA6E6}" type="parTrans" cxnId="{A7D62C37-F912-B94F-A002-766A83BFDF3C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3E5C80DF-9DD3-F744-899A-549E4AA10E4A}" type="sibTrans" cxnId="{A7D62C37-F912-B94F-A002-766A83BFDF3C}">
      <dgm:prSet/>
      <dgm:spPr/>
      <dgm:t>
        <a:bodyPr/>
        <a:lstStyle/>
        <a:p>
          <a:endParaRPr lang="en-GB">
            <a:latin typeface="Barlow" pitchFamily="2" charset="77"/>
          </a:endParaRPr>
        </a:p>
      </dgm:t>
    </dgm:pt>
    <dgm:pt modelId="{478493E5-39A0-A347-BFDB-FD47D64C1575}">
      <dgm:prSet phldrT="[Text]"/>
      <dgm:spPr/>
      <dgm:t>
        <a:bodyPr/>
        <a:lstStyle/>
        <a:p>
          <a:r>
            <a:rPr lang="en-GB" dirty="0">
              <a:latin typeface="Barlow" pitchFamily="2" charset="77"/>
            </a:rPr>
            <a:t>Phase 6+:</a:t>
          </a:r>
        </a:p>
        <a:p>
          <a:r>
            <a:rPr lang="en-GB" dirty="0">
              <a:latin typeface="Barlow" pitchFamily="2" charset="77"/>
            </a:rPr>
            <a:t>Cryogenic at 15K</a:t>
          </a:r>
        </a:p>
        <a:p>
          <a:r>
            <a:rPr lang="en-GB" dirty="0">
              <a:latin typeface="Barlow" pitchFamily="2" charset="77"/>
            </a:rPr>
            <a:t>4 &amp;10µm wavelength</a:t>
          </a:r>
        </a:p>
        <a:p>
          <a:r>
            <a:rPr lang="en-GB" dirty="0">
              <a:latin typeface="Barlow" pitchFamily="2" charset="77"/>
            </a:rPr>
            <a:t>Use as a testbed for other technologies and LIFE development</a:t>
          </a:r>
        </a:p>
      </dgm:t>
    </dgm:pt>
    <dgm:pt modelId="{0170C070-1FEF-114A-A4A7-7B11D077FC5E}" type="parTrans" cxnId="{A6D15346-928C-1243-B393-756C2319BA8A}">
      <dgm:prSet/>
      <dgm:spPr/>
      <dgm:t>
        <a:bodyPr/>
        <a:lstStyle/>
        <a:p>
          <a:endParaRPr lang="en-GB"/>
        </a:p>
      </dgm:t>
    </dgm:pt>
    <dgm:pt modelId="{75C97EE2-FBEC-DF4A-9122-26D9A4641186}" type="sibTrans" cxnId="{A6D15346-928C-1243-B393-756C2319BA8A}">
      <dgm:prSet/>
      <dgm:spPr/>
      <dgm:t>
        <a:bodyPr/>
        <a:lstStyle/>
        <a:p>
          <a:endParaRPr lang="en-GB"/>
        </a:p>
      </dgm:t>
    </dgm:pt>
    <dgm:pt modelId="{3D980284-1904-504E-88C9-F89288E75EEC}" type="pres">
      <dgm:prSet presAssocID="{1E42D3BA-7957-474E-9818-59153817866C}" presName="Name0" presStyleCnt="0">
        <dgm:presLayoutVars>
          <dgm:dir/>
          <dgm:resizeHandles val="exact"/>
        </dgm:presLayoutVars>
      </dgm:prSet>
      <dgm:spPr/>
    </dgm:pt>
    <dgm:pt modelId="{9E1F657C-1D81-5E46-85D2-53B42B206AB5}" type="pres">
      <dgm:prSet presAssocID="{E9A31DCF-6679-7E45-9924-37C73801FACF}" presName="parTxOnly" presStyleLbl="node1" presStyleIdx="0" presStyleCnt="3">
        <dgm:presLayoutVars>
          <dgm:bulletEnabled val="1"/>
        </dgm:presLayoutVars>
      </dgm:prSet>
      <dgm:spPr/>
    </dgm:pt>
    <dgm:pt modelId="{18DD3FC2-DBA8-F840-A904-B7113C7330B5}" type="pres">
      <dgm:prSet presAssocID="{A70412FC-4768-584F-AA3F-2DE9B990C1D1}" presName="parSpace" presStyleCnt="0"/>
      <dgm:spPr/>
    </dgm:pt>
    <dgm:pt modelId="{998ED3FD-E17C-B148-B0EB-9DADB6F8272D}" type="pres">
      <dgm:prSet presAssocID="{763887EB-6A3A-9B49-8583-B6C5F08A5504}" presName="parTxOnly" presStyleLbl="node1" presStyleIdx="1" presStyleCnt="3">
        <dgm:presLayoutVars>
          <dgm:bulletEnabled val="1"/>
        </dgm:presLayoutVars>
      </dgm:prSet>
      <dgm:spPr/>
    </dgm:pt>
    <dgm:pt modelId="{BA65C208-F9D3-6E40-8511-D9A02E2D6353}" type="pres">
      <dgm:prSet presAssocID="{3E5C80DF-9DD3-F744-899A-549E4AA10E4A}" presName="parSpace" presStyleCnt="0"/>
      <dgm:spPr/>
    </dgm:pt>
    <dgm:pt modelId="{15AF25CD-2FAD-284C-BE1D-A451D7FE651F}" type="pres">
      <dgm:prSet presAssocID="{478493E5-39A0-A347-BFDB-FD47D64C1575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188D5118-9FF0-0E4C-BDF0-6DE6D93DF327}" srcId="{1E42D3BA-7957-474E-9818-59153817866C}" destId="{E9A31DCF-6679-7E45-9924-37C73801FACF}" srcOrd="0" destOrd="0" parTransId="{F8B300B5-AA8F-7645-A194-920A52973BCE}" sibTransId="{A70412FC-4768-584F-AA3F-2DE9B990C1D1}"/>
    <dgm:cxn modelId="{A7D62C37-F912-B94F-A002-766A83BFDF3C}" srcId="{1E42D3BA-7957-474E-9818-59153817866C}" destId="{763887EB-6A3A-9B49-8583-B6C5F08A5504}" srcOrd="1" destOrd="0" parTransId="{B53D2154-762D-5C4C-8CC0-5CAAEB1FA6E6}" sibTransId="{3E5C80DF-9DD3-F744-899A-549E4AA10E4A}"/>
    <dgm:cxn modelId="{2F8FA53D-9135-D54A-902B-659AD138C7E2}" type="presOf" srcId="{1E42D3BA-7957-474E-9818-59153817866C}" destId="{3D980284-1904-504E-88C9-F89288E75EEC}" srcOrd="0" destOrd="0" presId="urn:microsoft.com/office/officeart/2005/8/layout/hChevron3"/>
    <dgm:cxn modelId="{A6D15346-928C-1243-B393-756C2319BA8A}" srcId="{1E42D3BA-7957-474E-9818-59153817866C}" destId="{478493E5-39A0-A347-BFDB-FD47D64C1575}" srcOrd="2" destOrd="0" parTransId="{0170C070-1FEF-114A-A4A7-7B11D077FC5E}" sibTransId="{75C97EE2-FBEC-DF4A-9122-26D9A4641186}"/>
    <dgm:cxn modelId="{3DB5F399-BFCA-E245-ADBB-281C4BD65865}" type="presOf" srcId="{E9A31DCF-6679-7E45-9924-37C73801FACF}" destId="{9E1F657C-1D81-5E46-85D2-53B42B206AB5}" srcOrd="0" destOrd="0" presId="urn:microsoft.com/office/officeart/2005/8/layout/hChevron3"/>
    <dgm:cxn modelId="{2D636CA1-DFDC-0242-AAEA-3E03D763C4E9}" type="presOf" srcId="{763887EB-6A3A-9B49-8583-B6C5F08A5504}" destId="{998ED3FD-E17C-B148-B0EB-9DADB6F8272D}" srcOrd="0" destOrd="0" presId="urn:microsoft.com/office/officeart/2005/8/layout/hChevron3"/>
    <dgm:cxn modelId="{670EA2E6-8AF3-2946-9B3A-5FF104256FE5}" type="presOf" srcId="{478493E5-39A0-A347-BFDB-FD47D64C1575}" destId="{15AF25CD-2FAD-284C-BE1D-A451D7FE651F}" srcOrd="0" destOrd="0" presId="urn:microsoft.com/office/officeart/2005/8/layout/hChevron3"/>
    <dgm:cxn modelId="{DB8E2BA8-5C67-3F45-A3E6-FDA9C8D6B46B}" type="presParOf" srcId="{3D980284-1904-504E-88C9-F89288E75EEC}" destId="{9E1F657C-1D81-5E46-85D2-53B42B206AB5}" srcOrd="0" destOrd="0" presId="urn:microsoft.com/office/officeart/2005/8/layout/hChevron3"/>
    <dgm:cxn modelId="{8A9A2455-65A2-E04D-8E6A-4EE672A75EA0}" type="presParOf" srcId="{3D980284-1904-504E-88C9-F89288E75EEC}" destId="{18DD3FC2-DBA8-F840-A904-B7113C7330B5}" srcOrd="1" destOrd="0" presId="urn:microsoft.com/office/officeart/2005/8/layout/hChevron3"/>
    <dgm:cxn modelId="{3398AD35-1AD6-1940-A339-4DB8DDEDB4FC}" type="presParOf" srcId="{3D980284-1904-504E-88C9-F89288E75EEC}" destId="{998ED3FD-E17C-B148-B0EB-9DADB6F8272D}" srcOrd="2" destOrd="0" presId="urn:microsoft.com/office/officeart/2005/8/layout/hChevron3"/>
    <dgm:cxn modelId="{0ED1E967-E875-7743-B2DE-9A5301F46B13}" type="presParOf" srcId="{3D980284-1904-504E-88C9-F89288E75EEC}" destId="{BA65C208-F9D3-6E40-8511-D9A02E2D6353}" srcOrd="3" destOrd="0" presId="urn:microsoft.com/office/officeart/2005/8/layout/hChevron3"/>
    <dgm:cxn modelId="{AF865CBB-005A-4747-8C7C-2BB6AA24E550}" type="presParOf" srcId="{3D980284-1904-504E-88C9-F89288E75EEC}" destId="{15AF25CD-2FAD-284C-BE1D-A451D7FE651F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43605B-D10A-C84A-B148-6E4E106E6330}">
      <dsp:nvSpPr>
        <dsp:cNvPr id="0" name=""/>
        <dsp:cNvSpPr/>
      </dsp:nvSpPr>
      <dsp:spPr>
        <a:xfrm>
          <a:off x="3571" y="534212"/>
          <a:ext cx="3123406" cy="1249362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74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Phase 1: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Ambient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4µm wavelength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Monochromatic</a:t>
          </a:r>
          <a:br>
            <a:rPr lang="en-GB" sz="1100" kern="1200" dirty="0">
              <a:latin typeface="Barlow" pitchFamily="2" charset="77"/>
            </a:rPr>
          </a:br>
          <a:r>
            <a:rPr lang="en-GB" sz="1100" kern="1200" dirty="0">
              <a:latin typeface="Barlow" pitchFamily="2" charset="77"/>
            </a:rPr>
            <a:t>Single polarisation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2 beams</a:t>
          </a:r>
        </a:p>
      </dsp:txBody>
      <dsp:txXfrm>
        <a:off x="3571" y="534212"/>
        <a:ext cx="2811066" cy="1249362"/>
      </dsp:txXfrm>
    </dsp:sp>
    <dsp:sp modelId="{CBE8E0B0-5AAA-B343-8A80-4E2F041BB6E6}">
      <dsp:nvSpPr>
        <dsp:cNvPr id="0" name=""/>
        <dsp:cNvSpPr/>
      </dsp:nvSpPr>
      <dsp:spPr>
        <a:xfrm>
          <a:off x="2502296" y="534212"/>
          <a:ext cx="3123406" cy="1249362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Phase 2: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Ambient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4µm wavelength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10% bandpass</a:t>
          </a:r>
          <a:br>
            <a:rPr lang="en-GB" sz="1100" kern="1200" dirty="0">
              <a:latin typeface="Barlow" pitchFamily="2" charset="77"/>
            </a:rPr>
          </a:br>
          <a:r>
            <a:rPr lang="en-GB" sz="1100" kern="1200" dirty="0">
              <a:latin typeface="Barlow" pitchFamily="2" charset="77"/>
            </a:rPr>
            <a:t>Dual polarisation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2 beams</a:t>
          </a:r>
        </a:p>
      </dsp:txBody>
      <dsp:txXfrm>
        <a:off x="3126977" y="534212"/>
        <a:ext cx="1874044" cy="1249362"/>
      </dsp:txXfrm>
    </dsp:sp>
    <dsp:sp modelId="{84B7F8CF-FBCE-0447-B80D-2ED75189B1AF}">
      <dsp:nvSpPr>
        <dsp:cNvPr id="0" name=""/>
        <dsp:cNvSpPr/>
      </dsp:nvSpPr>
      <dsp:spPr>
        <a:xfrm>
          <a:off x="5001021" y="534212"/>
          <a:ext cx="3123406" cy="1249362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Phase 3: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Ambient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4µm wavelength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10% bandpass</a:t>
          </a:r>
          <a:br>
            <a:rPr lang="en-GB" sz="1100" kern="1200" dirty="0">
              <a:latin typeface="Barlow" pitchFamily="2" charset="77"/>
            </a:rPr>
          </a:br>
          <a:r>
            <a:rPr lang="en-GB" sz="1100" kern="1200" dirty="0">
              <a:latin typeface="Barlow" pitchFamily="2" charset="77"/>
            </a:rPr>
            <a:t>Dual polarisation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2 beams with planet signal</a:t>
          </a:r>
        </a:p>
      </dsp:txBody>
      <dsp:txXfrm>
        <a:off x="5625702" y="534212"/>
        <a:ext cx="1874044" cy="1249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F657C-1D81-5E46-85D2-53B42B206AB5}">
      <dsp:nvSpPr>
        <dsp:cNvPr id="0" name=""/>
        <dsp:cNvSpPr/>
      </dsp:nvSpPr>
      <dsp:spPr>
        <a:xfrm>
          <a:off x="3571" y="631129"/>
          <a:ext cx="3123406" cy="1249362"/>
        </a:xfrm>
        <a:prstGeom prst="homePlat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74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Phase 4: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Cryogenic at 15K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4 &amp; 10µm wavelength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10% bandpass</a:t>
          </a:r>
          <a:br>
            <a:rPr lang="en-GB" sz="1100" kern="1200" dirty="0">
              <a:latin typeface="Barlow" pitchFamily="2" charset="77"/>
            </a:rPr>
          </a:br>
          <a:r>
            <a:rPr lang="en-GB" sz="1100" kern="1200" dirty="0">
              <a:latin typeface="Barlow" pitchFamily="2" charset="77"/>
            </a:rPr>
            <a:t>Dual polarisation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2 beams with planet signal</a:t>
          </a:r>
        </a:p>
      </dsp:txBody>
      <dsp:txXfrm>
        <a:off x="3571" y="631129"/>
        <a:ext cx="2811066" cy="1249362"/>
      </dsp:txXfrm>
    </dsp:sp>
    <dsp:sp modelId="{998ED3FD-E17C-B148-B0EB-9DADB6F8272D}">
      <dsp:nvSpPr>
        <dsp:cNvPr id="0" name=""/>
        <dsp:cNvSpPr/>
      </dsp:nvSpPr>
      <dsp:spPr>
        <a:xfrm>
          <a:off x="2502296" y="631129"/>
          <a:ext cx="3123406" cy="1249362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Phase 5: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Cryogenic at 15K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4 &amp; 10µm wavelength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&gt;10% bandpass</a:t>
          </a:r>
          <a:br>
            <a:rPr lang="en-GB" sz="1100" kern="1200" dirty="0">
              <a:latin typeface="Barlow" pitchFamily="2" charset="77"/>
            </a:rPr>
          </a:br>
          <a:r>
            <a:rPr lang="en-GB" sz="1100" kern="1200" dirty="0">
              <a:latin typeface="Barlow" pitchFamily="2" charset="77"/>
            </a:rPr>
            <a:t>Dual polarisation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4 beams with planet signal</a:t>
          </a:r>
        </a:p>
      </dsp:txBody>
      <dsp:txXfrm>
        <a:off x="3126977" y="631129"/>
        <a:ext cx="1874044" cy="1249362"/>
      </dsp:txXfrm>
    </dsp:sp>
    <dsp:sp modelId="{15AF25CD-2FAD-284C-BE1D-A451D7FE651F}">
      <dsp:nvSpPr>
        <dsp:cNvPr id="0" name=""/>
        <dsp:cNvSpPr/>
      </dsp:nvSpPr>
      <dsp:spPr>
        <a:xfrm>
          <a:off x="5001021" y="631129"/>
          <a:ext cx="3123406" cy="1249362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Phase 6+: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Cryogenic at 15K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4 &amp;10µm wavelength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Barlow" pitchFamily="2" charset="77"/>
            </a:rPr>
            <a:t>Use as a testbed for other technologies and LIFE development</a:t>
          </a:r>
        </a:p>
      </dsp:txBody>
      <dsp:txXfrm>
        <a:off x="5625702" y="631129"/>
        <a:ext cx="1874044" cy="12493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3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buNone/>
            </a:pPr>
            <a:fld id="{1B5DB00E-AC93-4144-8835-A3954BAE172A}" type="slidenum">
              <a:rPr b="0" lang="en-US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sldNum" idx="3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2F072AA-A0B0-4F91-9625-DF31CB5B3527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sldNum" idx="3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AB784AB-2BE9-43F1-8F4A-E0B842DEC5AC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sldNum" idx="3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2FAB9FC-27C1-4294-B867-34CD9BDC78A1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sldNum" idx="3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E98E558-F05A-4354-8EB5-0A8376EEC6E5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35B0A65-A52B-4F7C-81FB-78C776925C15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7CB5A67-BBB6-4941-8214-E6E703FD0F37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sldNum" idx="3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16D07BC-E6B5-4263-91E9-F54CAFC2B0CC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sldNum" idx="2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7A9DCCF-AB85-4159-ABFF-A987FC5929BC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sldNum" idx="2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C18C897-7CDD-4C32-A516-A2D309C87DE9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sldNum" idx="2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6926CD8-8C07-4377-B1CE-AEA1BDB93282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sldNum" idx="2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AA527B3-2D55-483A-90D4-6CBE37BAB16E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sldNum" idx="2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D177DD4-56D4-49A2-86F6-A16B7DFB7283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6E3833A-9A9D-429E-80B1-560D8FB69A72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200" spc="-1" strike="noStrike">
                <a:solidFill>
                  <a:schemeClr val="dk1"/>
                </a:solidFill>
                <a:latin typeface="Calibri"/>
                <a:ea typeface="Calibri"/>
              </a:rPr>
              <a:t>2.5min</a:t>
            </a:r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sldNum" idx="2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EA1247A-8567-430D-90B5-76646C9BDF42}" type="slidenum">
              <a:rPr b="0" lang="en-GB" sz="14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screen - default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;p13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gradFill rotWithShape="0">
            <a:gsLst>
              <a:gs pos="0">
                <a:srgbClr val="131313"/>
              </a:gs>
              <a:gs pos="100000">
                <a:srgbClr val="323232"/>
              </a:gs>
            </a:gsLst>
            <a:lin ang="135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chemeClr val="lt1"/>
              </a:solidFill>
              <a:latin typeface="Barlow"/>
              <a:ea typeface="Barlow"/>
            </a:endParaRPr>
          </a:p>
        </p:txBody>
      </p:sp>
      <p:pic>
        <p:nvPicPr>
          <p:cNvPr id="3" name="Google Shape;13;p13" descr=""/>
          <p:cNvPicPr/>
          <p:nvPr/>
        </p:nvPicPr>
        <p:blipFill>
          <a:blip r:embed="rId2"/>
          <a:stretch/>
        </p:blipFill>
        <p:spPr>
          <a:xfrm>
            <a:off x="330120" y="334440"/>
            <a:ext cx="2158920" cy="744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Google Shape;14;p13" descr=""/>
          <p:cNvPicPr/>
          <p:nvPr/>
        </p:nvPicPr>
        <p:blipFill>
          <a:blip r:embed="rId3"/>
          <a:stretch/>
        </p:blipFill>
        <p:spPr>
          <a:xfrm>
            <a:off x="2603520" y="113760"/>
            <a:ext cx="6984720" cy="3701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088800" y="3169800"/>
            <a:ext cx="5982840" cy="925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2400" spc="-1" strike="noStrike">
                <a:solidFill>
                  <a:schemeClr val="lt1"/>
                </a:solidFill>
                <a:latin typeface="Barlow"/>
                <a:ea typeface="Barlow"/>
              </a:rPr>
              <a:t>Click to edit Master title style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9223200" y="3713400"/>
            <a:ext cx="2656440" cy="2585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n-GB" sz="1600" spc="-1" strike="noStrike">
                <a:solidFill>
                  <a:schemeClr val="accent6"/>
                </a:solidFill>
                <a:latin typeface="Barlow"/>
                <a:ea typeface="Barlow"/>
              </a:rPr>
              <a:t>Click to edit Master title style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Google Shape;20;p13"/>
          <p:cNvSpPr/>
          <p:nvPr/>
        </p:nvSpPr>
        <p:spPr>
          <a:xfrm>
            <a:off x="4993920" y="113760"/>
            <a:ext cx="2203920" cy="33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GB" sz="800" spc="-1" strike="noStrike">
                <a:solidFill>
                  <a:srgbClr val="9b9b9b"/>
                </a:solidFill>
                <a:latin typeface="Barlow"/>
                <a:ea typeface="Barlow"/>
              </a:rPr>
              <a:t>LARGE INTERFEROMETER FOR EXOPLANETS</a:t>
            </a:r>
            <a:endParaRPr b="0" lang="en-US" sz="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396960" y="4795200"/>
            <a:ext cx="5674680" cy="150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1752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GB" sz="1400" spc="-1" strike="noStrike">
                <a:solidFill>
                  <a:schemeClr val="lt1"/>
                </a:solidFill>
                <a:latin typeface="Barlow"/>
                <a:ea typeface="Barlow"/>
              </a:rPr>
              <a:t>Click to edit Master text styles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body"/>
          </p:nvPr>
        </p:nvSpPr>
        <p:spPr>
          <a:xfrm>
            <a:off x="284760" y="4536000"/>
            <a:ext cx="849600" cy="849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body"/>
          </p:nvPr>
        </p:nvSpPr>
        <p:spPr>
          <a:xfrm>
            <a:off x="1188000" y="4536000"/>
            <a:ext cx="849600" cy="849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6"/>
          <p:cNvSpPr>
            <a:spLocks noGrp="1"/>
          </p:cNvSpPr>
          <p:nvPr>
            <p:ph type="body"/>
          </p:nvPr>
        </p:nvSpPr>
        <p:spPr>
          <a:xfrm>
            <a:off x="284760" y="5449680"/>
            <a:ext cx="849600" cy="849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7"/>
          <p:cNvSpPr>
            <a:spLocks noGrp="1"/>
          </p:cNvSpPr>
          <p:nvPr>
            <p:ph type="body"/>
          </p:nvPr>
        </p:nvSpPr>
        <p:spPr>
          <a:xfrm>
            <a:off x="1188000" y="5449680"/>
            <a:ext cx="849600" cy="849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8"/>
          <p:cNvSpPr>
            <a:spLocks noGrp="1"/>
          </p:cNvSpPr>
          <p:nvPr>
            <p:ph type="body"/>
          </p:nvPr>
        </p:nvSpPr>
        <p:spPr>
          <a:xfrm>
            <a:off x="2091600" y="4536000"/>
            <a:ext cx="849600" cy="849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9"/>
          <p:cNvSpPr>
            <a:spLocks noGrp="1"/>
          </p:cNvSpPr>
          <p:nvPr>
            <p:ph type="body"/>
          </p:nvPr>
        </p:nvSpPr>
        <p:spPr>
          <a:xfrm>
            <a:off x="2091600" y="5449680"/>
            <a:ext cx="849600" cy="849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39;g11147496ea2_2_61"/>
          <p:cNvSpPr/>
          <p:nvPr/>
        </p:nvSpPr>
        <p:spPr>
          <a:xfrm>
            <a:off x="0" y="0"/>
            <a:ext cx="3870720" cy="6857640"/>
          </a:xfrm>
          <a:prstGeom prst="rect">
            <a:avLst/>
          </a:prstGeom>
          <a:gradFill rotWithShape="0">
            <a:gsLst>
              <a:gs pos="0">
                <a:srgbClr val="131313"/>
              </a:gs>
              <a:gs pos="100000">
                <a:srgbClr val="323232"/>
              </a:gs>
            </a:gsLst>
            <a:lin ang="135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chemeClr val="lt1"/>
              </a:solidFill>
              <a:latin typeface="Barlow"/>
              <a:ea typeface="Barlow"/>
            </a:endParaRPr>
          </a:p>
        </p:txBody>
      </p:sp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Click to edit Master title style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293760" y="2403000"/>
            <a:ext cx="3315240" cy="3896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GB" sz="1800" spc="-1" strike="noStrike">
                <a:solidFill>
                  <a:schemeClr val="lt1"/>
                </a:solidFill>
                <a:latin typeface="Barlow"/>
                <a:ea typeface="Barlow"/>
              </a:rPr>
              <a:t>Click to edit Master text styles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204800" y="286560"/>
            <a:ext cx="7674840" cy="440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131313"/>
              </a:buClr>
              <a:buFont typeface="Barlow"/>
              <a:buChar char="●"/>
            </a:pPr>
            <a:r>
              <a:rPr b="0" lang="en-GB" sz="1800" spc="-1" strike="noStrike">
                <a:solidFill>
                  <a:schemeClr val="dk1"/>
                </a:solidFill>
                <a:latin typeface="Barlow"/>
                <a:ea typeface="Barlow"/>
              </a:rPr>
              <a:t>Click to edit Master text styles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" name="Google Shape;45;g11147496ea2_2_61" descr=""/>
          <p:cNvPicPr/>
          <p:nvPr/>
        </p:nvPicPr>
        <p:blipFill>
          <a:blip r:embed="rId2"/>
          <a:stretch/>
        </p:blipFill>
        <p:spPr>
          <a:xfrm rot="5400000">
            <a:off x="1897560" y="4907520"/>
            <a:ext cx="85320" cy="3311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" name="PlaceHolder 5"/>
          <p:cNvSpPr>
            <a:spLocks noGrp="1"/>
          </p:cNvSpPr>
          <p:nvPr>
            <p:ph type="sldNum" idx="1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BD0B744-99EE-40E8-A2F6-CC47A6C79BC9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No sidebar - 2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26240" y="284400"/>
            <a:ext cx="5723640" cy="587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286560" y="1277280"/>
            <a:ext cx="5723640" cy="3384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286560" y="4794120"/>
            <a:ext cx="5723640" cy="1505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" name="Google Shape;125;g111618994f5_0_136" descr=""/>
          <p:cNvPicPr/>
          <p:nvPr/>
        </p:nvPicPr>
        <p:blipFill>
          <a:blip r:embed="rId2"/>
          <a:stretch/>
        </p:blipFill>
        <p:spPr>
          <a:xfrm>
            <a:off x="284400" y="280800"/>
            <a:ext cx="69840" cy="864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150240" y="1277280"/>
            <a:ext cx="5723640" cy="3384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body"/>
          </p:nvPr>
        </p:nvSpPr>
        <p:spPr>
          <a:xfrm>
            <a:off x="6150240" y="4794120"/>
            <a:ext cx="5723640" cy="1505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6"/>
          <p:cNvSpPr>
            <a:spLocks noGrp="1"/>
          </p:cNvSpPr>
          <p:nvPr>
            <p:ph type="sldNum" idx="2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1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5893D7C-74D4-4F7A-B67C-AF199BEC3F15}" type="slidenum">
              <a:rPr b="0" lang="en-GB" sz="1300" spc="-1" strike="noStrike">
                <a:solidFill>
                  <a:schemeClr val="dk1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diagramData" Target="../diagrams/data2.xml"/><Relationship Id="rId7" Type="http://schemas.openxmlformats.org/officeDocument/2006/relationships/diagramLayout" Target="../diagrams/layout2.xml"/><Relationship Id="rId8" Type="http://schemas.openxmlformats.org/officeDocument/2006/relationships/diagramQuickStyle" Target="../diagrams/quickStyle2.xml"/><Relationship Id="rId9" Type="http://schemas.openxmlformats.org/officeDocument/2006/relationships/diagramColors" Target="../diagrams/colors2.xml"/><Relationship Id="rId10" Type="http://schemas.microsoft.com/office/2007/relationships/diagramDrawing" Target="../diagrams/drawing2.xml"/><Relationship Id="rId11" Type="http://schemas.openxmlformats.org/officeDocument/2006/relationships/slideLayout" Target="../slideLayouts/slideLayout2.xml"/><Relationship Id="rId1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jpe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2889360" y="4835520"/>
            <a:ext cx="4055040" cy="1038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chemeClr val="lt1"/>
                </a:solidFill>
                <a:latin typeface="Barlow"/>
                <a:ea typeface="Barlow"/>
              </a:rPr>
              <a:t>Swiss Innovation for Astrophysics and Planetary Science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chemeClr val="lt1"/>
                </a:solidFill>
                <a:latin typeface="Barlow"/>
                <a:ea typeface="Barlow"/>
              </a:rPr>
              <a:t>Bern, Switzerland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chemeClr val="lt1"/>
                </a:solidFill>
                <a:latin typeface="Barlow"/>
                <a:ea typeface="Barlow"/>
              </a:rPr>
              <a:t>January 21, 2026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title"/>
          </p:nvPr>
        </p:nvSpPr>
        <p:spPr>
          <a:xfrm>
            <a:off x="798480" y="2764440"/>
            <a:ext cx="10594800" cy="161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n-AU" sz="3600" spc="-1" strike="noStrike">
                <a:solidFill>
                  <a:schemeClr val="lt1"/>
                </a:solidFill>
                <a:latin typeface="Barlow"/>
                <a:ea typeface="Barlow"/>
              </a:rPr>
              <a:t>An overview of the </a:t>
            </a:r>
            <a:br>
              <a:rPr sz="3600"/>
            </a:br>
            <a:r>
              <a:rPr b="1" lang="en-AU" sz="3600" spc="-1" strike="noStrike">
                <a:solidFill>
                  <a:schemeClr val="lt1"/>
                </a:solidFill>
                <a:latin typeface="Barlow"/>
                <a:ea typeface="Barlow"/>
              </a:rPr>
              <a:t>Nulling Interferometer Cryogenic Experiment (NICE)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title"/>
          </p:nvPr>
        </p:nvSpPr>
        <p:spPr>
          <a:xfrm>
            <a:off x="7512120" y="4835520"/>
            <a:ext cx="4262400" cy="161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chemeClr val="accent5"/>
                </a:solidFill>
                <a:latin typeface="Barlow"/>
                <a:ea typeface="Barlow"/>
              </a:rPr>
              <a:t>Dr. Jonah Hansen</a:t>
            </a:r>
            <a:r>
              <a:rPr b="0" lang="en-GB" sz="1800" spc="-1" strike="noStrike">
                <a:solidFill>
                  <a:schemeClr val="accent5"/>
                </a:solidFill>
                <a:latin typeface="Barlow"/>
                <a:ea typeface="Barlow"/>
              </a:rPr>
              <a:t>, along with the work of the NICE team: </a:t>
            </a:r>
            <a:r>
              <a:rPr b="0" lang="en-AU" sz="1800" spc="-1" strike="noStrike">
                <a:solidFill>
                  <a:schemeClr val="accent6"/>
                </a:solidFill>
                <a:latin typeface="Barlow"/>
                <a:ea typeface="Barlow"/>
              </a:rPr>
              <a:t>Thomas Birbacher, Emilie Bouzerand, David Eglin, Germain Garreau, Adrian Glauser, Ryan Meierhofer, Julio Pino, Oliver Pitz, Eckhart Spalding, Sascha Quanz</a:t>
            </a:r>
            <a:br>
              <a:rPr sz="1800"/>
            </a:br>
            <a:br>
              <a:rPr sz="1800"/>
            </a:b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subTitle"/>
          </p:nvPr>
        </p:nvSpPr>
        <p:spPr>
          <a:xfrm>
            <a:off x="9882000" y="68040"/>
            <a:ext cx="1997640" cy="21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buNone/>
            </a:pPr>
            <a:endParaRPr b="1" lang="en-US" sz="800" spc="-1" strike="noStrike">
              <a:solidFill>
                <a:srgbClr val="9b9b9b"/>
              </a:solidFill>
              <a:latin typeface="Barlow"/>
              <a:ea typeface="Barlow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sldNum" idx="6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rgbClr val="131313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6B7F1A1-F623-44F9-A265-FBF09B172807}" type="slidenum">
              <a:rPr b="0" lang="en-GB" sz="1300" spc="-1" strike="noStrike">
                <a:solidFill>
                  <a:srgbClr val="131313"/>
                </a:solidFill>
                <a:latin typeface="Arial"/>
                <a:ea typeface="Arial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0" name="Google Shape;183;g11647d6eca1_0_0" descr=""/>
          <p:cNvPicPr/>
          <p:nvPr/>
        </p:nvPicPr>
        <p:blipFill>
          <a:blip r:embed="rId1"/>
          <a:stretch/>
        </p:blipFill>
        <p:spPr>
          <a:xfrm>
            <a:off x="400680" y="4581720"/>
            <a:ext cx="2302920" cy="849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1" name="Picture 1" descr=""/>
          <p:cNvPicPr/>
          <p:nvPr/>
        </p:nvPicPr>
        <p:blipFill>
          <a:blip r:embed="rId2"/>
          <a:stretch/>
        </p:blipFill>
        <p:spPr>
          <a:xfrm>
            <a:off x="727200" y="5629680"/>
            <a:ext cx="1788840" cy="4896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Star Simulator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Control Stage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Achromatic Phase Shifter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Beam Combiner (MMZ)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sldNum" idx="15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15B3EFF-9284-4EAD-A29A-0F9043B396D6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sp>
        <p:nvSpPr>
          <p:cNvPr id="112" name="Google Shape;153;g11147496ea2_2_66"/>
          <p:cNvSpPr/>
          <p:nvPr/>
        </p:nvSpPr>
        <p:spPr>
          <a:xfrm>
            <a:off x="8049600" y="558000"/>
            <a:ext cx="3519000" cy="252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Purpose: Combine the beams in a symmetric fashion to be resistant to chromatic effects, and then spatially filter the beam to remove OPD fluctuations across the pupil. 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Finally, sample the beam with a spectrograph and detector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114" name="Picture 2" descr=""/>
          <p:cNvPicPr/>
          <p:nvPr/>
        </p:nvPicPr>
        <p:blipFill>
          <a:blip r:embed="rId1"/>
          <a:srcRect l="72428" t="2009" r="1767" b="27100"/>
          <a:stretch/>
        </p:blipFill>
        <p:spPr>
          <a:xfrm>
            <a:off x="4354200" y="1128240"/>
            <a:ext cx="2768400" cy="4362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5" name="Picture 4" descr=""/>
          <p:cNvPicPr/>
          <p:nvPr/>
        </p:nvPicPr>
        <p:blipFill>
          <a:blip r:embed="rId2"/>
          <a:stretch/>
        </p:blipFill>
        <p:spPr>
          <a:xfrm>
            <a:off x="7520760" y="3499560"/>
            <a:ext cx="4366080" cy="27219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fade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12" descr=""/>
          <p:cNvPicPr/>
          <p:nvPr/>
        </p:nvPicPr>
        <p:blipFill>
          <a:blip r:embed="rId1"/>
          <a:stretch/>
        </p:blipFill>
        <p:spPr>
          <a:xfrm>
            <a:off x="4104000" y="119160"/>
            <a:ext cx="7772040" cy="445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Star Simulator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Control Stage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Achromatic Phase Shifter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Beam Combiner (MMZ)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Metrology System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sldNum" idx="16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D38B298-2FE4-4AE8-AF59-C0C77F70C839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Rectangle 2"/>
          <p:cNvSpPr/>
          <p:nvPr/>
        </p:nvSpPr>
        <p:spPr>
          <a:xfrm>
            <a:off x="5185440" y="2348280"/>
            <a:ext cx="2360880" cy="2310480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21" name="Rectangle 4"/>
          <p:cNvSpPr/>
          <p:nvPr/>
        </p:nvSpPr>
        <p:spPr>
          <a:xfrm>
            <a:off x="9883800" y="543960"/>
            <a:ext cx="1146240" cy="756720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22" name="Rectangle 5"/>
          <p:cNvSpPr/>
          <p:nvPr/>
        </p:nvSpPr>
        <p:spPr>
          <a:xfrm>
            <a:off x="4325040" y="970920"/>
            <a:ext cx="725760" cy="659880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8728560" y="4747680"/>
            <a:ext cx="3147480" cy="1640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11448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Barlow"/>
                <a:ea typeface="Barlow"/>
              </a:rPr>
              <a:t>Purpose: Provide a measurement of OPD and beam alignment using a separate heterodyne interferometry setup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" name="Picture 2" descr="OPD noise spectrum (nm/'.tiG) &#10;24.4 &#10;29.3 &#10;33.0 &#10;37,3 &#10;40.0 &#10;55.7 &#10;0 98.6 &#10;70.3 &#10;100.0 &#10;126.0 &#10;136.3 &#10;154.9 &#10;3186, 7 &#10;224.6 &#10;307.8 &#10;342.4 &#10;400.2 &#10;574.0 &#10;686.1 "/>
          <p:cNvPicPr/>
          <p:nvPr/>
        </p:nvPicPr>
        <p:blipFill>
          <a:blip r:embed="rId2"/>
          <a:stretch/>
        </p:blipFill>
        <p:spPr>
          <a:xfrm>
            <a:off x="4202640" y="4623480"/>
            <a:ext cx="4377600" cy="2146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5" name="TextBox 9"/>
          <p:cNvSpPr/>
          <p:nvPr/>
        </p:nvSpPr>
        <p:spPr>
          <a:xfrm>
            <a:off x="8580600" y="644184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T. Birbacher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</p:spTree>
  </p:cSld>
  <p:transition spd="slow">
    <p:fade/>
  </p:transition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0" descr=""/>
          <p:cNvPicPr/>
          <p:nvPr/>
        </p:nvPicPr>
        <p:blipFill>
          <a:blip r:embed="rId1"/>
          <a:stretch/>
        </p:blipFill>
        <p:spPr>
          <a:xfrm>
            <a:off x="4104000" y="119160"/>
            <a:ext cx="7772040" cy="445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Star Simulator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Control Stage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Achromatic Phase Shifter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Beam Combiner (MMZ)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Metrology System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Planet simulator and Fringe Tracker (currently absent)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sldNum" idx="17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198A610-077E-45AF-A504-8AD6FB2EB714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/>
          </p:nvPr>
        </p:nvSpPr>
        <p:spPr>
          <a:xfrm>
            <a:off x="8777880" y="4251960"/>
            <a:ext cx="280620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11448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Barlow"/>
                <a:ea typeface="Barlow"/>
              </a:rPr>
              <a:t>Purpose: Mimic a planet signal, as well as provide a ground-truth measurement of OPD.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11448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11448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Barlow"/>
                <a:ea typeface="Barlow"/>
              </a:rPr>
              <a:t>Physical implementation of these components is not finalised.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4"/>
          <p:cNvSpPr/>
          <p:nvPr/>
        </p:nvSpPr>
        <p:spPr>
          <a:xfrm>
            <a:off x="6205320" y="779400"/>
            <a:ext cx="734760" cy="2143080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sp>
        <p:nvSpPr>
          <p:cNvPr id="134" name="TextBox 15"/>
          <p:cNvSpPr/>
          <p:nvPr/>
        </p:nvSpPr>
        <p:spPr>
          <a:xfrm>
            <a:off x="6683400" y="635760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O. Pitz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Rectangle 11"/>
          <p:cNvSpPr/>
          <p:nvPr/>
        </p:nvSpPr>
        <p:spPr>
          <a:xfrm>
            <a:off x="9338760" y="1276560"/>
            <a:ext cx="404280" cy="1219320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  <p:pic>
        <p:nvPicPr>
          <p:cNvPr id="136" name="Picture 12" descr=""/>
          <p:cNvPicPr/>
          <p:nvPr/>
        </p:nvPicPr>
        <p:blipFill>
          <a:blip r:embed="rId2"/>
          <a:srcRect l="0" t="0" r="43352" b="0"/>
          <a:stretch/>
        </p:blipFill>
        <p:spPr>
          <a:xfrm>
            <a:off x="4104000" y="4815720"/>
            <a:ext cx="3990240" cy="157140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fade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284400" y="295704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Our first implementation is an ambient optical table, known as the “warm bench”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Subject to very strong vibrations from the lab building, and significant IR background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In the process of migrating from OTS elements and mounts to custom integrated structures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9" name="Google Shape;152;g11147496ea2_2_66" descr=""/>
          <p:cNvPicPr/>
          <p:nvPr/>
        </p:nvPicPr>
        <p:blipFill>
          <a:blip r:embed="rId1"/>
          <a:stretch/>
        </p:blipFill>
        <p:spPr>
          <a:xfrm>
            <a:off x="4204800" y="286560"/>
            <a:ext cx="7674840" cy="440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sldNum" idx="18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75FD5FB-805A-4D5C-907E-4B55311F743B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buNone/>
            </a:pPr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143" name="Picture 2" descr=""/>
          <p:cNvPicPr/>
          <p:nvPr/>
        </p:nvPicPr>
        <p:blipFill>
          <a:blip r:embed="rId2"/>
          <a:stretch/>
        </p:blipFill>
        <p:spPr>
          <a:xfrm>
            <a:off x="4114800" y="774720"/>
            <a:ext cx="7772040" cy="48405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fade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284400" y="295704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Our first implementation is an ambient optical table, known as the “warm bench”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Subject to strong vibrations from the lab building, and significant IR background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In the process of migrating from OTS elements and mounts to custom integrated structures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sldNum" idx="19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7925463-D7A3-419E-A8CF-9DA37FE81DA2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8" name="Group 6"/>
          <p:cNvGrpSpPr/>
          <p:nvPr/>
        </p:nvGrpSpPr>
        <p:grpSpPr>
          <a:xfrm>
            <a:off x="8459280" y="4509720"/>
            <a:ext cx="3315240" cy="1915560"/>
            <a:chOff x="8459280" y="4509720"/>
            <a:chExt cx="3315240" cy="1915560"/>
          </a:xfrm>
        </p:grpSpPr>
        <p:pic>
          <p:nvPicPr>
            <p:cNvPr id="149" name="Google Shape;54;p13" descr=""/>
            <p:cNvPicPr/>
            <p:nvPr/>
          </p:nvPicPr>
          <p:blipFill>
            <a:blip r:embed="rId1"/>
            <a:stretch/>
          </p:blipFill>
          <p:spPr>
            <a:xfrm>
              <a:off x="8459280" y="4509720"/>
              <a:ext cx="1545840" cy="1915560"/>
            </a:xfrm>
            <a:prstGeom prst="rect">
              <a:avLst/>
            </a:prstGeom>
            <a:noFill/>
            <a:ln w="9525">
              <a:solidFill>
                <a:srgbClr val="918f8e"/>
              </a:solidFill>
              <a:prstDash val="dash"/>
              <a:miter/>
            </a:ln>
          </p:spPr>
        </p:pic>
        <p:pic>
          <p:nvPicPr>
            <p:cNvPr id="150" name="Google Shape;55;p13" descr=""/>
            <p:cNvPicPr/>
            <p:nvPr/>
          </p:nvPicPr>
          <p:blipFill>
            <a:blip r:embed="rId2"/>
            <a:stretch/>
          </p:blipFill>
          <p:spPr>
            <a:xfrm>
              <a:off x="10065600" y="4509720"/>
              <a:ext cx="1708920" cy="19155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51" name="TextBox 8"/>
          <p:cNvSpPr/>
          <p:nvPr/>
        </p:nvSpPr>
        <p:spPr>
          <a:xfrm>
            <a:off x="8459280" y="644184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J.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Pino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TextBox 9"/>
          <p:cNvSpPr/>
          <p:nvPr/>
        </p:nvSpPr>
        <p:spPr>
          <a:xfrm>
            <a:off x="4001400" y="645444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A. Glauser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154" name="Picture Placeholder 12" descr="A group of objects on a floor&#10;&#10;AI-generated content may be incorrect."/>
          <p:cNvPicPr/>
          <p:nvPr/>
        </p:nvPicPr>
        <p:blipFill>
          <a:blip r:embed="rId3"/>
          <a:srcRect l="0" t="11687" r="0" b="11687"/>
          <a:stretch/>
        </p:blipFill>
        <p:spPr>
          <a:xfrm>
            <a:off x="4099680" y="249480"/>
            <a:ext cx="7674840" cy="440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5" name="Picture 7" descr=""/>
          <p:cNvPicPr/>
          <p:nvPr/>
        </p:nvPicPr>
        <p:blipFill>
          <a:blip r:embed="rId4"/>
          <a:stretch/>
        </p:blipFill>
        <p:spPr>
          <a:xfrm>
            <a:off x="3929760" y="4290120"/>
            <a:ext cx="2571480" cy="2135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6" name="Picture 13" descr=""/>
          <p:cNvPicPr/>
          <p:nvPr/>
        </p:nvPicPr>
        <p:blipFill>
          <a:blip r:embed="rId5"/>
          <a:stretch/>
        </p:blipFill>
        <p:spPr>
          <a:xfrm>
            <a:off x="6334560" y="4856400"/>
            <a:ext cx="2023560" cy="16653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fade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254520" y="2957040"/>
            <a:ext cx="3448440" cy="3503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Warm bench results: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3080">
              <a:lnSpc>
                <a:spcPct val="100000"/>
              </a:lnSpc>
              <a:buClr>
                <a:srgbClr val="ff7501"/>
              </a:buClr>
              <a:buFont typeface="Barlow"/>
              <a:buChar char="○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&lt;1e-5 mean null depth over 20s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3080">
              <a:lnSpc>
                <a:spcPct val="100000"/>
              </a:lnSpc>
              <a:buClr>
                <a:srgbClr val="ff7501"/>
              </a:buClr>
              <a:buFont typeface="Barlow"/>
              <a:buChar char="○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OPD at &lt;2nm rms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3080">
              <a:lnSpc>
                <a:spcPct val="100000"/>
              </a:lnSpc>
              <a:buClr>
                <a:srgbClr val="ff7501"/>
              </a:buClr>
              <a:buFont typeface="Barlow"/>
              <a:buChar char="○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Limitations due to parasitic cladding modes in the spatial filter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Throughput measured at 13% for one output =&gt; Meets requirement if replicable on second output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9" name="Google Shape;152;g11147496ea2_2_66" descr=""/>
          <p:cNvPicPr/>
          <p:nvPr/>
        </p:nvPicPr>
        <p:blipFill>
          <a:blip r:embed="rId1"/>
          <a:stretch/>
        </p:blipFill>
        <p:spPr>
          <a:xfrm>
            <a:off x="4204800" y="286560"/>
            <a:ext cx="7674840" cy="440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sldNum" idx="20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671E548-2B44-4C65-A38A-0A40A243E412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buNone/>
            </a:pPr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163" name="Picture 1" descr=""/>
          <p:cNvPicPr/>
          <p:nvPr/>
        </p:nvPicPr>
        <p:blipFill>
          <a:blip r:embed="rId2"/>
          <a:stretch/>
        </p:blipFill>
        <p:spPr>
          <a:xfrm>
            <a:off x="4029840" y="439560"/>
            <a:ext cx="7907400" cy="296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4" name="Picture 2" descr=""/>
          <p:cNvPicPr/>
          <p:nvPr/>
        </p:nvPicPr>
        <p:blipFill>
          <a:blip r:embed="rId3"/>
          <a:stretch/>
        </p:blipFill>
        <p:spPr>
          <a:xfrm>
            <a:off x="6227280" y="3370680"/>
            <a:ext cx="3395880" cy="3317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5" name="TextBox 8"/>
          <p:cNvSpPr/>
          <p:nvPr/>
        </p:nvSpPr>
        <p:spPr>
          <a:xfrm>
            <a:off x="9960480" y="337068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T. Birbacher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284400" y="2850480"/>
            <a:ext cx="3315240" cy="3927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Cryogenic preparation is also beginning, with a test cryostat being designed and manufactured to identify best mounting and material choices for LIFE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Preliminary experimental setup to identify minute deformations during cooldown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Cryostat should be ready to begin testing in the coming months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8" name="Google Shape;152;g11147496ea2_2_66" descr=""/>
          <p:cNvPicPr/>
          <p:nvPr/>
        </p:nvPicPr>
        <p:blipFill>
          <a:blip r:embed="rId1"/>
          <a:stretch/>
        </p:blipFill>
        <p:spPr>
          <a:xfrm>
            <a:off x="4204800" y="286560"/>
            <a:ext cx="7674840" cy="440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sldNum" idx="21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A90F8A7-2C9E-47A8-BA77-7089918C0130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1" name="Picture 2" descr=""/>
          <p:cNvPicPr/>
          <p:nvPr/>
        </p:nvPicPr>
        <p:blipFill>
          <a:blip r:embed="rId2"/>
          <a:stretch/>
        </p:blipFill>
        <p:spPr>
          <a:xfrm>
            <a:off x="3720960" y="3811320"/>
            <a:ext cx="3043440" cy="258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2" name="TextBox 4"/>
          <p:cNvSpPr/>
          <p:nvPr/>
        </p:nvSpPr>
        <p:spPr>
          <a:xfrm>
            <a:off x="3853080" y="647028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E. Bouzerand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TextBox 2"/>
          <p:cNvSpPr/>
          <p:nvPr/>
        </p:nvSpPr>
        <p:spPr>
          <a:xfrm>
            <a:off x="7148880" y="-1496160"/>
            <a:ext cx="184320" cy="30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175" name="Picture 3" descr=""/>
          <p:cNvPicPr/>
          <p:nvPr/>
        </p:nvPicPr>
        <p:blipFill>
          <a:blip r:embed="rId3"/>
          <a:stretch/>
        </p:blipFill>
        <p:spPr>
          <a:xfrm>
            <a:off x="3959280" y="500760"/>
            <a:ext cx="3976560" cy="2584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6" name="Picture 8" descr=""/>
          <p:cNvPicPr/>
          <p:nvPr/>
        </p:nvPicPr>
        <p:blipFill>
          <a:blip r:embed="rId4"/>
          <a:srcRect l="10265" t="4761" r="0" b="11086"/>
          <a:stretch/>
        </p:blipFill>
        <p:spPr>
          <a:xfrm>
            <a:off x="8021520" y="500760"/>
            <a:ext cx="4014000" cy="2584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7" name="Picture 9" descr=""/>
          <p:cNvPicPr/>
          <p:nvPr/>
        </p:nvPicPr>
        <p:blipFill>
          <a:blip r:embed="rId5"/>
          <a:srcRect l="7363" t="0" r="22297" b="0"/>
          <a:stretch/>
        </p:blipFill>
        <p:spPr>
          <a:xfrm>
            <a:off x="7333560" y="3948120"/>
            <a:ext cx="4199400" cy="26791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2889360" y="4835520"/>
            <a:ext cx="4055040" cy="1038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chemeClr val="lt1"/>
                </a:solidFill>
                <a:latin typeface="Barlow"/>
                <a:ea typeface="Barlow"/>
              </a:rPr>
              <a:t>Swiss Innovation for Astrophysics and Planetary Science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chemeClr val="lt1"/>
                </a:solidFill>
                <a:latin typeface="Barlow"/>
                <a:ea typeface="Barlow"/>
              </a:rPr>
              <a:t>Bern, Switzerland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chemeClr val="lt1"/>
                </a:solidFill>
                <a:latin typeface="Barlow"/>
                <a:ea typeface="Barlow"/>
              </a:rPr>
              <a:t>January 21, 2026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title"/>
          </p:nvPr>
        </p:nvSpPr>
        <p:spPr>
          <a:xfrm>
            <a:off x="798480" y="2764440"/>
            <a:ext cx="10594800" cy="161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n-AU" sz="3600" spc="-1" strike="noStrike">
                <a:solidFill>
                  <a:schemeClr val="lt1"/>
                </a:solidFill>
                <a:latin typeface="Barlow"/>
                <a:ea typeface="Barlow"/>
              </a:rPr>
              <a:t>Thank you!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title"/>
          </p:nvPr>
        </p:nvSpPr>
        <p:spPr>
          <a:xfrm>
            <a:off x="7512120" y="4835520"/>
            <a:ext cx="4262400" cy="161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chemeClr val="accent5"/>
                </a:solidFill>
                <a:latin typeface="Barlow"/>
                <a:ea typeface="Barlow"/>
              </a:rPr>
              <a:t>Dr. Jonah Hansen</a:t>
            </a:r>
            <a:r>
              <a:rPr b="0" lang="en-GB" sz="1800" spc="-1" strike="noStrike">
                <a:solidFill>
                  <a:schemeClr val="accent5"/>
                </a:solidFill>
                <a:latin typeface="Barlow"/>
                <a:ea typeface="Barlow"/>
              </a:rPr>
              <a:t>, along with the work of the NICE team: </a:t>
            </a:r>
            <a:r>
              <a:rPr b="0" lang="en-AU" sz="1800" spc="-1" strike="noStrike">
                <a:solidFill>
                  <a:schemeClr val="accent6"/>
                </a:solidFill>
                <a:latin typeface="Barlow"/>
                <a:ea typeface="Barlow"/>
              </a:rPr>
              <a:t>Thomas Birbacher, Emilie Bouzerand, David Eglin, Germain Garreau, Adrian Glauser, Ryan Meierhofer, Julio Pino, Oliver Pitz, Eckhart Spalding, Sascha Quanz</a:t>
            </a:r>
            <a:br>
              <a:rPr sz="1800"/>
            </a:br>
            <a:br>
              <a:rPr sz="1800"/>
            </a:b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subTitle"/>
          </p:nvPr>
        </p:nvSpPr>
        <p:spPr>
          <a:xfrm>
            <a:off x="9882000" y="68040"/>
            <a:ext cx="1997640" cy="21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buNone/>
            </a:pPr>
            <a:endParaRPr b="1" lang="en-US" sz="800" spc="-1" strike="noStrike">
              <a:solidFill>
                <a:srgbClr val="9b9b9b"/>
              </a:solidFill>
              <a:latin typeface="Barlow"/>
              <a:ea typeface="Barlow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sldNum" idx="22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rgbClr val="131313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BF68D87-B9D7-4813-8869-93AF7BE00FFA}" type="slidenum">
              <a:rPr b="0" lang="en-GB" sz="1300" spc="-1" strike="noStrike">
                <a:solidFill>
                  <a:srgbClr val="131313"/>
                </a:solidFill>
                <a:latin typeface="Arial"/>
                <a:ea typeface="Arial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3" name="Google Shape;183;g11647d6eca1_0_0" descr=""/>
          <p:cNvPicPr/>
          <p:nvPr/>
        </p:nvPicPr>
        <p:blipFill>
          <a:blip r:embed="rId1"/>
          <a:stretch/>
        </p:blipFill>
        <p:spPr>
          <a:xfrm>
            <a:off x="400680" y="4581720"/>
            <a:ext cx="2302920" cy="849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4" name="Picture 1" descr=""/>
          <p:cNvPicPr/>
          <p:nvPr/>
        </p:nvPicPr>
        <p:blipFill>
          <a:blip r:embed="rId2"/>
          <a:stretch/>
        </p:blipFill>
        <p:spPr>
          <a:xfrm>
            <a:off x="727200" y="5629680"/>
            <a:ext cx="1788840" cy="4896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26240" y="284400"/>
            <a:ext cx="10135080" cy="587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chemeClr val="dk1"/>
                </a:solidFill>
                <a:latin typeface="Barlow"/>
                <a:ea typeface="Barlow"/>
              </a:rPr>
              <a:t>LIFE – The Large Interferometer For Exoplanets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28400" y="796320"/>
            <a:ext cx="5723640" cy="587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buNone/>
            </a:pPr>
            <a:endParaRPr b="0" lang="en-US" sz="1600" spc="-1" strike="noStrike">
              <a:solidFill>
                <a:schemeClr val="accent6"/>
              </a:solidFill>
              <a:latin typeface="Barlow"/>
              <a:ea typeface="Barlow"/>
            </a:endParaRPr>
          </a:p>
        </p:txBody>
      </p:sp>
      <p:pic>
        <p:nvPicPr>
          <p:cNvPr id="44" name="Picture Placeholder 3" descr=""/>
          <p:cNvPicPr/>
          <p:nvPr/>
        </p:nvPicPr>
        <p:blipFill>
          <a:blip r:embed="rId1"/>
          <a:stretch/>
        </p:blipFill>
        <p:spPr>
          <a:xfrm>
            <a:off x="286560" y="1277280"/>
            <a:ext cx="5723640" cy="3384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286560" y="4794120"/>
            <a:ext cx="5723640" cy="1505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4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pic>
        <p:nvPicPr>
          <p:cNvPr id="46" name="Picture Placeholder 5" descr=""/>
          <p:cNvPicPr/>
          <p:nvPr/>
        </p:nvPicPr>
        <p:blipFill>
          <a:blip r:embed="rId2"/>
          <a:stretch/>
        </p:blipFill>
        <p:spPr>
          <a:xfrm>
            <a:off x="6150240" y="1277280"/>
            <a:ext cx="5723640" cy="3384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7" name="PlaceHolder 4"/>
          <p:cNvSpPr>
            <a:spLocks noGrp="1"/>
          </p:cNvSpPr>
          <p:nvPr>
            <p:ph/>
          </p:nvPr>
        </p:nvSpPr>
        <p:spPr>
          <a:xfrm>
            <a:off x="6150240" y="4794120"/>
            <a:ext cx="5723640" cy="1505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4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sldNum" idx="7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1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D707FB5-EDA2-488F-B77A-B12CA6007669}" type="slidenum">
              <a:rPr b="0" lang="en-GB" sz="1300" spc="-1" strike="noStrike">
                <a:solidFill>
                  <a:schemeClr val="dk1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Picture 8" descr="Logo&#10;&#10;Description automatically generated"/>
          <p:cNvPicPr/>
          <p:nvPr/>
        </p:nvPicPr>
        <p:blipFill>
          <a:blip r:embed="rId3"/>
          <a:stretch/>
        </p:blipFill>
        <p:spPr>
          <a:xfrm>
            <a:off x="6635160" y="2623320"/>
            <a:ext cx="5556240" cy="2039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0" name="Picture 9" descr=""/>
          <p:cNvPicPr/>
          <p:nvPr/>
        </p:nvPicPr>
        <p:blipFill>
          <a:blip r:embed="rId4"/>
          <a:stretch/>
        </p:blipFill>
        <p:spPr>
          <a:xfrm>
            <a:off x="426240" y="2063880"/>
            <a:ext cx="6423840" cy="36133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26240" y="284400"/>
            <a:ext cx="11599200" cy="587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2800" spc="-1" strike="noStrike">
                <a:solidFill>
                  <a:schemeClr val="dk1"/>
                </a:solidFill>
                <a:latin typeface="Barlow"/>
                <a:ea typeface="Barlow"/>
              </a:rPr>
              <a:t>Key technologies needed for maturation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ldNum" idx="8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1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8172FC6-7D5F-4818-A940-BC94C9A37B80}" type="slidenum">
              <a:rPr b="0" lang="en-GB" sz="1300" spc="-1" strike="noStrike">
                <a:solidFill>
                  <a:schemeClr val="dk1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Slide Number Placeholder 4"/>
          <p:cNvSpPr/>
          <p:nvPr/>
        </p:nvSpPr>
        <p:spPr>
          <a:xfrm>
            <a:off x="13060800" y="6356520"/>
            <a:ext cx="7012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A6FFA6F-3332-48E4-AA0F-951B7B099BB8}" type="slidenum">
              <a:rPr b="0" lang="en-CH" sz="1200" spc="-1" strike="noStrike">
                <a:solidFill>
                  <a:srgbClr val="b7b7b7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TextBox 2"/>
          <p:cNvSpPr/>
          <p:nvPr/>
        </p:nvSpPr>
        <p:spPr>
          <a:xfrm>
            <a:off x="729360" y="1241280"/>
            <a:ext cx="9807840" cy="478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From a space-based High Contrast Imaging R&amp;D discussion in Heidelberg last year: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Formation flying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Nulling at the required temperature and sensitivity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Dealing with over an octave of wavelength coverage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Spatial filtering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Vibrations, stability and fringe tracking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Cryogenic DMs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Integrated optics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Barlow"/>
                <a:ea typeface="Arial"/>
              </a:rPr>
              <a:t>Detectors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Oval 3"/>
          <p:cNvSpPr/>
          <p:nvPr/>
        </p:nvSpPr>
        <p:spPr>
          <a:xfrm>
            <a:off x="164880" y="2906280"/>
            <a:ext cx="9372240" cy="69624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26240" y="284400"/>
            <a:ext cx="11599200" cy="587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2800" spc="-1" strike="noStrike">
                <a:solidFill>
                  <a:schemeClr val="dk1"/>
                </a:solidFill>
                <a:latin typeface="Barlow"/>
                <a:ea typeface="Barlow"/>
              </a:rPr>
              <a:t>Nulling basics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ldNum" idx="9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1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B201087-19E9-42BD-A40D-B26977039152}" type="slidenum">
              <a:rPr b="0" lang="en-GB" sz="1300" spc="-1" strike="noStrike">
                <a:solidFill>
                  <a:schemeClr val="dk1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Slide Number Placeholder 4"/>
          <p:cNvSpPr/>
          <p:nvPr/>
        </p:nvSpPr>
        <p:spPr>
          <a:xfrm>
            <a:off x="13060800" y="6356520"/>
            <a:ext cx="7012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698D9D5E-F336-4D00-B240-5A09978F9085}" type="slidenum">
              <a:rPr b="0" lang="en-CH" sz="1200" spc="-1" strike="noStrike">
                <a:solidFill>
                  <a:srgbClr val="b7b7b7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9" name="Picture 1" descr=""/>
          <p:cNvPicPr/>
          <p:nvPr/>
        </p:nvPicPr>
        <p:blipFill>
          <a:blip r:embed="rId1"/>
          <a:stretch/>
        </p:blipFill>
        <p:spPr>
          <a:xfrm>
            <a:off x="6474600" y="356040"/>
            <a:ext cx="4770000" cy="6182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0" name="Picture 4" descr=""/>
          <p:cNvPicPr/>
          <p:nvPr/>
        </p:nvPicPr>
        <p:blipFill>
          <a:blip r:embed="rId2"/>
          <a:stretch/>
        </p:blipFill>
        <p:spPr>
          <a:xfrm>
            <a:off x="426240" y="1704600"/>
            <a:ext cx="5290920" cy="4320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1" name="TextBox 2"/>
          <p:cNvSpPr/>
          <p:nvPr/>
        </p:nvSpPr>
        <p:spPr>
          <a:xfrm>
            <a:off x="2983680" y="620244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T. Lagadec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TextBox 3"/>
          <p:cNvSpPr/>
          <p:nvPr/>
        </p:nvSpPr>
        <p:spPr>
          <a:xfrm>
            <a:off x="10046160" y="604872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J. Hansen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A testbed and experiment designed to demonstrate LIFE’s measurement principle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201200" y="4599000"/>
            <a:ext cx="7674840" cy="2511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Overall aim is to demonstrate nulling interferometry with: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&gt;10% bandpass at 4 and 10µm,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A mean raw null depth of 1e-5, with a stability of 1e-8 from ~150-300 </a:t>
            </a:r>
            <a:r>
              <a:rPr b="0" lang="el-GR" sz="1800" spc="-1" strike="noStrike">
                <a:solidFill>
                  <a:schemeClr val="dk1"/>
                </a:solidFill>
                <a:latin typeface="Barlow"/>
                <a:ea typeface="Barlow"/>
              </a:rPr>
              <a:t>μ</a:t>
            </a: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Hz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An OPD stability of &lt; 2nm RMS,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An intensity stability of &lt;0.1%,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Photon conversion efficiency (throughput + detector) of 20-30%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Functioning at cryogenic temperatures of ~15K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sldNum" idx="10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4A6D7ED-67CB-457E-8F13-D34D55EEBF7D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buNone/>
            </a:pPr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618809104"/>
              </p:ext>
            </p:extLst>
          </p:nvPr>
        </p:nvGraphicFramePr>
        <p:xfrm>
          <a:off x="4012920" y="354600"/>
          <a:ext cx="8127720" cy="2317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335394415"/>
              </p:ext>
            </p:extLst>
          </p:nvPr>
        </p:nvGraphicFramePr>
        <p:xfrm>
          <a:off x="4012920" y="2375280"/>
          <a:ext cx="8127720" cy="2511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8" name="TextBox 8"/>
          <p:cNvSpPr/>
          <p:nvPr/>
        </p:nvSpPr>
        <p:spPr>
          <a:xfrm>
            <a:off x="7001640" y="354960"/>
            <a:ext cx="207396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Barlow"/>
                <a:ea typeface="Arial"/>
              </a:rPr>
              <a:t>The “Warm Stage”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TextBox 9"/>
          <p:cNvSpPr/>
          <p:nvPr/>
        </p:nvSpPr>
        <p:spPr>
          <a:xfrm>
            <a:off x="7034040" y="2412000"/>
            <a:ext cx="19184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Barlow"/>
                <a:ea typeface="Arial"/>
              </a:rPr>
              <a:t>The “Cold Stage”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Oval 1"/>
          <p:cNvSpPr/>
          <p:nvPr/>
        </p:nvSpPr>
        <p:spPr>
          <a:xfrm>
            <a:off x="6329520" y="791640"/>
            <a:ext cx="3457080" cy="1443960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400" spc="-1" strike="noStrike">
              <a:solidFill>
                <a:schemeClr val="lt1"/>
              </a:solidFill>
              <a:latin typeface="Arial"/>
              <a:ea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" dur="indefinite" restart="never" nodeType="tmRoot">
          <p:childTnLst>
            <p:seq>
              <p:cTn id="17" dur="indefinite" nodeType="mainSeq">
                <p:childTnLst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" descr=""/>
          <p:cNvPicPr/>
          <p:nvPr/>
        </p:nvPicPr>
        <p:blipFill>
          <a:blip r:embed="rId1"/>
          <a:stretch/>
        </p:blipFill>
        <p:spPr>
          <a:xfrm>
            <a:off x="4104000" y="119160"/>
            <a:ext cx="7772040" cy="445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A testbed and experiment designed to demonstrate LIFE’s measurement principle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201200" y="4599000"/>
            <a:ext cx="7674840" cy="2511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Overall aim is to demonstrate nulling interferometry with: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&gt;10% bandpass at 4 and 10µm,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A mean raw null depth of 1e-5, with a stability of 1e-8 from ~150-300 </a:t>
            </a:r>
            <a:r>
              <a:rPr b="0" lang="el-GR" sz="1800" spc="-1" strike="noStrike">
                <a:solidFill>
                  <a:schemeClr val="dk1"/>
                </a:solidFill>
                <a:latin typeface="Barlow"/>
                <a:ea typeface="Barlow"/>
              </a:rPr>
              <a:t>μ</a:t>
            </a: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Hz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An OPD stability of &lt; 2nm RMS,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An intensity stability of &lt;0.1%,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Photon conversion efficiency (throughput + detector) of 20-30%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31313"/>
              </a:buClr>
              <a:buFont typeface="Barlow"/>
              <a:buChar char="●"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Functioning at cryogenic temperatures of ~15K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sldNum" idx="11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CD72998-218E-4AC0-9B97-D2B3CA6EA69C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TextBox 3"/>
          <p:cNvSpPr/>
          <p:nvPr/>
        </p:nvSpPr>
        <p:spPr>
          <a:xfrm>
            <a:off x="10046160" y="384948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T. Birbacher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Star Simulator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201200" y="4599000"/>
            <a:ext cx="2633760" cy="1996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Purpose: Split the beam into two components with equal phase,  amplitude and polarisation as a function of wavelength (Sagnac splitter)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sldNum" idx="12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E44BBA3-6431-4D47-991A-A0AE8DA77EAC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2" name="Google Shape;60;p14" descr=""/>
          <p:cNvPicPr/>
          <p:nvPr/>
        </p:nvPicPr>
        <p:blipFill>
          <a:blip r:embed="rId1"/>
          <a:stretch/>
        </p:blipFill>
        <p:spPr>
          <a:xfrm>
            <a:off x="6818400" y="3950640"/>
            <a:ext cx="4607280" cy="2665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3" name="Picture 8"/>
          <p:cNvSpPr/>
          <p:nvPr/>
        </p:nvSpPr>
        <p:spPr>
          <a:xfrm rot="18640200">
            <a:off x="8135640" y="26280"/>
            <a:ext cx="4575960" cy="4258800"/>
          </a:xfrm>
          <a:custGeom>
            <a:avLst/>
            <a:gdLst>
              <a:gd name="textAreaLeft" fmla="*/ 0 w 4575960"/>
              <a:gd name="textAreaRight" fmla="*/ 4576320 w 4575960"/>
              <a:gd name="textAreaTop" fmla="*/ 0 h 4258800"/>
              <a:gd name="textAreaBottom" fmla="*/ 4259160 h 4258800"/>
            </a:gdLst>
            <a:ahLst/>
            <a:rect l="textAreaLeft" t="textAreaTop" r="textAreaRight" b="textAreaBottom"/>
            <a:pathLst>
              <a:path w="4576205" h="4259319">
                <a:moveTo>
                  <a:pt x="3159794" y="0"/>
                </a:moveTo>
                <a:lnTo>
                  <a:pt x="4576205" y="1648698"/>
                </a:lnTo>
                <a:lnTo>
                  <a:pt x="1537450" y="4259319"/>
                </a:lnTo>
                <a:lnTo>
                  <a:pt x="1327076" y="4259319"/>
                </a:lnTo>
                <a:lnTo>
                  <a:pt x="0" y="2714607"/>
                </a:lnTo>
                <a:close/>
              </a:path>
            </a:pathLst>
          </a:cu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TextBox 9"/>
          <p:cNvSpPr/>
          <p:nvPr/>
        </p:nvSpPr>
        <p:spPr>
          <a:xfrm>
            <a:off x="7585560" y="627552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J.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Pino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5" name="Picture Placeholder 11" descr=""/>
          <p:cNvPicPr/>
          <p:nvPr/>
        </p:nvPicPr>
        <p:blipFill>
          <a:blip r:embed="rId3"/>
          <a:stretch/>
        </p:blipFill>
        <p:spPr>
          <a:xfrm>
            <a:off x="4021200" y="337680"/>
            <a:ext cx="7674840" cy="440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6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 algn="ctr">
              <a:buNone/>
            </a:pPr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87" name="Picture 1" descr=""/>
          <p:cNvPicPr/>
          <p:nvPr/>
        </p:nvPicPr>
        <p:blipFill>
          <a:blip r:embed="rId4"/>
          <a:srcRect l="1155" t="10307" r="76855" b="28372"/>
          <a:stretch/>
        </p:blipFill>
        <p:spPr>
          <a:xfrm>
            <a:off x="4713840" y="241560"/>
            <a:ext cx="2633760" cy="421344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fade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Star Simulator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Control Stage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sldNum" idx="13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C3B50B7-A447-4B52-BF10-F85718B31AD8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sp>
        <p:nvSpPr>
          <p:cNvPr id="92" name="Google Shape;153;g11147496ea2_2_66"/>
          <p:cNvSpPr/>
          <p:nvPr/>
        </p:nvSpPr>
        <p:spPr>
          <a:xfrm>
            <a:off x="8775000" y="684360"/>
            <a:ext cx="2633760" cy="19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Purpose: Control the beams’ OPD, tip/tilt and position using fine and course piezo stages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3" name="Picture 5" descr=""/>
          <p:cNvPicPr/>
          <p:nvPr/>
        </p:nvPicPr>
        <p:blipFill>
          <a:blip r:embed="rId1"/>
          <a:stretch/>
        </p:blipFill>
        <p:spPr>
          <a:xfrm>
            <a:off x="8060400" y="2495880"/>
            <a:ext cx="3835440" cy="4099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4" name="Picture Placeholder 2" descr="A close up of a machine&#10;&#10;AI-generated content may be incorrect."/>
          <p:cNvPicPr/>
          <p:nvPr/>
        </p:nvPicPr>
        <p:blipFill>
          <a:blip r:embed="rId2"/>
          <a:srcRect l="0" t="36516" r="0" b="36516"/>
          <a:stretch/>
        </p:blipFill>
        <p:spPr>
          <a:xfrm>
            <a:off x="4147200" y="4788360"/>
            <a:ext cx="3315240" cy="190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5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96" name="Picture 1" descr=""/>
          <p:cNvPicPr/>
          <p:nvPr/>
        </p:nvPicPr>
        <p:blipFill>
          <a:blip r:embed="rId3"/>
          <a:srcRect l="38040" t="12673" r="32476" b="39327"/>
          <a:stretch/>
        </p:blipFill>
        <p:spPr>
          <a:xfrm>
            <a:off x="3964680" y="502200"/>
            <a:ext cx="3954240" cy="36921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fade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84400" y="284400"/>
            <a:ext cx="3315240" cy="1050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3200" spc="-1" strike="noStrike">
                <a:solidFill>
                  <a:schemeClr val="lt1"/>
                </a:solidFill>
                <a:latin typeface="Barlow"/>
                <a:ea typeface="Barlow"/>
              </a:rPr>
              <a:t>The Nulling Interferometer Cryogenic Experiment (NICE)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293760" y="3195000"/>
            <a:ext cx="3315240" cy="3104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Star Simulator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Control Stage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00000"/>
              </a:lnSpc>
              <a:buClr>
                <a:srgbClr val="ff7501"/>
              </a:buClr>
              <a:buFont typeface="Barlow"/>
              <a:buChar char="●"/>
            </a:pPr>
            <a:r>
              <a:rPr b="0" lang="en-AU" sz="1800" spc="-1" strike="noStrike">
                <a:solidFill>
                  <a:schemeClr val="lt1"/>
                </a:solidFill>
                <a:latin typeface="Barlow"/>
                <a:ea typeface="Barlow"/>
              </a:rPr>
              <a:t>Achromatic Phase Shifter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sldNum" idx="14"/>
          </p:nvPr>
        </p:nvSpPr>
        <p:spPr>
          <a:xfrm>
            <a:off x="11409120" y="6333120"/>
            <a:ext cx="731520" cy="52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300" spc="-1" strike="noStrike">
                <a:solidFill>
                  <a:schemeClr val="dk2"/>
                </a:solidFill>
                <a:latin typeface="Barlow"/>
                <a:ea typeface="Barlow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84BE1C1-03CC-4130-ABC4-02506C25D5F2}" type="slidenum">
              <a:rPr b="0" lang="en-GB" sz="1300" spc="-1" strike="noStrike">
                <a:solidFill>
                  <a:schemeClr val="dk2"/>
                </a:solidFill>
                <a:latin typeface="Barlow"/>
                <a:ea typeface="Barlow"/>
              </a:rPr>
              <a:t>&lt;number&gt;</a:t>
            </a:fld>
            <a:endParaRPr b="0" lang="en-US" sz="1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4212000" y="5078880"/>
            <a:ext cx="7674840" cy="1220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Barlow"/>
              <a:ea typeface="Barlow"/>
            </a:endParaRPr>
          </a:p>
        </p:txBody>
      </p:sp>
      <p:pic>
        <p:nvPicPr>
          <p:cNvPr id="101" name="Google Shape;65;p15" descr=""/>
          <p:cNvPicPr/>
          <p:nvPr/>
        </p:nvPicPr>
        <p:blipFill>
          <a:blip r:embed="rId1"/>
          <a:stretch/>
        </p:blipFill>
        <p:spPr>
          <a:xfrm>
            <a:off x="8007120" y="119520"/>
            <a:ext cx="3879720" cy="33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2" name="Picture 6" descr=""/>
          <p:cNvPicPr/>
          <p:nvPr/>
        </p:nvPicPr>
        <p:blipFill>
          <a:blip r:embed="rId2"/>
          <a:stretch/>
        </p:blipFill>
        <p:spPr>
          <a:xfrm>
            <a:off x="8582760" y="3984480"/>
            <a:ext cx="3042720" cy="2610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3" name="Google Shape;153;g11147496ea2_2_66"/>
          <p:cNvSpPr/>
          <p:nvPr/>
        </p:nvSpPr>
        <p:spPr>
          <a:xfrm>
            <a:off x="4818600" y="4599000"/>
            <a:ext cx="2633760" cy="19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AU" sz="1800" spc="-1" strike="noStrike">
                <a:solidFill>
                  <a:schemeClr val="dk1"/>
                </a:solidFill>
                <a:latin typeface="Barlow"/>
                <a:ea typeface="Barlow"/>
              </a:rPr>
              <a:t>Purpose: Perform a polarization flip to induce a π phase shift at all wavelengths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TextBox 8"/>
          <p:cNvSpPr/>
          <p:nvPr/>
        </p:nvSpPr>
        <p:spPr>
          <a:xfrm>
            <a:off x="8784720" y="304128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J.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Pino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subTitle"/>
          </p:nvPr>
        </p:nvSpPr>
        <p:spPr>
          <a:xfrm>
            <a:off x="286560" y="1556280"/>
            <a:ext cx="3315240" cy="79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algn="ctr"/>
            <a:endParaRPr b="0" lang="en-US" sz="1400" spc="-1" strike="noStrike">
              <a:solidFill>
                <a:srgbClr val="707070"/>
              </a:solidFill>
              <a:latin typeface="Barlow"/>
              <a:ea typeface="Barlow"/>
            </a:endParaRPr>
          </a:p>
        </p:txBody>
      </p:sp>
      <p:pic>
        <p:nvPicPr>
          <p:cNvPr id="106" name="Picture 1" descr=""/>
          <p:cNvPicPr/>
          <p:nvPr/>
        </p:nvPicPr>
        <p:blipFill>
          <a:blip r:embed="rId3"/>
          <a:srcRect l="38040" t="12673" r="32476" b="39327"/>
          <a:stretch/>
        </p:blipFill>
        <p:spPr>
          <a:xfrm>
            <a:off x="3964680" y="502200"/>
            <a:ext cx="3954240" cy="3692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7" name="TextBox 2"/>
          <p:cNvSpPr/>
          <p:nvPr/>
        </p:nvSpPr>
        <p:spPr>
          <a:xfrm>
            <a:off x="6705000" y="6355800"/>
            <a:ext cx="41889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Credit: </a:t>
            </a:r>
            <a:r>
              <a:rPr b="0" lang="en-AU" sz="1400" spc="-1" strike="noStrike">
                <a:solidFill>
                  <a:srgbClr val="000000"/>
                </a:solidFill>
                <a:latin typeface="Arial"/>
                <a:ea typeface="Arial"/>
              </a:rPr>
              <a:t>T. Birbacher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LIFE">
  <a:themeElements>
    <a:clrScheme name="LIFE colours">
      <a:dk1>
        <a:srgbClr val="131313"/>
      </a:dk1>
      <a:lt1>
        <a:srgbClr val="ffffff"/>
      </a:lt1>
      <a:dk2>
        <a:srgbClr val="323232"/>
      </a:dk2>
      <a:lt2>
        <a:srgbClr val="ffffff"/>
      </a:lt2>
      <a:accent1>
        <a:srgbClr val="009eff"/>
      </a:accent1>
      <a:accent2>
        <a:srgbClr val="ff7501"/>
      </a:accent2>
      <a:accent3>
        <a:srgbClr val="2340cc"/>
      </a:accent3>
      <a:accent4>
        <a:srgbClr val="ff4601"/>
      </a:accent4>
      <a:accent5>
        <a:srgbClr val="9b9b9b"/>
      </a:accent5>
      <a:accent6>
        <a:srgbClr val="9b9b9b"/>
      </a:accent6>
      <a:hlink>
        <a:srgbClr val="9b9b9b"/>
      </a:hlink>
      <a:folHlink>
        <a:srgbClr val="9b9b9b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LIFE</Template>
  <TotalTime>13381</TotalTime>
  <Application>Collabora_Office/24.04.17.3$Linux_X86_64 LibreOffice_project/28ed2877d69500d0ecbdb7f3efed32ef2f884df2</Application>
  <AppVersion>15.0000</AppVersion>
  <Words>1037</Words>
  <Paragraphs>182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2025-04-22T10:26:04Z</dcterms:created>
  <dc:creator>Hansen  Jonah Timothy</dc:creator>
  <dc:description/>
  <dc:language>en-US</dc:language>
  <cp:lastModifiedBy>Hansen  Jonah Timothy</cp:lastModifiedBy>
  <cp:lastPrinted>2026-01-20T17:29:57Z</cp:lastPrinted>
  <dcterms:modified xsi:type="dcterms:W3CDTF">2026-01-20T16:13:28Z</dcterms:modified>
  <cp:revision>67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16</vt:r8>
  </property>
  <property fmtid="{D5CDD505-2E9C-101B-9397-08002B2CF9AE}" pid="3" name="PresentationFormat">
    <vt:lpwstr>Widescreen</vt:lpwstr>
  </property>
  <property fmtid="{D5CDD505-2E9C-101B-9397-08002B2CF9AE}" pid="4" name="Slides">
    <vt:r8>17</vt:r8>
  </property>
</Properties>
</file>