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  <p:sldMasterId id="2147483665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235A80-A06E-41C4-AC00-CB9070DE369A}">
  <a:tblStyle styleId="{DE235A80-A06E-41C4-AC00-CB9070DE369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02" d="100"/>
          <a:sy n="202" d="100"/>
        </p:scale>
        <p:origin x="62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b65a2c0873_0_112:notes"/>
          <p:cNvSpPr txBox="1">
            <a:spLocks noGrp="1"/>
          </p:cNvSpPr>
          <p:nvPr>
            <p:ph type="body" idx="1"/>
          </p:nvPr>
        </p:nvSpPr>
        <p:spPr>
          <a:xfrm>
            <a:off x="685802" y="4400557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g3b65a2c0873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924" y="1143184"/>
            <a:ext cx="60063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3b8f3e1f296_2_194:notes"/>
          <p:cNvSpPr txBox="1">
            <a:spLocks noGrp="1"/>
          </p:cNvSpPr>
          <p:nvPr>
            <p:ph type="body" idx="1"/>
          </p:nvPr>
        </p:nvSpPr>
        <p:spPr>
          <a:xfrm>
            <a:off x="685802" y="4400557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g3b8f3e1f296_2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924" y="1143184"/>
            <a:ext cx="60063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3b73848aab4_0_70:notes"/>
          <p:cNvSpPr txBox="1">
            <a:spLocks noGrp="1"/>
          </p:cNvSpPr>
          <p:nvPr>
            <p:ph type="body" idx="1"/>
          </p:nvPr>
        </p:nvSpPr>
        <p:spPr>
          <a:xfrm>
            <a:off x="685802" y="4400557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g3b73848aab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3b73848aab4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924" y="1143184"/>
            <a:ext cx="60063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" name="Google Shape;377;g3b73848aab4_0_99:notes"/>
          <p:cNvSpPr txBox="1">
            <a:spLocks noGrp="1"/>
          </p:cNvSpPr>
          <p:nvPr>
            <p:ph type="body" idx="1"/>
          </p:nvPr>
        </p:nvSpPr>
        <p:spPr>
          <a:xfrm>
            <a:off x="685802" y="4400557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8" name="Google Shape;378;g3b73848aab4_0_99:notes"/>
          <p:cNvSpPr txBox="1">
            <a:spLocks noGrp="1"/>
          </p:cNvSpPr>
          <p:nvPr>
            <p:ph type="sldNum" idx="12"/>
          </p:nvPr>
        </p:nvSpPr>
        <p:spPr>
          <a:xfrm>
            <a:off x="3884622" y="8685229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3b65a2c0873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924" y="1143184"/>
            <a:ext cx="60063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0" name="Google Shape;390;g3b65a2c0873_0_205:notes"/>
          <p:cNvSpPr txBox="1">
            <a:spLocks noGrp="1"/>
          </p:cNvSpPr>
          <p:nvPr>
            <p:ph type="body" idx="1"/>
          </p:nvPr>
        </p:nvSpPr>
        <p:spPr>
          <a:xfrm>
            <a:off x="685802" y="4400557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1" name="Google Shape;391;g3b65a2c0873_0_205:notes"/>
          <p:cNvSpPr txBox="1">
            <a:spLocks noGrp="1"/>
          </p:cNvSpPr>
          <p:nvPr>
            <p:ph type="sldNum" idx="12"/>
          </p:nvPr>
        </p:nvSpPr>
        <p:spPr>
          <a:xfrm>
            <a:off x="3884622" y="8685229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3b86b9fdc98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924" y="1143184"/>
            <a:ext cx="60063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3" name="Google Shape;403;g3b86b9fdc98_0_194:notes"/>
          <p:cNvSpPr txBox="1">
            <a:spLocks noGrp="1"/>
          </p:cNvSpPr>
          <p:nvPr>
            <p:ph type="body" idx="1"/>
          </p:nvPr>
        </p:nvSpPr>
        <p:spPr>
          <a:xfrm>
            <a:off x="685802" y="4400557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4" name="Google Shape;404;g3b86b9fdc98_0_194:notes"/>
          <p:cNvSpPr txBox="1">
            <a:spLocks noGrp="1"/>
          </p:cNvSpPr>
          <p:nvPr>
            <p:ph type="sldNum" idx="12"/>
          </p:nvPr>
        </p:nvSpPr>
        <p:spPr>
          <a:xfrm>
            <a:off x="3884622" y="8685229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b73848aab4_0_0:notes"/>
          <p:cNvSpPr txBox="1">
            <a:spLocks noGrp="1"/>
          </p:cNvSpPr>
          <p:nvPr>
            <p:ph type="body" idx="1"/>
          </p:nvPr>
        </p:nvSpPr>
        <p:spPr>
          <a:xfrm>
            <a:off x="685802" y="4400557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g3b73848aab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3b65a2c0873_0_249:notes"/>
          <p:cNvSpPr txBox="1">
            <a:spLocks noGrp="1"/>
          </p:cNvSpPr>
          <p:nvPr>
            <p:ph type="body" idx="1"/>
          </p:nvPr>
        </p:nvSpPr>
        <p:spPr>
          <a:xfrm>
            <a:off x="685802" y="4400557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g3b65a2c0873_0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b86b9fdc9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3b86b9fdc9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3b65a2c0873_0_168:notes"/>
          <p:cNvSpPr txBox="1">
            <a:spLocks noGrp="1"/>
          </p:cNvSpPr>
          <p:nvPr>
            <p:ph type="body" idx="1"/>
          </p:nvPr>
        </p:nvSpPr>
        <p:spPr>
          <a:xfrm>
            <a:off x="685802" y="4400557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g3b65a2c0873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b65a2c0873_0_157:notes"/>
          <p:cNvSpPr txBox="1">
            <a:spLocks noGrp="1"/>
          </p:cNvSpPr>
          <p:nvPr>
            <p:ph type="body" idx="1"/>
          </p:nvPr>
        </p:nvSpPr>
        <p:spPr>
          <a:xfrm>
            <a:off x="685802" y="4400557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3b65a2c0873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b8f3e1f296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b8f3e1f296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b86b9fdc98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b86b9fdc98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b86b9fdc98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b86b9fdc98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b86b9fdc98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b86b9fdc98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b8f3e1f296_2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b8f3e1f296_2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b8f3e1f29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3b8f3e1f296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b8f3e1f296_2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b8f3e1f296_2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 title">
  <p:cSld name="Sub titl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subTitle" idx="1"/>
          </p:nvPr>
        </p:nvSpPr>
        <p:spPr>
          <a:xfrm>
            <a:off x="1143000" y="1598648"/>
            <a:ext cx="6858000" cy="23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 b="1" cap="none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52" name="Google Shape;52;p13"/>
          <p:cNvSpPr/>
          <p:nvPr/>
        </p:nvSpPr>
        <p:spPr>
          <a:xfrm>
            <a:off x="0" y="5040073"/>
            <a:ext cx="9144000" cy="103500"/>
          </a:xfrm>
          <a:prstGeom prst="rect">
            <a:avLst/>
          </a:prstGeom>
          <a:solidFill>
            <a:srgbClr val="176A87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-36942" y="5022539"/>
            <a:ext cx="276900" cy="1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62500" lnSpcReduction="20000"/>
          </a:bodyPr>
          <a:lstStyle>
            <a:lvl1pPr marL="0" lvl="0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54" name="Google Shape;54;p13"/>
          <p:cNvSpPr txBox="1"/>
          <p:nvPr/>
        </p:nvSpPr>
        <p:spPr>
          <a:xfrm>
            <a:off x="8036129" y="5012000"/>
            <a:ext cx="11430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Template: BMU-00002</a:t>
            </a:r>
            <a:endParaRPr sz="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581" y="76031"/>
            <a:ext cx="1659745" cy="57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3194" y="92134"/>
            <a:ext cx="1872226" cy="503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/>
          <p:nvPr/>
        </p:nvSpPr>
        <p:spPr>
          <a:xfrm>
            <a:off x="0" y="5040073"/>
            <a:ext cx="9144000" cy="103500"/>
          </a:xfrm>
          <a:prstGeom prst="rect">
            <a:avLst/>
          </a:prstGeom>
          <a:solidFill>
            <a:srgbClr val="176A87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  <a:defRPr sz="2100" b="1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48203" y="810496"/>
            <a:ext cx="8489400" cy="4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marL="914400" lvl="1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-36942" y="5022539"/>
            <a:ext cx="276900" cy="1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62500" lnSpcReduction="20000"/>
          </a:bodyPr>
          <a:lstStyle>
            <a:lvl1pPr marL="0" lvl="0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62" name="Google Shape;62;p14"/>
          <p:cNvCxnSpPr/>
          <p:nvPr/>
        </p:nvCxnSpPr>
        <p:spPr>
          <a:xfrm>
            <a:off x="0" y="694154"/>
            <a:ext cx="9144000" cy="0"/>
          </a:xfrm>
          <a:prstGeom prst="straightConnector1">
            <a:avLst/>
          </a:prstGeom>
          <a:noFill/>
          <a:ln w="14300" cap="flat" cmpd="sng">
            <a:solidFill>
              <a:srgbClr val="176A87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4"/>
          <p:cNvSpPr txBox="1"/>
          <p:nvPr/>
        </p:nvSpPr>
        <p:spPr>
          <a:xfrm>
            <a:off x="8036129" y="5012000"/>
            <a:ext cx="11430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Template: BMU-00002</a:t>
            </a:r>
            <a:endParaRPr sz="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581" y="76031"/>
            <a:ext cx="1659745" cy="57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3194" y="92134"/>
            <a:ext cx="1872226" cy="503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84383" y="436417"/>
            <a:ext cx="4097301" cy="1417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6"/>
          <p:cNvPicPr preferRelativeResize="0"/>
          <p:nvPr/>
        </p:nvPicPr>
        <p:blipFill rotWithShape="1">
          <a:blip r:embed="rId3">
            <a:alphaModFix/>
          </a:blip>
          <a:srcRect r="675"/>
          <a:stretch/>
        </p:blipFill>
        <p:spPr>
          <a:xfrm>
            <a:off x="0" y="1881667"/>
            <a:ext cx="9156823" cy="2904724"/>
          </a:xfrm>
          <a:prstGeom prst="rect">
            <a:avLst/>
          </a:prstGeom>
          <a:noFill/>
          <a:ln>
            <a:noFill/>
          </a:ln>
          <a:effectLst>
            <a:reflection stA="52000" endA="300" endPos="35000" fadeDir="5400012" sy="-100000" algn="bl" rotWithShape="0"/>
          </a:effectLst>
        </p:spPr>
      </p:pic>
      <p:sp>
        <p:nvSpPr>
          <p:cNvPr id="75" name="Google Shape;75;p16"/>
          <p:cNvSpPr txBox="1">
            <a:spLocks noGrp="1"/>
          </p:cNvSpPr>
          <p:nvPr>
            <p:ph type="ctrTitle"/>
          </p:nvPr>
        </p:nvSpPr>
        <p:spPr>
          <a:xfrm>
            <a:off x="1143000" y="2063437"/>
            <a:ext cx="6858000" cy="10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 b="1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subTitle" idx="1"/>
          </p:nvPr>
        </p:nvSpPr>
        <p:spPr>
          <a:xfrm>
            <a:off x="1143000" y="3218591"/>
            <a:ext cx="6858000" cy="6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6A87"/>
              </a:buClr>
              <a:buSzPts val="2700"/>
              <a:buNone/>
              <a:defRPr sz="2700">
                <a:solidFill>
                  <a:srgbClr val="176A87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7" name="Google Shape;77;p16"/>
          <p:cNvSpPr txBox="1"/>
          <p:nvPr/>
        </p:nvSpPr>
        <p:spPr>
          <a:xfrm>
            <a:off x="8001000" y="4961993"/>
            <a:ext cx="1199400" cy="1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 b="0" i="0" u="none" strike="noStrike" cap="none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rPr>
              <a:t>Template: BMU-00002-8</a:t>
            </a:r>
            <a:endParaRPr sz="800">
              <a:solidFill>
                <a:srgbClr val="75707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8594" y="593862"/>
            <a:ext cx="4097303" cy="1102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 title">
  <p:cSld name="Sub titl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subTitle" idx="1"/>
          </p:nvPr>
        </p:nvSpPr>
        <p:spPr>
          <a:xfrm>
            <a:off x="1143000" y="1598648"/>
            <a:ext cx="6858000" cy="23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 b="1" cap="none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1" name="Google Shape;81;p17"/>
          <p:cNvSpPr/>
          <p:nvPr/>
        </p:nvSpPr>
        <p:spPr>
          <a:xfrm>
            <a:off x="0" y="5040073"/>
            <a:ext cx="9144000" cy="103500"/>
          </a:xfrm>
          <a:prstGeom prst="rect">
            <a:avLst/>
          </a:prstGeom>
          <a:solidFill>
            <a:srgbClr val="176A87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sldNum" idx="12"/>
          </p:nvPr>
        </p:nvSpPr>
        <p:spPr>
          <a:xfrm>
            <a:off x="-36942" y="5022539"/>
            <a:ext cx="276900" cy="1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83" name="Google Shape;83;p17"/>
          <p:cNvSpPr txBox="1"/>
          <p:nvPr/>
        </p:nvSpPr>
        <p:spPr>
          <a:xfrm>
            <a:off x="8036129" y="5012000"/>
            <a:ext cx="11430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Template: BMU-00002</a:t>
            </a:r>
            <a:endParaRPr sz="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" name="Google Shape;84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581" y="76031"/>
            <a:ext cx="1659745" cy="57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3194" y="92134"/>
            <a:ext cx="1872226" cy="503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/>
          <p:nvPr/>
        </p:nvSpPr>
        <p:spPr>
          <a:xfrm>
            <a:off x="0" y="5040073"/>
            <a:ext cx="9144000" cy="103500"/>
          </a:xfrm>
          <a:prstGeom prst="rect">
            <a:avLst/>
          </a:prstGeom>
          <a:solidFill>
            <a:srgbClr val="176A87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  <a:defRPr sz="2100" b="1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348203" y="810496"/>
            <a:ext cx="8489400" cy="4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-36942" y="5022539"/>
            <a:ext cx="276900" cy="1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91" name="Google Shape;91;p18"/>
          <p:cNvCxnSpPr/>
          <p:nvPr/>
        </p:nvCxnSpPr>
        <p:spPr>
          <a:xfrm>
            <a:off x="0" y="694154"/>
            <a:ext cx="9144000" cy="0"/>
          </a:xfrm>
          <a:prstGeom prst="straightConnector1">
            <a:avLst/>
          </a:prstGeom>
          <a:noFill/>
          <a:ln w="14300" cap="flat" cmpd="sng">
            <a:solidFill>
              <a:srgbClr val="176A87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8"/>
          <p:cNvSpPr txBox="1"/>
          <p:nvPr/>
        </p:nvSpPr>
        <p:spPr>
          <a:xfrm>
            <a:off x="8036129" y="5012000"/>
            <a:ext cx="11430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Template: BMU-00002</a:t>
            </a:r>
            <a:endParaRPr sz="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581" y="76031"/>
            <a:ext cx="1659745" cy="57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3194" y="92134"/>
            <a:ext cx="1872226" cy="503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ctrTitle"/>
          </p:nvPr>
        </p:nvSpPr>
        <p:spPr>
          <a:xfrm>
            <a:off x="1143000" y="2063437"/>
            <a:ext cx="6858000" cy="10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100">
                <a:latin typeface="Arial"/>
                <a:ea typeface="Arial"/>
                <a:cs typeface="Arial"/>
                <a:sym typeface="Arial"/>
              </a:rPr>
              <a:t>Motorized Mounts for the Folding Mirrors of the VLT's BlueMUSE Instrument</a:t>
            </a:r>
            <a:endParaRPr sz="5500"/>
          </a:p>
        </p:txBody>
      </p:sp>
      <p:sp>
        <p:nvSpPr>
          <p:cNvPr id="100" name="Google Shape;100;p19"/>
          <p:cNvSpPr txBox="1">
            <a:spLocks noGrp="1"/>
          </p:cNvSpPr>
          <p:nvPr>
            <p:ph type="subTitle" idx="1"/>
          </p:nvPr>
        </p:nvSpPr>
        <p:spPr>
          <a:xfrm>
            <a:off x="1143000" y="3218591"/>
            <a:ext cx="6858000" cy="6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6A87"/>
              </a:buClr>
              <a:buSzPts val="2700"/>
              <a:buNone/>
            </a:pPr>
            <a:r>
              <a:rPr lang="fr" sz="1700"/>
              <a:t>Speaker: Gloria Mellinand</a:t>
            </a:r>
            <a:endParaRPr sz="1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8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fr"/>
              <a:t>FM1 Prototype</a:t>
            </a:r>
            <a:endParaRPr/>
          </a:p>
        </p:txBody>
      </p:sp>
      <p:sp>
        <p:nvSpPr>
          <p:cNvPr id="361" name="Google Shape;361;p28"/>
          <p:cNvSpPr txBox="1">
            <a:spLocks noGrp="1"/>
          </p:cNvSpPr>
          <p:nvPr>
            <p:ph type="sldNum" idx="12"/>
          </p:nvPr>
        </p:nvSpPr>
        <p:spPr>
          <a:xfrm>
            <a:off x="-36942" y="5022539"/>
            <a:ext cx="276900" cy="1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10</a:t>
            </a:fld>
            <a:endParaRPr/>
          </a:p>
        </p:txBody>
      </p:sp>
      <p:pic>
        <p:nvPicPr>
          <p:cNvPr id="362" name="Google Shape;36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325" y="1195800"/>
            <a:ext cx="3918700" cy="2939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195775"/>
            <a:ext cx="3918700" cy="29390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9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fr"/>
              <a:t>FM1 Test Bench</a:t>
            </a:r>
            <a:endParaRPr/>
          </a:p>
        </p:txBody>
      </p:sp>
      <p:sp>
        <p:nvSpPr>
          <p:cNvPr id="369" name="Google Shape;369;p29"/>
          <p:cNvSpPr txBox="1">
            <a:spLocks noGrp="1"/>
          </p:cNvSpPr>
          <p:nvPr>
            <p:ph type="sldNum" idx="12"/>
          </p:nvPr>
        </p:nvSpPr>
        <p:spPr>
          <a:xfrm>
            <a:off x="-36942" y="5022539"/>
            <a:ext cx="276900" cy="1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11</a:t>
            </a:fld>
            <a:endParaRPr/>
          </a:p>
        </p:txBody>
      </p:sp>
      <p:pic>
        <p:nvPicPr>
          <p:cNvPr id="370" name="Google Shape;370;p29" title="Autocollimation Experimental Setup - Testing of real FM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275" y="2137511"/>
            <a:ext cx="3622300" cy="2580625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9"/>
          <p:cNvSpPr txBox="1"/>
          <p:nvPr/>
        </p:nvSpPr>
        <p:spPr>
          <a:xfrm>
            <a:off x="2102725" y="4674786"/>
            <a:ext cx="1472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rgbClr val="4A86E8"/>
                </a:solidFill>
              </a:rPr>
              <a:t>Autocollimator</a:t>
            </a:r>
            <a:endParaRPr b="1">
              <a:solidFill>
                <a:srgbClr val="4A86E8"/>
              </a:solidFill>
            </a:endParaRPr>
          </a:p>
        </p:txBody>
      </p:sp>
      <p:sp>
        <p:nvSpPr>
          <p:cNvPr id="372" name="Google Shape;372;p29"/>
          <p:cNvSpPr/>
          <p:nvPr/>
        </p:nvSpPr>
        <p:spPr>
          <a:xfrm>
            <a:off x="1596900" y="2081436"/>
            <a:ext cx="2578800" cy="2655300"/>
          </a:xfrm>
          <a:prstGeom prst="rect">
            <a:avLst/>
          </a:prstGeom>
          <a:solidFill>
            <a:srgbClr val="C9DAF8">
              <a:alpha val="354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A4C2F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73" name="Google Shape;373;p29"/>
          <p:cNvGraphicFramePr/>
          <p:nvPr/>
        </p:nvGraphicFramePr>
        <p:xfrm>
          <a:off x="92225" y="737850"/>
          <a:ext cx="9017100" cy="1310580"/>
        </p:xfrm>
        <a:graphic>
          <a:graphicData uri="http://schemas.openxmlformats.org/drawingml/2006/table">
            <a:tbl>
              <a:tblPr>
                <a:noFill/>
                <a:tableStyleId>{DE235A80-A06E-41C4-AC00-CB9070DE369A}</a:tableStyleId>
              </a:tblPr>
              <a:tblGrid>
                <a:gridCol w="300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b="1"/>
                        <a:t>Repeatability requirement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>
                        <a:alpha val="354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b="1"/>
                        <a:t>Stability requirement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>
                        <a:alpha val="354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b="1"/>
                        <a:t>Thermal stability requirement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>
                        <a:alpha val="3545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The FM1 mechanism shall reach a target position with a precision of </a:t>
                      </a:r>
                      <a:r>
                        <a:rPr lang="fr" sz="1200" b="1">
                          <a:solidFill>
                            <a:schemeClr val="dk1"/>
                          </a:solidFill>
                        </a:rPr>
                        <a:t>&lt; 5”</a:t>
                      </a:r>
                      <a:r>
                        <a:rPr lang="fr" sz="12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r" sz="1200" b="1">
                          <a:solidFill>
                            <a:schemeClr val="dk1"/>
                          </a:solidFill>
                        </a:rPr>
                        <a:t>in one pass. </a:t>
                      </a:r>
                      <a:endParaRPr sz="1200" b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The FM1 mechanism shall maintain a stability of </a:t>
                      </a:r>
                      <a:r>
                        <a:rPr lang="fr" sz="1200" b="1">
                          <a:solidFill>
                            <a:schemeClr val="dk1"/>
                          </a:solidFill>
                        </a:rPr>
                        <a:t>&lt; 5″</a:t>
                      </a:r>
                      <a:r>
                        <a:rPr lang="fr" sz="1200">
                          <a:solidFill>
                            <a:schemeClr val="dk1"/>
                          </a:solidFill>
                        </a:rPr>
                        <a:t> on its tilt (resp. tip) axis. </a:t>
                      </a:r>
                      <a:endParaRPr sz="1200"/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The FM1 mechanism shall maintain its stability requirement when subjected to a temperature variation of </a:t>
                      </a:r>
                      <a:r>
                        <a:rPr lang="fr" sz="1200" b="1">
                          <a:solidFill>
                            <a:schemeClr val="dk1"/>
                          </a:solidFill>
                        </a:rPr>
                        <a:t>±2°C</a:t>
                      </a:r>
                      <a:r>
                        <a:rPr lang="fr" sz="1200">
                          <a:solidFill>
                            <a:schemeClr val="dk1"/>
                          </a:solidFill>
                        </a:rPr>
                        <a:t> over a course of </a:t>
                      </a:r>
                      <a:r>
                        <a:rPr lang="fr" sz="1200" b="1">
                          <a:solidFill>
                            <a:schemeClr val="dk1"/>
                          </a:solidFill>
                        </a:rPr>
                        <a:t>12h</a:t>
                      </a:r>
                      <a:endParaRPr sz="1200" b="1"/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74" name="Google Shape;37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4925" y="2081425"/>
            <a:ext cx="4268051" cy="276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0"/>
          <p:cNvSpPr txBox="1">
            <a:spLocks noGrp="1"/>
          </p:cNvSpPr>
          <p:nvPr>
            <p:ph type="sldNum" idx="12"/>
          </p:nvPr>
        </p:nvSpPr>
        <p:spPr>
          <a:xfrm>
            <a:off x="-27707" y="3766904"/>
            <a:ext cx="207600" cy="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"/>
              <a:t>12</a:t>
            </a:fld>
            <a:endParaRPr/>
          </a:p>
        </p:txBody>
      </p:sp>
      <p:sp>
        <p:nvSpPr>
          <p:cNvPr id="381" name="Google Shape;381;p30"/>
          <p:cNvSpPr txBox="1"/>
          <p:nvPr/>
        </p:nvSpPr>
        <p:spPr>
          <a:xfrm>
            <a:off x="334425" y="757214"/>
            <a:ext cx="8605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Stability of the testbenches without thermal control for 140h (subject to ambient changes)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30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fr"/>
              <a:t>FM1 Stability Test Results </a:t>
            </a:r>
            <a:endParaRPr/>
          </a:p>
        </p:txBody>
      </p:sp>
      <p:pic>
        <p:nvPicPr>
          <p:cNvPr id="383" name="Google Shape;38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350" y="1382400"/>
            <a:ext cx="4167501" cy="323675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30"/>
          <p:cNvSpPr txBox="1"/>
          <p:nvPr/>
        </p:nvSpPr>
        <p:spPr>
          <a:xfrm>
            <a:off x="1669106" y="1074431"/>
            <a:ext cx="1398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i="1">
                <a:latin typeface="Calibri"/>
                <a:ea typeface="Calibri"/>
                <a:cs typeface="Calibri"/>
                <a:sym typeface="Calibri"/>
              </a:rPr>
              <a:t>With FM1</a:t>
            </a:r>
            <a:endParaRPr sz="15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30"/>
          <p:cNvSpPr txBox="1"/>
          <p:nvPr/>
        </p:nvSpPr>
        <p:spPr>
          <a:xfrm>
            <a:off x="5968622" y="1074420"/>
            <a:ext cx="1398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i="1">
                <a:latin typeface="Calibri"/>
                <a:ea typeface="Calibri"/>
                <a:cs typeface="Calibri"/>
                <a:sym typeface="Calibri"/>
              </a:rPr>
              <a:t>Without FM1</a:t>
            </a:r>
            <a:endParaRPr sz="15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6" name="Google Shape;38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5758" y="1406235"/>
            <a:ext cx="4219100" cy="323675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30"/>
          <p:cNvSpPr txBox="1"/>
          <p:nvPr/>
        </p:nvSpPr>
        <p:spPr>
          <a:xfrm>
            <a:off x="0" y="4682900"/>
            <a:ext cx="9447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stable ambient temperature (+- 0,5°C) , the system is compliant to stability requirements (achieves +- 1,5 arcsec)</a:t>
            </a:r>
            <a:endParaRPr sz="1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1"/>
          <p:cNvSpPr txBox="1">
            <a:spLocks noGrp="1"/>
          </p:cNvSpPr>
          <p:nvPr>
            <p:ph type="sldNum" idx="12"/>
          </p:nvPr>
        </p:nvSpPr>
        <p:spPr>
          <a:xfrm>
            <a:off x="-27707" y="3766904"/>
            <a:ext cx="207600" cy="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"/>
              <a:t>13</a:t>
            </a:fld>
            <a:endParaRPr/>
          </a:p>
        </p:txBody>
      </p:sp>
      <p:sp>
        <p:nvSpPr>
          <p:cNvPr id="394" name="Google Shape;394;p31"/>
          <p:cNvSpPr txBox="1"/>
          <p:nvPr/>
        </p:nvSpPr>
        <p:spPr>
          <a:xfrm>
            <a:off x="334425" y="757214"/>
            <a:ext cx="8605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Cycles from Ambient Temperature to  + 3.6°C (almost covers the range +- 2°C requirement)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31"/>
          <p:cNvSpPr txBox="1"/>
          <p:nvPr/>
        </p:nvSpPr>
        <p:spPr>
          <a:xfrm>
            <a:off x="1669106" y="1074431"/>
            <a:ext cx="1398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i="1">
                <a:latin typeface="Calibri"/>
                <a:ea typeface="Calibri"/>
                <a:cs typeface="Calibri"/>
                <a:sym typeface="Calibri"/>
              </a:rPr>
              <a:t>With FM1</a:t>
            </a:r>
            <a:endParaRPr sz="15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31"/>
          <p:cNvSpPr txBox="1"/>
          <p:nvPr/>
        </p:nvSpPr>
        <p:spPr>
          <a:xfrm>
            <a:off x="5968622" y="1074420"/>
            <a:ext cx="1398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i="1">
                <a:latin typeface="Calibri"/>
                <a:ea typeface="Calibri"/>
                <a:cs typeface="Calibri"/>
                <a:sym typeface="Calibri"/>
              </a:rPr>
              <a:t>Without FM1</a:t>
            </a:r>
            <a:endParaRPr sz="15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p31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fr"/>
              <a:t>FM1 Thermal Stability Test Results </a:t>
            </a:r>
            <a:endParaRPr/>
          </a:p>
        </p:txBody>
      </p:sp>
      <p:pic>
        <p:nvPicPr>
          <p:cNvPr id="398" name="Google Shape;39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4538" y="1398650"/>
            <a:ext cx="4046476" cy="3159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5250" y="1346001"/>
            <a:ext cx="4046474" cy="3212049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31"/>
          <p:cNvSpPr txBox="1"/>
          <p:nvPr/>
        </p:nvSpPr>
        <p:spPr>
          <a:xfrm>
            <a:off x="64075" y="4512289"/>
            <a:ext cx="86052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Stability of test bench + FM1 reaches mean mirror angle of </a:t>
            </a:r>
            <a:r>
              <a:rPr lang="fr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fr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9,5 arcsec. Will be further analyzed with an INVAR reference mirror and improved thermal distribution.</a:t>
            </a:r>
            <a:endParaRPr sz="1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2"/>
          <p:cNvSpPr txBox="1">
            <a:spLocks noGrp="1"/>
          </p:cNvSpPr>
          <p:nvPr>
            <p:ph type="title"/>
          </p:nvPr>
        </p:nvSpPr>
        <p:spPr>
          <a:xfrm>
            <a:off x="1827786" y="184295"/>
            <a:ext cx="4032600" cy="3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fr"/>
              <a:t>FM1 Tilt - Homing repeatability</a:t>
            </a:r>
            <a:endParaRPr/>
          </a:p>
        </p:txBody>
      </p:sp>
      <p:sp>
        <p:nvSpPr>
          <p:cNvPr id="407" name="Google Shape;407;p32"/>
          <p:cNvSpPr txBox="1">
            <a:spLocks noGrp="1"/>
          </p:cNvSpPr>
          <p:nvPr>
            <p:ph type="sldNum" idx="12"/>
          </p:nvPr>
        </p:nvSpPr>
        <p:spPr>
          <a:xfrm>
            <a:off x="-27707" y="3766904"/>
            <a:ext cx="207600" cy="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"/>
              <a:t>14</a:t>
            </a:fld>
            <a:endParaRPr/>
          </a:p>
        </p:txBody>
      </p:sp>
      <p:pic>
        <p:nvPicPr>
          <p:cNvPr id="408" name="Google Shape;40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9006" y="967734"/>
            <a:ext cx="3437025" cy="2432925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32"/>
          <p:cNvSpPr txBox="1"/>
          <p:nvPr/>
        </p:nvSpPr>
        <p:spPr>
          <a:xfrm>
            <a:off x="460125" y="3550444"/>
            <a:ext cx="82239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fr" sz="1700">
                <a:solidFill>
                  <a:srgbClr val="1D1C1D"/>
                </a:solidFill>
                <a:latin typeface="Calibri"/>
                <a:ea typeface="Calibri"/>
                <a:cs typeface="Calibri"/>
                <a:sym typeface="Calibri"/>
              </a:rPr>
              <a:t>Repeated sequence: ‘Homing + 80” motion’ </a:t>
            </a:r>
            <a:endParaRPr sz="1700">
              <a:solidFill>
                <a:srgbClr val="1D1C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fr" sz="1700" b="1">
                <a:solidFill>
                  <a:srgbClr val="1D1C1D"/>
                </a:solidFill>
                <a:latin typeface="Calibri"/>
                <a:ea typeface="Calibri"/>
                <a:cs typeface="Calibri"/>
                <a:sym typeface="Calibri"/>
              </a:rPr>
              <a:t>=&gt; Target reached within 1” (compared to 5” requirement)</a:t>
            </a:r>
            <a:endParaRPr sz="1700" b="1">
              <a:solidFill>
                <a:srgbClr val="1D1C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700" b="1">
              <a:solidFill>
                <a:srgbClr val="1D1C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fr" sz="1600" i="1">
                <a:solidFill>
                  <a:srgbClr val="1D1C1D"/>
                </a:solidFill>
                <a:latin typeface="Calibri"/>
                <a:ea typeface="Calibri"/>
                <a:cs typeface="Calibri"/>
                <a:sym typeface="Calibri"/>
              </a:rPr>
              <a:t>Tiny drift after multiple cycles, likely cause by slope erosion =&gt; Should be fixed with ceramic slope</a:t>
            </a:r>
            <a:endParaRPr sz="1600" i="1">
              <a:solidFill>
                <a:srgbClr val="1D1C1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0" name="Google Shape;410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9511" y="1207980"/>
            <a:ext cx="5119371" cy="1952433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32"/>
          <p:cNvSpPr txBox="1"/>
          <p:nvPr/>
        </p:nvSpPr>
        <p:spPr>
          <a:xfrm>
            <a:off x="1934700" y="775925"/>
            <a:ext cx="1435800" cy="253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latin typeface="Calibri"/>
                <a:ea typeface="Calibri"/>
                <a:cs typeface="Calibri"/>
                <a:sym typeface="Calibri"/>
              </a:rPr>
              <a:t>Limit switches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12" name="Google Shape;412;p32"/>
          <p:cNvCxnSpPr>
            <a:stCxn id="411" idx="2"/>
          </p:cNvCxnSpPr>
          <p:nvPr/>
        </p:nvCxnSpPr>
        <p:spPr>
          <a:xfrm>
            <a:off x="2652600" y="1029725"/>
            <a:ext cx="356700" cy="676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13" name="Google Shape;413;p32"/>
          <p:cNvCxnSpPr>
            <a:stCxn id="411" idx="2"/>
          </p:cNvCxnSpPr>
          <p:nvPr/>
        </p:nvCxnSpPr>
        <p:spPr>
          <a:xfrm>
            <a:off x="2652600" y="1029725"/>
            <a:ext cx="779700" cy="1104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3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fr"/>
              <a:t>Summary</a:t>
            </a:r>
            <a:endParaRPr/>
          </a:p>
        </p:txBody>
      </p:sp>
      <p:sp>
        <p:nvSpPr>
          <p:cNvPr id="419" name="Google Shape;419;p33"/>
          <p:cNvSpPr txBox="1">
            <a:spLocks noGrp="1"/>
          </p:cNvSpPr>
          <p:nvPr>
            <p:ph type="sldNum" idx="12"/>
          </p:nvPr>
        </p:nvSpPr>
        <p:spPr>
          <a:xfrm>
            <a:off x="-36942" y="5022539"/>
            <a:ext cx="276900" cy="1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15</a:t>
            </a:fld>
            <a:endParaRPr/>
          </a:p>
        </p:txBody>
      </p:sp>
      <p:pic>
        <p:nvPicPr>
          <p:cNvPr id="420" name="Google Shape;420;p33" title="Four_VLT_Unit_Telescopes_Working_as_One.jpg"/>
          <p:cNvPicPr preferRelativeResize="0"/>
          <p:nvPr/>
        </p:nvPicPr>
        <p:blipFill rotWithShape="1">
          <a:blip r:embed="rId3">
            <a:alphaModFix/>
          </a:blip>
          <a:srcRect l="10580" r="6308"/>
          <a:stretch/>
        </p:blipFill>
        <p:spPr>
          <a:xfrm>
            <a:off x="0" y="686475"/>
            <a:ext cx="9144003" cy="4361824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33"/>
          <p:cNvSpPr txBox="1"/>
          <p:nvPr/>
        </p:nvSpPr>
        <p:spPr>
          <a:xfrm>
            <a:off x="82025" y="846700"/>
            <a:ext cx="4691400" cy="1392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Design and functional prototype of FM1, design of FM2</a:t>
            </a: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FM1 meets stability at ambient temperature and repeatability requirements</a:t>
            </a: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Stability of FM1 exceeds the 5” requirement when heated to + 3.6°C, still under investigation</a:t>
            </a: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Google Shape;422;p33"/>
          <p:cNvSpPr txBox="1"/>
          <p:nvPr/>
        </p:nvSpPr>
        <p:spPr>
          <a:xfrm>
            <a:off x="4773425" y="515800"/>
            <a:ext cx="4434300" cy="1692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u="sng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Future Work: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EA9999"/>
              </a:buClr>
              <a:buSzPts val="1400"/>
              <a:buFont typeface="Calibri"/>
              <a:buChar char="-"/>
            </a:pPr>
            <a:r>
              <a:rPr lang="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Improvement of thermal stability testbench (invar reference mirror, add heaters, convection, temperature sensors)</a:t>
            </a: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FM1 design: implement linear table to minimize play, perform thermal analysis</a:t>
            </a: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FM2 design: improve tip and tilt compactness in design</a:t>
            </a: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Stability and repeatability tests on FM2</a:t>
            </a:r>
            <a:endParaRPr sz="1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4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fr"/>
              <a:t>FM1 Test Bench - Stability</a:t>
            </a:r>
            <a:endParaRPr/>
          </a:p>
        </p:txBody>
      </p:sp>
      <p:sp>
        <p:nvSpPr>
          <p:cNvPr id="428" name="Google Shape;428;p34"/>
          <p:cNvSpPr txBox="1">
            <a:spLocks noGrp="1"/>
          </p:cNvSpPr>
          <p:nvPr>
            <p:ph type="sldNum" idx="12"/>
          </p:nvPr>
        </p:nvSpPr>
        <p:spPr>
          <a:xfrm>
            <a:off x="-36942" y="5022539"/>
            <a:ext cx="276900" cy="1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16</a:t>
            </a:fld>
            <a:endParaRPr/>
          </a:p>
        </p:txBody>
      </p:sp>
      <p:pic>
        <p:nvPicPr>
          <p:cNvPr id="429" name="Google Shape;42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026" y="843750"/>
            <a:ext cx="5100301" cy="3842274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34"/>
          <p:cNvSpPr txBox="1">
            <a:spLocks noGrp="1"/>
          </p:cNvSpPr>
          <p:nvPr>
            <p:ph type="body" idx="1"/>
          </p:nvPr>
        </p:nvSpPr>
        <p:spPr>
          <a:xfrm>
            <a:off x="5426075" y="950076"/>
            <a:ext cx="3255600" cy="4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b="1" dirty="0"/>
              <a:t>Thermal control and log</a:t>
            </a:r>
            <a:endParaRPr sz="1500" dirty="0"/>
          </a:p>
          <a:p>
            <a:pPr marL="457200" lvl="0" indent="-279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00"/>
              <a:buChar char="-"/>
            </a:pPr>
            <a:r>
              <a:rPr lang="fr" sz="1500" dirty="0"/>
              <a:t>Arduino UNO controls heaters at 6h 50% duty cycle</a:t>
            </a:r>
            <a:endParaRPr sz="1500" dirty="0"/>
          </a:p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fr" sz="1500" dirty="0"/>
              <a:t>Temperature logging by portable thermometer with 0.1°C resolution every 30min</a:t>
            </a:r>
          </a:p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endParaRPr sz="15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b="1" dirty="0"/>
              <a:t>Stability - Test bench alone</a:t>
            </a:r>
            <a:endParaRPr sz="1500" b="1" dirty="0"/>
          </a:p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fr" sz="1500" dirty="0"/>
              <a:t>Folding mirror in front of FM1 reflects light directly to the autocollimator (light does not reach FM1 in this setup)</a:t>
            </a:r>
            <a:endParaRPr sz="1500" dirty="0"/>
          </a:p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fr" sz="1500" dirty="0"/>
              <a:t>17h measurement, autocollimator log every second</a:t>
            </a:r>
            <a:endParaRPr sz="1500" dirty="0"/>
          </a:p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fr" sz="1500" dirty="0"/>
              <a:t>Noise decoupled from mean motion</a:t>
            </a:r>
            <a:endParaRPr sz="1500" dirty="0"/>
          </a:p>
          <a:p>
            <a:pPr marL="17780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500" dirty="0"/>
          </a:p>
        </p:txBody>
      </p:sp>
      <p:pic>
        <p:nvPicPr>
          <p:cNvPr id="431" name="Google Shape;43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61600" y="4449375"/>
            <a:ext cx="342392" cy="53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37424" y="3495846"/>
            <a:ext cx="190750" cy="91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5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FM1 and FM2 Requirements</a:t>
            </a:r>
            <a:endParaRPr/>
          </a:p>
        </p:txBody>
      </p:sp>
      <p:graphicFrame>
        <p:nvGraphicFramePr>
          <p:cNvPr id="438" name="Google Shape;438;p35"/>
          <p:cNvGraphicFramePr/>
          <p:nvPr/>
        </p:nvGraphicFramePr>
        <p:xfrm>
          <a:off x="440100" y="877675"/>
          <a:ext cx="8044250" cy="3489399"/>
        </p:xfrm>
        <a:graphic>
          <a:graphicData uri="http://schemas.openxmlformats.org/drawingml/2006/table">
            <a:tbl>
              <a:tblPr>
                <a:noFill/>
                <a:tableStyleId>{DE235A80-A06E-41C4-AC00-CB9070DE369A}</a:tableStyleId>
              </a:tblPr>
              <a:tblGrid>
                <a:gridCol w="1127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1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1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5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52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3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Title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Definition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FM1 Tip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FM1 Tilt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FM2 Tip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FM2 Tilt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FM2 Translation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Nominal position manual alignment accuracy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Necessary accuracy of mirror nominal position manual alignement to fall within the automatic alignment range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 deg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 deg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 deg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 deg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 μm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Range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system minimum alignment range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arcmin (</a:t>
                      </a: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±2,5 arcmin)</a:t>
                      </a:r>
                      <a:endParaRPr sz="9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arcmin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(±2,5 arcmin)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arcmin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(±5 arcmin)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arcmin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(±5 arcmin)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2mm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(±1 mm)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Repeatability (precision) </a:t>
                      </a:r>
                      <a:r>
                        <a:rPr lang="fr" sz="1000" b="1" u="sng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one step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precision obtained in the same environmental conditions, with the same command, after system calibration (errors are random)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arcsec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arcsec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arcsec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arcsec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μm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Mount Stability during operation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With the system off, measure of displacement during 12h with +/- 2°C cycles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arcsec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arcsec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arcsec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arcsec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μm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Long term Mount Stability 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With the system off, measure of displacement during XX weeks with YY thermal cycles (+/- ZZ°C)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TBD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TBD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TBD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TBD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TBD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6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fr"/>
              <a:t>FM1 Design</a:t>
            </a:r>
            <a:endParaRPr/>
          </a:p>
        </p:txBody>
      </p:sp>
      <p:sp>
        <p:nvSpPr>
          <p:cNvPr id="444" name="Google Shape;444;p36"/>
          <p:cNvSpPr txBox="1">
            <a:spLocks noGrp="1"/>
          </p:cNvSpPr>
          <p:nvPr>
            <p:ph type="body" idx="1"/>
          </p:nvPr>
        </p:nvSpPr>
        <p:spPr>
          <a:xfrm>
            <a:off x="348203" y="810496"/>
            <a:ext cx="8489400" cy="4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Ethercat controllers by Maxon or by Elmo, under study</a:t>
            </a:r>
            <a:endParaRPr/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Significant volume in the envelop</a:t>
            </a:r>
            <a:endParaRPr/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Ethercat stepper drive for FM2</a:t>
            </a:r>
            <a:endParaRPr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17780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/>
          </a:p>
        </p:txBody>
      </p:sp>
      <p:sp>
        <p:nvSpPr>
          <p:cNvPr id="445" name="Google Shape;445;p36"/>
          <p:cNvSpPr txBox="1">
            <a:spLocks noGrp="1"/>
          </p:cNvSpPr>
          <p:nvPr>
            <p:ph type="sldNum" idx="12"/>
          </p:nvPr>
        </p:nvSpPr>
        <p:spPr>
          <a:xfrm>
            <a:off x="-36942" y="5022539"/>
            <a:ext cx="276900" cy="1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18</a:t>
            </a:fld>
            <a:endParaRPr/>
          </a:p>
        </p:txBody>
      </p:sp>
      <p:pic>
        <p:nvPicPr>
          <p:cNvPr id="446" name="Google Shape;44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373" y="2177911"/>
            <a:ext cx="2129575" cy="185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7194" y="2275700"/>
            <a:ext cx="2291049" cy="238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p36" title="FM1-Envelop-si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27145" y="2030445"/>
            <a:ext cx="3341500" cy="25585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9" name="Google Shape;449;p36"/>
          <p:cNvCxnSpPr/>
          <p:nvPr/>
        </p:nvCxnSpPr>
        <p:spPr>
          <a:xfrm flipH="1">
            <a:off x="4200925" y="2070400"/>
            <a:ext cx="601500" cy="465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50" name="Google Shape;450;p36"/>
          <p:cNvCxnSpPr/>
          <p:nvPr/>
        </p:nvCxnSpPr>
        <p:spPr>
          <a:xfrm>
            <a:off x="5161750" y="2093225"/>
            <a:ext cx="821400" cy="912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51" name="Google Shape;451;p36"/>
          <p:cNvSpPr txBox="1">
            <a:spLocks noGrp="1"/>
          </p:cNvSpPr>
          <p:nvPr>
            <p:ph type="body" idx="1"/>
          </p:nvPr>
        </p:nvSpPr>
        <p:spPr>
          <a:xfrm>
            <a:off x="4349250" y="1713400"/>
            <a:ext cx="15654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700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/>
              <a:t>EPOS 4 Detailed picture / simplified model in CAD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fr"/>
              <a:t>BlueMUSE’s Folding Mirrors</a:t>
            </a:r>
            <a:endParaRPr/>
          </a:p>
        </p:txBody>
      </p:sp>
      <p:sp>
        <p:nvSpPr>
          <p:cNvPr id="106" name="Google Shape;106;p20"/>
          <p:cNvSpPr txBox="1">
            <a:spLocks noGrp="1"/>
          </p:cNvSpPr>
          <p:nvPr>
            <p:ph type="sldNum" idx="12"/>
          </p:nvPr>
        </p:nvSpPr>
        <p:spPr>
          <a:xfrm>
            <a:off x="-36942" y="5022539"/>
            <a:ext cx="276900" cy="1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2</a:t>
            </a:fld>
            <a:endParaRPr/>
          </a:p>
        </p:txBody>
      </p:sp>
      <p:pic>
        <p:nvPicPr>
          <p:cNvPr id="107" name="Google Shape;107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00" y="783375"/>
            <a:ext cx="5327799" cy="4104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9450" y="953400"/>
            <a:ext cx="1413725" cy="1668425"/>
          </a:xfrm>
          <a:prstGeom prst="rect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9" name="Google Shape;10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59450" y="3213937"/>
            <a:ext cx="1515460" cy="1668425"/>
          </a:xfrm>
          <a:prstGeom prst="rect">
            <a:avLst/>
          </a:prstGeom>
          <a:noFill/>
          <a:ln w="19050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0" name="Google Shape;110;p20"/>
          <p:cNvSpPr/>
          <p:nvPr/>
        </p:nvSpPr>
        <p:spPr>
          <a:xfrm rot="-790353">
            <a:off x="1077293" y="2154642"/>
            <a:ext cx="1897014" cy="500652"/>
          </a:xfrm>
          <a:prstGeom prst="rect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1" name="Google Shape;111;p20"/>
          <p:cNvCxnSpPr/>
          <p:nvPr/>
        </p:nvCxnSpPr>
        <p:spPr>
          <a:xfrm rot="10800000" flipH="1">
            <a:off x="2892400" y="943875"/>
            <a:ext cx="2664600" cy="99150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2" name="Google Shape;112;p20"/>
          <p:cNvCxnSpPr/>
          <p:nvPr/>
        </p:nvCxnSpPr>
        <p:spPr>
          <a:xfrm>
            <a:off x="2997275" y="2435900"/>
            <a:ext cx="2550300" cy="18600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3" name="Google Shape;113;p20"/>
          <p:cNvSpPr/>
          <p:nvPr/>
        </p:nvSpPr>
        <p:spPr>
          <a:xfrm rot="-790252">
            <a:off x="876445" y="3518829"/>
            <a:ext cx="2119761" cy="1058644"/>
          </a:xfrm>
          <a:prstGeom prst="rect">
            <a:avLst/>
          </a:prstGeom>
          <a:noFill/>
          <a:ln w="19050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4" name="Google Shape;114;p20"/>
          <p:cNvCxnSpPr/>
          <p:nvPr/>
        </p:nvCxnSpPr>
        <p:spPr>
          <a:xfrm rot="10800000" flipH="1">
            <a:off x="2839975" y="3212975"/>
            <a:ext cx="2717100" cy="76200"/>
          </a:xfrm>
          <a:prstGeom prst="straightConnector1">
            <a:avLst/>
          </a:prstGeom>
          <a:noFill/>
          <a:ln w="19050" cap="flat" cmpd="sng">
            <a:solidFill>
              <a:srgbClr val="E0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20"/>
          <p:cNvCxnSpPr/>
          <p:nvPr/>
        </p:nvCxnSpPr>
        <p:spPr>
          <a:xfrm>
            <a:off x="3092600" y="4323600"/>
            <a:ext cx="2454900" cy="567300"/>
          </a:xfrm>
          <a:prstGeom prst="straightConnector1">
            <a:avLst/>
          </a:prstGeom>
          <a:noFill/>
          <a:ln w="19050" cap="flat" cmpd="sng">
            <a:solidFill>
              <a:srgbClr val="E066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6" name="Google Shape;116;p20"/>
          <p:cNvSpPr txBox="1"/>
          <p:nvPr/>
        </p:nvSpPr>
        <p:spPr>
          <a:xfrm>
            <a:off x="7037600" y="875125"/>
            <a:ext cx="2086200" cy="21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" sz="1200" b="1">
                <a:latin typeface="Calibri"/>
                <a:ea typeface="Calibri"/>
                <a:cs typeface="Calibri"/>
                <a:sym typeface="Calibri"/>
              </a:rPr>
              <a:t>Folding Mirror 1 (FM1)</a:t>
            </a:r>
            <a:endParaRPr sz="12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16 FM1 instead of 26 for MUSE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Direct light path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Maintenance calibration and positioning of mirrors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2 Degrees of Freedom - Tip and Tilt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adjustment on MUSE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7" name="Google Shape;117;p20"/>
          <p:cNvCxnSpPr/>
          <p:nvPr/>
        </p:nvCxnSpPr>
        <p:spPr>
          <a:xfrm rot="10800000" flipH="1">
            <a:off x="6131175" y="1115350"/>
            <a:ext cx="486300" cy="271800"/>
          </a:xfrm>
          <a:prstGeom prst="curvedConnector3">
            <a:avLst>
              <a:gd name="adj1" fmla="val 15680"/>
            </a:avLst>
          </a:prstGeom>
          <a:noFill/>
          <a:ln w="9525" cap="flat" cmpd="sng">
            <a:solidFill>
              <a:srgbClr val="4A86E8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118" name="Google Shape;118;p20"/>
          <p:cNvCxnSpPr/>
          <p:nvPr/>
        </p:nvCxnSpPr>
        <p:spPr>
          <a:xfrm>
            <a:off x="6016875" y="1153625"/>
            <a:ext cx="600600" cy="105000"/>
          </a:xfrm>
          <a:prstGeom prst="curvedConnector3">
            <a:avLst>
              <a:gd name="adj1" fmla="val 80162"/>
            </a:avLst>
          </a:prstGeom>
          <a:noFill/>
          <a:ln w="9525" cap="flat" cmpd="sng">
            <a:solidFill>
              <a:srgbClr val="4A86E8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119" name="Google Shape;119;p20"/>
          <p:cNvCxnSpPr/>
          <p:nvPr/>
        </p:nvCxnSpPr>
        <p:spPr>
          <a:xfrm rot="-5400000">
            <a:off x="6285775" y="3554125"/>
            <a:ext cx="362100" cy="251700"/>
          </a:xfrm>
          <a:prstGeom prst="curvedConnector3">
            <a:avLst>
              <a:gd name="adj1" fmla="val 81573"/>
            </a:avLst>
          </a:prstGeom>
          <a:noFill/>
          <a:ln w="9525" cap="flat" cmpd="sng">
            <a:solidFill>
              <a:srgbClr val="E06666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120" name="Google Shape;120;p20"/>
          <p:cNvCxnSpPr/>
          <p:nvPr/>
        </p:nvCxnSpPr>
        <p:spPr>
          <a:xfrm>
            <a:off x="5952475" y="3436925"/>
            <a:ext cx="778500" cy="524400"/>
          </a:xfrm>
          <a:prstGeom prst="curvedConnector3">
            <a:avLst>
              <a:gd name="adj1" fmla="val 89579"/>
            </a:avLst>
          </a:prstGeom>
          <a:noFill/>
          <a:ln w="9525" cap="flat" cmpd="sng">
            <a:solidFill>
              <a:srgbClr val="E06666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121" name="Google Shape;121;p20"/>
          <p:cNvCxnSpPr/>
          <p:nvPr/>
        </p:nvCxnSpPr>
        <p:spPr>
          <a:xfrm flipH="1">
            <a:off x="6205125" y="4233000"/>
            <a:ext cx="224100" cy="419400"/>
          </a:xfrm>
          <a:prstGeom prst="straightConnector1">
            <a:avLst/>
          </a:prstGeom>
          <a:noFill/>
          <a:ln w="9525" cap="flat" cmpd="sng">
            <a:solidFill>
              <a:srgbClr val="E06666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22" name="Google Shape;122;p20"/>
          <p:cNvSpPr txBox="1"/>
          <p:nvPr/>
        </p:nvSpPr>
        <p:spPr>
          <a:xfrm>
            <a:off x="7129525" y="3093600"/>
            <a:ext cx="2086200" cy="11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" sz="1200" b="1">
                <a:latin typeface="Calibri"/>
                <a:ea typeface="Calibri"/>
                <a:cs typeface="Calibri"/>
                <a:sym typeface="Calibri"/>
              </a:rPr>
              <a:t>Folding Mirror 2 (FM2)</a:t>
            </a:r>
            <a:endParaRPr sz="12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16 FM2 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3 Degrees of Freedom - Tip, Tilt, Vertical Translation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20"/>
          <p:cNvSpPr txBox="1"/>
          <p:nvPr/>
        </p:nvSpPr>
        <p:spPr>
          <a:xfrm>
            <a:off x="1266325" y="2024925"/>
            <a:ext cx="486300" cy="253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latin typeface="Calibri"/>
                <a:ea typeface="Calibri"/>
                <a:cs typeface="Calibri"/>
                <a:sym typeface="Calibri"/>
              </a:rPr>
              <a:t>FM1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20"/>
          <p:cNvSpPr txBox="1"/>
          <p:nvPr/>
        </p:nvSpPr>
        <p:spPr>
          <a:xfrm>
            <a:off x="1266325" y="3390325"/>
            <a:ext cx="486300" cy="253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latin typeface="Calibri"/>
                <a:ea typeface="Calibri"/>
                <a:cs typeface="Calibri"/>
                <a:sym typeface="Calibri"/>
              </a:rPr>
              <a:t>FM2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20"/>
          <p:cNvSpPr txBox="1"/>
          <p:nvPr/>
        </p:nvSpPr>
        <p:spPr>
          <a:xfrm>
            <a:off x="1977550" y="4882350"/>
            <a:ext cx="3322200" cy="16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latin typeface="Calibri"/>
                <a:ea typeface="Calibri"/>
                <a:cs typeface="Calibri"/>
                <a:sym typeface="Calibri"/>
              </a:rPr>
              <a:t>Figure: MUSE Design (BlueMUSE keeps the same overall architecture with 16 path instead of 24)</a:t>
            </a:r>
            <a:endParaRPr sz="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FM1 Overview - Volume</a:t>
            </a:r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body" idx="1"/>
          </p:nvPr>
        </p:nvSpPr>
        <p:spPr>
          <a:xfrm>
            <a:off x="94850" y="746175"/>
            <a:ext cx="4519500" cy="1586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300" u="sng"/>
              <a:t>Prototype material :</a:t>
            </a:r>
            <a:endParaRPr sz="1300" u="sng"/>
          </a:p>
          <a:p>
            <a:pPr marL="457200" lvl="0" indent="-311150" algn="l" rtl="0">
              <a:spcBef>
                <a:spcPts val="800"/>
              </a:spcBef>
              <a:spcAft>
                <a:spcPts val="0"/>
              </a:spcAft>
              <a:buSzPts val="1300"/>
              <a:buChar char="-"/>
            </a:pPr>
            <a:r>
              <a:rPr lang="fr" sz="1300"/>
              <a:t>Machined part: stainless steel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fr" sz="1300"/>
              <a:t>Mirror: fused silica (to be machined in zerodur)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fr" sz="1300"/>
              <a:t>Slope: 3 options : Stainless steel / Glass / Ceramic</a:t>
            </a:r>
            <a:endParaRPr sz="13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300"/>
          </a:p>
        </p:txBody>
      </p:sp>
      <p:pic>
        <p:nvPicPr>
          <p:cNvPr id="133" name="Google Shape;133;p21" title="BM-01-0000_FM1-Assembly-Thin-tipv3-ceramic-mount-overview.PNG"/>
          <p:cNvPicPr preferRelativeResize="0"/>
          <p:nvPr/>
        </p:nvPicPr>
        <p:blipFill rotWithShape="1">
          <a:blip r:embed="rId3">
            <a:alphaModFix/>
          </a:blip>
          <a:srcRect l="16639" t="20072" r="9110" b="16224"/>
          <a:stretch/>
        </p:blipFill>
        <p:spPr>
          <a:xfrm>
            <a:off x="242275" y="2021463"/>
            <a:ext cx="3947650" cy="2593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1" title="FM1-Envelop-fron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3225" y="1853586"/>
            <a:ext cx="2223094" cy="170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1" title="FM1-Envelop-si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29306" y="1795987"/>
            <a:ext cx="2373580" cy="1817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1" title="FM1-envelop-top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44139" y="3195675"/>
            <a:ext cx="2543907" cy="1947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1" title="FM1-volume-envelop-overview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89075" y="3376475"/>
            <a:ext cx="2071676" cy="1586226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1"/>
          <p:cNvSpPr txBox="1">
            <a:spLocks noGrp="1"/>
          </p:cNvSpPr>
          <p:nvPr>
            <p:ph type="body" idx="1"/>
          </p:nvPr>
        </p:nvSpPr>
        <p:spPr>
          <a:xfrm>
            <a:off x="4804225" y="746175"/>
            <a:ext cx="4182000" cy="1164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852"/>
              <a:buNone/>
            </a:pPr>
            <a:r>
              <a:rPr lang="fr" sz="1427" u="sng" dirty="0"/>
              <a:t>Volume:</a:t>
            </a:r>
            <a:endParaRPr sz="1427" u="sng" dirty="0"/>
          </a:p>
          <a:p>
            <a:pPr marL="457200" lvl="0" indent="-284797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885"/>
              <a:buChar char="-"/>
            </a:pPr>
            <a:r>
              <a:rPr lang="fr" sz="1427" dirty="0"/>
              <a:t>Pre-design for prototype: fits the envelop allocated for MUSE, with FM1 mirror size similar to MUSE</a:t>
            </a:r>
            <a:endParaRPr sz="1427" dirty="0"/>
          </a:p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852"/>
              <a:buNone/>
            </a:pPr>
            <a:endParaRPr sz="1427" dirty="0"/>
          </a:p>
        </p:txBody>
      </p:sp>
      <p:cxnSp>
        <p:nvCxnSpPr>
          <p:cNvPr id="139" name="Google Shape;139;p21"/>
          <p:cNvCxnSpPr/>
          <p:nvPr/>
        </p:nvCxnSpPr>
        <p:spPr>
          <a:xfrm flipH="1">
            <a:off x="6631450" y="2063100"/>
            <a:ext cx="1782600" cy="9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40" name="Google Shape;140;p21"/>
          <p:cNvSpPr txBox="1">
            <a:spLocks noGrp="1"/>
          </p:cNvSpPr>
          <p:nvPr>
            <p:ph type="body" idx="1"/>
          </p:nvPr>
        </p:nvSpPr>
        <p:spPr>
          <a:xfrm>
            <a:off x="7012384" y="1736267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202.5 mm</a:t>
            </a:r>
            <a:endParaRPr sz="1100" dirty="0"/>
          </a:p>
        </p:txBody>
      </p:sp>
      <p:cxnSp>
        <p:nvCxnSpPr>
          <p:cNvPr id="141" name="Google Shape;141;p21"/>
          <p:cNvCxnSpPr/>
          <p:nvPr/>
        </p:nvCxnSpPr>
        <p:spPr>
          <a:xfrm rot="10800000">
            <a:off x="8499625" y="2139300"/>
            <a:ext cx="300" cy="684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42" name="Google Shape;142;p21"/>
          <p:cNvSpPr txBox="1">
            <a:spLocks noGrp="1"/>
          </p:cNvSpPr>
          <p:nvPr>
            <p:ph type="body" idx="1"/>
          </p:nvPr>
        </p:nvSpPr>
        <p:spPr>
          <a:xfrm>
            <a:off x="8259850" y="2374734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/>
              <a:t>77 mm</a:t>
            </a:r>
            <a:endParaRPr sz="1100"/>
          </a:p>
        </p:txBody>
      </p:sp>
      <p:cxnSp>
        <p:nvCxnSpPr>
          <p:cNvPr id="143" name="Google Shape;143;p21"/>
          <p:cNvCxnSpPr/>
          <p:nvPr/>
        </p:nvCxnSpPr>
        <p:spPr>
          <a:xfrm rot="10800000">
            <a:off x="8019700" y="2871525"/>
            <a:ext cx="9300" cy="494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44" name="Google Shape;144;p21"/>
          <p:cNvSpPr txBox="1">
            <a:spLocks noGrp="1"/>
          </p:cNvSpPr>
          <p:nvPr>
            <p:ph type="body" idx="1"/>
          </p:nvPr>
        </p:nvSpPr>
        <p:spPr>
          <a:xfrm>
            <a:off x="7793025" y="2990778"/>
            <a:ext cx="1035600" cy="255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 fontScale="70000" lnSpcReduction="20000"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/>
              <a:t>64 mm</a:t>
            </a:r>
            <a:endParaRPr sz="1100"/>
          </a:p>
        </p:txBody>
      </p:sp>
      <p:cxnSp>
        <p:nvCxnSpPr>
          <p:cNvPr id="145" name="Google Shape;145;p21"/>
          <p:cNvCxnSpPr/>
          <p:nvPr/>
        </p:nvCxnSpPr>
        <p:spPr>
          <a:xfrm rot="10800000">
            <a:off x="8524375" y="3536775"/>
            <a:ext cx="0" cy="1259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46" name="Google Shape;146;p21"/>
          <p:cNvSpPr txBox="1">
            <a:spLocks noGrp="1"/>
          </p:cNvSpPr>
          <p:nvPr>
            <p:ph type="body" idx="1"/>
          </p:nvPr>
        </p:nvSpPr>
        <p:spPr>
          <a:xfrm>
            <a:off x="8284300" y="4152909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/>
              <a:t>158 mm</a:t>
            </a:r>
            <a:endParaRPr sz="1100"/>
          </a:p>
        </p:txBody>
      </p:sp>
      <p:cxnSp>
        <p:nvCxnSpPr>
          <p:cNvPr id="147" name="Google Shape;147;p21"/>
          <p:cNvCxnSpPr/>
          <p:nvPr/>
        </p:nvCxnSpPr>
        <p:spPr>
          <a:xfrm rot="10800000">
            <a:off x="5210178" y="3318073"/>
            <a:ext cx="665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48" name="Google Shape;148;p21"/>
          <p:cNvSpPr txBox="1">
            <a:spLocks noGrp="1"/>
          </p:cNvSpPr>
          <p:nvPr>
            <p:ph type="body" idx="1"/>
          </p:nvPr>
        </p:nvSpPr>
        <p:spPr>
          <a:xfrm>
            <a:off x="5059400" y="3330096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/>
              <a:t>80 mm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FM1 Design</a:t>
            </a:r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1"/>
          </p:nvPr>
        </p:nvSpPr>
        <p:spPr>
          <a:xfrm>
            <a:off x="348202" y="810496"/>
            <a:ext cx="1599000" cy="443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FM1 Tilt</a:t>
            </a:r>
            <a:endParaRPr/>
          </a:p>
        </p:txBody>
      </p:sp>
      <p:pic>
        <p:nvPicPr>
          <p:cNvPr id="155" name="Google Shape;155;p22" title="BM-01-1000_FM1-Tilt-Assembly-Thi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756" y="2041772"/>
            <a:ext cx="2944377" cy="1834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 title="BM-01-1000_FM1-Tilt-Assembly-Thin-cross-sectio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34156" y="1937571"/>
            <a:ext cx="2944377" cy="18349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>
            <a:off x="1910681" y="3233959"/>
            <a:ext cx="72900" cy="588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body" idx="1"/>
          </p:nvPr>
        </p:nvSpPr>
        <p:spPr>
          <a:xfrm>
            <a:off x="1753306" y="3822559"/>
            <a:ext cx="801300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 dirty="0"/>
              <a:t>Pinion /Rack</a:t>
            </a:r>
            <a:endParaRPr sz="1000" dirty="0"/>
          </a:p>
        </p:txBody>
      </p:sp>
      <p:sp>
        <p:nvSpPr>
          <p:cNvPr id="159" name="Google Shape;159;p22"/>
          <p:cNvSpPr txBox="1">
            <a:spLocks noGrp="1"/>
          </p:cNvSpPr>
          <p:nvPr>
            <p:ph type="body" idx="1"/>
          </p:nvPr>
        </p:nvSpPr>
        <p:spPr>
          <a:xfrm>
            <a:off x="329256" y="3845184"/>
            <a:ext cx="12591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 dirty="0"/>
              <a:t>Motor with relative encoder &amp; gearbox of 261 reduction ratio</a:t>
            </a:r>
            <a:endParaRPr sz="1000" dirty="0"/>
          </a:p>
        </p:txBody>
      </p:sp>
      <p:cxnSp>
        <p:nvCxnSpPr>
          <p:cNvPr id="160" name="Google Shape;160;p22"/>
          <p:cNvCxnSpPr/>
          <p:nvPr/>
        </p:nvCxnSpPr>
        <p:spPr>
          <a:xfrm rot="10800000" flipH="1">
            <a:off x="1047756" y="3295609"/>
            <a:ext cx="540600" cy="581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1" name="Google Shape;161;p22"/>
          <p:cNvSpPr txBox="1">
            <a:spLocks noGrp="1"/>
          </p:cNvSpPr>
          <p:nvPr>
            <p:ph type="body" idx="1"/>
          </p:nvPr>
        </p:nvSpPr>
        <p:spPr>
          <a:xfrm>
            <a:off x="3686706" y="3710309"/>
            <a:ext cx="22008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700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/>
              <a:t>Ceramic Slope with height difference of 150 </a:t>
            </a:r>
            <a:r>
              <a:rPr lang="fr" sz="1000"/>
              <a:t>μm</a:t>
            </a:r>
            <a:r>
              <a:rPr lang="fr" sz="1100"/>
              <a:t> between higher and lower point</a:t>
            </a:r>
            <a:endParaRPr sz="1100"/>
          </a:p>
        </p:txBody>
      </p:sp>
      <p:cxnSp>
        <p:nvCxnSpPr>
          <p:cNvPr id="162" name="Google Shape;162;p22"/>
          <p:cNvCxnSpPr/>
          <p:nvPr/>
        </p:nvCxnSpPr>
        <p:spPr>
          <a:xfrm rot="10800000" flipH="1">
            <a:off x="4789575" y="3295409"/>
            <a:ext cx="351300" cy="414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3" name="Google Shape;163;p22"/>
          <p:cNvSpPr txBox="1">
            <a:spLocks noGrp="1"/>
          </p:cNvSpPr>
          <p:nvPr>
            <p:ph type="body" idx="1"/>
          </p:nvPr>
        </p:nvSpPr>
        <p:spPr>
          <a:xfrm>
            <a:off x="4979102" y="2047951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700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Spring to ensure permanent contact</a:t>
            </a:r>
            <a:endParaRPr sz="1100" dirty="0"/>
          </a:p>
        </p:txBody>
      </p:sp>
      <p:cxnSp>
        <p:nvCxnSpPr>
          <p:cNvPr id="164" name="Google Shape;164;p22"/>
          <p:cNvCxnSpPr/>
          <p:nvPr/>
        </p:nvCxnSpPr>
        <p:spPr>
          <a:xfrm flipH="1">
            <a:off x="5248425" y="2431759"/>
            <a:ext cx="209700" cy="346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5" name="Google Shape;165;p22"/>
          <p:cNvCxnSpPr>
            <a:cxnSpLocks/>
            <a:stCxn id="166" idx="3"/>
          </p:cNvCxnSpPr>
          <p:nvPr/>
        </p:nvCxnSpPr>
        <p:spPr>
          <a:xfrm flipV="1">
            <a:off x="4165001" y="3222284"/>
            <a:ext cx="805200" cy="7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6" name="Google Shape;166;p22"/>
          <p:cNvSpPr txBox="1">
            <a:spLocks noGrp="1"/>
          </p:cNvSpPr>
          <p:nvPr>
            <p:ph type="body" idx="1"/>
          </p:nvPr>
        </p:nvSpPr>
        <p:spPr>
          <a:xfrm>
            <a:off x="2980146" y="3117284"/>
            <a:ext cx="1184855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 dirty="0"/>
              <a:t>Contact ball - height manually adjustable and blocked with a locknut</a:t>
            </a:r>
            <a:endParaRPr sz="900" dirty="0"/>
          </a:p>
        </p:txBody>
      </p:sp>
      <p:cxnSp>
        <p:nvCxnSpPr>
          <p:cNvPr id="167" name="Google Shape;167;p22"/>
          <p:cNvCxnSpPr/>
          <p:nvPr/>
        </p:nvCxnSpPr>
        <p:spPr>
          <a:xfrm flipH="1">
            <a:off x="1942306" y="2381784"/>
            <a:ext cx="423300" cy="313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8" name="Google Shape;168;p22"/>
          <p:cNvSpPr txBox="1">
            <a:spLocks noGrp="1"/>
          </p:cNvSpPr>
          <p:nvPr>
            <p:ph type="body" idx="1"/>
          </p:nvPr>
        </p:nvSpPr>
        <p:spPr>
          <a:xfrm>
            <a:off x="2178846" y="2091674"/>
            <a:ext cx="801300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Lever arm</a:t>
            </a:r>
            <a:endParaRPr sz="1100" dirty="0"/>
          </a:p>
        </p:txBody>
      </p:sp>
      <p:cxnSp>
        <p:nvCxnSpPr>
          <p:cNvPr id="169" name="Google Shape;169;p22"/>
          <p:cNvCxnSpPr/>
          <p:nvPr/>
        </p:nvCxnSpPr>
        <p:spPr>
          <a:xfrm rot="10800000">
            <a:off x="2514306" y="3499684"/>
            <a:ext cx="313500" cy="337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0" name="Google Shape;170;p22"/>
          <p:cNvSpPr txBox="1">
            <a:spLocks noGrp="1"/>
          </p:cNvSpPr>
          <p:nvPr>
            <p:ph type="body" idx="1"/>
          </p:nvPr>
        </p:nvSpPr>
        <p:spPr>
          <a:xfrm>
            <a:off x="2617056" y="3822559"/>
            <a:ext cx="874450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SzPts val="523"/>
              <a:buNone/>
            </a:pPr>
            <a:r>
              <a:rPr lang="fr" sz="1000" dirty="0"/>
              <a:t>Hepcomotion mini rail and carts</a:t>
            </a:r>
            <a:endParaRPr sz="10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399600" y="1233425"/>
            <a:ext cx="5271300" cy="892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u="sng" dirty="0"/>
              <a:t>Resolution </a:t>
            </a:r>
            <a:r>
              <a:rPr lang="fr" sz="1100" dirty="0"/>
              <a:t>: Combination of motor gearbox reduction and slope give a reduction of 0.153”/rad between motor rotation (1) and mirror rotation (4)</a:t>
            </a:r>
            <a:endParaRPr sz="11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u="sng" dirty="0"/>
              <a:t>Backlash </a:t>
            </a:r>
            <a:r>
              <a:rPr lang="fr" sz="1100" dirty="0"/>
              <a:t>: calibrated and managed with a look-up table</a:t>
            </a:r>
            <a:endParaRPr sz="1100" dirty="0"/>
          </a:p>
        </p:txBody>
      </p:sp>
      <p:sp>
        <p:nvSpPr>
          <p:cNvPr id="172" name="Google Shape;172;p22"/>
          <p:cNvSpPr txBox="1">
            <a:spLocks noGrp="1"/>
          </p:cNvSpPr>
          <p:nvPr>
            <p:ph type="body" idx="1"/>
          </p:nvPr>
        </p:nvSpPr>
        <p:spPr>
          <a:xfrm>
            <a:off x="205400" y="2997550"/>
            <a:ext cx="540600" cy="443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SzPts val="440"/>
              <a:buNone/>
            </a:pPr>
            <a:r>
              <a:rPr lang="fr" sz="939"/>
              <a:t>Tilt rotation axis</a:t>
            </a:r>
            <a:endParaRPr sz="939"/>
          </a:p>
        </p:txBody>
      </p:sp>
      <p:cxnSp>
        <p:nvCxnSpPr>
          <p:cNvPr id="173" name="Google Shape;173;p22"/>
          <p:cNvCxnSpPr>
            <a:stCxn id="172" idx="0"/>
          </p:cNvCxnSpPr>
          <p:nvPr/>
        </p:nvCxnSpPr>
        <p:spPr>
          <a:xfrm rot="10800000">
            <a:off x="459200" y="2798050"/>
            <a:ext cx="16500" cy="199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4" name="Google Shape;174;p22"/>
          <p:cNvCxnSpPr>
            <a:cxnSpLocks/>
            <a:stCxn id="175" idx="1"/>
          </p:cNvCxnSpPr>
          <p:nvPr/>
        </p:nvCxnSpPr>
        <p:spPr>
          <a:xfrm flipH="1">
            <a:off x="2617077" y="2799384"/>
            <a:ext cx="293700" cy="292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5" name="Google Shape;175;p22"/>
          <p:cNvSpPr txBox="1">
            <a:spLocks noGrp="1"/>
          </p:cNvSpPr>
          <p:nvPr>
            <p:ph type="body" idx="1"/>
          </p:nvPr>
        </p:nvSpPr>
        <p:spPr>
          <a:xfrm>
            <a:off x="2910777" y="2684634"/>
            <a:ext cx="676548" cy="2295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 dirty="0"/>
              <a:t>Limit Switch</a:t>
            </a:r>
            <a:endParaRPr sz="1000" dirty="0"/>
          </a:p>
        </p:txBody>
      </p:sp>
      <p:cxnSp>
        <p:nvCxnSpPr>
          <p:cNvPr id="176" name="Google Shape;176;p22"/>
          <p:cNvCxnSpPr/>
          <p:nvPr/>
        </p:nvCxnSpPr>
        <p:spPr>
          <a:xfrm flipH="1">
            <a:off x="2393600" y="2641609"/>
            <a:ext cx="390300" cy="392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7" name="Google Shape;177;p22"/>
          <p:cNvSpPr txBox="1">
            <a:spLocks noGrp="1"/>
          </p:cNvSpPr>
          <p:nvPr>
            <p:ph type="body" idx="1"/>
          </p:nvPr>
        </p:nvSpPr>
        <p:spPr>
          <a:xfrm>
            <a:off x="2671173" y="2346798"/>
            <a:ext cx="801300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Hard Stop</a:t>
            </a:r>
            <a:endParaRPr sz="1100" dirty="0"/>
          </a:p>
        </p:txBody>
      </p:sp>
      <p:graphicFrame>
        <p:nvGraphicFramePr>
          <p:cNvPr id="178" name="Google Shape;178;p22"/>
          <p:cNvGraphicFramePr/>
          <p:nvPr/>
        </p:nvGraphicFramePr>
        <p:xfrm>
          <a:off x="6334600" y="1101450"/>
          <a:ext cx="2660750" cy="3748890"/>
        </p:xfrm>
        <a:graphic>
          <a:graphicData uri="http://schemas.openxmlformats.org/drawingml/2006/table">
            <a:tbl>
              <a:tblPr>
                <a:noFill/>
                <a:tableStyleId>{DE235A80-A06E-41C4-AC00-CB9070DE369A}</a:tableStyleId>
              </a:tblPr>
              <a:tblGrid>
                <a:gridCol w="103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7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 Title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 Value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theoretical performance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Nominal position manual alignment accuracy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 deg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M2,5 screw : ⅓ turn accuracy to reach 0,1 deg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Range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arcmin (</a:t>
                      </a: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±2,5 arcmin)</a:t>
                      </a:r>
                      <a:endParaRPr sz="9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 arcmin (adjustable)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Repeatability (precision) </a:t>
                      </a:r>
                      <a:r>
                        <a:rPr lang="fr" sz="1000" b="1" u="sng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one step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arcsec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Theory : 0,001 arcsec with encoders + reductor + slope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Mount Stability during operation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arcsec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be assessed in thermal transient mode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79" name="Google Shape;179;p22" title="BM-01-1000_FM1-Tilt-Assembly-Thin_zoom-tilt.PNG"/>
          <p:cNvPicPr preferRelativeResize="0"/>
          <p:nvPr/>
        </p:nvPicPr>
        <p:blipFill rotWithShape="1">
          <a:blip r:embed="rId5">
            <a:alphaModFix/>
          </a:blip>
          <a:srcRect l="31099" t="20153" r="38654" b="30378"/>
          <a:stretch/>
        </p:blipFill>
        <p:spPr>
          <a:xfrm>
            <a:off x="4293225" y="4120925"/>
            <a:ext cx="716049" cy="729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0" name="Google Shape;180;p22"/>
          <p:cNvCxnSpPr/>
          <p:nvPr/>
        </p:nvCxnSpPr>
        <p:spPr>
          <a:xfrm rot="10800000">
            <a:off x="4860350" y="4510775"/>
            <a:ext cx="419700" cy="141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1" name="Google Shape;181;p22"/>
          <p:cNvSpPr txBox="1">
            <a:spLocks noGrp="1"/>
          </p:cNvSpPr>
          <p:nvPr>
            <p:ph type="body" idx="1"/>
          </p:nvPr>
        </p:nvSpPr>
        <p:spPr>
          <a:xfrm>
            <a:off x="5313875" y="4261475"/>
            <a:ext cx="805200" cy="550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/>
              <a:t>150</a:t>
            </a:r>
            <a:r>
              <a:rPr lang="fr" sz="1000"/>
              <a:t>μm</a:t>
            </a:r>
            <a:r>
              <a:rPr lang="fr" sz="900"/>
              <a:t> thick washer (replaceable to adjust the range)</a:t>
            </a:r>
            <a:endParaRPr sz="900"/>
          </a:p>
        </p:txBody>
      </p:sp>
      <p:sp>
        <p:nvSpPr>
          <p:cNvPr id="182" name="Google Shape;182;p22"/>
          <p:cNvSpPr/>
          <p:nvPr/>
        </p:nvSpPr>
        <p:spPr>
          <a:xfrm rot="8533612">
            <a:off x="1918768" y="2865138"/>
            <a:ext cx="133217" cy="394966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2"/>
          <p:cNvSpPr/>
          <p:nvPr/>
        </p:nvSpPr>
        <p:spPr>
          <a:xfrm rot="8535723">
            <a:off x="589968" y="2520711"/>
            <a:ext cx="99011" cy="323977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2"/>
          <p:cNvSpPr txBox="1">
            <a:spLocks noGrp="1"/>
          </p:cNvSpPr>
          <p:nvPr>
            <p:ph type="body" idx="1"/>
          </p:nvPr>
        </p:nvSpPr>
        <p:spPr>
          <a:xfrm>
            <a:off x="1617197" y="2765200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dirty="0">
                <a:solidFill>
                  <a:srgbClr val="980000"/>
                </a:solidFill>
              </a:rPr>
              <a:t>1</a:t>
            </a:r>
            <a:endParaRPr sz="970" dirty="0">
              <a:solidFill>
                <a:srgbClr val="980000"/>
              </a:solidFill>
            </a:endParaRPr>
          </a:p>
        </p:txBody>
      </p:sp>
      <p:sp>
        <p:nvSpPr>
          <p:cNvPr id="185" name="Google Shape;185;p22"/>
          <p:cNvSpPr txBox="1">
            <a:spLocks noGrp="1"/>
          </p:cNvSpPr>
          <p:nvPr>
            <p:ph type="body" idx="1"/>
          </p:nvPr>
        </p:nvSpPr>
        <p:spPr>
          <a:xfrm>
            <a:off x="2187075" y="3493244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dirty="0">
                <a:solidFill>
                  <a:srgbClr val="980000"/>
                </a:solidFill>
              </a:rPr>
              <a:t>2</a:t>
            </a:r>
            <a:endParaRPr sz="970" dirty="0">
              <a:solidFill>
                <a:srgbClr val="980000"/>
              </a:solidFill>
            </a:endParaRPr>
          </a:p>
        </p:txBody>
      </p:sp>
      <p:sp>
        <p:nvSpPr>
          <p:cNvPr id="186" name="Google Shape;186;p22"/>
          <p:cNvSpPr txBox="1">
            <a:spLocks noGrp="1"/>
          </p:cNvSpPr>
          <p:nvPr>
            <p:ph type="body" idx="1"/>
          </p:nvPr>
        </p:nvSpPr>
        <p:spPr>
          <a:xfrm>
            <a:off x="2110020" y="2501891"/>
            <a:ext cx="2937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dirty="0">
                <a:solidFill>
                  <a:srgbClr val="980000"/>
                </a:solidFill>
              </a:rPr>
              <a:t>3</a:t>
            </a:r>
            <a:endParaRPr sz="970" dirty="0">
              <a:solidFill>
                <a:srgbClr val="980000"/>
              </a:solidFill>
            </a:endParaRPr>
          </a:p>
        </p:txBody>
      </p:sp>
      <p:sp>
        <p:nvSpPr>
          <p:cNvPr id="187" name="Google Shape;187;p22"/>
          <p:cNvSpPr txBox="1">
            <a:spLocks noGrp="1"/>
          </p:cNvSpPr>
          <p:nvPr>
            <p:ph type="body" idx="1"/>
          </p:nvPr>
        </p:nvSpPr>
        <p:spPr>
          <a:xfrm>
            <a:off x="345650" y="2489807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>
                <a:solidFill>
                  <a:srgbClr val="980000"/>
                </a:solidFill>
              </a:rPr>
              <a:t>4</a:t>
            </a:r>
            <a:endParaRPr sz="970">
              <a:solidFill>
                <a:srgbClr val="980000"/>
              </a:solidFill>
            </a:endParaRPr>
          </a:p>
        </p:txBody>
      </p:sp>
      <p:sp>
        <p:nvSpPr>
          <p:cNvPr id="188" name="Google Shape;188;p22"/>
          <p:cNvSpPr/>
          <p:nvPr/>
        </p:nvSpPr>
        <p:spPr>
          <a:xfrm rot="-3730554">
            <a:off x="2350978" y="3307218"/>
            <a:ext cx="97695" cy="357093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2"/>
          <p:cNvSpPr/>
          <p:nvPr/>
        </p:nvSpPr>
        <p:spPr>
          <a:xfrm rot="138668">
            <a:off x="2054756" y="2698688"/>
            <a:ext cx="66954" cy="231175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3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FM1 Design</a:t>
            </a:r>
            <a:endParaRPr/>
          </a:p>
        </p:txBody>
      </p:sp>
      <p:sp>
        <p:nvSpPr>
          <p:cNvPr id="195" name="Google Shape;195;p23"/>
          <p:cNvSpPr txBox="1">
            <a:spLocks noGrp="1"/>
          </p:cNvSpPr>
          <p:nvPr>
            <p:ph type="body" idx="1"/>
          </p:nvPr>
        </p:nvSpPr>
        <p:spPr>
          <a:xfrm>
            <a:off x="215272" y="729625"/>
            <a:ext cx="3783000" cy="443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925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FM1 Tip - Same concept as FM1 tilt</a:t>
            </a:r>
            <a:endParaRPr/>
          </a:p>
        </p:txBody>
      </p:sp>
      <p:pic>
        <p:nvPicPr>
          <p:cNvPr id="196" name="Google Shape;196;p23" title="BM-01-0000_FM1-Assembly-Thin-tipv3-ceramic-mount_tip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4944" y="1173326"/>
            <a:ext cx="2864625" cy="218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3" title="BM-01-0000_FM1-Assembly-Thin-tipv3-ceramic-mount_tip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283" y="1139451"/>
            <a:ext cx="2737248" cy="20905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8" name="Google Shape;198;p23"/>
          <p:cNvCxnSpPr/>
          <p:nvPr/>
        </p:nvCxnSpPr>
        <p:spPr>
          <a:xfrm rot="10800000">
            <a:off x="1814281" y="2899826"/>
            <a:ext cx="538500" cy="129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9" name="Google Shape;199;p23"/>
          <p:cNvSpPr txBox="1">
            <a:spLocks noGrp="1"/>
          </p:cNvSpPr>
          <p:nvPr>
            <p:ph type="body" idx="1"/>
          </p:nvPr>
        </p:nvSpPr>
        <p:spPr>
          <a:xfrm>
            <a:off x="2317080" y="2937276"/>
            <a:ext cx="987863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 dirty="0"/>
              <a:t>Tip rotation axis</a:t>
            </a:r>
            <a:endParaRPr sz="1000" dirty="0"/>
          </a:p>
        </p:txBody>
      </p:sp>
      <p:sp>
        <p:nvSpPr>
          <p:cNvPr id="201" name="Google Shape;201;p23"/>
          <p:cNvSpPr txBox="1">
            <a:spLocks noGrp="1"/>
          </p:cNvSpPr>
          <p:nvPr>
            <p:ph type="body" idx="1"/>
          </p:nvPr>
        </p:nvSpPr>
        <p:spPr>
          <a:xfrm>
            <a:off x="4513479" y="881550"/>
            <a:ext cx="1671129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Motor with relative encoder &amp; gearbox of 261 reduction ratio</a:t>
            </a:r>
            <a:endParaRPr sz="1100" dirty="0"/>
          </a:p>
        </p:txBody>
      </p:sp>
      <p:cxnSp>
        <p:nvCxnSpPr>
          <p:cNvPr id="202" name="Google Shape;202;p23"/>
          <p:cNvCxnSpPr/>
          <p:nvPr/>
        </p:nvCxnSpPr>
        <p:spPr>
          <a:xfrm flipH="1">
            <a:off x="5340631" y="1475813"/>
            <a:ext cx="196800" cy="45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3" name="Google Shape;203;p23"/>
          <p:cNvSpPr txBox="1">
            <a:spLocks noGrp="1"/>
          </p:cNvSpPr>
          <p:nvPr>
            <p:ph type="body" idx="1"/>
          </p:nvPr>
        </p:nvSpPr>
        <p:spPr>
          <a:xfrm>
            <a:off x="776981" y="1333401"/>
            <a:ext cx="801300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 dirty="0"/>
              <a:t>Pinion /Rack</a:t>
            </a:r>
            <a:endParaRPr sz="1000" dirty="0"/>
          </a:p>
        </p:txBody>
      </p:sp>
      <p:cxnSp>
        <p:nvCxnSpPr>
          <p:cNvPr id="204" name="Google Shape;204;p23"/>
          <p:cNvCxnSpPr>
            <a:stCxn id="203" idx="2"/>
          </p:cNvCxnSpPr>
          <p:nvPr/>
        </p:nvCxnSpPr>
        <p:spPr>
          <a:xfrm>
            <a:off x="1177631" y="1562900"/>
            <a:ext cx="203700" cy="300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5" name="Google Shape;205;p23"/>
          <p:cNvSpPr txBox="1">
            <a:spLocks noGrp="1"/>
          </p:cNvSpPr>
          <p:nvPr>
            <p:ph type="body" idx="1"/>
          </p:nvPr>
        </p:nvSpPr>
        <p:spPr>
          <a:xfrm>
            <a:off x="2810179" y="2670326"/>
            <a:ext cx="1074948" cy="2295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Limit Switch</a:t>
            </a:r>
            <a:endParaRPr sz="1100" dirty="0"/>
          </a:p>
        </p:txBody>
      </p:sp>
      <p:cxnSp>
        <p:nvCxnSpPr>
          <p:cNvPr id="206" name="Google Shape;206;p23"/>
          <p:cNvCxnSpPr>
            <a:cxnSpLocks/>
            <a:stCxn id="205" idx="0"/>
          </p:cNvCxnSpPr>
          <p:nvPr/>
        </p:nvCxnSpPr>
        <p:spPr>
          <a:xfrm flipV="1">
            <a:off x="3347653" y="2252726"/>
            <a:ext cx="977574" cy="417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7" name="Google Shape;207;p23"/>
          <p:cNvCxnSpPr>
            <a:cxnSpLocks/>
          </p:cNvCxnSpPr>
          <p:nvPr/>
        </p:nvCxnSpPr>
        <p:spPr>
          <a:xfrm flipV="1">
            <a:off x="4252822" y="2262075"/>
            <a:ext cx="457103" cy="93620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8" name="Google Shape;208;p23"/>
          <p:cNvSpPr txBox="1">
            <a:spLocks noGrp="1"/>
          </p:cNvSpPr>
          <p:nvPr>
            <p:ph type="body" idx="1"/>
          </p:nvPr>
        </p:nvSpPr>
        <p:spPr>
          <a:xfrm>
            <a:off x="3832352" y="3087926"/>
            <a:ext cx="754207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 dirty="0"/>
              <a:t>Hard Stop</a:t>
            </a:r>
            <a:endParaRPr sz="1000" dirty="0"/>
          </a:p>
        </p:txBody>
      </p:sp>
      <p:sp>
        <p:nvSpPr>
          <p:cNvPr id="209" name="Google Shape;209;p23"/>
          <p:cNvSpPr txBox="1">
            <a:spLocks noGrp="1"/>
          </p:cNvSpPr>
          <p:nvPr>
            <p:ph type="body" idx="1"/>
          </p:nvPr>
        </p:nvSpPr>
        <p:spPr>
          <a:xfrm>
            <a:off x="3646806" y="2771001"/>
            <a:ext cx="801300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 dirty="0"/>
              <a:t>Lever</a:t>
            </a:r>
            <a:endParaRPr sz="1000" dirty="0"/>
          </a:p>
        </p:txBody>
      </p:sp>
      <p:cxnSp>
        <p:nvCxnSpPr>
          <p:cNvPr id="210" name="Google Shape;210;p23"/>
          <p:cNvCxnSpPr/>
          <p:nvPr/>
        </p:nvCxnSpPr>
        <p:spPr>
          <a:xfrm rot="10800000" flipH="1">
            <a:off x="4060838" y="2656525"/>
            <a:ext cx="337500" cy="243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11" name="Google Shape;211;p23" title="BM-01-0000_FM1-Assembly-Thin-tipv3-ceramic-mount_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8937" y="3182559"/>
            <a:ext cx="2906376" cy="221972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12" name="Google Shape;212;p23"/>
          <p:cNvGraphicFramePr/>
          <p:nvPr/>
        </p:nvGraphicFramePr>
        <p:xfrm>
          <a:off x="6295025" y="1139975"/>
          <a:ext cx="2660750" cy="3748890"/>
        </p:xfrm>
        <a:graphic>
          <a:graphicData uri="http://schemas.openxmlformats.org/drawingml/2006/table">
            <a:tbl>
              <a:tblPr>
                <a:noFill/>
                <a:tableStyleId>{DE235A80-A06E-41C4-AC00-CB9070DE369A}</a:tableStyleId>
              </a:tblPr>
              <a:tblGrid>
                <a:gridCol w="103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7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 Title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 Value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theoretical performance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Nominal position manual alignment accuracy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 deg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M2,5 screw : ⅓ turn accuracy to reach 0,1 deg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Range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arcmin (</a:t>
                      </a: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±2,5 arcmin)</a:t>
                      </a:r>
                      <a:endParaRPr sz="9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5.8 arcmin (adjustable)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Repeatability (precision) </a:t>
                      </a:r>
                      <a:r>
                        <a:rPr lang="fr" sz="1000" b="1" u="sng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one step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arcsec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Theory : 0,001 arcsec with encoders + reductor + slope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Mount Stability during operation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arcsec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be assessed in thermal transient mode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3" name="Google Shape;213;p23"/>
          <p:cNvSpPr txBox="1">
            <a:spLocks noGrp="1"/>
          </p:cNvSpPr>
          <p:nvPr>
            <p:ph type="body" idx="1"/>
          </p:nvPr>
        </p:nvSpPr>
        <p:spPr>
          <a:xfrm>
            <a:off x="148300" y="3461250"/>
            <a:ext cx="22008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700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Ceramic Slope with height difference of 150 microns between higher and lower point</a:t>
            </a:r>
            <a:endParaRPr sz="1100" dirty="0"/>
          </a:p>
        </p:txBody>
      </p:sp>
      <p:cxnSp>
        <p:nvCxnSpPr>
          <p:cNvPr id="214" name="Google Shape;214;p23"/>
          <p:cNvCxnSpPr/>
          <p:nvPr/>
        </p:nvCxnSpPr>
        <p:spPr>
          <a:xfrm>
            <a:off x="969025" y="3843025"/>
            <a:ext cx="82500" cy="297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15" name="Google Shape;215;p23" title="BM-01-0000_FM1-Assembly-Thin-tipv3-ceramic-mount_zoom shim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05397" y="4018799"/>
            <a:ext cx="1136225" cy="869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6" name="Google Shape;216;p23"/>
          <p:cNvCxnSpPr/>
          <p:nvPr/>
        </p:nvCxnSpPr>
        <p:spPr>
          <a:xfrm>
            <a:off x="4035725" y="3804500"/>
            <a:ext cx="180000" cy="559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7" name="Google Shape;217;p23"/>
          <p:cNvSpPr txBox="1">
            <a:spLocks noGrp="1"/>
          </p:cNvSpPr>
          <p:nvPr>
            <p:ph type="body" idx="1"/>
          </p:nvPr>
        </p:nvSpPr>
        <p:spPr>
          <a:xfrm>
            <a:off x="3241650" y="3490247"/>
            <a:ext cx="26607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 dirty="0"/>
              <a:t>150</a:t>
            </a:r>
            <a:r>
              <a:rPr lang="fr" sz="1000" dirty="0"/>
              <a:t>μm</a:t>
            </a:r>
            <a:r>
              <a:rPr lang="fr" sz="900" dirty="0"/>
              <a:t> thick washer (replaceable to adjust the range)</a:t>
            </a:r>
            <a:endParaRPr sz="900" dirty="0"/>
          </a:p>
        </p:txBody>
      </p:sp>
      <p:sp>
        <p:nvSpPr>
          <p:cNvPr id="218" name="Google Shape;218;p23"/>
          <p:cNvSpPr/>
          <p:nvPr/>
        </p:nvSpPr>
        <p:spPr>
          <a:xfrm rot="7802331">
            <a:off x="1460320" y="1562936"/>
            <a:ext cx="122648" cy="300453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23"/>
          <p:cNvSpPr/>
          <p:nvPr/>
        </p:nvSpPr>
        <p:spPr>
          <a:xfrm rot="8659">
            <a:off x="1752614" y="1699937"/>
            <a:ext cx="357301" cy="1125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4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FM2 overview - Volume</a:t>
            </a:r>
            <a:endParaRPr/>
          </a:p>
        </p:txBody>
      </p:sp>
      <p:sp>
        <p:nvSpPr>
          <p:cNvPr id="225" name="Google Shape;225;p24"/>
          <p:cNvSpPr txBox="1">
            <a:spLocks noGrp="1"/>
          </p:cNvSpPr>
          <p:nvPr>
            <p:ph type="body" idx="1"/>
          </p:nvPr>
        </p:nvSpPr>
        <p:spPr>
          <a:xfrm>
            <a:off x="94850" y="746175"/>
            <a:ext cx="4519500" cy="1586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300" u="sng" dirty="0"/>
              <a:t>Prototype materials :</a:t>
            </a:r>
            <a:endParaRPr sz="1300" u="sng" dirty="0"/>
          </a:p>
          <a:p>
            <a:pPr marL="457200" lvl="0" indent="-311150" algn="l" rtl="0">
              <a:spcBef>
                <a:spcPts val="800"/>
              </a:spcBef>
              <a:spcAft>
                <a:spcPts val="0"/>
              </a:spcAft>
              <a:buSzPts val="1300"/>
              <a:buChar char="-"/>
            </a:pPr>
            <a:r>
              <a:rPr lang="fr" sz="1300" dirty="0"/>
              <a:t>Machined part: stainless steel</a:t>
            </a:r>
            <a:endParaRPr sz="13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fr" sz="1300" dirty="0"/>
              <a:t>Mirror: to be machined in zerodur</a:t>
            </a:r>
            <a:endParaRPr sz="13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fr" sz="1300" dirty="0"/>
              <a:t>Slope: ceramic</a:t>
            </a:r>
            <a:endParaRPr sz="13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26" name="Google Shape;226;p24"/>
          <p:cNvSpPr txBox="1">
            <a:spLocks noGrp="1"/>
          </p:cNvSpPr>
          <p:nvPr>
            <p:ph type="body" idx="1"/>
          </p:nvPr>
        </p:nvSpPr>
        <p:spPr>
          <a:xfrm>
            <a:off x="4804225" y="639252"/>
            <a:ext cx="4182000" cy="1164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SzPts val="935"/>
              <a:buNone/>
            </a:pPr>
            <a:r>
              <a:rPr lang="fr" sz="1285" u="sng" dirty="0"/>
              <a:t>Volume:</a:t>
            </a:r>
            <a:endParaRPr sz="1285" u="sng" dirty="0"/>
          </a:p>
          <a:p>
            <a:pPr marL="457200" lvl="0" indent="-272415" algn="l" rtl="0">
              <a:spcBef>
                <a:spcPts val="800"/>
              </a:spcBef>
              <a:spcAft>
                <a:spcPts val="0"/>
              </a:spcAft>
              <a:buSzPts val="690"/>
              <a:buChar char="-"/>
            </a:pPr>
            <a:r>
              <a:rPr lang="fr" sz="1285" dirty="0"/>
              <a:t>Pre-design for prototype: exceeds the envelop allocated for MUSE in depth, with FM2 mirror size similar to MUSE</a:t>
            </a:r>
            <a:endParaRPr sz="1285" dirty="0"/>
          </a:p>
        </p:txBody>
      </p:sp>
      <p:pic>
        <p:nvPicPr>
          <p:cNvPr id="227" name="Google Shape;227;p24" title="FM2_background-Photoroo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375" y="1714850"/>
            <a:ext cx="3342583" cy="3195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4" title="FM2_space_env_top-Photoroo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1325" y="3413150"/>
            <a:ext cx="1688475" cy="1710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4" title="FM2_space_env_front-Photoroo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79975" y="1606350"/>
            <a:ext cx="1551451" cy="1766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4" title="FM2_space_env_iso-Photoroom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04225" y="3344950"/>
            <a:ext cx="1828894" cy="173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4" title="FM2_space_env_side-Photoroom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83725" y="1563976"/>
            <a:ext cx="1914550" cy="17364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2" name="Google Shape;232;p24"/>
          <p:cNvCxnSpPr/>
          <p:nvPr/>
        </p:nvCxnSpPr>
        <p:spPr>
          <a:xfrm rot="10800000">
            <a:off x="5453575" y="3218218"/>
            <a:ext cx="379200" cy="4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33" name="Google Shape;233;p24"/>
          <p:cNvSpPr txBox="1">
            <a:spLocks noGrp="1"/>
          </p:cNvSpPr>
          <p:nvPr>
            <p:ph type="body" idx="1"/>
          </p:nvPr>
        </p:nvSpPr>
        <p:spPr>
          <a:xfrm>
            <a:off x="5144125" y="3140426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75 mm</a:t>
            </a:r>
            <a:endParaRPr sz="1100" dirty="0"/>
          </a:p>
        </p:txBody>
      </p:sp>
      <p:cxnSp>
        <p:nvCxnSpPr>
          <p:cNvPr id="234" name="Google Shape;234;p24"/>
          <p:cNvCxnSpPr/>
          <p:nvPr/>
        </p:nvCxnSpPr>
        <p:spPr>
          <a:xfrm rot="10800000" flipH="1">
            <a:off x="5144125" y="1640125"/>
            <a:ext cx="816900" cy="1026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35" name="Google Shape;235;p24"/>
          <p:cNvSpPr txBox="1">
            <a:spLocks noGrp="1"/>
          </p:cNvSpPr>
          <p:nvPr>
            <p:ph type="body" idx="1"/>
          </p:nvPr>
        </p:nvSpPr>
        <p:spPr>
          <a:xfrm>
            <a:off x="4700856" y="1936752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270 mm</a:t>
            </a:r>
            <a:endParaRPr sz="1100" dirty="0"/>
          </a:p>
        </p:txBody>
      </p:sp>
      <p:cxnSp>
        <p:nvCxnSpPr>
          <p:cNvPr id="236" name="Google Shape;236;p24"/>
          <p:cNvCxnSpPr/>
          <p:nvPr/>
        </p:nvCxnSpPr>
        <p:spPr>
          <a:xfrm>
            <a:off x="6075225" y="1611500"/>
            <a:ext cx="390000" cy="32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37" name="Google Shape;237;p24"/>
          <p:cNvSpPr txBox="1">
            <a:spLocks noGrp="1"/>
          </p:cNvSpPr>
          <p:nvPr>
            <p:ph type="body" idx="1"/>
          </p:nvPr>
        </p:nvSpPr>
        <p:spPr>
          <a:xfrm>
            <a:off x="6111558" y="1525861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110 mm</a:t>
            </a:r>
            <a:endParaRPr sz="1100" dirty="0"/>
          </a:p>
        </p:txBody>
      </p:sp>
      <p:sp>
        <p:nvSpPr>
          <p:cNvPr id="238" name="Google Shape;238;p24"/>
          <p:cNvSpPr txBox="1">
            <a:spLocks noGrp="1"/>
          </p:cNvSpPr>
          <p:nvPr>
            <p:ph type="body" idx="1"/>
          </p:nvPr>
        </p:nvSpPr>
        <p:spPr>
          <a:xfrm>
            <a:off x="7940925" y="1717876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263 mm</a:t>
            </a:r>
            <a:endParaRPr sz="1100" dirty="0"/>
          </a:p>
        </p:txBody>
      </p:sp>
      <p:cxnSp>
        <p:nvCxnSpPr>
          <p:cNvPr id="239" name="Google Shape;239;p24"/>
          <p:cNvCxnSpPr>
            <a:endCxn id="231" idx="3"/>
          </p:cNvCxnSpPr>
          <p:nvPr/>
        </p:nvCxnSpPr>
        <p:spPr>
          <a:xfrm>
            <a:off x="7749275" y="1628526"/>
            <a:ext cx="849000" cy="803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240" name="Google Shape;240;p24"/>
          <p:cNvCxnSpPr/>
          <p:nvPr/>
        </p:nvCxnSpPr>
        <p:spPr>
          <a:xfrm flipH="1">
            <a:off x="7406150" y="3251525"/>
            <a:ext cx="318600" cy="4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41" name="Google Shape;241;p24"/>
          <p:cNvSpPr txBox="1">
            <a:spLocks noGrp="1"/>
          </p:cNvSpPr>
          <p:nvPr>
            <p:ph type="body" idx="1"/>
          </p:nvPr>
        </p:nvSpPr>
        <p:spPr>
          <a:xfrm>
            <a:off x="7080422" y="3256245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/>
              <a:t>83 mm</a:t>
            </a:r>
            <a:endParaRPr sz="1100"/>
          </a:p>
        </p:txBody>
      </p:sp>
      <p:cxnSp>
        <p:nvCxnSpPr>
          <p:cNvPr id="242" name="Google Shape;242;p24"/>
          <p:cNvCxnSpPr/>
          <p:nvPr/>
        </p:nvCxnSpPr>
        <p:spPr>
          <a:xfrm flipH="1">
            <a:off x="5404900" y="1853950"/>
            <a:ext cx="774900" cy="101730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3" name="Google Shape;243;p24"/>
          <p:cNvCxnSpPr/>
          <p:nvPr/>
        </p:nvCxnSpPr>
        <p:spPr>
          <a:xfrm flipH="1">
            <a:off x="5030125" y="2360050"/>
            <a:ext cx="1226100" cy="510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4" name="Google Shape;244;p24"/>
          <p:cNvCxnSpPr/>
          <p:nvPr/>
        </p:nvCxnSpPr>
        <p:spPr>
          <a:xfrm rot="-5400000" flipH="1">
            <a:off x="5888007" y="2213950"/>
            <a:ext cx="164400" cy="138000"/>
          </a:xfrm>
          <a:prstGeom prst="curvedConnector3">
            <a:avLst>
              <a:gd name="adj1" fmla="val 5794"/>
            </a:avLst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5" name="Google Shape;245;p24"/>
          <p:cNvSpPr txBox="1">
            <a:spLocks noGrp="1"/>
          </p:cNvSpPr>
          <p:nvPr>
            <p:ph type="body" idx="1"/>
          </p:nvPr>
        </p:nvSpPr>
        <p:spPr>
          <a:xfrm>
            <a:off x="6044194" y="2108731"/>
            <a:ext cx="1035600" cy="2316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>
                <a:solidFill>
                  <a:schemeClr val="accent6"/>
                </a:solidFill>
              </a:rPr>
              <a:t>51</a:t>
            </a:r>
            <a:endParaRPr sz="900">
              <a:solidFill>
                <a:schemeClr val="accent6"/>
              </a:solidFill>
            </a:endParaRPr>
          </a:p>
          <a:p>
            <a:pPr marL="0" lvl="0" indent="0" algn="ctr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>
                <a:solidFill>
                  <a:schemeClr val="accent6"/>
                </a:solidFill>
              </a:rPr>
              <a:t>70</a:t>
            </a:r>
            <a:endParaRPr sz="900">
              <a:solidFill>
                <a:schemeClr val="accent6"/>
              </a:solidFill>
            </a:endParaRPr>
          </a:p>
          <a:p>
            <a:pPr marL="0" lvl="0" indent="0" algn="ctr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>
                <a:solidFill>
                  <a:schemeClr val="accent6"/>
                </a:solidFill>
              </a:rPr>
              <a:t>61</a:t>
            </a:r>
            <a:endParaRPr sz="900">
              <a:solidFill>
                <a:schemeClr val="accent6"/>
              </a:solidFill>
            </a:endParaRPr>
          </a:p>
          <a:p>
            <a:pPr marL="0" lvl="0" indent="0" algn="ctr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>
                <a:solidFill>
                  <a:schemeClr val="accent6"/>
                </a:solidFill>
              </a:rPr>
              <a:t>72</a:t>
            </a:r>
            <a:endParaRPr sz="900">
              <a:solidFill>
                <a:schemeClr val="accent6"/>
              </a:solidFill>
            </a:endParaRPr>
          </a:p>
          <a:p>
            <a:pPr marL="0" lvl="0" indent="0" algn="ctr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>
                <a:solidFill>
                  <a:schemeClr val="accent6"/>
                </a:solidFill>
              </a:rPr>
              <a:t>39</a:t>
            </a:r>
            <a:endParaRPr sz="900">
              <a:solidFill>
                <a:schemeClr val="accent6"/>
              </a:solidFill>
            </a:endParaRPr>
          </a:p>
          <a:p>
            <a:pPr marL="0" lvl="0" indent="0" algn="ctr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>
                <a:solidFill>
                  <a:schemeClr val="accent6"/>
                </a:solidFill>
              </a:rPr>
              <a:t>63</a:t>
            </a:r>
            <a:endParaRPr sz="900">
              <a:solidFill>
                <a:schemeClr val="accent6"/>
              </a:solidFill>
            </a:endParaRPr>
          </a:p>
          <a:p>
            <a:pPr marL="0" lvl="0" indent="0" algn="ctr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>
                <a:solidFill>
                  <a:schemeClr val="accent6"/>
                </a:solidFill>
              </a:rPr>
              <a:t>51</a:t>
            </a:r>
            <a:endParaRPr sz="900">
              <a:solidFill>
                <a:schemeClr val="accent6"/>
              </a:solidFill>
            </a:endParaRPr>
          </a:p>
          <a:p>
            <a:pPr marL="0" lvl="0" indent="0" algn="ctr" rtl="0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 sz="900">
                <a:solidFill>
                  <a:schemeClr val="accent6"/>
                </a:solidFill>
              </a:rPr>
              <a:t>67</a:t>
            </a:r>
            <a:endParaRPr sz="900">
              <a:solidFill>
                <a:schemeClr val="accent6"/>
              </a:solidFill>
            </a:endParaRPr>
          </a:p>
        </p:txBody>
      </p:sp>
      <p:cxnSp>
        <p:nvCxnSpPr>
          <p:cNvPr id="246" name="Google Shape;246;p24"/>
          <p:cNvCxnSpPr/>
          <p:nvPr/>
        </p:nvCxnSpPr>
        <p:spPr>
          <a:xfrm flipH="1">
            <a:off x="6440898" y="2074876"/>
            <a:ext cx="300" cy="1416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7" name="Google Shape;247;p24"/>
          <p:cNvCxnSpPr/>
          <p:nvPr/>
        </p:nvCxnSpPr>
        <p:spPr>
          <a:xfrm flipH="1">
            <a:off x="6692248" y="2074876"/>
            <a:ext cx="9600" cy="1401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8" name="Google Shape;248;p24"/>
          <p:cNvCxnSpPr/>
          <p:nvPr/>
        </p:nvCxnSpPr>
        <p:spPr>
          <a:xfrm>
            <a:off x="6431611" y="2074876"/>
            <a:ext cx="918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9" name="Google Shape;249;p24"/>
          <p:cNvCxnSpPr/>
          <p:nvPr/>
        </p:nvCxnSpPr>
        <p:spPr>
          <a:xfrm>
            <a:off x="6610061" y="2074876"/>
            <a:ext cx="918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0" name="Google Shape;250;p24"/>
          <p:cNvCxnSpPr/>
          <p:nvPr/>
        </p:nvCxnSpPr>
        <p:spPr>
          <a:xfrm>
            <a:off x="6433992" y="3481612"/>
            <a:ext cx="918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1" name="Google Shape;251;p24"/>
          <p:cNvCxnSpPr/>
          <p:nvPr/>
        </p:nvCxnSpPr>
        <p:spPr>
          <a:xfrm>
            <a:off x="6610042" y="3481612"/>
            <a:ext cx="918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2" name="Google Shape;252;p24"/>
          <p:cNvSpPr/>
          <p:nvPr/>
        </p:nvSpPr>
        <p:spPr>
          <a:xfrm>
            <a:off x="6726250" y="2016863"/>
            <a:ext cx="45300" cy="43500"/>
          </a:xfrm>
          <a:prstGeom prst="ellipse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3" name="Google Shape;253;p24"/>
          <p:cNvCxnSpPr/>
          <p:nvPr/>
        </p:nvCxnSpPr>
        <p:spPr>
          <a:xfrm flipH="1">
            <a:off x="7028050" y="1866525"/>
            <a:ext cx="844200" cy="82680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4" name="Google Shape;254;p24"/>
          <p:cNvCxnSpPr/>
          <p:nvPr/>
        </p:nvCxnSpPr>
        <p:spPr>
          <a:xfrm>
            <a:off x="7536775" y="1839800"/>
            <a:ext cx="4500" cy="125490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5" name="Google Shape;255;p24"/>
          <p:cNvCxnSpPr/>
          <p:nvPr/>
        </p:nvCxnSpPr>
        <p:spPr>
          <a:xfrm rot="-5400000">
            <a:off x="7393975" y="2125250"/>
            <a:ext cx="185700" cy="109200"/>
          </a:xfrm>
          <a:prstGeom prst="curvedConnector3">
            <a:avLst>
              <a:gd name="adj1" fmla="val 88530"/>
            </a:avLst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6" name="Google Shape;256;p24"/>
          <p:cNvSpPr txBox="1">
            <a:spLocks noGrp="1"/>
          </p:cNvSpPr>
          <p:nvPr>
            <p:ph type="body" idx="1"/>
          </p:nvPr>
        </p:nvSpPr>
        <p:spPr>
          <a:xfrm>
            <a:off x="6703975" y="1715458"/>
            <a:ext cx="1035600" cy="35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accent6"/>
                </a:solidFill>
              </a:rPr>
              <a:t>135</a:t>
            </a:r>
            <a:endParaRPr sz="1100" dirty="0">
              <a:solidFill>
                <a:schemeClr val="accent6"/>
              </a:solidFill>
            </a:endParaRPr>
          </a:p>
        </p:txBody>
      </p:sp>
      <p:sp>
        <p:nvSpPr>
          <p:cNvPr id="257" name="Google Shape;257;p24"/>
          <p:cNvSpPr/>
          <p:nvPr/>
        </p:nvSpPr>
        <p:spPr>
          <a:xfrm>
            <a:off x="7360850" y="1809738"/>
            <a:ext cx="45300" cy="43500"/>
          </a:xfrm>
          <a:prstGeom prst="ellipse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8" name="Google Shape;258;p24"/>
          <p:cNvCxnSpPr/>
          <p:nvPr/>
        </p:nvCxnSpPr>
        <p:spPr>
          <a:xfrm flipH="1">
            <a:off x="838025" y="1831950"/>
            <a:ext cx="2265600" cy="1479600"/>
          </a:xfrm>
          <a:prstGeom prst="straightConnector1">
            <a:avLst/>
          </a:prstGeom>
          <a:noFill/>
          <a:ln w="19050" cap="flat" cmpd="sng">
            <a:solidFill>
              <a:srgbClr val="A4C2F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9" name="Google Shape;259;p24"/>
          <p:cNvCxnSpPr/>
          <p:nvPr/>
        </p:nvCxnSpPr>
        <p:spPr>
          <a:xfrm rot="10800000">
            <a:off x="1733375" y="2033400"/>
            <a:ext cx="474900" cy="1057800"/>
          </a:xfrm>
          <a:prstGeom prst="straightConnector1">
            <a:avLst/>
          </a:prstGeom>
          <a:noFill/>
          <a:ln w="19050" cap="flat" cmpd="sng">
            <a:solidFill>
              <a:srgbClr val="A4C2F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0" name="Google Shape;260;p24"/>
          <p:cNvSpPr/>
          <p:nvPr/>
        </p:nvSpPr>
        <p:spPr>
          <a:xfrm rot="3774267">
            <a:off x="1724371" y="2022473"/>
            <a:ext cx="159394" cy="314757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C9DAF8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24"/>
          <p:cNvSpPr/>
          <p:nvPr/>
        </p:nvSpPr>
        <p:spPr>
          <a:xfrm rot="8686330" flipH="1">
            <a:off x="839155" y="3062698"/>
            <a:ext cx="161226" cy="315864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C9DAF8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2" name="Google Shape;262;p24"/>
          <p:cNvCxnSpPr/>
          <p:nvPr/>
        </p:nvCxnSpPr>
        <p:spPr>
          <a:xfrm rot="10800000">
            <a:off x="1980625" y="2571750"/>
            <a:ext cx="913800" cy="1041600"/>
          </a:xfrm>
          <a:prstGeom prst="straightConnector1">
            <a:avLst/>
          </a:prstGeom>
          <a:noFill/>
          <a:ln w="19050" cap="flat" cmpd="sng">
            <a:solidFill>
              <a:srgbClr val="A4C2F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3" name="Google Shape;263;p24"/>
          <p:cNvCxnSpPr/>
          <p:nvPr/>
        </p:nvCxnSpPr>
        <p:spPr>
          <a:xfrm>
            <a:off x="2532125" y="2955475"/>
            <a:ext cx="549000" cy="6903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stealth" w="med" len="med"/>
            <a:tailEnd type="stealth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5"/>
          <p:cNvSpPr/>
          <p:nvPr/>
        </p:nvSpPr>
        <p:spPr>
          <a:xfrm>
            <a:off x="2257500" y="2472950"/>
            <a:ext cx="3652200" cy="1337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25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FM2 Design</a:t>
            </a:r>
            <a:endParaRPr/>
          </a:p>
        </p:txBody>
      </p:sp>
      <p:sp>
        <p:nvSpPr>
          <p:cNvPr id="270" name="Google Shape;270;p25"/>
          <p:cNvSpPr txBox="1">
            <a:spLocks noGrp="1"/>
          </p:cNvSpPr>
          <p:nvPr>
            <p:ph type="body" idx="1"/>
          </p:nvPr>
        </p:nvSpPr>
        <p:spPr>
          <a:xfrm>
            <a:off x="348202" y="810496"/>
            <a:ext cx="1599000" cy="443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FM2 Tip </a:t>
            </a:r>
            <a:endParaRPr/>
          </a:p>
        </p:txBody>
      </p:sp>
      <p:sp>
        <p:nvSpPr>
          <p:cNvPr id="271" name="Google Shape;271;p25"/>
          <p:cNvSpPr txBox="1">
            <a:spLocks noGrp="1"/>
          </p:cNvSpPr>
          <p:nvPr>
            <p:ph type="body" idx="1"/>
          </p:nvPr>
        </p:nvSpPr>
        <p:spPr>
          <a:xfrm>
            <a:off x="399600" y="1233425"/>
            <a:ext cx="5271300" cy="892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Combination of linear stage and slope give a theoretical reduction ratio of 0.00172”/rad </a:t>
            </a:r>
            <a:endParaRPr sz="11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u="sng" dirty="0"/>
              <a:t>Backlash</a:t>
            </a:r>
            <a:r>
              <a:rPr lang="fr" sz="1100" dirty="0"/>
              <a:t> : calibrated and managed with a look-up table</a:t>
            </a:r>
            <a:endParaRPr sz="1100" dirty="0"/>
          </a:p>
        </p:txBody>
      </p:sp>
      <p:pic>
        <p:nvPicPr>
          <p:cNvPr id="272" name="Google Shape;272;p25" title="tip_FM2_1-Photoroo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524" y="1933775"/>
            <a:ext cx="1902000" cy="970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5" title="tilt_FM2_1-Photoroo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8467" y="2442733"/>
            <a:ext cx="4630701" cy="2387684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25"/>
          <p:cNvSpPr/>
          <p:nvPr/>
        </p:nvSpPr>
        <p:spPr>
          <a:xfrm rot="8533612">
            <a:off x="4143500" y="2374276"/>
            <a:ext cx="133217" cy="394966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25"/>
          <p:cNvSpPr/>
          <p:nvPr/>
        </p:nvSpPr>
        <p:spPr>
          <a:xfrm rot="10393154">
            <a:off x="4055280" y="3418337"/>
            <a:ext cx="99093" cy="323849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5"/>
          <p:cNvSpPr txBox="1">
            <a:spLocks noGrp="1"/>
          </p:cNvSpPr>
          <p:nvPr>
            <p:ph type="body" idx="1"/>
          </p:nvPr>
        </p:nvSpPr>
        <p:spPr>
          <a:xfrm>
            <a:off x="4113480" y="3222077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b="1" dirty="0">
                <a:solidFill>
                  <a:srgbClr val="980000"/>
                </a:solidFill>
              </a:rPr>
              <a:t>1</a:t>
            </a:r>
            <a:endParaRPr sz="970" b="1" dirty="0">
              <a:solidFill>
                <a:srgbClr val="980000"/>
              </a:solidFill>
            </a:endParaRPr>
          </a:p>
        </p:txBody>
      </p:sp>
      <p:sp>
        <p:nvSpPr>
          <p:cNvPr id="277" name="Google Shape;277;p25"/>
          <p:cNvSpPr/>
          <p:nvPr/>
        </p:nvSpPr>
        <p:spPr>
          <a:xfrm rot="-5400000">
            <a:off x="2910297" y="3458074"/>
            <a:ext cx="97800" cy="357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25"/>
          <p:cNvSpPr/>
          <p:nvPr/>
        </p:nvSpPr>
        <p:spPr>
          <a:xfrm rot="138668">
            <a:off x="2785163" y="3114248"/>
            <a:ext cx="66954" cy="231175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5"/>
          <p:cNvSpPr txBox="1">
            <a:spLocks noGrp="1"/>
          </p:cNvSpPr>
          <p:nvPr>
            <p:ph type="body" idx="1"/>
          </p:nvPr>
        </p:nvSpPr>
        <p:spPr>
          <a:xfrm>
            <a:off x="3136150" y="3530629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b="1" dirty="0">
                <a:solidFill>
                  <a:srgbClr val="980000"/>
                </a:solidFill>
              </a:rPr>
              <a:t>2</a:t>
            </a:r>
            <a:endParaRPr sz="970" b="1" dirty="0">
              <a:solidFill>
                <a:srgbClr val="980000"/>
              </a:solidFill>
            </a:endParaRPr>
          </a:p>
        </p:txBody>
      </p:sp>
      <p:sp>
        <p:nvSpPr>
          <p:cNvPr id="280" name="Google Shape;280;p25"/>
          <p:cNvSpPr txBox="1">
            <a:spLocks noGrp="1"/>
          </p:cNvSpPr>
          <p:nvPr>
            <p:ph type="body" idx="1"/>
          </p:nvPr>
        </p:nvSpPr>
        <p:spPr>
          <a:xfrm>
            <a:off x="3052799" y="3089895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b="1" dirty="0">
                <a:solidFill>
                  <a:srgbClr val="980000"/>
                </a:solidFill>
              </a:rPr>
              <a:t>3</a:t>
            </a:r>
            <a:endParaRPr sz="970" b="1" dirty="0">
              <a:solidFill>
                <a:srgbClr val="980000"/>
              </a:solidFill>
            </a:endParaRPr>
          </a:p>
        </p:txBody>
      </p:sp>
      <p:sp>
        <p:nvSpPr>
          <p:cNvPr id="281" name="Google Shape;281;p25"/>
          <p:cNvSpPr txBox="1">
            <a:spLocks noGrp="1"/>
          </p:cNvSpPr>
          <p:nvPr>
            <p:ph type="body" idx="1"/>
          </p:nvPr>
        </p:nvSpPr>
        <p:spPr>
          <a:xfrm>
            <a:off x="4160501" y="2227151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b="1" dirty="0">
                <a:solidFill>
                  <a:srgbClr val="980000"/>
                </a:solidFill>
              </a:rPr>
              <a:t>4</a:t>
            </a:r>
            <a:endParaRPr sz="970" b="1" dirty="0">
              <a:solidFill>
                <a:srgbClr val="980000"/>
              </a:solidFill>
            </a:endParaRPr>
          </a:p>
        </p:txBody>
      </p:sp>
      <p:cxnSp>
        <p:nvCxnSpPr>
          <p:cNvPr id="282" name="Google Shape;282;p25"/>
          <p:cNvCxnSpPr>
            <a:cxnSpLocks/>
            <a:stCxn id="283" idx="2"/>
          </p:cNvCxnSpPr>
          <p:nvPr/>
        </p:nvCxnSpPr>
        <p:spPr>
          <a:xfrm flipH="1">
            <a:off x="4128798" y="2227441"/>
            <a:ext cx="56863" cy="42120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3" name="Google Shape;283;p25"/>
          <p:cNvSpPr txBox="1">
            <a:spLocks noGrp="1"/>
          </p:cNvSpPr>
          <p:nvPr>
            <p:ph type="body" idx="1"/>
          </p:nvPr>
        </p:nvSpPr>
        <p:spPr>
          <a:xfrm>
            <a:off x="3601097" y="1933774"/>
            <a:ext cx="1169127" cy="293667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Tip rotation axis</a:t>
            </a:r>
            <a:endParaRPr sz="1100" dirty="0"/>
          </a:p>
        </p:txBody>
      </p:sp>
      <p:sp>
        <p:nvSpPr>
          <p:cNvPr id="284" name="Google Shape;284;p25"/>
          <p:cNvSpPr txBox="1">
            <a:spLocks noGrp="1"/>
          </p:cNvSpPr>
          <p:nvPr>
            <p:ph type="body" idx="1"/>
          </p:nvPr>
        </p:nvSpPr>
        <p:spPr>
          <a:xfrm>
            <a:off x="2620423" y="2125917"/>
            <a:ext cx="1030800" cy="2295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Mirror casing</a:t>
            </a:r>
            <a:endParaRPr sz="1100" dirty="0"/>
          </a:p>
        </p:txBody>
      </p:sp>
      <p:cxnSp>
        <p:nvCxnSpPr>
          <p:cNvPr id="285" name="Google Shape;285;p25"/>
          <p:cNvCxnSpPr>
            <a:stCxn id="284" idx="2"/>
          </p:cNvCxnSpPr>
          <p:nvPr/>
        </p:nvCxnSpPr>
        <p:spPr>
          <a:xfrm>
            <a:off x="3135823" y="2355417"/>
            <a:ext cx="5100" cy="316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6" name="Google Shape;286;p25"/>
          <p:cNvSpPr txBox="1">
            <a:spLocks noGrp="1"/>
          </p:cNvSpPr>
          <p:nvPr>
            <p:ph type="body" idx="1"/>
          </p:nvPr>
        </p:nvSpPr>
        <p:spPr>
          <a:xfrm>
            <a:off x="702123" y="3200592"/>
            <a:ext cx="1030800" cy="2295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Contact ball</a:t>
            </a:r>
            <a:endParaRPr sz="1100" dirty="0"/>
          </a:p>
        </p:txBody>
      </p:sp>
      <p:cxnSp>
        <p:nvCxnSpPr>
          <p:cNvPr id="287" name="Google Shape;287;p25"/>
          <p:cNvCxnSpPr/>
          <p:nvPr/>
        </p:nvCxnSpPr>
        <p:spPr>
          <a:xfrm rot="10800000" flipH="1">
            <a:off x="1502375" y="3313325"/>
            <a:ext cx="1496100" cy="9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8" name="Google Shape;288;p25"/>
          <p:cNvSpPr txBox="1">
            <a:spLocks noGrp="1"/>
          </p:cNvSpPr>
          <p:nvPr>
            <p:ph type="body" idx="1"/>
          </p:nvPr>
        </p:nvSpPr>
        <p:spPr>
          <a:xfrm>
            <a:off x="509425" y="3521825"/>
            <a:ext cx="941926" cy="2295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Ceramic slope</a:t>
            </a:r>
            <a:endParaRPr sz="1100" dirty="0"/>
          </a:p>
        </p:txBody>
      </p:sp>
      <p:cxnSp>
        <p:nvCxnSpPr>
          <p:cNvPr id="289" name="Google Shape;289;p25"/>
          <p:cNvCxnSpPr/>
          <p:nvPr/>
        </p:nvCxnSpPr>
        <p:spPr>
          <a:xfrm rot="10800000" flipH="1">
            <a:off x="1451225" y="3403775"/>
            <a:ext cx="1229100" cy="255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90" name="Google Shape;290;p25"/>
          <p:cNvSpPr txBox="1">
            <a:spLocks noGrp="1"/>
          </p:cNvSpPr>
          <p:nvPr>
            <p:ph type="body" idx="1"/>
          </p:nvPr>
        </p:nvSpPr>
        <p:spPr>
          <a:xfrm>
            <a:off x="4739900" y="1645920"/>
            <a:ext cx="1315500" cy="625805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Motorized linear stage (stepper) - 50mm travel</a:t>
            </a:r>
            <a:endParaRPr sz="1100" dirty="0"/>
          </a:p>
        </p:txBody>
      </p:sp>
      <p:cxnSp>
        <p:nvCxnSpPr>
          <p:cNvPr id="291" name="Google Shape;291;p25"/>
          <p:cNvCxnSpPr/>
          <p:nvPr/>
        </p:nvCxnSpPr>
        <p:spPr>
          <a:xfrm flipH="1">
            <a:off x="4636950" y="2259075"/>
            <a:ext cx="389400" cy="12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92" name="Google Shape;292;p25"/>
          <p:cNvSpPr txBox="1">
            <a:spLocks noGrp="1"/>
          </p:cNvSpPr>
          <p:nvPr>
            <p:ph type="body" idx="1"/>
          </p:nvPr>
        </p:nvSpPr>
        <p:spPr>
          <a:xfrm>
            <a:off x="588726" y="3751325"/>
            <a:ext cx="903600" cy="2295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Bracket</a:t>
            </a:r>
            <a:endParaRPr sz="1100" dirty="0"/>
          </a:p>
        </p:txBody>
      </p:sp>
      <p:cxnSp>
        <p:nvCxnSpPr>
          <p:cNvPr id="293" name="Google Shape;293;p25"/>
          <p:cNvCxnSpPr/>
          <p:nvPr/>
        </p:nvCxnSpPr>
        <p:spPr>
          <a:xfrm rot="10800000" flipH="1">
            <a:off x="1231650" y="3726600"/>
            <a:ext cx="1206300" cy="142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94" name="Google Shape;294;p25"/>
          <p:cNvSpPr txBox="1">
            <a:spLocks noGrp="1"/>
          </p:cNvSpPr>
          <p:nvPr>
            <p:ph type="body" idx="1"/>
          </p:nvPr>
        </p:nvSpPr>
        <p:spPr>
          <a:xfrm>
            <a:off x="509425" y="4126950"/>
            <a:ext cx="1030800" cy="393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85000" lnSpcReduction="1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Spring to ensure permanent contact</a:t>
            </a:r>
            <a:endParaRPr sz="1100" dirty="0"/>
          </a:p>
        </p:txBody>
      </p:sp>
      <p:cxnSp>
        <p:nvCxnSpPr>
          <p:cNvPr id="295" name="Google Shape;295;p25"/>
          <p:cNvCxnSpPr/>
          <p:nvPr/>
        </p:nvCxnSpPr>
        <p:spPr>
          <a:xfrm rot="10800000" flipH="1">
            <a:off x="1431125" y="4016350"/>
            <a:ext cx="1434300" cy="280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graphicFrame>
        <p:nvGraphicFramePr>
          <p:cNvPr id="296" name="Google Shape;296;p25"/>
          <p:cNvGraphicFramePr/>
          <p:nvPr/>
        </p:nvGraphicFramePr>
        <p:xfrm>
          <a:off x="6196900" y="1101450"/>
          <a:ext cx="2798450" cy="3291690"/>
        </p:xfrm>
        <a:graphic>
          <a:graphicData uri="http://schemas.openxmlformats.org/drawingml/2006/table">
            <a:tbl>
              <a:tblPr>
                <a:noFill/>
                <a:tableStyleId>{DE235A80-A06E-41C4-AC00-CB9070DE369A}</a:tableStyleId>
              </a:tblPr>
              <a:tblGrid>
                <a:gridCol w="109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0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6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 Title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 Value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theoretical performance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Nominal position manual alignment accuracy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 deg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M2,5 screw : ⅓ turn accuracy to reach 0,1 deg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Range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arcmin </a:t>
                      </a:r>
                      <a:endParaRPr sz="9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10.5 arcmin (adjustable)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Repeatability (precision) </a:t>
                      </a:r>
                      <a:r>
                        <a:rPr lang="fr" sz="1000" b="1" u="sng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one step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arcsec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Theory : 0,09 arcsec with linear stage + slope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Mount Stability during operation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arcsec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be assessed in thermal transient mode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6"/>
          <p:cNvSpPr/>
          <p:nvPr/>
        </p:nvSpPr>
        <p:spPr>
          <a:xfrm>
            <a:off x="490656" y="2532850"/>
            <a:ext cx="310800" cy="1424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26"/>
          <p:cNvSpPr/>
          <p:nvPr/>
        </p:nvSpPr>
        <p:spPr>
          <a:xfrm>
            <a:off x="495860" y="3957575"/>
            <a:ext cx="4321800" cy="7005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26"/>
          <p:cNvSpPr/>
          <p:nvPr/>
        </p:nvSpPr>
        <p:spPr>
          <a:xfrm>
            <a:off x="4460658" y="2532850"/>
            <a:ext cx="357000" cy="1424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26"/>
          <p:cNvSpPr/>
          <p:nvPr/>
        </p:nvSpPr>
        <p:spPr>
          <a:xfrm>
            <a:off x="4011583" y="3233375"/>
            <a:ext cx="357000" cy="1424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5" name="Google Shape;305;p26" title="tilt_FM2_1-Photoroo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857" y="2439016"/>
            <a:ext cx="4630701" cy="2387684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26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FM2 Design</a:t>
            </a:r>
            <a:endParaRPr/>
          </a:p>
        </p:txBody>
      </p:sp>
      <p:sp>
        <p:nvSpPr>
          <p:cNvPr id="307" name="Google Shape;307;p26"/>
          <p:cNvSpPr txBox="1">
            <a:spLocks noGrp="1"/>
          </p:cNvSpPr>
          <p:nvPr>
            <p:ph type="body" idx="1"/>
          </p:nvPr>
        </p:nvSpPr>
        <p:spPr>
          <a:xfrm>
            <a:off x="348202" y="810496"/>
            <a:ext cx="1599000" cy="443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FM2 Tilt</a:t>
            </a:r>
            <a:endParaRPr/>
          </a:p>
        </p:txBody>
      </p:sp>
      <p:sp>
        <p:nvSpPr>
          <p:cNvPr id="308" name="Google Shape;308;p26"/>
          <p:cNvSpPr txBox="1">
            <a:spLocks noGrp="1"/>
          </p:cNvSpPr>
          <p:nvPr>
            <p:ph type="body" idx="1"/>
          </p:nvPr>
        </p:nvSpPr>
        <p:spPr>
          <a:xfrm>
            <a:off x="399600" y="1233425"/>
            <a:ext cx="5271300" cy="892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Same concept as tip mechanism - ball contact + slope</a:t>
            </a:r>
            <a:endParaRPr sz="11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u="sng" dirty="0"/>
              <a:t>Backlash</a:t>
            </a:r>
            <a:r>
              <a:rPr lang="fr" sz="1100" dirty="0"/>
              <a:t> : calibrated and managed with a look-up table</a:t>
            </a:r>
            <a:endParaRPr sz="1100" dirty="0"/>
          </a:p>
        </p:txBody>
      </p:sp>
      <p:graphicFrame>
        <p:nvGraphicFramePr>
          <p:cNvPr id="309" name="Google Shape;309;p26"/>
          <p:cNvGraphicFramePr/>
          <p:nvPr/>
        </p:nvGraphicFramePr>
        <p:xfrm>
          <a:off x="6196900" y="1101450"/>
          <a:ext cx="2798450" cy="3291690"/>
        </p:xfrm>
        <a:graphic>
          <a:graphicData uri="http://schemas.openxmlformats.org/drawingml/2006/table">
            <a:tbl>
              <a:tblPr>
                <a:noFill/>
                <a:tableStyleId>{DE235A80-A06E-41C4-AC00-CB9070DE369A}</a:tableStyleId>
              </a:tblPr>
              <a:tblGrid>
                <a:gridCol w="109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0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6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 Title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 Value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theoretical performance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Nominal position manual alignment accuracy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 deg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M2,5 screw : ⅓ turn accuracy to reach 0,1 deg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Range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arcmin </a:t>
                      </a:r>
                      <a:endParaRPr sz="9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10.5 arcmin (adjustable)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Repeatability (precision) </a:t>
                      </a:r>
                      <a:r>
                        <a:rPr lang="fr" sz="1000" b="1" u="sng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one step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arcsec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Theory : 0,09 arcsec with linear stage + slope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Mount Stability during operation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arcsec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be assessed in thermal transient mode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0" name="Google Shape;310;p26"/>
          <p:cNvSpPr/>
          <p:nvPr/>
        </p:nvSpPr>
        <p:spPr>
          <a:xfrm rot="-7743">
            <a:off x="2652529" y="4074845"/>
            <a:ext cx="133200" cy="3951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26"/>
          <p:cNvSpPr txBox="1">
            <a:spLocks noGrp="1"/>
          </p:cNvSpPr>
          <p:nvPr>
            <p:ph type="body" idx="1"/>
          </p:nvPr>
        </p:nvSpPr>
        <p:spPr>
          <a:xfrm>
            <a:off x="2532512" y="3892545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b="1" dirty="0">
                <a:solidFill>
                  <a:srgbClr val="980000"/>
                </a:solidFill>
              </a:rPr>
              <a:t>1</a:t>
            </a:r>
            <a:endParaRPr sz="970" b="1" dirty="0">
              <a:solidFill>
                <a:srgbClr val="980000"/>
              </a:solidFill>
            </a:endParaRPr>
          </a:p>
        </p:txBody>
      </p:sp>
      <p:sp>
        <p:nvSpPr>
          <p:cNvPr id="312" name="Google Shape;312;p26"/>
          <p:cNvSpPr/>
          <p:nvPr/>
        </p:nvSpPr>
        <p:spPr>
          <a:xfrm rot="5400000">
            <a:off x="3862754" y="3993649"/>
            <a:ext cx="97800" cy="357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26"/>
          <p:cNvSpPr/>
          <p:nvPr/>
        </p:nvSpPr>
        <p:spPr>
          <a:xfrm>
            <a:off x="3666245" y="3746751"/>
            <a:ext cx="66900" cy="2313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26"/>
          <p:cNvSpPr txBox="1">
            <a:spLocks noGrp="1"/>
          </p:cNvSpPr>
          <p:nvPr>
            <p:ph type="body" idx="1"/>
          </p:nvPr>
        </p:nvSpPr>
        <p:spPr>
          <a:xfrm>
            <a:off x="3781025" y="4139795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b="1" dirty="0">
                <a:solidFill>
                  <a:srgbClr val="980000"/>
                </a:solidFill>
              </a:rPr>
              <a:t>2</a:t>
            </a:r>
            <a:endParaRPr sz="970" b="1" dirty="0">
              <a:solidFill>
                <a:srgbClr val="980000"/>
              </a:solidFill>
            </a:endParaRPr>
          </a:p>
        </p:txBody>
      </p:sp>
      <p:sp>
        <p:nvSpPr>
          <p:cNvPr id="315" name="Google Shape;315;p26"/>
          <p:cNvSpPr txBox="1">
            <a:spLocks noGrp="1"/>
          </p:cNvSpPr>
          <p:nvPr>
            <p:ph type="body" idx="1"/>
          </p:nvPr>
        </p:nvSpPr>
        <p:spPr>
          <a:xfrm>
            <a:off x="3498501" y="3719563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b="1" dirty="0">
                <a:solidFill>
                  <a:srgbClr val="980000"/>
                </a:solidFill>
              </a:rPr>
              <a:t>3</a:t>
            </a:r>
            <a:endParaRPr sz="970" b="1" dirty="0">
              <a:solidFill>
                <a:srgbClr val="980000"/>
              </a:solidFill>
            </a:endParaRPr>
          </a:p>
        </p:txBody>
      </p:sp>
      <p:sp>
        <p:nvSpPr>
          <p:cNvPr id="316" name="Google Shape;316;p26"/>
          <p:cNvSpPr txBox="1">
            <a:spLocks noGrp="1"/>
          </p:cNvSpPr>
          <p:nvPr>
            <p:ph type="body" idx="1"/>
          </p:nvPr>
        </p:nvSpPr>
        <p:spPr>
          <a:xfrm>
            <a:off x="4517358" y="2212300"/>
            <a:ext cx="243600" cy="265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fr" sz="970" b="1" dirty="0">
                <a:solidFill>
                  <a:srgbClr val="980000"/>
                </a:solidFill>
              </a:rPr>
              <a:t>4</a:t>
            </a:r>
            <a:endParaRPr sz="970" b="1" dirty="0">
              <a:solidFill>
                <a:srgbClr val="980000"/>
              </a:solidFill>
            </a:endParaRPr>
          </a:p>
        </p:txBody>
      </p:sp>
      <p:cxnSp>
        <p:nvCxnSpPr>
          <p:cNvPr id="317" name="Google Shape;317;p26"/>
          <p:cNvCxnSpPr>
            <a:cxnSpLocks/>
            <a:stCxn id="318" idx="2"/>
          </p:cNvCxnSpPr>
          <p:nvPr/>
        </p:nvCxnSpPr>
        <p:spPr>
          <a:xfrm flipH="1">
            <a:off x="639381" y="2184217"/>
            <a:ext cx="42350" cy="42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18" name="Google Shape;318;p26"/>
          <p:cNvSpPr txBox="1">
            <a:spLocks noGrp="1"/>
          </p:cNvSpPr>
          <p:nvPr>
            <p:ph type="body" idx="1"/>
          </p:nvPr>
        </p:nvSpPr>
        <p:spPr>
          <a:xfrm>
            <a:off x="111680" y="1954717"/>
            <a:ext cx="1140101" cy="2295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Tilt rotation axis</a:t>
            </a:r>
            <a:endParaRPr sz="1100" dirty="0"/>
          </a:p>
        </p:txBody>
      </p:sp>
      <p:sp>
        <p:nvSpPr>
          <p:cNvPr id="319" name="Google Shape;319;p26"/>
          <p:cNvSpPr txBox="1">
            <a:spLocks noGrp="1"/>
          </p:cNvSpPr>
          <p:nvPr>
            <p:ph type="body" idx="1"/>
          </p:nvPr>
        </p:nvSpPr>
        <p:spPr>
          <a:xfrm>
            <a:off x="1181731" y="2122217"/>
            <a:ext cx="1030800" cy="2295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Mirror casing</a:t>
            </a:r>
            <a:endParaRPr sz="1100" dirty="0"/>
          </a:p>
        </p:txBody>
      </p:sp>
      <p:cxnSp>
        <p:nvCxnSpPr>
          <p:cNvPr id="320" name="Google Shape;320;p26"/>
          <p:cNvCxnSpPr>
            <a:stCxn id="319" idx="2"/>
          </p:cNvCxnSpPr>
          <p:nvPr/>
        </p:nvCxnSpPr>
        <p:spPr>
          <a:xfrm>
            <a:off x="1697131" y="2351717"/>
            <a:ext cx="5100" cy="316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1" name="Google Shape;321;p26"/>
          <p:cNvSpPr txBox="1">
            <a:spLocks noGrp="1"/>
          </p:cNvSpPr>
          <p:nvPr>
            <p:ph type="body" idx="1"/>
          </p:nvPr>
        </p:nvSpPr>
        <p:spPr>
          <a:xfrm>
            <a:off x="4881665" y="3759676"/>
            <a:ext cx="1030800" cy="2295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Contact ball</a:t>
            </a:r>
            <a:endParaRPr sz="1100" dirty="0"/>
          </a:p>
        </p:txBody>
      </p:sp>
      <p:cxnSp>
        <p:nvCxnSpPr>
          <p:cNvPr id="322" name="Google Shape;322;p26"/>
          <p:cNvCxnSpPr>
            <a:stCxn id="321" idx="1"/>
          </p:cNvCxnSpPr>
          <p:nvPr/>
        </p:nvCxnSpPr>
        <p:spPr>
          <a:xfrm flipH="1">
            <a:off x="3804065" y="3874426"/>
            <a:ext cx="1077600" cy="6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3" name="Google Shape;323;p26"/>
          <p:cNvSpPr txBox="1">
            <a:spLocks noGrp="1"/>
          </p:cNvSpPr>
          <p:nvPr>
            <p:ph type="body" idx="1"/>
          </p:nvPr>
        </p:nvSpPr>
        <p:spPr>
          <a:xfrm>
            <a:off x="4899782" y="3975425"/>
            <a:ext cx="1073643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Ceramic slope</a:t>
            </a:r>
            <a:endParaRPr sz="1100" dirty="0"/>
          </a:p>
        </p:txBody>
      </p:sp>
      <p:cxnSp>
        <p:nvCxnSpPr>
          <p:cNvPr id="324" name="Google Shape;324;p26"/>
          <p:cNvCxnSpPr>
            <a:cxnSpLocks/>
            <a:stCxn id="323" idx="1"/>
          </p:cNvCxnSpPr>
          <p:nvPr/>
        </p:nvCxnSpPr>
        <p:spPr>
          <a:xfrm flipH="1" flipV="1">
            <a:off x="4033683" y="4035275"/>
            <a:ext cx="866099" cy="54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5" name="Google Shape;325;p26"/>
          <p:cNvSpPr txBox="1">
            <a:spLocks noGrp="1"/>
          </p:cNvSpPr>
          <p:nvPr>
            <p:ph type="body" idx="1"/>
          </p:nvPr>
        </p:nvSpPr>
        <p:spPr>
          <a:xfrm>
            <a:off x="3301208" y="1825210"/>
            <a:ext cx="1516450" cy="442815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 dirty="0"/>
              <a:t>Motorized linear stage (stepper) - 50mm travel</a:t>
            </a:r>
            <a:endParaRPr sz="1000" dirty="0"/>
          </a:p>
        </p:txBody>
      </p:sp>
      <p:cxnSp>
        <p:nvCxnSpPr>
          <p:cNvPr id="326" name="Google Shape;326;p26"/>
          <p:cNvCxnSpPr/>
          <p:nvPr/>
        </p:nvCxnSpPr>
        <p:spPr>
          <a:xfrm flipH="1">
            <a:off x="3440333" y="2298125"/>
            <a:ext cx="261300" cy="1999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7" name="Google Shape;327;p26"/>
          <p:cNvSpPr txBox="1">
            <a:spLocks noGrp="1"/>
          </p:cNvSpPr>
          <p:nvPr>
            <p:ph type="body" idx="1"/>
          </p:nvPr>
        </p:nvSpPr>
        <p:spPr>
          <a:xfrm>
            <a:off x="1117408" y="4743950"/>
            <a:ext cx="903600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Bracket</a:t>
            </a:r>
            <a:endParaRPr sz="1100" dirty="0"/>
          </a:p>
        </p:txBody>
      </p:sp>
      <p:cxnSp>
        <p:nvCxnSpPr>
          <p:cNvPr id="328" name="Google Shape;328;p26"/>
          <p:cNvCxnSpPr/>
          <p:nvPr/>
        </p:nvCxnSpPr>
        <p:spPr>
          <a:xfrm rot="10800000">
            <a:off x="984633" y="4329650"/>
            <a:ext cx="429000" cy="414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9" name="Google Shape;329;p26"/>
          <p:cNvSpPr txBox="1">
            <a:spLocks noGrp="1"/>
          </p:cNvSpPr>
          <p:nvPr>
            <p:ph type="body" idx="1"/>
          </p:nvPr>
        </p:nvSpPr>
        <p:spPr>
          <a:xfrm>
            <a:off x="4964083" y="3017576"/>
            <a:ext cx="1171856" cy="638599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Spring to ensure permanent contact</a:t>
            </a:r>
            <a:endParaRPr sz="1100" dirty="0"/>
          </a:p>
        </p:txBody>
      </p:sp>
      <p:cxnSp>
        <p:nvCxnSpPr>
          <p:cNvPr id="330" name="Google Shape;330;p26"/>
          <p:cNvCxnSpPr>
            <a:cxnSpLocks/>
            <a:stCxn id="329" idx="1"/>
          </p:cNvCxnSpPr>
          <p:nvPr/>
        </p:nvCxnSpPr>
        <p:spPr>
          <a:xfrm flipH="1">
            <a:off x="4209583" y="3336876"/>
            <a:ext cx="754500" cy="161649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31" name="Google Shape;331;p26"/>
          <p:cNvSpPr/>
          <p:nvPr/>
        </p:nvSpPr>
        <p:spPr>
          <a:xfrm rot="10792061">
            <a:off x="4616582" y="2469358"/>
            <a:ext cx="129900" cy="2991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E06666"/>
          </a:solidFill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7"/>
          <p:cNvSpPr txBox="1">
            <a:spLocks noGrp="1"/>
          </p:cNvSpPr>
          <p:nvPr>
            <p:ph type="title"/>
          </p:nvPr>
        </p:nvSpPr>
        <p:spPr>
          <a:xfrm>
            <a:off x="1752615" y="108827"/>
            <a:ext cx="5376900" cy="503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FM2 Design</a:t>
            </a:r>
            <a:endParaRPr/>
          </a:p>
        </p:txBody>
      </p:sp>
      <p:sp>
        <p:nvSpPr>
          <p:cNvPr id="337" name="Google Shape;337;p27"/>
          <p:cNvSpPr txBox="1">
            <a:spLocks noGrp="1"/>
          </p:cNvSpPr>
          <p:nvPr>
            <p:ph type="body" idx="1"/>
          </p:nvPr>
        </p:nvSpPr>
        <p:spPr>
          <a:xfrm>
            <a:off x="348200" y="810500"/>
            <a:ext cx="1800000" cy="443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925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FM2 Translation</a:t>
            </a:r>
            <a:endParaRPr/>
          </a:p>
        </p:txBody>
      </p:sp>
      <p:sp>
        <p:nvSpPr>
          <p:cNvPr id="338" name="Google Shape;338;p27"/>
          <p:cNvSpPr txBox="1">
            <a:spLocks noGrp="1"/>
          </p:cNvSpPr>
          <p:nvPr>
            <p:ph type="body" idx="1"/>
          </p:nvPr>
        </p:nvSpPr>
        <p:spPr>
          <a:xfrm>
            <a:off x="380600" y="1101450"/>
            <a:ext cx="5271300" cy="892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>
              <a:buNone/>
            </a:pPr>
            <a:r>
              <a:rPr lang="fr" sz="1100" dirty="0"/>
              <a:t>Linear translation - Stage accuracy: 5μm; stage repeatability: 2μm; travel: 15mm</a:t>
            </a:r>
            <a:endParaRPr sz="11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100" u="sng" dirty="0"/>
              <a:t>Backlash</a:t>
            </a:r>
            <a:r>
              <a:rPr lang="fr" sz="1100" dirty="0"/>
              <a:t> : calibrated and managed with a look-up table</a:t>
            </a:r>
            <a:endParaRPr sz="1100" dirty="0"/>
          </a:p>
        </p:txBody>
      </p:sp>
      <p:graphicFrame>
        <p:nvGraphicFramePr>
          <p:cNvPr id="339" name="Google Shape;339;p27"/>
          <p:cNvGraphicFramePr/>
          <p:nvPr/>
        </p:nvGraphicFramePr>
        <p:xfrm>
          <a:off x="6334600" y="1101450"/>
          <a:ext cx="2660750" cy="3291690"/>
        </p:xfrm>
        <a:graphic>
          <a:graphicData uri="http://schemas.openxmlformats.org/drawingml/2006/table">
            <a:tbl>
              <a:tblPr>
                <a:noFill/>
                <a:tableStyleId>{DE235A80-A06E-41C4-AC00-CB9070DE369A}</a:tableStyleId>
              </a:tblPr>
              <a:tblGrid>
                <a:gridCol w="103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7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 Title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 Value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theoretical performance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Nominal position manual alignment accuracy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 deg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M2,5 screw : ⅓ turn accuracy to reach 0,1 deg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8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Range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mm</a:t>
                      </a:r>
                      <a:endParaRPr sz="9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 mm (adjustable)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Repeatability (precision) </a:t>
                      </a:r>
                      <a:r>
                        <a:rPr lang="fr" sz="1000" b="1" u="sng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one step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 um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Theory : 2 um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Mount Stability during operation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 um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be assessed in thermal transient mode</a:t>
                      </a:r>
                      <a:endParaRPr sz="1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40" name="Google Shape;340;p27" title="z-translation_FM2_bottom-Photoroo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70150"/>
            <a:ext cx="1947226" cy="324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27" title="z-translation_FM2-Photoroo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2000" y="1622725"/>
            <a:ext cx="3792042" cy="30751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2" name="Google Shape;342;p27"/>
          <p:cNvCxnSpPr/>
          <p:nvPr/>
        </p:nvCxnSpPr>
        <p:spPr>
          <a:xfrm rot="-2190900" flipH="1">
            <a:off x="809171" y="2487081"/>
            <a:ext cx="774915" cy="1017321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27"/>
          <p:cNvCxnSpPr/>
          <p:nvPr/>
        </p:nvCxnSpPr>
        <p:spPr>
          <a:xfrm rot="-2190154" flipH="1">
            <a:off x="463507" y="3081984"/>
            <a:ext cx="1226005" cy="5248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4" name="Google Shape;344;p27"/>
          <p:cNvCxnSpPr/>
          <p:nvPr/>
        </p:nvCxnSpPr>
        <p:spPr>
          <a:xfrm rot="-7592105" flipH="1">
            <a:off x="1209870" y="2756740"/>
            <a:ext cx="164283" cy="137882"/>
          </a:xfrm>
          <a:prstGeom prst="curvedConnector3">
            <a:avLst>
              <a:gd name="adj1" fmla="val 5794"/>
            </a:avLst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5" name="Google Shape;345;p27"/>
          <p:cNvSpPr txBox="1">
            <a:spLocks noGrp="1"/>
          </p:cNvSpPr>
          <p:nvPr>
            <p:ph type="body" idx="1"/>
          </p:nvPr>
        </p:nvSpPr>
        <p:spPr>
          <a:xfrm>
            <a:off x="1243931" y="2600242"/>
            <a:ext cx="1030800" cy="229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475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FF0000"/>
                </a:solidFill>
              </a:rPr>
              <a:t>51</a:t>
            </a:r>
            <a:endParaRPr sz="1100">
              <a:solidFill>
                <a:srgbClr val="FF0000"/>
              </a:solidFill>
            </a:endParaRPr>
          </a:p>
        </p:txBody>
      </p:sp>
      <p:sp>
        <p:nvSpPr>
          <p:cNvPr id="346" name="Google Shape;346;p27"/>
          <p:cNvSpPr/>
          <p:nvPr/>
        </p:nvSpPr>
        <p:spPr>
          <a:xfrm>
            <a:off x="1468775" y="2639013"/>
            <a:ext cx="45300" cy="43500"/>
          </a:xfrm>
          <a:prstGeom prst="ellipse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27"/>
          <p:cNvSpPr txBox="1">
            <a:spLocks noGrp="1"/>
          </p:cNvSpPr>
          <p:nvPr>
            <p:ph type="body" idx="1"/>
          </p:nvPr>
        </p:nvSpPr>
        <p:spPr>
          <a:xfrm>
            <a:off x="2214891" y="1947712"/>
            <a:ext cx="1030800" cy="290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 dirty="0"/>
              <a:t>Orientation bracket</a:t>
            </a:r>
            <a:endParaRPr sz="1100" dirty="0"/>
          </a:p>
        </p:txBody>
      </p:sp>
      <p:sp>
        <p:nvSpPr>
          <p:cNvPr id="348" name="Google Shape;348;p27"/>
          <p:cNvSpPr txBox="1">
            <a:spLocks noGrp="1"/>
          </p:cNvSpPr>
          <p:nvPr>
            <p:ph type="body" idx="1"/>
          </p:nvPr>
        </p:nvSpPr>
        <p:spPr>
          <a:xfrm>
            <a:off x="2148200" y="3161402"/>
            <a:ext cx="1030800" cy="290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/>
              <a:t>Linear stage</a:t>
            </a:r>
            <a:endParaRPr sz="1100"/>
          </a:p>
        </p:txBody>
      </p:sp>
      <p:sp>
        <p:nvSpPr>
          <p:cNvPr id="349" name="Google Shape;349;p27"/>
          <p:cNvSpPr txBox="1">
            <a:spLocks noGrp="1"/>
          </p:cNvSpPr>
          <p:nvPr>
            <p:ph type="body" idx="1"/>
          </p:nvPr>
        </p:nvSpPr>
        <p:spPr>
          <a:xfrm>
            <a:off x="5302150" y="4102950"/>
            <a:ext cx="450900" cy="290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/>
              <a:t>Base</a:t>
            </a:r>
            <a:endParaRPr sz="1100"/>
          </a:p>
        </p:txBody>
      </p:sp>
      <p:sp>
        <p:nvSpPr>
          <p:cNvPr id="350" name="Google Shape;350;p27"/>
          <p:cNvSpPr txBox="1">
            <a:spLocks noGrp="1"/>
          </p:cNvSpPr>
          <p:nvPr>
            <p:ph type="body" idx="1"/>
          </p:nvPr>
        </p:nvSpPr>
        <p:spPr>
          <a:xfrm>
            <a:off x="2392125" y="4121950"/>
            <a:ext cx="1389900" cy="421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100"/>
              <a:t>Base orientation - 135</a:t>
            </a:r>
            <a:endParaRPr sz="1100"/>
          </a:p>
        </p:txBody>
      </p:sp>
      <p:sp>
        <p:nvSpPr>
          <p:cNvPr id="351" name="Google Shape;351;p27"/>
          <p:cNvSpPr/>
          <p:nvPr/>
        </p:nvSpPr>
        <p:spPr>
          <a:xfrm>
            <a:off x="3714653" y="4226250"/>
            <a:ext cx="45300" cy="435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2" name="Google Shape;352;p27"/>
          <p:cNvCxnSpPr/>
          <p:nvPr/>
        </p:nvCxnSpPr>
        <p:spPr>
          <a:xfrm>
            <a:off x="3050650" y="2202100"/>
            <a:ext cx="394200" cy="142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53" name="Google Shape;353;p27"/>
          <p:cNvCxnSpPr/>
          <p:nvPr/>
        </p:nvCxnSpPr>
        <p:spPr>
          <a:xfrm rot="10800000" flipH="1">
            <a:off x="2969900" y="3209050"/>
            <a:ext cx="684000" cy="75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54" name="Google Shape;354;p27"/>
          <p:cNvCxnSpPr/>
          <p:nvPr/>
        </p:nvCxnSpPr>
        <p:spPr>
          <a:xfrm rot="10800000" flipH="1">
            <a:off x="3649050" y="3679075"/>
            <a:ext cx="394200" cy="427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55" name="Google Shape;355;p27"/>
          <p:cNvCxnSpPr>
            <a:stCxn id="349" idx="1"/>
          </p:cNvCxnSpPr>
          <p:nvPr/>
        </p:nvCxnSpPr>
        <p:spPr>
          <a:xfrm rot="10800000">
            <a:off x="4603750" y="4177800"/>
            <a:ext cx="698400" cy="70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Custom 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34A90"/>
      </a:accent1>
      <a:accent2>
        <a:srgbClr val="94E49C"/>
      </a:accent2>
      <a:accent3>
        <a:srgbClr val="48A1FA"/>
      </a:accent3>
      <a:accent4>
        <a:srgbClr val="93430C"/>
      </a:accent4>
      <a:accent5>
        <a:srgbClr val="FFFF00"/>
      </a:accent5>
      <a:accent6>
        <a:srgbClr val="FF0000"/>
      </a:accent6>
      <a:hlink>
        <a:srgbClr val="0563C1"/>
      </a:hlink>
      <a:folHlink>
        <a:srgbClr val="0070C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1458</Words>
  <Application>Microsoft Office PowerPoint</Application>
  <PresentationFormat>On-screen Show (16:9)</PresentationFormat>
  <Paragraphs>300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Simple Light</vt:lpstr>
      <vt:lpstr>Thème Office</vt:lpstr>
      <vt:lpstr>Motorized Mounts for the Folding Mirrors of the VLT's BlueMUSE Instrument</vt:lpstr>
      <vt:lpstr>BlueMUSE’s Folding Mirrors</vt:lpstr>
      <vt:lpstr>FM1 Overview - Volume</vt:lpstr>
      <vt:lpstr>FM1 Design</vt:lpstr>
      <vt:lpstr>FM1 Design</vt:lpstr>
      <vt:lpstr>FM2 overview - Volume</vt:lpstr>
      <vt:lpstr>FM2 Design</vt:lpstr>
      <vt:lpstr>FM2 Design</vt:lpstr>
      <vt:lpstr>FM2 Design</vt:lpstr>
      <vt:lpstr>FM1 Prototype</vt:lpstr>
      <vt:lpstr>FM1 Test Bench</vt:lpstr>
      <vt:lpstr>FM1 Stability Test Results </vt:lpstr>
      <vt:lpstr>FM1 Thermal Stability Test Results </vt:lpstr>
      <vt:lpstr>FM1 Tilt - Homing repeatability</vt:lpstr>
      <vt:lpstr>Summary</vt:lpstr>
      <vt:lpstr>FM1 Test Bench - Stability</vt:lpstr>
      <vt:lpstr>FM1 and FM2 Requirements</vt:lpstr>
      <vt:lpstr>FM1 Design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Gloria Bai He Mellinand</cp:lastModifiedBy>
  <cp:revision>7</cp:revision>
  <dcterms:modified xsi:type="dcterms:W3CDTF">2026-01-20T17:29:32Z</dcterms:modified>
</cp:coreProperties>
</file>