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706" r:id="rId4"/>
  </p:sldMasterIdLst>
  <p:notesMasterIdLst>
    <p:notesMasterId r:id="rId38"/>
  </p:notesMasterIdLst>
  <p:handoutMasterIdLst>
    <p:handoutMasterId r:id="rId39"/>
  </p:handoutMasterIdLst>
  <p:sldIdLst>
    <p:sldId id="300" r:id="rId5"/>
    <p:sldId id="424" r:id="rId6"/>
    <p:sldId id="390" r:id="rId7"/>
    <p:sldId id="436" r:id="rId8"/>
    <p:sldId id="437" r:id="rId9"/>
    <p:sldId id="351" r:id="rId10"/>
    <p:sldId id="430" r:id="rId11"/>
    <p:sldId id="419" r:id="rId12"/>
    <p:sldId id="360" r:id="rId13"/>
    <p:sldId id="432" r:id="rId14"/>
    <p:sldId id="425" r:id="rId15"/>
    <p:sldId id="427" r:id="rId16"/>
    <p:sldId id="428" r:id="rId17"/>
    <p:sldId id="426" r:id="rId18"/>
    <p:sldId id="420" r:id="rId19"/>
    <p:sldId id="429" r:id="rId20"/>
    <p:sldId id="381" r:id="rId21"/>
    <p:sldId id="422" r:id="rId22"/>
    <p:sldId id="401" r:id="rId23"/>
    <p:sldId id="408" r:id="rId24"/>
    <p:sldId id="403" r:id="rId25"/>
    <p:sldId id="406" r:id="rId26"/>
    <p:sldId id="407" r:id="rId27"/>
    <p:sldId id="423" r:id="rId28"/>
    <p:sldId id="411" r:id="rId29"/>
    <p:sldId id="409" r:id="rId30"/>
    <p:sldId id="389" r:id="rId31"/>
    <p:sldId id="380" r:id="rId32"/>
    <p:sldId id="431" r:id="rId33"/>
    <p:sldId id="414" r:id="rId34"/>
    <p:sldId id="413" r:id="rId35"/>
    <p:sldId id="438" r:id="rId36"/>
    <p:sldId id="412" r:id="rId37"/>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2" userDrawn="1">
          <p15:clr>
            <a:srgbClr val="A4A3A4"/>
          </p15:clr>
        </p15:guide>
        <p15:guide id="2" pos="302" userDrawn="1">
          <p15:clr>
            <a:srgbClr val="A4A3A4"/>
          </p15:clr>
        </p15:guide>
        <p15:guide id="3" pos="7355" userDrawn="1">
          <p15:clr>
            <a:srgbClr val="A4A3A4"/>
          </p15:clr>
        </p15:guide>
        <p15:guide id="4" orient="horz" pos="4065" userDrawn="1">
          <p15:clr>
            <a:srgbClr val="A4A3A4"/>
          </p15:clr>
        </p15:guide>
        <p15:guide id="5" pos="2638" userDrawn="1">
          <p15:clr>
            <a:srgbClr val="A4A3A4"/>
          </p15:clr>
        </p15:guide>
        <p15:guide id="6" pos="1481" userDrawn="1">
          <p15:clr>
            <a:srgbClr val="A4A3A4"/>
          </p15:clr>
        </p15:guide>
        <p15:guide id="7" pos="3863" userDrawn="1">
          <p15:clr>
            <a:srgbClr val="A4A3A4"/>
          </p15:clr>
        </p15:guide>
        <p15:guide id="8" pos="4997" userDrawn="1">
          <p15:clr>
            <a:srgbClr val="A4A3A4"/>
          </p15:clr>
        </p15:guide>
        <p15:guide id="9" pos="619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0A95CA"/>
    <a:srgbClr val="CC4236"/>
    <a:srgbClr val="FF6600"/>
    <a:srgbClr val="53AEE8"/>
    <a:srgbClr val="76C358"/>
    <a:srgbClr val="84D860"/>
    <a:srgbClr val="4472C4"/>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73A0DAA-6AF3-43AB-8588-CEC1D06C72B9}">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02" autoAdjust="0"/>
    <p:restoredTop sz="96255" autoAdjust="0"/>
  </p:normalViewPr>
  <p:slideViewPr>
    <p:cSldViewPr snapToGrid="0">
      <p:cViewPr varScale="1">
        <p:scale>
          <a:sx n="119" d="100"/>
          <a:sy n="119" d="100"/>
        </p:scale>
        <p:origin x="224" y="368"/>
      </p:cViewPr>
      <p:guideLst>
        <p:guide orient="horz" pos="232"/>
        <p:guide pos="302"/>
        <p:guide pos="7355"/>
        <p:guide orient="horz" pos="4065"/>
        <p:guide pos="2638"/>
        <p:guide pos="1481"/>
        <p:guide pos="3863"/>
        <p:guide pos="4997"/>
        <p:guide pos="6199"/>
      </p:guideLst>
    </p:cSldViewPr>
  </p:slideViewPr>
  <p:outlineViewPr>
    <p:cViewPr>
      <p:scale>
        <a:sx n="33" d="100"/>
        <a:sy n="33" d="100"/>
      </p:scale>
      <p:origin x="0" y="0"/>
    </p:cViewPr>
  </p:outlineViewPr>
  <p:notesTextViewPr>
    <p:cViewPr>
      <p:scale>
        <a:sx n="130" d="100"/>
        <a:sy n="130" d="100"/>
      </p:scale>
      <p:origin x="0" y="0"/>
    </p:cViewPr>
  </p:notesTextViewPr>
  <p:sorterViewPr>
    <p:cViewPr>
      <p:scale>
        <a:sx n="100" d="100"/>
        <a:sy n="100" d="100"/>
      </p:scale>
      <p:origin x="0" y="0"/>
    </p:cViewPr>
  </p:sorterViewPr>
  <p:notesViewPr>
    <p:cSldViewPr snapToGrid="0">
      <p:cViewPr varScale="1">
        <p:scale>
          <a:sx n="61" d="100"/>
          <a:sy n="61" d="100"/>
        </p:scale>
        <p:origin x="2718" y="3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US" smtClean="0"/>
              <a:t>1/21/26</a:t>
            </a:fld>
            <a:endParaRPr lang="en-US" dirty="0"/>
          </a:p>
        </p:txBody>
      </p:sp>
      <p:sp>
        <p:nvSpPr>
          <p:cNvPr id="4" name="Footer Placeholder 3">
            <a:extLst>
              <a:ext uri="{FF2B5EF4-FFF2-40B4-BE49-F238E27FC236}">
                <a16:creationId xmlns:a16="http://schemas.microsoft.com/office/drawing/2014/main"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US" smtClean="0"/>
              <a:t>‹#›</a:t>
            </a:fld>
            <a:endParaRPr lang="en-US" dirty="0"/>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1T22:43:21.093"/>
    </inkml:context>
    <inkml:brush xml:id="br0">
      <inkml:brushProperty name="width" value="0.05" units="cm"/>
      <inkml:brushProperty name="height" value="0.05" units="cm"/>
    </inkml:brush>
  </inkml:definitions>
  <inkml:trace contextRef="#ctx0" brushRef="#br0">0 0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EC30E-1A71-4188-9BE7-E2A64929A436}" type="datetimeFigureOut">
              <a:rPr lang="en-US" noProof="0" smtClean="0"/>
              <a:t>1/21/26</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30193B-564F-4854-8A52-728F3FB19C85}" type="slidenum">
              <a:rPr lang="en-US" noProof="0" smtClean="0"/>
              <a:t>‹#›</a:t>
            </a:fld>
            <a:endParaRPr lang="en-US" noProof="0"/>
          </a:p>
        </p:txBody>
      </p:sp>
    </p:spTree>
    <p:extLst>
      <p:ext uri="{BB962C8B-B14F-4D97-AF65-F5344CB8AC3E}">
        <p14:creationId xmlns:p14="http://schemas.microsoft.com/office/powerpoint/2010/main" val="3603816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n.wikipedia.org/wiki/Prism_(optic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I’m Muskan Shinde, a PhD student from the Geneva Observatory. I am working on developing an extreme AO system for RISTRETTO, which is an instrument to do high-resolution spectrograph to study atmosphere of exoplanets. </a:t>
            </a:r>
          </a:p>
          <a:p>
            <a:endParaRPr lang="en-US" dirty="0"/>
          </a:p>
          <a:p>
            <a:r>
              <a:rPr lang="en-US" dirty="0"/>
              <a:t>Now, why do we need adaptive optics in the first place?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1</a:t>
            </a:fld>
            <a:endParaRPr lang="en-US" noProof="0"/>
          </a:p>
        </p:txBody>
      </p:sp>
    </p:spTree>
    <p:extLst>
      <p:ext uri="{BB962C8B-B14F-4D97-AF65-F5344CB8AC3E}">
        <p14:creationId xmlns:p14="http://schemas.microsoft.com/office/powerpoint/2010/main" val="4929026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But it also decreases the sensitivity of pyramid. And achieving speeds greater than 1kHz is difficult because we are limited by the operation speed of the tip tilt mirror. So in the last few years there have been a push to get away from this modulation, to a configuration called an unmodulated pyramid.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10</a:t>
            </a:fld>
            <a:endParaRPr lang="en-US" noProof="0"/>
          </a:p>
        </p:txBody>
      </p:sp>
    </p:spTree>
    <p:extLst>
      <p:ext uri="{BB962C8B-B14F-4D97-AF65-F5344CB8AC3E}">
        <p14:creationId xmlns:p14="http://schemas.microsoft.com/office/powerpoint/2010/main" val="4120608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So comes the question of how to make the unmodulated PyWFS work? This is an active field of research, with people trying different appproaches to increase its linearity range. With the most recent studies trying machine learning methods to do so.</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11</a:t>
            </a:fld>
            <a:endParaRPr lang="en-US" noProof="0"/>
          </a:p>
        </p:txBody>
      </p:sp>
    </p:spTree>
    <p:extLst>
      <p:ext uri="{BB962C8B-B14F-4D97-AF65-F5344CB8AC3E}">
        <p14:creationId xmlns:p14="http://schemas.microsoft.com/office/powerpoint/2010/main" val="9966714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066CD3-AC5D-94A1-2DF5-5FC0B60597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912F03-0FB4-2AAC-92EC-468539E810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C3249A-B8F3-C1AF-2DCC-8E9D5D695016}"/>
              </a:ext>
            </a:extLst>
          </p:cNvPr>
          <p:cNvSpPr>
            <a:spLocks noGrp="1"/>
          </p:cNvSpPr>
          <p:nvPr>
            <p:ph type="body" idx="1"/>
          </p:nvPr>
        </p:nvSpPr>
        <p:spPr/>
        <p:txBody>
          <a:bodyPr/>
          <a:lstStyle/>
          <a:p>
            <a:r>
              <a:rPr lang="en-CH" dirty="0"/>
              <a:t>We also tried various methods to make it work, and came up with a rather simple solution. of going to longer wavelengths. The linearity range scales directly as the wavelegth. So if we double the wavelenght the linearity range would double. This what is shown in the plot. The if we go from blue curve at 700nm to infrared curve to 1400 nm, the linearity range increases by a factor.</a:t>
            </a:r>
          </a:p>
        </p:txBody>
      </p:sp>
      <p:sp>
        <p:nvSpPr>
          <p:cNvPr id="4" name="Slide Number Placeholder 3">
            <a:extLst>
              <a:ext uri="{FF2B5EF4-FFF2-40B4-BE49-F238E27FC236}">
                <a16:creationId xmlns:a16="http://schemas.microsoft.com/office/drawing/2014/main" id="{F729F6C8-470C-3B67-0B97-DD733B4D12B5}"/>
              </a:ext>
            </a:extLst>
          </p:cNvPr>
          <p:cNvSpPr>
            <a:spLocks noGrp="1"/>
          </p:cNvSpPr>
          <p:nvPr>
            <p:ph type="sldNum" sz="quarter" idx="5"/>
          </p:nvPr>
        </p:nvSpPr>
        <p:spPr/>
        <p:txBody>
          <a:bodyPr/>
          <a:lstStyle/>
          <a:p>
            <a:fld id="{8530193B-564F-4854-8A52-728F3FB19C85}" type="slidenum">
              <a:rPr lang="en-US" noProof="0" smtClean="0"/>
              <a:t>15</a:t>
            </a:fld>
            <a:endParaRPr lang="en-US" noProof="0"/>
          </a:p>
        </p:txBody>
      </p:sp>
    </p:spTree>
    <p:extLst>
      <p:ext uri="{BB962C8B-B14F-4D97-AF65-F5344CB8AC3E}">
        <p14:creationId xmlns:p14="http://schemas.microsoft.com/office/powerpoint/2010/main" val="2399706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So for RISTRETTO, we decided to test the infrared unmodulated pyramid wavefront sensor.</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16</a:t>
            </a:fld>
            <a:endParaRPr lang="en-US" noProof="0"/>
          </a:p>
        </p:txBody>
      </p:sp>
    </p:spTree>
    <p:extLst>
      <p:ext uri="{BB962C8B-B14F-4D97-AF65-F5344CB8AC3E}">
        <p14:creationId xmlns:p14="http://schemas.microsoft.com/office/powerpoint/2010/main" val="3720112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designed a prototype for the infrared pyramid and setup an adaptive optics bench in lab to test it. If you would like to know more details about the bench you are were welcome to come talk to me.  We made various tests with this pyramid under varying turbulence conditions and it was a able to provide a good AO correction.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17</a:t>
            </a:fld>
            <a:endParaRPr lang="en-US" noProof="0"/>
          </a:p>
        </p:txBody>
      </p:sp>
    </p:spTree>
    <p:extLst>
      <p:ext uri="{BB962C8B-B14F-4D97-AF65-F5344CB8AC3E}">
        <p14:creationId xmlns:p14="http://schemas.microsoft.com/office/powerpoint/2010/main" val="38000022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F3CE5F-2962-2295-D043-110F6552C3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DBEEEF-170E-A9C5-F2C2-0250BE715E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DCBE4D-98DD-8221-59FC-AF9BA0FE28CE}"/>
              </a:ext>
            </a:extLst>
          </p:cNvPr>
          <p:cNvSpPr>
            <a:spLocks noGrp="1"/>
          </p:cNvSpPr>
          <p:nvPr>
            <p:ph type="body" idx="1"/>
          </p:nvPr>
        </p:nvSpPr>
        <p:spPr/>
        <p:txBody>
          <a:bodyPr/>
          <a:lstStyle/>
          <a:p>
            <a:r>
              <a:rPr lang="en-CH" dirty="0"/>
              <a:t>Here I would like to show an example of the AO system working at median turbulence conditions. On the left we see what is measured by the pyramid wavefront sensor, and the right we see the psf being corrected. Intially the light is spread all over the psf, but with the system running it is providing a correction to the psf, with energy being concentrated more in the core and the strehl ratio reaching 90%. </a:t>
            </a:r>
          </a:p>
          <a:p>
            <a:endParaRPr lang="en-CH" dirty="0"/>
          </a:p>
          <a:p>
            <a:r>
              <a:rPr lang="en-CH" dirty="0"/>
              <a:t>The tests in lab looked quite positive so we decided to take the next step and test it in a real system on sky.</a:t>
            </a:r>
          </a:p>
        </p:txBody>
      </p:sp>
      <p:sp>
        <p:nvSpPr>
          <p:cNvPr id="4" name="Slide Number Placeholder 3">
            <a:extLst>
              <a:ext uri="{FF2B5EF4-FFF2-40B4-BE49-F238E27FC236}">
                <a16:creationId xmlns:a16="http://schemas.microsoft.com/office/drawing/2014/main" id="{0DFFBF00-915F-4AB3-F789-5B53349AA785}"/>
              </a:ext>
            </a:extLst>
          </p:cNvPr>
          <p:cNvSpPr>
            <a:spLocks noGrp="1"/>
          </p:cNvSpPr>
          <p:nvPr>
            <p:ph type="sldNum" sz="quarter" idx="5"/>
          </p:nvPr>
        </p:nvSpPr>
        <p:spPr/>
        <p:txBody>
          <a:bodyPr/>
          <a:lstStyle/>
          <a:p>
            <a:fld id="{8530193B-564F-4854-8A52-728F3FB19C85}" type="slidenum">
              <a:rPr lang="en-US" noProof="0" smtClean="0"/>
              <a:t>18</a:t>
            </a:fld>
            <a:endParaRPr lang="en-US" noProof="0"/>
          </a:p>
        </p:txBody>
      </p:sp>
    </p:spTree>
    <p:extLst>
      <p:ext uri="{BB962C8B-B14F-4D97-AF65-F5344CB8AC3E}">
        <p14:creationId xmlns:p14="http://schemas.microsoft.com/office/powerpoint/2010/main" val="1641260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Last summer we got the opportunity to do tests at the </a:t>
            </a:r>
            <a:r>
              <a:rPr lang="en-GB" sz="1200" b="1" dirty="0" err="1">
                <a:latin typeface="Avenir Book" panose="02000503020000020003" pitchFamily="2" charset="0"/>
              </a:rPr>
              <a:t>Observatoire</a:t>
            </a:r>
            <a:r>
              <a:rPr lang="en-GB" sz="1200" b="1" dirty="0">
                <a:latin typeface="Avenir Book" panose="02000503020000020003" pitchFamily="2" charset="0"/>
              </a:rPr>
              <a:t> de Haute Provence (OHP) in France.</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19</a:t>
            </a:fld>
            <a:endParaRPr lang="en-US" noProof="0"/>
          </a:p>
        </p:txBody>
      </p:sp>
    </p:spTree>
    <p:extLst>
      <p:ext uri="{BB962C8B-B14F-4D97-AF65-F5344CB8AC3E}">
        <p14:creationId xmlns:p14="http://schemas.microsoft.com/office/powerpoint/2010/main" val="28882587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At 1.52 m telescope there, they have a adaptive optics bench called PAPYRUS installed, that has the standard modulated PWFS working in the visible. We made an new installation of the inrared arm to test the umdolulated pyramid. And we choose a 3 sided pyramid due to manufacturing reasons. The installation was such that both pyramids could work in parallel with a easy switch between them for direct comparison.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4-sided, visible: </a:t>
            </a:r>
            <a:r>
              <a:rPr lang="en-GB" sz="1800" dirty="0">
                <a:effectLst/>
                <a:latin typeface="CMR10"/>
              </a:rPr>
              <a:t>630-690 nm </a:t>
            </a:r>
          </a:p>
          <a:p>
            <a:r>
              <a:rPr lang="en-CH" dirty="0"/>
              <a:t>3-sided, IR: 1350-1450 nm</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20</a:t>
            </a:fld>
            <a:endParaRPr lang="en-US" noProof="0"/>
          </a:p>
        </p:txBody>
      </p:sp>
    </p:spTree>
    <p:extLst>
      <p:ext uri="{BB962C8B-B14F-4D97-AF65-F5344CB8AC3E}">
        <p14:creationId xmlns:p14="http://schemas.microsoft.com/office/powerpoint/2010/main" val="3019673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Here are some pictures of the installtion. in the the bottom picture We can see the IR pyramid installed. R</a:t>
            </a:r>
            <a:r>
              <a:rPr lang="en-GB" dirty="0"/>
              <a:t>e</a:t>
            </a:r>
            <a:r>
              <a:rPr lang="en-CH" dirty="0"/>
              <a:t>ady to observe.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21</a:t>
            </a:fld>
            <a:endParaRPr lang="en-US" noProof="0"/>
          </a:p>
        </p:txBody>
      </p:sp>
    </p:spTree>
    <p:extLst>
      <p:ext uri="{BB962C8B-B14F-4D97-AF65-F5344CB8AC3E}">
        <p14:creationId xmlns:p14="http://schemas.microsoft.com/office/powerpoint/2010/main" val="1608966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But before starting to observe the first step is to calibrate the system. We try to find a connection between what is measured by wavefront sensor and what needs to be send to the deformable mirror to correct for it. </a:t>
            </a:r>
          </a:p>
          <a:p>
            <a:r>
              <a:rPr lang="en-CH" dirty="0"/>
              <a:t>The process can be seen in the video here. </a:t>
            </a:r>
            <a:r>
              <a:rPr lang="en-US" dirty="0"/>
              <a:t>We send </a:t>
            </a:r>
            <a:r>
              <a:rPr lang="en-CH" dirty="0"/>
              <a:t>a series of spatial frequencies to the DM and record the reponse of wavefront sensor, as seen on the camera in the middle with 3 pupils. </a:t>
            </a:r>
          </a:p>
          <a:p>
            <a:r>
              <a:rPr lang="en-CH" dirty="0"/>
              <a:t>Once the calibration is complete, it is time to go on sky.</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22</a:t>
            </a:fld>
            <a:endParaRPr lang="en-US" noProof="0"/>
          </a:p>
        </p:txBody>
      </p:sp>
    </p:spTree>
    <p:extLst>
      <p:ext uri="{BB962C8B-B14F-4D97-AF65-F5344CB8AC3E}">
        <p14:creationId xmlns:p14="http://schemas.microsoft.com/office/powerpoint/2010/main" val="1661042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a:p>
            <a:r>
              <a:rPr lang="en-US" sz="1200" dirty="0"/>
              <a:t>It’s because when observing with an instrument on ground, the Earth’s turbulent atmosphere comes is between. When the light  travels though space it’s mostly undistorted, but as it pass through the earth’s atmosphere, it gets distorted. </a:t>
            </a:r>
            <a:endParaRPr lang="en-CH"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2</a:t>
            </a:fld>
            <a:endParaRPr lang="en-US" noProof="0"/>
          </a:p>
        </p:txBody>
      </p:sp>
    </p:spTree>
    <p:extLst>
      <p:ext uri="{BB962C8B-B14F-4D97-AF65-F5344CB8AC3E}">
        <p14:creationId xmlns:p14="http://schemas.microsoft.com/office/powerpoint/2010/main" val="27621344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And finally, the AO system in action on sky. </a:t>
            </a:r>
            <a:r>
              <a:rPr lang="en-GB" dirty="0"/>
              <a:t>O</a:t>
            </a:r>
            <a:r>
              <a:rPr lang="en-CH" dirty="0"/>
              <a:t>n the left we have the wavefront sensor camera and on the right we the psf camera. </a:t>
            </a:r>
          </a:p>
          <a:p>
            <a:r>
              <a:rPr lang="en-CH" dirty="0"/>
              <a:t>First the psf without any AO correction or open loop, then the psf when correcting with the irfrared pyramid.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23</a:t>
            </a:fld>
            <a:endParaRPr lang="en-US" noProof="0"/>
          </a:p>
        </p:txBody>
      </p:sp>
    </p:spTree>
    <p:extLst>
      <p:ext uri="{BB962C8B-B14F-4D97-AF65-F5344CB8AC3E}">
        <p14:creationId xmlns:p14="http://schemas.microsoft.com/office/powerpoint/2010/main" val="3072858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Tohave a closer look at the results we have integrated psf from the observations. </a:t>
            </a:r>
          </a:p>
          <a:p>
            <a:r>
              <a:rPr lang="en-CH" dirty="0"/>
              <a:t>The first one is open loop psf, without AO correction and we have around 2% energy in the peak. Then we have closed loop psfs with ao correction with Infrared and visible Pyramid, and the energy in the peak for the infrared pyramid psf almost twice as high as the standard visible pyramid psf. This means we will have double the light for the same target with the Infrared modulated pyramid. </a:t>
            </a:r>
          </a:p>
          <a:p>
            <a:endParaRPr lang="en-CH" dirty="0"/>
          </a:p>
          <a:p>
            <a:r>
              <a:rPr lang="en-CH" dirty="0"/>
              <a:t>To conclude, not only the lab results looked promising, but also we could demostrate the performance on sky.</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24</a:t>
            </a:fld>
            <a:endParaRPr lang="en-US" noProof="0"/>
          </a:p>
        </p:txBody>
      </p:sp>
    </p:spTree>
    <p:extLst>
      <p:ext uri="{BB962C8B-B14F-4D97-AF65-F5344CB8AC3E}">
        <p14:creationId xmlns:p14="http://schemas.microsoft.com/office/powerpoint/2010/main" val="26474313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venir Book" panose="02000503020000020003" pitchFamily="2" charset="0"/>
                <a:ea typeface="Times New Roman" panose="02020603050405020304" pitchFamily="18" charset="0"/>
                <a:cs typeface="Times New Roman" panose="02020603050405020304" pitchFamily="18" charset="0"/>
              </a:rPr>
              <a:t>S</a:t>
            </a:r>
            <a:r>
              <a:rPr lang="en-US" sz="1200" dirty="0">
                <a:effectLst/>
                <a:latin typeface="Avenir Book" panose="02000503020000020003" pitchFamily="2" charset="0"/>
                <a:ea typeface="Times New Roman" panose="02020603050405020304" pitchFamily="18" charset="0"/>
                <a:cs typeface="Times New Roman" panose="02020603050405020304" pitchFamily="18" charset="0"/>
              </a:rPr>
              <a:t>uccessfully closed the AO loop on sky with the unmodulated infrared Pyramid WFS. </a:t>
            </a:r>
            <a:r>
              <a:rPr lang="en-GB" sz="1200" dirty="0">
                <a:effectLst/>
                <a:latin typeface="Avenir Book" panose="02000503020000020003" pitchFamily="2" charset="0"/>
                <a:ea typeface="Times New Roman" panose="02020603050405020304" pitchFamily="18" charset="0"/>
                <a:cs typeface="Times New Roman" panose="02020603050405020304" pitchFamily="18" charset="0"/>
              </a:rPr>
              <a:t>Working in infrared, we had several advantages: more linear, less optical gain (= sensitivity gain), less cross-talks.</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Avenir Book" panose="02000503020000020003" pitchFamily="2" charset="0"/>
                <a:ea typeface="Times New Roman" panose="02020603050405020304" pitchFamily="18" charset="0"/>
                <a:cs typeface="Times New Roman" panose="02020603050405020304" pitchFamily="18" charset="0"/>
              </a:rPr>
              <a:t>The performance of the IR PWFS </a:t>
            </a:r>
            <a:r>
              <a:rPr lang="en-US" sz="1200" dirty="0">
                <a:solidFill>
                  <a:srgbClr val="000000"/>
                </a:solidFill>
                <a:effectLst/>
                <a:latin typeface="Avenir Book" panose="02000503020000020003" pitchFamily="2" charset="0"/>
                <a:ea typeface="Arial" panose="020B0604020202020204" pitchFamily="34" charset="0"/>
              </a:rPr>
              <a:t>was almost twice times better than that of the VIS PWFS on average</a:t>
            </a:r>
            <a:r>
              <a:rPr lang="en-GB" sz="1200" dirty="0">
                <a:effectLst/>
                <a:latin typeface="Avenir Book" panose="02000503020000020003" pitchFamily="2" charset="0"/>
                <a:ea typeface="Times New Roman" panose="02020603050405020304" pitchFamily="18" charset="0"/>
                <a:cs typeface="Times New Roman" panose="02020603050405020304" pitchFamily="18" charset="0"/>
              </a:rPr>
              <a:t>. This gain is mainly due: operation at an infrared wavelength, a higher loop speed, high sensitivity because of it being unmodulated.</a:t>
            </a:r>
            <a:endParaRPr lang="en-CH" sz="1200" dirty="0">
              <a:effectLst/>
              <a:latin typeface="Avenir Book" panose="02000503020000020003" pitchFamily="2" charset="0"/>
              <a:ea typeface="Times New Roman" panose="02020603050405020304" pitchFamily="18" charset="0"/>
              <a:cs typeface="Times New Roman" panose="02020603050405020304" pitchFamily="18" charset="0"/>
            </a:endParaRPr>
          </a:p>
          <a:p>
            <a:endParaRPr lang="en-CH"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25</a:t>
            </a:fld>
            <a:endParaRPr lang="en-US" noProof="0"/>
          </a:p>
        </p:txBody>
      </p:sp>
    </p:spTree>
    <p:extLst>
      <p:ext uri="{BB962C8B-B14F-4D97-AF65-F5344CB8AC3E}">
        <p14:creationId xmlns:p14="http://schemas.microsoft.com/office/powerpoint/2010/main" val="1199605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As many of might be know that RISTRETTO is high-resolution spectrograph. The special thing about it is, that it combines high-constrast imaging with high-reslotion spectroscopy to reach extremely high contrast required to do </a:t>
            </a:r>
            <a:r>
              <a:rPr lang="en-GB" sz="1200" u="none" strike="noStrike" dirty="0">
                <a:solidFill>
                  <a:srgbClr val="FF6600"/>
                </a:solidFill>
                <a:effectLst/>
                <a:latin typeface="Avenir Book" panose="02000503020000020003" pitchFamily="2" charset="0"/>
              </a:rPr>
              <a:t>reflected-light spectroscopy </a:t>
            </a:r>
            <a:r>
              <a:rPr lang="en-GB" sz="1200" u="none" strike="noStrike" dirty="0">
                <a:effectLst/>
                <a:latin typeface="Avenir Book" panose="02000503020000020003" pitchFamily="2" charset="0"/>
              </a:rPr>
              <a:t>of nearby exoplanets in the visible regime.</a:t>
            </a:r>
            <a:endParaRPr lang="en-CH" dirty="0"/>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u="none" strike="noStrike" dirty="0">
                <a:effectLst/>
                <a:latin typeface="Avenir Book" panose="02000503020000020003" pitchFamily="2" charset="0"/>
              </a:rPr>
              <a:t>Now the driving science goal for RISTRETTO is to characterize the atmosphere of Proxima b, which is a rocky planet </a:t>
            </a:r>
            <a:r>
              <a:rPr lang="en-GB" sz="1200" u="none" strike="noStrike" dirty="0" err="1">
                <a:effectLst/>
                <a:latin typeface="Avenir Book" panose="02000503020000020003" pitchFamily="2" charset="0"/>
              </a:rPr>
              <a:t>oribiting</a:t>
            </a:r>
            <a:r>
              <a:rPr lang="en-GB" sz="1200" u="none" strike="noStrike" dirty="0">
                <a:effectLst/>
                <a:latin typeface="Avenir Book" panose="02000503020000020003" pitchFamily="2" charset="0"/>
              </a:rPr>
              <a:t> in the habitable zone of our closet star Proxima Centauri.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u="none" strike="noStrike" dirty="0">
              <a:effectLst/>
              <a:latin typeface="Avenir Book" panose="02000503020000020003"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Since it is located an angular separation of 37 mas from its host star, to be able to detect light from Proxima b, we need a raw contrast of less than </a:t>
            </a:r>
            <a:r>
              <a:rPr lang="en-US" sz="1200" dirty="0"/>
              <a:t>2x10</a:t>
            </a:r>
            <a:r>
              <a:rPr lang="en-US" sz="1200" baseline="30000" dirty="0"/>
              <a:t>-4</a:t>
            </a:r>
            <a:r>
              <a:rPr lang="en-US" sz="1200" dirty="0"/>
              <a:t> @ 37 mas, which is around 2 </a:t>
            </a:r>
            <a:r>
              <a:rPr lang="en-US" sz="1200" dirty="0" err="1"/>
              <a:t>λ</a:t>
            </a:r>
            <a:r>
              <a:rPr lang="en-US" sz="1200" dirty="0"/>
              <a:t>/D at 750nm for a 8m-class telescope like VLT. This is really close to the diffraction limit of the telescope. </a:t>
            </a:r>
            <a:r>
              <a:rPr lang="en-GB" sz="1200" dirty="0"/>
              <a:t>We also need a </a:t>
            </a:r>
            <a:r>
              <a:rPr lang="en-GB" sz="1200" dirty="0" err="1"/>
              <a:t>strehl</a:t>
            </a:r>
            <a:r>
              <a:rPr lang="en-GB" sz="1200" dirty="0"/>
              <a:t> ratio of greater than &gt; 70%.</a:t>
            </a:r>
            <a:endParaRPr lang="en-GB" sz="1200" u="none" strike="noStrike" dirty="0">
              <a:effectLst/>
              <a:latin typeface="Avenir Book" panose="02000503020000020003" pitchFamily="2" charset="0"/>
            </a:endParaRPr>
          </a:p>
        </p:txBody>
      </p:sp>
      <p:sp>
        <p:nvSpPr>
          <p:cNvPr id="4" name="Slide Number Placeholder 3"/>
          <p:cNvSpPr>
            <a:spLocks noGrp="1"/>
          </p:cNvSpPr>
          <p:nvPr>
            <p:ph type="sldNum" sz="quarter" idx="5"/>
          </p:nvPr>
        </p:nvSpPr>
        <p:spPr/>
        <p:txBody>
          <a:bodyPr/>
          <a:lstStyle/>
          <a:p>
            <a:fld id="{8530193B-564F-4854-8A52-728F3FB19C85}" type="slidenum">
              <a:rPr lang="en-US" noProof="0" smtClean="0"/>
              <a:t>27</a:t>
            </a:fld>
            <a:endParaRPr lang="en-US" noProof="0"/>
          </a:p>
        </p:txBody>
      </p:sp>
    </p:spTree>
    <p:extLst>
      <p:ext uri="{BB962C8B-B14F-4D97-AF65-F5344CB8AC3E}">
        <p14:creationId xmlns:p14="http://schemas.microsoft.com/office/powerpoint/2010/main" val="26817877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0" dirty="0">
                <a:effectLst/>
                <a:latin typeface="Times New Roman" panose="02020603050405020304" pitchFamily="18" charset="0"/>
                <a:ea typeface="Times New Roman" panose="02020603050405020304" pitchFamily="18" charset="0"/>
              </a:rPr>
              <a:t>Now, to meet the performance requirements for RISTRETTO, a </a:t>
            </a:r>
            <a:r>
              <a:rPr lang="en-US" sz="1800" dirty="0" err="1">
                <a:latin typeface="Avenir Book" panose="02000503020000020003" pitchFamily="2" charset="0"/>
              </a:rPr>
              <a:t>Strehl</a:t>
            </a:r>
            <a:r>
              <a:rPr lang="en-US" sz="1800" dirty="0">
                <a:latin typeface="Avenir Book" panose="02000503020000020003" pitchFamily="2" charset="0"/>
              </a:rPr>
              <a:t> ratio &gt; 70% in the visible.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Avenir Book" panose="02000503020000020003" pitchFamily="2" charset="0"/>
              </a:rPr>
              <a:t>Wavefront error needs below 10nm RMS for low spatial frequency aberrations.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0" dirty="0">
                <a:effectLst/>
                <a:latin typeface="Times New Roman" panose="02020603050405020304" pitchFamily="18" charset="0"/>
                <a:ea typeface="Times New Roman" panose="02020603050405020304" pitchFamily="18" charset="0"/>
              </a:rPr>
              <a:t>To achieve this high sensitivity to low </a:t>
            </a:r>
            <a:r>
              <a:rPr lang="en-US" sz="1800" dirty="0">
                <a:latin typeface="Avenir Book" panose="02000503020000020003" pitchFamily="2" charset="0"/>
              </a:rPr>
              <a:t>spatial </a:t>
            </a:r>
            <a:r>
              <a:rPr lang="en-US" sz="1800" kern="0" dirty="0">
                <a:effectLst/>
                <a:latin typeface="Times New Roman" panose="02020603050405020304" pitchFamily="18" charset="0"/>
                <a:ea typeface="Times New Roman" panose="02020603050405020304" pitchFamily="18" charset="0"/>
              </a:rPr>
              <a:t>order wavefront aberrations and petal modes </a:t>
            </a:r>
            <a:r>
              <a:rPr lang="en-CH" dirty="0">
                <a:effectLst/>
              </a:rPr>
              <a:t>is required, which will be limited by wavefront noise. Therefore the performance of the wavefront sensor would be driving factor for RISTRETTO AO system. And my part of the project is to work on this wavefront sensor.</a:t>
            </a:r>
            <a:endParaRPr lang="en-CH" dirty="0"/>
          </a:p>
          <a:p>
            <a:endParaRPr lang="en-CH"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28</a:t>
            </a:fld>
            <a:endParaRPr lang="en-US" noProof="0"/>
          </a:p>
        </p:txBody>
      </p:sp>
    </p:spTree>
    <p:extLst>
      <p:ext uri="{BB962C8B-B14F-4D97-AF65-F5344CB8AC3E}">
        <p14:creationId xmlns:p14="http://schemas.microsoft.com/office/powerpoint/2010/main" val="5437906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24AD5-F11F-5AB4-55DA-ABFF86442D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7CF3B7-A916-EDA2-FB8D-8EEBC77F91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231FF9-D441-AFAF-B91E-C94B472E2B9D}"/>
              </a:ext>
            </a:extLst>
          </p:cNvPr>
          <p:cNvSpPr>
            <a:spLocks noGrp="1"/>
          </p:cNvSpPr>
          <p:nvPr>
            <p:ph type="body" idx="1"/>
          </p:nvPr>
        </p:nvSpPr>
        <p:spPr/>
        <p:txBody>
          <a:bodyPr/>
          <a:lstStyle/>
          <a:p>
            <a:r>
              <a:rPr lang="en-CH" dirty="0"/>
              <a:t>How can we increase the linearity of the PWFS? The classical way is to apply modulation. Here modulation is applied offseting the psf from the tip of the pyramid to the side, and moving in specific pattern around the pyramid. The most typical pattern for modulation is a circular modulation which is shown here. This modulation increase the linearity range but it also decreases the sensitivity of modes within the modulation radius. And achieving speeds greater than 1kHz is diffuclt because we are limited by the operation speed of the tip tilt mirror. So in the last few years there have been efforts to increase the linearity range of the PyFWS without implementing this modulation. This is what people call the unmodulated PyWFS. This unmodulated PyWFS is an active field of research, with people trying different appproaches to increase its linearity. We also tried various methods to increase the linearity range of the unmodulated PyWFS, and one that seemed to work with a simple linear system is going to longer wavelengths.</a:t>
            </a:r>
          </a:p>
        </p:txBody>
      </p:sp>
      <p:sp>
        <p:nvSpPr>
          <p:cNvPr id="4" name="Slide Number Placeholder 3">
            <a:extLst>
              <a:ext uri="{FF2B5EF4-FFF2-40B4-BE49-F238E27FC236}">
                <a16:creationId xmlns:a16="http://schemas.microsoft.com/office/drawing/2014/main" id="{6FA2E23E-D927-3B0C-8D9A-8CA56D84FB9A}"/>
              </a:ext>
            </a:extLst>
          </p:cNvPr>
          <p:cNvSpPr>
            <a:spLocks noGrp="1"/>
          </p:cNvSpPr>
          <p:nvPr>
            <p:ph type="sldNum" sz="quarter" idx="5"/>
          </p:nvPr>
        </p:nvSpPr>
        <p:spPr/>
        <p:txBody>
          <a:bodyPr/>
          <a:lstStyle/>
          <a:p>
            <a:fld id="{8530193B-564F-4854-8A52-728F3FB19C85}" type="slidenum">
              <a:rPr lang="en-US" noProof="0" smtClean="0"/>
              <a:t>29</a:t>
            </a:fld>
            <a:endParaRPr lang="en-US" noProof="0"/>
          </a:p>
        </p:txBody>
      </p:sp>
    </p:spTree>
    <p:extLst>
      <p:ext uri="{BB962C8B-B14F-4D97-AF65-F5344CB8AC3E}">
        <p14:creationId xmlns:p14="http://schemas.microsoft.com/office/powerpoint/2010/main" val="10334210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2A4E2-64E9-4CFA-123F-3D8C647018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E5A6D0-5244-81B8-A42C-0A3A25BF8A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B098C2-8AEF-8A16-7DE2-6C2ECE4B27B0}"/>
              </a:ext>
            </a:extLst>
          </p:cNvPr>
          <p:cNvSpPr>
            <a:spLocks noGrp="1"/>
          </p:cNvSpPr>
          <p:nvPr>
            <p:ph type="body" idx="1"/>
          </p:nvPr>
        </p:nvSpPr>
        <p:spPr/>
        <p:txBody>
          <a:bodyPr/>
          <a:lstStyle/>
          <a:p>
            <a:r>
              <a:rPr lang="en-CH" dirty="0"/>
              <a:t>So we did simulations to see the ability of this sensor unmodulated IR PWFS to close the AO loop which basically means provide an AO correction. An it was able to close the loop for seeing up to 1.5 arcsec, which is more than 90 % of observing conditions, which is great. And for this the AO system was needed to be operated speeds more than 2-3 kHz. </a:t>
            </a:r>
          </a:p>
          <a:p>
            <a:endParaRPr lang="en-CH" dirty="0"/>
          </a:p>
          <a:p>
            <a:r>
              <a:rPr lang="en-CH" dirty="0"/>
              <a:t>On the right you see map of the pyramid that is used in simulations, with perfect edges and tip. But in the real world, it’s not that easy</a:t>
            </a:r>
          </a:p>
        </p:txBody>
      </p:sp>
      <p:sp>
        <p:nvSpPr>
          <p:cNvPr id="4" name="Slide Number Placeholder 3">
            <a:extLst>
              <a:ext uri="{FF2B5EF4-FFF2-40B4-BE49-F238E27FC236}">
                <a16:creationId xmlns:a16="http://schemas.microsoft.com/office/drawing/2014/main" id="{723AAB08-90D5-2399-78D1-8831BA4A5274}"/>
              </a:ext>
            </a:extLst>
          </p:cNvPr>
          <p:cNvSpPr>
            <a:spLocks noGrp="1"/>
          </p:cNvSpPr>
          <p:nvPr>
            <p:ph type="sldNum" sz="quarter" idx="5"/>
          </p:nvPr>
        </p:nvSpPr>
        <p:spPr/>
        <p:txBody>
          <a:bodyPr/>
          <a:lstStyle/>
          <a:p>
            <a:fld id="{8530193B-564F-4854-8A52-728F3FB19C85}" type="slidenum">
              <a:rPr lang="en-US" noProof="0" smtClean="0"/>
              <a:t>30</a:t>
            </a:fld>
            <a:endParaRPr lang="en-US" noProof="0"/>
          </a:p>
        </p:txBody>
      </p:sp>
    </p:spTree>
    <p:extLst>
      <p:ext uri="{BB962C8B-B14F-4D97-AF65-F5344CB8AC3E}">
        <p14:creationId xmlns:p14="http://schemas.microsoft.com/office/powerpoint/2010/main" val="21091547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32</a:t>
            </a:fld>
            <a:endParaRPr lang="en-US" noProof="0"/>
          </a:p>
        </p:txBody>
      </p:sp>
    </p:spTree>
    <p:extLst>
      <p:ext uri="{BB962C8B-B14F-4D97-AF65-F5344CB8AC3E}">
        <p14:creationId xmlns:p14="http://schemas.microsoft.com/office/powerpoint/2010/main" val="1119345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As a result of which the image of point source which would look like this in space, now looks like on ground this with a lot speckles on ground. And since the turbulence is varying over time, these speckles are also rapidly varying over time. And if we want correct it, an adaptive optics system is needed to correct this distortion and go from this speckled image to here the diffraction limited image. Let’s understand how the system does it.</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3</a:t>
            </a:fld>
            <a:endParaRPr lang="en-US" noProof="0"/>
          </a:p>
        </p:txBody>
      </p:sp>
    </p:spTree>
    <p:extLst>
      <p:ext uri="{BB962C8B-B14F-4D97-AF65-F5344CB8AC3E}">
        <p14:creationId xmlns:p14="http://schemas.microsoft.com/office/powerpoint/2010/main" val="2294224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151515"/>
                </a:solidFill>
                <a:effectLst/>
                <a:latin typeface="Times New Roman" panose="02020603050405020304" pitchFamily="18" charset="0"/>
              </a:rPr>
              <a:t>Here is a basic working of an AO system. It has 3 key components: a wavefront sensor (WFS) that measures the wavefront distortions induced by the turbulent atmosphere, a real time control system that processes the information measured by WFS, computes the correction and control the deformable mirror which dynamically applies the correction to the distorted wavefront. The entire system runs in real time at the speed of few kHz.</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u="none" strike="noStrike" dirty="0">
              <a:solidFill>
                <a:srgbClr val="151515"/>
              </a:solidFill>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rPr>
              <a:t>A</a:t>
            </a:r>
            <a:r>
              <a:rPr lang="en-CH" dirty="0">
                <a:effectLst/>
              </a:rPr>
              <a:t>t the heart of the system is the wavefront sensor which drives the performnce of the whole system, and it the part of the project I’m working on. In this talk I will present the development of wavefront sensor for RISTRETTO.</a:t>
            </a:r>
            <a:endParaRPr lang="en-CH" dirty="0"/>
          </a:p>
          <a:p>
            <a:endParaRPr lang="en-CH"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4</a:t>
            </a:fld>
            <a:endParaRPr lang="en-US" noProof="0"/>
          </a:p>
        </p:txBody>
      </p:sp>
    </p:spTree>
    <p:extLst>
      <p:ext uri="{BB962C8B-B14F-4D97-AF65-F5344CB8AC3E}">
        <p14:creationId xmlns:p14="http://schemas.microsoft.com/office/powerpoint/2010/main" val="2796473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F611D-3D63-5E37-1B6A-3442DD183A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05DE45-3A30-B990-0905-C3449EB8E8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FA9ECF-ACB8-51DF-5253-11DACAE6F08A}"/>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1D934D10-3EFD-1F3B-1750-7CB9C7EFD442}"/>
              </a:ext>
            </a:extLst>
          </p:cNvPr>
          <p:cNvSpPr>
            <a:spLocks noGrp="1"/>
          </p:cNvSpPr>
          <p:nvPr>
            <p:ph type="sldNum" sz="quarter" idx="5"/>
          </p:nvPr>
        </p:nvSpPr>
        <p:spPr/>
        <p:txBody>
          <a:bodyPr/>
          <a:lstStyle/>
          <a:p>
            <a:fld id="{8530193B-564F-4854-8A52-728F3FB19C85}" type="slidenum">
              <a:rPr lang="en-US" noProof="0" smtClean="0"/>
              <a:t>5</a:t>
            </a:fld>
            <a:endParaRPr lang="en-US" noProof="0"/>
          </a:p>
        </p:txBody>
      </p:sp>
    </p:spTree>
    <p:extLst>
      <p:ext uri="{BB962C8B-B14F-4D97-AF65-F5344CB8AC3E}">
        <p14:creationId xmlns:p14="http://schemas.microsoft.com/office/powerpoint/2010/main" val="1029808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There are several types of sensors used for WFSing. On the left is the more classical </a:t>
            </a:r>
            <a:r>
              <a:rPr lang="en-CH" sz="1200" dirty="0">
                <a:latin typeface="Avenir Book" panose="02000503020000020003" pitchFamily="2" charset="0"/>
              </a:rPr>
              <a:t>Shack-Hartmann WFS. It performs local wavefront sensing, has high dynamic range so it can work high levels of turbulence, but its sensitivity is very low. In contrast, the relatively newer class of WFS, like the PyWFS on the right, measures the phase of the wavefront globally, and is much more sensitive. Therefore, most AO projects are starting to incorporate the PyWFS. </a:t>
            </a:r>
            <a:r>
              <a:rPr lang="en-GB" b="0" i="0" u="none" strike="noStrike" dirty="0">
                <a:solidFill>
                  <a:srgbClr val="151515"/>
                </a:solidFill>
                <a:effectLst/>
                <a:latin typeface="Times New Roman" panose="02020603050405020304" pitchFamily="18" charset="0"/>
              </a:rPr>
              <a:t>For RISTRETTO also it is a good candidate, so we will focus on it.</a:t>
            </a:r>
            <a:endParaRPr lang="en-GB" b="0" i="0" u="none" strike="noStrike" dirty="0">
              <a:solidFill>
                <a:schemeClr val="bg1">
                  <a:lumMod val="75000"/>
                </a:schemeClr>
              </a:solidFill>
              <a:effectLst/>
              <a:latin typeface="Times New Roman" panose="02020603050405020304" pitchFamily="18" charset="0"/>
            </a:endParaRPr>
          </a:p>
          <a:p>
            <a:endParaRPr lang="en-GB" b="0" i="0" u="none" strike="noStrike" dirty="0">
              <a:solidFill>
                <a:schemeClr val="bg1">
                  <a:lumMod val="75000"/>
                </a:schemeClr>
              </a:solidFill>
              <a:effectLst/>
              <a:latin typeface="Times New Roman" panose="02020603050405020304" pitchFamily="18" charset="0"/>
            </a:endParaRPr>
          </a:p>
          <a:p>
            <a:endParaRPr lang="en-GB" sz="1200" b="0" i="0" u="none" strike="noStrike" dirty="0">
              <a:solidFill>
                <a:srgbClr val="151515"/>
              </a:solidFill>
              <a:effectLst/>
              <a:latin typeface="Times New Roman" panose="02020603050405020304" pitchFamily="18" charset="0"/>
            </a:endParaRPr>
          </a:p>
          <a:p>
            <a:endParaRPr lang="en-CH" dirty="0"/>
          </a:p>
          <a:p>
            <a:endParaRPr lang="en-CH"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6</a:t>
            </a:fld>
            <a:endParaRPr lang="en-US" noProof="0"/>
          </a:p>
        </p:txBody>
      </p:sp>
    </p:spTree>
    <p:extLst>
      <p:ext uri="{BB962C8B-B14F-4D97-AF65-F5344CB8AC3E}">
        <p14:creationId xmlns:p14="http://schemas.microsoft.com/office/powerpoint/2010/main" val="1999509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u="none" strike="noStrike" dirty="0">
                <a:solidFill>
                  <a:srgbClr val="151515"/>
                </a:solidFill>
                <a:effectLst/>
                <a:latin typeface="Times New Roman" panose="02020603050405020304" pitchFamily="18" charset="0"/>
              </a:rPr>
              <a:t>Now l</a:t>
            </a:r>
            <a:r>
              <a:rPr lang="en-GB" b="0" i="0" u="none" strike="noStrike" dirty="0">
                <a:solidFill>
                  <a:schemeClr val="bg1">
                    <a:lumMod val="75000"/>
                  </a:schemeClr>
                </a:solidFill>
                <a:effectLst/>
                <a:latin typeface="Times New Roman" panose="02020603050405020304" pitchFamily="18" charset="0"/>
              </a:rPr>
              <a:t>et’s have a close look at the working of a PyWFS. It  contains a p</a:t>
            </a:r>
            <a:r>
              <a:rPr lang="en-GB" b="0" i="0" u="none" strike="noStrike" dirty="0">
                <a:solidFill>
                  <a:schemeClr val="bg1">
                    <a:lumMod val="75000"/>
                  </a:schemeClr>
                </a:solidFill>
                <a:effectLst/>
                <a:latin typeface="Arial" panose="020B0604020202020204" pitchFamily="34" charset="0"/>
              </a:rPr>
              <a:t>yramidal </a:t>
            </a:r>
            <a:r>
              <a:rPr lang="en-GB" b="0" i="0" u="none" strike="noStrike" dirty="0">
                <a:solidFill>
                  <a:schemeClr val="bg1">
                    <a:lumMod val="75000"/>
                  </a:schemeClr>
                </a:solidFill>
                <a:effectLst/>
                <a:latin typeface="Arial" panose="020B0604020202020204" pitchFamily="34" charset="0"/>
                <a:hlinkClick r:id="rId3" tooltip="Prism (optics)">
                  <a:extLst>
                    <a:ext uri="{A12FA001-AC4F-418D-AE19-62706E023703}">
                      <ahyp:hlinkClr xmlns:ahyp="http://schemas.microsoft.com/office/drawing/2018/hyperlinkcolor" val="tx"/>
                    </a:ext>
                  </a:extLst>
                </a:hlinkClick>
              </a:rPr>
              <a:t>prism</a:t>
            </a:r>
            <a:r>
              <a:rPr lang="en-GB" b="0" i="0" u="none" strike="noStrike" dirty="0">
                <a:solidFill>
                  <a:schemeClr val="bg1">
                    <a:lumMod val="75000"/>
                  </a:schemeClr>
                </a:solidFill>
                <a:effectLst/>
                <a:latin typeface="Arial" panose="020B0604020202020204" pitchFamily="34" charset="0"/>
              </a:rPr>
              <a:t> </a:t>
            </a:r>
            <a:r>
              <a:rPr lang="en-GB" b="0" i="0" u="none" strike="noStrike" dirty="0">
                <a:solidFill>
                  <a:schemeClr val="bg1">
                    <a:lumMod val="75000"/>
                  </a:schemeClr>
                </a:solidFill>
                <a:effectLst/>
                <a:latin typeface="Times New Roman" panose="02020603050405020304" pitchFamily="18" charset="0"/>
              </a:rPr>
              <a:t>placed at a focal plane with its tip </a:t>
            </a:r>
            <a:r>
              <a:rPr lang="en-GB" b="0" i="0" u="none" strike="noStrike" dirty="0" err="1">
                <a:solidFill>
                  <a:schemeClr val="bg1">
                    <a:lumMod val="75000"/>
                  </a:schemeClr>
                </a:solidFill>
                <a:effectLst/>
                <a:latin typeface="Times New Roman" panose="02020603050405020304" pitchFamily="18" charset="0"/>
              </a:rPr>
              <a:t>centered</a:t>
            </a:r>
            <a:r>
              <a:rPr lang="en-GB" b="0" i="0" u="none" strike="noStrike" dirty="0">
                <a:solidFill>
                  <a:schemeClr val="bg1">
                    <a:lumMod val="75000"/>
                  </a:schemeClr>
                </a:solidFill>
                <a:effectLst/>
                <a:latin typeface="Times New Roman" panose="02020603050405020304" pitchFamily="18" charset="0"/>
              </a:rPr>
              <a:t> on the focal point, It splits the light into several components depending on the sides of the pyramid </a:t>
            </a:r>
            <a:r>
              <a:rPr lang="en-GB" b="0" i="0" u="none" strike="noStrike" dirty="0">
                <a:solidFill>
                  <a:schemeClr val="bg1">
                    <a:lumMod val="75000"/>
                  </a:schemeClr>
                </a:solidFill>
                <a:effectLst/>
                <a:latin typeface="Arial" panose="020B0604020202020204" pitchFamily="34" charset="0"/>
              </a:rPr>
              <a:t>and corresponding pupil images are formed </a:t>
            </a:r>
            <a:r>
              <a:rPr lang="en-GB" b="0" i="0" u="none" strike="noStrike" dirty="0">
                <a:solidFill>
                  <a:schemeClr val="bg1">
                    <a:lumMod val="75000"/>
                  </a:schemeClr>
                </a:solidFill>
                <a:effectLst/>
                <a:latin typeface="Times New Roman" panose="02020603050405020304" pitchFamily="18" charset="0"/>
              </a:rPr>
              <a:t>on the detector through a relay lens</a:t>
            </a:r>
            <a:r>
              <a:rPr lang="en-GB" b="0" i="0" u="none" strike="noStrike" dirty="0">
                <a:solidFill>
                  <a:schemeClr val="bg1">
                    <a:lumMod val="75000"/>
                  </a:schemeClr>
                </a:solidFill>
                <a:effectLst/>
                <a:latin typeface="Arial" panose="020B0604020202020204" pitchFamily="34" charset="0"/>
              </a:rPr>
              <a:t>. </a:t>
            </a:r>
            <a:r>
              <a:rPr lang="en-GB" b="0" i="0" u="none" strike="noStrike" dirty="0">
                <a:solidFill>
                  <a:schemeClr val="bg1">
                    <a:lumMod val="75000"/>
                  </a:schemeClr>
                </a:solidFill>
                <a:effectLst/>
                <a:latin typeface="Times New Roman" panose="02020603050405020304" pitchFamily="18" charset="0"/>
              </a:rPr>
              <a:t>The variation in intensity of these images is used to extract information about the wavefront phase. </a:t>
            </a:r>
          </a:p>
          <a:p>
            <a:endParaRPr lang="en-GB" b="0" i="0" u="none" strike="noStrike" dirty="0">
              <a:solidFill>
                <a:schemeClr val="bg1">
                  <a:lumMod val="75000"/>
                </a:schemeClr>
              </a:solidFill>
              <a:effectLst/>
              <a:latin typeface="Times New Roman" panose="02020603050405020304" pitchFamily="18" charset="0"/>
            </a:endParaRPr>
          </a:p>
          <a:p>
            <a:r>
              <a:rPr lang="en-GB" dirty="0"/>
              <a:t>The approach makes the sensor very sensitive. However, t</a:t>
            </a:r>
            <a:r>
              <a:rPr lang="en-CH" dirty="0"/>
              <a:t>here is one limitation.</a:t>
            </a:r>
            <a:endParaRPr lang="en-GB" b="0" i="0" u="none" strike="noStrike" dirty="0">
              <a:solidFill>
                <a:schemeClr val="bg1">
                  <a:lumMod val="75000"/>
                </a:schemeClr>
              </a:solidFill>
              <a:effectLst/>
              <a:latin typeface="Times New Roman" panose="02020603050405020304" pitchFamily="18" charset="0"/>
            </a:endParaRPr>
          </a:p>
          <a:p>
            <a:endParaRPr lang="en-GB" b="0" i="0" u="none" strike="noStrike" dirty="0">
              <a:solidFill>
                <a:schemeClr val="bg1">
                  <a:lumMod val="75000"/>
                </a:schemeClr>
              </a:solidFill>
              <a:effectLst/>
              <a:latin typeface="Times New Roman" panose="02020603050405020304" pitchFamily="18" charset="0"/>
            </a:endParaRPr>
          </a:p>
          <a:p>
            <a:endParaRPr lang="en-CH"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7</a:t>
            </a:fld>
            <a:endParaRPr lang="en-US" noProof="0"/>
          </a:p>
        </p:txBody>
      </p:sp>
    </p:spTree>
    <p:extLst>
      <p:ext uri="{BB962C8B-B14F-4D97-AF65-F5344CB8AC3E}">
        <p14:creationId xmlns:p14="http://schemas.microsoft.com/office/powerpoint/2010/main" val="292080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7355A2-657A-0A37-4FD8-F0DE020140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52255A-9C03-5B29-2239-7F9650065A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5E1819-9543-8D6C-5F12-59FE511960D2}"/>
              </a:ext>
            </a:extLst>
          </p:cNvPr>
          <p:cNvSpPr>
            <a:spLocks noGrp="1"/>
          </p:cNvSpPr>
          <p:nvPr>
            <p:ph type="body" idx="1"/>
          </p:nvPr>
        </p:nvSpPr>
        <p:spPr/>
        <p:txBody>
          <a:bodyPr/>
          <a:lstStyle/>
          <a:p>
            <a:r>
              <a:rPr lang="en-CH" dirty="0"/>
              <a:t>It’s linearty range is small. Here you can see a plot showhing that. for a particular spatial frequency or phase mode, it’s phase amplitude ox the x axis and the intensity measured by the PyWFS on the yaxis. </a:t>
            </a:r>
            <a:r>
              <a:rPr lang="en-GB" dirty="0"/>
              <a:t>W</a:t>
            </a:r>
            <a:r>
              <a:rPr lang="en-CH" dirty="0"/>
              <a:t>e that it’s response gets saturated for amplitude above a certain value and it cannot measure it anymore. </a:t>
            </a:r>
          </a:p>
        </p:txBody>
      </p:sp>
      <p:sp>
        <p:nvSpPr>
          <p:cNvPr id="4" name="Slide Number Placeholder 3">
            <a:extLst>
              <a:ext uri="{FF2B5EF4-FFF2-40B4-BE49-F238E27FC236}">
                <a16:creationId xmlns:a16="http://schemas.microsoft.com/office/drawing/2014/main" id="{6FD6A07C-A12E-386A-46FB-CAF6134C0A77}"/>
              </a:ext>
            </a:extLst>
          </p:cNvPr>
          <p:cNvSpPr>
            <a:spLocks noGrp="1"/>
          </p:cNvSpPr>
          <p:nvPr>
            <p:ph type="sldNum" sz="quarter" idx="5"/>
          </p:nvPr>
        </p:nvSpPr>
        <p:spPr/>
        <p:txBody>
          <a:bodyPr/>
          <a:lstStyle/>
          <a:p>
            <a:fld id="{8530193B-564F-4854-8A52-728F3FB19C85}" type="slidenum">
              <a:rPr lang="en-US" noProof="0" smtClean="0"/>
              <a:t>8</a:t>
            </a:fld>
            <a:endParaRPr lang="en-US" noProof="0"/>
          </a:p>
        </p:txBody>
      </p:sp>
    </p:spTree>
    <p:extLst>
      <p:ext uri="{BB962C8B-B14F-4D97-AF65-F5344CB8AC3E}">
        <p14:creationId xmlns:p14="http://schemas.microsoft.com/office/powerpoint/2010/main" val="2867221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To overcome this problem, the standard solution is to apply a modulation. It is done offseting the psf from the tip of the pyramid to the side, and moving in circular pattern around the pyramid. And on the detector we see intensity moving from one pupil image to another. This modulation process increase the linearity range.</a:t>
            </a:r>
          </a:p>
          <a:p>
            <a:r>
              <a:rPr lang="en-CH" dirty="0"/>
              <a:t> </a:t>
            </a:r>
          </a:p>
        </p:txBody>
      </p:sp>
      <p:sp>
        <p:nvSpPr>
          <p:cNvPr id="4" name="Slide Number Placeholder 3"/>
          <p:cNvSpPr>
            <a:spLocks noGrp="1"/>
          </p:cNvSpPr>
          <p:nvPr>
            <p:ph type="sldNum" sz="quarter" idx="5"/>
          </p:nvPr>
        </p:nvSpPr>
        <p:spPr/>
        <p:txBody>
          <a:bodyPr/>
          <a:lstStyle/>
          <a:p>
            <a:fld id="{8530193B-564F-4854-8A52-728F3FB19C85}" type="slidenum">
              <a:rPr lang="en-US" noProof="0" smtClean="0"/>
              <a:t>9</a:t>
            </a:fld>
            <a:endParaRPr lang="en-US" noProof="0"/>
          </a:p>
        </p:txBody>
      </p:sp>
    </p:spTree>
    <p:extLst>
      <p:ext uri="{BB962C8B-B14F-4D97-AF65-F5344CB8AC3E}">
        <p14:creationId xmlns:p14="http://schemas.microsoft.com/office/powerpoint/2010/main" val="4217763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D87DA-5804-EF5C-98E4-145550A7E1D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F9289EE9-C7F5-A5CB-9858-0EFA51867F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D7E4F0B7-C16D-B090-5FD3-4EE0179916EE}"/>
              </a:ext>
            </a:extLst>
          </p:cNvPr>
          <p:cNvSpPr>
            <a:spLocks noGrp="1"/>
          </p:cNvSpPr>
          <p:nvPr>
            <p:ph type="dt" sz="half" idx="10"/>
          </p:nvPr>
        </p:nvSpPr>
        <p:spPr/>
        <p:txBody>
          <a:bodyPr/>
          <a:lstStyle/>
          <a:p>
            <a:fld id="{B4F0C438-F801-2F41-9E12-2E87A3689D75}" type="datetime1">
              <a:rPr lang="de-CH" smtClean="0"/>
              <a:t>21.01.26</a:t>
            </a:fld>
            <a:endParaRPr lang="en-CH"/>
          </a:p>
        </p:txBody>
      </p:sp>
      <p:sp>
        <p:nvSpPr>
          <p:cNvPr id="5" name="Footer Placeholder 4">
            <a:extLst>
              <a:ext uri="{FF2B5EF4-FFF2-40B4-BE49-F238E27FC236}">
                <a16:creationId xmlns:a16="http://schemas.microsoft.com/office/drawing/2014/main" id="{29793CDA-5F23-BCC5-43A8-F031072DE30D}"/>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03CC5782-1E6A-D4FF-7319-96E67008C642}"/>
              </a:ext>
            </a:extLst>
          </p:cNvPr>
          <p:cNvSpPr>
            <a:spLocks noGrp="1"/>
          </p:cNvSpPr>
          <p:nvPr>
            <p:ph type="sldNum" sz="quarter" idx="12"/>
          </p:nvPr>
        </p:nvSpPr>
        <p:spPr/>
        <p:txBody>
          <a:bodyPr/>
          <a:lstStyle/>
          <a:p>
            <a:fld id="{19B51A1E-902D-48AF-9020-955120F399B6}" type="slidenum">
              <a:rPr lang="en-US" noProof="0" smtClean="0"/>
              <a:pPr/>
              <a:t>‹#›</a:t>
            </a:fld>
            <a:endParaRPr lang="en-US" noProof="0" dirty="0"/>
          </a:p>
        </p:txBody>
      </p:sp>
      <p:sp>
        <p:nvSpPr>
          <p:cNvPr id="7" name="Rectangle 6">
            <a:extLst>
              <a:ext uri="{FF2B5EF4-FFF2-40B4-BE49-F238E27FC236}">
                <a16:creationId xmlns:a16="http://schemas.microsoft.com/office/drawing/2014/main" id="{40E9BCDB-7578-AD82-C956-FD150903DEFC}"/>
              </a:ext>
            </a:extLst>
          </p:cNvPr>
          <p:cNvSpPr/>
          <p:nvPr userDrawn="1"/>
        </p:nvSpPr>
        <p:spPr>
          <a:xfrm>
            <a:off x="69274" y="66963"/>
            <a:ext cx="9911201" cy="672734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DF732095-733E-4854-8601-42C5DDDC6A43}"/>
              </a:ext>
            </a:extLst>
          </p:cNvPr>
          <p:cNvSpPr/>
          <p:nvPr userDrawn="1"/>
        </p:nvSpPr>
        <p:spPr>
          <a:xfrm>
            <a:off x="0" y="6794309"/>
            <a:ext cx="9980476" cy="63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622FDC87-CE18-60DE-3478-0E89D1258573}"/>
              </a:ext>
            </a:extLst>
          </p:cNvPr>
          <p:cNvSpPr/>
          <p:nvPr userDrawn="1"/>
        </p:nvSpPr>
        <p:spPr>
          <a:xfrm>
            <a:off x="0" y="0"/>
            <a:ext cx="9980476" cy="63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id="{7C9B16B6-2464-4857-C735-FF99B59DF65D}"/>
              </a:ext>
            </a:extLst>
          </p:cNvPr>
          <p:cNvSpPr/>
          <p:nvPr userDrawn="1"/>
        </p:nvSpPr>
        <p:spPr>
          <a:xfrm rot="5400000">
            <a:off x="-3378441" y="3410285"/>
            <a:ext cx="6826157" cy="69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780422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7AA62-C069-6A80-6F7A-266A2833ECB3}"/>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2965D8B0-8829-3D79-49B1-330348DED79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F5A4C319-D557-D8A1-0348-DE54480A41CE}"/>
              </a:ext>
            </a:extLst>
          </p:cNvPr>
          <p:cNvSpPr>
            <a:spLocks noGrp="1"/>
          </p:cNvSpPr>
          <p:nvPr>
            <p:ph type="dt" sz="half" idx="10"/>
          </p:nvPr>
        </p:nvSpPr>
        <p:spPr/>
        <p:txBody>
          <a:bodyPr/>
          <a:lstStyle/>
          <a:p>
            <a:fld id="{EBA5BD03-73CD-F44D-B754-BFFA267087BC}" type="datetime1">
              <a:rPr lang="de-CH" smtClean="0"/>
              <a:t>21.01.26</a:t>
            </a:fld>
            <a:endParaRPr lang="en-GB"/>
          </a:p>
        </p:txBody>
      </p:sp>
      <p:sp>
        <p:nvSpPr>
          <p:cNvPr id="5" name="Footer Placeholder 4">
            <a:extLst>
              <a:ext uri="{FF2B5EF4-FFF2-40B4-BE49-F238E27FC236}">
                <a16:creationId xmlns:a16="http://schemas.microsoft.com/office/drawing/2014/main" id="{F3FFEA01-5B0A-7A49-6A06-446223DD3371}"/>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6BE31B3-DD92-1F96-CD50-DBE398AE428C}"/>
              </a:ext>
            </a:extLst>
          </p:cNvPr>
          <p:cNvSpPr>
            <a:spLocks noGrp="1"/>
          </p:cNvSpPr>
          <p:nvPr>
            <p:ph type="sldNum" sz="quarter" idx="12"/>
          </p:nvPr>
        </p:nvSpPr>
        <p:spPr/>
        <p:txBody>
          <a:bodyPr/>
          <a:lstStyle/>
          <a:p>
            <a:fld id="{DF589072-EF4A-2241-876A-AC49004FF44D}" type="slidenum">
              <a:rPr lang="en-CH" smtClean="0"/>
              <a:t>‹#›</a:t>
            </a:fld>
            <a:endParaRPr lang="en-CH"/>
          </a:p>
        </p:txBody>
      </p:sp>
    </p:spTree>
    <p:extLst>
      <p:ext uri="{BB962C8B-B14F-4D97-AF65-F5344CB8AC3E}">
        <p14:creationId xmlns:p14="http://schemas.microsoft.com/office/powerpoint/2010/main" val="2819706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CDF650-6FB2-BA19-5C43-EB0C4E93B0B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E185F38C-867B-558E-11FC-B69ACCE9056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1A9B956D-75CF-D9DF-6161-A52B605468D8}"/>
              </a:ext>
            </a:extLst>
          </p:cNvPr>
          <p:cNvSpPr>
            <a:spLocks noGrp="1"/>
          </p:cNvSpPr>
          <p:nvPr>
            <p:ph type="dt" sz="half" idx="10"/>
          </p:nvPr>
        </p:nvSpPr>
        <p:spPr/>
        <p:txBody>
          <a:bodyPr/>
          <a:lstStyle/>
          <a:p>
            <a:fld id="{86486AD2-7A6A-964A-BCCC-EF05845C6E35}" type="datetime1">
              <a:rPr lang="de-CH" smtClean="0"/>
              <a:t>21.01.26</a:t>
            </a:fld>
            <a:endParaRPr lang="en-GB"/>
          </a:p>
        </p:txBody>
      </p:sp>
      <p:sp>
        <p:nvSpPr>
          <p:cNvPr id="5" name="Footer Placeholder 4">
            <a:extLst>
              <a:ext uri="{FF2B5EF4-FFF2-40B4-BE49-F238E27FC236}">
                <a16:creationId xmlns:a16="http://schemas.microsoft.com/office/drawing/2014/main" id="{5076BAA5-F385-15D0-4CB8-CE5260F6458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B67CD69-F81E-86C4-F3AA-A9A907C82ADD}"/>
              </a:ext>
            </a:extLst>
          </p:cNvPr>
          <p:cNvSpPr>
            <a:spLocks noGrp="1"/>
          </p:cNvSpPr>
          <p:nvPr>
            <p:ph type="sldNum" sz="quarter" idx="12"/>
          </p:nvPr>
        </p:nvSpPr>
        <p:spPr/>
        <p:txBody>
          <a:bodyPr/>
          <a:lstStyle/>
          <a:p>
            <a:fld id="{DF589072-EF4A-2241-876A-AC49004FF44D}" type="slidenum">
              <a:rPr lang="en-CH" smtClean="0"/>
              <a:t>‹#›</a:t>
            </a:fld>
            <a:endParaRPr lang="en-CH"/>
          </a:p>
        </p:txBody>
      </p:sp>
    </p:spTree>
    <p:extLst>
      <p:ext uri="{BB962C8B-B14F-4D97-AF65-F5344CB8AC3E}">
        <p14:creationId xmlns:p14="http://schemas.microsoft.com/office/powerpoint/2010/main" val="230289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Slide with Small Image">
    <p:spTree>
      <p:nvGrpSpPr>
        <p:cNvPr id="1" name=""/>
        <p:cNvGrpSpPr/>
        <p:nvPr/>
      </p:nvGrpSpPr>
      <p:grpSpPr>
        <a:xfrm>
          <a:off x="0" y="0"/>
          <a:ext cx="0" cy="0"/>
          <a:chOff x="0" y="0"/>
          <a:chExt cx="0" cy="0"/>
        </a:xfrm>
      </p:grpSpPr>
      <p:sp>
        <p:nvSpPr>
          <p:cNvPr id="9" name="Picture Placeholder 1">
            <a:extLst>
              <a:ext uri="{FF2B5EF4-FFF2-40B4-BE49-F238E27FC236}">
                <a16:creationId xmlns:a16="http://schemas.microsoft.com/office/drawing/2014/main" id="{837F9836-5B23-424D-8C60-AC02A8512A4B}"/>
              </a:ext>
            </a:extLst>
          </p:cNvPr>
          <p:cNvSpPr>
            <a:spLocks noGrp="1"/>
          </p:cNvSpPr>
          <p:nvPr>
            <p:ph type="pic" sz="quarter" idx="13" hasCustomPrompt="1"/>
          </p:nvPr>
        </p:nvSpPr>
        <p:spPr>
          <a:xfrm>
            <a:off x="9980476" y="0"/>
            <a:ext cx="2211524" cy="6858000"/>
          </a:xfrm>
          <a:solidFill>
            <a:schemeClr val="bg1">
              <a:lumMod val="95000"/>
            </a:schemeClr>
          </a:solidFill>
        </p:spPr>
        <p:txBody>
          <a:bodyPr anchor="ct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286990" y="4346296"/>
            <a:ext cx="6798250" cy="1674470"/>
          </a:xfrm>
        </p:spPr>
        <p:txBody>
          <a:bodyPr anchor="b"/>
          <a:lstStyle>
            <a:lvl1pPr algn="r">
              <a:lnSpc>
                <a:spcPts val="5000"/>
              </a:lnSpc>
              <a:defRPr sz="6000" b="1" cap="all" spc="-300" baseline="0">
                <a:solidFill>
                  <a:schemeClr val="tx1"/>
                </a:solidFill>
                <a:latin typeface="+mj-lt"/>
              </a:defRPr>
            </a:lvl1pPr>
          </a:lstStyle>
          <a:p>
            <a:r>
              <a:rPr lang="en-US" noProof="0"/>
              <a:t>PRESENTATION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7311904" y="4650539"/>
            <a:ext cx="3401478" cy="1192038"/>
          </a:xfrm>
          <a:solidFill>
            <a:schemeClr val="tx1"/>
          </a:solidFill>
        </p:spPr>
        <p:txBody>
          <a:bodyPr lIns="252000" tIns="0" anchor="ctr"/>
          <a:lstStyle>
            <a:lvl1pPr marL="0" indent="0" algn="l">
              <a:lnSpc>
                <a:spcPct val="100000"/>
              </a:lnSpc>
              <a:buNone/>
              <a:defRPr sz="1800" i="1">
                <a:solidFill>
                  <a:schemeClr val="bg1"/>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7" name="Rectangle 6">
            <a:extLst>
              <a:ext uri="{FF2B5EF4-FFF2-40B4-BE49-F238E27FC236}">
                <a16:creationId xmlns:a16="http://schemas.microsoft.com/office/drawing/2014/main" id="{756F2950-BBCB-4A53-9EAC-D714777B8FA2}"/>
              </a:ext>
            </a:extLst>
          </p:cNvPr>
          <p:cNvSpPr/>
          <p:nvPr userDrawn="1"/>
        </p:nvSpPr>
        <p:spPr>
          <a:xfrm>
            <a:off x="0" y="6794309"/>
            <a:ext cx="9980476" cy="636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D5253865-24CF-4EF5-92A5-F64EB9ABC8B7}"/>
              </a:ext>
            </a:extLst>
          </p:cNvPr>
          <p:cNvSpPr/>
          <p:nvPr userDrawn="1"/>
        </p:nvSpPr>
        <p:spPr>
          <a:xfrm>
            <a:off x="0" y="0"/>
            <a:ext cx="9980476" cy="636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BBE19773-9B6A-4A2C-95A5-69A3788C2D94}"/>
              </a:ext>
            </a:extLst>
          </p:cNvPr>
          <p:cNvSpPr/>
          <p:nvPr userDrawn="1"/>
        </p:nvSpPr>
        <p:spPr>
          <a:xfrm rot="5400000">
            <a:off x="-3378441" y="3410285"/>
            <a:ext cx="6826157" cy="69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758448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bg bwMode="auto">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54ED587-2D2F-4D3F-B55B-C64465AB4EC5}"/>
              </a:ext>
            </a:extLst>
          </p:cNvPr>
          <p:cNvSpPr/>
          <p:nvPr userDrawn="1"/>
        </p:nvSpPr>
        <p:spPr>
          <a:xfrm>
            <a:off x="69274" y="66963"/>
            <a:ext cx="9911201" cy="672734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286990" y="4346296"/>
            <a:ext cx="6798250" cy="1674470"/>
          </a:xfrm>
        </p:spPr>
        <p:txBody>
          <a:bodyPr anchor="b"/>
          <a:lstStyle>
            <a:lvl1pPr algn="r">
              <a:lnSpc>
                <a:spcPts val="5000"/>
              </a:lnSpc>
              <a:defRPr sz="6000" b="1" cap="all" spc="-300" baseline="0">
                <a:solidFill>
                  <a:schemeClr val="bg1"/>
                </a:solidFill>
                <a:latin typeface="+mj-lt"/>
              </a:defRPr>
            </a:lvl1pPr>
          </a:lstStyle>
          <a:p>
            <a:r>
              <a:rPr lang="en-US" noProof="0"/>
              <a:t>PRESENTATION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7326418" y="4650539"/>
            <a:ext cx="2456210" cy="1192038"/>
          </a:xfrm>
          <a:solidFill>
            <a:schemeClr val="bg1"/>
          </a:solidFill>
        </p:spPr>
        <p:txBody>
          <a:bodyPr lIns="252000" tIns="0" anchor="ctr"/>
          <a:lstStyle>
            <a:lvl1pPr marL="0" indent="0" algn="l">
              <a:lnSpc>
                <a:spcPct val="100000"/>
              </a:lnSpc>
              <a:buNone/>
              <a:defRPr sz="1800" i="1">
                <a:solidFill>
                  <a:schemeClr val="tx1"/>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7" name="Rectangle 6">
            <a:extLst>
              <a:ext uri="{FF2B5EF4-FFF2-40B4-BE49-F238E27FC236}">
                <a16:creationId xmlns:a16="http://schemas.microsoft.com/office/drawing/2014/main" id="{756F2950-BBCB-4A53-9EAC-D714777B8FA2}"/>
              </a:ext>
            </a:extLst>
          </p:cNvPr>
          <p:cNvSpPr/>
          <p:nvPr userDrawn="1"/>
        </p:nvSpPr>
        <p:spPr>
          <a:xfrm>
            <a:off x="0" y="6794309"/>
            <a:ext cx="9980476" cy="63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D5253865-24CF-4EF5-92A5-F64EB9ABC8B7}"/>
              </a:ext>
            </a:extLst>
          </p:cNvPr>
          <p:cNvSpPr/>
          <p:nvPr userDrawn="1"/>
        </p:nvSpPr>
        <p:spPr>
          <a:xfrm>
            <a:off x="0" y="0"/>
            <a:ext cx="9980476" cy="63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BBE19773-9B6A-4A2C-95A5-69A3788C2D94}"/>
              </a:ext>
            </a:extLst>
          </p:cNvPr>
          <p:cNvSpPr/>
          <p:nvPr userDrawn="1"/>
        </p:nvSpPr>
        <p:spPr>
          <a:xfrm rot="5400000">
            <a:off x="-3378441" y="3410285"/>
            <a:ext cx="6826157" cy="69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E798A99C-9485-48F0-8E1E-227AD1348A45}"/>
              </a:ext>
            </a:extLst>
          </p:cNvPr>
          <p:cNvSpPr>
            <a:spLocks noGrp="1"/>
          </p:cNvSpPr>
          <p:nvPr>
            <p:ph type="sldNum" sz="quarter" idx="11"/>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22181155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with Large Image">
    <p:bg>
      <p:bgPr>
        <a:solidFill>
          <a:schemeClr val="bg1"/>
        </a:solidFill>
        <a:effectLst/>
      </p:bgPr>
    </p:bg>
    <p:spTree>
      <p:nvGrpSpPr>
        <p:cNvPr id="1" name=""/>
        <p:cNvGrpSpPr/>
        <p:nvPr/>
      </p:nvGrpSpPr>
      <p:grpSpPr>
        <a:xfrm>
          <a:off x="0" y="0"/>
          <a:ext cx="0" cy="0"/>
          <a:chOff x="0" y="0"/>
          <a:chExt cx="0" cy="0"/>
        </a:xfrm>
      </p:grpSpPr>
      <p:sp>
        <p:nvSpPr>
          <p:cNvPr id="9" name="Picture Placeholder 1">
            <a:extLst>
              <a:ext uri="{FF2B5EF4-FFF2-40B4-BE49-F238E27FC236}">
                <a16:creationId xmlns:a16="http://schemas.microsoft.com/office/drawing/2014/main" id="{069FFAE5-B16E-4571-88F7-52FA5354B1A1}"/>
              </a:ext>
            </a:extLst>
          </p:cNvPr>
          <p:cNvSpPr>
            <a:spLocks noGrp="1"/>
          </p:cNvSpPr>
          <p:nvPr>
            <p:ph type="pic" sz="quarter" idx="13" hasCustomPrompt="1"/>
          </p:nvPr>
        </p:nvSpPr>
        <p:spPr>
          <a:xfrm>
            <a:off x="69273" y="63691"/>
            <a:ext cx="9911201" cy="6727346"/>
          </a:xfrm>
          <a:solidFill>
            <a:schemeClr val="tx1">
              <a:lumMod val="75000"/>
              <a:lumOff val="25000"/>
            </a:schemeClr>
          </a:solidFill>
        </p:spPr>
        <p:txBody>
          <a:bodyPr anchor="ctr"/>
          <a:lstStyle>
            <a:lvl1pPr marL="0" indent="0" algn="ctr">
              <a:buNone/>
              <a:defRPr sz="1200"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286990" y="4346296"/>
            <a:ext cx="6798250" cy="1674470"/>
          </a:xfrm>
        </p:spPr>
        <p:txBody>
          <a:bodyPr anchor="b"/>
          <a:lstStyle>
            <a:lvl1pPr algn="r">
              <a:lnSpc>
                <a:spcPts val="5000"/>
              </a:lnSpc>
              <a:defRPr sz="6000" b="1" cap="all" spc="-300" baseline="0">
                <a:solidFill>
                  <a:schemeClr val="bg1"/>
                </a:solidFill>
                <a:latin typeface="+mj-lt"/>
              </a:defRPr>
            </a:lvl1pPr>
          </a:lstStyle>
          <a:p>
            <a:r>
              <a:rPr lang="en-US" noProof="0"/>
              <a:t>PRESENTATION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7326418" y="4650539"/>
            <a:ext cx="2456210" cy="1192038"/>
          </a:xfrm>
          <a:solidFill>
            <a:schemeClr val="bg1"/>
          </a:solidFill>
        </p:spPr>
        <p:txBody>
          <a:bodyPr lIns="252000" tIns="0" anchor="ctr"/>
          <a:lstStyle>
            <a:lvl1pPr marL="0" indent="0" algn="l">
              <a:lnSpc>
                <a:spcPct val="100000"/>
              </a:lnSpc>
              <a:buNone/>
              <a:defRPr sz="1800" i="1">
                <a:solidFill>
                  <a:schemeClr val="tx1"/>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7" name="Rectangle 6">
            <a:extLst>
              <a:ext uri="{FF2B5EF4-FFF2-40B4-BE49-F238E27FC236}">
                <a16:creationId xmlns:a16="http://schemas.microsoft.com/office/drawing/2014/main" id="{756F2950-BBCB-4A53-9EAC-D714777B8FA2}"/>
              </a:ext>
            </a:extLst>
          </p:cNvPr>
          <p:cNvSpPr/>
          <p:nvPr userDrawn="1"/>
        </p:nvSpPr>
        <p:spPr>
          <a:xfrm>
            <a:off x="0" y="6794309"/>
            <a:ext cx="9980476" cy="63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D5253865-24CF-4EF5-92A5-F64EB9ABC8B7}"/>
              </a:ext>
            </a:extLst>
          </p:cNvPr>
          <p:cNvSpPr/>
          <p:nvPr userDrawn="1"/>
        </p:nvSpPr>
        <p:spPr>
          <a:xfrm>
            <a:off x="0" y="0"/>
            <a:ext cx="9980476" cy="63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BBE19773-9B6A-4A2C-95A5-69A3788C2D94}"/>
              </a:ext>
            </a:extLst>
          </p:cNvPr>
          <p:cNvSpPr/>
          <p:nvPr userDrawn="1"/>
        </p:nvSpPr>
        <p:spPr>
          <a:xfrm rot="5400000">
            <a:off x="-3378441" y="3410285"/>
            <a:ext cx="6826157" cy="69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E798A99C-9485-48F0-8E1E-227AD1348A45}"/>
              </a:ext>
            </a:extLst>
          </p:cNvPr>
          <p:cNvSpPr>
            <a:spLocks noGrp="1"/>
          </p:cNvSpPr>
          <p:nvPr>
            <p:ph type="sldNum" sz="quarter" idx="11"/>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4094738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90ED7CE-A9D2-4D19-B978-56BFB74E657C}"/>
              </a:ext>
            </a:extLst>
          </p:cNvPr>
          <p:cNvSpPr>
            <a:spLocks noGrp="1"/>
          </p:cNvSpPr>
          <p:nvPr>
            <p:ph type="pic" sz="quarter" idx="14" hasCustomPrompt="1"/>
          </p:nvPr>
        </p:nvSpPr>
        <p:spPr>
          <a:xfrm>
            <a:off x="6299200" y="432000"/>
            <a:ext cx="5472113" cy="5759250"/>
          </a:xfrm>
          <a:solidFill>
            <a:schemeClr val="tx1">
              <a:lumMod val="75000"/>
              <a:lumOff val="25000"/>
            </a:schemeClr>
          </a:solidFill>
        </p:spPr>
        <p:txBody>
          <a:bodyPr anchor="ctr"/>
          <a:lstStyle>
            <a:lvl1pPr marL="0" indent="0" algn="ctr">
              <a:buNone/>
              <a:defRPr sz="1200"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
        <p:nvSpPr>
          <p:cNvPr id="3" name="Content Placeholder 2">
            <a:extLst>
              <a:ext uri="{FF2B5EF4-FFF2-40B4-BE49-F238E27FC236}">
                <a16:creationId xmlns:a16="http://schemas.microsoft.com/office/drawing/2014/main" id="{A22238F2-C6EC-476F-8371-119AECBA5622}"/>
              </a:ext>
            </a:extLst>
          </p:cNvPr>
          <p:cNvSpPr>
            <a:spLocks noGrp="1"/>
          </p:cNvSpPr>
          <p:nvPr>
            <p:ph sz="half" idx="1" hasCustomPrompt="1"/>
          </p:nvPr>
        </p:nvSpPr>
        <p:spPr>
          <a:xfrm>
            <a:off x="3875314" y="5096632"/>
            <a:ext cx="2028686" cy="1094618"/>
          </a:xfrm>
        </p:spPr>
        <p:txBody>
          <a:bodyPr anchor="b"/>
          <a:lstStyle>
            <a:lvl1pPr marL="0" indent="0" algn="r">
              <a:buNone/>
              <a:defRPr i="1">
                <a:solidFill>
                  <a:schemeClr val="tx1"/>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Enter your caption</a:t>
            </a:r>
          </a:p>
        </p:txBody>
      </p:sp>
      <p:sp>
        <p:nvSpPr>
          <p:cNvPr id="5" name="Title 4">
            <a:extLst>
              <a:ext uri="{FF2B5EF4-FFF2-40B4-BE49-F238E27FC236}">
                <a16:creationId xmlns:a16="http://schemas.microsoft.com/office/drawing/2014/main" id="{16EFF903-F1F3-440A-B12C-9FD51606B03D}"/>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19877846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hank You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2174360" y="2112793"/>
            <a:ext cx="6798250" cy="1674470"/>
          </a:xfrm>
        </p:spPr>
        <p:txBody>
          <a:bodyPr anchor="ctr"/>
          <a:lstStyle>
            <a:lvl1pPr algn="ctr">
              <a:lnSpc>
                <a:spcPct val="100000"/>
              </a:lnSpc>
              <a:defRPr sz="6000" b="1" cap="all" spc="-300" baseline="0">
                <a:solidFill>
                  <a:schemeClr val="tx1"/>
                </a:solidFill>
                <a:latin typeface="+mj-lt"/>
              </a:defRPr>
            </a:lvl1pPr>
          </a:lstStyle>
          <a:p>
            <a:r>
              <a:rPr lang="en-US" noProof="0"/>
              <a:t>Thank you</a:t>
            </a:r>
          </a:p>
        </p:txBody>
      </p:sp>
      <p:sp>
        <p:nvSpPr>
          <p:cNvPr id="7" name="Rectangle 6">
            <a:extLst>
              <a:ext uri="{FF2B5EF4-FFF2-40B4-BE49-F238E27FC236}">
                <a16:creationId xmlns:a16="http://schemas.microsoft.com/office/drawing/2014/main" id="{756F2950-BBCB-4A53-9EAC-D714777B8FA2}"/>
              </a:ext>
            </a:extLst>
          </p:cNvPr>
          <p:cNvSpPr/>
          <p:nvPr userDrawn="1"/>
        </p:nvSpPr>
        <p:spPr>
          <a:xfrm>
            <a:off x="0" y="6794309"/>
            <a:ext cx="9980476" cy="636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D5253865-24CF-4EF5-92A5-F64EB9ABC8B7}"/>
              </a:ext>
            </a:extLst>
          </p:cNvPr>
          <p:cNvSpPr/>
          <p:nvPr userDrawn="1"/>
        </p:nvSpPr>
        <p:spPr>
          <a:xfrm>
            <a:off x="0" y="0"/>
            <a:ext cx="9980476" cy="636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BBE19773-9B6A-4A2C-95A5-69A3788C2D94}"/>
              </a:ext>
            </a:extLst>
          </p:cNvPr>
          <p:cNvSpPr/>
          <p:nvPr userDrawn="1"/>
        </p:nvSpPr>
        <p:spPr>
          <a:xfrm rot="5400000">
            <a:off x="-3378441" y="3410285"/>
            <a:ext cx="6826157" cy="69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Text Placeholder 5">
            <a:extLst>
              <a:ext uri="{FF2B5EF4-FFF2-40B4-BE49-F238E27FC236}">
                <a16:creationId xmlns:a16="http://schemas.microsoft.com/office/drawing/2014/main" id="{CA3EFDD3-A9D2-4EB6-BB2A-F6999D9F7EA6}"/>
              </a:ext>
            </a:extLst>
          </p:cNvPr>
          <p:cNvSpPr>
            <a:spLocks noGrp="1"/>
          </p:cNvSpPr>
          <p:nvPr>
            <p:ph type="body" sz="quarter" idx="15" hasCustomPrompt="1"/>
          </p:nvPr>
        </p:nvSpPr>
        <p:spPr>
          <a:xfrm>
            <a:off x="2174361" y="4035727"/>
            <a:ext cx="3329850" cy="382887"/>
          </a:xfrm>
        </p:spPr>
        <p:txBody>
          <a:bodyPr/>
          <a:lstStyle>
            <a:lvl1pPr marL="0" indent="0" algn="r">
              <a:buNone/>
              <a:defRPr sz="2400"/>
            </a:lvl1pPr>
            <a:lvl2pPr marL="266700" indent="0">
              <a:buNone/>
              <a:defRPr/>
            </a:lvl2pPr>
            <a:lvl3pPr marL="542925" indent="0">
              <a:buNone/>
              <a:defRPr/>
            </a:lvl3pPr>
            <a:lvl4pPr marL="809625" indent="0">
              <a:buNone/>
              <a:defRPr/>
            </a:lvl4pPr>
            <a:lvl5pPr marL="1076325" indent="0">
              <a:buNone/>
              <a:defRPr/>
            </a:lvl5pPr>
          </a:lstStyle>
          <a:p>
            <a:pPr lvl="0"/>
            <a:r>
              <a:rPr lang="en-US" noProof="0"/>
              <a:t>Full Name</a:t>
            </a:r>
          </a:p>
        </p:txBody>
      </p:sp>
      <p:sp>
        <p:nvSpPr>
          <p:cNvPr id="12" name="Text Placeholder 6">
            <a:extLst>
              <a:ext uri="{FF2B5EF4-FFF2-40B4-BE49-F238E27FC236}">
                <a16:creationId xmlns:a16="http://schemas.microsoft.com/office/drawing/2014/main" id="{261ED1F7-B623-43D9-9BDA-8808C5CFAFFB}"/>
              </a:ext>
            </a:extLst>
          </p:cNvPr>
          <p:cNvSpPr>
            <a:spLocks noGrp="1"/>
          </p:cNvSpPr>
          <p:nvPr>
            <p:ph type="body" sz="quarter" idx="16" hasCustomPrompt="1"/>
          </p:nvPr>
        </p:nvSpPr>
        <p:spPr>
          <a:xfrm>
            <a:off x="6062268" y="4150118"/>
            <a:ext cx="2910342" cy="238016"/>
          </a:xfrm>
        </p:spPr>
        <p:txBody>
          <a:bodyPr/>
          <a:lstStyle>
            <a:lvl1pPr marL="0" indent="0" algn="l">
              <a:buNone/>
              <a:defRPr sz="1400" i="1"/>
            </a:lvl1pPr>
            <a:lvl2pPr marL="266700" indent="0">
              <a:buNone/>
              <a:defRPr/>
            </a:lvl2pPr>
            <a:lvl3pPr marL="542925" indent="0">
              <a:buNone/>
              <a:defRPr/>
            </a:lvl3pPr>
            <a:lvl4pPr marL="809625" indent="0">
              <a:buNone/>
              <a:defRPr/>
            </a:lvl4pPr>
            <a:lvl5pPr marL="1076325" indent="0">
              <a:buNone/>
              <a:defRPr/>
            </a:lvl5pPr>
          </a:lstStyle>
          <a:p>
            <a:pPr lvl="0"/>
            <a:r>
              <a:rPr lang="en-US" noProof="0"/>
              <a:t>Phone Number</a:t>
            </a:r>
          </a:p>
        </p:txBody>
      </p:sp>
      <p:sp>
        <p:nvSpPr>
          <p:cNvPr id="13" name="Text Placeholder 7">
            <a:extLst>
              <a:ext uri="{FF2B5EF4-FFF2-40B4-BE49-F238E27FC236}">
                <a16:creationId xmlns:a16="http://schemas.microsoft.com/office/drawing/2014/main" id="{E27366FC-4115-4122-9CE2-5FA9D424AD51}"/>
              </a:ext>
            </a:extLst>
          </p:cNvPr>
          <p:cNvSpPr>
            <a:spLocks noGrp="1"/>
          </p:cNvSpPr>
          <p:nvPr>
            <p:ph type="body" sz="quarter" idx="17" hasCustomPrompt="1"/>
          </p:nvPr>
        </p:nvSpPr>
        <p:spPr>
          <a:xfrm>
            <a:off x="6062268" y="4540691"/>
            <a:ext cx="2910342" cy="238016"/>
          </a:xfrm>
        </p:spPr>
        <p:txBody>
          <a:bodyPr/>
          <a:lstStyle>
            <a:lvl1pPr marL="0" indent="0" algn="l">
              <a:buNone/>
              <a:defRPr sz="1400" i="1"/>
            </a:lvl1pPr>
            <a:lvl2pPr marL="266700" indent="0">
              <a:buNone/>
              <a:defRPr/>
            </a:lvl2pPr>
            <a:lvl3pPr marL="542925" indent="0">
              <a:buNone/>
              <a:defRPr/>
            </a:lvl3pPr>
            <a:lvl4pPr marL="809625" indent="0">
              <a:buNone/>
              <a:defRPr/>
            </a:lvl4pPr>
            <a:lvl5pPr marL="1076325" indent="0">
              <a:buNone/>
              <a:defRPr/>
            </a:lvl5pPr>
          </a:lstStyle>
          <a:p>
            <a:pPr lvl="0"/>
            <a:r>
              <a:rPr lang="en-US" noProof="0"/>
              <a:t>Email or Social Media Handle</a:t>
            </a:r>
          </a:p>
        </p:txBody>
      </p:sp>
      <p:sp>
        <p:nvSpPr>
          <p:cNvPr id="14" name="Text Placeholder 8">
            <a:extLst>
              <a:ext uri="{FF2B5EF4-FFF2-40B4-BE49-F238E27FC236}">
                <a16:creationId xmlns:a16="http://schemas.microsoft.com/office/drawing/2014/main" id="{DEB36829-2F8B-4E22-AB6D-4111D18AF847}"/>
              </a:ext>
            </a:extLst>
          </p:cNvPr>
          <p:cNvSpPr>
            <a:spLocks noGrp="1"/>
          </p:cNvSpPr>
          <p:nvPr>
            <p:ph type="body" sz="quarter" idx="18" hasCustomPrompt="1"/>
          </p:nvPr>
        </p:nvSpPr>
        <p:spPr>
          <a:xfrm>
            <a:off x="6062268" y="4931263"/>
            <a:ext cx="2910342" cy="238016"/>
          </a:xfrm>
        </p:spPr>
        <p:txBody>
          <a:bodyPr/>
          <a:lstStyle>
            <a:lvl1pPr marL="0" indent="0" algn="l">
              <a:buNone/>
              <a:defRPr sz="1400" i="1"/>
            </a:lvl1pPr>
            <a:lvl2pPr marL="266700" indent="0">
              <a:buNone/>
              <a:defRPr/>
            </a:lvl2pPr>
            <a:lvl3pPr marL="542925" indent="0">
              <a:buNone/>
              <a:defRPr/>
            </a:lvl3pPr>
            <a:lvl4pPr marL="809625" indent="0">
              <a:buNone/>
              <a:defRPr/>
            </a:lvl4pPr>
            <a:lvl5pPr marL="1076325" indent="0">
              <a:buNone/>
              <a:defRPr/>
            </a:lvl5pPr>
          </a:lstStyle>
          <a:p>
            <a:pPr lvl="0"/>
            <a:r>
              <a:rPr lang="en-US" noProof="0"/>
              <a:t>Company Website</a:t>
            </a:r>
          </a:p>
        </p:txBody>
      </p:sp>
    </p:spTree>
    <p:extLst>
      <p:ext uri="{BB962C8B-B14F-4D97-AF65-F5344CB8AC3E}">
        <p14:creationId xmlns:p14="http://schemas.microsoft.com/office/powerpoint/2010/main" val="31890100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hasCustomPrompt="1"/>
          </p:nvPr>
        </p:nvSpPr>
        <p:spPr/>
        <p:txBody>
          <a:bodyPr/>
          <a:lstStyle>
            <a:lvl1pPr>
              <a:defRPr>
                <a:solidFill>
                  <a:schemeClr val="tx1"/>
                </a:solidFill>
              </a:defRPr>
            </a:lvl1pPr>
          </a:lstStyle>
          <a:p>
            <a:r>
              <a:rPr lang="en-US" noProof="0"/>
              <a:t>Click to edit page title</a:t>
            </a:r>
          </a:p>
        </p:txBody>
      </p:sp>
      <p:sp>
        <p:nvSpPr>
          <p:cNvPr id="7" name="Subtitle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31801" y="1008000"/>
            <a:ext cx="9198116" cy="360000"/>
          </a:xfrm>
        </p:spPr>
        <p:txBody>
          <a:bodyPr/>
          <a:lstStyle>
            <a:lvl1pPr marL="0" indent="0">
              <a:buNone/>
              <a:defRPr i="1">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hasCustomPrompt="1"/>
          </p:nvPr>
        </p:nvSpPr>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432000" y="6356350"/>
            <a:ext cx="4114800" cy="365125"/>
          </a:xfrm>
          <a:prstGeom prst="rect">
            <a:avLst/>
          </a:prstGeom>
        </p:spPr>
        <p:txBody>
          <a:bodyPr/>
          <a:lstStyle/>
          <a:p>
            <a:endParaRPr lang="en-US" noProof="0" dirty="0"/>
          </a:p>
        </p:txBody>
      </p:sp>
      <p:sp>
        <p:nvSpPr>
          <p:cNvPr id="5" name="Slide Number Placeholder 4">
            <a:extLst>
              <a:ext uri="{FF2B5EF4-FFF2-40B4-BE49-F238E27FC236}">
                <a16:creationId xmlns:a16="http://schemas.microsoft.com/office/drawing/2014/main" id="{3442953D-28FC-41B5-A1BB-BB3BA7CA40BE}"/>
              </a:ext>
            </a:extLst>
          </p:cNvPr>
          <p:cNvSpPr>
            <a:spLocks noGrp="1"/>
          </p:cNvSpPr>
          <p:nvPr>
            <p:ph type="sldNum" sz="quarter" idx="33"/>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7345016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hasCustomPrompt="1"/>
          </p:nvPr>
        </p:nvSpPr>
        <p:spPr>
          <a:xfrm>
            <a:off x="432000" y="432000"/>
            <a:ext cx="9198000" cy="432000"/>
          </a:xfrm>
        </p:spPr>
        <p:txBody>
          <a:bodyPr/>
          <a:lstStyle>
            <a:lvl1pPr>
              <a:defRPr>
                <a:solidFill>
                  <a:schemeClr val="tx1"/>
                </a:solidFill>
              </a:defRPr>
            </a:lvl1pPr>
          </a:lstStyle>
          <a:p>
            <a:r>
              <a:rPr lang="en-US" noProof="0"/>
              <a:t>Click to edit page title</a:t>
            </a:r>
          </a:p>
        </p:txBody>
      </p:sp>
      <p:sp>
        <p:nvSpPr>
          <p:cNvPr id="9" name="Subtitle 2">
            <a:extLst>
              <a:ext uri="{FF2B5EF4-FFF2-40B4-BE49-F238E27FC236}">
                <a16:creationId xmlns:a16="http://schemas.microsoft.com/office/drawing/2014/main" id="{F94EB5D3-F8CB-4E76-8D7E-FF441818EECB}"/>
              </a:ext>
            </a:extLst>
          </p:cNvPr>
          <p:cNvSpPr>
            <a:spLocks noGrp="1"/>
          </p:cNvSpPr>
          <p:nvPr>
            <p:ph type="body" sz="quarter" idx="32" hasCustomPrompt="1"/>
          </p:nvPr>
        </p:nvSpPr>
        <p:spPr>
          <a:xfrm>
            <a:off x="431800" y="1008000"/>
            <a:ext cx="9198000" cy="360000"/>
          </a:xfrm>
        </p:spPr>
        <p:txBody>
          <a:bodyPr/>
          <a:lstStyle>
            <a:lvl1pPr marL="0" indent="0">
              <a:buNone/>
              <a:defRPr i="1">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hasCustomPrompt="1"/>
          </p:nvPr>
        </p:nvSpPr>
        <p:spPr>
          <a:xfrm>
            <a:off x="432000" y="1512000"/>
            <a:ext cx="2916000" cy="467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a:extLst>
              <a:ext uri="{FF2B5EF4-FFF2-40B4-BE49-F238E27FC236}">
                <a16:creationId xmlns:a16="http://schemas.microsoft.com/office/drawing/2014/main" id="{16A38E24-EB1C-472F-B631-5DF32F9C4CF5}"/>
              </a:ext>
            </a:extLst>
          </p:cNvPr>
          <p:cNvSpPr>
            <a:spLocks noGrp="1"/>
          </p:cNvSpPr>
          <p:nvPr>
            <p:ph type="body" sz="quarter" idx="12" hasCustomPrompt="1"/>
          </p:nvPr>
        </p:nvSpPr>
        <p:spPr>
          <a:xfrm>
            <a:off x="3572900" y="1511476"/>
            <a:ext cx="2916000" cy="4679249"/>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5">
            <a:extLst>
              <a:ext uri="{FF2B5EF4-FFF2-40B4-BE49-F238E27FC236}">
                <a16:creationId xmlns:a16="http://schemas.microsoft.com/office/drawing/2014/main" id="{5B4A252E-78C9-4F76-98A4-A4B580AD072A}"/>
              </a:ext>
            </a:extLst>
          </p:cNvPr>
          <p:cNvSpPr>
            <a:spLocks noGrp="1"/>
          </p:cNvSpPr>
          <p:nvPr>
            <p:ph type="body" sz="quarter" idx="13" hasCustomPrompt="1"/>
          </p:nvPr>
        </p:nvSpPr>
        <p:spPr>
          <a:xfrm>
            <a:off x="6713800" y="1511475"/>
            <a:ext cx="2916000" cy="46792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6D4BCA97-F31B-451D-82F8-6E000DF2118A}"/>
              </a:ext>
            </a:extLst>
          </p:cNvPr>
          <p:cNvSpPr>
            <a:spLocks noGrp="1"/>
          </p:cNvSpPr>
          <p:nvPr>
            <p:ph type="ftr" sz="quarter" idx="14"/>
          </p:nvPr>
        </p:nvSpPr>
        <p:spPr>
          <a:xfrm>
            <a:off x="432000" y="6356350"/>
            <a:ext cx="4114800" cy="365125"/>
          </a:xfrm>
          <a:prstGeom prst="rect">
            <a:avLst/>
          </a:prstGeom>
        </p:spPr>
        <p:txBody>
          <a:bodyPr/>
          <a:lstStyle/>
          <a:p>
            <a:endParaRPr lang="en-US" noProof="0" dirty="0"/>
          </a:p>
        </p:txBody>
      </p:sp>
      <p:sp>
        <p:nvSpPr>
          <p:cNvPr id="6" name="Slide Number Placeholder 5">
            <a:extLst>
              <a:ext uri="{FF2B5EF4-FFF2-40B4-BE49-F238E27FC236}">
                <a16:creationId xmlns:a16="http://schemas.microsoft.com/office/drawing/2014/main" id="{0817AAC4-A657-4D75-A527-0307AFF2B17B}"/>
              </a:ext>
            </a:extLst>
          </p:cNvPr>
          <p:cNvSpPr>
            <a:spLocks noGrp="1"/>
          </p:cNvSpPr>
          <p:nvPr>
            <p:ph type="sldNum" sz="quarter" idx="15"/>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26543880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hasCustomPrompt="1"/>
          </p:nvPr>
        </p:nvSpPr>
        <p:spPr>
          <a:xfrm>
            <a:off x="432000" y="432000"/>
            <a:ext cx="9198000" cy="432000"/>
          </a:xfrm>
        </p:spPr>
        <p:txBody>
          <a:bodyPr/>
          <a:lstStyle>
            <a:lvl1pPr>
              <a:defRPr>
                <a:solidFill>
                  <a:schemeClr val="tx1"/>
                </a:solidFill>
              </a:defRPr>
            </a:lvl1pPr>
          </a:lstStyle>
          <a:p>
            <a:r>
              <a:rPr lang="en-US" noProof="0"/>
              <a:t>Click to edit page title</a:t>
            </a:r>
          </a:p>
        </p:txBody>
      </p:sp>
      <p:sp>
        <p:nvSpPr>
          <p:cNvPr id="10" name="Subtitle 2">
            <a:extLst>
              <a:ext uri="{FF2B5EF4-FFF2-40B4-BE49-F238E27FC236}">
                <a16:creationId xmlns:a16="http://schemas.microsoft.com/office/drawing/2014/main" id="{9D7ACCB5-9A86-4F46-89E2-B79F48C9EC1D}"/>
              </a:ext>
            </a:extLst>
          </p:cNvPr>
          <p:cNvSpPr>
            <a:spLocks noGrp="1"/>
          </p:cNvSpPr>
          <p:nvPr>
            <p:ph type="body" sz="quarter" idx="32" hasCustomPrompt="1"/>
          </p:nvPr>
        </p:nvSpPr>
        <p:spPr>
          <a:xfrm>
            <a:off x="431800" y="1008000"/>
            <a:ext cx="9198000" cy="360000"/>
          </a:xfrm>
        </p:spPr>
        <p:txBody>
          <a:bodyPr/>
          <a:lstStyle>
            <a:lvl1pPr marL="0" indent="0">
              <a:buNone/>
              <a:defRPr i="1">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hasCustomPrompt="1"/>
          </p:nvPr>
        </p:nvSpPr>
        <p:spPr>
          <a:xfrm>
            <a:off x="432000" y="1512000"/>
            <a:ext cx="1764000" cy="467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a:extLst>
              <a:ext uri="{FF2B5EF4-FFF2-40B4-BE49-F238E27FC236}">
                <a16:creationId xmlns:a16="http://schemas.microsoft.com/office/drawing/2014/main" id="{1F5B3657-F2AE-455A-BF81-1A0C2ACECD20}"/>
              </a:ext>
            </a:extLst>
          </p:cNvPr>
          <p:cNvSpPr>
            <a:spLocks noGrp="1"/>
          </p:cNvSpPr>
          <p:nvPr>
            <p:ph type="body" sz="quarter" idx="12" hasCustomPrompt="1"/>
          </p:nvPr>
        </p:nvSpPr>
        <p:spPr>
          <a:xfrm>
            <a:off x="2290450" y="1512000"/>
            <a:ext cx="1764000" cy="46792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5">
            <a:extLst>
              <a:ext uri="{FF2B5EF4-FFF2-40B4-BE49-F238E27FC236}">
                <a16:creationId xmlns:a16="http://schemas.microsoft.com/office/drawing/2014/main" id="{6A983D98-E0AB-429A-9EC2-B50D4216D691}"/>
              </a:ext>
            </a:extLst>
          </p:cNvPr>
          <p:cNvSpPr>
            <a:spLocks noGrp="1"/>
          </p:cNvSpPr>
          <p:nvPr>
            <p:ph type="body" sz="quarter" idx="13" hasCustomPrompt="1"/>
          </p:nvPr>
        </p:nvSpPr>
        <p:spPr>
          <a:xfrm>
            <a:off x="4148900" y="1512000"/>
            <a:ext cx="1764000" cy="46792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Text Placeholder 6">
            <a:extLst>
              <a:ext uri="{FF2B5EF4-FFF2-40B4-BE49-F238E27FC236}">
                <a16:creationId xmlns:a16="http://schemas.microsoft.com/office/drawing/2014/main" id="{755213BF-EF6D-45DC-A01B-DE6C2F23A6D2}"/>
              </a:ext>
            </a:extLst>
          </p:cNvPr>
          <p:cNvSpPr>
            <a:spLocks noGrp="1"/>
          </p:cNvSpPr>
          <p:nvPr>
            <p:ph type="body" sz="quarter" idx="14" hasCustomPrompt="1"/>
          </p:nvPr>
        </p:nvSpPr>
        <p:spPr>
          <a:xfrm>
            <a:off x="6007350" y="1507535"/>
            <a:ext cx="1764000" cy="46792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 name="Text Placeholder 7">
            <a:extLst>
              <a:ext uri="{FF2B5EF4-FFF2-40B4-BE49-F238E27FC236}">
                <a16:creationId xmlns:a16="http://schemas.microsoft.com/office/drawing/2014/main" id="{77D6BBBA-F4A3-45D4-91BC-A405FFDC7C3D}"/>
              </a:ext>
            </a:extLst>
          </p:cNvPr>
          <p:cNvSpPr>
            <a:spLocks noGrp="1"/>
          </p:cNvSpPr>
          <p:nvPr>
            <p:ph type="body" sz="quarter" idx="15" hasCustomPrompt="1"/>
          </p:nvPr>
        </p:nvSpPr>
        <p:spPr>
          <a:xfrm>
            <a:off x="7865800" y="1507535"/>
            <a:ext cx="1764000" cy="468371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2D09234E-176D-4BBF-9391-7B6F018C51AB}"/>
              </a:ext>
            </a:extLst>
          </p:cNvPr>
          <p:cNvSpPr>
            <a:spLocks noGrp="1"/>
          </p:cNvSpPr>
          <p:nvPr>
            <p:ph type="ftr" sz="quarter" idx="16"/>
          </p:nvPr>
        </p:nvSpPr>
        <p:spPr>
          <a:xfrm>
            <a:off x="432000" y="6356350"/>
            <a:ext cx="4114800" cy="365125"/>
          </a:xfrm>
          <a:prstGeom prst="rect">
            <a:avLst/>
          </a:prstGeom>
        </p:spPr>
        <p:txBody>
          <a:bodyPr/>
          <a:lstStyle/>
          <a:p>
            <a:endParaRPr lang="en-US" noProof="0" dirty="0"/>
          </a:p>
        </p:txBody>
      </p:sp>
      <p:sp>
        <p:nvSpPr>
          <p:cNvPr id="6" name="Slide Number Placeholder 5">
            <a:extLst>
              <a:ext uri="{FF2B5EF4-FFF2-40B4-BE49-F238E27FC236}">
                <a16:creationId xmlns:a16="http://schemas.microsoft.com/office/drawing/2014/main" id="{B5A8293F-A5B5-4FCC-BF27-A25B1BAFF245}"/>
              </a:ext>
            </a:extLst>
          </p:cNvPr>
          <p:cNvSpPr>
            <a:spLocks noGrp="1"/>
          </p:cNvSpPr>
          <p:nvPr>
            <p:ph type="sldNum" sz="quarter" idx="33"/>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974837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8BF01-EB2D-427A-A1B5-0E8F7B96D173}"/>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75C519-53F5-5994-D343-9C02A52D227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16E18699-3A4A-B6CB-A60F-F292DB49C3B6}"/>
              </a:ext>
            </a:extLst>
          </p:cNvPr>
          <p:cNvSpPr>
            <a:spLocks noGrp="1"/>
          </p:cNvSpPr>
          <p:nvPr>
            <p:ph type="dt" sz="half" idx="10"/>
          </p:nvPr>
        </p:nvSpPr>
        <p:spPr/>
        <p:txBody>
          <a:bodyPr/>
          <a:lstStyle/>
          <a:p>
            <a:fld id="{8CD292F3-5050-1E4C-9B03-ABC6592901B5}" type="datetime1">
              <a:rPr lang="de-CH" smtClean="0"/>
              <a:t>21.01.26</a:t>
            </a:fld>
            <a:endParaRPr lang="en-CH"/>
          </a:p>
        </p:txBody>
      </p:sp>
      <p:sp>
        <p:nvSpPr>
          <p:cNvPr id="5" name="Footer Placeholder 4">
            <a:extLst>
              <a:ext uri="{FF2B5EF4-FFF2-40B4-BE49-F238E27FC236}">
                <a16:creationId xmlns:a16="http://schemas.microsoft.com/office/drawing/2014/main" id="{F256C6C1-890D-B575-37A0-3C7AE9AE7A08}"/>
              </a:ext>
            </a:extLst>
          </p:cNvPr>
          <p:cNvSpPr>
            <a:spLocks noGrp="1"/>
          </p:cNvSpPr>
          <p:nvPr>
            <p:ph type="ftr" sz="quarter" idx="11"/>
          </p:nvPr>
        </p:nvSpPr>
        <p:spPr/>
        <p:txBody>
          <a:bodyPr/>
          <a:lstStyle/>
          <a:p>
            <a:endParaRPr lang="en-US" noProof="0" dirty="0"/>
          </a:p>
        </p:txBody>
      </p:sp>
      <p:sp>
        <p:nvSpPr>
          <p:cNvPr id="6" name="Slide Number Placeholder 5">
            <a:extLst>
              <a:ext uri="{FF2B5EF4-FFF2-40B4-BE49-F238E27FC236}">
                <a16:creationId xmlns:a16="http://schemas.microsoft.com/office/drawing/2014/main" id="{F85E9A33-66DE-9018-25EB-FAF74BAA9157}"/>
              </a:ext>
            </a:extLst>
          </p:cNvPr>
          <p:cNvSpPr>
            <a:spLocks noGrp="1"/>
          </p:cNvSpPr>
          <p:nvPr>
            <p:ph type="sldNum" sz="quarter" idx="12"/>
          </p:nvPr>
        </p:nvSpPr>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33780009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hasCustomPrompt="1"/>
          </p:nvPr>
        </p:nvSpPr>
        <p:spPr/>
        <p:txBody>
          <a:bodyPr/>
          <a:lstStyle>
            <a:lvl1pPr>
              <a:defRPr>
                <a:solidFill>
                  <a:schemeClr val="tx1"/>
                </a:solidFill>
              </a:defRPr>
            </a:lvl1pPr>
          </a:lstStyle>
          <a:p>
            <a:r>
              <a:rPr lang="en-US" noProof="0"/>
              <a:t>Click to edit page title</a:t>
            </a:r>
          </a:p>
        </p:txBody>
      </p:sp>
      <p:sp>
        <p:nvSpPr>
          <p:cNvPr id="5" name="Subtitle 2">
            <a:extLst>
              <a:ext uri="{FF2B5EF4-FFF2-40B4-BE49-F238E27FC236}">
                <a16:creationId xmlns:a16="http://schemas.microsoft.com/office/drawing/2014/main" id="{10727B06-56A8-44A2-B6C2-9ED183D107F3}"/>
              </a:ext>
            </a:extLst>
          </p:cNvPr>
          <p:cNvSpPr>
            <a:spLocks noGrp="1"/>
          </p:cNvSpPr>
          <p:nvPr>
            <p:ph type="body" sz="quarter" idx="32" hasCustomPrompt="1"/>
          </p:nvPr>
        </p:nvSpPr>
        <p:spPr>
          <a:xfrm>
            <a:off x="431801" y="1008000"/>
            <a:ext cx="9198116" cy="360000"/>
          </a:xfrm>
        </p:spPr>
        <p:txBody>
          <a:bodyPr/>
          <a:lstStyle>
            <a:lvl1pPr marL="0" indent="0">
              <a:buNone/>
              <a:defRPr i="1">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a:xfrm>
            <a:off x="432000" y="6356350"/>
            <a:ext cx="4114800" cy="365125"/>
          </a:xfrm>
          <a:prstGeom prst="rect">
            <a:avLst/>
          </a:prstGeom>
        </p:spPr>
        <p:txBody>
          <a:bodyPr/>
          <a:lstStyle/>
          <a:p>
            <a:endParaRPr lang="en-US" noProof="0" dirty="0"/>
          </a:p>
        </p:txBody>
      </p:sp>
      <p:sp>
        <p:nvSpPr>
          <p:cNvPr id="4" name="Slide Number Placeholder 3">
            <a:extLst>
              <a:ext uri="{FF2B5EF4-FFF2-40B4-BE49-F238E27FC236}">
                <a16:creationId xmlns:a16="http://schemas.microsoft.com/office/drawing/2014/main" id="{8E801980-CBAE-4A50-886D-54D7BB2E1947}"/>
              </a:ext>
            </a:extLst>
          </p:cNvPr>
          <p:cNvSpPr>
            <a:spLocks noGrp="1"/>
          </p:cNvSpPr>
          <p:nvPr>
            <p:ph type="sldNum" sz="quarter" idx="33"/>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5058552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EDF756E-F310-4229-ACDD-055D299A95FB}"/>
              </a:ext>
            </a:extLst>
          </p:cNvPr>
          <p:cNvSpPr/>
          <p:nvPr userDrawn="1"/>
        </p:nvSpPr>
        <p:spPr>
          <a:xfrm>
            <a:off x="6297105" y="424206"/>
            <a:ext cx="5505254" cy="57314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a:xfrm>
            <a:off x="432000" y="6356350"/>
            <a:ext cx="4114800" cy="365125"/>
          </a:xfrm>
          <a:prstGeom prst="rect">
            <a:avLst/>
          </a:prstGeom>
        </p:spPr>
        <p:txBody>
          <a:bodyPr/>
          <a:lstStyle/>
          <a:p>
            <a:endParaRPr lang="en-US" noProof="0" dirty="0"/>
          </a:p>
        </p:txBody>
      </p:sp>
      <p:sp>
        <p:nvSpPr>
          <p:cNvPr id="2" name="Slide Number Placeholder 1">
            <a:extLst>
              <a:ext uri="{FF2B5EF4-FFF2-40B4-BE49-F238E27FC236}">
                <a16:creationId xmlns:a16="http://schemas.microsoft.com/office/drawing/2014/main" id="{E25951D2-91DB-40E7-95D5-4B372602DEBB}"/>
              </a:ext>
            </a:extLst>
          </p:cNvPr>
          <p:cNvSpPr>
            <a:spLocks noGrp="1"/>
          </p:cNvSpPr>
          <p:nvPr>
            <p:ph type="sldNum" sz="quarter" idx="15"/>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
        <p:nvSpPr>
          <p:cNvPr id="9" name="Subtitle 2">
            <a:extLst>
              <a:ext uri="{FF2B5EF4-FFF2-40B4-BE49-F238E27FC236}">
                <a16:creationId xmlns:a16="http://schemas.microsoft.com/office/drawing/2014/main" id="{07666241-4AF6-458A-A571-6C6C291D72F1}"/>
              </a:ext>
            </a:extLst>
          </p:cNvPr>
          <p:cNvSpPr>
            <a:spLocks noGrp="1"/>
          </p:cNvSpPr>
          <p:nvPr>
            <p:ph type="subTitle" idx="1"/>
          </p:nvPr>
        </p:nvSpPr>
        <p:spPr>
          <a:xfrm>
            <a:off x="6532775" y="3639199"/>
            <a:ext cx="5053936" cy="1192038"/>
          </a:xfrm>
          <a:solidFill>
            <a:schemeClr val="bg1"/>
          </a:solidFill>
        </p:spPr>
        <p:txBody>
          <a:bodyPr lIns="252000" tIns="0" anchor="ctr"/>
          <a:lstStyle>
            <a:lvl1pPr marL="0" indent="0" algn="l">
              <a:lnSpc>
                <a:spcPct val="100000"/>
              </a:lnSpc>
              <a:buNone/>
              <a:defRPr sz="1800" i="1">
                <a:solidFill>
                  <a:schemeClr val="tx1"/>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6" name="Title 5">
            <a:extLst>
              <a:ext uri="{FF2B5EF4-FFF2-40B4-BE49-F238E27FC236}">
                <a16:creationId xmlns:a16="http://schemas.microsoft.com/office/drawing/2014/main" id="{6F4F2BBF-F210-4954-9C73-A0030AACDDFE}"/>
              </a:ext>
            </a:extLst>
          </p:cNvPr>
          <p:cNvSpPr>
            <a:spLocks noGrp="1"/>
          </p:cNvSpPr>
          <p:nvPr>
            <p:ph type="title" hasCustomPrompt="1"/>
          </p:nvPr>
        </p:nvSpPr>
        <p:spPr>
          <a:xfrm>
            <a:off x="6532775" y="993303"/>
            <a:ext cx="5053936" cy="2513468"/>
          </a:xfrm>
        </p:spPr>
        <p:txBody>
          <a:bodyPr/>
          <a:lstStyle>
            <a:lvl1pPr>
              <a:defRPr sz="5400" cap="none">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12277791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32000" y="432000"/>
            <a:ext cx="9198000" cy="432000"/>
          </a:xfrm>
        </p:spPr>
        <p:txBody>
          <a:bodyPr/>
          <a:lstStyle>
            <a:lvl1pPr>
              <a:defRPr>
                <a:solidFill>
                  <a:schemeClr val="tx1"/>
                </a:solidFill>
              </a:defRPr>
            </a:lvl1pPr>
          </a:lstStyle>
          <a:p>
            <a:r>
              <a:rPr lang="en-US" noProof="0"/>
              <a:t>Click to edit page title</a:t>
            </a:r>
          </a:p>
        </p:txBody>
      </p:sp>
      <p:sp>
        <p:nvSpPr>
          <p:cNvPr id="5" name="Footer Placeholder 4">
            <a:extLst>
              <a:ext uri="{FF2B5EF4-FFF2-40B4-BE49-F238E27FC236}">
                <a16:creationId xmlns:a16="http://schemas.microsoft.com/office/drawing/2014/main" id="{646B8F99-FAB0-4B33-87ED-9FF46D11A907}"/>
              </a:ext>
            </a:extLst>
          </p:cNvPr>
          <p:cNvSpPr>
            <a:spLocks noGrp="1"/>
          </p:cNvSpPr>
          <p:nvPr>
            <p:ph type="ftr" sz="quarter" idx="14"/>
          </p:nvPr>
        </p:nvSpPr>
        <p:spPr>
          <a:xfrm>
            <a:off x="432000" y="6356350"/>
            <a:ext cx="4114800" cy="365125"/>
          </a:xfrm>
          <a:prstGeom prst="rect">
            <a:avLst/>
          </a:prstGeom>
        </p:spPr>
        <p:txBody>
          <a:bodyPr/>
          <a:lstStyle/>
          <a:p>
            <a:endParaRPr lang="en-US" noProof="0" dirty="0"/>
          </a:p>
        </p:txBody>
      </p:sp>
      <p:sp>
        <p:nvSpPr>
          <p:cNvPr id="6" name="Slide Number Placeholder 5">
            <a:extLst>
              <a:ext uri="{FF2B5EF4-FFF2-40B4-BE49-F238E27FC236}">
                <a16:creationId xmlns:a16="http://schemas.microsoft.com/office/drawing/2014/main" id="{275D237A-BD90-4D90-B328-7F1A502A266D}"/>
              </a:ext>
            </a:extLst>
          </p:cNvPr>
          <p:cNvSpPr>
            <a:spLocks noGrp="1"/>
          </p:cNvSpPr>
          <p:nvPr>
            <p:ph type="sldNum" sz="quarter" idx="33"/>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
        <p:nvSpPr>
          <p:cNvPr id="10" name="Content Placeholder 2">
            <a:extLst>
              <a:ext uri="{FF2B5EF4-FFF2-40B4-BE49-F238E27FC236}">
                <a16:creationId xmlns:a16="http://schemas.microsoft.com/office/drawing/2014/main" id="{FD1EE834-4B70-4715-8346-1C0298347EE0}"/>
              </a:ext>
            </a:extLst>
          </p:cNvPr>
          <p:cNvSpPr>
            <a:spLocks noGrp="1"/>
          </p:cNvSpPr>
          <p:nvPr>
            <p:ph idx="1" hasCustomPrompt="1"/>
          </p:nvPr>
        </p:nvSpPr>
        <p:spPr>
          <a:xfrm>
            <a:off x="432000" y="1046375"/>
            <a:ext cx="9198000" cy="5130588"/>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280088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32000" y="432000"/>
            <a:ext cx="9198000" cy="432000"/>
          </a:xfrm>
        </p:spPr>
        <p:txBody>
          <a:bodyPr/>
          <a:lstStyle>
            <a:lvl1pPr>
              <a:defRPr>
                <a:solidFill>
                  <a:schemeClr val="tx1"/>
                </a:solidFill>
              </a:defRPr>
            </a:lvl1pPr>
          </a:lstStyle>
          <a:p>
            <a:r>
              <a:rPr lang="en-US" noProof="0"/>
              <a:t>Click to edit page title</a:t>
            </a:r>
          </a:p>
        </p:txBody>
      </p:sp>
      <p:sp>
        <p:nvSpPr>
          <p:cNvPr id="5" name="Footer Placeholder 4">
            <a:extLst>
              <a:ext uri="{FF2B5EF4-FFF2-40B4-BE49-F238E27FC236}">
                <a16:creationId xmlns:a16="http://schemas.microsoft.com/office/drawing/2014/main" id="{646B8F99-FAB0-4B33-87ED-9FF46D11A907}"/>
              </a:ext>
            </a:extLst>
          </p:cNvPr>
          <p:cNvSpPr>
            <a:spLocks noGrp="1"/>
          </p:cNvSpPr>
          <p:nvPr>
            <p:ph type="ftr" sz="quarter" idx="14"/>
          </p:nvPr>
        </p:nvSpPr>
        <p:spPr>
          <a:xfrm>
            <a:off x="432000" y="6356350"/>
            <a:ext cx="4114800" cy="365125"/>
          </a:xfrm>
          <a:prstGeom prst="rect">
            <a:avLst/>
          </a:prstGeom>
        </p:spPr>
        <p:txBody>
          <a:bodyPr/>
          <a:lstStyle/>
          <a:p>
            <a:endParaRPr lang="en-US" noProof="0" dirty="0"/>
          </a:p>
        </p:txBody>
      </p:sp>
      <p:sp>
        <p:nvSpPr>
          <p:cNvPr id="6" name="Slide Number Placeholder 5">
            <a:extLst>
              <a:ext uri="{FF2B5EF4-FFF2-40B4-BE49-F238E27FC236}">
                <a16:creationId xmlns:a16="http://schemas.microsoft.com/office/drawing/2014/main" id="{275D237A-BD90-4D90-B328-7F1A502A266D}"/>
              </a:ext>
            </a:extLst>
          </p:cNvPr>
          <p:cNvSpPr>
            <a:spLocks noGrp="1"/>
          </p:cNvSpPr>
          <p:nvPr>
            <p:ph type="sldNum" sz="quarter" idx="33"/>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
        <p:nvSpPr>
          <p:cNvPr id="7" name="Content Placeholder 2">
            <a:extLst>
              <a:ext uri="{FF2B5EF4-FFF2-40B4-BE49-F238E27FC236}">
                <a16:creationId xmlns:a16="http://schemas.microsoft.com/office/drawing/2014/main" id="{EAE43F4C-1A64-4197-A44B-E6EB874E243B}"/>
              </a:ext>
            </a:extLst>
          </p:cNvPr>
          <p:cNvSpPr>
            <a:spLocks noGrp="1"/>
          </p:cNvSpPr>
          <p:nvPr>
            <p:ph sz="half" idx="1" hasCustomPrompt="1"/>
          </p:nvPr>
        </p:nvSpPr>
        <p:spPr>
          <a:xfrm>
            <a:off x="432000" y="1046376"/>
            <a:ext cx="4435831" cy="5130588"/>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Content Placeholder 3">
            <a:extLst>
              <a:ext uri="{FF2B5EF4-FFF2-40B4-BE49-F238E27FC236}">
                <a16:creationId xmlns:a16="http://schemas.microsoft.com/office/drawing/2014/main" id="{D7B3F5B8-DC28-4878-AC9F-D434D7542D8F}"/>
              </a:ext>
            </a:extLst>
          </p:cNvPr>
          <p:cNvSpPr>
            <a:spLocks noGrp="1"/>
          </p:cNvSpPr>
          <p:nvPr>
            <p:ph sz="half" idx="2" hasCustomPrompt="1"/>
          </p:nvPr>
        </p:nvSpPr>
        <p:spPr>
          <a:xfrm>
            <a:off x="5194169" y="1046376"/>
            <a:ext cx="4435831" cy="5130588"/>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574397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32000" y="432000"/>
            <a:ext cx="9198000" cy="432000"/>
          </a:xfrm>
        </p:spPr>
        <p:txBody>
          <a:bodyPr/>
          <a:lstStyle>
            <a:lvl1pPr>
              <a:defRPr>
                <a:solidFill>
                  <a:schemeClr val="tx1"/>
                </a:solidFill>
              </a:defRPr>
            </a:lvl1pPr>
          </a:lstStyle>
          <a:p>
            <a:r>
              <a:rPr lang="en-US" noProof="0"/>
              <a:t>Click to edit page title</a:t>
            </a:r>
          </a:p>
        </p:txBody>
      </p:sp>
      <p:sp>
        <p:nvSpPr>
          <p:cNvPr id="5" name="Footer Placeholder 4">
            <a:extLst>
              <a:ext uri="{FF2B5EF4-FFF2-40B4-BE49-F238E27FC236}">
                <a16:creationId xmlns:a16="http://schemas.microsoft.com/office/drawing/2014/main" id="{646B8F99-FAB0-4B33-87ED-9FF46D11A907}"/>
              </a:ext>
            </a:extLst>
          </p:cNvPr>
          <p:cNvSpPr>
            <a:spLocks noGrp="1"/>
          </p:cNvSpPr>
          <p:nvPr>
            <p:ph type="ftr" sz="quarter" idx="14"/>
          </p:nvPr>
        </p:nvSpPr>
        <p:spPr>
          <a:xfrm>
            <a:off x="432000" y="6356350"/>
            <a:ext cx="4114800" cy="365125"/>
          </a:xfrm>
          <a:prstGeom prst="rect">
            <a:avLst/>
          </a:prstGeom>
        </p:spPr>
        <p:txBody>
          <a:bodyPr/>
          <a:lstStyle/>
          <a:p>
            <a:endParaRPr lang="en-US" noProof="0" dirty="0"/>
          </a:p>
        </p:txBody>
      </p:sp>
      <p:sp>
        <p:nvSpPr>
          <p:cNvPr id="6" name="Slide Number Placeholder 5">
            <a:extLst>
              <a:ext uri="{FF2B5EF4-FFF2-40B4-BE49-F238E27FC236}">
                <a16:creationId xmlns:a16="http://schemas.microsoft.com/office/drawing/2014/main" id="{275D237A-BD90-4D90-B328-7F1A502A266D}"/>
              </a:ext>
            </a:extLst>
          </p:cNvPr>
          <p:cNvSpPr>
            <a:spLocks noGrp="1"/>
          </p:cNvSpPr>
          <p:nvPr>
            <p:ph type="sldNum" sz="quarter" idx="33"/>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
        <p:nvSpPr>
          <p:cNvPr id="7" name="Text Placeholder 2">
            <a:extLst>
              <a:ext uri="{FF2B5EF4-FFF2-40B4-BE49-F238E27FC236}">
                <a16:creationId xmlns:a16="http://schemas.microsoft.com/office/drawing/2014/main" id="{CB97B01E-88B2-448F-BD96-A1AAFA39AC1E}"/>
              </a:ext>
            </a:extLst>
          </p:cNvPr>
          <p:cNvSpPr>
            <a:spLocks noGrp="1"/>
          </p:cNvSpPr>
          <p:nvPr>
            <p:ph type="body" idx="1" hasCustomPrompt="1"/>
          </p:nvPr>
        </p:nvSpPr>
        <p:spPr>
          <a:xfrm>
            <a:off x="432000" y="1068420"/>
            <a:ext cx="4434840" cy="823912"/>
          </a:xfrm>
          <a:solidFill>
            <a:schemeClr val="tx1"/>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8" name="Text Placeholder 4">
            <a:extLst>
              <a:ext uri="{FF2B5EF4-FFF2-40B4-BE49-F238E27FC236}">
                <a16:creationId xmlns:a16="http://schemas.microsoft.com/office/drawing/2014/main" id="{40BADDE2-4EE6-41B4-804C-EBF680128B40}"/>
              </a:ext>
            </a:extLst>
          </p:cNvPr>
          <p:cNvSpPr>
            <a:spLocks noGrp="1"/>
          </p:cNvSpPr>
          <p:nvPr>
            <p:ph type="body" sz="quarter" idx="3" hasCustomPrompt="1"/>
          </p:nvPr>
        </p:nvSpPr>
        <p:spPr>
          <a:xfrm>
            <a:off x="5195160" y="1068420"/>
            <a:ext cx="4434840" cy="823912"/>
          </a:xfrm>
          <a:solidFill>
            <a:schemeClr val="tx1"/>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9" name="Content Placeholder 3">
            <a:extLst>
              <a:ext uri="{FF2B5EF4-FFF2-40B4-BE49-F238E27FC236}">
                <a16:creationId xmlns:a16="http://schemas.microsoft.com/office/drawing/2014/main" id="{BB0A14E0-899D-4594-BC9E-AE89BF0D3AB7}"/>
              </a:ext>
            </a:extLst>
          </p:cNvPr>
          <p:cNvSpPr>
            <a:spLocks noGrp="1"/>
          </p:cNvSpPr>
          <p:nvPr>
            <p:ph sz="half" idx="2" hasCustomPrompt="1"/>
          </p:nvPr>
        </p:nvSpPr>
        <p:spPr>
          <a:xfrm>
            <a:off x="432001" y="2096752"/>
            <a:ext cx="4434840" cy="4092911"/>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Content Placeholder 5">
            <a:extLst>
              <a:ext uri="{FF2B5EF4-FFF2-40B4-BE49-F238E27FC236}">
                <a16:creationId xmlns:a16="http://schemas.microsoft.com/office/drawing/2014/main" id="{2C699014-D902-4E9A-80CD-8D2BCFE67097}"/>
              </a:ext>
            </a:extLst>
          </p:cNvPr>
          <p:cNvSpPr>
            <a:spLocks noGrp="1"/>
          </p:cNvSpPr>
          <p:nvPr>
            <p:ph sz="quarter" idx="4" hasCustomPrompt="1"/>
          </p:nvPr>
        </p:nvSpPr>
        <p:spPr>
          <a:xfrm>
            <a:off x="5195160" y="2096752"/>
            <a:ext cx="4434840" cy="4092911"/>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8634682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646B8F99-FAB0-4B33-87ED-9FF46D11A907}"/>
              </a:ext>
            </a:extLst>
          </p:cNvPr>
          <p:cNvSpPr>
            <a:spLocks noGrp="1"/>
          </p:cNvSpPr>
          <p:nvPr>
            <p:ph type="ftr" sz="quarter" idx="14"/>
          </p:nvPr>
        </p:nvSpPr>
        <p:spPr>
          <a:xfrm>
            <a:off x="432000" y="6356350"/>
            <a:ext cx="4114800" cy="365125"/>
          </a:xfrm>
          <a:prstGeom prst="rect">
            <a:avLst/>
          </a:prstGeom>
        </p:spPr>
        <p:txBody>
          <a:bodyPr/>
          <a:lstStyle/>
          <a:p>
            <a:endParaRPr lang="en-US" noProof="0" dirty="0"/>
          </a:p>
        </p:txBody>
      </p:sp>
      <p:sp>
        <p:nvSpPr>
          <p:cNvPr id="6" name="Slide Number Placeholder 5">
            <a:extLst>
              <a:ext uri="{FF2B5EF4-FFF2-40B4-BE49-F238E27FC236}">
                <a16:creationId xmlns:a16="http://schemas.microsoft.com/office/drawing/2014/main" id="{275D237A-BD90-4D90-B328-7F1A502A266D}"/>
              </a:ext>
            </a:extLst>
          </p:cNvPr>
          <p:cNvSpPr>
            <a:spLocks noGrp="1"/>
          </p:cNvSpPr>
          <p:nvPr>
            <p:ph type="sldNum" sz="quarter" idx="33"/>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
        <p:nvSpPr>
          <p:cNvPr id="8" name="Title 1">
            <a:extLst>
              <a:ext uri="{FF2B5EF4-FFF2-40B4-BE49-F238E27FC236}">
                <a16:creationId xmlns:a16="http://schemas.microsoft.com/office/drawing/2014/main" id="{AC67C685-BABE-4B77-8C5E-B39B093D3AEA}"/>
              </a:ext>
            </a:extLst>
          </p:cNvPr>
          <p:cNvSpPr>
            <a:spLocks noGrp="1"/>
          </p:cNvSpPr>
          <p:nvPr>
            <p:ph type="title"/>
          </p:nvPr>
        </p:nvSpPr>
        <p:spPr>
          <a:xfrm>
            <a:off x="432001" y="457200"/>
            <a:ext cx="3159612" cy="1600200"/>
          </a:xfrm>
        </p:spPr>
        <p:txBody>
          <a:bodyPr anchor="b"/>
          <a:lstStyle>
            <a:lvl1pPr>
              <a:defRPr sz="2800"/>
            </a:lvl1pPr>
          </a:lstStyle>
          <a:p>
            <a:r>
              <a:rPr lang="en-US" noProof="0"/>
              <a:t>Click to edit Master title style</a:t>
            </a:r>
          </a:p>
        </p:txBody>
      </p:sp>
      <p:sp>
        <p:nvSpPr>
          <p:cNvPr id="9" name="Text Placeholder 3">
            <a:extLst>
              <a:ext uri="{FF2B5EF4-FFF2-40B4-BE49-F238E27FC236}">
                <a16:creationId xmlns:a16="http://schemas.microsoft.com/office/drawing/2014/main" id="{0B6B7795-36CC-459B-AE8B-7FB2F40AF37C}"/>
              </a:ext>
            </a:extLst>
          </p:cNvPr>
          <p:cNvSpPr>
            <a:spLocks noGrp="1"/>
          </p:cNvSpPr>
          <p:nvPr>
            <p:ph type="body" sz="half" idx="2" hasCustomPrompt="1"/>
          </p:nvPr>
        </p:nvSpPr>
        <p:spPr>
          <a:xfrm>
            <a:off x="432001" y="2057400"/>
            <a:ext cx="3159612" cy="4126584"/>
          </a:xfrm>
        </p:spPr>
        <p:txBody>
          <a:bodyPr/>
          <a:lstStyle>
            <a:lvl1pPr marL="0" indent="0">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0" name="Content Placeholder 2">
            <a:extLst>
              <a:ext uri="{FF2B5EF4-FFF2-40B4-BE49-F238E27FC236}">
                <a16:creationId xmlns:a16="http://schemas.microsoft.com/office/drawing/2014/main" id="{79F53EF1-D412-467C-B7CE-30536F140AE1}"/>
              </a:ext>
            </a:extLst>
          </p:cNvPr>
          <p:cNvSpPr>
            <a:spLocks noGrp="1"/>
          </p:cNvSpPr>
          <p:nvPr>
            <p:ph idx="1" hasCustomPrompt="1"/>
          </p:nvPr>
        </p:nvSpPr>
        <p:spPr>
          <a:xfrm>
            <a:off x="3770722" y="457201"/>
            <a:ext cx="6023727" cy="5726784"/>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8720005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646B8F99-FAB0-4B33-87ED-9FF46D11A907}"/>
              </a:ext>
            </a:extLst>
          </p:cNvPr>
          <p:cNvSpPr>
            <a:spLocks noGrp="1"/>
          </p:cNvSpPr>
          <p:nvPr>
            <p:ph type="ftr" sz="quarter" idx="14"/>
          </p:nvPr>
        </p:nvSpPr>
        <p:spPr>
          <a:xfrm>
            <a:off x="432000" y="6356350"/>
            <a:ext cx="4114800" cy="365125"/>
          </a:xfrm>
          <a:prstGeom prst="rect">
            <a:avLst/>
          </a:prstGeom>
        </p:spPr>
        <p:txBody>
          <a:bodyPr/>
          <a:lstStyle/>
          <a:p>
            <a:endParaRPr lang="en-US" noProof="0" dirty="0"/>
          </a:p>
        </p:txBody>
      </p:sp>
      <p:sp>
        <p:nvSpPr>
          <p:cNvPr id="6" name="Slide Number Placeholder 5">
            <a:extLst>
              <a:ext uri="{FF2B5EF4-FFF2-40B4-BE49-F238E27FC236}">
                <a16:creationId xmlns:a16="http://schemas.microsoft.com/office/drawing/2014/main" id="{275D237A-BD90-4D90-B328-7F1A502A266D}"/>
              </a:ext>
            </a:extLst>
          </p:cNvPr>
          <p:cNvSpPr>
            <a:spLocks noGrp="1"/>
          </p:cNvSpPr>
          <p:nvPr>
            <p:ph type="sldNum" sz="quarter" idx="33"/>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
        <p:nvSpPr>
          <p:cNvPr id="8" name="Title 1">
            <a:extLst>
              <a:ext uri="{FF2B5EF4-FFF2-40B4-BE49-F238E27FC236}">
                <a16:creationId xmlns:a16="http://schemas.microsoft.com/office/drawing/2014/main" id="{AC67C685-BABE-4B77-8C5E-B39B093D3AEA}"/>
              </a:ext>
            </a:extLst>
          </p:cNvPr>
          <p:cNvSpPr>
            <a:spLocks noGrp="1"/>
          </p:cNvSpPr>
          <p:nvPr>
            <p:ph type="title"/>
          </p:nvPr>
        </p:nvSpPr>
        <p:spPr>
          <a:xfrm>
            <a:off x="432001" y="457200"/>
            <a:ext cx="3159612" cy="1600200"/>
          </a:xfrm>
        </p:spPr>
        <p:txBody>
          <a:bodyPr anchor="b"/>
          <a:lstStyle>
            <a:lvl1pPr>
              <a:defRPr sz="2800"/>
            </a:lvl1pPr>
          </a:lstStyle>
          <a:p>
            <a:r>
              <a:rPr lang="en-US" noProof="0"/>
              <a:t>Click to edit Master title style</a:t>
            </a:r>
          </a:p>
        </p:txBody>
      </p:sp>
      <p:sp>
        <p:nvSpPr>
          <p:cNvPr id="9" name="Text Placeholder 3">
            <a:extLst>
              <a:ext uri="{FF2B5EF4-FFF2-40B4-BE49-F238E27FC236}">
                <a16:creationId xmlns:a16="http://schemas.microsoft.com/office/drawing/2014/main" id="{0B6B7795-36CC-459B-AE8B-7FB2F40AF37C}"/>
              </a:ext>
            </a:extLst>
          </p:cNvPr>
          <p:cNvSpPr>
            <a:spLocks noGrp="1"/>
          </p:cNvSpPr>
          <p:nvPr>
            <p:ph type="body" sz="half" idx="2" hasCustomPrompt="1"/>
          </p:nvPr>
        </p:nvSpPr>
        <p:spPr>
          <a:xfrm>
            <a:off x="432001" y="2057400"/>
            <a:ext cx="3159612" cy="4126584"/>
          </a:xfrm>
        </p:spPr>
        <p:txBody>
          <a:bodyPr/>
          <a:lstStyle>
            <a:lvl1pPr marL="0" indent="0">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2" name="Picture Placeholder 2">
            <a:extLst>
              <a:ext uri="{FF2B5EF4-FFF2-40B4-BE49-F238E27FC236}">
                <a16:creationId xmlns:a16="http://schemas.microsoft.com/office/drawing/2014/main" id="{10319378-269C-406E-9B84-FCF22DA02EFF}"/>
              </a:ext>
            </a:extLst>
          </p:cNvPr>
          <p:cNvSpPr>
            <a:spLocks noGrp="1"/>
          </p:cNvSpPr>
          <p:nvPr>
            <p:ph type="pic" idx="1"/>
          </p:nvPr>
        </p:nvSpPr>
        <p:spPr>
          <a:xfrm>
            <a:off x="3788021" y="457201"/>
            <a:ext cx="5949868" cy="57267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3021472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597770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32000" y="432000"/>
            <a:ext cx="9198000" cy="432000"/>
          </a:xfrm>
        </p:spPr>
        <p:txBody>
          <a:bodyPr/>
          <a:lstStyle>
            <a:lvl1pPr>
              <a:defRPr>
                <a:solidFill>
                  <a:schemeClr val="tx1"/>
                </a:solidFill>
              </a:defRPr>
            </a:lvl1pPr>
          </a:lstStyle>
          <a:p>
            <a:r>
              <a:rPr lang="en-US" noProof="0"/>
              <a:t>Click to edit page title</a:t>
            </a:r>
          </a:p>
        </p:txBody>
      </p:sp>
      <p:sp>
        <p:nvSpPr>
          <p:cNvPr id="5" name="Footer Placeholder 4">
            <a:extLst>
              <a:ext uri="{FF2B5EF4-FFF2-40B4-BE49-F238E27FC236}">
                <a16:creationId xmlns:a16="http://schemas.microsoft.com/office/drawing/2014/main" id="{646B8F99-FAB0-4B33-87ED-9FF46D11A907}"/>
              </a:ext>
            </a:extLst>
          </p:cNvPr>
          <p:cNvSpPr>
            <a:spLocks noGrp="1"/>
          </p:cNvSpPr>
          <p:nvPr>
            <p:ph type="ftr" sz="quarter" idx="14"/>
          </p:nvPr>
        </p:nvSpPr>
        <p:spPr>
          <a:xfrm>
            <a:off x="432000" y="6356350"/>
            <a:ext cx="4114800" cy="365125"/>
          </a:xfrm>
          <a:prstGeom prst="rect">
            <a:avLst/>
          </a:prstGeom>
        </p:spPr>
        <p:txBody>
          <a:bodyPr/>
          <a:lstStyle/>
          <a:p>
            <a:endParaRPr lang="en-US" noProof="0" dirty="0"/>
          </a:p>
        </p:txBody>
      </p:sp>
      <p:sp>
        <p:nvSpPr>
          <p:cNvPr id="6" name="Slide Number Placeholder 5">
            <a:extLst>
              <a:ext uri="{FF2B5EF4-FFF2-40B4-BE49-F238E27FC236}">
                <a16:creationId xmlns:a16="http://schemas.microsoft.com/office/drawing/2014/main" id="{275D237A-BD90-4D90-B328-7F1A502A266D}"/>
              </a:ext>
            </a:extLst>
          </p:cNvPr>
          <p:cNvSpPr>
            <a:spLocks noGrp="1"/>
          </p:cNvSpPr>
          <p:nvPr>
            <p:ph type="sldNum" sz="quarter" idx="33"/>
          </p:nvPr>
        </p:nvSpPr>
        <p:spPr>
          <a:xfrm>
            <a:off x="11447502" y="6401750"/>
            <a:ext cx="278418" cy="274324"/>
          </a:xfrm>
          <a:prstGeom prst="rect">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537796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Vierge">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14230509"/>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688A4-C004-FAC1-B2BB-0210C9C0B3A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74154D35-2234-3583-A365-9E9B71E380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986F793-E302-1100-824C-CA98C5F6C320}"/>
              </a:ext>
            </a:extLst>
          </p:cNvPr>
          <p:cNvSpPr>
            <a:spLocks noGrp="1"/>
          </p:cNvSpPr>
          <p:nvPr>
            <p:ph type="dt" sz="half" idx="10"/>
          </p:nvPr>
        </p:nvSpPr>
        <p:spPr/>
        <p:txBody>
          <a:bodyPr/>
          <a:lstStyle/>
          <a:p>
            <a:fld id="{E523D4FE-44A3-AE48-BAE3-376D9211FF66}" type="datetime1">
              <a:rPr lang="de-CH" smtClean="0"/>
              <a:t>21.01.26</a:t>
            </a:fld>
            <a:endParaRPr lang="en-CH"/>
          </a:p>
        </p:txBody>
      </p:sp>
      <p:sp>
        <p:nvSpPr>
          <p:cNvPr id="5" name="Footer Placeholder 4">
            <a:extLst>
              <a:ext uri="{FF2B5EF4-FFF2-40B4-BE49-F238E27FC236}">
                <a16:creationId xmlns:a16="http://schemas.microsoft.com/office/drawing/2014/main" id="{2B1A3685-BC5C-CB03-37A7-F812B4AAD96A}"/>
              </a:ext>
            </a:extLst>
          </p:cNvPr>
          <p:cNvSpPr>
            <a:spLocks noGrp="1"/>
          </p:cNvSpPr>
          <p:nvPr>
            <p:ph type="ftr" sz="quarter" idx="11"/>
          </p:nvPr>
        </p:nvSpPr>
        <p:spPr/>
        <p:txBody>
          <a:bodyPr/>
          <a:lstStyle/>
          <a:p>
            <a:endParaRPr lang="en-US" noProof="0" dirty="0"/>
          </a:p>
        </p:txBody>
      </p:sp>
      <p:sp>
        <p:nvSpPr>
          <p:cNvPr id="6" name="Slide Number Placeholder 5">
            <a:extLst>
              <a:ext uri="{FF2B5EF4-FFF2-40B4-BE49-F238E27FC236}">
                <a16:creationId xmlns:a16="http://schemas.microsoft.com/office/drawing/2014/main" id="{F6501233-9FE9-3137-CEDA-64A4F10CBE7A}"/>
              </a:ext>
            </a:extLst>
          </p:cNvPr>
          <p:cNvSpPr>
            <a:spLocks noGrp="1"/>
          </p:cNvSpPr>
          <p:nvPr>
            <p:ph type="sldNum" sz="quarter" idx="12"/>
          </p:nvPr>
        </p:nvSpPr>
        <p:spPr/>
        <p:txBody>
          <a:bodyPr/>
          <a:lstStyle/>
          <a:p>
            <a:fld id="{19B51A1E-902D-48AF-9020-955120F399B6}" type="slidenum">
              <a:rPr lang="en-US" noProof="0" smtClean="0"/>
              <a:pPr/>
              <a:t>‹#›</a:t>
            </a:fld>
            <a:endParaRPr lang="en-US" noProof="0" dirty="0"/>
          </a:p>
        </p:txBody>
      </p:sp>
      <p:sp>
        <p:nvSpPr>
          <p:cNvPr id="7" name="Rectangle 6">
            <a:extLst>
              <a:ext uri="{FF2B5EF4-FFF2-40B4-BE49-F238E27FC236}">
                <a16:creationId xmlns:a16="http://schemas.microsoft.com/office/drawing/2014/main" id="{232E32B6-00CB-31D8-6BDB-8B125B6A9F7A}"/>
              </a:ext>
            </a:extLst>
          </p:cNvPr>
          <p:cNvSpPr/>
          <p:nvPr userDrawn="1"/>
        </p:nvSpPr>
        <p:spPr>
          <a:xfrm>
            <a:off x="6297105" y="424206"/>
            <a:ext cx="5505254" cy="57314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71562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2F6B4-478D-98E4-4B17-A0E57B6FC097}"/>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7A7D79B0-D159-7D20-DB38-303C5BBB3F2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6C6EAF13-D627-4A83-634D-42419230D95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866B4007-AFC4-B3AA-67D6-2CF9043113D7}"/>
              </a:ext>
            </a:extLst>
          </p:cNvPr>
          <p:cNvSpPr>
            <a:spLocks noGrp="1"/>
          </p:cNvSpPr>
          <p:nvPr>
            <p:ph type="dt" sz="half" idx="10"/>
          </p:nvPr>
        </p:nvSpPr>
        <p:spPr/>
        <p:txBody>
          <a:bodyPr/>
          <a:lstStyle/>
          <a:p>
            <a:fld id="{DC6EFE25-BE8D-DE4C-BC8B-282904E90878}" type="datetime1">
              <a:rPr lang="de-CH" smtClean="0"/>
              <a:t>21.01.26</a:t>
            </a:fld>
            <a:endParaRPr lang="en-CH"/>
          </a:p>
        </p:txBody>
      </p:sp>
      <p:sp>
        <p:nvSpPr>
          <p:cNvPr id="6" name="Footer Placeholder 5">
            <a:extLst>
              <a:ext uri="{FF2B5EF4-FFF2-40B4-BE49-F238E27FC236}">
                <a16:creationId xmlns:a16="http://schemas.microsoft.com/office/drawing/2014/main" id="{97663E84-A2D4-AA1E-0D8B-5C9F56A17710}"/>
              </a:ext>
            </a:extLst>
          </p:cNvPr>
          <p:cNvSpPr>
            <a:spLocks noGrp="1"/>
          </p:cNvSpPr>
          <p:nvPr>
            <p:ph type="ftr" sz="quarter" idx="11"/>
          </p:nvPr>
        </p:nvSpPr>
        <p:spPr/>
        <p:txBody>
          <a:bodyPr/>
          <a:lstStyle/>
          <a:p>
            <a:endParaRPr lang="en-US" noProof="0" dirty="0"/>
          </a:p>
        </p:txBody>
      </p:sp>
      <p:sp>
        <p:nvSpPr>
          <p:cNvPr id="7" name="Slide Number Placeholder 6">
            <a:extLst>
              <a:ext uri="{FF2B5EF4-FFF2-40B4-BE49-F238E27FC236}">
                <a16:creationId xmlns:a16="http://schemas.microsoft.com/office/drawing/2014/main" id="{5CFCD5E1-39F4-75FC-B8BC-3C9E3BAEB995}"/>
              </a:ext>
            </a:extLst>
          </p:cNvPr>
          <p:cNvSpPr>
            <a:spLocks noGrp="1"/>
          </p:cNvSpPr>
          <p:nvPr>
            <p:ph type="sldNum" sz="quarter" idx="12"/>
          </p:nvPr>
        </p:nvSpPr>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055319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C16FF-B4C4-BAFA-D48C-F9D7C29D97B4}"/>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298582A0-A955-DEA2-4FE7-22B9100111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AF1F78F-6FA3-DB52-8735-6F0AB394815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7C4AE04E-056A-3E61-EE63-9DED741DBD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DA16E09-3AE8-544A-98C2-254E11010B7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FF52F115-2E9E-D9F3-16C6-3D4C569D59EC}"/>
              </a:ext>
            </a:extLst>
          </p:cNvPr>
          <p:cNvSpPr>
            <a:spLocks noGrp="1"/>
          </p:cNvSpPr>
          <p:nvPr>
            <p:ph type="dt" sz="half" idx="10"/>
          </p:nvPr>
        </p:nvSpPr>
        <p:spPr/>
        <p:txBody>
          <a:bodyPr/>
          <a:lstStyle/>
          <a:p>
            <a:fld id="{C4AA400A-E564-7E41-A1D9-175CBCEF0CE1}" type="datetime1">
              <a:rPr lang="de-CH" smtClean="0"/>
              <a:t>21.01.26</a:t>
            </a:fld>
            <a:endParaRPr lang="en-CH"/>
          </a:p>
        </p:txBody>
      </p:sp>
      <p:sp>
        <p:nvSpPr>
          <p:cNvPr id="8" name="Footer Placeholder 7">
            <a:extLst>
              <a:ext uri="{FF2B5EF4-FFF2-40B4-BE49-F238E27FC236}">
                <a16:creationId xmlns:a16="http://schemas.microsoft.com/office/drawing/2014/main" id="{4AE972F0-F7F0-742A-EC00-F0FDEDA25549}"/>
              </a:ext>
            </a:extLst>
          </p:cNvPr>
          <p:cNvSpPr>
            <a:spLocks noGrp="1"/>
          </p:cNvSpPr>
          <p:nvPr>
            <p:ph type="ftr" sz="quarter" idx="11"/>
          </p:nvPr>
        </p:nvSpPr>
        <p:spPr/>
        <p:txBody>
          <a:bodyPr/>
          <a:lstStyle/>
          <a:p>
            <a:endParaRPr lang="en-US" noProof="0" dirty="0"/>
          </a:p>
        </p:txBody>
      </p:sp>
      <p:sp>
        <p:nvSpPr>
          <p:cNvPr id="9" name="Slide Number Placeholder 8">
            <a:extLst>
              <a:ext uri="{FF2B5EF4-FFF2-40B4-BE49-F238E27FC236}">
                <a16:creationId xmlns:a16="http://schemas.microsoft.com/office/drawing/2014/main" id="{9116C840-26B4-B2A1-86ED-806369CFA039}"/>
              </a:ext>
            </a:extLst>
          </p:cNvPr>
          <p:cNvSpPr>
            <a:spLocks noGrp="1"/>
          </p:cNvSpPr>
          <p:nvPr>
            <p:ph type="sldNum" sz="quarter" idx="12"/>
          </p:nvPr>
        </p:nvSpPr>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3631071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4981D-1855-46A9-98FF-48F771075C8A}"/>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F242A481-0F33-E15D-80FA-C87531586E76}"/>
              </a:ext>
            </a:extLst>
          </p:cNvPr>
          <p:cNvSpPr>
            <a:spLocks noGrp="1"/>
          </p:cNvSpPr>
          <p:nvPr>
            <p:ph type="dt" sz="half" idx="10"/>
          </p:nvPr>
        </p:nvSpPr>
        <p:spPr/>
        <p:txBody>
          <a:bodyPr/>
          <a:lstStyle/>
          <a:p>
            <a:fld id="{9694E60D-299E-044B-BED9-405055DC2B44}" type="datetime1">
              <a:rPr lang="de-CH" smtClean="0"/>
              <a:t>21.01.26</a:t>
            </a:fld>
            <a:endParaRPr lang="en-CH"/>
          </a:p>
        </p:txBody>
      </p:sp>
      <p:sp>
        <p:nvSpPr>
          <p:cNvPr id="4" name="Footer Placeholder 3">
            <a:extLst>
              <a:ext uri="{FF2B5EF4-FFF2-40B4-BE49-F238E27FC236}">
                <a16:creationId xmlns:a16="http://schemas.microsoft.com/office/drawing/2014/main" id="{5841348E-4886-A3D8-25B6-8DA035F9746D}"/>
              </a:ext>
            </a:extLst>
          </p:cNvPr>
          <p:cNvSpPr>
            <a:spLocks noGrp="1"/>
          </p:cNvSpPr>
          <p:nvPr>
            <p:ph type="ftr" sz="quarter" idx="11"/>
          </p:nvPr>
        </p:nvSpPr>
        <p:spPr/>
        <p:txBody>
          <a:bodyPr/>
          <a:lstStyle/>
          <a:p>
            <a:endParaRPr lang="en-US" noProof="0" dirty="0"/>
          </a:p>
        </p:txBody>
      </p:sp>
      <p:sp>
        <p:nvSpPr>
          <p:cNvPr id="5" name="Slide Number Placeholder 4">
            <a:extLst>
              <a:ext uri="{FF2B5EF4-FFF2-40B4-BE49-F238E27FC236}">
                <a16:creationId xmlns:a16="http://schemas.microsoft.com/office/drawing/2014/main" id="{B644CFC3-8AC6-92F3-17C2-44B1F183E680}"/>
              </a:ext>
            </a:extLst>
          </p:cNvPr>
          <p:cNvSpPr>
            <a:spLocks noGrp="1"/>
          </p:cNvSpPr>
          <p:nvPr>
            <p:ph type="sldNum" sz="quarter" idx="12"/>
          </p:nvPr>
        </p:nvSpPr>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3079026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784CB5-183B-7E97-5867-460F85123212}"/>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Footer Placeholder 2">
            <a:extLst>
              <a:ext uri="{FF2B5EF4-FFF2-40B4-BE49-F238E27FC236}">
                <a16:creationId xmlns:a16="http://schemas.microsoft.com/office/drawing/2014/main" id="{D459A5AC-3484-B53B-51A6-4C5540B95E0A}"/>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80A67728-6AC5-60AF-D147-EB814E92A344}"/>
              </a:ext>
            </a:extLst>
          </p:cNvPr>
          <p:cNvSpPr>
            <a:spLocks noGrp="1"/>
          </p:cNvSpPr>
          <p:nvPr>
            <p:ph type="sldNum" sz="quarter" idx="12"/>
          </p:nvPr>
        </p:nvSpPr>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4238416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1D6CC-1C68-CFAA-F9A7-13BAACB4F37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9CDFE525-C2BD-3F3E-8EF6-60C3CB873D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110A266E-B20A-2275-2184-1BEE67D525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3EA6FAA-17D2-F06C-BFF4-B39C1875CEE1}"/>
              </a:ext>
            </a:extLst>
          </p:cNvPr>
          <p:cNvSpPr>
            <a:spLocks noGrp="1"/>
          </p:cNvSpPr>
          <p:nvPr>
            <p:ph type="dt" sz="half" idx="10"/>
          </p:nvPr>
        </p:nvSpPr>
        <p:spPr/>
        <p:txBody>
          <a:bodyPr/>
          <a:lstStyle/>
          <a:p>
            <a:fld id="{93E1239F-B395-9547-BAE6-54C61EF7C9C7}" type="datetime1">
              <a:rPr lang="de-CH" smtClean="0"/>
              <a:t>21.01.26</a:t>
            </a:fld>
            <a:endParaRPr lang="en-CH"/>
          </a:p>
        </p:txBody>
      </p:sp>
      <p:sp>
        <p:nvSpPr>
          <p:cNvPr id="6" name="Footer Placeholder 5">
            <a:extLst>
              <a:ext uri="{FF2B5EF4-FFF2-40B4-BE49-F238E27FC236}">
                <a16:creationId xmlns:a16="http://schemas.microsoft.com/office/drawing/2014/main" id="{DCA6873A-71AE-D5D9-33FF-948E4871C8D0}"/>
              </a:ext>
            </a:extLst>
          </p:cNvPr>
          <p:cNvSpPr>
            <a:spLocks noGrp="1"/>
          </p:cNvSpPr>
          <p:nvPr>
            <p:ph type="ftr" sz="quarter" idx="11"/>
          </p:nvPr>
        </p:nvSpPr>
        <p:spPr/>
        <p:txBody>
          <a:bodyPr/>
          <a:lstStyle/>
          <a:p>
            <a:endParaRPr lang="en-US" noProof="0" dirty="0"/>
          </a:p>
        </p:txBody>
      </p:sp>
      <p:sp>
        <p:nvSpPr>
          <p:cNvPr id="7" name="Slide Number Placeholder 6">
            <a:extLst>
              <a:ext uri="{FF2B5EF4-FFF2-40B4-BE49-F238E27FC236}">
                <a16:creationId xmlns:a16="http://schemas.microsoft.com/office/drawing/2014/main" id="{3F366735-D821-AEDC-BA22-FEAB0FC86767}"/>
              </a:ext>
            </a:extLst>
          </p:cNvPr>
          <p:cNvSpPr>
            <a:spLocks noGrp="1"/>
          </p:cNvSpPr>
          <p:nvPr>
            <p:ph type="sldNum" sz="quarter" idx="12"/>
          </p:nvPr>
        </p:nvSpPr>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4152863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6CC0B-9F34-1EAF-1A90-1DFD8DE8A4E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8159876C-267D-6DFC-3E52-818DF38D75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B24A674B-76CB-728E-55E0-5EC69617E9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84F51C0-9F20-300B-10F4-B17D77A79D6B}"/>
              </a:ext>
            </a:extLst>
          </p:cNvPr>
          <p:cNvSpPr>
            <a:spLocks noGrp="1"/>
          </p:cNvSpPr>
          <p:nvPr>
            <p:ph type="dt" sz="half" idx="10"/>
          </p:nvPr>
        </p:nvSpPr>
        <p:spPr/>
        <p:txBody>
          <a:bodyPr/>
          <a:lstStyle/>
          <a:p>
            <a:fld id="{A5DA9946-28F2-5947-A771-31F18B6CE4B9}" type="datetime1">
              <a:rPr lang="de-CH" smtClean="0"/>
              <a:t>21.01.26</a:t>
            </a:fld>
            <a:endParaRPr lang="en-CH"/>
          </a:p>
        </p:txBody>
      </p:sp>
      <p:sp>
        <p:nvSpPr>
          <p:cNvPr id="6" name="Footer Placeholder 5">
            <a:extLst>
              <a:ext uri="{FF2B5EF4-FFF2-40B4-BE49-F238E27FC236}">
                <a16:creationId xmlns:a16="http://schemas.microsoft.com/office/drawing/2014/main" id="{4E83FE29-A968-70A3-A427-7816BC5A1157}"/>
              </a:ext>
            </a:extLst>
          </p:cNvPr>
          <p:cNvSpPr>
            <a:spLocks noGrp="1"/>
          </p:cNvSpPr>
          <p:nvPr>
            <p:ph type="ftr" sz="quarter" idx="11"/>
          </p:nvPr>
        </p:nvSpPr>
        <p:spPr/>
        <p:txBody>
          <a:bodyPr/>
          <a:lstStyle/>
          <a:p>
            <a:endParaRPr lang="en-US" noProof="0" dirty="0"/>
          </a:p>
        </p:txBody>
      </p:sp>
      <p:sp>
        <p:nvSpPr>
          <p:cNvPr id="7" name="Slide Number Placeholder 6">
            <a:extLst>
              <a:ext uri="{FF2B5EF4-FFF2-40B4-BE49-F238E27FC236}">
                <a16:creationId xmlns:a16="http://schemas.microsoft.com/office/drawing/2014/main" id="{8F215FD6-5330-7A69-866A-C01255D23592}"/>
              </a:ext>
            </a:extLst>
          </p:cNvPr>
          <p:cNvSpPr>
            <a:spLocks noGrp="1"/>
          </p:cNvSpPr>
          <p:nvPr>
            <p:ph type="sldNum" sz="quarter" idx="12"/>
          </p:nvPr>
        </p:nvSpPr>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965408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E8E34A-4318-C47E-373C-9A99521EF1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5378760D-E34E-6599-B9DF-30F5B1D94A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E9B0EEDE-B28A-A5C5-6978-6C5226A6A0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CDC96C-8250-4742-BA16-E3E24E4A8626}" type="datetime1">
              <a:rPr lang="de-CH" smtClean="0"/>
              <a:t>21.01.26</a:t>
            </a:fld>
            <a:endParaRPr lang="en-GB"/>
          </a:p>
        </p:txBody>
      </p:sp>
      <p:sp>
        <p:nvSpPr>
          <p:cNvPr id="5" name="Footer Placeholder 4">
            <a:extLst>
              <a:ext uri="{FF2B5EF4-FFF2-40B4-BE49-F238E27FC236}">
                <a16:creationId xmlns:a16="http://schemas.microsoft.com/office/drawing/2014/main" id="{47C80CA8-C0B7-B28E-C773-A0FF83AF97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90F8485E-B6E6-6D21-E2C7-70745E54A1CF}"/>
              </a:ext>
            </a:extLst>
          </p:cNvPr>
          <p:cNvSpPr>
            <a:spLocks noGrp="1"/>
          </p:cNvSpPr>
          <p:nvPr>
            <p:ph type="sldNum" sz="quarter" idx="4"/>
          </p:nvPr>
        </p:nvSpPr>
        <p:spPr>
          <a:xfrm>
            <a:off x="9056687"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589072-EF4A-2241-876A-AC49004FF44D}" type="slidenum">
              <a:rPr lang="en-CH" smtClean="0"/>
              <a:t>‹#›</a:t>
            </a:fld>
            <a:endParaRPr lang="en-CH"/>
          </a:p>
        </p:txBody>
      </p:sp>
      <p:sp>
        <p:nvSpPr>
          <p:cNvPr id="7" name="Rectangle 6">
            <a:extLst>
              <a:ext uri="{FF2B5EF4-FFF2-40B4-BE49-F238E27FC236}">
                <a16:creationId xmlns:a16="http://schemas.microsoft.com/office/drawing/2014/main" id="{1A8BAA18-A5E7-C1F6-EEF0-F8091A9A77E3}"/>
              </a:ext>
            </a:extLst>
          </p:cNvPr>
          <p:cNvSpPr/>
          <p:nvPr userDrawn="1"/>
        </p:nvSpPr>
        <p:spPr>
          <a:xfrm>
            <a:off x="11407775" y="6356350"/>
            <a:ext cx="784225" cy="3651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TextBox 7">
            <a:extLst>
              <a:ext uri="{FF2B5EF4-FFF2-40B4-BE49-F238E27FC236}">
                <a16:creationId xmlns:a16="http://schemas.microsoft.com/office/drawing/2014/main" id="{E9C3E49B-D03A-779A-D2ED-13094EEE90A4}"/>
              </a:ext>
            </a:extLst>
          </p:cNvPr>
          <p:cNvSpPr txBox="1"/>
          <p:nvPr userDrawn="1"/>
        </p:nvSpPr>
        <p:spPr>
          <a:xfrm>
            <a:off x="9630116" y="6346108"/>
            <a:ext cx="1662546" cy="404658"/>
          </a:xfrm>
          <a:prstGeom prst="rect">
            <a:avLst/>
          </a:prstGeom>
          <a:noFill/>
        </p:spPr>
        <p:txBody>
          <a:bodyPr wrap="square" lIns="0" tIns="36000" rIns="0" bIns="0" rtlCol="0">
            <a:spAutoFit/>
          </a:bodyPr>
          <a:lstStyle/>
          <a:p>
            <a:pPr algn="r">
              <a:lnSpc>
                <a:spcPts val="1400"/>
              </a:lnSpc>
            </a:pPr>
            <a:r>
              <a:rPr lang="en-US" sz="1600" b="1" spc="-100" baseline="0" noProof="0" dirty="0">
                <a:solidFill>
                  <a:schemeClr val="tx1">
                    <a:lumMod val="50000"/>
                    <a:lumOff val="50000"/>
                  </a:schemeClr>
                </a:solidFill>
                <a:latin typeface="Corbel" panose="020B0503020204020204" pitchFamily="34" charset="0"/>
              </a:rPr>
              <a:t>MUSKAN</a:t>
            </a:r>
          </a:p>
          <a:p>
            <a:pPr algn="r">
              <a:lnSpc>
                <a:spcPts val="1400"/>
              </a:lnSpc>
            </a:pPr>
            <a:r>
              <a:rPr lang="en-US" sz="1600" b="1" spc="-100" baseline="0" noProof="0" dirty="0">
                <a:solidFill>
                  <a:schemeClr val="tx1"/>
                </a:solidFill>
                <a:latin typeface="Corbel" panose="020B0503020204020204" pitchFamily="34" charset="0"/>
              </a:rPr>
              <a:t>SHINDE</a:t>
            </a:r>
          </a:p>
        </p:txBody>
      </p:sp>
      <p:sp>
        <p:nvSpPr>
          <p:cNvPr id="9" name="Rectangle 8">
            <a:extLst>
              <a:ext uri="{FF2B5EF4-FFF2-40B4-BE49-F238E27FC236}">
                <a16:creationId xmlns:a16="http://schemas.microsoft.com/office/drawing/2014/main" id="{A6C15FB8-B8CF-D788-1B58-6F6C18F5F3F9}"/>
              </a:ext>
            </a:extLst>
          </p:cNvPr>
          <p:cNvSpPr/>
          <p:nvPr userDrawn="1"/>
        </p:nvSpPr>
        <p:spPr>
          <a:xfrm>
            <a:off x="0" y="6794309"/>
            <a:ext cx="9980476" cy="636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id="{5BC3447D-CDE5-2221-D3EE-7FF08116C76B}"/>
              </a:ext>
            </a:extLst>
          </p:cNvPr>
          <p:cNvSpPr/>
          <p:nvPr userDrawn="1"/>
        </p:nvSpPr>
        <p:spPr>
          <a:xfrm>
            <a:off x="0" y="0"/>
            <a:ext cx="9980476" cy="636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3B46166D-2FC8-0AA7-FF40-943D9DDB8D81}"/>
              </a:ext>
            </a:extLst>
          </p:cNvPr>
          <p:cNvSpPr/>
          <p:nvPr userDrawn="1"/>
        </p:nvSpPr>
        <p:spPr>
          <a:xfrm rot="5400000">
            <a:off x="-3378441" y="3410285"/>
            <a:ext cx="6826157" cy="69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45513904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662" r:id="rId13"/>
    <p:sldLayoutId id="2147483663" r:id="rId14"/>
    <p:sldLayoutId id="2147483660" r:id="rId15"/>
    <p:sldLayoutId id="2147483664" r:id="rId16"/>
    <p:sldLayoutId id="2147483650" r:id="rId17"/>
    <p:sldLayoutId id="2147483656" r:id="rId18"/>
    <p:sldLayoutId id="2147483657" r:id="rId19"/>
    <p:sldLayoutId id="2147483654" r:id="rId20"/>
    <p:sldLayoutId id="2147483666" r:id="rId21"/>
    <p:sldLayoutId id="2147483667" r:id="rId22"/>
    <p:sldLayoutId id="2147483668" r:id="rId23"/>
    <p:sldLayoutId id="2147483669" r:id="rId24"/>
    <p:sldLayoutId id="2147483670" r:id="rId25"/>
    <p:sldLayoutId id="2147483671" r:id="rId26"/>
    <p:sldLayoutId id="2147483673" r:id="rId27"/>
    <p:sldLayoutId id="2147483672" r:id="rId28"/>
    <p:sldLayoutId id="2147483719" r:id="rId29"/>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gif"/><Relationship Id="rId5" Type="http://schemas.openxmlformats.org/officeDocument/2006/relationships/image" Target="../media/image3.sv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6.gif"/></Relationships>
</file>

<file path=ppt/slides/_rels/slide1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9.sv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2.jp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media" Target="../media/media3.mp4"/><Relationship Id="rId1" Type="http://schemas.openxmlformats.org/officeDocument/2006/relationships/video" Target="NULL" TargetMode="External"/><Relationship Id="rId5" Type="http://schemas.openxmlformats.org/officeDocument/2006/relationships/image" Target="../media/image33.png"/><Relationship Id="rId4"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4.mp4"/><Relationship Id="rId1" Type="http://schemas.microsoft.com/office/2007/relationships/media" Target="../media/media4.mp4"/><Relationship Id="rId5" Type="http://schemas.openxmlformats.org/officeDocument/2006/relationships/image" Target="../media/image34.png"/><Relationship Id="rId4"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hyperlink" Target="mailto:Muskan.Shinde@unige.ch"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NUL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17" Type="http://schemas.openxmlformats.org/officeDocument/2006/relationships/image" Target="../media/image60.png"/><Relationship Id="rId2" Type="http://schemas.openxmlformats.org/officeDocument/2006/relationships/image" Target="../media/image45.png"/><Relationship Id="rId16" Type="http://schemas.openxmlformats.org/officeDocument/2006/relationships/image" Target="../media/image59.png"/><Relationship Id="rId1" Type="http://schemas.openxmlformats.org/officeDocument/2006/relationships/slideLayout" Target="../slideLayouts/slideLayout29.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5" Type="http://schemas.openxmlformats.org/officeDocument/2006/relationships/image" Target="../media/image5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6.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8.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4000" b="-4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DB65A3-659D-4A45-E2A6-CEF9E24BF860}"/>
              </a:ext>
            </a:extLst>
          </p:cNvPr>
          <p:cNvSpPr txBox="1"/>
          <p:nvPr/>
        </p:nvSpPr>
        <p:spPr>
          <a:xfrm>
            <a:off x="548529" y="5108162"/>
            <a:ext cx="8680421" cy="702493"/>
          </a:xfrm>
          <a:prstGeom prst="rect">
            <a:avLst/>
          </a:prstGeom>
          <a:noFill/>
        </p:spPr>
        <p:txBody>
          <a:bodyPr wrap="square" lIns="0" tIns="47999" rIns="0" bIns="0" rtlCol="0">
            <a:spAutoFit/>
          </a:bodyPr>
          <a:lstStyle/>
          <a:p>
            <a:pPr>
              <a:spcBef>
                <a:spcPts val="267"/>
              </a:spcBef>
            </a:pPr>
            <a:r>
              <a:rPr lang="en-US" sz="2000" dirty="0">
                <a:solidFill>
                  <a:schemeClr val="bg1"/>
                </a:solidFill>
                <a:latin typeface="Avenir Medium" panose="02000503020000020003" pitchFamily="2" charset="0"/>
              </a:rPr>
              <a:t>Muskan Shinde</a:t>
            </a:r>
          </a:p>
          <a:p>
            <a:pPr>
              <a:spcBef>
                <a:spcPts val="267"/>
              </a:spcBef>
            </a:pPr>
            <a:r>
              <a:rPr lang="en-GB" sz="2000" dirty="0">
                <a:solidFill>
                  <a:schemeClr val="bg1"/>
                </a:solidFill>
                <a:latin typeface="Avenir Medium" panose="02000503020000020003" pitchFamily="2" charset="0"/>
              </a:rPr>
              <a:t>PhD student, Geneva Observatory</a:t>
            </a:r>
            <a:endParaRPr lang="en-GB" sz="2000" dirty="0">
              <a:solidFill>
                <a:srgbClr val="F2F2F2"/>
              </a:solidFill>
              <a:latin typeface="Avenir Medium" panose="02000503020000020003" pitchFamily="2" charset="0"/>
            </a:endParaRPr>
          </a:p>
        </p:txBody>
      </p:sp>
      <p:sp>
        <p:nvSpPr>
          <p:cNvPr id="3" name="Title 2">
            <a:extLst>
              <a:ext uri="{FF2B5EF4-FFF2-40B4-BE49-F238E27FC236}">
                <a16:creationId xmlns:a16="http://schemas.microsoft.com/office/drawing/2014/main" id="{200B3D2B-613A-41BE-987D-E6A1324B456D}"/>
              </a:ext>
            </a:extLst>
          </p:cNvPr>
          <p:cNvSpPr>
            <a:spLocks noGrp="1"/>
          </p:cNvSpPr>
          <p:nvPr>
            <p:ph type="ctrTitle"/>
          </p:nvPr>
        </p:nvSpPr>
        <p:spPr>
          <a:xfrm>
            <a:off x="275095" y="636269"/>
            <a:ext cx="10934374" cy="1299179"/>
          </a:xfrm>
        </p:spPr>
        <p:txBody>
          <a:bodyPr>
            <a:normAutofit fontScale="90000"/>
          </a:bodyPr>
          <a:lstStyle/>
          <a:p>
            <a:pPr algn="l">
              <a:lnSpc>
                <a:spcPct val="100000"/>
              </a:lnSpc>
            </a:pPr>
            <a:r>
              <a:rPr lang="en-GB" sz="4000" cap="none" spc="0" dirty="0">
                <a:solidFill>
                  <a:schemeClr val="bg1"/>
                </a:solidFill>
                <a:latin typeface="Avenir Black" panose="02000503020000020003" pitchFamily="2" charset="0"/>
                <a:cs typeface="Sana" pitchFamily="2" charset="-78"/>
              </a:rPr>
              <a:t>Extreme Adaptive Optics for RISTRETTO:</a:t>
            </a:r>
            <a:br>
              <a:rPr lang="en-GB" sz="4000" cap="none" spc="0" dirty="0">
                <a:solidFill>
                  <a:schemeClr val="bg1"/>
                </a:solidFill>
                <a:latin typeface="Avenir Black" panose="02000503020000020003" pitchFamily="2" charset="0"/>
                <a:cs typeface="Sana" pitchFamily="2" charset="-78"/>
              </a:rPr>
            </a:br>
            <a:r>
              <a:rPr lang="en-GB" sz="4000" cap="none" spc="0" dirty="0">
                <a:solidFill>
                  <a:schemeClr val="bg1"/>
                </a:solidFill>
                <a:latin typeface="Avenir Black" panose="02000503020000020003" pitchFamily="2" charset="0"/>
                <a:cs typeface="Sana" pitchFamily="2" charset="-78"/>
              </a:rPr>
              <a:t>First light of the Unmodulated Infrared Pyramid Wavefront Sensor </a:t>
            </a:r>
            <a:endParaRPr lang="en-US" sz="4000" cap="none" spc="0" dirty="0">
              <a:solidFill>
                <a:schemeClr val="bg1"/>
              </a:solidFill>
              <a:latin typeface="Avenir Black" panose="02000503020000020003" pitchFamily="2" charset="0"/>
              <a:cs typeface="Sana" pitchFamily="2" charset="-78"/>
            </a:endParaRPr>
          </a:p>
        </p:txBody>
      </p:sp>
      <p:grpSp>
        <p:nvGrpSpPr>
          <p:cNvPr id="19" name="Group 18">
            <a:extLst>
              <a:ext uri="{FF2B5EF4-FFF2-40B4-BE49-F238E27FC236}">
                <a16:creationId xmlns:a16="http://schemas.microsoft.com/office/drawing/2014/main" id="{F7298A94-906C-1E20-6FF0-4E2A965DCFCB}"/>
              </a:ext>
            </a:extLst>
          </p:cNvPr>
          <p:cNvGrpSpPr>
            <a:grpSpLocks noChangeAspect="1"/>
          </p:cNvGrpSpPr>
          <p:nvPr/>
        </p:nvGrpSpPr>
        <p:grpSpPr>
          <a:xfrm>
            <a:off x="8778950" y="4448436"/>
            <a:ext cx="900000" cy="900000"/>
            <a:chOff x="6220691" y="4876800"/>
            <a:chExt cx="1080000" cy="1080000"/>
          </a:xfrm>
        </p:grpSpPr>
        <p:sp>
          <p:nvSpPr>
            <p:cNvPr id="18" name="Rectangle 17">
              <a:extLst>
                <a:ext uri="{FF2B5EF4-FFF2-40B4-BE49-F238E27FC236}">
                  <a16:creationId xmlns:a16="http://schemas.microsoft.com/office/drawing/2014/main" id="{339C5C1E-F7BF-4B70-1B61-A7B04CDF5B28}"/>
                </a:ext>
              </a:extLst>
            </p:cNvPr>
            <p:cNvSpPr>
              <a:spLocks noChangeAspect="1"/>
            </p:cNvSpPr>
            <p:nvPr/>
          </p:nvSpPr>
          <p:spPr>
            <a:xfrm>
              <a:off x="6220691" y="4876800"/>
              <a:ext cx="1080000" cy="10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4" name="Graphic 13">
              <a:extLst>
                <a:ext uri="{FF2B5EF4-FFF2-40B4-BE49-F238E27FC236}">
                  <a16:creationId xmlns:a16="http://schemas.microsoft.com/office/drawing/2014/main" id="{D6358A47-6BEF-BBCB-331E-BDBB3039CF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265346" y="4876800"/>
              <a:ext cx="1031232" cy="1031232"/>
            </a:xfrm>
            <a:prstGeom prst="rect">
              <a:avLst/>
            </a:prstGeom>
          </p:spPr>
        </p:pic>
      </p:grpSp>
      <p:grpSp>
        <p:nvGrpSpPr>
          <p:cNvPr id="21" name="Group 20">
            <a:extLst>
              <a:ext uri="{FF2B5EF4-FFF2-40B4-BE49-F238E27FC236}">
                <a16:creationId xmlns:a16="http://schemas.microsoft.com/office/drawing/2014/main" id="{4C8CAF07-C54B-4276-1143-403D5857947D}"/>
              </a:ext>
            </a:extLst>
          </p:cNvPr>
          <p:cNvGrpSpPr>
            <a:grpSpLocks noChangeAspect="1"/>
          </p:cNvGrpSpPr>
          <p:nvPr/>
        </p:nvGrpSpPr>
        <p:grpSpPr>
          <a:xfrm>
            <a:off x="9816477" y="4448436"/>
            <a:ext cx="900000" cy="900000"/>
            <a:chOff x="8223698" y="3810000"/>
            <a:chExt cx="1080000" cy="1080000"/>
          </a:xfrm>
        </p:grpSpPr>
        <p:sp>
          <p:nvSpPr>
            <p:cNvPr id="20" name="Rectangle 19">
              <a:extLst>
                <a:ext uri="{FF2B5EF4-FFF2-40B4-BE49-F238E27FC236}">
                  <a16:creationId xmlns:a16="http://schemas.microsoft.com/office/drawing/2014/main" id="{8D30B234-A6EF-4533-6542-9EF5B7E0948F}"/>
                </a:ext>
              </a:extLst>
            </p:cNvPr>
            <p:cNvSpPr/>
            <p:nvPr/>
          </p:nvSpPr>
          <p:spPr>
            <a:xfrm>
              <a:off x="8223698" y="3810000"/>
              <a:ext cx="1080000" cy="10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9" name="Picture 8" descr="Application&#10;&#10;Description automatically generated with medium confidence">
              <a:extLst>
                <a:ext uri="{FF2B5EF4-FFF2-40B4-BE49-F238E27FC236}">
                  <a16:creationId xmlns:a16="http://schemas.microsoft.com/office/drawing/2014/main" id="{3029036E-5C67-0A6E-F53B-1159475118B3}"/>
                </a:ext>
              </a:extLst>
            </p:cNvPr>
            <p:cNvPicPr>
              <a:picLocks noChangeAspect="1"/>
            </p:cNvPicPr>
            <p:nvPr/>
          </p:nvPicPr>
          <p:blipFill>
            <a:blip r:embed="rId6"/>
            <a:stretch>
              <a:fillRect/>
            </a:stretch>
          </p:blipFill>
          <p:spPr>
            <a:xfrm>
              <a:off x="8265420" y="3865861"/>
              <a:ext cx="996555" cy="982903"/>
            </a:xfrm>
            <a:prstGeom prst="rect">
              <a:avLst/>
            </a:prstGeom>
          </p:spPr>
        </p:pic>
      </p:grpSp>
      <p:sp>
        <p:nvSpPr>
          <p:cNvPr id="28" name="TextBox 27">
            <a:extLst>
              <a:ext uri="{FF2B5EF4-FFF2-40B4-BE49-F238E27FC236}">
                <a16:creationId xmlns:a16="http://schemas.microsoft.com/office/drawing/2014/main" id="{3D7B0822-3A59-FAA9-577D-748BCB9C55B8}"/>
              </a:ext>
            </a:extLst>
          </p:cNvPr>
          <p:cNvSpPr txBox="1"/>
          <p:nvPr/>
        </p:nvSpPr>
        <p:spPr>
          <a:xfrm>
            <a:off x="9840913" y="6493993"/>
            <a:ext cx="1903288" cy="276999"/>
          </a:xfrm>
          <a:prstGeom prst="rect">
            <a:avLst/>
          </a:prstGeom>
          <a:noFill/>
        </p:spPr>
        <p:txBody>
          <a:bodyPr wrap="square">
            <a:spAutoFit/>
          </a:bodyPr>
          <a:lstStyle/>
          <a:p>
            <a:pPr algn="l" fontAlgn="t"/>
            <a:r>
              <a:rPr lang="en-GB" sz="1200" u="none" strike="noStrike" dirty="0">
                <a:solidFill>
                  <a:schemeClr val="bg1"/>
                </a:solidFill>
                <a:effectLst/>
                <a:latin typeface="Avenir Light" panose="020B0402020203020204" pitchFamily="34" charset="77"/>
              </a:rPr>
              <a:t>Credit: </a:t>
            </a:r>
            <a:r>
              <a:rPr lang="en-GB" sz="1200" dirty="0">
                <a:solidFill>
                  <a:schemeClr val="bg1"/>
                </a:solidFill>
                <a:latin typeface="Avenir Light" panose="020B0402020203020204" pitchFamily="34" charset="77"/>
              </a:rPr>
              <a:t>ESO/ R. Wesson</a:t>
            </a:r>
          </a:p>
        </p:txBody>
      </p:sp>
      <p:cxnSp>
        <p:nvCxnSpPr>
          <p:cNvPr id="31" name="Straight Connector 30">
            <a:extLst>
              <a:ext uri="{FF2B5EF4-FFF2-40B4-BE49-F238E27FC236}">
                <a16:creationId xmlns:a16="http://schemas.microsoft.com/office/drawing/2014/main" id="{2D666A41-D936-5EAE-8EFD-A346C320C6BC}"/>
              </a:ext>
            </a:extLst>
          </p:cNvPr>
          <p:cNvCxnSpPr>
            <a:cxnSpLocks/>
          </p:cNvCxnSpPr>
          <p:nvPr/>
        </p:nvCxnSpPr>
        <p:spPr>
          <a:xfrm>
            <a:off x="570228" y="5857419"/>
            <a:ext cx="510921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340E540D-8581-044F-B3BE-938861305195}"/>
              </a:ext>
            </a:extLst>
          </p:cNvPr>
          <p:cNvGrpSpPr/>
          <p:nvPr/>
        </p:nvGrpSpPr>
        <p:grpSpPr>
          <a:xfrm>
            <a:off x="8778950" y="5500049"/>
            <a:ext cx="900000" cy="900000"/>
            <a:chOff x="10743288" y="5482464"/>
            <a:chExt cx="900000" cy="900000"/>
          </a:xfrm>
        </p:grpSpPr>
        <p:sp>
          <p:nvSpPr>
            <p:cNvPr id="6" name="Rectangle 5">
              <a:extLst>
                <a:ext uri="{FF2B5EF4-FFF2-40B4-BE49-F238E27FC236}">
                  <a16:creationId xmlns:a16="http://schemas.microsoft.com/office/drawing/2014/main" id="{2486A454-CBBE-0829-18EC-1AD85069B344}"/>
                </a:ext>
              </a:extLst>
            </p:cNvPr>
            <p:cNvSpPr/>
            <p:nvPr/>
          </p:nvSpPr>
          <p:spPr>
            <a:xfrm>
              <a:off x="10743288" y="5482464"/>
              <a:ext cx="900000" cy="900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0" name="Picture 9" descr="A black background with blue text&#10;&#10;Description automatically generated">
              <a:extLst>
                <a:ext uri="{FF2B5EF4-FFF2-40B4-BE49-F238E27FC236}">
                  <a16:creationId xmlns:a16="http://schemas.microsoft.com/office/drawing/2014/main" id="{200B6C14-3D08-7243-C8B2-D11580E84DA7}"/>
                </a:ext>
              </a:extLst>
            </p:cNvPr>
            <p:cNvPicPr>
              <a:picLocks noChangeAspect="1"/>
            </p:cNvPicPr>
            <p:nvPr/>
          </p:nvPicPr>
          <p:blipFill>
            <a:blip r:embed="rId7"/>
            <a:stretch>
              <a:fillRect/>
            </a:stretch>
          </p:blipFill>
          <p:spPr>
            <a:xfrm>
              <a:off x="10760962" y="5841931"/>
              <a:ext cx="869714" cy="198369"/>
            </a:xfrm>
            <a:prstGeom prst="rect">
              <a:avLst/>
            </a:prstGeom>
          </p:spPr>
        </p:pic>
      </p:grpSp>
      <p:grpSp>
        <p:nvGrpSpPr>
          <p:cNvPr id="17" name="Group 16">
            <a:extLst>
              <a:ext uri="{FF2B5EF4-FFF2-40B4-BE49-F238E27FC236}">
                <a16:creationId xmlns:a16="http://schemas.microsoft.com/office/drawing/2014/main" id="{EB926DB5-1965-8325-9409-24F9DB71975B}"/>
              </a:ext>
            </a:extLst>
          </p:cNvPr>
          <p:cNvGrpSpPr/>
          <p:nvPr/>
        </p:nvGrpSpPr>
        <p:grpSpPr>
          <a:xfrm>
            <a:off x="10844834" y="4445997"/>
            <a:ext cx="900000" cy="900000"/>
            <a:chOff x="9633823" y="5479367"/>
            <a:chExt cx="900000" cy="900000"/>
          </a:xfrm>
        </p:grpSpPr>
        <p:sp>
          <p:nvSpPr>
            <p:cNvPr id="22" name="Rectangle 21">
              <a:extLst>
                <a:ext uri="{FF2B5EF4-FFF2-40B4-BE49-F238E27FC236}">
                  <a16:creationId xmlns:a16="http://schemas.microsoft.com/office/drawing/2014/main" id="{09CA5619-C87C-21A3-840B-BAF973C85FC3}"/>
                </a:ext>
              </a:extLst>
            </p:cNvPr>
            <p:cNvSpPr/>
            <p:nvPr/>
          </p:nvSpPr>
          <p:spPr>
            <a:xfrm>
              <a:off x="9633823" y="5479367"/>
              <a:ext cx="900000" cy="90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6" name="Picture 15" descr="A black background with a black square&#10;&#10;Description automatically generated with medium confidence">
              <a:extLst>
                <a:ext uri="{FF2B5EF4-FFF2-40B4-BE49-F238E27FC236}">
                  <a16:creationId xmlns:a16="http://schemas.microsoft.com/office/drawing/2014/main" id="{A1E020DF-5326-D124-02F0-68CB13D5D3FF}"/>
                </a:ext>
              </a:extLst>
            </p:cNvPr>
            <p:cNvPicPr>
              <a:picLocks noChangeAspect="1"/>
            </p:cNvPicPr>
            <p:nvPr/>
          </p:nvPicPr>
          <p:blipFill>
            <a:blip r:embed="rId8"/>
            <a:stretch>
              <a:fillRect/>
            </a:stretch>
          </p:blipFill>
          <p:spPr>
            <a:xfrm>
              <a:off x="9683166" y="5829557"/>
              <a:ext cx="828380" cy="226927"/>
            </a:xfrm>
            <a:prstGeom prst="rect">
              <a:avLst/>
            </a:prstGeom>
          </p:spPr>
        </p:pic>
      </p:grpSp>
      <p:grpSp>
        <p:nvGrpSpPr>
          <p:cNvPr id="13" name="Group 12">
            <a:extLst>
              <a:ext uri="{FF2B5EF4-FFF2-40B4-BE49-F238E27FC236}">
                <a16:creationId xmlns:a16="http://schemas.microsoft.com/office/drawing/2014/main" id="{77F4AAEE-BE5C-B026-DF06-BD53137655E1}"/>
              </a:ext>
            </a:extLst>
          </p:cNvPr>
          <p:cNvGrpSpPr/>
          <p:nvPr/>
        </p:nvGrpSpPr>
        <p:grpSpPr>
          <a:xfrm>
            <a:off x="9812665" y="5500049"/>
            <a:ext cx="903427" cy="948526"/>
            <a:chOff x="6859122" y="3896551"/>
            <a:chExt cx="903427" cy="948526"/>
          </a:xfrm>
        </p:grpSpPr>
        <p:sp>
          <p:nvSpPr>
            <p:cNvPr id="5" name="Rectangle 4">
              <a:extLst>
                <a:ext uri="{FF2B5EF4-FFF2-40B4-BE49-F238E27FC236}">
                  <a16:creationId xmlns:a16="http://schemas.microsoft.com/office/drawing/2014/main" id="{A070BFAA-5D74-86FC-82D2-CD45B9CA96C9}"/>
                </a:ext>
              </a:extLst>
            </p:cNvPr>
            <p:cNvSpPr/>
            <p:nvPr/>
          </p:nvSpPr>
          <p:spPr>
            <a:xfrm>
              <a:off x="6862549" y="3896551"/>
              <a:ext cx="900000" cy="90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2" name="Picture 11" descr="A black background with blue lines&#10;&#10;Description automatically generated">
              <a:extLst>
                <a:ext uri="{FF2B5EF4-FFF2-40B4-BE49-F238E27FC236}">
                  <a16:creationId xmlns:a16="http://schemas.microsoft.com/office/drawing/2014/main" id="{505757AE-11B3-58B0-565E-283AECC75C22}"/>
                </a:ext>
              </a:extLst>
            </p:cNvPr>
            <p:cNvPicPr>
              <a:picLocks noChangeAspect="1"/>
            </p:cNvPicPr>
            <p:nvPr/>
          </p:nvPicPr>
          <p:blipFill>
            <a:blip r:embed="rId9"/>
            <a:stretch>
              <a:fillRect/>
            </a:stretch>
          </p:blipFill>
          <p:spPr>
            <a:xfrm>
              <a:off x="6859122" y="3945077"/>
              <a:ext cx="900000" cy="900000"/>
            </a:xfrm>
            <a:prstGeom prst="rect">
              <a:avLst/>
            </a:prstGeom>
          </p:spPr>
        </p:pic>
      </p:grpSp>
      <p:grpSp>
        <p:nvGrpSpPr>
          <p:cNvPr id="27" name="Group 26">
            <a:extLst>
              <a:ext uri="{FF2B5EF4-FFF2-40B4-BE49-F238E27FC236}">
                <a16:creationId xmlns:a16="http://schemas.microsoft.com/office/drawing/2014/main" id="{0FCCA84E-DE97-7F83-6558-131BC4CD7F18}"/>
              </a:ext>
            </a:extLst>
          </p:cNvPr>
          <p:cNvGrpSpPr/>
          <p:nvPr/>
        </p:nvGrpSpPr>
        <p:grpSpPr>
          <a:xfrm>
            <a:off x="10858367" y="5500049"/>
            <a:ext cx="900000" cy="900000"/>
            <a:chOff x="4392762" y="3193156"/>
            <a:chExt cx="900000" cy="900000"/>
          </a:xfrm>
        </p:grpSpPr>
        <p:sp>
          <p:nvSpPr>
            <p:cNvPr id="23" name="Rectangle 22">
              <a:extLst>
                <a:ext uri="{FF2B5EF4-FFF2-40B4-BE49-F238E27FC236}">
                  <a16:creationId xmlns:a16="http://schemas.microsoft.com/office/drawing/2014/main" id="{36FF2B1C-4771-797C-5FEE-09CA82456ADF}"/>
                </a:ext>
              </a:extLst>
            </p:cNvPr>
            <p:cNvSpPr/>
            <p:nvPr/>
          </p:nvSpPr>
          <p:spPr>
            <a:xfrm>
              <a:off x="4392762" y="3193156"/>
              <a:ext cx="900000" cy="90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6" name="Picture 25" descr="A blue sign with white text&#10;&#10;Description automatically generated">
              <a:extLst>
                <a:ext uri="{FF2B5EF4-FFF2-40B4-BE49-F238E27FC236}">
                  <a16:creationId xmlns:a16="http://schemas.microsoft.com/office/drawing/2014/main" id="{D0D9AEE4-85E6-7C91-FA8B-DDADD62B87ED}"/>
                </a:ext>
              </a:extLst>
            </p:cNvPr>
            <p:cNvPicPr>
              <a:picLocks noChangeAspect="1"/>
            </p:cNvPicPr>
            <p:nvPr/>
          </p:nvPicPr>
          <p:blipFill>
            <a:blip r:embed="rId10"/>
            <a:stretch>
              <a:fillRect/>
            </a:stretch>
          </p:blipFill>
          <p:spPr>
            <a:xfrm>
              <a:off x="4487162" y="3287556"/>
              <a:ext cx="711200" cy="711200"/>
            </a:xfrm>
            <a:prstGeom prst="rect">
              <a:avLst/>
            </a:prstGeom>
          </p:spPr>
        </p:pic>
      </p:grpSp>
      <p:sp>
        <p:nvSpPr>
          <p:cNvPr id="4" name="TextBox 3">
            <a:extLst>
              <a:ext uri="{FF2B5EF4-FFF2-40B4-BE49-F238E27FC236}">
                <a16:creationId xmlns:a16="http://schemas.microsoft.com/office/drawing/2014/main" id="{3AC3A216-E19E-E4C9-30A4-B7222C9EBB92}"/>
              </a:ext>
            </a:extLst>
          </p:cNvPr>
          <p:cNvSpPr txBox="1"/>
          <p:nvPr/>
        </p:nvSpPr>
        <p:spPr>
          <a:xfrm>
            <a:off x="477733" y="5933118"/>
            <a:ext cx="5686172" cy="400110"/>
          </a:xfrm>
          <a:prstGeom prst="rect">
            <a:avLst/>
          </a:prstGeom>
          <a:noFill/>
        </p:spPr>
        <p:txBody>
          <a:bodyPr wrap="none" rtlCol="0">
            <a:spAutoFit/>
          </a:bodyPr>
          <a:lstStyle/>
          <a:p>
            <a:r>
              <a:rPr lang="en-CH" sz="2000" dirty="0">
                <a:solidFill>
                  <a:schemeClr val="bg1"/>
                </a:solidFill>
                <a:latin typeface="Avenir Medium" panose="02000503020000020003" pitchFamily="2" charset="0"/>
              </a:rPr>
              <a:t>Supervisors: Christophe Lovis and Nicolas Blind</a:t>
            </a:r>
          </a:p>
        </p:txBody>
      </p:sp>
    </p:spTree>
    <p:extLst>
      <p:ext uri="{BB962C8B-B14F-4D97-AF65-F5344CB8AC3E}">
        <p14:creationId xmlns:p14="http://schemas.microsoft.com/office/powerpoint/2010/main" val="781391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4C5D7816-4795-00F2-860F-5E8364BED843}"/>
              </a:ext>
            </a:extLst>
          </p:cNvPr>
          <p:cNvSpPr txBox="1"/>
          <p:nvPr/>
        </p:nvSpPr>
        <p:spPr>
          <a:xfrm>
            <a:off x="530470" y="516191"/>
            <a:ext cx="8866918" cy="547842"/>
          </a:xfrm>
          <a:prstGeom prst="rect">
            <a:avLst/>
          </a:prstGeom>
          <a:noFill/>
        </p:spPr>
        <p:txBody>
          <a:bodyPr wrap="square">
            <a:spAutoFit/>
          </a:bodyPr>
          <a:lstStyle/>
          <a:p>
            <a:pPr>
              <a:lnSpc>
                <a:spcPct val="90000"/>
              </a:lnSpc>
              <a:spcBef>
                <a:spcPct val="0"/>
              </a:spcBef>
              <a:spcAft>
                <a:spcPts val="600"/>
              </a:spcAft>
            </a:pPr>
            <a:r>
              <a:rPr lang="en-US" sz="3200" b="1" dirty="0">
                <a:latin typeface="Avenir Black" panose="02000503020000020003" pitchFamily="2" charset="0"/>
                <a:ea typeface="+mj-ea"/>
                <a:cs typeface="Baloo Bhaijaan" panose="03080902040302020200" pitchFamily="66" charset="-78"/>
              </a:rPr>
              <a:t>How to increase linearity? Modulation!</a:t>
            </a:r>
          </a:p>
        </p:txBody>
      </p:sp>
      <p:sp>
        <p:nvSpPr>
          <p:cNvPr id="8" name="TextBox 7">
            <a:extLst>
              <a:ext uri="{FF2B5EF4-FFF2-40B4-BE49-F238E27FC236}">
                <a16:creationId xmlns:a16="http://schemas.microsoft.com/office/drawing/2014/main" id="{077E879A-56C6-2CBD-9B38-611E0508F8A8}"/>
              </a:ext>
            </a:extLst>
          </p:cNvPr>
          <p:cNvSpPr txBox="1"/>
          <p:nvPr/>
        </p:nvSpPr>
        <p:spPr>
          <a:xfrm>
            <a:off x="3146367" y="2290980"/>
            <a:ext cx="6251021" cy="1969770"/>
          </a:xfrm>
          <a:prstGeom prst="rect">
            <a:avLst/>
          </a:prstGeom>
          <a:noFill/>
        </p:spPr>
        <p:txBody>
          <a:bodyPr wrap="square" rtlCol="0">
            <a:spAutoFit/>
          </a:bodyPr>
          <a:lstStyle/>
          <a:p>
            <a:pPr>
              <a:buClr>
                <a:srgbClr val="FF6600"/>
              </a:buClr>
            </a:pPr>
            <a:r>
              <a:rPr lang="en-CH" sz="2600" b="1" dirty="0">
                <a:latin typeface="Avenir Book" panose="02000503020000020003" pitchFamily="2" charset="0"/>
              </a:rPr>
              <a:t>But Modulation…</a:t>
            </a:r>
          </a:p>
          <a:p>
            <a:pPr marL="342900" indent="-342900">
              <a:buClr>
                <a:srgbClr val="FF6600"/>
              </a:buClr>
              <a:buFont typeface="Wingdings" pitchFamily="2" charset="2"/>
              <a:buChar char="§"/>
            </a:pPr>
            <a:endParaRPr lang="en-CH" sz="2400" dirty="0">
              <a:latin typeface="Avenir Book" panose="02000503020000020003" pitchFamily="2" charset="0"/>
            </a:endParaRPr>
          </a:p>
          <a:p>
            <a:pPr marL="342900" indent="-342900">
              <a:buClr>
                <a:schemeClr val="accent4">
                  <a:lumMod val="75000"/>
                </a:schemeClr>
              </a:buClr>
              <a:buFont typeface="Wingdings" pitchFamily="2" charset="2"/>
              <a:buChar char="§"/>
            </a:pPr>
            <a:r>
              <a:rPr lang="en-CH" sz="2400" dirty="0">
                <a:latin typeface="Avenir Book" panose="02000503020000020003" pitchFamily="2" charset="0"/>
              </a:rPr>
              <a:t>Decreases sensitivity</a:t>
            </a:r>
          </a:p>
          <a:p>
            <a:pPr marL="342900" indent="-342900">
              <a:buFont typeface="Wingdings" pitchFamily="2" charset="2"/>
              <a:buChar char="§"/>
            </a:pPr>
            <a:endParaRPr lang="en-CH" sz="2400" dirty="0">
              <a:latin typeface="Avenir Book" panose="02000503020000020003" pitchFamily="2" charset="0"/>
            </a:endParaRPr>
          </a:p>
          <a:p>
            <a:pPr marL="342900" indent="-342900">
              <a:buClr>
                <a:schemeClr val="accent4">
                  <a:lumMod val="75000"/>
                </a:schemeClr>
              </a:buClr>
              <a:buFont typeface="Wingdings" pitchFamily="2" charset="2"/>
              <a:buChar char="§"/>
            </a:pPr>
            <a:r>
              <a:rPr lang="en-GB" sz="2400" dirty="0">
                <a:latin typeface="Avenir Book" panose="02000503020000020003" pitchFamily="2" charset="0"/>
              </a:rPr>
              <a:t>A</a:t>
            </a:r>
            <a:r>
              <a:rPr lang="en-CH" sz="2400" dirty="0">
                <a:latin typeface="Avenir Book" panose="02000503020000020003" pitchFamily="2" charset="0"/>
              </a:rPr>
              <a:t>chieving loop speeds &gt; 1 kHz difficult</a:t>
            </a:r>
          </a:p>
        </p:txBody>
      </p:sp>
      <p:sp>
        <p:nvSpPr>
          <p:cNvPr id="2" name="Date Placeholder 1">
            <a:extLst>
              <a:ext uri="{FF2B5EF4-FFF2-40B4-BE49-F238E27FC236}">
                <a16:creationId xmlns:a16="http://schemas.microsoft.com/office/drawing/2014/main" id="{0A820773-0125-4F6A-784D-7BB3BFE56B52}"/>
              </a:ext>
            </a:extLst>
          </p:cNvPr>
          <p:cNvSpPr>
            <a:spLocks noGrp="1"/>
          </p:cNvSpPr>
          <p:nvPr>
            <p:ph type="dt" sz="half" idx="10"/>
          </p:nvPr>
        </p:nvSpPr>
        <p:spPr/>
        <p:txBody>
          <a:bodyPr/>
          <a:lstStyle/>
          <a:p>
            <a:fld id="{228F6794-B474-3345-803B-3EA2B541BBB9}" type="datetime1">
              <a:rPr lang="de-CH" smtClean="0"/>
              <a:t>21.01.26</a:t>
            </a:fld>
            <a:endParaRPr lang="en-CH" dirty="0"/>
          </a:p>
        </p:txBody>
      </p:sp>
      <p:sp>
        <p:nvSpPr>
          <p:cNvPr id="3" name="Slide Number Placeholder 2">
            <a:extLst>
              <a:ext uri="{FF2B5EF4-FFF2-40B4-BE49-F238E27FC236}">
                <a16:creationId xmlns:a16="http://schemas.microsoft.com/office/drawing/2014/main" id="{DB8FBADD-50D0-82C8-1531-816B8EE70665}"/>
              </a:ext>
            </a:extLst>
          </p:cNvPr>
          <p:cNvSpPr>
            <a:spLocks noGrp="1"/>
          </p:cNvSpPr>
          <p:nvPr>
            <p:ph type="sldNum" sz="quarter" idx="12"/>
          </p:nvPr>
        </p:nvSpPr>
        <p:spPr/>
        <p:txBody>
          <a:bodyPr/>
          <a:lstStyle/>
          <a:p>
            <a:fld id="{19B51A1E-902D-48AF-9020-955120F399B6}" type="slidenum">
              <a:rPr lang="en-US" noProof="0" smtClean="0"/>
              <a:pPr/>
              <a:t>10</a:t>
            </a:fld>
            <a:endParaRPr lang="en-US" noProof="0" dirty="0"/>
          </a:p>
        </p:txBody>
      </p:sp>
    </p:spTree>
    <p:extLst>
      <p:ext uri="{BB962C8B-B14F-4D97-AF65-F5344CB8AC3E}">
        <p14:creationId xmlns:p14="http://schemas.microsoft.com/office/powerpoint/2010/main" val="1123569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E1B3B6-C245-C1A8-AEC0-C61FA786DB53}"/>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72A6D9BA-1D73-960C-F9FB-D995B839A3C8}"/>
              </a:ext>
            </a:extLst>
          </p:cNvPr>
          <p:cNvSpPr>
            <a:spLocks noGrp="1"/>
          </p:cNvSpPr>
          <p:nvPr>
            <p:ph type="sldNum" sz="quarter" idx="12"/>
          </p:nvPr>
        </p:nvSpPr>
        <p:spPr/>
        <p:txBody>
          <a:bodyPr/>
          <a:lstStyle/>
          <a:p>
            <a:fld id="{19B51A1E-902D-48AF-9020-955120F399B6}" type="slidenum">
              <a:rPr lang="en-US" noProof="0" smtClean="0"/>
              <a:pPr/>
              <a:t>11</a:t>
            </a:fld>
            <a:endParaRPr lang="en-US" noProof="0" dirty="0"/>
          </a:p>
        </p:txBody>
      </p:sp>
      <p:sp>
        <p:nvSpPr>
          <p:cNvPr id="4" name="TextBox 3">
            <a:extLst>
              <a:ext uri="{FF2B5EF4-FFF2-40B4-BE49-F238E27FC236}">
                <a16:creationId xmlns:a16="http://schemas.microsoft.com/office/drawing/2014/main" id="{59E1C3D8-C64D-4D2C-DB76-A33F32C84A60}"/>
              </a:ext>
            </a:extLst>
          </p:cNvPr>
          <p:cNvSpPr txBox="1"/>
          <p:nvPr/>
        </p:nvSpPr>
        <p:spPr>
          <a:xfrm>
            <a:off x="1599105" y="1287371"/>
            <a:ext cx="9200273" cy="3111621"/>
          </a:xfrm>
          <a:prstGeom prst="rect">
            <a:avLst/>
          </a:prstGeom>
          <a:noFill/>
        </p:spPr>
        <p:txBody>
          <a:bodyPr wrap="square">
            <a:spAutoFit/>
          </a:bodyPr>
          <a:lstStyle/>
          <a:p>
            <a:pPr algn="ctr">
              <a:lnSpc>
                <a:spcPct val="90000"/>
              </a:lnSpc>
              <a:spcBef>
                <a:spcPct val="0"/>
              </a:spcBef>
              <a:spcAft>
                <a:spcPts val="600"/>
              </a:spcAft>
            </a:pPr>
            <a:r>
              <a:rPr lang="en-US" sz="7200" b="1" dirty="0">
                <a:latin typeface="Avenir Black" panose="02000503020000020003" pitchFamily="2" charset="0"/>
                <a:ea typeface="+mj-ea"/>
                <a:cs typeface="Baloo Bhaijaan" panose="03080902040302020200" pitchFamily="66" charset="-78"/>
              </a:rPr>
              <a:t>How to make </a:t>
            </a:r>
            <a:r>
              <a:rPr lang="en-US" sz="7200" b="1" dirty="0">
                <a:solidFill>
                  <a:srgbClr val="7030A0"/>
                </a:solidFill>
                <a:latin typeface="Avenir Black" panose="02000503020000020003" pitchFamily="2" charset="0"/>
                <a:ea typeface="+mj-ea"/>
                <a:cs typeface="Baloo Bhaijaan" panose="03080902040302020200" pitchFamily="66" charset="-78"/>
              </a:rPr>
              <a:t>unmodulated</a:t>
            </a:r>
            <a:r>
              <a:rPr lang="en-US" sz="7200" b="1" dirty="0">
                <a:latin typeface="Avenir Black" panose="02000503020000020003" pitchFamily="2" charset="0"/>
                <a:ea typeface="+mj-ea"/>
                <a:cs typeface="Baloo Bhaijaan" panose="03080902040302020200" pitchFamily="66" charset="-78"/>
              </a:rPr>
              <a:t> Pyramid WFS work?</a:t>
            </a:r>
          </a:p>
        </p:txBody>
      </p:sp>
    </p:spTree>
    <p:extLst>
      <p:ext uri="{BB962C8B-B14F-4D97-AF65-F5344CB8AC3E}">
        <p14:creationId xmlns:p14="http://schemas.microsoft.com/office/powerpoint/2010/main" val="1830864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F2C13-2924-1B85-6088-5EA72FF2171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C3199CE-F8F3-39AF-6BEE-369DDFA9DAF4}"/>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39CD9AA5-9D99-9229-23B7-E5CA9FC86440}"/>
              </a:ext>
            </a:extLst>
          </p:cNvPr>
          <p:cNvSpPr>
            <a:spLocks noGrp="1"/>
          </p:cNvSpPr>
          <p:nvPr>
            <p:ph type="sldNum" sz="quarter" idx="12"/>
          </p:nvPr>
        </p:nvSpPr>
        <p:spPr/>
        <p:txBody>
          <a:bodyPr/>
          <a:lstStyle/>
          <a:p>
            <a:fld id="{19B51A1E-902D-48AF-9020-955120F399B6}" type="slidenum">
              <a:rPr lang="en-US" noProof="0" smtClean="0"/>
              <a:pPr/>
              <a:t>12</a:t>
            </a:fld>
            <a:endParaRPr lang="en-US" noProof="0" dirty="0"/>
          </a:p>
        </p:txBody>
      </p:sp>
      <p:sp>
        <p:nvSpPr>
          <p:cNvPr id="7" name="TextBox 6">
            <a:extLst>
              <a:ext uri="{FF2B5EF4-FFF2-40B4-BE49-F238E27FC236}">
                <a16:creationId xmlns:a16="http://schemas.microsoft.com/office/drawing/2014/main" id="{07C657EA-7F2A-B0C1-DDE0-8CB8AB73C74E}"/>
              </a:ext>
            </a:extLst>
          </p:cNvPr>
          <p:cNvSpPr txBox="1"/>
          <p:nvPr/>
        </p:nvSpPr>
        <p:spPr>
          <a:xfrm>
            <a:off x="1599105" y="1287371"/>
            <a:ext cx="9200273" cy="3111621"/>
          </a:xfrm>
          <a:prstGeom prst="rect">
            <a:avLst/>
          </a:prstGeom>
          <a:noFill/>
        </p:spPr>
        <p:txBody>
          <a:bodyPr wrap="square">
            <a:spAutoFit/>
          </a:bodyPr>
          <a:lstStyle/>
          <a:p>
            <a:pPr algn="ctr">
              <a:lnSpc>
                <a:spcPct val="90000"/>
              </a:lnSpc>
              <a:spcBef>
                <a:spcPct val="0"/>
              </a:spcBef>
              <a:spcAft>
                <a:spcPts val="600"/>
              </a:spcAft>
            </a:pPr>
            <a:r>
              <a:rPr lang="en-US" sz="7200" b="1" dirty="0">
                <a:latin typeface="Avenir Black" panose="02000503020000020003" pitchFamily="2" charset="0"/>
                <a:ea typeface="+mj-ea"/>
                <a:cs typeface="Baloo Bhaijaan" panose="03080902040302020200" pitchFamily="66" charset="-78"/>
              </a:rPr>
              <a:t>How to make </a:t>
            </a:r>
            <a:r>
              <a:rPr lang="en-US" sz="7200" b="1" dirty="0">
                <a:solidFill>
                  <a:srgbClr val="7030A0"/>
                </a:solidFill>
                <a:latin typeface="Avenir Black" panose="02000503020000020003" pitchFamily="2" charset="0"/>
                <a:ea typeface="+mj-ea"/>
                <a:cs typeface="Baloo Bhaijaan" panose="03080902040302020200" pitchFamily="66" charset="-78"/>
              </a:rPr>
              <a:t>unmodulated</a:t>
            </a:r>
            <a:r>
              <a:rPr lang="en-US" sz="7200" b="1" dirty="0">
                <a:latin typeface="Avenir Black" panose="02000503020000020003" pitchFamily="2" charset="0"/>
                <a:ea typeface="+mj-ea"/>
                <a:cs typeface="Baloo Bhaijaan" panose="03080902040302020200" pitchFamily="66" charset="-78"/>
              </a:rPr>
              <a:t> Pyramid WFS work?</a:t>
            </a:r>
          </a:p>
        </p:txBody>
      </p:sp>
      <p:pic>
        <p:nvPicPr>
          <p:cNvPr id="5" name="Picture 4" descr="A close up of a text&#10;&#10;Description automatically generated">
            <a:extLst>
              <a:ext uri="{FF2B5EF4-FFF2-40B4-BE49-F238E27FC236}">
                <a16:creationId xmlns:a16="http://schemas.microsoft.com/office/drawing/2014/main" id="{04790C15-F9DC-9FBA-F645-EFDE78FF4407}"/>
              </a:ext>
            </a:extLst>
          </p:cNvPr>
          <p:cNvPicPr>
            <a:picLocks noChangeAspect="1"/>
          </p:cNvPicPr>
          <p:nvPr/>
        </p:nvPicPr>
        <p:blipFill>
          <a:blip r:embed="rId2"/>
          <a:stretch>
            <a:fillRect/>
          </a:stretch>
        </p:blipFill>
        <p:spPr>
          <a:xfrm>
            <a:off x="650396" y="1232354"/>
            <a:ext cx="7772400" cy="1375646"/>
          </a:xfrm>
          <a:prstGeom prst="rect">
            <a:avLst/>
          </a:prstGeom>
          <a:ln>
            <a:solidFill>
              <a:schemeClr val="tx1"/>
            </a:solidFill>
          </a:ln>
        </p:spPr>
      </p:pic>
    </p:spTree>
    <p:extLst>
      <p:ext uri="{BB962C8B-B14F-4D97-AF65-F5344CB8AC3E}">
        <p14:creationId xmlns:p14="http://schemas.microsoft.com/office/powerpoint/2010/main" val="2701024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BED44-36AD-F52C-B37E-149CD2D8F6F6}"/>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B5F9A77F-123C-0424-AE37-B5111B359882}"/>
              </a:ext>
            </a:extLst>
          </p:cNvPr>
          <p:cNvSpPr txBox="1"/>
          <p:nvPr/>
        </p:nvSpPr>
        <p:spPr>
          <a:xfrm>
            <a:off x="1599105" y="1287371"/>
            <a:ext cx="9200273" cy="3111621"/>
          </a:xfrm>
          <a:prstGeom prst="rect">
            <a:avLst/>
          </a:prstGeom>
          <a:noFill/>
        </p:spPr>
        <p:txBody>
          <a:bodyPr wrap="square">
            <a:spAutoFit/>
          </a:bodyPr>
          <a:lstStyle/>
          <a:p>
            <a:pPr algn="ctr">
              <a:lnSpc>
                <a:spcPct val="90000"/>
              </a:lnSpc>
              <a:spcBef>
                <a:spcPct val="0"/>
              </a:spcBef>
              <a:spcAft>
                <a:spcPts val="600"/>
              </a:spcAft>
            </a:pPr>
            <a:r>
              <a:rPr lang="en-US" sz="7200" b="1" dirty="0">
                <a:latin typeface="Avenir Black" panose="02000503020000020003" pitchFamily="2" charset="0"/>
                <a:ea typeface="+mj-ea"/>
                <a:cs typeface="Baloo Bhaijaan" panose="03080902040302020200" pitchFamily="66" charset="-78"/>
              </a:rPr>
              <a:t>How to make </a:t>
            </a:r>
            <a:r>
              <a:rPr lang="en-US" sz="7200" b="1" dirty="0">
                <a:solidFill>
                  <a:srgbClr val="7030A0"/>
                </a:solidFill>
                <a:latin typeface="Avenir Black" panose="02000503020000020003" pitchFamily="2" charset="0"/>
                <a:ea typeface="+mj-ea"/>
                <a:cs typeface="Baloo Bhaijaan" panose="03080902040302020200" pitchFamily="66" charset="-78"/>
              </a:rPr>
              <a:t>unmodulated</a:t>
            </a:r>
            <a:r>
              <a:rPr lang="en-US" sz="7200" b="1" dirty="0">
                <a:latin typeface="Avenir Black" panose="02000503020000020003" pitchFamily="2" charset="0"/>
                <a:ea typeface="+mj-ea"/>
                <a:cs typeface="Baloo Bhaijaan" panose="03080902040302020200" pitchFamily="66" charset="-78"/>
              </a:rPr>
              <a:t> Pyramid WFS work?</a:t>
            </a:r>
          </a:p>
        </p:txBody>
      </p:sp>
      <p:sp>
        <p:nvSpPr>
          <p:cNvPr id="2" name="Date Placeholder 1">
            <a:extLst>
              <a:ext uri="{FF2B5EF4-FFF2-40B4-BE49-F238E27FC236}">
                <a16:creationId xmlns:a16="http://schemas.microsoft.com/office/drawing/2014/main" id="{C321509B-6A3D-AFB5-2B35-14A9984DB823}"/>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6BD3BB65-8FA5-D432-4C72-910CCAC5AA3B}"/>
              </a:ext>
            </a:extLst>
          </p:cNvPr>
          <p:cNvSpPr>
            <a:spLocks noGrp="1"/>
          </p:cNvSpPr>
          <p:nvPr>
            <p:ph type="sldNum" sz="quarter" idx="12"/>
          </p:nvPr>
        </p:nvSpPr>
        <p:spPr/>
        <p:txBody>
          <a:bodyPr/>
          <a:lstStyle/>
          <a:p>
            <a:fld id="{19B51A1E-902D-48AF-9020-955120F399B6}" type="slidenum">
              <a:rPr lang="en-US" noProof="0" smtClean="0"/>
              <a:pPr/>
              <a:t>13</a:t>
            </a:fld>
            <a:endParaRPr lang="en-US" noProof="0" dirty="0"/>
          </a:p>
        </p:txBody>
      </p:sp>
      <p:pic>
        <p:nvPicPr>
          <p:cNvPr id="5" name="Picture 4" descr="A close up of a text&#10;&#10;Description automatically generated">
            <a:extLst>
              <a:ext uri="{FF2B5EF4-FFF2-40B4-BE49-F238E27FC236}">
                <a16:creationId xmlns:a16="http://schemas.microsoft.com/office/drawing/2014/main" id="{3D77CB4B-86B2-E4C4-8560-5CB1FA1CB848}"/>
              </a:ext>
            </a:extLst>
          </p:cNvPr>
          <p:cNvPicPr>
            <a:picLocks noChangeAspect="1"/>
          </p:cNvPicPr>
          <p:nvPr/>
        </p:nvPicPr>
        <p:blipFill>
          <a:blip r:embed="rId2"/>
          <a:stretch>
            <a:fillRect/>
          </a:stretch>
        </p:blipFill>
        <p:spPr>
          <a:xfrm>
            <a:off x="650396" y="813713"/>
            <a:ext cx="7772400" cy="1375646"/>
          </a:xfrm>
          <a:prstGeom prst="rect">
            <a:avLst/>
          </a:prstGeom>
          <a:ln>
            <a:solidFill>
              <a:schemeClr val="tx1"/>
            </a:solidFill>
          </a:ln>
        </p:spPr>
      </p:pic>
      <p:pic>
        <p:nvPicPr>
          <p:cNvPr id="6" name="Picture 5" descr="A close up of a text&#10;&#10;Description automatically generated">
            <a:extLst>
              <a:ext uri="{FF2B5EF4-FFF2-40B4-BE49-F238E27FC236}">
                <a16:creationId xmlns:a16="http://schemas.microsoft.com/office/drawing/2014/main" id="{CEF9D89F-C7AD-39FD-D984-211BD4556509}"/>
              </a:ext>
            </a:extLst>
          </p:cNvPr>
          <p:cNvPicPr>
            <a:picLocks noChangeAspect="1"/>
          </p:cNvPicPr>
          <p:nvPr/>
        </p:nvPicPr>
        <p:blipFill rotWithShape="1">
          <a:blip r:embed="rId3"/>
          <a:srcRect t="3788" b="5431"/>
          <a:stretch/>
        </p:blipFill>
        <p:spPr>
          <a:xfrm>
            <a:off x="838200" y="4606336"/>
            <a:ext cx="7772400" cy="1019089"/>
          </a:xfrm>
          <a:prstGeom prst="rect">
            <a:avLst/>
          </a:prstGeom>
          <a:ln>
            <a:solidFill>
              <a:schemeClr val="tx1"/>
            </a:solidFill>
          </a:ln>
        </p:spPr>
      </p:pic>
      <p:pic>
        <p:nvPicPr>
          <p:cNvPr id="7" name="Picture 6" descr="A black text on a white background&#10;&#10;Description automatically generated">
            <a:extLst>
              <a:ext uri="{FF2B5EF4-FFF2-40B4-BE49-F238E27FC236}">
                <a16:creationId xmlns:a16="http://schemas.microsoft.com/office/drawing/2014/main" id="{31640690-7417-DE4E-BDFF-A3B6BF5E0CD9}"/>
              </a:ext>
            </a:extLst>
          </p:cNvPr>
          <p:cNvPicPr>
            <a:picLocks noChangeAspect="1"/>
          </p:cNvPicPr>
          <p:nvPr/>
        </p:nvPicPr>
        <p:blipFill rotWithShape="1">
          <a:blip r:embed="rId4"/>
          <a:srcRect l="-277" t="15101" r="277" b="2876"/>
          <a:stretch/>
        </p:blipFill>
        <p:spPr>
          <a:xfrm>
            <a:off x="1704107" y="2802172"/>
            <a:ext cx="7772400" cy="1270329"/>
          </a:xfrm>
          <a:prstGeom prst="rect">
            <a:avLst/>
          </a:prstGeom>
          <a:ln>
            <a:solidFill>
              <a:schemeClr val="tx1"/>
            </a:solidFill>
          </a:ln>
        </p:spPr>
      </p:pic>
    </p:spTree>
    <p:extLst>
      <p:ext uri="{BB962C8B-B14F-4D97-AF65-F5344CB8AC3E}">
        <p14:creationId xmlns:p14="http://schemas.microsoft.com/office/powerpoint/2010/main" val="1400541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478E66-17D0-8936-D968-4C7E0C0E81F6}"/>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422BAAE4-8198-2B63-91B3-826B1803143C}"/>
              </a:ext>
            </a:extLst>
          </p:cNvPr>
          <p:cNvSpPr txBox="1"/>
          <p:nvPr/>
        </p:nvSpPr>
        <p:spPr>
          <a:xfrm>
            <a:off x="1599105" y="1287371"/>
            <a:ext cx="9200273" cy="3111621"/>
          </a:xfrm>
          <a:prstGeom prst="rect">
            <a:avLst/>
          </a:prstGeom>
          <a:noFill/>
        </p:spPr>
        <p:txBody>
          <a:bodyPr wrap="square">
            <a:spAutoFit/>
          </a:bodyPr>
          <a:lstStyle/>
          <a:p>
            <a:pPr algn="ctr">
              <a:lnSpc>
                <a:spcPct val="90000"/>
              </a:lnSpc>
              <a:spcBef>
                <a:spcPct val="0"/>
              </a:spcBef>
              <a:spcAft>
                <a:spcPts val="600"/>
              </a:spcAft>
            </a:pPr>
            <a:r>
              <a:rPr lang="en-US" sz="7200" b="1" dirty="0">
                <a:latin typeface="Avenir Black" panose="02000503020000020003" pitchFamily="2" charset="0"/>
                <a:ea typeface="+mj-ea"/>
                <a:cs typeface="Baloo Bhaijaan" panose="03080902040302020200" pitchFamily="66" charset="-78"/>
              </a:rPr>
              <a:t>How to make </a:t>
            </a:r>
            <a:r>
              <a:rPr lang="en-US" sz="7200" b="1" dirty="0">
                <a:solidFill>
                  <a:srgbClr val="7030A0"/>
                </a:solidFill>
                <a:latin typeface="Avenir Black" panose="02000503020000020003" pitchFamily="2" charset="0"/>
                <a:ea typeface="+mj-ea"/>
                <a:cs typeface="Baloo Bhaijaan" panose="03080902040302020200" pitchFamily="66" charset="-78"/>
              </a:rPr>
              <a:t>unmodulated</a:t>
            </a:r>
            <a:r>
              <a:rPr lang="en-US" sz="7200" b="1" dirty="0">
                <a:latin typeface="Avenir Black" panose="02000503020000020003" pitchFamily="2" charset="0"/>
                <a:ea typeface="+mj-ea"/>
                <a:cs typeface="Baloo Bhaijaan" panose="03080902040302020200" pitchFamily="66" charset="-78"/>
              </a:rPr>
              <a:t> Pyramid WFS work?</a:t>
            </a:r>
          </a:p>
        </p:txBody>
      </p:sp>
      <p:sp>
        <p:nvSpPr>
          <p:cNvPr id="2" name="Date Placeholder 1">
            <a:extLst>
              <a:ext uri="{FF2B5EF4-FFF2-40B4-BE49-F238E27FC236}">
                <a16:creationId xmlns:a16="http://schemas.microsoft.com/office/drawing/2014/main" id="{61BA705C-F012-8238-3DB8-A60AF4825737}"/>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2700998C-DD8B-E5E5-CB1F-D577096164CF}"/>
              </a:ext>
            </a:extLst>
          </p:cNvPr>
          <p:cNvSpPr>
            <a:spLocks noGrp="1"/>
          </p:cNvSpPr>
          <p:nvPr>
            <p:ph type="sldNum" sz="quarter" idx="12"/>
          </p:nvPr>
        </p:nvSpPr>
        <p:spPr/>
        <p:txBody>
          <a:bodyPr/>
          <a:lstStyle/>
          <a:p>
            <a:fld id="{19B51A1E-902D-48AF-9020-955120F399B6}" type="slidenum">
              <a:rPr lang="en-US" noProof="0" smtClean="0"/>
              <a:pPr/>
              <a:t>14</a:t>
            </a:fld>
            <a:endParaRPr lang="en-US" noProof="0" dirty="0"/>
          </a:p>
        </p:txBody>
      </p:sp>
      <p:pic>
        <p:nvPicPr>
          <p:cNvPr id="5" name="Picture 4" descr="A close up of a text&#10;&#10;Description automatically generated">
            <a:extLst>
              <a:ext uri="{FF2B5EF4-FFF2-40B4-BE49-F238E27FC236}">
                <a16:creationId xmlns:a16="http://schemas.microsoft.com/office/drawing/2014/main" id="{7305EC05-0152-1882-AA79-A5A088D788C2}"/>
              </a:ext>
            </a:extLst>
          </p:cNvPr>
          <p:cNvPicPr>
            <a:picLocks noChangeAspect="1"/>
          </p:cNvPicPr>
          <p:nvPr/>
        </p:nvPicPr>
        <p:blipFill>
          <a:blip r:embed="rId2"/>
          <a:stretch>
            <a:fillRect/>
          </a:stretch>
        </p:blipFill>
        <p:spPr>
          <a:xfrm>
            <a:off x="650396" y="813713"/>
            <a:ext cx="7772400" cy="1375646"/>
          </a:xfrm>
          <a:prstGeom prst="rect">
            <a:avLst/>
          </a:prstGeom>
          <a:ln>
            <a:solidFill>
              <a:schemeClr val="tx1"/>
            </a:solidFill>
          </a:ln>
        </p:spPr>
      </p:pic>
      <p:pic>
        <p:nvPicPr>
          <p:cNvPr id="6" name="Picture 5" descr="A close up of a text&#10;&#10;Description automatically generated">
            <a:extLst>
              <a:ext uri="{FF2B5EF4-FFF2-40B4-BE49-F238E27FC236}">
                <a16:creationId xmlns:a16="http://schemas.microsoft.com/office/drawing/2014/main" id="{FF4248DD-F759-5836-3BC9-22A59915874C}"/>
              </a:ext>
            </a:extLst>
          </p:cNvPr>
          <p:cNvPicPr>
            <a:picLocks noChangeAspect="1"/>
          </p:cNvPicPr>
          <p:nvPr/>
        </p:nvPicPr>
        <p:blipFill rotWithShape="1">
          <a:blip r:embed="rId3"/>
          <a:srcRect t="3788" b="5431"/>
          <a:stretch/>
        </p:blipFill>
        <p:spPr>
          <a:xfrm>
            <a:off x="838200" y="4606336"/>
            <a:ext cx="7772400" cy="1019089"/>
          </a:xfrm>
          <a:prstGeom prst="rect">
            <a:avLst/>
          </a:prstGeom>
          <a:ln>
            <a:solidFill>
              <a:schemeClr val="tx1"/>
            </a:solidFill>
          </a:ln>
        </p:spPr>
      </p:pic>
      <p:pic>
        <p:nvPicPr>
          <p:cNvPr id="7" name="Picture 6" descr="A black text on a white background&#10;&#10;Description automatically generated">
            <a:extLst>
              <a:ext uri="{FF2B5EF4-FFF2-40B4-BE49-F238E27FC236}">
                <a16:creationId xmlns:a16="http://schemas.microsoft.com/office/drawing/2014/main" id="{6A82B03F-C374-8768-04A1-C13CD20BD3EF}"/>
              </a:ext>
            </a:extLst>
          </p:cNvPr>
          <p:cNvPicPr>
            <a:picLocks noChangeAspect="1"/>
          </p:cNvPicPr>
          <p:nvPr/>
        </p:nvPicPr>
        <p:blipFill rotWithShape="1">
          <a:blip r:embed="rId4"/>
          <a:srcRect l="-277" t="15101" r="277" b="2876"/>
          <a:stretch/>
        </p:blipFill>
        <p:spPr>
          <a:xfrm>
            <a:off x="1704107" y="2802172"/>
            <a:ext cx="7772400" cy="1270329"/>
          </a:xfrm>
          <a:prstGeom prst="rect">
            <a:avLst/>
          </a:prstGeom>
          <a:ln>
            <a:solidFill>
              <a:schemeClr val="tx1"/>
            </a:solidFill>
          </a:ln>
        </p:spPr>
      </p:pic>
      <p:pic>
        <p:nvPicPr>
          <p:cNvPr id="8" name="Picture 7" descr="A close-up of a computer&#10;&#10;Description automatically generated">
            <a:extLst>
              <a:ext uri="{FF2B5EF4-FFF2-40B4-BE49-F238E27FC236}">
                <a16:creationId xmlns:a16="http://schemas.microsoft.com/office/drawing/2014/main" id="{543035C0-E209-6CCE-D111-F8B9E9E3916C}"/>
              </a:ext>
            </a:extLst>
          </p:cNvPr>
          <p:cNvPicPr>
            <a:picLocks noChangeAspect="1"/>
          </p:cNvPicPr>
          <p:nvPr/>
        </p:nvPicPr>
        <p:blipFill rotWithShape="1">
          <a:blip r:embed="rId5"/>
          <a:srcRect t="16092" b="3125"/>
          <a:stretch/>
        </p:blipFill>
        <p:spPr>
          <a:xfrm rot="20953392">
            <a:off x="3574815" y="1688146"/>
            <a:ext cx="7772400" cy="1375646"/>
          </a:xfrm>
          <a:prstGeom prst="rect">
            <a:avLst/>
          </a:prstGeom>
          <a:ln>
            <a:solidFill>
              <a:schemeClr val="tx1"/>
            </a:solidFill>
          </a:ln>
        </p:spPr>
      </p:pic>
      <p:pic>
        <p:nvPicPr>
          <p:cNvPr id="9" name="Picture 8" descr="A close up of a document&#10;&#10;Description automatically generated">
            <a:extLst>
              <a:ext uri="{FF2B5EF4-FFF2-40B4-BE49-F238E27FC236}">
                <a16:creationId xmlns:a16="http://schemas.microsoft.com/office/drawing/2014/main" id="{390DE981-C8D3-DCBE-8D7E-1E096CF838A2}"/>
              </a:ext>
            </a:extLst>
          </p:cNvPr>
          <p:cNvPicPr>
            <a:picLocks noChangeAspect="1"/>
          </p:cNvPicPr>
          <p:nvPr/>
        </p:nvPicPr>
        <p:blipFill rotWithShape="1">
          <a:blip r:embed="rId6"/>
          <a:srcRect l="-178" t="4188" r="178" b="44298"/>
          <a:stretch/>
        </p:blipFill>
        <p:spPr>
          <a:xfrm rot="20921903">
            <a:off x="4142382" y="3996028"/>
            <a:ext cx="7772400" cy="795467"/>
          </a:xfrm>
          <a:prstGeom prst="rect">
            <a:avLst/>
          </a:prstGeom>
          <a:ln>
            <a:solidFill>
              <a:schemeClr val="tx1"/>
            </a:solidFill>
          </a:ln>
        </p:spPr>
      </p:pic>
    </p:spTree>
    <p:extLst>
      <p:ext uri="{BB962C8B-B14F-4D97-AF65-F5344CB8AC3E}">
        <p14:creationId xmlns:p14="http://schemas.microsoft.com/office/powerpoint/2010/main" val="2666342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B6F973-1F46-4D95-42B2-52C9DF9AB4B6}"/>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B18D7608-ABE8-51B5-F277-3AD798EC76CE}"/>
              </a:ext>
            </a:extLst>
          </p:cNvPr>
          <p:cNvSpPr txBox="1"/>
          <p:nvPr/>
        </p:nvSpPr>
        <p:spPr>
          <a:xfrm>
            <a:off x="641048" y="456662"/>
            <a:ext cx="8536407" cy="547842"/>
          </a:xfrm>
          <a:prstGeom prst="rect">
            <a:avLst/>
          </a:prstGeom>
          <a:noFill/>
        </p:spPr>
        <p:txBody>
          <a:bodyPr wrap="square">
            <a:spAutoFit/>
          </a:bodyPr>
          <a:lstStyle/>
          <a:p>
            <a:pPr>
              <a:lnSpc>
                <a:spcPct val="90000"/>
              </a:lnSpc>
              <a:spcBef>
                <a:spcPct val="0"/>
              </a:spcBef>
              <a:spcAft>
                <a:spcPts val="600"/>
              </a:spcAft>
            </a:pPr>
            <a:r>
              <a:rPr lang="en-US" sz="3200" b="1" dirty="0">
                <a:latin typeface="Avenir Black" panose="02000503020000020003" pitchFamily="2" charset="0"/>
                <a:ea typeface="+mj-ea"/>
                <a:cs typeface="Baloo Bhaijaan" panose="03080902040302020200" pitchFamily="66" charset="-78"/>
              </a:rPr>
              <a:t>Our solution:</a:t>
            </a:r>
          </a:p>
        </p:txBody>
      </p:sp>
      <p:sp>
        <p:nvSpPr>
          <p:cNvPr id="75" name="TextBox 74">
            <a:extLst>
              <a:ext uri="{FF2B5EF4-FFF2-40B4-BE49-F238E27FC236}">
                <a16:creationId xmlns:a16="http://schemas.microsoft.com/office/drawing/2014/main" id="{169A1FDB-AF9C-BCB8-0C0F-098717CCF556}"/>
              </a:ext>
            </a:extLst>
          </p:cNvPr>
          <p:cNvSpPr txBox="1"/>
          <p:nvPr/>
        </p:nvSpPr>
        <p:spPr>
          <a:xfrm>
            <a:off x="2538105" y="5891273"/>
            <a:ext cx="7561878" cy="461665"/>
          </a:xfrm>
          <a:prstGeom prst="rect">
            <a:avLst/>
          </a:prstGeom>
          <a:noFill/>
        </p:spPr>
        <p:txBody>
          <a:bodyPr wrap="none" rtlCol="0">
            <a:spAutoFit/>
          </a:bodyPr>
          <a:lstStyle/>
          <a:p>
            <a:r>
              <a:rPr lang="en-CH" sz="2400" b="1" dirty="0">
                <a:latin typeface="Avenir Book" panose="02000503020000020003" pitchFamily="2" charset="0"/>
              </a:rPr>
              <a:t> </a:t>
            </a:r>
            <a:r>
              <a:rPr lang="en-GB" sz="2400" dirty="0">
                <a:latin typeface="Avenir Book" panose="02000503020000020003" pitchFamily="2" charset="0"/>
              </a:rPr>
              <a:t>Linearity range </a:t>
            </a:r>
            <a:r>
              <a:rPr lang="en-CH" sz="2400" dirty="0">
                <a:latin typeface="Avenir Book" panose="02000503020000020003" pitchFamily="2" charset="0"/>
              </a:rPr>
              <a:t>increases proportional to wavelenght.</a:t>
            </a:r>
          </a:p>
        </p:txBody>
      </p:sp>
      <p:sp>
        <p:nvSpPr>
          <p:cNvPr id="3" name="Date Placeholder 2">
            <a:extLst>
              <a:ext uri="{FF2B5EF4-FFF2-40B4-BE49-F238E27FC236}">
                <a16:creationId xmlns:a16="http://schemas.microsoft.com/office/drawing/2014/main" id="{F06C26AA-7BA8-14DC-D12F-B534C08AF251}"/>
              </a:ext>
            </a:extLst>
          </p:cNvPr>
          <p:cNvSpPr>
            <a:spLocks noGrp="1"/>
          </p:cNvSpPr>
          <p:nvPr>
            <p:ph type="dt" sz="half" idx="10"/>
          </p:nvPr>
        </p:nvSpPr>
        <p:spPr/>
        <p:txBody>
          <a:bodyPr/>
          <a:lstStyle/>
          <a:p>
            <a:fld id="{240E8D16-B055-6B40-B4E0-B0F44F3F5D81}" type="datetime1">
              <a:rPr lang="de-CH" smtClean="0"/>
              <a:t>21.01.26</a:t>
            </a:fld>
            <a:endParaRPr lang="en-CH"/>
          </a:p>
        </p:txBody>
      </p:sp>
      <p:sp>
        <p:nvSpPr>
          <p:cNvPr id="4" name="Slide Number Placeholder 3">
            <a:extLst>
              <a:ext uri="{FF2B5EF4-FFF2-40B4-BE49-F238E27FC236}">
                <a16:creationId xmlns:a16="http://schemas.microsoft.com/office/drawing/2014/main" id="{82EF58CC-C4B1-A81B-349F-1931DBFB7B87}"/>
              </a:ext>
            </a:extLst>
          </p:cNvPr>
          <p:cNvSpPr>
            <a:spLocks noGrp="1"/>
          </p:cNvSpPr>
          <p:nvPr>
            <p:ph type="sldNum" sz="quarter" idx="12"/>
          </p:nvPr>
        </p:nvSpPr>
        <p:spPr/>
        <p:txBody>
          <a:bodyPr/>
          <a:lstStyle/>
          <a:p>
            <a:fld id="{19B51A1E-902D-48AF-9020-955120F399B6}" type="slidenum">
              <a:rPr lang="en-US" noProof="0" smtClean="0"/>
              <a:pPr/>
              <a:t>15</a:t>
            </a:fld>
            <a:endParaRPr lang="en-US" noProof="0" dirty="0"/>
          </a:p>
        </p:txBody>
      </p:sp>
      <p:grpSp>
        <p:nvGrpSpPr>
          <p:cNvPr id="16" name="Group 15">
            <a:extLst>
              <a:ext uri="{FF2B5EF4-FFF2-40B4-BE49-F238E27FC236}">
                <a16:creationId xmlns:a16="http://schemas.microsoft.com/office/drawing/2014/main" id="{EE8BB979-07DF-0CBC-D599-EEDBF6D41C83}"/>
              </a:ext>
            </a:extLst>
          </p:cNvPr>
          <p:cNvGrpSpPr/>
          <p:nvPr/>
        </p:nvGrpSpPr>
        <p:grpSpPr>
          <a:xfrm>
            <a:off x="2974957" y="1385135"/>
            <a:ext cx="7125026" cy="4186722"/>
            <a:chOff x="3338963" y="1416720"/>
            <a:chExt cx="7125026" cy="4186722"/>
          </a:xfrm>
        </p:grpSpPr>
        <p:grpSp>
          <p:nvGrpSpPr>
            <p:cNvPr id="74" name="Group 73">
              <a:extLst>
                <a:ext uri="{FF2B5EF4-FFF2-40B4-BE49-F238E27FC236}">
                  <a16:creationId xmlns:a16="http://schemas.microsoft.com/office/drawing/2014/main" id="{1907DE5B-BCC7-DB37-95CD-EDA85FECA940}"/>
                </a:ext>
              </a:extLst>
            </p:cNvPr>
            <p:cNvGrpSpPr/>
            <p:nvPr/>
          </p:nvGrpSpPr>
          <p:grpSpPr>
            <a:xfrm>
              <a:off x="3338963" y="1416720"/>
              <a:ext cx="5514074" cy="4186722"/>
              <a:chOff x="4488906" y="1482436"/>
              <a:chExt cx="5514074" cy="4186722"/>
            </a:xfrm>
          </p:grpSpPr>
          <p:grpSp>
            <p:nvGrpSpPr>
              <p:cNvPr id="70" name="Group 69">
                <a:extLst>
                  <a:ext uri="{FF2B5EF4-FFF2-40B4-BE49-F238E27FC236}">
                    <a16:creationId xmlns:a16="http://schemas.microsoft.com/office/drawing/2014/main" id="{91D77D12-E413-9875-207A-B0B21CA535FB}"/>
                  </a:ext>
                </a:extLst>
              </p:cNvPr>
              <p:cNvGrpSpPr/>
              <p:nvPr/>
            </p:nvGrpSpPr>
            <p:grpSpPr>
              <a:xfrm>
                <a:off x="4488906" y="1482436"/>
                <a:ext cx="5514073" cy="4186722"/>
                <a:chOff x="4488906" y="1482436"/>
                <a:chExt cx="5514073" cy="4186722"/>
              </a:xfrm>
            </p:grpSpPr>
            <p:cxnSp>
              <p:nvCxnSpPr>
                <p:cNvPr id="26" name="Straight Arrow Connector 25">
                  <a:extLst>
                    <a:ext uri="{FF2B5EF4-FFF2-40B4-BE49-F238E27FC236}">
                      <a16:creationId xmlns:a16="http://schemas.microsoft.com/office/drawing/2014/main" id="{6927049D-3950-36FA-5F9E-883BC63C55B2}"/>
                    </a:ext>
                  </a:extLst>
                </p:cNvPr>
                <p:cNvCxnSpPr>
                  <a:cxnSpLocks/>
                </p:cNvCxnSpPr>
                <p:nvPr/>
              </p:nvCxnSpPr>
              <p:spPr>
                <a:xfrm flipV="1">
                  <a:off x="7245927" y="1482436"/>
                  <a:ext cx="0" cy="4186722"/>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DC0A958A-D6DD-B830-FC34-CE35181ACC21}"/>
                    </a:ext>
                  </a:extLst>
                </p:cNvPr>
                <p:cNvCxnSpPr>
                  <a:cxnSpLocks/>
                </p:cNvCxnSpPr>
                <p:nvPr/>
              </p:nvCxnSpPr>
              <p:spPr>
                <a:xfrm>
                  <a:off x="4488906" y="3626220"/>
                  <a:ext cx="5514073" cy="21549"/>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0A6F58DB-D0A7-709B-2A34-A23ACC969575}"/>
                    </a:ext>
                  </a:extLst>
                </p:cNvPr>
                <p:cNvCxnSpPr>
                  <a:cxnSpLocks/>
                </p:cNvCxnSpPr>
                <p:nvPr/>
              </p:nvCxnSpPr>
              <p:spPr>
                <a:xfrm flipH="1">
                  <a:off x="5239359" y="1593273"/>
                  <a:ext cx="4062031" cy="4062031"/>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69" name="Arc 68">
                  <a:extLst>
                    <a:ext uri="{FF2B5EF4-FFF2-40B4-BE49-F238E27FC236}">
                      <a16:creationId xmlns:a16="http://schemas.microsoft.com/office/drawing/2014/main" id="{2EA99C72-815F-BAA0-B9C8-227AFC2E8A92}"/>
                    </a:ext>
                  </a:extLst>
                </p:cNvPr>
                <p:cNvSpPr/>
                <p:nvPr/>
              </p:nvSpPr>
              <p:spPr>
                <a:xfrm rot="898195">
                  <a:off x="7325679" y="3035629"/>
                  <a:ext cx="818599" cy="991269"/>
                </a:xfrm>
                <a:prstGeom prst="arc">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CH"/>
                </a:p>
              </p:txBody>
            </p:sp>
          </p:grpSp>
          <p:sp>
            <p:nvSpPr>
              <p:cNvPr id="71" name="TextBox 70">
                <a:extLst>
                  <a:ext uri="{FF2B5EF4-FFF2-40B4-BE49-F238E27FC236}">
                    <a16:creationId xmlns:a16="http://schemas.microsoft.com/office/drawing/2014/main" id="{B2150220-B678-CC40-EC79-98647B7D33A7}"/>
                  </a:ext>
                </a:extLst>
              </p:cNvPr>
              <p:cNvSpPr txBox="1"/>
              <p:nvPr/>
            </p:nvSpPr>
            <p:spPr>
              <a:xfrm>
                <a:off x="6253811" y="1531238"/>
                <a:ext cx="825867" cy="369332"/>
              </a:xfrm>
              <a:prstGeom prst="rect">
                <a:avLst/>
              </a:prstGeom>
              <a:noFill/>
            </p:spPr>
            <p:txBody>
              <a:bodyPr wrap="none" rtlCol="0">
                <a:spAutoFit/>
              </a:bodyPr>
              <a:lstStyle/>
              <a:p>
                <a:r>
                  <a:rPr lang="en-CH" dirty="0">
                    <a:latin typeface="American Typewriter" panose="02090604020004020304" pitchFamily="18" charset="77"/>
                  </a:rPr>
                  <a:t>I(aϕ</a:t>
                </a:r>
                <a:r>
                  <a:rPr lang="en-CH" baseline="-25000" dirty="0">
                    <a:latin typeface="American Typewriter" panose="02090604020004020304" pitchFamily="18" charset="77"/>
                  </a:rPr>
                  <a:t>i</a:t>
                </a:r>
                <a:r>
                  <a:rPr lang="en-CH" dirty="0">
                    <a:latin typeface="American Typewriter" panose="02090604020004020304" pitchFamily="18" charset="77"/>
                  </a:rPr>
                  <a:t>)</a:t>
                </a:r>
              </a:p>
            </p:txBody>
          </p:sp>
          <p:sp>
            <p:nvSpPr>
              <p:cNvPr id="73" name="TextBox 72">
                <a:extLst>
                  <a:ext uri="{FF2B5EF4-FFF2-40B4-BE49-F238E27FC236}">
                    <a16:creationId xmlns:a16="http://schemas.microsoft.com/office/drawing/2014/main" id="{90E5707E-98F6-3CF5-8DA3-29B0EBD42E12}"/>
                  </a:ext>
                </a:extLst>
              </p:cNvPr>
              <p:cNvSpPr txBox="1"/>
              <p:nvPr/>
            </p:nvSpPr>
            <p:spPr>
              <a:xfrm>
                <a:off x="9434961" y="3676901"/>
                <a:ext cx="568019" cy="369332"/>
              </a:xfrm>
              <a:prstGeom prst="rect">
                <a:avLst/>
              </a:prstGeom>
              <a:noFill/>
            </p:spPr>
            <p:txBody>
              <a:bodyPr wrap="square" rtlCol="0">
                <a:spAutoFit/>
              </a:bodyPr>
              <a:lstStyle/>
              <a:p>
                <a:r>
                  <a:rPr lang="en-CH" dirty="0">
                    <a:latin typeface="American Typewriter" panose="02090604020004020304" pitchFamily="18" charset="77"/>
                  </a:rPr>
                  <a:t>aϕ</a:t>
                </a:r>
                <a:r>
                  <a:rPr lang="en-CH" baseline="-25000" dirty="0">
                    <a:latin typeface="American Typewriter" panose="02090604020004020304" pitchFamily="18" charset="77"/>
                  </a:rPr>
                  <a:t>i</a:t>
                </a:r>
                <a:endParaRPr lang="en-CH" dirty="0">
                  <a:latin typeface="American Typewriter" panose="02090604020004020304" pitchFamily="18" charset="77"/>
                </a:endParaRPr>
              </a:p>
            </p:txBody>
          </p:sp>
        </p:grpSp>
        <p:sp>
          <p:nvSpPr>
            <p:cNvPr id="13" name="Freeform 12">
              <a:extLst>
                <a:ext uri="{FF2B5EF4-FFF2-40B4-BE49-F238E27FC236}">
                  <a16:creationId xmlns:a16="http://schemas.microsoft.com/office/drawing/2014/main" id="{917D442C-2B19-2F08-29D4-246DD49197A5}"/>
                </a:ext>
              </a:extLst>
            </p:cNvPr>
            <p:cNvSpPr/>
            <p:nvPr/>
          </p:nvSpPr>
          <p:spPr>
            <a:xfrm>
              <a:off x="6098059" y="2910623"/>
              <a:ext cx="2729344" cy="657930"/>
            </a:xfrm>
            <a:custGeom>
              <a:avLst/>
              <a:gdLst>
                <a:gd name="connsiteX0" fmla="*/ 0 w 2804984"/>
                <a:gd name="connsiteY0" fmla="*/ 657930 h 657930"/>
                <a:gd name="connsiteX1" fmla="*/ 957649 w 2804984"/>
                <a:gd name="connsiteY1" fmla="*/ 83341 h 657930"/>
                <a:gd name="connsiteX2" fmla="*/ 2804984 w 2804984"/>
                <a:gd name="connsiteY2" fmla="*/ 15379 h 657930"/>
              </a:gdLst>
              <a:ahLst/>
              <a:cxnLst>
                <a:cxn ang="0">
                  <a:pos x="connsiteX0" y="connsiteY0"/>
                </a:cxn>
                <a:cxn ang="0">
                  <a:pos x="connsiteX1" y="connsiteY1"/>
                </a:cxn>
                <a:cxn ang="0">
                  <a:pos x="connsiteX2" y="connsiteY2"/>
                </a:cxn>
              </a:cxnLst>
              <a:rect l="l" t="t" r="r" b="b"/>
              <a:pathLst>
                <a:path w="2804984" h="657930">
                  <a:moveTo>
                    <a:pt x="0" y="657930"/>
                  </a:moveTo>
                  <a:cubicBezTo>
                    <a:pt x="245076" y="424181"/>
                    <a:pt x="490152" y="190433"/>
                    <a:pt x="957649" y="83341"/>
                  </a:cubicBezTo>
                  <a:cubicBezTo>
                    <a:pt x="1425146" y="-23751"/>
                    <a:pt x="2115065" y="-4186"/>
                    <a:pt x="2804984" y="15379"/>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4" name="Freeform 13">
              <a:extLst>
                <a:ext uri="{FF2B5EF4-FFF2-40B4-BE49-F238E27FC236}">
                  <a16:creationId xmlns:a16="http://schemas.microsoft.com/office/drawing/2014/main" id="{A28925DC-079F-CAFE-7C51-733912B3E17D}"/>
                </a:ext>
              </a:extLst>
            </p:cNvPr>
            <p:cNvSpPr/>
            <p:nvPr/>
          </p:nvSpPr>
          <p:spPr>
            <a:xfrm flipH="1" flipV="1">
              <a:off x="3380528" y="3577660"/>
              <a:ext cx="2717176" cy="657930"/>
            </a:xfrm>
            <a:custGeom>
              <a:avLst/>
              <a:gdLst>
                <a:gd name="connsiteX0" fmla="*/ 0 w 2804984"/>
                <a:gd name="connsiteY0" fmla="*/ 657930 h 657930"/>
                <a:gd name="connsiteX1" fmla="*/ 957649 w 2804984"/>
                <a:gd name="connsiteY1" fmla="*/ 83341 h 657930"/>
                <a:gd name="connsiteX2" fmla="*/ 2804984 w 2804984"/>
                <a:gd name="connsiteY2" fmla="*/ 15379 h 657930"/>
              </a:gdLst>
              <a:ahLst/>
              <a:cxnLst>
                <a:cxn ang="0">
                  <a:pos x="connsiteX0" y="connsiteY0"/>
                </a:cxn>
                <a:cxn ang="0">
                  <a:pos x="connsiteX1" y="connsiteY1"/>
                </a:cxn>
                <a:cxn ang="0">
                  <a:pos x="connsiteX2" y="connsiteY2"/>
                </a:cxn>
              </a:cxnLst>
              <a:rect l="l" t="t" r="r" b="b"/>
              <a:pathLst>
                <a:path w="2804984" h="657930">
                  <a:moveTo>
                    <a:pt x="0" y="657930"/>
                  </a:moveTo>
                  <a:cubicBezTo>
                    <a:pt x="245076" y="424181"/>
                    <a:pt x="490152" y="190433"/>
                    <a:pt x="957649" y="83341"/>
                  </a:cubicBezTo>
                  <a:cubicBezTo>
                    <a:pt x="1425146" y="-23751"/>
                    <a:pt x="2115065" y="-4186"/>
                    <a:pt x="2804984" y="15379"/>
                  </a:cubicBezTo>
                </a:path>
              </a:pathLst>
            </a:cu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2" name="Freeform 1">
              <a:extLst>
                <a:ext uri="{FF2B5EF4-FFF2-40B4-BE49-F238E27FC236}">
                  <a16:creationId xmlns:a16="http://schemas.microsoft.com/office/drawing/2014/main" id="{57FEBBE6-D9A4-9779-A98D-4F2EF57B8453}"/>
                </a:ext>
              </a:extLst>
            </p:cNvPr>
            <p:cNvSpPr/>
            <p:nvPr/>
          </p:nvSpPr>
          <p:spPr>
            <a:xfrm flipH="1" flipV="1">
              <a:off x="3380529" y="3557565"/>
              <a:ext cx="2729309" cy="1299792"/>
            </a:xfrm>
            <a:custGeom>
              <a:avLst/>
              <a:gdLst>
                <a:gd name="connsiteX0" fmla="*/ 0 w 2715491"/>
                <a:gd name="connsiteY0" fmla="*/ 1505126 h 1505126"/>
                <a:gd name="connsiteX1" fmla="*/ 1330037 w 2715491"/>
                <a:gd name="connsiteY1" fmla="*/ 188944 h 1505126"/>
                <a:gd name="connsiteX2" fmla="*/ 2715491 w 2715491"/>
                <a:gd name="connsiteY2" fmla="*/ 8835 h 1505126"/>
                <a:gd name="connsiteX3" fmla="*/ 2715491 w 2715491"/>
                <a:gd name="connsiteY3" fmla="*/ 8835 h 1505126"/>
              </a:gdLst>
              <a:ahLst/>
              <a:cxnLst>
                <a:cxn ang="0">
                  <a:pos x="connsiteX0" y="connsiteY0"/>
                </a:cxn>
                <a:cxn ang="0">
                  <a:pos x="connsiteX1" y="connsiteY1"/>
                </a:cxn>
                <a:cxn ang="0">
                  <a:pos x="connsiteX2" y="connsiteY2"/>
                </a:cxn>
                <a:cxn ang="0">
                  <a:pos x="connsiteX3" y="connsiteY3"/>
                </a:cxn>
              </a:cxnLst>
              <a:rect l="l" t="t" r="r" b="b"/>
              <a:pathLst>
                <a:path w="2715491" h="1505126">
                  <a:moveTo>
                    <a:pt x="0" y="1505126"/>
                  </a:moveTo>
                  <a:cubicBezTo>
                    <a:pt x="438727" y="971726"/>
                    <a:pt x="877455" y="438326"/>
                    <a:pt x="1330037" y="188944"/>
                  </a:cubicBezTo>
                  <a:cubicBezTo>
                    <a:pt x="1782619" y="-60438"/>
                    <a:pt x="2715491" y="8835"/>
                    <a:pt x="2715491" y="8835"/>
                  </a:cubicBezTo>
                  <a:lnTo>
                    <a:pt x="2715491" y="8835"/>
                  </a:lnTo>
                </a:path>
              </a:pathLst>
            </a:custGeom>
            <a:noFill/>
            <a:ln w="28575">
              <a:solidFill>
                <a:srgbClr val="CC42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5" name="Freeform 4">
              <a:extLst>
                <a:ext uri="{FF2B5EF4-FFF2-40B4-BE49-F238E27FC236}">
                  <a16:creationId xmlns:a16="http://schemas.microsoft.com/office/drawing/2014/main" id="{CFD257FE-39F6-D821-5AE1-82610933DABD}"/>
                </a:ext>
              </a:extLst>
            </p:cNvPr>
            <p:cNvSpPr/>
            <p:nvPr/>
          </p:nvSpPr>
          <p:spPr>
            <a:xfrm>
              <a:off x="6109839" y="2264700"/>
              <a:ext cx="2729344" cy="1306720"/>
            </a:xfrm>
            <a:custGeom>
              <a:avLst/>
              <a:gdLst>
                <a:gd name="connsiteX0" fmla="*/ 0 w 2715491"/>
                <a:gd name="connsiteY0" fmla="*/ 1505126 h 1505126"/>
                <a:gd name="connsiteX1" fmla="*/ 1330037 w 2715491"/>
                <a:gd name="connsiteY1" fmla="*/ 188944 h 1505126"/>
                <a:gd name="connsiteX2" fmla="*/ 2715491 w 2715491"/>
                <a:gd name="connsiteY2" fmla="*/ 8835 h 1505126"/>
                <a:gd name="connsiteX3" fmla="*/ 2715491 w 2715491"/>
                <a:gd name="connsiteY3" fmla="*/ 8835 h 1505126"/>
              </a:gdLst>
              <a:ahLst/>
              <a:cxnLst>
                <a:cxn ang="0">
                  <a:pos x="connsiteX0" y="connsiteY0"/>
                </a:cxn>
                <a:cxn ang="0">
                  <a:pos x="connsiteX1" y="connsiteY1"/>
                </a:cxn>
                <a:cxn ang="0">
                  <a:pos x="connsiteX2" y="connsiteY2"/>
                </a:cxn>
                <a:cxn ang="0">
                  <a:pos x="connsiteX3" y="connsiteY3"/>
                </a:cxn>
              </a:cxnLst>
              <a:rect l="l" t="t" r="r" b="b"/>
              <a:pathLst>
                <a:path w="2715491" h="1505126">
                  <a:moveTo>
                    <a:pt x="0" y="1505126"/>
                  </a:moveTo>
                  <a:cubicBezTo>
                    <a:pt x="438727" y="971726"/>
                    <a:pt x="877455" y="438326"/>
                    <a:pt x="1330037" y="188944"/>
                  </a:cubicBezTo>
                  <a:cubicBezTo>
                    <a:pt x="1782619" y="-60438"/>
                    <a:pt x="2715491" y="8835"/>
                    <a:pt x="2715491" y="8835"/>
                  </a:cubicBezTo>
                  <a:lnTo>
                    <a:pt x="2715491" y="8835"/>
                  </a:lnTo>
                </a:path>
              </a:pathLst>
            </a:custGeom>
            <a:noFill/>
            <a:ln w="28575">
              <a:solidFill>
                <a:srgbClr val="CC42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C4236"/>
                </a:solidFill>
              </a:endParaRPr>
            </a:p>
          </p:txBody>
        </p:sp>
        <p:sp>
          <p:nvSpPr>
            <p:cNvPr id="6" name="TextBox 5">
              <a:extLst>
                <a:ext uri="{FF2B5EF4-FFF2-40B4-BE49-F238E27FC236}">
                  <a16:creationId xmlns:a16="http://schemas.microsoft.com/office/drawing/2014/main" id="{04EB88D3-9320-36BF-B861-D08967D6493B}"/>
                </a:ext>
              </a:extLst>
            </p:cNvPr>
            <p:cNvSpPr txBox="1"/>
            <p:nvPr/>
          </p:nvSpPr>
          <p:spPr>
            <a:xfrm>
              <a:off x="9054629" y="2725957"/>
              <a:ext cx="1345240" cy="369332"/>
            </a:xfrm>
            <a:prstGeom prst="rect">
              <a:avLst/>
            </a:prstGeom>
            <a:noFill/>
          </p:spPr>
          <p:txBody>
            <a:bodyPr wrap="none" rtlCol="0">
              <a:spAutoFit/>
            </a:bodyPr>
            <a:lstStyle/>
            <a:p>
              <a:r>
                <a:rPr lang="el-GR" b="0" i="0" u="none" strike="noStrike" dirty="0">
                  <a:solidFill>
                    <a:srgbClr val="3C4043"/>
                  </a:solidFill>
                  <a:effectLst/>
                  <a:latin typeface="Helvetica Neue" panose="02000503000000020004" pitchFamily="2" charset="0"/>
                </a:rPr>
                <a:t>λ</a:t>
              </a:r>
              <a:r>
                <a:rPr lang="en-US" b="0" i="0" u="none" strike="noStrike" dirty="0">
                  <a:solidFill>
                    <a:srgbClr val="3C4043"/>
                  </a:solidFill>
                  <a:effectLst/>
                  <a:latin typeface="Helvetica Neue" panose="02000503000000020004" pitchFamily="2" charset="0"/>
                </a:rPr>
                <a:t> </a:t>
              </a:r>
              <a:r>
                <a:rPr lang="en-US" b="0" i="0" u="none" strike="noStrike" dirty="0">
                  <a:solidFill>
                    <a:schemeClr val="accent1"/>
                  </a:solidFill>
                  <a:effectLst/>
                  <a:latin typeface="Helvetica Neue" panose="02000503000000020004" pitchFamily="2" charset="0"/>
                </a:rPr>
                <a:t>=</a:t>
              </a:r>
              <a:r>
                <a:rPr lang="en-US" b="0" i="0" u="none" strike="noStrike" dirty="0">
                  <a:solidFill>
                    <a:srgbClr val="3C4043"/>
                  </a:solidFill>
                  <a:effectLst/>
                  <a:latin typeface="Helvetica Neue" panose="02000503000000020004" pitchFamily="2" charset="0"/>
                </a:rPr>
                <a:t> 700 nm</a:t>
              </a:r>
              <a:endParaRPr lang="en-CH" dirty="0"/>
            </a:p>
          </p:txBody>
        </p:sp>
        <p:sp>
          <p:nvSpPr>
            <p:cNvPr id="7" name="TextBox 6">
              <a:extLst>
                <a:ext uri="{FF2B5EF4-FFF2-40B4-BE49-F238E27FC236}">
                  <a16:creationId xmlns:a16="http://schemas.microsoft.com/office/drawing/2014/main" id="{05F7E583-B93C-D0C1-DE4F-2982A8D85B06}"/>
                </a:ext>
              </a:extLst>
            </p:cNvPr>
            <p:cNvSpPr txBox="1"/>
            <p:nvPr/>
          </p:nvSpPr>
          <p:spPr>
            <a:xfrm>
              <a:off x="8990509" y="2080034"/>
              <a:ext cx="1473480" cy="369332"/>
            </a:xfrm>
            <a:prstGeom prst="rect">
              <a:avLst/>
            </a:prstGeom>
            <a:noFill/>
          </p:spPr>
          <p:txBody>
            <a:bodyPr wrap="none" rtlCol="0">
              <a:spAutoFit/>
            </a:bodyPr>
            <a:lstStyle/>
            <a:p>
              <a:r>
                <a:rPr lang="el-GR" b="0" i="0" u="none" strike="noStrike" dirty="0">
                  <a:solidFill>
                    <a:srgbClr val="3C4043"/>
                  </a:solidFill>
                  <a:effectLst/>
                  <a:latin typeface="Helvetica Neue" panose="02000503000000020004" pitchFamily="2" charset="0"/>
                </a:rPr>
                <a:t>λ</a:t>
              </a:r>
              <a:r>
                <a:rPr lang="en-US" b="0" i="0" u="none" strike="noStrike" dirty="0">
                  <a:solidFill>
                    <a:srgbClr val="3C4043"/>
                  </a:solidFill>
                  <a:effectLst/>
                  <a:latin typeface="Helvetica Neue" panose="02000503000000020004" pitchFamily="2" charset="0"/>
                </a:rPr>
                <a:t> </a:t>
              </a:r>
              <a:r>
                <a:rPr lang="en-US" b="0" i="0" u="none" strike="noStrike" dirty="0">
                  <a:solidFill>
                    <a:srgbClr val="C00000"/>
                  </a:solidFill>
                  <a:effectLst/>
                  <a:latin typeface="Helvetica Neue" panose="02000503000000020004" pitchFamily="2" charset="0"/>
                </a:rPr>
                <a:t>=</a:t>
              </a:r>
              <a:r>
                <a:rPr lang="en-US" b="0" i="0" u="none" strike="noStrike" dirty="0">
                  <a:solidFill>
                    <a:srgbClr val="3C4043"/>
                  </a:solidFill>
                  <a:effectLst/>
                  <a:latin typeface="Helvetica Neue" panose="02000503000000020004" pitchFamily="2" charset="0"/>
                </a:rPr>
                <a:t> 1400 nm</a:t>
              </a:r>
              <a:endParaRPr lang="en-CH" dirty="0"/>
            </a:p>
          </p:txBody>
        </p:sp>
        <p:sp>
          <p:nvSpPr>
            <p:cNvPr id="8" name="TextBox 7">
              <a:extLst>
                <a:ext uri="{FF2B5EF4-FFF2-40B4-BE49-F238E27FC236}">
                  <a16:creationId xmlns:a16="http://schemas.microsoft.com/office/drawing/2014/main" id="{A80CC8B5-DE51-AC58-82EC-45F0F7AB3344}"/>
                </a:ext>
              </a:extLst>
            </p:cNvPr>
            <p:cNvSpPr txBox="1"/>
            <p:nvPr/>
          </p:nvSpPr>
          <p:spPr>
            <a:xfrm>
              <a:off x="7684017" y="3941397"/>
              <a:ext cx="1773923" cy="461665"/>
            </a:xfrm>
            <a:prstGeom prst="rect">
              <a:avLst/>
            </a:prstGeom>
            <a:noFill/>
          </p:spPr>
          <p:txBody>
            <a:bodyPr wrap="square" rtlCol="0">
              <a:spAutoFit/>
            </a:bodyPr>
            <a:lstStyle/>
            <a:p>
              <a:pPr algn="ctr"/>
              <a:r>
                <a:rPr lang="en-GB" sz="1200" dirty="0"/>
                <a:t>(t</a:t>
              </a:r>
              <a:r>
                <a:rPr lang="en-CH" sz="1200" dirty="0"/>
                <a:t>urbulence  </a:t>
              </a:r>
            </a:p>
            <a:p>
              <a:pPr algn="ctr"/>
              <a:r>
                <a:rPr lang="en-CH" sz="1200" dirty="0"/>
                <a:t>     </a:t>
              </a:r>
              <a:r>
                <a:rPr lang="en-GB" sz="1200" dirty="0"/>
                <a:t>a</a:t>
              </a:r>
              <a:r>
                <a:rPr lang="en-CH" sz="1200" dirty="0"/>
                <a:t>mplitude)</a:t>
              </a:r>
            </a:p>
          </p:txBody>
        </p:sp>
        <p:sp>
          <p:nvSpPr>
            <p:cNvPr id="15" name="TextBox 14">
              <a:extLst>
                <a:ext uri="{FF2B5EF4-FFF2-40B4-BE49-F238E27FC236}">
                  <a16:creationId xmlns:a16="http://schemas.microsoft.com/office/drawing/2014/main" id="{BFF275F1-18A4-4825-D083-CFDC199F616C}"/>
                </a:ext>
              </a:extLst>
            </p:cNvPr>
            <p:cNvSpPr txBox="1"/>
            <p:nvPr/>
          </p:nvSpPr>
          <p:spPr>
            <a:xfrm>
              <a:off x="4693758" y="1774678"/>
              <a:ext cx="1426673" cy="461665"/>
            </a:xfrm>
            <a:prstGeom prst="rect">
              <a:avLst/>
            </a:prstGeom>
            <a:noFill/>
          </p:spPr>
          <p:txBody>
            <a:bodyPr wrap="none" rtlCol="0">
              <a:spAutoFit/>
            </a:bodyPr>
            <a:lstStyle/>
            <a:p>
              <a:pPr algn="ctr"/>
              <a:r>
                <a:rPr lang="en-CH" sz="1200" dirty="0"/>
                <a:t>(</a:t>
              </a:r>
              <a:r>
                <a:rPr lang="en-GB" sz="1200" dirty="0"/>
                <a:t>intensity measured</a:t>
              </a:r>
              <a:endParaRPr lang="en-CH" sz="1200" dirty="0"/>
            </a:p>
            <a:p>
              <a:pPr algn="ctr"/>
              <a:r>
                <a:rPr lang="en-GB" sz="1200" dirty="0"/>
                <a:t>B</a:t>
              </a:r>
              <a:r>
                <a:rPr lang="en-CH" sz="1200" dirty="0"/>
                <a:t>y the pyramid wfs)</a:t>
              </a:r>
            </a:p>
          </p:txBody>
        </p:sp>
      </p:grpSp>
    </p:spTree>
    <p:extLst>
      <p:ext uri="{BB962C8B-B14F-4D97-AF65-F5344CB8AC3E}">
        <p14:creationId xmlns:p14="http://schemas.microsoft.com/office/powerpoint/2010/main" val="2695963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9D0F5F-9A4D-D8BB-B9FE-845EE7365F79}"/>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F584000C-3C8C-A9AB-D90C-69395078EDB7}"/>
              </a:ext>
            </a:extLst>
          </p:cNvPr>
          <p:cNvSpPr>
            <a:spLocks noGrp="1"/>
          </p:cNvSpPr>
          <p:nvPr>
            <p:ph type="sldNum" sz="quarter" idx="12"/>
          </p:nvPr>
        </p:nvSpPr>
        <p:spPr/>
        <p:txBody>
          <a:bodyPr/>
          <a:lstStyle/>
          <a:p>
            <a:fld id="{19B51A1E-902D-48AF-9020-955120F399B6}" type="slidenum">
              <a:rPr lang="en-US" noProof="0" smtClean="0"/>
              <a:pPr/>
              <a:t>16</a:t>
            </a:fld>
            <a:endParaRPr lang="en-US" noProof="0" dirty="0"/>
          </a:p>
        </p:txBody>
      </p:sp>
      <p:sp>
        <p:nvSpPr>
          <p:cNvPr id="4" name="TextBox 3">
            <a:extLst>
              <a:ext uri="{FF2B5EF4-FFF2-40B4-BE49-F238E27FC236}">
                <a16:creationId xmlns:a16="http://schemas.microsoft.com/office/drawing/2014/main" id="{DC652D71-813A-8843-D361-F5271DC00D28}"/>
              </a:ext>
            </a:extLst>
          </p:cNvPr>
          <p:cNvSpPr txBox="1"/>
          <p:nvPr/>
        </p:nvSpPr>
        <p:spPr>
          <a:xfrm>
            <a:off x="1719043" y="2105561"/>
            <a:ext cx="8824467" cy="1415772"/>
          </a:xfrm>
          <a:prstGeom prst="rect">
            <a:avLst/>
          </a:prstGeom>
          <a:noFill/>
        </p:spPr>
        <p:txBody>
          <a:bodyPr wrap="none" rtlCol="0">
            <a:spAutoFit/>
          </a:bodyPr>
          <a:lstStyle/>
          <a:p>
            <a:r>
              <a:rPr lang="en-CH" sz="2400" dirty="0"/>
              <a:t>So for RISTRETTO we use…</a:t>
            </a:r>
          </a:p>
          <a:p>
            <a:endParaRPr lang="en-CH" dirty="0"/>
          </a:p>
          <a:p>
            <a:r>
              <a:rPr lang="en-GB" sz="4400" b="1" dirty="0">
                <a:solidFill>
                  <a:srgbClr val="C00000"/>
                </a:solidFill>
              </a:rPr>
              <a:t>I</a:t>
            </a:r>
            <a:r>
              <a:rPr lang="en-CH" sz="4400" b="1" dirty="0">
                <a:solidFill>
                  <a:srgbClr val="C00000"/>
                </a:solidFill>
              </a:rPr>
              <a:t>nfrared </a:t>
            </a:r>
            <a:r>
              <a:rPr lang="en-CH" sz="4400" b="1" dirty="0">
                <a:solidFill>
                  <a:srgbClr val="7030A0"/>
                </a:solidFill>
              </a:rPr>
              <a:t>Unmodulated</a:t>
            </a:r>
            <a:r>
              <a:rPr lang="en-CH" sz="4400" dirty="0"/>
              <a:t> Pyramid WFS  </a:t>
            </a:r>
          </a:p>
        </p:txBody>
      </p:sp>
    </p:spTree>
    <p:extLst>
      <p:ext uri="{BB962C8B-B14F-4D97-AF65-F5344CB8AC3E}">
        <p14:creationId xmlns:p14="http://schemas.microsoft.com/office/powerpoint/2010/main" val="2566224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1">
            <a:extLst>
              <a:ext uri="{FF2B5EF4-FFF2-40B4-BE49-F238E27FC236}">
                <a16:creationId xmlns:a16="http://schemas.microsoft.com/office/drawing/2014/main" id="{271DD17F-E376-84FF-812D-75ECBA184B63}"/>
              </a:ext>
            </a:extLst>
          </p:cNvPr>
          <p:cNvSpPr>
            <a:spLocks noChangeArrowheads="1"/>
          </p:cNvSpPr>
          <p:nvPr/>
        </p:nvSpPr>
        <p:spPr bwMode="auto">
          <a:xfrm>
            <a:off x="2744799" y="277242"/>
            <a:ext cx="650153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CH" sz="3200" b="1" dirty="0">
                <a:latin typeface="Avenir Black" panose="02000503020000020003" pitchFamily="2" charset="0"/>
                <a:ea typeface="+mj-ea"/>
                <a:cs typeface="Baloo Bhaijaan" panose="03080902040302020200" pitchFamily="66" charset="-78"/>
              </a:rPr>
              <a:t>Tests in Lab</a:t>
            </a:r>
            <a:endParaRPr lang="en-CH" altLang="en-CH" sz="2000" b="1" dirty="0">
              <a:latin typeface="Avenir Black" panose="02000503020000020003" pitchFamily="2" charset="0"/>
              <a:ea typeface="+mj-ea"/>
              <a:cs typeface="Baloo Bhaijaan" panose="03080902040302020200" pitchFamily="66" charset="-78"/>
            </a:endParaRPr>
          </a:p>
        </p:txBody>
      </p:sp>
      <p:sp>
        <p:nvSpPr>
          <p:cNvPr id="2" name="Date Placeholder 1">
            <a:extLst>
              <a:ext uri="{FF2B5EF4-FFF2-40B4-BE49-F238E27FC236}">
                <a16:creationId xmlns:a16="http://schemas.microsoft.com/office/drawing/2014/main" id="{DE05B3DC-C1BA-3D8A-87AF-217BBFE5D1CD}"/>
              </a:ext>
            </a:extLst>
          </p:cNvPr>
          <p:cNvSpPr>
            <a:spLocks noGrp="1"/>
          </p:cNvSpPr>
          <p:nvPr>
            <p:ph type="dt" sz="half" idx="10"/>
          </p:nvPr>
        </p:nvSpPr>
        <p:spPr/>
        <p:txBody>
          <a:bodyPr/>
          <a:lstStyle/>
          <a:p>
            <a:fld id="{B96B77F6-D034-9F4E-9A7A-1AF96DE61CAA}" type="datetime1">
              <a:rPr lang="de-CH" smtClean="0"/>
              <a:t>21.01.26</a:t>
            </a:fld>
            <a:endParaRPr lang="en-CH"/>
          </a:p>
        </p:txBody>
      </p:sp>
      <p:sp>
        <p:nvSpPr>
          <p:cNvPr id="26" name="Slide Number Placeholder 25">
            <a:extLst>
              <a:ext uri="{FF2B5EF4-FFF2-40B4-BE49-F238E27FC236}">
                <a16:creationId xmlns:a16="http://schemas.microsoft.com/office/drawing/2014/main" id="{4AC2FC22-41B1-9F2A-6177-E397D0B304C4}"/>
              </a:ext>
            </a:extLst>
          </p:cNvPr>
          <p:cNvSpPr>
            <a:spLocks noGrp="1"/>
          </p:cNvSpPr>
          <p:nvPr>
            <p:ph type="sldNum" sz="quarter" idx="12"/>
          </p:nvPr>
        </p:nvSpPr>
        <p:spPr/>
        <p:txBody>
          <a:bodyPr/>
          <a:lstStyle/>
          <a:p>
            <a:fld id="{19B51A1E-902D-48AF-9020-955120F399B6}" type="slidenum">
              <a:rPr lang="en-US" noProof="0" smtClean="0"/>
              <a:pPr/>
              <a:t>17</a:t>
            </a:fld>
            <a:endParaRPr lang="en-US" noProof="0" dirty="0"/>
          </a:p>
        </p:txBody>
      </p:sp>
      <p:grpSp>
        <p:nvGrpSpPr>
          <p:cNvPr id="64" name="Group 63">
            <a:extLst>
              <a:ext uri="{FF2B5EF4-FFF2-40B4-BE49-F238E27FC236}">
                <a16:creationId xmlns:a16="http://schemas.microsoft.com/office/drawing/2014/main" id="{72F8C27E-F48E-6983-22B4-E19580F182CC}"/>
              </a:ext>
            </a:extLst>
          </p:cNvPr>
          <p:cNvGrpSpPr/>
          <p:nvPr/>
        </p:nvGrpSpPr>
        <p:grpSpPr>
          <a:xfrm>
            <a:off x="838200" y="922029"/>
            <a:ext cx="10569269" cy="5265176"/>
            <a:chOff x="1852565" y="1336035"/>
            <a:chExt cx="10339434" cy="4981141"/>
          </a:xfrm>
        </p:grpSpPr>
        <p:grpSp>
          <p:nvGrpSpPr>
            <p:cNvPr id="65" name="Group 64">
              <a:extLst>
                <a:ext uri="{FF2B5EF4-FFF2-40B4-BE49-F238E27FC236}">
                  <a16:creationId xmlns:a16="http://schemas.microsoft.com/office/drawing/2014/main" id="{A8A72F95-7264-78CB-DD3E-3DD7EE32688C}"/>
                </a:ext>
              </a:extLst>
            </p:cNvPr>
            <p:cNvGrpSpPr/>
            <p:nvPr/>
          </p:nvGrpSpPr>
          <p:grpSpPr>
            <a:xfrm>
              <a:off x="1852565" y="1336035"/>
              <a:ext cx="10339434" cy="4981141"/>
              <a:chOff x="1720004" y="595375"/>
              <a:chExt cx="10339434" cy="4981141"/>
            </a:xfrm>
          </p:grpSpPr>
          <p:pic>
            <p:nvPicPr>
              <p:cNvPr id="67" name="Picture 66" descr="A group of metal objects in a room&#10;&#10;Description automatically generated">
                <a:extLst>
                  <a:ext uri="{FF2B5EF4-FFF2-40B4-BE49-F238E27FC236}">
                    <a16:creationId xmlns:a16="http://schemas.microsoft.com/office/drawing/2014/main" id="{B552C83F-DF94-4837-FB9A-CB7A7596325F}"/>
                  </a:ext>
                </a:extLst>
              </p:cNvPr>
              <p:cNvPicPr>
                <a:picLocks noChangeAspect="1"/>
              </p:cNvPicPr>
              <p:nvPr/>
            </p:nvPicPr>
            <p:blipFill>
              <a:blip r:embed="rId3"/>
              <a:srcRect l="13310" t="31402" b="12913"/>
              <a:stretch/>
            </p:blipFill>
            <p:spPr>
              <a:xfrm>
                <a:off x="1720004" y="595375"/>
                <a:ext cx="10339434" cy="4981141"/>
              </a:xfrm>
              <a:prstGeom prst="rect">
                <a:avLst/>
              </a:prstGeom>
            </p:spPr>
          </p:pic>
          <p:cxnSp>
            <p:nvCxnSpPr>
              <p:cNvPr id="68" name="Straight Arrow Connector 67">
                <a:extLst>
                  <a:ext uri="{FF2B5EF4-FFF2-40B4-BE49-F238E27FC236}">
                    <a16:creationId xmlns:a16="http://schemas.microsoft.com/office/drawing/2014/main" id="{A27BCE5C-4A5F-1ED8-EC05-135AE041F5CB}"/>
                  </a:ext>
                </a:extLst>
              </p:cNvPr>
              <p:cNvCxnSpPr>
                <a:cxnSpLocks/>
              </p:cNvCxnSpPr>
              <p:nvPr/>
            </p:nvCxnSpPr>
            <p:spPr>
              <a:xfrm>
                <a:off x="3292764" y="2387921"/>
                <a:ext cx="0" cy="145558"/>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69" name="TextBox 68">
                <a:extLst>
                  <a:ext uri="{FF2B5EF4-FFF2-40B4-BE49-F238E27FC236}">
                    <a16:creationId xmlns:a16="http://schemas.microsoft.com/office/drawing/2014/main" id="{B6CC23AE-8CFB-EB50-2098-D91200D3F7B2}"/>
                  </a:ext>
                </a:extLst>
              </p:cNvPr>
              <p:cNvSpPr txBox="1"/>
              <p:nvPr/>
            </p:nvSpPr>
            <p:spPr>
              <a:xfrm>
                <a:off x="2965206" y="2089993"/>
                <a:ext cx="674480" cy="338554"/>
              </a:xfrm>
              <a:prstGeom prst="rect">
                <a:avLst/>
              </a:prstGeom>
              <a:noFill/>
            </p:spPr>
            <p:txBody>
              <a:bodyPr wrap="none" rtlCol="0">
                <a:spAutoFit/>
              </a:bodyPr>
              <a:lstStyle/>
              <a:p>
                <a:r>
                  <a:rPr lang="en-CH" sz="1600" dirty="0">
                    <a:solidFill>
                      <a:schemeClr val="bg1"/>
                    </a:solidFill>
                  </a:rPr>
                  <a:t>Laser</a:t>
                </a:r>
              </a:p>
            </p:txBody>
          </p:sp>
          <p:sp>
            <p:nvSpPr>
              <p:cNvPr id="70" name="TextBox 69">
                <a:extLst>
                  <a:ext uri="{FF2B5EF4-FFF2-40B4-BE49-F238E27FC236}">
                    <a16:creationId xmlns:a16="http://schemas.microsoft.com/office/drawing/2014/main" id="{34327C39-A95A-42F4-1893-28996E2C8724}"/>
                  </a:ext>
                </a:extLst>
              </p:cNvPr>
              <p:cNvSpPr txBox="1"/>
              <p:nvPr/>
            </p:nvSpPr>
            <p:spPr>
              <a:xfrm>
                <a:off x="6426667" y="1204610"/>
                <a:ext cx="1064266" cy="338554"/>
              </a:xfrm>
              <a:prstGeom prst="rect">
                <a:avLst/>
              </a:prstGeom>
              <a:noFill/>
            </p:spPr>
            <p:txBody>
              <a:bodyPr wrap="none" rtlCol="0">
                <a:spAutoFit/>
              </a:bodyPr>
              <a:lstStyle/>
              <a:p>
                <a:r>
                  <a:rPr lang="en-CH" sz="1600" dirty="0">
                    <a:solidFill>
                      <a:schemeClr val="bg1"/>
                    </a:solidFill>
                  </a:rPr>
                  <a:t>Pupil stop</a:t>
                </a:r>
              </a:p>
            </p:txBody>
          </p:sp>
          <p:cxnSp>
            <p:nvCxnSpPr>
              <p:cNvPr id="71" name="Straight Arrow Connector 70">
                <a:extLst>
                  <a:ext uri="{FF2B5EF4-FFF2-40B4-BE49-F238E27FC236}">
                    <a16:creationId xmlns:a16="http://schemas.microsoft.com/office/drawing/2014/main" id="{BF5DEDAC-6DD9-B804-AE7E-B97531B12961}"/>
                  </a:ext>
                </a:extLst>
              </p:cNvPr>
              <p:cNvCxnSpPr>
                <a:cxnSpLocks/>
              </p:cNvCxnSpPr>
              <p:nvPr/>
            </p:nvCxnSpPr>
            <p:spPr>
              <a:xfrm>
                <a:off x="7020720" y="1524056"/>
                <a:ext cx="0" cy="22943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72" name="TextBox 71">
                <a:extLst>
                  <a:ext uri="{FF2B5EF4-FFF2-40B4-BE49-F238E27FC236}">
                    <a16:creationId xmlns:a16="http://schemas.microsoft.com/office/drawing/2014/main" id="{CB4865A9-577F-AED7-C07F-08B9AB335190}"/>
                  </a:ext>
                </a:extLst>
              </p:cNvPr>
              <p:cNvSpPr txBox="1"/>
              <p:nvPr/>
            </p:nvSpPr>
            <p:spPr>
              <a:xfrm>
                <a:off x="10226738" y="1204610"/>
                <a:ext cx="564578" cy="338554"/>
              </a:xfrm>
              <a:prstGeom prst="rect">
                <a:avLst/>
              </a:prstGeom>
              <a:noFill/>
            </p:spPr>
            <p:txBody>
              <a:bodyPr wrap="none" rtlCol="0">
                <a:spAutoFit/>
              </a:bodyPr>
              <a:lstStyle/>
              <a:p>
                <a:r>
                  <a:rPr lang="en-CH" sz="1600" dirty="0">
                    <a:solidFill>
                      <a:schemeClr val="bg1"/>
                    </a:solidFill>
                  </a:rPr>
                  <a:t>SLM</a:t>
                </a:r>
              </a:p>
            </p:txBody>
          </p:sp>
          <p:cxnSp>
            <p:nvCxnSpPr>
              <p:cNvPr id="73" name="Straight Arrow Connector 72">
                <a:extLst>
                  <a:ext uri="{FF2B5EF4-FFF2-40B4-BE49-F238E27FC236}">
                    <a16:creationId xmlns:a16="http://schemas.microsoft.com/office/drawing/2014/main" id="{01291054-5B00-C512-0FEB-7316EEC8A3B0}"/>
                  </a:ext>
                </a:extLst>
              </p:cNvPr>
              <p:cNvCxnSpPr>
                <a:cxnSpLocks/>
              </p:cNvCxnSpPr>
              <p:nvPr/>
            </p:nvCxnSpPr>
            <p:spPr>
              <a:xfrm>
                <a:off x="10471994" y="1491417"/>
                <a:ext cx="0" cy="26412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30D1DF1B-AA0C-7BDD-202C-64FA2B58C611}"/>
                  </a:ext>
                </a:extLst>
              </p:cNvPr>
              <p:cNvSpPr txBox="1"/>
              <p:nvPr/>
            </p:nvSpPr>
            <p:spPr>
              <a:xfrm>
                <a:off x="9396413" y="1183714"/>
                <a:ext cx="952953" cy="338554"/>
              </a:xfrm>
              <a:prstGeom prst="rect">
                <a:avLst/>
              </a:prstGeom>
              <a:noFill/>
            </p:spPr>
            <p:txBody>
              <a:bodyPr wrap="none" rtlCol="0">
                <a:spAutoFit/>
              </a:bodyPr>
              <a:lstStyle/>
              <a:p>
                <a:r>
                  <a:rPr lang="en-CH" sz="1600" dirty="0">
                    <a:solidFill>
                      <a:schemeClr val="bg1"/>
                    </a:solidFill>
                  </a:rPr>
                  <a:t>Polarizer</a:t>
                </a:r>
              </a:p>
            </p:txBody>
          </p:sp>
          <p:cxnSp>
            <p:nvCxnSpPr>
              <p:cNvPr id="75" name="Straight Arrow Connector 74">
                <a:extLst>
                  <a:ext uri="{FF2B5EF4-FFF2-40B4-BE49-F238E27FC236}">
                    <a16:creationId xmlns:a16="http://schemas.microsoft.com/office/drawing/2014/main" id="{9F61EA7E-CBA4-C0EA-4B77-7A1F55FD7499}"/>
                  </a:ext>
                </a:extLst>
              </p:cNvPr>
              <p:cNvCxnSpPr>
                <a:cxnSpLocks/>
              </p:cNvCxnSpPr>
              <p:nvPr/>
            </p:nvCxnSpPr>
            <p:spPr>
              <a:xfrm>
                <a:off x="9918376" y="1491417"/>
                <a:ext cx="0" cy="18961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76" name="TextBox 75">
                <a:extLst>
                  <a:ext uri="{FF2B5EF4-FFF2-40B4-BE49-F238E27FC236}">
                    <a16:creationId xmlns:a16="http://schemas.microsoft.com/office/drawing/2014/main" id="{40D59F3B-3054-833A-D5A3-313FE8AD6F25}"/>
                  </a:ext>
                </a:extLst>
              </p:cNvPr>
              <p:cNvSpPr txBox="1"/>
              <p:nvPr/>
            </p:nvSpPr>
            <p:spPr>
              <a:xfrm>
                <a:off x="2994156" y="1173574"/>
                <a:ext cx="890308" cy="338554"/>
              </a:xfrm>
              <a:prstGeom prst="rect">
                <a:avLst/>
              </a:prstGeom>
              <a:noFill/>
              <a:ln>
                <a:noFill/>
              </a:ln>
            </p:spPr>
            <p:txBody>
              <a:bodyPr wrap="none" rtlCol="0">
                <a:spAutoFit/>
              </a:bodyPr>
              <a:lstStyle/>
              <a:p>
                <a:r>
                  <a:rPr lang="en-CH" sz="1600" dirty="0">
                    <a:solidFill>
                      <a:schemeClr val="bg1"/>
                    </a:solidFill>
                  </a:rPr>
                  <a:t>Camera</a:t>
                </a:r>
              </a:p>
            </p:txBody>
          </p:sp>
          <p:cxnSp>
            <p:nvCxnSpPr>
              <p:cNvPr id="77" name="Straight Arrow Connector 76">
                <a:extLst>
                  <a:ext uri="{FF2B5EF4-FFF2-40B4-BE49-F238E27FC236}">
                    <a16:creationId xmlns:a16="http://schemas.microsoft.com/office/drawing/2014/main" id="{805E7C8E-2C35-D453-E65B-642E6061C65E}"/>
                  </a:ext>
                </a:extLst>
              </p:cNvPr>
              <p:cNvCxnSpPr>
                <a:cxnSpLocks/>
              </p:cNvCxnSpPr>
              <p:nvPr/>
            </p:nvCxnSpPr>
            <p:spPr>
              <a:xfrm>
                <a:off x="3493696" y="1491003"/>
                <a:ext cx="8369" cy="19369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78" name="TextBox 77">
                <a:extLst>
                  <a:ext uri="{FF2B5EF4-FFF2-40B4-BE49-F238E27FC236}">
                    <a16:creationId xmlns:a16="http://schemas.microsoft.com/office/drawing/2014/main" id="{CFBBB7AE-4411-5F10-FDF7-0E814D494D4D}"/>
                  </a:ext>
                </a:extLst>
              </p:cNvPr>
              <p:cNvSpPr txBox="1"/>
              <p:nvPr/>
            </p:nvSpPr>
            <p:spPr>
              <a:xfrm>
                <a:off x="3899503" y="972088"/>
                <a:ext cx="908134" cy="338554"/>
              </a:xfrm>
              <a:prstGeom prst="rect">
                <a:avLst/>
              </a:prstGeom>
              <a:noFill/>
            </p:spPr>
            <p:txBody>
              <a:bodyPr wrap="none" rtlCol="0">
                <a:spAutoFit/>
              </a:bodyPr>
              <a:lstStyle/>
              <a:p>
                <a:r>
                  <a:rPr lang="en-CH" sz="1600" dirty="0">
                    <a:solidFill>
                      <a:schemeClr val="bg1"/>
                    </a:solidFill>
                  </a:rPr>
                  <a:t>Pyramid</a:t>
                </a:r>
              </a:p>
            </p:txBody>
          </p:sp>
          <p:cxnSp>
            <p:nvCxnSpPr>
              <p:cNvPr id="79" name="Straight Arrow Connector 78">
                <a:extLst>
                  <a:ext uri="{FF2B5EF4-FFF2-40B4-BE49-F238E27FC236}">
                    <a16:creationId xmlns:a16="http://schemas.microsoft.com/office/drawing/2014/main" id="{8712941A-CB76-5649-9DC1-C951DF7432B8}"/>
                  </a:ext>
                </a:extLst>
              </p:cNvPr>
              <p:cNvCxnSpPr>
                <a:cxnSpLocks/>
              </p:cNvCxnSpPr>
              <p:nvPr/>
            </p:nvCxnSpPr>
            <p:spPr>
              <a:xfrm>
                <a:off x="4320912" y="1278971"/>
                <a:ext cx="0" cy="198438"/>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80" name="TextBox 79">
                <a:extLst>
                  <a:ext uri="{FF2B5EF4-FFF2-40B4-BE49-F238E27FC236}">
                    <a16:creationId xmlns:a16="http://schemas.microsoft.com/office/drawing/2014/main" id="{CEDF54E4-D5EC-545B-5F4A-D96644D32DF1}"/>
                  </a:ext>
                </a:extLst>
              </p:cNvPr>
              <p:cNvSpPr txBox="1"/>
              <p:nvPr/>
            </p:nvSpPr>
            <p:spPr>
              <a:xfrm>
                <a:off x="4643463" y="1204610"/>
                <a:ext cx="1257652" cy="338554"/>
              </a:xfrm>
              <a:prstGeom prst="rect">
                <a:avLst/>
              </a:prstGeom>
              <a:noFill/>
            </p:spPr>
            <p:txBody>
              <a:bodyPr wrap="none" rtlCol="0">
                <a:spAutoFit/>
              </a:bodyPr>
              <a:lstStyle/>
              <a:p>
                <a:r>
                  <a:rPr lang="en-CH" sz="1600" dirty="0">
                    <a:solidFill>
                      <a:schemeClr val="bg1"/>
                    </a:solidFill>
                  </a:rPr>
                  <a:t>Beamspliter</a:t>
                </a:r>
              </a:p>
            </p:txBody>
          </p:sp>
          <p:cxnSp>
            <p:nvCxnSpPr>
              <p:cNvPr id="81" name="Straight Arrow Connector 80">
                <a:extLst>
                  <a:ext uri="{FF2B5EF4-FFF2-40B4-BE49-F238E27FC236}">
                    <a16:creationId xmlns:a16="http://schemas.microsoft.com/office/drawing/2014/main" id="{DD7CAB45-494C-A2D0-7A55-05705A37244B}"/>
                  </a:ext>
                </a:extLst>
              </p:cNvPr>
              <p:cNvCxnSpPr>
                <a:cxnSpLocks/>
              </p:cNvCxnSpPr>
              <p:nvPr/>
            </p:nvCxnSpPr>
            <p:spPr>
              <a:xfrm>
                <a:off x="5118771" y="1505277"/>
                <a:ext cx="0" cy="198438"/>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82" name="TextBox 81">
                <a:extLst>
                  <a:ext uri="{FF2B5EF4-FFF2-40B4-BE49-F238E27FC236}">
                    <a16:creationId xmlns:a16="http://schemas.microsoft.com/office/drawing/2014/main" id="{9D46FA62-560B-B440-F5D6-54B2FC04D12E}"/>
                  </a:ext>
                </a:extLst>
              </p:cNvPr>
              <p:cNvSpPr txBox="1"/>
              <p:nvPr/>
            </p:nvSpPr>
            <p:spPr>
              <a:xfrm>
                <a:off x="4670245" y="2839748"/>
                <a:ext cx="1159423" cy="553229"/>
              </a:xfrm>
              <a:prstGeom prst="rect">
                <a:avLst/>
              </a:prstGeom>
              <a:noFill/>
            </p:spPr>
            <p:txBody>
              <a:bodyPr wrap="none" rtlCol="0">
                <a:spAutoFit/>
              </a:bodyPr>
              <a:lstStyle/>
              <a:p>
                <a:pPr algn="ctr"/>
                <a:r>
                  <a:rPr lang="en-CH" sz="1600" dirty="0">
                    <a:solidFill>
                      <a:schemeClr val="bg1"/>
                    </a:solidFill>
                  </a:rPr>
                  <a:t>Focal-plane </a:t>
                </a:r>
              </a:p>
              <a:p>
                <a:pPr algn="ctr"/>
                <a:r>
                  <a:rPr lang="en-CH" sz="1600" dirty="0">
                    <a:solidFill>
                      <a:schemeClr val="bg1"/>
                    </a:solidFill>
                  </a:rPr>
                  <a:t>camera</a:t>
                </a:r>
              </a:p>
            </p:txBody>
          </p:sp>
          <p:cxnSp>
            <p:nvCxnSpPr>
              <p:cNvPr id="83" name="Straight Arrow Connector 82">
                <a:extLst>
                  <a:ext uri="{FF2B5EF4-FFF2-40B4-BE49-F238E27FC236}">
                    <a16:creationId xmlns:a16="http://schemas.microsoft.com/office/drawing/2014/main" id="{008422CC-DDF0-CBC3-26C1-2376501C79A0}"/>
                  </a:ext>
                </a:extLst>
              </p:cNvPr>
              <p:cNvCxnSpPr>
                <a:cxnSpLocks/>
              </p:cNvCxnSpPr>
              <p:nvPr/>
            </p:nvCxnSpPr>
            <p:spPr>
              <a:xfrm flipH="1" flipV="1">
                <a:off x="4927920" y="2434698"/>
                <a:ext cx="210347" cy="391425"/>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84" name="Straight Arrow Connector 83">
                <a:extLst>
                  <a:ext uri="{FF2B5EF4-FFF2-40B4-BE49-F238E27FC236}">
                    <a16:creationId xmlns:a16="http://schemas.microsoft.com/office/drawing/2014/main" id="{20CF9C3D-998A-9680-0C41-9012934B017C}"/>
                  </a:ext>
                </a:extLst>
              </p:cNvPr>
              <p:cNvCxnSpPr>
                <a:cxnSpLocks/>
              </p:cNvCxnSpPr>
              <p:nvPr/>
            </p:nvCxnSpPr>
            <p:spPr>
              <a:xfrm flipV="1">
                <a:off x="3443493" y="2543035"/>
                <a:ext cx="3023360" cy="307469"/>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C0B39623-FF5B-F568-B172-E76BCF3A1063}"/>
                  </a:ext>
                </a:extLst>
              </p:cNvPr>
              <p:cNvCxnSpPr>
                <a:cxnSpLocks/>
              </p:cNvCxnSpPr>
              <p:nvPr/>
            </p:nvCxnSpPr>
            <p:spPr>
              <a:xfrm flipV="1">
                <a:off x="7325509" y="2354563"/>
                <a:ext cx="2604759" cy="127481"/>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1E0B4C82-0631-A9FB-B811-E45B4AE12BEC}"/>
                  </a:ext>
                </a:extLst>
              </p:cNvPr>
              <p:cNvCxnSpPr>
                <a:cxnSpLocks/>
              </p:cNvCxnSpPr>
              <p:nvPr/>
            </p:nvCxnSpPr>
            <p:spPr>
              <a:xfrm flipV="1">
                <a:off x="6650354" y="2482044"/>
                <a:ext cx="388296" cy="51435"/>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C0D58928-57B6-4E24-08E2-EC61AF8EB9D5}"/>
                  </a:ext>
                </a:extLst>
              </p:cNvPr>
              <p:cNvCxnSpPr>
                <a:cxnSpLocks/>
              </p:cNvCxnSpPr>
              <p:nvPr/>
            </p:nvCxnSpPr>
            <p:spPr>
              <a:xfrm flipH="1" flipV="1">
                <a:off x="8001842" y="2157267"/>
                <a:ext cx="1919461" cy="182268"/>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AB3624BD-ED4F-53B4-8949-901888E731DB}"/>
                  </a:ext>
                </a:extLst>
              </p:cNvPr>
              <p:cNvCxnSpPr>
                <a:cxnSpLocks/>
              </p:cNvCxnSpPr>
              <p:nvPr/>
            </p:nvCxnSpPr>
            <p:spPr>
              <a:xfrm flipH="1">
                <a:off x="4452529" y="1976181"/>
                <a:ext cx="355108" cy="0"/>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11962867-E16B-9CBF-A116-532012335FF6}"/>
                  </a:ext>
                </a:extLst>
              </p:cNvPr>
              <p:cNvCxnSpPr>
                <a:cxnSpLocks/>
              </p:cNvCxnSpPr>
              <p:nvPr/>
            </p:nvCxnSpPr>
            <p:spPr>
              <a:xfrm flipH="1">
                <a:off x="4807637" y="2032139"/>
                <a:ext cx="237542" cy="227131"/>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2DD0AD22-614A-7973-790A-DBAA88D3EE0D}"/>
                  </a:ext>
                </a:extLst>
              </p:cNvPr>
              <p:cNvCxnSpPr>
                <a:cxnSpLocks/>
              </p:cNvCxnSpPr>
              <p:nvPr/>
            </p:nvCxnSpPr>
            <p:spPr>
              <a:xfrm flipH="1" flipV="1">
                <a:off x="5272289" y="1988419"/>
                <a:ext cx="1686511" cy="109362"/>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grpSp>
        <p:cxnSp>
          <p:nvCxnSpPr>
            <p:cNvPr id="66" name="Straight Connector 65">
              <a:extLst>
                <a:ext uri="{FF2B5EF4-FFF2-40B4-BE49-F238E27FC236}">
                  <a16:creationId xmlns:a16="http://schemas.microsoft.com/office/drawing/2014/main" id="{41C77D3D-271F-29DE-DE74-629050AC1524}"/>
                </a:ext>
              </a:extLst>
            </p:cNvPr>
            <p:cNvCxnSpPr>
              <a:cxnSpLocks/>
            </p:cNvCxnSpPr>
            <p:nvPr/>
          </p:nvCxnSpPr>
          <p:spPr>
            <a:xfrm>
              <a:off x="7346584" y="2861393"/>
              <a:ext cx="621758" cy="27825"/>
            </a:xfrm>
            <a:prstGeom prst="line">
              <a:avLst/>
            </a:prstGeom>
            <a:ln w="28575">
              <a:solidFill>
                <a:schemeClr val="accent2">
                  <a:lumMod val="75000"/>
                </a:schemeClr>
              </a:solidFill>
              <a:prstDash val="dash"/>
            </a:ln>
          </p:spPr>
          <p:style>
            <a:lnRef idx="2">
              <a:schemeClr val="dk1"/>
            </a:lnRef>
            <a:fillRef idx="0">
              <a:schemeClr val="dk1"/>
            </a:fillRef>
            <a:effectRef idx="1">
              <a:schemeClr val="dk1"/>
            </a:effectRef>
            <a:fontRef idx="minor">
              <a:schemeClr val="tx1"/>
            </a:fontRef>
          </p:style>
        </p:cxnSp>
      </p:grpSp>
      <p:pic>
        <p:nvPicPr>
          <p:cNvPr id="92" name="Picture 91" descr="A diagram of a pyramid&#10;&#10;Description automatically generated">
            <a:extLst>
              <a:ext uri="{FF2B5EF4-FFF2-40B4-BE49-F238E27FC236}">
                <a16:creationId xmlns:a16="http://schemas.microsoft.com/office/drawing/2014/main" id="{2EE971BC-77D4-6D48-14B5-ED2CA7751C9A}"/>
              </a:ext>
            </a:extLst>
          </p:cNvPr>
          <p:cNvPicPr>
            <a:picLocks noChangeAspect="1"/>
          </p:cNvPicPr>
          <p:nvPr/>
        </p:nvPicPr>
        <p:blipFill>
          <a:blip r:embed="rId4"/>
          <a:srcRect l="2214"/>
          <a:stretch/>
        </p:blipFill>
        <p:spPr>
          <a:xfrm>
            <a:off x="2660324" y="367242"/>
            <a:ext cx="1673199" cy="963591"/>
          </a:xfrm>
          <a:prstGeom prst="rect">
            <a:avLst/>
          </a:prstGeom>
          <a:ln>
            <a:solidFill>
              <a:schemeClr val="tx1"/>
            </a:solidFill>
          </a:ln>
        </p:spPr>
      </p:pic>
    </p:spTree>
    <p:extLst>
      <p:ext uri="{BB962C8B-B14F-4D97-AF65-F5344CB8AC3E}">
        <p14:creationId xmlns:p14="http://schemas.microsoft.com/office/powerpoint/2010/main" val="3970744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00BDC5-25D2-C794-810F-AF4B9CC7A418}"/>
            </a:ext>
          </a:extLst>
        </p:cNvPr>
        <p:cNvGrpSpPr/>
        <p:nvPr/>
      </p:nvGrpSpPr>
      <p:grpSpPr>
        <a:xfrm>
          <a:off x="0" y="0"/>
          <a:ext cx="0" cy="0"/>
          <a:chOff x="0" y="0"/>
          <a:chExt cx="0" cy="0"/>
        </a:xfrm>
      </p:grpSpPr>
      <p:sp>
        <p:nvSpPr>
          <p:cNvPr id="53" name="Rectangle 1">
            <a:extLst>
              <a:ext uri="{FF2B5EF4-FFF2-40B4-BE49-F238E27FC236}">
                <a16:creationId xmlns:a16="http://schemas.microsoft.com/office/drawing/2014/main" id="{4945BF5E-F5FC-42A7-B384-AE0751848534}"/>
              </a:ext>
            </a:extLst>
          </p:cNvPr>
          <p:cNvSpPr>
            <a:spLocks noChangeArrowheads="1"/>
          </p:cNvSpPr>
          <p:nvPr/>
        </p:nvSpPr>
        <p:spPr bwMode="auto">
          <a:xfrm>
            <a:off x="2744799" y="277242"/>
            <a:ext cx="650153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CH" sz="3200" b="1" dirty="0">
                <a:latin typeface="Avenir Black" panose="02000503020000020003" pitchFamily="2" charset="0"/>
                <a:ea typeface="+mj-ea"/>
                <a:cs typeface="Baloo Bhaijaan" panose="03080902040302020200" pitchFamily="66" charset="-78"/>
              </a:rPr>
              <a:t>Tests in Lab</a:t>
            </a:r>
            <a:endParaRPr lang="en-CH" altLang="en-CH" sz="2000" b="1" dirty="0">
              <a:latin typeface="Avenir Black" panose="02000503020000020003" pitchFamily="2" charset="0"/>
              <a:ea typeface="+mj-ea"/>
              <a:cs typeface="Baloo Bhaijaan" panose="03080902040302020200" pitchFamily="66" charset="-78"/>
            </a:endParaRPr>
          </a:p>
        </p:txBody>
      </p:sp>
      <p:grpSp>
        <p:nvGrpSpPr>
          <p:cNvPr id="63" name="Group 62">
            <a:extLst>
              <a:ext uri="{FF2B5EF4-FFF2-40B4-BE49-F238E27FC236}">
                <a16:creationId xmlns:a16="http://schemas.microsoft.com/office/drawing/2014/main" id="{15C7063C-BDB8-0787-1716-02BFA0A869A1}"/>
              </a:ext>
            </a:extLst>
          </p:cNvPr>
          <p:cNvGrpSpPr/>
          <p:nvPr/>
        </p:nvGrpSpPr>
        <p:grpSpPr>
          <a:xfrm>
            <a:off x="838200" y="922029"/>
            <a:ext cx="10569269" cy="5265176"/>
            <a:chOff x="1852565" y="1336035"/>
            <a:chExt cx="10339434" cy="4981141"/>
          </a:xfrm>
        </p:grpSpPr>
        <p:grpSp>
          <p:nvGrpSpPr>
            <p:cNvPr id="52" name="Group 51">
              <a:extLst>
                <a:ext uri="{FF2B5EF4-FFF2-40B4-BE49-F238E27FC236}">
                  <a16:creationId xmlns:a16="http://schemas.microsoft.com/office/drawing/2014/main" id="{ACB6D53A-83C0-FA95-C33B-557B2D7372F6}"/>
                </a:ext>
              </a:extLst>
            </p:cNvPr>
            <p:cNvGrpSpPr/>
            <p:nvPr/>
          </p:nvGrpSpPr>
          <p:grpSpPr>
            <a:xfrm>
              <a:off x="1852565" y="1336035"/>
              <a:ext cx="10339434" cy="4981141"/>
              <a:chOff x="1720004" y="595375"/>
              <a:chExt cx="10339434" cy="4981141"/>
            </a:xfrm>
          </p:grpSpPr>
          <p:pic>
            <p:nvPicPr>
              <p:cNvPr id="3" name="Picture 2" descr="A group of metal objects in a room&#10;&#10;Description automatically generated">
                <a:extLst>
                  <a:ext uri="{FF2B5EF4-FFF2-40B4-BE49-F238E27FC236}">
                    <a16:creationId xmlns:a16="http://schemas.microsoft.com/office/drawing/2014/main" id="{35E157AC-F1C0-9FBF-40C6-7A4E4232E2DF}"/>
                  </a:ext>
                </a:extLst>
              </p:cNvPr>
              <p:cNvPicPr>
                <a:picLocks noChangeAspect="1"/>
              </p:cNvPicPr>
              <p:nvPr/>
            </p:nvPicPr>
            <p:blipFill>
              <a:blip r:embed="rId3"/>
              <a:srcRect l="13310" t="31402" b="12913"/>
              <a:stretch/>
            </p:blipFill>
            <p:spPr>
              <a:xfrm>
                <a:off x="1720004" y="595375"/>
                <a:ext cx="10339434" cy="4981141"/>
              </a:xfrm>
              <a:prstGeom prst="rect">
                <a:avLst/>
              </a:prstGeom>
            </p:spPr>
          </p:pic>
          <p:cxnSp>
            <p:nvCxnSpPr>
              <p:cNvPr id="4" name="Straight Arrow Connector 3">
                <a:extLst>
                  <a:ext uri="{FF2B5EF4-FFF2-40B4-BE49-F238E27FC236}">
                    <a16:creationId xmlns:a16="http://schemas.microsoft.com/office/drawing/2014/main" id="{33EBBCE2-1688-9527-86FF-B7AF49A542AB}"/>
                  </a:ext>
                </a:extLst>
              </p:cNvPr>
              <p:cNvCxnSpPr>
                <a:cxnSpLocks/>
              </p:cNvCxnSpPr>
              <p:nvPr/>
            </p:nvCxnSpPr>
            <p:spPr>
              <a:xfrm>
                <a:off x="3292764" y="2387921"/>
                <a:ext cx="0" cy="145558"/>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2C398CD2-BCB7-76C1-1541-BDC2F40CA320}"/>
                  </a:ext>
                </a:extLst>
              </p:cNvPr>
              <p:cNvSpPr txBox="1"/>
              <p:nvPr/>
            </p:nvSpPr>
            <p:spPr>
              <a:xfrm>
                <a:off x="2965206" y="2089993"/>
                <a:ext cx="674480" cy="338554"/>
              </a:xfrm>
              <a:prstGeom prst="rect">
                <a:avLst/>
              </a:prstGeom>
              <a:noFill/>
            </p:spPr>
            <p:txBody>
              <a:bodyPr wrap="none" rtlCol="0">
                <a:spAutoFit/>
              </a:bodyPr>
              <a:lstStyle/>
              <a:p>
                <a:r>
                  <a:rPr lang="en-CH" sz="1600" dirty="0">
                    <a:solidFill>
                      <a:schemeClr val="bg1"/>
                    </a:solidFill>
                  </a:rPr>
                  <a:t>Laser</a:t>
                </a:r>
              </a:p>
            </p:txBody>
          </p:sp>
          <p:sp>
            <p:nvSpPr>
              <p:cNvPr id="8" name="TextBox 7">
                <a:extLst>
                  <a:ext uri="{FF2B5EF4-FFF2-40B4-BE49-F238E27FC236}">
                    <a16:creationId xmlns:a16="http://schemas.microsoft.com/office/drawing/2014/main" id="{0097887A-9D55-DBC1-A2C6-04CE32247179}"/>
                  </a:ext>
                </a:extLst>
              </p:cNvPr>
              <p:cNvSpPr txBox="1"/>
              <p:nvPr/>
            </p:nvSpPr>
            <p:spPr>
              <a:xfrm>
                <a:off x="6426667" y="1204610"/>
                <a:ext cx="1064266" cy="338554"/>
              </a:xfrm>
              <a:prstGeom prst="rect">
                <a:avLst/>
              </a:prstGeom>
              <a:noFill/>
            </p:spPr>
            <p:txBody>
              <a:bodyPr wrap="none" rtlCol="0">
                <a:spAutoFit/>
              </a:bodyPr>
              <a:lstStyle/>
              <a:p>
                <a:r>
                  <a:rPr lang="en-CH" sz="1600" dirty="0">
                    <a:solidFill>
                      <a:schemeClr val="bg1"/>
                    </a:solidFill>
                  </a:rPr>
                  <a:t>Pupil stop</a:t>
                </a:r>
              </a:p>
            </p:txBody>
          </p:sp>
          <p:cxnSp>
            <p:nvCxnSpPr>
              <p:cNvPr id="9" name="Straight Arrow Connector 8">
                <a:extLst>
                  <a:ext uri="{FF2B5EF4-FFF2-40B4-BE49-F238E27FC236}">
                    <a16:creationId xmlns:a16="http://schemas.microsoft.com/office/drawing/2014/main" id="{0E2210F6-29F1-4DE4-61E4-749CF2BFCDEF}"/>
                  </a:ext>
                </a:extLst>
              </p:cNvPr>
              <p:cNvCxnSpPr>
                <a:cxnSpLocks/>
              </p:cNvCxnSpPr>
              <p:nvPr/>
            </p:nvCxnSpPr>
            <p:spPr>
              <a:xfrm>
                <a:off x="7020720" y="1524056"/>
                <a:ext cx="0" cy="22943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1FC0E0FB-83D4-9F6A-B8FC-E7401DAA49CB}"/>
                  </a:ext>
                </a:extLst>
              </p:cNvPr>
              <p:cNvSpPr txBox="1"/>
              <p:nvPr/>
            </p:nvSpPr>
            <p:spPr>
              <a:xfrm>
                <a:off x="10226738" y="1204610"/>
                <a:ext cx="564578" cy="338554"/>
              </a:xfrm>
              <a:prstGeom prst="rect">
                <a:avLst/>
              </a:prstGeom>
              <a:noFill/>
            </p:spPr>
            <p:txBody>
              <a:bodyPr wrap="none" rtlCol="0">
                <a:spAutoFit/>
              </a:bodyPr>
              <a:lstStyle/>
              <a:p>
                <a:r>
                  <a:rPr lang="en-CH" sz="1600" dirty="0">
                    <a:solidFill>
                      <a:schemeClr val="bg1"/>
                    </a:solidFill>
                  </a:rPr>
                  <a:t>SLM</a:t>
                </a:r>
              </a:p>
            </p:txBody>
          </p:sp>
          <p:cxnSp>
            <p:nvCxnSpPr>
              <p:cNvPr id="11" name="Straight Arrow Connector 10">
                <a:extLst>
                  <a:ext uri="{FF2B5EF4-FFF2-40B4-BE49-F238E27FC236}">
                    <a16:creationId xmlns:a16="http://schemas.microsoft.com/office/drawing/2014/main" id="{CA8D7A41-D030-43D7-9531-85D6C17D31B4}"/>
                  </a:ext>
                </a:extLst>
              </p:cNvPr>
              <p:cNvCxnSpPr>
                <a:cxnSpLocks/>
              </p:cNvCxnSpPr>
              <p:nvPr/>
            </p:nvCxnSpPr>
            <p:spPr>
              <a:xfrm>
                <a:off x="10471994" y="1491417"/>
                <a:ext cx="0" cy="26412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B958B36A-E326-6D59-B06E-23E384A75D76}"/>
                  </a:ext>
                </a:extLst>
              </p:cNvPr>
              <p:cNvSpPr txBox="1"/>
              <p:nvPr/>
            </p:nvSpPr>
            <p:spPr>
              <a:xfrm>
                <a:off x="9396413" y="1183714"/>
                <a:ext cx="952953" cy="338554"/>
              </a:xfrm>
              <a:prstGeom prst="rect">
                <a:avLst/>
              </a:prstGeom>
              <a:noFill/>
            </p:spPr>
            <p:txBody>
              <a:bodyPr wrap="none" rtlCol="0">
                <a:spAutoFit/>
              </a:bodyPr>
              <a:lstStyle/>
              <a:p>
                <a:r>
                  <a:rPr lang="en-CH" sz="1600" dirty="0">
                    <a:solidFill>
                      <a:schemeClr val="bg1"/>
                    </a:solidFill>
                  </a:rPr>
                  <a:t>Polarizer</a:t>
                </a:r>
              </a:p>
            </p:txBody>
          </p:sp>
          <p:cxnSp>
            <p:nvCxnSpPr>
              <p:cNvPr id="13" name="Straight Arrow Connector 12">
                <a:extLst>
                  <a:ext uri="{FF2B5EF4-FFF2-40B4-BE49-F238E27FC236}">
                    <a16:creationId xmlns:a16="http://schemas.microsoft.com/office/drawing/2014/main" id="{ECF88DBA-1F80-778F-8FFE-36AD59291D13}"/>
                  </a:ext>
                </a:extLst>
              </p:cNvPr>
              <p:cNvCxnSpPr>
                <a:cxnSpLocks/>
              </p:cNvCxnSpPr>
              <p:nvPr/>
            </p:nvCxnSpPr>
            <p:spPr>
              <a:xfrm>
                <a:off x="9918376" y="1491417"/>
                <a:ext cx="0" cy="18961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A7FA7CD6-FE59-D3F5-338D-E7BF92D0BF41}"/>
                  </a:ext>
                </a:extLst>
              </p:cNvPr>
              <p:cNvSpPr txBox="1"/>
              <p:nvPr/>
            </p:nvSpPr>
            <p:spPr>
              <a:xfrm>
                <a:off x="2994156" y="1173574"/>
                <a:ext cx="890308" cy="338554"/>
              </a:xfrm>
              <a:prstGeom prst="rect">
                <a:avLst/>
              </a:prstGeom>
              <a:noFill/>
              <a:ln>
                <a:noFill/>
              </a:ln>
            </p:spPr>
            <p:txBody>
              <a:bodyPr wrap="none" rtlCol="0">
                <a:spAutoFit/>
              </a:bodyPr>
              <a:lstStyle/>
              <a:p>
                <a:r>
                  <a:rPr lang="en-CH" sz="1600" dirty="0">
                    <a:solidFill>
                      <a:schemeClr val="bg1"/>
                    </a:solidFill>
                  </a:rPr>
                  <a:t>Camera</a:t>
                </a:r>
              </a:p>
            </p:txBody>
          </p:sp>
          <p:cxnSp>
            <p:nvCxnSpPr>
              <p:cNvPr id="17" name="Straight Arrow Connector 16">
                <a:extLst>
                  <a:ext uri="{FF2B5EF4-FFF2-40B4-BE49-F238E27FC236}">
                    <a16:creationId xmlns:a16="http://schemas.microsoft.com/office/drawing/2014/main" id="{99792C19-5815-54B6-9A4A-12210BDC7DFE}"/>
                  </a:ext>
                </a:extLst>
              </p:cNvPr>
              <p:cNvCxnSpPr>
                <a:cxnSpLocks/>
              </p:cNvCxnSpPr>
              <p:nvPr/>
            </p:nvCxnSpPr>
            <p:spPr>
              <a:xfrm>
                <a:off x="3493696" y="1491003"/>
                <a:ext cx="8369" cy="19369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D17A2BF8-3A89-F139-C998-C56F632C3F2B}"/>
                  </a:ext>
                </a:extLst>
              </p:cNvPr>
              <p:cNvSpPr txBox="1"/>
              <p:nvPr/>
            </p:nvSpPr>
            <p:spPr>
              <a:xfrm>
                <a:off x="3899503" y="972088"/>
                <a:ext cx="908134" cy="338554"/>
              </a:xfrm>
              <a:prstGeom prst="rect">
                <a:avLst/>
              </a:prstGeom>
              <a:noFill/>
            </p:spPr>
            <p:txBody>
              <a:bodyPr wrap="none" rtlCol="0">
                <a:spAutoFit/>
              </a:bodyPr>
              <a:lstStyle/>
              <a:p>
                <a:r>
                  <a:rPr lang="en-CH" sz="1600" dirty="0">
                    <a:solidFill>
                      <a:schemeClr val="bg1"/>
                    </a:solidFill>
                  </a:rPr>
                  <a:t>Pyramid</a:t>
                </a:r>
              </a:p>
            </p:txBody>
          </p:sp>
          <p:cxnSp>
            <p:nvCxnSpPr>
              <p:cNvPr id="19" name="Straight Arrow Connector 18">
                <a:extLst>
                  <a:ext uri="{FF2B5EF4-FFF2-40B4-BE49-F238E27FC236}">
                    <a16:creationId xmlns:a16="http://schemas.microsoft.com/office/drawing/2014/main" id="{59FE148A-14F7-175D-64D6-E9358A19FD9F}"/>
                  </a:ext>
                </a:extLst>
              </p:cNvPr>
              <p:cNvCxnSpPr>
                <a:cxnSpLocks/>
              </p:cNvCxnSpPr>
              <p:nvPr/>
            </p:nvCxnSpPr>
            <p:spPr>
              <a:xfrm>
                <a:off x="4320912" y="1278971"/>
                <a:ext cx="0" cy="198438"/>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F98464CA-2EF9-4BE7-CF2A-790E871F02BE}"/>
                  </a:ext>
                </a:extLst>
              </p:cNvPr>
              <p:cNvSpPr txBox="1"/>
              <p:nvPr/>
            </p:nvSpPr>
            <p:spPr>
              <a:xfrm>
                <a:off x="4643463" y="1204610"/>
                <a:ext cx="1257652" cy="338554"/>
              </a:xfrm>
              <a:prstGeom prst="rect">
                <a:avLst/>
              </a:prstGeom>
              <a:noFill/>
            </p:spPr>
            <p:txBody>
              <a:bodyPr wrap="none" rtlCol="0">
                <a:spAutoFit/>
              </a:bodyPr>
              <a:lstStyle/>
              <a:p>
                <a:r>
                  <a:rPr lang="en-CH" sz="1600" dirty="0">
                    <a:solidFill>
                      <a:schemeClr val="bg1"/>
                    </a:solidFill>
                  </a:rPr>
                  <a:t>Beamspliter</a:t>
                </a:r>
              </a:p>
            </p:txBody>
          </p:sp>
          <p:cxnSp>
            <p:nvCxnSpPr>
              <p:cNvPr id="23" name="Straight Arrow Connector 22">
                <a:extLst>
                  <a:ext uri="{FF2B5EF4-FFF2-40B4-BE49-F238E27FC236}">
                    <a16:creationId xmlns:a16="http://schemas.microsoft.com/office/drawing/2014/main" id="{B0134ED9-BD77-DDCA-62EE-1431A4169282}"/>
                  </a:ext>
                </a:extLst>
              </p:cNvPr>
              <p:cNvCxnSpPr>
                <a:cxnSpLocks/>
              </p:cNvCxnSpPr>
              <p:nvPr/>
            </p:nvCxnSpPr>
            <p:spPr>
              <a:xfrm>
                <a:off x="5118771" y="1505277"/>
                <a:ext cx="0" cy="198438"/>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F70BC5BB-CFC8-E9FC-EE4A-501DB0C5BA3B}"/>
                  </a:ext>
                </a:extLst>
              </p:cNvPr>
              <p:cNvSpPr txBox="1"/>
              <p:nvPr/>
            </p:nvSpPr>
            <p:spPr>
              <a:xfrm>
                <a:off x="4670245" y="2839748"/>
                <a:ext cx="1159423" cy="553229"/>
              </a:xfrm>
              <a:prstGeom prst="rect">
                <a:avLst/>
              </a:prstGeom>
              <a:noFill/>
            </p:spPr>
            <p:txBody>
              <a:bodyPr wrap="none" rtlCol="0">
                <a:spAutoFit/>
              </a:bodyPr>
              <a:lstStyle/>
              <a:p>
                <a:pPr algn="ctr"/>
                <a:r>
                  <a:rPr lang="en-CH" sz="1600" dirty="0">
                    <a:solidFill>
                      <a:schemeClr val="bg1"/>
                    </a:solidFill>
                  </a:rPr>
                  <a:t>Focal-plane </a:t>
                </a:r>
              </a:p>
              <a:p>
                <a:pPr algn="ctr"/>
                <a:r>
                  <a:rPr lang="en-CH" sz="1600" dirty="0">
                    <a:solidFill>
                      <a:schemeClr val="bg1"/>
                    </a:solidFill>
                  </a:rPr>
                  <a:t>camera</a:t>
                </a:r>
              </a:p>
            </p:txBody>
          </p:sp>
          <p:cxnSp>
            <p:nvCxnSpPr>
              <p:cNvPr id="25" name="Straight Arrow Connector 24">
                <a:extLst>
                  <a:ext uri="{FF2B5EF4-FFF2-40B4-BE49-F238E27FC236}">
                    <a16:creationId xmlns:a16="http://schemas.microsoft.com/office/drawing/2014/main" id="{6D00008C-B365-B0DF-E49D-44E9063C9E7E}"/>
                  </a:ext>
                </a:extLst>
              </p:cNvPr>
              <p:cNvCxnSpPr>
                <a:cxnSpLocks/>
              </p:cNvCxnSpPr>
              <p:nvPr/>
            </p:nvCxnSpPr>
            <p:spPr>
              <a:xfrm flipH="1" flipV="1">
                <a:off x="4927920" y="2434698"/>
                <a:ext cx="210347" cy="391425"/>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E4FB322C-B19C-F4C5-5F04-2D7C160A78CE}"/>
                  </a:ext>
                </a:extLst>
              </p:cNvPr>
              <p:cNvCxnSpPr>
                <a:cxnSpLocks/>
              </p:cNvCxnSpPr>
              <p:nvPr/>
            </p:nvCxnSpPr>
            <p:spPr>
              <a:xfrm flipV="1">
                <a:off x="3443493" y="2543035"/>
                <a:ext cx="3023360" cy="307469"/>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2FF6B1FD-810B-35A8-4751-1CADB3E764F9}"/>
                  </a:ext>
                </a:extLst>
              </p:cNvPr>
              <p:cNvCxnSpPr>
                <a:cxnSpLocks/>
              </p:cNvCxnSpPr>
              <p:nvPr/>
            </p:nvCxnSpPr>
            <p:spPr>
              <a:xfrm flipV="1">
                <a:off x="7325509" y="2354563"/>
                <a:ext cx="2604759" cy="127481"/>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9172281F-4AF6-2B91-9BBE-D75DC65268F8}"/>
                  </a:ext>
                </a:extLst>
              </p:cNvPr>
              <p:cNvCxnSpPr>
                <a:cxnSpLocks/>
              </p:cNvCxnSpPr>
              <p:nvPr/>
            </p:nvCxnSpPr>
            <p:spPr>
              <a:xfrm flipV="1">
                <a:off x="6650354" y="2482044"/>
                <a:ext cx="388296" cy="51435"/>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F4F1A8FC-E5AD-290B-5328-8F550C6EDD8A}"/>
                  </a:ext>
                </a:extLst>
              </p:cNvPr>
              <p:cNvCxnSpPr>
                <a:cxnSpLocks/>
              </p:cNvCxnSpPr>
              <p:nvPr/>
            </p:nvCxnSpPr>
            <p:spPr>
              <a:xfrm flipH="1" flipV="1">
                <a:off x="8001842" y="2157267"/>
                <a:ext cx="1919461" cy="182268"/>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006C336A-0122-5DB3-E85C-B5D3F17734CA}"/>
                  </a:ext>
                </a:extLst>
              </p:cNvPr>
              <p:cNvCxnSpPr>
                <a:cxnSpLocks/>
              </p:cNvCxnSpPr>
              <p:nvPr/>
            </p:nvCxnSpPr>
            <p:spPr>
              <a:xfrm flipH="1">
                <a:off x="4452529" y="1976181"/>
                <a:ext cx="355108" cy="0"/>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578B46C8-785B-AAD6-10D2-E1F914F9D275}"/>
                  </a:ext>
                </a:extLst>
              </p:cNvPr>
              <p:cNvCxnSpPr>
                <a:cxnSpLocks/>
              </p:cNvCxnSpPr>
              <p:nvPr/>
            </p:nvCxnSpPr>
            <p:spPr>
              <a:xfrm flipH="1">
                <a:off x="4807637" y="2032139"/>
                <a:ext cx="237542" cy="227131"/>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3C45DA88-57BD-FF2B-E2CA-0CBB686F51C8}"/>
                  </a:ext>
                </a:extLst>
              </p:cNvPr>
              <p:cNvCxnSpPr>
                <a:cxnSpLocks/>
              </p:cNvCxnSpPr>
              <p:nvPr/>
            </p:nvCxnSpPr>
            <p:spPr>
              <a:xfrm flipH="1" flipV="1">
                <a:off x="5272289" y="1988419"/>
                <a:ext cx="1686511" cy="109362"/>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grpSp>
        <p:cxnSp>
          <p:nvCxnSpPr>
            <p:cNvPr id="59" name="Straight Connector 58">
              <a:extLst>
                <a:ext uri="{FF2B5EF4-FFF2-40B4-BE49-F238E27FC236}">
                  <a16:creationId xmlns:a16="http://schemas.microsoft.com/office/drawing/2014/main" id="{88E7FDD4-1AC1-0D6B-DC31-B7EE9725F030}"/>
                </a:ext>
              </a:extLst>
            </p:cNvPr>
            <p:cNvCxnSpPr>
              <a:cxnSpLocks/>
            </p:cNvCxnSpPr>
            <p:nvPr/>
          </p:nvCxnSpPr>
          <p:spPr>
            <a:xfrm>
              <a:off x="7346584" y="2861393"/>
              <a:ext cx="621758" cy="27825"/>
            </a:xfrm>
            <a:prstGeom prst="line">
              <a:avLst/>
            </a:prstGeom>
            <a:ln w="28575">
              <a:solidFill>
                <a:schemeClr val="accent2">
                  <a:lumMod val="75000"/>
                </a:schemeClr>
              </a:solidFill>
              <a:prstDash val="dash"/>
            </a:ln>
          </p:spPr>
          <p:style>
            <a:lnRef idx="2">
              <a:schemeClr val="dk1"/>
            </a:lnRef>
            <a:fillRef idx="0">
              <a:schemeClr val="dk1"/>
            </a:fillRef>
            <a:effectRef idx="1">
              <a:schemeClr val="dk1"/>
            </a:effectRef>
            <a:fontRef idx="minor">
              <a:schemeClr val="tx1"/>
            </a:fontRef>
          </p:style>
        </p:cxnSp>
      </p:grpSp>
      <p:sp>
        <p:nvSpPr>
          <p:cNvPr id="2" name="Date Placeholder 1">
            <a:extLst>
              <a:ext uri="{FF2B5EF4-FFF2-40B4-BE49-F238E27FC236}">
                <a16:creationId xmlns:a16="http://schemas.microsoft.com/office/drawing/2014/main" id="{291DA7C1-532D-A1A0-6E1E-312FBEA9E3F8}"/>
              </a:ext>
            </a:extLst>
          </p:cNvPr>
          <p:cNvSpPr>
            <a:spLocks noGrp="1"/>
          </p:cNvSpPr>
          <p:nvPr>
            <p:ph type="dt" sz="half" idx="10"/>
          </p:nvPr>
        </p:nvSpPr>
        <p:spPr/>
        <p:txBody>
          <a:bodyPr/>
          <a:lstStyle/>
          <a:p>
            <a:fld id="{B96B77F6-D034-9F4E-9A7A-1AF96DE61CAA}" type="datetime1">
              <a:rPr lang="de-CH" smtClean="0"/>
              <a:t>21.01.26</a:t>
            </a:fld>
            <a:endParaRPr lang="en-CH"/>
          </a:p>
        </p:txBody>
      </p:sp>
      <p:sp>
        <p:nvSpPr>
          <p:cNvPr id="26" name="Slide Number Placeholder 25">
            <a:extLst>
              <a:ext uri="{FF2B5EF4-FFF2-40B4-BE49-F238E27FC236}">
                <a16:creationId xmlns:a16="http://schemas.microsoft.com/office/drawing/2014/main" id="{382931A5-8849-F47B-9547-A6134C80B734}"/>
              </a:ext>
            </a:extLst>
          </p:cNvPr>
          <p:cNvSpPr>
            <a:spLocks noGrp="1"/>
          </p:cNvSpPr>
          <p:nvPr>
            <p:ph type="sldNum" sz="quarter" idx="12"/>
          </p:nvPr>
        </p:nvSpPr>
        <p:spPr/>
        <p:txBody>
          <a:bodyPr/>
          <a:lstStyle/>
          <a:p>
            <a:fld id="{19B51A1E-902D-48AF-9020-955120F399B6}" type="slidenum">
              <a:rPr lang="en-US" noProof="0" smtClean="0"/>
              <a:pPr/>
              <a:t>18</a:t>
            </a:fld>
            <a:endParaRPr lang="en-US" noProof="0" dirty="0"/>
          </a:p>
        </p:txBody>
      </p:sp>
      <p:pic>
        <p:nvPicPr>
          <p:cNvPr id="42" name="Picture 41" descr="A screenshot of a computer&#10;&#10;Description automatically generated">
            <a:extLst>
              <a:ext uri="{FF2B5EF4-FFF2-40B4-BE49-F238E27FC236}">
                <a16:creationId xmlns:a16="http://schemas.microsoft.com/office/drawing/2014/main" id="{23D0E736-1585-A461-0A90-DF72614843A9}"/>
              </a:ext>
            </a:extLst>
          </p:cNvPr>
          <p:cNvPicPr>
            <a:picLocks noChangeAspect="1"/>
          </p:cNvPicPr>
          <p:nvPr/>
        </p:nvPicPr>
        <p:blipFill>
          <a:blip r:embed="rId4"/>
          <a:srcRect l="25555" t="28434" r="2425" b="47427"/>
          <a:stretch/>
        </p:blipFill>
        <p:spPr>
          <a:xfrm>
            <a:off x="2078076" y="2420757"/>
            <a:ext cx="8350211" cy="1865843"/>
          </a:xfrm>
          <a:prstGeom prst="rect">
            <a:avLst/>
          </a:prstGeom>
        </p:spPr>
      </p:pic>
      <p:sp>
        <p:nvSpPr>
          <p:cNvPr id="47" name="TextBox 46">
            <a:extLst>
              <a:ext uri="{FF2B5EF4-FFF2-40B4-BE49-F238E27FC236}">
                <a16:creationId xmlns:a16="http://schemas.microsoft.com/office/drawing/2014/main" id="{BBFE60BB-CAFE-EE9F-E97A-0EFF39FFBB26}"/>
              </a:ext>
            </a:extLst>
          </p:cNvPr>
          <p:cNvSpPr txBox="1"/>
          <p:nvPr/>
        </p:nvSpPr>
        <p:spPr>
          <a:xfrm>
            <a:off x="5249231" y="2645904"/>
            <a:ext cx="2035978" cy="800219"/>
          </a:xfrm>
          <a:prstGeom prst="rect">
            <a:avLst/>
          </a:prstGeom>
          <a:noFill/>
        </p:spPr>
        <p:txBody>
          <a:bodyPr wrap="square">
            <a:spAutoFit/>
          </a:bodyPr>
          <a:lstStyle/>
          <a:p>
            <a:pPr algn="ctr">
              <a:spcBef>
                <a:spcPts val="300"/>
              </a:spcBef>
              <a:spcAft>
                <a:spcPts val="300"/>
              </a:spcAft>
            </a:pPr>
            <a:r>
              <a:rPr lang="en-US" sz="1200" dirty="0">
                <a:latin typeface="Avenir Book" panose="02000503020000020003" pitchFamily="2" charset="0"/>
                <a:ea typeface="Times New Roman" panose="02020603050405020304" pitchFamily="18" charset="0"/>
              </a:rPr>
              <a:t>Wavelength = 1400 nm</a:t>
            </a:r>
            <a:endParaRPr lang="en-US" sz="1200" dirty="0">
              <a:effectLst/>
              <a:latin typeface="Avenir Book" panose="02000503020000020003" pitchFamily="2" charset="0"/>
              <a:ea typeface="Times New Roman" panose="02020603050405020304" pitchFamily="18" charset="0"/>
            </a:endParaRPr>
          </a:p>
          <a:p>
            <a:pPr algn="ctr">
              <a:spcBef>
                <a:spcPts val="300"/>
              </a:spcBef>
              <a:spcAft>
                <a:spcPts val="300"/>
              </a:spcAft>
            </a:pPr>
            <a:r>
              <a:rPr lang="en-US" sz="1200" dirty="0">
                <a:latin typeface="Avenir Book" panose="02000503020000020003" pitchFamily="2" charset="0"/>
                <a:ea typeface="Times New Roman" panose="02020603050405020304" pitchFamily="18" charset="0"/>
              </a:rPr>
              <a:t>Seeing = 2”</a:t>
            </a:r>
            <a:endParaRPr lang="en-US" sz="1200" dirty="0">
              <a:effectLst/>
              <a:latin typeface="Avenir Book" panose="02000503020000020003" pitchFamily="2" charset="0"/>
              <a:ea typeface="Times New Roman" panose="02020603050405020304" pitchFamily="18" charset="0"/>
            </a:endParaRPr>
          </a:p>
          <a:p>
            <a:pPr algn="ctr">
              <a:spcBef>
                <a:spcPts val="300"/>
              </a:spcBef>
              <a:spcAft>
                <a:spcPts val="300"/>
              </a:spcAft>
            </a:pPr>
            <a:r>
              <a:rPr lang="en-US" sz="1200" dirty="0">
                <a:effectLst/>
                <a:latin typeface="Avenir Book" panose="02000503020000020003" pitchFamily="2" charset="0"/>
                <a:ea typeface="Times New Roman" panose="02020603050405020304" pitchFamily="18" charset="0"/>
              </a:rPr>
              <a:t>Loop speed = 1kHz</a:t>
            </a:r>
          </a:p>
        </p:txBody>
      </p:sp>
      <p:pic>
        <p:nvPicPr>
          <p:cNvPr id="50" name="Picture 49" descr="A diagram of a pyramid&#10;&#10;Description automatically generated">
            <a:extLst>
              <a:ext uri="{FF2B5EF4-FFF2-40B4-BE49-F238E27FC236}">
                <a16:creationId xmlns:a16="http://schemas.microsoft.com/office/drawing/2014/main" id="{65A15916-6469-EB8C-C02B-C06CB4E44994}"/>
              </a:ext>
            </a:extLst>
          </p:cNvPr>
          <p:cNvPicPr>
            <a:picLocks noChangeAspect="1"/>
          </p:cNvPicPr>
          <p:nvPr/>
        </p:nvPicPr>
        <p:blipFill>
          <a:blip r:embed="rId5"/>
          <a:srcRect l="2214"/>
          <a:stretch/>
        </p:blipFill>
        <p:spPr>
          <a:xfrm>
            <a:off x="2660324" y="367242"/>
            <a:ext cx="1673199" cy="963591"/>
          </a:xfrm>
          <a:prstGeom prst="rect">
            <a:avLst/>
          </a:prstGeom>
          <a:ln>
            <a:solidFill>
              <a:schemeClr val="tx1"/>
            </a:solidFill>
          </a:ln>
        </p:spPr>
      </p:pic>
    </p:spTree>
    <p:extLst>
      <p:ext uri="{BB962C8B-B14F-4D97-AF65-F5344CB8AC3E}">
        <p14:creationId xmlns:p14="http://schemas.microsoft.com/office/powerpoint/2010/main" val="28719058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C7F44E-BC79-D084-4E65-1EF871F31ECE}"/>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FB7A30B1-D175-58A8-C3A9-EB9CD4C49F9C}"/>
              </a:ext>
            </a:extLst>
          </p:cNvPr>
          <p:cNvSpPr>
            <a:spLocks noGrp="1"/>
          </p:cNvSpPr>
          <p:nvPr>
            <p:ph type="sldNum" sz="quarter" idx="12"/>
          </p:nvPr>
        </p:nvSpPr>
        <p:spPr/>
        <p:txBody>
          <a:bodyPr/>
          <a:lstStyle/>
          <a:p>
            <a:fld id="{19B51A1E-902D-48AF-9020-955120F399B6}" type="slidenum">
              <a:rPr lang="en-US" noProof="0" smtClean="0"/>
              <a:pPr/>
              <a:t>19</a:t>
            </a:fld>
            <a:endParaRPr lang="en-US" noProof="0" dirty="0"/>
          </a:p>
        </p:txBody>
      </p:sp>
      <p:sp>
        <p:nvSpPr>
          <p:cNvPr id="4" name="TextBox 3">
            <a:extLst>
              <a:ext uri="{FF2B5EF4-FFF2-40B4-BE49-F238E27FC236}">
                <a16:creationId xmlns:a16="http://schemas.microsoft.com/office/drawing/2014/main" id="{25A36632-0562-9E87-0283-6BDB73BC4EF6}"/>
              </a:ext>
            </a:extLst>
          </p:cNvPr>
          <p:cNvSpPr txBox="1"/>
          <p:nvPr/>
        </p:nvSpPr>
        <p:spPr>
          <a:xfrm>
            <a:off x="4532830" y="229745"/>
            <a:ext cx="3348161" cy="1323439"/>
          </a:xfrm>
          <a:prstGeom prst="rect">
            <a:avLst/>
          </a:prstGeom>
          <a:noFill/>
        </p:spPr>
        <p:txBody>
          <a:bodyPr wrap="none" rtlCol="0">
            <a:spAutoFit/>
          </a:bodyPr>
          <a:lstStyle/>
          <a:p>
            <a:r>
              <a:rPr lang="en-US" sz="4000" b="1" dirty="0">
                <a:latin typeface="Avenir Book" panose="02000503020000020003" pitchFamily="2" charset="0"/>
              </a:rPr>
              <a:t>On Sky Tests</a:t>
            </a:r>
            <a:r>
              <a:rPr lang="en-CH" sz="4000" b="1" dirty="0">
                <a:latin typeface="Avenir Book" panose="02000503020000020003" pitchFamily="2" charset="0"/>
              </a:rPr>
              <a:t>!</a:t>
            </a:r>
          </a:p>
          <a:p>
            <a:endParaRPr lang="en-CH" sz="4000" b="1" dirty="0">
              <a:latin typeface="Avenir Book" panose="02000503020000020003" pitchFamily="2" charset="0"/>
            </a:endParaRPr>
          </a:p>
        </p:txBody>
      </p:sp>
      <p:sp>
        <p:nvSpPr>
          <p:cNvPr id="7" name="TextBox 6">
            <a:extLst>
              <a:ext uri="{FF2B5EF4-FFF2-40B4-BE49-F238E27FC236}">
                <a16:creationId xmlns:a16="http://schemas.microsoft.com/office/drawing/2014/main" id="{5F7E8B63-9C40-3D5F-1705-9119762290D9}"/>
              </a:ext>
            </a:extLst>
          </p:cNvPr>
          <p:cNvSpPr txBox="1"/>
          <p:nvPr/>
        </p:nvSpPr>
        <p:spPr>
          <a:xfrm>
            <a:off x="4195751" y="940734"/>
            <a:ext cx="6099586" cy="400110"/>
          </a:xfrm>
          <a:prstGeom prst="rect">
            <a:avLst/>
          </a:prstGeom>
          <a:noFill/>
        </p:spPr>
        <p:txBody>
          <a:bodyPr wrap="square">
            <a:spAutoFit/>
          </a:bodyPr>
          <a:lstStyle/>
          <a:p>
            <a:r>
              <a:rPr lang="en-GB" sz="2000" b="1" dirty="0" err="1">
                <a:latin typeface="Avenir Book" panose="02000503020000020003" pitchFamily="2" charset="0"/>
              </a:rPr>
              <a:t>Observatoire</a:t>
            </a:r>
            <a:r>
              <a:rPr lang="en-GB" sz="2000" b="1" dirty="0">
                <a:latin typeface="Avenir Book" panose="02000503020000020003" pitchFamily="2" charset="0"/>
              </a:rPr>
              <a:t> de Haute Provence (OHP)</a:t>
            </a:r>
          </a:p>
        </p:txBody>
      </p:sp>
      <p:pic>
        <p:nvPicPr>
          <p:cNvPr id="15" name="Picture 14" descr="A view of a forest with buildings and mountains in the background&#10;&#10;Description automatically generated">
            <a:extLst>
              <a:ext uri="{FF2B5EF4-FFF2-40B4-BE49-F238E27FC236}">
                <a16:creationId xmlns:a16="http://schemas.microsoft.com/office/drawing/2014/main" id="{7F5C4BEE-CC10-F38E-6A8D-9D50B103282F}"/>
              </a:ext>
            </a:extLst>
          </p:cNvPr>
          <p:cNvPicPr>
            <a:picLocks noChangeAspect="1"/>
          </p:cNvPicPr>
          <p:nvPr/>
        </p:nvPicPr>
        <p:blipFill>
          <a:blip r:embed="rId3"/>
          <a:srcRect t="7338" b="26168"/>
          <a:stretch/>
        </p:blipFill>
        <p:spPr>
          <a:xfrm>
            <a:off x="1912973" y="1558460"/>
            <a:ext cx="8587877" cy="4282867"/>
          </a:xfrm>
          <a:prstGeom prst="rect">
            <a:avLst/>
          </a:prstGeom>
        </p:spPr>
      </p:pic>
      <p:pic>
        <p:nvPicPr>
          <p:cNvPr id="17" name="Graphic 16" descr="Marker with solid fill">
            <a:extLst>
              <a:ext uri="{FF2B5EF4-FFF2-40B4-BE49-F238E27FC236}">
                <a16:creationId xmlns:a16="http://schemas.microsoft.com/office/drawing/2014/main" id="{4567C0C7-19AD-BB6B-FCEC-E5AC7432566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39885" y="891465"/>
            <a:ext cx="400110" cy="400110"/>
          </a:xfrm>
          <a:prstGeom prst="rect">
            <a:avLst/>
          </a:prstGeom>
        </p:spPr>
      </p:pic>
    </p:spTree>
    <p:extLst>
      <p:ext uri="{BB962C8B-B14F-4D97-AF65-F5344CB8AC3E}">
        <p14:creationId xmlns:p14="http://schemas.microsoft.com/office/powerpoint/2010/main" val="4159978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678C10-EC68-BA59-641D-1F8366414825}"/>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398CD438-E948-B869-A16F-412962D7E74E}"/>
              </a:ext>
            </a:extLst>
          </p:cNvPr>
          <p:cNvSpPr>
            <a:spLocks noGrp="1"/>
          </p:cNvSpPr>
          <p:nvPr>
            <p:ph type="sldNum" sz="quarter" idx="12"/>
          </p:nvPr>
        </p:nvSpPr>
        <p:spPr/>
        <p:txBody>
          <a:bodyPr/>
          <a:lstStyle/>
          <a:p>
            <a:fld id="{19B51A1E-902D-48AF-9020-955120F399B6}" type="slidenum">
              <a:rPr lang="en-US" noProof="0" smtClean="0"/>
              <a:pPr/>
              <a:t>2</a:t>
            </a:fld>
            <a:endParaRPr lang="en-US" noProof="0" dirty="0"/>
          </a:p>
        </p:txBody>
      </p:sp>
      <p:sp>
        <p:nvSpPr>
          <p:cNvPr id="5" name="Arc 4">
            <a:extLst>
              <a:ext uri="{FF2B5EF4-FFF2-40B4-BE49-F238E27FC236}">
                <a16:creationId xmlns:a16="http://schemas.microsoft.com/office/drawing/2014/main" id="{34D1C07D-FDEA-1668-69A3-88ACDA68D8F6}"/>
              </a:ext>
            </a:extLst>
          </p:cNvPr>
          <p:cNvSpPr/>
          <p:nvPr/>
        </p:nvSpPr>
        <p:spPr>
          <a:xfrm rot="20966932">
            <a:off x="-2028539" y="2401218"/>
            <a:ext cx="9587545" cy="8329984"/>
          </a:xfrm>
          <a:prstGeom prst="arc">
            <a:avLst/>
          </a:prstGeom>
          <a:ln w="2540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ln>
                <a:solidFill>
                  <a:schemeClr val="accent5">
                    <a:lumMod val="20000"/>
                    <a:lumOff val="80000"/>
                  </a:schemeClr>
                </a:solidFill>
              </a:ln>
              <a:solidFill>
                <a:schemeClr val="accent5">
                  <a:lumMod val="40000"/>
                  <a:lumOff val="60000"/>
                </a:schemeClr>
              </a:solidFill>
            </a:endParaRPr>
          </a:p>
        </p:txBody>
      </p:sp>
      <p:pic>
        <p:nvPicPr>
          <p:cNvPr id="25" name="Picture 24" descr="A dome shaped building on a hill&#10;&#10;Description automatically generated">
            <a:extLst>
              <a:ext uri="{FF2B5EF4-FFF2-40B4-BE49-F238E27FC236}">
                <a16:creationId xmlns:a16="http://schemas.microsoft.com/office/drawing/2014/main" id="{68D19B8A-C852-7F22-01E0-6D1D14F3A982}"/>
              </a:ext>
            </a:extLst>
          </p:cNvPr>
          <p:cNvPicPr>
            <a:picLocks noChangeAspect="1"/>
          </p:cNvPicPr>
          <p:nvPr/>
        </p:nvPicPr>
        <p:blipFill>
          <a:blip r:embed="rId3"/>
          <a:stretch>
            <a:fillRect/>
          </a:stretch>
        </p:blipFill>
        <p:spPr>
          <a:xfrm>
            <a:off x="2149205" y="2228228"/>
            <a:ext cx="3506694" cy="3506694"/>
          </a:xfrm>
          <a:prstGeom prst="rect">
            <a:avLst/>
          </a:prstGeom>
        </p:spPr>
      </p:pic>
      <p:sp>
        <p:nvSpPr>
          <p:cNvPr id="30" name="TextBox 29">
            <a:extLst>
              <a:ext uri="{FF2B5EF4-FFF2-40B4-BE49-F238E27FC236}">
                <a16:creationId xmlns:a16="http://schemas.microsoft.com/office/drawing/2014/main" id="{3EC9E0E6-1EF3-9B50-5291-A079304753AB}"/>
              </a:ext>
            </a:extLst>
          </p:cNvPr>
          <p:cNvSpPr txBox="1"/>
          <p:nvPr/>
        </p:nvSpPr>
        <p:spPr>
          <a:xfrm>
            <a:off x="5699784" y="5467632"/>
            <a:ext cx="682559" cy="369332"/>
          </a:xfrm>
          <a:prstGeom prst="rect">
            <a:avLst/>
          </a:prstGeom>
          <a:noFill/>
        </p:spPr>
        <p:txBody>
          <a:bodyPr wrap="none" rtlCol="0">
            <a:spAutoFit/>
          </a:bodyPr>
          <a:lstStyle/>
          <a:p>
            <a:r>
              <a:rPr lang="en-CH" dirty="0"/>
              <a:t>Earth</a:t>
            </a:r>
          </a:p>
        </p:txBody>
      </p:sp>
      <p:sp>
        <p:nvSpPr>
          <p:cNvPr id="32" name="TextBox 31">
            <a:extLst>
              <a:ext uri="{FF2B5EF4-FFF2-40B4-BE49-F238E27FC236}">
                <a16:creationId xmlns:a16="http://schemas.microsoft.com/office/drawing/2014/main" id="{83512B81-F041-9C0E-3D24-4077D0526395}"/>
              </a:ext>
            </a:extLst>
          </p:cNvPr>
          <p:cNvSpPr txBox="1"/>
          <p:nvPr/>
        </p:nvSpPr>
        <p:spPr>
          <a:xfrm>
            <a:off x="2149205" y="1895156"/>
            <a:ext cx="1336391" cy="369332"/>
          </a:xfrm>
          <a:prstGeom prst="rect">
            <a:avLst/>
          </a:prstGeom>
          <a:noFill/>
        </p:spPr>
        <p:txBody>
          <a:bodyPr wrap="none" rtlCol="0">
            <a:spAutoFit/>
          </a:bodyPr>
          <a:lstStyle/>
          <a:p>
            <a:r>
              <a:rPr lang="en-CH" dirty="0"/>
              <a:t>Atmosphere</a:t>
            </a:r>
          </a:p>
        </p:txBody>
      </p:sp>
      <p:cxnSp>
        <p:nvCxnSpPr>
          <p:cNvPr id="34" name="Straight Connector 33">
            <a:extLst>
              <a:ext uri="{FF2B5EF4-FFF2-40B4-BE49-F238E27FC236}">
                <a16:creationId xmlns:a16="http://schemas.microsoft.com/office/drawing/2014/main" id="{0C2A6BE3-C700-C07D-B129-19D28AA33B29}"/>
              </a:ext>
            </a:extLst>
          </p:cNvPr>
          <p:cNvCxnSpPr>
            <a:cxnSpLocks/>
          </p:cNvCxnSpPr>
          <p:nvPr/>
        </p:nvCxnSpPr>
        <p:spPr>
          <a:xfrm flipV="1">
            <a:off x="3902552" y="1779736"/>
            <a:ext cx="5987677" cy="2419148"/>
          </a:xfrm>
          <a:prstGeom prst="line">
            <a:avLst/>
          </a:prstGeom>
          <a:ln w="19050">
            <a:solidFill>
              <a:schemeClr val="bg2">
                <a:lumMod val="50000"/>
              </a:schemeClr>
            </a:solidFill>
            <a:prstDash val="dashDot"/>
          </a:ln>
        </p:spPr>
        <p:style>
          <a:lnRef idx="1">
            <a:schemeClr val="dk1"/>
          </a:lnRef>
          <a:fillRef idx="0">
            <a:schemeClr val="dk1"/>
          </a:fillRef>
          <a:effectRef idx="0">
            <a:schemeClr val="dk1"/>
          </a:effectRef>
          <a:fontRef idx="minor">
            <a:schemeClr val="tx1"/>
          </a:fontRef>
        </p:style>
      </p:cxnSp>
      <p:pic>
        <p:nvPicPr>
          <p:cNvPr id="43" name="Picture 42" descr="A close up of a sun&#10;&#10;Description automatically generated">
            <a:extLst>
              <a:ext uri="{FF2B5EF4-FFF2-40B4-BE49-F238E27FC236}">
                <a16:creationId xmlns:a16="http://schemas.microsoft.com/office/drawing/2014/main" id="{94BF77AD-0B46-384E-2EF9-630F63F09098}"/>
              </a:ext>
            </a:extLst>
          </p:cNvPr>
          <p:cNvPicPr>
            <a:picLocks noChangeAspect="1"/>
          </p:cNvPicPr>
          <p:nvPr/>
        </p:nvPicPr>
        <p:blipFill>
          <a:blip r:embed="rId4">
            <a:duotone>
              <a:schemeClr val="accent4">
                <a:shade val="45000"/>
                <a:satMod val="135000"/>
              </a:schemeClr>
              <a:prstClr val="white"/>
            </a:duotone>
          </a:blip>
          <a:stretch>
            <a:fillRect/>
          </a:stretch>
        </p:blipFill>
        <p:spPr>
          <a:xfrm>
            <a:off x="9325441" y="1396680"/>
            <a:ext cx="907223" cy="907223"/>
          </a:xfrm>
          <a:prstGeom prst="rect">
            <a:avLst/>
          </a:prstGeom>
        </p:spPr>
      </p:pic>
      <p:cxnSp>
        <p:nvCxnSpPr>
          <p:cNvPr id="47" name="Straight Connector 46">
            <a:extLst>
              <a:ext uri="{FF2B5EF4-FFF2-40B4-BE49-F238E27FC236}">
                <a16:creationId xmlns:a16="http://schemas.microsoft.com/office/drawing/2014/main" id="{DF2ED29B-D5CD-7F8F-0022-1B51F6DE7183}"/>
              </a:ext>
            </a:extLst>
          </p:cNvPr>
          <p:cNvCxnSpPr/>
          <p:nvPr/>
        </p:nvCxnSpPr>
        <p:spPr>
          <a:xfrm>
            <a:off x="6396549" y="2718127"/>
            <a:ext cx="730624" cy="73062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36C4215-406C-D67C-1027-C775FF41C546}"/>
              </a:ext>
            </a:extLst>
          </p:cNvPr>
          <p:cNvCxnSpPr/>
          <p:nvPr/>
        </p:nvCxnSpPr>
        <p:spPr>
          <a:xfrm>
            <a:off x="6529086" y="2618819"/>
            <a:ext cx="730624" cy="73062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2A48824C-8F6E-6580-CFA8-53D52F4BE9FD}"/>
              </a:ext>
            </a:extLst>
          </p:cNvPr>
          <p:cNvCxnSpPr/>
          <p:nvPr/>
        </p:nvCxnSpPr>
        <p:spPr>
          <a:xfrm>
            <a:off x="6676381" y="2519511"/>
            <a:ext cx="730624" cy="730624"/>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0" name="Freeform 49">
            <a:extLst>
              <a:ext uri="{FF2B5EF4-FFF2-40B4-BE49-F238E27FC236}">
                <a16:creationId xmlns:a16="http://schemas.microsoft.com/office/drawing/2014/main" id="{2216104D-36AC-6F5B-7EF2-4CDEEAD61ECC}"/>
              </a:ext>
            </a:extLst>
          </p:cNvPr>
          <p:cNvSpPr/>
          <p:nvPr/>
        </p:nvSpPr>
        <p:spPr>
          <a:xfrm>
            <a:off x="4539604" y="3334883"/>
            <a:ext cx="820271" cy="941621"/>
          </a:xfrm>
          <a:custGeom>
            <a:avLst/>
            <a:gdLst>
              <a:gd name="connsiteX0" fmla="*/ 26894 w 820271"/>
              <a:gd name="connsiteY0" fmla="*/ 0 h 941621"/>
              <a:gd name="connsiteX1" fmla="*/ 13447 w 820271"/>
              <a:gd name="connsiteY1" fmla="*/ 94129 h 941621"/>
              <a:gd name="connsiteX2" fmla="*/ 0 w 820271"/>
              <a:gd name="connsiteY2" fmla="*/ 147918 h 941621"/>
              <a:gd name="connsiteX3" fmla="*/ 13447 w 820271"/>
              <a:gd name="connsiteY3" fmla="*/ 228600 h 941621"/>
              <a:gd name="connsiteX4" fmla="*/ 121024 w 820271"/>
              <a:gd name="connsiteY4" fmla="*/ 322729 h 941621"/>
              <a:gd name="connsiteX5" fmla="*/ 201706 w 820271"/>
              <a:gd name="connsiteY5" fmla="*/ 349624 h 941621"/>
              <a:gd name="connsiteX6" fmla="*/ 389965 w 820271"/>
              <a:gd name="connsiteY6" fmla="*/ 376518 h 941621"/>
              <a:gd name="connsiteX7" fmla="*/ 430306 w 820271"/>
              <a:gd name="connsiteY7" fmla="*/ 389965 h 941621"/>
              <a:gd name="connsiteX8" fmla="*/ 524436 w 820271"/>
              <a:gd name="connsiteY8" fmla="*/ 416859 h 941621"/>
              <a:gd name="connsiteX9" fmla="*/ 564777 w 820271"/>
              <a:gd name="connsiteY9" fmla="*/ 443753 h 941621"/>
              <a:gd name="connsiteX10" fmla="*/ 591671 w 820271"/>
              <a:gd name="connsiteY10" fmla="*/ 524435 h 941621"/>
              <a:gd name="connsiteX11" fmla="*/ 605118 w 820271"/>
              <a:gd name="connsiteY11" fmla="*/ 793376 h 941621"/>
              <a:gd name="connsiteX12" fmla="*/ 658906 w 820271"/>
              <a:gd name="connsiteY12" fmla="*/ 874059 h 941621"/>
              <a:gd name="connsiteX13" fmla="*/ 806824 w 820271"/>
              <a:gd name="connsiteY13" fmla="*/ 941294 h 941621"/>
              <a:gd name="connsiteX14" fmla="*/ 820271 w 820271"/>
              <a:gd name="connsiteY14" fmla="*/ 941294 h 941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0271" h="941621">
                <a:moveTo>
                  <a:pt x="26894" y="0"/>
                </a:moveTo>
                <a:cubicBezTo>
                  <a:pt x="22412" y="31376"/>
                  <a:pt x="19117" y="62945"/>
                  <a:pt x="13447" y="94129"/>
                </a:cubicBezTo>
                <a:cubicBezTo>
                  <a:pt x="10141" y="112312"/>
                  <a:pt x="0" y="129437"/>
                  <a:pt x="0" y="147918"/>
                </a:cubicBezTo>
                <a:cubicBezTo>
                  <a:pt x="0" y="175183"/>
                  <a:pt x="391" y="204664"/>
                  <a:pt x="13447" y="228600"/>
                </a:cubicBezTo>
                <a:cubicBezTo>
                  <a:pt x="23979" y="247908"/>
                  <a:pt x="89052" y="308519"/>
                  <a:pt x="121024" y="322729"/>
                </a:cubicBezTo>
                <a:cubicBezTo>
                  <a:pt x="146929" y="334243"/>
                  <a:pt x="173642" y="345615"/>
                  <a:pt x="201706" y="349624"/>
                </a:cubicBezTo>
                <a:lnTo>
                  <a:pt x="389965" y="376518"/>
                </a:lnTo>
                <a:cubicBezTo>
                  <a:pt x="403412" y="381000"/>
                  <a:pt x="416677" y="386071"/>
                  <a:pt x="430306" y="389965"/>
                </a:cubicBezTo>
                <a:cubicBezTo>
                  <a:pt x="548509" y="423737"/>
                  <a:pt x="427703" y="384616"/>
                  <a:pt x="524436" y="416859"/>
                </a:cubicBezTo>
                <a:cubicBezTo>
                  <a:pt x="537883" y="425824"/>
                  <a:pt x="556212" y="430048"/>
                  <a:pt x="564777" y="443753"/>
                </a:cubicBezTo>
                <a:cubicBezTo>
                  <a:pt x="579802" y="467793"/>
                  <a:pt x="591671" y="524435"/>
                  <a:pt x="591671" y="524435"/>
                </a:cubicBezTo>
                <a:cubicBezTo>
                  <a:pt x="596153" y="614082"/>
                  <a:pt x="588167" y="705232"/>
                  <a:pt x="605118" y="793376"/>
                </a:cubicBezTo>
                <a:cubicBezTo>
                  <a:pt x="611222" y="825117"/>
                  <a:pt x="632012" y="856130"/>
                  <a:pt x="658906" y="874059"/>
                </a:cubicBezTo>
                <a:cubicBezTo>
                  <a:pt x="749278" y="934307"/>
                  <a:pt x="714488" y="925905"/>
                  <a:pt x="806824" y="941294"/>
                </a:cubicBezTo>
                <a:cubicBezTo>
                  <a:pt x="811245" y="942031"/>
                  <a:pt x="815789" y="941294"/>
                  <a:pt x="820271" y="941294"/>
                </a:cubicBezTo>
              </a:path>
            </a:pathLst>
          </a:custGeom>
          <a:noFill/>
          <a:ln w="28575">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1" name="Freeform 50">
            <a:extLst>
              <a:ext uri="{FF2B5EF4-FFF2-40B4-BE49-F238E27FC236}">
                <a16:creationId xmlns:a16="http://schemas.microsoft.com/office/drawing/2014/main" id="{0B0A2E8D-09FE-C7B8-006E-2FC705458D9A}"/>
              </a:ext>
            </a:extLst>
          </p:cNvPr>
          <p:cNvSpPr/>
          <p:nvPr/>
        </p:nvSpPr>
        <p:spPr>
          <a:xfrm>
            <a:off x="4733693" y="3191316"/>
            <a:ext cx="820271" cy="941621"/>
          </a:xfrm>
          <a:custGeom>
            <a:avLst/>
            <a:gdLst>
              <a:gd name="connsiteX0" fmla="*/ 26894 w 820271"/>
              <a:gd name="connsiteY0" fmla="*/ 0 h 941621"/>
              <a:gd name="connsiteX1" fmla="*/ 13447 w 820271"/>
              <a:gd name="connsiteY1" fmla="*/ 94129 h 941621"/>
              <a:gd name="connsiteX2" fmla="*/ 0 w 820271"/>
              <a:gd name="connsiteY2" fmla="*/ 147918 h 941621"/>
              <a:gd name="connsiteX3" fmla="*/ 13447 w 820271"/>
              <a:gd name="connsiteY3" fmla="*/ 228600 h 941621"/>
              <a:gd name="connsiteX4" fmla="*/ 121024 w 820271"/>
              <a:gd name="connsiteY4" fmla="*/ 322729 h 941621"/>
              <a:gd name="connsiteX5" fmla="*/ 201706 w 820271"/>
              <a:gd name="connsiteY5" fmla="*/ 349624 h 941621"/>
              <a:gd name="connsiteX6" fmla="*/ 389965 w 820271"/>
              <a:gd name="connsiteY6" fmla="*/ 376518 h 941621"/>
              <a:gd name="connsiteX7" fmla="*/ 430306 w 820271"/>
              <a:gd name="connsiteY7" fmla="*/ 389965 h 941621"/>
              <a:gd name="connsiteX8" fmla="*/ 524436 w 820271"/>
              <a:gd name="connsiteY8" fmla="*/ 416859 h 941621"/>
              <a:gd name="connsiteX9" fmla="*/ 564777 w 820271"/>
              <a:gd name="connsiteY9" fmla="*/ 443753 h 941621"/>
              <a:gd name="connsiteX10" fmla="*/ 591671 w 820271"/>
              <a:gd name="connsiteY10" fmla="*/ 524435 h 941621"/>
              <a:gd name="connsiteX11" fmla="*/ 605118 w 820271"/>
              <a:gd name="connsiteY11" fmla="*/ 793376 h 941621"/>
              <a:gd name="connsiteX12" fmla="*/ 658906 w 820271"/>
              <a:gd name="connsiteY12" fmla="*/ 874059 h 941621"/>
              <a:gd name="connsiteX13" fmla="*/ 806824 w 820271"/>
              <a:gd name="connsiteY13" fmla="*/ 941294 h 941621"/>
              <a:gd name="connsiteX14" fmla="*/ 820271 w 820271"/>
              <a:gd name="connsiteY14" fmla="*/ 941294 h 941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0271" h="941621">
                <a:moveTo>
                  <a:pt x="26894" y="0"/>
                </a:moveTo>
                <a:cubicBezTo>
                  <a:pt x="22412" y="31376"/>
                  <a:pt x="19117" y="62945"/>
                  <a:pt x="13447" y="94129"/>
                </a:cubicBezTo>
                <a:cubicBezTo>
                  <a:pt x="10141" y="112312"/>
                  <a:pt x="0" y="129437"/>
                  <a:pt x="0" y="147918"/>
                </a:cubicBezTo>
                <a:cubicBezTo>
                  <a:pt x="0" y="175183"/>
                  <a:pt x="391" y="204664"/>
                  <a:pt x="13447" y="228600"/>
                </a:cubicBezTo>
                <a:cubicBezTo>
                  <a:pt x="23979" y="247908"/>
                  <a:pt x="89052" y="308519"/>
                  <a:pt x="121024" y="322729"/>
                </a:cubicBezTo>
                <a:cubicBezTo>
                  <a:pt x="146929" y="334243"/>
                  <a:pt x="173642" y="345615"/>
                  <a:pt x="201706" y="349624"/>
                </a:cubicBezTo>
                <a:lnTo>
                  <a:pt x="389965" y="376518"/>
                </a:lnTo>
                <a:cubicBezTo>
                  <a:pt x="403412" y="381000"/>
                  <a:pt x="416677" y="386071"/>
                  <a:pt x="430306" y="389965"/>
                </a:cubicBezTo>
                <a:cubicBezTo>
                  <a:pt x="548509" y="423737"/>
                  <a:pt x="427703" y="384616"/>
                  <a:pt x="524436" y="416859"/>
                </a:cubicBezTo>
                <a:cubicBezTo>
                  <a:pt x="537883" y="425824"/>
                  <a:pt x="556212" y="430048"/>
                  <a:pt x="564777" y="443753"/>
                </a:cubicBezTo>
                <a:cubicBezTo>
                  <a:pt x="579802" y="467793"/>
                  <a:pt x="591671" y="524435"/>
                  <a:pt x="591671" y="524435"/>
                </a:cubicBezTo>
                <a:cubicBezTo>
                  <a:pt x="596153" y="614082"/>
                  <a:pt x="588167" y="705232"/>
                  <a:pt x="605118" y="793376"/>
                </a:cubicBezTo>
                <a:cubicBezTo>
                  <a:pt x="611222" y="825117"/>
                  <a:pt x="632012" y="856130"/>
                  <a:pt x="658906" y="874059"/>
                </a:cubicBezTo>
                <a:cubicBezTo>
                  <a:pt x="749278" y="934307"/>
                  <a:pt x="714488" y="925905"/>
                  <a:pt x="806824" y="941294"/>
                </a:cubicBezTo>
                <a:cubicBezTo>
                  <a:pt x="811245" y="942031"/>
                  <a:pt x="815789" y="941294"/>
                  <a:pt x="820271" y="941294"/>
                </a:cubicBezTo>
              </a:path>
            </a:pathLst>
          </a:custGeom>
          <a:noFill/>
          <a:ln w="28575">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2" name="Freeform 51">
            <a:extLst>
              <a:ext uri="{FF2B5EF4-FFF2-40B4-BE49-F238E27FC236}">
                <a16:creationId xmlns:a16="http://schemas.microsoft.com/office/drawing/2014/main" id="{E8A30744-08C3-73DA-2A32-8BFE6EA3617E}"/>
              </a:ext>
            </a:extLst>
          </p:cNvPr>
          <p:cNvSpPr/>
          <p:nvPr/>
        </p:nvSpPr>
        <p:spPr>
          <a:xfrm>
            <a:off x="4345515" y="3434191"/>
            <a:ext cx="820271" cy="941621"/>
          </a:xfrm>
          <a:custGeom>
            <a:avLst/>
            <a:gdLst>
              <a:gd name="connsiteX0" fmla="*/ 26894 w 820271"/>
              <a:gd name="connsiteY0" fmla="*/ 0 h 941621"/>
              <a:gd name="connsiteX1" fmla="*/ 13447 w 820271"/>
              <a:gd name="connsiteY1" fmla="*/ 94129 h 941621"/>
              <a:gd name="connsiteX2" fmla="*/ 0 w 820271"/>
              <a:gd name="connsiteY2" fmla="*/ 147918 h 941621"/>
              <a:gd name="connsiteX3" fmla="*/ 13447 w 820271"/>
              <a:gd name="connsiteY3" fmla="*/ 228600 h 941621"/>
              <a:gd name="connsiteX4" fmla="*/ 121024 w 820271"/>
              <a:gd name="connsiteY4" fmla="*/ 322729 h 941621"/>
              <a:gd name="connsiteX5" fmla="*/ 201706 w 820271"/>
              <a:gd name="connsiteY5" fmla="*/ 349624 h 941621"/>
              <a:gd name="connsiteX6" fmla="*/ 389965 w 820271"/>
              <a:gd name="connsiteY6" fmla="*/ 376518 h 941621"/>
              <a:gd name="connsiteX7" fmla="*/ 430306 w 820271"/>
              <a:gd name="connsiteY7" fmla="*/ 389965 h 941621"/>
              <a:gd name="connsiteX8" fmla="*/ 524436 w 820271"/>
              <a:gd name="connsiteY8" fmla="*/ 416859 h 941621"/>
              <a:gd name="connsiteX9" fmla="*/ 564777 w 820271"/>
              <a:gd name="connsiteY9" fmla="*/ 443753 h 941621"/>
              <a:gd name="connsiteX10" fmla="*/ 591671 w 820271"/>
              <a:gd name="connsiteY10" fmla="*/ 524435 h 941621"/>
              <a:gd name="connsiteX11" fmla="*/ 605118 w 820271"/>
              <a:gd name="connsiteY11" fmla="*/ 793376 h 941621"/>
              <a:gd name="connsiteX12" fmla="*/ 658906 w 820271"/>
              <a:gd name="connsiteY12" fmla="*/ 874059 h 941621"/>
              <a:gd name="connsiteX13" fmla="*/ 806824 w 820271"/>
              <a:gd name="connsiteY13" fmla="*/ 941294 h 941621"/>
              <a:gd name="connsiteX14" fmla="*/ 820271 w 820271"/>
              <a:gd name="connsiteY14" fmla="*/ 941294 h 941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0271" h="941621">
                <a:moveTo>
                  <a:pt x="26894" y="0"/>
                </a:moveTo>
                <a:cubicBezTo>
                  <a:pt x="22412" y="31376"/>
                  <a:pt x="19117" y="62945"/>
                  <a:pt x="13447" y="94129"/>
                </a:cubicBezTo>
                <a:cubicBezTo>
                  <a:pt x="10141" y="112312"/>
                  <a:pt x="0" y="129437"/>
                  <a:pt x="0" y="147918"/>
                </a:cubicBezTo>
                <a:cubicBezTo>
                  <a:pt x="0" y="175183"/>
                  <a:pt x="391" y="204664"/>
                  <a:pt x="13447" y="228600"/>
                </a:cubicBezTo>
                <a:cubicBezTo>
                  <a:pt x="23979" y="247908"/>
                  <a:pt x="89052" y="308519"/>
                  <a:pt x="121024" y="322729"/>
                </a:cubicBezTo>
                <a:cubicBezTo>
                  <a:pt x="146929" y="334243"/>
                  <a:pt x="173642" y="345615"/>
                  <a:pt x="201706" y="349624"/>
                </a:cubicBezTo>
                <a:lnTo>
                  <a:pt x="389965" y="376518"/>
                </a:lnTo>
                <a:cubicBezTo>
                  <a:pt x="403412" y="381000"/>
                  <a:pt x="416677" y="386071"/>
                  <a:pt x="430306" y="389965"/>
                </a:cubicBezTo>
                <a:cubicBezTo>
                  <a:pt x="548509" y="423737"/>
                  <a:pt x="427703" y="384616"/>
                  <a:pt x="524436" y="416859"/>
                </a:cubicBezTo>
                <a:cubicBezTo>
                  <a:pt x="537883" y="425824"/>
                  <a:pt x="556212" y="430048"/>
                  <a:pt x="564777" y="443753"/>
                </a:cubicBezTo>
                <a:cubicBezTo>
                  <a:pt x="579802" y="467793"/>
                  <a:pt x="591671" y="524435"/>
                  <a:pt x="591671" y="524435"/>
                </a:cubicBezTo>
                <a:cubicBezTo>
                  <a:pt x="596153" y="614082"/>
                  <a:pt x="588167" y="705232"/>
                  <a:pt x="605118" y="793376"/>
                </a:cubicBezTo>
                <a:cubicBezTo>
                  <a:pt x="611222" y="825117"/>
                  <a:pt x="632012" y="856130"/>
                  <a:pt x="658906" y="874059"/>
                </a:cubicBezTo>
                <a:cubicBezTo>
                  <a:pt x="749278" y="934307"/>
                  <a:pt x="714488" y="925905"/>
                  <a:pt x="806824" y="941294"/>
                </a:cubicBezTo>
                <a:cubicBezTo>
                  <a:pt x="811245" y="942031"/>
                  <a:pt x="815789" y="941294"/>
                  <a:pt x="820271" y="941294"/>
                </a:cubicBezTo>
              </a:path>
            </a:pathLst>
          </a:custGeom>
          <a:noFill/>
          <a:ln w="28575">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4" name="TextBox 53">
            <a:extLst>
              <a:ext uri="{FF2B5EF4-FFF2-40B4-BE49-F238E27FC236}">
                <a16:creationId xmlns:a16="http://schemas.microsoft.com/office/drawing/2014/main" id="{EEDFE7B3-CF52-86B0-00B5-75137419BD2B}"/>
              </a:ext>
            </a:extLst>
          </p:cNvPr>
          <p:cNvSpPr txBox="1"/>
          <p:nvPr/>
        </p:nvSpPr>
        <p:spPr>
          <a:xfrm>
            <a:off x="7392247" y="3209850"/>
            <a:ext cx="1295500" cy="646331"/>
          </a:xfrm>
          <a:prstGeom prst="rect">
            <a:avLst/>
          </a:prstGeom>
          <a:noFill/>
        </p:spPr>
        <p:txBody>
          <a:bodyPr wrap="square" rtlCol="0">
            <a:spAutoFit/>
          </a:bodyPr>
          <a:lstStyle/>
          <a:p>
            <a:pPr algn="ctr"/>
            <a:r>
              <a:rPr lang="en-GB" dirty="0">
                <a:solidFill>
                  <a:schemeClr val="accent4">
                    <a:lumMod val="75000"/>
                  </a:schemeClr>
                </a:solidFill>
              </a:rPr>
              <a:t>u</a:t>
            </a:r>
            <a:r>
              <a:rPr lang="en-CH" dirty="0">
                <a:solidFill>
                  <a:schemeClr val="accent4">
                    <a:lumMod val="75000"/>
                  </a:schemeClr>
                </a:solidFill>
              </a:rPr>
              <a:t>ndistorted wavefront</a:t>
            </a:r>
          </a:p>
        </p:txBody>
      </p:sp>
      <p:sp>
        <p:nvSpPr>
          <p:cNvPr id="55" name="TextBox 54">
            <a:extLst>
              <a:ext uri="{FF2B5EF4-FFF2-40B4-BE49-F238E27FC236}">
                <a16:creationId xmlns:a16="http://schemas.microsoft.com/office/drawing/2014/main" id="{1EA8F783-6D1F-1C76-932E-0D53FC707177}"/>
              </a:ext>
            </a:extLst>
          </p:cNvPr>
          <p:cNvSpPr txBox="1"/>
          <p:nvPr/>
        </p:nvSpPr>
        <p:spPr>
          <a:xfrm>
            <a:off x="479425" y="368300"/>
            <a:ext cx="10515599" cy="58680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3200" b="1" dirty="0">
                <a:latin typeface="Avenir Black" panose="02000503020000020003" pitchFamily="2" charset="0"/>
                <a:ea typeface="+mj-ea"/>
                <a:cs typeface="Baloo Bhaijaan" panose="03080902040302020200" pitchFamily="66" charset="-78"/>
              </a:rPr>
              <a:t>Earth’s Turbulent Atmosphere!</a:t>
            </a:r>
          </a:p>
        </p:txBody>
      </p:sp>
      <p:sp>
        <p:nvSpPr>
          <p:cNvPr id="57" name="TextBox 56">
            <a:extLst>
              <a:ext uri="{FF2B5EF4-FFF2-40B4-BE49-F238E27FC236}">
                <a16:creationId xmlns:a16="http://schemas.microsoft.com/office/drawing/2014/main" id="{73BA85DE-B6A3-1DAB-5AC7-68E73CD47E91}"/>
              </a:ext>
            </a:extLst>
          </p:cNvPr>
          <p:cNvSpPr txBox="1"/>
          <p:nvPr/>
        </p:nvSpPr>
        <p:spPr>
          <a:xfrm>
            <a:off x="5370872" y="4186610"/>
            <a:ext cx="1295500" cy="646331"/>
          </a:xfrm>
          <a:prstGeom prst="rect">
            <a:avLst/>
          </a:prstGeom>
          <a:noFill/>
        </p:spPr>
        <p:txBody>
          <a:bodyPr wrap="square" rtlCol="0">
            <a:spAutoFit/>
          </a:bodyPr>
          <a:lstStyle/>
          <a:p>
            <a:pPr algn="ctr"/>
            <a:r>
              <a:rPr lang="en-CH" dirty="0">
                <a:solidFill>
                  <a:schemeClr val="accent4">
                    <a:lumMod val="75000"/>
                  </a:schemeClr>
                </a:solidFill>
              </a:rPr>
              <a:t>distorted wavefront</a:t>
            </a:r>
          </a:p>
        </p:txBody>
      </p:sp>
      <p:sp>
        <p:nvSpPr>
          <p:cNvPr id="58" name="TextBox 57">
            <a:extLst>
              <a:ext uri="{FF2B5EF4-FFF2-40B4-BE49-F238E27FC236}">
                <a16:creationId xmlns:a16="http://schemas.microsoft.com/office/drawing/2014/main" id="{4B9A634E-6DD7-694C-E14E-E5B687DD5B04}"/>
              </a:ext>
            </a:extLst>
          </p:cNvPr>
          <p:cNvSpPr txBox="1"/>
          <p:nvPr/>
        </p:nvSpPr>
        <p:spPr>
          <a:xfrm>
            <a:off x="9532911" y="2285863"/>
            <a:ext cx="555345" cy="369332"/>
          </a:xfrm>
          <a:prstGeom prst="rect">
            <a:avLst/>
          </a:prstGeom>
          <a:noFill/>
        </p:spPr>
        <p:txBody>
          <a:bodyPr wrap="none" rtlCol="0">
            <a:spAutoFit/>
          </a:bodyPr>
          <a:lstStyle/>
          <a:p>
            <a:r>
              <a:rPr lang="en-CH" dirty="0"/>
              <a:t>Star</a:t>
            </a:r>
          </a:p>
        </p:txBody>
      </p:sp>
    </p:spTree>
    <p:extLst>
      <p:ext uri="{BB962C8B-B14F-4D97-AF65-F5344CB8AC3E}">
        <p14:creationId xmlns:p14="http://schemas.microsoft.com/office/powerpoint/2010/main" val="20237734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DBB586-E5D9-14B2-0BC3-E2E9D6480A50}"/>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55F51CD1-60E0-6EC5-0067-65F79E3034BE}"/>
              </a:ext>
            </a:extLst>
          </p:cNvPr>
          <p:cNvSpPr>
            <a:spLocks noGrp="1"/>
          </p:cNvSpPr>
          <p:nvPr>
            <p:ph type="sldNum" sz="quarter" idx="12"/>
          </p:nvPr>
        </p:nvSpPr>
        <p:spPr/>
        <p:txBody>
          <a:bodyPr/>
          <a:lstStyle/>
          <a:p>
            <a:fld id="{19B51A1E-902D-48AF-9020-955120F399B6}" type="slidenum">
              <a:rPr lang="en-US" noProof="0" smtClean="0"/>
              <a:pPr/>
              <a:t>20</a:t>
            </a:fld>
            <a:endParaRPr lang="en-US" noProof="0" dirty="0"/>
          </a:p>
        </p:txBody>
      </p:sp>
      <p:sp>
        <p:nvSpPr>
          <p:cNvPr id="6" name="TextBox 5">
            <a:extLst>
              <a:ext uri="{FF2B5EF4-FFF2-40B4-BE49-F238E27FC236}">
                <a16:creationId xmlns:a16="http://schemas.microsoft.com/office/drawing/2014/main" id="{D8B0313B-E1C7-C962-ABFE-05504718A574}"/>
              </a:ext>
            </a:extLst>
          </p:cNvPr>
          <p:cNvSpPr txBox="1"/>
          <p:nvPr/>
        </p:nvSpPr>
        <p:spPr>
          <a:xfrm>
            <a:off x="984455" y="501133"/>
            <a:ext cx="6098458" cy="523220"/>
          </a:xfrm>
          <a:prstGeom prst="rect">
            <a:avLst/>
          </a:prstGeom>
          <a:noFill/>
        </p:spPr>
        <p:txBody>
          <a:bodyPr wrap="square">
            <a:spAutoFit/>
          </a:bodyPr>
          <a:lstStyle/>
          <a:p>
            <a:r>
              <a:rPr lang="en-GB" sz="2800" b="1" kern="0" dirty="0">
                <a:latin typeface="Avenir Black" panose="02000503020000020003" pitchFamily="2" charset="0"/>
              </a:rPr>
              <a:t>PAPYRUS bench </a:t>
            </a:r>
            <a:endParaRPr lang="en-CH" sz="2800" b="1" kern="0" dirty="0">
              <a:latin typeface="Avenir Black" panose="02000503020000020003" pitchFamily="2" charset="0"/>
            </a:endParaRPr>
          </a:p>
        </p:txBody>
      </p:sp>
      <p:sp>
        <p:nvSpPr>
          <p:cNvPr id="14" name="TextBox 13">
            <a:extLst>
              <a:ext uri="{FF2B5EF4-FFF2-40B4-BE49-F238E27FC236}">
                <a16:creationId xmlns:a16="http://schemas.microsoft.com/office/drawing/2014/main" id="{7208E1B1-4F82-8475-3FE1-487E8798EFC9}"/>
              </a:ext>
            </a:extLst>
          </p:cNvPr>
          <p:cNvSpPr txBox="1"/>
          <p:nvPr/>
        </p:nvSpPr>
        <p:spPr>
          <a:xfrm>
            <a:off x="1107245" y="1506949"/>
            <a:ext cx="3510192" cy="2677656"/>
          </a:xfrm>
          <a:prstGeom prst="rect">
            <a:avLst/>
          </a:prstGeom>
          <a:noFill/>
        </p:spPr>
        <p:txBody>
          <a:bodyPr wrap="none" rtlCol="0">
            <a:spAutoFit/>
          </a:bodyPr>
          <a:lstStyle/>
          <a:p>
            <a:pPr marL="342900" indent="-342900">
              <a:buFont typeface="Arial" panose="020B0604020202020204" pitchFamily="34" charset="0"/>
              <a:buChar char="•"/>
            </a:pPr>
            <a:r>
              <a:rPr lang="en-CH" sz="2400" dirty="0">
                <a:latin typeface="Avenir Book" panose="02000503020000020003" pitchFamily="2" charset="0"/>
              </a:rPr>
              <a:t>Visible Pyramid WFS</a:t>
            </a:r>
          </a:p>
          <a:p>
            <a:pPr marL="742950" lvl="1" indent="-285750">
              <a:buFontTx/>
              <a:buChar char="-"/>
            </a:pPr>
            <a:r>
              <a:rPr lang="en-GB" sz="2400" dirty="0">
                <a:latin typeface="Avenir Book" panose="02000503020000020003" pitchFamily="2" charset="0"/>
              </a:rPr>
              <a:t>M</a:t>
            </a:r>
            <a:r>
              <a:rPr lang="en-CH" sz="2400" dirty="0">
                <a:latin typeface="Avenir Book" panose="02000503020000020003" pitchFamily="2" charset="0"/>
              </a:rPr>
              <a:t>odulated</a:t>
            </a:r>
          </a:p>
          <a:p>
            <a:pPr marL="742950" lvl="1" indent="-285750">
              <a:buFontTx/>
              <a:buChar char="-"/>
            </a:pPr>
            <a:r>
              <a:rPr lang="en-US" sz="2400" dirty="0">
                <a:latin typeface="Avenir Book" panose="02000503020000020003" pitchFamily="2" charset="0"/>
              </a:rPr>
              <a:t>4-sided</a:t>
            </a:r>
            <a:endParaRPr lang="en-CH" sz="2400" dirty="0">
              <a:latin typeface="Avenir Book" panose="02000503020000020003" pitchFamily="2" charset="0"/>
            </a:endParaRPr>
          </a:p>
          <a:p>
            <a:endParaRPr lang="en-CH" sz="2400" dirty="0">
              <a:latin typeface="Avenir Book" panose="02000503020000020003" pitchFamily="2" charset="0"/>
            </a:endParaRPr>
          </a:p>
          <a:p>
            <a:pPr marL="342900" indent="-342900">
              <a:buFont typeface="Arial" panose="020B0604020202020204" pitchFamily="34" charset="0"/>
              <a:buChar char="•"/>
            </a:pPr>
            <a:r>
              <a:rPr lang="en-CH" sz="2400" dirty="0">
                <a:latin typeface="Avenir Book" panose="02000503020000020003" pitchFamily="2" charset="0"/>
              </a:rPr>
              <a:t>Infrared Pyramid WFS</a:t>
            </a:r>
          </a:p>
          <a:p>
            <a:pPr marL="742950" lvl="1" indent="-285750">
              <a:buFontTx/>
              <a:buChar char="-"/>
            </a:pPr>
            <a:r>
              <a:rPr lang="en-CH" sz="2400" dirty="0">
                <a:latin typeface="Avenir Book" panose="02000503020000020003" pitchFamily="2" charset="0"/>
              </a:rPr>
              <a:t>Unmodulated</a:t>
            </a:r>
          </a:p>
          <a:p>
            <a:pPr marL="742950" lvl="1" indent="-285750">
              <a:buFontTx/>
              <a:buChar char="-"/>
            </a:pPr>
            <a:r>
              <a:rPr lang="en-CH" sz="2400" dirty="0">
                <a:latin typeface="Avenir Book" panose="02000503020000020003" pitchFamily="2" charset="0"/>
              </a:rPr>
              <a:t>3-sided</a:t>
            </a:r>
          </a:p>
        </p:txBody>
      </p:sp>
      <p:sp>
        <p:nvSpPr>
          <p:cNvPr id="8" name="TextBox 7">
            <a:extLst>
              <a:ext uri="{FF2B5EF4-FFF2-40B4-BE49-F238E27FC236}">
                <a16:creationId xmlns:a16="http://schemas.microsoft.com/office/drawing/2014/main" id="{D168793E-A0E5-EFAD-6EAE-F3DAE92FDFBF}"/>
              </a:ext>
            </a:extLst>
          </p:cNvPr>
          <p:cNvSpPr txBox="1"/>
          <p:nvPr/>
        </p:nvSpPr>
        <p:spPr>
          <a:xfrm>
            <a:off x="9254819" y="5005211"/>
            <a:ext cx="1906484" cy="276999"/>
          </a:xfrm>
          <a:prstGeom prst="rect">
            <a:avLst/>
          </a:prstGeom>
          <a:noFill/>
        </p:spPr>
        <p:txBody>
          <a:bodyPr wrap="none" rtlCol="0">
            <a:spAutoFit/>
          </a:bodyPr>
          <a:lstStyle/>
          <a:p>
            <a:r>
              <a:rPr lang="en-GB" sz="1200" dirty="0">
                <a:solidFill>
                  <a:schemeClr val="tx1">
                    <a:lumMod val="50000"/>
                    <a:lumOff val="50000"/>
                  </a:schemeClr>
                </a:solidFill>
              </a:rPr>
              <a:t>C</a:t>
            </a:r>
            <a:r>
              <a:rPr lang="en-CH" sz="1200" dirty="0">
                <a:solidFill>
                  <a:schemeClr val="tx1">
                    <a:lumMod val="50000"/>
                    <a:lumOff val="50000"/>
                  </a:schemeClr>
                </a:solidFill>
              </a:rPr>
              <a:t>redit: Angelie Alagao/LAM</a:t>
            </a:r>
          </a:p>
        </p:txBody>
      </p:sp>
      <p:grpSp>
        <p:nvGrpSpPr>
          <p:cNvPr id="9" name="Group 8">
            <a:extLst>
              <a:ext uri="{FF2B5EF4-FFF2-40B4-BE49-F238E27FC236}">
                <a16:creationId xmlns:a16="http://schemas.microsoft.com/office/drawing/2014/main" id="{6ABDF389-A9EB-830E-4679-D2B7C5B1A388}"/>
              </a:ext>
            </a:extLst>
          </p:cNvPr>
          <p:cNvGrpSpPr/>
          <p:nvPr/>
        </p:nvGrpSpPr>
        <p:grpSpPr>
          <a:xfrm>
            <a:off x="5151047" y="789637"/>
            <a:ext cx="6227826" cy="4179600"/>
            <a:chOff x="5151047" y="789637"/>
            <a:chExt cx="6227826" cy="4179600"/>
          </a:xfrm>
        </p:grpSpPr>
        <p:pic>
          <p:nvPicPr>
            <p:cNvPr id="5" name="Picture 4" descr="A diagram of a person's body&#10;&#10;Description automatically generated">
              <a:extLst>
                <a:ext uri="{FF2B5EF4-FFF2-40B4-BE49-F238E27FC236}">
                  <a16:creationId xmlns:a16="http://schemas.microsoft.com/office/drawing/2014/main" id="{3141FEA3-B032-E2FD-FE4B-63811B00D95A}"/>
                </a:ext>
              </a:extLst>
            </p:cNvPr>
            <p:cNvPicPr>
              <a:picLocks noChangeAspect="1"/>
            </p:cNvPicPr>
            <p:nvPr/>
          </p:nvPicPr>
          <p:blipFill>
            <a:blip r:embed="rId3"/>
            <a:stretch/>
          </p:blipFill>
          <p:spPr bwMode="auto">
            <a:xfrm>
              <a:off x="5151047" y="789637"/>
              <a:ext cx="6227826" cy="4179600"/>
            </a:xfrm>
            <a:prstGeom prst="rect">
              <a:avLst/>
            </a:prstGeom>
          </p:spPr>
        </p:pic>
        <p:sp>
          <p:nvSpPr>
            <p:cNvPr id="4" name="TextBox 3">
              <a:extLst>
                <a:ext uri="{FF2B5EF4-FFF2-40B4-BE49-F238E27FC236}">
                  <a16:creationId xmlns:a16="http://schemas.microsoft.com/office/drawing/2014/main" id="{C4954DF3-763C-455D-B4F4-AED7D7915CF2}"/>
                </a:ext>
              </a:extLst>
            </p:cNvPr>
            <p:cNvSpPr txBox="1"/>
            <p:nvPr/>
          </p:nvSpPr>
          <p:spPr>
            <a:xfrm>
              <a:off x="5451849" y="2323197"/>
              <a:ext cx="1304781" cy="276999"/>
            </a:xfrm>
            <a:prstGeom prst="rect">
              <a:avLst/>
            </a:prstGeom>
            <a:solidFill>
              <a:srgbClr val="F2F2F2"/>
            </a:solidFill>
          </p:spPr>
          <p:txBody>
            <a:bodyPr wrap="none" rtlCol="0">
              <a:spAutoFit/>
            </a:bodyPr>
            <a:lstStyle/>
            <a:p>
              <a:r>
                <a:rPr lang="en-CH" sz="1200" dirty="0"/>
                <a:t>Visible PWFS path</a:t>
              </a:r>
            </a:p>
          </p:txBody>
        </p:sp>
        <p:sp>
          <p:nvSpPr>
            <p:cNvPr id="7" name="TextBox 6">
              <a:extLst>
                <a:ext uri="{FF2B5EF4-FFF2-40B4-BE49-F238E27FC236}">
                  <a16:creationId xmlns:a16="http://schemas.microsoft.com/office/drawing/2014/main" id="{E10B96B8-F5C6-D683-A242-9C192E13E2A6}"/>
                </a:ext>
              </a:extLst>
            </p:cNvPr>
            <p:cNvSpPr txBox="1"/>
            <p:nvPr/>
          </p:nvSpPr>
          <p:spPr>
            <a:xfrm>
              <a:off x="5451849" y="2566519"/>
              <a:ext cx="1016240" cy="276999"/>
            </a:xfrm>
            <a:prstGeom prst="rect">
              <a:avLst/>
            </a:prstGeom>
            <a:solidFill>
              <a:srgbClr val="F2F2F2"/>
            </a:solidFill>
          </p:spPr>
          <p:txBody>
            <a:bodyPr wrap="none" rtlCol="0">
              <a:spAutoFit/>
            </a:bodyPr>
            <a:lstStyle/>
            <a:p>
              <a:r>
                <a:rPr lang="en-CH" sz="1200" dirty="0"/>
                <a:t>IR PWFS path</a:t>
              </a:r>
            </a:p>
          </p:txBody>
        </p:sp>
      </p:grpSp>
    </p:spTree>
    <p:extLst>
      <p:ext uri="{BB962C8B-B14F-4D97-AF65-F5344CB8AC3E}">
        <p14:creationId xmlns:p14="http://schemas.microsoft.com/office/powerpoint/2010/main" val="188326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835C5D-E614-A317-5B1B-E8B2C4379D3C}"/>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36253417-D284-A96F-A227-08469F52334B}"/>
              </a:ext>
            </a:extLst>
          </p:cNvPr>
          <p:cNvSpPr>
            <a:spLocks noGrp="1"/>
          </p:cNvSpPr>
          <p:nvPr>
            <p:ph type="sldNum" sz="quarter" idx="12"/>
          </p:nvPr>
        </p:nvSpPr>
        <p:spPr/>
        <p:txBody>
          <a:bodyPr/>
          <a:lstStyle/>
          <a:p>
            <a:fld id="{19B51A1E-902D-48AF-9020-955120F399B6}" type="slidenum">
              <a:rPr lang="en-US" noProof="0" smtClean="0"/>
              <a:pPr/>
              <a:t>21</a:t>
            </a:fld>
            <a:endParaRPr lang="en-US" noProof="0" dirty="0"/>
          </a:p>
        </p:txBody>
      </p:sp>
      <p:pic>
        <p:nvPicPr>
          <p:cNvPr id="5" name="Picture 4" descr="A person sitting in front of a machine&#10;&#10;Description automatically generated">
            <a:extLst>
              <a:ext uri="{FF2B5EF4-FFF2-40B4-BE49-F238E27FC236}">
                <a16:creationId xmlns:a16="http://schemas.microsoft.com/office/drawing/2014/main" id="{BC7A1965-341B-E9EF-2D07-463BF478F78B}"/>
              </a:ext>
            </a:extLst>
          </p:cNvPr>
          <p:cNvPicPr>
            <a:picLocks noChangeAspect="1"/>
          </p:cNvPicPr>
          <p:nvPr/>
        </p:nvPicPr>
        <p:blipFill>
          <a:blip r:embed="rId3"/>
          <a:stretch>
            <a:fillRect/>
          </a:stretch>
        </p:blipFill>
        <p:spPr>
          <a:xfrm>
            <a:off x="3049609" y="956023"/>
            <a:ext cx="7772400" cy="5181600"/>
          </a:xfrm>
          <a:prstGeom prst="rect">
            <a:avLst/>
          </a:prstGeom>
        </p:spPr>
      </p:pic>
      <p:sp>
        <p:nvSpPr>
          <p:cNvPr id="6" name="TextBox 5">
            <a:extLst>
              <a:ext uri="{FF2B5EF4-FFF2-40B4-BE49-F238E27FC236}">
                <a16:creationId xmlns:a16="http://schemas.microsoft.com/office/drawing/2014/main" id="{F7DA9E26-5D91-71C8-4B14-B851465079A1}"/>
              </a:ext>
            </a:extLst>
          </p:cNvPr>
          <p:cNvSpPr txBox="1"/>
          <p:nvPr/>
        </p:nvSpPr>
        <p:spPr>
          <a:xfrm>
            <a:off x="3581400" y="336887"/>
            <a:ext cx="6886634" cy="523220"/>
          </a:xfrm>
          <a:prstGeom prst="rect">
            <a:avLst/>
          </a:prstGeom>
          <a:noFill/>
        </p:spPr>
        <p:txBody>
          <a:bodyPr wrap="square">
            <a:spAutoFit/>
          </a:bodyPr>
          <a:lstStyle/>
          <a:p>
            <a:pPr algn="ctr"/>
            <a:r>
              <a:rPr lang="en-CH" sz="2800" b="1" kern="0" dirty="0">
                <a:latin typeface="Avenir Black" panose="02000503020000020003" pitchFamily="2" charset="0"/>
              </a:rPr>
              <a:t>The Infrared PWFS @ PAPYRUS bench</a:t>
            </a:r>
          </a:p>
        </p:txBody>
      </p:sp>
      <p:pic>
        <p:nvPicPr>
          <p:cNvPr id="8" name="Picture 7" descr="Several metal objects on a black surface&#10;&#10;Description automatically generated">
            <a:extLst>
              <a:ext uri="{FF2B5EF4-FFF2-40B4-BE49-F238E27FC236}">
                <a16:creationId xmlns:a16="http://schemas.microsoft.com/office/drawing/2014/main" id="{3E3B88B4-0C45-825E-2C2D-EBA5E752E185}"/>
              </a:ext>
            </a:extLst>
          </p:cNvPr>
          <p:cNvPicPr>
            <a:picLocks noChangeAspect="1"/>
          </p:cNvPicPr>
          <p:nvPr/>
        </p:nvPicPr>
        <p:blipFill>
          <a:blip r:embed="rId4"/>
          <a:stretch>
            <a:fillRect/>
          </a:stretch>
        </p:blipFill>
        <p:spPr>
          <a:xfrm>
            <a:off x="585785" y="3591228"/>
            <a:ext cx="4131239" cy="2754159"/>
          </a:xfrm>
          <a:prstGeom prst="rect">
            <a:avLst/>
          </a:prstGeom>
        </p:spPr>
      </p:pic>
      <p:sp>
        <p:nvSpPr>
          <p:cNvPr id="9" name="TextBox 8">
            <a:extLst>
              <a:ext uri="{FF2B5EF4-FFF2-40B4-BE49-F238E27FC236}">
                <a16:creationId xmlns:a16="http://schemas.microsoft.com/office/drawing/2014/main" id="{817B2877-484C-EA90-5957-A107CAFCD912}"/>
              </a:ext>
            </a:extLst>
          </p:cNvPr>
          <p:cNvSpPr txBox="1"/>
          <p:nvPr/>
        </p:nvSpPr>
        <p:spPr>
          <a:xfrm>
            <a:off x="4701891" y="6106826"/>
            <a:ext cx="1438086" cy="276999"/>
          </a:xfrm>
          <a:prstGeom prst="rect">
            <a:avLst/>
          </a:prstGeom>
          <a:noFill/>
        </p:spPr>
        <p:txBody>
          <a:bodyPr wrap="none" rtlCol="0">
            <a:spAutoFit/>
          </a:bodyPr>
          <a:lstStyle/>
          <a:p>
            <a:r>
              <a:rPr lang="en-GB" sz="1200" dirty="0">
                <a:solidFill>
                  <a:schemeClr val="tx1">
                    <a:lumMod val="50000"/>
                    <a:lumOff val="50000"/>
                  </a:schemeClr>
                </a:solidFill>
              </a:rPr>
              <a:t>C</a:t>
            </a:r>
            <a:r>
              <a:rPr lang="en-CH" sz="1200" dirty="0">
                <a:solidFill>
                  <a:schemeClr val="tx1">
                    <a:lumMod val="50000"/>
                    <a:lumOff val="50000"/>
                  </a:schemeClr>
                </a:solidFill>
              </a:rPr>
              <a:t>redit: </a:t>
            </a:r>
            <a:r>
              <a:rPr lang="en-GB" sz="1200" dirty="0">
                <a:solidFill>
                  <a:schemeClr val="tx1">
                    <a:lumMod val="50000"/>
                    <a:lumOff val="50000"/>
                  </a:schemeClr>
                </a:solidFill>
              </a:rPr>
              <a:t>Nicolas Blind</a:t>
            </a:r>
          </a:p>
        </p:txBody>
      </p:sp>
      <p:sp>
        <p:nvSpPr>
          <p:cNvPr id="10" name="TextBox 9">
            <a:extLst>
              <a:ext uri="{FF2B5EF4-FFF2-40B4-BE49-F238E27FC236}">
                <a16:creationId xmlns:a16="http://schemas.microsoft.com/office/drawing/2014/main" id="{DEBED7DF-A5EE-B6DB-8691-AAAC9A2B151F}"/>
              </a:ext>
            </a:extLst>
          </p:cNvPr>
          <p:cNvSpPr txBox="1"/>
          <p:nvPr/>
        </p:nvSpPr>
        <p:spPr>
          <a:xfrm>
            <a:off x="1192415" y="2757947"/>
            <a:ext cx="973536" cy="369332"/>
          </a:xfrm>
          <a:prstGeom prst="rect">
            <a:avLst/>
          </a:prstGeom>
          <a:noFill/>
        </p:spPr>
        <p:txBody>
          <a:bodyPr wrap="none" rtlCol="0">
            <a:spAutoFit/>
          </a:bodyPr>
          <a:lstStyle/>
          <a:p>
            <a:r>
              <a:rPr lang="en-CH" b="1" dirty="0"/>
              <a:t>IR PWFS</a:t>
            </a:r>
          </a:p>
        </p:txBody>
      </p:sp>
      <p:cxnSp>
        <p:nvCxnSpPr>
          <p:cNvPr id="12" name="Straight Arrow Connector 11">
            <a:extLst>
              <a:ext uri="{FF2B5EF4-FFF2-40B4-BE49-F238E27FC236}">
                <a16:creationId xmlns:a16="http://schemas.microsoft.com/office/drawing/2014/main" id="{4D12B1E8-1AB3-2A40-7C48-FF297CB4C68A}"/>
              </a:ext>
            </a:extLst>
          </p:cNvPr>
          <p:cNvCxnSpPr>
            <a:cxnSpLocks/>
            <a:stCxn id="10" idx="2"/>
          </p:cNvCxnSpPr>
          <p:nvPr/>
        </p:nvCxnSpPr>
        <p:spPr>
          <a:xfrm>
            <a:off x="1679183" y="3127279"/>
            <a:ext cx="828043" cy="82528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50045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C576BF-9AE4-2DAE-AF8D-013A98E12D07}"/>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5CE1EEF9-56EE-34FD-5E43-B8EFC794C64E}"/>
              </a:ext>
            </a:extLst>
          </p:cNvPr>
          <p:cNvSpPr>
            <a:spLocks noGrp="1"/>
          </p:cNvSpPr>
          <p:nvPr>
            <p:ph type="sldNum" sz="quarter" idx="12"/>
          </p:nvPr>
        </p:nvSpPr>
        <p:spPr/>
        <p:txBody>
          <a:bodyPr/>
          <a:lstStyle/>
          <a:p>
            <a:fld id="{19B51A1E-902D-48AF-9020-955120F399B6}" type="slidenum">
              <a:rPr lang="en-US" noProof="0" smtClean="0"/>
              <a:pPr/>
              <a:t>22</a:t>
            </a:fld>
            <a:endParaRPr lang="en-US" noProof="0" dirty="0"/>
          </a:p>
        </p:txBody>
      </p:sp>
      <p:pic>
        <p:nvPicPr>
          <p:cNvPr id="4" name="signal-2025-10-10-160151_006">
            <a:hlinkClick r:id="" action="ppaction://media"/>
            <a:extLst>
              <a:ext uri="{FF2B5EF4-FFF2-40B4-BE49-F238E27FC236}">
                <a16:creationId xmlns:a16="http://schemas.microsoft.com/office/drawing/2014/main" id="{28D243A3-5AFC-8F62-88C4-D76CE88F5C99}"/>
              </a:ext>
            </a:extLst>
          </p:cNvPr>
          <p:cNvPicPr>
            <a:picLocks noChangeAspect="1"/>
          </p:cNvPicPr>
          <p:nvPr>
            <a:videoFile r:link="rId1"/>
            <p:extLst>
              <p:ext uri="{DAA4B4D4-6D71-4841-9C94-3DE7FCFB9230}">
                <p14:media xmlns:p14="http://schemas.microsoft.com/office/powerpoint/2010/main" r:embed="rId2">
                  <p14:trim st="11606.8381" end="21685.1517"/>
                </p14:media>
              </p:ext>
            </p:extLst>
          </p:nvPr>
        </p:nvPicPr>
        <p:blipFill>
          <a:blip r:embed="rId5"/>
          <a:srcRect t="16512" b="7361"/>
          <a:stretch/>
        </p:blipFill>
        <p:spPr>
          <a:xfrm>
            <a:off x="585515" y="1243026"/>
            <a:ext cx="11020969" cy="4719279"/>
          </a:xfrm>
          <a:prstGeom prst="rect">
            <a:avLst/>
          </a:prstGeom>
        </p:spPr>
      </p:pic>
      <p:sp>
        <p:nvSpPr>
          <p:cNvPr id="5" name="TextBox 4">
            <a:extLst>
              <a:ext uri="{FF2B5EF4-FFF2-40B4-BE49-F238E27FC236}">
                <a16:creationId xmlns:a16="http://schemas.microsoft.com/office/drawing/2014/main" id="{100F1226-B5EF-1079-B4D8-6659A0CB009B}"/>
              </a:ext>
            </a:extLst>
          </p:cNvPr>
          <p:cNvSpPr txBox="1"/>
          <p:nvPr/>
        </p:nvSpPr>
        <p:spPr>
          <a:xfrm>
            <a:off x="3763617" y="501649"/>
            <a:ext cx="4664765" cy="523220"/>
          </a:xfrm>
          <a:prstGeom prst="rect">
            <a:avLst/>
          </a:prstGeom>
          <a:noFill/>
        </p:spPr>
        <p:txBody>
          <a:bodyPr wrap="square">
            <a:spAutoFit/>
          </a:bodyPr>
          <a:lstStyle/>
          <a:p>
            <a:pPr algn="ctr"/>
            <a:r>
              <a:rPr lang="en-CH" sz="2800" b="1" kern="0" dirty="0">
                <a:latin typeface="Avenir Black" panose="02000503020000020003" pitchFamily="2" charset="0"/>
              </a:rPr>
              <a:t>AO system calibration</a:t>
            </a:r>
          </a:p>
        </p:txBody>
      </p:sp>
      <p:sp>
        <p:nvSpPr>
          <p:cNvPr id="6" name="TextBox 5">
            <a:extLst>
              <a:ext uri="{FF2B5EF4-FFF2-40B4-BE49-F238E27FC236}">
                <a16:creationId xmlns:a16="http://schemas.microsoft.com/office/drawing/2014/main" id="{1BAD51F9-4FCC-9F68-355B-24EA871241FE}"/>
              </a:ext>
            </a:extLst>
          </p:cNvPr>
          <p:cNvSpPr txBox="1"/>
          <p:nvPr/>
        </p:nvSpPr>
        <p:spPr>
          <a:xfrm>
            <a:off x="3937819" y="2300750"/>
            <a:ext cx="1484894" cy="369332"/>
          </a:xfrm>
          <a:prstGeom prst="rect">
            <a:avLst/>
          </a:prstGeom>
          <a:noFill/>
        </p:spPr>
        <p:txBody>
          <a:bodyPr wrap="none" rtlCol="0">
            <a:spAutoFit/>
          </a:bodyPr>
          <a:lstStyle/>
          <a:p>
            <a:r>
              <a:rPr lang="en-CH" b="1" dirty="0">
                <a:solidFill>
                  <a:srgbClr val="F2F2F2"/>
                </a:solidFill>
              </a:rPr>
              <a:t>PWFS camera</a:t>
            </a:r>
          </a:p>
        </p:txBody>
      </p:sp>
      <p:sp>
        <p:nvSpPr>
          <p:cNvPr id="7" name="TextBox 6">
            <a:extLst>
              <a:ext uri="{FF2B5EF4-FFF2-40B4-BE49-F238E27FC236}">
                <a16:creationId xmlns:a16="http://schemas.microsoft.com/office/drawing/2014/main" id="{A2AA556C-28AB-2CA2-FEEC-CB72C19A19FB}"/>
              </a:ext>
            </a:extLst>
          </p:cNvPr>
          <p:cNvSpPr txBox="1"/>
          <p:nvPr/>
        </p:nvSpPr>
        <p:spPr>
          <a:xfrm>
            <a:off x="8428382" y="2086588"/>
            <a:ext cx="1304909" cy="369332"/>
          </a:xfrm>
          <a:prstGeom prst="rect">
            <a:avLst/>
          </a:prstGeom>
          <a:noFill/>
        </p:spPr>
        <p:txBody>
          <a:bodyPr wrap="none" rtlCol="0">
            <a:spAutoFit/>
          </a:bodyPr>
          <a:lstStyle/>
          <a:p>
            <a:r>
              <a:rPr lang="en-CH" b="1" dirty="0">
                <a:solidFill>
                  <a:srgbClr val="F2F2F2"/>
                </a:solidFill>
              </a:rPr>
              <a:t>PSF Camera</a:t>
            </a:r>
          </a:p>
        </p:txBody>
      </p:sp>
    </p:spTree>
    <p:extLst>
      <p:ext uri="{BB962C8B-B14F-4D97-AF65-F5344CB8AC3E}">
        <p14:creationId xmlns:p14="http://schemas.microsoft.com/office/powerpoint/2010/main" val="199893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36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4545" mute="1">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66D957-5BD6-F705-A5F2-C5F4F70C222E}"/>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0B0A146D-7C74-325A-BBA0-E3C10E9CA2CD}"/>
              </a:ext>
            </a:extLst>
          </p:cNvPr>
          <p:cNvSpPr>
            <a:spLocks noGrp="1"/>
          </p:cNvSpPr>
          <p:nvPr>
            <p:ph type="sldNum" sz="quarter" idx="12"/>
          </p:nvPr>
        </p:nvSpPr>
        <p:spPr/>
        <p:txBody>
          <a:bodyPr/>
          <a:lstStyle/>
          <a:p>
            <a:fld id="{19B51A1E-902D-48AF-9020-955120F399B6}" type="slidenum">
              <a:rPr lang="en-US" noProof="0" smtClean="0"/>
              <a:pPr/>
              <a:t>23</a:t>
            </a:fld>
            <a:endParaRPr lang="en-US" noProof="0" dirty="0"/>
          </a:p>
        </p:txBody>
      </p:sp>
      <p:pic>
        <p:nvPicPr>
          <p:cNvPr id="4" name="signal-2025-10-10-160151_007">
            <a:hlinkClick r:id="" action="ppaction://media"/>
            <a:extLst>
              <a:ext uri="{FF2B5EF4-FFF2-40B4-BE49-F238E27FC236}">
                <a16:creationId xmlns:a16="http://schemas.microsoft.com/office/drawing/2014/main" id="{1DB50310-919B-AF68-ADDA-A414B5D13134}"/>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r="1411" b="15553"/>
          <a:stretch/>
        </p:blipFill>
        <p:spPr>
          <a:xfrm>
            <a:off x="610884" y="958642"/>
            <a:ext cx="11004272" cy="5301994"/>
          </a:xfrm>
          <a:prstGeom prst="rect">
            <a:avLst/>
          </a:prstGeom>
        </p:spPr>
      </p:pic>
      <p:sp>
        <p:nvSpPr>
          <p:cNvPr id="6" name="TextBox 5">
            <a:extLst>
              <a:ext uri="{FF2B5EF4-FFF2-40B4-BE49-F238E27FC236}">
                <a16:creationId xmlns:a16="http://schemas.microsoft.com/office/drawing/2014/main" id="{F721EDC5-49E7-0EC4-42B7-E794DB90777D}"/>
              </a:ext>
            </a:extLst>
          </p:cNvPr>
          <p:cNvSpPr txBox="1"/>
          <p:nvPr/>
        </p:nvSpPr>
        <p:spPr>
          <a:xfrm>
            <a:off x="4169218" y="214305"/>
            <a:ext cx="4358886" cy="523220"/>
          </a:xfrm>
          <a:prstGeom prst="rect">
            <a:avLst/>
          </a:prstGeom>
          <a:noFill/>
        </p:spPr>
        <p:txBody>
          <a:bodyPr wrap="none" rtlCol="0">
            <a:spAutoFit/>
          </a:bodyPr>
          <a:lstStyle/>
          <a:p>
            <a:r>
              <a:rPr lang="en-CH" sz="2800" b="1" kern="0" dirty="0">
                <a:latin typeface="Avenir Black" panose="02000503020000020003" pitchFamily="2" charset="0"/>
              </a:rPr>
              <a:t>Closed AO loop On Sky!</a:t>
            </a:r>
          </a:p>
        </p:txBody>
      </p:sp>
      <p:sp>
        <p:nvSpPr>
          <p:cNvPr id="5" name="TextBox 4">
            <a:extLst>
              <a:ext uri="{FF2B5EF4-FFF2-40B4-BE49-F238E27FC236}">
                <a16:creationId xmlns:a16="http://schemas.microsoft.com/office/drawing/2014/main" id="{A2FA0C6D-B254-BD9A-5150-80ABA6FFBC0A}"/>
              </a:ext>
            </a:extLst>
          </p:cNvPr>
          <p:cNvSpPr txBox="1"/>
          <p:nvPr/>
        </p:nvSpPr>
        <p:spPr>
          <a:xfrm>
            <a:off x="2521974" y="2271253"/>
            <a:ext cx="1484894" cy="369332"/>
          </a:xfrm>
          <a:prstGeom prst="rect">
            <a:avLst/>
          </a:prstGeom>
          <a:noFill/>
        </p:spPr>
        <p:txBody>
          <a:bodyPr wrap="none" rtlCol="0">
            <a:spAutoFit/>
          </a:bodyPr>
          <a:lstStyle/>
          <a:p>
            <a:r>
              <a:rPr lang="en-CH" b="1" dirty="0">
                <a:solidFill>
                  <a:srgbClr val="F2F2F2"/>
                </a:solidFill>
              </a:rPr>
              <a:t>PWFS camera</a:t>
            </a:r>
          </a:p>
        </p:txBody>
      </p:sp>
      <p:sp>
        <p:nvSpPr>
          <p:cNvPr id="7" name="TextBox 6">
            <a:extLst>
              <a:ext uri="{FF2B5EF4-FFF2-40B4-BE49-F238E27FC236}">
                <a16:creationId xmlns:a16="http://schemas.microsoft.com/office/drawing/2014/main" id="{E97B4CAB-2181-0D59-F8D8-DCE600E97C18}"/>
              </a:ext>
            </a:extLst>
          </p:cNvPr>
          <p:cNvSpPr txBox="1"/>
          <p:nvPr/>
        </p:nvSpPr>
        <p:spPr>
          <a:xfrm>
            <a:off x="8000678" y="1901921"/>
            <a:ext cx="1304909" cy="369332"/>
          </a:xfrm>
          <a:prstGeom prst="rect">
            <a:avLst/>
          </a:prstGeom>
          <a:noFill/>
        </p:spPr>
        <p:txBody>
          <a:bodyPr wrap="none" rtlCol="0">
            <a:spAutoFit/>
          </a:bodyPr>
          <a:lstStyle/>
          <a:p>
            <a:r>
              <a:rPr lang="en-CH" b="1" dirty="0">
                <a:solidFill>
                  <a:srgbClr val="F2F2F2"/>
                </a:solidFill>
              </a:rPr>
              <a:t>PSF Camera</a:t>
            </a:r>
          </a:p>
        </p:txBody>
      </p:sp>
    </p:spTree>
    <p:extLst>
      <p:ext uri="{BB962C8B-B14F-4D97-AF65-F5344CB8AC3E}">
        <p14:creationId xmlns:p14="http://schemas.microsoft.com/office/powerpoint/2010/main" val="3639792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94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0" mute="1">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66449-C007-969F-3225-26B782963CA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D521EEF-56BD-F37E-6BFD-0509F4508D77}"/>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7303DE8D-716E-D7E0-01DB-C27F0473D271}"/>
              </a:ext>
            </a:extLst>
          </p:cNvPr>
          <p:cNvSpPr>
            <a:spLocks noGrp="1"/>
          </p:cNvSpPr>
          <p:nvPr>
            <p:ph type="sldNum" sz="quarter" idx="12"/>
          </p:nvPr>
        </p:nvSpPr>
        <p:spPr/>
        <p:txBody>
          <a:bodyPr/>
          <a:lstStyle/>
          <a:p>
            <a:fld id="{19B51A1E-902D-48AF-9020-955120F399B6}" type="slidenum">
              <a:rPr lang="en-US" noProof="0" smtClean="0"/>
              <a:pPr/>
              <a:t>24</a:t>
            </a:fld>
            <a:endParaRPr lang="en-US" noProof="0" dirty="0"/>
          </a:p>
        </p:txBody>
      </p:sp>
      <p:sp>
        <p:nvSpPr>
          <p:cNvPr id="7" name="TextBox 6">
            <a:extLst>
              <a:ext uri="{FF2B5EF4-FFF2-40B4-BE49-F238E27FC236}">
                <a16:creationId xmlns:a16="http://schemas.microsoft.com/office/drawing/2014/main" id="{6F8DD291-A226-6B77-CED8-CA22821AC9AA}"/>
              </a:ext>
            </a:extLst>
          </p:cNvPr>
          <p:cNvSpPr txBox="1"/>
          <p:nvPr/>
        </p:nvSpPr>
        <p:spPr>
          <a:xfrm>
            <a:off x="4858517" y="5386683"/>
            <a:ext cx="2589042" cy="369332"/>
          </a:xfrm>
          <a:prstGeom prst="rect">
            <a:avLst/>
          </a:prstGeom>
          <a:noFill/>
        </p:spPr>
        <p:txBody>
          <a:bodyPr wrap="none" rtlCol="0">
            <a:spAutoFit/>
          </a:bodyPr>
          <a:lstStyle/>
          <a:p>
            <a:r>
              <a:rPr lang="en-CH" dirty="0"/>
              <a:t>Encircled energy : 68.87%</a:t>
            </a:r>
          </a:p>
        </p:txBody>
      </p:sp>
      <p:sp>
        <p:nvSpPr>
          <p:cNvPr id="8" name="TextBox 7">
            <a:extLst>
              <a:ext uri="{FF2B5EF4-FFF2-40B4-BE49-F238E27FC236}">
                <a16:creationId xmlns:a16="http://schemas.microsoft.com/office/drawing/2014/main" id="{AC12D836-FC6A-D2DF-489E-938EDDBAD1F3}"/>
              </a:ext>
            </a:extLst>
          </p:cNvPr>
          <p:cNvSpPr txBox="1"/>
          <p:nvPr/>
        </p:nvSpPr>
        <p:spPr>
          <a:xfrm>
            <a:off x="8544503" y="5386683"/>
            <a:ext cx="2589042" cy="369332"/>
          </a:xfrm>
          <a:prstGeom prst="rect">
            <a:avLst/>
          </a:prstGeom>
          <a:noFill/>
        </p:spPr>
        <p:txBody>
          <a:bodyPr wrap="none" rtlCol="0">
            <a:spAutoFit/>
          </a:bodyPr>
          <a:lstStyle/>
          <a:p>
            <a:r>
              <a:rPr lang="en-CH" dirty="0"/>
              <a:t>Encircled energy : 34.08%</a:t>
            </a:r>
          </a:p>
        </p:txBody>
      </p:sp>
      <p:sp>
        <p:nvSpPr>
          <p:cNvPr id="9" name="TextBox 8">
            <a:extLst>
              <a:ext uri="{FF2B5EF4-FFF2-40B4-BE49-F238E27FC236}">
                <a16:creationId xmlns:a16="http://schemas.microsoft.com/office/drawing/2014/main" id="{7A6CFF42-51D6-7FC8-3A05-E83C6BD2A78D}"/>
              </a:ext>
            </a:extLst>
          </p:cNvPr>
          <p:cNvSpPr txBox="1"/>
          <p:nvPr/>
        </p:nvSpPr>
        <p:spPr>
          <a:xfrm>
            <a:off x="5430931" y="2326526"/>
            <a:ext cx="1711366" cy="369332"/>
          </a:xfrm>
          <a:prstGeom prst="rect">
            <a:avLst/>
          </a:prstGeom>
          <a:noFill/>
        </p:spPr>
        <p:txBody>
          <a:bodyPr wrap="none" rtlCol="0">
            <a:spAutoFit/>
          </a:bodyPr>
          <a:lstStyle/>
          <a:p>
            <a:pPr algn="ctr"/>
            <a:r>
              <a:rPr lang="en-CH" b="1" dirty="0">
                <a:ln w="6350">
                  <a:solidFill>
                    <a:schemeClr val="tx1"/>
                  </a:solidFill>
                </a:ln>
                <a:latin typeface="Avenir Book" panose="02000503020000020003" pitchFamily="2" charset="0"/>
              </a:rPr>
              <a:t>Infrared PWFS</a:t>
            </a:r>
          </a:p>
        </p:txBody>
      </p:sp>
      <p:sp>
        <p:nvSpPr>
          <p:cNvPr id="10" name="TextBox 9">
            <a:extLst>
              <a:ext uri="{FF2B5EF4-FFF2-40B4-BE49-F238E27FC236}">
                <a16:creationId xmlns:a16="http://schemas.microsoft.com/office/drawing/2014/main" id="{9E9E9E98-9726-842C-82C8-83996E721268}"/>
              </a:ext>
            </a:extLst>
          </p:cNvPr>
          <p:cNvSpPr txBox="1"/>
          <p:nvPr/>
        </p:nvSpPr>
        <p:spPr>
          <a:xfrm>
            <a:off x="9010715" y="2313079"/>
            <a:ext cx="1582293" cy="369332"/>
          </a:xfrm>
          <a:prstGeom prst="rect">
            <a:avLst/>
          </a:prstGeom>
          <a:noFill/>
        </p:spPr>
        <p:txBody>
          <a:bodyPr wrap="none" rtlCol="0">
            <a:spAutoFit/>
          </a:bodyPr>
          <a:lstStyle/>
          <a:p>
            <a:pPr algn="ctr"/>
            <a:r>
              <a:rPr lang="en-CH" b="1" dirty="0">
                <a:ln w="6350">
                  <a:solidFill>
                    <a:schemeClr val="tx1"/>
                  </a:solidFill>
                </a:ln>
                <a:latin typeface="Avenir Book" panose="02000503020000020003" pitchFamily="2" charset="0"/>
              </a:rPr>
              <a:t>Visible PWFS</a:t>
            </a:r>
          </a:p>
        </p:txBody>
      </p:sp>
      <p:sp>
        <p:nvSpPr>
          <p:cNvPr id="12" name="TextBox 11">
            <a:extLst>
              <a:ext uri="{FF2B5EF4-FFF2-40B4-BE49-F238E27FC236}">
                <a16:creationId xmlns:a16="http://schemas.microsoft.com/office/drawing/2014/main" id="{3D8A66CE-C41F-5B08-D911-0CFDE5126FA9}"/>
              </a:ext>
            </a:extLst>
          </p:cNvPr>
          <p:cNvSpPr txBox="1"/>
          <p:nvPr/>
        </p:nvSpPr>
        <p:spPr>
          <a:xfrm>
            <a:off x="4533713" y="233543"/>
            <a:ext cx="3124573" cy="523220"/>
          </a:xfrm>
          <a:prstGeom prst="rect">
            <a:avLst/>
          </a:prstGeom>
          <a:noFill/>
        </p:spPr>
        <p:txBody>
          <a:bodyPr wrap="none" rtlCol="0">
            <a:spAutoFit/>
          </a:bodyPr>
          <a:lstStyle/>
          <a:p>
            <a:r>
              <a:rPr lang="en-CH" sz="2800" b="1" kern="0" dirty="0">
                <a:latin typeface="Avenir Black" panose="02000503020000020003" pitchFamily="2" charset="0"/>
              </a:rPr>
              <a:t>Closed loop PSFs</a:t>
            </a:r>
          </a:p>
        </p:txBody>
      </p:sp>
      <p:pic>
        <p:nvPicPr>
          <p:cNvPr id="4" name="Picture 3" descr="A green and blue cloud&#10;&#10;Description automatically generated with medium confidence">
            <a:extLst>
              <a:ext uri="{FF2B5EF4-FFF2-40B4-BE49-F238E27FC236}">
                <a16:creationId xmlns:a16="http://schemas.microsoft.com/office/drawing/2014/main" id="{5B2E9AC3-CC82-F6A1-0E7B-BA85F49EF8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238" y="2699077"/>
            <a:ext cx="3600317" cy="2700000"/>
          </a:xfrm>
          <a:prstGeom prst="rect">
            <a:avLst/>
          </a:prstGeom>
        </p:spPr>
      </p:pic>
      <p:pic>
        <p:nvPicPr>
          <p:cNvPr id="13" name="Picture 12" descr="A colorful image of a galaxy&#10;&#10;Description automatically generated with medium confidence">
            <a:extLst>
              <a:ext uri="{FF2B5EF4-FFF2-40B4-BE49-F238E27FC236}">
                <a16:creationId xmlns:a16="http://schemas.microsoft.com/office/drawing/2014/main" id="{06725026-5F2E-FCA1-93D8-A8B684309D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33713" y="2686683"/>
            <a:ext cx="3600318" cy="2700000"/>
          </a:xfrm>
          <a:prstGeom prst="rect">
            <a:avLst/>
          </a:prstGeom>
        </p:spPr>
      </p:pic>
      <p:pic>
        <p:nvPicPr>
          <p:cNvPr id="14" name="Picture 13" descr="A colorful image of a galaxy&#10;&#10;Description automatically generated">
            <a:extLst>
              <a:ext uri="{FF2B5EF4-FFF2-40B4-BE49-F238E27FC236}">
                <a16:creationId xmlns:a16="http://schemas.microsoft.com/office/drawing/2014/main" id="{1128E90C-A824-72AF-5614-B78088CB377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60668" y="2705570"/>
            <a:ext cx="3600318" cy="2700000"/>
          </a:xfrm>
          <a:prstGeom prst="rect">
            <a:avLst/>
          </a:prstGeom>
        </p:spPr>
      </p:pic>
      <p:sp>
        <p:nvSpPr>
          <p:cNvPr id="15" name="TextBox 14">
            <a:extLst>
              <a:ext uri="{FF2B5EF4-FFF2-40B4-BE49-F238E27FC236}">
                <a16:creationId xmlns:a16="http://schemas.microsoft.com/office/drawing/2014/main" id="{C364D43D-5146-0F4D-2454-27B8A31BEC98}"/>
              </a:ext>
            </a:extLst>
          </p:cNvPr>
          <p:cNvSpPr txBox="1"/>
          <p:nvPr/>
        </p:nvSpPr>
        <p:spPr>
          <a:xfrm>
            <a:off x="1280322" y="5405570"/>
            <a:ext cx="2419124" cy="369332"/>
          </a:xfrm>
          <a:prstGeom prst="rect">
            <a:avLst/>
          </a:prstGeom>
          <a:noFill/>
        </p:spPr>
        <p:txBody>
          <a:bodyPr wrap="none" rtlCol="0">
            <a:spAutoFit/>
          </a:bodyPr>
          <a:lstStyle/>
          <a:p>
            <a:r>
              <a:rPr lang="en-CH" dirty="0"/>
              <a:t>Encircled energy: 1.65%</a:t>
            </a:r>
          </a:p>
        </p:txBody>
      </p:sp>
      <p:sp>
        <p:nvSpPr>
          <p:cNvPr id="16" name="TextBox 15">
            <a:extLst>
              <a:ext uri="{FF2B5EF4-FFF2-40B4-BE49-F238E27FC236}">
                <a16:creationId xmlns:a16="http://schemas.microsoft.com/office/drawing/2014/main" id="{527B795F-CCEB-A7FD-6427-5637E0A1939F}"/>
              </a:ext>
            </a:extLst>
          </p:cNvPr>
          <p:cNvSpPr txBox="1"/>
          <p:nvPr/>
        </p:nvSpPr>
        <p:spPr>
          <a:xfrm>
            <a:off x="1681622" y="2060562"/>
            <a:ext cx="1345240" cy="369332"/>
          </a:xfrm>
          <a:prstGeom prst="rect">
            <a:avLst/>
          </a:prstGeom>
          <a:noFill/>
        </p:spPr>
        <p:txBody>
          <a:bodyPr wrap="none" rtlCol="0">
            <a:spAutoFit/>
          </a:bodyPr>
          <a:lstStyle/>
          <a:p>
            <a:pPr algn="ctr"/>
            <a:r>
              <a:rPr lang="en-CH" b="1" dirty="0">
                <a:ln w="6350">
                  <a:solidFill>
                    <a:schemeClr val="tx1"/>
                  </a:solidFill>
                </a:ln>
                <a:latin typeface="Avenir Book" panose="02000503020000020003" pitchFamily="2" charset="0"/>
              </a:rPr>
              <a:t>Open loop</a:t>
            </a:r>
          </a:p>
        </p:txBody>
      </p:sp>
      <p:sp>
        <p:nvSpPr>
          <p:cNvPr id="17" name="TextBox 16">
            <a:extLst>
              <a:ext uri="{FF2B5EF4-FFF2-40B4-BE49-F238E27FC236}">
                <a16:creationId xmlns:a16="http://schemas.microsoft.com/office/drawing/2014/main" id="{55D602B6-7A5C-61C5-C221-552CB6016EF8}"/>
              </a:ext>
            </a:extLst>
          </p:cNvPr>
          <p:cNvSpPr txBox="1"/>
          <p:nvPr/>
        </p:nvSpPr>
        <p:spPr>
          <a:xfrm>
            <a:off x="7418317" y="1268580"/>
            <a:ext cx="1484702" cy="369332"/>
          </a:xfrm>
          <a:prstGeom prst="rect">
            <a:avLst/>
          </a:prstGeom>
          <a:noFill/>
        </p:spPr>
        <p:txBody>
          <a:bodyPr wrap="none" rtlCol="0">
            <a:spAutoFit/>
          </a:bodyPr>
          <a:lstStyle/>
          <a:p>
            <a:pPr algn="ctr"/>
            <a:r>
              <a:rPr lang="en-CH" b="1" dirty="0">
                <a:ln w="6350">
                  <a:solidFill>
                    <a:schemeClr val="tx1"/>
                  </a:solidFill>
                </a:ln>
                <a:latin typeface="Avenir Book" panose="02000503020000020003" pitchFamily="2" charset="0"/>
              </a:rPr>
              <a:t>Closed loop</a:t>
            </a:r>
          </a:p>
        </p:txBody>
      </p:sp>
      <p:sp>
        <p:nvSpPr>
          <p:cNvPr id="18" name="Right Brace 17">
            <a:extLst>
              <a:ext uri="{FF2B5EF4-FFF2-40B4-BE49-F238E27FC236}">
                <a16:creationId xmlns:a16="http://schemas.microsoft.com/office/drawing/2014/main" id="{8A9D307E-9BF9-E30F-D56C-98D8AB77B35D}"/>
              </a:ext>
            </a:extLst>
          </p:cNvPr>
          <p:cNvSpPr/>
          <p:nvPr/>
        </p:nvSpPr>
        <p:spPr>
          <a:xfrm rot="16200000">
            <a:off x="7996634" y="199887"/>
            <a:ext cx="369333" cy="3881718"/>
          </a:xfrm>
          <a:prstGeom prst="righ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CH"/>
          </a:p>
        </p:txBody>
      </p:sp>
      <p:sp>
        <p:nvSpPr>
          <p:cNvPr id="21" name="TextBox 20">
            <a:extLst>
              <a:ext uri="{FF2B5EF4-FFF2-40B4-BE49-F238E27FC236}">
                <a16:creationId xmlns:a16="http://schemas.microsoft.com/office/drawing/2014/main" id="{3087C4ED-1E29-FC35-55E5-737328CAB107}"/>
              </a:ext>
            </a:extLst>
          </p:cNvPr>
          <p:cNvSpPr txBox="1"/>
          <p:nvPr/>
        </p:nvSpPr>
        <p:spPr>
          <a:xfrm>
            <a:off x="1286093" y="2336238"/>
            <a:ext cx="2413353" cy="369332"/>
          </a:xfrm>
          <a:prstGeom prst="rect">
            <a:avLst/>
          </a:prstGeom>
          <a:noFill/>
        </p:spPr>
        <p:txBody>
          <a:bodyPr wrap="none" rtlCol="0">
            <a:spAutoFit/>
          </a:bodyPr>
          <a:lstStyle/>
          <a:p>
            <a:r>
              <a:rPr lang="en-CH" dirty="0"/>
              <a:t>(without AO correction)</a:t>
            </a:r>
          </a:p>
        </p:txBody>
      </p:sp>
      <p:sp>
        <p:nvSpPr>
          <p:cNvPr id="22" name="TextBox 21">
            <a:extLst>
              <a:ext uri="{FF2B5EF4-FFF2-40B4-BE49-F238E27FC236}">
                <a16:creationId xmlns:a16="http://schemas.microsoft.com/office/drawing/2014/main" id="{8427DE3A-5189-697A-9D16-1497FAFD8C9E}"/>
              </a:ext>
            </a:extLst>
          </p:cNvPr>
          <p:cNvSpPr txBox="1"/>
          <p:nvPr/>
        </p:nvSpPr>
        <p:spPr>
          <a:xfrm>
            <a:off x="7145379" y="1543255"/>
            <a:ext cx="2092752" cy="369332"/>
          </a:xfrm>
          <a:prstGeom prst="rect">
            <a:avLst/>
          </a:prstGeom>
          <a:noFill/>
        </p:spPr>
        <p:txBody>
          <a:bodyPr wrap="none" rtlCol="0">
            <a:spAutoFit/>
          </a:bodyPr>
          <a:lstStyle/>
          <a:p>
            <a:r>
              <a:rPr lang="en-CH" dirty="0"/>
              <a:t>(with AO correction)</a:t>
            </a:r>
          </a:p>
        </p:txBody>
      </p:sp>
    </p:spTree>
    <p:extLst>
      <p:ext uri="{BB962C8B-B14F-4D97-AF65-F5344CB8AC3E}">
        <p14:creationId xmlns:p14="http://schemas.microsoft.com/office/powerpoint/2010/main" val="33767796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F6A940-118C-45B4-B534-018BEFD0D340}"/>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2AE69534-AB86-911F-DA45-206CDCAC1E32}"/>
              </a:ext>
            </a:extLst>
          </p:cNvPr>
          <p:cNvSpPr>
            <a:spLocks noGrp="1"/>
          </p:cNvSpPr>
          <p:nvPr>
            <p:ph type="sldNum" sz="quarter" idx="12"/>
          </p:nvPr>
        </p:nvSpPr>
        <p:spPr/>
        <p:txBody>
          <a:bodyPr/>
          <a:lstStyle/>
          <a:p>
            <a:fld id="{19B51A1E-902D-48AF-9020-955120F399B6}" type="slidenum">
              <a:rPr lang="en-US" noProof="0" smtClean="0"/>
              <a:pPr/>
              <a:t>25</a:t>
            </a:fld>
            <a:endParaRPr lang="en-US" noProof="0" dirty="0"/>
          </a:p>
        </p:txBody>
      </p:sp>
      <p:sp>
        <p:nvSpPr>
          <p:cNvPr id="6" name="TextBox 5">
            <a:extLst>
              <a:ext uri="{FF2B5EF4-FFF2-40B4-BE49-F238E27FC236}">
                <a16:creationId xmlns:a16="http://schemas.microsoft.com/office/drawing/2014/main" id="{79F7F5F4-1703-4EBA-E233-62CB72FAD615}"/>
              </a:ext>
            </a:extLst>
          </p:cNvPr>
          <p:cNvSpPr txBox="1"/>
          <p:nvPr/>
        </p:nvSpPr>
        <p:spPr>
          <a:xfrm>
            <a:off x="530470" y="516191"/>
            <a:ext cx="6101860" cy="547842"/>
          </a:xfrm>
          <a:prstGeom prst="rect">
            <a:avLst/>
          </a:prstGeom>
          <a:noFill/>
        </p:spPr>
        <p:txBody>
          <a:bodyPr wrap="square">
            <a:spAutoFit/>
          </a:bodyPr>
          <a:lstStyle/>
          <a:p>
            <a:pPr>
              <a:lnSpc>
                <a:spcPct val="90000"/>
              </a:lnSpc>
              <a:spcBef>
                <a:spcPct val="0"/>
              </a:spcBef>
              <a:spcAft>
                <a:spcPts val="600"/>
              </a:spcAft>
            </a:pPr>
            <a:r>
              <a:rPr lang="en-US" sz="3200" b="1" dirty="0">
                <a:latin typeface="Avenir Black" panose="02000503020000020003" pitchFamily="2" charset="0"/>
                <a:ea typeface="+mj-ea"/>
                <a:cs typeface="Baloo Bhaijaan" panose="03080902040302020200" pitchFamily="66" charset="-78"/>
              </a:rPr>
              <a:t>Key Takeaways</a:t>
            </a:r>
          </a:p>
        </p:txBody>
      </p:sp>
      <p:sp>
        <p:nvSpPr>
          <p:cNvPr id="8" name="TextBox 7">
            <a:extLst>
              <a:ext uri="{FF2B5EF4-FFF2-40B4-BE49-F238E27FC236}">
                <a16:creationId xmlns:a16="http://schemas.microsoft.com/office/drawing/2014/main" id="{BF31B07E-27A4-32C9-9F6A-C60B16136AA2}"/>
              </a:ext>
            </a:extLst>
          </p:cNvPr>
          <p:cNvSpPr txBox="1"/>
          <p:nvPr/>
        </p:nvSpPr>
        <p:spPr>
          <a:xfrm>
            <a:off x="838200" y="1064033"/>
            <a:ext cx="9603658" cy="3793346"/>
          </a:xfrm>
          <a:prstGeom prst="rect">
            <a:avLst/>
          </a:prstGeom>
          <a:noFill/>
        </p:spPr>
        <p:txBody>
          <a:bodyPr wrap="square" rtlCol="0">
            <a:spAutoFit/>
          </a:bodyPr>
          <a:lstStyle/>
          <a:p>
            <a:pPr marL="342900" indent="-342900" algn="just">
              <a:spcBef>
                <a:spcPts val="300"/>
              </a:spcBef>
              <a:spcAft>
                <a:spcPts val="300"/>
              </a:spcAft>
              <a:buFont typeface="Arial" panose="020B0604020202020204" pitchFamily="34" charset="0"/>
              <a:buChar char="•"/>
              <a:tabLst>
                <a:tab pos="457200" algn="l"/>
              </a:tabLst>
            </a:pPr>
            <a:endParaRPr lang="en-US" dirty="0">
              <a:latin typeface="Avenir Book" panose="02000503020000020003" pitchFamily="2" charset="0"/>
              <a:cs typeface="Times New Roman" panose="02020603050405020304" pitchFamily="18" charset="0"/>
            </a:endParaRPr>
          </a:p>
          <a:p>
            <a:pPr marL="342900" indent="-342900" algn="just">
              <a:spcBef>
                <a:spcPts val="300"/>
              </a:spcBef>
              <a:spcAft>
                <a:spcPts val="300"/>
              </a:spcAft>
              <a:buFont typeface="Arial" panose="020B0604020202020204" pitchFamily="34" charset="0"/>
              <a:buChar char="•"/>
              <a:tabLst>
                <a:tab pos="457200" algn="l"/>
              </a:tabLst>
            </a:pPr>
            <a:r>
              <a:rPr lang="en-GB" dirty="0">
                <a:latin typeface="Avenir Book" panose="02000503020000020003" pitchFamily="2" charset="0"/>
                <a:cs typeface="Times New Roman" panose="02020603050405020304" pitchFamily="18" charset="0"/>
              </a:rPr>
              <a:t>Unmodulated Pyramid WFS is highly effective for measuring atmospheric turbulence.</a:t>
            </a:r>
          </a:p>
          <a:p>
            <a:pPr marL="342900" indent="-342900" algn="just">
              <a:spcBef>
                <a:spcPts val="300"/>
              </a:spcBef>
              <a:spcAft>
                <a:spcPts val="300"/>
              </a:spcAft>
              <a:buFont typeface="Arial" panose="020B0604020202020204" pitchFamily="34" charset="0"/>
              <a:buChar char="•"/>
              <a:tabLst>
                <a:tab pos="457200" algn="l"/>
              </a:tabLst>
            </a:pPr>
            <a:endParaRPr lang="en-GB" dirty="0">
              <a:latin typeface="Avenir Book" panose="02000503020000020003" pitchFamily="2" charset="0"/>
              <a:cs typeface="Times New Roman" panose="02020603050405020304" pitchFamily="18" charset="0"/>
            </a:endParaRPr>
          </a:p>
          <a:p>
            <a:pPr marL="342900" indent="-342900" algn="just">
              <a:spcBef>
                <a:spcPts val="300"/>
              </a:spcBef>
              <a:spcAft>
                <a:spcPts val="300"/>
              </a:spcAft>
              <a:buFont typeface="Arial" panose="020B0604020202020204" pitchFamily="34" charset="0"/>
              <a:buChar char="•"/>
              <a:tabLst>
                <a:tab pos="457200" algn="l"/>
              </a:tabLst>
            </a:pPr>
            <a:r>
              <a:rPr lang="en-GB" dirty="0">
                <a:latin typeface="Avenir Book" panose="02000503020000020003" pitchFamily="2" charset="0"/>
                <a:cs typeface="Times New Roman" panose="02020603050405020304" pitchFamily="18" charset="0"/>
              </a:rPr>
              <a:t>Operating in the infrared provides the advantage of increased linearity of the sensor.</a:t>
            </a:r>
          </a:p>
          <a:p>
            <a:pPr marL="342900" indent="-342900" algn="just">
              <a:spcBef>
                <a:spcPts val="300"/>
              </a:spcBef>
              <a:spcAft>
                <a:spcPts val="300"/>
              </a:spcAft>
              <a:buFont typeface="Arial" panose="020B0604020202020204" pitchFamily="34" charset="0"/>
              <a:buChar char="•"/>
              <a:tabLst>
                <a:tab pos="457200" algn="l"/>
              </a:tabLst>
            </a:pPr>
            <a:endParaRPr lang="en-GB" dirty="0">
              <a:latin typeface="Avenir Book" panose="02000503020000020003" pitchFamily="2" charset="0"/>
              <a:cs typeface="Times New Roman" panose="02020603050405020304" pitchFamily="18" charset="0"/>
            </a:endParaRPr>
          </a:p>
          <a:p>
            <a:pPr marL="342900" indent="-342900" algn="just">
              <a:spcBef>
                <a:spcPts val="300"/>
              </a:spcBef>
              <a:spcAft>
                <a:spcPts val="300"/>
              </a:spcAft>
              <a:buFont typeface="Arial" panose="020B0604020202020204" pitchFamily="34" charset="0"/>
              <a:buChar char="•"/>
              <a:tabLst>
                <a:tab pos="457200" algn="l"/>
              </a:tabLst>
            </a:pPr>
            <a:r>
              <a:rPr lang="en-GB" dirty="0">
                <a:latin typeface="Avenir Book" panose="02000503020000020003" pitchFamily="2" charset="0"/>
                <a:cs typeface="Times New Roman" panose="02020603050405020304" pitchFamily="18" charset="0"/>
              </a:rPr>
              <a:t>We successfully closed the loop on sky using an unmodulated infrared Pyramid WFS.</a:t>
            </a:r>
          </a:p>
          <a:p>
            <a:pPr marL="342900" indent="-342900" algn="just">
              <a:spcBef>
                <a:spcPts val="300"/>
              </a:spcBef>
              <a:spcAft>
                <a:spcPts val="300"/>
              </a:spcAft>
              <a:buFont typeface="Arial" panose="020B0604020202020204" pitchFamily="34" charset="0"/>
              <a:buChar char="•"/>
              <a:tabLst>
                <a:tab pos="457200" algn="l"/>
              </a:tabLst>
            </a:pPr>
            <a:endParaRPr lang="en-GB" dirty="0">
              <a:latin typeface="Avenir Book" panose="02000503020000020003" pitchFamily="2" charset="0"/>
              <a:cs typeface="Times New Roman" panose="02020603050405020304" pitchFamily="18" charset="0"/>
            </a:endParaRPr>
          </a:p>
          <a:p>
            <a:pPr marL="342900" indent="-342900" algn="just">
              <a:spcBef>
                <a:spcPts val="300"/>
              </a:spcBef>
              <a:spcAft>
                <a:spcPts val="300"/>
              </a:spcAft>
              <a:buFont typeface="Arial" panose="020B0604020202020204" pitchFamily="34" charset="0"/>
              <a:buChar char="•"/>
              <a:tabLst>
                <a:tab pos="457200" algn="l"/>
              </a:tabLst>
            </a:pPr>
            <a:r>
              <a:rPr lang="en-GB" dirty="0">
                <a:latin typeface="Avenir Book" panose="02000503020000020003" pitchFamily="2" charset="0"/>
                <a:cs typeface="Times New Roman" panose="02020603050405020304" pitchFamily="18" charset="0"/>
              </a:rPr>
              <a:t>On-sky performance of the infrared unmodulated PWFS was nearly a factor of two better than the visible modulated PWFS under same conditions.</a:t>
            </a:r>
          </a:p>
          <a:p>
            <a:pPr marL="342900" lvl="0" indent="-342900" algn="just">
              <a:spcBef>
                <a:spcPts val="300"/>
              </a:spcBef>
              <a:spcAft>
                <a:spcPts val="300"/>
              </a:spcAft>
              <a:buFont typeface="Arial" panose="020B0604020202020204" pitchFamily="34" charset="0"/>
              <a:buChar char="•"/>
              <a:tabLst>
                <a:tab pos="457200" algn="l"/>
              </a:tabLst>
            </a:pPr>
            <a:endParaRPr lang="en-US" dirty="0">
              <a:latin typeface="Avenir Book" panose="02000503020000020003" pitchFamily="2" charset="0"/>
              <a:ea typeface="Times New Roman" panose="02020603050405020304" pitchFamily="18" charset="0"/>
              <a:cs typeface="Times New Roman" panose="02020603050405020304" pitchFamily="18" charset="0"/>
            </a:endParaRPr>
          </a:p>
          <a:p>
            <a:endParaRPr lang="en-CH" dirty="0"/>
          </a:p>
        </p:txBody>
      </p:sp>
      <p:sp>
        <p:nvSpPr>
          <p:cNvPr id="4" name="TextBox 3">
            <a:extLst>
              <a:ext uri="{FF2B5EF4-FFF2-40B4-BE49-F238E27FC236}">
                <a16:creationId xmlns:a16="http://schemas.microsoft.com/office/drawing/2014/main" id="{E45BF13C-868C-691F-D0AF-EA33583DFF4F}"/>
              </a:ext>
            </a:extLst>
          </p:cNvPr>
          <p:cNvSpPr txBox="1"/>
          <p:nvPr/>
        </p:nvSpPr>
        <p:spPr>
          <a:xfrm>
            <a:off x="1087821" y="5470801"/>
            <a:ext cx="5812745" cy="646331"/>
          </a:xfrm>
          <a:prstGeom prst="rect">
            <a:avLst/>
          </a:prstGeom>
          <a:noFill/>
        </p:spPr>
        <p:txBody>
          <a:bodyPr wrap="none" rtlCol="0">
            <a:spAutoFit/>
          </a:bodyPr>
          <a:lstStyle/>
          <a:p>
            <a:r>
              <a:rPr lang="en-CH" dirty="0"/>
              <a:t>Email: </a:t>
            </a:r>
            <a:r>
              <a:rPr lang="en-CH" dirty="0">
                <a:hlinkClick r:id="rId3"/>
              </a:rPr>
              <a:t>Muskan.Shinde@unige.ch</a:t>
            </a:r>
            <a:endParaRPr lang="en-CH" dirty="0"/>
          </a:p>
          <a:p>
            <a:r>
              <a:rPr lang="en-CH" dirty="0"/>
              <a:t>LinkedIn: </a:t>
            </a:r>
            <a:r>
              <a:rPr lang="en-GB" dirty="0" err="1"/>
              <a:t>www.linkedin.com</a:t>
            </a:r>
            <a:r>
              <a:rPr lang="en-GB" dirty="0"/>
              <a:t>/in/muskan-shinde-097334190/</a:t>
            </a:r>
          </a:p>
        </p:txBody>
      </p:sp>
      <p:pic>
        <p:nvPicPr>
          <p:cNvPr id="7" name="Picture 6" descr="A qr code on a white background&#10;&#10;Description automatically generated">
            <a:extLst>
              <a:ext uri="{FF2B5EF4-FFF2-40B4-BE49-F238E27FC236}">
                <a16:creationId xmlns:a16="http://schemas.microsoft.com/office/drawing/2014/main" id="{1A9516AC-7974-22E5-490B-AE7DE0E2A0C5}"/>
              </a:ext>
            </a:extLst>
          </p:cNvPr>
          <p:cNvPicPr>
            <a:picLocks noChangeAspect="1"/>
          </p:cNvPicPr>
          <p:nvPr/>
        </p:nvPicPr>
        <p:blipFill>
          <a:blip r:embed="rId4"/>
          <a:stretch>
            <a:fillRect/>
          </a:stretch>
        </p:blipFill>
        <p:spPr>
          <a:xfrm>
            <a:off x="6900566" y="5669553"/>
            <a:ext cx="488376" cy="488376"/>
          </a:xfrm>
          <a:prstGeom prst="rect">
            <a:avLst/>
          </a:prstGeom>
        </p:spPr>
      </p:pic>
    </p:spTree>
    <p:extLst>
      <p:ext uri="{BB962C8B-B14F-4D97-AF65-F5344CB8AC3E}">
        <p14:creationId xmlns:p14="http://schemas.microsoft.com/office/powerpoint/2010/main" val="2672580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1165BD8-5E9A-F651-4A7F-ECF437CCAFC7}"/>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305F9B43-5C6D-795E-CEF3-14DB8D8AE20B}"/>
              </a:ext>
            </a:extLst>
          </p:cNvPr>
          <p:cNvSpPr>
            <a:spLocks noGrp="1"/>
          </p:cNvSpPr>
          <p:nvPr>
            <p:ph type="sldNum" sz="quarter" idx="12"/>
          </p:nvPr>
        </p:nvSpPr>
        <p:spPr/>
        <p:txBody>
          <a:bodyPr/>
          <a:lstStyle/>
          <a:p>
            <a:fld id="{19B51A1E-902D-48AF-9020-955120F399B6}" type="slidenum">
              <a:rPr lang="en-US" noProof="0" smtClean="0"/>
              <a:pPr/>
              <a:t>26</a:t>
            </a:fld>
            <a:endParaRPr lang="en-US" noProof="0" dirty="0"/>
          </a:p>
        </p:txBody>
      </p:sp>
      <p:sp>
        <p:nvSpPr>
          <p:cNvPr id="4" name="TextBox 3">
            <a:extLst>
              <a:ext uri="{FF2B5EF4-FFF2-40B4-BE49-F238E27FC236}">
                <a16:creationId xmlns:a16="http://schemas.microsoft.com/office/drawing/2014/main" id="{DF796ACC-A433-45FB-D84F-0E836367FF97}"/>
              </a:ext>
            </a:extLst>
          </p:cNvPr>
          <p:cNvSpPr txBox="1"/>
          <p:nvPr/>
        </p:nvSpPr>
        <p:spPr>
          <a:xfrm>
            <a:off x="4093849" y="2498329"/>
            <a:ext cx="4004301" cy="1107996"/>
          </a:xfrm>
          <a:prstGeom prst="rect">
            <a:avLst/>
          </a:prstGeom>
          <a:noFill/>
        </p:spPr>
        <p:txBody>
          <a:bodyPr wrap="none" rtlCol="0">
            <a:spAutoFit/>
          </a:bodyPr>
          <a:lstStyle/>
          <a:p>
            <a:r>
              <a:rPr lang="en-GB" sz="6600" dirty="0"/>
              <a:t>T</a:t>
            </a:r>
            <a:r>
              <a:rPr lang="en-CH" sz="6600" dirty="0"/>
              <a:t>hank you!</a:t>
            </a:r>
          </a:p>
        </p:txBody>
      </p:sp>
    </p:spTree>
    <p:extLst>
      <p:ext uri="{BB962C8B-B14F-4D97-AF65-F5344CB8AC3E}">
        <p14:creationId xmlns:p14="http://schemas.microsoft.com/office/powerpoint/2010/main" val="19491160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9A10895-C6F1-7572-4630-2341E14EF304}"/>
              </a:ext>
            </a:extLst>
          </p:cNvPr>
          <p:cNvSpPr txBox="1"/>
          <p:nvPr/>
        </p:nvSpPr>
        <p:spPr>
          <a:xfrm>
            <a:off x="479427" y="1617861"/>
            <a:ext cx="7271202" cy="5201424"/>
          </a:xfrm>
          <a:prstGeom prst="rect">
            <a:avLst/>
          </a:prstGeom>
          <a:noFill/>
        </p:spPr>
        <p:txBody>
          <a:bodyPr wrap="square">
            <a:spAutoFit/>
          </a:bodyPr>
          <a:lstStyle/>
          <a:p>
            <a:r>
              <a:rPr lang="en-GB" sz="2400" u="none" strike="noStrike" dirty="0">
                <a:effectLst/>
                <a:latin typeface="Avenir" panose="02000503020000020003" pitchFamily="2" charset="0"/>
              </a:rPr>
              <a:t>Primary </a:t>
            </a:r>
            <a:r>
              <a:rPr lang="en-GB" sz="2400" dirty="0">
                <a:latin typeface="Avenir" panose="02000503020000020003" pitchFamily="2" charset="0"/>
              </a:rPr>
              <a:t>science g</a:t>
            </a:r>
            <a:r>
              <a:rPr lang="en-GB" sz="2400" u="none" strike="noStrike" dirty="0">
                <a:effectLst/>
                <a:latin typeface="Avenir" panose="02000503020000020003" pitchFamily="2" charset="0"/>
              </a:rPr>
              <a:t>oal:</a:t>
            </a:r>
            <a:r>
              <a:rPr lang="en-GB" sz="2400" u="none" strike="noStrike" dirty="0">
                <a:effectLst/>
                <a:latin typeface="Avenir Book" panose="02000503020000020003" pitchFamily="2" charset="0"/>
              </a:rPr>
              <a:t> </a:t>
            </a:r>
            <a:r>
              <a:rPr lang="en-GB" sz="2400" b="1" u="none" strike="noStrike" dirty="0">
                <a:solidFill>
                  <a:srgbClr val="FF6600"/>
                </a:solidFill>
                <a:effectLst/>
                <a:latin typeface="Avenir Book" panose="02000503020000020003" pitchFamily="2" charset="0"/>
              </a:rPr>
              <a:t>reflected-light spectroscopy </a:t>
            </a:r>
            <a:r>
              <a:rPr lang="en-GB" sz="2400" u="none" strike="noStrike" dirty="0">
                <a:effectLst/>
                <a:latin typeface="Avenir Book" panose="02000503020000020003" pitchFamily="2" charset="0"/>
              </a:rPr>
              <a:t>of nearby exoplanets in the visible regime</a:t>
            </a:r>
          </a:p>
          <a:p>
            <a:endParaRPr lang="en-GB" sz="2400" dirty="0">
              <a:latin typeface="Avenir Book" panose="02000503020000020003" pitchFamily="2" charset="0"/>
            </a:endParaRPr>
          </a:p>
          <a:p>
            <a:r>
              <a:rPr lang="en-GB" sz="2400" dirty="0">
                <a:latin typeface="Avenir" panose="02000503020000020003" pitchFamily="2" charset="0"/>
              </a:rPr>
              <a:t>Driving science goal:</a:t>
            </a:r>
            <a:r>
              <a:rPr lang="en-GB" sz="2400" b="1" dirty="0">
                <a:latin typeface="Avenir Heavy" panose="02000503020000020003" pitchFamily="2" charset="0"/>
              </a:rPr>
              <a:t> </a:t>
            </a:r>
            <a:r>
              <a:rPr lang="en-GB" sz="2400" u="none" strike="noStrike" dirty="0">
                <a:solidFill>
                  <a:srgbClr val="000000"/>
                </a:solidFill>
                <a:effectLst/>
                <a:latin typeface="Avenir Book" panose="02000503020000020003" pitchFamily="2" charset="0"/>
              </a:rPr>
              <a:t>atmospheric </a:t>
            </a:r>
            <a:r>
              <a:rPr lang="en-GB" sz="2400" b="1" u="none" strike="noStrike" dirty="0">
                <a:solidFill>
                  <a:srgbClr val="FF6600"/>
                </a:solidFill>
                <a:effectLst/>
                <a:latin typeface="Avenir Book" panose="02000503020000020003" pitchFamily="2" charset="0"/>
              </a:rPr>
              <a:t>characterization</a:t>
            </a:r>
            <a:r>
              <a:rPr lang="en-GB" sz="2400" u="none" strike="noStrike" dirty="0">
                <a:solidFill>
                  <a:srgbClr val="000000"/>
                </a:solidFill>
                <a:effectLst/>
                <a:latin typeface="Avenir Book" panose="02000503020000020003" pitchFamily="2" charset="0"/>
              </a:rPr>
              <a:t> of </a:t>
            </a:r>
            <a:r>
              <a:rPr lang="en-GB" sz="2400" b="1" u="none" strike="noStrike" dirty="0">
                <a:solidFill>
                  <a:srgbClr val="FF6600"/>
                </a:solidFill>
                <a:effectLst/>
                <a:latin typeface="Avenir Book" panose="02000503020000020003" pitchFamily="2" charset="0"/>
              </a:rPr>
              <a:t>Proxima b</a:t>
            </a:r>
          </a:p>
          <a:p>
            <a:endParaRPr lang="en-GB" sz="2400" dirty="0">
              <a:latin typeface="Avenir" panose="02000503020000020003" pitchFamily="2" charset="0"/>
            </a:endParaRPr>
          </a:p>
          <a:p>
            <a:r>
              <a:rPr lang="en-GB" sz="2400" dirty="0">
                <a:latin typeface="Avenir" panose="02000503020000020003" pitchFamily="2" charset="0"/>
              </a:rPr>
              <a:t>Design requirements: </a:t>
            </a:r>
          </a:p>
          <a:p>
            <a:pPr marL="342900" indent="-342900">
              <a:buFont typeface="Arial" panose="020B0604020202020204" pitchFamily="34" charset="0"/>
              <a:buChar char="•"/>
            </a:pPr>
            <a:r>
              <a:rPr lang="en-US" sz="2400" dirty="0">
                <a:latin typeface="Avenir" panose="02000503020000020003" pitchFamily="2" charset="0"/>
              </a:rPr>
              <a:t>Raw contrast &lt; 2x10-4  @ 37 mas (~</a:t>
            </a:r>
            <a:r>
              <a:rPr lang="en-US" sz="2400" dirty="0">
                <a:solidFill>
                  <a:srgbClr val="FF6600"/>
                </a:solidFill>
                <a:latin typeface="Avenir" panose="02000503020000020003" pitchFamily="2" charset="0"/>
              </a:rPr>
              <a:t> 2 </a:t>
            </a:r>
            <a:r>
              <a:rPr lang="en-US" sz="2400" dirty="0" err="1">
                <a:solidFill>
                  <a:srgbClr val="FF6600"/>
                </a:solidFill>
                <a:latin typeface="Avenir" panose="02000503020000020003" pitchFamily="2" charset="0"/>
              </a:rPr>
              <a:t>λ</a:t>
            </a:r>
            <a:r>
              <a:rPr lang="en-US" sz="2400" dirty="0">
                <a:solidFill>
                  <a:srgbClr val="FF6600"/>
                </a:solidFill>
                <a:latin typeface="Avenir" panose="02000503020000020003" pitchFamily="2" charset="0"/>
              </a:rPr>
              <a:t>/D </a:t>
            </a:r>
            <a:r>
              <a:rPr lang="en-US" sz="2400" dirty="0">
                <a:latin typeface="Avenir" panose="02000503020000020003" pitchFamily="2" charset="0"/>
              </a:rPr>
              <a:t>@    750nm at VLT)</a:t>
            </a:r>
          </a:p>
          <a:p>
            <a:pPr marL="342900" indent="-342900">
              <a:buFont typeface="Arial" panose="020B0604020202020204" pitchFamily="34" charset="0"/>
              <a:buChar char="•"/>
            </a:pPr>
            <a:r>
              <a:rPr lang="en-US" sz="2400" dirty="0" err="1">
                <a:solidFill>
                  <a:srgbClr val="FF6600"/>
                </a:solidFill>
                <a:latin typeface="Avenir" panose="02000503020000020003" pitchFamily="2" charset="0"/>
              </a:rPr>
              <a:t>Strehl</a:t>
            </a:r>
            <a:r>
              <a:rPr lang="en-US" sz="2400" dirty="0">
                <a:solidFill>
                  <a:srgbClr val="FF6600"/>
                </a:solidFill>
                <a:latin typeface="Avenir" panose="02000503020000020003" pitchFamily="2" charset="0"/>
              </a:rPr>
              <a:t> ratio &gt; 70% </a:t>
            </a:r>
            <a:r>
              <a:rPr lang="en-US" sz="2400" dirty="0">
                <a:latin typeface="Avenir" panose="02000503020000020003" pitchFamily="2" charset="0"/>
              </a:rPr>
              <a:t>in the visible</a:t>
            </a:r>
          </a:p>
          <a:p>
            <a:endParaRPr lang="en-GB" sz="2400" b="1" u="none" strike="noStrike" dirty="0">
              <a:solidFill>
                <a:srgbClr val="FF6600"/>
              </a:solidFill>
              <a:effectLst/>
              <a:latin typeface="Avenir Book" panose="02000503020000020003" pitchFamily="2" charset="0"/>
            </a:endParaRPr>
          </a:p>
          <a:p>
            <a:endParaRPr lang="en-GB" sz="2400" b="1" dirty="0">
              <a:solidFill>
                <a:srgbClr val="FF6600"/>
              </a:solidFill>
              <a:latin typeface="Avenir Book" panose="02000503020000020003" pitchFamily="2" charset="0"/>
            </a:endParaRPr>
          </a:p>
          <a:p>
            <a:endParaRPr lang="en-GB" sz="2400" b="1" u="none" strike="noStrike" dirty="0">
              <a:solidFill>
                <a:srgbClr val="FF6600"/>
              </a:solidFill>
              <a:effectLst/>
              <a:latin typeface="Avenir Book" panose="02000503020000020003" pitchFamily="2" charset="0"/>
            </a:endParaRPr>
          </a:p>
          <a:p>
            <a:endParaRPr lang="en-CH" sz="2000" dirty="0">
              <a:solidFill>
                <a:srgbClr val="FF6600"/>
              </a:solidFill>
              <a:latin typeface="Avenir Book" panose="02000503020000020003" pitchFamily="2" charset="0"/>
            </a:endParaRPr>
          </a:p>
        </p:txBody>
      </p:sp>
      <p:sp>
        <p:nvSpPr>
          <p:cNvPr id="7" name="Date Placeholder 6">
            <a:extLst>
              <a:ext uri="{FF2B5EF4-FFF2-40B4-BE49-F238E27FC236}">
                <a16:creationId xmlns:a16="http://schemas.microsoft.com/office/drawing/2014/main" id="{228BD66E-7E33-514E-1887-2D58203DA646}"/>
              </a:ext>
            </a:extLst>
          </p:cNvPr>
          <p:cNvSpPr>
            <a:spLocks noGrp="1"/>
          </p:cNvSpPr>
          <p:nvPr>
            <p:ph type="dt" sz="half" idx="10"/>
          </p:nvPr>
        </p:nvSpPr>
        <p:spPr/>
        <p:txBody>
          <a:bodyPr/>
          <a:lstStyle/>
          <a:p>
            <a:fld id="{E487813E-189D-F84D-B957-35061EE7F68D}" type="datetime1">
              <a:rPr lang="de-CH" smtClean="0"/>
              <a:t>21.01.26</a:t>
            </a:fld>
            <a:endParaRPr lang="en-CH" dirty="0"/>
          </a:p>
        </p:txBody>
      </p:sp>
      <p:sp>
        <p:nvSpPr>
          <p:cNvPr id="8" name="Slide Number Placeholder 7">
            <a:extLst>
              <a:ext uri="{FF2B5EF4-FFF2-40B4-BE49-F238E27FC236}">
                <a16:creationId xmlns:a16="http://schemas.microsoft.com/office/drawing/2014/main" id="{45D3B60A-F758-39E3-4815-3AD225692361}"/>
              </a:ext>
            </a:extLst>
          </p:cNvPr>
          <p:cNvSpPr>
            <a:spLocks noGrp="1"/>
          </p:cNvSpPr>
          <p:nvPr>
            <p:ph type="sldNum" sz="quarter" idx="12"/>
          </p:nvPr>
        </p:nvSpPr>
        <p:spPr/>
        <p:txBody>
          <a:bodyPr/>
          <a:lstStyle/>
          <a:p>
            <a:fld id="{19B51A1E-902D-48AF-9020-955120F399B6}" type="slidenum">
              <a:rPr lang="en-US" noProof="0" smtClean="0"/>
              <a:pPr/>
              <a:t>27</a:t>
            </a:fld>
            <a:endParaRPr lang="en-US" noProof="0" dirty="0"/>
          </a:p>
        </p:txBody>
      </p:sp>
      <p:pic>
        <p:nvPicPr>
          <p:cNvPr id="5" name="Picture 4" descr="A child standing on a planet&#10;&#10;Description automatically generated">
            <a:extLst>
              <a:ext uri="{FF2B5EF4-FFF2-40B4-BE49-F238E27FC236}">
                <a16:creationId xmlns:a16="http://schemas.microsoft.com/office/drawing/2014/main" id="{02E07908-506F-D7E9-339D-43E097322119}"/>
              </a:ext>
            </a:extLst>
          </p:cNvPr>
          <p:cNvPicPr>
            <a:picLocks noChangeAspect="1"/>
          </p:cNvPicPr>
          <p:nvPr/>
        </p:nvPicPr>
        <p:blipFill rotWithShape="1">
          <a:blip r:embed="rId3"/>
          <a:srcRect l="11505" r="2792"/>
          <a:stretch/>
        </p:blipFill>
        <p:spPr>
          <a:xfrm>
            <a:off x="7962405" y="944199"/>
            <a:ext cx="3840754" cy="5140800"/>
          </a:xfrm>
          <a:prstGeom prst="rect">
            <a:avLst/>
          </a:prstGeom>
        </p:spPr>
      </p:pic>
      <p:sp>
        <p:nvSpPr>
          <p:cNvPr id="9" name="TextBox 8">
            <a:extLst>
              <a:ext uri="{FF2B5EF4-FFF2-40B4-BE49-F238E27FC236}">
                <a16:creationId xmlns:a16="http://schemas.microsoft.com/office/drawing/2014/main" id="{438145F5-2A7E-327A-761F-EE50F2F40A2C}"/>
              </a:ext>
            </a:extLst>
          </p:cNvPr>
          <p:cNvSpPr txBox="1"/>
          <p:nvPr/>
        </p:nvSpPr>
        <p:spPr>
          <a:xfrm>
            <a:off x="479427" y="401980"/>
            <a:ext cx="10834896" cy="584775"/>
          </a:xfrm>
          <a:prstGeom prst="rect">
            <a:avLst/>
          </a:prstGeom>
          <a:noFill/>
        </p:spPr>
        <p:txBody>
          <a:bodyPr wrap="square">
            <a:spAutoFit/>
          </a:bodyPr>
          <a:lstStyle/>
          <a:p>
            <a:r>
              <a:rPr lang="en-US" sz="3200" b="1" dirty="0">
                <a:latin typeface="Avenir Black" panose="02000503020000020003" pitchFamily="2" charset="0"/>
                <a:ea typeface="+mj-ea"/>
                <a:cs typeface="Baloo Bhaijaan" panose="03080902040302020200" pitchFamily="66" charset="-78"/>
              </a:rPr>
              <a:t>RISTRETTO:</a:t>
            </a:r>
            <a:r>
              <a:rPr lang="en-US" dirty="0">
                <a:latin typeface=""/>
                <a:ea typeface="+mj-ea"/>
                <a:cs typeface="Baloo Bhaijaan" panose="03080902040302020200" pitchFamily="66" charset="-78"/>
              </a:rPr>
              <a:t> </a:t>
            </a:r>
            <a:r>
              <a:rPr lang="en-US" sz="2200" dirty="0">
                <a:latin typeface=""/>
                <a:ea typeface="+mj-ea"/>
                <a:cs typeface="Baloo Bhaijaan" panose="03080902040302020200" pitchFamily="66" charset="-78"/>
              </a:rPr>
              <a:t>a high-contrast high-resolution spectrograph</a:t>
            </a:r>
          </a:p>
        </p:txBody>
      </p:sp>
      <p:sp>
        <p:nvSpPr>
          <p:cNvPr id="3" name="TextBox 2">
            <a:extLst>
              <a:ext uri="{FF2B5EF4-FFF2-40B4-BE49-F238E27FC236}">
                <a16:creationId xmlns:a16="http://schemas.microsoft.com/office/drawing/2014/main" id="{99CB1278-2677-7970-0EEA-DD36DEF05C1A}"/>
              </a:ext>
            </a:extLst>
          </p:cNvPr>
          <p:cNvSpPr txBox="1"/>
          <p:nvPr/>
        </p:nvSpPr>
        <p:spPr>
          <a:xfrm>
            <a:off x="9285221" y="716741"/>
            <a:ext cx="1440779" cy="307777"/>
          </a:xfrm>
          <a:prstGeom prst="rect">
            <a:avLst/>
          </a:prstGeom>
          <a:noFill/>
        </p:spPr>
        <p:txBody>
          <a:bodyPr wrap="none" rtlCol="0">
            <a:spAutoFit/>
          </a:bodyPr>
          <a:lstStyle/>
          <a:p>
            <a:r>
              <a:rPr lang="en-CH" sz="1400" dirty="0"/>
              <a:t>Proxima Centauri</a:t>
            </a:r>
          </a:p>
        </p:txBody>
      </p:sp>
      <p:sp>
        <p:nvSpPr>
          <p:cNvPr id="4" name="TextBox 3">
            <a:extLst>
              <a:ext uri="{FF2B5EF4-FFF2-40B4-BE49-F238E27FC236}">
                <a16:creationId xmlns:a16="http://schemas.microsoft.com/office/drawing/2014/main" id="{C1F4D4D0-CD53-9FA1-CE1F-50C2A2A6B3E6}"/>
              </a:ext>
            </a:extLst>
          </p:cNvPr>
          <p:cNvSpPr txBox="1"/>
          <p:nvPr/>
        </p:nvSpPr>
        <p:spPr>
          <a:xfrm>
            <a:off x="10832038" y="2232223"/>
            <a:ext cx="912429" cy="307777"/>
          </a:xfrm>
          <a:prstGeom prst="rect">
            <a:avLst/>
          </a:prstGeom>
          <a:noFill/>
        </p:spPr>
        <p:txBody>
          <a:bodyPr wrap="none" rtlCol="0">
            <a:spAutoFit/>
          </a:bodyPr>
          <a:lstStyle/>
          <a:p>
            <a:r>
              <a:rPr lang="en-CH" sz="1400" dirty="0"/>
              <a:t>Proxima b</a:t>
            </a:r>
          </a:p>
        </p:txBody>
      </p:sp>
    </p:spTree>
    <p:extLst>
      <p:ext uri="{BB962C8B-B14F-4D97-AF65-F5344CB8AC3E}">
        <p14:creationId xmlns:p14="http://schemas.microsoft.com/office/powerpoint/2010/main" val="33983817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026FD4-97C7-8F7D-65D3-9C695D0D584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6005E05-0F8E-366D-9D8A-97E88EDA582E}"/>
              </a:ext>
            </a:extLst>
          </p:cNvPr>
          <p:cNvSpPr>
            <a:spLocks noGrp="1"/>
          </p:cNvSpPr>
          <p:nvPr>
            <p:ph type="dt" sz="half" idx="10"/>
          </p:nvPr>
        </p:nvSpPr>
        <p:spPr/>
        <p:txBody>
          <a:bodyPr/>
          <a:lstStyle/>
          <a:p>
            <a:fld id="{DA8F98DB-0D63-4640-8746-3592AFABEC69}" type="datetime1">
              <a:rPr lang="de-CH" smtClean="0"/>
              <a:t>21.01.26</a:t>
            </a:fld>
            <a:endParaRPr lang="en-CH"/>
          </a:p>
        </p:txBody>
      </p:sp>
      <p:sp>
        <p:nvSpPr>
          <p:cNvPr id="3" name="Slide Number Placeholder 2">
            <a:extLst>
              <a:ext uri="{FF2B5EF4-FFF2-40B4-BE49-F238E27FC236}">
                <a16:creationId xmlns:a16="http://schemas.microsoft.com/office/drawing/2014/main" id="{00925CF1-4BB6-9731-3B4F-1E53731E7200}"/>
              </a:ext>
            </a:extLst>
          </p:cNvPr>
          <p:cNvSpPr>
            <a:spLocks noGrp="1"/>
          </p:cNvSpPr>
          <p:nvPr>
            <p:ph type="sldNum" sz="quarter" idx="12"/>
          </p:nvPr>
        </p:nvSpPr>
        <p:spPr/>
        <p:txBody>
          <a:bodyPr/>
          <a:lstStyle/>
          <a:p>
            <a:fld id="{19B51A1E-902D-48AF-9020-955120F399B6}" type="slidenum">
              <a:rPr lang="en-US" noProof="0" smtClean="0"/>
              <a:pPr/>
              <a:t>28</a:t>
            </a:fld>
            <a:endParaRPr lang="en-US" noProof="0" dirty="0"/>
          </a:p>
        </p:txBody>
      </p:sp>
      <p:sp>
        <p:nvSpPr>
          <p:cNvPr id="4" name="TextBox 3">
            <a:extLst>
              <a:ext uri="{FF2B5EF4-FFF2-40B4-BE49-F238E27FC236}">
                <a16:creationId xmlns:a16="http://schemas.microsoft.com/office/drawing/2014/main" id="{85D645C6-0936-17B0-FB32-3C8299C0691E}"/>
              </a:ext>
            </a:extLst>
          </p:cNvPr>
          <p:cNvSpPr txBox="1"/>
          <p:nvPr/>
        </p:nvSpPr>
        <p:spPr>
          <a:xfrm>
            <a:off x="479425" y="356173"/>
            <a:ext cx="5232458" cy="523220"/>
          </a:xfrm>
          <a:prstGeom prst="rect">
            <a:avLst/>
          </a:prstGeom>
          <a:noFill/>
        </p:spPr>
        <p:txBody>
          <a:bodyPr wrap="none" rtlCol="0">
            <a:spAutoFit/>
          </a:bodyPr>
          <a:lstStyle/>
          <a:p>
            <a:r>
              <a:rPr lang="en-CH" sz="2800" b="1" dirty="0">
                <a:latin typeface="Avenir Black" panose="02000503020000020003" pitchFamily="2" charset="0"/>
                <a:ea typeface="+mj-ea"/>
                <a:cs typeface="Baloo Bhaijaan" panose="03080902040302020200" pitchFamily="66" charset="-78"/>
              </a:rPr>
              <a:t>RISTRETTO AO Requirements</a:t>
            </a:r>
          </a:p>
        </p:txBody>
      </p:sp>
      <p:sp>
        <p:nvSpPr>
          <p:cNvPr id="6" name="TextBox 5">
            <a:extLst>
              <a:ext uri="{FF2B5EF4-FFF2-40B4-BE49-F238E27FC236}">
                <a16:creationId xmlns:a16="http://schemas.microsoft.com/office/drawing/2014/main" id="{21FD8383-AD0D-E955-B920-1C5D0C3801DE}"/>
              </a:ext>
            </a:extLst>
          </p:cNvPr>
          <p:cNvSpPr txBox="1"/>
          <p:nvPr/>
        </p:nvSpPr>
        <p:spPr>
          <a:xfrm>
            <a:off x="674945" y="1284814"/>
            <a:ext cx="8893927" cy="2677656"/>
          </a:xfrm>
          <a:prstGeom prst="rect">
            <a:avLst/>
          </a:prstGeom>
          <a:noFill/>
        </p:spPr>
        <p:txBody>
          <a:bodyPr wrap="square">
            <a:spAutoFit/>
          </a:bodyPr>
          <a:lstStyle/>
          <a:p>
            <a:pPr marL="457200" indent="-457200" algn="just">
              <a:buClr>
                <a:srgbClr val="FF6600"/>
              </a:buClr>
              <a:buFont typeface="Wingdings" pitchFamily="2" charset="2"/>
              <a:buChar char="§"/>
            </a:pPr>
            <a:endParaRPr lang="en-US" sz="2400" dirty="0">
              <a:latin typeface="Avenir Book" panose="02000503020000020003" pitchFamily="2" charset="0"/>
            </a:endParaRPr>
          </a:p>
          <a:p>
            <a:pPr marL="457200" indent="-457200" algn="just">
              <a:buClr>
                <a:srgbClr val="FF6600"/>
              </a:buClr>
              <a:buFont typeface="Wingdings" pitchFamily="2" charset="2"/>
              <a:buChar char="§"/>
            </a:pPr>
            <a:r>
              <a:rPr lang="en-US" sz="2400" dirty="0" err="1">
                <a:latin typeface="Avenir Book" panose="02000503020000020003" pitchFamily="2" charset="0"/>
              </a:rPr>
              <a:t>Strehl</a:t>
            </a:r>
            <a:r>
              <a:rPr lang="en-US" sz="2400" dirty="0">
                <a:latin typeface="Avenir Book" panose="02000503020000020003" pitchFamily="2" charset="0"/>
              </a:rPr>
              <a:t> ratio &gt; 70% in ﻿at 730nm for </a:t>
            </a:r>
            <a:r>
              <a:rPr lang="en-US" sz="2400" dirty="0" err="1">
                <a:latin typeface="Avenir Book" panose="02000503020000020003" pitchFamily="2" charset="0"/>
              </a:rPr>
              <a:t>JHMag</a:t>
            </a:r>
            <a:r>
              <a:rPr lang="en-US" sz="2400" dirty="0">
                <a:latin typeface="Avenir Book" panose="02000503020000020003" pitchFamily="2" charset="0"/>
              </a:rPr>
              <a:t> &lt; 10</a:t>
            </a:r>
          </a:p>
          <a:p>
            <a:pPr marL="457200" indent="-457200" algn="just">
              <a:buClr>
                <a:srgbClr val="FF6600"/>
              </a:buClr>
              <a:buFont typeface="Wingdings" pitchFamily="2" charset="2"/>
              <a:buChar char="§"/>
            </a:pPr>
            <a:endParaRPr lang="en-US" sz="2400" dirty="0">
              <a:latin typeface="Avenir Book" panose="02000503020000020003" pitchFamily="2" charset="0"/>
            </a:endParaRPr>
          </a:p>
          <a:p>
            <a:pPr marL="457200" indent="-457200" algn="just">
              <a:buClr>
                <a:srgbClr val="FF6600"/>
              </a:buClr>
              <a:buFont typeface="Wingdings" pitchFamily="2" charset="2"/>
              <a:buChar char="§"/>
            </a:pPr>
            <a:r>
              <a:rPr lang="en-US" sz="2400" dirty="0">
                <a:latin typeface="Avenir Book" panose="02000503020000020003" pitchFamily="2" charset="0"/>
              </a:rPr>
              <a:t>Wavefront error below 10nm RMS in 3 cycles for </a:t>
            </a:r>
            <a:r>
              <a:rPr lang="en-US" sz="2400" dirty="0" err="1">
                <a:latin typeface="Avenir Book" panose="02000503020000020003" pitchFamily="2" charset="0"/>
              </a:rPr>
              <a:t>Prox</a:t>
            </a:r>
            <a:r>
              <a:rPr lang="en-US" sz="2400" dirty="0">
                <a:latin typeface="Avenir Book" panose="02000503020000020003" pitchFamily="2" charset="0"/>
              </a:rPr>
              <a:t> Cen or brighter stars</a:t>
            </a:r>
          </a:p>
          <a:p>
            <a:pPr algn="just">
              <a:buClr>
                <a:srgbClr val="FF6600"/>
              </a:buClr>
            </a:pPr>
            <a:endParaRPr lang="en-CH" sz="2400" dirty="0">
              <a:latin typeface="Avenir Book" panose="02000503020000020003" pitchFamily="2" charset="0"/>
            </a:endParaRPr>
          </a:p>
          <a:p>
            <a:pPr marL="457200" indent="-457200" algn="just">
              <a:buClr>
                <a:srgbClr val="FF6600"/>
              </a:buClr>
              <a:buFont typeface="Wingdings" pitchFamily="2" charset="2"/>
              <a:buChar char="§"/>
            </a:pPr>
            <a:r>
              <a:rPr lang="en-US" sz="2400" dirty="0">
                <a:latin typeface="Avenir Book" panose="02000503020000020003" pitchFamily="2" charset="0"/>
              </a:rPr>
              <a:t>﻿Contrast &lt; 10</a:t>
            </a:r>
            <a:r>
              <a:rPr lang="en-US" sz="2400" baseline="30000" dirty="0">
                <a:latin typeface="Avenir Book" panose="02000503020000020003" pitchFamily="2" charset="0"/>
              </a:rPr>
              <a:t>-2</a:t>
            </a:r>
            <a:r>
              <a:rPr lang="en-US" sz="2400" dirty="0">
                <a:latin typeface="Avenir Book" panose="02000503020000020003" pitchFamily="2" charset="0"/>
              </a:rPr>
              <a:t> up to 0.4" (20 </a:t>
            </a:r>
            <a:r>
              <a:rPr lang="el-GR" sz="2400" dirty="0">
                <a:latin typeface="Avenir Book" panose="02000503020000020003" pitchFamily="2" charset="0"/>
              </a:rPr>
              <a:t>λ/</a:t>
            </a:r>
            <a:r>
              <a:rPr lang="en-US" sz="2400" dirty="0">
                <a:latin typeface="Avenir Book" panose="02000503020000020003" pitchFamily="2" charset="0"/>
              </a:rPr>
              <a:t>D)</a:t>
            </a:r>
            <a:endParaRPr lang="en-US" sz="1800" dirty="0"/>
          </a:p>
        </p:txBody>
      </p:sp>
      <p:pic>
        <p:nvPicPr>
          <p:cNvPr id="8" name="Picture 7" descr="A black text on a white background&#10;&#10;Description automatically generated">
            <a:extLst>
              <a:ext uri="{FF2B5EF4-FFF2-40B4-BE49-F238E27FC236}">
                <a16:creationId xmlns:a16="http://schemas.microsoft.com/office/drawing/2014/main" id="{70ECA586-BFEB-54DE-16F6-757A47408CC0}"/>
              </a:ext>
            </a:extLst>
          </p:cNvPr>
          <p:cNvPicPr>
            <a:picLocks noChangeAspect="1"/>
          </p:cNvPicPr>
          <p:nvPr/>
        </p:nvPicPr>
        <p:blipFill>
          <a:blip r:embed="rId3"/>
          <a:stretch>
            <a:fillRect/>
          </a:stretch>
        </p:blipFill>
        <p:spPr>
          <a:xfrm>
            <a:off x="12966379" y="2749415"/>
            <a:ext cx="7772400" cy="1845307"/>
          </a:xfrm>
          <a:prstGeom prst="rect">
            <a:avLst/>
          </a:prstGeom>
        </p:spPr>
      </p:pic>
    </p:spTree>
    <p:extLst>
      <p:ext uri="{BB962C8B-B14F-4D97-AF65-F5344CB8AC3E}">
        <p14:creationId xmlns:p14="http://schemas.microsoft.com/office/powerpoint/2010/main" val="1454836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A2740D-366F-8609-94C3-475717795847}"/>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C9AFCEA0-9BF8-459F-C60D-277BD190126D}"/>
              </a:ext>
            </a:extLst>
          </p:cNvPr>
          <p:cNvSpPr txBox="1"/>
          <p:nvPr/>
        </p:nvSpPr>
        <p:spPr>
          <a:xfrm>
            <a:off x="530470" y="516191"/>
            <a:ext cx="8866918" cy="547842"/>
          </a:xfrm>
          <a:prstGeom prst="rect">
            <a:avLst/>
          </a:prstGeom>
          <a:noFill/>
        </p:spPr>
        <p:txBody>
          <a:bodyPr wrap="square">
            <a:spAutoFit/>
          </a:bodyPr>
          <a:lstStyle/>
          <a:p>
            <a:pPr>
              <a:lnSpc>
                <a:spcPct val="90000"/>
              </a:lnSpc>
              <a:spcBef>
                <a:spcPct val="0"/>
              </a:spcBef>
              <a:spcAft>
                <a:spcPts val="600"/>
              </a:spcAft>
            </a:pPr>
            <a:r>
              <a:rPr lang="en-US" sz="3200" b="1" dirty="0">
                <a:latin typeface="Avenir Black" panose="02000503020000020003" pitchFamily="2" charset="0"/>
                <a:ea typeface="+mj-ea"/>
                <a:cs typeface="Baloo Bhaijaan" panose="03080902040302020200" pitchFamily="66" charset="-78"/>
              </a:rPr>
              <a:t>How to increase linearity? Modulation!</a:t>
            </a:r>
          </a:p>
        </p:txBody>
      </p:sp>
      <p:pic>
        <p:nvPicPr>
          <p:cNvPr id="5" name="Picture 4" descr="A picture containing diagram, line, design&#10;&#10;Description automatically generated">
            <a:extLst>
              <a:ext uri="{FF2B5EF4-FFF2-40B4-BE49-F238E27FC236}">
                <a16:creationId xmlns:a16="http://schemas.microsoft.com/office/drawing/2014/main" id="{D33F8C25-FC63-69D6-A035-B5D1C67FD019}"/>
              </a:ext>
            </a:extLst>
          </p:cNvPr>
          <p:cNvPicPr>
            <a:picLocks noChangeAspect="1"/>
          </p:cNvPicPr>
          <p:nvPr/>
        </p:nvPicPr>
        <p:blipFill>
          <a:blip r:embed="rId3"/>
          <a:stretch>
            <a:fillRect/>
          </a:stretch>
        </p:blipFill>
        <p:spPr>
          <a:xfrm>
            <a:off x="530470" y="1217031"/>
            <a:ext cx="8250382" cy="5145587"/>
          </a:xfrm>
          <a:prstGeom prst="rect">
            <a:avLst/>
          </a:prstGeom>
        </p:spPr>
      </p:pic>
      <p:sp>
        <p:nvSpPr>
          <p:cNvPr id="8" name="TextBox 7">
            <a:extLst>
              <a:ext uri="{FF2B5EF4-FFF2-40B4-BE49-F238E27FC236}">
                <a16:creationId xmlns:a16="http://schemas.microsoft.com/office/drawing/2014/main" id="{09C1CF0A-71A6-FAD0-6B5C-F9504897C10C}"/>
              </a:ext>
            </a:extLst>
          </p:cNvPr>
          <p:cNvSpPr txBox="1"/>
          <p:nvPr/>
        </p:nvSpPr>
        <p:spPr>
          <a:xfrm>
            <a:off x="9122994" y="2182067"/>
            <a:ext cx="2743200" cy="3108543"/>
          </a:xfrm>
          <a:prstGeom prst="rect">
            <a:avLst/>
          </a:prstGeom>
          <a:noFill/>
        </p:spPr>
        <p:txBody>
          <a:bodyPr wrap="square" rtlCol="0">
            <a:spAutoFit/>
          </a:bodyPr>
          <a:lstStyle/>
          <a:p>
            <a:pPr>
              <a:buClr>
                <a:srgbClr val="FF6600"/>
              </a:buClr>
            </a:pPr>
            <a:r>
              <a:rPr lang="en-CH" sz="2600" b="1" dirty="0">
                <a:latin typeface="Avenir Book" panose="02000503020000020003" pitchFamily="2" charset="0"/>
              </a:rPr>
              <a:t>But…</a:t>
            </a:r>
          </a:p>
          <a:p>
            <a:pPr marL="342900" indent="-342900">
              <a:buClr>
                <a:srgbClr val="FF6600"/>
              </a:buClr>
              <a:buFont typeface="Wingdings" pitchFamily="2" charset="2"/>
              <a:buChar char="§"/>
            </a:pPr>
            <a:endParaRPr lang="en-CH" sz="2400" dirty="0">
              <a:latin typeface="Avenir Book" panose="02000503020000020003" pitchFamily="2" charset="0"/>
            </a:endParaRPr>
          </a:p>
          <a:p>
            <a:pPr marL="342900" indent="-342900">
              <a:buClr>
                <a:schemeClr val="accent4">
                  <a:lumMod val="75000"/>
                </a:schemeClr>
              </a:buClr>
              <a:buFont typeface="Wingdings" pitchFamily="2" charset="2"/>
              <a:buChar char="§"/>
            </a:pPr>
            <a:r>
              <a:rPr lang="en-CH" sz="2400" dirty="0">
                <a:latin typeface="Avenir Book" panose="02000503020000020003" pitchFamily="2" charset="0"/>
              </a:rPr>
              <a:t>Decreases sensitivity</a:t>
            </a:r>
          </a:p>
          <a:p>
            <a:pPr marL="342900" indent="-342900">
              <a:buFont typeface="Wingdings" pitchFamily="2" charset="2"/>
              <a:buChar char="§"/>
            </a:pPr>
            <a:endParaRPr lang="en-CH" sz="2400" dirty="0">
              <a:latin typeface="Avenir Book" panose="02000503020000020003" pitchFamily="2" charset="0"/>
            </a:endParaRPr>
          </a:p>
          <a:p>
            <a:pPr marL="342900" indent="-342900">
              <a:buClr>
                <a:schemeClr val="accent4">
                  <a:lumMod val="75000"/>
                </a:schemeClr>
              </a:buClr>
              <a:buFont typeface="Wingdings" pitchFamily="2" charset="2"/>
              <a:buChar char="§"/>
            </a:pPr>
            <a:r>
              <a:rPr lang="en-GB" sz="2400" dirty="0">
                <a:latin typeface="Avenir Book" panose="02000503020000020003" pitchFamily="2" charset="0"/>
              </a:rPr>
              <a:t>A</a:t>
            </a:r>
            <a:r>
              <a:rPr lang="en-CH" sz="2400" dirty="0">
                <a:latin typeface="Avenir Book" panose="02000503020000020003" pitchFamily="2" charset="0"/>
              </a:rPr>
              <a:t>chieving loop speeds &gt; 1 kHz difficult</a:t>
            </a:r>
          </a:p>
        </p:txBody>
      </p:sp>
      <p:sp>
        <p:nvSpPr>
          <p:cNvPr id="9" name="TextBox 8">
            <a:extLst>
              <a:ext uri="{FF2B5EF4-FFF2-40B4-BE49-F238E27FC236}">
                <a16:creationId xmlns:a16="http://schemas.microsoft.com/office/drawing/2014/main" id="{05F62A02-AAF7-00E5-71B8-B8A2F4B382E7}"/>
              </a:ext>
            </a:extLst>
          </p:cNvPr>
          <p:cNvSpPr txBox="1"/>
          <p:nvPr/>
        </p:nvSpPr>
        <p:spPr>
          <a:xfrm>
            <a:off x="7440915" y="6200358"/>
            <a:ext cx="1553502" cy="276999"/>
          </a:xfrm>
          <a:prstGeom prst="rect">
            <a:avLst/>
          </a:prstGeom>
          <a:noFill/>
        </p:spPr>
        <p:txBody>
          <a:bodyPr wrap="none" rtlCol="0">
            <a:spAutoFit/>
          </a:bodyPr>
          <a:lstStyle/>
          <a:p>
            <a:r>
              <a:rPr lang="en-GB" sz="1200" dirty="0">
                <a:solidFill>
                  <a:schemeClr val="tx1">
                    <a:lumMod val="50000"/>
                    <a:lumOff val="50000"/>
                  </a:schemeClr>
                </a:solidFill>
              </a:rPr>
              <a:t>C</a:t>
            </a:r>
            <a:r>
              <a:rPr lang="en-CH" sz="1200" dirty="0">
                <a:solidFill>
                  <a:schemeClr val="tx1">
                    <a:lumMod val="50000"/>
                    <a:lumOff val="50000"/>
                  </a:schemeClr>
                </a:solidFill>
              </a:rPr>
              <a:t>redit: Yao et al. 2015</a:t>
            </a:r>
          </a:p>
        </p:txBody>
      </p:sp>
      <p:sp>
        <p:nvSpPr>
          <p:cNvPr id="2" name="Date Placeholder 1">
            <a:extLst>
              <a:ext uri="{FF2B5EF4-FFF2-40B4-BE49-F238E27FC236}">
                <a16:creationId xmlns:a16="http://schemas.microsoft.com/office/drawing/2014/main" id="{76460824-7186-FF16-AC60-34F2CA79B0FA}"/>
              </a:ext>
            </a:extLst>
          </p:cNvPr>
          <p:cNvSpPr>
            <a:spLocks noGrp="1"/>
          </p:cNvSpPr>
          <p:nvPr>
            <p:ph type="dt" sz="half" idx="10"/>
          </p:nvPr>
        </p:nvSpPr>
        <p:spPr/>
        <p:txBody>
          <a:bodyPr/>
          <a:lstStyle/>
          <a:p>
            <a:fld id="{228F6794-B474-3345-803B-3EA2B541BBB9}" type="datetime1">
              <a:rPr lang="de-CH" smtClean="0"/>
              <a:t>21.01.26</a:t>
            </a:fld>
            <a:endParaRPr lang="en-CH"/>
          </a:p>
        </p:txBody>
      </p:sp>
      <p:sp>
        <p:nvSpPr>
          <p:cNvPr id="3" name="Slide Number Placeholder 2">
            <a:extLst>
              <a:ext uri="{FF2B5EF4-FFF2-40B4-BE49-F238E27FC236}">
                <a16:creationId xmlns:a16="http://schemas.microsoft.com/office/drawing/2014/main" id="{2EDF09F5-82CD-A972-0E36-D71E37957B10}"/>
              </a:ext>
            </a:extLst>
          </p:cNvPr>
          <p:cNvSpPr>
            <a:spLocks noGrp="1"/>
          </p:cNvSpPr>
          <p:nvPr>
            <p:ph type="sldNum" sz="quarter" idx="12"/>
          </p:nvPr>
        </p:nvSpPr>
        <p:spPr/>
        <p:txBody>
          <a:bodyPr/>
          <a:lstStyle/>
          <a:p>
            <a:fld id="{19B51A1E-902D-48AF-9020-955120F399B6}" type="slidenum">
              <a:rPr lang="en-US" noProof="0" smtClean="0"/>
              <a:pPr/>
              <a:t>29</a:t>
            </a:fld>
            <a:endParaRPr lang="en-US" noProof="0" dirty="0"/>
          </a:p>
        </p:txBody>
      </p:sp>
    </p:spTree>
    <p:extLst>
      <p:ext uri="{BB962C8B-B14F-4D97-AF65-F5344CB8AC3E}">
        <p14:creationId xmlns:p14="http://schemas.microsoft.com/office/powerpoint/2010/main" val="2864275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00C4FEE-63DD-D094-EFD6-72D40FC30303}"/>
              </a:ext>
            </a:extLst>
          </p:cNvPr>
          <p:cNvSpPr txBox="1"/>
          <p:nvPr/>
        </p:nvSpPr>
        <p:spPr>
          <a:xfrm>
            <a:off x="479425" y="368300"/>
            <a:ext cx="10515599" cy="58680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3200" b="1" dirty="0">
                <a:latin typeface="Avenir Black" panose="02000503020000020003" pitchFamily="2" charset="0"/>
                <a:ea typeface="+mj-ea"/>
                <a:cs typeface="Baloo Bhaijaan" panose="03080902040302020200" pitchFamily="66" charset="-78"/>
              </a:rPr>
              <a:t>The Curse of Turbulence</a:t>
            </a:r>
          </a:p>
        </p:txBody>
      </p:sp>
      <mc:AlternateContent xmlns:mc="http://schemas.openxmlformats.org/markup-compatibility/2006" xmlns:p14="http://schemas.microsoft.com/office/powerpoint/2010/main">
        <mc:Choice Requires="p14">
          <p:contentPart p14:bwMode="auto" r:id="rId3">
            <p14:nvContentPartPr>
              <p14:cNvPr id="45" name="Ink 44">
                <a:extLst>
                  <a:ext uri="{FF2B5EF4-FFF2-40B4-BE49-F238E27FC236}">
                    <a16:creationId xmlns:a16="http://schemas.microsoft.com/office/drawing/2014/main" id="{4C62C417-7C5D-3ABE-7F7E-9224F9F0F775}"/>
                  </a:ext>
                </a:extLst>
              </p14:cNvPr>
              <p14:cNvContentPartPr/>
              <p14:nvPr/>
            </p14:nvContentPartPr>
            <p14:xfrm>
              <a:off x="6441622" y="144251"/>
              <a:ext cx="360" cy="360"/>
            </p14:xfrm>
          </p:contentPart>
        </mc:Choice>
        <mc:Fallback xmlns="">
          <p:pic>
            <p:nvPicPr>
              <p:cNvPr id="45" name="Ink 44">
                <a:extLst>
                  <a:ext uri="{FF2B5EF4-FFF2-40B4-BE49-F238E27FC236}">
                    <a16:creationId xmlns:a16="http://schemas.microsoft.com/office/drawing/2014/main" id="{4C62C417-7C5D-3ABE-7F7E-9224F9F0F775}"/>
                  </a:ext>
                </a:extLst>
              </p:cNvPr>
              <p:cNvPicPr/>
              <p:nvPr/>
            </p:nvPicPr>
            <p:blipFill>
              <a:blip r:embed="rId4"/>
              <a:stretch>
                <a:fillRect/>
              </a:stretch>
            </p:blipFill>
            <p:spPr>
              <a:xfrm>
                <a:off x="6432622" y="135251"/>
                <a:ext cx="18000" cy="18000"/>
              </a:xfrm>
              <a:prstGeom prst="rect">
                <a:avLst/>
              </a:prstGeom>
            </p:spPr>
          </p:pic>
        </mc:Fallback>
      </mc:AlternateContent>
      <p:sp>
        <p:nvSpPr>
          <p:cNvPr id="47" name="Freeform 46">
            <a:extLst>
              <a:ext uri="{FF2B5EF4-FFF2-40B4-BE49-F238E27FC236}">
                <a16:creationId xmlns:a16="http://schemas.microsoft.com/office/drawing/2014/main" id="{D05F901D-A931-C785-E34F-F1D3885C855A}"/>
              </a:ext>
            </a:extLst>
          </p:cNvPr>
          <p:cNvSpPr/>
          <p:nvPr/>
        </p:nvSpPr>
        <p:spPr>
          <a:xfrm rot="188497">
            <a:off x="8731725" y="1279556"/>
            <a:ext cx="748145" cy="4440746"/>
          </a:xfrm>
          <a:custGeom>
            <a:avLst/>
            <a:gdLst>
              <a:gd name="connsiteX0" fmla="*/ 235527 w 748145"/>
              <a:gd name="connsiteY0" fmla="*/ 0 h 3893127"/>
              <a:gd name="connsiteX1" fmla="*/ 207818 w 748145"/>
              <a:gd name="connsiteY1" fmla="*/ 96982 h 3893127"/>
              <a:gd name="connsiteX2" fmla="*/ 193963 w 748145"/>
              <a:gd name="connsiteY2" fmla="*/ 138545 h 3893127"/>
              <a:gd name="connsiteX3" fmla="*/ 138545 w 748145"/>
              <a:gd name="connsiteY3" fmla="*/ 221673 h 3893127"/>
              <a:gd name="connsiteX4" fmla="*/ 124690 w 748145"/>
              <a:gd name="connsiteY4" fmla="*/ 263236 h 3893127"/>
              <a:gd name="connsiteX5" fmla="*/ 69272 w 748145"/>
              <a:gd name="connsiteY5" fmla="*/ 346363 h 3893127"/>
              <a:gd name="connsiteX6" fmla="*/ 55418 w 748145"/>
              <a:gd name="connsiteY6" fmla="*/ 387927 h 3893127"/>
              <a:gd name="connsiteX7" fmla="*/ 27709 w 748145"/>
              <a:gd name="connsiteY7" fmla="*/ 429491 h 3893127"/>
              <a:gd name="connsiteX8" fmla="*/ 0 w 748145"/>
              <a:gd name="connsiteY8" fmla="*/ 512618 h 3893127"/>
              <a:gd name="connsiteX9" fmla="*/ 13854 w 748145"/>
              <a:gd name="connsiteY9" fmla="*/ 955963 h 3893127"/>
              <a:gd name="connsiteX10" fmla="*/ 27709 w 748145"/>
              <a:gd name="connsiteY10" fmla="*/ 1011382 h 3893127"/>
              <a:gd name="connsiteX11" fmla="*/ 55418 w 748145"/>
              <a:gd name="connsiteY11" fmla="*/ 1094509 h 3893127"/>
              <a:gd name="connsiteX12" fmla="*/ 96981 w 748145"/>
              <a:gd name="connsiteY12" fmla="*/ 1177636 h 3893127"/>
              <a:gd name="connsiteX13" fmla="*/ 138545 w 748145"/>
              <a:gd name="connsiteY13" fmla="*/ 1219200 h 3893127"/>
              <a:gd name="connsiteX14" fmla="*/ 221672 w 748145"/>
              <a:gd name="connsiteY14" fmla="*/ 1343891 h 3893127"/>
              <a:gd name="connsiteX15" fmla="*/ 263236 w 748145"/>
              <a:gd name="connsiteY15" fmla="*/ 1399309 h 3893127"/>
              <a:gd name="connsiteX16" fmla="*/ 346363 w 748145"/>
              <a:gd name="connsiteY16" fmla="*/ 1482436 h 3893127"/>
              <a:gd name="connsiteX17" fmla="*/ 374072 w 748145"/>
              <a:gd name="connsiteY17" fmla="*/ 1524000 h 3893127"/>
              <a:gd name="connsiteX18" fmla="*/ 415636 w 748145"/>
              <a:gd name="connsiteY18" fmla="*/ 1565563 h 3893127"/>
              <a:gd name="connsiteX19" fmla="*/ 512618 w 748145"/>
              <a:gd name="connsiteY19" fmla="*/ 1690254 h 3893127"/>
              <a:gd name="connsiteX20" fmla="*/ 540327 w 748145"/>
              <a:gd name="connsiteY20" fmla="*/ 1787236 h 3893127"/>
              <a:gd name="connsiteX21" fmla="*/ 526472 w 748145"/>
              <a:gd name="connsiteY21" fmla="*/ 2036618 h 3893127"/>
              <a:gd name="connsiteX22" fmla="*/ 498763 w 748145"/>
              <a:gd name="connsiteY22" fmla="*/ 2133600 h 3893127"/>
              <a:gd name="connsiteX23" fmla="*/ 484909 w 748145"/>
              <a:gd name="connsiteY23" fmla="*/ 2189018 h 3893127"/>
              <a:gd name="connsiteX24" fmla="*/ 457200 w 748145"/>
              <a:gd name="connsiteY24" fmla="*/ 2244436 h 3893127"/>
              <a:gd name="connsiteX25" fmla="*/ 429490 w 748145"/>
              <a:gd name="connsiteY25" fmla="*/ 2341418 h 3893127"/>
              <a:gd name="connsiteX26" fmla="*/ 415636 w 748145"/>
              <a:gd name="connsiteY26" fmla="*/ 2382982 h 3893127"/>
              <a:gd name="connsiteX27" fmla="*/ 332509 w 748145"/>
              <a:gd name="connsiteY27" fmla="*/ 2535382 h 3893127"/>
              <a:gd name="connsiteX28" fmla="*/ 290945 w 748145"/>
              <a:gd name="connsiteY28" fmla="*/ 2673927 h 3893127"/>
              <a:gd name="connsiteX29" fmla="*/ 277090 w 748145"/>
              <a:gd name="connsiteY29" fmla="*/ 2715491 h 3893127"/>
              <a:gd name="connsiteX30" fmla="*/ 263236 w 748145"/>
              <a:gd name="connsiteY30" fmla="*/ 2757054 h 3893127"/>
              <a:gd name="connsiteX31" fmla="*/ 263236 w 748145"/>
              <a:gd name="connsiteY31" fmla="*/ 3158836 h 3893127"/>
              <a:gd name="connsiteX32" fmla="*/ 290945 w 748145"/>
              <a:gd name="connsiteY32" fmla="*/ 3241963 h 3893127"/>
              <a:gd name="connsiteX33" fmla="*/ 304800 w 748145"/>
              <a:gd name="connsiteY33" fmla="*/ 3283527 h 3893127"/>
              <a:gd name="connsiteX34" fmla="*/ 374072 w 748145"/>
              <a:gd name="connsiteY34" fmla="*/ 3408218 h 3893127"/>
              <a:gd name="connsiteX35" fmla="*/ 415636 w 748145"/>
              <a:gd name="connsiteY35" fmla="*/ 3449782 h 3893127"/>
              <a:gd name="connsiteX36" fmla="*/ 471054 w 748145"/>
              <a:gd name="connsiteY36" fmla="*/ 3532909 h 3893127"/>
              <a:gd name="connsiteX37" fmla="*/ 554181 w 748145"/>
              <a:gd name="connsiteY37" fmla="*/ 3616036 h 3893127"/>
              <a:gd name="connsiteX38" fmla="*/ 609600 w 748145"/>
              <a:gd name="connsiteY38" fmla="*/ 3699163 h 3893127"/>
              <a:gd name="connsiteX39" fmla="*/ 637309 w 748145"/>
              <a:gd name="connsiteY39" fmla="*/ 3740727 h 3893127"/>
              <a:gd name="connsiteX40" fmla="*/ 651163 w 748145"/>
              <a:gd name="connsiteY40" fmla="*/ 3782291 h 3893127"/>
              <a:gd name="connsiteX41" fmla="*/ 720436 w 748145"/>
              <a:gd name="connsiteY41" fmla="*/ 3865418 h 3893127"/>
              <a:gd name="connsiteX42" fmla="*/ 748145 w 748145"/>
              <a:gd name="connsiteY42" fmla="*/ 3893127 h 389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48145" h="3893127">
                <a:moveTo>
                  <a:pt x="235527" y="0"/>
                </a:moveTo>
                <a:cubicBezTo>
                  <a:pt x="226291" y="32327"/>
                  <a:pt x="217479" y="64779"/>
                  <a:pt x="207818" y="96982"/>
                </a:cubicBezTo>
                <a:cubicBezTo>
                  <a:pt x="203622" y="110970"/>
                  <a:pt x="201055" y="125779"/>
                  <a:pt x="193963" y="138545"/>
                </a:cubicBezTo>
                <a:cubicBezTo>
                  <a:pt x="177790" y="167656"/>
                  <a:pt x="149077" y="190080"/>
                  <a:pt x="138545" y="221673"/>
                </a:cubicBezTo>
                <a:cubicBezTo>
                  <a:pt x="133927" y="235527"/>
                  <a:pt x="131782" y="250470"/>
                  <a:pt x="124690" y="263236"/>
                </a:cubicBezTo>
                <a:cubicBezTo>
                  <a:pt x="108517" y="292347"/>
                  <a:pt x="69272" y="346363"/>
                  <a:pt x="69272" y="346363"/>
                </a:cubicBezTo>
                <a:cubicBezTo>
                  <a:pt x="64654" y="360218"/>
                  <a:pt x="61949" y="374865"/>
                  <a:pt x="55418" y="387927"/>
                </a:cubicBezTo>
                <a:cubicBezTo>
                  <a:pt x="47972" y="402820"/>
                  <a:pt x="34472" y="414275"/>
                  <a:pt x="27709" y="429491"/>
                </a:cubicBezTo>
                <a:cubicBezTo>
                  <a:pt x="15847" y="456181"/>
                  <a:pt x="0" y="512618"/>
                  <a:pt x="0" y="512618"/>
                </a:cubicBezTo>
                <a:cubicBezTo>
                  <a:pt x="4618" y="660400"/>
                  <a:pt x="5653" y="808337"/>
                  <a:pt x="13854" y="955963"/>
                </a:cubicBezTo>
                <a:cubicBezTo>
                  <a:pt x="14910" y="974975"/>
                  <a:pt x="22237" y="993144"/>
                  <a:pt x="27709" y="1011382"/>
                </a:cubicBezTo>
                <a:cubicBezTo>
                  <a:pt x="36102" y="1039358"/>
                  <a:pt x="46182" y="1066800"/>
                  <a:pt x="55418" y="1094509"/>
                </a:cubicBezTo>
                <a:cubicBezTo>
                  <a:pt x="69304" y="1136168"/>
                  <a:pt x="67138" y="1141824"/>
                  <a:pt x="96981" y="1177636"/>
                </a:cubicBezTo>
                <a:cubicBezTo>
                  <a:pt x="109524" y="1192688"/>
                  <a:pt x="126516" y="1203734"/>
                  <a:pt x="138545" y="1219200"/>
                </a:cubicBezTo>
                <a:cubicBezTo>
                  <a:pt x="235596" y="1343980"/>
                  <a:pt x="159292" y="1260718"/>
                  <a:pt x="221672" y="1343891"/>
                </a:cubicBezTo>
                <a:cubicBezTo>
                  <a:pt x="235527" y="1362364"/>
                  <a:pt x="247789" y="1382146"/>
                  <a:pt x="263236" y="1399309"/>
                </a:cubicBezTo>
                <a:cubicBezTo>
                  <a:pt x="289450" y="1428436"/>
                  <a:pt x="324626" y="1449831"/>
                  <a:pt x="346363" y="1482436"/>
                </a:cubicBezTo>
                <a:cubicBezTo>
                  <a:pt x="355599" y="1496291"/>
                  <a:pt x="363412" y="1511208"/>
                  <a:pt x="374072" y="1524000"/>
                </a:cubicBezTo>
                <a:cubicBezTo>
                  <a:pt x="386615" y="1539052"/>
                  <a:pt x="403607" y="1550097"/>
                  <a:pt x="415636" y="1565563"/>
                </a:cubicBezTo>
                <a:cubicBezTo>
                  <a:pt x="531638" y="1714708"/>
                  <a:pt x="418256" y="1595894"/>
                  <a:pt x="512618" y="1690254"/>
                </a:cubicBezTo>
                <a:cubicBezTo>
                  <a:pt x="519150" y="1709851"/>
                  <a:pt x="540327" y="1769844"/>
                  <a:pt x="540327" y="1787236"/>
                </a:cubicBezTo>
                <a:cubicBezTo>
                  <a:pt x="540327" y="1870492"/>
                  <a:pt x="534010" y="1953704"/>
                  <a:pt x="526472" y="2036618"/>
                </a:cubicBezTo>
                <a:cubicBezTo>
                  <a:pt x="523584" y="2068386"/>
                  <a:pt x="507512" y="2102977"/>
                  <a:pt x="498763" y="2133600"/>
                </a:cubicBezTo>
                <a:cubicBezTo>
                  <a:pt x="493532" y="2151909"/>
                  <a:pt x="491595" y="2171189"/>
                  <a:pt x="484909" y="2189018"/>
                </a:cubicBezTo>
                <a:cubicBezTo>
                  <a:pt x="477657" y="2208356"/>
                  <a:pt x="465336" y="2225453"/>
                  <a:pt x="457200" y="2244436"/>
                </a:cubicBezTo>
                <a:cubicBezTo>
                  <a:pt x="442964" y="2277654"/>
                  <a:pt x="439533" y="2306266"/>
                  <a:pt x="429490" y="2341418"/>
                </a:cubicBezTo>
                <a:cubicBezTo>
                  <a:pt x="425478" y="2355460"/>
                  <a:pt x="421679" y="2369687"/>
                  <a:pt x="415636" y="2382982"/>
                </a:cubicBezTo>
                <a:cubicBezTo>
                  <a:pt x="370735" y="2481766"/>
                  <a:pt x="375889" y="2470311"/>
                  <a:pt x="332509" y="2535382"/>
                </a:cubicBezTo>
                <a:cubicBezTo>
                  <a:pt x="311570" y="2619134"/>
                  <a:pt x="324675" y="2572739"/>
                  <a:pt x="290945" y="2673927"/>
                </a:cubicBezTo>
                <a:lnTo>
                  <a:pt x="277090" y="2715491"/>
                </a:lnTo>
                <a:lnTo>
                  <a:pt x="263236" y="2757054"/>
                </a:lnTo>
                <a:cubicBezTo>
                  <a:pt x="241568" y="2930396"/>
                  <a:pt x="236580" y="2918936"/>
                  <a:pt x="263236" y="3158836"/>
                </a:cubicBezTo>
                <a:cubicBezTo>
                  <a:pt x="266462" y="3187865"/>
                  <a:pt x="281709" y="3214254"/>
                  <a:pt x="290945" y="3241963"/>
                </a:cubicBezTo>
                <a:lnTo>
                  <a:pt x="304800" y="3283527"/>
                </a:lnTo>
                <a:cubicBezTo>
                  <a:pt x="322222" y="3335794"/>
                  <a:pt x="326430" y="3360576"/>
                  <a:pt x="374072" y="3408218"/>
                </a:cubicBezTo>
                <a:cubicBezTo>
                  <a:pt x="387927" y="3422073"/>
                  <a:pt x="403607" y="3434316"/>
                  <a:pt x="415636" y="3449782"/>
                </a:cubicBezTo>
                <a:cubicBezTo>
                  <a:pt x="436082" y="3476069"/>
                  <a:pt x="447506" y="3509361"/>
                  <a:pt x="471054" y="3532909"/>
                </a:cubicBezTo>
                <a:cubicBezTo>
                  <a:pt x="498763" y="3560618"/>
                  <a:pt x="532444" y="3583431"/>
                  <a:pt x="554181" y="3616036"/>
                </a:cubicBezTo>
                <a:lnTo>
                  <a:pt x="609600" y="3699163"/>
                </a:lnTo>
                <a:lnTo>
                  <a:pt x="637309" y="3740727"/>
                </a:lnTo>
                <a:cubicBezTo>
                  <a:pt x="641927" y="3754582"/>
                  <a:pt x="644632" y="3769229"/>
                  <a:pt x="651163" y="3782291"/>
                </a:cubicBezTo>
                <a:cubicBezTo>
                  <a:pt x="670451" y="3820867"/>
                  <a:pt x="689797" y="3834779"/>
                  <a:pt x="720436" y="3865418"/>
                </a:cubicBezTo>
                <a:lnTo>
                  <a:pt x="748145" y="3893127"/>
                </a:lnTo>
              </a:path>
            </a:pathLst>
          </a:custGeom>
          <a:noFill/>
          <a:ln w="38100">
            <a:noFill/>
            <a:extLst>
              <a:ext uri="{C807C97D-BFC1-408E-A445-0C87EB9F89A2}">
                <ask:lineSketchStyleProps xmlns:ask="http://schemas.microsoft.com/office/drawing/2018/sketchyshapes" sd="3113898203">
                  <a:custGeom>
                    <a:avLst/>
                    <a:gdLst>
                      <a:gd name="connsiteX0" fmla="*/ 235527 w 748145"/>
                      <a:gd name="connsiteY0" fmla="*/ 0 h 3893127"/>
                      <a:gd name="connsiteX1" fmla="*/ 207818 w 748145"/>
                      <a:gd name="connsiteY1" fmla="*/ 96982 h 3893127"/>
                      <a:gd name="connsiteX2" fmla="*/ 193963 w 748145"/>
                      <a:gd name="connsiteY2" fmla="*/ 138545 h 3893127"/>
                      <a:gd name="connsiteX3" fmla="*/ 138545 w 748145"/>
                      <a:gd name="connsiteY3" fmla="*/ 221673 h 3893127"/>
                      <a:gd name="connsiteX4" fmla="*/ 124690 w 748145"/>
                      <a:gd name="connsiteY4" fmla="*/ 263236 h 3893127"/>
                      <a:gd name="connsiteX5" fmla="*/ 69272 w 748145"/>
                      <a:gd name="connsiteY5" fmla="*/ 346363 h 3893127"/>
                      <a:gd name="connsiteX6" fmla="*/ 55418 w 748145"/>
                      <a:gd name="connsiteY6" fmla="*/ 387927 h 3893127"/>
                      <a:gd name="connsiteX7" fmla="*/ 27709 w 748145"/>
                      <a:gd name="connsiteY7" fmla="*/ 429491 h 3893127"/>
                      <a:gd name="connsiteX8" fmla="*/ 0 w 748145"/>
                      <a:gd name="connsiteY8" fmla="*/ 512618 h 3893127"/>
                      <a:gd name="connsiteX9" fmla="*/ 13854 w 748145"/>
                      <a:gd name="connsiteY9" fmla="*/ 955963 h 3893127"/>
                      <a:gd name="connsiteX10" fmla="*/ 27709 w 748145"/>
                      <a:gd name="connsiteY10" fmla="*/ 1011382 h 3893127"/>
                      <a:gd name="connsiteX11" fmla="*/ 55418 w 748145"/>
                      <a:gd name="connsiteY11" fmla="*/ 1094509 h 3893127"/>
                      <a:gd name="connsiteX12" fmla="*/ 96981 w 748145"/>
                      <a:gd name="connsiteY12" fmla="*/ 1177636 h 3893127"/>
                      <a:gd name="connsiteX13" fmla="*/ 138545 w 748145"/>
                      <a:gd name="connsiteY13" fmla="*/ 1219200 h 3893127"/>
                      <a:gd name="connsiteX14" fmla="*/ 221672 w 748145"/>
                      <a:gd name="connsiteY14" fmla="*/ 1343891 h 3893127"/>
                      <a:gd name="connsiteX15" fmla="*/ 263236 w 748145"/>
                      <a:gd name="connsiteY15" fmla="*/ 1399309 h 3893127"/>
                      <a:gd name="connsiteX16" fmla="*/ 346363 w 748145"/>
                      <a:gd name="connsiteY16" fmla="*/ 1482436 h 3893127"/>
                      <a:gd name="connsiteX17" fmla="*/ 374072 w 748145"/>
                      <a:gd name="connsiteY17" fmla="*/ 1524000 h 3893127"/>
                      <a:gd name="connsiteX18" fmla="*/ 415636 w 748145"/>
                      <a:gd name="connsiteY18" fmla="*/ 1565563 h 3893127"/>
                      <a:gd name="connsiteX19" fmla="*/ 512618 w 748145"/>
                      <a:gd name="connsiteY19" fmla="*/ 1690254 h 3893127"/>
                      <a:gd name="connsiteX20" fmla="*/ 540327 w 748145"/>
                      <a:gd name="connsiteY20" fmla="*/ 1787236 h 3893127"/>
                      <a:gd name="connsiteX21" fmla="*/ 526472 w 748145"/>
                      <a:gd name="connsiteY21" fmla="*/ 2036618 h 3893127"/>
                      <a:gd name="connsiteX22" fmla="*/ 498763 w 748145"/>
                      <a:gd name="connsiteY22" fmla="*/ 2133600 h 3893127"/>
                      <a:gd name="connsiteX23" fmla="*/ 484909 w 748145"/>
                      <a:gd name="connsiteY23" fmla="*/ 2189018 h 3893127"/>
                      <a:gd name="connsiteX24" fmla="*/ 457200 w 748145"/>
                      <a:gd name="connsiteY24" fmla="*/ 2244436 h 3893127"/>
                      <a:gd name="connsiteX25" fmla="*/ 429490 w 748145"/>
                      <a:gd name="connsiteY25" fmla="*/ 2341418 h 3893127"/>
                      <a:gd name="connsiteX26" fmla="*/ 415636 w 748145"/>
                      <a:gd name="connsiteY26" fmla="*/ 2382982 h 3893127"/>
                      <a:gd name="connsiteX27" fmla="*/ 332509 w 748145"/>
                      <a:gd name="connsiteY27" fmla="*/ 2535382 h 3893127"/>
                      <a:gd name="connsiteX28" fmla="*/ 290945 w 748145"/>
                      <a:gd name="connsiteY28" fmla="*/ 2673927 h 3893127"/>
                      <a:gd name="connsiteX29" fmla="*/ 277090 w 748145"/>
                      <a:gd name="connsiteY29" fmla="*/ 2715491 h 3893127"/>
                      <a:gd name="connsiteX30" fmla="*/ 263236 w 748145"/>
                      <a:gd name="connsiteY30" fmla="*/ 2757054 h 3893127"/>
                      <a:gd name="connsiteX31" fmla="*/ 263236 w 748145"/>
                      <a:gd name="connsiteY31" fmla="*/ 3158836 h 3893127"/>
                      <a:gd name="connsiteX32" fmla="*/ 290945 w 748145"/>
                      <a:gd name="connsiteY32" fmla="*/ 3241963 h 3893127"/>
                      <a:gd name="connsiteX33" fmla="*/ 304800 w 748145"/>
                      <a:gd name="connsiteY33" fmla="*/ 3283527 h 3893127"/>
                      <a:gd name="connsiteX34" fmla="*/ 374072 w 748145"/>
                      <a:gd name="connsiteY34" fmla="*/ 3408218 h 3893127"/>
                      <a:gd name="connsiteX35" fmla="*/ 415636 w 748145"/>
                      <a:gd name="connsiteY35" fmla="*/ 3449782 h 3893127"/>
                      <a:gd name="connsiteX36" fmla="*/ 471054 w 748145"/>
                      <a:gd name="connsiteY36" fmla="*/ 3532909 h 3893127"/>
                      <a:gd name="connsiteX37" fmla="*/ 554181 w 748145"/>
                      <a:gd name="connsiteY37" fmla="*/ 3616036 h 3893127"/>
                      <a:gd name="connsiteX38" fmla="*/ 609600 w 748145"/>
                      <a:gd name="connsiteY38" fmla="*/ 3699163 h 3893127"/>
                      <a:gd name="connsiteX39" fmla="*/ 637309 w 748145"/>
                      <a:gd name="connsiteY39" fmla="*/ 3740727 h 3893127"/>
                      <a:gd name="connsiteX40" fmla="*/ 651163 w 748145"/>
                      <a:gd name="connsiteY40" fmla="*/ 3782291 h 3893127"/>
                      <a:gd name="connsiteX41" fmla="*/ 720436 w 748145"/>
                      <a:gd name="connsiteY41" fmla="*/ 3865418 h 3893127"/>
                      <a:gd name="connsiteX42" fmla="*/ 748145 w 748145"/>
                      <a:gd name="connsiteY42" fmla="*/ 3893127 h 389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48145" h="3893127" extrusionOk="0">
                        <a:moveTo>
                          <a:pt x="235527" y="0"/>
                        </a:moveTo>
                        <a:cubicBezTo>
                          <a:pt x="225886" y="33536"/>
                          <a:pt x="212568" y="66201"/>
                          <a:pt x="207818" y="96982"/>
                        </a:cubicBezTo>
                        <a:cubicBezTo>
                          <a:pt x="203997" y="110359"/>
                          <a:pt x="202988" y="125997"/>
                          <a:pt x="193963" y="138545"/>
                        </a:cubicBezTo>
                        <a:cubicBezTo>
                          <a:pt x="181499" y="167280"/>
                          <a:pt x="150079" y="190235"/>
                          <a:pt x="138545" y="221673"/>
                        </a:cubicBezTo>
                        <a:cubicBezTo>
                          <a:pt x="135027" y="235628"/>
                          <a:pt x="129875" y="250218"/>
                          <a:pt x="124690" y="263236"/>
                        </a:cubicBezTo>
                        <a:cubicBezTo>
                          <a:pt x="108518" y="292347"/>
                          <a:pt x="69272" y="346363"/>
                          <a:pt x="69272" y="346363"/>
                        </a:cubicBezTo>
                        <a:cubicBezTo>
                          <a:pt x="64419" y="360266"/>
                          <a:pt x="60867" y="375975"/>
                          <a:pt x="55418" y="387927"/>
                        </a:cubicBezTo>
                        <a:cubicBezTo>
                          <a:pt x="47235" y="400247"/>
                          <a:pt x="34051" y="416350"/>
                          <a:pt x="27709" y="429491"/>
                        </a:cubicBezTo>
                        <a:cubicBezTo>
                          <a:pt x="15846" y="456181"/>
                          <a:pt x="1" y="512618"/>
                          <a:pt x="0" y="512618"/>
                        </a:cubicBezTo>
                        <a:cubicBezTo>
                          <a:pt x="11300" y="674759"/>
                          <a:pt x="10545" y="800925"/>
                          <a:pt x="13854" y="955963"/>
                        </a:cubicBezTo>
                        <a:cubicBezTo>
                          <a:pt x="11267" y="976071"/>
                          <a:pt x="19727" y="993056"/>
                          <a:pt x="27709" y="1011382"/>
                        </a:cubicBezTo>
                        <a:cubicBezTo>
                          <a:pt x="38262" y="1040943"/>
                          <a:pt x="46383" y="1065595"/>
                          <a:pt x="55418" y="1094509"/>
                        </a:cubicBezTo>
                        <a:cubicBezTo>
                          <a:pt x="69205" y="1136005"/>
                          <a:pt x="66886" y="1142631"/>
                          <a:pt x="96981" y="1177636"/>
                        </a:cubicBezTo>
                        <a:cubicBezTo>
                          <a:pt x="109051" y="1191920"/>
                          <a:pt x="127913" y="1203309"/>
                          <a:pt x="138545" y="1219200"/>
                        </a:cubicBezTo>
                        <a:cubicBezTo>
                          <a:pt x="235725" y="1324509"/>
                          <a:pt x="159018" y="1252495"/>
                          <a:pt x="221672" y="1343891"/>
                        </a:cubicBezTo>
                        <a:cubicBezTo>
                          <a:pt x="234206" y="1364331"/>
                          <a:pt x="247330" y="1378228"/>
                          <a:pt x="263236" y="1399309"/>
                        </a:cubicBezTo>
                        <a:cubicBezTo>
                          <a:pt x="295770" y="1432549"/>
                          <a:pt x="327518" y="1454012"/>
                          <a:pt x="346363" y="1482436"/>
                        </a:cubicBezTo>
                        <a:cubicBezTo>
                          <a:pt x="355155" y="1497726"/>
                          <a:pt x="362370" y="1510857"/>
                          <a:pt x="374072" y="1524000"/>
                        </a:cubicBezTo>
                        <a:cubicBezTo>
                          <a:pt x="388328" y="1541913"/>
                          <a:pt x="402926" y="1550361"/>
                          <a:pt x="415636" y="1565563"/>
                        </a:cubicBezTo>
                        <a:cubicBezTo>
                          <a:pt x="528262" y="1699406"/>
                          <a:pt x="400995" y="1613152"/>
                          <a:pt x="512618" y="1690254"/>
                        </a:cubicBezTo>
                        <a:cubicBezTo>
                          <a:pt x="520946" y="1711277"/>
                          <a:pt x="540443" y="1769292"/>
                          <a:pt x="540327" y="1787236"/>
                        </a:cubicBezTo>
                        <a:cubicBezTo>
                          <a:pt x="542752" y="1865962"/>
                          <a:pt x="534787" y="1952408"/>
                          <a:pt x="526472" y="2036618"/>
                        </a:cubicBezTo>
                        <a:cubicBezTo>
                          <a:pt x="523133" y="2070637"/>
                          <a:pt x="510553" y="2107680"/>
                          <a:pt x="498763" y="2133600"/>
                        </a:cubicBezTo>
                        <a:cubicBezTo>
                          <a:pt x="494100" y="2151969"/>
                          <a:pt x="491988" y="2170710"/>
                          <a:pt x="484909" y="2189018"/>
                        </a:cubicBezTo>
                        <a:cubicBezTo>
                          <a:pt x="478274" y="2207475"/>
                          <a:pt x="462032" y="2223591"/>
                          <a:pt x="457200" y="2244436"/>
                        </a:cubicBezTo>
                        <a:cubicBezTo>
                          <a:pt x="441151" y="2281148"/>
                          <a:pt x="438737" y="2309942"/>
                          <a:pt x="429490" y="2341418"/>
                        </a:cubicBezTo>
                        <a:cubicBezTo>
                          <a:pt x="425738" y="2356291"/>
                          <a:pt x="420938" y="2369766"/>
                          <a:pt x="415636" y="2382982"/>
                        </a:cubicBezTo>
                        <a:cubicBezTo>
                          <a:pt x="372465" y="2481972"/>
                          <a:pt x="375087" y="2469191"/>
                          <a:pt x="332509" y="2535382"/>
                        </a:cubicBezTo>
                        <a:cubicBezTo>
                          <a:pt x="308400" y="2617859"/>
                          <a:pt x="328333" y="2576182"/>
                          <a:pt x="290945" y="2673927"/>
                        </a:cubicBezTo>
                        <a:cubicBezTo>
                          <a:pt x="287077" y="2694729"/>
                          <a:pt x="282420" y="2706569"/>
                          <a:pt x="277090" y="2715491"/>
                        </a:cubicBezTo>
                        <a:cubicBezTo>
                          <a:pt x="275267" y="2729759"/>
                          <a:pt x="270234" y="2744863"/>
                          <a:pt x="263236" y="2757054"/>
                        </a:cubicBezTo>
                        <a:cubicBezTo>
                          <a:pt x="242134" y="2929757"/>
                          <a:pt x="236658" y="2918658"/>
                          <a:pt x="263236" y="3158836"/>
                        </a:cubicBezTo>
                        <a:cubicBezTo>
                          <a:pt x="266167" y="3183037"/>
                          <a:pt x="281529" y="3214889"/>
                          <a:pt x="290945" y="3241963"/>
                        </a:cubicBezTo>
                        <a:cubicBezTo>
                          <a:pt x="297509" y="3257280"/>
                          <a:pt x="299073" y="3267136"/>
                          <a:pt x="304800" y="3283527"/>
                        </a:cubicBezTo>
                        <a:cubicBezTo>
                          <a:pt x="322285" y="3339119"/>
                          <a:pt x="321863" y="3360041"/>
                          <a:pt x="374072" y="3408218"/>
                        </a:cubicBezTo>
                        <a:cubicBezTo>
                          <a:pt x="388711" y="3424375"/>
                          <a:pt x="405874" y="3432222"/>
                          <a:pt x="415636" y="3449782"/>
                        </a:cubicBezTo>
                        <a:cubicBezTo>
                          <a:pt x="435666" y="3476439"/>
                          <a:pt x="442121" y="3513110"/>
                          <a:pt x="471054" y="3532909"/>
                        </a:cubicBezTo>
                        <a:cubicBezTo>
                          <a:pt x="499281" y="3559065"/>
                          <a:pt x="533857" y="3586846"/>
                          <a:pt x="554181" y="3616036"/>
                        </a:cubicBezTo>
                        <a:cubicBezTo>
                          <a:pt x="576893" y="3642418"/>
                          <a:pt x="588660" y="3669495"/>
                          <a:pt x="609600" y="3699163"/>
                        </a:cubicBezTo>
                        <a:cubicBezTo>
                          <a:pt x="623395" y="3713280"/>
                          <a:pt x="631373" y="3726902"/>
                          <a:pt x="637309" y="3740727"/>
                        </a:cubicBezTo>
                        <a:cubicBezTo>
                          <a:pt x="641710" y="3753309"/>
                          <a:pt x="646696" y="3768201"/>
                          <a:pt x="651163" y="3782291"/>
                        </a:cubicBezTo>
                        <a:cubicBezTo>
                          <a:pt x="669863" y="3818558"/>
                          <a:pt x="691312" y="3836931"/>
                          <a:pt x="720436" y="3865418"/>
                        </a:cubicBezTo>
                        <a:cubicBezTo>
                          <a:pt x="727691" y="3871980"/>
                          <a:pt x="741916" y="3888884"/>
                          <a:pt x="748145" y="3893127"/>
                        </a:cubicBezTo>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solidFill>
                <a:srgbClr val="76C358"/>
              </a:solidFill>
            </a:endParaRPr>
          </a:p>
        </p:txBody>
      </p:sp>
      <p:pic>
        <p:nvPicPr>
          <p:cNvPr id="15" name="Image 114">
            <a:extLst>
              <a:ext uri="{FF2B5EF4-FFF2-40B4-BE49-F238E27FC236}">
                <a16:creationId xmlns:a16="http://schemas.microsoft.com/office/drawing/2014/main" id="{F9533CFF-36A7-CA95-3705-DB4DEDC3F2B9}"/>
              </a:ext>
            </a:extLst>
          </p:cNvPr>
          <p:cNvPicPr>
            <a:picLocks noChangeAspect="1"/>
          </p:cNvPicPr>
          <p:nvPr/>
        </p:nvPicPr>
        <p:blipFill rotWithShape="1">
          <a:blip r:embed="rId5"/>
          <a:srcRect t="16775" r="65865" b="27015"/>
          <a:stretch/>
        </p:blipFill>
        <p:spPr>
          <a:xfrm>
            <a:off x="1674666" y="2044290"/>
            <a:ext cx="2493691" cy="2494659"/>
          </a:xfrm>
          <a:prstGeom prst="rect">
            <a:avLst/>
          </a:prstGeom>
          <a:ln w="190500" cap="sq">
            <a:noFill/>
            <a:prstDash val="solid"/>
            <a:miter lim="800000"/>
          </a:ln>
          <a:effectLst>
            <a:outerShdw blurRad="254000" algn="bl" rotWithShape="0">
              <a:srgbClr val="000000">
                <a:alpha val="43000"/>
              </a:srgbClr>
            </a:outerShdw>
          </a:effectLst>
        </p:spPr>
      </p:pic>
      <p:pic>
        <p:nvPicPr>
          <p:cNvPr id="31" name="Image 114">
            <a:extLst>
              <a:ext uri="{FF2B5EF4-FFF2-40B4-BE49-F238E27FC236}">
                <a16:creationId xmlns:a16="http://schemas.microsoft.com/office/drawing/2014/main" id="{0E37F48D-80C6-4508-78F4-DF9EAC65107F}"/>
              </a:ext>
            </a:extLst>
          </p:cNvPr>
          <p:cNvPicPr>
            <a:picLocks noChangeAspect="1"/>
          </p:cNvPicPr>
          <p:nvPr/>
        </p:nvPicPr>
        <p:blipFill rotWithShape="1">
          <a:blip r:embed="rId5"/>
          <a:srcRect l="65826" t="16613" b="27086"/>
          <a:stretch/>
        </p:blipFill>
        <p:spPr>
          <a:xfrm>
            <a:off x="7932738" y="2037806"/>
            <a:ext cx="2498993" cy="2501143"/>
          </a:xfrm>
          <a:prstGeom prst="rect">
            <a:avLst/>
          </a:prstGeom>
          <a:ln w="190500" cap="sq">
            <a:noFill/>
            <a:prstDash val="solid"/>
            <a:miter lim="800000"/>
          </a:ln>
          <a:effectLst>
            <a:outerShdw blurRad="254000" algn="bl" rotWithShape="0">
              <a:srgbClr val="000000">
                <a:alpha val="43000"/>
              </a:srgbClr>
            </a:outerShdw>
          </a:effectLst>
        </p:spPr>
      </p:pic>
      <p:grpSp>
        <p:nvGrpSpPr>
          <p:cNvPr id="36" name="Group 35">
            <a:extLst>
              <a:ext uri="{FF2B5EF4-FFF2-40B4-BE49-F238E27FC236}">
                <a16:creationId xmlns:a16="http://schemas.microsoft.com/office/drawing/2014/main" id="{0B77BE34-2840-6E6D-CEC6-0E706A7E4F0A}"/>
              </a:ext>
            </a:extLst>
          </p:cNvPr>
          <p:cNvGrpSpPr/>
          <p:nvPr/>
        </p:nvGrpSpPr>
        <p:grpSpPr>
          <a:xfrm>
            <a:off x="5134132" y="1453713"/>
            <a:ext cx="1996762" cy="4466957"/>
            <a:chOff x="8676306" y="1279555"/>
            <a:chExt cx="1996762" cy="4466957"/>
          </a:xfrm>
          <a:noFill/>
        </p:grpSpPr>
        <p:sp>
          <p:nvSpPr>
            <p:cNvPr id="21" name="Rectangle 20">
              <a:extLst>
                <a:ext uri="{FF2B5EF4-FFF2-40B4-BE49-F238E27FC236}">
                  <a16:creationId xmlns:a16="http://schemas.microsoft.com/office/drawing/2014/main" id="{EF48F8E9-174F-1F30-9534-855F8C57D0AC}"/>
                </a:ext>
              </a:extLst>
            </p:cNvPr>
            <p:cNvSpPr/>
            <p:nvPr/>
          </p:nvSpPr>
          <p:spPr>
            <a:xfrm flipH="1">
              <a:off x="9364023" y="1502205"/>
              <a:ext cx="181551" cy="3046988"/>
            </a:xfrm>
            <a:prstGeom prst="rect">
              <a:avLst/>
            </a:prstGeom>
            <a:grpFill/>
            <a:ln>
              <a:noFill/>
            </a:ln>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CH" sz="1600" b="1" i="1" dirty="0">
                  <a:ln/>
                  <a:solidFill>
                    <a:schemeClr val="accent4"/>
                  </a:solidFill>
                  <a:latin typeface="Baloo Bhaijaan" panose="03080902040302020200" pitchFamily="66" charset="-78"/>
                  <a:cs typeface="Baloo Bhaijaan" panose="03080902040302020200" pitchFamily="66" charset="-78"/>
                </a:rPr>
                <a:t>Atmospheric</a:t>
              </a:r>
            </a:p>
            <a:p>
              <a:pPr algn="ctr"/>
              <a:r>
                <a:rPr lang="en-CH" sz="1600" b="1" i="1" dirty="0">
                  <a:ln/>
                  <a:solidFill>
                    <a:schemeClr val="accent4"/>
                  </a:solidFill>
                  <a:latin typeface="Baloo Bhaijaan" panose="03080902040302020200" pitchFamily="66" charset="-78"/>
                  <a:cs typeface="Baloo Bhaijaan" panose="03080902040302020200" pitchFamily="66" charset="-78"/>
                </a:rPr>
                <a:t> </a:t>
              </a:r>
              <a:endParaRPr lang="en-CH" sz="1600" b="1" i="1" dirty="0">
                <a:ln/>
                <a:solidFill>
                  <a:schemeClr val="accent4"/>
                </a:solidFill>
              </a:endParaRPr>
            </a:p>
          </p:txBody>
        </p:sp>
        <p:sp>
          <p:nvSpPr>
            <p:cNvPr id="25" name="TextBox 24">
              <a:extLst>
                <a:ext uri="{FF2B5EF4-FFF2-40B4-BE49-F238E27FC236}">
                  <a16:creationId xmlns:a16="http://schemas.microsoft.com/office/drawing/2014/main" id="{7D2D05A9-5AC9-5D00-C78C-48DD9EBEBF53}"/>
                </a:ext>
              </a:extLst>
            </p:cNvPr>
            <p:cNvSpPr txBox="1"/>
            <p:nvPr/>
          </p:nvSpPr>
          <p:spPr>
            <a:xfrm flipH="1">
              <a:off x="9594478" y="2421693"/>
              <a:ext cx="280462" cy="2862322"/>
            </a:xfrm>
            <a:prstGeom prst="rect">
              <a:avLst/>
            </a:prstGeom>
            <a:noFill/>
            <a:ln>
              <a:noFill/>
            </a:ln>
          </p:spPr>
          <p:txBody>
            <a:bodyPr wrap="square">
              <a:spAutoFit/>
              <a:scene3d>
                <a:camera prst="orthographicFront"/>
                <a:lightRig rig="soft" dir="t">
                  <a:rot lat="0" lon="0" rev="15600000"/>
                </a:lightRig>
              </a:scene3d>
              <a:sp3d extrusionH="57150" prstMaterial="softEdge">
                <a:bevelT w="25400" h="38100"/>
              </a:sp3d>
            </a:bodyPr>
            <a:lstStyle/>
            <a:p>
              <a:r>
                <a:rPr lang="en-CH" sz="1800" b="1" i="1" dirty="0">
                  <a:ln/>
                  <a:solidFill>
                    <a:schemeClr val="accent4"/>
                  </a:solidFill>
                  <a:latin typeface="Baloo Bhaijaan" panose="03080902040302020200" pitchFamily="66" charset="-78"/>
                  <a:cs typeface="Baloo Bhaijaan" panose="03080902040302020200" pitchFamily="66" charset="-78"/>
                </a:rPr>
                <a:t>Turbulence</a:t>
              </a:r>
              <a:endParaRPr lang="en-CH" b="1" dirty="0">
                <a:ln/>
                <a:solidFill>
                  <a:schemeClr val="accent4"/>
                </a:solidFill>
              </a:endParaRPr>
            </a:p>
          </p:txBody>
        </p:sp>
        <p:sp>
          <p:nvSpPr>
            <p:cNvPr id="48" name="Freeform 47">
              <a:extLst>
                <a:ext uri="{FF2B5EF4-FFF2-40B4-BE49-F238E27FC236}">
                  <a16:creationId xmlns:a16="http://schemas.microsoft.com/office/drawing/2014/main" id="{0FD6D0A9-BDCB-14CF-25D6-A0D78FA65103}"/>
                </a:ext>
              </a:extLst>
            </p:cNvPr>
            <p:cNvSpPr/>
            <p:nvPr/>
          </p:nvSpPr>
          <p:spPr>
            <a:xfrm rot="188497">
              <a:off x="9924923" y="1279555"/>
              <a:ext cx="748145" cy="4440746"/>
            </a:xfrm>
            <a:custGeom>
              <a:avLst/>
              <a:gdLst>
                <a:gd name="connsiteX0" fmla="*/ 235527 w 748145"/>
                <a:gd name="connsiteY0" fmla="*/ 0 h 3893127"/>
                <a:gd name="connsiteX1" fmla="*/ 207818 w 748145"/>
                <a:gd name="connsiteY1" fmla="*/ 96982 h 3893127"/>
                <a:gd name="connsiteX2" fmla="*/ 193963 w 748145"/>
                <a:gd name="connsiteY2" fmla="*/ 138545 h 3893127"/>
                <a:gd name="connsiteX3" fmla="*/ 138545 w 748145"/>
                <a:gd name="connsiteY3" fmla="*/ 221673 h 3893127"/>
                <a:gd name="connsiteX4" fmla="*/ 124690 w 748145"/>
                <a:gd name="connsiteY4" fmla="*/ 263236 h 3893127"/>
                <a:gd name="connsiteX5" fmla="*/ 69272 w 748145"/>
                <a:gd name="connsiteY5" fmla="*/ 346363 h 3893127"/>
                <a:gd name="connsiteX6" fmla="*/ 55418 w 748145"/>
                <a:gd name="connsiteY6" fmla="*/ 387927 h 3893127"/>
                <a:gd name="connsiteX7" fmla="*/ 27709 w 748145"/>
                <a:gd name="connsiteY7" fmla="*/ 429491 h 3893127"/>
                <a:gd name="connsiteX8" fmla="*/ 0 w 748145"/>
                <a:gd name="connsiteY8" fmla="*/ 512618 h 3893127"/>
                <a:gd name="connsiteX9" fmla="*/ 13854 w 748145"/>
                <a:gd name="connsiteY9" fmla="*/ 955963 h 3893127"/>
                <a:gd name="connsiteX10" fmla="*/ 27709 w 748145"/>
                <a:gd name="connsiteY10" fmla="*/ 1011382 h 3893127"/>
                <a:gd name="connsiteX11" fmla="*/ 55418 w 748145"/>
                <a:gd name="connsiteY11" fmla="*/ 1094509 h 3893127"/>
                <a:gd name="connsiteX12" fmla="*/ 96981 w 748145"/>
                <a:gd name="connsiteY12" fmla="*/ 1177636 h 3893127"/>
                <a:gd name="connsiteX13" fmla="*/ 138545 w 748145"/>
                <a:gd name="connsiteY13" fmla="*/ 1219200 h 3893127"/>
                <a:gd name="connsiteX14" fmla="*/ 221672 w 748145"/>
                <a:gd name="connsiteY14" fmla="*/ 1343891 h 3893127"/>
                <a:gd name="connsiteX15" fmla="*/ 263236 w 748145"/>
                <a:gd name="connsiteY15" fmla="*/ 1399309 h 3893127"/>
                <a:gd name="connsiteX16" fmla="*/ 346363 w 748145"/>
                <a:gd name="connsiteY16" fmla="*/ 1482436 h 3893127"/>
                <a:gd name="connsiteX17" fmla="*/ 374072 w 748145"/>
                <a:gd name="connsiteY17" fmla="*/ 1524000 h 3893127"/>
                <a:gd name="connsiteX18" fmla="*/ 415636 w 748145"/>
                <a:gd name="connsiteY18" fmla="*/ 1565563 h 3893127"/>
                <a:gd name="connsiteX19" fmla="*/ 512618 w 748145"/>
                <a:gd name="connsiteY19" fmla="*/ 1690254 h 3893127"/>
                <a:gd name="connsiteX20" fmla="*/ 540327 w 748145"/>
                <a:gd name="connsiteY20" fmla="*/ 1787236 h 3893127"/>
                <a:gd name="connsiteX21" fmla="*/ 526472 w 748145"/>
                <a:gd name="connsiteY21" fmla="*/ 2036618 h 3893127"/>
                <a:gd name="connsiteX22" fmla="*/ 498763 w 748145"/>
                <a:gd name="connsiteY22" fmla="*/ 2133600 h 3893127"/>
                <a:gd name="connsiteX23" fmla="*/ 484909 w 748145"/>
                <a:gd name="connsiteY23" fmla="*/ 2189018 h 3893127"/>
                <a:gd name="connsiteX24" fmla="*/ 457200 w 748145"/>
                <a:gd name="connsiteY24" fmla="*/ 2244436 h 3893127"/>
                <a:gd name="connsiteX25" fmla="*/ 429490 w 748145"/>
                <a:gd name="connsiteY25" fmla="*/ 2341418 h 3893127"/>
                <a:gd name="connsiteX26" fmla="*/ 415636 w 748145"/>
                <a:gd name="connsiteY26" fmla="*/ 2382982 h 3893127"/>
                <a:gd name="connsiteX27" fmla="*/ 332509 w 748145"/>
                <a:gd name="connsiteY27" fmla="*/ 2535382 h 3893127"/>
                <a:gd name="connsiteX28" fmla="*/ 290945 w 748145"/>
                <a:gd name="connsiteY28" fmla="*/ 2673927 h 3893127"/>
                <a:gd name="connsiteX29" fmla="*/ 277090 w 748145"/>
                <a:gd name="connsiteY29" fmla="*/ 2715491 h 3893127"/>
                <a:gd name="connsiteX30" fmla="*/ 263236 w 748145"/>
                <a:gd name="connsiteY30" fmla="*/ 2757054 h 3893127"/>
                <a:gd name="connsiteX31" fmla="*/ 263236 w 748145"/>
                <a:gd name="connsiteY31" fmla="*/ 3158836 h 3893127"/>
                <a:gd name="connsiteX32" fmla="*/ 290945 w 748145"/>
                <a:gd name="connsiteY32" fmla="*/ 3241963 h 3893127"/>
                <a:gd name="connsiteX33" fmla="*/ 304800 w 748145"/>
                <a:gd name="connsiteY33" fmla="*/ 3283527 h 3893127"/>
                <a:gd name="connsiteX34" fmla="*/ 374072 w 748145"/>
                <a:gd name="connsiteY34" fmla="*/ 3408218 h 3893127"/>
                <a:gd name="connsiteX35" fmla="*/ 415636 w 748145"/>
                <a:gd name="connsiteY35" fmla="*/ 3449782 h 3893127"/>
                <a:gd name="connsiteX36" fmla="*/ 471054 w 748145"/>
                <a:gd name="connsiteY36" fmla="*/ 3532909 h 3893127"/>
                <a:gd name="connsiteX37" fmla="*/ 554181 w 748145"/>
                <a:gd name="connsiteY37" fmla="*/ 3616036 h 3893127"/>
                <a:gd name="connsiteX38" fmla="*/ 609600 w 748145"/>
                <a:gd name="connsiteY38" fmla="*/ 3699163 h 3893127"/>
                <a:gd name="connsiteX39" fmla="*/ 637309 w 748145"/>
                <a:gd name="connsiteY39" fmla="*/ 3740727 h 3893127"/>
                <a:gd name="connsiteX40" fmla="*/ 651163 w 748145"/>
                <a:gd name="connsiteY40" fmla="*/ 3782291 h 3893127"/>
                <a:gd name="connsiteX41" fmla="*/ 720436 w 748145"/>
                <a:gd name="connsiteY41" fmla="*/ 3865418 h 3893127"/>
                <a:gd name="connsiteX42" fmla="*/ 748145 w 748145"/>
                <a:gd name="connsiteY42" fmla="*/ 3893127 h 389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48145" h="3893127">
                  <a:moveTo>
                    <a:pt x="235527" y="0"/>
                  </a:moveTo>
                  <a:cubicBezTo>
                    <a:pt x="226291" y="32327"/>
                    <a:pt x="217479" y="64779"/>
                    <a:pt x="207818" y="96982"/>
                  </a:cubicBezTo>
                  <a:cubicBezTo>
                    <a:pt x="203622" y="110970"/>
                    <a:pt x="201055" y="125779"/>
                    <a:pt x="193963" y="138545"/>
                  </a:cubicBezTo>
                  <a:cubicBezTo>
                    <a:pt x="177790" y="167656"/>
                    <a:pt x="149077" y="190080"/>
                    <a:pt x="138545" y="221673"/>
                  </a:cubicBezTo>
                  <a:cubicBezTo>
                    <a:pt x="133927" y="235527"/>
                    <a:pt x="131782" y="250470"/>
                    <a:pt x="124690" y="263236"/>
                  </a:cubicBezTo>
                  <a:cubicBezTo>
                    <a:pt x="108517" y="292347"/>
                    <a:pt x="69272" y="346363"/>
                    <a:pt x="69272" y="346363"/>
                  </a:cubicBezTo>
                  <a:cubicBezTo>
                    <a:pt x="64654" y="360218"/>
                    <a:pt x="61949" y="374865"/>
                    <a:pt x="55418" y="387927"/>
                  </a:cubicBezTo>
                  <a:cubicBezTo>
                    <a:pt x="47972" y="402820"/>
                    <a:pt x="34472" y="414275"/>
                    <a:pt x="27709" y="429491"/>
                  </a:cubicBezTo>
                  <a:cubicBezTo>
                    <a:pt x="15847" y="456181"/>
                    <a:pt x="0" y="512618"/>
                    <a:pt x="0" y="512618"/>
                  </a:cubicBezTo>
                  <a:cubicBezTo>
                    <a:pt x="4618" y="660400"/>
                    <a:pt x="5653" y="808337"/>
                    <a:pt x="13854" y="955963"/>
                  </a:cubicBezTo>
                  <a:cubicBezTo>
                    <a:pt x="14910" y="974975"/>
                    <a:pt x="22237" y="993144"/>
                    <a:pt x="27709" y="1011382"/>
                  </a:cubicBezTo>
                  <a:cubicBezTo>
                    <a:pt x="36102" y="1039358"/>
                    <a:pt x="46182" y="1066800"/>
                    <a:pt x="55418" y="1094509"/>
                  </a:cubicBezTo>
                  <a:cubicBezTo>
                    <a:pt x="69304" y="1136168"/>
                    <a:pt x="67138" y="1141824"/>
                    <a:pt x="96981" y="1177636"/>
                  </a:cubicBezTo>
                  <a:cubicBezTo>
                    <a:pt x="109524" y="1192688"/>
                    <a:pt x="126516" y="1203734"/>
                    <a:pt x="138545" y="1219200"/>
                  </a:cubicBezTo>
                  <a:cubicBezTo>
                    <a:pt x="235596" y="1343980"/>
                    <a:pt x="159292" y="1260718"/>
                    <a:pt x="221672" y="1343891"/>
                  </a:cubicBezTo>
                  <a:cubicBezTo>
                    <a:pt x="235527" y="1362364"/>
                    <a:pt x="247789" y="1382146"/>
                    <a:pt x="263236" y="1399309"/>
                  </a:cubicBezTo>
                  <a:cubicBezTo>
                    <a:pt x="289450" y="1428436"/>
                    <a:pt x="324626" y="1449831"/>
                    <a:pt x="346363" y="1482436"/>
                  </a:cubicBezTo>
                  <a:cubicBezTo>
                    <a:pt x="355599" y="1496291"/>
                    <a:pt x="363412" y="1511208"/>
                    <a:pt x="374072" y="1524000"/>
                  </a:cubicBezTo>
                  <a:cubicBezTo>
                    <a:pt x="386615" y="1539052"/>
                    <a:pt x="403607" y="1550097"/>
                    <a:pt x="415636" y="1565563"/>
                  </a:cubicBezTo>
                  <a:cubicBezTo>
                    <a:pt x="531638" y="1714708"/>
                    <a:pt x="418256" y="1595894"/>
                    <a:pt x="512618" y="1690254"/>
                  </a:cubicBezTo>
                  <a:cubicBezTo>
                    <a:pt x="519150" y="1709851"/>
                    <a:pt x="540327" y="1769844"/>
                    <a:pt x="540327" y="1787236"/>
                  </a:cubicBezTo>
                  <a:cubicBezTo>
                    <a:pt x="540327" y="1870492"/>
                    <a:pt x="534010" y="1953704"/>
                    <a:pt x="526472" y="2036618"/>
                  </a:cubicBezTo>
                  <a:cubicBezTo>
                    <a:pt x="523584" y="2068386"/>
                    <a:pt x="507512" y="2102977"/>
                    <a:pt x="498763" y="2133600"/>
                  </a:cubicBezTo>
                  <a:cubicBezTo>
                    <a:pt x="493532" y="2151909"/>
                    <a:pt x="491595" y="2171189"/>
                    <a:pt x="484909" y="2189018"/>
                  </a:cubicBezTo>
                  <a:cubicBezTo>
                    <a:pt x="477657" y="2208356"/>
                    <a:pt x="465336" y="2225453"/>
                    <a:pt x="457200" y="2244436"/>
                  </a:cubicBezTo>
                  <a:cubicBezTo>
                    <a:pt x="442964" y="2277654"/>
                    <a:pt x="439533" y="2306266"/>
                    <a:pt x="429490" y="2341418"/>
                  </a:cubicBezTo>
                  <a:cubicBezTo>
                    <a:pt x="425478" y="2355460"/>
                    <a:pt x="421679" y="2369687"/>
                    <a:pt x="415636" y="2382982"/>
                  </a:cubicBezTo>
                  <a:cubicBezTo>
                    <a:pt x="370735" y="2481766"/>
                    <a:pt x="375889" y="2470311"/>
                    <a:pt x="332509" y="2535382"/>
                  </a:cubicBezTo>
                  <a:cubicBezTo>
                    <a:pt x="311570" y="2619134"/>
                    <a:pt x="324675" y="2572739"/>
                    <a:pt x="290945" y="2673927"/>
                  </a:cubicBezTo>
                  <a:lnTo>
                    <a:pt x="277090" y="2715491"/>
                  </a:lnTo>
                  <a:lnTo>
                    <a:pt x="263236" y="2757054"/>
                  </a:lnTo>
                  <a:cubicBezTo>
                    <a:pt x="241568" y="2930396"/>
                    <a:pt x="236580" y="2918936"/>
                    <a:pt x="263236" y="3158836"/>
                  </a:cubicBezTo>
                  <a:cubicBezTo>
                    <a:pt x="266462" y="3187865"/>
                    <a:pt x="281709" y="3214254"/>
                    <a:pt x="290945" y="3241963"/>
                  </a:cubicBezTo>
                  <a:lnTo>
                    <a:pt x="304800" y="3283527"/>
                  </a:lnTo>
                  <a:cubicBezTo>
                    <a:pt x="322222" y="3335794"/>
                    <a:pt x="326430" y="3360576"/>
                    <a:pt x="374072" y="3408218"/>
                  </a:cubicBezTo>
                  <a:cubicBezTo>
                    <a:pt x="387927" y="3422073"/>
                    <a:pt x="403607" y="3434316"/>
                    <a:pt x="415636" y="3449782"/>
                  </a:cubicBezTo>
                  <a:cubicBezTo>
                    <a:pt x="436082" y="3476069"/>
                    <a:pt x="447506" y="3509361"/>
                    <a:pt x="471054" y="3532909"/>
                  </a:cubicBezTo>
                  <a:cubicBezTo>
                    <a:pt x="498763" y="3560618"/>
                    <a:pt x="532444" y="3583431"/>
                    <a:pt x="554181" y="3616036"/>
                  </a:cubicBezTo>
                  <a:lnTo>
                    <a:pt x="609600" y="3699163"/>
                  </a:lnTo>
                  <a:lnTo>
                    <a:pt x="637309" y="3740727"/>
                  </a:lnTo>
                  <a:cubicBezTo>
                    <a:pt x="641927" y="3754582"/>
                    <a:pt x="644632" y="3769229"/>
                    <a:pt x="651163" y="3782291"/>
                  </a:cubicBezTo>
                  <a:cubicBezTo>
                    <a:pt x="670451" y="3820867"/>
                    <a:pt x="689797" y="3834779"/>
                    <a:pt x="720436" y="3865418"/>
                  </a:cubicBezTo>
                  <a:lnTo>
                    <a:pt x="748145" y="3893127"/>
                  </a:lnTo>
                </a:path>
              </a:pathLst>
            </a:custGeom>
            <a:grpFill/>
            <a:ln w="38100">
              <a:solidFill>
                <a:schemeClr val="accent4">
                  <a:lumMod val="60000"/>
                  <a:lumOff val="40000"/>
                </a:schemeClr>
              </a:solidFill>
              <a:extLst>
                <a:ext uri="{C807C97D-BFC1-408E-A445-0C87EB9F89A2}">
                  <ask:lineSketchStyleProps xmlns:ask="http://schemas.microsoft.com/office/drawing/2018/sketchyshapes" sd="3113898203">
                    <a:custGeom>
                      <a:avLst/>
                      <a:gdLst>
                        <a:gd name="connsiteX0" fmla="*/ 235527 w 748145"/>
                        <a:gd name="connsiteY0" fmla="*/ 0 h 3893127"/>
                        <a:gd name="connsiteX1" fmla="*/ 207818 w 748145"/>
                        <a:gd name="connsiteY1" fmla="*/ 96982 h 3893127"/>
                        <a:gd name="connsiteX2" fmla="*/ 193963 w 748145"/>
                        <a:gd name="connsiteY2" fmla="*/ 138545 h 3893127"/>
                        <a:gd name="connsiteX3" fmla="*/ 138545 w 748145"/>
                        <a:gd name="connsiteY3" fmla="*/ 221673 h 3893127"/>
                        <a:gd name="connsiteX4" fmla="*/ 124690 w 748145"/>
                        <a:gd name="connsiteY4" fmla="*/ 263236 h 3893127"/>
                        <a:gd name="connsiteX5" fmla="*/ 69272 w 748145"/>
                        <a:gd name="connsiteY5" fmla="*/ 346363 h 3893127"/>
                        <a:gd name="connsiteX6" fmla="*/ 55418 w 748145"/>
                        <a:gd name="connsiteY6" fmla="*/ 387927 h 3893127"/>
                        <a:gd name="connsiteX7" fmla="*/ 27709 w 748145"/>
                        <a:gd name="connsiteY7" fmla="*/ 429491 h 3893127"/>
                        <a:gd name="connsiteX8" fmla="*/ 0 w 748145"/>
                        <a:gd name="connsiteY8" fmla="*/ 512618 h 3893127"/>
                        <a:gd name="connsiteX9" fmla="*/ 13854 w 748145"/>
                        <a:gd name="connsiteY9" fmla="*/ 955963 h 3893127"/>
                        <a:gd name="connsiteX10" fmla="*/ 27709 w 748145"/>
                        <a:gd name="connsiteY10" fmla="*/ 1011382 h 3893127"/>
                        <a:gd name="connsiteX11" fmla="*/ 55418 w 748145"/>
                        <a:gd name="connsiteY11" fmla="*/ 1094509 h 3893127"/>
                        <a:gd name="connsiteX12" fmla="*/ 96981 w 748145"/>
                        <a:gd name="connsiteY12" fmla="*/ 1177636 h 3893127"/>
                        <a:gd name="connsiteX13" fmla="*/ 138545 w 748145"/>
                        <a:gd name="connsiteY13" fmla="*/ 1219200 h 3893127"/>
                        <a:gd name="connsiteX14" fmla="*/ 221672 w 748145"/>
                        <a:gd name="connsiteY14" fmla="*/ 1343891 h 3893127"/>
                        <a:gd name="connsiteX15" fmla="*/ 263236 w 748145"/>
                        <a:gd name="connsiteY15" fmla="*/ 1399309 h 3893127"/>
                        <a:gd name="connsiteX16" fmla="*/ 346363 w 748145"/>
                        <a:gd name="connsiteY16" fmla="*/ 1482436 h 3893127"/>
                        <a:gd name="connsiteX17" fmla="*/ 374072 w 748145"/>
                        <a:gd name="connsiteY17" fmla="*/ 1524000 h 3893127"/>
                        <a:gd name="connsiteX18" fmla="*/ 415636 w 748145"/>
                        <a:gd name="connsiteY18" fmla="*/ 1565563 h 3893127"/>
                        <a:gd name="connsiteX19" fmla="*/ 512618 w 748145"/>
                        <a:gd name="connsiteY19" fmla="*/ 1690254 h 3893127"/>
                        <a:gd name="connsiteX20" fmla="*/ 540327 w 748145"/>
                        <a:gd name="connsiteY20" fmla="*/ 1787236 h 3893127"/>
                        <a:gd name="connsiteX21" fmla="*/ 526472 w 748145"/>
                        <a:gd name="connsiteY21" fmla="*/ 2036618 h 3893127"/>
                        <a:gd name="connsiteX22" fmla="*/ 498763 w 748145"/>
                        <a:gd name="connsiteY22" fmla="*/ 2133600 h 3893127"/>
                        <a:gd name="connsiteX23" fmla="*/ 484909 w 748145"/>
                        <a:gd name="connsiteY23" fmla="*/ 2189018 h 3893127"/>
                        <a:gd name="connsiteX24" fmla="*/ 457200 w 748145"/>
                        <a:gd name="connsiteY24" fmla="*/ 2244436 h 3893127"/>
                        <a:gd name="connsiteX25" fmla="*/ 429490 w 748145"/>
                        <a:gd name="connsiteY25" fmla="*/ 2341418 h 3893127"/>
                        <a:gd name="connsiteX26" fmla="*/ 415636 w 748145"/>
                        <a:gd name="connsiteY26" fmla="*/ 2382982 h 3893127"/>
                        <a:gd name="connsiteX27" fmla="*/ 332509 w 748145"/>
                        <a:gd name="connsiteY27" fmla="*/ 2535382 h 3893127"/>
                        <a:gd name="connsiteX28" fmla="*/ 290945 w 748145"/>
                        <a:gd name="connsiteY28" fmla="*/ 2673927 h 3893127"/>
                        <a:gd name="connsiteX29" fmla="*/ 277090 w 748145"/>
                        <a:gd name="connsiteY29" fmla="*/ 2715491 h 3893127"/>
                        <a:gd name="connsiteX30" fmla="*/ 263236 w 748145"/>
                        <a:gd name="connsiteY30" fmla="*/ 2757054 h 3893127"/>
                        <a:gd name="connsiteX31" fmla="*/ 263236 w 748145"/>
                        <a:gd name="connsiteY31" fmla="*/ 3158836 h 3893127"/>
                        <a:gd name="connsiteX32" fmla="*/ 290945 w 748145"/>
                        <a:gd name="connsiteY32" fmla="*/ 3241963 h 3893127"/>
                        <a:gd name="connsiteX33" fmla="*/ 304800 w 748145"/>
                        <a:gd name="connsiteY33" fmla="*/ 3283527 h 3893127"/>
                        <a:gd name="connsiteX34" fmla="*/ 374072 w 748145"/>
                        <a:gd name="connsiteY34" fmla="*/ 3408218 h 3893127"/>
                        <a:gd name="connsiteX35" fmla="*/ 415636 w 748145"/>
                        <a:gd name="connsiteY35" fmla="*/ 3449782 h 3893127"/>
                        <a:gd name="connsiteX36" fmla="*/ 471054 w 748145"/>
                        <a:gd name="connsiteY36" fmla="*/ 3532909 h 3893127"/>
                        <a:gd name="connsiteX37" fmla="*/ 554181 w 748145"/>
                        <a:gd name="connsiteY37" fmla="*/ 3616036 h 3893127"/>
                        <a:gd name="connsiteX38" fmla="*/ 609600 w 748145"/>
                        <a:gd name="connsiteY38" fmla="*/ 3699163 h 3893127"/>
                        <a:gd name="connsiteX39" fmla="*/ 637309 w 748145"/>
                        <a:gd name="connsiteY39" fmla="*/ 3740727 h 3893127"/>
                        <a:gd name="connsiteX40" fmla="*/ 651163 w 748145"/>
                        <a:gd name="connsiteY40" fmla="*/ 3782291 h 3893127"/>
                        <a:gd name="connsiteX41" fmla="*/ 720436 w 748145"/>
                        <a:gd name="connsiteY41" fmla="*/ 3865418 h 3893127"/>
                        <a:gd name="connsiteX42" fmla="*/ 748145 w 748145"/>
                        <a:gd name="connsiteY42" fmla="*/ 3893127 h 389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48145" h="3893127" extrusionOk="0">
                          <a:moveTo>
                            <a:pt x="235527" y="0"/>
                          </a:moveTo>
                          <a:cubicBezTo>
                            <a:pt x="225886" y="33536"/>
                            <a:pt x="212568" y="66201"/>
                            <a:pt x="207818" y="96982"/>
                          </a:cubicBezTo>
                          <a:cubicBezTo>
                            <a:pt x="203997" y="110359"/>
                            <a:pt x="202988" y="125997"/>
                            <a:pt x="193963" y="138545"/>
                          </a:cubicBezTo>
                          <a:cubicBezTo>
                            <a:pt x="181499" y="167280"/>
                            <a:pt x="150079" y="190235"/>
                            <a:pt x="138545" y="221673"/>
                          </a:cubicBezTo>
                          <a:cubicBezTo>
                            <a:pt x="135027" y="235628"/>
                            <a:pt x="129875" y="250218"/>
                            <a:pt x="124690" y="263236"/>
                          </a:cubicBezTo>
                          <a:cubicBezTo>
                            <a:pt x="108518" y="292347"/>
                            <a:pt x="69272" y="346363"/>
                            <a:pt x="69272" y="346363"/>
                          </a:cubicBezTo>
                          <a:cubicBezTo>
                            <a:pt x="64419" y="360266"/>
                            <a:pt x="60867" y="375975"/>
                            <a:pt x="55418" y="387927"/>
                          </a:cubicBezTo>
                          <a:cubicBezTo>
                            <a:pt x="47235" y="400247"/>
                            <a:pt x="34051" y="416350"/>
                            <a:pt x="27709" y="429491"/>
                          </a:cubicBezTo>
                          <a:cubicBezTo>
                            <a:pt x="15846" y="456181"/>
                            <a:pt x="1" y="512618"/>
                            <a:pt x="0" y="512618"/>
                          </a:cubicBezTo>
                          <a:cubicBezTo>
                            <a:pt x="11300" y="674759"/>
                            <a:pt x="10545" y="800925"/>
                            <a:pt x="13854" y="955963"/>
                          </a:cubicBezTo>
                          <a:cubicBezTo>
                            <a:pt x="11267" y="976071"/>
                            <a:pt x="19727" y="993056"/>
                            <a:pt x="27709" y="1011382"/>
                          </a:cubicBezTo>
                          <a:cubicBezTo>
                            <a:pt x="38262" y="1040943"/>
                            <a:pt x="46383" y="1065595"/>
                            <a:pt x="55418" y="1094509"/>
                          </a:cubicBezTo>
                          <a:cubicBezTo>
                            <a:pt x="69205" y="1136005"/>
                            <a:pt x="66886" y="1142631"/>
                            <a:pt x="96981" y="1177636"/>
                          </a:cubicBezTo>
                          <a:cubicBezTo>
                            <a:pt x="109051" y="1191920"/>
                            <a:pt x="127913" y="1203309"/>
                            <a:pt x="138545" y="1219200"/>
                          </a:cubicBezTo>
                          <a:cubicBezTo>
                            <a:pt x="235725" y="1324509"/>
                            <a:pt x="159018" y="1252495"/>
                            <a:pt x="221672" y="1343891"/>
                          </a:cubicBezTo>
                          <a:cubicBezTo>
                            <a:pt x="234206" y="1364331"/>
                            <a:pt x="247330" y="1378228"/>
                            <a:pt x="263236" y="1399309"/>
                          </a:cubicBezTo>
                          <a:cubicBezTo>
                            <a:pt x="295770" y="1432549"/>
                            <a:pt x="327518" y="1454012"/>
                            <a:pt x="346363" y="1482436"/>
                          </a:cubicBezTo>
                          <a:cubicBezTo>
                            <a:pt x="355155" y="1497726"/>
                            <a:pt x="362370" y="1510857"/>
                            <a:pt x="374072" y="1524000"/>
                          </a:cubicBezTo>
                          <a:cubicBezTo>
                            <a:pt x="388328" y="1541913"/>
                            <a:pt x="402926" y="1550361"/>
                            <a:pt x="415636" y="1565563"/>
                          </a:cubicBezTo>
                          <a:cubicBezTo>
                            <a:pt x="528262" y="1699406"/>
                            <a:pt x="400995" y="1613152"/>
                            <a:pt x="512618" y="1690254"/>
                          </a:cubicBezTo>
                          <a:cubicBezTo>
                            <a:pt x="520946" y="1711277"/>
                            <a:pt x="540443" y="1769292"/>
                            <a:pt x="540327" y="1787236"/>
                          </a:cubicBezTo>
                          <a:cubicBezTo>
                            <a:pt x="542752" y="1865962"/>
                            <a:pt x="534787" y="1952408"/>
                            <a:pt x="526472" y="2036618"/>
                          </a:cubicBezTo>
                          <a:cubicBezTo>
                            <a:pt x="523133" y="2070637"/>
                            <a:pt x="510553" y="2107680"/>
                            <a:pt x="498763" y="2133600"/>
                          </a:cubicBezTo>
                          <a:cubicBezTo>
                            <a:pt x="494100" y="2151969"/>
                            <a:pt x="491988" y="2170710"/>
                            <a:pt x="484909" y="2189018"/>
                          </a:cubicBezTo>
                          <a:cubicBezTo>
                            <a:pt x="478274" y="2207475"/>
                            <a:pt x="462032" y="2223591"/>
                            <a:pt x="457200" y="2244436"/>
                          </a:cubicBezTo>
                          <a:cubicBezTo>
                            <a:pt x="441151" y="2281148"/>
                            <a:pt x="438737" y="2309942"/>
                            <a:pt x="429490" y="2341418"/>
                          </a:cubicBezTo>
                          <a:cubicBezTo>
                            <a:pt x="425738" y="2356291"/>
                            <a:pt x="420938" y="2369766"/>
                            <a:pt x="415636" y="2382982"/>
                          </a:cubicBezTo>
                          <a:cubicBezTo>
                            <a:pt x="372465" y="2481972"/>
                            <a:pt x="375087" y="2469191"/>
                            <a:pt x="332509" y="2535382"/>
                          </a:cubicBezTo>
                          <a:cubicBezTo>
                            <a:pt x="308400" y="2617859"/>
                            <a:pt x="328333" y="2576182"/>
                            <a:pt x="290945" y="2673927"/>
                          </a:cubicBezTo>
                          <a:cubicBezTo>
                            <a:pt x="287077" y="2694729"/>
                            <a:pt x="282420" y="2706569"/>
                            <a:pt x="277090" y="2715491"/>
                          </a:cubicBezTo>
                          <a:cubicBezTo>
                            <a:pt x="275267" y="2729759"/>
                            <a:pt x="270234" y="2744863"/>
                            <a:pt x="263236" y="2757054"/>
                          </a:cubicBezTo>
                          <a:cubicBezTo>
                            <a:pt x="242134" y="2929757"/>
                            <a:pt x="236658" y="2918658"/>
                            <a:pt x="263236" y="3158836"/>
                          </a:cubicBezTo>
                          <a:cubicBezTo>
                            <a:pt x="266167" y="3183037"/>
                            <a:pt x="281529" y="3214889"/>
                            <a:pt x="290945" y="3241963"/>
                          </a:cubicBezTo>
                          <a:cubicBezTo>
                            <a:pt x="297509" y="3257280"/>
                            <a:pt x="299073" y="3267136"/>
                            <a:pt x="304800" y="3283527"/>
                          </a:cubicBezTo>
                          <a:cubicBezTo>
                            <a:pt x="322285" y="3339119"/>
                            <a:pt x="321863" y="3360041"/>
                            <a:pt x="374072" y="3408218"/>
                          </a:cubicBezTo>
                          <a:cubicBezTo>
                            <a:pt x="388711" y="3424375"/>
                            <a:pt x="405874" y="3432222"/>
                            <a:pt x="415636" y="3449782"/>
                          </a:cubicBezTo>
                          <a:cubicBezTo>
                            <a:pt x="435666" y="3476439"/>
                            <a:pt x="442121" y="3513110"/>
                            <a:pt x="471054" y="3532909"/>
                          </a:cubicBezTo>
                          <a:cubicBezTo>
                            <a:pt x="499281" y="3559065"/>
                            <a:pt x="533857" y="3586846"/>
                            <a:pt x="554181" y="3616036"/>
                          </a:cubicBezTo>
                          <a:cubicBezTo>
                            <a:pt x="576893" y="3642418"/>
                            <a:pt x="588660" y="3669495"/>
                            <a:pt x="609600" y="3699163"/>
                          </a:cubicBezTo>
                          <a:cubicBezTo>
                            <a:pt x="623395" y="3713280"/>
                            <a:pt x="631373" y="3726902"/>
                            <a:pt x="637309" y="3740727"/>
                          </a:cubicBezTo>
                          <a:cubicBezTo>
                            <a:pt x="641710" y="3753309"/>
                            <a:pt x="646696" y="3768201"/>
                            <a:pt x="651163" y="3782291"/>
                          </a:cubicBezTo>
                          <a:cubicBezTo>
                            <a:pt x="669863" y="3818558"/>
                            <a:pt x="691312" y="3836931"/>
                            <a:pt x="720436" y="3865418"/>
                          </a:cubicBezTo>
                          <a:cubicBezTo>
                            <a:pt x="727691" y="3871980"/>
                            <a:pt x="741916" y="3888884"/>
                            <a:pt x="748145" y="3893127"/>
                          </a:cubicBezTo>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b="1" dirty="0">
                <a:ln w="22225">
                  <a:solidFill>
                    <a:schemeClr val="accent2"/>
                  </a:solidFill>
                  <a:prstDash val="solid"/>
                </a:ln>
                <a:solidFill>
                  <a:schemeClr val="accent4">
                    <a:lumMod val="75000"/>
                  </a:schemeClr>
                </a:solidFill>
              </a:endParaRPr>
            </a:p>
          </p:txBody>
        </p:sp>
        <p:sp>
          <p:nvSpPr>
            <p:cNvPr id="32" name="Freeform 31">
              <a:extLst>
                <a:ext uri="{FF2B5EF4-FFF2-40B4-BE49-F238E27FC236}">
                  <a16:creationId xmlns:a16="http://schemas.microsoft.com/office/drawing/2014/main" id="{A110CA34-BE85-4283-C908-6D63B4B40AA2}"/>
                </a:ext>
              </a:extLst>
            </p:cNvPr>
            <p:cNvSpPr/>
            <p:nvPr/>
          </p:nvSpPr>
          <p:spPr>
            <a:xfrm rot="188497">
              <a:off x="8676306" y="1305766"/>
              <a:ext cx="748145" cy="4440746"/>
            </a:xfrm>
            <a:custGeom>
              <a:avLst/>
              <a:gdLst>
                <a:gd name="connsiteX0" fmla="*/ 235527 w 748145"/>
                <a:gd name="connsiteY0" fmla="*/ 0 h 3893127"/>
                <a:gd name="connsiteX1" fmla="*/ 207818 w 748145"/>
                <a:gd name="connsiteY1" fmla="*/ 96982 h 3893127"/>
                <a:gd name="connsiteX2" fmla="*/ 193963 w 748145"/>
                <a:gd name="connsiteY2" fmla="*/ 138545 h 3893127"/>
                <a:gd name="connsiteX3" fmla="*/ 138545 w 748145"/>
                <a:gd name="connsiteY3" fmla="*/ 221673 h 3893127"/>
                <a:gd name="connsiteX4" fmla="*/ 124690 w 748145"/>
                <a:gd name="connsiteY4" fmla="*/ 263236 h 3893127"/>
                <a:gd name="connsiteX5" fmla="*/ 69272 w 748145"/>
                <a:gd name="connsiteY5" fmla="*/ 346363 h 3893127"/>
                <a:gd name="connsiteX6" fmla="*/ 55418 w 748145"/>
                <a:gd name="connsiteY6" fmla="*/ 387927 h 3893127"/>
                <a:gd name="connsiteX7" fmla="*/ 27709 w 748145"/>
                <a:gd name="connsiteY7" fmla="*/ 429491 h 3893127"/>
                <a:gd name="connsiteX8" fmla="*/ 0 w 748145"/>
                <a:gd name="connsiteY8" fmla="*/ 512618 h 3893127"/>
                <a:gd name="connsiteX9" fmla="*/ 13854 w 748145"/>
                <a:gd name="connsiteY9" fmla="*/ 955963 h 3893127"/>
                <a:gd name="connsiteX10" fmla="*/ 27709 w 748145"/>
                <a:gd name="connsiteY10" fmla="*/ 1011382 h 3893127"/>
                <a:gd name="connsiteX11" fmla="*/ 55418 w 748145"/>
                <a:gd name="connsiteY11" fmla="*/ 1094509 h 3893127"/>
                <a:gd name="connsiteX12" fmla="*/ 96981 w 748145"/>
                <a:gd name="connsiteY12" fmla="*/ 1177636 h 3893127"/>
                <a:gd name="connsiteX13" fmla="*/ 138545 w 748145"/>
                <a:gd name="connsiteY13" fmla="*/ 1219200 h 3893127"/>
                <a:gd name="connsiteX14" fmla="*/ 221672 w 748145"/>
                <a:gd name="connsiteY14" fmla="*/ 1343891 h 3893127"/>
                <a:gd name="connsiteX15" fmla="*/ 263236 w 748145"/>
                <a:gd name="connsiteY15" fmla="*/ 1399309 h 3893127"/>
                <a:gd name="connsiteX16" fmla="*/ 346363 w 748145"/>
                <a:gd name="connsiteY16" fmla="*/ 1482436 h 3893127"/>
                <a:gd name="connsiteX17" fmla="*/ 374072 w 748145"/>
                <a:gd name="connsiteY17" fmla="*/ 1524000 h 3893127"/>
                <a:gd name="connsiteX18" fmla="*/ 415636 w 748145"/>
                <a:gd name="connsiteY18" fmla="*/ 1565563 h 3893127"/>
                <a:gd name="connsiteX19" fmla="*/ 512618 w 748145"/>
                <a:gd name="connsiteY19" fmla="*/ 1690254 h 3893127"/>
                <a:gd name="connsiteX20" fmla="*/ 540327 w 748145"/>
                <a:gd name="connsiteY20" fmla="*/ 1787236 h 3893127"/>
                <a:gd name="connsiteX21" fmla="*/ 526472 w 748145"/>
                <a:gd name="connsiteY21" fmla="*/ 2036618 h 3893127"/>
                <a:gd name="connsiteX22" fmla="*/ 498763 w 748145"/>
                <a:gd name="connsiteY22" fmla="*/ 2133600 h 3893127"/>
                <a:gd name="connsiteX23" fmla="*/ 484909 w 748145"/>
                <a:gd name="connsiteY23" fmla="*/ 2189018 h 3893127"/>
                <a:gd name="connsiteX24" fmla="*/ 457200 w 748145"/>
                <a:gd name="connsiteY24" fmla="*/ 2244436 h 3893127"/>
                <a:gd name="connsiteX25" fmla="*/ 429490 w 748145"/>
                <a:gd name="connsiteY25" fmla="*/ 2341418 h 3893127"/>
                <a:gd name="connsiteX26" fmla="*/ 415636 w 748145"/>
                <a:gd name="connsiteY26" fmla="*/ 2382982 h 3893127"/>
                <a:gd name="connsiteX27" fmla="*/ 332509 w 748145"/>
                <a:gd name="connsiteY27" fmla="*/ 2535382 h 3893127"/>
                <a:gd name="connsiteX28" fmla="*/ 290945 w 748145"/>
                <a:gd name="connsiteY28" fmla="*/ 2673927 h 3893127"/>
                <a:gd name="connsiteX29" fmla="*/ 277090 w 748145"/>
                <a:gd name="connsiteY29" fmla="*/ 2715491 h 3893127"/>
                <a:gd name="connsiteX30" fmla="*/ 263236 w 748145"/>
                <a:gd name="connsiteY30" fmla="*/ 2757054 h 3893127"/>
                <a:gd name="connsiteX31" fmla="*/ 263236 w 748145"/>
                <a:gd name="connsiteY31" fmla="*/ 3158836 h 3893127"/>
                <a:gd name="connsiteX32" fmla="*/ 290945 w 748145"/>
                <a:gd name="connsiteY32" fmla="*/ 3241963 h 3893127"/>
                <a:gd name="connsiteX33" fmla="*/ 304800 w 748145"/>
                <a:gd name="connsiteY33" fmla="*/ 3283527 h 3893127"/>
                <a:gd name="connsiteX34" fmla="*/ 374072 w 748145"/>
                <a:gd name="connsiteY34" fmla="*/ 3408218 h 3893127"/>
                <a:gd name="connsiteX35" fmla="*/ 415636 w 748145"/>
                <a:gd name="connsiteY35" fmla="*/ 3449782 h 3893127"/>
                <a:gd name="connsiteX36" fmla="*/ 471054 w 748145"/>
                <a:gd name="connsiteY36" fmla="*/ 3532909 h 3893127"/>
                <a:gd name="connsiteX37" fmla="*/ 554181 w 748145"/>
                <a:gd name="connsiteY37" fmla="*/ 3616036 h 3893127"/>
                <a:gd name="connsiteX38" fmla="*/ 609600 w 748145"/>
                <a:gd name="connsiteY38" fmla="*/ 3699163 h 3893127"/>
                <a:gd name="connsiteX39" fmla="*/ 637309 w 748145"/>
                <a:gd name="connsiteY39" fmla="*/ 3740727 h 3893127"/>
                <a:gd name="connsiteX40" fmla="*/ 651163 w 748145"/>
                <a:gd name="connsiteY40" fmla="*/ 3782291 h 3893127"/>
                <a:gd name="connsiteX41" fmla="*/ 720436 w 748145"/>
                <a:gd name="connsiteY41" fmla="*/ 3865418 h 3893127"/>
                <a:gd name="connsiteX42" fmla="*/ 748145 w 748145"/>
                <a:gd name="connsiteY42" fmla="*/ 3893127 h 389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48145" h="3893127">
                  <a:moveTo>
                    <a:pt x="235527" y="0"/>
                  </a:moveTo>
                  <a:cubicBezTo>
                    <a:pt x="226291" y="32327"/>
                    <a:pt x="217479" y="64779"/>
                    <a:pt x="207818" y="96982"/>
                  </a:cubicBezTo>
                  <a:cubicBezTo>
                    <a:pt x="203622" y="110970"/>
                    <a:pt x="201055" y="125779"/>
                    <a:pt x="193963" y="138545"/>
                  </a:cubicBezTo>
                  <a:cubicBezTo>
                    <a:pt x="177790" y="167656"/>
                    <a:pt x="149077" y="190080"/>
                    <a:pt x="138545" y="221673"/>
                  </a:cubicBezTo>
                  <a:cubicBezTo>
                    <a:pt x="133927" y="235527"/>
                    <a:pt x="131782" y="250470"/>
                    <a:pt x="124690" y="263236"/>
                  </a:cubicBezTo>
                  <a:cubicBezTo>
                    <a:pt x="108517" y="292347"/>
                    <a:pt x="69272" y="346363"/>
                    <a:pt x="69272" y="346363"/>
                  </a:cubicBezTo>
                  <a:cubicBezTo>
                    <a:pt x="64654" y="360218"/>
                    <a:pt x="61949" y="374865"/>
                    <a:pt x="55418" y="387927"/>
                  </a:cubicBezTo>
                  <a:cubicBezTo>
                    <a:pt x="47972" y="402820"/>
                    <a:pt x="34472" y="414275"/>
                    <a:pt x="27709" y="429491"/>
                  </a:cubicBezTo>
                  <a:cubicBezTo>
                    <a:pt x="15847" y="456181"/>
                    <a:pt x="0" y="512618"/>
                    <a:pt x="0" y="512618"/>
                  </a:cubicBezTo>
                  <a:cubicBezTo>
                    <a:pt x="4618" y="660400"/>
                    <a:pt x="5653" y="808337"/>
                    <a:pt x="13854" y="955963"/>
                  </a:cubicBezTo>
                  <a:cubicBezTo>
                    <a:pt x="14910" y="974975"/>
                    <a:pt x="22237" y="993144"/>
                    <a:pt x="27709" y="1011382"/>
                  </a:cubicBezTo>
                  <a:cubicBezTo>
                    <a:pt x="36102" y="1039358"/>
                    <a:pt x="46182" y="1066800"/>
                    <a:pt x="55418" y="1094509"/>
                  </a:cubicBezTo>
                  <a:cubicBezTo>
                    <a:pt x="69304" y="1136168"/>
                    <a:pt x="67138" y="1141824"/>
                    <a:pt x="96981" y="1177636"/>
                  </a:cubicBezTo>
                  <a:cubicBezTo>
                    <a:pt x="109524" y="1192688"/>
                    <a:pt x="126516" y="1203734"/>
                    <a:pt x="138545" y="1219200"/>
                  </a:cubicBezTo>
                  <a:cubicBezTo>
                    <a:pt x="235596" y="1343980"/>
                    <a:pt x="159292" y="1260718"/>
                    <a:pt x="221672" y="1343891"/>
                  </a:cubicBezTo>
                  <a:cubicBezTo>
                    <a:pt x="235527" y="1362364"/>
                    <a:pt x="247789" y="1382146"/>
                    <a:pt x="263236" y="1399309"/>
                  </a:cubicBezTo>
                  <a:cubicBezTo>
                    <a:pt x="289450" y="1428436"/>
                    <a:pt x="324626" y="1449831"/>
                    <a:pt x="346363" y="1482436"/>
                  </a:cubicBezTo>
                  <a:cubicBezTo>
                    <a:pt x="355599" y="1496291"/>
                    <a:pt x="363412" y="1511208"/>
                    <a:pt x="374072" y="1524000"/>
                  </a:cubicBezTo>
                  <a:cubicBezTo>
                    <a:pt x="386615" y="1539052"/>
                    <a:pt x="403607" y="1550097"/>
                    <a:pt x="415636" y="1565563"/>
                  </a:cubicBezTo>
                  <a:cubicBezTo>
                    <a:pt x="531638" y="1714708"/>
                    <a:pt x="418256" y="1595894"/>
                    <a:pt x="512618" y="1690254"/>
                  </a:cubicBezTo>
                  <a:cubicBezTo>
                    <a:pt x="519150" y="1709851"/>
                    <a:pt x="540327" y="1769844"/>
                    <a:pt x="540327" y="1787236"/>
                  </a:cubicBezTo>
                  <a:cubicBezTo>
                    <a:pt x="540327" y="1870492"/>
                    <a:pt x="534010" y="1953704"/>
                    <a:pt x="526472" y="2036618"/>
                  </a:cubicBezTo>
                  <a:cubicBezTo>
                    <a:pt x="523584" y="2068386"/>
                    <a:pt x="507512" y="2102977"/>
                    <a:pt x="498763" y="2133600"/>
                  </a:cubicBezTo>
                  <a:cubicBezTo>
                    <a:pt x="493532" y="2151909"/>
                    <a:pt x="491595" y="2171189"/>
                    <a:pt x="484909" y="2189018"/>
                  </a:cubicBezTo>
                  <a:cubicBezTo>
                    <a:pt x="477657" y="2208356"/>
                    <a:pt x="465336" y="2225453"/>
                    <a:pt x="457200" y="2244436"/>
                  </a:cubicBezTo>
                  <a:cubicBezTo>
                    <a:pt x="442964" y="2277654"/>
                    <a:pt x="439533" y="2306266"/>
                    <a:pt x="429490" y="2341418"/>
                  </a:cubicBezTo>
                  <a:cubicBezTo>
                    <a:pt x="425478" y="2355460"/>
                    <a:pt x="421679" y="2369687"/>
                    <a:pt x="415636" y="2382982"/>
                  </a:cubicBezTo>
                  <a:cubicBezTo>
                    <a:pt x="370735" y="2481766"/>
                    <a:pt x="375889" y="2470311"/>
                    <a:pt x="332509" y="2535382"/>
                  </a:cubicBezTo>
                  <a:cubicBezTo>
                    <a:pt x="311570" y="2619134"/>
                    <a:pt x="324675" y="2572739"/>
                    <a:pt x="290945" y="2673927"/>
                  </a:cubicBezTo>
                  <a:lnTo>
                    <a:pt x="277090" y="2715491"/>
                  </a:lnTo>
                  <a:lnTo>
                    <a:pt x="263236" y="2757054"/>
                  </a:lnTo>
                  <a:cubicBezTo>
                    <a:pt x="241568" y="2930396"/>
                    <a:pt x="236580" y="2918936"/>
                    <a:pt x="263236" y="3158836"/>
                  </a:cubicBezTo>
                  <a:cubicBezTo>
                    <a:pt x="266462" y="3187865"/>
                    <a:pt x="281709" y="3214254"/>
                    <a:pt x="290945" y="3241963"/>
                  </a:cubicBezTo>
                  <a:lnTo>
                    <a:pt x="304800" y="3283527"/>
                  </a:lnTo>
                  <a:cubicBezTo>
                    <a:pt x="322222" y="3335794"/>
                    <a:pt x="326430" y="3360576"/>
                    <a:pt x="374072" y="3408218"/>
                  </a:cubicBezTo>
                  <a:cubicBezTo>
                    <a:pt x="387927" y="3422073"/>
                    <a:pt x="403607" y="3434316"/>
                    <a:pt x="415636" y="3449782"/>
                  </a:cubicBezTo>
                  <a:cubicBezTo>
                    <a:pt x="436082" y="3476069"/>
                    <a:pt x="447506" y="3509361"/>
                    <a:pt x="471054" y="3532909"/>
                  </a:cubicBezTo>
                  <a:cubicBezTo>
                    <a:pt x="498763" y="3560618"/>
                    <a:pt x="532444" y="3583431"/>
                    <a:pt x="554181" y="3616036"/>
                  </a:cubicBezTo>
                  <a:lnTo>
                    <a:pt x="609600" y="3699163"/>
                  </a:lnTo>
                  <a:lnTo>
                    <a:pt x="637309" y="3740727"/>
                  </a:lnTo>
                  <a:cubicBezTo>
                    <a:pt x="641927" y="3754582"/>
                    <a:pt x="644632" y="3769229"/>
                    <a:pt x="651163" y="3782291"/>
                  </a:cubicBezTo>
                  <a:cubicBezTo>
                    <a:pt x="670451" y="3820867"/>
                    <a:pt x="689797" y="3834779"/>
                    <a:pt x="720436" y="3865418"/>
                  </a:cubicBezTo>
                  <a:lnTo>
                    <a:pt x="748145" y="3893127"/>
                  </a:lnTo>
                </a:path>
              </a:pathLst>
            </a:custGeom>
            <a:grpFill/>
            <a:ln w="38100">
              <a:solidFill>
                <a:schemeClr val="accent4">
                  <a:lumMod val="60000"/>
                  <a:lumOff val="40000"/>
                </a:schemeClr>
              </a:solidFill>
              <a:extLst>
                <a:ext uri="{C807C97D-BFC1-408E-A445-0C87EB9F89A2}">
                  <ask:lineSketchStyleProps xmlns:ask="http://schemas.microsoft.com/office/drawing/2018/sketchyshapes" sd="3113898203">
                    <a:custGeom>
                      <a:avLst/>
                      <a:gdLst>
                        <a:gd name="connsiteX0" fmla="*/ 235527 w 748145"/>
                        <a:gd name="connsiteY0" fmla="*/ 0 h 3893127"/>
                        <a:gd name="connsiteX1" fmla="*/ 207818 w 748145"/>
                        <a:gd name="connsiteY1" fmla="*/ 96982 h 3893127"/>
                        <a:gd name="connsiteX2" fmla="*/ 193963 w 748145"/>
                        <a:gd name="connsiteY2" fmla="*/ 138545 h 3893127"/>
                        <a:gd name="connsiteX3" fmla="*/ 138545 w 748145"/>
                        <a:gd name="connsiteY3" fmla="*/ 221673 h 3893127"/>
                        <a:gd name="connsiteX4" fmla="*/ 124690 w 748145"/>
                        <a:gd name="connsiteY4" fmla="*/ 263236 h 3893127"/>
                        <a:gd name="connsiteX5" fmla="*/ 69272 w 748145"/>
                        <a:gd name="connsiteY5" fmla="*/ 346363 h 3893127"/>
                        <a:gd name="connsiteX6" fmla="*/ 55418 w 748145"/>
                        <a:gd name="connsiteY6" fmla="*/ 387927 h 3893127"/>
                        <a:gd name="connsiteX7" fmla="*/ 27709 w 748145"/>
                        <a:gd name="connsiteY7" fmla="*/ 429491 h 3893127"/>
                        <a:gd name="connsiteX8" fmla="*/ 0 w 748145"/>
                        <a:gd name="connsiteY8" fmla="*/ 512618 h 3893127"/>
                        <a:gd name="connsiteX9" fmla="*/ 13854 w 748145"/>
                        <a:gd name="connsiteY9" fmla="*/ 955963 h 3893127"/>
                        <a:gd name="connsiteX10" fmla="*/ 27709 w 748145"/>
                        <a:gd name="connsiteY10" fmla="*/ 1011382 h 3893127"/>
                        <a:gd name="connsiteX11" fmla="*/ 55418 w 748145"/>
                        <a:gd name="connsiteY11" fmla="*/ 1094509 h 3893127"/>
                        <a:gd name="connsiteX12" fmla="*/ 96981 w 748145"/>
                        <a:gd name="connsiteY12" fmla="*/ 1177636 h 3893127"/>
                        <a:gd name="connsiteX13" fmla="*/ 138545 w 748145"/>
                        <a:gd name="connsiteY13" fmla="*/ 1219200 h 3893127"/>
                        <a:gd name="connsiteX14" fmla="*/ 221672 w 748145"/>
                        <a:gd name="connsiteY14" fmla="*/ 1343891 h 3893127"/>
                        <a:gd name="connsiteX15" fmla="*/ 263236 w 748145"/>
                        <a:gd name="connsiteY15" fmla="*/ 1399309 h 3893127"/>
                        <a:gd name="connsiteX16" fmla="*/ 346363 w 748145"/>
                        <a:gd name="connsiteY16" fmla="*/ 1482436 h 3893127"/>
                        <a:gd name="connsiteX17" fmla="*/ 374072 w 748145"/>
                        <a:gd name="connsiteY17" fmla="*/ 1524000 h 3893127"/>
                        <a:gd name="connsiteX18" fmla="*/ 415636 w 748145"/>
                        <a:gd name="connsiteY18" fmla="*/ 1565563 h 3893127"/>
                        <a:gd name="connsiteX19" fmla="*/ 512618 w 748145"/>
                        <a:gd name="connsiteY19" fmla="*/ 1690254 h 3893127"/>
                        <a:gd name="connsiteX20" fmla="*/ 540327 w 748145"/>
                        <a:gd name="connsiteY20" fmla="*/ 1787236 h 3893127"/>
                        <a:gd name="connsiteX21" fmla="*/ 526472 w 748145"/>
                        <a:gd name="connsiteY21" fmla="*/ 2036618 h 3893127"/>
                        <a:gd name="connsiteX22" fmla="*/ 498763 w 748145"/>
                        <a:gd name="connsiteY22" fmla="*/ 2133600 h 3893127"/>
                        <a:gd name="connsiteX23" fmla="*/ 484909 w 748145"/>
                        <a:gd name="connsiteY23" fmla="*/ 2189018 h 3893127"/>
                        <a:gd name="connsiteX24" fmla="*/ 457200 w 748145"/>
                        <a:gd name="connsiteY24" fmla="*/ 2244436 h 3893127"/>
                        <a:gd name="connsiteX25" fmla="*/ 429490 w 748145"/>
                        <a:gd name="connsiteY25" fmla="*/ 2341418 h 3893127"/>
                        <a:gd name="connsiteX26" fmla="*/ 415636 w 748145"/>
                        <a:gd name="connsiteY26" fmla="*/ 2382982 h 3893127"/>
                        <a:gd name="connsiteX27" fmla="*/ 332509 w 748145"/>
                        <a:gd name="connsiteY27" fmla="*/ 2535382 h 3893127"/>
                        <a:gd name="connsiteX28" fmla="*/ 290945 w 748145"/>
                        <a:gd name="connsiteY28" fmla="*/ 2673927 h 3893127"/>
                        <a:gd name="connsiteX29" fmla="*/ 277090 w 748145"/>
                        <a:gd name="connsiteY29" fmla="*/ 2715491 h 3893127"/>
                        <a:gd name="connsiteX30" fmla="*/ 263236 w 748145"/>
                        <a:gd name="connsiteY30" fmla="*/ 2757054 h 3893127"/>
                        <a:gd name="connsiteX31" fmla="*/ 263236 w 748145"/>
                        <a:gd name="connsiteY31" fmla="*/ 3158836 h 3893127"/>
                        <a:gd name="connsiteX32" fmla="*/ 290945 w 748145"/>
                        <a:gd name="connsiteY32" fmla="*/ 3241963 h 3893127"/>
                        <a:gd name="connsiteX33" fmla="*/ 304800 w 748145"/>
                        <a:gd name="connsiteY33" fmla="*/ 3283527 h 3893127"/>
                        <a:gd name="connsiteX34" fmla="*/ 374072 w 748145"/>
                        <a:gd name="connsiteY34" fmla="*/ 3408218 h 3893127"/>
                        <a:gd name="connsiteX35" fmla="*/ 415636 w 748145"/>
                        <a:gd name="connsiteY35" fmla="*/ 3449782 h 3893127"/>
                        <a:gd name="connsiteX36" fmla="*/ 471054 w 748145"/>
                        <a:gd name="connsiteY36" fmla="*/ 3532909 h 3893127"/>
                        <a:gd name="connsiteX37" fmla="*/ 554181 w 748145"/>
                        <a:gd name="connsiteY37" fmla="*/ 3616036 h 3893127"/>
                        <a:gd name="connsiteX38" fmla="*/ 609600 w 748145"/>
                        <a:gd name="connsiteY38" fmla="*/ 3699163 h 3893127"/>
                        <a:gd name="connsiteX39" fmla="*/ 637309 w 748145"/>
                        <a:gd name="connsiteY39" fmla="*/ 3740727 h 3893127"/>
                        <a:gd name="connsiteX40" fmla="*/ 651163 w 748145"/>
                        <a:gd name="connsiteY40" fmla="*/ 3782291 h 3893127"/>
                        <a:gd name="connsiteX41" fmla="*/ 720436 w 748145"/>
                        <a:gd name="connsiteY41" fmla="*/ 3865418 h 3893127"/>
                        <a:gd name="connsiteX42" fmla="*/ 748145 w 748145"/>
                        <a:gd name="connsiteY42" fmla="*/ 3893127 h 389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48145" h="3893127" extrusionOk="0">
                          <a:moveTo>
                            <a:pt x="235527" y="0"/>
                          </a:moveTo>
                          <a:cubicBezTo>
                            <a:pt x="225886" y="33536"/>
                            <a:pt x="212568" y="66201"/>
                            <a:pt x="207818" y="96982"/>
                          </a:cubicBezTo>
                          <a:cubicBezTo>
                            <a:pt x="203997" y="110359"/>
                            <a:pt x="202988" y="125997"/>
                            <a:pt x="193963" y="138545"/>
                          </a:cubicBezTo>
                          <a:cubicBezTo>
                            <a:pt x="181499" y="167280"/>
                            <a:pt x="150079" y="190235"/>
                            <a:pt x="138545" y="221673"/>
                          </a:cubicBezTo>
                          <a:cubicBezTo>
                            <a:pt x="135027" y="235628"/>
                            <a:pt x="129875" y="250218"/>
                            <a:pt x="124690" y="263236"/>
                          </a:cubicBezTo>
                          <a:cubicBezTo>
                            <a:pt x="108518" y="292347"/>
                            <a:pt x="69272" y="346363"/>
                            <a:pt x="69272" y="346363"/>
                          </a:cubicBezTo>
                          <a:cubicBezTo>
                            <a:pt x="64419" y="360266"/>
                            <a:pt x="60867" y="375975"/>
                            <a:pt x="55418" y="387927"/>
                          </a:cubicBezTo>
                          <a:cubicBezTo>
                            <a:pt x="47235" y="400247"/>
                            <a:pt x="34051" y="416350"/>
                            <a:pt x="27709" y="429491"/>
                          </a:cubicBezTo>
                          <a:cubicBezTo>
                            <a:pt x="15846" y="456181"/>
                            <a:pt x="1" y="512618"/>
                            <a:pt x="0" y="512618"/>
                          </a:cubicBezTo>
                          <a:cubicBezTo>
                            <a:pt x="11300" y="674759"/>
                            <a:pt x="10545" y="800925"/>
                            <a:pt x="13854" y="955963"/>
                          </a:cubicBezTo>
                          <a:cubicBezTo>
                            <a:pt x="11267" y="976071"/>
                            <a:pt x="19727" y="993056"/>
                            <a:pt x="27709" y="1011382"/>
                          </a:cubicBezTo>
                          <a:cubicBezTo>
                            <a:pt x="38262" y="1040943"/>
                            <a:pt x="46383" y="1065595"/>
                            <a:pt x="55418" y="1094509"/>
                          </a:cubicBezTo>
                          <a:cubicBezTo>
                            <a:pt x="69205" y="1136005"/>
                            <a:pt x="66886" y="1142631"/>
                            <a:pt x="96981" y="1177636"/>
                          </a:cubicBezTo>
                          <a:cubicBezTo>
                            <a:pt x="109051" y="1191920"/>
                            <a:pt x="127913" y="1203309"/>
                            <a:pt x="138545" y="1219200"/>
                          </a:cubicBezTo>
                          <a:cubicBezTo>
                            <a:pt x="235725" y="1324509"/>
                            <a:pt x="159018" y="1252495"/>
                            <a:pt x="221672" y="1343891"/>
                          </a:cubicBezTo>
                          <a:cubicBezTo>
                            <a:pt x="234206" y="1364331"/>
                            <a:pt x="247330" y="1378228"/>
                            <a:pt x="263236" y="1399309"/>
                          </a:cubicBezTo>
                          <a:cubicBezTo>
                            <a:pt x="295770" y="1432549"/>
                            <a:pt x="327518" y="1454012"/>
                            <a:pt x="346363" y="1482436"/>
                          </a:cubicBezTo>
                          <a:cubicBezTo>
                            <a:pt x="355155" y="1497726"/>
                            <a:pt x="362370" y="1510857"/>
                            <a:pt x="374072" y="1524000"/>
                          </a:cubicBezTo>
                          <a:cubicBezTo>
                            <a:pt x="388328" y="1541913"/>
                            <a:pt x="402926" y="1550361"/>
                            <a:pt x="415636" y="1565563"/>
                          </a:cubicBezTo>
                          <a:cubicBezTo>
                            <a:pt x="528262" y="1699406"/>
                            <a:pt x="400995" y="1613152"/>
                            <a:pt x="512618" y="1690254"/>
                          </a:cubicBezTo>
                          <a:cubicBezTo>
                            <a:pt x="520946" y="1711277"/>
                            <a:pt x="540443" y="1769292"/>
                            <a:pt x="540327" y="1787236"/>
                          </a:cubicBezTo>
                          <a:cubicBezTo>
                            <a:pt x="542752" y="1865962"/>
                            <a:pt x="534787" y="1952408"/>
                            <a:pt x="526472" y="2036618"/>
                          </a:cubicBezTo>
                          <a:cubicBezTo>
                            <a:pt x="523133" y="2070637"/>
                            <a:pt x="510553" y="2107680"/>
                            <a:pt x="498763" y="2133600"/>
                          </a:cubicBezTo>
                          <a:cubicBezTo>
                            <a:pt x="494100" y="2151969"/>
                            <a:pt x="491988" y="2170710"/>
                            <a:pt x="484909" y="2189018"/>
                          </a:cubicBezTo>
                          <a:cubicBezTo>
                            <a:pt x="478274" y="2207475"/>
                            <a:pt x="462032" y="2223591"/>
                            <a:pt x="457200" y="2244436"/>
                          </a:cubicBezTo>
                          <a:cubicBezTo>
                            <a:pt x="441151" y="2281148"/>
                            <a:pt x="438737" y="2309942"/>
                            <a:pt x="429490" y="2341418"/>
                          </a:cubicBezTo>
                          <a:cubicBezTo>
                            <a:pt x="425738" y="2356291"/>
                            <a:pt x="420938" y="2369766"/>
                            <a:pt x="415636" y="2382982"/>
                          </a:cubicBezTo>
                          <a:cubicBezTo>
                            <a:pt x="372465" y="2481972"/>
                            <a:pt x="375087" y="2469191"/>
                            <a:pt x="332509" y="2535382"/>
                          </a:cubicBezTo>
                          <a:cubicBezTo>
                            <a:pt x="308400" y="2617859"/>
                            <a:pt x="328333" y="2576182"/>
                            <a:pt x="290945" y="2673927"/>
                          </a:cubicBezTo>
                          <a:cubicBezTo>
                            <a:pt x="287077" y="2694729"/>
                            <a:pt x="282420" y="2706569"/>
                            <a:pt x="277090" y="2715491"/>
                          </a:cubicBezTo>
                          <a:cubicBezTo>
                            <a:pt x="275267" y="2729759"/>
                            <a:pt x="270234" y="2744863"/>
                            <a:pt x="263236" y="2757054"/>
                          </a:cubicBezTo>
                          <a:cubicBezTo>
                            <a:pt x="242134" y="2929757"/>
                            <a:pt x="236658" y="2918658"/>
                            <a:pt x="263236" y="3158836"/>
                          </a:cubicBezTo>
                          <a:cubicBezTo>
                            <a:pt x="266167" y="3183037"/>
                            <a:pt x="281529" y="3214889"/>
                            <a:pt x="290945" y="3241963"/>
                          </a:cubicBezTo>
                          <a:cubicBezTo>
                            <a:pt x="297509" y="3257280"/>
                            <a:pt x="299073" y="3267136"/>
                            <a:pt x="304800" y="3283527"/>
                          </a:cubicBezTo>
                          <a:cubicBezTo>
                            <a:pt x="322285" y="3339119"/>
                            <a:pt x="321863" y="3360041"/>
                            <a:pt x="374072" y="3408218"/>
                          </a:cubicBezTo>
                          <a:cubicBezTo>
                            <a:pt x="388711" y="3424375"/>
                            <a:pt x="405874" y="3432222"/>
                            <a:pt x="415636" y="3449782"/>
                          </a:cubicBezTo>
                          <a:cubicBezTo>
                            <a:pt x="435666" y="3476439"/>
                            <a:pt x="442121" y="3513110"/>
                            <a:pt x="471054" y="3532909"/>
                          </a:cubicBezTo>
                          <a:cubicBezTo>
                            <a:pt x="499281" y="3559065"/>
                            <a:pt x="533857" y="3586846"/>
                            <a:pt x="554181" y="3616036"/>
                          </a:cubicBezTo>
                          <a:cubicBezTo>
                            <a:pt x="576893" y="3642418"/>
                            <a:pt x="588660" y="3669495"/>
                            <a:pt x="609600" y="3699163"/>
                          </a:cubicBezTo>
                          <a:cubicBezTo>
                            <a:pt x="623395" y="3713280"/>
                            <a:pt x="631373" y="3726902"/>
                            <a:pt x="637309" y="3740727"/>
                          </a:cubicBezTo>
                          <a:cubicBezTo>
                            <a:pt x="641710" y="3753309"/>
                            <a:pt x="646696" y="3768201"/>
                            <a:pt x="651163" y="3782291"/>
                          </a:cubicBezTo>
                          <a:cubicBezTo>
                            <a:pt x="669863" y="3818558"/>
                            <a:pt x="691312" y="3836931"/>
                            <a:pt x="720436" y="3865418"/>
                          </a:cubicBezTo>
                          <a:cubicBezTo>
                            <a:pt x="727691" y="3871980"/>
                            <a:pt x="741916" y="3888884"/>
                            <a:pt x="748145" y="3893127"/>
                          </a:cubicBezTo>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b="1" dirty="0">
                <a:ln w="22225">
                  <a:solidFill>
                    <a:schemeClr val="accent2"/>
                  </a:solidFill>
                  <a:prstDash val="solid"/>
                </a:ln>
                <a:solidFill>
                  <a:schemeClr val="accent4">
                    <a:lumMod val="75000"/>
                  </a:schemeClr>
                </a:solidFill>
              </a:endParaRPr>
            </a:p>
          </p:txBody>
        </p:sp>
      </p:grpSp>
      <p:sp>
        <p:nvSpPr>
          <p:cNvPr id="38" name="TextBox 37">
            <a:extLst>
              <a:ext uri="{FF2B5EF4-FFF2-40B4-BE49-F238E27FC236}">
                <a16:creationId xmlns:a16="http://schemas.microsoft.com/office/drawing/2014/main" id="{8FC8A1D7-7E57-205A-9341-FF12A9F5358C}"/>
              </a:ext>
            </a:extLst>
          </p:cNvPr>
          <p:cNvSpPr txBox="1"/>
          <p:nvPr/>
        </p:nvSpPr>
        <p:spPr>
          <a:xfrm>
            <a:off x="2389094" y="1590809"/>
            <a:ext cx="1096775" cy="369332"/>
          </a:xfrm>
          <a:prstGeom prst="rect">
            <a:avLst/>
          </a:prstGeom>
          <a:noFill/>
        </p:spPr>
        <p:txBody>
          <a:bodyPr wrap="none" rtlCol="0">
            <a:spAutoFit/>
          </a:bodyPr>
          <a:lstStyle/>
          <a:p>
            <a:r>
              <a:rPr lang="en-CH" b="1" dirty="0">
                <a:latin typeface="Avenir Heavy" panose="02000503020000020003" pitchFamily="2" charset="0"/>
              </a:rPr>
              <a:t>In Space</a:t>
            </a:r>
          </a:p>
        </p:txBody>
      </p:sp>
      <p:sp>
        <p:nvSpPr>
          <p:cNvPr id="39" name="TextBox 38">
            <a:extLst>
              <a:ext uri="{FF2B5EF4-FFF2-40B4-BE49-F238E27FC236}">
                <a16:creationId xmlns:a16="http://schemas.microsoft.com/office/drawing/2014/main" id="{89A33BDE-2C82-AE67-F6FD-84181EF7401E}"/>
              </a:ext>
            </a:extLst>
          </p:cNvPr>
          <p:cNvSpPr txBox="1"/>
          <p:nvPr/>
        </p:nvSpPr>
        <p:spPr>
          <a:xfrm>
            <a:off x="8499206" y="1593721"/>
            <a:ext cx="1397177" cy="369332"/>
          </a:xfrm>
          <a:prstGeom prst="rect">
            <a:avLst/>
          </a:prstGeom>
          <a:noFill/>
        </p:spPr>
        <p:txBody>
          <a:bodyPr wrap="none" rtlCol="0">
            <a:spAutoFit/>
          </a:bodyPr>
          <a:lstStyle/>
          <a:p>
            <a:r>
              <a:rPr lang="en-CH" b="1" dirty="0">
                <a:latin typeface="Avenir Heavy" panose="02000503020000020003" pitchFamily="2" charset="0"/>
              </a:rPr>
              <a:t>On Ground</a:t>
            </a:r>
          </a:p>
        </p:txBody>
      </p:sp>
      <p:sp>
        <p:nvSpPr>
          <p:cNvPr id="3" name="Date Placeholder 2">
            <a:extLst>
              <a:ext uri="{FF2B5EF4-FFF2-40B4-BE49-F238E27FC236}">
                <a16:creationId xmlns:a16="http://schemas.microsoft.com/office/drawing/2014/main" id="{46F57EEC-98C0-0CF7-EB50-4E4125F4B0EC}"/>
              </a:ext>
            </a:extLst>
          </p:cNvPr>
          <p:cNvSpPr>
            <a:spLocks noGrp="1"/>
          </p:cNvSpPr>
          <p:nvPr>
            <p:ph type="dt" sz="half" idx="10"/>
          </p:nvPr>
        </p:nvSpPr>
        <p:spPr/>
        <p:txBody>
          <a:bodyPr/>
          <a:lstStyle/>
          <a:p>
            <a:fld id="{36DC8E00-42F5-374F-AA57-7812BFB54B2C}" type="datetime1">
              <a:rPr lang="de-CH" smtClean="0"/>
              <a:t>21.01.26</a:t>
            </a:fld>
            <a:endParaRPr lang="en-CH"/>
          </a:p>
        </p:txBody>
      </p:sp>
      <p:sp>
        <p:nvSpPr>
          <p:cNvPr id="4" name="Slide Number Placeholder 3">
            <a:extLst>
              <a:ext uri="{FF2B5EF4-FFF2-40B4-BE49-F238E27FC236}">
                <a16:creationId xmlns:a16="http://schemas.microsoft.com/office/drawing/2014/main" id="{EA3FC264-B15F-6780-2915-8FB21E95CC67}"/>
              </a:ext>
            </a:extLst>
          </p:cNvPr>
          <p:cNvSpPr>
            <a:spLocks noGrp="1"/>
          </p:cNvSpPr>
          <p:nvPr>
            <p:ph type="sldNum" sz="quarter" idx="12"/>
          </p:nvPr>
        </p:nvSpPr>
        <p:spPr/>
        <p:txBody>
          <a:bodyPr/>
          <a:lstStyle/>
          <a:p>
            <a:fld id="{19B51A1E-902D-48AF-9020-955120F399B6}" type="slidenum">
              <a:rPr lang="en-US" noProof="0" smtClean="0"/>
              <a:pPr/>
              <a:t>3</a:t>
            </a:fld>
            <a:endParaRPr lang="en-US" noProof="0" dirty="0"/>
          </a:p>
        </p:txBody>
      </p:sp>
      <p:sp>
        <p:nvSpPr>
          <p:cNvPr id="2" name="TextBox 1">
            <a:extLst>
              <a:ext uri="{FF2B5EF4-FFF2-40B4-BE49-F238E27FC236}">
                <a16:creationId xmlns:a16="http://schemas.microsoft.com/office/drawing/2014/main" id="{92C09EFE-EA2B-D001-AAD5-6A137D87F343}"/>
              </a:ext>
            </a:extLst>
          </p:cNvPr>
          <p:cNvSpPr txBox="1"/>
          <p:nvPr/>
        </p:nvSpPr>
        <p:spPr>
          <a:xfrm>
            <a:off x="1844585" y="4868921"/>
            <a:ext cx="2185791" cy="369332"/>
          </a:xfrm>
          <a:prstGeom prst="rect">
            <a:avLst/>
          </a:prstGeom>
          <a:noFill/>
        </p:spPr>
        <p:txBody>
          <a:bodyPr wrap="none" rtlCol="0">
            <a:spAutoFit/>
          </a:bodyPr>
          <a:lstStyle/>
          <a:p>
            <a:r>
              <a:rPr lang="en-CH" dirty="0"/>
              <a:t>Limited by diffraction</a:t>
            </a:r>
          </a:p>
        </p:txBody>
      </p:sp>
      <p:sp>
        <p:nvSpPr>
          <p:cNvPr id="5" name="TextBox 4">
            <a:extLst>
              <a:ext uri="{FF2B5EF4-FFF2-40B4-BE49-F238E27FC236}">
                <a16:creationId xmlns:a16="http://schemas.microsoft.com/office/drawing/2014/main" id="{6CC993E8-26E4-B9FE-8C22-D7FF3BBD993C}"/>
              </a:ext>
            </a:extLst>
          </p:cNvPr>
          <p:cNvSpPr txBox="1"/>
          <p:nvPr/>
        </p:nvSpPr>
        <p:spPr>
          <a:xfrm>
            <a:off x="8077359" y="4863680"/>
            <a:ext cx="2240870" cy="369332"/>
          </a:xfrm>
          <a:prstGeom prst="rect">
            <a:avLst/>
          </a:prstGeom>
          <a:noFill/>
        </p:spPr>
        <p:txBody>
          <a:bodyPr wrap="none" rtlCol="0">
            <a:spAutoFit/>
          </a:bodyPr>
          <a:lstStyle/>
          <a:p>
            <a:r>
              <a:rPr lang="en-CH" dirty="0"/>
              <a:t>Limited by turbulence</a:t>
            </a:r>
          </a:p>
        </p:txBody>
      </p:sp>
    </p:spTree>
    <p:extLst>
      <p:ext uri="{BB962C8B-B14F-4D97-AF65-F5344CB8AC3E}">
        <p14:creationId xmlns:p14="http://schemas.microsoft.com/office/powerpoint/2010/main" val="427792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79364-B6F5-4A66-7D0B-BED90BF02AC5}"/>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A7A5664A-0FE6-2324-1D21-808245097333}"/>
              </a:ext>
            </a:extLst>
          </p:cNvPr>
          <p:cNvSpPr>
            <a:spLocks noGrp="1"/>
          </p:cNvSpPr>
          <p:nvPr>
            <p:ph type="dt" sz="half" idx="10"/>
          </p:nvPr>
        </p:nvSpPr>
        <p:spPr/>
        <p:txBody>
          <a:bodyPr/>
          <a:lstStyle/>
          <a:p>
            <a:fld id="{C36B7706-8201-124D-8BCA-CE351610B906}" type="datetime1">
              <a:rPr lang="de-CH" smtClean="0"/>
              <a:t>21.01.26</a:t>
            </a:fld>
            <a:endParaRPr lang="en-CH"/>
          </a:p>
        </p:txBody>
      </p:sp>
      <p:sp>
        <p:nvSpPr>
          <p:cNvPr id="5" name="Slide Number Placeholder 4">
            <a:extLst>
              <a:ext uri="{FF2B5EF4-FFF2-40B4-BE49-F238E27FC236}">
                <a16:creationId xmlns:a16="http://schemas.microsoft.com/office/drawing/2014/main" id="{B4A0CE14-B001-9873-0DDD-4E739FF3E103}"/>
              </a:ext>
            </a:extLst>
          </p:cNvPr>
          <p:cNvSpPr>
            <a:spLocks noGrp="1"/>
          </p:cNvSpPr>
          <p:nvPr>
            <p:ph type="sldNum" sz="quarter" idx="12"/>
          </p:nvPr>
        </p:nvSpPr>
        <p:spPr/>
        <p:txBody>
          <a:bodyPr/>
          <a:lstStyle/>
          <a:p>
            <a:fld id="{19B51A1E-902D-48AF-9020-955120F399B6}" type="slidenum">
              <a:rPr lang="en-US" noProof="0" smtClean="0"/>
              <a:pPr/>
              <a:t>30</a:t>
            </a:fld>
            <a:endParaRPr lang="en-US" noProof="0" dirty="0"/>
          </a:p>
        </p:txBody>
      </p:sp>
      <p:sp>
        <p:nvSpPr>
          <p:cNvPr id="7" name="Rectangle 6">
            <a:extLst>
              <a:ext uri="{FF2B5EF4-FFF2-40B4-BE49-F238E27FC236}">
                <a16:creationId xmlns:a16="http://schemas.microsoft.com/office/drawing/2014/main" id="{4AE27139-CDFF-1F41-5FE6-12A1FFD67746}"/>
              </a:ext>
            </a:extLst>
          </p:cNvPr>
          <p:cNvSpPr/>
          <p:nvPr/>
        </p:nvSpPr>
        <p:spPr>
          <a:xfrm>
            <a:off x="1013149" y="1020983"/>
            <a:ext cx="5419924" cy="32216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182880" rtlCol="0" anchor="ctr"/>
          <a:lstStyle/>
          <a:p>
            <a:pPr algn="l"/>
            <a:r>
              <a:rPr lang="en-US" sz="3200" b="1" dirty="0">
                <a:solidFill>
                  <a:srgbClr val="C00000"/>
                </a:solidFill>
                <a:latin typeface="Avenir Black" panose="02000503020000020003" pitchFamily="2" charset="0"/>
                <a:ea typeface="+mj-ea"/>
                <a:cs typeface="Baloo Bhaijaan" panose="03080902040302020200" pitchFamily="66" charset="-78"/>
              </a:rPr>
              <a:t>Infrared PWFS (&gt; 1400nm)</a:t>
            </a:r>
          </a:p>
          <a:p>
            <a:pPr marL="342900" indent="-342900">
              <a:buClr>
                <a:srgbClr val="C00000"/>
              </a:buClr>
              <a:buFont typeface="Wingdings" pitchFamily="2" charset="2"/>
              <a:buChar char="§"/>
            </a:pPr>
            <a:endParaRPr lang="en-US" sz="2400" i="1" dirty="0">
              <a:solidFill>
                <a:schemeClr val="tx1"/>
              </a:solidFill>
              <a:latin typeface="Avenir Book" panose="02000503020000020003" pitchFamily="2" charset="0"/>
            </a:endParaRPr>
          </a:p>
          <a:p>
            <a:pPr marL="342900" indent="-342900">
              <a:buClr>
                <a:srgbClr val="C00000"/>
              </a:buClr>
              <a:buFont typeface="Wingdings" pitchFamily="2" charset="2"/>
              <a:buChar char="§"/>
            </a:pPr>
            <a:r>
              <a:rPr lang="en-US" sz="2400" i="1" dirty="0">
                <a:solidFill>
                  <a:schemeClr val="tx1"/>
                </a:solidFill>
                <a:latin typeface="Avenir Book" panose="02000503020000020003" pitchFamily="2" charset="0"/>
              </a:rPr>
              <a:t>unmodulated PWFS</a:t>
            </a:r>
          </a:p>
          <a:p>
            <a:pPr marL="342900" indent="-342900">
              <a:buClr>
                <a:srgbClr val="C00000"/>
              </a:buClr>
              <a:buFont typeface="Wingdings" pitchFamily="2" charset="2"/>
              <a:buChar char="§"/>
            </a:pPr>
            <a:r>
              <a:rPr lang="en-US" sz="2400" i="1" dirty="0">
                <a:solidFill>
                  <a:schemeClr val="tx1"/>
                </a:solidFill>
                <a:latin typeface="Avenir Book" panose="02000503020000020003" pitchFamily="2" charset="0"/>
              </a:rPr>
              <a:t>extended dynamic range</a:t>
            </a:r>
          </a:p>
          <a:p>
            <a:pPr marL="342900" indent="-342900">
              <a:buClr>
                <a:srgbClr val="C00000"/>
              </a:buClr>
              <a:buFont typeface="Wingdings" pitchFamily="2" charset="2"/>
              <a:buChar char="§"/>
            </a:pPr>
            <a:r>
              <a:rPr lang="en-GB" sz="2400" i="1" dirty="0">
                <a:solidFill>
                  <a:schemeClr val="tx1"/>
                </a:solidFill>
                <a:latin typeface="Avenir Book" panose="02000503020000020003" pitchFamily="2" charset="0"/>
              </a:rPr>
              <a:t>less optical gains </a:t>
            </a:r>
          </a:p>
          <a:p>
            <a:pPr marL="342900" indent="-342900">
              <a:buClr>
                <a:srgbClr val="C00000"/>
              </a:buClr>
              <a:buFont typeface="Wingdings" pitchFamily="2" charset="2"/>
              <a:buChar char="§"/>
            </a:pPr>
            <a:r>
              <a:rPr lang="en-GB" sz="2400" i="1" dirty="0">
                <a:solidFill>
                  <a:schemeClr val="tx1"/>
                </a:solidFill>
                <a:latin typeface="Avenir Book" panose="02000503020000020003" pitchFamily="2" charset="0"/>
              </a:rPr>
              <a:t>less cross-talks</a:t>
            </a:r>
            <a:endParaRPr lang="en-US" sz="2400" i="1" dirty="0">
              <a:solidFill>
                <a:schemeClr val="tx1"/>
              </a:solidFill>
              <a:latin typeface="Avenir Book" panose="02000503020000020003" pitchFamily="2" charset="0"/>
            </a:endParaRPr>
          </a:p>
        </p:txBody>
      </p:sp>
      <p:sp>
        <p:nvSpPr>
          <p:cNvPr id="9" name="TextBox 8">
            <a:extLst>
              <a:ext uri="{FF2B5EF4-FFF2-40B4-BE49-F238E27FC236}">
                <a16:creationId xmlns:a16="http://schemas.microsoft.com/office/drawing/2014/main" id="{B7A0AF11-2893-E100-8208-6F088E639237}"/>
              </a:ext>
            </a:extLst>
          </p:cNvPr>
          <p:cNvSpPr txBox="1"/>
          <p:nvPr/>
        </p:nvSpPr>
        <p:spPr>
          <a:xfrm>
            <a:off x="8568080" y="2520883"/>
            <a:ext cx="1539139" cy="369332"/>
          </a:xfrm>
          <a:prstGeom prst="rect">
            <a:avLst/>
          </a:prstGeom>
          <a:noFill/>
        </p:spPr>
        <p:txBody>
          <a:bodyPr wrap="none" rtlCol="0">
            <a:spAutoFit/>
          </a:bodyPr>
          <a:lstStyle/>
          <a:p>
            <a:r>
              <a:rPr lang="en-CH" dirty="0">
                <a:latin typeface="Avenir Book" panose="02000503020000020003" pitchFamily="2" charset="0"/>
              </a:rPr>
              <a:t>4-sided</a:t>
            </a:r>
            <a:r>
              <a:rPr lang="en-CH" dirty="0"/>
              <a:t> PWFS</a:t>
            </a:r>
          </a:p>
        </p:txBody>
      </p:sp>
      <p:pic>
        <p:nvPicPr>
          <p:cNvPr id="2" name="Picture 1" descr="A close-up of a microscope&#10;&#10;Description automatically generated">
            <a:extLst>
              <a:ext uri="{FF2B5EF4-FFF2-40B4-BE49-F238E27FC236}">
                <a16:creationId xmlns:a16="http://schemas.microsoft.com/office/drawing/2014/main" id="{70043C3C-7A18-85C9-EFE3-B7E3FAE0AE08}"/>
              </a:ext>
            </a:extLst>
          </p:cNvPr>
          <p:cNvPicPr>
            <a:picLocks noChangeAspect="1"/>
          </p:cNvPicPr>
          <p:nvPr/>
        </p:nvPicPr>
        <p:blipFill>
          <a:blip r:embed="rId3"/>
          <a:stretch>
            <a:fillRect/>
          </a:stretch>
        </p:blipFill>
        <p:spPr>
          <a:xfrm>
            <a:off x="7882359" y="446607"/>
            <a:ext cx="2730976" cy="2048234"/>
          </a:xfrm>
          <a:prstGeom prst="rect">
            <a:avLst/>
          </a:prstGeom>
          <a:ln w="28575">
            <a:solidFill>
              <a:schemeClr val="bg1"/>
            </a:solidFill>
          </a:ln>
        </p:spPr>
      </p:pic>
      <p:pic>
        <p:nvPicPr>
          <p:cNvPr id="3" name="Picture 2" descr="A graph showing a line in a blue background&#10;&#10;Description automatically generated with medium confidence">
            <a:extLst>
              <a:ext uri="{FF2B5EF4-FFF2-40B4-BE49-F238E27FC236}">
                <a16:creationId xmlns:a16="http://schemas.microsoft.com/office/drawing/2014/main" id="{1E06C10D-02B5-90B8-8822-8558E8F0BBF1}"/>
              </a:ext>
            </a:extLst>
          </p:cNvPr>
          <p:cNvPicPr>
            <a:picLocks noChangeAspect="1"/>
          </p:cNvPicPr>
          <p:nvPr/>
        </p:nvPicPr>
        <p:blipFill>
          <a:blip r:embed="rId4"/>
          <a:stretch>
            <a:fillRect/>
          </a:stretch>
        </p:blipFill>
        <p:spPr>
          <a:xfrm>
            <a:off x="7641506" y="3036657"/>
            <a:ext cx="3537345" cy="2653008"/>
          </a:xfrm>
          <a:prstGeom prst="rect">
            <a:avLst/>
          </a:prstGeom>
        </p:spPr>
      </p:pic>
      <p:sp>
        <p:nvSpPr>
          <p:cNvPr id="6" name="TextBox 5">
            <a:extLst>
              <a:ext uri="{FF2B5EF4-FFF2-40B4-BE49-F238E27FC236}">
                <a16:creationId xmlns:a16="http://schemas.microsoft.com/office/drawing/2014/main" id="{95DE9A3D-EF90-E87F-9FFF-A0A416D00CBB}"/>
              </a:ext>
            </a:extLst>
          </p:cNvPr>
          <p:cNvSpPr txBox="1"/>
          <p:nvPr/>
        </p:nvSpPr>
        <p:spPr>
          <a:xfrm>
            <a:off x="8568080" y="5446092"/>
            <a:ext cx="1539139" cy="369332"/>
          </a:xfrm>
          <a:prstGeom prst="rect">
            <a:avLst/>
          </a:prstGeom>
          <a:noFill/>
        </p:spPr>
        <p:txBody>
          <a:bodyPr wrap="none" rtlCol="0">
            <a:spAutoFit/>
          </a:bodyPr>
          <a:lstStyle/>
          <a:p>
            <a:r>
              <a:rPr lang="en-CH" dirty="0">
                <a:latin typeface="Avenir Book" panose="02000503020000020003" pitchFamily="2" charset="0"/>
              </a:rPr>
              <a:t>3-sided</a:t>
            </a:r>
            <a:r>
              <a:rPr lang="en-CH" dirty="0"/>
              <a:t> PWFS</a:t>
            </a:r>
          </a:p>
        </p:txBody>
      </p:sp>
    </p:spTree>
    <p:extLst>
      <p:ext uri="{BB962C8B-B14F-4D97-AF65-F5344CB8AC3E}">
        <p14:creationId xmlns:p14="http://schemas.microsoft.com/office/powerpoint/2010/main" val="4188100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A5C4B1-2452-1058-CE80-490E851F129F}"/>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36282455-CE6F-5FD4-3002-9D42857FCB7B}"/>
              </a:ext>
            </a:extLst>
          </p:cNvPr>
          <p:cNvSpPr>
            <a:spLocks noGrp="1"/>
          </p:cNvSpPr>
          <p:nvPr>
            <p:ph type="sldNum" sz="quarter" idx="12"/>
          </p:nvPr>
        </p:nvSpPr>
        <p:spPr/>
        <p:txBody>
          <a:bodyPr/>
          <a:lstStyle/>
          <a:p>
            <a:fld id="{19B51A1E-902D-48AF-9020-955120F399B6}" type="slidenum">
              <a:rPr lang="en-US" noProof="0" smtClean="0"/>
              <a:pPr/>
              <a:t>31</a:t>
            </a:fld>
            <a:endParaRPr lang="en-US" noProof="0" dirty="0"/>
          </a:p>
        </p:txBody>
      </p:sp>
      <p:pic>
        <p:nvPicPr>
          <p:cNvPr id="4" name="Picture 3" descr="A diagram of a computer&#10;&#10;Description automatically generated">
            <a:extLst>
              <a:ext uri="{FF2B5EF4-FFF2-40B4-BE49-F238E27FC236}">
                <a16:creationId xmlns:a16="http://schemas.microsoft.com/office/drawing/2014/main" id="{504E9A1C-C98B-5AC6-42AF-7FE33C43CE3C}"/>
              </a:ext>
            </a:extLst>
          </p:cNvPr>
          <p:cNvPicPr>
            <a:picLocks noChangeAspect="1"/>
          </p:cNvPicPr>
          <p:nvPr/>
        </p:nvPicPr>
        <p:blipFill>
          <a:blip r:embed="rId2"/>
          <a:srcRect b="12152"/>
          <a:stretch/>
        </p:blipFill>
        <p:spPr>
          <a:xfrm>
            <a:off x="2318959" y="1106838"/>
            <a:ext cx="7772400" cy="4825294"/>
          </a:xfrm>
          <a:prstGeom prst="rect">
            <a:avLst/>
          </a:prstGeom>
        </p:spPr>
      </p:pic>
      <p:sp>
        <p:nvSpPr>
          <p:cNvPr id="6" name="TextBox 5">
            <a:extLst>
              <a:ext uri="{FF2B5EF4-FFF2-40B4-BE49-F238E27FC236}">
                <a16:creationId xmlns:a16="http://schemas.microsoft.com/office/drawing/2014/main" id="{460DAF77-784C-680C-6FBE-E9FD71E2152C}"/>
              </a:ext>
            </a:extLst>
          </p:cNvPr>
          <p:cNvSpPr txBox="1"/>
          <p:nvPr/>
        </p:nvSpPr>
        <p:spPr>
          <a:xfrm>
            <a:off x="743860" y="313289"/>
            <a:ext cx="6096000" cy="523220"/>
          </a:xfrm>
          <a:prstGeom prst="rect">
            <a:avLst/>
          </a:prstGeom>
          <a:noFill/>
        </p:spPr>
        <p:txBody>
          <a:bodyPr wrap="square">
            <a:spAutoFit/>
          </a:bodyPr>
          <a:lstStyle/>
          <a:p>
            <a:r>
              <a:rPr lang="en-CH" sz="2800" b="1" dirty="0">
                <a:latin typeface="Avenir Black" panose="02000503020000020003" pitchFamily="2" charset="0"/>
                <a:ea typeface="+mj-ea"/>
                <a:cs typeface="Baloo Bhaijaan" panose="03080902040302020200" pitchFamily="66" charset="-78"/>
              </a:rPr>
              <a:t>RISTRETTO AO Architecture</a:t>
            </a:r>
          </a:p>
        </p:txBody>
      </p:sp>
    </p:spTree>
    <p:extLst>
      <p:ext uri="{BB962C8B-B14F-4D97-AF65-F5344CB8AC3E}">
        <p14:creationId xmlns:p14="http://schemas.microsoft.com/office/powerpoint/2010/main" val="42121491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CF53CC-8DAF-AFFF-D8D6-6C84267FDC5C}"/>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72174F1D-5D2B-3CC7-B4D4-DCF5F0A91D46}"/>
              </a:ext>
            </a:extLst>
          </p:cNvPr>
          <p:cNvSpPr>
            <a:spLocks noGrp="1"/>
          </p:cNvSpPr>
          <p:nvPr>
            <p:ph type="sldNum" sz="quarter" idx="12"/>
          </p:nvPr>
        </p:nvSpPr>
        <p:spPr/>
        <p:txBody>
          <a:bodyPr/>
          <a:lstStyle/>
          <a:p>
            <a:fld id="{19B51A1E-902D-48AF-9020-955120F399B6}" type="slidenum">
              <a:rPr lang="en-US" noProof="0" smtClean="0"/>
              <a:pPr/>
              <a:t>32</a:t>
            </a:fld>
            <a:endParaRPr lang="en-US" noProof="0" dirty="0"/>
          </a:p>
        </p:txBody>
      </p:sp>
      <p:pic>
        <p:nvPicPr>
          <p:cNvPr id="4" name="Picture 3" descr="A screenshot of a computer&#10;&#10;Description automatically generated">
            <a:extLst>
              <a:ext uri="{FF2B5EF4-FFF2-40B4-BE49-F238E27FC236}">
                <a16:creationId xmlns:a16="http://schemas.microsoft.com/office/drawing/2014/main" id="{2C2D4D9A-9149-5EE3-63CF-99126C2D3434}"/>
              </a:ext>
            </a:extLst>
          </p:cNvPr>
          <p:cNvPicPr>
            <a:picLocks noChangeAspect="1"/>
          </p:cNvPicPr>
          <p:nvPr/>
        </p:nvPicPr>
        <p:blipFill>
          <a:blip r:embed="rId3"/>
          <a:srcRect l="8" t="7822" b="23489"/>
          <a:stretch/>
        </p:blipFill>
        <p:spPr>
          <a:xfrm>
            <a:off x="299295" y="1046932"/>
            <a:ext cx="11593410" cy="5309418"/>
          </a:xfrm>
          <a:prstGeom prst="rect">
            <a:avLst/>
          </a:prstGeom>
        </p:spPr>
      </p:pic>
      <p:sp>
        <p:nvSpPr>
          <p:cNvPr id="5" name="TextBox 4">
            <a:extLst>
              <a:ext uri="{FF2B5EF4-FFF2-40B4-BE49-F238E27FC236}">
                <a16:creationId xmlns:a16="http://schemas.microsoft.com/office/drawing/2014/main" id="{44934935-3E90-06F9-265D-441AA7993F89}"/>
              </a:ext>
            </a:extLst>
          </p:cNvPr>
          <p:cNvSpPr txBox="1"/>
          <p:nvPr/>
        </p:nvSpPr>
        <p:spPr>
          <a:xfrm>
            <a:off x="588742" y="1150168"/>
            <a:ext cx="2035978" cy="800219"/>
          </a:xfrm>
          <a:prstGeom prst="rect">
            <a:avLst/>
          </a:prstGeom>
          <a:noFill/>
        </p:spPr>
        <p:txBody>
          <a:bodyPr wrap="square">
            <a:spAutoFit/>
          </a:bodyPr>
          <a:lstStyle/>
          <a:p>
            <a:pPr algn="ctr">
              <a:spcBef>
                <a:spcPts val="300"/>
              </a:spcBef>
              <a:spcAft>
                <a:spcPts val="300"/>
              </a:spcAft>
            </a:pPr>
            <a:r>
              <a:rPr lang="en-US" sz="1200" dirty="0">
                <a:latin typeface="Avenir Book" panose="02000503020000020003" pitchFamily="2" charset="0"/>
                <a:ea typeface="Times New Roman" panose="02020603050405020304" pitchFamily="18" charset="0"/>
              </a:rPr>
              <a:t>Wavelength = 1400 nm</a:t>
            </a:r>
            <a:endParaRPr lang="en-US" sz="1200" dirty="0">
              <a:effectLst/>
              <a:latin typeface="Avenir Book" panose="02000503020000020003" pitchFamily="2" charset="0"/>
              <a:ea typeface="Times New Roman" panose="02020603050405020304" pitchFamily="18" charset="0"/>
            </a:endParaRPr>
          </a:p>
          <a:p>
            <a:pPr algn="ctr">
              <a:spcBef>
                <a:spcPts val="300"/>
              </a:spcBef>
              <a:spcAft>
                <a:spcPts val="300"/>
              </a:spcAft>
            </a:pPr>
            <a:r>
              <a:rPr lang="en-US" sz="1200" dirty="0">
                <a:latin typeface="Avenir Book" panose="02000503020000020003" pitchFamily="2" charset="0"/>
                <a:ea typeface="Times New Roman" panose="02020603050405020304" pitchFamily="18" charset="0"/>
              </a:rPr>
              <a:t>Seeing = 2”</a:t>
            </a:r>
            <a:endParaRPr lang="en-US" sz="1200" dirty="0">
              <a:effectLst/>
              <a:latin typeface="Avenir Book" panose="02000503020000020003" pitchFamily="2" charset="0"/>
              <a:ea typeface="Times New Roman" panose="02020603050405020304" pitchFamily="18" charset="0"/>
            </a:endParaRPr>
          </a:p>
          <a:p>
            <a:pPr algn="ctr">
              <a:spcBef>
                <a:spcPts val="300"/>
              </a:spcBef>
              <a:spcAft>
                <a:spcPts val="300"/>
              </a:spcAft>
            </a:pPr>
            <a:r>
              <a:rPr lang="en-US" sz="1200" dirty="0">
                <a:effectLst/>
                <a:latin typeface="Avenir Book" panose="02000503020000020003" pitchFamily="2" charset="0"/>
                <a:ea typeface="Times New Roman" panose="02020603050405020304" pitchFamily="18" charset="0"/>
              </a:rPr>
              <a:t>Loop speed = 1kHz</a:t>
            </a:r>
          </a:p>
        </p:txBody>
      </p:sp>
      <p:sp>
        <p:nvSpPr>
          <p:cNvPr id="6" name="TextBox 5">
            <a:extLst>
              <a:ext uri="{FF2B5EF4-FFF2-40B4-BE49-F238E27FC236}">
                <a16:creationId xmlns:a16="http://schemas.microsoft.com/office/drawing/2014/main" id="{293137B9-706D-D526-B877-187A79E00B86}"/>
              </a:ext>
            </a:extLst>
          </p:cNvPr>
          <p:cNvSpPr txBox="1"/>
          <p:nvPr/>
        </p:nvSpPr>
        <p:spPr>
          <a:xfrm>
            <a:off x="4507894" y="137302"/>
            <a:ext cx="3488455" cy="584775"/>
          </a:xfrm>
          <a:prstGeom prst="rect">
            <a:avLst/>
          </a:prstGeom>
          <a:noFill/>
        </p:spPr>
        <p:txBody>
          <a:bodyPr wrap="none" rtlCol="0">
            <a:spAutoFit/>
          </a:bodyPr>
          <a:lstStyle/>
          <a:p>
            <a:r>
              <a:rPr lang="en-CH" sz="3200" b="1" kern="0" dirty="0">
                <a:latin typeface="Avenir Black" panose="02000503020000020003" pitchFamily="2" charset="0"/>
              </a:rPr>
              <a:t>Closed Loop test</a:t>
            </a:r>
          </a:p>
        </p:txBody>
      </p:sp>
    </p:spTree>
    <p:extLst>
      <p:ext uri="{BB962C8B-B14F-4D97-AF65-F5344CB8AC3E}">
        <p14:creationId xmlns:p14="http://schemas.microsoft.com/office/powerpoint/2010/main" val="389660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C2A4F1-74D3-2EF6-4611-1BB22459F485}"/>
              </a:ext>
            </a:extLst>
          </p:cNvPr>
          <p:cNvSpPr>
            <a:spLocks noGrp="1"/>
          </p:cNvSpPr>
          <p:nvPr>
            <p:ph type="sldNum" sz="quarter" idx="2"/>
          </p:nvPr>
        </p:nvSpPr>
        <p:spPr/>
        <p:txBody>
          <a:bodyPr/>
          <a:lstStyle/>
          <a:p>
            <a:fld id="{86CB4B4D-7CA3-9044-876B-883B54F8677D}" type="slidenum">
              <a:rPr lang="en-CH" smtClean="0"/>
              <a:t>33</a:t>
            </a:fld>
            <a:endParaRPr lang="en-CH"/>
          </a:p>
        </p:txBody>
      </p:sp>
      <p:pic>
        <p:nvPicPr>
          <p:cNvPr id="3" name="Picture 2" descr="A colorful image of a galaxy&#10;&#10;Description automatically generated">
            <a:extLst>
              <a:ext uri="{FF2B5EF4-FFF2-40B4-BE49-F238E27FC236}">
                <a16:creationId xmlns:a16="http://schemas.microsoft.com/office/drawing/2014/main" id="{B0B8FF93-0056-F6F9-3961-30E2C0249C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3412" y="712333"/>
            <a:ext cx="1679865" cy="1260000"/>
          </a:xfrm>
          <a:prstGeom prst="rect">
            <a:avLst/>
          </a:prstGeom>
        </p:spPr>
      </p:pic>
      <p:pic>
        <p:nvPicPr>
          <p:cNvPr id="4" name="Picture 3" descr="A blue and green galaxy&#10;&#10;Description automatically generated">
            <a:extLst>
              <a:ext uri="{FF2B5EF4-FFF2-40B4-BE49-F238E27FC236}">
                <a16:creationId xmlns:a16="http://schemas.microsoft.com/office/drawing/2014/main" id="{971C5642-8111-B8A5-E930-3A8D71154D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77" y="712333"/>
            <a:ext cx="1679865" cy="1260000"/>
          </a:xfrm>
          <a:prstGeom prst="rect">
            <a:avLst/>
          </a:prstGeom>
        </p:spPr>
      </p:pic>
      <p:pic>
        <p:nvPicPr>
          <p:cNvPr id="5" name="Picture 4" descr="A blue and green image&#10;&#10;Description automatically generated with medium confidence">
            <a:extLst>
              <a:ext uri="{FF2B5EF4-FFF2-40B4-BE49-F238E27FC236}">
                <a16:creationId xmlns:a16="http://schemas.microsoft.com/office/drawing/2014/main" id="{F4A860F9-3F43-2BD4-06D7-99039EF98A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13411" y="2034798"/>
            <a:ext cx="1679865" cy="1260000"/>
          </a:xfrm>
          <a:prstGeom prst="rect">
            <a:avLst/>
          </a:prstGeom>
        </p:spPr>
      </p:pic>
      <p:pic>
        <p:nvPicPr>
          <p:cNvPr id="6" name="Picture 5" descr="A blue and green image of a galaxy&#10;&#10;Description automatically generated">
            <a:extLst>
              <a:ext uri="{FF2B5EF4-FFF2-40B4-BE49-F238E27FC236}">
                <a16:creationId xmlns:a16="http://schemas.microsoft.com/office/drawing/2014/main" id="{170137FA-37A6-3670-1B89-C024AA9F07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93276" y="2034798"/>
            <a:ext cx="1679865" cy="1260000"/>
          </a:xfrm>
          <a:prstGeom prst="rect">
            <a:avLst/>
          </a:prstGeom>
        </p:spPr>
      </p:pic>
      <p:pic>
        <p:nvPicPr>
          <p:cNvPr id="7" name="Picture 6" descr="A blue and green image&#10;&#10;Description automatically generated with medium confidence">
            <a:extLst>
              <a:ext uri="{FF2B5EF4-FFF2-40B4-BE49-F238E27FC236}">
                <a16:creationId xmlns:a16="http://schemas.microsoft.com/office/drawing/2014/main" id="{0F7530CD-05B6-6A35-11B3-E7DFA15C871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27925" y="3345231"/>
            <a:ext cx="1679865" cy="1260000"/>
          </a:xfrm>
          <a:prstGeom prst="rect">
            <a:avLst/>
          </a:prstGeom>
        </p:spPr>
      </p:pic>
      <p:pic>
        <p:nvPicPr>
          <p:cNvPr id="8" name="Picture 7" descr="A blue and green image&#10;&#10;Description automatically generated with medium confidence">
            <a:extLst>
              <a:ext uri="{FF2B5EF4-FFF2-40B4-BE49-F238E27FC236}">
                <a16:creationId xmlns:a16="http://schemas.microsoft.com/office/drawing/2014/main" id="{EBB543C4-F1FA-62DB-98BA-B482A659C4D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93276" y="3331601"/>
            <a:ext cx="1679865" cy="1260000"/>
          </a:xfrm>
          <a:prstGeom prst="rect">
            <a:avLst/>
          </a:prstGeom>
        </p:spPr>
      </p:pic>
      <p:pic>
        <p:nvPicPr>
          <p:cNvPr id="9" name="Picture 8" descr="A blue and green image&#10;&#10;Description automatically generated with medium confidence">
            <a:extLst>
              <a:ext uri="{FF2B5EF4-FFF2-40B4-BE49-F238E27FC236}">
                <a16:creationId xmlns:a16="http://schemas.microsoft.com/office/drawing/2014/main" id="{BBF18C84-643E-F1F2-1F6C-CB7DFCD238B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7925" y="4631600"/>
            <a:ext cx="1679865" cy="1260000"/>
          </a:xfrm>
          <a:prstGeom prst="rect">
            <a:avLst/>
          </a:prstGeom>
        </p:spPr>
      </p:pic>
      <p:pic>
        <p:nvPicPr>
          <p:cNvPr id="10" name="Picture 9" descr="A blue and green image&#10;&#10;Description automatically generated with medium confidence">
            <a:extLst>
              <a:ext uri="{FF2B5EF4-FFF2-40B4-BE49-F238E27FC236}">
                <a16:creationId xmlns:a16="http://schemas.microsoft.com/office/drawing/2014/main" id="{534B2C82-CA27-55B4-05D9-E473FDB948C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407790" y="4631600"/>
            <a:ext cx="1679865" cy="1260000"/>
          </a:xfrm>
          <a:prstGeom prst="rect">
            <a:avLst/>
          </a:prstGeom>
        </p:spPr>
      </p:pic>
      <p:pic>
        <p:nvPicPr>
          <p:cNvPr id="11" name="Picture 10" descr="A blue and green image&#10;&#10;Description automatically generated with medium confidence">
            <a:extLst>
              <a:ext uri="{FF2B5EF4-FFF2-40B4-BE49-F238E27FC236}">
                <a16:creationId xmlns:a16="http://schemas.microsoft.com/office/drawing/2014/main" id="{93AE9E65-AC90-B02A-E74A-8E4F0516219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81122" y="748095"/>
            <a:ext cx="1679865" cy="1260000"/>
          </a:xfrm>
          <a:prstGeom prst="rect">
            <a:avLst/>
          </a:prstGeom>
        </p:spPr>
      </p:pic>
      <p:pic>
        <p:nvPicPr>
          <p:cNvPr id="12" name="Picture 11">
            <a:extLst>
              <a:ext uri="{FF2B5EF4-FFF2-40B4-BE49-F238E27FC236}">
                <a16:creationId xmlns:a16="http://schemas.microsoft.com/office/drawing/2014/main" id="{4834E4E3-A624-A2EF-9417-0444496ABA2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360987" y="748095"/>
            <a:ext cx="1679865" cy="1260000"/>
          </a:xfrm>
          <a:prstGeom prst="rect">
            <a:avLst/>
          </a:prstGeom>
        </p:spPr>
      </p:pic>
      <p:pic>
        <p:nvPicPr>
          <p:cNvPr id="13" name="Picture 12" descr="A blue and green image&#10;&#10;Description automatically generated with medium confidence">
            <a:extLst>
              <a:ext uri="{FF2B5EF4-FFF2-40B4-BE49-F238E27FC236}">
                <a16:creationId xmlns:a16="http://schemas.microsoft.com/office/drawing/2014/main" id="{12677A40-4871-31DB-EF5F-5D07C7E7309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681122" y="2034798"/>
            <a:ext cx="1679865" cy="1260000"/>
          </a:xfrm>
          <a:prstGeom prst="rect">
            <a:avLst/>
          </a:prstGeom>
        </p:spPr>
      </p:pic>
      <p:pic>
        <p:nvPicPr>
          <p:cNvPr id="14" name="Picture 13" descr="A screenshot of a computer generated image&#10;&#10;Description automatically generated">
            <a:extLst>
              <a:ext uri="{FF2B5EF4-FFF2-40B4-BE49-F238E27FC236}">
                <a16:creationId xmlns:a16="http://schemas.microsoft.com/office/drawing/2014/main" id="{170E4DD5-6F2B-810C-1AEA-35922D9E8BE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360987" y="2034798"/>
            <a:ext cx="1679865" cy="1260000"/>
          </a:xfrm>
          <a:prstGeom prst="rect">
            <a:avLst/>
          </a:prstGeom>
        </p:spPr>
      </p:pic>
      <p:pic>
        <p:nvPicPr>
          <p:cNvPr id="15" name="Picture 14" descr="A screenshot of a computer generated image&#10;&#10;Description automatically generated">
            <a:extLst>
              <a:ext uri="{FF2B5EF4-FFF2-40B4-BE49-F238E27FC236}">
                <a16:creationId xmlns:a16="http://schemas.microsoft.com/office/drawing/2014/main" id="{575B5C4D-C760-2449-D18C-3DF4011CC720}"/>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681121" y="3345231"/>
            <a:ext cx="1679865" cy="1260000"/>
          </a:xfrm>
          <a:prstGeom prst="rect">
            <a:avLst/>
          </a:prstGeom>
        </p:spPr>
      </p:pic>
      <p:pic>
        <p:nvPicPr>
          <p:cNvPr id="16" name="Picture 15" descr="A close-up of a colorful image&#10;&#10;Description automatically generated">
            <a:extLst>
              <a:ext uri="{FF2B5EF4-FFF2-40B4-BE49-F238E27FC236}">
                <a16:creationId xmlns:a16="http://schemas.microsoft.com/office/drawing/2014/main" id="{FD67B87E-4CB5-7BE9-40BA-0EF2072E2E52}"/>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346472" y="3309469"/>
            <a:ext cx="1679865" cy="1260000"/>
          </a:xfrm>
          <a:prstGeom prst="rect">
            <a:avLst/>
          </a:prstGeom>
        </p:spPr>
      </p:pic>
      <p:pic>
        <p:nvPicPr>
          <p:cNvPr id="17" name="Picture 16" descr="A screenshot of a computer generated image&#10;&#10;Description automatically generated">
            <a:extLst>
              <a:ext uri="{FF2B5EF4-FFF2-40B4-BE49-F238E27FC236}">
                <a16:creationId xmlns:a16="http://schemas.microsoft.com/office/drawing/2014/main" id="{FF035B1E-9360-3615-C578-C1E57E13A72E}"/>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681121" y="4595838"/>
            <a:ext cx="1679865" cy="1260000"/>
          </a:xfrm>
          <a:prstGeom prst="rect">
            <a:avLst/>
          </a:prstGeom>
        </p:spPr>
      </p:pic>
      <p:pic>
        <p:nvPicPr>
          <p:cNvPr id="18" name="Picture 17" descr="A green and blue galaxy&#10;&#10;Description automatically generated with medium confidence">
            <a:extLst>
              <a:ext uri="{FF2B5EF4-FFF2-40B4-BE49-F238E27FC236}">
                <a16:creationId xmlns:a16="http://schemas.microsoft.com/office/drawing/2014/main" id="{CB4A61D1-610F-8EC5-3DC0-BACDF4CCC7B8}"/>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8346471" y="4595838"/>
            <a:ext cx="1679865" cy="1260000"/>
          </a:xfrm>
          <a:prstGeom prst="rect">
            <a:avLst/>
          </a:prstGeom>
        </p:spPr>
      </p:pic>
      <p:sp>
        <p:nvSpPr>
          <p:cNvPr id="19" name="TextBox 18">
            <a:extLst>
              <a:ext uri="{FF2B5EF4-FFF2-40B4-BE49-F238E27FC236}">
                <a16:creationId xmlns:a16="http://schemas.microsoft.com/office/drawing/2014/main" id="{107753B6-4871-3168-8DF4-FC458BB4BB17}"/>
              </a:ext>
            </a:extLst>
          </p:cNvPr>
          <p:cNvSpPr txBox="1"/>
          <p:nvPr/>
        </p:nvSpPr>
        <p:spPr>
          <a:xfrm>
            <a:off x="2603223" y="150044"/>
            <a:ext cx="6681637" cy="523220"/>
          </a:xfrm>
          <a:prstGeom prst="rect">
            <a:avLst/>
          </a:prstGeom>
          <a:noFill/>
        </p:spPr>
        <p:txBody>
          <a:bodyPr wrap="none" rtlCol="0">
            <a:spAutoFit/>
          </a:bodyPr>
          <a:lstStyle/>
          <a:p>
            <a:pPr algn="ctr"/>
            <a:r>
              <a:rPr lang="en-CH" sz="2800" b="1" kern="0" dirty="0">
                <a:latin typeface="Avenir Black" panose="02000503020000020003" pitchFamily="2" charset="0"/>
              </a:rPr>
              <a:t>3-sided IR PWFS vs 4-sided VIS PWFS </a:t>
            </a:r>
          </a:p>
        </p:txBody>
      </p:sp>
      <p:sp>
        <p:nvSpPr>
          <p:cNvPr id="22" name="TextBox 21">
            <a:extLst>
              <a:ext uri="{FF2B5EF4-FFF2-40B4-BE49-F238E27FC236}">
                <a16:creationId xmlns:a16="http://schemas.microsoft.com/office/drawing/2014/main" id="{9699416B-9870-FA96-7800-0987CBEA11CE}"/>
              </a:ext>
            </a:extLst>
          </p:cNvPr>
          <p:cNvSpPr txBox="1"/>
          <p:nvPr/>
        </p:nvSpPr>
        <p:spPr>
          <a:xfrm>
            <a:off x="2894035" y="6033184"/>
            <a:ext cx="6100010" cy="646331"/>
          </a:xfrm>
          <a:prstGeom prst="rect">
            <a:avLst/>
          </a:prstGeom>
          <a:noFill/>
        </p:spPr>
        <p:txBody>
          <a:bodyPr wrap="square">
            <a:spAutoFit/>
          </a:bodyPr>
          <a:lstStyle/>
          <a:p>
            <a:pPr algn="ctr"/>
            <a:r>
              <a:rPr lang="en-US" sz="1800" dirty="0">
                <a:solidFill>
                  <a:srgbClr val="000000"/>
                </a:solidFill>
                <a:effectLst/>
                <a:latin typeface="Avenir Book" panose="02000503020000020003" pitchFamily="2" charset="0"/>
                <a:ea typeface="Arial" panose="020B0604020202020204" pitchFamily="34" charset="0"/>
              </a:rPr>
              <a:t>The encircled energy for PSFs with 3PWFS is 1.65 </a:t>
            </a:r>
            <a:r>
              <a:rPr lang="en-CH" dirty="0">
                <a:latin typeface="Avenir Book" panose="02000503020000020003" pitchFamily="2" charset="0"/>
                <a:cs typeface="Adelle Sans Devanagari" panose="02000503000000020004" pitchFamily="2" charset="-78"/>
              </a:rPr>
              <a:t>± </a:t>
            </a:r>
            <a:r>
              <a:rPr lang="en-US" sz="1800" dirty="0">
                <a:solidFill>
                  <a:srgbClr val="000000"/>
                </a:solidFill>
                <a:effectLst/>
                <a:latin typeface="Avenir Book" panose="02000503020000020003" pitchFamily="2" charset="0"/>
                <a:ea typeface="Arial" panose="020B0604020202020204" pitchFamily="34" charset="0"/>
              </a:rPr>
              <a:t>0.32 times higher than the 4PWFS on average.</a:t>
            </a:r>
            <a:r>
              <a:rPr lang="en-CH" dirty="0">
                <a:effectLst/>
                <a:latin typeface="Avenir Book" panose="02000503020000020003" pitchFamily="2" charset="0"/>
              </a:rPr>
              <a:t> </a:t>
            </a:r>
            <a:endParaRPr lang="en-CH" dirty="0">
              <a:latin typeface="Avenir Book" panose="02000503020000020003" pitchFamily="2" charset="0"/>
            </a:endParaRPr>
          </a:p>
        </p:txBody>
      </p:sp>
    </p:spTree>
    <p:extLst>
      <p:ext uri="{BB962C8B-B14F-4D97-AF65-F5344CB8AC3E}">
        <p14:creationId xmlns:p14="http://schemas.microsoft.com/office/powerpoint/2010/main" val="403413500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7A69A4-4693-B132-2A0D-3306E83C5979}"/>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30021231-DD64-576F-FB28-F2C3DC78BB47}"/>
              </a:ext>
            </a:extLst>
          </p:cNvPr>
          <p:cNvSpPr>
            <a:spLocks noGrp="1"/>
          </p:cNvSpPr>
          <p:nvPr>
            <p:ph type="sldNum" sz="quarter" idx="12"/>
          </p:nvPr>
        </p:nvSpPr>
        <p:spPr/>
        <p:txBody>
          <a:bodyPr/>
          <a:lstStyle/>
          <a:p>
            <a:fld id="{19B51A1E-902D-48AF-9020-955120F399B6}" type="slidenum">
              <a:rPr lang="en-US" noProof="0" smtClean="0"/>
              <a:pPr/>
              <a:t>4</a:t>
            </a:fld>
            <a:endParaRPr lang="en-US" noProof="0" dirty="0"/>
          </a:p>
        </p:txBody>
      </p:sp>
      <p:grpSp>
        <p:nvGrpSpPr>
          <p:cNvPr id="7" name="Group 6">
            <a:extLst>
              <a:ext uri="{FF2B5EF4-FFF2-40B4-BE49-F238E27FC236}">
                <a16:creationId xmlns:a16="http://schemas.microsoft.com/office/drawing/2014/main" id="{913E5992-9D34-E256-BD64-83176F90B139}"/>
              </a:ext>
            </a:extLst>
          </p:cNvPr>
          <p:cNvGrpSpPr/>
          <p:nvPr/>
        </p:nvGrpSpPr>
        <p:grpSpPr>
          <a:xfrm>
            <a:off x="1917817" y="1000954"/>
            <a:ext cx="8306937" cy="5537958"/>
            <a:chOff x="1942531" y="1000954"/>
            <a:chExt cx="8306937" cy="5537958"/>
          </a:xfrm>
        </p:grpSpPr>
        <p:pic>
          <p:nvPicPr>
            <p:cNvPr id="5" name="Picture 4" descr="Diagram of a diagram of a wavefront&#10;&#10;Description automatically generated">
              <a:extLst>
                <a:ext uri="{FF2B5EF4-FFF2-40B4-BE49-F238E27FC236}">
                  <a16:creationId xmlns:a16="http://schemas.microsoft.com/office/drawing/2014/main" id="{1EF115CB-CF97-3103-4D7D-1D8E277BAFB5}"/>
                </a:ext>
              </a:extLst>
            </p:cNvPr>
            <p:cNvPicPr>
              <a:picLocks noChangeAspect="1"/>
            </p:cNvPicPr>
            <p:nvPr/>
          </p:nvPicPr>
          <p:blipFill>
            <a:blip r:embed="rId3"/>
            <a:stretch>
              <a:fillRect/>
            </a:stretch>
          </p:blipFill>
          <p:spPr>
            <a:xfrm>
              <a:off x="1942531" y="1000954"/>
              <a:ext cx="8306937" cy="5537958"/>
            </a:xfrm>
            <a:prstGeom prst="rect">
              <a:avLst/>
            </a:prstGeom>
          </p:spPr>
        </p:pic>
        <p:cxnSp>
          <p:nvCxnSpPr>
            <p:cNvPr id="6" name="Straight Connector 5">
              <a:extLst>
                <a:ext uri="{FF2B5EF4-FFF2-40B4-BE49-F238E27FC236}">
                  <a16:creationId xmlns:a16="http://schemas.microsoft.com/office/drawing/2014/main" id="{5260BD4E-433C-C0BC-FE71-2BF3E6E920C6}"/>
                </a:ext>
              </a:extLst>
            </p:cNvPr>
            <p:cNvCxnSpPr/>
            <p:nvPr/>
          </p:nvCxnSpPr>
          <p:spPr>
            <a:xfrm>
              <a:off x="5017861" y="4619458"/>
              <a:ext cx="332599" cy="0"/>
            </a:xfrm>
            <a:prstGeom prst="line">
              <a:avLst/>
            </a:prstGeom>
            <a:ln w="22225">
              <a:solidFill>
                <a:srgbClr val="0A95CA"/>
              </a:solidFill>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5C4AE54B-15EE-F962-ED1F-2D7DBB56E638}"/>
              </a:ext>
            </a:extLst>
          </p:cNvPr>
          <p:cNvSpPr txBox="1"/>
          <p:nvPr/>
        </p:nvSpPr>
        <p:spPr>
          <a:xfrm>
            <a:off x="479425" y="356173"/>
            <a:ext cx="8759129" cy="584775"/>
          </a:xfrm>
          <a:prstGeom prst="rect">
            <a:avLst/>
          </a:prstGeom>
          <a:noFill/>
        </p:spPr>
        <p:txBody>
          <a:bodyPr wrap="none" rtlCol="0">
            <a:spAutoFit/>
          </a:bodyPr>
          <a:lstStyle/>
          <a:p>
            <a:r>
              <a:rPr lang="en-CH" sz="3200" b="1" dirty="0">
                <a:latin typeface="Avenir Black" panose="02000503020000020003" pitchFamily="2" charset="0"/>
                <a:ea typeface="+mj-ea"/>
                <a:cs typeface="Baloo Bhaijaan" panose="03080902040302020200" pitchFamily="66" charset="-78"/>
              </a:rPr>
              <a:t>Adaptive Optics (AO) System in a nutshell…</a:t>
            </a:r>
          </a:p>
        </p:txBody>
      </p:sp>
      <p:pic>
        <p:nvPicPr>
          <p:cNvPr id="16" name="Picture 15" descr="A black arrow pointing to a circle&#10;&#10;Description automatically generated">
            <a:extLst>
              <a:ext uri="{FF2B5EF4-FFF2-40B4-BE49-F238E27FC236}">
                <a16:creationId xmlns:a16="http://schemas.microsoft.com/office/drawing/2014/main" id="{19C73156-3856-E24D-A871-E1B4B85D284F}"/>
              </a:ext>
            </a:extLst>
          </p:cNvPr>
          <p:cNvPicPr>
            <a:picLocks noChangeAspect="1"/>
          </p:cNvPicPr>
          <p:nvPr/>
        </p:nvPicPr>
        <p:blipFill>
          <a:blip r:embed="rId4"/>
          <a:stretch>
            <a:fillRect/>
          </a:stretch>
        </p:blipFill>
        <p:spPr>
          <a:xfrm>
            <a:off x="8126361" y="2084581"/>
            <a:ext cx="1112193" cy="1112193"/>
          </a:xfrm>
          <a:prstGeom prst="rect">
            <a:avLst/>
          </a:prstGeom>
        </p:spPr>
      </p:pic>
      <p:sp>
        <p:nvSpPr>
          <p:cNvPr id="17" name="TextBox 16">
            <a:extLst>
              <a:ext uri="{FF2B5EF4-FFF2-40B4-BE49-F238E27FC236}">
                <a16:creationId xmlns:a16="http://schemas.microsoft.com/office/drawing/2014/main" id="{12B06A90-7B41-510F-C2CD-BFCC1E6582C2}"/>
              </a:ext>
            </a:extLst>
          </p:cNvPr>
          <p:cNvSpPr txBox="1"/>
          <p:nvPr/>
        </p:nvSpPr>
        <p:spPr>
          <a:xfrm>
            <a:off x="8453637" y="2318559"/>
            <a:ext cx="603050" cy="646331"/>
          </a:xfrm>
          <a:prstGeom prst="rect">
            <a:avLst/>
          </a:prstGeom>
          <a:noFill/>
        </p:spPr>
        <p:txBody>
          <a:bodyPr wrap="square" rtlCol="0">
            <a:spAutoFit/>
          </a:bodyPr>
          <a:lstStyle/>
          <a:p>
            <a:pPr algn="ctr"/>
            <a:r>
              <a:rPr lang="en-CH" dirty="0"/>
              <a:t>AO </a:t>
            </a:r>
          </a:p>
          <a:p>
            <a:pPr algn="ctr"/>
            <a:r>
              <a:rPr lang="en-CH" dirty="0"/>
              <a:t>loop</a:t>
            </a:r>
          </a:p>
        </p:txBody>
      </p:sp>
    </p:spTree>
    <p:extLst>
      <p:ext uri="{BB962C8B-B14F-4D97-AF65-F5344CB8AC3E}">
        <p14:creationId xmlns:p14="http://schemas.microsoft.com/office/powerpoint/2010/main" val="724575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DAEF8A-C48E-D10E-4C76-053F6BF3FA2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CF1FDC3-08C1-2B36-873C-975312753AE8}"/>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BF3A67F1-1C41-787D-F9EC-960FE5748C8E}"/>
              </a:ext>
            </a:extLst>
          </p:cNvPr>
          <p:cNvSpPr>
            <a:spLocks noGrp="1"/>
          </p:cNvSpPr>
          <p:nvPr>
            <p:ph type="sldNum" sz="quarter" idx="12"/>
          </p:nvPr>
        </p:nvSpPr>
        <p:spPr/>
        <p:txBody>
          <a:bodyPr/>
          <a:lstStyle/>
          <a:p>
            <a:fld id="{19B51A1E-902D-48AF-9020-955120F399B6}" type="slidenum">
              <a:rPr lang="en-US" noProof="0" smtClean="0"/>
              <a:pPr/>
              <a:t>5</a:t>
            </a:fld>
            <a:endParaRPr lang="en-US" noProof="0" dirty="0"/>
          </a:p>
        </p:txBody>
      </p:sp>
      <p:grpSp>
        <p:nvGrpSpPr>
          <p:cNvPr id="7" name="Group 6">
            <a:extLst>
              <a:ext uri="{FF2B5EF4-FFF2-40B4-BE49-F238E27FC236}">
                <a16:creationId xmlns:a16="http://schemas.microsoft.com/office/drawing/2014/main" id="{0B671AB7-E5F2-74CF-3E23-B31CA5C07498}"/>
              </a:ext>
            </a:extLst>
          </p:cNvPr>
          <p:cNvGrpSpPr/>
          <p:nvPr/>
        </p:nvGrpSpPr>
        <p:grpSpPr>
          <a:xfrm>
            <a:off x="1917817" y="1000954"/>
            <a:ext cx="8306937" cy="5537958"/>
            <a:chOff x="1942531" y="1000954"/>
            <a:chExt cx="8306937" cy="5537958"/>
          </a:xfrm>
        </p:grpSpPr>
        <p:pic>
          <p:nvPicPr>
            <p:cNvPr id="5" name="Picture 4" descr="Diagram of a diagram of a wavefront&#10;&#10;Description automatically generated">
              <a:extLst>
                <a:ext uri="{FF2B5EF4-FFF2-40B4-BE49-F238E27FC236}">
                  <a16:creationId xmlns:a16="http://schemas.microsoft.com/office/drawing/2014/main" id="{8FD65B35-B806-E38F-3D8C-3188634C3A7F}"/>
                </a:ext>
              </a:extLst>
            </p:cNvPr>
            <p:cNvPicPr>
              <a:picLocks noChangeAspect="1"/>
            </p:cNvPicPr>
            <p:nvPr/>
          </p:nvPicPr>
          <p:blipFill>
            <a:blip r:embed="rId3"/>
            <a:stretch>
              <a:fillRect/>
            </a:stretch>
          </p:blipFill>
          <p:spPr>
            <a:xfrm>
              <a:off x="1942531" y="1000954"/>
              <a:ext cx="8306937" cy="5537958"/>
            </a:xfrm>
            <a:prstGeom prst="rect">
              <a:avLst/>
            </a:prstGeom>
          </p:spPr>
        </p:pic>
        <p:cxnSp>
          <p:nvCxnSpPr>
            <p:cNvPr id="6" name="Straight Connector 5">
              <a:extLst>
                <a:ext uri="{FF2B5EF4-FFF2-40B4-BE49-F238E27FC236}">
                  <a16:creationId xmlns:a16="http://schemas.microsoft.com/office/drawing/2014/main" id="{7D3F1950-C530-9214-282D-7AE86E57812C}"/>
                </a:ext>
              </a:extLst>
            </p:cNvPr>
            <p:cNvCxnSpPr/>
            <p:nvPr/>
          </p:nvCxnSpPr>
          <p:spPr>
            <a:xfrm>
              <a:off x="5017861" y="4619458"/>
              <a:ext cx="332599" cy="0"/>
            </a:xfrm>
            <a:prstGeom prst="line">
              <a:avLst/>
            </a:prstGeom>
            <a:ln w="22225">
              <a:solidFill>
                <a:srgbClr val="0A95CA"/>
              </a:solidFill>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9389C871-7E76-E7FF-568E-E1F279669A46}"/>
              </a:ext>
            </a:extLst>
          </p:cNvPr>
          <p:cNvSpPr txBox="1"/>
          <p:nvPr/>
        </p:nvSpPr>
        <p:spPr>
          <a:xfrm>
            <a:off x="479425" y="356173"/>
            <a:ext cx="8759129" cy="584775"/>
          </a:xfrm>
          <a:prstGeom prst="rect">
            <a:avLst/>
          </a:prstGeom>
          <a:noFill/>
        </p:spPr>
        <p:txBody>
          <a:bodyPr wrap="none" rtlCol="0">
            <a:spAutoFit/>
          </a:bodyPr>
          <a:lstStyle/>
          <a:p>
            <a:r>
              <a:rPr lang="en-CH" sz="3200" b="1" dirty="0">
                <a:latin typeface="Avenir Black" panose="02000503020000020003" pitchFamily="2" charset="0"/>
                <a:ea typeface="+mj-ea"/>
                <a:cs typeface="Baloo Bhaijaan" panose="03080902040302020200" pitchFamily="66" charset="-78"/>
              </a:rPr>
              <a:t>Adaptive Optics (AO) System in a nutshell…</a:t>
            </a:r>
          </a:p>
        </p:txBody>
      </p:sp>
      <p:sp>
        <p:nvSpPr>
          <p:cNvPr id="4" name="Oval 3">
            <a:extLst>
              <a:ext uri="{FF2B5EF4-FFF2-40B4-BE49-F238E27FC236}">
                <a16:creationId xmlns:a16="http://schemas.microsoft.com/office/drawing/2014/main" id="{A11990E3-4DC3-2C5C-A568-86222A388C72}"/>
              </a:ext>
            </a:extLst>
          </p:cNvPr>
          <p:cNvSpPr/>
          <p:nvPr/>
        </p:nvSpPr>
        <p:spPr>
          <a:xfrm>
            <a:off x="6717532" y="3503142"/>
            <a:ext cx="1818868" cy="1634516"/>
          </a:xfrm>
          <a:prstGeom prst="ellipse">
            <a:avLst/>
          </a:prstGeom>
          <a:noFill/>
          <a:ln w="76200">
            <a:solidFill>
              <a:srgbClr val="CC423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823190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lens array&#10;&#10;Description automatically generated">
            <a:extLst>
              <a:ext uri="{FF2B5EF4-FFF2-40B4-BE49-F238E27FC236}">
                <a16:creationId xmlns:a16="http://schemas.microsoft.com/office/drawing/2014/main" id="{19D8FFFE-968C-6195-1A8E-B7AACFA43D9A}"/>
              </a:ext>
            </a:extLst>
          </p:cNvPr>
          <p:cNvPicPr>
            <a:picLocks noChangeAspect="1"/>
          </p:cNvPicPr>
          <p:nvPr/>
        </p:nvPicPr>
        <p:blipFill>
          <a:blip r:embed="rId3"/>
          <a:stretch>
            <a:fillRect/>
          </a:stretch>
        </p:blipFill>
        <p:spPr>
          <a:xfrm>
            <a:off x="1284347" y="2650048"/>
            <a:ext cx="4811740" cy="2754721"/>
          </a:xfrm>
          <a:prstGeom prst="rect">
            <a:avLst/>
          </a:prstGeom>
        </p:spPr>
      </p:pic>
      <p:sp>
        <p:nvSpPr>
          <p:cNvPr id="2" name="Date Placeholder 1">
            <a:extLst>
              <a:ext uri="{FF2B5EF4-FFF2-40B4-BE49-F238E27FC236}">
                <a16:creationId xmlns:a16="http://schemas.microsoft.com/office/drawing/2014/main" id="{9D26A21A-9A92-FD19-F70F-ADFAB415A765}"/>
              </a:ext>
            </a:extLst>
          </p:cNvPr>
          <p:cNvSpPr>
            <a:spLocks noGrp="1"/>
          </p:cNvSpPr>
          <p:nvPr>
            <p:ph type="dt" sz="half" idx="10"/>
          </p:nvPr>
        </p:nvSpPr>
        <p:spPr>
          <a:xfrm>
            <a:off x="838200" y="6356350"/>
            <a:ext cx="2743200" cy="365125"/>
          </a:xfrm>
        </p:spPr>
        <p:txBody>
          <a:bodyPr>
            <a:normAutofit/>
          </a:bodyPr>
          <a:lstStyle/>
          <a:p>
            <a:pPr>
              <a:spcAft>
                <a:spcPts val="600"/>
              </a:spcAft>
            </a:pPr>
            <a:fld id="{84124183-D4BB-B54B-B2F0-295D3FFF26F1}" type="datetime1">
              <a:rPr lang="de-CH" smtClean="0"/>
              <a:t>21.01.26</a:t>
            </a:fld>
            <a:endParaRPr lang="en-CH"/>
          </a:p>
        </p:txBody>
      </p:sp>
      <p:sp>
        <p:nvSpPr>
          <p:cNvPr id="3" name="Slide Number Placeholder 2">
            <a:extLst>
              <a:ext uri="{FF2B5EF4-FFF2-40B4-BE49-F238E27FC236}">
                <a16:creationId xmlns:a16="http://schemas.microsoft.com/office/drawing/2014/main" id="{352D3C58-71A6-3472-ECBC-C09068776EC5}"/>
              </a:ext>
            </a:extLst>
          </p:cNvPr>
          <p:cNvSpPr>
            <a:spLocks noGrp="1"/>
          </p:cNvSpPr>
          <p:nvPr>
            <p:ph type="sldNum" sz="quarter" idx="12"/>
          </p:nvPr>
        </p:nvSpPr>
        <p:spPr>
          <a:xfrm>
            <a:off x="9012381" y="6356350"/>
            <a:ext cx="2743200" cy="365125"/>
          </a:xfrm>
        </p:spPr>
        <p:txBody>
          <a:bodyPr>
            <a:normAutofit/>
          </a:bodyPr>
          <a:lstStyle/>
          <a:p>
            <a:pPr>
              <a:spcAft>
                <a:spcPts val="600"/>
              </a:spcAft>
            </a:pPr>
            <a:fld id="{19B51A1E-902D-48AF-9020-955120F399B6}" type="slidenum">
              <a:rPr lang="en-US" noProof="0" smtClean="0"/>
              <a:pPr>
                <a:spcAft>
                  <a:spcPts val="600"/>
                </a:spcAft>
              </a:pPr>
              <a:t>6</a:t>
            </a:fld>
            <a:endParaRPr lang="en-US" noProof="0" dirty="0"/>
          </a:p>
        </p:txBody>
      </p:sp>
      <p:sp>
        <p:nvSpPr>
          <p:cNvPr id="8" name="TextBox 7">
            <a:extLst>
              <a:ext uri="{FF2B5EF4-FFF2-40B4-BE49-F238E27FC236}">
                <a16:creationId xmlns:a16="http://schemas.microsoft.com/office/drawing/2014/main" id="{683339ED-71AD-3E99-BCF9-E85AEDC0C6C1}"/>
              </a:ext>
            </a:extLst>
          </p:cNvPr>
          <p:cNvSpPr txBox="1"/>
          <p:nvPr/>
        </p:nvSpPr>
        <p:spPr>
          <a:xfrm>
            <a:off x="479425" y="356173"/>
            <a:ext cx="3975640" cy="584775"/>
          </a:xfrm>
          <a:prstGeom prst="rect">
            <a:avLst/>
          </a:prstGeom>
          <a:noFill/>
        </p:spPr>
        <p:txBody>
          <a:bodyPr wrap="none" rtlCol="0">
            <a:spAutoFit/>
          </a:bodyPr>
          <a:lstStyle/>
          <a:p>
            <a:r>
              <a:rPr lang="en-CH" sz="3200" b="1" dirty="0">
                <a:latin typeface="Avenir Black" panose="02000503020000020003" pitchFamily="2" charset="0"/>
                <a:ea typeface="+mj-ea"/>
                <a:cs typeface="Baloo Bhaijaan" panose="03080902040302020200" pitchFamily="66" charset="-78"/>
              </a:rPr>
              <a:t>Wavefront Sensors:</a:t>
            </a:r>
          </a:p>
        </p:txBody>
      </p:sp>
      <p:sp>
        <p:nvSpPr>
          <p:cNvPr id="13" name="TextBox 12">
            <a:extLst>
              <a:ext uri="{FF2B5EF4-FFF2-40B4-BE49-F238E27FC236}">
                <a16:creationId xmlns:a16="http://schemas.microsoft.com/office/drawing/2014/main" id="{3194471D-5580-9C8F-AD32-12DCC2FC4F8D}"/>
              </a:ext>
            </a:extLst>
          </p:cNvPr>
          <p:cNvSpPr txBox="1"/>
          <p:nvPr/>
        </p:nvSpPr>
        <p:spPr>
          <a:xfrm>
            <a:off x="2288328" y="1794268"/>
            <a:ext cx="3010761" cy="400110"/>
          </a:xfrm>
          <a:prstGeom prst="rect">
            <a:avLst/>
          </a:prstGeom>
          <a:noFill/>
        </p:spPr>
        <p:txBody>
          <a:bodyPr wrap="none" rtlCol="0">
            <a:spAutoFit/>
          </a:bodyPr>
          <a:lstStyle/>
          <a:p>
            <a:r>
              <a:rPr lang="en-GB" sz="2000" b="1" dirty="0">
                <a:solidFill>
                  <a:schemeClr val="accent4">
                    <a:lumMod val="75000"/>
                  </a:schemeClr>
                </a:solidFill>
                <a:latin typeface="Avenir Book" panose="02000503020000020003" pitchFamily="2" charset="0"/>
              </a:rPr>
              <a:t>d</a:t>
            </a:r>
            <a:r>
              <a:rPr lang="en-CH" sz="2000" b="1" dirty="0">
                <a:solidFill>
                  <a:schemeClr val="accent4">
                    <a:lumMod val="75000"/>
                  </a:schemeClr>
                </a:solidFill>
                <a:latin typeface="Avenir Book" panose="02000503020000020003" pitchFamily="2" charset="0"/>
              </a:rPr>
              <a:t>ynamic/linearity range</a:t>
            </a:r>
          </a:p>
        </p:txBody>
      </p:sp>
      <p:sp>
        <p:nvSpPr>
          <p:cNvPr id="14" name="TextBox 13">
            <a:extLst>
              <a:ext uri="{FF2B5EF4-FFF2-40B4-BE49-F238E27FC236}">
                <a16:creationId xmlns:a16="http://schemas.microsoft.com/office/drawing/2014/main" id="{BA0DB748-3493-23FC-881D-D3461C88CCB4}"/>
              </a:ext>
            </a:extLst>
          </p:cNvPr>
          <p:cNvSpPr txBox="1"/>
          <p:nvPr/>
        </p:nvSpPr>
        <p:spPr>
          <a:xfrm>
            <a:off x="1576596" y="1236803"/>
            <a:ext cx="4434227" cy="461665"/>
          </a:xfrm>
          <a:prstGeom prst="rect">
            <a:avLst/>
          </a:prstGeom>
          <a:noFill/>
          <a:ln w="12700">
            <a:solidFill>
              <a:schemeClr val="tx1"/>
            </a:solidFill>
          </a:ln>
        </p:spPr>
        <p:txBody>
          <a:bodyPr wrap="none" rtlCol="0">
            <a:spAutoFit/>
          </a:bodyPr>
          <a:lstStyle/>
          <a:p>
            <a:r>
              <a:rPr lang="en-CH" sz="2400" dirty="0">
                <a:latin typeface="Avenir Book" panose="02000503020000020003" pitchFamily="2" charset="0"/>
              </a:rPr>
              <a:t>Shack-Hartmann WFS (SHWFS)</a:t>
            </a:r>
          </a:p>
        </p:txBody>
      </p:sp>
      <p:sp>
        <p:nvSpPr>
          <p:cNvPr id="15" name="TextBox 14">
            <a:extLst>
              <a:ext uri="{FF2B5EF4-FFF2-40B4-BE49-F238E27FC236}">
                <a16:creationId xmlns:a16="http://schemas.microsoft.com/office/drawing/2014/main" id="{6A4A0673-A822-D89D-3C3B-3CA108B04CF5}"/>
              </a:ext>
            </a:extLst>
          </p:cNvPr>
          <p:cNvSpPr txBox="1"/>
          <p:nvPr/>
        </p:nvSpPr>
        <p:spPr>
          <a:xfrm>
            <a:off x="7668178" y="1236804"/>
            <a:ext cx="3070071" cy="461665"/>
          </a:xfrm>
          <a:prstGeom prst="rect">
            <a:avLst/>
          </a:prstGeom>
          <a:noFill/>
          <a:ln w="12700">
            <a:solidFill>
              <a:schemeClr val="tx1"/>
            </a:solidFill>
          </a:ln>
        </p:spPr>
        <p:txBody>
          <a:bodyPr wrap="none" rtlCol="0">
            <a:spAutoFit/>
          </a:bodyPr>
          <a:lstStyle/>
          <a:p>
            <a:r>
              <a:rPr lang="en-CH" sz="2400" dirty="0">
                <a:latin typeface="Avenir Book" panose="02000503020000020003" pitchFamily="2" charset="0"/>
              </a:rPr>
              <a:t>Pyramid WFS (PWFS)</a:t>
            </a:r>
          </a:p>
        </p:txBody>
      </p:sp>
      <p:sp>
        <p:nvSpPr>
          <p:cNvPr id="17" name="TextBox 16">
            <a:extLst>
              <a:ext uri="{FF2B5EF4-FFF2-40B4-BE49-F238E27FC236}">
                <a16:creationId xmlns:a16="http://schemas.microsoft.com/office/drawing/2014/main" id="{07D691F7-3527-C27D-A880-10940E43A882}"/>
              </a:ext>
            </a:extLst>
          </p:cNvPr>
          <p:cNvSpPr txBox="1"/>
          <p:nvPr/>
        </p:nvSpPr>
        <p:spPr>
          <a:xfrm>
            <a:off x="8652720" y="1698567"/>
            <a:ext cx="1345240" cy="400110"/>
          </a:xfrm>
          <a:prstGeom prst="rect">
            <a:avLst/>
          </a:prstGeom>
          <a:noFill/>
        </p:spPr>
        <p:txBody>
          <a:bodyPr wrap="none" rtlCol="0">
            <a:spAutoFit/>
          </a:bodyPr>
          <a:lstStyle/>
          <a:p>
            <a:r>
              <a:rPr lang="en-CH" sz="2000" b="1" dirty="0">
                <a:solidFill>
                  <a:schemeClr val="accent4">
                    <a:lumMod val="75000"/>
                  </a:schemeClr>
                </a:solidFill>
                <a:latin typeface="Avenir Book" panose="02000503020000020003" pitchFamily="2" charset="0"/>
              </a:rPr>
              <a:t>sensitivity</a:t>
            </a:r>
          </a:p>
        </p:txBody>
      </p:sp>
      <p:sp>
        <p:nvSpPr>
          <p:cNvPr id="4" name="TextBox 3">
            <a:extLst>
              <a:ext uri="{FF2B5EF4-FFF2-40B4-BE49-F238E27FC236}">
                <a16:creationId xmlns:a16="http://schemas.microsoft.com/office/drawing/2014/main" id="{276C8742-E6BD-8570-B3ED-855A7741C8E2}"/>
              </a:ext>
            </a:extLst>
          </p:cNvPr>
          <p:cNvSpPr txBox="1"/>
          <p:nvPr/>
        </p:nvSpPr>
        <p:spPr>
          <a:xfrm>
            <a:off x="1576596" y="5632176"/>
            <a:ext cx="2009204" cy="276999"/>
          </a:xfrm>
          <a:prstGeom prst="rect">
            <a:avLst/>
          </a:prstGeom>
          <a:noFill/>
        </p:spPr>
        <p:txBody>
          <a:bodyPr wrap="none" rtlCol="0">
            <a:spAutoFit/>
          </a:bodyPr>
          <a:lstStyle/>
          <a:p>
            <a:r>
              <a:rPr lang="en-GB" sz="1200" dirty="0">
                <a:solidFill>
                  <a:schemeClr val="tx1">
                    <a:lumMod val="50000"/>
                    <a:lumOff val="50000"/>
                  </a:schemeClr>
                </a:solidFill>
              </a:rPr>
              <a:t>C</a:t>
            </a:r>
            <a:r>
              <a:rPr lang="en-CH" sz="1200" dirty="0">
                <a:solidFill>
                  <a:schemeClr val="tx1">
                    <a:lumMod val="50000"/>
                    <a:lumOff val="50000"/>
                  </a:schemeClr>
                </a:solidFill>
              </a:rPr>
              <a:t>redit: B. Hean Pui et al 2005</a:t>
            </a:r>
            <a:endParaRPr lang="en-GB" sz="1200" dirty="0">
              <a:solidFill>
                <a:schemeClr val="tx1">
                  <a:lumMod val="50000"/>
                  <a:lumOff val="50000"/>
                </a:schemeClr>
              </a:solidFill>
            </a:endParaRPr>
          </a:p>
        </p:txBody>
      </p:sp>
      <p:pic>
        <p:nvPicPr>
          <p:cNvPr id="7" name="Picture 6" descr="Diagram of a pyramid with arrows and a lens&#10;&#10;Description automatically generated">
            <a:extLst>
              <a:ext uri="{FF2B5EF4-FFF2-40B4-BE49-F238E27FC236}">
                <a16:creationId xmlns:a16="http://schemas.microsoft.com/office/drawing/2014/main" id="{388F156B-F63F-BFEF-D4E6-BF076DDEC045}"/>
              </a:ext>
            </a:extLst>
          </p:cNvPr>
          <p:cNvPicPr>
            <a:picLocks noChangeAspect="1"/>
          </p:cNvPicPr>
          <p:nvPr/>
        </p:nvPicPr>
        <p:blipFill>
          <a:blip r:embed="rId4"/>
          <a:stretch>
            <a:fillRect/>
          </a:stretch>
        </p:blipFill>
        <p:spPr>
          <a:xfrm>
            <a:off x="7993514" y="2221887"/>
            <a:ext cx="2419398" cy="3611044"/>
          </a:xfrm>
          <a:prstGeom prst="rect">
            <a:avLst/>
          </a:prstGeom>
        </p:spPr>
      </p:pic>
      <p:sp>
        <p:nvSpPr>
          <p:cNvPr id="9" name="TextBox 8">
            <a:extLst>
              <a:ext uri="{FF2B5EF4-FFF2-40B4-BE49-F238E27FC236}">
                <a16:creationId xmlns:a16="http://schemas.microsoft.com/office/drawing/2014/main" id="{D25E5413-548E-4C5C-D81D-F861515637AC}"/>
              </a:ext>
            </a:extLst>
          </p:cNvPr>
          <p:cNvSpPr txBox="1"/>
          <p:nvPr/>
        </p:nvSpPr>
        <p:spPr>
          <a:xfrm>
            <a:off x="8409096" y="5832931"/>
            <a:ext cx="1832489" cy="276999"/>
          </a:xfrm>
          <a:prstGeom prst="rect">
            <a:avLst/>
          </a:prstGeom>
          <a:noFill/>
        </p:spPr>
        <p:txBody>
          <a:bodyPr wrap="none" rtlCol="0">
            <a:spAutoFit/>
          </a:bodyPr>
          <a:lstStyle/>
          <a:p>
            <a:r>
              <a:rPr lang="en-GB" sz="1200" dirty="0">
                <a:solidFill>
                  <a:schemeClr val="tx1">
                    <a:lumMod val="50000"/>
                    <a:lumOff val="50000"/>
                  </a:schemeClr>
                </a:solidFill>
              </a:rPr>
              <a:t>C</a:t>
            </a:r>
            <a:r>
              <a:rPr lang="en-CH" sz="1200" dirty="0">
                <a:solidFill>
                  <a:schemeClr val="tx1">
                    <a:lumMod val="50000"/>
                    <a:lumOff val="50000"/>
                  </a:schemeClr>
                </a:solidFill>
              </a:rPr>
              <a:t>redit: </a:t>
            </a:r>
            <a:r>
              <a:rPr lang="en-GB" sz="1200" dirty="0">
                <a:solidFill>
                  <a:schemeClr val="tx1">
                    <a:lumMod val="50000"/>
                    <a:lumOff val="50000"/>
                  </a:schemeClr>
                </a:solidFill>
              </a:rPr>
              <a:t>The Optical Society</a:t>
            </a:r>
          </a:p>
        </p:txBody>
      </p:sp>
    </p:spTree>
    <p:extLst>
      <p:ext uri="{BB962C8B-B14F-4D97-AF65-F5344CB8AC3E}">
        <p14:creationId xmlns:p14="http://schemas.microsoft.com/office/powerpoint/2010/main" val="562927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A8656D-7CDD-9610-EBF4-E0E14E0A058F}"/>
              </a:ext>
            </a:extLst>
          </p:cNvPr>
          <p:cNvSpPr>
            <a:spLocks noGrp="1"/>
          </p:cNvSpPr>
          <p:nvPr>
            <p:ph type="dt" sz="half" idx="10"/>
          </p:nvPr>
        </p:nvSpPr>
        <p:spPr/>
        <p:txBody>
          <a:bodyPr/>
          <a:lstStyle/>
          <a:p>
            <a:fld id="{97C4DD71-5851-154C-BBF1-D09B94C4F3DF}" type="datetime1">
              <a:rPr lang="de-CH" smtClean="0"/>
              <a:t>21.01.26</a:t>
            </a:fld>
            <a:endParaRPr lang="en-CH"/>
          </a:p>
        </p:txBody>
      </p:sp>
      <p:sp>
        <p:nvSpPr>
          <p:cNvPr id="3" name="Slide Number Placeholder 2">
            <a:extLst>
              <a:ext uri="{FF2B5EF4-FFF2-40B4-BE49-F238E27FC236}">
                <a16:creationId xmlns:a16="http://schemas.microsoft.com/office/drawing/2014/main" id="{6BA0BAC6-9C56-9689-2CAB-020F098A1D19}"/>
              </a:ext>
            </a:extLst>
          </p:cNvPr>
          <p:cNvSpPr>
            <a:spLocks noGrp="1"/>
          </p:cNvSpPr>
          <p:nvPr>
            <p:ph type="sldNum" sz="quarter" idx="12"/>
          </p:nvPr>
        </p:nvSpPr>
        <p:spPr/>
        <p:txBody>
          <a:bodyPr/>
          <a:lstStyle/>
          <a:p>
            <a:fld id="{19B51A1E-902D-48AF-9020-955120F399B6}" type="slidenum">
              <a:rPr lang="en-US" noProof="0" smtClean="0"/>
              <a:pPr/>
              <a:t>7</a:t>
            </a:fld>
            <a:endParaRPr lang="en-US" noProof="0" dirty="0"/>
          </a:p>
        </p:txBody>
      </p:sp>
      <p:sp>
        <p:nvSpPr>
          <p:cNvPr id="8" name="TextBox 7">
            <a:extLst>
              <a:ext uri="{FF2B5EF4-FFF2-40B4-BE49-F238E27FC236}">
                <a16:creationId xmlns:a16="http://schemas.microsoft.com/office/drawing/2014/main" id="{A887B834-4BCE-B6E1-A4F3-A3F41CB009DE}"/>
              </a:ext>
            </a:extLst>
          </p:cNvPr>
          <p:cNvSpPr txBox="1"/>
          <p:nvPr/>
        </p:nvSpPr>
        <p:spPr>
          <a:xfrm>
            <a:off x="8028521" y="6079351"/>
            <a:ext cx="2056332" cy="276999"/>
          </a:xfrm>
          <a:prstGeom prst="rect">
            <a:avLst/>
          </a:prstGeom>
          <a:noFill/>
        </p:spPr>
        <p:txBody>
          <a:bodyPr wrap="none" rtlCol="0">
            <a:spAutoFit/>
          </a:bodyPr>
          <a:lstStyle/>
          <a:p>
            <a:r>
              <a:rPr lang="en-GB" sz="1200" dirty="0">
                <a:solidFill>
                  <a:schemeClr val="tx1">
                    <a:lumMod val="50000"/>
                    <a:lumOff val="50000"/>
                  </a:schemeClr>
                </a:solidFill>
              </a:rPr>
              <a:t>C</a:t>
            </a:r>
            <a:r>
              <a:rPr lang="en-CH" sz="1200" dirty="0">
                <a:solidFill>
                  <a:schemeClr val="tx1">
                    <a:lumMod val="50000"/>
                    <a:lumOff val="50000"/>
                  </a:schemeClr>
                </a:solidFill>
              </a:rPr>
              <a:t>redit: </a:t>
            </a:r>
            <a:r>
              <a:rPr lang="en-GB" sz="1200" dirty="0" err="1">
                <a:solidFill>
                  <a:schemeClr val="tx1">
                    <a:lumMod val="50000"/>
                    <a:lumOff val="50000"/>
                  </a:schemeClr>
                </a:solidFill>
              </a:rPr>
              <a:t>PadovAdOpt</a:t>
            </a:r>
            <a:r>
              <a:rPr lang="en-CH" sz="1200" dirty="0">
                <a:solidFill>
                  <a:schemeClr val="tx1">
                    <a:lumMod val="50000"/>
                    <a:lumOff val="50000"/>
                  </a:schemeClr>
                </a:solidFill>
              </a:rPr>
              <a:t>/</a:t>
            </a:r>
            <a:r>
              <a:rPr lang="en-GB" sz="1200" dirty="0">
                <a:solidFill>
                  <a:schemeClr val="tx1">
                    <a:lumMod val="50000"/>
                    <a:lumOff val="50000"/>
                  </a:schemeClr>
                </a:solidFill>
              </a:rPr>
              <a:t>Mike Pan</a:t>
            </a:r>
            <a:endParaRPr lang="en-CH"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24F34D09-D1BA-5BFD-4EA9-6884EC34F1CC}"/>
              </a:ext>
            </a:extLst>
          </p:cNvPr>
          <p:cNvGrpSpPr/>
          <p:nvPr/>
        </p:nvGrpSpPr>
        <p:grpSpPr>
          <a:xfrm>
            <a:off x="2031999" y="301421"/>
            <a:ext cx="8128001" cy="6096000"/>
            <a:chOff x="2031999" y="301421"/>
            <a:chExt cx="8128001" cy="6096000"/>
          </a:xfrm>
        </p:grpSpPr>
        <p:pic>
          <p:nvPicPr>
            <p:cNvPr id="11" name="VideoMushuSIAPSConferencePyramid">
              <a:hlinkClick r:id="" action="ppaction://media"/>
              <a:extLst>
                <a:ext uri="{FF2B5EF4-FFF2-40B4-BE49-F238E27FC236}">
                  <a16:creationId xmlns:a16="http://schemas.microsoft.com/office/drawing/2014/main" id="{6622B25E-BCEF-8CC8-B2F6-00240CFA67E7}"/>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032000" y="301421"/>
              <a:ext cx="8128000" cy="6096000"/>
            </a:xfrm>
            <a:prstGeom prst="rect">
              <a:avLst/>
            </a:prstGeom>
          </p:spPr>
        </p:pic>
        <p:sp>
          <p:nvSpPr>
            <p:cNvPr id="12" name="Rectangle 11">
              <a:extLst>
                <a:ext uri="{FF2B5EF4-FFF2-40B4-BE49-F238E27FC236}">
                  <a16:creationId xmlns:a16="http://schemas.microsoft.com/office/drawing/2014/main" id="{66653FAA-12E1-8562-96D4-DD9A879FBB6D}"/>
                </a:ext>
              </a:extLst>
            </p:cNvPr>
            <p:cNvSpPr/>
            <p:nvPr/>
          </p:nvSpPr>
          <p:spPr>
            <a:xfrm>
              <a:off x="2031999" y="302640"/>
              <a:ext cx="2902607" cy="72531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Rectangle 12">
              <a:extLst>
                <a:ext uri="{FF2B5EF4-FFF2-40B4-BE49-F238E27FC236}">
                  <a16:creationId xmlns:a16="http://schemas.microsoft.com/office/drawing/2014/main" id="{61B6D431-0BDA-FDD5-F85B-484DCF0AA674}"/>
                </a:ext>
              </a:extLst>
            </p:cNvPr>
            <p:cNvSpPr/>
            <p:nvPr/>
          </p:nvSpPr>
          <p:spPr>
            <a:xfrm>
              <a:off x="2209800" y="1744292"/>
              <a:ext cx="1709684" cy="72531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15" name="TextBox 14">
            <a:extLst>
              <a:ext uri="{FF2B5EF4-FFF2-40B4-BE49-F238E27FC236}">
                <a16:creationId xmlns:a16="http://schemas.microsoft.com/office/drawing/2014/main" id="{C98ED281-D5F6-070D-105A-8068F9BCBAF6}"/>
              </a:ext>
            </a:extLst>
          </p:cNvPr>
          <p:cNvSpPr txBox="1"/>
          <p:nvPr/>
        </p:nvSpPr>
        <p:spPr>
          <a:xfrm>
            <a:off x="8066095" y="6079350"/>
            <a:ext cx="2056332" cy="276999"/>
          </a:xfrm>
          <a:prstGeom prst="rect">
            <a:avLst/>
          </a:prstGeom>
          <a:noFill/>
        </p:spPr>
        <p:txBody>
          <a:bodyPr wrap="none" rtlCol="0">
            <a:spAutoFit/>
          </a:bodyPr>
          <a:lstStyle/>
          <a:p>
            <a:r>
              <a:rPr lang="en-GB" sz="1200" dirty="0">
                <a:solidFill>
                  <a:schemeClr val="tx1">
                    <a:lumMod val="50000"/>
                    <a:lumOff val="50000"/>
                  </a:schemeClr>
                </a:solidFill>
              </a:rPr>
              <a:t>C</a:t>
            </a:r>
            <a:r>
              <a:rPr lang="en-CH" sz="1200" dirty="0">
                <a:solidFill>
                  <a:schemeClr val="tx1">
                    <a:lumMod val="50000"/>
                    <a:lumOff val="50000"/>
                  </a:schemeClr>
                </a:solidFill>
              </a:rPr>
              <a:t>redit: </a:t>
            </a:r>
            <a:r>
              <a:rPr lang="en-GB" sz="1200" dirty="0" err="1">
                <a:solidFill>
                  <a:schemeClr val="tx1">
                    <a:lumMod val="50000"/>
                    <a:lumOff val="50000"/>
                  </a:schemeClr>
                </a:solidFill>
              </a:rPr>
              <a:t>PadovAdOpt</a:t>
            </a:r>
            <a:r>
              <a:rPr lang="en-CH" sz="1200" dirty="0">
                <a:solidFill>
                  <a:schemeClr val="tx1">
                    <a:lumMod val="50000"/>
                    <a:lumOff val="50000"/>
                  </a:schemeClr>
                </a:solidFill>
              </a:rPr>
              <a:t>/</a:t>
            </a:r>
            <a:r>
              <a:rPr lang="en-GB" sz="1200" dirty="0">
                <a:solidFill>
                  <a:schemeClr val="tx1">
                    <a:lumMod val="50000"/>
                    <a:lumOff val="50000"/>
                  </a:schemeClr>
                </a:solidFill>
              </a:rPr>
              <a:t>Mike Pan</a:t>
            </a:r>
            <a:endParaRPr lang="en-CH" sz="1200" dirty="0">
              <a:solidFill>
                <a:schemeClr val="tx1">
                  <a:lumMod val="50000"/>
                  <a:lumOff val="50000"/>
                </a:schemeClr>
              </a:solidFill>
            </a:endParaRPr>
          </a:p>
        </p:txBody>
      </p:sp>
    </p:spTree>
    <p:extLst>
      <p:ext uri="{BB962C8B-B14F-4D97-AF65-F5344CB8AC3E}">
        <p14:creationId xmlns:p14="http://schemas.microsoft.com/office/powerpoint/2010/main" val="194194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F3F9F4-7A66-2740-CD0A-1D5098E936C1}"/>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D726CBCF-5043-5EA6-DA22-9FF742F6B18D}"/>
              </a:ext>
            </a:extLst>
          </p:cNvPr>
          <p:cNvSpPr txBox="1"/>
          <p:nvPr/>
        </p:nvSpPr>
        <p:spPr>
          <a:xfrm>
            <a:off x="530470" y="516191"/>
            <a:ext cx="6101860" cy="547842"/>
          </a:xfrm>
          <a:prstGeom prst="rect">
            <a:avLst/>
          </a:prstGeom>
          <a:noFill/>
        </p:spPr>
        <p:txBody>
          <a:bodyPr wrap="square">
            <a:spAutoFit/>
          </a:bodyPr>
          <a:lstStyle/>
          <a:p>
            <a:pPr>
              <a:lnSpc>
                <a:spcPct val="90000"/>
              </a:lnSpc>
              <a:spcBef>
                <a:spcPct val="0"/>
              </a:spcBef>
              <a:spcAft>
                <a:spcPts val="600"/>
              </a:spcAft>
            </a:pPr>
            <a:r>
              <a:rPr lang="en-US" sz="3200" b="1" dirty="0">
                <a:latin typeface="Avenir Black" panose="02000503020000020003" pitchFamily="2" charset="0"/>
                <a:ea typeface="+mj-ea"/>
                <a:cs typeface="Baloo Bhaijaan" panose="03080902040302020200" pitchFamily="66" charset="-78"/>
              </a:rPr>
              <a:t>Linearity of the Pyramid WFS</a:t>
            </a:r>
          </a:p>
        </p:txBody>
      </p:sp>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167F0592-035D-2649-A39A-48BD9478847D}"/>
                  </a:ext>
                </a:extLst>
              </p:cNvPr>
              <p:cNvSpPr txBox="1"/>
              <p:nvPr/>
            </p:nvSpPr>
            <p:spPr>
              <a:xfrm>
                <a:off x="2209800" y="5897672"/>
                <a:ext cx="7703134" cy="461665"/>
              </a:xfrm>
              <a:prstGeom prst="rect">
                <a:avLst/>
              </a:prstGeom>
              <a:noFill/>
            </p:spPr>
            <p:txBody>
              <a:bodyPr wrap="none" rtlCol="0">
                <a:spAutoFit/>
              </a:bodyPr>
              <a:lstStyle/>
              <a:p>
                <a:r>
                  <a:rPr lang="en-CH" sz="2400" b="1" dirty="0">
                    <a:latin typeface="Avenir Book" panose="02000503020000020003" pitchFamily="2" charset="0"/>
                  </a:rPr>
                  <a:t> </a:t>
                </a:r>
                <a:r>
                  <a:rPr lang="en-CH" sz="2400" dirty="0">
                    <a:latin typeface="Avenir Book" panose="02000503020000020003" pitchFamily="2" charset="0"/>
                  </a:rPr>
                  <a:t>PyWFS response curve for a given spatial frequency </a:t>
                </a:r>
                <a14:m>
                  <m:oMath xmlns:m="http://schemas.openxmlformats.org/officeDocument/2006/math">
                    <m:r>
                      <a:rPr lang="en-US" sz="2400">
                        <a:latin typeface="Cambria Math" panose="02040503050406030204" pitchFamily="18" charset="0"/>
                      </a:rPr>
                      <m:t>𝜙</m:t>
                    </m:r>
                  </m:oMath>
                </a14:m>
                <a:r>
                  <a:rPr lang="en-CH" sz="2400" baseline="-25000" dirty="0">
                    <a:latin typeface="Avenir Book" panose="02000503020000020003" pitchFamily="2" charset="0"/>
                  </a:rPr>
                  <a:t>i</a:t>
                </a:r>
              </a:p>
            </p:txBody>
          </p:sp>
        </mc:Choice>
        <mc:Fallback xmlns="">
          <p:sp>
            <p:nvSpPr>
              <p:cNvPr id="75" name="TextBox 74">
                <a:extLst>
                  <a:ext uri="{FF2B5EF4-FFF2-40B4-BE49-F238E27FC236}">
                    <a16:creationId xmlns:a16="http://schemas.microsoft.com/office/drawing/2014/main" id="{167F0592-035D-2649-A39A-48BD9478847D}"/>
                  </a:ext>
                </a:extLst>
              </p:cNvPr>
              <p:cNvSpPr txBox="1">
                <a:spLocks noRot="1" noChangeAspect="1" noMove="1" noResize="1" noEditPoints="1" noAdjustHandles="1" noChangeArrowheads="1" noChangeShapeType="1" noTextEdit="1"/>
              </p:cNvSpPr>
              <p:nvPr/>
            </p:nvSpPr>
            <p:spPr>
              <a:xfrm>
                <a:off x="2209800" y="5897672"/>
                <a:ext cx="7703134" cy="461665"/>
              </a:xfrm>
              <a:prstGeom prst="rect">
                <a:avLst/>
              </a:prstGeom>
              <a:blipFill>
                <a:blip r:embed="rId3"/>
                <a:stretch>
                  <a:fillRect l="-165" t="-10811" b="-29730"/>
                </a:stretch>
              </a:blipFill>
            </p:spPr>
            <p:txBody>
              <a:bodyPr/>
              <a:lstStyle/>
              <a:p>
                <a:r>
                  <a:rPr lang="en-CH">
                    <a:noFill/>
                  </a:rPr>
                  <a:t> </a:t>
                </a:r>
              </a:p>
            </p:txBody>
          </p:sp>
        </mc:Fallback>
      </mc:AlternateContent>
      <p:sp>
        <p:nvSpPr>
          <p:cNvPr id="3" name="Date Placeholder 2">
            <a:extLst>
              <a:ext uri="{FF2B5EF4-FFF2-40B4-BE49-F238E27FC236}">
                <a16:creationId xmlns:a16="http://schemas.microsoft.com/office/drawing/2014/main" id="{6E2D93A8-3D77-51D5-7DD3-CF5228AD03EC}"/>
              </a:ext>
            </a:extLst>
          </p:cNvPr>
          <p:cNvSpPr>
            <a:spLocks noGrp="1"/>
          </p:cNvSpPr>
          <p:nvPr>
            <p:ph type="dt" sz="half" idx="10"/>
          </p:nvPr>
        </p:nvSpPr>
        <p:spPr/>
        <p:txBody>
          <a:bodyPr/>
          <a:lstStyle/>
          <a:p>
            <a:fld id="{240E8D16-B055-6B40-B4E0-B0F44F3F5D81}" type="datetime1">
              <a:rPr lang="de-CH" smtClean="0"/>
              <a:t>21.01.26</a:t>
            </a:fld>
            <a:endParaRPr lang="en-CH"/>
          </a:p>
        </p:txBody>
      </p:sp>
      <p:sp>
        <p:nvSpPr>
          <p:cNvPr id="4" name="Slide Number Placeholder 3">
            <a:extLst>
              <a:ext uri="{FF2B5EF4-FFF2-40B4-BE49-F238E27FC236}">
                <a16:creationId xmlns:a16="http://schemas.microsoft.com/office/drawing/2014/main" id="{9DD7FC56-FC25-9E76-BECB-4E7965A86E44}"/>
              </a:ext>
            </a:extLst>
          </p:cNvPr>
          <p:cNvSpPr>
            <a:spLocks noGrp="1"/>
          </p:cNvSpPr>
          <p:nvPr>
            <p:ph type="sldNum" sz="quarter" idx="12"/>
          </p:nvPr>
        </p:nvSpPr>
        <p:spPr/>
        <p:txBody>
          <a:bodyPr/>
          <a:lstStyle/>
          <a:p>
            <a:fld id="{19B51A1E-902D-48AF-9020-955120F399B6}" type="slidenum">
              <a:rPr lang="en-US" noProof="0" smtClean="0"/>
              <a:pPr/>
              <a:t>8</a:t>
            </a:fld>
            <a:endParaRPr lang="en-US" noProof="0" dirty="0"/>
          </a:p>
        </p:txBody>
      </p:sp>
      <p:grpSp>
        <p:nvGrpSpPr>
          <p:cNvPr id="27" name="Group 26">
            <a:extLst>
              <a:ext uri="{FF2B5EF4-FFF2-40B4-BE49-F238E27FC236}">
                <a16:creationId xmlns:a16="http://schemas.microsoft.com/office/drawing/2014/main" id="{7E5A178E-673F-AB7A-2895-E25245520F2E}"/>
              </a:ext>
            </a:extLst>
          </p:cNvPr>
          <p:cNvGrpSpPr/>
          <p:nvPr/>
        </p:nvGrpSpPr>
        <p:grpSpPr>
          <a:xfrm>
            <a:off x="3338963" y="1416720"/>
            <a:ext cx="5514074" cy="4186722"/>
            <a:chOff x="4488906" y="1482436"/>
            <a:chExt cx="5514074" cy="4186722"/>
          </a:xfrm>
        </p:grpSpPr>
        <p:grpSp>
          <p:nvGrpSpPr>
            <p:cNvPr id="28" name="Group 27">
              <a:extLst>
                <a:ext uri="{FF2B5EF4-FFF2-40B4-BE49-F238E27FC236}">
                  <a16:creationId xmlns:a16="http://schemas.microsoft.com/office/drawing/2014/main" id="{9506E389-4AB9-556A-2F4A-6D54D1989C76}"/>
                </a:ext>
              </a:extLst>
            </p:cNvPr>
            <p:cNvGrpSpPr/>
            <p:nvPr/>
          </p:nvGrpSpPr>
          <p:grpSpPr>
            <a:xfrm>
              <a:off x="4488906" y="1482436"/>
              <a:ext cx="5514073" cy="4186722"/>
              <a:chOff x="4488906" y="1482436"/>
              <a:chExt cx="5514073" cy="4186722"/>
            </a:xfrm>
          </p:grpSpPr>
          <p:cxnSp>
            <p:nvCxnSpPr>
              <p:cNvPr id="32" name="Straight Arrow Connector 31">
                <a:extLst>
                  <a:ext uri="{FF2B5EF4-FFF2-40B4-BE49-F238E27FC236}">
                    <a16:creationId xmlns:a16="http://schemas.microsoft.com/office/drawing/2014/main" id="{4CC640DA-2861-95BB-0C66-A9A788B65B56}"/>
                  </a:ext>
                </a:extLst>
              </p:cNvPr>
              <p:cNvCxnSpPr>
                <a:cxnSpLocks/>
              </p:cNvCxnSpPr>
              <p:nvPr/>
            </p:nvCxnSpPr>
            <p:spPr>
              <a:xfrm flipV="1">
                <a:off x="7245927" y="1482436"/>
                <a:ext cx="0" cy="4186722"/>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838E4A9B-8386-214A-3B73-6ABA6AC0370E}"/>
                  </a:ext>
                </a:extLst>
              </p:cNvPr>
              <p:cNvCxnSpPr>
                <a:cxnSpLocks/>
              </p:cNvCxnSpPr>
              <p:nvPr/>
            </p:nvCxnSpPr>
            <p:spPr>
              <a:xfrm>
                <a:off x="4488906" y="3626220"/>
                <a:ext cx="5514073" cy="21549"/>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3BB6CF08-32BB-5E05-6FF6-CEA31D06F3E5}"/>
                  </a:ext>
                </a:extLst>
              </p:cNvPr>
              <p:cNvCxnSpPr>
                <a:cxnSpLocks/>
              </p:cNvCxnSpPr>
              <p:nvPr/>
            </p:nvCxnSpPr>
            <p:spPr>
              <a:xfrm flipH="1">
                <a:off x="5239359" y="1593273"/>
                <a:ext cx="4062031" cy="4062031"/>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35" name="Arc 34">
                <a:extLst>
                  <a:ext uri="{FF2B5EF4-FFF2-40B4-BE49-F238E27FC236}">
                    <a16:creationId xmlns:a16="http://schemas.microsoft.com/office/drawing/2014/main" id="{6410A418-D905-A35E-4251-BCAD52D8ADCB}"/>
                  </a:ext>
                </a:extLst>
              </p:cNvPr>
              <p:cNvSpPr/>
              <p:nvPr/>
            </p:nvSpPr>
            <p:spPr>
              <a:xfrm rot="898195">
                <a:off x="7325679" y="3035629"/>
                <a:ext cx="818599" cy="991269"/>
              </a:xfrm>
              <a:prstGeom prst="arc">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CH"/>
              </a:p>
            </p:txBody>
          </p:sp>
        </p:grpSp>
        <p:sp>
          <p:nvSpPr>
            <p:cNvPr id="29" name="TextBox 28">
              <a:extLst>
                <a:ext uri="{FF2B5EF4-FFF2-40B4-BE49-F238E27FC236}">
                  <a16:creationId xmlns:a16="http://schemas.microsoft.com/office/drawing/2014/main" id="{DA427035-3DE6-97A2-F1E1-300E8783BD3D}"/>
                </a:ext>
              </a:extLst>
            </p:cNvPr>
            <p:cNvSpPr txBox="1"/>
            <p:nvPr/>
          </p:nvSpPr>
          <p:spPr>
            <a:xfrm>
              <a:off x="6253811" y="1531238"/>
              <a:ext cx="825867" cy="369332"/>
            </a:xfrm>
            <a:prstGeom prst="rect">
              <a:avLst/>
            </a:prstGeom>
            <a:noFill/>
          </p:spPr>
          <p:txBody>
            <a:bodyPr wrap="none" rtlCol="0">
              <a:spAutoFit/>
            </a:bodyPr>
            <a:lstStyle/>
            <a:p>
              <a:r>
                <a:rPr lang="en-CH" dirty="0">
                  <a:latin typeface="American Typewriter" panose="02090604020004020304" pitchFamily="18" charset="77"/>
                </a:rPr>
                <a:t>I(aϕ</a:t>
              </a:r>
              <a:r>
                <a:rPr lang="en-CH" baseline="-25000" dirty="0">
                  <a:latin typeface="American Typewriter" panose="02090604020004020304" pitchFamily="18" charset="77"/>
                </a:rPr>
                <a:t>i</a:t>
              </a:r>
              <a:r>
                <a:rPr lang="en-CH" dirty="0">
                  <a:latin typeface="American Typewriter" panose="02090604020004020304" pitchFamily="18" charset="77"/>
                </a:rPr>
                <a:t>)</a:t>
              </a:r>
            </a:p>
          </p:txBody>
        </p:sp>
        <p:sp>
          <p:nvSpPr>
            <p:cNvPr id="31" name="TextBox 30">
              <a:extLst>
                <a:ext uri="{FF2B5EF4-FFF2-40B4-BE49-F238E27FC236}">
                  <a16:creationId xmlns:a16="http://schemas.microsoft.com/office/drawing/2014/main" id="{4C420B7A-2413-8C92-85D7-0F7E4D41BD6E}"/>
                </a:ext>
              </a:extLst>
            </p:cNvPr>
            <p:cNvSpPr txBox="1"/>
            <p:nvPr/>
          </p:nvSpPr>
          <p:spPr>
            <a:xfrm>
              <a:off x="9434961" y="3676901"/>
              <a:ext cx="568019" cy="369332"/>
            </a:xfrm>
            <a:prstGeom prst="rect">
              <a:avLst/>
            </a:prstGeom>
            <a:noFill/>
          </p:spPr>
          <p:txBody>
            <a:bodyPr wrap="square" rtlCol="0">
              <a:spAutoFit/>
            </a:bodyPr>
            <a:lstStyle/>
            <a:p>
              <a:r>
                <a:rPr lang="en-CH" dirty="0">
                  <a:latin typeface="American Typewriter" panose="02090604020004020304" pitchFamily="18" charset="77"/>
                </a:rPr>
                <a:t>aϕ</a:t>
              </a:r>
              <a:r>
                <a:rPr lang="en-CH" baseline="-25000" dirty="0">
                  <a:latin typeface="American Typewriter" panose="02090604020004020304" pitchFamily="18" charset="77"/>
                </a:rPr>
                <a:t>i</a:t>
              </a:r>
              <a:endParaRPr lang="en-CH" dirty="0">
                <a:latin typeface="American Typewriter" panose="02090604020004020304" pitchFamily="18" charset="77"/>
              </a:endParaRPr>
            </a:p>
          </p:txBody>
        </p:sp>
      </p:grpSp>
      <p:sp>
        <p:nvSpPr>
          <p:cNvPr id="36" name="Freeform 35">
            <a:extLst>
              <a:ext uri="{FF2B5EF4-FFF2-40B4-BE49-F238E27FC236}">
                <a16:creationId xmlns:a16="http://schemas.microsoft.com/office/drawing/2014/main" id="{90082C77-1A7B-9992-A172-D8F2AB51F478}"/>
              </a:ext>
            </a:extLst>
          </p:cNvPr>
          <p:cNvSpPr/>
          <p:nvPr/>
        </p:nvSpPr>
        <p:spPr>
          <a:xfrm>
            <a:off x="6098059" y="2910623"/>
            <a:ext cx="2729344" cy="657930"/>
          </a:xfrm>
          <a:custGeom>
            <a:avLst/>
            <a:gdLst>
              <a:gd name="connsiteX0" fmla="*/ 0 w 2804984"/>
              <a:gd name="connsiteY0" fmla="*/ 657930 h 657930"/>
              <a:gd name="connsiteX1" fmla="*/ 957649 w 2804984"/>
              <a:gd name="connsiteY1" fmla="*/ 83341 h 657930"/>
              <a:gd name="connsiteX2" fmla="*/ 2804984 w 2804984"/>
              <a:gd name="connsiteY2" fmla="*/ 15379 h 657930"/>
            </a:gdLst>
            <a:ahLst/>
            <a:cxnLst>
              <a:cxn ang="0">
                <a:pos x="connsiteX0" y="connsiteY0"/>
              </a:cxn>
              <a:cxn ang="0">
                <a:pos x="connsiteX1" y="connsiteY1"/>
              </a:cxn>
              <a:cxn ang="0">
                <a:pos x="connsiteX2" y="connsiteY2"/>
              </a:cxn>
            </a:cxnLst>
            <a:rect l="l" t="t" r="r" b="b"/>
            <a:pathLst>
              <a:path w="2804984" h="657930">
                <a:moveTo>
                  <a:pt x="0" y="657930"/>
                </a:moveTo>
                <a:cubicBezTo>
                  <a:pt x="245076" y="424181"/>
                  <a:pt x="490152" y="190433"/>
                  <a:pt x="957649" y="83341"/>
                </a:cubicBezTo>
                <a:cubicBezTo>
                  <a:pt x="1425146" y="-23751"/>
                  <a:pt x="2115065" y="-4186"/>
                  <a:pt x="2804984" y="15379"/>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7" name="Freeform 36">
            <a:extLst>
              <a:ext uri="{FF2B5EF4-FFF2-40B4-BE49-F238E27FC236}">
                <a16:creationId xmlns:a16="http://schemas.microsoft.com/office/drawing/2014/main" id="{592D5743-F1A6-5874-0AC7-7207A49C4999}"/>
              </a:ext>
            </a:extLst>
          </p:cNvPr>
          <p:cNvSpPr/>
          <p:nvPr/>
        </p:nvSpPr>
        <p:spPr>
          <a:xfrm flipH="1" flipV="1">
            <a:off x="3380528" y="3577660"/>
            <a:ext cx="2717176" cy="657930"/>
          </a:xfrm>
          <a:custGeom>
            <a:avLst/>
            <a:gdLst>
              <a:gd name="connsiteX0" fmla="*/ 0 w 2804984"/>
              <a:gd name="connsiteY0" fmla="*/ 657930 h 657930"/>
              <a:gd name="connsiteX1" fmla="*/ 957649 w 2804984"/>
              <a:gd name="connsiteY1" fmla="*/ 83341 h 657930"/>
              <a:gd name="connsiteX2" fmla="*/ 2804984 w 2804984"/>
              <a:gd name="connsiteY2" fmla="*/ 15379 h 657930"/>
            </a:gdLst>
            <a:ahLst/>
            <a:cxnLst>
              <a:cxn ang="0">
                <a:pos x="connsiteX0" y="connsiteY0"/>
              </a:cxn>
              <a:cxn ang="0">
                <a:pos x="connsiteX1" y="connsiteY1"/>
              </a:cxn>
              <a:cxn ang="0">
                <a:pos x="connsiteX2" y="connsiteY2"/>
              </a:cxn>
            </a:cxnLst>
            <a:rect l="l" t="t" r="r" b="b"/>
            <a:pathLst>
              <a:path w="2804984" h="657930">
                <a:moveTo>
                  <a:pt x="0" y="657930"/>
                </a:moveTo>
                <a:cubicBezTo>
                  <a:pt x="245076" y="424181"/>
                  <a:pt x="490152" y="190433"/>
                  <a:pt x="957649" y="83341"/>
                </a:cubicBezTo>
                <a:cubicBezTo>
                  <a:pt x="1425146" y="-23751"/>
                  <a:pt x="2115065" y="-4186"/>
                  <a:pt x="2804984" y="15379"/>
                </a:cubicBezTo>
              </a:path>
            </a:pathLst>
          </a:cu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43" name="TextBox 42">
            <a:extLst>
              <a:ext uri="{FF2B5EF4-FFF2-40B4-BE49-F238E27FC236}">
                <a16:creationId xmlns:a16="http://schemas.microsoft.com/office/drawing/2014/main" id="{A76DE90E-EB96-40D5-43B7-89768606ED92}"/>
              </a:ext>
            </a:extLst>
          </p:cNvPr>
          <p:cNvSpPr txBox="1"/>
          <p:nvPr/>
        </p:nvSpPr>
        <p:spPr>
          <a:xfrm>
            <a:off x="7684017" y="3941397"/>
            <a:ext cx="1773923" cy="461665"/>
          </a:xfrm>
          <a:prstGeom prst="rect">
            <a:avLst/>
          </a:prstGeom>
          <a:noFill/>
        </p:spPr>
        <p:txBody>
          <a:bodyPr wrap="square" rtlCol="0">
            <a:spAutoFit/>
          </a:bodyPr>
          <a:lstStyle/>
          <a:p>
            <a:pPr algn="ctr"/>
            <a:r>
              <a:rPr lang="en-GB" sz="1200" dirty="0"/>
              <a:t>(t</a:t>
            </a:r>
            <a:r>
              <a:rPr lang="en-CH" sz="1200" dirty="0"/>
              <a:t>urbulence  </a:t>
            </a:r>
          </a:p>
          <a:p>
            <a:pPr algn="ctr"/>
            <a:r>
              <a:rPr lang="en-CH" sz="1200" dirty="0"/>
              <a:t>     </a:t>
            </a:r>
            <a:r>
              <a:rPr lang="en-GB" sz="1200" dirty="0"/>
              <a:t>a</a:t>
            </a:r>
            <a:r>
              <a:rPr lang="en-CH" sz="1200" dirty="0"/>
              <a:t>mplitude)</a:t>
            </a:r>
          </a:p>
        </p:txBody>
      </p:sp>
      <p:sp>
        <p:nvSpPr>
          <p:cNvPr id="44" name="TextBox 43">
            <a:extLst>
              <a:ext uri="{FF2B5EF4-FFF2-40B4-BE49-F238E27FC236}">
                <a16:creationId xmlns:a16="http://schemas.microsoft.com/office/drawing/2014/main" id="{60815A24-B9A0-0EC9-17AB-730E521FFA01}"/>
              </a:ext>
            </a:extLst>
          </p:cNvPr>
          <p:cNvSpPr txBox="1"/>
          <p:nvPr/>
        </p:nvSpPr>
        <p:spPr>
          <a:xfrm>
            <a:off x="4693758" y="1774678"/>
            <a:ext cx="1426673" cy="461665"/>
          </a:xfrm>
          <a:prstGeom prst="rect">
            <a:avLst/>
          </a:prstGeom>
          <a:noFill/>
        </p:spPr>
        <p:txBody>
          <a:bodyPr wrap="none" rtlCol="0">
            <a:spAutoFit/>
          </a:bodyPr>
          <a:lstStyle/>
          <a:p>
            <a:pPr algn="ctr"/>
            <a:r>
              <a:rPr lang="en-CH" sz="1200" dirty="0"/>
              <a:t>(</a:t>
            </a:r>
            <a:r>
              <a:rPr lang="en-GB" sz="1200" dirty="0"/>
              <a:t>intensity measured</a:t>
            </a:r>
            <a:endParaRPr lang="en-CH" sz="1200" dirty="0"/>
          </a:p>
          <a:p>
            <a:pPr algn="ctr"/>
            <a:r>
              <a:rPr lang="en-GB" sz="1200" dirty="0"/>
              <a:t>B</a:t>
            </a:r>
            <a:r>
              <a:rPr lang="en-CH" sz="1200" dirty="0"/>
              <a:t>y the pyramid wfs)</a:t>
            </a:r>
          </a:p>
        </p:txBody>
      </p:sp>
    </p:spTree>
    <p:extLst>
      <p:ext uri="{BB962C8B-B14F-4D97-AF65-F5344CB8AC3E}">
        <p14:creationId xmlns:p14="http://schemas.microsoft.com/office/powerpoint/2010/main" val="3148250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4C5D7816-4795-00F2-860F-5E8364BED843}"/>
              </a:ext>
            </a:extLst>
          </p:cNvPr>
          <p:cNvSpPr txBox="1"/>
          <p:nvPr/>
        </p:nvSpPr>
        <p:spPr>
          <a:xfrm>
            <a:off x="530470" y="516191"/>
            <a:ext cx="8866918" cy="547842"/>
          </a:xfrm>
          <a:prstGeom prst="rect">
            <a:avLst/>
          </a:prstGeom>
          <a:noFill/>
        </p:spPr>
        <p:txBody>
          <a:bodyPr wrap="square">
            <a:spAutoFit/>
          </a:bodyPr>
          <a:lstStyle/>
          <a:p>
            <a:pPr>
              <a:lnSpc>
                <a:spcPct val="90000"/>
              </a:lnSpc>
              <a:spcBef>
                <a:spcPct val="0"/>
              </a:spcBef>
              <a:spcAft>
                <a:spcPts val="600"/>
              </a:spcAft>
            </a:pPr>
            <a:r>
              <a:rPr lang="en-US" sz="3200" b="1" dirty="0">
                <a:latin typeface="Avenir Black" panose="02000503020000020003" pitchFamily="2" charset="0"/>
                <a:ea typeface="+mj-ea"/>
                <a:cs typeface="Baloo Bhaijaan" panose="03080902040302020200" pitchFamily="66" charset="-78"/>
              </a:rPr>
              <a:t>How to increase linearity? Modulation!</a:t>
            </a:r>
          </a:p>
        </p:txBody>
      </p:sp>
      <p:sp>
        <p:nvSpPr>
          <p:cNvPr id="2" name="Date Placeholder 1">
            <a:extLst>
              <a:ext uri="{FF2B5EF4-FFF2-40B4-BE49-F238E27FC236}">
                <a16:creationId xmlns:a16="http://schemas.microsoft.com/office/drawing/2014/main" id="{0A820773-0125-4F6A-784D-7BB3BFE56B52}"/>
              </a:ext>
            </a:extLst>
          </p:cNvPr>
          <p:cNvSpPr>
            <a:spLocks noGrp="1"/>
          </p:cNvSpPr>
          <p:nvPr>
            <p:ph type="dt" sz="half" idx="10"/>
          </p:nvPr>
        </p:nvSpPr>
        <p:spPr/>
        <p:txBody>
          <a:bodyPr/>
          <a:lstStyle/>
          <a:p>
            <a:fld id="{228F6794-B474-3345-803B-3EA2B541BBB9}" type="datetime1">
              <a:rPr lang="de-CH" smtClean="0"/>
              <a:t>21.01.26</a:t>
            </a:fld>
            <a:endParaRPr lang="en-CH" dirty="0"/>
          </a:p>
        </p:txBody>
      </p:sp>
      <p:sp>
        <p:nvSpPr>
          <p:cNvPr id="3" name="Slide Number Placeholder 2">
            <a:extLst>
              <a:ext uri="{FF2B5EF4-FFF2-40B4-BE49-F238E27FC236}">
                <a16:creationId xmlns:a16="http://schemas.microsoft.com/office/drawing/2014/main" id="{DB8FBADD-50D0-82C8-1531-816B8EE70665}"/>
              </a:ext>
            </a:extLst>
          </p:cNvPr>
          <p:cNvSpPr>
            <a:spLocks noGrp="1"/>
          </p:cNvSpPr>
          <p:nvPr>
            <p:ph type="sldNum" sz="quarter" idx="12"/>
          </p:nvPr>
        </p:nvSpPr>
        <p:spPr/>
        <p:txBody>
          <a:bodyPr/>
          <a:lstStyle/>
          <a:p>
            <a:fld id="{19B51A1E-902D-48AF-9020-955120F399B6}" type="slidenum">
              <a:rPr lang="en-US" noProof="0" smtClean="0"/>
              <a:pPr/>
              <a:t>9</a:t>
            </a:fld>
            <a:endParaRPr lang="en-US" noProof="0" dirty="0"/>
          </a:p>
        </p:txBody>
      </p:sp>
      <p:grpSp>
        <p:nvGrpSpPr>
          <p:cNvPr id="18" name="Group 17">
            <a:extLst>
              <a:ext uri="{FF2B5EF4-FFF2-40B4-BE49-F238E27FC236}">
                <a16:creationId xmlns:a16="http://schemas.microsoft.com/office/drawing/2014/main" id="{DCA68070-082E-61AC-06F3-981D3B75D4E3}"/>
              </a:ext>
            </a:extLst>
          </p:cNvPr>
          <p:cNvGrpSpPr/>
          <p:nvPr/>
        </p:nvGrpSpPr>
        <p:grpSpPr>
          <a:xfrm>
            <a:off x="2677388" y="1208930"/>
            <a:ext cx="6778612" cy="5040000"/>
            <a:chOff x="2677388" y="1219688"/>
            <a:chExt cx="6778612" cy="5040000"/>
          </a:xfrm>
        </p:grpSpPr>
        <p:pic>
          <p:nvPicPr>
            <p:cNvPr id="17" name="Pyramid_modulation">
              <a:hlinkClick r:id="" action="ppaction://media"/>
              <a:extLst>
                <a:ext uri="{FF2B5EF4-FFF2-40B4-BE49-F238E27FC236}">
                  <a16:creationId xmlns:a16="http://schemas.microsoft.com/office/drawing/2014/main" id="{CD8CED66-F361-A401-9BB7-1098CEFBB99E}"/>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677388" y="1219688"/>
              <a:ext cx="6720000" cy="5040000"/>
            </a:xfrm>
            <a:prstGeom prst="rect">
              <a:avLst/>
            </a:prstGeom>
          </p:spPr>
        </p:pic>
        <p:sp>
          <p:nvSpPr>
            <p:cNvPr id="10" name="Rectangle 9">
              <a:extLst>
                <a:ext uri="{FF2B5EF4-FFF2-40B4-BE49-F238E27FC236}">
                  <a16:creationId xmlns:a16="http://schemas.microsoft.com/office/drawing/2014/main" id="{3E437C07-A8CE-1C32-EB60-12535F55519F}"/>
                </a:ext>
              </a:extLst>
            </p:cNvPr>
            <p:cNvSpPr/>
            <p:nvPr/>
          </p:nvSpPr>
          <p:spPr>
            <a:xfrm>
              <a:off x="2688702" y="1233223"/>
              <a:ext cx="2614448" cy="72531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extBox 12">
              <a:extLst>
                <a:ext uri="{FF2B5EF4-FFF2-40B4-BE49-F238E27FC236}">
                  <a16:creationId xmlns:a16="http://schemas.microsoft.com/office/drawing/2014/main" id="{1B6C664A-B4FF-CF93-9CAA-DDE47DC4EF78}"/>
                </a:ext>
              </a:extLst>
            </p:cNvPr>
            <p:cNvSpPr txBox="1"/>
            <p:nvPr/>
          </p:nvSpPr>
          <p:spPr>
            <a:xfrm>
              <a:off x="7399668" y="5953193"/>
              <a:ext cx="2056332" cy="276999"/>
            </a:xfrm>
            <a:prstGeom prst="rect">
              <a:avLst/>
            </a:prstGeom>
            <a:noFill/>
          </p:spPr>
          <p:txBody>
            <a:bodyPr wrap="none" rtlCol="0">
              <a:spAutoFit/>
            </a:bodyPr>
            <a:lstStyle/>
            <a:p>
              <a:r>
                <a:rPr lang="en-GB" sz="1200" dirty="0">
                  <a:solidFill>
                    <a:schemeClr val="tx1">
                      <a:lumMod val="50000"/>
                      <a:lumOff val="50000"/>
                    </a:schemeClr>
                  </a:solidFill>
                </a:rPr>
                <a:t>C</a:t>
              </a:r>
              <a:r>
                <a:rPr lang="en-CH" sz="1200" dirty="0">
                  <a:solidFill>
                    <a:schemeClr val="tx1">
                      <a:lumMod val="50000"/>
                      <a:lumOff val="50000"/>
                    </a:schemeClr>
                  </a:solidFill>
                </a:rPr>
                <a:t>redit: </a:t>
              </a:r>
              <a:r>
                <a:rPr lang="en-GB" sz="1200" dirty="0" err="1">
                  <a:solidFill>
                    <a:schemeClr val="tx1">
                      <a:lumMod val="50000"/>
                      <a:lumOff val="50000"/>
                    </a:schemeClr>
                  </a:solidFill>
                </a:rPr>
                <a:t>PadovAdOpt</a:t>
              </a:r>
              <a:r>
                <a:rPr lang="en-CH" sz="1200" dirty="0">
                  <a:solidFill>
                    <a:schemeClr val="tx1">
                      <a:lumMod val="50000"/>
                      <a:lumOff val="50000"/>
                    </a:schemeClr>
                  </a:solidFill>
                </a:rPr>
                <a:t>/</a:t>
              </a:r>
              <a:r>
                <a:rPr lang="en-GB" sz="1200" dirty="0">
                  <a:solidFill>
                    <a:schemeClr val="tx1">
                      <a:lumMod val="50000"/>
                      <a:lumOff val="50000"/>
                    </a:schemeClr>
                  </a:solidFill>
                </a:rPr>
                <a:t>Mike Pan</a:t>
              </a:r>
              <a:endParaRPr lang="en-CH" sz="1200" dirty="0">
                <a:solidFill>
                  <a:schemeClr val="tx1">
                    <a:lumMod val="50000"/>
                    <a:lumOff val="50000"/>
                  </a:schemeClr>
                </a:solidFill>
              </a:endParaRPr>
            </a:p>
          </p:txBody>
        </p:sp>
      </p:grpSp>
    </p:spTree>
    <p:extLst>
      <p:ext uri="{BB962C8B-B14F-4D97-AF65-F5344CB8AC3E}">
        <p14:creationId xmlns:p14="http://schemas.microsoft.com/office/powerpoint/2010/main" val="1773367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3D8350-BC36-420E-83B3-2CFFF4E97F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100F67-BC3D-46B4-8D39-802DC9D7F2EB}">
  <ds:schemaRefs>
    <ds:schemaRef ds:uri="http://www.w3.org/XML/1998/namespace"/>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16c05727-aa75-4e4a-9b5f-8a80a1165891"/>
    <ds:schemaRef ds:uri="http://purl.org/dc/terms/"/>
    <ds:schemaRef ds:uri="71af3243-3dd4-4a8d-8c0d-dd76da1f02a5"/>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47323504-CBC8-4A2F-BF86-8DF0D94D4A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2805</Words>
  <Application>Microsoft Macintosh PowerPoint</Application>
  <PresentationFormat>Widescreen</PresentationFormat>
  <Paragraphs>319</Paragraphs>
  <Slides>33</Slides>
  <Notes>27</Notes>
  <HiddenSlides>0</HiddenSlides>
  <MMClips>4</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33</vt:i4>
      </vt:variant>
    </vt:vector>
  </HeadingPairs>
  <TitlesOfParts>
    <vt:vector size="51" baseType="lpstr">
      <vt:lpstr>American Typewriter</vt:lpstr>
      <vt:lpstr>Arial</vt:lpstr>
      <vt:lpstr>Avenir</vt:lpstr>
      <vt:lpstr>Avenir Black</vt:lpstr>
      <vt:lpstr>Avenir Book</vt:lpstr>
      <vt:lpstr>Avenir Heavy</vt:lpstr>
      <vt:lpstr>Avenir Light</vt:lpstr>
      <vt:lpstr>Avenir Medium</vt:lpstr>
      <vt:lpstr>Baloo Bhaijaan</vt:lpstr>
      <vt:lpstr>Calibri</vt:lpstr>
      <vt:lpstr>Calibri Light</vt:lpstr>
      <vt:lpstr>Cambria Math</vt:lpstr>
      <vt:lpstr>CMR10</vt:lpstr>
      <vt:lpstr>Corbel</vt:lpstr>
      <vt:lpstr>Helvetica Neue</vt:lpstr>
      <vt:lpstr>Times New Roman</vt:lpstr>
      <vt:lpstr>Wingdings</vt:lpstr>
      <vt:lpstr>Office Theme</vt:lpstr>
      <vt:lpstr>Extreme Adaptive Optics for RISTRETTO: First light of the Unmodulated Infrared Pyramid Wavefront Sensor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2022-07-07T13:32:57Z</dcterms:created>
  <dcterms:modified xsi:type="dcterms:W3CDTF">2026-01-20T23:07:21Z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