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media/media23.mp4" ContentType="video/mp4"/>
  <Override PartName="/ppt/media/image17.jpeg" ContentType="image/jpeg"/>
  <Override PartName="/ppt/media/image19.jpeg" ContentType="image/jpeg"/>
  <Override PartName="/ppt/media/image16.png" ContentType="image/png"/>
  <Override PartName="/ppt/media/image15.png" ContentType="image/png"/>
  <Override PartName="/ppt/media/image9.png" ContentType="image/png"/>
  <Override PartName="/ppt/media/image14.png" ContentType="image/png"/>
  <Override PartName="/ppt/media/image8.png" ContentType="image/png"/>
  <Override PartName="/ppt/media/image13.png" ContentType="image/png"/>
  <Override PartName="/ppt/media/image7.png" ContentType="image/png"/>
  <Override PartName="/ppt/media/image2.png" ContentType="image/png"/>
  <Override PartName="/ppt/media/image1.png" ContentType="image/png"/>
  <Override PartName="/ppt/media/image3.png" ContentType="image/png"/>
  <Override PartName="/ppt/media/image10.png" ContentType="image/png"/>
  <Override PartName="/ppt/media/image4.png" ContentType="image/png"/>
  <Override PartName="/ppt/media/image11.png" ContentType="image/png"/>
  <Override PartName="/ppt/media/image5.png" ContentType="image/png"/>
  <Override PartName="/ppt/media/image29.png" ContentType="image/png"/>
  <Override PartName="/ppt/media/image30.png" ContentType="image/png"/>
  <Override PartName="/ppt/media/image27.png" ContentType="image/png"/>
  <Override PartName="/ppt/media/image28.png" ContentType="image/png"/>
  <Override PartName="/ppt/media/image26.png" ContentType="image/png"/>
  <Override PartName="/ppt/media/image25.png" ContentType="image/png"/>
  <Override PartName="/ppt/media/image18.png" ContentType="image/png"/>
  <Override PartName="/ppt/media/image24.png" ContentType="image/png"/>
  <Override PartName="/ppt/media/image22.png" ContentType="image/png"/>
  <Override PartName="/ppt/media/image21.png" ContentType="image/png"/>
  <Override PartName="/ppt/media/image20.png" ContentType="image/png"/>
  <Override PartName="/ppt/media/image6.png" ContentType="image/png"/>
  <Override PartName="/ppt/media/image12.png" ContentType="image/png"/>
  <Override PartName="/ppt/presentation.xml" ContentType="application/vnd.openxmlformats-officedocument.presentationml.presentation.main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1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10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theme/theme1.xml" ContentType="application/vnd.openxmlformats-officedocument.theme+xml"/>
  <Override PartName="/ppt/slideLayouts/_rels/slideLayout15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7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24384000" cy="13716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ecti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206360" y="4533840"/>
            <a:ext cx="21970800" cy="464796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ctr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11600" spc="-233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Section Title</a:t>
            </a:r>
            <a:endParaRPr b="0" lang="en-US" sz="116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>
          <a:xfrm>
            <a:off x="12001320" y="1308528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body"/>
          </p:nvPr>
        </p:nvSpPr>
        <p:spPr>
          <a:xfrm>
            <a:off x="1201320" y="11859840"/>
            <a:ext cx="21970800" cy="63648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45720" rIns="45720" tIns="45720" bIns="4572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Author and Date</a:t>
            </a:r>
            <a:endParaRPr b="0" lang="en-US" sz="36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title"/>
          </p:nvPr>
        </p:nvSpPr>
        <p:spPr>
          <a:xfrm>
            <a:off x="1206360" y="2575080"/>
            <a:ext cx="21970800" cy="464796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11600" spc="-233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Presentation Title</a:t>
            </a:r>
            <a:endParaRPr b="0" lang="en-US" sz="116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1201320" y="7223040"/>
            <a:ext cx="21970800" cy="190476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55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Presentation Subtitle</a:t>
            </a: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sldNum" idx="10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body"/>
          </p:nvPr>
        </p:nvSpPr>
        <p:spPr>
          <a:xfrm>
            <a:off x="-1155600" y="-1295280"/>
            <a:ext cx="26745840" cy="16018560"/>
          </a:xfrm>
          <a:prstGeom prst="rect">
            <a:avLst/>
          </a:prstGeom>
          <a:noFill/>
          <a:ln w="0">
            <a:noFill/>
          </a:ln>
        </p:spPr>
        <p:txBody>
          <a:bodyPr numCol="1" spcCol="38160" lIns="91440" rIns="91440" tIns="45720" bIns="4572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Second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Third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Fourth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Fifth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Sixth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Seventh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title"/>
          </p:nvPr>
        </p:nvSpPr>
        <p:spPr>
          <a:xfrm>
            <a:off x="1206360" y="7124760"/>
            <a:ext cx="21970800" cy="464796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11600" spc="-233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Presentation Title</a:t>
            </a:r>
            <a:endParaRPr b="0" lang="en-US" sz="116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1207800" y="1106280"/>
            <a:ext cx="21968280" cy="63648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45720" rIns="45720" tIns="45720" bIns="4572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Author and Date</a:t>
            </a:r>
            <a:endParaRPr b="0" lang="en-US" sz="36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1206360" y="11610000"/>
            <a:ext cx="21970800" cy="111672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55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Presentation Subtitle</a:t>
            </a: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sldNum" idx="11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&amp; Photo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body"/>
          </p:nvPr>
        </p:nvSpPr>
        <p:spPr>
          <a:xfrm>
            <a:off x="10972800" y="-203040"/>
            <a:ext cx="12144600" cy="14134680"/>
          </a:xfrm>
          <a:prstGeom prst="rect">
            <a:avLst/>
          </a:prstGeom>
          <a:noFill/>
          <a:ln w="0">
            <a:noFill/>
          </a:ln>
        </p:spPr>
        <p:txBody>
          <a:bodyPr numCol="1" spcCol="38160" lIns="91440" rIns="91440" tIns="45720" bIns="4572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Second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Third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Fourth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Fifth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Sixth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Seventh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title"/>
          </p:nvPr>
        </p:nvSpPr>
        <p:spPr>
          <a:xfrm>
            <a:off x="1206360" y="1270080"/>
            <a:ext cx="9778680" cy="588204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Title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1206360" y="7060680"/>
            <a:ext cx="9778680" cy="538524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55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Subtitle</a:t>
            </a: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sldNum" idx="12"/>
          </p:nvPr>
        </p:nvSpPr>
        <p:spPr>
          <a:xfrm>
            <a:off x="12001320" y="1308528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&amp; Bulle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152280" y="0"/>
            <a:ext cx="24078960" cy="14328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Title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4600" y="1471320"/>
            <a:ext cx="24078960" cy="93456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45720" rIns="45720" tIns="45720" bIns="4572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55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Subtitle</a:t>
            </a: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84600" y="2618640"/>
            <a:ext cx="24078960" cy="1085040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bullet text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sldNum" idx="13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Bulle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body"/>
          </p:nvPr>
        </p:nvSpPr>
        <p:spPr>
          <a:xfrm>
            <a:off x="1206360" y="4248360"/>
            <a:ext cx="21970800" cy="8255520"/>
          </a:xfrm>
          <a:prstGeom prst="rect">
            <a:avLst/>
          </a:prstGeom>
          <a:noFill/>
          <a:ln w="12600">
            <a:noFill/>
          </a:ln>
        </p:spPr>
        <p:txBody>
          <a:bodyPr numCol="2" spcCol="1098720" lIns="50760" rIns="50760" tIns="50760" bIns="50760" anchor="t">
            <a:noAutofit/>
          </a:bodyPr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bullet text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ldNum" idx="14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body"/>
          </p:nvPr>
        </p:nvSpPr>
        <p:spPr>
          <a:xfrm>
            <a:off x="1206360" y="2373120"/>
            <a:ext cx="9778680" cy="93456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45720" rIns="45720" tIns="45720" bIns="4572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55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Subtitle</a:t>
            </a: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1206360" y="4248360"/>
            <a:ext cx="9778680" cy="825624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bullet text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12192120" y="-407160"/>
            <a:ext cx="10916640" cy="14555520"/>
          </a:xfrm>
          <a:prstGeom prst="rect">
            <a:avLst/>
          </a:prstGeom>
          <a:noFill/>
          <a:ln w="0">
            <a:noFill/>
          </a:ln>
        </p:spPr>
        <p:txBody>
          <a:bodyPr numCol="1" spcCol="38160" lIns="91440" rIns="91440" tIns="45720" bIns="4572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Second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Third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Fourth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Fifth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Sixth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Seventh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1206360" y="1079640"/>
            <a:ext cx="9778680" cy="14346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Title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sldNum" idx="15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, Bullets &amp; Live Video Smal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body"/>
          </p:nvPr>
        </p:nvSpPr>
        <p:spPr>
          <a:xfrm>
            <a:off x="1206360" y="2373120"/>
            <a:ext cx="9778680" cy="93456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45720" rIns="45720" tIns="45720" bIns="4572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55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Subtitle</a:t>
            </a: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1206360" y="4248360"/>
            <a:ext cx="9778680" cy="825624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bullet text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title"/>
          </p:nvPr>
        </p:nvSpPr>
        <p:spPr>
          <a:xfrm>
            <a:off x="1206360" y="1079640"/>
            <a:ext cx="9778680" cy="14346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Title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sldNum" idx="16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, Bullets &amp; Live Video Larg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body"/>
          </p:nvPr>
        </p:nvSpPr>
        <p:spPr>
          <a:xfrm>
            <a:off x="1206360" y="2373120"/>
            <a:ext cx="9778680" cy="93456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45720" rIns="45720" tIns="45720" bIns="4572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55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Subtitle</a:t>
            </a: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1206360" y="4248360"/>
            <a:ext cx="9778680" cy="825624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bullet text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title"/>
          </p:nvPr>
        </p:nvSpPr>
        <p:spPr>
          <a:xfrm>
            <a:off x="1206360" y="1079640"/>
            <a:ext cx="9778680" cy="14346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Title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sldNum" idx="17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206360" y="1079640"/>
            <a:ext cx="21970800" cy="14346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Title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206360" y="2373120"/>
            <a:ext cx="21970800" cy="93456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45720" rIns="45720" tIns="45720" bIns="4572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55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Slide Subtitle</a:t>
            </a: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sldNum" idx="2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Agenda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206360" y="1079640"/>
            <a:ext cx="21970800" cy="14346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Agenda Title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1206360" y="2373120"/>
            <a:ext cx="21970800" cy="93456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45720" rIns="45720" tIns="45720" bIns="4572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55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Agenda Subtitle</a:t>
            </a: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1206360" y="4248360"/>
            <a:ext cx="21970800" cy="825552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indent="0" defTabSz="825480">
              <a:lnSpc>
                <a:spcPct val="100000"/>
              </a:lnSpc>
              <a:spcBef>
                <a:spcPts val="1800"/>
              </a:spcBef>
              <a:buNone/>
              <a:tabLst>
                <a:tab algn="l" pos="0"/>
              </a:tabLst>
            </a:pPr>
            <a:r>
              <a:rPr b="0" lang="en-US" sz="5500" spc="-55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Agenda Topics</a:t>
            </a: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spcBef>
                <a:spcPts val="1800"/>
              </a:spcBef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spcBef>
                <a:spcPts val="1800"/>
              </a:spcBef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spcBef>
                <a:spcPts val="1800"/>
              </a:spcBef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825480">
              <a:lnSpc>
                <a:spcPct val="100000"/>
              </a:lnSpc>
              <a:spcBef>
                <a:spcPts val="1800"/>
              </a:spcBef>
              <a:buNone/>
              <a:tabLst>
                <a:tab algn="l" pos="0"/>
              </a:tabLst>
            </a:pP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sldNum" idx="3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tem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body"/>
          </p:nvPr>
        </p:nvSpPr>
        <p:spPr>
          <a:xfrm>
            <a:off x="1206360" y="4920840"/>
            <a:ext cx="21970800" cy="387396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ctr">
            <a:noAutofit/>
          </a:bodyPr>
          <a:p>
            <a:pPr indent="0" algn="ctr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11600" spc="-233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Statement</a:t>
            </a:r>
            <a:endParaRPr b="0" lang="en-US" sz="116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algn="ctr" defTabSz="2438280">
              <a:lnSpc>
                <a:spcPct val="80000"/>
              </a:lnSpc>
              <a:buNone/>
              <a:tabLst>
                <a:tab algn="l" pos="0"/>
              </a:tabLst>
            </a:pPr>
            <a:endParaRPr b="0" lang="en-US" sz="116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algn="ctr" defTabSz="2438280">
              <a:lnSpc>
                <a:spcPct val="80000"/>
              </a:lnSpc>
              <a:buNone/>
              <a:tabLst>
                <a:tab algn="l" pos="0"/>
              </a:tabLst>
            </a:pPr>
            <a:endParaRPr b="0" lang="en-US" sz="116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algn="ctr" defTabSz="2438280">
              <a:lnSpc>
                <a:spcPct val="80000"/>
              </a:lnSpc>
              <a:buNone/>
              <a:tabLst>
                <a:tab algn="l" pos="0"/>
              </a:tabLst>
            </a:pPr>
            <a:endParaRPr b="0" lang="en-US" sz="116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algn="ctr" defTabSz="2438280">
              <a:lnSpc>
                <a:spcPct val="80000"/>
              </a:lnSpc>
              <a:buNone/>
              <a:tabLst>
                <a:tab algn="l" pos="0"/>
              </a:tabLst>
            </a:pPr>
            <a:endParaRPr b="0" lang="en-US" sz="116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ldNum" idx="4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Big Fac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body"/>
          </p:nvPr>
        </p:nvSpPr>
        <p:spPr>
          <a:xfrm>
            <a:off x="1206360" y="1076040"/>
            <a:ext cx="21970800" cy="724140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b">
            <a:noAutofit/>
          </a:bodyPr>
          <a:p>
            <a:pPr indent="0" algn="ctr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25000" spc="-250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100%</a:t>
            </a:r>
            <a:endParaRPr b="0" lang="en-US" sz="250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algn="ctr" defTabSz="2438280">
              <a:lnSpc>
                <a:spcPct val="80000"/>
              </a:lnSpc>
              <a:buNone/>
              <a:tabLst>
                <a:tab algn="l" pos="0"/>
              </a:tabLst>
            </a:pPr>
            <a:endParaRPr b="0" lang="en-US" sz="250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algn="ctr" defTabSz="2438280">
              <a:lnSpc>
                <a:spcPct val="80000"/>
              </a:lnSpc>
              <a:buNone/>
              <a:tabLst>
                <a:tab algn="l" pos="0"/>
              </a:tabLst>
            </a:pPr>
            <a:endParaRPr b="0" lang="en-US" sz="250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algn="ctr" defTabSz="2438280">
              <a:lnSpc>
                <a:spcPct val="80000"/>
              </a:lnSpc>
              <a:buNone/>
              <a:tabLst>
                <a:tab algn="l" pos="0"/>
              </a:tabLst>
            </a:pPr>
            <a:endParaRPr b="0" lang="en-US" sz="250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algn="ctr" defTabSz="2438280">
              <a:lnSpc>
                <a:spcPct val="80000"/>
              </a:lnSpc>
              <a:buNone/>
              <a:tabLst>
                <a:tab algn="l" pos="0"/>
              </a:tabLst>
            </a:pPr>
            <a:endParaRPr b="0" lang="en-US" sz="250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1206360" y="8262360"/>
            <a:ext cx="21970800" cy="93456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45720" rIns="45720" tIns="45720" bIns="45720" anchor="t">
            <a:noAutofit/>
          </a:bodyPr>
          <a:p>
            <a:pPr indent="0" algn="ctr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55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Fact information</a:t>
            </a:r>
            <a:endParaRPr b="0" lang="en-US" sz="5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sldNum" idx="5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Quot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body"/>
          </p:nvPr>
        </p:nvSpPr>
        <p:spPr>
          <a:xfrm>
            <a:off x="2430000" y="10675440"/>
            <a:ext cx="20199600" cy="63648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45720" rIns="45720" tIns="45720" bIns="4572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Attribution</a:t>
            </a:r>
            <a:endParaRPr b="0" lang="en-US" sz="36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1753920" y="4939920"/>
            <a:ext cx="20875680" cy="383580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marL="639000" indent="-469800" defTabSz="243828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“</a:t>
            </a: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Notable Quote”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  <a:p>
            <a:pPr marL="639000" indent="-12600" defTabSz="2438280">
              <a:lnSpc>
                <a:spcPct val="90000"/>
              </a:lnSpc>
              <a:buNone/>
              <a:tabLst>
                <a:tab algn="l" pos="0"/>
              </a:tabLst>
            </a:pP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  <a:p>
            <a:pPr marL="639000" indent="444600" defTabSz="2438280">
              <a:lnSpc>
                <a:spcPct val="90000"/>
              </a:lnSpc>
              <a:buNone/>
              <a:tabLst>
                <a:tab algn="l" pos="0"/>
              </a:tabLst>
            </a:pP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  <a:p>
            <a:pPr marL="639000" indent="901800" defTabSz="2438280">
              <a:lnSpc>
                <a:spcPct val="90000"/>
              </a:lnSpc>
              <a:buNone/>
              <a:tabLst>
                <a:tab algn="l" pos="0"/>
              </a:tabLst>
            </a:pP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  <a:p>
            <a:pPr marL="639000" indent="1359000" defTabSz="2438280">
              <a:lnSpc>
                <a:spcPct val="90000"/>
              </a:lnSpc>
              <a:buNone/>
              <a:tabLst>
                <a:tab algn="l" pos="0"/>
              </a:tabLst>
            </a:pP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sldNum" idx="6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Photo - 3 Up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body"/>
          </p:nvPr>
        </p:nvSpPr>
        <p:spPr>
          <a:xfrm>
            <a:off x="15760800" y="1015920"/>
            <a:ext cx="7438680" cy="5949360"/>
          </a:xfrm>
          <a:prstGeom prst="rect">
            <a:avLst/>
          </a:prstGeom>
          <a:noFill/>
          <a:ln w="0">
            <a:noFill/>
          </a:ln>
        </p:spPr>
        <p:txBody>
          <a:bodyPr numCol="1" spcCol="38160" lIns="91440" rIns="91440" tIns="45720" bIns="4572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Second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Third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Fourth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Fifth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Sixth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Seventh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3500000" y="3978360"/>
            <a:ext cx="10438920" cy="12150000"/>
          </a:xfrm>
          <a:prstGeom prst="rect">
            <a:avLst/>
          </a:prstGeom>
          <a:noFill/>
          <a:ln w="0">
            <a:noFill/>
          </a:ln>
        </p:spPr>
        <p:txBody>
          <a:bodyPr numCol="1" spcCol="38160" lIns="91440" rIns="91440" tIns="45720" bIns="4572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Second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Third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Fourth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Fifth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Sixth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Seventh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-139680" y="495360"/>
            <a:ext cx="16611120" cy="12458520"/>
          </a:xfrm>
          <a:prstGeom prst="rect">
            <a:avLst/>
          </a:prstGeom>
          <a:noFill/>
          <a:ln w="0">
            <a:noFill/>
          </a:ln>
        </p:spPr>
        <p:txBody>
          <a:bodyPr numCol="1" spcCol="38160" lIns="91440" rIns="91440" tIns="45720" bIns="4572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Second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Third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Fourth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Fifth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Sixth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Seventh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sldNum" idx="7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body"/>
          </p:nvPr>
        </p:nvSpPr>
        <p:spPr>
          <a:xfrm>
            <a:off x="-1333440" y="-5524560"/>
            <a:ext cx="27050760" cy="21640320"/>
          </a:xfrm>
          <a:prstGeom prst="rect">
            <a:avLst/>
          </a:prstGeom>
          <a:noFill/>
          <a:ln w="0">
            <a:noFill/>
          </a:ln>
        </p:spPr>
        <p:txBody>
          <a:bodyPr numCol="1" spcCol="38160" lIns="91440" rIns="91440" tIns="45720" bIns="4572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Second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Third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Fourth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Fifth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Sixth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</a:rPr>
              <a:t>Seventh Outline Level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sldNum" idx="8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sldNum" idx="9"/>
          </p:nvPr>
        </p:nvSpPr>
        <p:spPr>
          <a:xfrm>
            <a:off x="12001320" y="13080960"/>
            <a:ext cx="368280" cy="3744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0.png"/><Relationship Id="rId6" Type="http://schemas.openxmlformats.org/officeDocument/2006/relationships/image" Target="../media/image30.png"/><Relationship Id="rId7" Type="http://schemas.openxmlformats.org/officeDocument/2006/relationships/image" Target="../media/image30.png"/><Relationship Id="rId8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hyperlink" Target="http://SiMa.ai" TargetMode="External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image" Target="../media/image16.png"/><Relationship Id="rId4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png"/><Relationship Id="rId3" Type="http://schemas.openxmlformats.org/officeDocument/2006/relationships/image" Target="../media/image19.jpe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video" Target="../media/media23.mp4"/><Relationship Id="rId2" Type="http://schemas.microsoft.com/office/2007/relationships/media" Target="../media/media23.mp4"/><Relationship Id="rId3" Type="http://schemas.openxmlformats.org/officeDocument/2006/relationships/image" Target="../media/image24.png"/><Relationship Id="rId4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/>
          </p:nvPr>
        </p:nvSpPr>
        <p:spPr>
          <a:xfrm>
            <a:off x="1201320" y="11859840"/>
            <a:ext cx="21970800" cy="63648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45720" rIns="45720" tIns="45720" bIns="45720" anchor="t">
            <a:noAutofit/>
          </a:bodyPr>
          <a:p>
            <a:pPr indent="0" defTabSz="825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Tomasz Kacprzak, 20 January 2026, SIAPS Bern</a:t>
            </a:r>
            <a:endParaRPr b="0" lang="en-US" sz="36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title"/>
          </p:nvPr>
        </p:nvSpPr>
        <p:spPr>
          <a:xfrm>
            <a:off x="1206360" y="2575080"/>
            <a:ext cx="21970800" cy="621936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b">
            <a:noAutofit/>
          </a:bodyPr>
          <a:p>
            <a:pPr indent="0" defTabSz="24382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1600" spc="-233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Artificial Intelligence</a:t>
            </a:r>
            <a:endParaRPr b="0" lang="en-US" sz="116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1600" spc="-233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on Modern HPC Platforms</a:t>
            </a:r>
            <a:endParaRPr b="0" lang="en-US" sz="116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1600" spc="-233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in Space</a:t>
            </a:r>
            <a:endParaRPr b="0" lang="en-US" sz="11600" spc="-1" strike="noStrike">
              <a:solidFill>
                <a:srgbClr val="000000"/>
              </a:solidFill>
              <a:latin typeface="Arial Rounded MT Bold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152280" y="0"/>
            <a:ext cx="24078960" cy="262116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FHNW HPC Lab 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Project Example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25240" y="3214440"/>
            <a:ext cx="14078520" cy="1202544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“</a:t>
            </a: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Realtime Processing of LiDAR-Data for Road Condition Assessment” 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Innosuisse 2025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Created “I.R.I.S: Integrated Road Information System”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Vehicle used for condition assessment and acceptance measurements of roads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Software and hardware optimized and migrated to a single physical server inside a van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Lower energy consumption for on-board real-time processing of two laser scanners and multiple cameras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On-board GPUs + high-throughput sensor integration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Total throughput of the system: 7 GB/s, improved from the previous legacy system of 0.3 GB/s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Support vehicle speeds of 40-50 km/h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Led by Manuel Stutz at FHNW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grpSp>
        <p:nvGrpSpPr>
          <p:cNvPr id="132" name="Screenshot 2026-01-19 at 21.01.05.png"/>
          <p:cNvGrpSpPr/>
          <p:nvPr/>
        </p:nvGrpSpPr>
        <p:grpSpPr>
          <a:xfrm>
            <a:off x="15934320" y="8661600"/>
            <a:ext cx="8005320" cy="5035320"/>
            <a:chOff x="15934320" y="8661600"/>
            <a:chExt cx="8005320" cy="5035320"/>
          </a:xfrm>
        </p:grpSpPr>
        <p:pic>
          <p:nvPicPr>
            <p:cNvPr id="133" name="Screenshot 2026-01-19 at 21.01.05.png" descr="Screenshot 2026-01-19 at 21.01.05.png"/>
            <p:cNvPicPr/>
            <p:nvPr/>
          </p:nvPicPr>
          <p:blipFill>
            <a:blip r:embed="rId1"/>
            <a:srcRect l="1553" t="20316" r="1553" b="1926"/>
            <a:stretch/>
          </p:blipFill>
          <p:spPr>
            <a:xfrm>
              <a:off x="16061040" y="8750520"/>
              <a:ext cx="7751160" cy="470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4" name="Screenshot 2026-01-19 at 21.01.05.png" descr="Screenshot 2026-01-19 at 21.01.05.png"/>
            <p:cNvPicPr/>
            <p:nvPr/>
          </p:nvPicPr>
          <p:blipFill>
            <a:blip r:embed="rId2"/>
            <a:stretch/>
          </p:blipFill>
          <p:spPr>
            <a:xfrm>
              <a:off x="15934320" y="8661600"/>
              <a:ext cx="8005320" cy="503532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135" name="Group"/>
          <p:cNvGrpSpPr/>
          <p:nvPr/>
        </p:nvGrpSpPr>
        <p:grpSpPr>
          <a:xfrm>
            <a:off x="15933240" y="88560"/>
            <a:ext cx="7997760" cy="8439480"/>
            <a:chOff x="15933240" y="88560"/>
            <a:chExt cx="7997760" cy="8439480"/>
          </a:xfrm>
        </p:grpSpPr>
        <p:grpSp>
          <p:nvGrpSpPr>
            <p:cNvPr id="136" name="Rectangle"/>
            <p:cNvGrpSpPr/>
            <p:nvPr/>
          </p:nvGrpSpPr>
          <p:grpSpPr>
            <a:xfrm>
              <a:off x="15933240" y="88560"/>
              <a:ext cx="7997760" cy="8439480"/>
              <a:chOff x="15933240" y="88560"/>
              <a:chExt cx="7997760" cy="8439480"/>
            </a:xfrm>
          </p:grpSpPr>
          <p:sp>
            <p:nvSpPr>
              <p:cNvPr id="137" name="Rectangle"/>
              <p:cNvSpPr/>
              <p:nvPr/>
            </p:nvSpPr>
            <p:spPr>
              <a:xfrm>
                <a:off x="16059960" y="177480"/>
                <a:ext cx="7743960" cy="8109360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numCol="1" spcCol="0" lIns="50760" rIns="50760" tIns="50760" bIns="50760" anchor="ctr">
                <a:noAutofit/>
              </a:bodyPr>
              <a:p>
                <a:pPr algn="ctr" defTabSz="825480">
                  <a:lnSpc>
                    <a:spcPct val="100000"/>
                  </a:lnSpc>
                  <a:tabLst>
                    <a:tab algn="l" pos="0"/>
                  </a:tabLst>
                </a:pPr>
                <a:endParaRPr b="0" lang="en-US" sz="3200" spc="-1" strike="noStrike">
                  <a:solidFill>
                    <a:srgbClr val="ffffff"/>
                  </a:solidFill>
                  <a:latin typeface="Helvetica Neue Medium"/>
                  <a:ea typeface="Helvetica Neue Medium"/>
                </a:endParaRPr>
              </a:p>
            </p:txBody>
          </p:sp>
          <p:pic>
            <p:nvPicPr>
              <p:cNvPr id="138" name="Rectangle Rectangle" descr="Rectangle Rectangle"/>
              <p:cNvPicPr/>
              <p:nvPr/>
            </p:nvPicPr>
            <p:blipFill>
              <a:blip r:embed="rId3"/>
              <a:stretch/>
            </p:blipFill>
            <p:spPr>
              <a:xfrm>
                <a:off x="15933240" y="88560"/>
                <a:ext cx="7997760" cy="8439480"/>
              </a:xfrm>
              <a:prstGeom prst="rect">
                <a:avLst/>
              </a:prstGeom>
              <a:noFill/>
              <a:ln w="0">
                <a:noFill/>
              </a:ln>
            </p:spPr>
          </p:pic>
        </p:grpSp>
        <p:pic>
          <p:nvPicPr>
            <p:cNvPr id="139" name="Screenshot 2026-01-19 at 21.00.59.png" descr="Screenshot 2026-01-19 at 21.00.59.png"/>
            <p:cNvPicPr/>
            <p:nvPr/>
          </p:nvPicPr>
          <p:blipFill>
            <a:blip r:embed="rId4"/>
            <a:srcRect l="0" t="48544" r="64266" b="0"/>
            <a:stretch/>
          </p:blipFill>
          <p:spPr>
            <a:xfrm>
              <a:off x="19676880" y="4039560"/>
              <a:ext cx="4096440" cy="4224600"/>
            </a:xfrm>
            <a:prstGeom prst="rect">
              <a:avLst/>
            </a:prstGeom>
            <a:noFill/>
            <a:ln w="12700">
              <a:noFill/>
            </a:ln>
          </p:spPr>
        </p:pic>
        <p:pic>
          <p:nvPicPr>
            <p:cNvPr id="140" name="Screenshot 2026-01-19 at 21.00.59.png" descr="Screenshot 2026-01-19 at 21.00.59.png"/>
            <p:cNvPicPr/>
            <p:nvPr/>
          </p:nvPicPr>
          <p:blipFill>
            <a:blip r:embed="rId5"/>
            <a:srcRect l="1585" t="0" r="62661" b="51817"/>
            <a:stretch/>
          </p:blipFill>
          <p:spPr>
            <a:xfrm>
              <a:off x="16225920" y="248760"/>
              <a:ext cx="4035600" cy="3894840"/>
            </a:xfrm>
            <a:prstGeom prst="rect">
              <a:avLst/>
            </a:prstGeom>
            <a:noFill/>
            <a:ln w="12700">
              <a:noFill/>
            </a:ln>
          </p:spPr>
        </p:pic>
        <p:pic>
          <p:nvPicPr>
            <p:cNvPr id="141" name="Screenshot 2026-01-19 at 21.00.59.png" descr="Screenshot 2026-01-19 at 21.00.59.png"/>
            <p:cNvPicPr/>
            <p:nvPr/>
          </p:nvPicPr>
          <p:blipFill>
            <a:blip r:embed="rId6"/>
            <a:srcRect l="68147" t="0" r="818" b="50844"/>
            <a:stretch/>
          </p:blipFill>
          <p:spPr>
            <a:xfrm>
              <a:off x="16101720" y="4190760"/>
              <a:ext cx="3609720" cy="4094640"/>
            </a:xfrm>
            <a:prstGeom prst="rect">
              <a:avLst/>
            </a:prstGeom>
            <a:noFill/>
            <a:ln w="12700">
              <a:noFill/>
            </a:ln>
          </p:spPr>
        </p:pic>
        <p:pic>
          <p:nvPicPr>
            <p:cNvPr id="142" name="Screenshot 2026-01-19 at 21.00.59.png" descr="Screenshot 2026-01-19 at 21.00.59.png"/>
            <p:cNvPicPr/>
            <p:nvPr/>
          </p:nvPicPr>
          <p:blipFill>
            <a:blip r:embed="rId7"/>
            <a:srcRect l="37381" t="0" r="31543" b="52256"/>
            <a:stretch/>
          </p:blipFill>
          <p:spPr>
            <a:xfrm>
              <a:off x="20253240" y="240840"/>
              <a:ext cx="3560400" cy="3917520"/>
            </a:xfrm>
            <a:prstGeom prst="rect">
              <a:avLst/>
            </a:prstGeom>
            <a:noFill/>
            <a:ln w="12700">
              <a:noFill/>
            </a:ln>
          </p:spPr>
        </p:pic>
      </p:grpSp>
      <p:sp>
        <p:nvSpPr>
          <p:cNvPr id="143" name="https://www.fhnw.ch/de/die-fhnw/hochschulen/informatik/hpc-lab"/>
          <p:cNvSpPr/>
          <p:nvPr/>
        </p:nvSpPr>
        <p:spPr>
          <a:xfrm>
            <a:off x="1955160" y="12663720"/>
            <a:ext cx="11218680" cy="5400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https://www.fhnw.ch/de/die-fhnw/hochschulen/informatik/hpc-lab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152280" y="0"/>
            <a:ext cx="24078960" cy="14328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FHNW HPC Lab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1118520" y="2142000"/>
            <a:ext cx="10321920" cy="1202544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marL="40644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Laboratory for novel experimental computing technologies: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Next-generation beyond-GPU computing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Dataflow, in-memory, neuromorphic computing models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Low-energy, AI-oriented edge computing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Hardware-algorithm co-design for custom applications in science and industry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Deploying own HPC cluster Calculon, expanding it with more next-generation systems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Teaching programs for BSc and MSc students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2001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Opening: April/May 2026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Scientific collaborations within SKA, Euclid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Industry collaborations with HPC, AI, LLM companies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001"/>
              </a:spcBef>
              <a:buClr>
                <a:srgbClr val="1eb001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chemeClr val="accent3">
                    <a:lumOff val="-18240"/>
                  </a:schemeClr>
                </a:solidFill>
                <a:latin typeface="Arial Rounded MT Bold"/>
                <a:ea typeface="Arial Rounded MT Bold"/>
              </a:rPr>
              <a:t>Interested in collaborations in the area of computing in space!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grpSp>
        <p:nvGrpSpPr>
          <p:cNvPr id="146" name="pasted-movie.png"/>
          <p:cNvGrpSpPr/>
          <p:nvPr/>
        </p:nvGrpSpPr>
        <p:grpSpPr>
          <a:xfrm>
            <a:off x="14326200" y="495000"/>
            <a:ext cx="9273240" cy="12355920"/>
            <a:chOff x="14326200" y="495000"/>
            <a:chExt cx="9273240" cy="12355920"/>
          </a:xfrm>
        </p:grpSpPr>
        <p:pic>
          <p:nvPicPr>
            <p:cNvPr id="147" name="pasted-movie.png" descr="pasted-movie.png"/>
            <p:cNvPicPr/>
            <p:nvPr/>
          </p:nvPicPr>
          <p:blipFill>
            <a:blip r:embed="rId1"/>
            <a:stretch/>
          </p:blipFill>
          <p:spPr>
            <a:xfrm>
              <a:off x="14453280" y="583920"/>
              <a:ext cx="9019080" cy="1202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48" name="pasted-movie.png" descr="pasted-movie.png"/>
            <p:cNvPicPr/>
            <p:nvPr/>
          </p:nvPicPr>
          <p:blipFill>
            <a:blip r:embed="rId2"/>
            <a:stretch/>
          </p:blipFill>
          <p:spPr>
            <a:xfrm>
              <a:off x="14326200" y="495000"/>
              <a:ext cx="9273240" cy="123559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49" name="https://www.fhnw.ch/de/die-fhnw/hochschulen/informatik/hpc-lab"/>
          <p:cNvSpPr/>
          <p:nvPr/>
        </p:nvSpPr>
        <p:spPr>
          <a:xfrm>
            <a:off x="12193920" y="13014360"/>
            <a:ext cx="11218680" cy="5400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chemeClr val="accent1">
                    <a:lumOff val="-13570"/>
                  </a:schemeClr>
                </a:solidFill>
                <a:latin typeface="Arial Rounded MT Bold"/>
                <a:ea typeface="Arial Rounded MT Bold"/>
              </a:rPr>
              <a:t>https://www.fhnw.ch/de/die-fhnw/hochschulen/informatik/hpc-lab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52280" y="0"/>
            <a:ext cx="24078960" cy="14328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New Hardware Models for AI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651960" y="1585800"/>
            <a:ext cx="18819360" cy="465300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Neural Processing Units (NPU), Tensor Processing Units (TPU), Application-Specific Integrated Circuits (ASIC), Machine Learning System-on-Chip (MLSoC), other names..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Dedicated accelerators for AI applications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Typically used only for inference (no model training)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Capable of hosting ~10+ m parameter models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Much lower energy consumption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High-throughput processing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Statically reprogrammable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grpSp>
        <p:nvGrpSpPr>
          <p:cNvPr id="62" name="pasted-movie.png"/>
          <p:cNvGrpSpPr/>
          <p:nvPr/>
        </p:nvGrpSpPr>
        <p:grpSpPr>
          <a:xfrm>
            <a:off x="6351120" y="7398360"/>
            <a:ext cx="5561640" cy="3971160"/>
            <a:chOff x="6351120" y="7398360"/>
            <a:chExt cx="5561640" cy="3971160"/>
          </a:xfrm>
        </p:grpSpPr>
        <p:pic>
          <p:nvPicPr>
            <p:cNvPr id="63" name="pasted-movie.png" descr="pasted-movie.png"/>
            <p:cNvPicPr/>
            <p:nvPr/>
          </p:nvPicPr>
          <p:blipFill>
            <a:blip r:embed="rId1"/>
            <a:stretch/>
          </p:blipFill>
          <p:spPr>
            <a:xfrm>
              <a:off x="6478200" y="7487280"/>
              <a:ext cx="5307480" cy="3641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" name="pasted-movie.png" descr="pasted-movie.png"/>
            <p:cNvPicPr/>
            <p:nvPr/>
          </p:nvPicPr>
          <p:blipFill>
            <a:blip r:embed="rId2"/>
            <a:stretch/>
          </p:blipFill>
          <p:spPr>
            <a:xfrm>
              <a:off x="6351120" y="7398360"/>
              <a:ext cx="5561640" cy="397116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65" name="pasted-movie.png"/>
          <p:cNvGrpSpPr/>
          <p:nvPr/>
        </p:nvGrpSpPr>
        <p:grpSpPr>
          <a:xfrm>
            <a:off x="19587600" y="7417080"/>
            <a:ext cx="3800880" cy="3877200"/>
            <a:chOff x="19587600" y="7417080"/>
            <a:chExt cx="3800880" cy="3877200"/>
          </a:xfrm>
        </p:grpSpPr>
        <p:pic>
          <p:nvPicPr>
            <p:cNvPr id="66" name="pasted-movie.png" descr="pasted-movie.png"/>
            <p:cNvPicPr/>
            <p:nvPr/>
          </p:nvPicPr>
          <p:blipFill>
            <a:blip r:embed="rId3"/>
            <a:stretch/>
          </p:blipFill>
          <p:spPr>
            <a:xfrm>
              <a:off x="19714680" y="7506000"/>
              <a:ext cx="3547080" cy="354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7" name="pasted-movie.png" descr="pasted-movie.png"/>
            <p:cNvPicPr/>
            <p:nvPr/>
          </p:nvPicPr>
          <p:blipFill>
            <a:blip r:embed="rId4"/>
            <a:stretch/>
          </p:blipFill>
          <p:spPr>
            <a:xfrm>
              <a:off x="19587600" y="7417080"/>
              <a:ext cx="3800880" cy="387720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68" name="Screenshot 2026-01-19 at 18.44.33.png"/>
          <p:cNvGrpSpPr/>
          <p:nvPr/>
        </p:nvGrpSpPr>
        <p:grpSpPr>
          <a:xfrm>
            <a:off x="12587040" y="7369920"/>
            <a:ext cx="6001200" cy="3971160"/>
            <a:chOff x="12587040" y="7369920"/>
            <a:chExt cx="6001200" cy="3971160"/>
          </a:xfrm>
        </p:grpSpPr>
        <p:pic>
          <p:nvPicPr>
            <p:cNvPr id="69" name="Screenshot 2026-01-19 at 18.44.33.png" descr="Screenshot 2026-01-19 at 18.44.33.png"/>
            <p:cNvPicPr/>
            <p:nvPr/>
          </p:nvPicPr>
          <p:blipFill>
            <a:blip r:embed="rId5"/>
            <a:stretch/>
          </p:blipFill>
          <p:spPr>
            <a:xfrm>
              <a:off x="12714120" y="7458840"/>
              <a:ext cx="5747400" cy="3641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0" name="Screenshot 2026-01-19 at 18.44.33.png" descr="Screenshot 2026-01-19 at 18.44.33.png"/>
            <p:cNvPicPr/>
            <p:nvPr/>
          </p:nvPicPr>
          <p:blipFill>
            <a:blip r:embed="rId6"/>
            <a:stretch/>
          </p:blipFill>
          <p:spPr>
            <a:xfrm>
              <a:off x="12587040" y="7369920"/>
              <a:ext cx="6001200" cy="39711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71" name="Hailo-10H M.2…"/>
          <p:cNvSpPr/>
          <p:nvPr/>
        </p:nvSpPr>
        <p:spPr>
          <a:xfrm>
            <a:off x="6800040" y="11499480"/>
            <a:ext cx="2733120" cy="16214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Hailo-10H M.2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20 TOPS (INT8)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2.5 W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SiMa.ai MLSoC Modalix…"/>
          <p:cNvSpPr/>
          <p:nvPr/>
        </p:nvSpPr>
        <p:spPr>
          <a:xfrm>
            <a:off x="13051440" y="11499480"/>
            <a:ext cx="4101840" cy="16214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 u="sng">
                <a:solidFill>
                  <a:srgbClr val="0000ff"/>
                </a:solidFill>
                <a:uFillTx/>
                <a:latin typeface="Arial Rounded MT Bold"/>
                <a:ea typeface="Arial Rounded MT Bold"/>
                <a:hlinkClick r:id="rId7"/>
              </a:rPr>
              <a:t>SiMa.ai</a:t>
            </a: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 MLSoC Modalix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50 TOPS (INT8)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5 W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NVidia Jetson Orin…"/>
          <p:cNvSpPr/>
          <p:nvPr/>
        </p:nvSpPr>
        <p:spPr>
          <a:xfrm>
            <a:off x="19853280" y="11499480"/>
            <a:ext cx="3269520" cy="16214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NVidia Jetson Orin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275 TOPS (INT8)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60 W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74" name="Screenshot 2026-01-19 at 18.57.00.png"/>
          <p:cNvGrpSpPr/>
          <p:nvPr/>
        </p:nvGrpSpPr>
        <p:grpSpPr>
          <a:xfrm>
            <a:off x="1145160" y="7369920"/>
            <a:ext cx="3981600" cy="3971160"/>
            <a:chOff x="1145160" y="7369920"/>
            <a:chExt cx="3981600" cy="3971160"/>
          </a:xfrm>
        </p:grpSpPr>
        <p:pic>
          <p:nvPicPr>
            <p:cNvPr id="75" name="Screenshot 2026-01-19 at 18.57.00.png" descr="Screenshot 2026-01-19 at 18.57.00.png"/>
            <p:cNvPicPr/>
            <p:nvPr/>
          </p:nvPicPr>
          <p:blipFill>
            <a:blip r:embed="rId8"/>
            <a:stretch/>
          </p:blipFill>
          <p:spPr>
            <a:xfrm>
              <a:off x="1272240" y="7458840"/>
              <a:ext cx="3727440" cy="3641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6" name="Screenshot 2026-01-19 at 18.57.00.png" descr="Screenshot 2026-01-19 at 18.57.00.png"/>
            <p:cNvPicPr/>
            <p:nvPr/>
          </p:nvPicPr>
          <p:blipFill>
            <a:blip r:embed="rId9"/>
            <a:stretch/>
          </p:blipFill>
          <p:spPr>
            <a:xfrm>
              <a:off x="1145160" y="7369920"/>
              <a:ext cx="3981600" cy="39711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77" name="Brainchip AKD1500…"/>
          <p:cNvSpPr/>
          <p:nvPr/>
        </p:nvSpPr>
        <p:spPr>
          <a:xfrm>
            <a:off x="1550160" y="11499480"/>
            <a:ext cx="3423240" cy="16214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Brainchip AKD1500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0.8 TOPS (INT8)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250 mW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Screenshot 2026-01-19 at 19.02.22.png" descr="Screenshot 2026-01-19 at 19.02.22.png"/>
          <p:cNvPicPr/>
          <p:nvPr/>
        </p:nvPicPr>
        <p:blipFill>
          <a:blip r:embed="rId1"/>
          <a:srcRect l="4504" t="1624" r="0" b="3352"/>
          <a:stretch/>
        </p:blipFill>
        <p:spPr>
          <a:xfrm>
            <a:off x="3804120" y="4994280"/>
            <a:ext cx="16944480" cy="82620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52280" y="0"/>
            <a:ext cx="24078960" cy="14328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New Hardware Models for AI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98240" y="1534320"/>
            <a:ext cx="17113680" cy="295740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Neural Processing Units (NPU), Tensor Processing Units (TPU), Application-Specific Integrated Circuits (ASIC), other names..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Massive expansion of the products in last 5 years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New computing models (in-memory computing, neuromorphic computing)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Increasing speed, lowering energy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81" name="Speed (GOP/s)"/>
          <p:cNvSpPr/>
          <p:nvPr/>
        </p:nvSpPr>
        <p:spPr>
          <a:xfrm rot="16200000">
            <a:off x="2275200" y="8812080"/>
            <a:ext cx="2602800" cy="5403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Speed (GOP/s)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ower (W)"/>
          <p:cNvSpPr/>
          <p:nvPr/>
        </p:nvSpPr>
        <p:spPr>
          <a:xfrm>
            <a:off x="11565000" y="13087440"/>
            <a:ext cx="1987920" cy="5400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Power (W)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Neural Network Accelerator Comparison…"/>
          <p:cNvSpPr/>
          <p:nvPr/>
        </p:nvSpPr>
        <p:spPr>
          <a:xfrm>
            <a:off x="15688080" y="11998800"/>
            <a:ext cx="4381920" cy="7106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algn="r" defTabSz="825480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chemeClr val="accent1">
                    <a:lumOff val="-13570"/>
                  </a:schemeClr>
                </a:solidFill>
                <a:latin typeface="Arial Rounded MT Bold"/>
                <a:ea typeface="Arial Rounded MT Bold"/>
              </a:rPr>
              <a:t>Neural Network Accelerator Comparison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algn="r" defTabSz="825480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chemeClr val="accent1">
                    <a:lumOff val="-13570"/>
                  </a:schemeClr>
                </a:solidFill>
                <a:latin typeface="Arial Rounded MT Bold"/>
                <a:ea typeface="Arial Rounded MT Bold"/>
              </a:rPr>
              <a:t>Tsinghua University, 2020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52280" y="0"/>
            <a:ext cx="24078960" cy="14328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New Hardware Models for AI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pic>
        <p:nvPicPr>
          <p:cNvPr id="85" name="Screenshot 2026-01-19 at 18.18.48.png" descr="Screenshot 2026-01-19 at 18.18.48.png"/>
          <p:cNvPicPr/>
          <p:nvPr/>
        </p:nvPicPr>
        <p:blipFill>
          <a:blip r:embed="rId1"/>
          <a:srcRect l="4961" t="5276" r="0" b="6477"/>
          <a:stretch/>
        </p:blipFill>
        <p:spPr>
          <a:xfrm>
            <a:off x="3750120" y="4952880"/>
            <a:ext cx="17951760" cy="822924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86" name="Speed (GOP/s)"/>
          <p:cNvSpPr/>
          <p:nvPr/>
        </p:nvSpPr>
        <p:spPr>
          <a:xfrm rot="16200000">
            <a:off x="2273400" y="8798040"/>
            <a:ext cx="2602800" cy="5403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Speed (GOP/s)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ower (W)"/>
          <p:cNvSpPr/>
          <p:nvPr/>
        </p:nvSpPr>
        <p:spPr>
          <a:xfrm>
            <a:off x="11562840" y="13073400"/>
            <a:ext cx="1987920" cy="5400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Power (W) 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Neural Network Accelerator Comparison…"/>
          <p:cNvSpPr/>
          <p:nvPr/>
        </p:nvSpPr>
        <p:spPr>
          <a:xfrm>
            <a:off x="15686280" y="11984760"/>
            <a:ext cx="4381920" cy="71064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algn="r" defTabSz="825480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chemeClr val="accent1">
                    <a:lumOff val="-13570"/>
                  </a:schemeClr>
                </a:solidFill>
                <a:latin typeface="Arial Rounded MT Bold"/>
                <a:ea typeface="Arial Rounded MT Bold"/>
              </a:rPr>
              <a:t>Neural Network Accelerator Comparison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algn="r" defTabSz="825480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chemeClr val="accent1">
                    <a:lumOff val="-13570"/>
                  </a:schemeClr>
                </a:solidFill>
                <a:latin typeface="Arial Rounded MT Bold"/>
                <a:ea typeface="Arial Rounded MT Bold"/>
              </a:rPr>
              <a:t>Tsinghua University, Yesterday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98240" y="1534320"/>
            <a:ext cx="17113680" cy="295740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Neural Processing Units (NPU), Tensor Processing Units (TPU), Application-Specific Integrated Circuits (ASIC), other names..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Massive expansion of the products in last 5 years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New computing models (in-memory computing, neuromorphic computing)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Increasing speed, lowering energy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/>
          </p:nvPr>
        </p:nvSpPr>
        <p:spPr>
          <a:xfrm>
            <a:off x="516600" y="2093760"/>
            <a:ext cx="12110760" cy="1202544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Motivations: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High-volume data acquisition vs downlink bottleneck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Low latency and real-time processing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Energy and sustainability advantage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Example classical applications: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Onboard image processing and filtering (bottlenecks)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2" marL="1854360" indent="-6350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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Filter out cloudy images before transmission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Real-time event detection and alerts (latency)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2" marL="1854360" indent="-6350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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Monitor wildfires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First Cube-sats with AI hardware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ESA ɸ-Sat-1 6U 2020 CubeSat technology demonstrator among the first to use AI in orbit, earth observation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CogniSAT-6 (NASA JPL/Open Cosmos), 2023, dynamic targeting: autonomously decide where to make the best make science observations from orbit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Intel Movidius Myriad, 1-2W, ~1 TOPS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title"/>
          </p:nvPr>
        </p:nvSpPr>
        <p:spPr>
          <a:xfrm>
            <a:off x="152280" y="0"/>
            <a:ext cx="24078960" cy="14328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Computing in Space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grpSp>
        <p:nvGrpSpPr>
          <p:cNvPr id="92" name="pasted-movie.png"/>
          <p:cNvGrpSpPr/>
          <p:nvPr/>
        </p:nvGrpSpPr>
        <p:grpSpPr>
          <a:xfrm>
            <a:off x="14003280" y="7453800"/>
            <a:ext cx="10147680" cy="6199200"/>
            <a:chOff x="14003280" y="7453800"/>
            <a:chExt cx="10147680" cy="6199200"/>
          </a:xfrm>
        </p:grpSpPr>
        <p:pic>
          <p:nvPicPr>
            <p:cNvPr id="93" name="pasted-movie.png" descr="pasted-movie.png"/>
            <p:cNvPicPr/>
            <p:nvPr/>
          </p:nvPicPr>
          <p:blipFill>
            <a:blip r:embed="rId1"/>
            <a:stretch/>
          </p:blipFill>
          <p:spPr>
            <a:xfrm>
              <a:off x="14130360" y="7542720"/>
              <a:ext cx="9893520" cy="5869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4" name="pasted-movie.png" descr="pasted-movie.png"/>
            <p:cNvPicPr/>
            <p:nvPr/>
          </p:nvPicPr>
          <p:blipFill>
            <a:blip r:embed="rId2"/>
            <a:stretch/>
          </p:blipFill>
          <p:spPr>
            <a:xfrm>
              <a:off x="14003280" y="7453800"/>
              <a:ext cx="10147680" cy="6199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95" name="On-board"/>
          <p:cNvSpPr/>
          <p:nvPr/>
        </p:nvSpPr>
        <p:spPr>
          <a:xfrm>
            <a:off x="15573600" y="10257120"/>
            <a:ext cx="1698120" cy="5400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On-board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Unibap Space Solutions (Sweden)"/>
          <p:cNvSpPr/>
          <p:nvPr/>
        </p:nvSpPr>
        <p:spPr>
          <a:xfrm>
            <a:off x="20160000" y="13059000"/>
            <a:ext cx="3563640" cy="40572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825480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chemeClr val="accent1">
                    <a:lumOff val="-13570"/>
                  </a:schemeClr>
                </a:solidFill>
                <a:latin typeface="Arial Rounded MT Bold"/>
                <a:ea typeface="Arial Rounded MT Bold"/>
              </a:rPr>
              <a:t>Unibap Space Solutions (Sweden)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97" name="pasted-movie.png"/>
          <p:cNvGrpSpPr/>
          <p:nvPr/>
        </p:nvGrpSpPr>
        <p:grpSpPr>
          <a:xfrm>
            <a:off x="14003280" y="211680"/>
            <a:ext cx="10147680" cy="6919920"/>
            <a:chOff x="14003280" y="211680"/>
            <a:chExt cx="10147680" cy="6919920"/>
          </a:xfrm>
        </p:grpSpPr>
        <p:pic>
          <p:nvPicPr>
            <p:cNvPr id="98" name="pasted-movie.png" descr="pasted-movie.png"/>
            <p:cNvPicPr/>
            <p:nvPr/>
          </p:nvPicPr>
          <p:blipFill>
            <a:blip r:embed="rId3"/>
            <a:srcRect l="40504" t="0" r="4609" b="16659"/>
            <a:stretch/>
          </p:blipFill>
          <p:spPr>
            <a:xfrm>
              <a:off x="14130360" y="300600"/>
              <a:ext cx="9893520" cy="6589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" name="pasted-movie.png" descr="pasted-movie.png"/>
            <p:cNvPicPr/>
            <p:nvPr/>
          </p:nvPicPr>
          <p:blipFill>
            <a:blip r:embed="rId4"/>
            <a:stretch/>
          </p:blipFill>
          <p:spPr>
            <a:xfrm>
              <a:off x="14003280" y="211680"/>
              <a:ext cx="10147680" cy="69199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00" name="ESA PhiSat-1"/>
          <p:cNvSpPr/>
          <p:nvPr/>
        </p:nvSpPr>
        <p:spPr>
          <a:xfrm>
            <a:off x="22334400" y="6378840"/>
            <a:ext cx="1474200" cy="40572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825480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ffffff"/>
                </a:solidFill>
                <a:latin typeface="Arial Rounded MT Bold"/>
                <a:ea typeface="Arial Rounded MT Bold"/>
              </a:rPr>
              <a:t>ESA PhiSat-1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/>
          </p:nvPr>
        </p:nvSpPr>
        <p:spPr>
          <a:xfrm>
            <a:off x="228600" y="2061000"/>
            <a:ext cx="12110760" cy="1202544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Growing industry with multiple established companies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Examples: 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iX10, Unibap Space Solutions (Sweden)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NuPod, Payload (Israel)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NewSat Mark-V, Stellogic (USA)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title"/>
          </p:nvPr>
        </p:nvSpPr>
        <p:spPr>
          <a:xfrm>
            <a:off x="152280" y="0"/>
            <a:ext cx="24078960" cy="14328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Computing in Space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03" name="ESA PhiSat-1"/>
          <p:cNvSpPr/>
          <p:nvPr/>
        </p:nvSpPr>
        <p:spPr>
          <a:xfrm>
            <a:off x="22334400" y="12762720"/>
            <a:ext cx="1474200" cy="40572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825480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ffffff"/>
                </a:solidFill>
                <a:latin typeface="Arial Rounded MT Bold"/>
                <a:ea typeface="Arial Rounded MT Bold"/>
              </a:rPr>
              <a:t>ESA PhiSat-1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4" name="pasted-movie.png" descr="pasted-movie.png"/>
          <p:cNvPicPr/>
          <p:nvPr/>
        </p:nvPicPr>
        <p:blipFill>
          <a:blip r:embed="rId1"/>
          <a:stretch/>
        </p:blipFill>
        <p:spPr>
          <a:xfrm>
            <a:off x="106200" y="4686840"/>
            <a:ext cx="10861920" cy="789156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105" name="Screenshot 2026-01-19 at 19.52.13.png" descr="Screenshot 2026-01-19 at 19.52.13.png"/>
          <p:cNvPicPr/>
          <p:nvPr/>
        </p:nvPicPr>
        <p:blipFill>
          <a:blip r:embed="rId2"/>
          <a:srcRect l="3082" t="0" r="50492" b="0"/>
          <a:stretch/>
        </p:blipFill>
        <p:spPr>
          <a:xfrm>
            <a:off x="13965840" y="852840"/>
            <a:ext cx="8811720" cy="587268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06" name="Stellogic iX10"/>
          <p:cNvSpPr/>
          <p:nvPr/>
        </p:nvSpPr>
        <p:spPr>
          <a:xfrm>
            <a:off x="8710920" y="10770120"/>
            <a:ext cx="2374920" cy="5400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Stellogic iX10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7" name="Screenshot 2026-01-19 at 19.52.13.png" descr="Screenshot 2026-01-19 at 19.52.13.png"/>
          <p:cNvPicPr/>
          <p:nvPr/>
        </p:nvPicPr>
        <p:blipFill>
          <a:blip r:embed="rId3"/>
          <a:srcRect l="62630" t="0" r="0" b="0"/>
          <a:stretch/>
        </p:blipFill>
        <p:spPr>
          <a:xfrm>
            <a:off x="13928040" y="6999120"/>
            <a:ext cx="6615000" cy="5476320"/>
          </a:xfrm>
          <a:prstGeom prst="rect">
            <a:avLst/>
          </a:prstGeom>
          <a:noFill/>
          <a:ln w="127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/>
          </p:nvPr>
        </p:nvSpPr>
        <p:spPr>
          <a:xfrm>
            <a:off x="655200" y="1768680"/>
            <a:ext cx="9752400" cy="1202544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indent="0" defTabSz="2438280">
              <a:lnSpc>
                <a:spcPct val="90000"/>
              </a:lnSpc>
              <a:spcBef>
                <a:spcPts val="2100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First Cloud Computer in Space: “Three-body Constellation”, Zhejiang Lab, China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2100"/>
              </a:spcBef>
              <a:buNone/>
              <a:tabLst>
                <a:tab algn="l" pos="0"/>
              </a:tabLst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100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Developed and operated at Zhejiang Lab, which is focused on AI for Science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100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First 12 satellites launched in May 2025 by China Aerospace Science and Technology Corp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100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CPU+GPU+FPGA, ~700 TOPS per unit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100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Inter-satellite laser communication at 500-5000 km distances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100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Low latency 660 ns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100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Custom processors developed domestically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100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Target cloud of 2800 satellites to be reached before 2035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100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Open for collaborations in scientific applications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100"/>
              </a:spcBef>
              <a:buClr>
                <a:srgbClr val="000000"/>
              </a:buClr>
              <a:buSzPct val="123000"/>
              <a:buFont typeface="Symbol" charset="2"/>
              <a:buChar char=""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FHNW is building collaborations with Zhejiang Lab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title"/>
          </p:nvPr>
        </p:nvSpPr>
        <p:spPr>
          <a:xfrm>
            <a:off x="152280" y="0"/>
            <a:ext cx="24078960" cy="14328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Data Centers in Space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10" name="ESA PhiSat-1"/>
          <p:cNvSpPr/>
          <p:nvPr/>
        </p:nvSpPr>
        <p:spPr>
          <a:xfrm>
            <a:off x="22334400" y="12762720"/>
            <a:ext cx="1474200" cy="40572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825480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ffffff"/>
                </a:solidFill>
                <a:latin typeface="Arial Rounded MT Bold"/>
                <a:ea typeface="Arial Rounded MT Bold"/>
              </a:rPr>
              <a:t>ESA PhiSat-1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11" name="IMG_20251023_110804622.jpg"/>
          <p:cNvGrpSpPr/>
          <p:nvPr/>
        </p:nvGrpSpPr>
        <p:grpSpPr>
          <a:xfrm>
            <a:off x="11025000" y="2469600"/>
            <a:ext cx="13319280" cy="5585400"/>
            <a:chOff x="11025000" y="2469600"/>
            <a:chExt cx="13319280" cy="5585400"/>
          </a:xfrm>
        </p:grpSpPr>
        <p:pic>
          <p:nvPicPr>
            <p:cNvPr id="112" name="IMG_20251023_110804622.jpg" descr="IMG_20251023_110804622.jpg"/>
            <p:cNvPicPr/>
            <p:nvPr/>
          </p:nvPicPr>
          <p:blipFill>
            <a:blip r:embed="rId1"/>
            <a:srcRect l="0" t="29624" r="0" b="16948"/>
            <a:stretch/>
          </p:blipFill>
          <p:spPr>
            <a:xfrm>
              <a:off x="11152080" y="2558520"/>
              <a:ext cx="13065120" cy="525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3" name="IMG_20251023_110804622.jpg" descr="IMG_20251023_110804622.jpg"/>
            <p:cNvPicPr/>
            <p:nvPr/>
          </p:nvPicPr>
          <p:blipFill>
            <a:blip r:embed="rId2"/>
            <a:stretch/>
          </p:blipFill>
          <p:spPr>
            <a:xfrm>
              <a:off x="11025000" y="2469600"/>
              <a:ext cx="13319280" cy="558540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114" name="IMG_20251023_110928822.jpg"/>
          <p:cNvGrpSpPr/>
          <p:nvPr/>
        </p:nvGrpSpPr>
        <p:grpSpPr>
          <a:xfrm>
            <a:off x="11014920" y="8112600"/>
            <a:ext cx="13339440" cy="5357880"/>
            <a:chOff x="11014920" y="8112600"/>
            <a:chExt cx="13339440" cy="5357880"/>
          </a:xfrm>
        </p:grpSpPr>
        <p:pic>
          <p:nvPicPr>
            <p:cNvPr id="115" name="IMG_20251023_110928822.jpg" descr="IMG_20251023_110928822.jpg"/>
            <p:cNvPicPr/>
            <p:nvPr/>
          </p:nvPicPr>
          <p:blipFill>
            <a:blip r:embed="rId3"/>
            <a:srcRect l="0" t="30770" r="0" b="17991"/>
            <a:stretch/>
          </p:blipFill>
          <p:spPr>
            <a:xfrm>
              <a:off x="11142000" y="8201520"/>
              <a:ext cx="13085280" cy="5027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6" name="IMG_20251023_110928822.jpg" descr="IMG_20251023_110928822.jpg"/>
            <p:cNvPicPr/>
            <p:nvPr/>
          </p:nvPicPr>
          <p:blipFill>
            <a:blip r:embed="rId4"/>
            <a:stretch/>
          </p:blipFill>
          <p:spPr>
            <a:xfrm>
              <a:off x="11014920" y="8112600"/>
              <a:ext cx="13339440" cy="535788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117" name="pasted-movie.png"/>
          <p:cNvGrpSpPr/>
          <p:nvPr/>
        </p:nvGrpSpPr>
        <p:grpSpPr>
          <a:xfrm>
            <a:off x="20570400" y="33480"/>
            <a:ext cx="3444480" cy="3520800"/>
            <a:chOff x="20570400" y="33480"/>
            <a:chExt cx="3444480" cy="3520800"/>
          </a:xfrm>
        </p:grpSpPr>
        <p:pic>
          <p:nvPicPr>
            <p:cNvPr id="118" name="pasted-movie.png" descr="pasted-movie.png"/>
            <p:cNvPicPr/>
            <p:nvPr/>
          </p:nvPicPr>
          <p:blipFill>
            <a:blip r:embed="rId5"/>
            <a:stretch/>
          </p:blipFill>
          <p:spPr>
            <a:xfrm>
              <a:off x="20697480" y="122400"/>
              <a:ext cx="3190320" cy="3190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9" name="pasted-movie.png" descr="pasted-movie.png"/>
            <p:cNvPicPr/>
            <p:nvPr/>
          </p:nvPicPr>
          <p:blipFill>
            <a:blip r:embed="rId6"/>
            <a:stretch/>
          </p:blipFill>
          <p:spPr>
            <a:xfrm>
              <a:off x="20570400" y="33480"/>
              <a:ext cx="3444480" cy="3520800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/>
          </p:nvPr>
        </p:nvSpPr>
        <p:spPr>
          <a:xfrm>
            <a:off x="439200" y="1702800"/>
            <a:ext cx="5600880" cy="1202544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indent="0" defTabSz="2438280">
              <a:lnSpc>
                <a:spcPct val="90000"/>
              </a:lnSpc>
              <a:spcBef>
                <a:spcPts val="799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Starcloud-1 NVIDIA H100 GPU launched November 2025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Prototype spacecraft successfully deployed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1kW at full power with batteries, duty-cycled operation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Total weight: 60 kg, lifetime: ~3 years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4km  4km solar array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Gigawatt-scale data center in space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Whitepaper: fewer than 100 launches, system construction in 2-3 months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Modular design, swapping new modules with better hardware when needed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title"/>
          </p:nvPr>
        </p:nvSpPr>
        <p:spPr>
          <a:xfrm>
            <a:off x="152280" y="0"/>
            <a:ext cx="24078960" cy="14328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Data Centers in Space: Starcloud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22" name="ESA PhiSat-1"/>
          <p:cNvSpPr/>
          <p:nvPr/>
        </p:nvSpPr>
        <p:spPr>
          <a:xfrm>
            <a:off x="22334400" y="12762720"/>
            <a:ext cx="1474200" cy="40572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825480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ffffff"/>
                </a:solidFill>
                <a:latin typeface="Arial Rounded MT Bold"/>
                <a:ea typeface="Arial Rounded MT Bold"/>
              </a:rPr>
              <a:t>ESA PhiSat-1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3" name="" descr="starclous.mp4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608880" y="2451600"/>
            <a:ext cx="17489520" cy="9837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723" fill="hold"/>
                                        <p:tgtEl>
                                          <p:spTgt spid="1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>
              <p:cMediaNode>
                <p:cTn>
                  <p:stCondLst>
                    <p:cond delay="indefinite"/>
                  </p:stCondLst>
                </p:cTn>
                <p:tgtEl>
                  <p:spTgt spid="123"/>
                </p:tgtEl>
              </p:cMediaNode>
            </p:video>
            <p:seq>
              <p:cTn id="7" restart="whenNotActive" nodeType="interactiveSeq" fill="hold">
                <p:stCondLst>
                  <p:cond delay="0" evt="onClick">
                    <p:tgtEl>
                      <p:spTgt spid="123"/>
                    </p:tgtEl>
                  </p:cond>
                </p:stCondLst>
                <p:childTnLst>
                  <p:par>
                    <p:cTn id="8" fill="hold">
                      <p:stCondLst>
                        <p:cond delay="0" evt="onClick">
                          <p:tgtEl>
                            <p:spTgt spid="123"/>
                          </p:tgtEl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152280" y="0"/>
            <a:ext cx="24078960" cy="14328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indent="0" defTabSz="2438280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en-US" sz="8500" spc="-17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FHNW HPC Lab</a:t>
            </a:r>
            <a:endParaRPr b="0" lang="en-US" sz="8500" spc="-1" strike="noStrike">
              <a:solidFill>
                <a:srgbClr val="000000"/>
              </a:solidFill>
              <a:latin typeface="Arial Rounded MT Bold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1118520" y="2142000"/>
            <a:ext cx="10321920" cy="12025440"/>
          </a:xfrm>
          <a:prstGeom prst="rect">
            <a:avLst/>
          </a:prstGeom>
          <a:noFill/>
          <a:ln w="12600">
            <a:noFill/>
          </a:ln>
        </p:spPr>
        <p:txBody>
          <a:bodyPr numCol="1" spcCol="38160" lIns="50760" rIns="50760" tIns="50760" bIns="50760" anchor="t">
            <a:noAutofit/>
          </a:bodyPr>
          <a:p>
            <a:pPr marL="40644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Laboratory for novel experimental computing technologies: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Next-generation beyond-GPU computing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Dataflow, in-memory, neuromorphic computing models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Low-energy, AI-oriented edge computing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Hardware-algorithm co-design for custom applications in science and industry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Deploying own HPC cluster Calculon, expanding it with more next-generation systems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lvl="1" marL="101592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Teaching programs for BSc and MSc students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indent="0" defTabSz="2438280">
              <a:lnSpc>
                <a:spcPct val="90000"/>
              </a:lnSpc>
              <a:spcBef>
                <a:spcPts val="2001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Opening: April/May 2026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Scientific collaborations within SKA, Euclid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  <a:p>
            <a:pPr marL="406440" indent="-406440" defTabSz="2438280">
              <a:lnSpc>
                <a:spcPct val="90000"/>
              </a:lnSpc>
              <a:spcBef>
                <a:spcPts val="2001"/>
              </a:spcBef>
              <a:buClr>
                <a:srgbClr val="000000"/>
              </a:buClr>
              <a:buSzPct val="123000"/>
              <a:buFont typeface="Symbol" charset="2"/>
              <a:buChar char=""/>
            </a:pPr>
            <a:r>
              <a:rPr b="0" lang="en-US" sz="3200" spc="-1" strike="noStrike">
                <a:solidFill>
                  <a:srgbClr val="000000"/>
                </a:solidFill>
                <a:latin typeface="Arial Rounded MT Bold"/>
                <a:ea typeface="Arial Rounded MT Bold"/>
              </a:rPr>
              <a:t>Industry collaborations with HPC, AI, LLM companies</a:t>
            </a:r>
            <a:endParaRPr b="0" lang="en-US" sz="3200" spc="-1" strike="noStrike">
              <a:solidFill>
                <a:srgbClr val="000000"/>
              </a:solidFill>
              <a:latin typeface="Arial Rounded MT Bold"/>
            </a:endParaRPr>
          </a:p>
        </p:txBody>
      </p:sp>
      <p:grpSp>
        <p:nvGrpSpPr>
          <p:cNvPr id="126" name="pasted-movie.png"/>
          <p:cNvGrpSpPr/>
          <p:nvPr/>
        </p:nvGrpSpPr>
        <p:grpSpPr>
          <a:xfrm>
            <a:off x="14326200" y="495000"/>
            <a:ext cx="9273240" cy="12355920"/>
            <a:chOff x="14326200" y="495000"/>
            <a:chExt cx="9273240" cy="12355920"/>
          </a:xfrm>
        </p:grpSpPr>
        <p:pic>
          <p:nvPicPr>
            <p:cNvPr id="127" name="pasted-movie.png" descr="pasted-movie.png"/>
            <p:cNvPicPr/>
            <p:nvPr/>
          </p:nvPicPr>
          <p:blipFill>
            <a:blip r:embed="rId1"/>
            <a:stretch/>
          </p:blipFill>
          <p:spPr>
            <a:xfrm>
              <a:off x="14453280" y="583920"/>
              <a:ext cx="9019080" cy="1202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8" name="pasted-movie.png" descr="pasted-movie.png"/>
            <p:cNvPicPr/>
            <p:nvPr/>
          </p:nvPicPr>
          <p:blipFill>
            <a:blip r:embed="rId2"/>
            <a:stretch/>
          </p:blipFill>
          <p:spPr>
            <a:xfrm>
              <a:off x="14326200" y="495000"/>
              <a:ext cx="9273240" cy="123559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29" name="https://www.fhnw.ch/de/die-fhnw/hochschulen/informatik/hpc-lab"/>
          <p:cNvSpPr/>
          <p:nvPr/>
        </p:nvSpPr>
        <p:spPr>
          <a:xfrm>
            <a:off x="12193920" y="13014360"/>
            <a:ext cx="11218680" cy="5400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defTabSz="2438280">
              <a:lnSpc>
                <a:spcPct val="9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chemeClr val="accent1">
                    <a:lumOff val="-13570"/>
                  </a:schemeClr>
                </a:solidFill>
                <a:latin typeface="Arial Rounded MT Bold"/>
                <a:ea typeface="Arial Rounded MT Bold"/>
              </a:rPr>
              <a:t>https://www.fhnw.ch/de/die-fhnw/hochschulen/informatik/hpc-lab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Arial Rounded MT Bold" pitchFamily="0" charset="1"/>
        <a:ea typeface="Arial Rounded MT Bold" pitchFamily="0" charset="1"/>
        <a:cs typeface="Arial Rounded MT Bold" pitchFamily="0" charset="1"/>
      </a:majorFont>
      <a:minorFont>
        <a:latin typeface="Arial Rounded MT Bold" pitchFamily="0" charset="1"/>
        <a:ea typeface="Arial Rounded MT Bold" pitchFamily="0" charset="1"/>
        <a:cs typeface="Arial Rounded MT Bold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Collabora_Office/24.04.17.3$Linux_X86_64 LibreOffice_project/28ed2877d69500d0ecbdb7f3efed32ef2f884df2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cp:revision>0</cp:revision>
  <dc:subject/>
  <dc:title/>
</cp:coreProperties>
</file>