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64" r:id="rId3"/>
    <p:sldId id="270" r:id="rId4"/>
    <p:sldId id="266" r:id="rId5"/>
    <p:sldId id="267" r:id="rId6"/>
    <p:sldId id="265" r:id="rId7"/>
    <p:sldId id="258" r:id="rId8"/>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34"/>
    <p:restoredTop sz="92197"/>
  </p:normalViewPr>
  <p:slideViewPr>
    <p:cSldViewPr snapToGrid="0">
      <p:cViewPr varScale="1">
        <p:scale>
          <a:sx n="150" d="100"/>
          <a:sy n="150" d="100"/>
        </p:scale>
        <p:origin x="192" y="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6BCCB-1136-1E4D-A80E-D44FB7C4CE70}" type="datetimeFigureOut">
              <a:rPr lang="en-GB" smtClean="0"/>
              <a:t>14/05/2025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486E4A-B94F-AA4B-8728-1EED7B1522BF}" type="slidenum">
              <a:rPr lang="en-GB" smtClean="0"/>
              <a:t>‹#›</a:t>
            </a:fld>
            <a:endParaRPr lang="en-GB"/>
          </a:p>
        </p:txBody>
      </p:sp>
    </p:spTree>
    <p:extLst>
      <p:ext uri="{BB962C8B-B14F-4D97-AF65-F5344CB8AC3E}">
        <p14:creationId xmlns:p14="http://schemas.microsoft.com/office/powerpoint/2010/main" val="336381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10486E4A-B94F-AA4B-8728-1EED7B1522BF}" type="slidenum">
              <a:rPr lang="en-GB" smtClean="0"/>
              <a:t>1</a:t>
            </a:fld>
            <a:endParaRPr lang="en-GB"/>
          </a:p>
        </p:txBody>
      </p:sp>
    </p:spTree>
    <p:extLst>
      <p:ext uri="{BB962C8B-B14F-4D97-AF65-F5344CB8AC3E}">
        <p14:creationId xmlns:p14="http://schemas.microsoft.com/office/powerpoint/2010/main" val="3936137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10486E4A-B94F-AA4B-8728-1EED7B1522BF}" type="slidenum">
              <a:rPr lang="en-GB" smtClean="0"/>
              <a:t>5</a:t>
            </a:fld>
            <a:endParaRPr lang="en-GB"/>
          </a:p>
        </p:txBody>
      </p:sp>
    </p:spTree>
    <p:extLst>
      <p:ext uri="{BB962C8B-B14F-4D97-AF65-F5344CB8AC3E}">
        <p14:creationId xmlns:p14="http://schemas.microsoft.com/office/powerpoint/2010/main" val="2627344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486E4A-B94F-AA4B-8728-1EED7B1522BF}" type="slidenum">
              <a:rPr lang="en-GB" smtClean="0"/>
              <a:t>6</a:t>
            </a:fld>
            <a:endParaRPr lang="en-GB"/>
          </a:p>
        </p:txBody>
      </p:sp>
    </p:spTree>
    <p:extLst>
      <p:ext uri="{BB962C8B-B14F-4D97-AF65-F5344CB8AC3E}">
        <p14:creationId xmlns:p14="http://schemas.microsoft.com/office/powerpoint/2010/main" val="2425864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8B6CD-F243-4515-A6C6-B24E7A1FCE7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E126034-92AC-7452-4ECF-A861009AC9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F63BA50-96B5-F6A7-8A09-C42226BB3551}"/>
              </a:ext>
            </a:extLst>
          </p:cNvPr>
          <p:cNvSpPr>
            <a:spLocks noGrp="1"/>
          </p:cNvSpPr>
          <p:nvPr>
            <p:ph type="dt" sz="half" idx="10"/>
          </p:nvPr>
        </p:nvSpPr>
        <p:spPr/>
        <p:txBody>
          <a:bodyPr/>
          <a:lstStyle/>
          <a:p>
            <a:fld id="{B7C29188-2D74-D145-A2F7-A55A9F9BB2BF}" type="datetimeFigureOut">
              <a:rPr lang="en-GB" smtClean="0"/>
              <a:t>14/05/2025</a:t>
            </a:fld>
            <a:endParaRPr lang="en-GB"/>
          </a:p>
        </p:txBody>
      </p:sp>
      <p:sp>
        <p:nvSpPr>
          <p:cNvPr id="5" name="Footer Placeholder 4">
            <a:extLst>
              <a:ext uri="{FF2B5EF4-FFF2-40B4-BE49-F238E27FC236}">
                <a16:creationId xmlns:a16="http://schemas.microsoft.com/office/drawing/2014/main" id="{9E236E31-0F7D-9E34-7825-86292025F6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7F626F-BEF1-6A29-D2F0-0779CBA80E38}"/>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980098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BBD7B-664D-D88A-577C-CDD43FE5545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BE8484BB-2E4E-152A-2234-B792AEB75F1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D56554-DC6E-A0F3-A320-1A55788831CF}"/>
              </a:ext>
            </a:extLst>
          </p:cNvPr>
          <p:cNvSpPr>
            <a:spLocks noGrp="1"/>
          </p:cNvSpPr>
          <p:nvPr>
            <p:ph type="dt" sz="half" idx="10"/>
          </p:nvPr>
        </p:nvSpPr>
        <p:spPr/>
        <p:txBody>
          <a:bodyPr/>
          <a:lstStyle/>
          <a:p>
            <a:fld id="{B7C29188-2D74-D145-A2F7-A55A9F9BB2BF}" type="datetimeFigureOut">
              <a:rPr lang="en-GB" smtClean="0"/>
              <a:t>14/05/2025</a:t>
            </a:fld>
            <a:endParaRPr lang="en-GB"/>
          </a:p>
        </p:txBody>
      </p:sp>
      <p:sp>
        <p:nvSpPr>
          <p:cNvPr id="5" name="Footer Placeholder 4">
            <a:extLst>
              <a:ext uri="{FF2B5EF4-FFF2-40B4-BE49-F238E27FC236}">
                <a16:creationId xmlns:a16="http://schemas.microsoft.com/office/drawing/2014/main" id="{903761CF-FF61-33B4-302C-CD9809574A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5F9F94-48DF-BC28-41A7-AD307D2105D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9254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095C35-D79D-C1D8-3D62-DD4AA85D9D4A}"/>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C6BE002-9544-605D-1DCF-B9122154ABF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7B95E07-7E07-90AB-66CA-94D1A3C318D2}"/>
              </a:ext>
            </a:extLst>
          </p:cNvPr>
          <p:cNvSpPr>
            <a:spLocks noGrp="1"/>
          </p:cNvSpPr>
          <p:nvPr>
            <p:ph type="dt" sz="half" idx="10"/>
          </p:nvPr>
        </p:nvSpPr>
        <p:spPr/>
        <p:txBody>
          <a:bodyPr/>
          <a:lstStyle/>
          <a:p>
            <a:fld id="{B7C29188-2D74-D145-A2F7-A55A9F9BB2BF}" type="datetimeFigureOut">
              <a:rPr lang="en-GB" smtClean="0"/>
              <a:t>14/05/2025</a:t>
            </a:fld>
            <a:endParaRPr lang="en-GB"/>
          </a:p>
        </p:txBody>
      </p:sp>
      <p:sp>
        <p:nvSpPr>
          <p:cNvPr id="5" name="Footer Placeholder 4">
            <a:extLst>
              <a:ext uri="{FF2B5EF4-FFF2-40B4-BE49-F238E27FC236}">
                <a16:creationId xmlns:a16="http://schemas.microsoft.com/office/drawing/2014/main" id="{D02F1487-9872-5F76-8F37-131438AD06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C79A97-85DF-AD5F-176A-22EEE84E113A}"/>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596317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A9630-DA80-8A71-2A37-B856162337D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8DEEF7C-81E2-12B6-CC88-97488C83263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F3D4016-316D-D18F-2AED-5FFB28955974}"/>
              </a:ext>
            </a:extLst>
          </p:cNvPr>
          <p:cNvSpPr>
            <a:spLocks noGrp="1"/>
          </p:cNvSpPr>
          <p:nvPr>
            <p:ph type="dt" sz="half" idx="10"/>
          </p:nvPr>
        </p:nvSpPr>
        <p:spPr/>
        <p:txBody>
          <a:bodyPr/>
          <a:lstStyle/>
          <a:p>
            <a:fld id="{B7C29188-2D74-D145-A2F7-A55A9F9BB2BF}" type="datetimeFigureOut">
              <a:rPr lang="en-GB" smtClean="0"/>
              <a:t>14/05/2025</a:t>
            </a:fld>
            <a:endParaRPr lang="en-GB"/>
          </a:p>
        </p:txBody>
      </p:sp>
      <p:sp>
        <p:nvSpPr>
          <p:cNvPr id="5" name="Footer Placeholder 4">
            <a:extLst>
              <a:ext uri="{FF2B5EF4-FFF2-40B4-BE49-F238E27FC236}">
                <a16:creationId xmlns:a16="http://schemas.microsoft.com/office/drawing/2014/main" id="{914F9B61-A21D-8118-73C6-1C85E42BFF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D6A705-1884-676B-36A4-1FC1879FF970}"/>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866301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C8FD4-2689-A93B-F846-D215E4C77AC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F49B096-3FAE-2AEF-F727-C83B66368E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7842BB9-AFA4-77C8-EC66-37C3653A3B41}"/>
              </a:ext>
            </a:extLst>
          </p:cNvPr>
          <p:cNvSpPr>
            <a:spLocks noGrp="1"/>
          </p:cNvSpPr>
          <p:nvPr>
            <p:ph type="dt" sz="half" idx="10"/>
          </p:nvPr>
        </p:nvSpPr>
        <p:spPr/>
        <p:txBody>
          <a:bodyPr/>
          <a:lstStyle/>
          <a:p>
            <a:fld id="{B7C29188-2D74-D145-A2F7-A55A9F9BB2BF}" type="datetimeFigureOut">
              <a:rPr lang="en-GB" smtClean="0"/>
              <a:t>14/05/2025</a:t>
            </a:fld>
            <a:endParaRPr lang="en-GB"/>
          </a:p>
        </p:txBody>
      </p:sp>
      <p:sp>
        <p:nvSpPr>
          <p:cNvPr id="5" name="Footer Placeholder 4">
            <a:extLst>
              <a:ext uri="{FF2B5EF4-FFF2-40B4-BE49-F238E27FC236}">
                <a16:creationId xmlns:a16="http://schemas.microsoft.com/office/drawing/2014/main" id="{91060664-4E91-A0CF-F505-A9B106D23F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19DD40-709B-03D6-A72A-079BE2406504}"/>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010727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960F9-6A61-F374-CF3C-D2B2C65BE2B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8B58D18-10FB-9675-A409-23C70836124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A21FEB9E-B3CF-86B5-CB0F-E8FFDC4588B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11B6296-60DE-D302-72A2-847FC25F811D}"/>
              </a:ext>
            </a:extLst>
          </p:cNvPr>
          <p:cNvSpPr>
            <a:spLocks noGrp="1"/>
          </p:cNvSpPr>
          <p:nvPr>
            <p:ph type="dt" sz="half" idx="10"/>
          </p:nvPr>
        </p:nvSpPr>
        <p:spPr/>
        <p:txBody>
          <a:bodyPr/>
          <a:lstStyle/>
          <a:p>
            <a:fld id="{B7C29188-2D74-D145-A2F7-A55A9F9BB2BF}" type="datetimeFigureOut">
              <a:rPr lang="en-GB" smtClean="0"/>
              <a:t>14/05/2025</a:t>
            </a:fld>
            <a:endParaRPr lang="en-GB"/>
          </a:p>
        </p:txBody>
      </p:sp>
      <p:sp>
        <p:nvSpPr>
          <p:cNvPr id="6" name="Footer Placeholder 5">
            <a:extLst>
              <a:ext uri="{FF2B5EF4-FFF2-40B4-BE49-F238E27FC236}">
                <a16:creationId xmlns:a16="http://schemas.microsoft.com/office/drawing/2014/main" id="{32367E86-45DD-FCEE-A314-7504BC4561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03FE6A-BEA8-0C54-6EB8-948D5699EECD}"/>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162553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81DA-A556-41D7-27C1-6BF60B4E1539}"/>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7962AFB-1118-2416-3810-D11F21872A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51DCEF4-DC9C-D1B7-C065-DB51ED36F36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8936240-33B1-B71F-C92D-486B514F38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E856C55-EDFC-0548-1BBF-2093DFF263E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C75FFF3D-FEAF-62D3-C7E9-C50A599C5867}"/>
              </a:ext>
            </a:extLst>
          </p:cNvPr>
          <p:cNvSpPr>
            <a:spLocks noGrp="1"/>
          </p:cNvSpPr>
          <p:nvPr>
            <p:ph type="dt" sz="half" idx="10"/>
          </p:nvPr>
        </p:nvSpPr>
        <p:spPr/>
        <p:txBody>
          <a:bodyPr/>
          <a:lstStyle/>
          <a:p>
            <a:fld id="{B7C29188-2D74-D145-A2F7-A55A9F9BB2BF}" type="datetimeFigureOut">
              <a:rPr lang="en-GB" smtClean="0"/>
              <a:t>14/05/2025</a:t>
            </a:fld>
            <a:endParaRPr lang="en-GB"/>
          </a:p>
        </p:txBody>
      </p:sp>
      <p:sp>
        <p:nvSpPr>
          <p:cNvPr id="8" name="Footer Placeholder 7">
            <a:extLst>
              <a:ext uri="{FF2B5EF4-FFF2-40B4-BE49-F238E27FC236}">
                <a16:creationId xmlns:a16="http://schemas.microsoft.com/office/drawing/2014/main" id="{7813EA7C-4101-D36E-BB4D-1CA9F5239AA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5389730-DADC-A512-8AD6-FC0F96C98769}"/>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02422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BE3D7-24DB-013A-7132-069B53178F57}"/>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77F61299-9979-B387-80A3-69977DD332F7}"/>
              </a:ext>
            </a:extLst>
          </p:cNvPr>
          <p:cNvSpPr>
            <a:spLocks noGrp="1"/>
          </p:cNvSpPr>
          <p:nvPr>
            <p:ph type="dt" sz="half" idx="10"/>
          </p:nvPr>
        </p:nvSpPr>
        <p:spPr/>
        <p:txBody>
          <a:bodyPr/>
          <a:lstStyle/>
          <a:p>
            <a:fld id="{B7C29188-2D74-D145-A2F7-A55A9F9BB2BF}" type="datetimeFigureOut">
              <a:rPr lang="en-GB" smtClean="0"/>
              <a:t>14/05/2025</a:t>
            </a:fld>
            <a:endParaRPr lang="en-GB"/>
          </a:p>
        </p:txBody>
      </p:sp>
      <p:sp>
        <p:nvSpPr>
          <p:cNvPr id="4" name="Footer Placeholder 3">
            <a:extLst>
              <a:ext uri="{FF2B5EF4-FFF2-40B4-BE49-F238E27FC236}">
                <a16:creationId xmlns:a16="http://schemas.microsoft.com/office/drawing/2014/main" id="{A7CB17A8-D853-9E2B-C828-D5C236D0731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86CBA29-3D04-412F-7D86-36016F88A22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958643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5098DA-2219-D4EE-8B0B-AD3090575590}"/>
              </a:ext>
            </a:extLst>
          </p:cNvPr>
          <p:cNvSpPr>
            <a:spLocks noGrp="1"/>
          </p:cNvSpPr>
          <p:nvPr>
            <p:ph type="dt" sz="half" idx="10"/>
          </p:nvPr>
        </p:nvSpPr>
        <p:spPr/>
        <p:txBody>
          <a:bodyPr/>
          <a:lstStyle/>
          <a:p>
            <a:fld id="{B7C29188-2D74-D145-A2F7-A55A9F9BB2BF}" type="datetimeFigureOut">
              <a:rPr lang="en-GB" smtClean="0"/>
              <a:t>14/05/2025</a:t>
            </a:fld>
            <a:endParaRPr lang="en-GB"/>
          </a:p>
        </p:txBody>
      </p:sp>
      <p:sp>
        <p:nvSpPr>
          <p:cNvPr id="3" name="Footer Placeholder 2">
            <a:extLst>
              <a:ext uri="{FF2B5EF4-FFF2-40B4-BE49-F238E27FC236}">
                <a16:creationId xmlns:a16="http://schemas.microsoft.com/office/drawing/2014/main" id="{AFF823EE-C644-A31B-7ED9-FE6672C3071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669A213-3593-A21C-7772-8D25C13F4CC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530674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38896-540F-45EF-F113-3B6279417E6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E3B3015-626A-C86F-5EDE-7398353C15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C8720D82-702B-80A0-7B8A-017D19682A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21968E6-C51B-5D07-9348-4F0BC79EB9F6}"/>
              </a:ext>
            </a:extLst>
          </p:cNvPr>
          <p:cNvSpPr>
            <a:spLocks noGrp="1"/>
          </p:cNvSpPr>
          <p:nvPr>
            <p:ph type="dt" sz="half" idx="10"/>
          </p:nvPr>
        </p:nvSpPr>
        <p:spPr/>
        <p:txBody>
          <a:bodyPr/>
          <a:lstStyle/>
          <a:p>
            <a:fld id="{B7C29188-2D74-D145-A2F7-A55A9F9BB2BF}" type="datetimeFigureOut">
              <a:rPr lang="en-GB" smtClean="0"/>
              <a:t>14/05/2025</a:t>
            </a:fld>
            <a:endParaRPr lang="en-GB"/>
          </a:p>
        </p:txBody>
      </p:sp>
      <p:sp>
        <p:nvSpPr>
          <p:cNvPr id="6" name="Footer Placeholder 5">
            <a:extLst>
              <a:ext uri="{FF2B5EF4-FFF2-40B4-BE49-F238E27FC236}">
                <a16:creationId xmlns:a16="http://schemas.microsoft.com/office/drawing/2014/main" id="{4833231F-9956-A8EC-5F66-64BBC32067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5C14AD-732A-4AE8-747B-B497657D8EDC}"/>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533788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311F3-567E-5619-A984-BB0B05F71A6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034AEC1-0AC5-471D-E80A-0292A318B4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A45D51A-FA98-67B9-DF4F-DD6CAABBAF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9D57DD5-FE86-8D5C-838C-253DD554E3B1}"/>
              </a:ext>
            </a:extLst>
          </p:cNvPr>
          <p:cNvSpPr>
            <a:spLocks noGrp="1"/>
          </p:cNvSpPr>
          <p:nvPr>
            <p:ph type="dt" sz="half" idx="10"/>
          </p:nvPr>
        </p:nvSpPr>
        <p:spPr/>
        <p:txBody>
          <a:bodyPr/>
          <a:lstStyle/>
          <a:p>
            <a:fld id="{B7C29188-2D74-D145-A2F7-A55A9F9BB2BF}" type="datetimeFigureOut">
              <a:rPr lang="en-GB" smtClean="0"/>
              <a:t>14/05/2025</a:t>
            </a:fld>
            <a:endParaRPr lang="en-GB"/>
          </a:p>
        </p:txBody>
      </p:sp>
      <p:sp>
        <p:nvSpPr>
          <p:cNvPr id="6" name="Footer Placeholder 5">
            <a:extLst>
              <a:ext uri="{FF2B5EF4-FFF2-40B4-BE49-F238E27FC236}">
                <a16:creationId xmlns:a16="http://schemas.microsoft.com/office/drawing/2014/main" id="{B64D65CA-578B-E141-1C51-E26A5C8AFD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673AD0-5962-CBE0-97A0-26991992A3D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460904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C66B32-59BB-2D34-C834-C220C3EFF2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9206F900-8056-D7F4-4A1C-38CAD6672E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BA5567C-99DB-FAA1-C7B6-5FE23A9559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C29188-2D74-D145-A2F7-A55A9F9BB2BF}" type="datetimeFigureOut">
              <a:rPr lang="en-GB" smtClean="0"/>
              <a:t>14/05/2025</a:t>
            </a:fld>
            <a:endParaRPr lang="en-GB"/>
          </a:p>
        </p:txBody>
      </p:sp>
      <p:sp>
        <p:nvSpPr>
          <p:cNvPr id="5" name="Footer Placeholder 4">
            <a:extLst>
              <a:ext uri="{FF2B5EF4-FFF2-40B4-BE49-F238E27FC236}">
                <a16:creationId xmlns:a16="http://schemas.microsoft.com/office/drawing/2014/main" id="{3F4AFE00-8013-0176-8E5F-3FFAE2F6CE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9872032-133B-D4EA-8CB1-747DC1F90F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435930-DC08-E24B-84A6-BA9218AF88B4}" type="slidenum">
              <a:rPr lang="en-GB" smtClean="0"/>
              <a:t>‹#›</a:t>
            </a:fld>
            <a:endParaRPr lang="en-GB"/>
          </a:p>
        </p:txBody>
      </p:sp>
      <p:pic>
        <p:nvPicPr>
          <p:cNvPr id="8" name="Picture 7" descr="A blue and white logo&#10;&#10;AI-generated content may be incorrect.">
            <a:extLst>
              <a:ext uri="{FF2B5EF4-FFF2-40B4-BE49-F238E27FC236}">
                <a16:creationId xmlns:a16="http://schemas.microsoft.com/office/drawing/2014/main" id="{1BE71684-9406-C029-16FB-E903129CB346}"/>
              </a:ext>
            </a:extLst>
          </p:cNvPr>
          <p:cNvPicPr>
            <a:picLocks noChangeAspect="1"/>
          </p:cNvPicPr>
          <p:nvPr userDrawn="1"/>
        </p:nvPicPr>
        <p:blipFill>
          <a:blip r:embed="rId13"/>
          <a:stretch>
            <a:fillRect/>
          </a:stretch>
        </p:blipFill>
        <p:spPr>
          <a:xfrm>
            <a:off x="0" y="6118225"/>
            <a:ext cx="4978400" cy="749300"/>
          </a:xfrm>
          <a:prstGeom prst="rect">
            <a:avLst/>
          </a:prstGeom>
        </p:spPr>
      </p:pic>
    </p:spTree>
    <p:extLst>
      <p:ext uri="{BB962C8B-B14F-4D97-AF65-F5344CB8AC3E}">
        <p14:creationId xmlns:p14="http://schemas.microsoft.com/office/powerpoint/2010/main" val="642063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global/event/14628/"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indico.global/event/14629/"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indico.global/event/14629/"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indico.global/event/14628/"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indico.jacow.org/event/92/timetable/?view=standard_numbered" TargetMode="External"/><Relationship Id="rId2" Type="http://schemas.openxmlformats.org/officeDocument/2006/relationships/hyperlink" Target="https://engage.aps.org/fip/blogs/ericka-donielle-stansbury/2025/04/02/save-the-date-apr-24-accelerating-innovation-indus" TargetMode="External"/><Relationship Id="rId1" Type="http://schemas.openxmlformats.org/officeDocument/2006/relationships/slideLayout" Target="../slideLayouts/slideLayout2.xml"/><Relationship Id="rId4" Type="http://schemas.openxmlformats.org/officeDocument/2006/relationships/hyperlink" Target="https://indico.cern.ch/event/1419383/"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drive.google.com/file/d/1y8BuWOCDIjsyNWJP9gKK4VO5pebprr5U/view?usp=drive_link" TargetMode="External"/><Relationship Id="rId3" Type="http://schemas.openxmlformats.org/officeDocument/2006/relationships/hyperlink" Target="https://cernbox.cern.ch/files/spaces/eos/user/c/cdarve/iupap-wg14/Meetings/Meeting20_13_14May2025/M19_MichaelMoyer_IUPAPwg14_Guideline_accelerator_developers_teletherapy_2025-03-24_cd2.docx" TargetMode="External"/><Relationship Id="rId7" Type="http://schemas.openxmlformats.org/officeDocument/2006/relationships/hyperlink" Target="https://cernbox.cern.ch/files/spaces/eos/user/c/cdarve/iupap-wg14/Meetings/Meeting20_13_14May2025/M20_2025_APS_DPB%20Outreach.pdf" TargetMode="External"/><Relationship Id="rId2" Type="http://schemas.openxmlformats.org/officeDocument/2006/relationships/hyperlink" Target="https://indico.global/event/14301/" TargetMode="External"/><Relationship Id="rId1" Type="http://schemas.openxmlformats.org/officeDocument/2006/relationships/slideLayout" Target="../slideLayouts/slideLayout2.xml"/><Relationship Id="rId6" Type="http://schemas.openxmlformats.org/officeDocument/2006/relationships/hyperlink" Target="https://indico.global/event/14628/contributions/126329/attachments/58438/112591/WBS_IUPAP_wg14_2025_DRAFT.xlsx" TargetMode="External"/><Relationship Id="rId5" Type="http://schemas.openxmlformats.org/officeDocument/2006/relationships/hyperlink" Target="https://forms.office.com/Pages/ResponsePage.aspx?id=z_NbDvQft0aRdlLFOMIqTYbQ3p5NvF9PoGFv0RN9r0BURVY5R05HT0VWVlA4Q0YxOElNWFJIVjlXNCQlQCN0PWcu" TargetMode="External"/><Relationship Id="rId10" Type="http://schemas.openxmlformats.org/officeDocument/2006/relationships/hyperlink" Target="https://indico.global/event/7265/contributions/67713/attachments/32658/61183/Review%20of%20Accelerator%20Science%20Content%20Report.pdf" TargetMode="External"/><Relationship Id="rId4" Type="http://schemas.openxmlformats.org/officeDocument/2006/relationships/hyperlink" Target="https://docs.google.com/document/d/1eES813gpl5btuT-JaHGVKvY41Di_FzXo/edit?usp=drive_link&amp;ouid=105971731437120037857&amp;rtpof=true&amp;sd=true" TargetMode="External"/><Relationship Id="rId9" Type="http://schemas.openxmlformats.org/officeDocument/2006/relationships/hyperlink" Target="https://iupap-wg14.web.cern.ch/node/13"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archive2.iupap.org/young-scientist-prize/award-announcement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s://cernbox.cern.ch/s/fzIlZ8y2Immi9vD" TargetMode="External"/><Relationship Id="rId2" Type="http://schemas.openxmlformats.org/officeDocument/2006/relationships/hyperlink" Target="https://iupap-wg14.web.cern.ch/" TargetMode="External"/><Relationship Id="rId1" Type="http://schemas.openxmlformats.org/officeDocument/2006/relationships/slideLayout" Target="../slideLayouts/slideLayout2.xml"/><Relationship Id="rId4" Type="http://schemas.openxmlformats.org/officeDocument/2006/relationships/hyperlink" Target="https://drive.google.com/drive/folders/1gWm8WDKYApnhECyCRrLoi9Akq9KfveF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E62CD-E2CA-6EDB-9655-1E09E77FB8CA}"/>
              </a:ext>
            </a:extLst>
          </p:cNvPr>
          <p:cNvSpPr>
            <a:spLocks noGrp="1"/>
          </p:cNvSpPr>
          <p:nvPr>
            <p:ph type="ctrTitle"/>
          </p:nvPr>
        </p:nvSpPr>
        <p:spPr>
          <a:xfrm>
            <a:off x="1435100" y="512763"/>
            <a:ext cx="9144000" cy="2387600"/>
          </a:xfrm>
        </p:spPr>
        <p:txBody>
          <a:bodyPr/>
          <a:lstStyle/>
          <a:p>
            <a:r>
              <a:rPr lang="en-GB" dirty="0"/>
              <a:t>IUPAP WG14 – Meeting #20</a:t>
            </a:r>
          </a:p>
        </p:txBody>
      </p:sp>
      <p:sp>
        <p:nvSpPr>
          <p:cNvPr id="3" name="Subtitle 2">
            <a:extLst>
              <a:ext uri="{FF2B5EF4-FFF2-40B4-BE49-F238E27FC236}">
                <a16:creationId xmlns:a16="http://schemas.microsoft.com/office/drawing/2014/main" id="{D4341778-5725-1ADB-F2AF-5DD81225873C}"/>
              </a:ext>
            </a:extLst>
          </p:cNvPr>
          <p:cNvSpPr>
            <a:spLocks noGrp="1"/>
          </p:cNvSpPr>
          <p:nvPr>
            <p:ph type="subTitle" idx="1"/>
          </p:nvPr>
        </p:nvSpPr>
        <p:spPr>
          <a:xfrm>
            <a:off x="1435100" y="3129757"/>
            <a:ext cx="9144000" cy="1655762"/>
          </a:xfrm>
        </p:spPr>
        <p:txBody>
          <a:bodyPr>
            <a:normAutofit fontScale="25000" lnSpcReduction="20000"/>
          </a:bodyPr>
          <a:lstStyle/>
          <a:p>
            <a:r>
              <a:rPr lang="en-GB" sz="8000" dirty="0"/>
              <a:t>Approval of earlier Minutes </a:t>
            </a:r>
          </a:p>
          <a:p>
            <a:r>
              <a:rPr lang="en-US" sz="9600" dirty="0"/>
              <a:t>Christine Darve</a:t>
            </a:r>
            <a:endParaRPr lang="en-GB" sz="9600" dirty="0"/>
          </a:p>
          <a:p>
            <a:endParaRPr lang="en-GB" sz="3200" dirty="0"/>
          </a:p>
          <a:p>
            <a:r>
              <a:rPr lang="en-GB" sz="9600" dirty="0"/>
              <a:t>May 2025</a:t>
            </a:r>
          </a:p>
          <a:p>
            <a:endParaRPr lang="en-GB" sz="9600" dirty="0"/>
          </a:p>
          <a:p>
            <a:r>
              <a:rPr lang="en-GB" sz="9600" dirty="0">
                <a:effectLst/>
                <a:latin typeface="Helvetica" pitchFamily="2" charset="0"/>
              </a:rPr>
              <a:t>Tuesday </a:t>
            </a:r>
            <a:r>
              <a:rPr lang="en-GB" sz="9600" b="1" dirty="0">
                <a:effectLst/>
                <a:latin typeface="Helvetica" pitchFamily="2" charset="0"/>
              </a:rPr>
              <a:t>May 13</a:t>
            </a:r>
            <a:r>
              <a:rPr lang="en-GB" sz="9600" b="1" baseline="30000" dirty="0">
                <a:effectLst/>
                <a:latin typeface="Helvetica" pitchFamily="2" charset="0"/>
              </a:rPr>
              <a:t>th</a:t>
            </a:r>
            <a:r>
              <a:rPr lang="en-GB" sz="9600" b="1" dirty="0">
                <a:effectLst/>
                <a:latin typeface="Helvetica" pitchFamily="2" charset="0"/>
              </a:rPr>
              <a:t> at 4-5 pm CEST:</a:t>
            </a:r>
          </a:p>
          <a:p>
            <a:r>
              <a:rPr lang="en-GB" sz="9600" dirty="0">
                <a:solidFill>
                  <a:srgbClr val="3B3B3B"/>
                </a:solidFill>
                <a:effectLst/>
                <a:latin typeface="Helvetica" pitchFamily="2" charset="0"/>
                <a:hlinkClick r:id="rId3"/>
              </a:rPr>
              <a:t>https://indico.global/event/14628/</a:t>
            </a:r>
            <a:endParaRPr lang="en-GB" sz="9600" dirty="0">
              <a:solidFill>
                <a:srgbClr val="3B3B3B"/>
              </a:solidFill>
              <a:effectLst/>
              <a:latin typeface="Helvetica" pitchFamily="2" charset="0"/>
            </a:endParaRPr>
          </a:p>
          <a:p>
            <a:r>
              <a:rPr lang="en-GB" sz="9600" dirty="0">
                <a:effectLst/>
                <a:latin typeface="Helvetica" pitchFamily="2" charset="0"/>
              </a:rPr>
              <a:t>Wednesday </a:t>
            </a:r>
            <a:r>
              <a:rPr lang="en-GB" sz="9600" b="1" dirty="0">
                <a:effectLst/>
                <a:latin typeface="Helvetica" pitchFamily="2" charset="0"/>
              </a:rPr>
              <a:t>May 14</a:t>
            </a:r>
            <a:r>
              <a:rPr lang="en-GB" sz="9600" b="1" baseline="30000" dirty="0">
                <a:effectLst/>
                <a:latin typeface="Helvetica" pitchFamily="2" charset="0"/>
              </a:rPr>
              <a:t>th</a:t>
            </a:r>
            <a:r>
              <a:rPr lang="en-GB" sz="9600" b="1" dirty="0">
                <a:effectLst/>
                <a:latin typeface="Helvetica" pitchFamily="2" charset="0"/>
              </a:rPr>
              <a:t> at 1-2 pm</a:t>
            </a:r>
            <a:r>
              <a:rPr lang="en-GB" sz="9600" dirty="0">
                <a:effectLst/>
                <a:latin typeface="Helvetica" pitchFamily="2" charset="0"/>
              </a:rPr>
              <a:t> </a:t>
            </a:r>
            <a:r>
              <a:rPr lang="en-GB" sz="9600" b="1" dirty="0">
                <a:effectLst/>
                <a:latin typeface="Helvetica" pitchFamily="2" charset="0"/>
              </a:rPr>
              <a:t>CEST</a:t>
            </a:r>
            <a:r>
              <a:rPr lang="en-GB" sz="9600" dirty="0">
                <a:effectLst/>
                <a:latin typeface="Helvetica" pitchFamily="2" charset="0"/>
              </a:rPr>
              <a:t>  </a:t>
            </a:r>
            <a:r>
              <a:rPr lang="en-GB" sz="9600" dirty="0">
                <a:solidFill>
                  <a:srgbClr val="3B3B3B"/>
                </a:solidFill>
                <a:effectLst/>
                <a:latin typeface="Helvetica Neue" panose="02000503000000020004" pitchFamily="2" charset="0"/>
                <a:hlinkClick r:id="rId4"/>
              </a:rPr>
              <a:t>https://indico.global/event/14629/</a:t>
            </a:r>
            <a:r>
              <a:rPr lang="en-GB" sz="9600" dirty="0">
                <a:solidFill>
                  <a:srgbClr val="3B3B3B"/>
                </a:solidFill>
                <a:effectLst/>
                <a:latin typeface="Helvetica Neue" panose="02000503000000020004" pitchFamily="2" charset="0"/>
              </a:rPr>
              <a:t> </a:t>
            </a:r>
            <a:endParaRPr lang="en-GB" sz="9600" dirty="0">
              <a:solidFill>
                <a:srgbClr val="094FD1"/>
              </a:solidFill>
              <a:effectLst/>
              <a:latin typeface="Helvetica Neue" panose="02000503000000020004" pitchFamily="2" charset="0"/>
            </a:endParaRPr>
          </a:p>
          <a:p>
            <a:endParaRPr lang="en-GB" dirty="0"/>
          </a:p>
        </p:txBody>
      </p:sp>
    </p:spTree>
    <p:extLst>
      <p:ext uri="{BB962C8B-B14F-4D97-AF65-F5344CB8AC3E}">
        <p14:creationId xmlns:p14="http://schemas.microsoft.com/office/powerpoint/2010/main" val="986201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screenshot of a computer&#10;&#10;AI-generated content may be incorrect.">
            <a:extLst>
              <a:ext uri="{FF2B5EF4-FFF2-40B4-BE49-F238E27FC236}">
                <a16:creationId xmlns:a16="http://schemas.microsoft.com/office/drawing/2014/main" id="{D99B76B9-8829-10BC-7126-B44AFEAC8F6F}"/>
              </a:ext>
            </a:extLst>
          </p:cNvPr>
          <p:cNvPicPr>
            <a:picLocks noChangeAspect="1"/>
          </p:cNvPicPr>
          <p:nvPr/>
        </p:nvPicPr>
        <p:blipFill>
          <a:blip r:embed="rId2"/>
          <a:stretch>
            <a:fillRect/>
          </a:stretch>
        </p:blipFill>
        <p:spPr>
          <a:xfrm>
            <a:off x="6115944" y="1342888"/>
            <a:ext cx="6052515" cy="5515111"/>
          </a:xfrm>
          <a:prstGeom prst="rect">
            <a:avLst/>
          </a:prstGeom>
        </p:spPr>
      </p:pic>
      <p:sp>
        <p:nvSpPr>
          <p:cNvPr id="2" name="Title 1">
            <a:extLst>
              <a:ext uri="{FF2B5EF4-FFF2-40B4-BE49-F238E27FC236}">
                <a16:creationId xmlns:a16="http://schemas.microsoft.com/office/drawing/2014/main" id="{724E7A75-C857-F15D-095A-C408531F7FE7}"/>
              </a:ext>
            </a:extLst>
          </p:cNvPr>
          <p:cNvSpPr>
            <a:spLocks noGrp="1"/>
          </p:cNvSpPr>
          <p:nvPr>
            <p:ph type="title"/>
          </p:nvPr>
        </p:nvSpPr>
        <p:spPr>
          <a:xfrm>
            <a:off x="5763340" y="17326"/>
            <a:ext cx="7376672" cy="1325563"/>
          </a:xfrm>
        </p:spPr>
        <p:txBody>
          <a:bodyPr>
            <a:normAutofit/>
          </a:bodyPr>
          <a:lstStyle/>
          <a:p>
            <a:r>
              <a:rPr lang="en-GB" sz="3200" dirty="0">
                <a:solidFill>
                  <a:srgbClr val="3B3B3B"/>
                </a:solidFill>
                <a:effectLst/>
                <a:latin typeface="Helvetica Neue" panose="02000503000000020004" pitchFamily="2" charset="0"/>
                <a:hlinkClick r:id="rId3"/>
              </a:rPr>
              <a:t>https://indico.global/event/14629/</a:t>
            </a:r>
            <a:r>
              <a:rPr lang="en-GB" sz="3200" dirty="0">
                <a:solidFill>
                  <a:srgbClr val="3B3B3B"/>
                </a:solidFill>
                <a:effectLst/>
                <a:latin typeface="Helvetica Neue" panose="02000503000000020004" pitchFamily="2" charset="0"/>
              </a:rPr>
              <a:t> </a:t>
            </a:r>
            <a:endParaRPr lang="en-GB" sz="3200" dirty="0">
              <a:solidFill>
                <a:srgbClr val="094FD1"/>
              </a:solidFill>
              <a:effectLst/>
              <a:latin typeface="Helvetica Neue" panose="02000503000000020004" pitchFamily="2" charset="0"/>
            </a:endParaRPr>
          </a:p>
        </p:txBody>
      </p:sp>
      <p:sp>
        <p:nvSpPr>
          <p:cNvPr id="3" name="Title 1">
            <a:extLst>
              <a:ext uri="{FF2B5EF4-FFF2-40B4-BE49-F238E27FC236}">
                <a16:creationId xmlns:a16="http://schemas.microsoft.com/office/drawing/2014/main" id="{B4829F5E-095B-B4A5-0B79-CFF25062E9C8}"/>
              </a:ext>
            </a:extLst>
          </p:cNvPr>
          <p:cNvSpPr txBox="1">
            <a:spLocks/>
          </p:cNvSpPr>
          <p:nvPr/>
        </p:nvSpPr>
        <p:spPr>
          <a:xfrm>
            <a:off x="42293" y="134537"/>
            <a:ext cx="6202869" cy="1325563"/>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Helvetica" pitchFamily="2" charset="0"/>
                <a:hlinkClick r:id="rId4"/>
              </a:rPr>
              <a:t>https://indico.global/event/14628/</a:t>
            </a:r>
            <a:endParaRPr lang="en-GB" sz="3200" dirty="0">
              <a:latin typeface="Helvetica" pitchFamily="2" charset="0"/>
            </a:endParaRPr>
          </a:p>
          <a:p>
            <a:r>
              <a:rPr lang="en-GB" sz="3200" dirty="0" err="1">
                <a:latin typeface="Helvetica" pitchFamily="2" charset="0"/>
              </a:rPr>
              <a:t>prepa</a:t>
            </a:r>
            <a:r>
              <a:rPr lang="en-GB" sz="3200" dirty="0">
                <a:latin typeface="Helvetica" pitchFamily="2" charset="0"/>
              </a:rPr>
              <a:t> </a:t>
            </a:r>
            <a:br>
              <a:rPr lang="en-GB" sz="3200" dirty="0">
                <a:latin typeface="Helvetica" pitchFamily="2" charset="0"/>
              </a:rPr>
            </a:br>
            <a:endParaRPr lang="en-GB" dirty="0"/>
          </a:p>
        </p:txBody>
      </p:sp>
      <p:sp>
        <p:nvSpPr>
          <p:cNvPr id="9" name="Rectangle 8">
            <a:extLst>
              <a:ext uri="{FF2B5EF4-FFF2-40B4-BE49-F238E27FC236}">
                <a16:creationId xmlns:a16="http://schemas.microsoft.com/office/drawing/2014/main" id="{1F177B74-A784-2895-5755-38C8883C199C}"/>
              </a:ext>
            </a:extLst>
          </p:cNvPr>
          <p:cNvSpPr/>
          <p:nvPr/>
        </p:nvSpPr>
        <p:spPr>
          <a:xfrm>
            <a:off x="6665881" y="5690441"/>
            <a:ext cx="4956238" cy="1167560"/>
          </a:xfrm>
          <a:prstGeom prst="rect">
            <a:avLst/>
          </a:prstGeom>
          <a:noFill/>
          <a:ln w="635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pic>
        <p:nvPicPr>
          <p:cNvPr id="11" name="Picture 10" descr="A screenshot of a chat&#10;&#10;AI-generated content may be incorrect.">
            <a:extLst>
              <a:ext uri="{FF2B5EF4-FFF2-40B4-BE49-F238E27FC236}">
                <a16:creationId xmlns:a16="http://schemas.microsoft.com/office/drawing/2014/main" id="{7344C1A0-E805-9199-C719-CA7D4A2F0E82}"/>
              </a:ext>
            </a:extLst>
          </p:cNvPr>
          <p:cNvPicPr>
            <a:picLocks noChangeAspect="1"/>
          </p:cNvPicPr>
          <p:nvPr/>
        </p:nvPicPr>
        <p:blipFill>
          <a:blip r:embed="rId5"/>
          <a:stretch>
            <a:fillRect/>
          </a:stretch>
        </p:blipFill>
        <p:spPr>
          <a:xfrm>
            <a:off x="42293" y="1088211"/>
            <a:ext cx="5805714" cy="5114405"/>
          </a:xfrm>
          <a:prstGeom prst="rect">
            <a:avLst/>
          </a:prstGeom>
        </p:spPr>
      </p:pic>
      <p:cxnSp>
        <p:nvCxnSpPr>
          <p:cNvPr id="13" name="Straight Connector 12">
            <a:extLst>
              <a:ext uri="{FF2B5EF4-FFF2-40B4-BE49-F238E27FC236}">
                <a16:creationId xmlns:a16="http://schemas.microsoft.com/office/drawing/2014/main" id="{05B71F93-C2CD-6EF0-3F12-323378AC63C7}"/>
              </a:ext>
            </a:extLst>
          </p:cNvPr>
          <p:cNvCxnSpPr/>
          <p:nvPr/>
        </p:nvCxnSpPr>
        <p:spPr>
          <a:xfrm flipH="1">
            <a:off x="2599617" y="4806268"/>
            <a:ext cx="748145" cy="415636"/>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8EF2F7B-63B0-95F0-5861-DC981E61DB68}"/>
              </a:ext>
            </a:extLst>
          </p:cNvPr>
          <p:cNvCxnSpPr>
            <a:cxnSpLocks/>
          </p:cNvCxnSpPr>
          <p:nvPr/>
        </p:nvCxnSpPr>
        <p:spPr>
          <a:xfrm>
            <a:off x="3582030" y="4904509"/>
            <a:ext cx="5100991" cy="536549"/>
          </a:xfrm>
          <a:prstGeom prst="line">
            <a:avLst/>
          </a:prstGeom>
          <a:ln w="38100">
            <a:solidFill>
              <a:srgbClr val="C00000"/>
            </a:solidFill>
            <a:tailEnd type="stealth"/>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44AD7C34-112D-181B-E755-F9CDCD1DC605}"/>
              </a:ext>
            </a:extLst>
          </p:cNvPr>
          <p:cNvSpPr/>
          <p:nvPr/>
        </p:nvSpPr>
        <p:spPr>
          <a:xfrm>
            <a:off x="8679493" y="5312588"/>
            <a:ext cx="2119495" cy="285278"/>
          </a:xfrm>
          <a:prstGeom prst="rect">
            <a:avLst/>
          </a:prstGeom>
          <a:noFill/>
          <a:ln w="635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Tree>
    <p:extLst>
      <p:ext uri="{BB962C8B-B14F-4D97-AF65-F5344CB8AC3E}">
        <p14:creationId xmlns:p14="http://schemas.microsoft.com/office/powerpoint/2010/main" val="2655137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A1B74-2375-EEF2-B6C1-8B6E9660272E}"/>
              </a:ext>
            </a:extLst>
          </p:cNvPr>
          <p:cNvSpPr>
            <a:spLocks noGrp="1"/>
          </p:cNvSpPr>
          <p:nvPr>
            <p:ph type="title"/>
          </p:nvPr>
        </p:nvSpPr>
        <p:spPr/>
        <p:txBody>
          <a:bodyPr/>
          <a:lstStyle/>
          <a:p>
            <a:r>
              <a:rPr lang="en-GB" dirty="0"/>
              <a:t>D</a:t>
            </a:r>
            <a:r>
              <a:rPr lang="en-SE" dirty="0"/>
              <a:t>etails links on Meeting #20 AOB </a:t>
            </a:r>
          </a:p>
        </p:txBody>
      </p:sp>
      <p:sp>
        <p:nvSpPr>
          <p:cNvPr id="3" name="Content Placeholder 2">
            <a:extLst>
              <a:ext uri="{FF2B5EF4-FFF2-40B4-BE49-F238E27FC236}">
                <a16:creationId xmlns:a16="http://schemas.microsoft.com/office/drawing/2014/main" id="{537B3CDC-7E5A-CF7E-E4FE-0B4112305D94}"/>
              </a:ext>
            </a:extLst>
          </p:cNvPr>
          <p:cNvSpPr>
            <a:spLocks noGrp="1"/>
          </p:cNvSpPr>
          <p:nvPr>
            <p:ph idx="1"/>
          </p:nvPr>
        </p:nvSpPr>
        <p:spPr>
          <a:xfrm>
            <a:off x="838200" y="1825625"/>
            <a:ext cx="11434408" cy="4351338"/>
          </a:xfrm>
        </p:spPr>
        <p:txBody>
          <a:bodyPr>
            <a:normAutofit lnSpcReduction="10000"/>
          </a:bodyPr>
          <a:lstStyle/>
          <a:p>
            <a:pPr marL="0" indent="0">
              <a:buNone/>
            </a:pPr>
            <a:r>
              <a:rPr lang="en-GB" sz="2000" dirty="0"/>
              <a:t>#1) Accelerator Industry Permanent Forum (AIPF) - Public meeting - BSBF  </a:t>
            </a:r>
          </a:p>
          <a:p>
            <a:pPr marL="0" indent="0">
              <a:buNone/>
            </a:pPr>
            <a:r>
              <a:rPr lang="en-GB" sz="2000" dirty="0"/>
              <a:t>#2) DRAFT - Movie Climate Change Part 1 </a:t>
            </a:r>
          </a:p>
          <a:p>
            <a:pPr marL="0" indent="0">
              <a:buNone/>
            </a:pPr>
            <a:r>
              <a:rPr lang="en-GB" sz="2000" dirty="0"/>
              <a:t>#3) DRAFT - Movie Climate Change Part 2- Salama </a:t>
            </a:r>
          </a:p>
          <a:p>
            <a:pPr marL="0" indent="0">
              <a:buNone/>
            </a:pPr>
            <a:r>
              <a:rPr lang="en-GB" sz="2000" dirty="0"/>
              <a:t>#4) IUPAP support School/Conf. </a:t>
            </a:r>
          </a:p>
          <a:p>
            <a:pPr marL="0" indent="0">
              <a:buNone/>
            </a:pPr>
            <a:r>
              <a:rPr lang="en-GB" sz="2000" dirty="0"/>
              <a:t>#5) IUPAP Colloquia series --&gt; See UNESCO/IUPAP April 14 </a:t>
            </a:r>
          </a:p>
          <a:p>
            <a:pPr marL="0" indent="0">
              <a:buNone/>
            </a:pPr>
            <a:r>
              <a:rPr lang="en-GB" sz="2000" dirty="0"/>
              <a:t>#6) LAAAMP --&gt; See X- Tech Lab, and upcoming UNESCO/IUPAP Colloquium (May 27?)</a:t>
            </a:r>
            <a:endParaRPr lang="en-SE" sz="2000" dirty="0"/>
          </a:p>
          <a:p>
            <a:pPr marL="0" indent="0">
              <a:buNone/>
            </a:pPr>
            <a:r>
              <a:rPr lang="en-GB" sz="2000" dirty="0"/>
              <a:t>#7) APS/FIP PHYSICS MATTERS --&gt; Industry Interface (</a:t>
            </a:r>
            <a:r>
              <a:rPr lang="en-GB" sz="2000" dirty="0" err="1"/>
              <a:t>Kymo</a:t>
            </a:r>
            <a:r>
              <a:rPr lang="en-GB" sz="2000" dirty="0"/>
              <a:t> CEO- Raffaella </a:t>
            </a:r>
            <a:r>
              <a:rPr lang="en-GB" sz="2000" dirty="0" err="1"/>
              <a:t>Geometrante</a:t>
            </a:r>
            <a:r>
              <a:rPr lang="en-GB" sz="2000" dirty="0"/>
              <a:t>)</a:t>
            </a:r>
          </a:p>
          <a:p>
            <a:pPr marL="0" indent="0">
              <a:buNone/>
            </a:pPr>
            <a:r>
              <a:rPr lang="en-GB" sz="2000" dirty="0">
                <a:hlinkClick r:id="rId2" tooltip="https://engage.aps.org/fip/blogs/ericka-donielle-stansbury/2025/04/02/save-the-date-apr-24-accelerating-innovation-indus"/>
              </a:rPr>
              <a:t>“Accelerating Innovation: Industry &amp; Research Creating Value Together" by Dr. Raffaella Geometrante</a:t>
            </a:r>
            <a:endParaRPr lang="en-GB" sz="2000" dirty="0"/>
          </a:p>
          <a:p>
            <a:pPr>
              <a:buFont typeface="Arial" panose="020B0604020202020204" pitchFamily="34" charset="0"/>
              <a:buChar char="•"/>
            </a:pPr>
            <a:r>
              <a:rPr lang="en-GB" sz="2000" dirty="0">
                <a:hlinkClick r:id="rId3"/>
              </a:rPr>
              <a:t>IPAC'25 - Insertion Devices for Future Light Sources Workshop (ID25) </a:t>
            </a:r>
            <a:endParaRPr lang="en-GB" sz="2000" dirty="0"/>
          </a:p>
          <a:p>
            <a:pPr>
              <a:buFont typeface="Arial" panose="020B0604020202020204" pitchFamily="34" charset="0"/>
              <a:buChar char="•"/>
            </a:pPr>
            <a:r>
              <a:rPr lang="en-GB" sz="2000" dirty="0">
                <a:hlinkClick r:id="rId4"/>
              </a:rPr>
              <a:t>Accelerator Science and Technology Industry Permanent Forum (AIPF)</a:t>
            </a:r>
            <a:endParaRPr lang="en-GB" sz="2000" dirty="0"/>
          </a:p>
          <a:p>
            <a:pPr marL="0" indent="0">
              <a:buNone/>
            </a:pPr>
            <a:r>
              <a:rPr lang="en-GB" sz="2000" dirty="0"/>
              <a:t> </a:t>
            </a:r>
          </a:p>
        </p:txBody>
      </p:sp>
    </p:spTree>
    <p:extLst>
      <p:ext uri="{BB962C8B-B14F-4D97-AF65-F5344CB8AC3E}">
        <p14:creationId xmlns:p14="http://schemas.microsoft.com/office/powerpoint/2010/main" val="2298714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F1A0D-39BF-9600-7BBE-D905D79C0783}"/>
              </a:ext>
            </a:extLst>
          </p:cNvPr>
          <p:cNvSpPr>
            <a:spLocks noGrp="1"/>
          </p:cNvSpPr>
          <p:nvPr>
            <p:ph type="title"/>
          </p:nvPr>
        </p:nvSpPr>
        <p:spPr/>
        <p:txBody>
          <a:bodyPr>
            <a:normAutofit/>
          </a:bodyPr>
          <a:lstStyle/>
          <a:p>
            <a:r>
              <a:rPr lang="en-US" sz="3200" b="1" dirty="0">
                <a:solidFill>
                  <a:srgbClr val="0070C0"/>
                </a:solidFill>
              </a:rPr>
              <a:t>Pending actions – from earlier Meetings</a:t>
            </a:r>
            <a:endParaRPr lang="en-US" sz="3200" dirty="0"/>
          </a:p>
        </p:txBody>
      </p:sp>
      <p:sp>
        <p:nvSpPr>
          <p:cNvPr id="3" name="Content Placeholder 2">
            <a:extLst>
              <a:ext uri="{FF2B5EF4-FFF2-40B4-BE49-F238E27FC236}">
                <a16:creationId xmlns:a16="http://schemas.microsoft.com/office/drawing/2014/main" id="{4297FC56-357C-D159-027E-A711CFB9955B}"/>
              </a:ext>
            </a:extLst>
          </p:cNvPr>
          <p:cNvSpPr>
            <a:spLocks noGrp="1"/>
          </p:cNvSpPr>
          <p:nvPr>
            <p:ph idx="1"/>
          </p:nvPr>
        </p:nvSpPr>
        <p:spPr>
          <a:xfrm>
            <a:off x="838200" y="1564201"/>
            <a:ext cx="10909300" cy="3729598"/>
          </a:xfrm>
        </p:spPr>
        <p:txBody>
          <a:bodyPr>
            <a:noAutofit/>
          </a:bodyPr>
          <a:lstStyle/>
          <a:p>
            <a:pPr marL="0" indent="0">
              <a:spcAft>
                <a:spcPts val="600"/>
              </a:spcAft>
              <a:buNone/>
            </a:pPr>
            <a:r>
              <a:rPr lang="en-US" sz="1800" b="1" dirty="0">
                <a:solidFill>
                  <a:srgbClr val="0070C0"/>
                </a:solidFill>
              </a:rPr>
              <a:t>Meeting #19 (March 2025): </a:t>
            </a:r>
            <a:r>
              <a:rPr lang="en-US" sz="1800" b="1" dirty="0">
                <a:solidFill>
                  <a:srgbClr val="0070C0"/>
                </a:solidFill>
                <a:hlinkClick r:id="rId2"/>
              </a:rPr>
              <a:t>https://indico.global/event/14301/</a:t>
            </a:r>
            <a:r>
              <a:rPr lang="en-US" sz="1800" b="1" dirty="0">
                <a:solidFill>
                  <a:srgbClr val="0070C0"/>
                </a:solidFill>
              </a:rPr>
              <a:t> </a:t>
            </a:r>
          </a:p>
          <a:p>
            <a:pPr marL="514350" indent="-285750">
              <a:spcAft>
                <a:spcPts val="300"/>
              </a:spcAft>
              <a:tabLst>
                <a:tab pos="4721860" algn="l"/>
              </a:tabLst>
            </a:pPr>
            <a:r>
              <a:rPr lang="en-US" sz="1800" b="1" i="1" dirty="0">
                <a:solidFill>
                  <a:schemeClr val="accent6"/>
                </a:solidFill>
                <a:effectLst/>
                <a:latin typeface="Times New Roman" panose="02020603050405020304" pitchFamily="18" charset="0"/>
                <a:ea typeface="Times New Roman" panose="02020603050405020304" pitchFamily="18" charset="0"/>
              </a:rPr>
              <a:t>Action Item 1</a:t>
            </a:r>
            <a:r>
              <a:rPr lang="en-US" sz="1800" b="1" i="1" dirty="0">
                <a:solidFill>
                  <a:schemeClr val="accent6"/>
                </a:solidFill>
                <a:effectLst/>
                <a:latin typeface="Times New Roman" panose="02020603050405020304" pitchFamily="18" charset="0"/>
                <a:ea typeface="Times New Roman" panose="02020603050405020304" pitchFamily="18" charset="0"/>
                <a:sym typeface="Wingdings" pitchFamily="2" charset="2"/>
              </a:rPr>
              <a:t></a:t>
            </a:r>
            <a:r>
              <a:rPr lang="en-US" sz="1800" i="1" dirty="0">
                <a:solidFill>
                  <a:schemeClr val="accent6"/>
                </a:solidFill>
                <a:effectLst/>
                <a:latin typeface="Times New Roman" panose="02020603050405020304" pitchFamily="18" charset="0"/>
                <a:ea typeface="Times New Roman" panose="02020603050405020304" pitchFamily="18" charset="0"/>
              </a:rPr>
              <a:t> IUPAP-WG14 member to send their sections to Michael Moyer </a:t>
            </a:r>
            <a:r>
              <a:rPr lang="en-SE" sz="1800" i="1" dirty="0">
                <a:solidFill>
                  <a:schemeClr val="accent6"/>
                </a:solidFill>
                <a:effectLst/>
                <a:latin typeface="Times New Roman" panose="02020603050405020304" pitchFamily="18" charset="0"/>
                <a:ea typeface="Times New Roman" panose="02020603050405020304" pitchFamily="18" charset="0"/>
              </a:rPr>
              <a:t>[MMoyersPaper].</a:t>
            </a:r>
            <a:r>
              <a:rPr lang="en-US" sz="1800" i="1" dirty="0">
                <a:solidFill>
                  <a:schemeClr val="accent6"/>
                </a:solidFill>
                <a:effectLst/>
                <a:latin typeface="Times New Roman" panose="02020603050405020304" pitchFamily="18" charset="0"/>
                <a:ea typeface="Times New Roman" panose="02020603050405020304" pitchFamily="18" charset="0"/>
              </a:rPr>
              <a:t> </a:t>
            </a:r>
            <a:r>
              <a:rPr lang="en-US" sz="1800" i="1" dirty="0">
                <a:solidFill>
                  <a:schemeClr val="accent6"/>
                </a:solidFill>
                <a:effectLst/>
                <a:latin typeface="Times New Roman" panose="02020603050405020304" pitchFamily="18" charset="0"/>
                <a:ea typeface="Times New Roman" panose="02020603050405020304" pitchFamily="18" charset="0"/>
                <a:sym typeface="Wingdings" pitchFamily="2" charset="2"/>
              </a:rPr>
              <a:t> </a:t>
            </a:r>
            <a:r>
              <a:rPr lang="en-SE" sz="1800" i="1" dirty="0">
                <a:solidFill>
                  <a:schemeClr val="accent6"/>
                </a:solidFill>
                <a:effectLst/>
                <a:latin typeface="Times New Roman" panose="02020603050405020304" pitchFamily="18" charset="0"/>
                <a:ea typeface="Times New Roman" panose="02020603050405020304" pitchFamily="18" charset="0"/>
              </a:rPr>
              <a:t>see  </a:t>
            </a:r>
            <a:r>
              <a:rPr lang="en-SE" sz="1800" i="1" dirty="0">
                <a:solidFill>
                  <a:schemeClr val="accent6"/>
                </a:solidFill>
                <a:effectLst/>
                <a:latin typeface="Times New Roman" panose="02020603050405020304" pitchFamily="18" charset="0"/>
                <a:ea typeface="Times New Roman" panose="02020603050405020304" pitchFamily="18" charset="0"/>
                <a:hlinkClick r:id="rId3">
                  <a:extLst>
                    <a:ext uri="{A12FA001-AC4F-418D-AE19-62706E023703}">
                      <ahyp:hlinkClr xmlns:ahyp="http://schemas.microsoft.com/office/drawing/2018/hyperlinkcolor" val="tx"/>
                    </a:ext>
                  </a:extLst>
                </a:hlinkClick>
              </a:rPr>
              <a:t>CERNBOxfile</a:t>
            </a:r>
            <a:r>
              <a:rPr lang="en-SE" sz="1800" i="1" dirty="0">
                <a:solidFill>
                  <a:schemeClr val="accent6"/>
                </a:solidFill>
                <a:effectLst/>
                <a:latin typeface="Times New Roman" panose="02020603050405020304" pitchFamily="18" charset="0"/>
                <a:ea typeface="Times New Roman" panose="02020603050405020304" pitchFamily="18" charset="0"/>
              </a:rPr>
              <a:t> ; </a:t>
            </a:r>
            <a:r>
              <a:rPr lang="en-SE" sz="1800" i="1" dirty="0">
                <a:solidFill>
                  <a:schemeClr val="accent6"/>
                </a:solidFill>
                <a:effectLst/>
                <a:latin typeface="Times New Roman" panose="02020603050405020304" pitchFamily="18" charset="0"/>
                <a:ea typeface="Times New Roman" panose="02020603050405020304" pitchFamily="18" charset="0"/>
                <a:hlinkClick r:id="rId4">
                  <a:extLst>
                    <a:ext uri="{A12FA001-AC4F-418D-AE19-62706E023703}">
                      <ahyp:hlinkClr xmlns:ahyp="http://schemas.microsoft.com/office/drawing/2018/hyperlinkcolor" val="tx"/>
                    </a:ext>
                  </a:extLst>
                </a:hlinkClick>
              </a:rPr>
              <a:t>GoogleDrivefile</a:t>
            </a:r>
            <a:r>
              <a:rPr lang="en-SE" sz="1800" i="1" dirty="0">
                <a:solidFill>
                  <a:schemeClr val="accent6"/>
                </a:solidFill>
                <a:effectLst/>
                <a:latin typeface="Times New Roman" panose="02020603050405020304" pitchFamily="18" charset="0"/>
                <a:ea typeface="Times New Roman" panose="02020603050405020304" pitchFamily="18" charset="0"/>
              </a:rPr>
              <a:t> </a:t>
            </a:r>
            <a:r>
              <a:rPr lang="en-SE" sz="1800" i="1" dirty="0">
                <a:solidFill>
                  <a:schemeClr val="accent6"/>
                </a:solidFill>
                <a:effectLst/>
                <a:latin typeface="Times New Roman" panose="02020603050405020304" pitchFamily="18" charset="0"/>
                <a:ea typeface="Times New Roman" panose="02020603050405020304" pitchFamily="18" charset="0"/>
                <a:sym typeface="Wingdings" pitchFamily="2" charset="2"/>
              </a:rPr>
              <a:t> WG14 member will send input by July 31, 2025 to Michael</a:t>
            </a:r>
            <a:endParaRPr lang="en-US" sz="1800" i="1" dirty="0">
              <a:solidFill>
                <a:schemeClr val="accent6"/>
              </a:solidFill>
              <a:effectLst/>
              <a:latin typeface="Times New Roman" panose="02020603050405020304" pitchFamily="18" charset="0"/>
              <a:ea typeface="Times New Roman" panose="02020603050405020304" pitchFamily="18" charset="0"/>
            </a:endParaRPr>
          </a:p>
          <a:p>
            <a:pPr marL="488950" indent="-285750">
              <a:spcAft>
                <a:spcPts val="300"/>
              </a:spcAft>
              <a:tabLst>
                <a:tab pos="4721860" algn="l"/>
              </a:tabLst>
            </a:pPr>
            <a:r>
              <a:rPr lang="en-US" sz="1800" b="1" i="1" dirty="0">
                <a:solidFill>
                  <a:schemeClr val="accent6"/>
                </a:solidFill>
                <a:effectLst/>
                <a:latin typeface="Times New Roman" panose="02020603050405020304" pitchFamily="18" charset="0"/>
                <a:ea typeface="Times New Roman" panose="02020603050405020304" pitchFamily="18" charset="0"/>
              </a:rPr>
              <a:t>Action Item 2</a:t>
            </a:r>
            <a:r>
              <a:rPr lang="en-US" sz="1800" b="1" i="1" dirty="0">
                <a:solidFill>
                  <a:schemeClr val="accent6"/>
                </a:solidFill>
                <a:effectLst/>
                <a:latin typeface="Times New Roman" panose="02020603050405020304" pitchFamily="18" charset="0"/>
                <a:ea typeface="Times New Roman" panose="02020603050405020304" pitchFamily="18" charset="0"/>
                <a:sym typeface="Wingdings" pitchFamily="2" charset="2"/>
              </a:rPr>
              <a:t></a:t>
            </a:r>
            <a:r>
              <a:rPr lang="en-US" sz="1800" i="1" dirty="0">
                <a:solidFill>
                  <a:schemeClr val="accent6"/>
                </a:solidFill>
                <a:effectLst/>
                <a:latin typeface="Times New Roman" panose="02020603050405020304" pitchFamily="18" charset="0"/>
                <a:ea typeface="Times New Roman" panose="02020603050405020304" pitchFamily="18" charset="0"/>
              </a:rPr>
              <a:t> </a:t>
            </a:r>
            <a:r>
              <a:rPr lang="en-SE" sz="1800" i="1" dirty="0">
                <a:solidFill>
                  <a:schemeClr val="accent6"/>
                </a:solidFill>
                <a:effectLst/>
                <a:latin typeface="Times New Roman" panose="02020603050405020304" pitchFamily="18" charset="0"/>
                <a:ea typeface="Times New Roman" panose="02020603050405020304" pitchFamily="18" charset="0"/>
              </a:rPr>
              <a:t>Suzie S. to update the Call to include MSc candidates (revised to: </a:t>
            </a:r>
            <a:r>
              <a:rPr lang="en-SE" sz="1800" i="1" dirty="0">
                <a:solidFill>
                  <a:schemeClr val="accent6"/>
                </a:solidFill>
                <a:effectLst/>
                <a:latin typeface="Times New Roman" panose="02020603050405020304" pitchFamily="18" charset="0"/>
                <a:ea typeface="MS Gothic" panose="020B0609070205080204" pitchFamily="49" charset="-128"/>
              </a:rPr>
              <a:t>“MSc, PhD, or &lt;10 years post-PhD FTE”</a:t>
            </a:r>
            <a:r>
              <a:rPr lang="en-SE" sz="1800" i="1" dirty="0">
                <a:solidFill>
                  <a:schemeClr val="accent6"/>
                </a:solidFill>
                <a:effectLst/>
                <a:latin typeface="Times New Roman" panose="02020603050405020304" pitchFamily="18" charset="0"/>
                <a:ea typeface="Times New Roman" panose="02020603050405020304" pitchFamily="18" charset="0"/>
              </a:rPr>
              <a:t>). </a:t>
            </a:r>
            <a:r>
              <a:rPr lang="en-SE" sz="1800" i="1" dirty="0">
                <a:solidFill>
                  <a:schemeClr val="accent6"/>
                </a:solidFill>
                <a:effectLst/>
                <a:latin typeface="Times New Roman" panose="02020603050405020304" pitchFamily="18" charset="0"/>
                <a:ea typeface="Times New Roman" panose="02020603050405020304" pitchFamily="18" charset="0"/>
                <a:sym typeface="Wingdings" pitchFamily="2" charset="2"/>
              </a:rPr>
              <a:t> See update </a:t>
            </a:r>
            <a:r>
              <a:rPr lang="en-SE" sz="1800" i="1" dirty="0">
                <a:solidFill>
                  <a:schemeClr val="accent6"/>
                </a:solidFill>
                <a:effectLst/>
                <a:latin typeface="Times New Roman" panose="02020603050405020304" pitchFamily="18" charset="0"/>
                <a:ea typeface="Times New Roman" panose="02020603050405020304" pitchFamily="18" charset="0"/>
                <a:sym typeface="Wingdings" pitchFamily="2" charset="2"/>
                <a:hlinkClick r:id="rId5"/>
              </a:rPr>
              <a:t>here</a:t>
            </a:r>
            <a:endParaRPr lang="en-SE" sz="1800" i="1" dirty="0">
              <a:solidFill>
                <a:schemeClr val="accent6"/>
              </a:solidFill>
              <a:effectLst/>
              <a:latin typeface="Times New Roman" panose="02020603050405020304" pitchFamily="18" charset="0"/>
              <a:ea typeface="Times New Roman" panose="02020603050405020304" pitchFamily="18" charset="0"/>
            </a:endParaRPr>
          </a:p>
          <a:p>
            <a:pPr marL="488950" indent="-285750">
              <a:spcAft>
                <a:spcPts val="300"/>
              </a:spcAft>
              <a:tabLst>
                <a:tab pos="4721860" algn="l"/>
              </a:tabLst>
            </a:pPr>
            <a:r>
              <a:rPr lang="en-US" sz="1800" b="1" i="1" dirty="0">
                <a:solidFill>
                  <a:schemeClr val="accent6"/>
                </a:solidFill>
                <a:effectLst/>
                <a:latin typeface="Times New Roman" panose="02020603050405020304" pitchFamily="18" charset="0"/>
                <a:ea typeface="Times New Roman" panose="02020603050405020304" pitchFamily="18" charset="0"/>
              </a:rPr>
              <a:t>Action Item 3</a:t>
            </a:r>
            <a:r>
              <a:rPr lang="en-US" sz="1800" b="1" i="1" dirty="0">
                <a:solidFill>
                  <a:schemeClr val="accent6"/>
                </a:solidFill>
                <a:effectLst/>
                <a:latin typeface="Times New Roman" panose="02020603050405020304" pitchFamily="18" charset="0"/>
                <a:ea typeface="Times New Roman" panose="02020603050405020304" pitchFamily="18" charset="0"/>
                <a:sym typeface="Wingdings" pitchFamily="2" charset="2"/>
              </a:rPr>
              <a:t></a:t>
            </a:r>
            <a:r>
              <a:rPr lang="en-US" sz="1800" i="1" dirty="0">
                <a:solidFill>
                  <a:schemeClr val="accent6"/>
                </a:solidFill>
                <a:effectLst/>
                <a:latin typeface="Times New Roman" panose="02020603050405020304" pitchFamily="18" charset="0"/>
                <a:ea typeface="Times New Roman" panose="02020603050405020304" pitchFamily="18" charset="0"/>
              </a:rPr>
              <a:t> </a:t>
            </a:r>
            <a:r>
              <a:rPr lang="en-SE" sz="1800" i="1" dirty="0">
                <a:solidFill>
                  <a:schemeClr val="accent6"/>
                </a:solidFill>
                <a:effectLst/>
                <a:latin typeface="Times New Roman" panose="02020603050405020304" pitchFamily="18" charset="0"/>
                <a:ea typeface="Times New Roman" panose="02020603050405020304" pitchFamily="18" charset="0"/>
              </a:rPr>
              <a:t>Simon C. to check with Danas R. on using the IAEA platform (Project INT0104) for the Ambassador program. </a:t>
            </a:r>
            <a:r>
              <a:rPr lang="en-SE" sz="1800" i="1" dirty="0">
                <a:solidFill>
                  <a:schemeClr val="accent6"/>
                </a:solidFill>
                <a:effectLst/>
                <a:latin typeface="Times New Roman" panose="02020603050405020304" pitchFamily="18" charset="0"/>
                <a:ea typeface="Times New Roman" panose="02020603050405020304" pitchFamily="18" charset="0"/>
                <a:sym typeface="Wingdings" pitchFamily="2" charset="2"/>
              </a:rPr>
              <a:t> IAEA/Dana R. will </a:t>
            </a:r>
            <a:r>
              <a:rPr lang="en-SE" sz="1800" i="1" dirty="0">
                <a:solidFill>
                  <a:schemeClr val="accent6"/>
                </a:solidFill>
                <a:latin typeface="Times New Roman" panose="02020603050405020304" pitchFamily="18" charset="0"/>
                <a:ea typeface="Times New Roman" panose="02020603050405020304" pitchFamily="18" charset="0"/>
                <a:sym typeface="Wingdings" pitchFamily="2" charset="2"/>
              </a:rPr>
              <a:t>support (admin) expansion </a:t>
            </a:r>
            <a:r>
              <a:rPr lang="en-SE" sz="1800" i="1" dirty="0">
                <a:solidFill>
                  <a:schemeClr val="accent6"/>
                </a:solidFill>
                <a:effectLst/>
                <a:latin typeface="Times New Roman" panose="02020603050405020304" pitchFamily="18" charset="0"/>
                <a:ea typeface="Times New Roman" panose="02020603050405020304" pitchFamily="18" charset="0"/>
                <a:sym typeface="Wingdings" pitchFamily="2" charset="2"/>
              </a:rPr>
              <a:t>of INT0104 to include Acc.</a:t>
            </a:r>
            <a:endParaRPr lang="en-SE" sz="1800" dirty="0">
              <a:solidFill>
                <a:schemeClr val="accent6"/>
              </a:solidFill>
              <a:effectLst/>
              <a:latin typeface="Times New Roman" panose="02020603050405020304" pitchFamily="18" charset="0"/>
              <a:ea typeface="Times New Roman" panose="02020603050405020304" pitchFamily="18" charset="0"/>
            </a:endParaRPr>
          </a:p>
          <a:p>
            <a:pPr marL="488950" indent="-285750">
              <a:spcAft>
                <a:spcPts val="300"/>
              </a:spcAft>
              <a:tabLst>
                <a:tab pos="4721860" algn="l"/>
              </a:tabLst>
            </a:pPr>
            <a:r>
              <a:rPr lang="en-US" sz="1800" b="1" i="1" dirty="0">
                <a:solidFill>
                  <a:srgbClr val="7030A0"/>
                </a:solidFill>
                <a:effectLst/>
                <a:latin typeface="Times New Roman" panose="02020603050405020304" pitchFamily="18" charset="0"/>
                <a:ea typeface="Times New Roman" panose="02020603050405020304" pitchFamily="18" charset="0"/>
              </a:rPr>
              <a:t>Action Item 4</a:t>
            </a:r>
            <a:r>
              <a:rPr lang="en-US" sz="1800" b="1" i="1" dirty="0">
                <a:solidFill>
                  <a:srgbClr val="7030A0"/>
                </a:solidFill>
                <a:effectLst/>
                <a:latin typeface="Times New Roman" panose="02020603050405020304" pitchFamily="18" charset="0"/>
                <a:ea typeface="Times New Roman" panose="02020603050405020304" pitchFamily="18" charset="0"/>
                <a:sym typeface="Wingdings" pitchFamily="2" charset="2"/>
              </a:rPr>
              <a:t></a:t>
            </a:r>
            <a:r>
              <a:rPr lang="en-US" sz="1800" i="1" dirty="0">
                <a:solidFill>
                  <a:srgbClr val="7030A0"/>
                </a:solidFill>
                <a:effectLst/>
                <a:latin typeface="Times New Roman" panose="02020603050405020304" pitchFamily="18" charset="0"/>
                <a:ea typeface="Times New Roman" panose="02020603050405020304" pitchFamily="18" charset="0"/>
              </a:rPr>
              <a:t> </a:t>
            </a:r>
            <a:r>
              <a:rPr lang="en-SE" sz="1800" i="1" dirty="0">
                <a:solidFill>
                  <a:srgbClr val="7030A0"/>
                </a:solidFill>
                <a:effectLst/>
                <a:latin typeface="Times New Roman" panose="02020603050405020304" pitchFamily="18" charset="0"/>
                <a:ea typeface="Times New Roman" panose="02020603050405020304" pitchFamily="18" charset="0"/>
              </a:rPr>
              <a:t>Suzie to share the timeline for inclusion as a WBS in the ToR </a:t>
            </a:r>
            <a:r>
              <a:rPr lang="en-SE" sz="1800" i="1" dirty="0">
                <a:solidFill>
                  <a:srgbClr val="7030A0"/>
                </a:solidFill>
                <a:effectLst/>
                <a:latin typeface="Times New Roman" panose="02020603050405020304" pitchFamily="18" charset="0"/>
                <a:ea typeface="Times New Roman" panose="02020603050405020304" pitchFamily="18" charset="0"/>
                <a:sym typeface="Wingdings" pitchFamily="2" charset="2"/>
              </a:rPr>
              <a:t> See </a:t>
            </a:r>
            <a:r>
              <a:rPr lang="en-SE" sz="1800" i="1" dirty="0">
                <a:solidFill>
                  <a:srgbClr val="7030A0"/>
                </a:solidFill>
                <a:effectLst/>
                <a:latin typeface="Times New Roman" panose="02020603050405020304" pitchFamily="18" charset="0"/>
                <a:ea typeface="Times New Roman" panose="02020603050405020304" pitchFamily="18" charset="0"/>
                <a:sym typeface="Wingdings" pitchFamily="2" charset="2"/>
                <a:hlinkClick r:id="rId6"/>
              </a:rPr>
              <a:t>WBS_13May2025</a:t>
            </a:r>
            <a:endParaRPr lang="en-SE" sz="1800" dirty="0">
              <a:effectLst/>
              <a:latin typeface="Times New Roman" panose="02020603050405020304" pitchFamily="18" charset="0"/>
              <a:ea typeface="Times New Roman" panose="02020603050405020304" pitchFamily="18" charset="0"/>
            </a:endParaRPr>
          </a:p>
          <a:p>
            <a:pPr marL="488950" indent="-285750">
              <a:spcAft>
                <a:spcPts val="300"/>
              </a:spcAft>
              <a:tabLst>
                <a:tab pos="4721860" algn="l"/>
              </a:tabLst>
            </a:pPr>
            <a:r>
              <a:rPr lang="en-US" sz="1800" b="1" i="1" dirty="0">
                <a:solidFill>
                  <a:schemeClr val="accent6"/>
                </a:solidFill>
                <a:effectLst/>
                <a:latin typeface="Times New Roman" panose="02020603050405020304" pitchFamily="18" charset="0"/>
                <a:ea typeface="Times New Roman" panose="02020603050405020304" pitchFamily="18" charset="0"/>
              </a:rPr>
              <a:t>Action Item 5</a:t>
            </a:r>
            <a:r>
              <a:rPr lang="en-US" sz="1800" b="1" i="1" dirty="0">
                <a:solidFill>
                  <a:schemeClr val="accent6"/>
                </a:solidFill>
                <a:effectLst/>
                <a:latin typeface="Times New Roman" panose="02020603050405020304" pitchFamily="18" charset="0"/>
                <a:ea typeface="Times New Roman" panose="02020603050405020304" pitchFamily="18" charset="0"/>
                <a:sym typeface="Wingdings" pitchFamily="2" charset="2"/>
              </a:rPr>
              <a:t></a:t>
            </a:r>
            <a:r>
              <a:rPr lang="en-US" sz="1800" i="1" dirty="0">
                <a:solidFill>
                  <a:schemeClr val="accent6"/>
                </a:solidFill>
                <a:effectLst/>
                <a:latin typeface="Times New Roman" panose="02020603050405020304" pitchFamily="18" charset="0"/>
                <a:ea typeface="Times New Roman" panose="02020603050405020304" pitchFamily="18" charset="0"/>
              </a:rPr>
              <a:t> </a:t>
            </a:r>
            <a:r>
              <a:rPr lang="en-SE" sz="1800" i="1" dirty="0">
                <a:solidFill>
                  <a:schemeClr val="accent6"/>
                </a:solidFill>
                <a:effectLst/>
                <a:latin typeface="Times New Roman" panose="02020603050405020304" pitchFamily="18" charset="0"/>
                <a:ea typeface="Times New Roman" panose="02020603050405020304" pitchFamily="18" charset="0"/>
              </a:rPr>
              <a:t>CD. to request the DPB slides from Mark Palmer and share them with WG14 members following the APS Global Physics Summit. –&gt; see  </a:t>
            </a:r>
            <a:r>
              <a:rPr lang="en-SE" sz="1800" i="1" dirty="0">
                <a:solidFill>
                  <a:schemeClr val="accent6"/>
                </a:solidFill>
                <a:effectLst/>
                <a:latin typeface="Times New Roman" panose="02020603050405020304" pitchFamily="18" charset="0"/>
                <a:ea typeface="Times New Roman" panose="02020603050405020304" pitchFamily="18" charset="0"/>
                <a:hlinkClick r:id="rId7">
                  <a:extLst>
                    <a:ext uri="{A12FA001-AC4F-418D-AE19-62706E023703}">
                      <ahyp:hlinkClr xmlns:ahyp="http://schemas.microsoft.com/office/drawing/2018/hyperlinkcolor" val="tx"/>
                    </a:ext>
                  </a:extLst>
                </a:hlinkClick>
              </a:rPr>
              <a:t>CERNBOxfile</a:t>
            </a:r>
            <a:r>
              <a:rPr lang="en-SE" sz="1800" i="1" dirty="0">
                <a:solidFill>
                  <a:schemeClr val="accent6"/>
                </a:solidFill>
                <a:effectLst/>
                <a:latin typeface="Times New Roman" panose="02020603050405020304" pitchFamily="18" charset="0"/>
                <a:ea typeface="Times New Roman" panose="02020603050405020304" pitchFamily="18" charset="0"/>
              </a:rPr>
              <a:t> ; </a:t>
            </a:r>
            <a:r>
              <a:rPr lang="en-SE" sz="1800" i="1" dirty="0">
                <a:solidFill>
                  <a:schemeClr val="accent6"/>
                </a:solidFill>
                <a:effectLst/>
                <a:latin typeface="Times New Roman" panose="02020603050405020304" pitchFamily="18" charset="0"/>
                <a:ea typeface="Times New Roman" panose="02020603050405020304" pitchFamily="18" charset="0"/>
                <a:hlinkClick r:id="rId8">
                  <a:extLst>
                    <a:ext uri="{A12FA001-AC4F-418D-AE19-62706E023703}">
                      <ahyp:hlinkClr xmlns:ahyp="http://schemas.microsoft.com/office/drawing/2018/hyperlinkcolor" val="tx"/>
                    </a:ext>
                  </a:extLst>
                </a:hlinkClick>
              </a:rPr>
              <a:t>GoogleDrivefile</a:t>
            </a:r>
            <a:endParaRPr lang="en-SE" sz="1800" dirty="0">
              <a:solidFill>
                <a:schemeClr val="accent6"/>
              </a:solidFill>
              <a:effectLst/>
              <a:latin typeface="Times New Roman" panose="02020603050405020304" pitchFamily="18" charset="0"/>
              <a:ea typeface="Times New Roman" panose="02020603050405020304" pitchFamily="18" charset="0"/>
            </a:endParaRPr>
          </a:p>
          <a:p>
            <a:pPr marL="488950" indent="-285750">
              <a:spcAft>
                <a:spcPts val="300"/>
              </a:spcAft>
              <a:tabLst>
                <a:tab pos="4721860" algn="l"/>
              </a:tabLst>
            </a:pPr>
            <a:r>
              <a:rPr lang="en-US" sz="1800" b="1" i="1" dirty="0">
                <a:solidFill>
                  <a:schemeClr val="accent6"/>
                </a:solidFill>
                <a:effectLst/>
                <a:latin typeface="Times New Roman" panose="02020603050405020304" pitchFamily="18" charset="0"/>
                <a:ea typeface="Times New Roman" panose="02020603050405020304" pitchFamily="18" charset="0"/>
              </a:rPr>
              <a:t>Action Item 6 </a:t>
            </a:r>
            <a:r>
              <a:rPr lang="en-US" sz="1800" b="1" i="1" dirty="0">
                <a:solidFill>
                  <a:schemeClr val="accent6"/>
                </a:solidFill>
                <a:effectLst/>
                <a:latin typeface="Times New Roman" panose="02020603050405020304" pitchFamily="18" charset="0"/>
                <a:ea typeface="Times New Roman" panose="02020603050405020304" pitchFamily="18" charset="0"/>
                <a:sym typeface="Wingdings" pitchFamily="2" charset="2"/>
              </a:rPr>
              <a:t></a:t>
            </a:r>
            <a:r>
              <a:rPr lang="en-US" sz="1800" b="1" i="1" dirty="0">
                <a:solidFill>
                  <a:schemeClr val="accent6"/>
                </a:solidFill>
                <a:effectLst/>
                <a:latin typeface="Times New Roman" panose="02020603050405020304" pitchFamily="18" charset="0"/>
                <a:ea typeface="Times New Roman" panose="02020603050405020304" pitchFamily="18" charset="0"/>
              </a:rPr>
              <a:t> </a:t>
            </a:r>
            <a:r>
              <a:rPr lang="en-SE" sz="1800" i="1" dirty="0">
                <a:solidFill>
                  <a:schemeClr val="accent6"/>
                </a:solidFill>
                <a:effectLst/>
                <a:latin typeface="Times New Roman" panose="02020603050405020304" pitchFamily="18" charset="0"/>
                <a:ea typeface="Times New Roman" panose="02020603050405020304" pitchFamily="18" charset="0"/>
              </a:rPr>
              <a:t>Yuan H to send link of interest to be added to WG14 webpage </a:t>
            </a:r>
            <a:r>
              <a:rPr lang="en-SE" sz="1800" i="1" dirty="0">
                <a:solidFill>
                  <a:schemeClr val="accent6"/>
                </a:solidFill>
                <a:effectLst/>
                <a:latin typeface="Times New Roman" panose="02020603050405020304" pitchFamily="18" charset="0"/>
                <a:ea typeface="Times New Roman" panose="02020603050405020304" pitchFamily="18" charset="0"/>
                <a:sym typeface="Wingdings" pitchFamily="2" charset="2"/>
              </a:rPr>
              <a:t> see webpage</a:t>
            </a:r>
            <a:r>
              <a:rPr lang="en-SE" sz="1800" i="1" dirty="0">
                <a:solidFill>
                  <a:schemeClr val="accent6"/>
                </a:solidFill>
                <a:latin typeface="Times New Roman" panose="02020603050405020304" pitchFamily="18" charset="0"/>
                <a:ea typeface="Times New Roman" panose="02020603050405020304" pitchFamily="18" charset="0"/>
                <a:sym typeface="Wingdings" pitchFamily="2" charset="2"/>
              </a:rPr>
              <a:t> “</a:t>
            </a:r>
            <a:r>
              <a:rPr lang="en-SE" sz="1800" i="1" dirty="0">
                <a:solidFill>
                  <a:schemeClr val="accent6"/>
                </a:solidFill>
                <a:latin typeface="Times New Roman" panose="02020603050405020304" pitchFamily="18" charset="0"/>
                <a:ea typeface="Times New Roman" panose="02020603050405020304" pitchFamily="18" charset="0"/>
                <a:sym typeface="Wingdings" pitchFamily="2" charset="2"/>
                <a:hlinkClick r:id="rId9">
                  <a:extLst>
                    <a:ext uri="{A12FA001-AC4F-418D-AE19-62706E023703}">
                      <ahyp:hlinkClr xmlns:ahyp="http://schemas.microsoft.com/office/drawing/2018/hyperlinkcolor" val="tx"/>
                    </a:ext>
                  </a:extLst>
                </a:hlinkClick>
              </a:rPr>
              <a:t>Publications</a:t>
            </a:r>
            <a:r>
              <a:rPr lang="en-SE" sz="1800" i="1" dirty="0">
                <a:solidFill>
                  <a:schemeClr val="accent6"/>
                </a:solidFill>
                <a:latin typeface="Times New Roman" panose="02020603050405020304" pitchFamily="18" charset="0"/>
                <a:ea typeface="Times New Roman" panose="02020603050405020304" pitchFamily="18" charset="0"/>
                <a:sym typeface="Wingdings" pitchFamily="2" charset="2"/>
              </a:rPr>
              <a:t>”</a:t>
            </a:r>
            <a:r>
              <a:rPr lang="en-US" sz="1800" i="1" dirty="0">
                <a:solidFill>
                  <a:schemeClr val="accent6"/>
                </a:solidFill>
                <a:effectLst/>
                <a:latin typeface="Times New Roman" panose="02020603050405020304" pitchFamily="18" charset="0"/>
                <a:ea typeface="Times New Roman" panose="02020603050405020304" pitchFamily="18" charset="0"/>
              </a:rPr>
              <a:t>                          </a:t>
            </a:r>
            <a:endParaRPr lang="en-SE" sz="1100" dirty="0">
              <a:solidFill>
                <a:schemeClr val="accent6"/>
              </a:solidFill>
              <a:effectLst/>
              <a:ea typeface="MS Mincho" panose="02020609040205080304" pitchFamily="49" charset="-128"/>
              <a:cs typeface="Times New Roman" panose="02020603050405020304" pitchFamily="18" charset="0"/>
            </a:endParaRPr>
          </a:p>
          <a:p>
            <a:pPr marL="0" indent="0">
              <a:lnSpc>
                <a:spcPct val="100000"/>
              </a:lnSpc>
              <a:spcBef>
                <a:spcPts val="0"/>
              </a:spcBef>
              <a:buNone/>
            </a:pPr>
            <a:r>
              <a:rPr lang="en-GB" sz="2000" b="1" dirty="0">
                <a:effectLst/>
                <a:ea typeface="MS Mincho" panose="02020609040205080304" pitchFamily="49" charset="-128"/>
                <a:cs typeface="Calibri" panose="020F0502020204030204" pitchFamily="34" charset="0"/>
                <a:sym typeface="Wingdings" pitchFamily="2" charset="2"/>
              </a:rPr>
              <a:t>NB: Meeting #14 (Dec. ‘23): </a:t>
            </a:r>
            <a:r>
              <a:rPr lang="en-GB" sz="2000" i="1" dirty="0"/>
              <a:t>Review of “Web Based Accelerator Science Content”</a:t>
            </a:r>
            <a:r>
              <a:rPr lang="en-GB" sz="2000" dirty="0"/>
              <a:t> - postponed</a:t>
            </a:r>
            <a:endParaRPr lang="en-GB" sz="2000" dirty="0">
              <a:effectLst/>
              <a:ea typeface="MS Mincho" panose="02020609040205080304" pitchFamily="49" charset="-128"/>
              <a:cs typeface="Calibri" panose="020F0502020204030204" pitchFamily="34" charset="0"/>
              <a:sym typeface="Wingdings" pitchFamily="2" charset="2"/>
            </a:endParaRPr>
          </a:p>
          <a:p>
            <a:pPr marL="0" indent="0">
              <a:lnSpc>
                <a:spcPct val="100000"/>
              </a:lnSpc>
              <a:spcBef>
                <a:spcPts val="0"/>
              </a:spcBef>
              <a:buNone/>
            </a:pPr>
            <a:r>
              <a:rPr lang="en-GB" sz="2000" dirty="0">
                <a:effectLst/>
                <a:ea typeface="MS Mincho" panose="02020609040205080304" pitchFamily="49" charset="-128"/>
                <a:cs typeface="Calibri" panose="020F0502020204030204" pitchFamily="34" charset="0"/>
                <a:sym typeface="Wingdings" pitchFamily="2" charset="2"/>
              </a:rPr>
              <a:t>To be confirmed by IAEA : </a:t>
            </a:r>
            <a:r>
              <a:rPr lang="en-GB" sz="2000" dirty="0">
                <a:effectLst/>
                <a:ea typeface="MS Mincho" panose="02020609040205080304" pitchFamily="49" charset="-128"/>
                <a:cs typeface="Calibri" panose="020F0502020204030204" pitchFamily="34" charset="0"/>
                <a:sym typeface="Wingdings" pitchFamily="2" charset="2"/>
                <a:hlinkClick r:id="rId10">
                  <a:extLst>
                    <a:ext uri="{A12FA001-AC4F-418D-AE19-62706E023703}">
                      <ahyp:hlinkClr xmlns:ahyp="http://schemas.microsoft.com/office/drawing/2018/hyperlinkcolor" val="tx"/>
                    </a:ext>
                  </a:extLst>
                </a:hlinkClick>
              </a:rPr>
              <a:t>File</a:t>
            </a:r>
            <a:r>
              <a:rPr lang="en-GB" sz="2000" dirty="0">
                <a:effectLst/>
                <a:ea typeface="MS Mincho" panose="02020609040205080304" pitchFamily="49" charset="-128"/>
                <a:cs typeface="Calibri" panose="020F0502020204030204" pitchFamily="34" charset="0"/>
                <a:sym typeface="Wingdings" pitchFamily="2" charset="2"/>
              </a:rPr>
              <a:t> </a:t>
            </a:r>
          </a:p>
          <a:p>
            <a:pPr marL="0" indent="0">
              <a:spcAft>
                <a:spcPts val="600"/>
              </a:spcAft>
              <a:buNone/>
            </a:pPr>
            <a:endParaRPr lang="en-GB" sz="2000" dirty="0">
              <a:solidFill>
                <a:schemeClr val="accent6"/>
              </a:solidFill>
              <a:effectLst/>
            </a:endParaRPr>
          </a:p>
          <a:p>
            <a:pPr marL="457200" indent="-457200">
              <a:spcAft>
                <a:spcPts val="600"/>
              </a:spcAft>
              <a:buFont typeface="+mj-lt"/>
              <a:buAutoNum type="arabicPeriod"/>
            </a:pPr>
            <a:endParaRPr lang="en-SE" sz="2000" dirty="0">
              <a:solidFill>
                <a:schemeClr val="bg1">
                  <a:lumMod val="75000"/>
                </a:schemeClr>
              </a:solidFill>
              <a:effectLst/>
              <a:ea typeface="MS Mincho" panose="02020609040205080304" pitchFamily="49" charset="-128"/>
              <a:cs typeface="Calibri" panose="020F0502020204030204" pitchFamily="34" charset="0"/>
            </a:endParaRPr>
          </a:p>
        </p:txBody>
      </p:sp>
    </p:spTree>
    <p:extLst>
      <p:ext uri="{BB962C8B-B14F-4D97-AF65-F5344CB8AC3E}">
        <p14:creationId xmlns:p14="http://schemas.microsoft.com/office/powerpoint/2010/main" val="2897669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98F1F-987D-9E5D-32B8-DDA5B1F4F2AE}"/>
              </a:ext>
            </a:extLst>
          </p:cNvPr>
          <p:cNvSpPr>
            <a:spLocks noGrp="1"/>
          </p:cNvSpPr>
          <p:nvPr>
            <p:ph type="title"/>
          </p:nvPr>
        </p:nvSpPr>
        <p:spPr/>
        <p:txBody>
          <a:bodyPr/>
          <a:lstStyle/>
          <a:p>
            <a:r>
              <a:rPr lang="en-SE" dirty="0"/>
              <a:t>Open questions to complete ToR ?</a:t>
            </a:r>
          </a:p>
        </p:txBody>
      </p:sp>
      <p:sp>
        <p:nvSpPr>
          <p:cNvPr id="3" name="Content Placeholder 2">
            <a:extLst>
              <a:ext uri="{FF2B5EF4-FFF2-40B4-BE49-F238E27FC236}">
                <a16:creationId xmlns:a16="http://schemas.microsoft.com/office/drawing/2014/main" id="{CA5A065E-7EBD-60B4-131B-7C5486D4E69F}"/>
              </a:ext>
            </a:extLst>
          </p:cNvPr>
          <p:cNvSpPr>
            <a:spLocks noGrp="1"/>
          </p:cNvSpPr>
          <p:nvPr>
            <p:ph idx="1"/>
          </p:nvPr>
        </p:nvSpPr>
        <p:spPr>
          <a:xfrm>
            <a:off x="723900" y="1558925"/>
            <a:ext cx="10515600" cy="4351338"/>
          </a:xfrm>
        </p:spPr>
        <p:txBody>
          <a:bodyPr>
            <a:normAutofit/>
          </a:bodyPr>
          <a:lstStyle/>
          <a:p>
            <a:pPr marR="0" indent="-457200">
              <a:buFont typeface="Wingdings" pitchFamily="2" charset="2"/>
              <a:buChar char="à"/>
            </a:pPr>
            <a:r>
              <a:rPr lang="en-GB" sz="2000" dirty="0">
                <a:effectLst/>
                <a:sym typeface="Wingdings" pitchFamily="2" charset="2"/>
              </a:rPr>
              <a:t>Transversal activities vs. IUPAP Restructuration: </a:t>
            </a:r>
            <a:r>
              <a:rPr lang="en-GB" sz="2000" dirty="0">
                <a:sym typeface="Wingdings" pitchFamily="2" charset="2"/>
              </a:rPr>
              <a:t>WG under Commission </a:t>
            </a:r>
            <a:r>
              <a:rPr lang="en-GB" sz="2000" dirty="0">
                <a:effectLst/>
                <a:sym typeface="Wingdings" pitchFamily="2" charset="2"/>
              </a:rPr>
              <a:t>C11 or C12 </a:t>
            </a:r>
            <a:r>
              <a:rPr lang="en-GB" sz="2000" dirty="0">
                <a:sym typeface="Wingdings" pitchFamily="2" charset="2"/>
              </a:rPr>
              <a:t>or else </a:t>
            </a:r>
            <a:r>
              <a:rPr lang="en-GB" sz="2000" dirty="0">
                <a:effectLst/>
                <a:sym typeface="Wingdings" pitchFamily="2" charset="2"/>
              </a:rPr>
              <a:t>? </a:t>
            </a:r>
          </a:p>
          <a:p>
            <a:pPr marR="0" indent="-457200">
              <a:buFont typeface="Wingdings" pitchFamily="2" charset="2"/>
              <a:buChar char="à"/>
            </a:pPr>
            <a:endParaRPr lang="en-GB" sz="2000" dirty="0">
              <a:sym typeface="Wingdings" pitchFamily="2" charset="2"/>
            </a:endParaRPr>
          </a:p>
          <a:p>
            <a:pPr marR="0" indent="-457200">
              <a:buFont typeface="Wingdings" pitchFamily="2" charset="2"/>
              <a:buChar char="à"/>
            </a:pPr>
            <a:r>
              <a:rPr lang="en-GB" sz="2000" dirty="0">
                <a:effectLst/>
                <a:sym typeface="Wingdings" pitchFamily="2" charset="2"/>
              </a:rPr>
              <a:t>Add Associated member: C13 </a:t>
            </a:r>
            <a:r>
              <a:rPr lang="en-GB" sz="2000" dirty="0">
                <a:sym typeface="Wingdings" pitchFamily="2" charset="2"/>
              </a:rPr>
              <a:t>interface </a:t>
            </a:r>
            <a:r>
              <a:rPr lang="en-SE" sz="2000" dirty="0">
                <a:ea typeface="Aptos" panose="020B0004020202020204" pitchFamily="34" charset="0"/>
                <a:cs typeface="Times New Roman" panose="02020603050405020304" pitchFamily="18" charset="0"/>
              </a:rPr>
              <a:t>by</a:t>
            </a:r>
            <a:r>
              <a:rPr lang="en-GB" sz="2000" dirty="0">
                <a:effectLst/>
                <a:sym typeface="Wingdings" pitchFamily="2" charset="2"/>
              </a:rPr>
              <a:t> Joe Niemela </a:t>
            </a:r>
            <a:r>
              <a:rPr lang="en-SE" sz="2000" dirty="0">
                <a:effectLst/>
                <a:ea typeface="Aptos" panose="020B0004020202020204" pitchFamily="34" charset="0"/>
                <a:cs typeface="Times New Roman" panose="02020603050405020304" pitchFamily="18" charset="0"/>
              </a:rPr>
              <a:t>or Thierry d’Almeida (Benin) ?</a:t>
            </a:r>
            <a:endParaRPr lang="en-GB" sz="2000" dirty="0">
              <a:effectLst/>
              <a:sym typeface="Wingdings" pitchFamily="2" charset="2"/>
            </a:endParaRPr>
          </a:p>
          <a:p>
            <a:pPr marL="0" indent="0">
              <a:buNone/>
            </a:pPr>
            <a:r>
              <a:rPr lang="en-GB" sz="2000" dirty="0">
                <a:sym typeface="Wingdings" pitchFamily="2" charset="2"/>
              </a:rPr>
              <a:t>(replace </a:t>
            </a:r>
            <a:r>
              <a:rPr lang="en-GB" sz="2000" dirty="0" err="1">
                <a:sym typeface="Wingdings" pitchFamily="2" charset="2"/>
              </a:rPr>
              <a:t>Sekazi</a:t>
            </a:r>
            <a:r>
              <a:rPr lang="en-GB" sz="2000" dirty="0">
                <a:sym typeface="Wingdings" pitchFamily="2" charset="2"/>
              </a:rPr>
              <a:t> </a:t>
            </a:r>
            <a:r>
              <a:rPr lang="en-SE" sz="2000" dirty="0">
                <a:ea typeface="Aptos" panose="020B0004020202020204" pitchFamily="34" charset="0"/>
                <a:cs typeface="Times New Roman" panose="02020603050405020304" pitchFamily="18" charset="0"/>
              </a:rPr>
              <a:t>Mtingwa/LAAAMP) </a:t>
            </a:r>
          </a:p>
          <a:p>
            <a:pPr marL="0" indent="0">
              <a:buNone/>
            </a:pPr>
            <a:endParaRPr lang="en-GB" sz="2000" dirty="0"/>
          </a:p>
          <a:p>
            <a:pPr marL="0" indent="0">
              <a:buNone/>
            </a:pPr>
            <a:r>
              <a:rPr lang="en-GB" sz="2000" dirty="0">
                <a:sym typeface="Wingdings" pitchFamily="2" charset="2"/>
              </a:rPr>
              <a:t></a:t>
            </a:r>
            <a:r>
              <a:rPr lang="en-GB" sz="2000" dirty="0"/>
              <a:t>where feasible ,WG14 aims to organize or support the awarding of medals (</a:t>
            </a:r>
            <a:r>
              <a:rPr lang="en-GB" sz="2000" dirty="0">
                <a:hlinkClick r:id="rId3" tooltip="Award Announcements"/>
              </a:rPr>
              <a:t>award</a:t>
            </a:r>
            <a:r>
              <a:rPr lang="en-GB" sz="2000" dirty="0"/>
              <a:t> ) or other recognitions of excellence in the field of accelerator science. These initiatives may be developed in collaboration with other IUPAP Working Groups and Commissions to ensure broad engagement and alignment with the Union’s values</a:t>
            </a:r>
          </a:p>
          <a:p>
            <a:pPr marL="0" indent="0">
              <a:buNone/>
            </a:pPr>
            <a:endParaRPr lang="en-GB" sz="2000" dirty="0"/>
          </a:p>
          <a:p>
            <a:pPr marL="0" indent="0">
              <a:buNone/>
            </a:pPr>
            <a:r>
              <a:rPr lang="en-GB" sz="2000" dirty="0">
                <a:sym typeface="Wingdings" pitchFamily="2" charset="2"/>
              </a:rPr>
              <a:t> Budget : Create Value (See </a:t>
            </a:r>
            <a:r>
              <a:rPr lang="en-GB" sz="2000" dirty="0" err="1">
                <a:sym typeface="Wingdings" pitchFamily="2" charset="2"/>
              </a:rPr>
              <a:t>ToR</a:t>
            </a:r>
            <a:r>
              <a:rPr lang="en-GB" sz="2000" dirty="0">
                <a:sym typeface="Wingdings" pitchFamily="2" charset="2"/>
              </a:rPr>
              <a:t>, chapter 6: Resources and Budget) </a:t>
            </a:r>
            <a:endParaRPr lang="en-GB" sz="2000" dirty="0"/>
          </a:p>
        </p:txBody>
      </p:sp>
    </p:spTree>
    <p:extLst>
      <p:ext uri="{BB962C8B-B14F-4D97-AF65-F5344CB8AC3E}">
        <p14:creationId xmlns:p14="http://schemas.microsoft.com/office/powerpoint/2010/main" val="3991735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EAF2E-E2DA-30AE-3A65-7DC3EB999E0C}"/>
              </a:ext>
            </a:extLst>
          </p:cNvPr>
          <p:cNvSpPr>
            <a:spLocks noGrp="1"/>
          </p:cNvSpPr>
          <p:nvPr>
            <p:ph type="title"/>
          </p:nvPr>
        </p:nvSpPr>
        <p:spPr>
          <a:xfrm>
            <a:off x="838199" y="365125"/>
            <a:ext cx="11084149" cy="451783"/>
          </a:xfrm>
        </p:spPr>
        <p:txBody>
          <a:bodyPr>
            <a:noAutofit/>
          </a:bodyPr>
          <a:lstStyle/>
          <a:p>
            <a:r>
              <a:rPr lang="en-US" b="1" dirty="0">
                <a:solidFill>
                  <a:schemeClr val="accent6"/>
                </a:solidFill>
              </a:rPr>
              <a:t>Reminder : other IUPAP Units (prior </a:t>
            </a:r>
            <a:r>
              <a:rPr lang="en-US" b="1" dirty="0" err="1">
                <a:solidFill>
                  <a:schemeClr val="accent6"/>
                </a:solidFill>
              </a:rPr>
              <a:t>restruc</a:t>
            </a:r>
            <a:r>
              <a:rPr lang="en-US" b="1" dirty="0">
                <a:solidFill>
                  <a:schemeClr val="accent6"/>
                </a:solidFill>
              </a:rPr>
              <a:t>.)</a:t>
            </a:r>
          </a:p>
        </p:txBody>
      </p:sp>
      <p:pic>
        <p:nvPicPr>
          <p:cNvPr id="5" name="Content Placeholder 4">
            <a:extLst>
              <a:ext uri="{FF2B5EF4-FFF2-40B4-BE49-F238E27FC236}">
                <a16:creationId xmlns:a16="http://schemas.microsoft.com/office/drawing/2014/main" id="{7B729CEC-5DE8-3398-4D1A-8C452FE53811}"/>
              </a:ext>
            </a:extLst>
          </p:cNvPr>
          <p:cNvPicPr>
            <a:picLocks noGrp="1" noChangeAspect="1"/>
          </p:cNvPicPr>
          <p:nvPr>
            <p:ph idx="1"/>
          </p:nvPr>
        </p:nvPicPr>
        <p:blipFill>
          <a:blip r:embed="rId3"/>
          <a:stretch>
            <a:fillRect/>
          </a:stretch>
        </p:blipFill>
        <p:spPr>
          <a:xfrm>
            <a:off x="0" y="4298183"/>
            <a:ext cx="8891198" cy="2559817"/>
          </a:xfrm>
        </p:spPr>
      </p:pic>
      <p:pic>
        <p:nvPicPr>
          <p:cNvPr id="7" name="Picture 6">
            <a:extLst>
              <a:ext uri="{FF2B5EF4-FFF2-40B4-BE49-F238E27FC236}">
                <a16:creationId xmlns:a16="http://schemas.microsoft.com/office/drawing/2014/main" id="{5B2E43DA-CD58-7068-382A-0B72A1CA8074}"/>
              </a:ext>
            </a:extLst>
          </p:cNvPr>
          <p:cNvPicPr>
            <a:picLocks noChangeAspect="1"/>
          </p:cNvPicPr>
          <p:nvPr/>
        </p:nvPicPr>
        <p:blipFill>
          <a:blip r:embed="rId4"/>
          <a:stretch>
            <a:fillRect/>
          </a:stretch>
        </p:blipFill>
        <p:spPr>
          <a:xfrm>
            <a:off x="9087533" y="816908"/>
            <a:ext cx="2834816" cy="6041092"/>
          </a:xfrm>
          <a:prstGeom prst="rect">
            <a:avLst/>
          </a:prstGeom>
        </p:spPr>
      </p:pic>
      <p:pic>
        <p:nvPicPr>
          <p:cNvPr id="9" name="Picture 8">
            <a:extLst>
              <a:ext uri="{FF2B5EF4-FFF2-40B4-BE49-F238E27FC236}">
                <a16:creationId xmlns:a16="http://schemas.microsoft.com/office/drawing/2014/main" id="{490921FD-CCB4-A3EA-174B-3C34FDE52AA6}"/>
              </a:ext>
            </a:extLst>
          </p:cNvPr>
          <p:cNvPicPr>
            <a:picLocks noChangeAspect="1"/>
          </p:cNvPicPr>
          <p:nvPr/>
        </p:nvPicPr>
        <p:blipFill>
          <a:blip r:embed="rId5"/>
          <a:stretch>
            <a:fillRect/>
          </a:stretch>
        </p:blipFill>
        <p:spPr>
          <a:xfrm>
            <a:off x="0" y="816908"/>
            <a:ext cx="8891199" cy="3449172"/>
          </a:xfrm>
          <a:prstGeom prst="rect">
            <a:avLst/>
          </a:prstGeom>
        </p:spPr>
      </p:pic>
    </p:spTree>
    <p:extLst>
      <p:ext uri="{BB962C8B-B14F-4D97-AF65-F5344CB8AC3E}">
        <p14:creationId xmlns:p14="http://schemas.microsoft.com/office/powerpoint/2010/main" val="319689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636D2-E3E9-9DB9-3F8F-880490B2CC0A}"/>
              </a:ext>
            </a:extLst>
          </p:cNvPr>
          <p:cNvSpPr>
            <a:spLocks noGrp="1"/>
          </p:cNvSpPr>
          <p:nvPr>
            <p:ph type="title"/>
          </p:nvPr>
        </p:nvSpPr>
        <p:spPr/>
        <p:txBody>
          <a:bodyPr/>
          <a:lstStyle/>
          <a:p>
            <a:r>
              <a:rPr lang="en-GB" b="1" dirty="0">
                <a:solidFill>
                  <a:srgbClr val="0070C0"/>
                </a:solidFill>
              </a:rPr>
              <a:t>Storing data </a:t>
            </a:r>
          </a:p>
        </p:txBody>
      </p:sp>
      <p:sp>
        <p:nvSpPr>
          <p:cNvPr id="3" name="Content Placeholder 2">
            <a:extLst>
              <a:ext uri="{FF2B5EF4-FFF2-40B4-BE49-F238E27FC236}">
                <a16:creationId xmlns:a16="http://schemas.microsoft.com/office/drawing/2014/main" id="{CBEB07F3-9020-53FB-9391-59F96A2B0594}"/>
              </a:ext>
            </a:extLst>
          </p:cNvPr>
          <p:cNvSpPr>
            <a:spLocks noGrp="1"/>
          </p:cNvSpPr>
          <p:nvPr>
            <p:ph idx="1"/>
          </p:nvPr>
        </p:nvSpPr>
        <p:spPr>
          <a:xfrm>
            <a:off x="838200" y="1825625"/>
            <a:ext cx="11353800" cy="4351338"/>
          </a:xfrm>
        </p:spPr>
        <p:txBody>
          <a:bodyPr/>
          <a:lstStyle/>
          <a:p>
            <a:pPr marL="0" indent="0">
              <a:buNone/>
            </a:pPr>
            <a:r>
              <a:rPr lang="en-GB" dirty="0">
                <a:cs typeface="Arial" panose="020B0604020202020204" pitchFamily="34" charset="0"/>
              </a:rPr>
              <a:t>WG14 - webpage</a:t>
            </a:r>
          </a:p>
          <a:p>
            <a:pPr lvl="1"/>
            <a:r>
              <a:rPr lang="en-US" dirty="0">
                <a:cs typeface="Arial" panose="020B0604020202020204" pitchFamily="34" charset="0"/>
                <a:hlinkClick r:id="rId2">
                  <a:extLst>
                    <a:ext uri="{A12FA001-AC4F-418D-AE19-62706E023703}">
                      <ahyp:hlinkClr xmlns:ahyp="http://schemas.microsoft.com/office/drawing/2018/hyperlinkcolor" val="tx"/>
                    </a:ext>
                  </a:extLst>
                </a:hlinkClick>
              </a:rPr>
              <a:t>International Union of Pure and Applied Physics (IUPAP) WG14 - Accelerator Science</a:t>
            </a:r>
            <a:endParaRPr lang="en-US" dirty="0">
              <a:cs typeface="Arial" panose="020B0604020202020204" pitchFamily="34" charset="0"/>
            </a:endParaRPr>
          </a:p>
          <a:p>
            <a:pPr lvl="1"/>
            <a:endParaRPr lang="en-GB" dirty="0"/>
          </a:p>
          <a:p>
            <a:pPr lvl="1"/>
            <a:endParaRPr lang="en-US" sz="2000" dirty="0">
              <a:effectLst/>
              <a:ea typeface="Calibri" panose="020F0502020204030204" pitchFamily="34" charset="0"/>
              <a:cs typeface="Arial" panose="020B0604020202020204" pitchFamily="34" charset="0"/>
            </a:endParaRPr>
          </a:p>
          <a:p>
            <a:pPr lvl="1"/>
            <a:endParaRPr lang="en-US" sz="2000" dirty="0">
              <a:ea typeface="Calibri" panose="020F0502020204030204" pitchFamily="34" charset="0"/>
              <a:cs typeface="Arial" panose="020B0604020202020204" pitchFamily="34" charset="0"/>
            </a:endParaRPr>
          </a:p>
          <a:p>
            <a:pPr marL="0" indent="0">
              <a:buNone/>
            </a:pPr>
            <a:r>
              <a:rPr lang="en-US" sz="2400" dirty="0">
                <a:effectLst/>
                <a:ea typeface="Calibri" panose="020F0502020204030204" pitchFamily="34" charset="0"/>
                <a:cs typeface="Arial" panose="020B0604020202020204" pitchFamily="34" charset="0"/>
              </a:rPr>
              <a:t>WG14 Documents storage:</a:t>
            </a:r>
          </a:p>
          <a:p>
            <a:r>
              <a:rPr lang="en-US" sz="1800" dirty="0">
                <a:solidFill>
                  <a:srgbClr val="0563C1"/>
                </a:solidFill>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CERNBox : </a:t>
            </a:r>
            <a:r>
              <a:rPr lang="en-US" sz="1800" dirty="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Access : </a:t>
            </a:r>
            <a:r>
              <a:rPr lang="en-US" sz="1800" dirty="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https://cernbox.cern.ch/s/fzIlZ8y2Immi9vD</a:t>
            </a:r>
            <a:endParaRPr lang="en-US" sz="1800" dirty="0">
              <a:ea typeface="Calibri" panose="020F0502020204030204" pitchFamily="34" charset="0"/>
              <a:cs typeface="Arial" panose="020B0604020202020204" pitchFamily="34" charset="0"/>
            </a:endParaRPr>
          </a:p>
          <a:p>
            <a:r>
              <a:rPr lang="en-US" sz="1800" dirty="0">
                <a:ea typeface="Calibri" panose="020F0502020204030204" pitchFamily="34" charset="0"/>
                <a:cs typeface="Arial" panose="020B0604020202020204" pitchFamily="34" charset="0"/>
              </a:rPr>
              <a:t>Google drive: </a:t>
            </a:r>
            <a:r>
              <a:rPr lang="en-US" sz="1800" dirty="0">
                <a:ea typeface="Calibri" panose="020F0502020204030204" pitchFamily="34" charset="0"/>
                <a:cs typeface="Arial" panose="020B0604020202020204" pitchFamily="34" charset="0"/>
                <a:hlinkClick r:id="rId4"/>
              </a:rPr>
              <a:t>https://drive.google.com/drive/folders/1gWm8WDKYApnhECyCRrLoi9Akq9KfveFa</a:t>
            </a:r>
            <a:r>
              <a:rPr lang="en-US" sz="1800" dirty="0">
                <a:ea typeface="Calibri" panose="020F0502020204030204" pitchFamily="34" charset="0"/>
                <a:cs typeface="Arial" panose="020B0604020202020204" pitchFamily="34" charset="0"/>
              </a:rPr>
              <a:t> </a:t>
            </a:r>
          </a:p>
          <a:p>
            <a:endParaRPr lang="en-GB" dirty="0"/>
          </a:p>
        </p:txBody>
      </p:sp>
    </p:spTree>
    <p:extLst>
      <p:ext uri="{BB962C8B-B14F-4D97-AF65-F5344CB8AC3E}">
        <p14:creationId xmlns:p14="http://schemas.microsoft.com/office/powerpoint/2010/main" val="35775411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6616</TotalTime>
  <Words>636</Words>
  <Application>Microsoft Macintosh PowerPoint</Application>
  <PresentationFormat>Widescreen</PresentationFormat>
  <Paragraphs>56</Paragraphs>
  <Slides>7</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vt:i4>
      </vt:variant>
    </vt:vector>
  </HeadingPairs>
  <TitlesOfParts>
    <vt:vector size="17" baseType="lpstr">
      <vt:lpstr>MS Mincho</vt:lpstr>
      <vt:lpstr>Aptos</vt:lpstr>
      <vt:lpstr>Arial</vt:lpstr>
      <vt:lpstr>Calibri</vt:lpstr>
      <vt:lpstr>Calibri Light</vt:lpstr>
      <vt:lpstr>Helvetica</vt:lpstr>
      <vt:lpstr>Helvetica Neue</vt:lpstr>
      <vt:lpstr>Times New Roman</vt:lpstr>
      <vt:lpstr>Wingdings</vt:lpstr>
      <vt:lpstr>Office Theme</vt:lpstr>
      <vt:lpstr>IUPAP WG14 – Meeting #20</vt:lpstr>
      <vt:lpstr>https://indico.global/event/14629/ </vt:lpstr>
      <vt:lpstr>Details links on Meeting #20 AOB </vt:lpstr>
      <vt:lpstr>Pending actions – from earlier Meetings</vt:lpstr>
      <vt:lpstr>Open questions to complete ToR ?</vt:lpstr>
      <vt:lpstr>Reminder : other IUPAP Units (prior restruc.)</vt:lpstr>
      <vt:lpstr>Storing data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IUPAP WG14</dc:title>
  <dc:creator>Christine Darve</dc:creator>
  <cp:lastModifiedBy>Christine Darve</cp:lastModifiedBy>
  <cp:revision>84</cp:revision>
  <cp:lastPrinted>2025-01-21T09:23:33Z</cp:lastPrinted>
  <dcterms:created xsi:type="dcterms:W3CDTF">2024-05-29T06:57:04Z</dcterms:created>
  <dcterms:modified xsi:type="dcterms:W3CDTF">2025-05-14T09:38:10Z</dcterms:modified>
</cp:coreProperties>
</file>