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56" r:id="rId3"/>
    <p:sldId id="261" r:id="rId4"/>
    <p:sldId id="260" r:id="rId5"/>
    <p:sldId id="268" r:id="rId6"/>
    <p:sldId id="271" r:id="rId7"/>
    <p:sldId id="270" r:id="rId8"/>
    <p:sldId id="269" r:id="rId9"/>
    <p:sldId id="259" r:id="rId10"/>
    <p:sldId id="267" r:id="rId11"/>
    <p:sldId id="274" r:id="rId12"/>
    <p:sldId id="265" r:id="rId13"/>
    <p:sldId id="272" r:id="rId14"/>
    <p:sldId id="560" r:id="rId15"/>
    <p:sldId id="563" r:id="rId16"/>
    <p:sldId id="564" r:id="rId17"/>
    <p:sldId id="56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relie Pezous" initials="AP" lastIdx="5" clrIdx="0">
    <p:extLst>
      <p:ext uri="{19B8F6BF-5375-455C-9EA6-DF929625EA0E}">
        <p15:presenceInfo xmlns:p15="http://schemas.microsoft.com/office/powerpoint/2012/main" userId="S-1-5-21-1526224874-1540688658-1361462980-5136219" providerId="AD"/>
      </p:ext>
    </p:extLst>
  </p:cmAuthor>
  <p:cmAuthor id="2" name="Audrey Ballantine" initials="AB" lastIdx="27" clrIdx="1">
    <p:extLst>
      <p:ext uri="{19B8F6BF-5375-455C-9EA6-DF929625EA0E}">
        <p15:presenceInfo xmlns:p15="http://schemas.microsoft.com/office/powerpoint/2012/main" userId="S-1-5-21-1526224874-1540688658-1361462980-4926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96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1633" autoAdjust="0"/>
  </p:normalViewPr>
  <p:slideViewPr>
    <p:cSldViewPr snapToGrid="0">
      <p:cViewPr varScale="1">
        <p:scale>
          <a:sx n="103" d="100"/>
          <a:sy n="103" d="100"/>
        </p:scale>
        <p:origin x="11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78D352-9DF5-415D-8F9C-58BE20F095A7}" type="datetimeFigureOut">
              <a:rPr lang="en-GB" smtClean="0"/>
              <a:t>29/09/2025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B01024-8865-4603-B22F-066C0DAC5450}" type="slidenum">
              <a:rPr lang="en-GB" smtClean="0"/>
              <a:t>‹#›</a:t>
            </a:fld>
            <a:endParaRPr lang="en-GB"/>
          </a:p>
        </p:txBody>
      </p:sp>
    </p:spTree>
    <p:extLst>
      <p:ext uri="{BB962C8B-B14F-4D97-AF65-F5344CB8AC3E}">
        <p14:creationId xmlns:p14="http://schemas.microsoft.com/office/powerpoint/2010/main" val="1915645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1988-</a:t>
            </a:r>
            <a:r>
              <a:rPr lang="fr-CH" baseline="0" dirty="0"/>
              <a:t> </a:t>
            </a:r>
            <a:r>
              <a:rPr lang="fr-CH" baseline="0" dirty="0" err="1"/>
              <a:t>creation</a:t>
            </a:r>
            <a:r>
              <a:rPr lang="fr-CH" baseline="0" dirty="0"/>
              <a:t> of </a:t>
            </a:r>
            <a:r>
              <a:rPr lang="fr-CH" baseline="0" dirty="0" err="1"/>
              <a:t>microelectronics</a:t>
            </a:r>
            <a:r>
              <a:rPr lang="fr-CH" baseline="0" dirty="0"/>
              <a:t> group</a:t>
            </a:r>
          </a:p>
          <a:p>
            <a:endParaRPr lang="fr-CH" baseline="0" dirty="0"/>
          </a:p>
          <a:p>
            <a:r>
              <a:rPr lang="en-GB" baseline="0" dirty="0"/>
              <a:t>most exposed to harsh environment?</a:t>
            </a:r>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1</a:t>
            </a:fld>
            <a:endParaRPr lang="en-GB"/>
          </a:p>
        </p:txBody>
      </p:sp>
    </p:spTree>
    <p:extLst>
      <p:ext uri="{BB962C8B-B14F-4D97-AF65-F5344CB8AC3E}">
        <p14:creationId xmlns:p14="http://schemas.microsoft.com/office/powerpoint/2010/main" val="1100294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11</a:t>
            </a:fld>
            <a:endParaRPr lang="en-GB"/>
          </a:p>
        </p:txBody>
      </p:sp>
    </p:spTree>
    <p:extLst>
      <p:ext uri="{BB962C8B-B14F-4D97-AF65-F5344CB8AC3E}">
        <p14:creationId xmlns:p14="http://schemas.microsoft.com/office/powerpoint/2010/main" val="427027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Technical and financial collaboration between CERN (KT funded) and University of Barcelona (ICCUB) (Grant FPA2016-80917-R)</a:t>
            </a:r>
          </a:p>
          <a:p>
            <a:r>
              <a:rPr lang="en-GB" dirty="0"/>
              <a:t>Technological advancement in detector and Front-End technology</a:t>
            </a:r>
          </a:p>
          <a:p>
            <a:r>
              <a:rPr lang="en-GB" dirty="0"/>
              <a:t>Progress in </a:t>
            </a:r>
            <a:r>
              <a:rPr lang="en-GB" dirty="0" err="1"/>
              <a:t>SiPMs</a:t>
            </a:r>
            <a:r>
              <a:rPr lang="en-GB" dirty="0"/>
              <a:t> and MCPs</a:t>
            </a:r>
          </a:p>
          <a:p>
            <a:r>
              <a:rPr lang="en-GB" dirty="0"/>
              <a:t>New TDC development @ CERN: </a:t>
            </a:r>
            <a:r>
              <a:rPr lang="en-GB" dirty="0" err="1"/>
              <a:t>picoTDC</a:t>
            </a:r>
            <a:r>
              <a:rPr lang="en-GB" dirty="0"/>
              <a:t> (~3 </a:t>
            </a:r>
            <a:r>
              <a:rPr lang="en-GB" dirty="0" err="1"/>
              <a:t>ps</a:t>
            </a:r>
            <a:r>
              <a:rPr lang="en-GB" dirty="0"/>
              <a:t> bin).</a:t>
            </a:r>
          </a:p>
          <a:p>
            <a:r>
              <a:rPr lang="en-GB" dirty="0"/>
              <a:t>FastIC: new Front-End chip in 65 nm CMOS technology</a:t>
            </a:r>
          </a:p>
          <a:p>
            <a:r>
              <a:rPr lang="en-GB" dirty="0"/>
              <a:t>Multipurpose chip: </a:t>
            </a:r>
            <a:r>
              <a:rPr lang="en-GB" dirty="0" err="1"/>
              <a:t>SiPMs</a:t>
            </a:r>
            <a:r>
              <a:rPr lang="en-GB" dirty="0"/>
              <a:t>, MCPs, etc</a:t>
            </a:r>
          </a:p>
          <a:p>
            <a:r>
              <a:rPr lang="en-GB" dirty="0"/>
              <a:t>Single ended (</a:t>
            </a:r>
            <a:r>
              <a:rPr lang="en-GB" dirty="0" err="1"/>
              <a:t>pos</a:t>
            </a:r>
            <a:r>
              <a:rPr lang="en-GB" dirty="0"/>
              <a:t>/neg), differential and active summation</a:t>
            </a:r>
          </a:p>
          <a:p>
            <a:r>
              <a:rPr lang="en-GB" dirty="0"/>
              <a:t>Binary (linear / non-linear </a:t>
            </a:r>
            <a:r>
              <a:rPr lang="en-GB" dirty="0" err="1"/>
              <a:t>ToT</a:t>
            </a:r>
            <a:r>
              <a:rPr lang="en-GB" dirty="0"/>
              <a:t>) and Analog output</a:t>
            </a:r>
          </a:p>
          <a:p>
            <a:r>
              <a:rPr lang="en-GB" dirty="0"/>
              <a:t>First submission scheduled for Q2 2020: 8 channels</a:t>
            </a:r>
          </a:p>
          <a:p>
            <a:endParaRPr lang="en-CH"/>
          </a:p>
          <a:p>
            <a:endParaRPr lang="en-GB" dirty="0"/>
          </a:p>
        </p:txBody>
      </p:sp>
      <p:sp>
        <p:nvSpPr>
          <p:cNvPr id="4" name="Slide Number Placeholder 3"/>
          <p:cNvSpPr>
            <a:spLocks noGrp="1"/>
          </p:cNvSpPr>
          <p:nvPr>
            <p:ph type="sldNum" sz="quarter" idx="5"/>
          </p:nvPr>
        </p:nvSpPr>
        <p:spPr/>
        <p:txBody>
          <a:bodyPr/>
          <a:lstStyle/>
          <a:p>
            <a:fld id="{411A0E8B-9523-6043-BD1D-B40B2A6B2C4F}" type="slidenum">
              <a:rPr lang="en-GB" smtClean="0"/>
              <a:t>14</a:t>
            </a:fld>
            <a:endParaRPr lang="en-GB"/>
          </a:p>
        </p:txBody>
      </p:sp>
    </p:spTree>
    <p:extLst>
      <p:ext uri="{BB962C8B-B14F-4D97-AF65-F5344CB8AC3E}">
        <p14:creationId xmlns:p14="http://schemas.microsoft.com/office/powerpoint/2010/main" val="240856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In </a:t>
            </a:r>
            <a:r>
              <a:rPr lang="fr-CH" dirty="0" err="1"/>
              <a:t>university</a:t>
            </a:r>
            <a:r>
              <a:rPr lang="fr-CH" dirty="0"/>
              <a:t> </a:t>
            </a:r>
            <a:r>
              <a:rPr lang="fr-CH" dirty="0" err="1"/>
              <a:t>they</a:t>
            </a:r>
            <a:r>
              <a:rPr lang="fr-CH" dirty="0"/>
              <a:t> are </a:t>
            </a:r>
            <a:r>
              <a:rPr lang="fr-CH" dirty="0" err="1"/>
              <a:t>developping</a:t>
            </a:r>
            <a:r>
              <a:rPr lang="fr-CH" dirty="0"/>
              <a:t> </a:t>
            </a:r>
            <a:r>
              <a:rPr lang="fr-CH" dirty="0" err="1"/>
              <a:t>thing</a:t>
            </a:r>
            <a:r>
              <a:rPr lang="fr-CH" dirty="0"/>
              <a:t> </a:t>
            </a:r>
            <a:r>
              <a:rPr lang="fr-CH" dirty="0" err="1"/>
              <a:t>just</a:t>
            </a:r>
            <a:r>
              <a:rPr lang="fr-CH" dirty="0"/>
              <a:t> one </a:t>
            </a:r>
            <a:r>
              <a:rPr lang="fr-CH" dirty="0" err="1"/>
              <a:t>channel</a:t>
            </a:r>
            <a:r>
              <a:rPr lang="fr-CH" dirty="0"/>
              <a:t> to </a:t>
            </a:r>
            <a:r>
              <a:rPr lang="fr-CH" dirty="0" err="1"/>
              <a:t>write</a:t>
            </a:r>
            <a:r>
              <a:rPr lang="fr-CH" dirty="0"/>
              <a:t> a </a:t>
            </a:r>
            <a:r>
              <a:rPr lang="fr-CH" dirty="0" err="1"/>
              <a:t>paper</a:t>
            </a:r>
            <a:r>
              <a:rPr lang="fr-CH" dirty="0"/>
              <a:t> </a:t>
            </a:r>
            <a:r>
              <a:rPr lang="fr-CH" dirty="0" err="1"/>
              <a:t>where</a:t>
            </a:r>
            <a:r>
              <a:rPr lang="fr-CH" dirty="0"/>
              <a:t> </a:t>
            </a:r>
            <a:r>
              <a:rPr lang="fr-CH" dirty="0" err="1"/>
              <a:t>we</a:t>
            </a:r>
            <a:r>
              <a:rPr lang="fr-CH" dirty="0"/>
              <a:t> </a:t>
            </a:r>
            <a:r>
              <a:rPr lang="fr-CH" dirty="0" err="1"/>
              <a:t>want</a:t>
            </a:r>
            <a:r>
              <a:rPr lang="fr-CH" dirty="0"/>
              <a:t> to </a:t>
            </a:r>
            <a:r>
              <a:rPr lang="fr-CH" dirty="0" err="1"/>
              <a:t>develop</a:t>
            </a:r>
            <a:r>
              <a:rPr lang="fr-CH" dirty="0"/>
              <a:t> a system .</a:t>
            </a:r>
          </a:p>
          <a:p>
            <a:r>
              <a:rPr lang="fr-CH" dirty="0" err="1"/>
              <a:t>Pushing</a:t>
            </a:r>
            <a:r>
              <a:rPr lang="fr-CH" dirty="0"/>
              <a:t> </a:t>
            </a:r>
            <a:r>
              <a:rPr lang="fr-CH" dirty="0" err="1"/>
              <a:t>limit</a:t>
            </a:r>
            <a:r>
              <a:rPr lang="fr-CH" dirty="0"/>
              <a:t> of a full system, </a:t>
            </a:r>
            <a:r>
              <a:rPr lang="fr-CH" dirty="0" err="1"/>
              <a:t>operationnal</a:t>
            </a:r>
            <a:r>
              <a:rPr lang="fr-CH" dirty="0"/>
              <a:t> in a large system.</a:t>
            </a:r>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2</a:t>
            </a:fld>
            <a:endParaRPr lang="en-GB"/>
          </a:p>
        </p:txBody>
      </p:sp>
    </p:spTree>
    <p:extLst>
      <p:ext uri="{BB962C8B-B14F-4D97-AF65-F5344CB8AC3E}">
        <p14:creationId xmlns:p14="http://schemas.microsoft.com/office/powerpoint/2010/main" val="199080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3</a:t>
            </a:fld>
            <a:endParaRPr lang="en-GB"/>
          </a:p>
        </p:txBody>
      </p:sp>
    </p:spTree>
    <p:extLst>
      <p:ext uri="{BB962C8B-B14F-4D97-AF65-F5344CB8AC3E}">
        <p14:creationId xmlns:p14="http://schemas.microsoft.com/office/powerpoint/2010/main" val="2268920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solidFill>
                  <a:schemeClr val="tx1">
                    <a:lumMod val="85000"/>
                    <a:lumOff val="15000"/>
                  </a:schemeClr>
                </a:solidFill>
              </a:rPr>
              <a:t>Design of </a:t>
            </a:r>
            <a:r>
              <a:rPr lang="fr-CH" sz="1200" dirty="0">
                <a:solidFill>
                  <a:schemeClr val="tx1">
                    <a:lumMod val="85000"/>
                    <a:lumOff val="15000"/>
                  </a:schemeClr>
                </a:solidFill>
              </a:rPr>
              <a:t>rad hard </a:t>
            </a:r>
            <a:r>
              <a:rPr lang="en-GB" sz="1200" dirty="0">
                <a:solidFill>
                  <a:schemeClr val="tx1">
                    <a:lumMod val="85000"/>
                    <a:lumOff val="15000"/>
                  </a:schemeClr>
                </a:solidFill>
              </a:rPr>
              <a:t>hybrid pixel detectors </a:t>
            </a:r>
          </a:p>
          <a:p>
            <a:pPr marL="285750" indent="-285750">
              <a:buFont typeface="Arial" panose="020B0604020202020204" pitchFamily="34" charset="0"/>
              <a:buChar char="•"/>
            </a:pPr>
            <a:r>
              <a:rPr lang="fr-CH" sz="1200" dirty="0">
                <a:solidFill>
                  <a:schemeClr val="tx1">
                    <a:lumMod val="85000"/>
                    <a:lumOff val="15000"/>
                  </a:schemeClr>
                </a:solidFill>
              </a:rPr>
              <a:t>Design of rad hard </a:t>
            </a:r>
            <a:r>
              <a:rPr lang="fr-CH" sz="1200" dirty="0" err="1">
                <a:solidFill>
                  <a:schemeClr val="tx1">
                    <a:lumMod val="85000"/>
                    <a:lumOff val="15000"/>
                  </a:schemeClr>
                </a:solidFill>
              </a:rPr>
              <a:t>monolithic</a:t>
            </a:r>
            <a:r>
              <a:rPr lang="fr-CH" sz="1200" dirty="0">
                <a:solidFill>
                  <a:schemeClr val="tx1">
                    <a:lumMod val="85000"/>
                    <a:lumOff val="15000"/>
                  </a:schemeClr>
                </a:solidFill>
              </a:rPr>
              <a:t> detectors </a:t>
            </a:r>
          </a:p>
          <a:p>
            <a:pPr marL="285750" indent="-285750">
              <a:buFont typeface="Arial" panose="020B0604020202020204" pitchFamily="34" charset="0"/>
              <a:buChar char="•"/>
            </a:pPr>
            <a:r>
              <a:rPr lang="fr-CH" sz="1200" dirty="0">
                <a:solidFill>
                  <a:schemeClr val="tx1">
                    <a:lumMod val="85000"/>
                    <a:lumOff val="15000"/>
                  </a:schemeClr>
                </a:solidFill>
              </a:rPr>
              <a:t>Design of rad hard </a:t>
            </a:r>
            <a:r>
              <a:rPr lang="fr-CH" sz="1200" dirty="0" err="1">
                <a:solidFill>
                  <a:schemeClr val="tx1">
                    <a:lumMod val="85000"/>
                    <a:lumOff val="15000"/>
                  </a:schemeClr>
                </a:solidFill>
              </a:rPr>
              <a:t>optical</a:t>
            </a:r>
            <a:r>
              <a:rPr lang="fr-CH" sz="1200" dirty="0">
                <a:solidFill>
                  <a:schemeClr val="tx1">
                    <a:lumMod val="85000"/>
                    <a:lumOff val="15000"/>
                  </a:schemeClr>
                </a:solidFill>
              </a:rPr>
              <a:t> links</a:t>
            </a:r>
          </a:p>
          <a:p>
            <a:pPr marL="285750" indent="-285750">
              <a:buFont typeface="Arial" panose="020B0604020202020204" pitchFamily="34" charset="0"/>
              <a:buChar char="•"/>
            </a:pPr>
            <a:r>
              <a:rPr lang="fr-CH" sz="1200" dirty="0">
                <a:solidFill>
                  <a:schemeClr val="tx1">
                    <a:lumMod val="85000"/>
                    <a:lumOff val="15000"/>
                  </a:schemeClr>
                </a:solidFill>
              </a:rPr>
              <a:t>Design and </a:t>
            </a:r>
            <a:r>
              <a:rPr lang="fr-CH" sz="1200" dirty="0" err="1">
                <a:solidFill>
                  <a:schemeClr val="tx1">
                    <a:lumMod val="85000"/>
                    <a:lumOff val="15000"/>
                  </a:schemeClr>
                </a:solidFill>
              </a:rPr>
              <a:t>integration</a:t>
            </a:r>
            <a:r>
              <a:rPr lang="fr-CH" sz="1200" dirty="0">
                <a:solidFill>
                  <a:schemeClr val="tx1">
                    <a:lumMod val="85000"/>
                    <a:lumOff val="15000"/>
                  </a:schemeClr>
                </a:solidFill>
              </a:rPr>
              <a:t> in </a:t>
            </a:r>
            <a:r>
              <a:rPr lang="fr-CH" sz="1200" dirty="0" err="1">
                <a:solidFill>
                  <a:schemeClr val="tx1">
                    <a:lumMod val="85000"/>
                    <a:lumOff val="15000"/>
                  </a:schemeClr>
                </a:solidFill>
              </a:rPr>
              <a:t>complex</a:t>
            </a:r>
            <a:r>
              <a:rPr lang="fr-CH" sz="1200" dirty="0">
                <a:solidFill>
                  <a:schemeClr val="tx1">
                    <a:lumMod val="85000"/>
                    <a:lumOff val="15000"/>
                  </a:schemeClr>
                </a:solidFill>
              </a:rPr>
              <a:t> </a:t>
            </a:r>
            <a:r>
              <a:rPr lang="fr-CH" sz="1200" dirty="0" err="1">
                <a:solidFill>
                  <a:schemeClr val="tx1">
                    <a:lumMod val="85000"/>
                    <a:lumOff val="15000"/>
                  </a:schemeClr>
                </a:solidFill>
              </a:rPr>
              <a:t>systems</a:t>
            </a:r>
            <a:r>
              <a:rPr lang="fr-CH" sz="1200" dirty="0">
                <a:solidFill>
                  <a:schemeClr val="tx1">
                    <a:lumMod val="85000"/>
                    <a:lumOff val="15000"/>
                  </a:schemeClr>
                </a:solidFill>
              </a:rPr>
              <a:t> </a:t>
            </a:r>
            <a:r>
              <a:rPr lang="fr-CH" sz="1200" dirty="0" err="1">
                <a:solidFill>
                  <a:schemeClr val="tx1">
                    <a:lumMod val="85000"/>
                    <a:lumOff val="15000"/>
                  </a:schemeClr>
                </a:solidFill>
              </a:rPr>
              <a:t>including</a:t>
            </a:r>
            <a:r>
              <a:rPr lang="fr-CH" sz="1200" dirty="0">
                <a:solidFill>
                  <a:schemeClr val="tx1">
                    <a:lumMod val="85000"/>
                    <a:lumOff val="15000"/>
                  </a:schemeClr>
                </a:solidFill>
              </a:rPr>
              <a:t> Front-End </a:t>
            </a:r>
            <a:r>
              <a:rPr lang="fr-CH" sz="1200" dirty="0" err="1">
                <a:solidFill>
                  <a:schemeClr val="tx1">
                    <a:lumMod val="85000"/>
                    <a:lumOff val="15000"/>
                  </a:schemeClr>
                </a:solidFill>
              </a:rPr>
              <a:t>electronics</a:t>
            </a:r>
            <a:r>
              <a:rPr lang="fr-CH" sz="1200" dirty="0">
                <a:solidFill>
                  <a:schemeClr val="tx1">
                    <a:lumMod val="85000"/>
                    <a:lumOff val="15000"/>
                  </a:schemeClr>
                </a:solidFill>
              </a:rPr>
              <a:t>, </a:t>
            </a:r>
            <a:r>
              <a:rPr lang="fr-CH" sz="1200" dirty="0" err="1">
                <a:solidFill>
                  <a:schemeClr val="tx1">
                    <a:lumMod val="85000"/>
                    <a:lumOff val="15000"/>
                  </a:schemeClr>
                </a:solidFill>
              </a:rPr>
              <a:t>mechanical</a:t>
            </a:r>
            <a:r>
              <a:rPr lang="fr-CH" sz="1200" dirty="0">
                <a:solidFill>
                  <a:schemeClr val="tx1">
                    <a:lumMod val="85000"/>
                    <a:lumOff val="15000"/>
                  </a:schemeClr>
                </a:solidFill>
              </a:rPr>
              <a:t> structure and </a:t>
            </a:r>
            <a:r>
              <a:rPr lang="fr-CH" sz="1200" dirty="0" err="1">
                <a:solidFill>
                  <a:schemeClr val="tx1">
                    <a:lumMod val="85000"/>
                    <a:lumOff val="15000"/>
                  </a:schemeClr>
                </a:solidFill>
              </a:rPr>
              <a:t>cooling</a:t>
            </a:r>
            <a:r>
              <a:rPr lang="fr-CH" sz="1200" dirty="0">
                <a:solidFill>
                  <a:schemeClr val="tx1">
                    <a:lumMod val="85000"/>
                    <a:lumOff val="15000"/>
                  </a:schemeClr>
                </a:solidFill>
              </a:rPr>
              <a:t> </a:t>
            </a:r>
            <a:r>
              <a:rPr lang="fr-CH" sz="1200" dirty="0" err="1">
                <a:solidFill>
                  <a:schemeClr val="tx1">
                    <a:lumMod val="85000"/>
                    <a:lumOff val="15000"/>
                  </a:schemeClr>
                </a:solidFill>
              </a:rPr>
              <a:t>devices</a:t>
            </a:r>
            <a:endParaRPr lang="fr-CH" sz="1200" dirty="0">
              <a:solidFill>
                <a:schemeClr val="tx1">
                  <a:lumMod val="85000"/>
                  <a:lumOff val="15000"/>
                </a:schemeClr>
              </a:solidFill>
            </a:endParaRPr>
          </a:p>
          <a:p>
            <a:pPr marL="285750" indent="-285750">
              <a:buFont typeface="Arial" panose="020B0604020202020204" pitchFamily="34" charset="0"/>
              <a:buChar char="•"/>
            </a:pPr>
            <a:r>
              <a:rPr lang="fr-CH" sz="1200" dirty="0" err="1">
                <a:solidFill>
                  <a:schemeClr val="tx1">
                    <a:lumMod val="85000"/>
                    <a:lumOff val="15000"/>
                  </a:schemeClr>
                </a:solidFill>
              </a:rPr>
              <a:t>deep</a:t>
            </a:r>
            <a:endParaRPr lang="fr-CH" sz="1200" dirty="0">
              <a:solidFill>
                <a:schemeClr val="tx1">
                  <a:lumMod val="85000"/>
                  <a:lumOff val="15000"/>
                </a:schemeClr>
              </a:solidFill>
            </a:endParaRPr>
          </a:p>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4</a:t>
            </a:fld>
            <a:endParaRPr lang="en-GB"/>
          </a:p>
        </p:txBody>
      </p:sp>
    </p:spTree>
    <p:extLst>
      <p:ext uri="{BB962C8B-B14F-4D97-AF65-F5344CB8AC3E}">
        <p14:creationId xmlns:p14="http://schemas.microsoft.com/office/powerpoint/2010/main" val="2476039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fr-CH" sz="1200" dirty="0">
                <a:solidFill>
                  <a:schemeClr val="tx1">
                    <a:lumMod val="85000"/>
                    <a:lumOff val="15000"/>
                  </a:schemeClr>
                </a:solidFill>
              </a:rPr>
              <a:t>Nino-</a:t>
            </a:r>
            <a:r>
              <a:rPr lang="fr-CH" sz="1200" dirty="0" err="1">
                <a:solidFill>
                  <a:schemeClr val="tx1">
                    <a:lumMod val="85000"/>
                    <a:lumOff val="15000"/>
                  </a:schemeClr>
                </a:solidFill>
              </a:rPr>
              <a:t>hptdc</a:t>
            </a:r>
            <a:endParaRPr lang="fr-CH" sz="1200" dirty="0">
              <a:solidFill>
                <a:schemeClr val="tx1">
                  <a:lumMod val="85000"/>
                  <a:lumOff val="15000"/>
                </a:schemeClr>
              </a:solidFill>
            </a:endParaRPr>
          </a:p>
          <a:p>
            <a:pPr marL="285750" indent="-285750">
              <a:buFont typeface="Arial" panose="020B0604020202020204" pitchFamily="34" charset="0"/>
              <a:buChar char="•"/>
            </a:pPr>
            <a:r>
              <a:rPr lang="fr-CH" sz="1200" dirty="0" err="1">
                <a:solidFill>
                  <a:schemeClr val="tx1">
                    <a:lumMod val="85000"/>
                    <a:lumOff val="15000"/>
                  </a:schemeClr>
                </a:solidFill>
              </a:rPr>
              <a:t>fastIC</a:t>
            </a:r>
            <a:r>
              <a:rPr lang="fr-CH" sz="1200" dirty="0">
                <a:solidFill>
                  <a:schemeClr val="tx1">
                    <a:lumMod val="85000"/>
                    <a:lumOff val="15000"/>
                  </a:schemeClr>
                </a:solidFill>
              </a:rPr>
              <a:t>-</a:t>
            </a:r>
            <a:r>
              <a:rPr lang="fr-CH" sz="1200" baseline="0" dirty="0">
                <a:solidFill>
                  <a:schemeClr val="tx1">
                    <a:lumMod val="85000"/>
                    <a:lumOff val="15000"/>
                  </a:schemeClr>
                </a:solidFill>
              </a:rPr>
              <a:t> </a:t>
            </a:r>
            <a:r>
              <a:rPr lang="fr-CH" sz="1200" baseline="0" dirty="0" err="1">
                <a:solidFill>
                  <a:schemeClr val="tx1">
                    <a:lumMod val="85000"/>
                    <a:lumOff val="15000"/>
                  </a:schemeClr>
                </a:solidFill>
              </a:rPr>
              <a:t>PicoTDC</a:t>
            </a:r>
            <a:endParaRPr lang="en-GB" sz="1200" dirty="0">
              <a:solidFill>
                <a:schemeClr val="tx1">
                  <a:lumMod val="85000"/>
                  <a:lumOff val="15000"/>
                </a:schemeClr>
              </a:solidFill>
            </a:endParaRPr>
          </a:p>
          <a:p>
            <a:pPr marL="285750" indent="-285750">
              <a:buFont typeface="Arial" panose="020B0604020202020204" pitchFamily="34" charset="0"/>
              <a:buChar char="•"/>
            </a:pPr>
            <a:endParaRPr lang="fr-CH" sz="1200" dirty="0">
              <a:solidFill>
                <a:schemeClr val="tx1">
                  <a:lumMod val="85000"/>
                  <a:lumOff val="15000"/>
                </a:schemeClr>
              </a:solidFill>
            </a:endParaRPr>
          </a:p>
          <a:p>
            <a:pPr marL="285750" indent="-285750">
              <a:buFont typeface="Arial" panose="020B0604020202020204" pitchFamily="34" charset="0"/>
              <a:buChar char="•"/>
            </a:pPr>
            <a:r>
              <a:rPr lang="fr-CH" sz="1200" dirty="0">
                <a:solidFill>
                  <a:schemeClr val="tx1">
                    <a:lumMod val="85000"/>
                    <a:lumOff val="15000"/>
                  </a:schemeClr>
                </a:solidFill>
              </a:rPr>
              <a:t>100millions of </a:t>
            </a:r>
            <a:r>
              <a:rPr lang="fr-CH" sz="1200" dirty="0" err="1">
                <a:solidFill>
                  <a:schemeClr val="tx1">
                    <a:lumMod val="85000"/>
                    <a:lumOff val="15000"/>
                  </a:schemeClr>
                </a:solidFill>
              </a:rPr>
              <a:t>channels</a:t>
            </a:r>
            <a:endParaRPr lang="en-GB" sz="1200" dirty="0">
              <a:solidFill>
                <a:schemeClr val="tx1">
                  <a:lumMod val="85000"/>
                  <a:lumOff val="15000"/>
                </a:schemeClr>
              </a:solidFill>
            </a:endParaRPr>
          </a:p>
          <a:p>
            <a:pPr marL="285750" indent="-285750">
              <a:buFont typeface="Arial" panose="020B0604020202020204" pitchFamily="34" charset="0"/>
              <a:buChar char="•"/>
            </a:pPr>
            <a:endParaRPr lang="en-GB" sz="1200" dirty="0">
              <a:solidFill>
                <a:schemeClr val="tx1">
                  <a:lumMod val="85000"/>
                  <a:lumOff val="15000"/>
                </a:schemeClr>
              </a:solidFill>
            </a:endParaRPr>
          </a:p>
          <a:p>
            <a:pPr marL="285750" indent="-285750">
              <a:buFont typeface="Arial" panose="020B0604020202020204" pitchFamily="34" charset="0"/>
              <a:buChar char="•"/>
            </a:pPr>
            <a:endParaRPr lang="en-GB" sz="1200" dirty="0">
              <a:solidFill>
                <a:schemeClr val="tx1">
                  <a:lumMod val="85000"/>
                  <a:lumOff val="15000"/>
                </a:schemeClr>
              </a:solidFill>
            </a:endParaRPr>
          </a:p>
          <a:p>
            <a:pPr marL="285750" indent="-285750">
              <a:buFont typeface="Arial" panose="020B0604020202020204" pitchFamily="34" charset="0"/>
              <a:buChar char="•"/>
            </a:pPr>
            <a:r>
              <a:rPr lang="en-GB" sz="1200" dirty="0">
                <a:solidFill>
                  <a:schemeClr val="tx1">
                    <a:lumMod val="85000"/>
                    <a:lumOff val="15000"/>
                  </a:schemeClr>
                </a:solidFill>
              </a:rPr>
              <a:t>Design of </a:t>
            </a:r>
            <a:r>
              <a:rPr lang="fr-CH" sz="1200" dirty="0">
                <a:solidFill>
                  <a:schemeClr val="tx1">
                    <a:lumMod val="85000"/>
                    <a:lumOff val="15000"/>
                  </a:schemeClr>
                </a:solidFill>
              </a:rPr>
              <a:t>rad hard </a:t>
            </a:r>
            <a:r>
              <a:rPr lang="en-GB" sz="1200" dirty="0">
                <a:solidFill>
                  <a:schemeClr val="tx1">
                    <a:lumMod val="85000"/>
                    <a:lumOff val="15000"/>
                  </a:schemeClr>
                </a:solidFill>
              </a:rPr>
              <a:t>hybrid pixel detectors </a:t>
            </a:r>
          </a:p>
          <a:p>
            <a:pPr marL="285750" indent="-285750">
              <a:buFont typeface="Arial" panose="020B0604020202020204" pitchFamily="34" charset="0"/>
              <a:buChar char="•"/>
            </a:pPr>
            <a:r>
              <a:rPr lang="fr-CH" sz="1200" dirty="0">
                <a:solidFill>
                  <a:schemeClr val="tx1">
                    <a:lumMod val="85000"/>
                    <a:lumOff val="15000"/>
                  </a:schemeClr>
                </a:solidFill>
              </a:rPr>
              <a:t>Design of rad hard </a:t>
            </a:r>
            <a:r>
              <a:rPr lang="fr-CH" sz="1200" dirty="0" err="1">
                <a:solidFill>
                  <a:schemeClr val="tx1">
                    <a:lumMod val="85000"/>
                    <a:lumOff val="15000"/>
                  </a:schemeClr>
                </a:solidFill>
              </a:rPr>
              <a:t>monolithic</a:t>
            </a:r>
            <a:r>
              <a:rPr lang="fr-CH" sz="1200" dirty="0">
                <a:solidFill>
                  <a:schemeClr val="tx1">
                    <a:lumMod val="85000"/>
                    <a:lumOff val="15000"/>
                  </a:schemeClr>
                </a:solidFill>
              </a:rPr>
              <a:t> detectors </a:t>
            </a:r>
          </a:p>
          <a:p>
            <a:pPr marL="285750" indent="-285750">
              <a:buFont typeface="Arial" panose="020B0604020202020204" pitchFamily="34" charset="0"/>
              <a:buChar char="•"/>
            </a:pPr>
            <a:r>
              <a:rPr lang="fr-CH" sz="1200" dirty="0">
                <a:solidFill>
                  <a:schemeClr val="tx1">
                    <a:lumMod val="85000"/>
                    <a:lumOff val="15000"/>
                  </a:schemeClr>
                </a:solidFill>
              </a:rPr>
              <a:t>Design of rad hard </a:t>
            </a:r>
            <a:r>
              <a:rPr lang="fr-CH" sz="1200" dirty="0" err="1">
                <a:solidFill>
                  <a:schemeClr val="tx1">
                    <a:lumMod val="85000"/>
                    <a:lumOff val="15000"/>
                  </a:schemeClr>
                </a:solidFill>
              </a:rPr>
              <a:t>optical</a:t>
            </a:r>
            <a:r>
              <a:rPr lang="fr-CH" sz="1200" dirty="0">
                <a:solidFill>
                  <a:schemeClr val="tx1">
                    <a:lumMod val="85000"/>
                    <a:lumOff val="15000"/>
                  </a:schemeClr>
                </a:solidFill>
              </a:rPr>
              <a:t> links</a:t>
            </a:r>
          </a:p>
          <a:p>
            <a:pPr marL="285750" indent="-285750">
              <a:buFont typeface="Arial" panose="020B0604020202020204" pitchFamily="34" charset="0"/>
              <a:buChar char="•"/>
            </a:pPr>
            <a:r>
              <a:rPr lang="fr-CH" sz="1200" dirty="0">
                <a:solidFill>
                  <a:schemeClr val="tx1">
                    <a:lumMod val="85000"/>
                    <a:lumOff val="15000"/>
                  </a:schemeClr>
                </a:solidFill>
              </a:rPr>
              <a:t>Design and </a:t>
            </a:r>
            <a:r>
              <a:rPr lang="fr-CH" sz="1200" dirty="0" err="1">
                <a:solidFill>
                  <a:schemeClr val="tx1">
                    <a:lumMod val="85000"/>
                    <a:lumOff val="15000"/>
                  </a:schemeClr>
                </a:solidFill>
              </a:rPr>
              <a:t>integration</a:t>
            </a:r>
            <a:r>
              <a:rPr lang="fr-CH" sz="1200" dirty="0">
                <a:solidFill>
                  <a:schemeClr val="tx1">
                    <a:lumMod val="85000"/>
                    <a:lumOff val="15000"/>
                  </a:schemeClr>
                </a:solidFill>
              </a:rPr>
              <a:t> in </a:t>
            </a:r>
            <a:r>
              <a:rPr lang="fr-CH" sz="1200" dirty="0" err="1">
                <a:solidFill>
                  <a:schemeClr val="tx1">
                    <a:lumMod val="85000"/>
                    <a:lumOff val="15000"/>
                  </a:schemeClr>
                </a:solidFill>
              </a:rPr>
              <a:t>complex</a:t>
            </a:r>
            <a:r>
              <a:rPr lang="fr-CH" sz="1200" dirty="0">
                <a:solidFill>
                  <a:schemeClr val="tx1">
                    <a:lumMod val="85000"/>
                    <a:lumOff val="15000"/>
                  </a:schemeClr>
                </a:solidFill>
              </a:rPr>
              <a:t> </a:t>
            </a:r>
            <a:r>
              <a:rPr lang="fr-CH" sz="1200" dirty="0" err="1">
                <a:solidFill>
                  <a:schemeClr val="tx1">
                    <a:lumMod val="85000"/>
                    <a:lumOff val="15000"/>
                  </a:schemeClr>
                </a:solidFill>
              </a:rPr>
              <a:t>systems</a:t>
            </a:r>
            <a:r>
              <a:rPr lang="fr-CH" sz="1200" dirty="0">
                <a:solidFill>
                  <a:schemeClr val="tx1">
                    <a:lumMod val="85000"/>
                    <a:lumOff val="15000"/>
                  </a:schemeClr>
                </a:solidFill>
              </a:rPr>
              <a:t> </a:t>
            </a:r>
            <a:r>
              <a:rPr lang="fr-CH" sz="1200" dirty="0" err="1">
                <a:solidFill>
                  <a:schemeClr val="tx1">
                    <a:lumMod val="85000"/>
                    <a:lumOff val="15000"/>
                  </a:schemeClr>
                </a:solidFill>
              </a:rPr>
              <a:t>including</a:t>
            </a:r>
            <a:r>
              <a:rPr lang="fr-CH" sz="1200" dirty="0">
                <a:solidFill>
                  <a:schemeClr val="tx1">
                    <a:lumMod val="85000"/>
                    <a:lumOff val="15000"/>
                  </a:schemeClr>
                </a:solidFill>
              </a:rPr>
              <a:t> Front-End </a:t>
            </a:r>
            <a:r>
              <a:rPr lang="fr-CH" sz="1200" dirty="0" err="1">
                <a:solidFill>
                  <a:schemeClr val="tx1">
                    <a:lumMod val="85000"/>
                    <a:lumOff val="15000"/>
                  </a:schemeClr>
                </a:solidFill>
              </a:rPr>
              <a:t>electronics</a:t>
            </a:r>
            <a:r>
              <a:rPr lang="fr-CH" sz="1200" dirty="0">
                <a:solidFill>
                  <a:schemeClr val="tx1">
                    <a:lumMod val="85000"/>
                    <a:lumOff val="15000"/>
                  </a:schemeClr>
                </a:solidFill>
              </a:rPr>
              <a:t>, </a:t>
            </a:r>
            <a:r>
              <a:rPr lang="fr-CH" sz="1200" dirty="0" err="1">
                <a:solidFill>
                  <a:schemeClr val="tx1">
                    <a:lumMod val="85000"/>
                    <a:lumOff val="15000"/>
                  </a:schemeClr>
                </a:solidFill>
              </a:rPr>
              <a:t>mechanical</a:t>
            </a:r>
            <a:r>
              <a:rPr lang="fr-CH" sz="1200" dirty="0">
                <a:solidFill>
                  <a:schemeClr val="tx1">
                    <a:lumMod val="85000"/>
                    <a:lumOff val="15000"/>
                  </a:schemeClr>
                </a:solidFill>
              </a:rPr>
              <a:t> structure and </a:t>
            </a:r>
            <a:r>
              <a:rPr lang="fr-CH" sz="1200" dirty="0" err="1">
                <a:solidFill>
                  <a:schemeClr val="tx1">
                    <a:lumMod val="85000"/>
                    <a:lumOff val="15000"/>
                  </a:schemeClr>
                </a:solidFill>
              </a:rPr>
              <a:t>cooling</a:t>
            </a:r>
            <a:r>
              <a:rPr lang="fr-CH" sz="1200" dirty="0">
                <a:solidFill>
                  <a:schemeClr val="tx1">
                    <a:lumMod val="85000"/>
                    <a:lumOff val="15000"/>
                  </a:schemeClr>
                </a:solidFill>
              </a:rPr>
              <a:t> </a:t>
            </a:r>
            <a:r>
              <a:rPr lang="fr-CH" sz="1200" dirty="0" err="1">
                <a:solidFill>
                  <a:schemeClr val="tx1">
                    <a:lumMod val="85000"/>
                    <a:lumOff val="15000"/>
                  </a:schemeClr>
                </a:solidFill>
              </a:rPr>
              <a:t>devices</a:t>
            </a:r>
            <a:endParaRPr lang="fr-CH" sz="1200" dirty="0">
              <a:solidFill>
                <a:schemeClr val="tx1">
                  <a:lumMod val="85000"/>
                  <a:lumOff val="15000"/>
                </a:schemeClr>
              </a:solidFill>
            </a:endParaRPr>
          </a:p>
          <a:p>
            <a:pPr marL="285750" indent="-285750">
              <a:buFont typeface="Arial" panose="020B0604020202020204" pitchFamily="34" charset="0"/>
              <a:buChar char="•"/>
            </a:pPr>
            <a:r>
              <a:rPr lang="fr-CH" sz="1200" dirty="0" err="1">
                <a:solidFill>
                  <a:schemeClr val="tx1">
                    <a:lumMod val="85000"/>
                    <a:lumOff val="15000"/>
                  </a:schemeClr>
                </a:solidFill>
              </a:rPr>
              <a:t>deep</a:t>
            </a:r>
            <a:endParaRPr lang="fr-CH" sz="1200" dirty="0">
              <a:solidFill>
                <a:schemeClr val="tx1">
                  <a:lumMod val="85000"/>
                  <a:lumOff val="15000"/>
                </a:schemeClr>
              </a:solidFill>
            </a:endParaRPr>
          </a:p>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5</a:t>
            </a:fld>
            <a:endParaRPr lang="en-GB"/>
          </a:p>
        </p:txBody>
      </p:sp>
    </p:spTree>
    <p:extLst>
      <p:ext uri="{BB962C8B-B14F-4D97-AF65-F5344CB8AC3E}">
        <p14:creationId xmlns:p14="http://schemas.microsoft.com/office/powerpoint/2010/main" val="2238571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Temps de </a:t>
            </a:r>
            <a:r>
              <a:rPr lang="fr-CH" dirty="0" err="1"/>
              <a:t>reaction</a:t>
            </a:r>
            <a:r>
              <a:rPr lang="fr-CH" dirty="0"/>
              <a:t> très</a:t>
            </a:r>
            <a:r>
              <a:rPr lang="fr-CH" baseline="0" dirty="0"/>
              <a:t> rapide.</a:t>
            </a:r>
          </a:p>
          <a:p>
            <a:endParaRPr lang="fr-CH" dirty="0"/>
          </a:p>
          <a:p>
            <a:endParaRPr lang="fr-CH" dirty="0"/>
          </a:p>
          <a:p>
            <a:r>
              <a:rPr lang="fr-CH" dirty="0"/>
              <a:t>Suggestion de </a:t>
            </a:r>
            <a:r>
              <a:rPr lang="fr-CH" dirty="0" err="1"/>
              <a:t>modifs</a:t>
            </a:r>
            <a:r>
              <a:rPr lang="fr-CH" baseline="0" dirty="0"/>
              <a:t> dans la techno</a:t>
            </a:r>
          </a:p>
          <a:p>
            <a:endParaRPr lang="fr-CH" baseline="0" dirty="0"/>
          </a:p>
          <a:p>
            <a:r>
              <a:rPr lang="fr-CH" baseline="0" dirty="0"/>
              <a:t>Know-how pour concevoir les capteurs HEP, réaction très rapide à la touche de </a:t>
            </a:r>
            <a:r>
              <a:rPr lang="fr-CH" baseline="0" dirty="0" err="1"/>
              <a:t>particle</a:t>
            </a:r>
            <a:r>
              <a:rPr lang="fr-CH" baseline="0" dirty="0"/>
              <a:t> et </a:t>
            </a:r>
            <a:r>
              <a:rPr lang="fr-CH" baseline="0" dirty="0" err="1"/>
              <a:t>genere</a:t>
            </a:r>
            <a:r>
              <a:rPr lang="fr-CH" baseline="0" dirty="0"/>
              <a:t> charge à l’</a:t>
            </a:r>
            <a:r>
              <a:rPr lang="fr-CH" baseline="0" dirty="0" err="1"/>
              <a:t>interieur</a:t>
            </a:r>
            <a:r>
              <a:rPr lang="fr-CH" baseline="0" dirty="0"/>
              <a:t> de la surface</a:t>
            </a:r>
          </a:p>
          <a:p>
            <a:endParaRPr lang="fr-CH" baseline="0" dirty="0"/>
          </a:p>
          <a:p>
            <a:r>
              <a:rPr lang="fr-CH" baseline="0" dirty="0"/>
              <a:t>Conception du capteur: </a:t>
            </a:r>
            <a:r>
              <a:rPr lang="fr-CH" baseline="0" dirty="0" err="1"/>
              <a:t>Tcad</a:t>
            </a:r>
            <a:r>
              <a:rPr lang="fr-CH" baseline="0" dirty="0"/>
              <a:t> et aussi Magdalena </a:t>
            </a:r>
            <a:r>
              <a:rPr lang="fr-CH" baseline="0" dirty="0" err="1"/>
              <a:t>Muncker</a:t>
            </a:r>
            <a:r>
              <a:rPr lang="fr-CH" baseline="0" dirty="0"/>
              <a:t> (CLIC) pour simulations</a:t>
            </a:r>
          </a:p>
          <a:p>
            <a:r>
              <a:rPr lang="fr-CH" baseline="0" dirty="0"/>
              <a:t>Conception du circuit</a:t>
            </a:r>
          </a:p>
          <a:p>
            <a:r>
              <a:rPr lang="fr-CH" baseline="0" dirty="0"/>
              <a:t>Architecture de lecture</a:t>
            </a:r>
          </a:p>
          <a:p>
            <a:endParaRPr lang="fr-CH" dirty="0"/>
          </a:p>
          <a:p>
            <a:r>
              <a:rPr lang="fr-CH" dirty="0"/>
              <a:t>Construction d’u système complet de plusieurs </a:t>
            </a:r>
            <a:r>
              <a:rPr lang="fr-CH" dirty="0" err="1"/>
              <a:t>metres</a:t>
            </a:r>
            <a:r>
              <a:rPr lang="fr-CH" dirty="0"/>
              <a:t> carrés</a:t>
            </a:r>
          </a:p>
          <a:p>
            <a:endParaRPr lang="fr-CH" dirty="0"/>
          </a:p>
          <a:p>
            <a:r>
              <a:rPr lang="fr-CH" dirty="0"/>
              <a:t>Combinaison</a:t>
            </a:r>
            <a:r>
              <a:rPr lang="fr-CH" baseline="0" dirty="0"/>
              <a:t> MAPS + lecture de type </a:t>
            </a:r>
            <a:r>
              <a:rPr lang="fr-CH" baseline="0" dirty="0" err="1"/>
              <a:t>Medipix</a:t>
            </a:r>
            <a:r>
              <a:rPr lang="fr-CH" baseline="0" dirty="0"/>
              <a:t>? Exemple capteurs en technos 45nm et </a:t>
            </a:r>
            <a:r>
              <a:rPr lang="fr-CH" baseline="0" dirty="0" err="1"/>
              <a:t>read</a:t>
            </a:r>
            <a:r>
              <a:rPr lang="fr-CH" baseline="0" dirty="0"/>
              <a:t> out en 65nm </a:t>
            </a:r>
            <a:r>
              <a:rPr lang="fr-CH" baseline="0" dirty="0" err="1"/>
              <a:t>cf</a:t>
            </a:r>
            <a:r>
              <a:rPr lang="fr-CH" baseline="0" dirty="0"/>
              <a:t> présentation </a:t>
            </a:r>
            <a:r>
              <a:rPr lang="fr-CH" baseline="0" dirty="0" err="1"/>
              <a:t>Fossum</a:t>
            </a:r>
            <a:endParaRPr lang="fr-CH" baseline="0" dirty="0"/>
          </a:p>
          <a:p>
            <a:r>
              <a:rPr lang="fr-CH" baseline="0" dirty="0"/>
              <a:t> </a:t>
            </a:r>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6</a:t>
            </a:fld>
            <a:endParaRPr lang="en-GB"/>
          </a:p>
        </p:txBody>
      </p:sp>
    </p:spTree>
    <p:extLst>
      <p:ext uri="{BB962C8B-B14F-4D97-AF65-F5344CB8AC3E}">
        <p14:creationId xmlns:p14="http://schemas.microsoft.com/office/powerpoint/2010/main" val="774943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tx1">
                    <a:lumMod val="85000"/>
                    <a:lumOff val="15000"/>
                  </a:schemeClr>
                </a:solidFill>
              </a:rPr>
              <a:t>(smaller cables) </a:t>
            </a:r>
          </a:p>
          <a:p>
            <a:r>
              <a:rPr lang="fr-CH" sz="1200" dirty="0">
                <a:solidFill>
                  <a:schemeClr val="tx1">
                    <a:lumMod val="85000"/>
                    <a:lumOff val="15000"/>
                  </a:schemeClr>
                </a:solidFill>
              </a:rPr>
              <a:t>Bpol2v5 en prototype.</a:t>
            </a:r>
          </a:p>
          <a:p>
            <a:endParaRPr lang="fr-CH" sz="1200" dirty="0">
              <a:solidFill>
                <a:schemeClr val="tx1">
                  <a:lumMod val="85000"/>
                  <a:lumOff val="15000"/>
                </a:schemeClr>
              </a:solidFill>
            </a:endParaRPr>
          </a:p>
          <a:p>
            <a:r>
              <a:rPr lang="fr-CH" sz="1200" dirty="0">
                <a:solidFill>
                  <a:schemeClr val="tx1">
                    <a:lumMod val="85000"/>
                    <a:lumOff val="15000"/>
                  </a:schemeClr>
                </a:solidFill>
              </a:rPr>
              <a:t>Photo</a:t>
            </a:r>
            <a:r>
              <a:rPr lang="fr-CH" sz="1200" baseline="0" dirty="0">
                <a:solidFill>
                  <a:schemeClr val="tx1">
                    <a:lumMod val="85000"/>
                    <a:lumOff val="15000"/>
                  </a:schemeClr>
                </a:solidFill>
              </a:rPr>
              <a:t> FEAST et </a:t>
            </a:r>
            <a:r>
              <a:rPr lang="fr-CH" sz="1200" baseline="0" dirty="0" err="1">
                <a:solidFill>
                  <a:schemeClr val="tx1">
                    <a:lumMod val="85000"/>
                    <a:lumOff val="15000"/>
                  </a:schemeClr>
                </a:solidFill>
              </a:rPr>
              <a:t>bPOL</a:t>
            </a:r>
            <a:endParaRPr lang="fr-CH" sz="1200" dirty="0">
              <a:solidFill>
                <a:schemeClr val="tx1">
                  <a:lumMod val="85000"/>
                  <a:lumOff val="15000"/>
                </a:schemeClr>
              </a:solidFill>
            </a:endParaRPr>
          </a:p>
          <a:p>
            <a:endParaRPr lang="fr-CH" dirty="0"/>
          </a:p>
          <a:p>
            <a:r>
              <a:rPr lang="fr-CH" dirty="0" err="1"/>
              <a:t>Additionl</a:t>
            </a:r>
            <a:r>
              <a:rPr lang="fr-CH" baseline="0" dirty="0"/>
              <a:t> </a:t>
            </a:r>
            <a:r>
              <a:rPr lang="fr-CH" baseline="0" dirty="0" err="1"/>
              <a:t>specs</a:t>
            </a:r>
            <a:r>
              <a:rPr lang="fr-CH" baseline="0" dirty="0"/>
              <a:t>:</a:t>
            </a:r>
            <a:endParaRPr lang="fr-CH" dirty="0"/>
          </a:p>
          <a:p>
            <a:pPr marL="285750" indent="-285750">
              <a:buFont typeface="Arial" panose="020B0604020202020204" pitchFamily="34" charset="0"/>
              <a:buChar char="•"/>
            </a:pPr>
            <a:r>
              <a:rPr lang="en-GB" sz="1200" dirty="0">
                <a:solidFill>
                  <a:schemeClr val="tx1">
                    <a:lumMod val="85000"/>
                    <a:lumOff val="15000"/>
                  </a:schemeClr>
                </a:solidFill>
              </a:rPr>
              <a:t>Protection Over-Current (OVC)  and Over-Temperature (OTP).</a:t>
            </a:r>
          </a:p>
          <a:p>
            <a:pPr marL="285750" indent="-285750">
              <a:buFont typeface="Arial" panose="020B0604020202020204" pitchFamily="34" charset="0"/>
              <a:buChar char="•"/>
            </a:pPr>
            <a:r>
              <a:rPr lang="en-GB" sz="1200" dirty="0">
                <a:solidFill>
                  <a:schemeClr val="tx1">
                    <a:lumMod val="85000"/>
                    <a:lumOff val="15000"/>
                  </a:schemeClr>
                </a:solidFill>
              </a:rPr>
              <a:t>Protection Input Under Voltage Lock Out(ULVO).</a:t>
            </a:r>
          </a:p>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7</a:t>
            </a:fld>
            <a:endParaRPr lang="en-GB"/>
          </a:p>
        </p:txBody>
      </p:sp>
    </p:spTree>
    <p:extLst>
      <p:ext uri="{BB962C8B-B14F-4D97-AF65-F5344CB8AC3E}">
        <p14:creationId xmlns:p14="http://schemas.microsoft.com/office/powerpoint/2010/main" val="3925669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Versatile </a:t>
            </a:r>
            <a:r>
              <a:rPr lang="fr-CH" dirty="0" err="1"/>
              <a:t>link</a:t>
            </a:r>
            <a:r>
              <a:rPr lang="fr-CH" baseline="0" dirty="0"/>
              <a:t> </a:t>
            </a:r>
            <a:r>
              <a:rPr lang="fr-CH" baseline="0" dirty="0" err="1"/>
              <a:t>name</a:t>
            </a:r>
            <a:r>
              <a:rPr lang="fr-CH" baseline="0" dirty="0"/>
              <a:t> of the module</a:t>
            </a:r>
          </a:p>
          <a:p>
            <a:r>
              <a:rPr lang="fr-CH" baseline="0" dirty="0"/>
              <a:t>GBT </a:t>
            </a:r>
            <a:r>
              <a:rPr lang="fr-CH" baseline="0" dirty="0" err="1"/>
              <a:t>family</a:t>
            </a:r>
            <a:endParaRPr lang="fr-CH" baseline="0" dirty="0"/>
          </a:p>
          <a:p>
            <a:r>
              <a:rPr lang="en-GB" sz="1200" dirty="0">
                <a:solidFill>
                  <a:schemeClr val="tx1">
                    <a:lumMod val="85000"/>
                    <a:lumOff val="15000"/>
                  </a:schemeClr>
                </a:solidFill>
                <a:latin typeface="Arial" panose="020B0604020202020204" pitchFamily="34" charset="0"/>
                <a:cs typeface="Arial" panose="020B0604020202020204" pitchFamily="34" charset="0"/>
              </a:rPr>
              <a:t>Compact</a:t>
            </a:r>
          </a:p>
          <a:p>
            <a:r>
              <a:rPr lang="fr-CH" sz="1200" dirty="0" err="1">
                <a:solidFill>
                  <a:schemeClr val="tx1">
                    <a:lumMod val="85000"/>
                    <a:lumOff val="15000"/>
                  </a:schemeClr>
                </a:solidFill>
                <a:latin typeface="Arial" panose="020B0604020202020204" pitchFamily="34" charset="0"/>
                <a:cs typeface="Arial" panose="020B0604020202020204" pitchFamily="34" charset="0"/>
              </a:rPr>
              <a:t>multichannel</a:t>
            </a:r>
            <a:endParaRPr lang="en-GB" sz="1200" dirty="0">
              <a:solidFill>
                <a:schemeClr val="tx1">
                  <a:lumMod val="85000"/>
                  <a:lumOff val="15000"/>
                </a:schemeClr>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7BB01024-8865-4603-B22F-066C0DAC5450}" type="slidenum">
              <a:rPr lang="en-GB" smtClean="0"/>
              <a:t>9</a:t>
            </a:fld>
            <a:endParaRPr lang="en-GB"/>
          </a:p>
        </p:txBody>
      </p:sp>
    </p:spTree>
    <p:extLst>
      <p:ext uri="{BB962C8B-B14F-4D97-AF65-F5344CB8AC3E}">
        <p14:creationId xmlns:p14="http://schemas.microsoft.com/office/powerpoint/2010/main" val="2328183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It consists of a point-to-multipoint </a:t>
            </a:r>
            <a:r>
              <a:rPr lang="en-GB" sz="1200" b="1" dirty="0"/>
              <a:t>Bidirectional</a:t>
            </a:r>
            <a:r>
              <a:rPr lang="en-GB" sz="1200" dirty="0"/>
              <a:t> optical communication system in which the master can send data at </a:t>
            </a:r>
            <a:r>
              <a:rPr lang="en-GB" sz="1200" b="1" dirty="0"/>
              <a:t>10 </a:t>
            </a:r>
            <a:r>
              <a:rPr lang="en-GB" sz="1200" b="1" dirty="0" err="1"/>
              <a:t>Gbps</a:t>
            </a:r>
            <a:r>
              <a:rPr lang="en-GB" sz="1200" b="1" dirty="0"/>
              <a:t> to up to 128 slave nodes </a:t>
            </a:r>
            <a:r>
              <a:rPr lang="en-GB" sz="1200" dirty="0"/>
              <a:t>. Upstream, the 2.4Gbps bandwidth is shared by the number of slaves. Each of them having</a:t>
            </a:r>
            <a:r>
              <a:rPr lang="en-GB" sz="1200" baseline="0" dirty="0"/>
              <a:t> a frame of 125ns (100ns of burst + 25ns of gap).</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B01024-8865-4603-B22F-066C0DAC54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6242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1007E4C-C022-42DB-BD71-2D2CF2DA1A40}"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357634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1007E4C-C022-42DB-BD71-2D2CF2DA1A40}"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568186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1007E4C-C022-42DB-BD71-2D2CF2DA1A40}"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982010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1303712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107090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E2CB107-000D-43BC-B53A-5DFDA85E875A}"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552715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E2CB107-000D-43BC-B53A-5DFDA85E875A}"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414312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E2CB107-000D-43BC-B53A-5DFDA85E875A}" type="datetimeFigureOut">
              <a:rPr lang="en-GB" smtClean="0"/>
              <a:t>29/09/2025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40682967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E2CB107-000D-43BC-B53A-5DFDA85E875A}" type="datetimeFigureOut">
              <a:rPr lang="en-GB" smtClean="0"/>
              <a:t>29/09/2025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3076074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CB107-000D-43BC-B53A-5DFDA85E875A}" type="datetimeFigureOut">
              <a:rPr lang="en-GB" smtClean="0"/>
              <a:t>29/09/2025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226422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E2CB107-000D-43BC-B53A-5DFDA85E875A}"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2683600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1007E4C-C022-42DB-BD71-2D2CF2DA1A40}"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3065221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E2CB107-000D-43BC-B53A-5DFDA85E875A}"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524580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40490347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2CB107-000D-43BC-B53A-5DFDA85E875A}"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E8CD9-E460-4D84-8456-4E14B8DA43D1}" type="slidenum">
              <a:rPr lang="en-GB" smtClean="0"/>
              <a:t>‹#›</a:t>
            </a:fld>
            <a:endParaRPr lang="en-GB"/>
          </a:p>
        </p:txBody>
      </p:sp>
    </p:spTree>
    <p:extLst>
      <p:ext uri="{BB962C8B-B14F-4D97-AF65-F5344CB8AC3E}">
        <p14:creationId xmlns:p14="http://schemas.microsoft.com/office/powerpoint/2010/main" val="3977005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cxnSp>
        <p:nvCxnSpPr>
          <p:cNvPr id="46" name="Straight Connector 45"/>
          <p:cNvCxnSpPr/>
          <p:nvPr userDrawn="1"/>
        </p:nvCxnSpPr>
        <p:spPr>
          <a:xfrm>
            <a:off x="5538883"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47" name="Straight Connector 46"/>
          <p:cNvCxnSpPr/>
          <p:nvPr userDrawn="1"/>
        </p:nvCxnSpPr>
        <p:spPr>
          <a:xfrm>
            <a:off x="1548711"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24" name="Straight Connector 23"/>
          <p:cNvCxnSpPr/>
          <p:nvPr userDrawn="1"/>
        </p:nvCxnSpPr>
        <p:spPr>
          <a:xfrm>
            <a:off x="7536451"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1" name="Hexagon 10"/>
          <p:cNvSpPr/>
          <p:nvPr userDrawn="1"/>
        </p:nvSpPr>
        <p:spPr>
          <a:xfrm rot="5400000">
            <a:off x="9536704" y="2833255"/>
            <a:ext cx="2254392" cy="1943436"/>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cxnSp>
        <p:nvCxnSpPr>
          <p:cNvPr id="17" name="Straight Connector 16"/>
          <p:cNvCxnSpPr/>
          <p:nvPr userDrawn="1"/>
        </p:nvCxnSpPr>
        <p:spPr>
          <a:xfrm>
            <a:off x="0" y="3773715"/>
            <a:ext cx="9528365" cy="0"/>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3" name="Hexagon 12"/>
          <p:cNvSpPr/>
          <p:nvPr userDrawn="1"/>
        </p:nvSpPr>
        <p:spPr>
          <a:xfrm rot="5400000">
            <a:off x="7129413"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Hexagon 19"/>
          <p:cNvSpPr/>
          <p:nvPr userDrawn="1"/>
        </p:nvSpPr>
        <p:spPr>
          <a:xfrm rot="5400000">
            <a:off x="5436108" y="3683605"/>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1" name="Hexagon 20"/>
          <p:cNvSpPr/>
          <p:nvPr userDrawn="1"/>
        </p:nvSpPr>
        <p:spPr>
          <a:xfrm rot="5400000">
            <a:off x="7432492" y="368360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5" name="Subtitle 2"/>
          <p:cNvSpPr>
            <a:spLocks noGrp="1"/>
          </p:cNvSpPr>
          <p:nvPr>
            <p:ph type="subTitle" idx="1"/>
          </p:nvPr>
        </p:nvSpPr>
        <p:spPr>
          <a:xfrm>
            <a:off x="254000" y="402405"/>
            <a:ext cx="11654955" cy="804811"/>
          </a:xfrm>
        </p:spPr>
        <p:txBody>
          <a:bodyPr>
            <a:noAutofit/>
          </a:bodyPr>
          <a:lstStyle>
            <a:lvl1pPr marL="0" indent="0" algn="l">
              <a:buNone/>
              <a:defRPr sz="3200" b="1">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41" name="Text Placeholder 36"/>
          <p:cNvSpPr>
            <a:spLocks noGrp="1"/>
          </p:cNvSpPr>
          <p:nvPr>
            <p:ph type="body" sz="quarter" idx="26"/>
          </p:nvPr>
        </p:nvSpPr>
        <p:spPr>
          <a:xfrm>
            <a:off x="2162132"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22" name="Hexagon 21"/>
          <p:cNvSpPr/>
          <p:nvPr userDrawn="1"/>
        </p:nvSpPr>
        <p:spPr>
          <a:xfrm rot="5400000">
            <a:off x="9347017" y="2648035"/>
            <a:ext cx="2629499" cy="2266803"/>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3" name="Hexagon 22"/>
          <p:cNvSpPr/>
          <p:nvPr userDrawn="1"/>
        </p:nvSpPr>
        <p:spPr>
          <a:xfrm rot="5400000">
            <a:off x="10560035" y="5017295"/>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5" name="Hexagon 24"/>
          <p:cNvSpPr/>
          <p:nvPr userDrawn="1"/>
        </p:nvSpPr>
        <p:spPr>
          <a:xfrm rot="5400000">
            <a:off x="11689623" y="3683602"/>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0" name="Hexagon 29"/>
          <p:cNvSpPr/>
          <p:nvPr userDrawn="1"/>
        </p:nvSpPr>
        <p:spPr>
          <a:xfrm rot="5400000">
            <a:off x="9428877" y="3683601"/>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2" name="Hexagon 31"/>
          <p:cNvSpPr/>
          <p:nvPr userDrawn="1"/>
        </p:nvSpPr>
        <p:spPr>
          <a:xfrm rot="5400000">
            <a:off x="10560033" y="2363607"/>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3" name="Hexagon 32"/>
          <p:cNvSpPr/>
          <p:nvPr userDrawn="1"/>
        </p:nvSpPr>
        <p:spPr>
          <a:xfrm rot="5400000">
            <a:off x="1443340" y="367151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4" name="Hexagon 33"/>
          <p:cNvSpPr/>
          <p:nvPr userDrawn="1"/>
        </p:nvSpPr>
        <p:spPr>
          <a:xfrm rot="5400000">
            <a:off x="8362207" y="3080658"/>
            <a:ext cx="3215800" cy="1386116"/>
          </a:xfrm>
          <a:custGeom>
            <a:avLst/>
            <a:gdLst>
              <a:gd name="connsiteX0" fmla="*/ 0 w 2411850"/>
              <a:gd name="connsiteY0" fmla="*/ 1039588 h 2079175"/>
              <a:gd name="connsiteX1" fmla="*/ 519794 w 2411850"/>
              <a:gd name="connsiteY1" fmla="*/ 0 h 2079175"/>
              <a:gd name="connsiteX2" fmla="*/ 1892056 w 2411850"/>
              <a:gd name="connsiteY2" fmla="*/ 0 h 2079175"/>
              <a:gd name="connsiteX3" fmla="*/ 2411850 w 2411850"/>
              <a:gd name="connsiteY3" fmla="*/ 1039588 h 2079175"/>
              <a:gd name="connsiteX4" fmla="*/ 1892056 w 2411850"/>
              <a:gd name="connsiteY4" fmla="*/ 2079175 h 2079175"/>
              <a:gd name="connsiteX5" fmla="*/ 519794 w 2411850"/>
              <a:gd name="connsiteY5" fmla="*/ 2079175 h 2079175"/>
              <a:gd name="connsiteX6" fmla="*/ 0 w 2411850"/>
              <a:gd name="connsiteY6" fmla="*/ 1039588 h 2079175"/>
              <a:gd name="connsiteX0" fmla="*/ 0 w 2411850"/>
              <a:gd name="connsiteY0" fmla="*/ 1039588 h 2079175"/>
              <a:gd name="connsiteX1" fmla="*/ 519794 w 2411850"/>
              <a:gd name="connsiteY1" fmla="*/ 0 h 2079175"/>
              <a:gd name="connsiteX2" fmla="*/ 2411850 w 2411850"/>
              <a:gd name="connsiteY2" fmla="*/ 1039588 h 2079175"/>
              <a:gd name="connsiteX3" fmla="*/ 1892056 w 2411850"/>
              <a:gd name="connsiteY3" fmla="*/ 2079175 h 2079175"/>
              <a:gd name="connsiteX4" fmla="*/ 519794 w 2411850"/>
              <a:gd name="connsiteY4" fmla="*/ 2079175 h 2079175"/>
              <a:gd name="connsiteX5" fmla="*/ 0 w 2411850"/>
              <a:gd name="connsiteY5" fmla="*/ 1039588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5" fmla="*/ 611234 w 2411850"/>
              <a:gd name="connsiteY5" fmla="*/ 91440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0" fmla="*/ 2411850 w 2411850"/>
              <a:gd name="connsiteY0" fmla="*/ 0 h 1039587"/>
              <a:gd name="connsiteX1" fmla="*/ 1892056 w 2411850"/>
              <a:gd name="connsiteY1" fmla="*/ 1039587 h 1039587"/>
              <a:gd name="connsiteX2" fmla="*/ 519794 w 2411850"/>
              <a:gd name="connsiteY2" fmla="*/ 1039587 h 1039587"/>
              <a:gd name="connsiteX3" fmla="*/ 0 w 2411850"/>
              <a:gd name="connsiteY3" fmla="*/ 0 h 1039587"/>
            </a:gdLst>
            <a:ahLst/>
            <a:cxnLst>
              <a:cxn ang="0">
                <a:pos x="connsiteX0" y="connsiteY0"/>
              </a:cxn>
              <a:cxn ang="0">
                <a:pos x="connsiteX1" y="connsiteY1"/>
              </a:cxn>
              <a:cxn ang="0">
                <a:pos x="connsiteX2" y="connsiteY2"/>
              </a:cxn>
              <a:cxn ang="0">
                <a:pos x="connsiteX3" y="connsiteY3"/>
              </a:cxn>
            </a:cxnLst>
            <a:rect l="l" t="t" r="r" b="b"/>
            <a:pathLst>
              <a:path w="2411850" h="1039587">
                <a:moveTo>
                  <a:pt x="2411850" y="0"/>
                </a:moveTo>
                <a:lnTo>
                  <a:pt x="1892056" y="1039587"/>
                </a:lnTo>
                <a:lnTo>
                  <a:pt x="519794" y="1039587"/>
                </a:lnTo>
                <a:lnTo>
                  <a:pt x="0" y="0"/>
                </a:lnTo>
              </a:path>
            </a:pathLst>
          </a:custGeom>
          <a:noFill/>
          <a:ln w="19050" cmpd="sng">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n>
                <a:solidFill>
                  <a:schemeClr val="bg1">
                    <a:lumMod val="65000"/>
                  </a:schemeClr>
                </a:solidFill>
              </a:ln>
            </a:endParaRPr>
          </a:p>
        </p:txBody>
      </p:sp>
      <p:cxnSp>
        <p:nvCxnSpPr>
          <p:cNvPr id="36" name="Straight Connector 35"/>
          <p:cNvCxnSpPr/>
          <p:nvPr userDrawn="1"/>
        </p:nvCxnSpPr>
        <p:spPr>
          <a:xfrm>
            <a:off x="3537952"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37" name="Hexagon 36"/>
          <p:cNvSpPr/>
          <p:nvPr userDrawn="1"/>
        </p:nvSpPr>
        <p:spPr>
          <a:xfrm rot="5400000">
            <a:off x="3130915"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2" name="Hexagon 11"/>
          <p:cNvSpPr/>
          <p:nvPr userDrawn="1"/>
        </p:nvSpPr>
        <p:spPr>
          <a:xfrm rot="5400000">
            <a:off x="3439724"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2" name="Text Placeholder 36"/>
          <p:cNvSpPr>
            <a:spLocks noGrp="1"/>
          </p:cNvSpPr>
          <p:nvPr>
            <p:ph type="body" sz="quarter" idx="27"/>
          </p:nvPr>
        </p:nvSpPr>
        <p:spPr>
          <a:xfrm>
            <a:off x="6160631"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44" name="Hexagon 43"/>
          <p:cNvSpPr/>
          <p:nvPr userDrawn="1"/>
        </p:nvSpPr>
        <p:spPr>
          <a:xfrm rot="5400000">
            <a:off x="5131845"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8" name="Hexagon 47"/>
          <p:cNvSpPr/>
          <p:nvPr userDrawn="1"/>
        </p:nvSpPr>
        <p:spPr>
          <a:xfrm rot="5400000">
            <a:off x="1141673"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9" name="Text Placeholder 36"/>
          <p:cNvSpPr>
            <a:spLocks noGrp="1"/>
          </p:cNvSpPr>
          <p:nvPr>
            <p:ph type="body" sz="quarter" idx="28"/>
          </p:nvPr>
        </p:nvSpPr>
        <p:spPr>
          <a:xfrm>
            <a:off x="4163062" y="1486410"/>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50" name="Text Placeholder 36"/>
          <p:cNvSpPr>
            <a:spLocks noGrp="1"/>
          </p:cNvSpPr>
          <p:nvPr>
            <p:ph type="body" sz="quarter" idx="29"/>
          </p:nvPr>
        </p:nvSpPr>
        <p:spPr>
          <a:xfrm>
            <a:off x="172890" y="1446211"/>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51" name="Text Placeholder 36"/>
          <p:cNvSpPr>
            <a:spLocks noGrp="1"/>
          </p:cNvSpPr>
          <p:nvPr>
            <p:ph type="body" sz="quarter" idx="30"/>
          </p:nvPr>
        </p:nvSpPr>
        <p:spPr>
          <a:xfrm>
            <a:off x="9918096" y="3773715"/>
            <a:ext cx="1378857" cy="895349"/>
          </a:xfrm>
        </p:spPr>
        <p:txBody>
          <a:bodyPr anchor="t">
            <a:noAutofit/>
          </a:bodyPr>
          <a:lstStyle>
            <a:lvl1pPr marL="0" indent="0" algn="ctr">
              <a:buNone/>
              <a:defRPr sz="1867">
                <a:solidFill>
                  <a:schemeClr val="bg1"/>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956448627"/>
      </p:ext>
    </p:extLst>
  </p:cSld>
  <p:clrMapOvr>
    <a:masterClrMapping/>
  </p:clrMapOvr>
  <p:transition spd="slow">
    <p:push/>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4" name="Hexagon 33"/>
          <p:cNvSpPr/>
          <p:nvPr userDrawn="1"/>
        </p:nvSpPr>
        <p:spPr>
          <a:xfrm rot="16200000" flipH="1">
            <a:off x="681309" y="3407806"/>
            <a:ext cx="1697823" cy="731817"/>
          </a:xfrm>
          <a:custGeom>
            <a:avLst/>
            <a:gdLst>
              <a:gd name="connsiteX0" fmla="*/ 0 w 2411850"/>
              <a:gd name="connsiteY0" fmla="*/ 1039588 h 2079175"/>
              <a:gd name="connsiteX1" fmla="*/ 519794 w 2411850"/>
              <a:gd name="connsiteY1" fmla="*/ 0 h 2079175"/>
              <a:gd name="connsiteX2" fmla="*/ 1892056 w 2411850"/>
              <a:gd name="connsiteY2" fmla="*/ 0 h 2079175"/>
              <a:gd name="connsiteX3" fmla="*/ 2411850 w 2411850"/>
              <a:gd name="connsiteY3" fmla="*/ 1039588 h 2079175"/>
              <a:gd name="connsiteX4" fmla="*/ 1892056 w 2411850"/>
              <a:gd name="connsiteY4" fmla="*/ 2079175 h 2079175"/>
              <a:gd name="connsiteX5" fmla="*/ 519794 w 2411850"/>
              <a:gd name="connsiteY5" fmla="*/ 2079175 h 2079175"/>
              <a:gd name="connsiteX6" fmla="*/ 0 w 2411850"/>
              <a:gd name="connsiteY6" fmla="*/ 1039588 h 2079175"/>
              <a:gd name="connsiteX0" fmla="*/ 0 w 2411850"/>
              <a:gd name="connsiteY0" fmla="*/ 1039588 h 2079175"/>
              <a:gd name="connsiteX1" fmla="*/ 519794 w 2411850"/>
              <a:gd name="connsiteY1" fmla="*/ 0 h 2079175"/>
              <a:gd name="connsiteX2" fmla="*/ 2411850 w 2411850"/>
              <a:gd name="connsiteY2" fmla="*/ 1039588 h 2079175"/>
              <a:gd name="connsiteX3" fmla="*/ 1892056 w 2411850"/>
              <a:gd name="connsiteY3" fmla="*/ 2079175 h 2079175"/>
              <a:gd name="connsiteX4" fmla="*/ 519794 w 2411850"/>
              <a:gd name="connsiteY4" fmla="*/ 2079175 h 2079175"/>
              <a:gd name="connsiteX5" fmla="*/ 0 w 2411850"/>
              <a:gd name="connsiteY5" fmla="*/ 1039588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5" fmla="*/ 611234 w 2411850"/>
              <a:gd name="connsiteY5" fmla="*/ 91440 h 2079175"/>
              <a:gd name="connsiteX0" fmla="*/ 519794 w 2411850"/>
              <a:gd name="connsiteY0" fmla="*/ 0 h 2079175"/>
              <a:gd name="connsiteX1" fmla="*/ 2411850 w 2411850"/>
              <a:gd name="connsiteY1" fmla="*/ 1039588 h 2079175"/>
              <a:gd name="connsiteX2" fmla="*/ 1892056 w 2411850"/>
              <a:gd name="connsiteY2" fmla="*/ 2079175 h 2079175"/>
              <a:gd name="connsiteX3" fmla="*/ 519794 w 2411850"/>
              <a:gd name="connsiteY3" fmla="*/ 2079175 h 2079175"/>
              <a:gd name="connsiteX4" fmla="*/ 0 w 2411850"/>
              <a:gd name="connsiteY4" fmla="*/ 1039588 h 2079175"/>
              <a:gd name="connsiteX0" fmla="*/ 2411850 w 2411850"/>
              <a:gd name="connsiteY0" fmla="*/ 0 h 1039587"/>
              <a:gd name="connsiteX1" fmla="*/ 1892056 w 2411850"/>
              <a:gd name="connsiteY1" fmla="*/ 1039587 h 1039587"/>
              <a:gd name="connsiteX2" fmla="*/ 519794 w 2411850"/>
              <a:gd name="connsiteY2" fmla="*/ 1039587 h 1039587"/>
              <a:gd name="connsiteX3" fmla="*/ 0 w 2411850"/>
              <a:gd name="connsiteY3" fmla="*/ 0 h 1039587"/>
            </a:gdLst>
            <a:ahLst/>
            <a:cxnLst>
              <a:cxn ang="0">
                <a:pos x="connsiteX0" y="connsiteY0"/>
              </a:cxn>
              <a:cxn ang="0">
                <a:pos x="connsiteX1" y="connsiteY1"/>
              </a:cxn>
              <a:cxn ang="0">
                <a:pos x="connsiteX2" y="connsiteY2"/>
              </a:cxn>
              <a:cxn ang="0">
                <a:pos x="connsiteX3" y="connsiteY3"/>
              </a:cxn>
            </a:cxnLst>
            <a:rect l="l" t="t" r="r" b="b"/>
            <a:pathLst>
              <a:path w="2411850" h="1039587">
                <a:moveTo>
                  <a:pt x="2411850" y="0"/>
                </a:moveTo>
                <a:lnTo>
                  <a:pt x="1892056" y="1039587"/>
                </a:lnTo>
                <a:lnTo>
                  <a:pt x="519794" y="1039587"/>
                </a:lnTo>
                <a:lnTo>
                  <a:pt x="0" y="0"/>
                </a:lnTo>
              </a:path>
            </a:pathLst>
          </a:custGeom>
          <a:noFill/>
          <a:ln w="19050" cmpd="sng">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n>
                <a:solidFill>
                  <a:schemeClr val="bg1">
                    <a:lumMod val="65000"/>
                  </a:schemeClr>
                </a:solidFill>
              </a:ln>
            </a:endParaRPr>
          </a:p>
        </p:txBody>
      </p:sp>
      <p:cxnSp>
        <p:nvCxnSpPr>
          <p:cNvPr id="46" name="Straight Connector 45"/>
          <p:cNvCxnSpPr/>
          <p:nvPr userDrawn="1"/>
        </p:nvCxnSpPr>
        <p:spPr>
          <a:xfrm>
            <a:off x="8683496"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47" name="Straight Connector 46"/>
          <p:cNvCxnSpPr/>
          <p:nvPr userDrawn="1"/>
        </p:nvCxnSpPr>
        <p:spPr>
          <a:xfrm>
            <a:off x="4886839" y="3217334"/>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24" name="Straight Connector 23"/>
          <p:cNvCxnSpPr/>
          <p:nvPr userDrawn="1"/>
        </p:nvCxnSpPr>
        <p:spPr>
          <a:xfrm>
            <a:off x="10584307"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cxnSp>
        <p:nvCxnSpPr>
          <p:cNvPr id="17" name="Straight Connector 16"/>
          <p:cNvCxnSpPr/>
          <p:nvPr userDrawn="1"/>
        </p:nvCxnSpPr>
        <p:spPr>
          <a:xfrm>
            <a:off x="1164309" y="3773715"/>
            <a:ext cx="11027691" cy="0"/>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3" name="Hexagon 12"/>
          <p:cNvSpPr/>
          <p:nvPr userDrawn="1"/>
        </p:nvSpPr>
        <p:spPr>
          <a:xfrm rot="5400000">
            <a:off x="10177269"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Hexagon 19"/>
          <p:cNvSpPr/>
          <p:nvPr userDrawn="1"/>
        </p:nvSpPr>
        <p:spPr>
          <a:xfrm rot="5400000">
            <a:off x="8583856" y="3683605"/>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1" name="Hexagon 20"/>
          <p:cNvSpPr/>
          <p:nvPr userDrawn="1"/>
        </p:nvSpPr>
        <p:spPr>
          <a:xfrm rot="5400000">
            <a:off x="10480348" y="368360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5" name="Subtitle 2"/>
          <p:cNvSpPr>
            <a:spLocks noGrp="1"/>
          </p:cNvSpPr>
          <p:nvPr>
            <p:ph type="subTitle" idx="1"/>
          </p:nvPr>
        </p:nvSpPr>
        <p:spPr>
          <a:xfrm>
            <a:off x="254000" y="402405"/>
            <a:ext cx="11654955" cy="804811"/>
          </a:xfrm>
        </p:spPr>
        <p:txBody>
          <a:bodyPr>
            <a:no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41" name="Text Placeholder 36"/>
          <p:cNvSpPr>
            <a:spLocks noGrp="1"/>
          </p:cNvSpPr>
          <p:nvPr>
            <p:ph type="body" sz="quarter" idx="26"/>
          </p:nvPr>
        </p:nvSpPr>
        <p:spPr>
          <a:xfrm>
            <a:off x="5415598"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23" name="Hexagon 22"/>
          <p:cNvSpPr/>
          <p:nvPr userDrawn="1"/>
        </p:nvSpPr>
        <p:spPr>
          <a:xfrm rot="5400000">
            <a:off x="1790583" y="3671514"/>
            <a:ext cx="211088" cy="181972"/>
          </a:xfrm>
          <a:prstGeom prst="hexagon">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5" name="Hexagon 24"/>
          <p:cNvSpPr/>
          <p:nvPr userDrawn="1"/>
        </p:nvSpPr>
        <p:spPr>
          <a:xfrm rot="5400000">
            <a:off x="1048980" y="4531641"/>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1" name="Shape 1747"/>
          <p:cNvSpPr/>
          <p:nvPr userDrawn="1"/>
        </p:nvSpPr>
        <p:spPr>
          <a:xfrm>
            <a:off x="10407511" y="3084723"/>
            <a:ext cx="505352" cy="579701"/>
          </a:xfrm>
          <a:custGeom>
            <a:avLst/>
            <a:gdLst/>
            <a:ahLst/>
            <a:cxnLst>
              <a:cxn ang="0">
                <a:pos x="wd2" y="hd2"/>
              </a:cxn>
              <a:cxn ang="5400000">
                <a:pos x="wd2" y="hd2"/>
              </a:cxn>
              <a:cxn ang="10800000">
                <a:pos x="wd2" y="hd2"/>
              </a:cxn>
              <a:cxn ang="16200000">
                <a:pos x="wd2" y="hd2"/>
              </a:cxn>
            </a:cxnLst>
            <a:rect l="0" t="0" r="r" b="b"/>
            <a:pathLst>
              <a:path w="21600" h="21600" extrusionOk="0">
                <a:moveTo>
                  <a:pt x="20601" y="0"/>
                </a:moveTo>
                <a:cubicBezTo>
                  <a:pt x="17213" y="0"/>
                  <a:pt x="17213" y="0"/>
                  <a:pt x="17213" y="0"/>
                </a:cubicBezTo>
                <a:cubicBezTo>
                  <a:pt x="16714" y="0"/>
                  <a:pt x="16214" y="486"/>
                  <a:pt x="16214" y="1362"/>
                </a:cubicBezTo>
                <a:cubicBezTo>
                  <a:pt x="16214" y="21600"/>
                  <a:pt x="16214" y="21600"/>
                  <a:pt x="16214" y="21600"/>
                </a:cubicBezTo>
                <a:cubicBezTo>
                  <a:pt x="21600" y="21600"/>
                  <a:pt x="21600" y="21600"/>
                  <a:pt x="21600" y="21600"/>
                </a:cubicBezTo>
                <a:cubicBezTo>
                  <a:pt x="21600" y="1362"/>
                  <a:pt x="21600" y="1362"/>
                  <a:pt x="21600" y="1362"/>
                </a:cubicBezTo>
                <a:cubicBezTo>
                  <a:pt x="21600" y="486"/>
                  <a:pt x="21100" y="0"/>
                  <a:pt x="20601" y="0"/>
                </a:cubicBezTo>
                <a:close/>
                <a:moveTo>
                  <a:pt x="12271" y="7346"/>
                </a:moveTo>
                <a:cubicBezTo>
                  <a:pt x="9329" y="7346"/>
                  <a:pt x="9329" y="7346"/>
                  <a:pt x="9329" y="7346"/>
                </a:cubicBezTo>
                <a:cubicBezTo>
                  <a:pt x="8329" y="7346"/>
                  <a:pt x="7829" y="7784"/>
                  <a:pt x="7829" y="8659"/>
                </a:cubicBezTo>
                <a:cubicBezTo>
                  <a:pt x="7829" y="21600"/>
                  <a:pt x="7829" y="21600"/>
                  <a:pt x="7829" y="21600"/>
                </a:cubicBezTo>
                <a:cubicBezTo>
                  <a:pt x="13771" y="21600"/>
                  <a:pt x="13771" y="21600"/>
                  <a:pt x="13771" y="21600"/>
                </a:cubicBezTo>
                <a:cubicBezTo>
                  <a:pt x="13771" y="8659"/>
                  <a:pt x="13771" y="8659"/>
                  <a:pt x="13771" y="8659"/>
                </a:cubicBezTo>
                <a:cubicBezTo>
                  <a:pt x="13771" y="7784"/>
                  <a:pt x="12771" y="7346"/>
                  <a:pt x="12271" y="7346"/>
                </a:cubicBezTo>
                <a:close/>
                <a:moveTo>
                  <a:pt x="3887" y="14692"/>
                </a:moveTo>
                <a:cubicBezTo>
                  <a:pt x="944" y="14692"/>
                  <a:pt x="944" y="14692"/>
                  <a:pt x="944" y="14692"/>
                </a:cubicBezTo>
                <a:cubicBezTo>
                  <a:pt x="0" y="14692"/>
                  <a:pt x="0" y="15081"/>
                  <a:pt x="0" y="15519"/>
                </a:cubicBezTo>
                <a:cubicBezTo>
                  <a:pt x="0" y="21600"/>
                  <a:pt x="0" y="21600"/>
                  <a:pt x="0" y="21600"/>
                </a:cubicBezTo>
                <a:cubicBezTo>
                  <a:pt x="5386" y="21600"/>
                  <a:pt x="5386" y="21600"/>
                  <a:pt x="5386" y="21600"/>
                </a:cubicBezTo>
                <a:cubicBezTo>
                  <a:pt x="5386" y="15519"/>
                  <a:pt x="5386" y="15519"/>
                  <a:pt x="5386" y="15519"/>
                </a:cubicBezTo>
                <a:cubicBezTo>
                  <a:pt x="5386" y="15081"/>
                  <a:pt x="4886" y="14692"/>
                  <a:pt x="3887" y="14692"/>
                </a:cubicBezTo>
                <a:close/>
              </a:path>
            </a:pathLst>
          </a:custGeom>
          <a:solidFill>
            <a:srgbClr val="FFFFFF"/>
          </a:solidFill>
          <a:ln w="12700">
            <a:miter lim="400000"/>
          </a:ln>
        </p:spPr>
        <p:txBody>
          <a:bodyPr lIns="60959" tIns="60959" rIns="60959" bIns="60959" anchor="ctr"/>
          <a:lstStyle/>
          <a:p>
            <a:pPr>
              <a:defRPr sz="3200">
                <a:solidFill>
                  <a:srgbClr val="FFFFFF"/>
                </a:solidFill>
              </a:defRPr>
            </a:pPr>
            <a:endParaRPr sz="4267"/>
          </a:p>
        </p:txBody>
      </p:sp>
      <p:sp>
        <p:nvSpPr>
          <p:cNvPr id="33" name="Hexagon 32"/>
          <p:cNvSpPr/>
          <p:nvPr userDrawn="1"/>
        </p:nvSpPr>
        <p:spPr>
          <a:xfrm rot="5400000">
            <a:off x="4790872" y="3671513"/>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36" name="Straight Connector 35"/>
          <p:cNvCxnSpPr/>
          <p:nvPr userDrawn="1"/>
        </p:nvCxnSpPr>
        <p:spPr>
          <a:xfrm>
            <a:off x="6791417"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37" name="Hexagon 36"/>
          <p:cNvSpPr/>
          <p:nvPr userDrawn="1"/>
        </p:nvSpPr>
        <p:spPr>
          <a:xfrm rot="5400000">
            <a:off x="6384380"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2" name="Hexagon 11"/>
          <p:cNvSpPr/>
          <p:nvPr userDrawn="1"/>
        </p:nvSpPr>
        <p:spPr>
          <a:xfrm rot="5400000">
            <a:off x="6687364"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2" name="Text Placeholder 36"/>
          <p:cNvSpPr>
            <a:spLocks noGrp="1"/>
          </p:cNvSpPr>
          <p:nvPr>
            <p:ph type="body" sz="quarter" idx="27"/>
          </p:nvPr>
        </p:nvSpPr>
        <p:spPr>
          <a:xfrm>
            <a:off x="9208487"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44" name="Hexagon 43"/>
          <p:cNvSpPr/>
          <p:nvPr userDrawn="1"/>
        </p:nvSpPr>
        <p:spPr>
          <a:xfrm rot="5400000">
            <a:off x="8276459"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8" name="Hexagon 47"/>
          <p:cNvSpPr/>
          <p:nvPr userDrawn="1"/>
        </p:nvSpPr>
        <p:spPr>
          <a:xfrm rot="5400000">
            <a:off x="4479801" y="2459403"/>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9" name="Text Placeholder 36"/>
          <p:cNvSpPr>
            <a:spLocks noGrp="1"/>
          </p:cNvSpPr>
          <p:nvPr>
            <p:ph type="body" sz="quarter" idx="28"/>
          </p:nvPr>
        </p:nvSpPr>
        <p:spPr>
          <a:xfrm>
            <a:off x="7307677" y="1484101"/>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50" name="Text Placeholder 36"/>
          <p:cNvSpPr>
            <a:spLocks noGrp="1"/>
          </p:cNvSpPr>
          <p:nvPr>
            <p:ph type="body" sz="quarter" idx="29"/>
          </p:nvPr>
        </p:nvSpPr>
        <p:spPr>
          <a:xfrm>
            <a:off x="3592129" y="1483720"/>
            <a:ext cx="2751639" cy="895349"/>
          </a:xfrm>
        </p:spPr>
        <p:txBody>
          <a:bodyPr anchor="b">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sp>
        <p:nvSpPr>
          <p:cNvPr id="11" name="Hexagon 10"/>
          <p:cNvSpPr/>
          <p:nvPr userDrawn="1"/>
        </p:nvSpPr>
        <p:spPr>
          <a:xfrm rot="5400000">
            <a:off x="566025" y="3260684"/>
            <a:ext cx="1190235" cy="1026061"/>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38" name="Hexagon 37"/>
          <p:cNvSpPr/>
          <p:nvPr userDrawn="1"/>
        </p:nvSpPr>
        <p:spPr>
          <a:xfrm rot="5400000">
            <a:off x="1048979" y="2810693"/>
            <a:ext cx="211088" cy="181972"/>
          </a:xfrm>
          <a:prstGeom prst="hexag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Text Placeholder 36"/>
          <p:cNvSpPr>
            <a:spLocks noGrp="1"/>
          </p:cNvSpPr>
          <p:nvPr>
            <p:ph type="body" sz="quarter" idx="30"/>
          </p:nvPr>
        </p:nvSpPr>
        <p:spPr>
          <a:xfrm>
            <a:off x="1616789" y="5191659"/>
            <a:ext cx="2751639" cy="895349"/>
          </a:xfrm>
        </p:spPr>
        <p:txBody>
          <a:bodyPr anchor="t">
            <a:noAutofit/>
          </a:bodyPr>
          <a:lstStyle>
            <a:lvl1pPr marL="0" indent="0" algn="ctr">
              <a:buNone/>
              <a:defRPr sz="1867">
                <a:solidFill>
                  <a:schemeClr val="accent3"/>
                </a:solidFill>
              </a:defRPr>
            </a:lvl1pPr>
            <a:lvl2pPr marL="0" indent="0" algn="ctr">
              <a:buNone/>
              <a:defRPr sz="1600">
                <a:solidFill>
                  <a:schemeClr val="tx1"/>
                </a:solidFill>
              </a:defRPr>
            </a:lvl2pPr>
          </a:lstStyle>
          <a:p>
            <a:pPr lvl="0"/>
            <a:r>
              <a:rPr lang="en-US" dirty="0"/>
              <a:t>Click to edit Master text styles</a:t>
            </a:r>
          </a:p>
          <a:p>
            <a:pPr lvl="1"/>
            <a:r>
              <a:rPr lang="en-US" dirty="0"/>
              <a:t>Second level</a:t>
            </a:r>
          </a:p>
        </p:txBody>
      </p:sp>
      <p:cxnSp>
        <p:nvCxnSpPr>
          <p:cNvPr id="43" name="Straight Connector 42"/>
          <p:cNvCxnSpPr/>
          <p:nvPr userDrawn="1"/>
        </p:nvCxnSpPr>
        <p:spPr>
          <a:xfrm>
            <a:off x="2992608" y="3785810"/>
            <a:ext cx="0" cy="556381"/>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45" name="Hexagon 44"/>
          <p:cNvSpPr/>
          <p:nvPr userDrawn="1"/>
        </p:nvSpPr>
        <p:spPr>
          <a:xfrm rot="5400000">
            <a:off x="2585571" y="4398335"/>
            <a:ext cx="814075" cy="701787"/>
          </a:xfrm>
          <a:prstGeom prst="hexagon">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55" name="Hexagon 54"/>
          <p:cNvSpPr/>
          <p:nvPr userDrawn="1"/>
        </p:nvSpPr>
        <p:spPr>
          <a:xfrm rot="5400000">
            <a:off x="2894380" y="3671479"/>
            <a:ext cx="211088" cy="181972"/>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435477681"/>
      </p:ext>
    </p:extLst>
  </p:cSld>
  <p:clrMapOvr>
    <a:masterClrMapping/>
  </p:clrMapOvr>
  <p:transition spd="slow">
    <p:push/>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MedTechHackThema.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5400000">
            <a:off x="6099740" y="1040913"/>
            <a:ext cx="7119184" cy="5065336"/>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E2CB107-000D-43BC-B53A-5DFDA85E875A}" type="datetimeFigureOut">
              <a:rPr lang="en-GB" smtClean="0"/>
              <a:t>29/09/2025</a:t>
            </a:fld>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BBE8CD9-E460-4D84-8456-4E14B8DA43D1}" type="slidenum">
              <a:rPr lang="en-GB" smtClean="0"/>
              <a:t>‹#›</a:t>
            </a:fld>
            <a:endParaRPr lang="en-GB"/>
          </a:p>
        </p:txBody>
      </p:sp>
      <p:sp>
        <p:nvSpPr>
          <p:cNvPr id="6" name="Picture Placeholder 8"/>
          <p:cNvSpPr>
            <a:spLocks noGrp="1"/>
          </p:cNvSpPr>
          <p:nvPr>
            <p:ph type="pic" sz="quarter" idx="13"/>
          </p:nvPr>
        </p:nvSpPr>
        <p:spPr>
          <a:xfrm>
            <a:off x="8955463" y="735291"/>
            <a:ext cx="3236537" cy="4732254"/>
          </a:xfrm>
          <a:custGeom>
            <a:avLst/>
            <a:gdLst>
              <a:gd name="connsiteX0" fmla="*/ 0 w 2266950"/>
              <a:gd name="connsiteY0" fmla="*/ 1307953 h 2615906"/>
              <a:gd name="connsiteX1" fmla="*/ 348079 w 2266950"/>
              <a:gd name="connsiteY1" fmla="*/ 932557 h 2615906"/>
              <a:gd name="connsiteX2" fmla="*/ 331987 w 2266950"/>
              <a:gd name="connsiteY2" fmla="*/ 383091 h 2615906"/>
              <a:gd name="connsiteX3" fmla="*/ 808156 w 2266950"/>
              <a:gd name="connsiteY3" fmla="*/ 401659 h 2615906"/>
              <a:gd name="connsiteX4" fmla="*/ 1133475 w 2266950"/>
              <a:gd name="connsiteY4" fmla="*/ 0 h 2615906"/>
              <a:gd name="connsiteX5" fmla="*/ 1458794 w 2266950"/>
              <a:gd name="connsiteY5" fmla="*/ 401659 h 2615906"/>
              <a:gd name="connsiteX6" fmla="*/ 1934963 w 2266950"/>
              <a:gd name="connsiteY6" fmla="*/ 383091 h 2615906"/>
              <a:gd name="connsiteX7" fmla="*/ 1918871 w 2266950"/>
              <a:gd name="connsiteY7" fmla="*/ 932557 h 2615906"/>
              <a:gd name="connsiteX8" fmla="*/ 2266950 w 2266950"/>
              <a:gd name="connsiteY8" fmla="*/ 1307953 h 2615906"/>
              <a:gd name="connsiteX9" fmla="*/ 1918871 w 2266950"/>
              <a:gd name="connsiteY9" fmla="*/ 1683349 h 2615906"/>
              <a:gd name="connsiteX10" fmla="*/ 1934963 w 2266950"/>
              <a:gd name="connsiteY10" fmla="*/ 2232815 h 2615906"/>
              <a:gd name="connsiteX11" fmla="*/ 1458794 w 2266950"/>
              <a:gd name="connsiteY11" fmla="*/ 2214247 h 2615906"/>
              <a:gd name="connsiteX12" fmla="*/ 1133475 w 2266950"/>
              <a:gd name="connsiteY12" fmla="*/ 2615906 h 2615906"/>
              <a:gd name="connsiteX13" fmla="*/ 808156 w 2266950"/>
              <a:gd name="connsiteY13" fmla="*/ 2214247 h 2615906"/>
              <a:gd name="connsiteX14" fmla="*/ 331987 w 2266950"/>
              <a:gd name="connsiteY14" fmla="*/ 2232815 h 2615906"/>
              <a:gd name="connsiteX15" fmla="*/ 348079 w 2266950"/>
              <a:gd name="connsiteY15" fmla="*/ 1683349 h 2615906"/>
              <a:gd name="connsiteX16" fmla="*/ 0 w 2266950"/>
              <a:gd name="connsiteY16" fmla="*/ 1307953 h 2615906"/>
              <a:gd name="connsiteX0" fmla="*/ 0 w 2078802"/>
              <a:gd name="connsiteY0" fmla="*/ 1354991 h 2615906"/>
              <a:gd name="connsiteX1" fmla="*/ 159931 w 2078802"/>
              <a:gd name="connsiteY1" fmla="*/ 932557 h 2615906"/>
              <a:gd name="connsiteX2" fmla="*/ 143839 w 2078802"/>
              <a:gd name="connsiteY2" fmla="*/ 383091 h 2615906"/>
              <a:gd name="connsiteX3" fmla="*/ 620008 w 2078802"/>
              <a:gd name="connsiteY3" fmla="*/ 401659 h 2615906"/>
              <a:gd name="connsiteX4" fmla="*/ 945327 w 2078802"/>
              <a:gd name="connsiteY4" fmla="*/ 0 h 2615906"/>
              <a:gd name="connsiteX5" fmla="*/ 1270646 w 2078802"/>
              <a:gd name="connsiteY5" fmla="*/ 401659 h 2615906"/>
              <a:gd name="connsiteX6" fmla="*/ 1746815 w 2078802"/>
              <a:gd name="connsiteY6" fmla="*/ 383091 h 2615906"/>
              <a:gd name="connsiteX7" fmla="*/ 1730723 w 2078802"/>
              <a:gd name="connsiteY7" fmla="*/ 932557 h 2615906"/>
              <a:gd name="connsiteX8" fmla="*/ 2078802 w 2078802"/>
              <a:gd name="connsiteY8" fmla="*/ 1307953 h 2615906"/>
              <a:gd name="connsiteX9" fmla="*/ 1730723 w 2078802"/>
              <a:gd name="connsiteY9" fmla="*/ 1683349 h 2615906"/>
              <a:gd name="connsiteX10" fmla="*/ 1746815 w 2078802"/>
              <a:gd name="connsiteY10" fmla="*/ 2232815 h 2615906"/>
              <a:gd name="connsiteX11" fmla="*/ 1270646 w 2078802"/>
              <a:gd name="connsiteY11" fmla="*/ 2214247 h 2615906"/>
              <a:gd name="connsiteX12" fmla="*/ 945327 w 2078802"/>
              <a:gd name="connsiteY12" fmla="*/ 2615906 h 2615906"/>
              <a:gd name="connsiteX13" fmla="*/ 620008 w 2078802"/>
              <a:gd name="connsiteY13" fmla="*/ 2214247 h 2615906"/>
              <a:gd name="connsiteX14" fmla="*/ 143839 w 2078802"/>
              <a:gd name="connsiteY14" fmla="*/ 2232815 h 2615906"/>
              <a:gd name="connsiteX15" fmla="*/ 159931 w 2078802"/>
              <a:gd name="connsiteY15" fmla="*/ 1683349 h 2615906"/>
              <a:gd name="connsiteX16" fmla="*/ 0 w 2078802"/>
              <a:gd name="connsiteY16" fmla="*/ 1354991 h 2615906"/>
              <a:gd name="connsiteX0" fmla="*/ 385699 w 2464501"/>
              <a:gd name="connsiteY0" fmla="*/ 1354991 h 2615906"/>
              <a:gd name="connsiteX1" fmla="*/ 0 w 2464501"/>
              <a:gd name="connsiteY1" fmla="*/ 659743 h 2615906"/>
              <a:gd name="connsiteX2" fmla="*/ 529538 w 2464501"/>
              <a:gd name="connsiteY2" fmla="*/ 383091 h 2615906"/>
              <a:gd name="connsiteX3" fmla="*/ 1005707 w 2464501"/>
              <a:gd name="connsiteY3" fmla="*/ 401659 h 2615906"/>
              <a:gd name="connsiteX4" fmla="*/ 1331026 w 2464501"/>
              <a:gd name="connsiteY4" fmla="*/ 0 h 2615906"/>
              <a:gd name="connsiteX5" fmla="*/ 1656345 w 2464501"/>
              <a:gd name="connsiteY5" fmla="*/ 401659 h 2615906"/>
              <a:gd name="connsiteX6" fmla="*/ 2132514 w 2464501"/>
              <a:gd name="connsiteY6" fmla="*/ 383091 h 2615906"/>
              <a:gd name="connsiteX7" fmla="*/ 2116422 w 2464501"/>
              <a:gd name="connsiteY7" fmla="*/ 932557 h 2615906"/>
              <a:gd name="connsiteX8" fmla="*/ 2464501 w 2464501"/>
              <a:gd name="connsiteY8" fmla="*/ 1307953 h 2615906"/>
              <a:gd name="connsiteX9" fmla="*/ 2116422 w 2464501"/>
              <a:gd name="connsiteY9" fmla="*/ 1683349 h 2615906"/>
              <a:gd name="connsiteX10" fmla="*/ 2132514 w 2464501"/>
              <a:gd name="connsiteY10" fmla="*/ 2232815 h 2615906"/>
              <a:gd name="connsiteX11" fmla="*/ 1656345 w 2464501"/>
              <a:gd name="connsiteY11" fmla="*/ 2214247 h 2615906"/>
              <a:gd name="connsiteX12" fmla="*/ 1331026 w 2464501"/>
              <a:gd name="connsiteY12" fmla="*/ 2615906 h 2615906"/>
              <a:gd name="connsiteX13" fmla="*/ 1005707 w 2464501"/>
              <a:gd name="connsiteY13" fmla="*/ 2214247 h 2615906"/>
              <a:gd name="connsiteX14" fmla="*/ 529538 w 2464501"/>
              <a:gd name="connsiteY14" fmla="*/ 2232815 h 2615906"/>
              <a:gd name="connsiteX15" fmla="*/ 545630 w 2464501"/>
              <a:gd name="connsiteY15" fmla="*/ 1683349 h 2615906"/>
              <a:gd name="connsiteX16" fmla="*/ 385699 w 2464501"/>
              <a:gd name="connsiteY16" fmla="*/ 1354991 h 2615906"/>
              <a:gd name="connsiteX0" fmla="*/ 385699 w 2464501"/>
              <a:gd name="connsiteY0" fmla="*/ 1442270 h 2703185"/>
              <a:gd name="connsiteX1" fmla="*/ 0 w 2464501"/>
              <a:gd name="connsiteY1" fmla="*/ 747022 h 2703185"/>
              <a:gd name="connsiteX2" fmla="*/ 407242 w 2464501"/>
              <a:gd name="connsiteY2" fmla="*/ 0 h 2703185"/>
              <a:gd name="connsiteX3" fmla="*/ 1005707 w 2464501"/>
              <a:gd name="connsiteY3" fmla="*/ 488938 h 2703185"/>
              <a:gd name="connsiteX4" fmla="*/ 1331026 w 2464501"/>
              <a:gd name="connsiteY4" fmla="*/ 87279 h 2703185"/>
              <a:gd name="connsiteX5" fmla="*/ 1656345 w 2464501"/>
              <a:gd name="connsiteY5" fmla="*/ 488938 h 2703185"/>
              <a:gd name="connsiteX6" fmla="*/ 2132514 w 2464501"/>
              <a:gd name="connsiteY6" fmla="*/ 470370 h 2703185"/>
              <a:gd name="connsiteX7" fmla="*/ 2116422 w 2464501"/>
              <a:gd name="connsiteY7" fmla="*/ 1019836 h 2703185"/>
              <a:gd name="connsiteX8" fmla="*/ 2464501 w 2464501"/>
              <a:gd name="connsiteY8" fmla="*/ 1395232 h 2703185"/>
              <a:gd name="connsiteX9" fmla="*/ 2116422 w 2464501"/>
              <a:gd name="connsiteY9" fmla="*/ 1770628 h 2703185"/>
              <a:gd name="connsiteX10" fmla="*/ 2132514 w 2464501"/>
              <a:gd name="connsiteY10" fmla="*/ 2320094 h 2703185"/>
              <a:gd name="connsiteX11" fmla="*/ 1656345 w 2464501"/>
              <a:gd name="connsiteY11" fmla="*/ 2301526 h 2703185"/>
              <a:gd name="connsiteX12" fmla="*/ 1331026 w 2464501"/>
              <a:gd name="connsiteY12" fmla="*/ 2703185 h 2703185"/>
              <a:gd name="connsiteX13" fmla="*/ 1005707 w 2464501"/>
              <a:gd name="connsiteY13" fmla="*/ 2301526 h 2703185"/>
              <a:gd name="connsiteX14" fmla="*/ 529538 w 2464501"/>
              <a:gd name="connsiteY14" fmla="*/ 2320094 h 2703185"/>
              <a:gd name="connsiteX15" fmla="*/ 545630 w 2464501"/>
              <a:gd name="connsiteY15" fmla="*/ 1770628 h 2703185"/>
              <a:gd name="connsiteX16" fmla="*/ 385699 w 2464501"/>
              <a:gd name="connsiteY16" fmla="*/ 1442270 h 2703185"/>
              <a:gd name="connsiteX0" fmla="*/ 385699 w 2464501"/>
              <a:gd name="connsiteY0" fmla="*/ 1451925 h 2712840"/>
              <a:gd name="connsiteX1" fmla="*/ 0 w 2464501"/>
              <a:gd name="connsiteY1" fmla="*/ 756677 h 2712840"/>
              <a:gd name="connsiteX2" fmla="*/ 407242 w 2464501"/>
              <a:gd name="connsiteY2" fmla="*/ 9655 h 2712840"/>
              <a:gd name="connsiteX3" fmla="*/ 826966 w 2464501"/>
              <a:gd name="connsiteY3" fmla="*/ 0 h 2712840"/>
              <a:gd name="connsiteX4" fmla="*/ 1331026 w 2464501"/>
              <a:gd name="connsiteY4" fmla="*/ 96934 h 2712840"/>
              <a:gd name="connsiteX5" fmla="*/ 1656345 w 2464501"/>
              <a:gd name="connsiteY5" fmla="*/ 498593 h 2712840"/>
              <a:gd name="connsiteX6" fmla="*/ 2132514 w 2464501"/>
              <a:gd name="connsiteY6" fmla="*/ 480025 h 2712840"/>
              <a:gd name="connsiteX7" fmla="*/ 2116422 w 2464501"/>
              <a:gd name="connsiteY7" fmla="*/ 1029491 h 2712840"/>
              <a:gd name="connsiteX8" fmla="*/ 2464501 w 2464501"/>
              <a:gd name="connsiteY8" fmla="*/ 1404887 h 2712840"/>
              <a:gd name="connsiteX9" fmla="*/ 2116422 w 2464501"/>
              <a:gd name="connsiteY9" fmla="*/ 1780283 h 2712840"/>
              <a:gd name="connsiteX10" fmla="*/ 2132514 w 2464501"/>
              <a:gd name="connsiteY10" fmla="*/ 2329749 h 2712840"/>
              <a:gd name="connsiteX11" fmla="*/ 1656345 w 2464501"/>
              <a:gd name="connsiteY11" fmla="*/ 2311181 h 2712840"/>
              <a:gd name="connsiteX12" fmla="*/ 1331026 w 2464501"/>
              <a:gd name="connsiteY12" fmla="*/ 2712840 h 2712840"/>
              <a:gd name="connsiteX13" fmla="*/ 1005707 w 2464501"/>
              <a:gd name="connsiteY13" fmla="*/ 2311181 h 2712840"/>
              <a:gd name="connsiteX14" fmla="*/ 529538 w 2464501"/>
              <a:gd name="connsiteY14" fmla="*/ 2329749 h 2712840"/>
              <a:gd name="connsiteX15" fmla="*/ 545630 w 2464501"/>
              <a:gd name="connsiteY15" fmla="*/ 1780283 h 2712840"/>
              <a:gd name="connsiteX16" fmla="*/ 385699 w 2464501"/>
              <a:gd name="connsiteY16" fmla="*/ 1451925 h 2712840"/>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1656345 w 2464501"/>
              <a:gd name="connsiteY5" fmla="*/ 1191881 h 3406128"/>
              <a:gd name="connsiteX6" fmla="*/ 2132514 w 2464501"/>
              <a:gd name="connsiteY6" fmla="*/ 1173313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2079678 w 2464501"/>
              <a:gd name="connsiteY5" fmla="*/ 6548 h 3406128"/>
              <a:gd name="connsiteX6" fmla="*/ 2132514 w 2464501"/>
              <a:gd name="connsiteY6" fmla="*/ 1173313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64501"/>
              <a:gd name="connsiteY0" fmla="*/ 2145213 h 3406128"/>
              <a:gd name="connsiteX1" fmla="*/ 0 w 2464501"/>
              <a:gd name="connsiteY1" fmla="*/ 1449965 h 3406128"/>
              <a:gd name="connsiteX2" fmla="*/ 407242 w 2464501"/>
              <a:gd name="connsiteY2" fmla="*/ 702943 h 3406128"/>
              <a:gd name="connsiteX3" fmla="*/ 826966 w 2464501"/>
              <a:gd name="connsiteY3" fmla="*/ 693288 h 3406128"/>
              <a:gd name="connsiteX4" fmla="*/ 1227545 w 2464501"/>
              <a:gd name="connsiteY4" fmla="*/ 0 h 3406128"/>
              <a:gd name="connsiteX5" fmla="*/ 2079678 w 2464501"/>
              <a:gd name="connsiteY5" fmla="*/ 6548 h 3406128"/>
              <a:gd name="connsiteX6" fmla="*/ 2264217 w 2464501"/>
              <a:gd name="connsiteY6" fmla="*/ 373684 h 3406128"/>
              <a:gd name="connsiteX7" fmla="*/ 2116422 w 2464501"/>
              <a:gd name="connsiteY7" fmla="*/ 1722779 h 3406128"/>
              <a:gd name="connsiteX8" fmla="*/ 2464501 w 2464501"/>
              <a:gd name="connsiteY8" fmla="*/ 2098175 h 3406128"/>
              <a:gd name="connsiteX9" fmla="*/ 2116422 w 2464501"/>
              <a:gd name="connsiteY9" fmla="*/ 2473571 h 3406128"/>
              <a:gd name="connsiteX10" fmla="*/ 2132514 w 2464501"/>
              <a:gd name="connsiteY10" fmla="*/ 3023037 h 3406128"/>
              <a:gd name="connsiteX11" fmla="*/ 1656345 w 2464501"/>
              <a:gd name="connsiteY11" fmla="*/ 3004469 h 3406128"/>
              <a:gd name="connsiteX12" fmla="*/ 1331026 w 2464501"/>
              <a:gd name="connsiteY12" fmla="*/ 3406128 h 3406128"/>
              <a:gd name="connsiteX13" fmla="*/ 1005707 w 2464501"/>
              <a:gd name="connsiteY13" fmla="*/ 3004469 h 3406128"/>
              <a:gd name="connsiteX14" fmla="*/ 529538 w 2464501"/>
              <a:gd name="connsiteY14" fmla="*/ 3023037 h 3406128"/>
              <a:gd name="connsiteX15" fmla="*/ 545630 w 2464501"/>
              <a:gd name="connsiteY15" fmla="*/ 2473571 h 3406128"/>
              <a:gd name="connsiteX16" fmla="*/ 385699 w 2464501"/>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529538 w 2473903"/>
              <a:gd name="connsiteY14" fmla="*/ 3023037 h 3406128"/>
              <a:gd name="connsiteX15" fmla="*/ 545630 w 2473903"/>
              <a:gd name="connsiteY15" fmla="*/ 2473571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529538 w 2473903"/>
              <a:gd name="connsiteY14" fmla="*/ 3023037 h 3406128"/>
              <a:gd name="connsiteX15" fmla="*/ 206963 w 2473903"/>
              <a:gd name="connsiteY15" fmla="*/ 2511200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005707 w 2473903"/>
              <a:gd name="connsiteY13" fmla="*/ 3004469 h 3406128"/>
              <a:gd name="connsiteX14" fmla="*/ 642427 w 2473903"/>
              <a:gd name="connsiteY14" fmla="*/ 3248815 h 3406128"/>
              <a:gd name="connsiteX15" fmla="*/ 206963 w 2473903"/>
              <a:gd name="connsiteY15" fmla="*/ 2511200 h 3406128"/>
              <a:gd name="connsiteX16" fmla="*/ 385699 w 2473903"/>
              <a:gd name="connsiteY16" fmla="*/ 2145213 h 3406128"/>
              <a:gd name="connsiteX0" fmla="*/ 385699 w 2473903"/>
              <a:gd name="connsiteY0" fmla="*/ 2145213 h 3406128"/>
              <a:gd name="connsiteX1" fmla="*/ 0 w 2473903"/>
              <a:gd name="connsiteY1" fmla="*/ 1449965 h 3406128"/>
              <a:gd name="connsiteX2" fmla="*/ 407242 w 2473903"/>
              <a:gd name="connsiteY2" fmla="*/ 702943 h 3406128"/>
              <a:gd name="connsiteX3" fmla="*/ 826966 w 2473903"/>
              <a:gd name="connsiteY3" fmla="*/ 693288 h 3406128"/>
              <a:gd name="connsiteX4" fmla="*/ 1227545 w 2473903"/>
              <a:gd name="connsiteY4" fmla="*/ 0 h 3406128"/>
              <a:gd name="connsiteX5" fmla="*/ 2079678 w 2473903"/>
              <a:gd name="connsiteY5" fmla="*/ 6548 h 3406128"/>
              <a:gd name="connsiteX6" fmla="*/ 2264217 w 2473903"/>
              <a:gd name="connsiteY6" fmla="*/ 373684 h 3406128"/>
              <a:gd name="connsiteX7" fmla="*/ 2473903 w 2473903"/>
              <a:gd name="connsiteY7" fmla="*/ 349297 h 3406128"/>
              <a:gd name="connsiteX8" fmla="*/ 2464501 w 2473903"/>
              <a:gd name="connsiteY8" fmla="*/ 2098175 h 3406128"/>
              <a:gd name="connsiteX9" fmla="*/ 2116422 w 2473903"/>
              <a:gd name="connsiteY9" fmla="*/ 2473571 h 3406128"/>
              <a:gd name="connsiteX10" fmla="*/ 2132514 w 2473903"/>
              <a:gd name="connsiteY10" fmla="*/ 3023037 h 3406128"/>
              <a:gd name="connsiteX11" fmla="*/ 1656345 w 2473903"/>
              <a:gd name="connsiteY11" fmla="*/ 3004469 h 3406128"/>
              <a:gd name="connsiteX12" fmla="*/ 1331026 w 2473903"/>
              <a:gd name="connsiteY12" fmla="*/ 3406128 h 3406128"/>
              <a:gd name="connsiteX13" fmla="*/ 1457263 w 2473903"/>
              <a:gd name="connsiteY13" fmla="*/ 3202025 h 3406128"/>
              <a:gd name="connsiteX14" fmla="*/ 642427 w 2473903"/>
              <a:gd name="connsiteY14" fmla="*/ 3248815 h 3406128"/>
              <a:gd name="connsiteX15" fmla="*/ 206963 w 2473903"/>
              <a:gd name="connsiteY15" fmla="*/ 2511200 h 3406128"/>
              <a:gd name="connsiteX16" fmla="*/ 385699 w 2473903"/>
              <a:gd name="connsiteY16" fmla="*/ 2145213 h 3406128"/>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1656345 w 2473903"/>
              <a:gd name="connsiteY11" fmla="*/ 3004469 h 3594276"/>
              <a:gd name="connsiteX12" fmla="*/ 1650878 w 2473903"/>
              <a:gd name="connsiteY12" fmla="*/ 3594276 h 3594276"/>
              <a:gd name="connsiteX13" fmla="*/ 1457263 w 2473903"/>
              <a:gd name="connsiteY13" fmla="*/ 3202025 h 3594276"/>
              <a:gd name="connsiteX14" fmla="*/ 642427 w 2473903"/>
              <a:gd name="connsiteY14" fmla="*/ 3248815 h 3594276"/>
              <a:gd name="connsiteX15" fmla="*/ 206963 w 2473903"/>
              <a:gd name="connsiteY15" fmla="*/ 2511200 h 3594276"/>
              <a:gd name="connsiteX16" fmla="*/ 385699 w 2473903"/>
              <a:gd name="connsiteY16" fmla="*/ 2145213 h 3594276"/>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2455975 w 2473903"/>
              <a:gd name="connsiteY11" fmla="*/ 3521877 h 3594276"/>
              <a:gd name="connsiteX12" fmla="*/ 1650878 w 2473903"/>
              <a:gd name="connsiteY12" fmla="*/ 3594276 h 3594276"/>
              <a:gd name="connsiteX13" fmla="*/ 1457263 w 2473903"/>
              <a:gd name="connsiteY13" fmla="*/ 3202025 h 3594276"/>
              <a:gd name="connsiteX14" fmla="*/ 642427 w 2473903"/>
              <a:gd name="connsiteY14" fmla="*/ 3248815 h 3594276"/>
              <a:gd name="connsiteX15" fmla="*/ 206963 w 2473903"/>
              <a:gd name="connsiteY15" fmla="*/ 2511200 h 3594276"/>
              <a:gd name="connsiteX16" fmla="*/ 385699 w 2473903"/>
              <a:gd name="connsiteY16" fmla="*/ 2145213 h 3594276"/>
              <a:gd name="connsiteX0" fmla="*/ 385699 w 2473903"/>
              <a:gd name="connsiteY0" fmla="*/ 2145213 h 3636976"/>
              <a:gd name="connsiteX1" fmla="*/ 0 w 2473903"/>
              <a:gd name="connsiteY1" fmla="*/ 1449965 h 3636976"/>
              <a:gd name="connsiteX2" fmla="*/ 407242 w 2473903"/>
              <a:gd name="connsiteY2" fmla="*/ 702943 h 3636976"/>
              <a:gd name="connsiteX3" fmla="*/ 826966 w 2473903"/>
              <a:gd name="connsiteY3" fmla="*/ 693288 h 3636976"/>
              <a:gd name="connsiteX4" fmla="*/ 1227545 w 2473903"/>
              <a:gd name="connsiteY4" fmla="*/ 0 h 3636976"/>
              <a:gd name="connsiteX5" fmla="*/ 2079678 w 2473903"/>
              <a:gd name="connsiteY5" fmla="*/ 6548 h 3636976"/>
              <a:gd name="connsiteX6" fmla="*/ 2264217 w 2473903"/>
              <a:gd name="connsiteY6" fmla="*/ 373684 h 3636976"/>
              <a:gd name="connsiteX7" fmla="*/ 2473903 w 2473903"/>
              <a:gd name="connsiteY7" fmla="*/ 349297 h 3636976"/>
              <a:gd name="connsiteX8" fmla="*/ 2464501 w 2473903"/>
              <a:gd name="connsiteY8" fmla="*/ 2098175 h 3636976"/>
              <a:gd name="connsiteX9" fmla="*/ 2116422 w 2473903"/>
              <a:gd name="connsiteY9" fmla="*/ 2473571 h 3636976"/>
              <a:gd name="connsiteX10" fmla="*/ 2132514 w 2473903"/>
              <a:gd name="connsiteY10" fmla="*/ 3023037 h 3636976"/>
              <a:gd name="connsiteX11" fmla="*/ 2465382 w 2473903"/>
              <a:gd name="connsiteY11" fmla="*/ 3578321 h 3636976"/>
              <a:gd name="connsiteX12" fmla="*/ 1650878 w 2473903"/>
              <a:gd name="connsiteY12" fmla="*/ 3594276 h 3636976"/>
              <a:gd name="connsiteX13" fmla="*/ 1457263 w 2473903"/>
              <a:gd name="connsiteY13" fmla="*/ 3202025 h 3636976"/>
              <a:gd name="connsiteX14" fmla="*/ 642427 w 2473903"/>
              <a:gd name="connsiteY14" fmla="*/ 3248815 h 3636976"/>
              <a:gd name="connsiteX15" fmla="*/ 206963 w 2473903"/>
              <a:gd name="connsiteY15" fmla="*/ 2511200 h 3636976"/>
              <a:gd name="connsiteX16" fmla="*/ 385699 w 2473903"/>
              <a:gd name="connsiteY16" fmla="*/ 2145213 h 3636976"/>
              <a:gd name="connsiteX0" fmla="*/ 385699 w 2473903"/>
              <a:gd name="connsiteY0" fmla="*/ 2145213 h 3594276"/>
              <a:gd name="connsiteX1" fmla="*/ 0 w 2473903"/>
              <a:gd name="connsiteY1" fmla="*/ 1449965 h 3594276"/>
              <a:gd name="connsiteX2" fmla="*/ 407242 w 2473903"/>
              <a:gd name="connsiteY2" fmla="*/ 702943 h 3594276"/>
              <a:gd name="connsiteX3" fmla="*/ 826966 w 2473903"/>
              <a:gd name="connsiteY3" fmla="*/ 693288 h 3594276"/>
              <a:gd name="connsiteX4" fmla="*/ 1227545 w 2473903"/>
              <a:gd name="connsiteY4" fmla="*/ 0 h 3594276"/>
              <a:gd name="connsiteX5" fmla="*/ 2079678 w 2473903"/>
              <a:gd name="connsiteY5" fmla="*/ 6548 h 3594276"/>
              <a:gd name="connsiteX6" fmla="*/ 2264217 w 2473903"/>
              <a:gd name="connsiteY6" fmla="*/ 373684 h 3594276"/>
              <a:gd name="connsiteX7" fmla="*/ 2473903 w 2473903"/>
              <a:gd name="connsiteY7" fmla="*/ 349297 h 3594276"/>
              <a:gd name="connsiteX8" fmla="*/ 2464501 w 2473903"/>
              <a:gd name="connsiteY8" fmla="*/ 2098175 h 3594276"/>
              <a:gd name="connsiteX9" fmla="*/ 2116422 w 2473903"/>
              <a:gd name="connsiteY9" fmla="*/ 2473571 h 3594276"/>
              <a:gd name="connsiteX10" fmla="*/ 2132514 w 2473903"/>
              <a:gd name="connsiteY10" fmla="*/ 3023037 h 3594276"/>
              <a:gd name="connsiteX11" fmla="*/ 1650878 w 2473903"/>
              <a:gd name="connsiteY11" fmla="*/ 3594276 h 3594276"/>
              <a:gd name="connsiteX12" fmla="*/ 1457263 w 2473903"/>
              <a:gd name="connsiteY12" fmla="*/ 3202025 h 3594276"/>
              <a:gd name="connsiteX13" fmla="*/ 642427 w 2473903"/>
              <a:gd name="connsiteY13" fmla="*/ 3248815 h 3594276"/>
              <a:gd name="connsiteX14" fmla="*/ 206963 w 2473903"/>
              <a:gd name="connsiteY14" fmla="*/ 2511200 h 3594276"/>
              <a:gd name="connsiteX15" fmla="*/ 385699 w 2473903"/>
              <a:gd name="connsiteY15" fmla="*/ 2145213 h 359427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116422 w 2508811"/>
              <a:gd name="connsiteY9" fmla="*/ 2473571 h 3606296"/>
              <a:gd name="connsiteX10" fmla="*/ 2508811 w 2508811"/>
              <a:gd name="connsiteY10" fmla="*/ 3606296 h 3606296"/>
              <a:gd name="connsiteX11" fmla="*/ 1650878 w 2508811"/>
              <a:gd name="connsiteY11" fmla="*/ 3594276 h 3606296"/>
              <a:gd name="connsiteX12" fmla="*/ 1457263 w 2508811"/>
              <a:gd name="connsiteY12" fmla="*/ 3202025 h 3606296"/>
              <a:gd name="connsiteX13" fmla="*/ 642427 w 2508811"/>
              <a:gd name="connsiteY13" fmla="*/ 3248815 h 3606296"/>
              <a:gd name="connsiteX14" fmla="*/ 206963 w 2508811"/>
              <a:gd name="connsiteY14" fmla="*/ 2511200 h 3606296"/>
              <a:gd name="connsiteX15" fmla="*/ 385699 w 2508811"/>
              <a:gd name="connsiteY15"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238719 w 2508811"/>
              <a:gd name="connsiteY9" fmla="*/ 2511200 h 3606296"/>
              <a:gd name="connsiteX10" fmla="*/ 2508811 w 2508811"/>
              <a:gd name="connsiteY10" fmla="*/ 3606296 h 3606296"/>
              <a:gd name="connsiteX11" fmla="*/ 1650878 w 2508811"/>
              <a:gd name="connsiteY11" fmla="*/ 3594276 h 3606296"/>
              <a:gd name="connsiteX12" fmla="*/ 1457263 w 2508811"/>
              <a:gd name="connsiteY12" fmla="*/ 3202025 h 3606296"/>
              <a:gd name="connsiteX13" fmla="*/ 642427 w 2508811"/>
              <a:gd name="connsiteY13" fmla="*/ 3248815 h 3606296"/>
              <a:gd name="connsiteX14" fmla="*/ 206963 w 2508811"/>
              <a:gd name="connsiteY14" fmla="*/ 2511200 h 3606296"/>
              <a:gd name="connsiteX15" fmla="*/ 385699 w 2508811"/>
              <a:gd name="connsiteY15"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26966 w 2508811"/>
              <a:gd name="connsiteY3" fmla="*/ 69328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79678 w 2508811"/>
              <a:gd name="connsiteY5" fmla="*/ 6548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4217 w 2508811"/>
              <a:gd name="connsiteY6" fmla="*/ 373684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8522 w 2508811"/>
              <a:gd name="connsiteY6" fmla="*/ 360769 h 3606296"/>
              <a:gd name="connsiteX7" fmla="*/ 2473903 w 2508811"/>
              <a:gd name="connsiteY7" fmla="*/ 34929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68522 w 2508811"/>
              <a:gd name="connsiteY6" fmla="*/ 360769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33014 w 2508811"/>
              <a:gd name="connsiteY3" fmla="*/ 717478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407242 w 2508811"/>
              <a:gd name="connsiteY2" fmla="*/ 70294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4996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38569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38569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206963 w 2508811"/>
              <a:gd name="connsiteY13" fmla="*/ 2511200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42427 w 2508811"/>
              <a:gd name="connsiteY12" fmla="*/ 3248815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57263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50878 w 2508811"/>
              <a:gd name="connsiteY10" fmla="*/ 3594276 h 3606296"/>
              <a:gd name="connsiteX11" fmla="*/ 1427128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508811"/>
              <a:gd name="connsiteY0" fmla="*/ 2145213 h 3606296"/>
              <a:gd name="connsiteX1" fmla="*/ 0 w 2508811"/>
              <a:gd name="connsiteY1" fmla="*/ 1424135 h 3606296"/>
              <a:gd name="connsiteX2" fmla="*/ 398632 w 2508811"/>
              <a:gd name="connsiteY2" fmla="*/ 711553 h 3606296"/>
              <a:gd name="connsiteX3" fmla="*/ 815794 w 2508811"/>
              <a:gd name="connsiteY3" fmla="*/ 713173 h 3606296"/>
              <a:gd name="connsiteX4" fmla="*/ 1227545 w 2508811"/>
              <a:gd name="connsiteY4" fmla="*/ 0 h 3606296"/>
              <a:gd name="connsiteX5" fmla="*/ 2062458 w 2508811"/>
              <a:gd name="connsiteY5" fmla="*/ 2243 h 3606296"/>
              <a:gd name="connsiteX6" fmla="*/ 2259912 w 2508811"/>
              <a:gd name="connsiteY6" fmla="*/ 356464 h 3606296"/>
              <a:gd name="connsiteX7" fmla="*/ 2473903 w 2508811"/>
              <a:gd name="connsiteY7" fmla="*/ 357907 h 3606296"/>
              <a:gd name="connsiteX8" fmla="*/ 2464501 w 2508811"/>
              <a:gd name="connsiteY8" fmla="*/ 2098175 h 3606296"/>
              <a:gd name="connsiteX9" fmla="*/ 2508811 w 2508811"/>
              <a:gd name="connsiteY9" fmla="*/ 3606296 h 3606296"/>
              <a:gd name="connsiteX10" fmla="*/ 1633658 w 2508811"/>
              <a:gd name="connsiteY10" fmla="*/ 3564140 h 3606296"/>
              <a:gd name="connsiteX11" fmla="*/ 1427128 w 2508811"/>
              <a:gd name="connsiteY11" fmla="*/ 3202025 h 3606296"/>
              <a:gd name="connsiteX12" fmla="*/ 612292 w 2508811"/>
              <a:gd name="connsiteY12" fmla="*/ 3205764 h 3606296"/>
              <a:gd name="connsiteX13" fmla="*/ 198353 w 2508811"/>
              <a:gd name="connsiteY13" fmla="*/ 2506895 h 3606296"/>
              <a:gd name="connsiteX14" fmla="*/ 411529 w 2508811"/>
              <a:gd name="connsiteY14" fmla="*/ 2145213 h 3606296"/>
              <a:gd name="connsiteX0" fmla="*/ 411529 w 2473903"/>
              <a:gd name="connsiteY0" fmla="*/ 2145213 h 3571855"/>
              <a:gd name="connsiteX1" fmla="*/ 0 w 2473903"/>
              <a:gd name="connsiteY1" fmla="*/ 1424135 h 3571855"/>
              <a:gd name="connsiteX2" fmla="*/ 398632 w 2473903"/>
              <a:gd name="connsiteY2" fmla="*/ 711553 h 3571855"/>
              <a:gd name="connsiteX3" fmla="*/ 815794 w 2473903"/>
              <a:gd name="connsiteY3" fmla="*/ 713173 h 3571855"/>
              <a:gd name="connsiteX4" fmla="*/ 1227545 w 2473903"/>
              <a:gd name="connsiteY4" fmla="*/ 0 h 3571855"/>
              <a:gd name="connsiteX5" fmla="*/ 2062458 w 2473903"/>
              <a:gd name="connsiteY5" fmla="*/ 2243 h 3571855"/>
              <a:gd name="connsiteX6" fmla="*/ 2259912 w 2473903"/>
              <a:gd name="connsiteY6" fmla="*/ 356464 h 3571855"/>
              <a:gd name="connsiteX7" fmla="*/ 2473903 w 2473903"/>
              <a:gd name="connsiteY7" fmla="*/ 357907 h 3571855"/>
              <a:gd name="connsiteX8" fmla="*/ 2464501 w 2473903"/>
              <a:gd name="connsiteY8" fmla="*/ 2098175 h 3571855"/>
              <a:gd name="connsiteX9" fmla="*/ 2470065 w 2473903"/>
              <a:gd name="connsiteY9" fmla="*/ 3571855 h 3571855"/>
              <a:gd name="connsiteX10" fmla="*/ 1633658 w 2473903"/>
              <a:gd name="connsiteY10" fmla="*/ 3564140 h 3571855"/>
              <a:gd name="connsiteX11" fmla="*/ 1427128 w 2473903"/>
              <a:gd name="connsiteY11" fmla="*/ 3202025 h 3571855"/>
              <a:gd name="connsiteX12" fmla="*/ 612292 w 2473903"/>
              <a:gd name="connsiteY12" fmla="*/ 3205764 h 3571855"/>
              <a:gd name="connsiteX13" fmla="*/ 198353 w 2473903"/>
              <a:gd name="connsiteY13" fmla="*/ 2506895 h 3571855"/>
              <a:gd name="connsiteX14" fmla="*/ 411529 w 2473903"/>
              <a:gd name="connsiteY14" fmla="*/ 2145213 h 3571855"/>
              <a:gd name="connsiteX0" fmla="*/ 411529 w 2478675"/>
              <a:gd name="connsiteY0" fmla="*/ 2145213 h 3567550"/>
              <a:gd name="connsiteX1" fmla="*/ 0 w 2478675"/>
              <a:gd name="connsiteY1" fmla="*/ 1424135 h 3567550"/>
              <a:gd name="connsiteX2" fmla="*/ 398632 w 2478675"/>
              <a:gd name="connsiteY2" fmla="*/ 711553 h 3567550"/>
              <a:gd name="connsiteX3" fmla="*/ 815794 w 2478675"/>
              <a:gd name="connsiteY3" fmla="*/ 713173 h 3567550"/>
              <a:gd name="connsiteX4" fmla="*/ 1227545 w 2478675"/>
              <a:gd name="connsiteY4" fmla="*/ 0 h 3567550"/>
              <a:gd name="connsiteX5" fmla="*/ 2062458 w 2478675"/>
              <a:gd name="connsiteY5" fmla="*/ 2243 h 3567550"/>
              <a:gd name="connsiteX6" fmla="*/ 2259912 w 2478675"/>
              <a:gd name="connsiteY6" fmla="*/ 356464 h 3567550"/>
              <a:gd name="connsiteX7" fmla="*/ 2473903 w 2478675"/>
              <a:gd name="connsiteY7" fmla="*/ 357907 h 3567550"/>
              <a:gd name="connsiteX8" fmla="*/ 2464501 w 2478675"/>
              <a:gd name="connsiteY8" fmla="*/ 2098175 h 3567550"/>
              <a:gd name="connsiteX9" fmla="*/ 2478675 w 2478675"/>
              <a:gd name="connsiteY9" fmla="*/ 3567550 h 3567550"/>
              <a:gd name="connsiteX10" fmla="*/ 1633658 w 2478675"/>
              <a:gd name="connsiteY10" fmla="*/ 3564140 h 3567550"/>
              <a:gd name="connsiteX11" fmla="*/ 1427128 w 2478675"/>
              <a:gd name="connsiteY11" fmla="*/ 3202025 h 3567550"/>
              <a:gd name="connsiteX12" fmla="*/ 612292 w 2478675"/>
              <a:gd name="connsiteY12" fmla="*/ 3205764 h 3567550"/>
              <a:gd name="connsiteX13" fmla="*/ 198353 w 2478675"/>
              <a:gd name="connsiteY13" fmla="*/ 2506895 h 3567550"/>
              <a:gd name="connsiteX14" fmla="*/ 411529 w 2478675"/>
              <a:gd name="connsiteY14" fmla="*/ 2145213 h 3567550"/>
              <a:gd name="connsiteX0" fmla="*/ 411529 w 2478675"/>
              <a:gd name="connsiteY0" fmla="*/ 2145213 h 3567550"/>
              <a:gd name="connsiteX1" fmla="*/ 0 w 2478675"/>
              <a:gd name="connsiteY1" fmla="*/ 1424135 h 3567550"/>
              <a:gd name="connsiteX2" fmla="*/ 398632 w 2478675"/>
              <a:gd name="connsiteY2" fmla="*/ 711553 h 3567550"/>
              <a:gd name="connsiteX3" fmla="*/ 815794 w 2478675"/>
              <a:gd name="connsiteY3" fmla="*/ 713173 h 3567550"/>
              <a:gd name="connsiteX4" fmla="*/ 1227545 w 2478675"/>
              <a:gd name="connsiteY4" fmla="*/ 0 h 3567550"/>
              <a:gd name="connsiteX5" fmla="*/ 2062458 w 2478675"/>
              <a:gd name="connsiteY5" fmla="*/ 2243 h 3567550"/>
              <a:gd name="connsiteX6" fmla="*/ 2259912 w 2478675"/>
              <a:gd name="connsiteY6" fmla="*/ 356464 h 3567550"/>
              <a:gd name="connsiteX7" fmla="*/ 2473903 w 2478675"/>
              <a:gd name="connsiteY7" fmla="*/ 357907 h 3567550"/>
              <a:gd name="connsiteX8" fmla="*/ 2478675 w 2478675"/>
              <a:gd name="connsiteY8" fmla="*/ 3567550 h 3567550"/>
              <a:gd name="connsiteX9" fmla="*/ 1633658 w 2478675"/>
              <a:gd name="connsiteY9" fmla="*/ 3564140 h 3567550"/>
              <a:gd name="connsiteX10" fmla="*/ 1427128 w 2478675"/>
              <a:gd name="connsiteY10" fmla="*/ 3202025 h 3567550"/>
              <a:gd name="connsiteX11" fmla="*/ 612292 w 2478675"/>
              <a:gd name="connsiteY11" fmla="*/ 3205764 h 3567550"/>
              <a:gd name="connsiteX12" fmla="*/ 198353 w 2478675"/>
              <a:gd name="connsiteY12" fmla="*/ 2506895 h 3567550"/>
              <a:gd name="connsiteX13" fmla="*/ 411529 w 2478675"/>
              <a:gd name="connsiteY13" fmla="*/ 2145213 h 356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8675" h="3567550">
                <a:moveTo>
                  <a:pt x="411529" y="2145213"/>
                </a:moveTo>
                <a:lnTo>
                  <a:pt x="0" y="1424135"/>
                </a:lnTo>
                <a:lnTo>
                  <a:pt x="398632" y="711553"/>
                </a:lnTo>
                <a:lnTo>
                  <a:pt x="815794" y="713173"/>
                </a:lnTo>
                <a:lnTo>
                  <a:pt x="1227545" y="0"/>
                </a:lnTo>
                <a:lnTo>
                  <a:pt x="2062458" y="2243"/>
                </a:lnTo>
                <a:lnTo>
                  <a:pt x="2259912" y="356464"/>
                </a:lnTo>
                <a:lnTo>
                  <a:pt x="2473903" y="357907"/>
                </a:lnTo>
                <a:cubicBezTo>
                  <a:pt x="2475494" y="1427788"/>
                  <a:pt x="2477084" y="2497669"/>
                  <a:pt x="2478675" y="3567550"/>
                </a:cubicBezTo>
                <a:lnTo>
                  <a:pt x="1633658" y="3564140"/>
                </a:lnTo>
                <a:lnTo>
                  <a:pt x="1427128" y="3202025"/>
                </a:lnTo>
                <a:lnTo>
                  <a:pt x="612292" y="3205764"/>
                </a:lnTo>
                <a:lnTo>
                  <a:pt x="198353" y="2506895"/>
                </a:lnTo>
                <a:lnTo>
                  <a:pt x="411529" y="2145213"/>
                </a:lnTo>
                <a:close/>
              </a:path>
            </a:pathLst>
          </a:custGeom>
          <a:solidFill>
            <a:srgbClr val="CCFFCC">
              <a:alpha val="48000"/>
            </a:srgbClr>
          </a:solidFill>
        </p:spPr>
        <p:txBody>
          <a:bodyPr/>
          <a:lstStyle/>
          <a:p>
            <a:endParaRPr lang="en-US" dirty="0"/>
          </a:p>
        </p:txBody>
      </p:sp>
    </p:spTree>
    <p:extLst>
      <p:ext uri="{BB962C8B-B14F-4D97-AF65-F5344CB8AC3E}">
        <p14:creationId xmlns:p14="http://schemas.microsoft.com/office/powerpoint/2010/main" val="2615228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Hexagon 6"/>
          <p:cNvSpPr/>
          <p:nvPr userDrawn="1"/>
        </p:nvSpPr>
        <p:spPr>
          <a:xfrm>
            <a:off x="11530135" y="6404219"/>
            <a:ext cx="378821" cy="326571"/>
          </a:xfrm>
          <a:prstGeom prst="hexagon">
            <a:avLst/>
          </a:prstGeom>
          <a:ln w="12700" cmpd="sng"/>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7" name="Slide Number Placeholder 5"/>
          <p:cNvSpPr>
            <a:spLocks noGrp="1"/>
          </p:cNvSpPr>
          <p:nvPr>
            <p:ph type="sldNum" sz="quarter" idx="4"/>
          </p:nvPr>
        </p:nvSpPr>
        <p:spPr>
          <a:xfrm>
            <a:off x="11470976" y="6371141"/>
            <a:ext cx="493637"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fld id="{EF1C736D-046B-6143-A812-CB8F34C3EF8B}" type="slidenum">
              <a:rPr lang="en-US" smtClean="0"/>
              <a:pPr/>
              <a:t>‹#›</a:t>
            </a:fld>
            <a:endParaRPr lang="en-US" dirty="0"/>
          </a:p>
        </p:txBody>
      </p:sp>
      <p:sp>
        <p:nvSpPr>
          <p:cNvPr id="4" name="Text Placeholder 3"/>
          <p:cNvSpPr>
            <a:spLocks noGrp="1"/>
          </p:cNvSpPr>
          <p:nvPr>
            <p:ph type="body" sz="quarter" idx="10"/>
          </p:nvPr>
        </p:nvSpPr>
        <p:spPr>
          <a:xfrm>
            <a:off x="253521" y="2104126"/>
            <a:ext cx="3767824" cy="4444213"/>
          </a:xfrm>
        </p:spPr>
        <p:txBody>
          <a:bodyPr/>
          <a:lstStyle>
            <a:lvl1pPr>
              <a:defRPr sz="2667"/>
            </a:lvl1pPr>
            <a:lvl2pPr>
              <a:defRPr sz="2667"/>
            </a:lvl2pPr>
            <a:lvl3pPr>
              <a:defRPr sz="2667"/>
            </a:lvl3pPr>
            <a:lvl4pPr>
              <a:defRPr sz="2667"/>
            </a:lvl4pPr>
            <a:lvl5pPr>
              <a:defRPr sz="26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 name="Picture 2" descr="MedTechHackThemaMini1.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108399" y="2286127"/>
            <a:ext cx="3856215" cy="4444663"/>
          </a:xfrm>
          <a:prstGeom prst="rect">
            <a:avLst/>
          </a:prstGeom>
        </p:spPr>
      </p:pic>
      <p:pic>
        <p:nvPicPr>
          <p:cNvPr id="5" name="Picture 4" descr="MedTechHackThemaMini2.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347470" y="-419660"/>
            <a:ext cx="3856215" cy="4457181"/>
          </a:xfrm>
          <a:prstGeom prst="rect">
            <a:avLst/>
          </a:prstGeom>
        </p:spPr>
      </p:pic>
      <p:sp>
        <p:nvSpPr>
          <p:cNvPr id="10" name="Picture Placeholder 4"/>
          <p:cNvSpPr>
            <a:spLocks noGrp="1"/>
          </p:cNvSpPr>
          <p:nvPr>
            <p:ph type="pic" sz="quarter" idx="17"/>
          </p:nvPr>
        </p:nvSpPr>
        <p:spPr>
          <a:xfrm>
            <a:off x="10040366" y="3965407"/>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1" name="Picture Placeholder 4"/>
          <p:cNvSpPr>
            <a:spLocks noGrp="1"/>
          </p:cNvSpPr>
          <p:nvPr>
            <p:ph type="pic" sz="quarter" idx="18"/>
          </p:nvPr>
        </p:nvSpPr>
        <p:spPr>
          <a:xfrm>
            <a:off x="8124100" y="3958740"/>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2" name="Picture Placeholder 4"/>
          <p:cNvSpPr>
            <a:spLocks noGrp="1"/>
          </p:cNvSpPr>
          <p:nvPr>
            <p:ph type="pic" sz="quarter" idx="19"/>
          </p:nvPr>
        </p:nvSpPr>
        <p:spPr>
          <a:xfrm>
            <a:off x="9090590" y="2306127"/>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3" name="Picture Placeholder 4"/>
          <p:cNvSpPr>
            <a:spLocks noGrp="1"/>
          </p:cNvSpPr>
          <p:nvPr>
            <p:ph type="pic" sz="quarter" idx="20"/>
          </p:nvPr>
        </p:nvSpPr>
        <p:spPr>
          <a:xfrm>
            <a:off x="4365342" y="15927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4" name="Picture Placeholder 4"/>
          <p:cNvSpPr>
            <a:spLocks noGrp="1"/>
          </p:cNvSpPr>
          <p:nvPr>
            <p:ph type="pic" sz="quarter" idx="21"/>
          </p:nvPr>
        </p:nvSpPr>
        <p:spPr>
          <a:xfrm>
            <a:off x="6290799" y="15927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
        <p:nvSpPr>
          <p:cNvPr id="15" name="Picture Placeholder 4"/>
          <p:cNvSpPr>
            <a:spLocks noGrp="1"/>
          </p:cNvSpPr>
          <p:nvPr>
            <p:ph type="pic" sz="quarter" idx="22"/>
          </p:nvPr>
        </p:nvSpPr>
        <p:spPr>
          <a:xfrm>
            <a:off x="5321784" y="1805403"/>
            <a:ext cx="1912885" cy="2195232"/>
          </a:xfrm>
          <a:custGeom>
            <a:avLst/>
            <a:gdLst>
              <a:gd name="connsiteX0" fmla="*/ 0 w 1798488"/>
              <a:gd name="connsiteY0" fmla="*/ 839434 h 1678867"/>
              <a:gd name="connsiteX1" fmla="*/ 419717 w 1798488"/>
              <a:gd name="connsiteY1" fmla="*/ 0 h 1678867"/>
              <a:gd name="connsiteX2" fmla="*/ 1378771 w 1798488"/>
              <a:gd name="connsiteY2" fmla="*/ 0 h 1678867"/>
              <a:gd name="connsiteX3" fmla="*/ 1798488 w 1798488"/>
              <a:gd name="connsiteY3" fmla="*/ 839434 h 1678867"/>
              <a:gd name="connsiteX4" fmla="*/ 1378771 w 1798488"/>
              <a:gd name="connsiteY4" fmla="*/ 1678867 h 1678867"/>
              <a:gd name="connsiteX5" fmla="*/ 419717 w 1798488"/>
              <a:gd name="connsiteY5" fmla="*/ 1678867 h 1678867"/>
              <a:gd name="connsiteX6" fmla="*/ 0 w 1798488"/>
              <a:gd name="connsiteY6" fmla="*/ 839434 h 1678867"/>
              <a:gd name="connsiteX0" fmla="*/ 552006 w 2350494"/>
              <a:gd name="connsiteY0" fmla="*/ 839434 h 1678867"/>
              <a:gd name="connsiteX1" fmla="*/ 0 w 2350494"/>
              <a:gd name="connsiteY1" fmla="*/ 136364 h 1678867"/>
              <a:gd name="connsiteX2" fmla="*/ 1930777 w 2350494"/>
              <a:gd name="connsiteY2" fmla="*/ 0 h 1678867"/>
              <a:gd name="connsiteX3" fmla="*/ 2350494 w 2350494"/>
              <a:gd name="connsiteY3" fmla="*/ 839434 h 1678867"/>
              <a:gd name="connsiteX4" fmla="*/ 1930777 w 2350494"/>
              <a:gd name="connsiteY4" fmla="*/ 1678867 h 1678867"/>
              <a:gd name="connsiteX5" fmla="*/ 971723 w 2350494"/>
              <a:gd name="connsiteY5" fmla="*/ 1678867 h 1678867"/>
              <a:gd name="connsiteX6" fmla="*/ 552006 w 2350494"/>
              <a:gd name="connsiteY6" fmla="*/ 839434 h 1678867"/>
              <a:gd name="connsiteX0" fmla="*/ 0 w 2983308"/>
              <a:gd name="connsiteY0" fmla="*/ 515569 h 1678867"/>
              <a:gd name="connsiteX1" fmla="*/ 632814 w 2983308"/>
              <a:gd name="connsiteY1" fmla="*/ 136364 h 1678867"/>
              <a:gd name="connsiteX2" fmla="*/ 2563591 w 2983308"/>
              <a:gd name="connsiteY2" fmla="*/ 0 h 1678867"/>
              <a:gd name="connsiteX3" fmla="*/ 2983308 w 2983308"/>
              <a:gd name="connsiteY3" fmla="*/ 839434 h 1678867"/>
              <a:gd name="connsiteX4" fmla="*/ 2563591 w 2983308"/>
              <a:gd name="connsiteY4" fmla="*/ 1678867 h 1678867"/>
              <a:gd name="connsiteX5" fmla="*/ 1604537 w 2983308"/>
              <a:gd name="connsiteY5" fmla="*/ 1678867 h 1678867"/>
              <a:gd name="connsiteX6" fmla="*/ 0 w 2983308"/>
              <a:gd name="connsiteY6" fmla="*/ 515569 h 1678867"/>
              <a:gd name="connsiteX0" fmla="*/ 15002 w 2998310"/>
              <a:gd name="connsiteY0" fmla="*/ 515569 h 1678867"/>
              <a:gd name="connsiteX1" fmla="*/ 647816 w 2998310"/>
              <a:gd name="connsiteY1" fmla="*/ 136364 h 1678867"/>
              <a:gd name="connsiteX2" fmla="*/ 2578593 w 2998310"/>
              <a:gd name="connsiteY2" fmla="*/ 0 h 1678867"/>
              <a:gd name="connsiteX3" fmla="*/ 2998310 w 2998310"/>
              <a:gd name="connsiteY3" fmla="*/ 839434 h 1678867"/>
              <a:gd name="connsiteX4" fmla="*/ 2578593 w 2998310"/>
              <a:gd name="connsiteY4" fmla="*/ 1678867 h 1678867"/>
              <a:gd name="connsiteX5" fmla="*/ 0 w 2998310"/>
              <a:gd name="connsiteY5" fmla="*/ 1261251 h 1678867"/>
              <a:gd name="connsiteX6" fmla="*/ 15002 w 2998310"/>
              <a:gd name="connsiteY6" fmla="*/ 515569 h 1678867"/>
              <a:gd name="connsiteX0" fmla="*/ 15002 w 2998310"/>
              <a:gd name="connsiteY0" fmla="*/ 515569 h 1610685"/>
              <a:gd name="connsiteX1" fmla="*/ 647816 w 2998310"/>
              <a:gd name="connsiteY1" fmla="*/ 136364 h 1610685"/>
              <a:gd name="connsiteX2" fmla="*/ 2578593 w 2998310"/>
              <a:gd name="connsiteY2" fmla="*/ 0 h 1610685"/>
              <a:gd name="connsiteX3" fmla="*/ 2998310 w 2998310"/>
              <a:gd name="connsiteY3" fmla="*/ 839434 h 1610685"/>
              <a:gd name="connsiteX4" fmla="*/ 635147 w 2998310"/>
              <a:gd name="connsiteY4" fmla="*/ 1610685 h 1610685"/>
              <a:gd name="connsiteX5" fmla="*/ 0 w 2998310"/>
              <a:gd name="connsiteY5" fmla="*/ 1261251 h 1610685"/>
              <a:gd name="connsiteX6" fmla="*/ 15002 w 2998310"/>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42389 w 2578593"/>
              <a:gd name="connsiteY3" fmla="*/ 1086595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2578593"/>
              <a:gd name="connsiteY0" fmla="*/ 515569 h 1610685"/>
              <a:gd name="connsiteX1" fmla="*/ 647816 w 2578593"/>
              <a:gd name="connsiteY1" fmla="*/ 136364 h 1610685"/>
              <a:gd name="connsiteX2" fmla="*/ 2578593 w 2578593"/>
              <a:gd name="connsiteY2" fmla="*/ 0 h 1610685"/>
              <a:gd name="connsiteX3" fmla="*/ 1276485 w 2578593"/>
              <a:gd name="connsiteY3" fmla="*/ 1274096 h 1610685"/>
              <a:gd name="connsiteX4" fmla="*/ 635147 w 2578593"/>
              <a:gd name="connsiteY4" fmla="*/ 1610685 h 1610685"/>
              <a:gd name="connsiteX5" fmla="*/ 0 w 2578593"/>
              <a:gd name="connsiteY5" fmla="*/ 1261251 h 1610685"/>
              <a:gd name="connsiteX6" fmla="*/ 15002 w 2578593"/>
              <a:gd name="connsiteY6" fmla="*/ 515569 h 1610685"/>
              <a:gd name="connsiteX0" fmla="*/ 15002 w 1342630"/>
              <a:gd name="connsiteY0" fmla="*/ 379205 h 1474321"/>
              <a:gd name="connsiteX1" fmla="*/ 647816 w 1342630"/>
              <a:gd name="connsiteY1" fmla="*/ 0 h 1474321"/>
              <a:gd name="connsiteX2" fmla="*/ 1342630 w 1342630"/>
              <a:gd name="connsiteY2" fmla="*/ 281252 h 1474321"/>
              <a:gd name="connsiteX3" fmla="*/ 1276485 w 1342630"/>
              <a:gd name="connsiteY3" fmla="*/ 1137732 h 1474321"/>
              <a:gd name="connsiteX4" fmla="*/ 635147 w 1342630"/>
              <a:gd name="connsiteY4" fmla="*/ 1474321 h 1474321"/>
              <a:gd name="connsiteX5" fmla="*/ 0 w 1342630"/>
              <a:gd name="connsiteY5" fmla="*/ 1124887 h 1474321"/>
              <a:gd name="connsiteX6" fmla="*/ 15002 w 1342630"/>
              <a:gd name="connsiteY6" fmla="*/ 379205 h 1474321"/>
              <a:gd name="connsiteX0" fmla="*/ 15002 w 1276485"/>
              <a:gd name="connsiteY0" fmla="*/ 379205 h 1474321"/>
              <a:gd name="connsiteX1" fmla="*/ 647816 w 1276485"/>
              <a:gd name="connsiteY1" fmla="*/ 0 h 1474321"/>
              <a:gd name="connsiteX2" fmla="*/ 1257391 w 1276485"/>
              <a:gd name="connsiteY2" fmla="*/ 366480 h 1474321"/>
              <a:gd name="connsiteX3" fmla="*/ 1276485 w 1276485"/>
              <a:gd name="connsiteY3" fmla="*/ 1137732 h 1474321"/>
              <a:gd name="connsiteX4" fmla="*/ 635147 w 1276485"/>
              <a:gd name="connsiteY4" fmla="*/ 1474321 h 1474321"/>
              <a:gd name="connsiteX5" fmla="*/ 0 w 1276485"/>
              <a:gd name="connsiteY5" fmla="*/ 1124887 h 1474321"/>
              <a:gd name="connsiteX6" fmla="*/ 15002 w 1276485"/>
              <a:gd name="connsiteY6" fmla="*/ 379205 h 1474321"/>
              <a:gd name="connsiteX0" fmla="*/ 15002 w 1276485"/>
              <a:gd name="connsiteY0" fmla="*/ 3601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15002 w 1276485"/>
              <a:gd name="connsiteY6" fmla="*/ 360155 h 1455271"/>
              <a:gd name="connsiteX0" fmla="*/ 2302 w 1276485"/>
              <a:gd name="connsiteY0" fmla="*/ 372855 h 1455271"/>
              <a:gd name="connsiteX1" fmla="*/ 641466 w 1276485"/>
              <a:gd name="connsiteY1" fmla="*/ 0 h 1455271"/>
              <a:gd name="connsiteX2" fmla="*/ 1257391 w 1276485"/>
              <a:gd name="connsiteY2" fmla="*/ 347430 h 1455271"/>
              <a:gd name="connsiteX3" fmla="*/ 1276485 w 1276485"/>
              <a:gd name="connsiteY3" fmla="*/ 1118682 h 1455271"/>
              <a:gd name="connsiteX4" fmla="*/ 635147 w 1276485"/>
              <a:gd name="connsiteY4" fmla="*/ 1455271 h 1455271"/>
              <a:gd name="connsiteX5" fmla="*/ 0 w 1276485"/>
              <a:gd name="connsiteY5" fmla="*/ 1105837 h 1455271"/>
              <a:gd name="connsiteX6" fmla="*/ 2302 w 1276485"/>
              <a:gd name="connsiteY6" fmla="*/ 372855 h 1455271"/>
              <a:gd name="connsiteX0" fmla="*/ 153 w 1274336"/>
              <a:gd name="connsiteY0" fmla="*/ 372855 h 1455271"/>
              <a:gd name="connsiteX1" fmla="*/ 639317 w 1274336"/>
              <a:gd name="connsiteY1" fmla="*/ 0 h 1455271"/>
              <a:gd name="connsiteX2" fmla="*/ 1255242 w 1274336"/>
              <a:gd name="connsiteY2" fmla="*/ 347430 h 1455271"/>
              <a:gd name="connsiteX3" fmla="*/ 1274336 w 1274336"/>
              <a:gd name="connsiteY3" fmla="*/ 1118682 h 1455271"/>
              <a:gd name="connsiteX4" fmla="*/ 632998 w 1274336"/>
              <a:gd name="connsiteY4" fmla="*/ 1455271 h 1455271"/>
              <a:gd name="connsiteX5" fmla="*/ 1026 w 1274336"/>
              <a:gd name="connsiteY5" fmla="*/ 1112187 h 1455271"/>
              <a:gd name="connsiteX6" fmla="*/ 153 w 1274336"/>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55271"/>
              <a:gd name="connsiteX1" fmla="*/ 639317 w 1280642"/>
              <a:gd name="connsiteY1" fmla="*/ 0 h 1455271"/>
              <a:gd name="connsiteX2" fmla="*/ 1280642 w 1280642"/>
              <a:gd name="connsiteY2" fmla="*/ 369655 h 1455271"/>
              <a:gd name="connsiteX3" fmla="*/ 1274336 w 1280642"/>
              <a:gd name="connsiteY3" fmla="*/ 1118682 h 1455271"/>
              <a:gd name="connsiteX4" fmla="*/ 632998 w 1280642"/>
              <a:gd name="connsiteY4" fmla="*/ 1455271 h 1455271"/>
              <a:gd name="connsiteX5" fmla="*/ 1026 w 1280642"/>
              <a:gd name="connsiteY5" fmla="*/ 1112187 h 1455271"/>
              <a:gd name="connsiteX6" fmla="*/ 153 w 1280642"/>
              <a:gd name="connsiteY6" fmla="*/ 372855 h 1455271"/>
              <a:gd name="connsiteX0" fmla="*/ 153 w 1280642"/>
              <a:gd name="connsiteY0" fmla="*/ 372855 h 1467971"/>
              <a:gd name="connsiteX1" fmla="*/ 639317 w 1280642"/>
              <a:gd name="connsiteY1" fmla="*/ 0 h 1467971"/>
              <a:gd name="connsiteX2" fmla="*/ 1280642 w 1280642"/>
              <a:gd name="connsiteY2" fmla="*/ 369655 h 1467971"/>
              <a:gd name="connsiteX3" fmla="*/ 1274336 w 1280642"/>
              <a:gd name="connsiteY3" fmla="*/ 111868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6965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72855 h 1467971"/>
              <a:gd name="connsiteX1" fmla="*/ 639317 w 1280642"/>
              <a:gd name="connsiteY1" fmla="*/ 0 h 1467971"/>
              <a:gd name="connsiteX2" fmla="*/ 1280642 w 1280642"/>
              <a:gd name="connsiteY2" fmla="*/ 376005 h 1467971"/>
              <a:gd name="connsiteX3" fmla="*/ 1277511 w 1280642"/>
              <a:gd name="connsiteY3" fmla="*/ 1112332 h 1467971"/>
              <a:gd name="connsiteX4" fmla="*/ 636173 w 1280642"/>
              <a:gd name="connsiteY4" fmla="*/ 1467971 h 1467971"/>
              <a:gd name="connsiteX5" fmla="*/ 1026 w 1280642"/>
              <a:gd name="connsiteY5" fmla="*/ 1112187 h 1467971"/>
              <a:gd name="connsiteX6" fmla="*/ 153 w 1280642"/>
              <a:gd name="connsiteY6" fmla="*/ 372855 h 1467971"/>
              <a:gd name="connsiteX0" fmla="*/ 153 w 1280642"/>
              <a:gd name="connsiteY0" fmla="*/ 381965 h 1477081"/>
              <a:gd name="connsiteX1" fmla="*/ 630206 w 1280642"/>
              <a:gd name="connsiteY1" fmla="*/ 0 h 1477081"/>
              <a:gd name="connsiteX2" fmla="*/ 1280642 w 1280642"/>
              <a:gd name="connsiteY2" fmla="*/ 385115 h 1477081"/>
              <a:gd name="connsiteX3" fmla="*/ 1277511 w 1280642"/>
              <a:gd name="connsiteY3" fmla="*/ 1121442 h 1477081"/>
              <a:gd name="connsiteX4" fmla="*/ 636173 w 1280642"/>
              <a:gd name="connsiteY4" fmla="*/ 1477081 h 1477081"/>
              <a:gd name="connsiteX5" fmla="*/ 1026 w 1280642"/>
              <a:gd name="connsiteY5" fmla="*/ 1121297 h 1477081"/>
              <a:gd name="connsiteX6" fmla="*/ 153 w 1280642"/>
              <a:gd name="connsiteY6" fmla="*/ 381965 h 1477081"/>
              <a:gd name="connsiteX0" fmla="*/ 20 w 1298728"/>
              <a:gd name="connsiteY0" fmla="*/ 368301 h 1477081"/>
              <a:gd name="connsiteX1" fmla="*/ 648292 w 1298728"/>
              <a:gd name="connsiteY1" fmla="*/ 0 h 1477081"/>
              <a:gd name="connsiteX2" fmla="*/ 1298728 w 1298728"/>
              <a:gd name="connsiteY2" fmla="*/ 385115 h 1477081"/>
              <a:gd name="connsiteX3" fmla="*/ 1295597 w 1298728"/>
              <a:gd name="connsiteY3" fmla="*/ 1121442 h 1477081"/>
              <a:gd name="connsiteX4" fmla="*/ 654259 w 1298728"/>
              <a:gd name="connsiteY4" fmla="*/ 1477081 h 1477081"/>
              <a:gd name="connsiteX5" fmla="*/ 19112 w 1298728"/>
              <a:gd name="connsiteY5" fmla="*/ 1121297 h 1477081"/>
              <a:gd name="connsiteX6" fmla="*/ 20 w 1298728"/>
              <a:gd name="connsiteY6" fmla="*/ 368301 h 1477081"/>
              <a:gd name="connsiteX0" fmla="*/ 3682 w 1302390"/>
              <a:gd name="connsiteY0" fmla="*/ 368301 h 1477081"/>
              <a:gd name="connsiteX1" fmla="*/ 651954 w 1302390"/>
              <a:gd name="connsiteY1" fmla="*/ 0 h 1477081"/>
              <a:gd name="connsiteX2" fmla="*/ 1302390 w 1302390"/>
              <a:gd name="connsiteY2" fmla="*/ 385115 h 1477081"/>
              <a:gd name="connsiteX3" fmla="*/ 1299259 w 1302390"/>
              <a:gd name="connsiteY3" fmla="*/ 1121442 h 1477081"/>
              <a:gd name="connsiteX4" fmla="*/ 657921 w 1302390"/>
              <a:gd name="connsiteY4" fmla="*/ 1477081 h 1477081"/>
              <a:gd name="connsiteX5" fmla="*/ 0 w 1302390"/>
              <a:gd name="connsiteY5" fmla="*/ 1121297 h 1477081"/>
              <a:gd name="connsiteX6" fmla="*/ 3682 w 1302390"/>
              <a:gd name="connsiteY6" fmla="*/ 368301 h 1477081"/>
              <a:gd name="connsiteX0" fmla="*/ 3682 w 1302390"/>
              <a:gd name="connsiteY0" fmla="*/ 368301 h 1499854"/>
              <a:gd name="connsiteX1" fmla="*/ 651954 w 1302390"/>
              <a:gd name="connsiteY1" fmla="*/ 0 h 1499854"/>
              <a:gd name="connsiteX2" fmla="*/ 1302390 w 1302390"/>
              <a:gd name="connsiteY2" fmla="*/ 385115 h 1499854"/>
              <a:gd name="connsiteX3" fmla="*/ 1299259 w 1302390"/>
              <a:gd name="connsiteY3" fmla="*/ 1121442 h 1499854"/>
              <a:gd name="connsiteX4" fmla="*/ 648811 w 1302390"/>
              <a:gd name="connsiteY4" fmla="*/ 1499854 h 1499854"/>
              <a:gd name="connsiteX5" fmla="*/ 0 w 1302390"/>
              <a:gd name="connsiteY5" fmla="*/ 1121297 h 1499854"/>
              <a:gd name="connsiteX6" fmla="*/ 3682 w 1302390"/>
              <a:gd name="connsiteY6" fmla="*/ 368301 h 1499854"/>
              <a:gd name="connsiteX0" fmla="*/ 3682 w 1304010"/>
              <a:gd name="connsiteY0" fmla="*/ 368301 h 1499854"/>
              <a:gd name="connsiteX1" fmla="*/ 651954 w 1304010"/>
              <a:gd name="connsiteY1" fmla="*/ 0 h 1499854"/>
              <a:gd name="connsiteX2" fmla="*/ 1302390 w 1304010"/>
              <a:gd name="connsiteY2" fmla="*/ 385115 h 1499854"/>
              <a:gd name="connsiteX3" fmla="*/ 1303814 w 1304010"/>
              <a:gd name="connsiteY3" fmla="*/ 1135106 h 1499854"/>
              <a:gd name="connsiteX4" fmla="*/ 648811 w 1304010"/>
              <a:gd name="connsiteY4" fmla="*/ 1499854 h 1499854"/>
              <a:gd name="connsiteX5" fmla="*/ 0 w 1304010"/>
              <a:gd name="connsiteY5" fmla="*/ 1121297 h 1499854"/>
              <a:gd name="connsiteX6" fmla="*/ 3682 w 1304010"/>
              <a:gd name="connsiteY6" fmla="*/ 368301 h 1499854"/>
              <a:gd name="connsiteX0" fmla="*/ 3682 w 1306945"/>
              <a:gd name="connsiteY0" fmla="*/ 368301 h 1499854"/>
              <a:gd name="connsiteX1" fmla="*/ 651954 w 1306945"/>
              <a:gd name="connsiteY1" fmla="*/ 0 h 1499854"/>
              <a:gd name="connsiteX2" fmla="*/ 1306945 w 1306945"/>
              <a:gd name="connsiteY2" fmla="*/ 376007 h 1499854"/>
              <a:gd name="connsiteX3" fmla="*/ 1303814 w 1306945"/>
              <a:gd name="connsiteY3" fmla="*/ 1135106 h 1499854"/>
              <a:gd name="connsiteX4" fmla="*/ 648811 w 1306945"/>
              <a:gd name="connsiteY4" fmla="*/ 1499854 h 1499854"/>
              <a:gd name="connsiteX5" fmla="*/ 0 w 1306945"/>
              <a:gd name="connsiteY5" fmla="*/ 1121297 h 1499854"/>
              <a:gd name="connsiteX6" fmla="*/ 3682 w 1306945"/>
              <a:gd name="connsiteY6" fmla="*/ 368301 h 149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6945" h="1499854">
                <a:moveTo>
                  <a:pt x="3682" y="368301"/>
                </a:moveTo>
                <a:lnTo>
                  <a:pt x="651954" y="0"/>
                </a:lnTo>
                <a:lnTo>
                  <a:pt x="1306945" y="376007"/>
                </a:lnTo>
                <a:cubicBezTo>
                  <a:pt x="1305901" y="623566"/>
                  <a:pt x="1304858" y="887547"/>
                  <a:pt x="1303814" y="1135106"/>
                </a:cubicBezTo>
                <a:lnTo>
                  <a:pt x="648811" y="1499854"/>
                </a:lnTo>
                <a:lnTo>
                  <a:pt x="0" y="1121297"/>
                </a:lnTo>
                <a:cubicBezTo>
                  <a:pt x="767" y="876970"/>
                  <a:pt x="2915" y="612628"/>
                  <a:pt x="3682" y="368301"/>
                </a:cubicBezTo>
                <a:close/>
              </a:path>
            </a:pathLst>
          </a:custGeom>
          <a:solidFill>
            <a:srgbClr val="CCFFCC">
              <a:alpha val="50000"/>
            </a:srgbClr>
          </a:solidFill>
        </p:spPr>
        <p:txBody>
          <a:bodyPr/>
          <a:lstStyle/>
          <a:p>
            <a:endParaRPr lang="en-US" dirty="0"/>
          </a:p>
        </p:txBody>
      </p:sp>
    </p:spTree>
    <p:extLst>
      <p:ext uri="{BB962C8B-B14F-4D97-AF65-F5344CB8AC3E}">
        <p14:creationId xmlns:p14="http://schemas.microsoft.com/office/powerpoint/2010/main" val="26883729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Hexagon 6"/>
          <p:cNvSpPr/>
          <p:nvPr userDrawn="1"/>
        </p:nvSpPr>
        <p:spPr>
          <a:xfrm>
            <a:off x="11530135" y="6404219"/>
            <a:ext cx="378821" cy="326571"/>
          </a:xfrm>
          <a:prstGeom prst="hexagon">
            <a:avLst/>
          </a:prstGeom>
          <a:ln w="12700" cmpd="sng"/>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7" name="Slide Number Placeholder 5"/>
          <p:cNvSpPr>
            <a:spLocks noGrp="1"/>
          </p:cNvSpPr>
          <p:nvPr>
            <p:ph type="sldNum" sz="quarter" idx="4"/>
          </p:nvPr>
        </p:nvSpPr>
        <p:spPr>
          <a:xfrm>
            <a:off x="11470976" y="6371141"/>
            <a:ext cx="493637"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fld id="{EF1C736D-046B-6143-A812-CB8F34C3EF8B}" type="slidenum">
              <a:rPr lang="en-US" smtClean="0"/>
              <a:pPr/>
              <a:t>‹#›</a:t>
            </a:fld>
            <a:endParaRPr lang="en-US" dirty="0"/>
          </a:p>
        </p:txBody>
      </p:sp>
      <p:pic>
        <p:nvPicPr>
          <p:cNvPr id="3" name="Picture 2" descr="MedTechHackThemaMini1.png"/>
          <p:cNvPicPr>
            <a:picLocks noChangeAspect="1"/>
          </p:cNvPicPr>
          <p:nvPr userDrawn="1"/>
        </p:nvPicPr>
        <p:blipFill rotWithShape="1">
          <a:blip r:embed="rId2">
            <a:alphaModFix amt="50000"/>
            <a:extLst>
              <a:ext uri="{28A0092B-C50C-407E-A947-70E740481C1C}">
                <a14:useLocalDpi xmlns:a14="http://schemas.microsoft.com/office/drawing/2010/main"/>
              </a:ext>
            </a:extLst>
          </a:blip>
          <a:srcRect l="3722" t="10021"/>
          <a:stretch/>
        </p:blipFill>
        <p:spPr>
          <a:xfrm>
            <a:off x="0" y="-1"/>
            <a:ext cx="3930957" cy="4234375"/>
          </a:xfrm>
          <a:prstGeom prst="rect">
            <a:avLst/>
          </a:prstGeom>
        </p:spPr>
      </p:pic>
      <p:pic>
        <p:nvPicPr>
          <p:cNvPr id="5" name="Picture 4" descr="MedTechHackThemaMini2.png"/>
          <p:cNvPicPr>
            <a:picLocks noChangeAspect="1"/>
          </p:cNvPicPr>
          <p:nvPr userDrawn="1"/>
        </p:nvPicPr>
        <p:blipFill rotWithShape="1">
          <a:blip r:embed="rId3">
            <a:alphaModFix amt="47000"/>
            <a:extLst>
              <a:ext uri="{28A0092B-C50C-407E-A947-70E740481C1C}">
                <a14:useLocalDpi xmlns:a14="http://schemas.microsoft.com/office/drawing/2010/main"/>
              </a:ext>
            </a:extLst>
          </a:blip>
          <a:srcRect l="4630"/>
          <a:stretch/>
        </p:blipFill>
        <p:spPr>
          <a:xfrm>
            <a:off x="0" y="338668"/>
            <a:ext cx="2588381" cy="3074307"/>
          </a:xfrm>
          <a:prstGeom prst="rect">
            <a:avLst/>
          </a:prstGeom>
        </p:spPr>
      </p:pic>
      <p:sp>
        <p:nvSpPr>
          <p:cNvPr id="16" name="Title 1"/>
          <p:cNvSpPr>
            <a:spLocks noGrp="1"/>
          </p:cNvSpPr>
          <p:nvPr>
            <p:ph type="ctrTitle"/>
          </p:nvPr>
        </p:nvSpPr>
        <p:spPr>
          <a:xfrm>
            <a:off x="553556" y="211743"/>
            <a:ext cx="11411057" cy="1088019"/>
          </a:xfrm>
        </p:spPr>
        <p:txBody>
          <a:bodyPr>
            <a:normAutofit/>
          </a:bodyPr>
          <a:lstStyle>
            <a:lvl1pPr algn="l">
              <a:defRPr sz="5333" baseline="0"/>
            </a:lvl1pPr>
          </a:lstStyle>
          <a:p>
            <a:endParaRPr lang="en-US" dirty="0"/>
          </a:p>
        </p:txBody>
      </p:sp>
      <p:sp>
        <p:nvSpPr>
          <p:cNvPr id="17" name="Subtitle 2"/>
          <p:cNvSpPr>
            <a:spLocks noGrp="1"/>
          </p:cNvSpPr>
          <p:nvPr>
            <p:ph type="subTitle" idx="1"/>
          </p:nvPr>
        </p:nvSpPr>
        <p:spPr>
          <a:xfrm>
            <a:off x="3930957" y="1299763"/>
            <a:ext cx="8033656" cy="804811"/>
          </a:xfrm>
        </p:spPr>
        <p:txBody>
          <a:bodyPr>
            <a:noAutofit/>
          </a:bodyPr>
          <a:lstStyle>
            <a:lvl1pPr marL="0" indent="0" algn="ctr">
              <a:buNone/>
              <a:defRPr sz="3200">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19" name="Text Placeholder 3"/>
          <p:cNvSpPr>
            <a:spLocks noGrp="1"/>
          </p:cNvSpPr>
          <p:nvPr>
            <p:ph type="body" sz="quarter" idx="10"/>
          </p:nvPr>
        </p:nvSpPr>
        <p:spPr>
          <a:xfrm>
            <a:off x="7196668" y="2104574"/>
            <a:ext cx="4767945" cy="4266567"/>
          </a:xfrm>
        </p:spPr>
        <p:txBody>
          <a:bodyPr/>
          <a:lstStyle>
            <a:lvl1pPr marL="0" indent="0">
              <a:buNone/>
              <a:defRPr sz="1867"/>
            </a:lvl1pPr>
            <a:lvl2pPr>
              <a:defRPr sz="2667"/>
            </a:lvl2pPr>
            <a:lvl3pPr>
              <a:defRPr sz="2667"/>
            </a:lvl3pPr>
            <a:lvl4pPr>
              <a:defRPr sz="2667"/>
            </a:lvl4pPr>
            <a:lvl5pPr>
              <a:defRPr sz="26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898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1007E4C-C022-42DB-BD71-2D2CF2DA1A40}" type="datetimeFigureOut">
              <a:rPr lang="en-GB" smtClean="0"/>
              <a:t>29/09/2025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2124358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1007E4C-C022-42DB-BD71-2D2CF2DA1A40}"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281730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1007E4C-C022-42DB-BD71-2D2CF2DA1A40}" type="datetimeFigureOut">
              <a:rPr lang="en-GB" smtClean="0"/>
              <a:t>29/09/2025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234577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1007E4C-C022-42DB-BD71-2D2CF2DA1A40}" type="datetimeFigureOut">
              <a:rPr lang="en-GB" smtClean="0"/>
              <a:t>29/09/2025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2599243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07E4C-C022-42DB-BD71-2D2CF2DA1A40}" type="datetimeFigureOut">
              <a:rPr lang="en-GB" smtClean="0"/>
              <a:t>29/09/2025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2288819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007E4C-C022-42DB-BD71-2D2CF2DA1A40}"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695074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007E4C-C022-42DB-BD71-2D2CF2DA1A40}" type="datetimeFigureOut">
              <a:rPr lang="en-GB" smtClean="0"/>
              <a:t>29/09/2025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7F733F-F1A5-47BF-8E0F-E00B089F250F}" type="slidenum">
              <a:rPr lang="en-GB" smtClean="0"/>
              <a:t>‹#›</a:t>
            </a:fld>
            <a:endParaRPr lang="en-GB"/>
          </a:p>
        </p:txBody>
      </p:sp>
    </p:spTree>
    <p:extLst>
      <p:ext uri="{BB962C8B-B14F-4D97-AF65-F5344CB8AC3E}">
        <p14:creationId xmlns:p14="http://schemas.microsoft.com/office/powerpoint/2010/main" val="3140777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007E4C-C022-42DB-BD71-2D2CF2DA1A40}" type="datetimeFigureOut">
              <a:rPr lang="en-GB" smtClean="0"/>
              <a:t>29/09/2025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7F733F-F1A5-47BF-8E0F-E00B089F250F}" type="slidenum">
              <a:rPr lang="en-GB" smtClean="0"/>
              <a:t>‹#›</a:t>
            </a:fld>
            <a:endParaRPr lang="en-GB"/>
          </a:p>
        </p:txBody>
      </p:sp>
    </p:spTree>
    <p:extLst>
      <p:ext uri="{BB962C8B-B14F-4D97-AF65-F5344CB8AC3E}">
        <p14:creationId xmlns:p14="http://schemas.microsoft.com/office/powerpoint/2010/main" val="1677456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CB107-000D-43BC-B53A-5DFDA85E875A}" type="datetimeFigureOut">
              <a:rPr lang="en-GB" smtClean="0"/>
              <a:t>29/09/2025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BE8CD9-E460-4D84-8456-4E14B8DA43D1}" type="slidenum">
              <a:rPr lang="en-GB" smtClean="0"/>
              <a:t>‹#›</a:t>
            </a:fld>
            <a:endParaRPr lang="en-GB"/>
          </a:p>
        </p:txBody>
      </p:sp>
    </p:spTree>
    <p:extLst>
      <p:ext uri="{BB962C8B-B14F-4D97-AF65-F5344CB8AC3E}">
        <p14:creationId xmlns:p14="http://schemas.microsoft.com/office/powerpoint/2010/main" val="33058382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lnSpc>
          <a:spcPct val="90000"/>
        </a:lnSpc>
        <a:spcBef>
          <a:spcPct val="0"/>
        </a:spcBef>
        <a:buNone/>
        <a:defRPr sz="4400" b="1" kern="1200">
          <a:solidFill>
            <a:srgbClr val="09295C"/>
          </a:solidFill>
          <a:latin typeface="Gill Sans MT" panose="020B0502020104020203"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9295C"/>
          </a:solidFill>
          <a:latin typeface="Gill Sans MT" panose="020B0502020104020203"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9295C"/>
          </a:solidFill>
          <a:latin typeface="Gill Sans MT" panose="020B0502020104020203"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9295C"/>
          </a:solidFill>
          <a:latin typeface="Gill Sans MT" panose="020B0502020104020203"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Gill Sans MT" panose="020B0502020104020203"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9295C"/>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hyperlink" Target="https://iopscience.iop.org/article/10.1088/1748-0221/9/05/C05013" TargetMode="External"/><Relationship Id="rId2" Type="http://schemas.openxmlformats.org/officeDocument/2006/relationships/hyperlink" Target="https://www.sciencedirect.com/science/article/pii/S1350448719305165" TargetMode="Externa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sciencedirect.com/science/article/pii/S016890022200781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hyperlink" Target="https://arxiv.org/abs/2506.11655" TargetMode="External"/><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1088/1748-0221/18/07/P07012" TargetMode="External"/><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hyperlink" Target="https://kt.cern/sites/default/files/technology/picotdc/tech-brief/picotdc_0.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30481"/>
            <a:ext cx="12192000" cy="5501641"/>
          </a:xfrm>
          <a:prstGeom prst="rect">
            <a:avLst/>
          </a:prstGeom>
          <a:ln w="12700">
            <a:miter lim="400000"/>
          </a:ln>
        </p:spPr>
      </p:pic>
      <p:sp>
        <p:nvSpPr>
          <p:cNvPr id="5" name="TextBox 4"/>
          <p:cNvSpPr txBox="1"/>
          <p:nvPr/>
        </p:nvSpPr>
        <p:spPr>
          <a:xfrm>
            <a:off x="648563" y="4485708"/>
            <a:ext cx="11252790" cy="1815882"/>
          </a:xfrm>
          <a:prstGeom prst="rect">
            <a:avLst/>
          </a:prstGeom>
          <a:noFill/>
        </p:spPr>
        <p:txBody>
          <a:bodyPr wrap="square" rtlCol="0">
            <a:spAutoFit/>
          </a:bodyPr>
          <a:lstStyle/>
          <a:p>
            <a:r>
              <a:rPr lang="fr-CH" sz="4800" dirty="0" err="1">
                <a:solidFill>
                  <a:schemeClr val="tx1">
                    <a:lumMod val="65000"/>
                    <a:lumOff val="35000"/>
                  </a:schemeClr>
                </a:solidFill>
              </a:rPr>
              <a:t>Optoelectronics</a:t>
            </a:r>
            <a:r>
              <a:rPr lang="fr-CH" sz="4800" dirty="0">
                <a:solidFill>
                  <a:schemeClr val="tx1">
                    <a:lumMod val="65000"/>
                    <a:lumOff val="35000"/>
                  </a:schemeClr>
                </a:solidFill>
              </a:rPr>
              <a:t> &amp; </a:t>
            </a:r>
            <a:r>
              <a:rPr lang="fr-CH" sz="4800" dirty="0" err="1">
                <a:solidFill>
                  <a:schemeClr val="tx1">
                    <a:lumMod val="65000"/>
                    <a:lumOff val="35000"/>
                  </a:schemeClr>
                </a:solidFill>
              </a:rPr>
              <a:t>Microelectronics</a:t>
            </a:r>
            <a:endParaRPr lang="en-GB" sz="3200" i="1" dirty="0">
              <a:solidFill>
                <a:schemeClr val="tx1">
                  <a:lumMod val="65000"/>
                  <a:lumOff val="35000"/>
                </a:schemeClr>
              </a:solidFill>
            </a:endParaRPr>
          </a:p>
          <a:p>
            <a:r>
              <a:rPr lang="en-US" sz="3200" i="1" dirty="0">
                <a:solidFill>
                  <a:schemeClr val="tx1">
                    <a:lumMod val="65000"/>
                    <a:lumOff val="35000"/>
                  </a:schemeClr>
                </a:solidFill>
              </a:rPr>
              <a:t>CERN’s unique know-how derived from years of designing, testing and installing microelectronics exposed to harsh environments.</a:t>
            </a:r>
          </a:p>
        </p:txBody>
      </p:sp>
    </p:spTree>
    <p:extLst>
      <p:ext uri="{BB962C8B-B14F-4D97-AF65-F5344CB8AC3E}">
        <p14:creationId xmlns:p14="http://schemas.microsoft.com/office/powerpoint/2010/main" val="1098028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
                    </a14:imgEffect>
                  </a14:imgLayer>
                </a14:imgProps>
              </a:ext>
            </a:extLst>
          </a:blip>
          <a:srcRect t="38420"/>
          <a:stretch/>
        </p:blipFill>
        <p:spPr>
          <a:xfrm>
            <a:off x="0" y="0"/>
            <a:ext cx="12192000" cy="5501641"/>
          </a:xfrm>
          <a:prstGeom prst="rect">
            <a:avLst/>
          </a:prstGeom>
          <a:ln w="12700">
            <a:miter lim="400000"/>
          </a:ln>
        </p:spPr>
      </p:pic>
      <p:sp>
        <p:nvSpPr>
          <p:cNvPr id="2" name="Rectangle 1"/>
          <p:cNvSpPr/>
          <p:nvPr/>
        </p:nvSpPr>
        <p:spPr>
          <a:xfrm>
            <a:off x="-66680" y="0"/>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rPr>
              <a:t>Lorem ipsum </a:t>
            </a:r>
          </a:p>
        </p:txBody>
      </p:sp>
      <p:sp>
        <p:nvSpPr>
          <p:cNvPr id="6" name="TextBox 5"/>
          <p:cNvSpPr txBox="1"/>
          <p:nvPr/>
        </p:nvSpPr>
        <p:spPr>
          <a:xfrm>
            <a:off x="46173" y="546065"/>
            <a:ext cx="12079147"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lumMod val="65000"/>
                    <a:lumOff val="35000"/>
                  </a:prstClr>
                </a:solidFill>
                <a:effectLst/>
                <a:uLnTx/>
                <a:uFillTx/>
                <a:latin typeface="Calibri" panose="020F0502020204030204"/>
              </a:rPr>
              <a:t>Key Technology: </a:t>
            </a:r>
            <a:r>
              <a:rPr kumimoji="0" lang="en-US" sz="4400" b="0" i="0" u="none" strike="noStrike" kern="1200" cap="none" spc="0" normalizeH="0" baseline="0" noProof="0" dirty="0">
                <a:ln>
                  <a:noFill/>
                </a:ln>
                <a:solidFill>
                  <a:srgbClr val="F29676"/>
                </a:solidFill>
                <a:effectLst/>
                <a:uLnTx/>
                <a:uFillTx/>
                <a:latin typeface="Calibri" panose="020F0502020204030204"/>
              </a:rPr>
              <a:t>Timing, trigger and control</a:t>
            </a:r>
            <a:r>
              <a:rPr kumimoji="0" lang="en-US" sz="4400" b="0" i="0" u="none" strike="noStrike" kern="1200" cap="none" spc="0" normalizeH="0" noProof="0" dirty="0">
                <a:ln>
                  <a:noFill/>
                </a:ln>
                <a:solidFill>
                  <a:srgbClr val="F29676"/>
                </a:solidFill>
                <a:effectLst/>
                <a:uLnTx/>
                <a:uFillTx/>
                <a:latin typeface="Calibri" panose="020F0502020204030204"/>
              </a:rPr>
              <a:t> syste</a:t>
            </a:r>
            <a:r>
              <a:rPr lang="en-US" sz="4400" noProof="0" dirty="0">
                <a:solidFill>
                  <a:srgbClr val="F29676"/>
                </a:solidFill>
                <a:latin typeface="Calibri" panose="020F0502020204030204"/>
              </a:rPr>
              <a:t>m</a:t>
            </a:r>
            <a:endParaRPr kumimoji="0" lang="en-US" sz="4400" b="0" i="0" u="none" strike="noStrike" kern="1200" cap="none" spc="0" normalizeH="0" baseline="0" noProof="0" dirty="0">
              <a:ln>
                <a:noFill/>
              </a:ln>
              <a:solidFill>
                <a:srgbClr val="F29676"/>
              </a:solidFill>
              <a:effectLst/>
              <a:uLnTx/>
              <a:uFillTx/>
              <a:latin typeface="Calibri" panose="020F0502020204030204"/>
            </a:endParaRPr>
          </a:p>
        </p:txBody>
      </p:sp>
      <p:sp>
        <p:nvSpPr>
          <p:cNvPr id="43" name="Rounded Rectangle 42"/>
          <p:cNvSpPr/>
          <p:nvPr/>
        </p:nvSpPr>
        <p:spPr>
          <a:xfrm>
            <a:off x="6029320" y="3309740"/>
            <a:ext cx="5704568"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Rounded Rectangle 43"/>
          <p:cNvSpPr/>
          <p:nvPr/>
        </p:nvSpPr>
        <p:spPr>
          <a:xfrm>
            <a:off x="6029320" y="4471910"/>
            <a:ext cx="5704568" cy="2107184"/>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TextBox 44"/>
          <p:cNvSpPr txBox="1"/>
          <p:nvPr/>
        </p:nvSpPr>
        <p:spPr>
          <a:xfrm>
            <a:off x="6031502" y="4567019"/>
            <a:ext cx="565336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endParaRPr>
          </a:p>
        </p:txBody>
      </p:sp>
      <p:sp>
        <p:nvSpPr>
          <p:cNvPr id="46" name="TextBox 45"/>
          <p:cNvSpPr txBox="1"/>
          <p:nvPr/>
        </p:nvSpPr>
        <p:spPr>
          <a:xfrm rot="16200000">
            <a:off x="4498578" y="2666543"/>
            <a:ext cx="26719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rPr>
              <a:t>apps</a:t>
            </a:r>
            <a:endParaRPr kumimoji="0" lang="en-GB"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endParaRPr>
          </a:p>
        </p:txBody>
      </p:sp>
      <p:sp>
        <p:nvSpPr>
          <p:cNvPr id="47" name="TextBox 46"/>
          <p:cNvSpPr txBox="1"/>
          <p:nvPr/>
        </p:nvSpPr>
        <p:spPr>
          <a:xfrm rot="16200000">
            <a:off x="4514219" y="4845786"/>
            <a:ext cx="26719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rPr>
              <a:t>added value</a:t>
            </a:r>
            <a:endParaRPr kumimoji="0" lang="en-GB"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endParaRPr>
          </a:p>
        </p:txBody>
      </p:sp>
      <p:sp>
        <p:nvSpPr>
          <p:cNvPr id="48" name="TextBox 47"/>
          <p:cNvSpPr txBox="1"/>
          <p:nvPr/>
        </p:nvSpPr>
        <p:spPr>
          <a:xfrm>
            <a:off x="6058123" y="3327920"/>
            <a:ext cx="562674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grpSp>
        <p:nvGrpSpPr>
          <p:cNvPr id="27" name="Group 26"/>
          <p:cNvGrpSpPr/>
          <p:nvPr/>
        </p:nvGrpSpPr>
        <p:grpSpPr>
          <a:xfrm>
            <a:off x="170331" y="1150122"/>
            <a:ext cx="5520831" cy="5524275"/>
            <a:chOff x="90790" y="1604676"/>
            <a:chExt cx="4206062" cy="5105479"/>
          </a:xfrm>
        </p:grpSpPr>
        <p:sp>
          <p:nvSpPr>
            <p:cNvPr id="10" name="TextBox 9"/>
            <p:cNvSpPr txBox="1"/>
            <p:nvPr/>
          </p:nvSpPr>
          <p:spPr>
            <a:xfrm>
              <a:off x="501603" y="1604676"/>
              <a:ext cx="379453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29676"/>
                </a:solidFill>
                <a:effectLst/>
                <a:uLnTx/>
                <a:uFillTx/>
                <a:latin typeface="Calibri" panose="020F0502020204030204"/>
                <a:ea typeface="+mn-ea"/>
                <a:cs typeface="Arial" panose="020B0604020202020204" pitchFamily="34" charset="0"/>
              </a:endParaRPr>
            </a:p>
          </p:txBody>
        </p:sp>
        <p:sp>
          <p:nvSpPr>
            <p:cNvPr id="13" name="Rounded Rectangle 1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Rounded Rectangle 20"/>
            <p:cNvSpPr/>
            <p:nvPr/>
          </p:nvSpPr>
          <p:spPr>
            <a:xfrm>
              <a:off x="427079" y="4756874"/>
              <a:ext cx="3827420" cy="1953281"/>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TextBox 17"/>
            <p:cNvSpPr txBox="1"/>
            <p:nvPr/>
          </p:nvSpPr>
          <p:spPr>
            <a:xfrm>
              <a:off x="455329" y="3578450"/>
              <a:ext cx="3840806" cy="11317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 the LHC experiments at CERN, the Timing, Trigger and Control (TTC) system is responsible for delivering the TTC commands from the central processor to the detector sub-partitions. The TTC-Passive Optical Network (PON) project was born from the idea of making use of the well-developed by the telecom industry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FTTx</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/PON technology to propose an upgrade to the current off-detector TTC system, overcoming some of its limitations.</a:t>
              </a:r>
              <a:endParaRPr kumimoji="0" lang="en-GB"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30" name="TextBox 29"/>
            <p:cNvSpPr txBox="1"/>
            <p:nvPr/>
          </p:nvSpPr>
          <p:spPr>
            <a:xfrm>
              <a:off x="495272" y="4699188"/>
              <a:ext cx="3801580" cy="1848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Network:</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Wavelength multiplexing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Passive network, split ratio up to 1:128</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Network status online monitoring (current, optical power, eye diagram, propagation time)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Downstream:</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~10Gbps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Stability &lt; 10ps </a:t>
              </a:r>
              <a:r>
                <a:rPr kumimoji="0" lang="en-US" sz="1200" b="0" i="0" u="none" strike="noStrike" kern="1200" cap="none" spc="0" normalizeH="0" baseline="0" noProof="0" dirty="0" err="1">
                  <a:ln>
                    <a:noFill/>
                  </a:ln>
                  <a:solidFill>
                    <a:prstClr val="black">
                      <a:lumMod val="85000"/>
                      <a:lumOff val="15000"/>
                    </a:prstClr>
                  </a:solidFill>
                  <a:effectLst/>
                  <a:uLnTx/>
                  <a:uFillTx/>
                  <a:latin typeface="Calibri" panose="020F0502020204030204"/>
                  <a:ea typeface="+mn-ea"/>
                  <a:cs typeface="+mn-cs"/>
                </a:rPr>
                <a:t>rms</a:t>
              </a:r>
              <a:endPar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Low latency</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BER&lt;10</a:t>
              </a:r>
              <a:r>
                <a:rPr kumimoji="0" lang="en-US" sz="1200" b="0" i="0" u="none" strike="noStrike" kern="1200" cap="none" spc="0" normalizeH="0" baseline="30000" noProof="0" dirty="0">
                  <a:ln>
                    <a:noFill/>
                  </a:ln>
                  <a:solidFill>
                    <a:prstClr val="black">
                      <a:lumMod val="85000"/>
                      <a:lumOff val="15000"/>
                    </a:prstClr>
                  </a:solidFill>
                  <a:effectLst/>
                  <a:uLnTx/>
                  <a:uFillTx/>
                  <a:latin typeface="Calibri" panose="020F0502020204030204"/>
                  <a:ea typeface="+mn-ea"/>
                  <a:cs typeface="+mn-cs"/>
                </a:rPr>
                <a:t>-12</a:t>
              </a:r>
            </a:p>
          </p:txBody>
        </p:sp>
        <p:sp>
          <p:nvSpPr>
            <p:cNvPr id="15" name="TextBox 14"/>
            <p:cNvSpPr txBox="1"/>
            <p:nvPr/>
          </p:nvSpPr>
          <p:spPr>
            <a:xfrm rot="16200000">
              <a:off x="-1036612" y="3032276"/>
              <a:ext cx="2671948" cy="4044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rPr>
                <a:t>what</a:t>
              </a:r>
              <a:endParaRPr kumimoji="0" lang="en-GB"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endParaRPr>
            </a:p>
          </p:txBody>
        </p:sp>
        <p:sp>
          <p:nvSpPr>
            <p:cNvPr id="37" name="TextBox 36"/>
            <p:cNvSpPr txBox="1"/>
            <p:nvPr/>
          </p:nvSpPr>
          <p:spPr>
            <a:xfrm rot="16200000">
              <a:off x="-1042943" y="5012129"/>
              <a:ext cx="2671948" cy="4044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rPr>
                <a:t>tech specs</a:t>
              </a:r>
              <a:endParaRPr kumimoji="0" lang="en-GB" sz="2800" b="1" i="0" u="none" strike="noStrike" kern="1200" cap="none" spc="0" normalizeH="0" baseline="0" noProof="0" dirty="0">
                <a:ln>
                  <a:noFill/>
                </a:ln>
                <a:solidFill>
                  <a:srgbClr val="E7E6E6">
                    <a:lumMod val="90000"/>
                  </a:srgbClr>
                </a:solidFill>
                <a:effectLst/>
                <a:uLnTx/>
                <a:uFillTx/>
                <a:latin typeface="Calibri" panose="020F0502020204030204"/>
                <a:ea typeface="+mn-ea"/>
                <a:cs typeface="+mn-cs"/>
              </a:endParaRPr>
            </a:p>
          </p:txBody>
        </p:sp>
      </p:grpSp>
      <p:sp>
        <p:nvSpPr>
          <p:cNvPr id="22" name="TextBox 21"/>
          <p:cNvSpPr txBox="1"/>
          <p:nvPr/>
        </p:nvSpPr>
        <p:spPr>
          <a:xfrm>
            <a:off x="6031502" y="4567019"/>
            <a:ext cx="5653368" cy="203132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High Split Ratio</a:t>
            </a:r>
            <a:endParaRPr kumimoji="0" lang="en-GB"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	 </a:t>
            </a: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up to 128 nodes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Very short gaps between upstream frames (25ns)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      	</a:t>
            </a: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maximizing total bandwidth upstream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Extremely stable and robust against line errors</a:t>
            </a:r>
          </a:p>
          <a:p>
            <a:pPr marL="914400" marR="0" lvl="2"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&lt;10ps </a:t>
            </a:r>
            <a:r>
              <a:rPr kumimoji="0" lang="en-US" sz="1400" b="1" i="0" u="none" strike="noStrike" kern="1200" cap="none" spc="0" normalizeH="0" baseline="0" noProof="0" dirty="0" err="1">
                <a:ln>
                  <a:noFill/>
                </a:ln>
                <a:solidFill>
                  <a:srgbClr val="F29676"/>
                </a:solidFill>
                <a:effectLst/>
                <a:uLnTx/>
                <a:uFillTx/>
                <a:latin typeface="Calibri" panose="020F0502020204030204"/>
                <a:ea typeface="+mn-ea"/>
                <a:cs typeface="+mn-cs"/>
                <a:sym typeface="Wingdings" panose="05000000000000000000" pitchFamily="2" charset="2"/>
              </a:rPr>
              <a:t>rms</a:t>
            </a: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and Forward Error Correction scheme</a:t>
            </a:r>
            <a:endPar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Complete Online Monitoring: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sym typeface="Wingdings" panose="05000000000000000000" pitchFamily="2" charset="2"/>
              </a:rPr>
              <a:t>     	 </a:t>
            </a: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continuous tracking of network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29676"/>
                </a:solidFill>
                <a:effectLst/>
                <a:uLnTx/>
                <a:uFillTx/>
                <a:latin typeface="Calibri" panose="020F0502020204030204"/>
                <a:ea typeface="+mn-ea"/>
                <a:cs typeface="+mn-cs"/>
                <a:sym typeface="Wingdings" panose="05000000000000000000" pitchFamily="2" charset="2"/>
              </a:rPr>
              <a:t>	  predictive maintenance</a:t>
            </a:r>
          </a:p>
        </p:txBody>
      </p:sp>
      <p:sp>
        <p:nvSpPr>
          <p:cNvPr id="23" name="TextBox 22"/>
          <p:cNvSpPr txBox="1"/>
          <p:nvPr/>
        </p:nvSpPr>
        <p:spPr>
          <a:xfrm>
            <a:off x="6058123" y="3327920"/>
            <a:ext cx="5626747" cy="73866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400" b="0" i="0" u="none" strike="noStrike" kern="1200" cap="none" spc="0" normalizeH="0" baseline="0" noProof="0" dirty="0" err="1">
                <a:ln>
                  <a:noFill/>
                </a:ln>
                <a:solidFill>
                  <a:prstClr val="black">
                    <a:lumMod val="85000"/>
                    <a:lumOff val="15000"/>
                  </a:prstClr>
                </a:solidFill>
                <a:effectLst/>
                <a:uLnTx/>
                <a:uFillTx/>
                <a:latin typeface="Calibri" panose="020F0502020204030204"/>
                <a:ea typeface="+mn-ea"/>
                <a:cs typeface="+mn-cs"/>
              </a:rPr>
              <a:t>Telecommunications</a:t>
            </a:r>
            <a:endParaRPr kumimoji="0" lang="fr-CH"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400" b="0" i="0" u="none" strike="noStrike" kern="1200" cap="none" spc="0" normalizeH="0" baseline="0" noProof="0" dirty="0" err="1">
                <a:ln>
                  <a:noFill/>
                </a:ln>
                <a:solidFill>
                  <a:prstClr val="black">
                    <a:lumMod val="85000"/>
                    <a:lumOff val="15000"/>
                  </a:prstClr>
                </a:solidFill>
                <a:effectLst/>
                <a:uLnTx/>
                <a:uFillTx/>
                <a:latin typeface="Calibri" panose="020F0502020204030204"/>
                <a:ea typeface="+mn-ea"/>
                <a:cs typeface="+mn-cs"/>
              </a:rPr>
              <a:t>Clock</a:t>
            </a:r>
            <a:r>
              <a:rPr kumimoji="0" lang="fr-CH"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 Distribution Networks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7" name="TextBox 6"/>
          <p:cNvSpPr txBox="1"/>
          <p:nvPr/>
        </p:nvSpPr>
        <p:spPr>
          <a:xfrm>
            <a:off x="2646532" y="5490869"/>
            <a:ext cx="3134140" cy="104644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Upstream:</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Time Domain Multiplexing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No arbitration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Short GAP between bursts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Downstream synchronous</a:t>
            </a:r>
          </a:p>
        </p:txBody>
      </p:sp>
      <p:sp>
        <p:nvSpPr>
          <p:cNvPr id="24" name="Rounded Rectangle 23"/>
          <p:cNvSpPr/>
          <p:nvPr/>
        </p:nvSpPr>
        <p:spPr>
          <a:xfrm>
            <a:off x="6029320" y="1633061"/>
            <a:ext cx="5704568" cy="1580465"/>
          </a:xfrm>
          <a:prstGeom prst="roundRect">
            <a:avLst/>
          </a:prstGeom>
          <a:blipFill dpi="0" rotWithShape="1">
            <a:blip r:embed="rId5"/>
            <a:srcRect/>
            <a:stretch>
              <a:fillRect l="-20000"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5" name="Rounded Rectangle 24"/>
          <p:cNvSpPr/>
          <p:nvPr/>
        </p:nvSpPr>
        <p:spPr>
          <a:xfrm>
            <a:off x="584584" y="1624829"/>
            <a:ext cx="5071127" cy="1580465"/>
          </a:xfrm>
          <a:prstGeom prst="round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6"/>
          <a:stretch>
            <a:fillRect/>
          </a:stretch>
        </p:blipFill>
        <p:spPr>
          <a:xfrm>
            <a:off x="1856945" y="1681148"/>
            <a:ext cx="2723292" cy="1456644"/>
          </a:xfrm>
          <a:prstGeom prst="rect">
            <a:avLst/>
          </a:prstGeom>
        </p:spPr>
      </p:pic>
    </p:spTree>
    <p:extLst>
      <p:ext uri="{BB962C8B-B14F-4D97-AF65-F5344CB8AC3E}">
        <p14:creationId xmlns:p14="http://schemas.microsoft.com/office/powerpoint/2010/main" val="4096317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0"/>
            <a:ext cx="12192000" cy="5501641"/>
          </a:xfrm>
          <a:prstGeom prst="rect">
            <a:avLst/>
          </a:prstGeom>
          <a:ln w="12700">
            <a:miter lim="400000"/>
          </a:ln>
        </p:spPr>
      </p:pic>
      <p:sp>
        <p:nvSpPr>
          <p:cNvPr id="2" name="Rectangle 1"/>
          <p:cNvSpPr/>
          <p:nvPr/>
        </p:nvSpPr>
        <p:spPr>
          <a:xfrm>
            <a:off x="0" y="0"/>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Lorem ipsum </a:t>
            </a:r>
          </a:p>
        </p:txBody>
      </p:sp>
      <p:sp>
        <p:nvSpPr>
          <p:cNvPr id="6" name="TextBox 5"/>
          <p:cNvSpPr txBox="1"/>
          <p:nvPr/>
        </p:nvSpPr>
        <p:spPr>
          <a:xfrm>
            <a:off x="1162152" y="353036"/>
            <a:ext cx="11580505" cy="830997"/>
          </a:xfrm>
          <a:prstGeom prst="rect">
            <a:avLst/>
          </a:prstGeom>
          <a:noFill/>
        </p:spPr>
        <p:txBody>
          <a:bodyPr wrap="square" rtlCol="0">
            <a:spAutoFit/>
          </a:bodyPr>
          <a:lstStyle/>
          <a:p>
            <a:r>
              <a:rPr lang="en-US" sz="4800" dirty="0">
                <a:solidFill>
                  <a:schemeClr val="tx1">
                    <a:lumMod val="65000"/>
                    <a:lumOff val="35000"/>
                  </a:schemeClr>
                </a:solidFill>
              </a:rPr>
              <a:t>Key technology: </a:t>
            </a:r>
            <a:r>
              <a:rPr lang="en-US" sz="4800" dirty="0" err="1">
                <a:solidFill>
                  <a:srgbClr val="F29676"/>
                </a:solidFill>
              </a:rPr>
              <a:t>Medipix</a:t>
            </a:r>
            <a:r>
              <a:rPr lang="en-US" sz="4800" dirty="0">
                <a:solidFill>
                  <a:srgbClr val="F29676"/>
                </a:solidFill>
              </a:rPr>
              <a:t> chip family</a:t>
            </a:r>
          </a:p>
        </p:txBody>
      </p:sp>
      <p:grpSp>
        <p:nvGrpSpPr>
          <p:cNvPr id="27" name="Group 26"/>
          <p:cNvGrpSpPr/>
          <p:nvPr/>
        </p:nvGrpSpPr>
        <p:grpSpPr>
          <a:xfrm>
            <a:off x="222386" y="1326981"/>
            <a:ext cx="6136453" cy="5105479"/>
            <a:chOff x="114935" y="1604676"/>
            <a:chExt cx="4181200" cy="5105479"/>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cs typeface="Arial" panose="020B0604020202020204" pitchFamily="34" charset="0"/>
              </a:endParaRPr>
            </a:p>
          </p:txBody>
        </p:sp>
        <p:sp>
          <p:nvSpPr>
            <p:cNvPr id="13" name="Rounded Rectangle 12"/>
            <p:cNvSpPr/>
            <p:nvPr/>
          </p:nvSpPr>
          <p:spPr>
            <a:xfrm>
              <a:off x="427079" y="3594704"/>
              <a:ext cx="3827420" cy="1143990"/>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Rounded Rectangle 20"/>
            <p:cNvSpPr/>
            <p:nvPr/>
          </p:nvSpPr>
          <p:spPr>
            <a:xfrm>
              <a:off x="427079" y="4990739"/>
              <a:ext cx="3827420" cy="1719416"/>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TextBox 17"/>
            <p:cNvSpPr txBox="1"/>
            <p:nvPr/>
          </p:nvSpPr>
          <p:spPr>
            <a:xfrm>
              <a:off x="421421" y="3571672"/>
              <a:ext cx="3874713" cy="1384995"/>
            </a:xfrm>
            <a:prstGeom prst="rect">
              <a:avLst/>
            </a:prstGeom>
            <a:noFill/>
          </p:spPr>
          <p:txBody>
            <a:bodyPr wrap="square" rtlCol="0">
              <a:spAutoFit/>
            </a:bodyPr>
            <a:lstStyle/>
            <a:p>
              <a:r>
                <a:rPr lang="en-GB" sz="1400" dirty="0">
                  <a:solidFill>
                    <a:schemeClr val="tx1">
                      <a:lumMod val="85000"/>
                      <a:lumOff val="15000"/>
                    </a:schemeClr>
                  </a:solidFill>
                </a:rPr>
                <a:t>A family of pixel detector read-out chips for particle imaging and detection developed by a consortium lead by CERN. </a:t>
              </a:r>
              <a:r>
                <a:rPr lang="en-GB" sz="1400" dirty="0" err="1"/>
                <a:t>Medipix</a:t>
              </a:r>
              <a:r>
                <a:rPr lang="en-GB" sz="1400" dirty="0"/>
                <a:t> works like a camera, detecting and counting each individual particle hitting the pixels. This enables high-resolution, high-contrast, noise hit free images. </a:t>
              </a:r>
              <a:r>
                <a:rPr lang="fr-CH" sz="1400" dirty="0">
                  <a:solidFill>
                    <a:schemeClr val="tx1">
                      <a:lumMod val="85000"/>
                      <a:lumOff val="15000"/>
                    </a:schemeClr>
                  </a:solidFill>
                </a:rPr>
                <a:t>The </a:t>
              </a:r>
              <a:r>
                <a:rPr lang="fr-CH" sz="1400" dirty="0" err="1">
                  <a:solidFill>
                    <a:schemeClr val="tx1">
                      <a:lumMod val="85000"/>
                      <a:lumOff val="15000"/>
                    </a:schemeClr>
                  </a:solidFill>
                </a:rPr>
                <a:t>Medipix</a:t>
              </a:r>
              <a:r>
                <a:rPr lang="fr-CH" sz="1400" dirty="0">
                  <a:solidFill>
                    <a:schemeClr val="tx1">
                      <a:lumMod val="85000"/>
                      <a:lumOff val="15000"/>
                    </a:schemeClr>
                  </a:solidFill>
                </a:rPr>
                <a:t> chip </a:t>
              </a:r>
              <a:r>
                <a:rPr lang="fr-CH" sz="1400" dirty="0" err="1">
                  <a:solidFill>
                    <a:schemeClr val="tx1">
                      <a:lumMod val="85000"/>
                      <a:lumOff val="15000"/>
                    </a:schemeClr>
                  </a:solidFill>
                </a:rPr>
                <a:t>family</a:t>
              </a:r>
              <a:r>
                <a:rPr lang="fr-CH" sz="1400" dirty="0">
                  <a:solidFill>
                    <a:schemeClr val="tx1">
                      <a:lumMod val="85000"/>
                      <a:lumOff val="15000"/>
                    </a:schemeClr>
                  </a:solidFill>
                </a:rPr>
                <a:t> </a:t>
              </a:r>
              <a:r>
                <a:rPr lang="fr-CH" sz="1400" dirty="0" err="1">
                  <a:solidFill>
                    <a:schemeClr val="tx1">
                      <a:lumMod val="85000"/>
                      <a:lumOff val="15000"/>
                    </a:schemeClr>
                  </a:solidFill>
                </a:rPr>
                <a:t>aims</a:t>
              </a:r>
              <a:r>
                <a:rPr lang="fr-CH" sz="1400" dirty="0">
                  <a:solidFill>
                    <a:schemeClr val="tx1">
                      <a:lumMod val="85000"/>
                      <a:lumOff val="15000"/>
                    </a:schemeClr>
                  </a:solidFill>
                </a:rPr>
                <a:t> at frame </a:t>
              </a:r>
              <a:r>
                <a:rPr lang="fr-CH" sz="1400" dirty="0" err="1">
                  <a:solidFill>
                    <a:schemeClr val="tx1">
                      <a:lumMod val="85000"/>
                      <a:lumOff val="15000"/>
                    </a:schemeClr>
                  </a:solidFill>
                </a:rPr>
                <a:t>based</a:t>
              </a:r>
              <a:r>
                <a:rPr lang="fr-CH" sz="1400" dirty="0">
                  <a:solidFill>
                    <a:schemeClr val="tx1">
                      <a:lumMod val="85000"/>
                      <a:lumOff val="15000"/>
                    </a:schemeClr>
                  </a:solidFill>
                </a:rPr>
                <a:t> </a:t>
              </a:r>
              <a:r>
                <a:rPr lang="fr-CH" sz="1400" dirty="0" err="1">
                  <a:solidFill>
                    <a:schemeClr val="tx1">
                      <a:lumMod val="85000"/>
                      <a:lumOff val="15000"/>
                    </a:schemeClr>
                  </a:solidFill>
                </a:rPr>
                <a:t>imaging</a:t>
              </a:r>
              <a:r>
                <a:rPr lang="fr-CH" sz="1400" dirty="0">
                  <a:solidFill>
                    <a:schemeClr val="tx1">
                      <a:lumMod val="85000"/>
                      <a:lumOff val="15000"/>
                    </a:schemeClr>
                  </a:solidFill>
                </a:rPr>
                <a:t> and </a:t>
              </a:r>
              <a:r>
                <a:rPr lang="fr-CH" sz="1400" dirty="0" err="1">
                  <a:solidFill>
                    <a:schemeClr val="tx1">
                      <a:lumMod val="85000"/>
                      <a:lumOff val="15000"/>
                    </a:schemeClr>
                  </a:solidFill>
                </a:rPr>
                <a:t>spectroscopic</a:t>
              </a:r>
              <a:r>
                <a:rPr lang="fr-CH" sz="1400" dirty="0">
                  <a:solidFill>
                    <a:schemeClr val="tx1">
                      <a:lumMod val="85000"/>
                      <a:lumOff val="15000"/>
                    </a:schemeClr>
                  </a:solidFill>
                </a:rPr>
                <a:t> x-ray </a:t>
              </a:r>
              <a:r>
                <a:rPr lang="fr-CH" sz="1400" dirty="0" err="1">
                  <a:solidFill>
                    <a:schemeClr val="tx1">
                      <a:lumMod val="85000"/>
                      <a:lumOff val="15000"/>
                    </a:schemeClr>
                  </a:solidFill>
                </a:rPr>
                <a:t>imaging</a:t>
              </a:r>
              <a:r>
                <a:rPr lang="fr-CH" sz="1400" dirty="0">
                  <a:solidFill>
                    <a:schemeClr val="tx1">
                      <a:lumMod val="85000"/>
                      <a:lumOff val="15000"/>
                    </a:schemeClr>
                  </a:solidFill>
                </a:rPr>
                <a:t>.</a:t>
              </a:r>
            </a:p>
            <a:p>
              <a:pPr lvl="0" algn="just" defTabSz="584200" hangingPunct="0"/>
              <a:endParaRPr lang="en-GB" sz="1400" dirty="0">
                <a:solidFill>
                  <a:srgbClr val="000000"/>
                </a:solidFill>
                <a:latin typeface="Helvetica Light"/>
                <a:ea typeface="Helvetica Light"/>
                <a:cs typeface="Helvetica Light"/>
                <a:sym typeface="Helvetica Light"/>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15" name="TextBox 14"/>
            <p:cNvSpPr txBox="1"/>
            <p:nvPr/>
          </p:nvSpPr>
          <p:spPr>
            <a:xfrm rot="16200000">
              <a:off x="-1010954" y="3105578"/>
              <a:ext cx="2671948" cy="404482"/>
            </a:xfrm>
            <a:prstGeom prst="rect">
              <a:avLst/>
            </a:prstGeom>
            <a:noFill/>
          </p:spPr>
          <p:txBody>
            <a:bodyPr wrap="square" rtlCol="0">
              <a:spAutoFit/>
            </a:bodyPr>
            <a:lstStyle/>
            <a:p>
              <a:r>
                <a:rPr lang="en-US" sz="2800" b="1" dirty="0">
                  <a:solidFill>
                    <a:schemeClr val="bg2">
                      <a:lumMod val="90000"/>
                    </a:schemeClr>
                  </a:solidFill>
                </a:rPr>
                <a:t>what</a:t>
              </a:r>
              <a:endParaRPr lang="en-GB" sz="2800" b="1" dirty="0">
                <a:solidFill>
                  <a:schemeClr val="bg2">
                    <a:lumMod val="90000"/>
                  </a:schemeClr>
                </a:solidFill>
              </a:endParaRPr>
            </a:p>
          </p:txBody>
        </p:sp>
        <p:sp>
          <p:nvSpPr>
            <p:cNvPr id="37" name="TextBox 36"/>
            <p:cNvSpPr txBox="1"/>
            <p:nvPr/>
          </p:nvSpPr>
          <p:spPr>
            <a:xfrm rot="16200000">
              <a:off x="-1018798" y="5153760"/>
              <a:ext cx="2671948" cy="404482"/>
            </a:xfrm>
            <a:prstGeom prst="rect">
              <a:avLst/>
            </a:prstGeom>
            <a:noFill/>
          </p:spPr>
          <p:txBody>
            <a:bodyPr wrap="square" rtlCol="0">
              <a:spAutoFit/>
            </a:bodyPr>
            <a:lstStyle/>
            <a:p>
              <a:r>
                <a:rPr lang="en-US" sz="2800" b="1" dirty="0">
                  <a:solidFill>
                    <a:schemeClr val="bg2">
                      <a:lumMod val="90000"/>
                    </a:schemeClr>
                  </a:solidFill>
                </a:rPr>
                <a:t>tech specs</a:t>
              </a:r>
              <a:endParaRPr lang="en-GB" sz="2800" b="1" dirty="0">
                <a:solidFill>
                  <a:schemeClr val="bg2">
                    <a:lumMod val="90000"/>
                  </a:schemeClr>
                </a:solidFill>
              </a:endParaRPr>
            </a:p>
          </p:txBody>
        </p:sp>
      </p:grpSp>
      <p:grpSp>
        <p:nvGrpSpPr>
          <p:cNvPr id="41" name="Group 40"/>
          <p:cNvGrpSpPr/>
          <p:nvPr/>
        </p:nvGrpSpPr>
        <p:grpSpPr>
          <a:xfrm>
            <a:off x="6280986" y="1678805"/>
            <a:ext cx="5452902" cy="5006164"/>
            <a:chOff x="71652" y="1877144"/>
            <a:chExt cx="4182847" cy="5006164"/>
          </a:xfrm>
        </p:grpSpPr>
        <p:sp>
          <p:nvSpPr>
            <p:cNvPr id="43" name="Rounded Rectangle 4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4" name="Rounded Rectangle 43"/>
            <p:cNvSpPr/>
            <p:nvPr/>
          </p:nvSpPr>
          <p:spPr>
            <a:xfrm>
              <a:off x="427079" y="4756874"/>
              <a:ext cx="3827420" cy="1953281"/>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5" name="TextBox 44"/>
            <p:cNvSpPr txBox="1"/>
            <p:nvPr/>
          </p:nvSpPr>
          <p:spPr>
            <a:xfrm>
              <a:off x="428543" y="4851983"/>
              <a:ext cx="3793068" cy="2031325"/>
            </a:xfrm>
            <a:prstGeom prst="rect">
              <a:avLst/>
            </a:prstGeom>
            <a:noFill/>
          </p:spPr>
          <p:txBody>
            <a:bodyPr wrap="square" rtlCol="0">
              <a:spAutoFit/>
            </a:bodyPr>
            <a:lstStyle/>
            <a:p>
              <a:pPr marL="285750" indent="-285750">
                <a:buFont typeface="Arial" panose="020B0604020202020204" pitchFamily="34" charset="0"/>
                <a:buChar char="•"/>
              </a:pPr>
              <a:r>
                <a:rPr lang="fr-CH" sz="1400" dirty="0" err="1">
                  <a:solidFill>
                    <a:schemeClr val="tx1">
                      <a:lumMod val="85000"/>
                      <a:lumOff val="15000"/>
                    </a:schemeClr>
                  </a:solidFill>
                  <a:sym typeface="Wingdings" panose="05000000000000000000" pitchFamily="2" charset="2"/>
                </a:rPr>
                <a:t>Colour</a:t>
              </a:r>
              <a:r>
                <a:rPr lang="fr-CH" sz="1400" dirty="0">
                  <a:solidFill>
                    <a:schemeClr val="tx1">
                      <a:lumMod val="85000"/>
                      <a:lumOff val="15000"/>
                    </a:schemeClr>
                  </a:solidFill>
                  <a:sym typeface="Wingdings" panose="05000000000000000000" pitchFamily="2" charset="2"/>
                </a:rPr>
                <a:t> </a:t>
              </a:r>
              <a:r>
                <a:rPr lang="fr-CH" sz="1400" dirty="0" err="1">
                  <a:solidFill>
                    <a:schemeClr val="tx1">
                      <a:lumMod val="85000"/>
                      <a:lumOff val="15000"/>
                    </a:schemeClr>
                  </a:solidFill>
                  <a:sym typeface="Wingdings" panose="05000000000000000000" pitchFamily="2" charset="2"/>
                </a:rPr>
                <a:t>imaging</a:t>
              </a:r>
              <a:endParaRPr lang="en-GB" sz="1400" dirty="0">
                <a:solidFill>
                  <a:schemeClr val="tx1">
                    <a:lumMod val="85000"/>
                    <a:lumOff val="15000"/>
                  </a:schemeClr>
                </a:solidFill>
                <a:sym typeface="Wingdings" panose="05000000000000000000" pitchFamily="2" charset="2"/>
              </a:endParaRP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Detect various components</a:t>
              </a:r>
              <a:br>
                <a:rPr lang="en-US" sz="1400" b="1" dirty="0">
                  <a:solidFill>
                    <a:srgbClr val="F29676"/>
                  </a:solidFill>
                  <a:sym typeface="Wingdings" panose="05000000000000000000" pitchFamily="2" charset="2"/>
                </a:rPr>
              </a:br>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Designed for particle tracking </a:t>
              </a:r>
            </a:p>
            <a:p>
              <a:pPr marL="285750" indent="-285750">
                <a:buFont typeface="Arial" panose="020B0604020202020204" pitchFamily="34" charset="0"/>
                <a:buChar char="•"/>
              </a:pPr>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Very high resolution</a:t>
              </a:r>
              <a:br>
                <a:rPr lang="en-US" sz="1400" b="1" dirty="0">
                  <a:solidFill>
                    <a:srgbClr val="F29676"/>
                  </a:solidFill>
                  <a:sym typeface="Wingdings" panose="05000000000000000000" pitchFamily="2" charset="2"/>
                </a:rPr>
              </a:br>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Can be used on wide range of detection devices</a:t>
              </a: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Very broad applicability</a:t>
              </a:r>
            </a:p>
            <a:p>
              <a:endParaRPr lang="en-GB" sz="1400" b="1" dirty="0">
                <a:solidFill>
                  <a:srgbClr val="F29676"/>
                </a:solidFill>
              </a:endParaRPr>
            </a:p>
          </p:txBody>
        </p:sp>
        <p:sp>
          <p:nvSpPr>
            <p:cNvPr id="46" name="TextBox 45"/>
            <p:cNvSpPr txBox="1"/>
            <p:nvPr/>
          </p:nvSpPr>
          <p:spPr>
            <a:xfrm rot="16200000">
              <a:off x="-1088797" y="3037593"/>
              <a:ext cx="2671948" cy="351049"/>
            </a:xfrm>
            <a:prstGeom prst="rect">
              <a:avLst/>
            </a:prstGeom>
            <a:noFill/>
          </p:spPr>
          <p:txBody>
            <a:bodyPr wrap="square" rtlCol="0">
              <a:spAutoFit/>
            </a:bodyPr>
            <a:lstStyle/>
            <a:p>
              <a:r>
                <a:rPr lang="en-US" sz="2800" b="1" dirty="0">
                  <a:solidFill>
                    <a:schemeClr val="bg2">
                      <a:lumMod val="90000"/>
                    </a:schemeClr>
                  </a:solidFill>
                </a:rPr>
                <a:t>apps</a:t>
              </a:r>
              <a:endParaRPr lang="en-GB" sz="2800" b="1" dirty="0">
                <a:solidFill>
                  <a:schemeClr val="bg2">
                    <a:lumMod val="90000"/>
                  </a:schemeClr>
                </a:solidFill>
              </a:endParaRPr>
            </a:p>
          </p:txBody>
        </p:sp>
        <p:sp>
          <p:nvSpPr>
            <p:cNvPr id="47" name="TextBox 46"/>
            <p:cNvSpPr txBox="1"/>
            <p:nvPr/>
          </p:nvSpPr>
          <p:spPr>
            <a:xfrm rot="16200000">
              <a:off x="-1078302" y="5216836"/>
              <a:ext cx="2671948" cy="351049"/>
            </a:xfrm>
            <a:prstGeom prst="rect">
              <a:avLst/>
            </a:prstGeom>
            <a:noFill/>
          </p:spPr>
          <p:txBody>
            <a:bodyPr wrap="square" rtlCol="0">
              <a:spAutoFit/>
            </a:bodyPr>
            <a:lstStyle/>
            <a:p>
              <a:r>
                <a:rPr lang="en-US" sz="2800" b="1" dirty="0">
                  <a:solidFill>
                    <a:schemeClr val="bg2">
                      <a:lumMod val="90000"/>
                    </a:schemeClr>
                  </a:solidFill>
                </a:rPr>
                <a:t>added value</a:t>
              </a:r>
              <a:endParaRPr lang="en-GB" sz="2800" b="1" dirty="0">
                <a:solidFill>
                  <a:schemeClr val="bg2">
                    <a:lumMod val="90000"/>
                  </a:schemeClr>
                </a:solidFill>
              </a:endParaRPr>
            </a:p>
          </p:txBody>
        </p:sp>
        <p:sp>
          <p:nvSpPr>
            <p:cNvPr id="48" name="TextBox 47"/>
            <p:cNvSpPr txBox="1"/>
            <p:nvPr/>
          </p:nvSpPr>
          <p:spPr>
            <a:xfrm>
              <a:off x="446404" y="3632107"/>
              <a:ext cx="3775207"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a:solidFill>
                    <a:schemeClr val="tx1">
                      <a:lumMod val="85000"/>
                      <a:lumOff val="15000"/>
                    </a:schemeClr>
                  </a:solidFill>
                </a:rPr>
                <a:t>Medical imaging</a:t>
              </a:r>
            </a:p>
            <a:p>
              <a:pPr marL="285750" indent="-285750">
                <a:buFont typeface="Arial" panose="020B0604020202020204" pitchFamily="34" charset="0"/>
                <a:buChar char="•"/>
              </a:pPr>
              <a:r>
                <a:rPr lang="fr-CH" sz="1400" dirty="0">
                  <a:solidFill>
                    <a:schemeClr val="tx1">
                      <a:lumMod val="85000"/>
                      <a:lumOff val="15000"/>
                    </a:schemeClr>
                  </a:solidFill>
                </a:rPr>
                <a:t>Electron </a:t>
              </a:r>
              <a:r>
                <a:rPr lang="fr-CH" sz="1400" dirty="0" err="1">
                  <a:solidFill>
                    <a:schemeClr val="tx1">
                      <a:lumMod val="85000"/>
                      <a:lumOff val="15000"/>
                    </a:schemeClr>
                  </a:solidFill>
                </a:rPr>
                <a:t>Microscopy</a:t>
              </a:r>
              <a:endParaRPr lang="en-GB" sz="1400" dirty="0">
                <a:solidFill>
                  <a:schemeClr val="tx1">
                    <a:lumMod val="85000"/>
                    <a:lumOff val="15000"/>
                  </a:schemeClr>
                </a:solidFill>
              </a:endParaRPr>
            </a:p>
            <a:p>
              <a:pPr marL="285750" indent="-285750">
                <a:buFont typeface="Arial" panose="020B0604020202020204" pitchFamily="34" charset="0"/>
                <a:buChar char="•"/>
              </a:pPr>
              <a:r>
                <a:rPr lang="fr-CH" sz="1400" dirty="0">
                  <a:solidFill>
                    <a:schemeClr val="tx1">
                      <a:lumMod val="85000"/>
                      <a:lumOff val="15000"/>
                    </a:schemeClr>
                  </a:solidFill>
                </a:rPr>
                <a:t>Non-destructive </a:t>
              </a:r>
              <a:r>
                <a:rPr lang="fr-CH" sz="1400" dirty="0" err="1">
                  <a:solidFill>
                    <a:schemeClr val="tx1">
                      <a:lumMod val="85000"/>
                      <a:lumOff val="15000"/>
                    </a:schemeClr>
                  </a:solidFill>
                </a:rPr>
                <a:t>testing</a:t>
              </a:r>
              <a:r>
                <a:rPr lang="fr-CH" sz="1400" dirty="0">
                  <a:solidFill>
                    <a:schemeClr val="tx1">
                      <a:lumMod val="85000"/>
                      <a:lumOff val="15000"/>
                    </a:schemeClr>
                  </a:solidFill>
                </a:rPr>
                <a:t> </a:t>
              </a:r>
            </a:p>
            <a:p>
              <a:pPr marL="285750" indent="-285750">
                <a:buFont typeface="Arial" panose="020B0604020202020204" pitchFamily="34" charset="0"/>
                <a:buChar char="•"/>
              </a:pPr>
              <a:r>
                <a:rPr lang="fr-CH" sz="1400" dirty="0" err="1">
                  <a:solidFill>
                    <a:schemeClr val="tx1">
                      <a:lumMod val="85000"/>
                      <a:lumOff val="15000"/>
                    </a:schemeClr>
                  </a:solidFill>
                </a:rPr>
                <a:t>Particle</a:t>
              </a:r>
              <a:r>
                <a:rPr lang="fr-CH" sz="1400" dirty="0">
                  <a:solidFill>
                    <a:schemeClr val="tx1">
                      <a:lumMod val="85000"/>
                      <a:lumOff val="15000"/>
                    </a:schemeClr>
                  </a:solidFill>
                </a:rPr>
                <a:t> </a:t>
              </a:r>
              <a:r>
                <a:rPr lang="fr-CH" sz="1400" dirty="0" err="1">
                  <a:solidFill>
                    <a:schemeClr val="tx1">
                      <a:lumMod val="85000"/>
                      <a:lumOff val="15000"/>
                    </a:schemeClr>
                  </a:solidFill>
                </a:rPr>
                <a:t>track</a:t>
              </a:r>
              <a:r>
                <a:rPr lang="fr-CH" sz="1400" dirty="0">
                  <a:solidFill>
                    <a:schemeClr val="tx1">
                      <a:lumMod val="85000"/>
                      <a:lumOff val="15000"/>
                    </a:schemeClr>
                  </a:solidFill>
                </a:rPr>
                <a:t> reconstruction</a:t>
              </a:r>
              <a:endParaRPr lang="en-GB" sz="1400" dirty="0">
                <a:solidFill>
                  <a:schemeClr val="tx1">
                    <a:lumMod val="85000"/>
                    <a:lumOff val="15000"/>
                  </a:schemeClr>
                </a:solidFill>
              </a:endParaRPr>
            </a:p>
          </p:txBody>
        </p:sp>
      </p:grpSp>
      <p:sp>
        <p:nvSpPr>
          <p:cNvPr id="9" name="Rectangle 8"/>
          <p:cNvSpPr/>
          <p:nvPr/>
        </p:nvSpPr>
        <p:spPr>
          <a:xfrm>
            <a:off x="638149" y="4837843"/>
            <a:ext cx="5659584" cy="1169551"/>
          </a:xfrm>
          <a:prstGeom prst="rect">
            <a:avLst/>
          </a:prstGeom>
        </p:spPr>
        <p:txBody>
          <a:bodyPr wrap="square">
            <a:spAutoFit/>
          </a:bodyPr>
          <a:lstStyle/>
          <a:p>
            <a:pPr marL="285750" indent="-285750">
              <a:buFont typeface="Arial" panose="020B0604020202020204" pitchFamily="34" charset="0"/>
              <a:buChar char="•"/>
            </a:pPr>
            <a:r>
              <a:rPr lang="en-GB" sz="1400" dirty="0">
                <a:solidFill>
                  <a:schemeClr val="tx1">
                    <a:lumMod val="85000"/>
                    <a:lumOff val="15000"/>
                  </a:schemeClr>
                </a:solidFill>
              </a:rPr>
              <a:t>Charge summing and allocation scheme – mitigating charge sharing</a:t>
            </a:r>
          </a:p>
          <a:p>
            <a:pPr marL="285750" indent="-285750">
              <a:buFont typeface="Arial" panose="020B0604020202020204" pitchFamily="34" charset="0"/>
              <a:buChar char="•"/>
            </a:pPr>
            <a:r>
              <a:rPr lang="en-GB" sz="1400" dirty="0">
                <a:solidFill>
                  <a:schemeClr val="tx1">
                    <a:lumMod val="85000"/>
                    <a:lumOff val="15000"/>
                  </a:schemeClr>
                </a:solidFill>
              </a:rPr>
              <a:t>2 thresholds per 55µm pixel each with 5 bits of local adjustment</a:t>
            </a:r>
          </a:p>
          <a:p>
            <a:pPr marL="285750" indent="-285750">
              <a:buFont typeface="Arial" panose="020B0604020202020204" pitchFamily="34" charset="0"/>
              <a:buChar char="•"/>
            </a:pPr>
            <a:r>
              <a:rPr lang="en-GB" sz="1400" dirty="0">
                <a:solidFill>
                  <a:schemeClr val="tx1">
                    <a:lumMod val="85000"/>
                    <a:lumOff val="15000"/>
                  </a:schemeClr>
                </a:solidFill>
              </a:rPr>
              <a:t>High gain mode (HG, lower linearity, lower noise) or low gain mode (LG)</a:t>
            </a:r>
          </a:p>
          <a:p>
            <a:pPr marL="285750" indent="-285750">
              <a:buFont typeface="Arial" panose="020B0604020202020204" pitchFamily="34" charset="0"/>
              <a:buChar char="•"/>
            </a:pPr>
            <a:r>
              <a:rPr lang="en-GB" sz="1400" dirty="0">
                <a:solidFill>
                  <a:schemeClr val="tx1">
                    <a:lumMod val="85000"/>
                    <a:lumOff val="15000"/>
                  </a:schemeClr>
                </a:solidFill>
              </a:rPr>
              <a:t>Configurable counter depths: 2 x 1-bit, 2 x 4-bit, 2 x 12-bit, 1 x 24-bit</a:t>
            </a:r>
          </a:p>
          <a:p>
            <a:pPr marL="285750" indent="-285750">
              <a:buFont typeface="Arial" panose="020B0604020202020204" pitchFamily="34" charset="0"/>
              <a:buChar char="•"/>
            </a:pPr>
            <a:r>
              <a:rPr lang="en-GB" sz="1400" dirty="0">
                <a:solidFill>
                  <a:schemeClr val="tx1">
                    <a:lumMod val="85000"/>
                    <a:lumOff val="15000"/>
                  </a:schemeClr>
                </a:solidFill>
              </a:rPr>
              <a:t>Continuous or sequential data acquisition and readout</a:t>
            </a:r>
          </a:p>
        </p:txBody>
      </p:sp>
      <p:sp>
        <p:nvSpPr>
          <p:cNvPr id="23" name="Rounded Rectangle 22"/>
          <p:cNvSpPr/>
          <p:nvPr/>
        </p:nvSpPr>
        <p:spPr>
          <a:xfrm>
            <a:off x="6738626" y="1633061"/>
            <a:ext cx="4995262" cy="1580465"/>
          </a:xfrm>
          <a:prstGeom prst="roundRect">
            <a:avLst/>
          </a:prstGeom>
          <a:solidFill>
            <a:schemeClr val="tx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4" name="Rounded Rectangle 23"/>
          <p:cNvSpPr/>
          <p:nvPr/>
        </p:nvSpPr>
        <p:spPr>
          <a:xfrm>
            <a:off x="680498" y="1624829"/>
            <a:ext cx="5614170" cy="1580465"/>
          </a:xfrm>
          <a:prstGeom prst="round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t="31074"/>
          <a:stretch/>
        </p:blipFill>
        <p:spPr>
          <a:xfrm>
            <a:off x="1438165" y="1768820"/>
            <a:ext cx="4194526" cy="1282934"/>
          </a:xfrm>
          <a:prstGeom prst="rect">
            <a:avLst/>
          </a:prstGeom>
        </p:spPr>
      </p:pic>
      <p:pic>
        <p:nvPicPr>
          <p:cNvPr id="25" name="Picture 24"/>
          <p:cNvPicPr>
            <a:picLocks noChangeAspect="1"/>
          </p:cNvPicPr>
          <p:nvPr/>
        </p:nvPicPr>
        <p:blipFill rotWithShape="1">
          <a:blip r:embed="rId5" cstate="print">
            <a:extLst>
              <a:ext uri="{28A0092B-C50C-407E-A947-70E740481C1C}">
                <a14:useLocalDpi xmlns:a14="http://schemas.microsoft.com/office/drawing/2010/main" val="0"/>
              </a:ext>
            </a:extLst>
          </a:blip>
          <a:srcRect t="9081" b="7990"/>
          <a:stretch/>
        </p:blipFill>
        <p:spPr>
          <a:xfrm>
            <a:off x="7964968" y="1696950"/>
            <a:ext cx="2846201" cy="1475199"/>
          </a:xfrm>
          <a:prstGeom prst="rect">
            <a:avLst/>
          </a:prstGeom>
        </p:spPr>
      </p:pic>
    </p:spTree>
    <p:extLst>
      <p:ext uri="{BB962C8B-B14F-4D97-AF65-F5344CB8AC3E}">
        <p14:creationId xmlns:p14="http://schemas.microsoft.com/office/powerpoint/2010/main" val="429411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2"/>
          <a:srcRect t="38420"/>
          <a:stretch/>
        </p:blipFill>
        <p:spPr>
          <a:xfrm>
            <a:off x="0" y="0"/>
            <a:ext cx="12192000" cy="5501641"/>
          </a:xfrm>
          <a:prstGeom prst="rect">
            <a:avLst/>
          </a:prstGeom>
          <a:ln w="12700">
            <a:miter lim="400000"/>
          </a:ln>
        </p:spPr>
      </p:pic>
      <p:sp>
        <p:nvSpPr>
          <p:cNvPr id="2" name="Rectangle 1"/>
          <p:cNvSpPr/>
          <p:nvPr/>
        </p:nvSpPr>
        <p:spPr>
          <a:xfrm>
            <a:off x="0" y="0"/>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Lorem ipsum </a:t>
            </a:r>
          </a:p>
        </p:txBody>
      </p:sp>
      <p:sp>
        <p:nvSpPr>
          <p:cNvPr id="6" name="TextBox 5"/>
          <p:cNvSpPr txBox="1"/>
          <p:nvPr/>
        </p:nvSpPr>
        <p:spPr>
          <a:xfrm>
            <a:off x="979272" y="305165"/>
            <a:ext cx="11580505" cy="830997"/>
          </a:xfrm>
          <a:prstGeom prst="rect">
            <a:avLst/>
          </a:prstGeom>
          <a:noFill/>
        </p:spPr>
        <p:txBody>
          <a:bodyPr wrap="square" rtlCol="0">
            <a:spAutoFit/>
          </a:bodyPr>
          <a:lstStyle/>
          <a:p>
            <a:r>
              <a:rPr lang="en-US" sz="4800" dirty="0">
                <a:solidFill>
                  <a:schemeClr val="tx1">
                    <a:lumMod val="65000"/>
                    <a:lumOff val="35000"/>
                  </a:schemeClr>
                </a:solidFill>
              </a:rPr>
              <a:t>Key technology: </a:t>
            </a:r>
            <a:r>
              <a:rPr lang="en-US" sz="4800" dirty="0" err="1">
                <a:solidFill>
                  <a:srgbClr val="F29676"/>
                </a:solidFill>
              </a:rPr>
              <a:t>Timepix</a:t>
            </a:r>
            <a:r>
              <a:rPr lang="en-US" sz="4800" dirty="0">
                <a:solidFill>
                  <a:srgbClr val="F29676"/>
                </a:solidFill>
              </a:rPr>
              <a:t> chip family</a:t>
            </a:r>
          </a:p>
        </p:txBody>
      </p:sp>
      <p:grpSp>
        <p:nvGrpSpPr>
          <p:cNvPr id="27" name="Group 26"/>
          <p:cNvGrpSpPr/>
          <p:nvPr/>
        </p:nvGrpSpPr>
        <p:grpSpPr>
          <a:xfrm>
            <a:off x="186950" y="1424517"/>
            <a:ext cx="6171889" cy="5105479"/>
            <a:chOff x="90790" y="1604676"/>
            <a:chExt cx="4205345" cy="5105479"/>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cs typeface="Arial" panose="020B0604020202020204" pitchFamily="34" charset="0"/>
              </a:endParaRPr>
            </a:p>
          </p:txBody>
        </p:sp>
        <p:sp>
          <p:nvSpPr>
            <p:cNvPr id="13" name="Rounded Rectangle 12"/>
            <p:cNvSpPr/>
            <p:nvPr/>
          </p:nvSpPr>
          <p:spPr>
            <a:xfrm>
              <a:off x="427079" y="3594704"/>
              <a:ext cx="3827420" cy="1143990"/>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Rounded Rectangle 20"/>
            <p:cNvSpPr/>
            <p:nvPr/>
          </p:nvSpPr>
          <p:spPr>
            <a:xfrm>
              <a:off x="427079" y="4990739"/>
              <a:ext cx="3827420" cy="1719416"/>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TextBox 17"/>
            <p:cNvSpPr txBox="1"/>
            <p:nvPr/>
          </p:nvSpPr>
          <p:spPr>
            <a:xfrm>
              <a:off x="455069" y="3576524"/>
              <a:ext cx="3828026" cy="1384995"/>
            </a:xfrm>
            <a:prstGeom prst="rect">
              <a:avLst/>
            </a:prstGeom>
            <a:noFill/>
          </p:spPr>
          <p:txBody>
            <a:bodyPr wrap="square" rtlCol="0">
              <a:spAutoFit/>
            </a:bodyPr>
            <a:lstStyle/>
            <a:p>
              <a:r>
                <a:rPr lang="en-GB" sz="1400" dirty="0"/>
                <a:t>By using ASICs that can accurately measure time, one can directly reconstruct the 3D track of passing charged particles. </a:t>
              </a:r>
              <a:r>
                <a:rPr lang="en-GB" sz="1400" dirty="0" err="1"/>
                <a:t>Timepix</a:t>
              </a:r>
              <a:r>
                <a:rPr lang="en-GB" sz="1400" dirty="0"/>
                <a:t> is a</a:t>
              </a:r>
              <a:r>
                <a:rPr lang="en-GB" sz="1400" dirty="0">
                  <a:solidFill>
                    <a:schemeClr val="tx1">
                      <a:lumMod val="85000"/>
                      <a:lumOff val="15000"/>
                    </a:schemeClr>
                  </a:solidFill>
                </a:rPr>
                <a:t> family of pixel detector read-out chips for particle imaging and detection developed by a consortium lead by CERN. </a:t>
              </a:r>
              <a:r>
                <a:rPr lang="fr-CH" sz="1400" dirty="0">
                  <a:solidFill>
                    <a:schemeClr val="tx1">
                      <a:lumMod val="85000"/>
                      <a:lumOff val="15000"/>
                    </a:schemeClr>
                  </a:solidFill>
                </a:rPr>
                <a:t>The </a:t>
              </a:r>
              <a:r>
                <a:rPr lang="fr-CH" sz="1400" dirty="0" err="1">
                  <a:solidFill>
                    <a:schemeClr val="tx1">
                      <a:lumMod val="85000"/>
                      <a:lumOff val="15000"/>
                    </a:schemeClr>
                  </a:solidFill>
                </a:rPr>
                <a:t>Timepix</a:t>
              </a:r>
              <a:r>
                <a:rPr lang="fr-CH" sz="1400" dirty="0">
                  <a:solidFill>
                    <a:schemeClr val="tx1">
                      <a:lumMod val="85000"/>
                      <a:lumOff val="15000"/>
                    </a:schemeClr>
                  </a:solidFill>
                </a:rPr>
                <a:t> </a:t>
              </a:r>
              <a:r>
                <a:rPr lang="fr-CH" sz="1400" dirty="0" err="1">
                  <a:solidFill>
                    <a:schemeClr val="tx1">
                      <a:lumMod val="85000"/>
                      <a:lumOff val="15000"/>
                    </a:schemeClr>
                  </a:solidFill>
                </a:rPr>
                <a:t>family</a:t>
              </a:r>
              <a:r>
                <a:rPr lang="fr-CH" sz="1400" dirty="0">
                  <a:solidFill>
                    <a:schemeClr val="tx1">
                      <a:lumMod val="85000"/>
                      <a:lumOff val="15000"/>
                    </a:schemeClr>
                  </a:solidFill>
                </a:rPr>
                <a:t> </a:t>
              </a:r>
              <a:r>
                <a:rPr lang="fr-CH" sz="1400" dirty="0" err="1">
                  <a:solidFill>
                    <a:schemeClr val="tx1">
                      <a:lumMod val="85000"/>
                      <a:lumOff val="15000"/>
                    </a:schemeClr>
                  </a:solidFill>
                </a:rPr>
                <a:t>is</a:t>
              </a:r>
              <a:r>
                <a:rPr lang="fr-CH" sz="1400" dirty="0">
                  <a:solidFill>
                    <a:schemeClr val="tx1">
                      <a:lumMod val="85000"/>
                      <a:lumOff val="15000"/>
                    </a:schemeClr>
                  </a:solidFill>
                </a:rPr>
                <a:t> </a:t>
              </a:r>
              <a:r>
                <a:rPr lang="fr-CH" sz="1400" dirty="0" err="1">
                  <a:solidFill>
                    <a:schemeClr val="tx1">
                      <a:lumMod val="85000"/>
                      <a:lumOff val="15000"/>
                    </a:schemeClr>
                  </a:solidFill>
                </a:rPr>
                <a:t>designed</a:t>
              </a:r>
              <a:r>
                <a:rPr lang="fr-CH" sz="1400" dirty="0">
                  <a:solidFill>
                    <a:schemeClr val="tx1">
                      <a:lumMod val="85000"/>
                      <a:lumOff val="15000"/>
                    </a:schemeClr>
                  </a:solidFill>
                </a:rPr>
                <a:t> for </a:t>
              </a:r>
              <a:r>
                <a:rPr lang="fr-CH" sz="1400" dirty="0" err="1">
                  <a:solidFill>
                    <a:schemeClr val="tx1">
                      <a:lumMod val="85000"/>
                      <a:lumOff val="15000"/>
                    </a:schemeClr>
                  </a:solidFill>
                </a:rPr>
                <a:t>detection</a:t>
              </a:r>
              <a:r>
                <a:rPr lang="fr-CH" sz="1400" dirty="0">
                  <a:solidFill>
                    <a:schemeClr val="tx1">
                      <a:lumMod val="85000"/>
                      <a:lumOff val="15000"/>
                    </a:schemeClr>
                  </a:solidFill>
                </a:rPr>
                <a:t> </a:t>
              </a:r>
              <a:r>
                <a:rPr lang="fr-CH" sz="1400" dirty="0" err="1">
                  <a:solidFill>
                    <a:schemeClr val="tx1">
                      <a:lumMod val="85000"/>
                      <a:lumOff val="15000"/>
                    </a:schemeClr>
                  </a:solidFill>
                </a:rPr>
                <a:t>with</a:t>
              </a:r>
              <a:r>
                <a:rPr lang="fr-CH" sz="1400" dirty="0">
                  <a:solidFill>
                    <a:schemeClr val="tx1">
                      <a:lumMod val="85000"/>
                      <a:lumOff val="15000"/>
                    </a:schemeClr>
                  </a:solidFill>
                </a:rPr>
                <a:t> </a:t>
              </a:r>
              <a:r>
                <a:rPr lang="fr-CH" sz="1400" dirty="0" err="1">
                  <a:solidFill>
                    <a:schemeClr val="tx1">
                      <a:lumMod val="85000"/>
                      <a:lumOff val="15000"/>
                    </a:schemeClr>
                  </a:solidFill>
                </a:rPr>
                <a:t>nanosec</a:t>
              </a:r>
              <a:r>
                <a:rPr lang="fr-CH" sz="1400" dirty="0">
                  <a:solidFill>
                    <a:schemeClr val="tx1">
                      <a:lumMod val="85000"/>
                      <a:lumOff val="15000"/>
                    </a:schemeClr>
                  </a:solidFill>
                </a:rPr>
                <a:t> </a:t>
              </a:r>
              <a:r>
                <a:rPr lang="fr-CH" sz="1400" dirty="0" err="1">
                  <a:solidFill>
                    <a:schemeClr val="tx1">
                      <a:lumMod val="85000"/>
                      <a:lumOff val="15000"/>
                    </a:schemeClr>
                  </a:solidFill>
                </a:rPr>
                <a:t>resolution</a:t>
              </a:r>
              <a:r>
                <a:rPr lang="fr-CH" sz="1400" dirty="0">
                  <a:solidFill>
                    <a:schemeClr val="tx1">
                      <a:lumMod val="85000"/>
                      <a:lumOff val="15000"/>
                    </a:schemeClr>
                  </a:solidFill>
                </a:rPr>
                <a:t> </a:t>
              </a:r>
              <a:r>
                <a:rPr lang="fr-CH" sz="1400" dirty="0" err="1">
                  <a:solidFill>
                    <a:schemeClr val="tx1">
                      <a:lumMod val="85000"/>
                      <a:lumOff val="15000"/>
                    </a:schemeClr>
                  </a:solidFill>
                </a:rPr>
                <a:t>with</a:t>
              </a:r>
              <a:r>
                <a:rPr lang="fr-CH" sz="1400" dirty="0">
                  <a:solidFill>
                    <a:schemeClr val="tx1">
                      <a:lumMod val="85000"/>
                      <a:lumOff val="15000"/>
                    </a:schemeClr>
                  </a:solidFill>
                </a:rPr>
                <a:t> a data </a:t>
              </a:r>
              <a:r>
                <a:rPr lang="fr-CH" sz="1400" dirty="0" err="1">
                  <a:solidFill>
                    <a:schemeClr val="tx1">
                      <a:lumMod val="85000"/>
                      <a:lumOff val="15000"/>
                    </a:schemeClr>
                  </a:solidFill>
                </a:rPr>
                <a:t>driven</a:t>
              </a:r>
              <a:r>
                <a:rPr lang="fr-CH" sz="1400" dirty="0">
                  <a:solidFill>
                    <a:schemeClr val="tx1">
                      <a:lumMod val="85000"/>
                      <a:lumOff val="15000"/>
                    </a:schemeClr>
                  </a:solidFill>
                </a:rPr>
                <a:t> architecture (last version).</a:t>
              </a:r>
              <a:endParaRPr lang="en-GB" sz="1400" dirty="0">
                <a:solidFill>
                  <a:schemeClr val="tx1">
                    <a:lumMod val="85000"/>
                    <a:lumOff val="15000"/>
                  </a:schemeClr>
                </a:solidFill>
              </a:endParaRPr>
            </a:p>
            <a:p>
              <a:pPr lvl="0" algn="just" defTabSz="584200" hangingPunct="0"/>
              <a:endParaRPr lang="en-GB" sz="1400" dirty="0">
                <a:solidFill>
                  <a:srgbClr val="000000"/>
                </a:solidFill>
                <a:latin typeface="Helvetica Light"/>
                <a:ea typeface="Helvetica Light"/>
                <a:cs typeface="Helvetica Light"/>
                <a:sym typeface="Helvetica Light"/>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15" name="TextBox 14"/>
            <p:cNvSpPr txBox="1"/>
            <p:nvPr/>
          </p:nvSpPr>
          <p:spPr>
            <a:xfrm rot="16200000">
              <a:off x="-1036612" y="3032276"/>
              <a:ext cx="2671948" cy="404482"/>
            </a:xfrm>
            <a:prstGeom prst="rect">
              <a:avLst/>
            </a:prstGeom>
            <a:noFill/>
          </p:spPr>
          <p:txBody>
            <a:bodyPr wrap="square" rtlCol="0">
              <a:spAutoFit/>
            </a:bodyPr>
            <a:lstStyle/>
            <a:p>
              <a:r>
                <a:rPr lang="en-US" sz="2800" b="1" dirty="0">
                  <a:solidFill>
                    <a:schemeClr val="bg2">
                      <a:lumMod val="90000"/>
                    </a:schemeClr>
                  </a:solidFill>
                </a:rPr>
                <a:t>what</a:t>
              </a:r>
              <a:endParaRPr lang="en-GB" sz="2800" b="1" dirty="0">
                <a:solidFill>
                  <a:schemeClr val="bg2">
                    <a:lumMod val="90000"/>
                  </a:schemeClr>
                </a:solidFill>
              </a:endParaRPr>
            </a:p>
          </p:txBody>
        </p:sp>
        <p:sp>
          <p:nvSpPr>
            <p:cNvPr id="37" name="TextBox 36"/>
            <p:cNvSpPr txBox="1"/>
            <p:nvPr/>
          </p:nvSpPr>
          <p:spPr>
            <a:xfrm rot="16200000">
              <a:off x="-1042943" y="5012129"/>
              <a:ext cx="2671948" cy="404482"/>
            </a:xfrm>
            <a:prstGeom prst="rect">
              <a:avLst/>
            </a:prstGeom>
            <a:noFill/>
          </p:spPr>
          <p:txBody>
            <a:bodyPr wrap="square" rtlCol="0">
              <a:spAutoFit/>
            </a:bodyPr>
            <a:lstStyle/>
            <a:p>
              <a:r>
                <a:rPr lang="en-US" sz="2800" b="1" dirty="0">
                  <a:solidFill>
                    <a:schemeClr val="bg2">
                      <a:lumMod val="90000"/>
                    </a:schemeClr>
                  </a:solidFill>
                </a:rPr>
                <a:t>tech specs</a:t>
              </a:r>
              <a:endParaRPr lang="en-GB" sz="2800" b="1" dirty="0">
                <a:solidFill>
                  <a:schemeClr val="bg2">
                    <a:lumMod val="90000"/>
                  </a:schemeClr>
                </a:solidFill>
              </a:endParaRPr>
            </a:p>
          </p:txBody>
        </p:sp>
      </p:grpSp>
      <p:grpSp>
        <p:nvGrpSpPr>
          <p:cNvPr id="41" name="Group 40"/>
          <p:cNvGrpSpPr/>
          <p:nvPr/>
        </p:nvGrpSpPr>
        <p:grpSpPr>
          <a:xfrm>
            <a:off x="6280986" y="1678805"/>
            <a:ext cx="5452902" cy="4851191"/>
            <a:chOff x="71652" y="1877144"/>
            <a:chExt cx="4182847" cy="4851191"/>
          </a:xfrm>
        </p:grpSpPr>
        <p:sp>
          <p:nvSpPr>
            <p:cNvPr id="43" name="Rounded Rectangle 4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4" name="Rounded Rectangle 43"/>
            <p:cNvSpPr/>
            <p:nvPr/>
          </p:nvSpPr>
          <p:spPr>
            <a:xfrm>
              <a:off x="427079" y="4756874"/>
              <a:ext cx="3827420" cy="1953281"/>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5" name="TextBox 44"/>
            <p:cNvSpPr txBox="1"/>
            <p:nvPr/>
          </p:nvSpPr>
          <p:spPr>
            <a:xfrm>
              <a:off x="428543" y="4851983"/>
              <a:ext cx="3793068" cy="1384995"/>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Designed for particle tracking </a:t>
              </a:r>
              <a:r>
                <a:rPr lang="en-US" sz="1400" b="1" dirty="0">
                  <a:solidFill>
                    <a:schemeClr val="tx1">
                      <a:lumMod val="85000"/>
                      <a:lumOff val="15000"/>
                    </a:schemeClr>
                  </a:solidFill>
                  <a:sym typeface="Wingdings" panose="05000000000000000000" pitchFamily="2" charset="2"/>
                </a:rPr>
                <a:t>      	</a:t>
              </a:r>
            </a:p>
            <a:p>
              <a:pPr lvl="1"/>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High resolution</a:t>
              </a:r>
            </a:p>
            <a:p>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Can be used on wide range of detection devices</a:t>
              </a: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Very broad applicability</a:t>
              </a:r>
            </a:p>
            <a:p>
              <a:endParaRPr lang="en-GB" sz="1400" b="1" dirty="0">
                <a:solidFill>
                  <a:srgbClr val="F29676"/>
                </a:solidFill>
              </a:endParaRPr>
            </a:p>
          </p:txBody>
        </p:sp>
        <p:sp>
          <p:nvSpPr>
            <p:cNvPr id="46" name="TextBox 45"/>
            <p:cNvSpPr txBox="1"/>
            <p:nvPr/>
          </p:nvSpPr>
          <p:spPr>
            <a:xfrm rot="16200000">
              <a:off x="-1088797" y="3037593"/>
              <a:ext cx="2671948" cy="351049"/>
            </a:xfrm>
            <a:prstGeom prst="rect">
              <a:avLst/>
            </a:prstGeom>
            <a:noFill/>
          </p:spPr>
          <p:txBody>
            <a:bodyPr wrap="square" rtlCol="0">
              <a:spAutoFit/>
            </a:bodyPr>
            <a:lstStyle/>
            <a:p>
              <a:r>
                <a:rPr lang="en-US" sz="2800" b="1" dirty="0">
                  <a:solidFill>
                    <a:schemeClr val="bg2">
                      <a:lumMod val="90000"/>
                    </a:schemeClr>
                  </a:solidFill>
                </a:rPr>
                <a:t>apps</a:t>
              </a:r>
              <a:endParaRPr lang="en-GB" sz="2800" b="1" dirty="0">
                <a:solidFill>
                  <a:schemeClr val="bg2">
                    <a:lumMod val="90000"/>
                  </a:schemeClr>
                </a:solidFill>
              </a:endParaRPr>
            </a:p>
          </p:txBody>
        </p:sp>
        <p:sp>
          <p:nvSpPr>
            <p:cNvPr id="47" name="TextBox 46"/>
            <p:cNvSpPr txBox="1"/>
            <p:nvPr/>
          </p:nvSpPr>
          <p:spPr>
            <a:xfrm rot="16200000">
              <a:off x="-1078302" y="5216836"/>
              <a:ext cx="2671948" cy="351049"/>
            </a:xfrm>
            <a:prstGeom prst="rect">
              <a:avLst/>
            </a:prstGeom>
            <a:noFill/>
          </p:spPr>
          <p:txBody>
            <a:bodyPr wrap="square" rtlCol="0">
              <a:spAutoFit/>
            </a:bodyPr>
            <a:lstStyle/>
            <a:p>
              <a:r>
                <a:rPr lang="en-US" sz="2800" b="1" dirty="0">
                  <a:solidFill>
                    <a:schemeClr val="bg2">
                      <a:lumMod val="90000"/>
                    </a:schemeClr>
                  </a:solidFill>
                </a:rPr>
                <a:t>added value</a:t>
              </a:r>
              <a:endParaRPr lang="en-GB" sz="2800" b="1" dirty="0">
                <a:solidFill>
                  <a:schemeClr val="bg2">
                    <a:lumMod val="90000"/>
                  </a:schemeClr>
                </a:solidFill>
              </a:endParaRPr>
            </a:p>
          </p:txBody>
        </p:sp>
        <p:sp>
          <p:nvSpPr>
            <p:cNvPr id="48" name="TextBox 47"/>
            <p:cNvSpPr txBox="1"/>
            <p:nvPr/>
          </p:nvSpPr>
          <p:spPr>
            <a:xfrm>
              <a:off x="446404" y="3632107"/>
              <a:ext cx="3775207" cy="523220"/>
            </a:xfrm>
            <a:prstGeom prst="rect">
              <a:avLst/>
            </a:prstGeom>
            <a:noFill/>
          </p:spPr>
          <p:txBody>
            <a:bodyPr wrap="square" rtlCol="0">
              <a:spAutoFit/>
            </a:bodyPr>
            <a:lstStyle/>
            <a:p>
              <a:pPr marL="285750" indent="-285750">
                <a:buFont typeface="Arial" panose="020B0604020202020204" pitchFamily="34" charset="0"/>
                <a:buChar char="•"/>
              </a:pPr>
              <a:r>
                <a:rPr lang="fr-CH" sz="1400" dirty="0">
                  <a:solidFill>
                    <a:schemeClr val="tx1">
                      <a:lumMod val="85000"/>
                      <a:lumOff val="15000"/>
                    </a:schemeClr>
                  </a:solidFill>
                </a:rPr>
                <a:t>Electron </a:t>
              </a:r>
              <a:r>
                <a:rPr lang="fr-CH" sz="1400" dirty="0" err="1">
                  <a:solidFill>
                    <a:schemeClr val="tx1">
                      <a:lumMod val="85000"/>
                      <a:lumOff val="15000"/>
                    </a:schemeClr>
                  </a:solidFill>
                </a:rPr>
                <a:t>Microscopy</a:t>
              </a:r>
              <a:endParaRPr lang="en-GB" sz="1400" dirty="0">
                <a:solidFill>
                  <a:schemeClr val="tx1">
                    <a:lumMod val="85000"/>
                    <a:lumOff val="15000"/>
                  </a:schemeClr>
                </a:solidFill>
              </a:endParaRPr>
            </a:p>
            <a:p>
              <a:pPr marL="285750" indent="-285750">
                <a:buFont typeface="Arial" panose="020B0604020202020204" pitchFamily="34" charset="0"/>
                <a:buChar char="•"/>
              </a:pPr>
              <a:r>
                <a:rPr lang="fr-CH" sz="1400" dirty="0" err="1">
                  <a:solidFill>
                    <a:schemeClr val="tx1">
                      <a:lumMod val="85000"/>
                      <a:lumOff val="15000"/>
                    </a:schemeClr>
                  </a:solidFill>
                </a:rPr>
                <a:t>Particle</a:t>
              </a:r>
              <a:r>
                <a:rPr lang="fr-CH" sz="1400" dirty="0">
                  <a:solidFill>
                    <a:schemeClr val="tx1">
                      <a:lumMod val="85000"/>
                      <a:lumOff val="15000"/>
                    </a:schemeClr>
                  </a:solidFill>
                </a:rPr>
                <a:t> </a:t>
              </a:r>
              <a:r>
                <a:rPr lang="fr-CH" sz="1400" dirty="0" err="1">
                  <a:solidFill>
                    <a:schemeClr val="tx1">
                      <a:lumMod val="85000"/>
                      <a:lumOff val="15000"/>
                    </a:schemeClr>
                  </a:solidFill>
                </a:rPr>
                <a:t>track</a:t>
              </a:r>
              <a:r>
                <a:rPr lang="fr-CH" sz="1400" dirty="0">
                  <a:solidFill>
                    <a:schemeClr val="tx1">
                      <a:lumMod val="85000"/>
                      <a:lumOff val="15000"/>
                    </a:schemeClr>
                  </a:solidFill>
                </a:rPr>
                <a:t> reconstruction</a:t>
              </a:r>
              <a:endParaRPr lang="en-GB" sz="1400" dirty="0">
                <a:solidFill>
                  <a:schemeClr val="tx1">
                    <a:lumMod val="85000"/>
                    <a:lumOff val="15000"/>
                  </a:schemeClr>
                </a:solidFill>
              </a:endParaRPr>
            </a:p>
          </p:txBody>
        </p:sp>
      </p:grpSp>
      <p:sp>
        <p:nvSpPr>
          <p:cNvPr id="9" name="Rectangle 8"/>
          <p:cNvSpPr/>
          <p:nvPr/>
        </p:nvSpPr>
        <p:spPr>
          <a:xfrm>
            <a:off x="638149" y="4837843"/>
            <a:ext cx="5659584" cy="1600438"/>
          </a:xfrm>
          <a:prstGeom prst="rect">
            <a:avLst/>
          </a:prstGeom>
        </p:spPr>
        <p:txBody>
          <a:bodyPr wrap="square">
            <a:spAutoFit/>
          </a:bodyPr>
          <a:lstStyle/>
          <a:p>
            <a:pPr marL="285750" indent="-285750">
              <a:buFont typeface="Arial" panose="020B0604020202020204" pitchFamily="34" charset="0"/>
              <a:buChar char="•"/>
            </a:pPr>
            <a:r>
              <a:rPr lang="en-GB" sz="1400" dirty="0">
                <a:solidFill>
                  <a:schemeClr val="tx1">
                    <a:lumMod val="85000"/>
                    <a:lumOff val="15000"/>
                  </a:schemeClr>
                </a:solidFill>
              </a:rPr>
              <a:t>Two main measurement modes: (1) simultaneous 10 bit </a:t>
            </a:r>
            <a:r>
              <a:rPr lang="en-GB" sz="1400" dirty="0" err="1">
                <a:solidFill>
                  <a:schemeClr val="tx1">
                    <a:lumMod val="85000"/>
                    <a:lumOff val="15000"/>
                  </a:schemeClr>
                </a:solidFill>
              </a:rPr>
              <a:t>ToTand</a:t>
            </a:r>
            <a:r>
              <a:rPr lang="en-GB" sz="1400" dirty="0">
                <a:solidFill>
                  <a:schemeClr val="tx1">
                    <a:lumMod val="85000"/>
                    <a:lumOff val="15000"/>
                  </a:schemeClr>
                </a:solidFill>
              </a:rPr>
              <a:t> 18 bit TOA and (2) 10 bit event counting and 14 bit integral TOT</a:t>
            </a:r>
          </a:p>
          <a:p>
            <a:pPr marL="285750" indent="-285750">
              <a:buFont typeface="Arial" panose="020B0604020202020204" pitchFamily="34" charset="0"/>
              <a:buChar char="•"/>
            </a:pPr>
            <a:r>
              <a:rPr lang="en-GB" sz="1400" dirty="0">
                <a:solidFill>
                  <a:schemeClr val="tx1">
                    <a:lumMod val="85000"/>
                    <a:lumOff val="15000"/>
                  </a:schemeClr>
                </a:solidFill>
              </a:rPr>
              <a:t>TOT monotonic for large positive charges</a:t>
            </a:r>
          </a:p>
          <a:p>
            <a:pPr marL="285750" indent="-285750">
              <a:buFont typeface="Arial" panose="020B0604020202020204" pitchFamily="34" charset="0"/>
              <a:buChar char="•"/>
            </a:pPr>
            <a:r>
              <a:rPr lang="en-GB" sz="1400" dirty="0">
                <a:solidFill>
                  <a:schemeClr val="tx1">
                    <a:lumMod val="85000"/>
                    <a:lumOff val="15000"/>
                  </a:schemeClr>
                </a:solidFill>
              </a:rPr>
              <a:t>Fast TOA for time stamping with a precision of 1.56 ns</a:t>
            </a:r>
          </a:p>
          <a:p>
            <a:pPr marL="285750" indent="-285750">
              <a:buFont typeface="Arial" panose="020B0604020202020204" pitchFamily="34" charset="0"/>
              <a:buChar char="•"/>
            </a:pPr>
            <a:r>
              <a:rPr lang="en-GB" sz="1400" dirty="0">
                <a:solidFill>
                  <a:schemeClr val="tx1">
                    <a:lumMod val="85000"/>
                    <a:lumOff val="15000"/>
                  </a:schemeClr>
                </a:solidFill>
              </a:rPr>
              <a:t>Data driven readout: dead time free, for a maximum hit rate of 40 </a:t>
            </a:r>
            <a:r>
              <a:rPr lang="en-GB" sz="1400" dirty="0" err="1">
                <a:solidFill>
                  <a:schemeClr val="tx1">
                    <a:lumMod val="85000"/>
                    <a:lumOff val="15000"/>
                  </a:schemeClr>
                </a:solidFill>
              </a:rPr>
              <a:t>Mhits</a:t>
            </a:r>
            <a:r>
              <a:rPr lang="en-GB" sz="1400" dirty="0">
                <a:solidFill>
                  <a:schemeClr val="tx1">
                    <a:lumMod val="85000"/>
                    <a:lumOff val="15000"/>
                  </a:schemeClr>
                </a:solidFill>
              </a:rPr>
              <a:t>/s/cm^2</a:t>
            </a:r>
          </a:p>
          <a:p>
            <a:pPr marL="285750" indent="-285750">
              <a:buFont typeface="Arial" panose="020B0604020202020204" pitchFamily="34" charset="0"/>
              <a:buChar char="•"/>
            </a:pPr>
            <a:r>
              <a:rPr lang="en-GB" sz="1400" dirty="0">
                <a:solidFill>
                  <a:schemeClr val="tx1">
                    <a:lumMod val="85000"/>
                    <a:lumOff val="15000"/>
                  </a:schemeClr>
                </a:solidFill>
              </a:rPr>
              <a:t>Shutdown/wake-up features for power pulsing tests on a full system</a:t>
            </a:r>
          </a:p>
        </p:txBody>
      </p:sp>
      <p:sp>
        <p:nvSpPr>
          <p:cNvPr id="24" name="Rounded Rectangle 23"/>
          <p:cNvSpPr/>
          <p:nvPr/>
        </p:nvSpPr>
        <p:spPr>
          <a:xfrm>
            <a:off x="680498" y="1641971"/>
            <a:ext cx="5614170" cy="1580465"/>
          </a:xfrm>
          <a:prstGeom prst="roundRect">
            <a:avLst/>
          </a:prstGeom>
          <a:blipFill dpi="0" rotWithShape="1">
            <a:blip r:embed="rId3"/>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5" name="Rounded Rectangle 24"/>
          <p:cNvSpPr/>
          <p:nvPr/>
        </p:nvSpPr>
        <p:spPr>
          <a:xfrm>
            <a:off x="6738626" y="1641971"/>
            <a:ext cx="4995262" cy="1580465"/>
          </a:xfrm>
          <a:prstGeom prst="roundRect">
            <a:avLst/>
          </a:prstGeom>
          <a:blipFill>
            <a:blip r:embed="rId4"/>
            <a:stretch>
              <a:fillRect l="-20000"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906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F62DB3A-6FDE-8D23-FE4E-D3C4324D2768}"/>
              </a:ext>
            </a:extLst>
          </p:cNvPr>
          <p:cNvGraphicFramePr>
            <a:graphicFrameLocks noGrp="1"/>
          </p:cNvGraphicFramePr>
          <p:nvPr/>
        </p:nvGraphicFramePr>
        <p:xfrm>
          <a:off x="160420" y="386224"/>
          <a:ext cx="8585830" cy="6146511"/>
        </p:xfrm>
        <a:graphic>
          <a:graphicData uri="http://schemas.openxmlformats.org/drawingml/2006/table">
            <a:tbl>
              <a:tblPr firstRow="1" firstCol="1" bandRow="1">
                <a:tableStyleId>{5C22544A-7EE6-4342-B048-85BDC9FD1C3A}</a:tableStyleId>
              </a:tblPr>
              <a:tblGrid>
                <a:gridCol w="398007">
                  <a:extLst>
                    <a:ext uri="{9D8B030D-6E8A-4147-A177-3AD203B41FA5}">
                      <a16:colId xmlns:a16="http://schemas.microsoft.com/office/drawing/2014/main" val="3350118411"/>
                    </a:ext>
                  </a:extLst>
                </a:gridCol>
                <a:gridCol w="1156873">
                  <a:extLst>
                    <a:ext uri="{9D8B030D-6E8A-4147-A177-3AD203B41FA5}">
                      <a16:colId xmlns:a16="http://schemas.microsoft.com/office/drawing/2014/main" val="3552318300"/>
                    </a:ext>
                  </a:extLst>
                </a:gridCol>
                <a:gridCol w="1248237">
                  <a:extLst>
                    <a:ext uri="{9D8B030D-6E8A-4147-A177-3AD203B41FA5}">
                      <a16:colId xmlns:a16="http://schemas.microsoft.com/office/drawing/2014/main" val="3204979405"/>
                    </a:ext>
                  </a:extLst>
                </a:gridCol>
                <a:gridCol w="1916935">
                  <a:extLst>
                    <a:ext uri="{9D8B030D-6E8A-4147-A177-3AD203B41FA5}">
                      <a16:colId xmlns:a16="http://schemas.microsoft.com/office/drawing/2014/main" val="2942037311"/>
                    </a:ext>
                  </a:extLst>
                </a:gridCol>
                <a:gridCol w="1938969">
                  <a:extLst>
                    <a:ext uri="{9D8B030D-6E8A-4147-A177-3AD203B41FA5}">
                      <a16:colId xmlns:a16="http://schemas.microsoft.com/office/drawing/2014/main" val="3720111059"/>
                    </a:ext>
                  </a:extLst>
                </a:gridCol>
                <a:gridCol w="1926809">
                  <a:extLst>
                    <a:ext uri="{9D8B030D-6E8A-4147-A177-3AD203B41FA5}">
                      <a16:colId xmlns:a16="http://schemas.microsoft.com/office/drawing/2014/main" val="2524617232"/>
                    </a:ext>
                  </a:extLst>
                </a:gridCol>
              </a:tblGrid>
              <a:tr h="195246">
                <a:tc gridSpan="3">
                  <a:txBody>
                    <a:bodyPr/>
                    <a:lstStyle/>
                    <a:p>
                      <a:pPr marL="0" marR="0">
                        <a:buNone/>
                      </a:pPr>
                      <a:r>
                        <a:rPr lang="en-GB" sz="1000" kern="100" dirty="0">
                          <a:effectLst/>
                          <a:latin typeface="Calibri" panose="020F0502020204030204" pitchFamily="34" charset="0"/>
                          <a:cs typeface="Calibri" panose="020F0502020204030204" pitchFamily="34" charset="0"/>
                        </a:rPr>
                        <a:t> </a:t>
                      </a:r>
                      <a:endParaRPr lang="en-GB" sz="105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tc>
                <a:tc hMerge="1">
                  <a:txBody>
                    <a:bodyPr/>
                    <a:lstStyle/>
                    <a:p>
                      <a:endParaRPr lang="en-GB"/>
                    </a:p>
                  </a:txBody>
                  <a:tcPr/>
                </a:tc>
                <a:tc hMerge="1">
                  <a:txBody>
                    <a:bodyPr/>
                    <a:lstStyle/>
                    <a:p>
                      <a:endParaRPr lang="en-GB"/>
                    </a:p>
                  </a:txBody>
                  <a:tcPr/>
                </a:tc>
                <a:tc>
                  <a:txBody>
                    <a:bodyPr/>
                    <a:lstStyle/>
                    <a:p>
                      <a:pPr marL="0" marR="0" algn="ctr">
                        <a:buNone/>
                      </a:pPr>
                      <a:r>
                        <a:rPr lang="en-GB" sz="2400" kern="100" dirty="0">
                          <a:effectLst/>
                          <a:latin typeface="Calibri" panose="020F0502020204030204" pitchFamily="34" charset="0"/>
                          <a:cs typeface="Calibri" panose="020F0502020204030204" pitchFamily="34" charset="0"/>
                        </a:rPr>
                        <a:t>Timepix2</a:t>
                      </a:r>
                      <a:endParaRPr lang="en-GB" sz="24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lgn="ctr">
                        <a:buNone/>
                      </a:pPr>
                      <a:r>
                        <a:rPr lang="en-GB" sz="2400" kern="100" dirty="0">
                          <a:effectLst/>
                          <a:latin typeface="Calibri" panose="020F0502020204030204" pitchFamily="34" charset="0"/>
                          <a:cs typeface="Calibri" panose="020F0502020204030204" pitchFamily="34" charset="0"/>
                        </a:rPr>
                        <a:t>Timepix3 </a:t>
                      </a:r>
                      <a:endParaRPr lang="en-GB" sz="24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lgn="ctr">
                        <a:buNone/>
                      </a:pPr>
                      <a:r>
                        <a:rPr lang="en-GB" sz="2400" kern="100" dirty="0">
                          <a:effectLst/>
                          <a:latin typeface="Calibri" panose="020F0502020204030204" pitchFamily="34" charset="0"/>
                          <a:cs typeface="Calibri" panose="020F0502020204030204" pitchFamily="34" charset="0"/>
                        </a:rPr>
                        <a:t>Timepix4</a:t>
                      </a:r>
                      <a:endParaRPr lang="en-GB" sz="24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2237115496"/>
                  </a:ext>
                </a:extLst>
              </a:tr>
              <a:tr h="175722">
                <a:tc gridSpan="3">
                  <a:txBody>
                    <a:bodyPr/>
                    <a:lstStyle/>
                    <a:p>
                      <a:pPr marL="0" marR="0">
                        <a:buNone/>
                      </a:pPr>
                      <a:r>
                        <a:rPr lang="en-GB" sz="1000" kern="100" dirty="0">
                          <a:effectLst/>
                          <a:latin typeface="Calibri" panose="020F0502020204030204" pitchFamily="34" charset="0"/>
                          <a:cs typeface="Calibri" panose="020F0502020204030204" pitchFamily="34" charset="0"/>
                        </a:rPr>
                        <a:t>Tech. node (nm)</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a:effectLst/>
                          <a:latin typeface="Calibri" panose="020F0502020204030204" pitchFamily="34" charset="0"/>
                          <a:cs typeface="Calibri" panose="020F0502020204030204" pitchFamily="34" charset="0"/>
                        </a:rPr>
                        <a:t>TSMC 130</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IBM 130</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TSMC 65</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4079446918"/>
                  </a:ext>
                </a:extLst>
              </a:tr>
              <a:tr h="175722">
                <a:tc gridSpan="3">
                  <a:txBody>
                    <a:bodyPr/>
                    <a:lstStyle/>
                    <a:p>
                      <a:pPr marL="0" marR="0">
                        <a:buNone/>
                      </a:pPr>
                      <a:r>
                        <a:rPr lang="en-GB" sz="1000" kern="100" dirty="0">
                          <a:effectLst/>
                          <a:latin typeface="Calibri" panose="020F0502020204030204" pitchFamily="34" charset="0"/>
                          <a:cs typeface="Calibri" panose="020F0502020204030204" pitchFamily="34" charset="0"/>
                        </a:rPr>
                        <a:t>Year</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b="1" kern="100" dirty="0">
                          <a:effectLst/>
                          <a:latin typeface="Calibri" panose="020F0502020204030204" pitchFamily="34" charset="0"/>
                          <a:cs typeface="Calibri" panose="020F0502020204030204" pitchFamily="34" charset="0"/>
                        </a:rPr>
                        <a:t>2018</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2013</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2019</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1394755382"/>
                  </a:ext>
                </a:extLst>
              </a:tr>
              <a:tr h="175722">
                <a:tc gridSpan="3">
                  <a:txBody>
                    <a:bodyPr/>
                    <a:lstStyle/>
                    <a:p>
                      <a:pPr marL="0" marR="0">
                        <a:buNone/>
                      </a:pPr>
                      <a:r>
                        <a:rPr lang="en-GB" sz="1000" kern="100" dirty="0">
                          <a:effectLst/>
                          <a:latin typeface="Calibri" panose="020F0502020204030204" pitchFamily="34" charset="0"/>
                          <a:cs typeface="Calibri" panose="020F0502020204030204" pitchFamily="34" charset="0"/>
                        </a:rPr>
                        <a:t>Pixel size (</a:t>
                      </a:r>
                      <a:r>
                        <a:rPr lang="el-GR" sz="1000" kern="100" dirty="0">
                          <a:effectLst/>
                          <a:latin typeface="Calibri" panose="020F0502020204030204" pitchFamily="34" charset="0"/>
                          <a:cs typeface="Calibri" panose="020F0502020204030204" pitchFamily="34" charset="0"/>
                        </a:rPr>
                        <a:t>μ</a:t>
                      </a:r>
                      <a:r>
                        <a:rPr lang="en-GB" sz="1000" kern="100" dirty="0">
                          <a:effectLst/>
                          <a:latin typeface="Calibri" panose="020F0502020204030204" pitchFamily="34" charset="0"/>
                          <a:cs typeface="Calibri" panose="020F0502020204030204" pitchFamily="34" charset="0"/>
                        </a:rPr>
                        <a:t>m)</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a:effectLst/>
                          <a:latin typeface="Calibri" panose="020F0502020204030204" pitchFamily="34" charset="0"/>
                          <a:cs typeface="Calibri" panose="020F0502020204030204" pitchFamily="34" charset="0"/>
                        </a:rPr>
                        <a:t>55</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55</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55</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1676207080"/>
                  </a:ext>
                </a:extLst>
              </a:tr>
              <a:tr h="175722">
                <a:tc gridSpan="3">
                  <a:txBody>
                    <a:bodyPr/>
                    <a:lstStyle/>
                    <a:p>
                      <a:pPr marL="0" marR="0">
                        <a:buNone/>
                      </a:pPr>
                      <a:r>
                        <a:rPr lang="en-GB" sz="1000" kern="100">
                          <a:effectLst/>
                          <a:latin typeface="Calibri" panose="020F0502020204030204" pitchFamily="34" charset="0"/>
                          <a:cs typeface="Calibri" panose="020F0502020204030204" pitchFamily="34" charset="0"/>
                        </a:rPr>
                        <a:t># pixels (x x y)</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b="0" kern="100" dirty="0">
                          <a:effectLst/>
                          <a:latin typeface="Calibri" panose="020F0502020204030204" pitchFamily="34" charset="0"/>
                          <a:cs typeface="Calibri" panose="020F0502020204030204" pitchFamily="34" charset="0"/>
                        </a:rPr>
                        <a:t>256 x 256</a:t>
                      </a:r>
                      <a:endParaRPr lang="en-GB" sz="900" b="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0" kern="100">
                          <a:effectLst/>
                          <a:latin typeface="Calibri" panose="020F0502020204030204" pitchFamily="34" charset="0"/>
                          <a:cs typeface="Calibri" panose="020F0502020204030204" pitchFamily="34" charset="0"/>
                        </a:rPr>
                        <a:t>256 x 256</a:t>
                      </a:r>
                      <a:endParaRPr lang="en-GB" sz="900" b="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0" kern="100" dirty="0">
                          <a:effectLst/>
                          <a:latin typeface="Calibri" panose="020F0502020204030204" pitchFamily="34" charset="0"/>
                          <a:cs typeface="Calibri" panose="020F0502020204030204" pitchFamily="34" charset="0"/>
                        </a:rPr>
                        <a:t>448 x 512</a:t>
                      </a:r>
                      <a:endParaRPr lang="en-GB" sz="900" b="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12613040"/>
                  </a:ext>
                </a:extLst>
              </a:tr>
              <a:tr h="175722">
                <a:tc gridSpan="3">
                  <a:txBody>
                    <a:bodyPr/>
                    <a:lstStyle/>
                    <a:p>
                      <a:pPr marL="0" marR="0">
                        <a:buNone/>
                      </a:pPr>
                      <a:r>
                        <a:rPr lang="en-US" sz="1000" kern="100" dirty="0">
                          <a:effectLst/>
                          <a:latin typeface="Calibri" panose="020F0502020204030204" pitchFamily="34" charset="0"/>
                          <a:cs typeface="Calibri" panose="020F0502020204030204" pitchFamily="34" charset="0"/>
                        </a:rPr>
                        <a:t>Sensitive area</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b="1" kern="100" dirty="0">
                          <a:effectLst/>
                          <a:latin typeface="Calibri" panose="020F0502020204030204" pitchFamily="34" charset="0"/>
                          <a:cs typeface="Calibri" panose="020F0502020204030204" pitchFamily="34" charset="0"/>
                        </a:rPr>
                        <a:t>1.98 cm</a:t>
                      </a:r>
                      <a:r>
                        <a:rPr lang="en-US" sz="900" b="1" kern="100" baseline="30000" dirty="0">
                          <a:effectLst/>
                          <a:latin typeface="Calibri" panose="020F0502020204030204" pitchFamily="34" charset="0"/>
                          <a:cs typeface="Calibri" panose="020F0502020204030204" pitchFamily="34" charset="0"/>
                        </a:rPr>
                        <a:t>2</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1.98 cm</a:t>
                      </a:r>
                      <a:r>
                        <a:rPr lang="en-US" sz="900" b="1" kern="100" baseline="30000" dirty="0">
                          <a:effectLst/>
                          <a:latin typeface="Calibri" panose="020F0502020204030204" pitchFamily="34" charset="0"/>
                          <a:cs typeface="Calibri" panose="020F0502020204030204" pitchFamily="34" charset="0"/>
                        </a:rPr>
                        <a:t>2</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6.94 cm</a:t>
                      </a:r>
                      <a:r>
                        <a:rPr lang="en-US" sz="900" b="1" kern="100" baseline="30000" dirty="0">
                          <a:effectLst/>
                          <a:latin typeface="Calibri" panose="020F0502020204030204" pitchFamily="34" charset="0"/>
                          <a:cs typeface="Calibri" panose="020F0502020204030204" pitchFamily="34" charset="0"/>
                        </a:rPr>
                        <a:t>2</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3143957470"/>
                  </a:ext>
                </a:extLst>
              </a:tr>
              <a:tr h="175722">
                <a:tc gridSpan="3">
                  <a:txBody>
                    <a:bodyPr/>
                    <a:lstStyle/>
                    <a:p>
                      <a:pPr marL="0" marR="0">
                        <a:buNone/>
                      </a:pPr>
                      <a:r>
                        <a:rPr lang="en-GB" sz="1000" kern="100">
                          <a:effectLst/>
                          <a:latin typeface="Calibri" panose="020F0502020204030204" pitchFamily="34" charset="0"/>
                          <a:cs typeface="Calibri" panose="020F0502020204030204" pitchFamily="34" charset="0"/>
                        </a:rPr>
                        <a:t>Number of sides for tiling</a:t>
                      </a:r>
                      <a:r>
                        <a:rPr lang="en-US" sz="1000" kern="100">
                          <a:effectLst/>
                          <a:latin typeface="Calibri" panose="020F0502020204030204" pitchFamily="34" charset="0"/>
                          <a:cs typeface="Calibri" panose="020F0502020204030204" pitchFamily="34" charset="0"/>
                        </a:rPr>
                        <a:t> using WB</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dirty="0">
                          <a:effectLst/>
                          <a:latin typeface="Calibri" panose="020F0502020204030204" pitchFamily="34" charset="0"/>
                          <a:cs typeface="Calibri" panose="020F0502020204030204" pitchFamily="34" charset="0"/>
                        </a:rPr>
                        <a:t>3 (85.6% active area)</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3 (86.7% active area)</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2 (93.7% active area)</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3764183994"/>
                  </a:ext>
                </a:extLst>
              </a:tr>
              <a:tr h="175722">
                <a:tc gridSpan="3">
                  <a:txBody>
                    <a:bodyPr/>
                    <a:lstStyle/>
                    <a:p>
                      <a:pPr marL="0" marR="0">
                        <a:buNone/>
                      </a:pPr>
                      <a:r>
                        <a:rPr lang="en-GB" sz="1000" kern="100" dirty="0">
                          <a:effectLst/>
                          <a:latin typeface="Calibri" panose="020F0502020204030204" pitchFamily="34" charset="0"/>
                          <a:cs typeface="Calibri" panose="020F0502020204030204" pitchFamily="34" charset="0"/>
                        </a:rPr>
                        <a:t>Number of sides for tiling</a:t>
                      </a:r>
                      <a:r>
                        <a:rPr lang="en-US" sz="1000" kern="100" dirty="0">
                          <a:effectLst/>
                          <a:latin typeface="Calibri" panose="020F0502020204030204" pitchFamily="34" charset="0"/>
                          <a:cs typeface="Calibri" panose="020F0502020204030204" pitchFamily="34" charset="0"/>
                        </a:rPr>
                        <a:t> using TSV</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b="1" kern="100" dirty="0">
                          <a:effectLst/>
                          <a:latin typeface="Calibri" panose="020F0502020204030204" pitchFamily="34" charset="0"/>
                          <a:cs typeface="Calibri" panose="020F0502020204030204" pitchFamily="34" charset="0"/>
                        </a:rPr>
                        <a:t>3 (85.6% active area)</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a:effectLst/>
                          <a:latin typeface="Calibri" panose="020F0502020204030204" pitchFamily="34" charset="0"/>
                          <a:cs typeface="Calibri" panose="020F0502020204030204" pitchFamily="34" charset="0"/>
                        </a:rPr>
                        <a:t>3 (91.6% active area)</a:t>
                      </a:r>
                      <a:endParaRPr lang="en-GB" sz="900" b="1"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4 (99.3% active area)</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559937757"/>
                  </a:ext>
                </a:extLst>
              </a:tr>
              <a:tr h="468592">
                <a:tc rowSpan="2" gridSpan="2">
                  <a:txBody>
                    <a:bodyPr/>
                    <a:lstStyle/>
                    <a:p>
                      <a:pPr marL="0" marR="0">
                        <a:buNone/>
                      </a:pPr>
                      <a:r>
                        <a:rPr lang="en-US" sz="1000" kern="100">
                          <a:effectLst/>
                          <a:latin typeface="Calibri" panose="020F0502020204030204" pitchFamily="34" charset="0"/>
                          <a:cs typeface="Calibri" panose="020F0502020204030204" pitchFamily="34" charset="0"/>
                        </a:rPr>
                        <a:t>Front-end</a:t>
                      </a:r>
                      <a:endParaRPr lang="en-GB" sz="1000" kern="100">
                        <a:effectLst/>
                        <a:latin typeface="Calibri" panose="020F0502020204030204" pitchFamily="34" charset="0"/>
                        <a:cs typeface="Calibri" panose="020F0502020204030204" pitchFamily="34" charset="0"/>
                      </a:endParaRPr>
                    </a:p>
                    <a:p>
                      <a:pPr marL="0" marR="0">
                        <a:buNone/>
                      </a:pPr>
                      <a:r>
                        <a:rPr lang="en-GB" sz="1000" kern="100">
                          <a:effectLst/>
                          <a:latin typeface="Calibri" panose="020F0502020204030204" pitchFamily="34" charset="0"/>
                          <a:cs typeface="Calibri" panose="020F0502020204030204" pitchFamily="34" charset="0"/>
                        </a:rPr>
                        <a:t> </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rowSpan="2" h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positive (h+)</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High Gain (25mV/</a:t>
                      </a:r>
                      <a:r>
                        <a:rPr lang="en-US" sz="900" kern="100" dirty="0" err="1">
                          <a:effectLst/>
                          <a:latin typeface="Calibri" panose="020F0502020204030204" pitchFamily="34" charset="0"/>
                          <a:cs typeface="Calibri" panose="020F0502020204030204" pitchFamily="34" charset="0"/>
                        </a:rPr>
                        <a:t>kh</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cs typeface="Calibri" panose="020F0502020204030204" pitchFamily="34" charset="0"/>
                      </a:endParaRPr>
                    </a:p>
                    <a:p>
                      <a:pPr marL="0" marR="0">
                        <a:buNone/>
                      </a:pPr>
                      <a:r>
                        <a:rPr lang="en-US" sz="900" kern="100" dirty="0">
                          <a:effectLst/>
                          <a:latin typeface="Calibri" panose="020F0502020204030204" pitchFamily="34" charset="0"/>
                          <a:cs typeface="Calibri" panose="020F0502020204030204" pitchFamily="34" charset="0"/>
                        </a:rPr>
                        <a:t>Logarithmic Gain (19mV/</a:t>
                      </a:r>
                      <a:r>
                        <a:rPr lang="en-US" sz="900" kern="100" dirty="0" err="1">
                          <a:effectLst/>
                          <a:latin typeface="Calibri" panose="020F0502020204030204" pitchFamily="34" charset="0"/>
                          <a:cs typeface="Calibri" panose="020F0502020204030204" pitchFamily="34" charset="0"/>
                        </a:rPr>
                        <a:t>kh</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High Gain (45mV/</a:t>
                      </a:r>
                      <a:r>
                        <a:rPr lang="en-US" sz="900" kern="100" dirty="0" err="1">
                          <a:effectLst/>
                          <a:latin typeface="Calibri" panose="020F0502020204030204" pitchFamily="34" charset="0"/>
                          <a:cs typeface="Calibri" panose="020F0502020204030204" pitchFamily="34" charset="0"/>
                        </a:rPr>
                        <a:t>kh</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cs typeface="Calibri" panose="020F0502020204030204" pitchFamily="34" charset="0"/>
                      </a:endParaRPr>
                    </a:p>
                    <a:p>
                      <a:pPr marL="0" marR="0">
                        <a:buNone/>
                      </a:pPr>
                      <a:r>
                        <a:rPr lang="en-US" sz="900" kern="100" dirty="0">
                          <a:effectLst/>
                          <a:latin typeface="Calibri" panose="020F0502020204030204" pitchFamily="34" charset="0"/>
                          <a:cs typeface="Calibri" panose="020F0502020204030204" pitchFamily="34" charset="0"/>
                        </a:rPr>
                        <a:t>(Volcano &gt;0.3MeV/pixel)</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High Gain (35mV/kh</a:t>
                      </a:r>
                      <a:r>
                        <a:rPr lang="en-US" sz="900" kern="100" baseline="30000">
                          <a:effectLst/>
                          <a:latin typeface="Calibri" panose="020F0502020204030204" pitchFamily="34" charset="0"/>
                          <a:cs typeface="Calibri" panose="020F0502020204030204" pitchFamily="34" charset="0"/>
                        </a:rPr>
                        <a:t>+</a:t>
                      </a:r>
                      <a:r>
                        <a:rPr lang="en-US" sz="900" kern="100">
                          <a:effectLst/>
                          <a:latin typeface="Calibri" panose="020F0502020204030204" pitchFamily="34" charset="0"/>
                          <a:cs typeface="Calibri" panose="020F0502020204030204" pitchFamily="34" charset="0"/>
                        </a:rPr>
                        <a:t>)</a:t>
                      </a:r>
                      <a:endParaRPr lang="en-GB" sz="900" kern="100">
                        <a:effectLst/>
                        <a:latin typeface="Calibri" panose="020F0502020204030204" pitchFamily="34" charset="0"/>
                        <a:cs typeface="Calibri" panose="020F0502020204030204" pitchFamily="34" charset="0"/>
                      </a:endParaRPr>
                    </a:p>
                    <a:p>
                      <a:pPr marL="0" marR="0">
                        <a:buNone/>
                      </a:pPr>
                      <a:r>
                        <a:rPr lang="en-US" sz="900" kern="100">
                          <a:effectLst/>
                          <a:latin typeface="Calibri" panose="020F0502020204030204" pitchFamily="34" charset="0"/>
                          <a:cs typeface="Calibri" panose="020F0502020204030204" pitchFamily="34" charset="0"/>
                        </a:rPr>
                        <a:t>Low Gain (20mV/kh</a:t>
                      </a:r>
                      <a:r>
                        <a:rPr lang="en-US" sz="900" kern="100" baseline="30000">
                          <a:effectLst/>
                          <a:latin typeface="Calibri" panose="020F0502020204030204" pitchFamily="34" charset="0"/>
                          <a:cs typeface="Calibri" panose="020F0502020204030204" pitchFamily="34" charset="0"/>
                        </a:rPr>
                        <a:t>+</a:t>
                      </a:r>
                      <a:r>
                        <a:rPr lang="en-US" sz="900" kern="100">
                          <a:effectLst/>
                          <a:latin typeface="Calibri" panose="020F0502020204030204" pitchFamily="34" charset="0"/>
                          <a:cs typeface="Calibri" panose="020F0502020204030204" pitchFamily="34" charset="0"/>
                        </a:rPr>
                        <a:t>)</a:t>
                      </a:r>
                      <a:endParaRPr lang="en-GB" sz="900" kern="100">
                        <a:effectLst/>
                        <a:latin typeface="Calibri" panose="020F0502020204030204" pitchFamily="34" charset="0"/>
                        <a:cs typeface="Calibri" panose="020F0502020204030204" pitchFamily="34" charset="0"/>
                      </a:endParaRPr>
                    </a:p>
                    <a:p>
                      <a:pPr marL="0" marR="0">
                        <a:buNone/>
                      </a:pPr>
                      <a:r>
                        <a:rPr lang="en-US" sz="900" kern="100">
                          <a:effectLst/>
                          <a:latin typeface="Calibri" panose="020F0502020204030204" pitchFamily="34" charset="0"/>
                          <a:cs typeface="Calibri" panose="020F0502020204030204" pitchFamily="34" charset="0"/>
                        </a:rPr>
                        <a:t>Logarithmic Gain</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550523148"/>
                  </a:ext>
                </a:extLst>
              </a:tr>
              <a:tr h="312395">
                <a:tc gridSpan="2" vMerge="1">
                  <a:txBody>
                    <a:bodyPr/>
                    <a:lstStyle/>
                    <a:p>
                      <a:endParaRPr lang="en-GB"/>
                    </a:p>
                  </a:txBody>
                  <a:tcPr/>
                </a:tc>
                <a:tc hMerge="1" v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negative (e-)</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High Gain (25mV/</a:t>
                      </a:r>
                      <a:r>
                        <a:rPr lang="en-US" sz="900" kern="100" dirty="0" err="1">
                          <a:effectLst/>
                          <a:latin typeface="Calibri" panose="020F0502020204030204" pitchFamily="34" charset="0"/>
                          <a:cs typeface="Calibri" panose="020F0502020204030204" pitchFamily="34" charset="0"/>
                        </a:rPr>
                        <a:t>ke</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High Gain (45mV/</a:t>
                      </a:r>
                      <a:r>
                        <a:rPr lang="en-US" sz="900" kern="100" dirty="0" err="1">
                          <a:effectLst/>
                          <a:latin typeface="Calibri" panose="020F0502020204030204" pitchFamily="34" charset="0"/>
                          <a:cs typeface="Calibri" panose="020F0502020204030204" pitchFamily="34" charset="0"/>
                        </a:rPr>
                        <a:t>ke</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High Gain (35mV/</a:t>
                      </a:r>
                      <a:r>
                        <a:rPr lang="en-US" sz="900" kern="100" dirty="0" err="1">
                          <a:effectLst/>
                          <a:latin typeface="Calibri" panose="020F0502020204030204" pitchFamily="34" charset="0"/>
                          <a:cs typeface="Calibri" panose="020F0502020204030204" pitchFamily="34" charset="0"/>
                        </a:rPr>
                        <a:t>ke</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cs typeface="Calibri" panose="020F0502020204030204" pitchFamily="34" charset="0"/>
                      </a:endParaRPr>
                    </a:p>
                    <a:p>
                      <a:pPr marL="0" marR="0">
                        <a:buNone/>
                      </a:pPr>
                      <a:r>
                        <a:rPr lang="en-US" sz="900" kern="100" dirty="0">
                          <a:effectLst/>
                          <a:latin typeface="Calibri" panose="020F0502020204030204" pitchFamily="34" charset="0"/>
                          <a:cs typeface="Calibri" panose="020F0502020204030204" pitchFamily="34" charset="0"/>
                        </a:rPr>
                        <a:t>Low Gain (20mV/</a:t>
                      </a:r>
                      <a:r>
                        <a:rPr lang="en-US" sz="900" kern="100" dirty="0" err="1">
                          <a:effectLst/>
                          <a:latin typeface="Calibri" panose="020F0502020204030204" pitchFamily="34" charset="0"/>
                          <a:cs typeface="Calibri" panose="020F0502020204030204" pitchFamily="34" charset="0"/>
                        </a:rPr>
                        <a:t>ke</a:t>
                      </a:r>
                      <a:r>
                        <a:rPr lang="en-US" sz="900" kern="100" baseline="300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2966472943"/>
                  </a:ext>
                </a:extLst>
              </a:tr>
              <a:tr h="175722">
                <a:tc gridSpan="3">
                  <a:txBody>
                    <a:bodyPr/>
                    <a:lstStyle/>
                    <a:p>
                      <a:pPr marL="0" marR="0">
                        <a:buNone/>
                      </a:pPr>
                      <a:r>
                        <a:rPr lang="en-US" sz="1000" kern="100" dirty="0">
                          <a:effectLst/>
                          <a:latin typeface="Calibri" panose="020F0502020204030204" pitchFamily="34" charset="0"/>
                          <a:cs typeface="Calibri" panose="020F0502020204030204" pitchFamily="34" charset="0"/>
                        </a:rPr>
                        <a:t>Minimum detectable charge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a:effectLst/>
                          <a:latin typeface="Calibri" panose="020F0502020204030204" pitchFamily="34" charset="0"/>
                          <a:cs typeface="Calibri" panose="020F0502020204030204" pitchFamily="34" charset="0"/>
                        </a:rPr>
                        <a:t>~600 e</a:t>
                      </a:r>
                      <a:r>
                        <a:rPr lang="en-US" sz="900" kern="100" baseline="30000">
                          <a:effectLst/>
                          <a:latin typeface="Calibri" panose="020F0502020204030204" pitchFamily="34" charset="0"/>
                          <a:cs typeface="Calibri" panose="020F0502020204030204" pitchFamily="34" charset="0"/>
                        </a:rPr>
                        <a:t>-  </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~500 e</a:t>
                      </a:r>
                      <a:r>
                        <a:rPr lang="en-US" sz="900" kern="100" baseline="30000" dirty="0">
                          <a:effectLst/>
                          <a:latin typeface="Calibri" panose="020F0502020204030204" pitchFamily="34" charset="0"/>
                          <a:cs typeface="Calibri" panose="020F0502020204030204" pitchFamily="34" charset="0"/>
                        </a:rPr>
                        <a: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~500 e</a:t>
                      </a:r>
                      <a:r>
                        <a:rPr lang="en-US" sz="900" kern="100" baseline="30000">
                          <a:effectLst/>
                          <a:latin typeface="Calibri" panose="020F0502020204030204" pitchFamily="34" charset="0"/>
                          <a:cs typeface="Calibri" panose="020F0502020204030204" pitchFamily="34" charset="0"/>
                        </a:rPr>
                        <a:t>-</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35515855"/>
                  </a:ext>
                </a:extLst>
              </a:tr>
              <a:tr h="312395">
                <a:tc rowSpan="11">
                  <a:txBody>
                    <a:bodyPr/>
                    <a:lstStyle/>
                    <a:p>
                      <a:pPr marL="0" marR="0" algn="ctr">
                        <a:buNone/>
                      </a:pPr>
                      <a:r>
                        <a:rPr lang="en-US" sz="1000" kern="100" dirty="0">
                          <a:effectLst/>
                        </a:rPr>
                        <a:t>Operation Modes</a:t>
                      </a: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954" marR="39954" marT="0" marB="0" vert="vert270" anchor="ctr"/>
                </a:tc>
                <a:tc rowSpan="7">
                  <a:txBody>
                    <a:bodyPr/>
                    <a:lstStyle/>
                    <a:p>
                      <a:pPr marL="0" marR="0">
                        <a:buNone/>
                      </a:pPr>
                      <a:r>
                        <a:rPr lang="en-US" sz="1000" kern="100" dirty="0">
                          <a:effectLst/>
                          <a:latin typeface="Calibri" panose="020F0502020204030204" pitchFamily="34" charset="0"/>
                          <a:cs typeface="Calibri" panose="020F0502020204030204" pitchFamily="34" charset="0"/>
                        </a:rPr>
                        <a:t>Tracking</a:t>
                      </a:r>
                      <a:endParaRPr lang="en-GB" sz="1000" kern="100" dirty="0">
                        <a:effectLst/>
                        <a:latin typeface="Calibri" panose="020F0502020204030204" pitchFamily="34" charset="0"/>
                        <a:cs typeface="Calibri" panose="020F0502020204030204" pitchFamily="34" charset="0"/>
                      </a:endParaRPr>
                    </a:p>
                    <a:p>
                      <a:pPr marL="0" marR="0">
                        <a:buNone/>
                      </a:pPr>
                      <a:r>
                        <a:rPr lang="en-US" sz="1000" kern="100" dirty="0">
                          <a:effectLst/>
                          <a:latin typeface="Calibri" panose="020F0502020204030204" pitchFamily="34" charset="0"/>
                          <a:cs typeface="Calibri" panose="020F0502020204030204" pitchFamily="34" charset="0"/>
                        </a:rPr>
                        <a:t>(Event arrival time and/or energy)</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1000" kern="100">
                          <a:effectLst/>
                          <a:latin typeface="Calibri" panose="020F0502020204030204" pitchFamily="34" charset="0"/>
                          <a:cs typeface="Calibri" panose="020F0502020204030204" pitchFamily="34" charset="0"/>
                        </a:rPr>
                        <a:t>Readout</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a:effectLst/>
                          <a:latin typeface="Calibri" panose="020F0502020204030204" pitchFamily="34" charset="0"/>
                          <a:cs typeface="Calibri" panose="020F0502020204030204" pitchFamily="34" charset="0"/>
                        </a:rPr>
                        <a:t>Full Frame-based </a:t>
                      </a:r>
                      <a:endParaRPr lang="en-GB" sz="900" b="1" kern="100">
                        <a:effectLst/>
                        <a:latin typeface="Calibri" panose="020F0502020204030204" pitchFamily="34" charset="0"/>
                        <a:cs typeface="Calibri" panose="020F0502020204030204" pitchFamily="34" charset="0"/>
                      </a:endParaRPr>
                    </a:p>
                    <a:p>
                      <a:pPr marL="0" marR="0">
                        <a:buNone/>
                      </a:pPr>
                      <a:r>
                        <a:rPr lang="en-US" sz="900" b="1" kern="100">
                          <a:effectLst/>
                          <a:latin typeface="Calibri" panose="020F0502020204030204" pitchFamily="34" charset="0"/>
                          <a:cs typeface="Calibri" panose="020F0502020204030204" pitchFamily="34" charset="0"/>
                        </a:rPr>
                        <a:t>(</a:t>
                      </a:r>
                      <a:r>
                        <a:rPr lang="en-GB" sz="900" b="1" kern="100">
                          <a:effectLst/>
                          <a:latin typeface="Calibri" panose="020F0502020204030204" pitchFamily="34" charset="0"/>
                          <a:cs typeface="Calibri" panose="020F0502020204030204" pitchFamily="34" charset="0"/>
                        </a:rPr>
                        <a:t>Sequential or </a:t>
                      </a:r>
                      <a:r>
                        <a:rPr lang="en-US" sz="900" b="1" kern="100">
                          <a:effectLst/>
                          <a:latin typeface="Calibri" panose="020F0502020204030204" pitchFamily="34" charset="0"/>
                          <a:cs typeface="Calibri" panose="020F0502020204030204" pitchFamily="34" charset="0"/>
                        </a:rPr>
                        <a:t>C</a:t>
                      </a:r>
                      <a:r>
                        <a:rPr lang="en-GB" sz="900" b="1" kern="100">
                          <a:effectLst/>
                          <a:latin typeface="Calibri" panose="020F0502020204030204" pitchFamily="34" charset="0"/>
                          <a:cs typeface="Calibri" panose="020F0502020204030204" pitchFamily="34" charset="0"/>
                        </a:rPr>
                        <a:t>ontinuous R/W)</a:t>
                      </a:r>
                      <a:endParaRPr lang="en-GB" sz="900" b="1"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Data-driven</a:t>
                      </a:r>
                      <a:endParaRPr lang="en-GB" sz="900" b="1" kern="100" dirty="0">
                        <a:effectLst/>
                        <a:latin typeface="Calibri" panose="020F0502020204030204" pitchFamily="34" charset="0"/>
                        <a:cs typeface="Calibri" panose="020F0502020204030204" pitchFamily="34" charset="0"/>
                      </a:endParaRPr>
                    </a:p>
                    <a:p>
                      <a:pPr marL="0" marR="0">
                        <a:buNone/>
                      </a:pPr>
                      <a:r>
                        <a:rPr lang="en-US" sz="900" b="1" kern="100" dirty="0">
                          <a:effectLst/>
                          <a:latin typeface="Calibri" panose="020F0502020204030204" pitchFamily="34" charset="0"/>
                          <a:cs typeface="Calibri" panose="020F0502020204030204" pitchFamily="34" charset="0"/>
                        </a:rPr>
                        <a:t>(48-bit packet per pixel hit)</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Data-driven</a:t>
                      </a:r>
                      <a:endParaRPr lang="en-GB" sz="900" b="1" kern="100" dirty="0">
                        <a:effectLst/>
                        <a:latin typeface="Calibri" panose="020F0502020204030204" pitchFamily="34" charset="0"/>
                        <a:cs typeface="Calibri" panose="020F0502020204030204" pitchFamily="34" charset="0"/>
                      </a:endParaRPr>
                    </a:p>
                    <a:p>
                      <a:pPr marL="0" marR="0">
                        <a:buNone/>
                      </a:pPr>
                      <a:r>
                        <a:rPr lang="en-US" sz="900" b="1" kern="100" dirty="0">
                          <a:effectLst/>
                          <a:latin typeface="Calibri" panose="020F0502020204030204" pitchFamily="34" charset="0"/>
                          <a:cs typeface="Calibri" panose="020F0502020204030204" pitchFamily="34" charset="0"/>
                        </a:rPr>
                        <a:t>(64-bit packet per pixel hit)</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218954829"/>
                  </a:ext>
                </a:extLst>
              </a:tr>
              <a:tr h="175722">
                <a:tc vMerge="1">
                  <a:txBody>
                    <a:bodyPr/>
                    <a:lstStyle/>
                    <a:p>
                      <a:endParaRPr lang="en-GB"/>
                    </a:p>
                  </a:txBody>
                  <a:tcPr/>
                </a:tc>
                <a:tc v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Event Data</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TOT and TOA; TOT or TOA</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TOT &amp; TOA</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TOT &amp; TOA</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900232310"/>
                  </a:ext>
                </a:extLst>
              </a:tr>
              <a:tr h="175722">
                <a:tc vMerge="1">
                  <a:txBody>
                    <a:bodyPr/>
                    <a:lstStyle/>
                    <a:p>
                      <a:endParaRPr lang="en-GB"/>
                    </a:p>
                  </a:txBody>
                  <a:tcPr/>
                </a:tc>
                <a:tc vMerge="1">
                  <a:txBody>
                    <a:bodyPr/>
                    <a:lstStyle/>
                    <a:p>
                      <a:endParaRPr lang="en-GB"/>
                    </a:p>
                  </a:txBody>
                  <a:tcPr/>
                </a:tc>
                <a:tc>
                  <a:txBody>
                    <a:bodyPr/>
                    <a:lstStyle/>
                    <a:p>
                      <a:pPr marL="0" marR="0">
                        <a:buNone/>
                      </a:pPr>
                      <a:r>
                        <a:rPr lang="en-GB" sz="1000" kern="100" dirty="0">
                          <a:effectLst/>
                          <a:latin typeface="Calibri" panose="020F0502020204030204" pitchFamily="34" charset="0"/>
                          <a:cs typeface="Calibri" panose="020F0502020204030204" pitchFamily="34" charset="0"/>
                        </a:rPr>
                        <a:t>TOT energy resolution </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~0.75keV (FWHM Si)</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a:t>
                      </a:r>
                      <a:r>
                        <a:rPr lang="en-GB" sz="900" b="1" kern="100" dirty="0">
                          <a:effectLst/>
                          <a:latin typeface="Calibri" panose="020F0502020204030204" pitchFamily="34" charset="0"/>
                          <a:cs typeface="Calibri" panose="020F0502020204030204" pitchFamily="34" charset="0"/>
                        </a:rPr>
                        <a:t>2KeV </a:t>
                      </a:r>
                      <a:r>
                        <a:rPr lang="en-US" sz="900" b="1" kern="100" dirty="0">
                          <a:effectLst/>
                          <a:latin typeface="Calibri" panose="020F0502020204030204" pitchFamily="34" charset="0"/>
                          <a:cs typeface="Calibri" panose="020F0502020204030204" pitchFamily="34" charset="0"/>
                        </a:rPr>
                        <a:t>(FWHM Si) </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a:t>
                      </a:r>
                      <a:r>
                        <a:rPr lang="en-GB" sz="900" b="1" kern="100" dirty="0">
                          <a:effectLst/>
                          <a:latin typeface="Calibri" panose="020F0502020204030204" pitchFamily="34" charset="0"/>
                          <a:cs typeface="Calibri" panose="020F0502020204030204" pitchFamily="34" charset="0"/>
                        </a:rPr>
                        <a:t>1Ke</a:t>
                      </a:r>
                      <a:r>
                        <a:rPr lang="en-US" sz="900" b="1" kern="100" dirty="0">
                          <a:effectLst/>
                          <a:latin typeface="Calibri" panose="020F0502020204030204" pitchFamily="34" charset="0"/>
                          <a:cs typeface="Calibri" panose="020F0502020204030204" pitchFamily="34" charset="0"/>
                        </a:rPr>
                        <a:t>V (FWHM Si)</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572014317"/>
                  </a:ext>
                </a:extLst>
              </a:tr>
              <a:tr h="175722">
                <a:tc vMerge="1">
                  <a:txBody>
                    <a:bodyPr/>
                    <a:lstStyle/>
                    <a:p>
                      <a:endParaRPr lang="en-GB"/>
                    </a:p>
                  </a:txBody>
                  <a:tcPr/>
                </a:tc>
                <a:tc vMerge="1">
                  <a:txBody>
                    <a:bodyPr/>
                    <a:lstStyle/>
                    <a:p>
                      <a:endParaRPr lang="en-GB"/>
                    </a:p>
                  </a:txBody>
                  <a:tcPr/>
                </a:tc>
                <a:tc>
                  <a:txBody>
                    <a:bodyPr/>
                    <a:lstStyle/>
                    <a:p>
                      <a:pPr marL="0" marR="0">
                        <a:buNone/>
                      </a:pPr>
                      <a:r>
                        <a:rPr lang="en-US" sz="1000" kern="100" dirty="0">
                          <a:effectLst/>
                          <a:latin typeface="Calibri" panose="020F0502020204030204" pitchFamily="34" charset="0"/>
                          <a:cs typeface="Calibri" panose="020F0502020204030204" pitchFamily="34" charset="0"/>
                        </a:rPr>
                        <a:t>TOA bin size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10ns (@100MHz)</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1.56ns (On-pixel TDC @40MHz)</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195ps (On-pixel TDC @40MHz)</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3698310079"/>
                  </a:ext>
                </a:extLst>
              </a:tr>
              <a:tr h="175722">
                <a:tc vMerge="1">
                  <a:txBody>
                    <a:bodyPr/>
                    <a:lstStyle/>
                    <a:p>
                      <a:endParaRPr lang="en-GB"/>
                    </a:p>
                  </a:txBody>
                  <a:tcPr/>
                </a:tc>
                <a:tc vMerge="1">
                  <a:txBody>
                    <a:bodyPr/>
                    <a:lstStyle/>
                    <a:p>
                      <a:endParaRPr lang="en-GB"/>
                    </a:p>
                  </a:txBody>
                  <a:tcPr/>
                </a:tc>
                <a:tc>
                  <a:txBody>
                    <a:bodyPr/>
                    <a:lstStyle/>
                    <a:p>
                      <a:pPr marL="0" marR="0">
                        <a:buNone/>
                      </a:pPr>
                      <a:r>
                        <a:rPr lang="en-GB" sz="1000" kern="100" dirty="0">
                          <a:effectLst/>
                          <a:latin typeface="Calibri" panose="020F0502020204030204" pitchFamily="34" charset="0"/>
                          <a:cs typeface="Calibri" panose="020F0502020204030204" pitchFamily="34" charset="0"/>
                        </a:rPr>
                        <a:t>TOA dynamic range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2.62ms (@100MHz)</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409.6µs (14b@40MHz)</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1.63ms (16b@40MHz)</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446258084"/>
                  </a:ext>
                </a:extLst>
              </a:tr>
              <a:tr h="312395">
                <a:tc vMerge="1">
                  <a:txBody>
                    <a:bodyPr/>
                    <a:lstStyle/>
                    <a:p>
                      <a:endParaRPr lang="en-GB"/>
                    </a:p>
                  </a:txBody>
                  <a:tcPr/>
                </a:tc>
                <a:tc v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Max Rate</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&lt;1</a:t>
                      </a:r>
                      <a:r>
                        <a:rPr lang="en-GB" sz="900" kern="100" dirty="0">
                          <a:effectLst/>
                          <a:latin typeface="Calibri" panose="020F0502020204030204" pitchFamily="34" charset="0"/>
                          <a:cs typeface="Calibri" panose="020F0502020204030204" pitchFamily="34" charset="0"/>
                        </a:rPr>
                        <a:t>x10</a:t>
                      </a:r>
                      <a:r>
                        <a:rPr lang="en-GB" sz="900" kern="100" baseline="30000" dirty="0">
                          <a:effectLst/>
                          <a:latin typeface="Calibri" panose="020F0502020204030204" pitchFamily="34" charset="0"/>
                          <a:cs typeface="Calibri" panose="020F0502020204030204" pitchFamily="34" charset="0"/>
                        </a:rPr>
                        <a:t>6</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a:t>
                      </a:r>
                      <a:r>
                        <a:rPr lang="en-GB" sz="900" kern="100" dirty="0">
                          <a:effectLst/>
                          <a:latin typeface="Calibri" panose="020F0502020204030204" pitchFamily="34" charset="0"/>
                          <a:cs typeface="Calibri" panose="020F0502020204030204" pitchFamily="34" charset="0"/>
                        </a:rPr>
                        <a:t>/s</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43x10</a:t>
                      </a:r>
                      <a:r>
                        <a:rPr lang="en-GB" sz="900" kern="100" baseline="30000" dirty="0">
                          <a:effectLst/>
                          <a:latin typeface="Calibri" panose="020F0502020204030204" pitchFamily="34" charset="0"/>
                          <a:cs typeface="Calibri" panose="020F0502020204030204" pitchFamily="34" charset="0"/>
                        </a:rPr>
                        <a:t>6</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a:t>
                      </a:r>
                      <a:r>
                        <a:rPr lang="en-GB" sz="900" kern="100" dirty="0">
                          <a:effectLst/>
                          <a:latin typeface="Calibri" panose="020F0502020204030204" pitchFamily="34" charset="0"/>
                          <a:cs typeface="Calibri" panose="020F0502020204030204" pitchFamily="34" charset="0"/>
                        </a:rPr>
                        <a:t>/s</a:t>
                      </a: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358x10</a:t>
                      </a:r>
                      <a:r>
                        <a:rPr lang="en-GB" sz="900" kern="100" baseline="30000" dirty="0">
                          <a:effectLst/>
                          <a:latin typeface="Calibri" panose="020F0502020204030204" pitchFamily="34" charset="0"/>
                          <a:cs typeface="Calibri" panose="020F0502020204030204" pitchFamily="34" charset="0"/>
                        </a:rPr>
                        <a:t>6</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a:t>
                      </a:r>
                      <a:r>
                        <a:rPr lang="en-GB" sz="900" kern="100" dirty="0">
                          <a:effectLst/>
                          <a:latin typeface="Calibri" panose="020F0502020204030204" pitchFamily="34" charset="0"/>
                          <a:cs typeface="Calibri" panose="020F0502020204030204" pitchFamily="34" charset="0"/>
                        </a:rPr>
                        <a:t>/s</a:t>
                      </a:r>
                    </a:p>
                  </a:txBody>
                  <a:tcPr marL="39954" marR="39954" marT="0" marB="0" anchor="ctr"/>
                </a:tc>
                <a:extLst>
                  <a:ext uri="{0D108BD9-81ED-4DB2-BD59-A6C34878D82A}">
                    <a16:rowId xmlns:a16="http://schemas.microsoft.com/office/drawing/2014/main" val="1191526709"/>
                  </a:ext>
                </a:extLst>
              </a:tr>
              <a:tr h="175722">
                <a:tc vMerge="1">
                  <a:txBody>
                    <a:bodyPr/>
                    <a:lstStyle/>
                    <a:p>
                      <a:endParaRPr lang="en-GB"/>
                    </a:p>
                  </a:txBody>
                  <a:tcPr/>
                </a:tc>
                <a:tc v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Max Pix Rate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33 Hz/pixel</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a:effectLst/>
                          <a:latin typeface="Calibri" panose="020F0502020204030204" pitchFamily="34" charset="0"/>
                          <a:cs typeface="Calibri" panose="020F0502020204030204" pitchFamily="34" charset="0"/>
                        </a:rPr>
                        <a:t>1.3 KHz/pixel</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10.8 </a:t>
                      </a:r>
                      <a:r>
                        <a:rPr lang="en-GB" sz="900" kern="100" dirty="0" err="1">
                          <a:effectLst/>
                          <a:latin typeface="Calibri" panose="020F0502020204030204" pitchFamily="34" charset="0"/>
                          <a:cs typeface="Calibri" panose="020F0502020204030204" pitchFamily="34" charset="0"/>
                        </a:rPr>
                        <a:t>KHz</a:t>
                      </a:r>
                      <a:r>
                        <a:rPr lang="en-GB" sz="900" kern="100" dirty="0">
                          <a:effectLst/>
                          <a:latin typeface="Calibri" panose="020F0502020204030204" pitchFamily="34" charset="0"/>
                          <a:cs typeface="Calibri" panose="020F0502020204030204" pitchFamily="34" charset="0"/>
                        </a:rPr>
                        <a:t>/pixel</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3691333982"/>
                  </a:ext>
                </a:extLst>
              </a:tr>
              <a:tr h="312395">
                <a:tc vMerge="1">
                  <a:txBody>
                    <a:bodyPr/>
                    <a:lstStyle/>
                    <a:p>
                      <a:endParaRPr lang="en-GB"/>
                    </a:p>
                  </a:txBody>
                  <a:tcPr/>
                </a:tc>
                <a:tc rowSpan="4">
                  <a:txBody>
                    <a:bodyPr/>
                    <a:lstStyle/>
                    <a:p>
                      <a:pPr marL="0" marR="0">
                        <a:buNone/>
                      </a:pPr>
                      <a:r>
                        <a:rPr lang="en-US" sz="1000" kern="100">
                          <a:effectLst/>
                          <a:latin typeface="Calibri" panose="020F0502020204030204" pitchFamily="34" charset="0"/>
                          <a:cs typeface="Calibri" panose="020F0502020204030204" pitchFamily="34" charset="0"/>
                        </a:rPr>
                        <a:t>Imaging</a:t>
                      </a:r>
                      <a:endParaRPr lang="en-GB" sz="1000" kern="100">
                        <a:effectLst/>
                        <a:latin typeface="Calibri" panose="020F0502020204030204" pitchFamily="34" charset="0"/>
                        <a:cs typeface="Calibri" panose="020F0502020204030204" pitchFamily="34" charset="0"/>
                      </a:endParaRPr>
                    </a:p>
                    <a:p>
                      <a:pPr marL="0" marR="0">
                        <a:buNone/>
                      </a:pPr>
                      <a:r>
                        <a:rPr lang="en-US" sz="1000" kern="100">
                          <a:effectLst/>
                          <a:latin typeface="Calibri" panose="020F0502020204030204" pitchFamily="34" charset="0"/>
                          <a:cs typeface="Calibri" panose="020F0502020204030204" pitchFamily="34" charset="0"/>
                        </a:rPr>
                        <a:t>(Event counting)</a:t>
                      </a:r>
                      <a:endParaRPr lang="en-GB" sz="10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1000" kern="100" dirty="0">
                          <a:effectLst/>
                          <a:latin typeface="Calibri" panose="020F0502020204030204" pitchFamily="34" charset="0"/>
                          <a:cs typeface="Calibri" panose="020F0502020204030204" pitchFamily="34" charset="0"/>
                        </a:rPr>
                        <a:t>Readout</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a:effectLst/>
                          <a:latin typeface="Calibri" panose="020F0502020204030204" pitchFamily="34" charset="0"/>
                          <a:cs typeface="Calibri" panose="020F0502020204030204" pitchFamily="34" charset="0"/>
                        </a:rPr>
                        <a:t>Full Frame-based </a:t>
                      </a:r>
                      <a:endParaRPr lang="en-GB" sz="900" b="1" kern="100">
                        <a:effectLst/>
                        <a:latin typeface="Calibri" panose="020F0502020204030204" pitchFamily="34" charset="0"/>
                        <a:cs typeface="Calibri" panose="020F0502020204030204" pitchFamily="34" charset="0"/>
                      </a:endParaRPr>
                    </a:p>
                    <a:p>
                      <a:pPr marL="0" marR="0">
                        <a:buNone/>
                      </a:pPr>
                      <a:r>
                        <a:rPr lang="en-US" sz="900" b="1" kern="100">
                          <a:effectLst/>
                          <a:latin typeface="Calibri" panose="020F0502020204030204" pitchFamily="34" charset="0"/>
                          <a:cs typeface="Calibri" panose="020F0502020204030204" pitchFamily="34" charset="0"/>
                        </a:rPr>
                        <a:t>(</a:t>
                      </a:r>
                      <a:r>
                        <a:rPr lang="en-GB" sz="900" b="1" kern="100">
                          <a:effectLst/>
                          <a:latin typeface="Calibri" panose="020F0502020204030204" pitchFamily="34" charset="0"/>
                          <a:cs typeface="Calibri" panose="020F0502020204030204" pitchFamily="34" charset="0"/>
                        </a:rPr>
                        <a:t>Sequential or </a:t>
                      </a:r>
                      <a:r>
                        <a:rPr lang="en-US" sz="900" b="1" kern="100">
                          <a:effectLst/>
                          <a:latin typeface="Calibri" panose="020F0502020204030204" pitchFamily="34" charset="0"/>
                          <a:cs typeface="Calibri" panose="020F0502020204030204" pitchFamily="34" charset="0"/>
                        </a:rPr>
                        <a:t>C</a:t>
                      </a:r>
                      <a:r>
                        <a:rPr lang="en-GB" sz="900" b="1" kern="100">
                          <a:effectLst/>
                          <a:latin typeface="Calibri" panose="020F0502020204030204" pitchFamily="34" charset="0"/>
                          <a:cs typeface="Calibri" panose="020F0502020204030204" pitchFamily="34" charset="0"/>
                        </a:rPr>
                        <a:t>ontinuous R/W)</a:t>
                      </a:r>
                      <a:endParaRPr lang="en-GB" sz="900" b="1"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b="1" kern="100" dirty="0">
                          <a:effectLst/>
                          <a:latin typeface="Calibri" panose="020F0502020204030204" pitchFamily="34" charset="0"/>
                          <a:cs typeface="Calibri" panose="020F0502020204030204" pitchFamily="34" charset="0"/>
                        </a:rPr>
                        <a:t>Zero-suppressed (with pixel </a:t>
                      </a:r>
                      <a:r>
                        <a:rPr lang="en-GB" sz="900" b="1" kern="100" dirty="0" err="1">
                          <a:effectLst/>
                          <a:latin typeface="Calibri" panose="020F0502020204030204" pitchFamily="34" charset="0"/>
                          <a:cs typeface="Calibri" panose="020F0502020204030204" pitchFamily="34" charset="0"/>
                        </a:rPr>
                        <a:t>addr</a:t>
                      </a:r>
                      <a:r>
                        <a:rPr lang="en-GB" sz="900" b="1" kern="100" dirty="0">
                          <a:effectLst/>
                          <a:latin typeface="Calibri" panose="020F0502020204030204" pitchFamily="34" charset="0"/>
                          <a:cs typeface="Calibri" panose="020F0502020204030204" pitchFamily="34" charset="0"/>
                        </a:rPr>
                        <a:t>)</a:t>
                      </a:r>
                    </a:p>
                    <a:p>
                      <a:pPr marL="0" marR="0">
                        <a:buNone/>
                      </a:pPr>
                      <a:r>
                        <a:rPr lang="en-GB" sz="900" b="1" kern="100" dirty="0">
                          <a:effectLst/>
                          <a:latin typeface="Calibri" panose="020F0502020204030204" pitchFamily="34" charset="0"/>
                          <a:cs typeface="Calibri" panose="020F0502020204030204" pitchFamily="34" charset="0"/>
                        </a:rPr>
                        <a:t>(</a:t>
                      </a:r>
                      <a:r>
                        <a:rPr lang="en-US" sz="900" b="1" kern="100" dirty="0">
                          <a:effectLst/>
                          <a:latin typeface="Calibri" panose="020F0502020204030204" pitchFamily="34" charset="0"/>
                          <a:cs typeface="Calibri" panose="020F0502020204030204" pitchFamily="34" charset="0"/>
                        </a:rPr>
                        <a:t>S</a:t>
                      </a:r>
                      <a:r>
                        <a:rPr lang="en-GB" sz="900" b="1" kern="100" dirty="0" err="1">
                          <a:effectLst/>
                          <a:latin typeface="Calibri" panose="020F0502020204030204" pitchFamily="34" charset="0"/>
                          <a:cs typeface="Calibri" panose="020F0502020204030204" pitchFamily="34" charset="0"/>
                        </a:rPr>
                        <a:t>equential</a:t>
                      </a:r>
                      <a:r>
                        <a:rPr lang="en-GB" sz="900" b="1" kern="100" dirty="0">
                          <a:effectLst/>
                          <a:latin typeface="Calibri" panose="020F0502020204030204" pitchFamily="34" charset="0"/>
                          <a:cs typeface="Calibri" panose="020F0502020204030204" pitchFamily="34" charset="0"/>
                        </a:rPr>
                        <a:t> R/W)</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b="1" kern="100" dirty="0">
                          <a:effectLst/>
                          <a:latin typeface="Calibri" panose="020F0502020204030204" pitchFamily="34" charset="0"/>
                          <a:cs typeface="Calibri" panose="020F0502020204030204" pitchFamily="34" charset="0"/>
                        </a:rPr>
                        <a:t>Full Frame</a:t>
                      </a:r>
                      <a:r>
                        <a:rPr lang="en-US" sz="900" b="1" kern="100" dirty="0">
                          <a:effectLst/>
                          <a:latin typeface="Calibri" panose="020F0502020204030204" pitchFamily="34" charset="0"/>
                          <a:cs typeface="Calibri" panose="020F0502020204030204" pitchFamily="34" charset="0"/>
                        </a:rPr>
                        <a:t>-based</a:t>
                      </a:r>
                      <a:endParaRPr lang="en-GB" sz="900" b="1" kern="100" dirty="0">
                        <a:effectLst/>
                        <a:latin typeface="Calibri" panose="020F0502020204030204" pitchFamily="34" charset="0"/>
                        <a:cs typeface="Calibri" panose="020F0502020204030204" pitchFamily="34" charset="0"/>
                      </a:endParaRPr>
                    </a:p>
                    <a:p>
                      <a:pPr marL="0" marR="0">
                        <a:buNone/>
                      </a:pPr>
                      <a:r>
                        <a:rPr lang="en-US" sz="900" b="1" kern="100" dirty="0">
                          <a:effectLst/>
                          <a:latin typeface="Calibri" panose="020F0502020204030204" pitchFamily="34" charset="0"/>
                          <a:cs typeface="Calibri" panose="020F0502020204030204" pitchFamily="34" charset="0"/>
                        </a:rPr>
                        <a:t>(C</a:t>
                      </a:r>
                      <a:r>
                        <a:rPr lang="en-GB" sz="900" b="1" kern="100" dirty="0" err="1">
                          <a:effectLst/>
                          <a:latin typeface="Calibri" panose="020F0502020204030204" pitchFamily="34" charset="0"/>
                          <a:cs typeface="Calibri" panose="020F0502020204030204" pitchFamily="34" charset="0"/>
                        </a:rPr>
                        <a:t>ontinuous</a:t>
                      </a:r>
                      <a:r>
                        <a:rPr lang="en-GB" sz="900" b="1" kern="100" dirty="0">
                          <a:effectLst/>
                          <a:latin typeface="Calibri" panose="020F0502020204030204" pitchFamily="34" charset="0"/>
                          <a:cs typeface="Calibri" panose="020F0502020204030204" pitchFamily="34" charset="0"/>
                        </a:rPr>
                        <a:t> R/W)</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90184913"/>
                  </a:ext>
                </a:extLst>
              </a:tr>
              <a:tr h="158950">
                <a:tc vMerge="1">
                  <a:txBody>
                    <a:bodyPr/>
                    <a:lstStyle/>
                    <a:p>
                      <a:endParaRPr lang="en-GB"/>
                    </a:p>
                  </a:txBody>
                  <a:tcPr/>
                </a:tc>
                <a:tc vMerge="1">
                  <a:txBody>
                    <a:bodyPr/>
                    <a:lstStyle/>
                    <a:p>
                      <a:endParaRPr lang="en-GB"/>
                    </a:p>
                  </a:txBody>
                  <a:tcPr/>
                </a:tc>
                <a:tc>
                  <a:txBody>
                    <a:bodyPr/>
                    <a:lstStyle/>
                    <a:p>
                      <a:pPr marL="0" marR="0">
                        <a:buNone/>
                      </a:pPr>
                      <a:r>
                        <a:rPr lang="en-US" sz="1000" kern="100">
                          <a:effectLst/>
                          <a:latin typeface="Calibri" panose="020F0502020204030204" pitchFamily="34" charset="0"/>
                          <a:cs typeface="Calibri" panose="020F0502020204030204" pitchFamily="34" charset="0"/>
                        </a:rPr>
                        <a:t>Counter depth</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10-bit or 14-bit</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Counting</a:t>
                      </a:r>
                      <a:r>
                        <a:rPr lang="en-GB" sz="900" kern="100" dirty="0">
                          <a:effectLst/>
                          <a:latin typeface="Calibri" panose="020F0502020204030204" pitchFamily="34" charset="0"/>
                          <a:cs typeface="Calibri" panose="020F0502020204030204" pitchFamily="34" charset="0"/>
                        </a:rPr>
                        <a:t> (10-bit) or</a:t>
                      </a:r>
                      <a:r>
                        <a:rPr lang="en-US" sz="900" kern="100" dirty="0">
                          <a:effectLst/>
                          <a:latin typeface="Calibri" panose="020F0502020204030204" pitchFamily="34" charset="0"/>
                          <a:cs typeface="Calibri" panose="020F0502020204030204" pitchFamily="34" charset="0"/>
                        </a:rPr>
                        <a:t> </a:t>
                      </a:r>
                      <a:r>
                        <a:rPr lang="en-US" sz="900" kern="100" dirty="0" err="1">
                          <a:effectLst/>
                          <a:latin typeface="Calibri" panose="020F0502020204030204" pitchFamily="34" charset="0"/>
                          <a:cs typeface="Calibri" panose="020F0502020204030204" pitchFamily="34" charset="0"/>
                        </a:rPr>
                        <a:t>i</a:t>
                      </a:r>
                      <a:r>
                        <a:rPr lang="en-GB" sz="900" kern="100" dirty="0">
                          <a:effectLst/>
                          <a:latin typeface="Calibri" panose="020F0502020204030204" pitchFamily="34" charset="0"/>
                          <a:cs typeface="Calibri" panose="020F0502020204030204" pitchFamily="34" charset="0"/>
                        </a:rPr>
                        <a:t>TOT (14-bit)</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dirty="0">
                          <a:effectLst/>
                          <a:latin typeface="Calibri" panose="020F0502020204030204" pitchFamily="34" charset="0"/>
                          <a:cs typeface="Calibri" panose="020F0502020204030204" pitchFamily="34" charset="0"/>
                        </a:rPr>
                        <a:t>8-bits or 16-bits</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4277917172"/>
                  </a:ext>
                </a:extLst>
              </a:tr>
              <a:tr h="350139">
                <a:tc vMerge="1">
                  <a:txBody>
                    <a:bodyPr/>
                    <a:lstStyle/>
                    <a:p>
                      <a:endParaRPr lang="en-GB"/>
                    </a:p>
                  </a:txBody>
                  <a:tcPr/>
                </a:tc>
                <a:tc vMerge="1">
                  <a:txBody>
                    <a:bodyPr/>
                    <a:lstStyle/>
                    <a:p>
                      <a:endParaRPr lang="en-GB"/>
                    </a:p>
                  </a:txBody>
                  <a:tcPr/>
                </a:tc>
                <a:tc>
                  <a:txBody>
                    <a:bodyPr/>
                    <a:lstStyle/>
                    <a:p>
                      <a:pPr marL="0" marR="0">
                        <a:buNone/>
                      </a:pPr>
                      <a:r>
                        <a:rPr lang="en-US" sz="1000" kern="100" dirty="0">
                          <a:effectLst/>
                          <a:latin typeface="Calibri" panose="020F0502020204030204" pitchFamily="34" charset="0"/>
                          <a:cs typeface="Calibri" panose="020F0502020204030204" pitchFamily="34" charset="0"/>
                        </a:rPr>
                        <a:t>Frame rate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b="1" kern="100">
                          <a:effectLst/>
                          <a:latin typeface="Calibri" panose="020F0502020204030204" pitchFamily="34" charset="0"/>
                          <a:cs typeface="Calibri" panose="020F0502020204030204" pitchFamily="34" charset="0"/>
                        </a:rPr>
                        <a:t>4.9 kfps @10-bit 32x100Mbps</a:t>
                      </a:r>
                    </a:p>
                    <a:p>
                      <a:pPr marL="0" marR="0">
                        <a:buNone/>
                      </a:pPr>
                      <a:r>
                        <a:rPr lang="en-GB" sz="900" b="1" kern="100">
                          <a:effectLst/>
                          <a:latin typeface="Calibri" panose="020F0502020204030204" pitchFamily="34" charset="0"/>
                          <a:cs typeface="Calibri" panose="020F0502020204030204" pitchFamily="34" charset="0"/>
                        </a:rPr>
                        <a:t>3.5 kfps @14-bit 32x100Mbps</a:t>
                      </a:r>
                      <a:endParaRPr lang="en-GB" sz="900" b="1"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b="1" kern="100" dirty="0">
                          <a:effectLst/>
                          <a:latin typeface="Calibri" panose="020F0502020204030204" pitchFamily="34" charset="0"/>
                          <a:cs typeface="Calibri" panose="020F0502020204030204" pitchFamily="34" charset="0"/>
                        </a:rPr>
                        <a:t>1.62 </a:t>
                      </a:r>
                      <a:r>
                        <a:rPr lang="en-US" sz="900" b="1" kern="100" dirty="0" err="1">
                          <a:effectLst/>
                          <a:latin typeface="Calibri" panose="020F0502020204030204" pitchFamily="34" charset="0"/>
                          <a:cs typeface="Calibri" panose="020F0502020204030204" pitchFamily="34" charset="0"/>
                        </a:rPr>
                        <a:t>kfps</a:t>
                      </a:r>
                      <a:r>
                        <a:rPr lang="en-US" sz="900" b="1" kern="100" dirty="0">
                          <a:effectLst/>
                          <a:latin typeface="Calibri" panose="020F0502020204030204" pitchFamily="34" charset="0"/>
                          <a:cs typeface="Calibri" panose="020F0502020204030204" pitchFamily="34" charset="0"/>
                        </a:rPr>
                        <a:t> </a:t>
                      </a:r>
                      <a:r>
                        <a:rPr lang="en-GB" sz="900" b="1" kern="100" dirty="0">
                          <a:effectLst/>
                          <a:latin typeface="Calibri" panose="020F0502020204030204" pitchFamily="34" charset="0"/>
                          <a:cs typeface="Calibri" panose="020F0502020204030204" pitchFamily="34" charset="0"/>
                        </a:rPr>
                        <a:t>@</a:t>
                      </a:r>
                      <a:r>
                        <a:rPr lang="en-US" sz="900" b="1" kern="100" dirty="0">
                          <a:effectLst/>
                          <a:latin typeface="Calibri" panose="020F0502020204030204" pitchFamily="34" charset="0"/>
                          <a:cs typeface="Calibri" panose="020F0502020204030204" pitchFamily="34" charset="0"/>
                        </a:rPr>
                        <a:t>4</a:t>
                      </a:r>
                      <a:r>
                        <a:rPr lang="en-GB" sz="900" b="1" kern="100" dirty="0">
                          <a:effectLst/>
                          <a:latin typeface="Calibri" panose="020F0502020204030204" pitchFamily="34" charset="0"/>
                          <a:cs typeface="Calibri" panose="020F0502020204030204" pitchFamily="34" charset="0"/>
                        </a:rPr>
                        <a:t>8-bit</a:t>
                      </a:r>
                      <a:r>
                        <a:rPr lang="en-US" sz="900" b="1" kern="100" dirty="0">
                          <a:effectLst/>
                          <a:latin typeface="Calibri" panose="020F0502020204030204" pitchFamily="34" charset="0"/>
                          <a:cs typeface="Calibri" panose="020F0502020204030204" pitchFamily="34" charset="0"/>
                        </a:rPr>
                        <a:t> 8</a:t>
                      </a:r>
                      <a:r>
                        <a:rPr lang="en-GB" sz="900" b="1" kern="100" dirty="0">
                          <a:effectLst/>
                          <a:latin typeface="Calibri" panose="020F0502020204030204" pitchFamily="34" charset="0"/>
                          <a:cs typeface="Calibri" panose="020F0502020204030204" pitchFamily="34" charset="0"/>
                        </a:rPr>
                        <a:t>x</a:t>
                      </a:r>
                      <a:r>
                        <a:rPr lang="en-US" sz="900" b="1" kern="100" dirty="0">
                          <a:effectLst/>
                          <a:latin typeface="Calibri" panose="020F0502020204030204" pitchFamily="34" charset="0"/>
                          <a:cs typeface="Calibri" panose="020F0502020204030204" pitchFamily="34" charset="0"/>
                        </a:rPr>
                        <a:t>640M</a:t>
                      </a:r>
                      <a:r>
                        <a:rPr lang="en-GB" sz="900" b="1" kern="100" dirty="0">
                          <a:effectLst/>
                          <a:latin typeface="Calibri" panose="020F0502020204030204" pitchFamily="34" charset="0"/>
                          <a:cs typeface="Calibri" panose="020F0502020204030204" pitchFamily="34" charset="0"/>
                        </a:rPr>
                        <a:t>bps</a:t>
                      </a:r>
                    </a:p>
                    <a:p>
                      <a:pPr marL="0" marR="0">
                        <a:buNone/>
                      </a:pPr>
                      <a:r>
                        <a:rPr lang="en-GB" sz="900" b="1" kern="100" dirty="0">
                          <a:effectLst/>
                          <a:latin typeface="Calibri" panose="020F0502020204030204" pitchFamily="34" charset="0"/>
                          <a:cs typeface="Calibri" panose="020F0502020204030204" pitchFamily="34" charset="0"/>
                        </a:rPr>
                        <a:t> </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b="1" kern="100" dirty="0">
                          <a:effectLst/>
                          <a:latin typeface="Calibri" panose="020F0502020204030204" pitchFamily="34" charset="0"/>
                          <a:cs typeface="Calibri" panose="020F0502020204030204" pitchFamily="34" charset="0"/>
                        </a:rPr>
                        <a:t>89.2 </a:t>
                      </a:r>
                      <a:r>
                        <a:rPr lang="en-GB" sz="900" b="1" kern="100" dirty="0" err="1">
                          <a:effectLst/>
                          <a:latin typeface="Calibri" panose="020F0502020204030204" pitchFamily="34" charset="0"/>
                          <a:cs typeface="Calibri" panose="020F0502020204030204" pitchFamily="34" charset="0"/>
                        </a:rPr>
                        <a:t>kfps</a:t>
                      </a:r>
                      <a:r>
                        <a:rPr lang="en-GB" sz="900" b="1" kern="100" dirty="0">
                          <a:effectLst/>
                          <a:latin typeface="Calibri" panose="020F0502020204030204" pitchFamily="34" charset="0"/>
                          <a:cs typeface="Calibri" panose="020F0502020204030204" pitchFamily="34" charset="0"/>
                        </a:rPr>
                        <a:t> @8-bit 16x163Gbps</a:t>
                      </a:r>
                    </a:p>
                    <a:p>
                      <a:pPr marL="0" marR="0">
                        <a:buNone/>
                      </a:pPr>
                      <a:r>
                        <a:rPr lang="en-GB" sz="900" b="1" kern="100" dirty="0">
                          <a:effectLst/>
                          <a:latin typeface="Calibri" panose="020F0502020204030204" pitchFamily="34" charset="0"/>
                          <a:cs typeface="Calibri" panose="020F0502020204030204" pitchFamily="34" charset="0"/>
                        </a:rPr>
                        <a:t>44.8 </a:t>
                      </a:r>
                      <a:r>
                        <a:rPr lang="en-GB" sz="900" b="1" kern="100" dirty="0" err="1">
                          <a:effectLst/>
                          <a:latin typeface="Calibri" panose="020F0502020204030204" pitchFamily="34" charset="0"/>
                          <a:cs typeface="Calibri" panose="020F0502020204030204" pitchFamily="34" charset="0"/>
                        </a:rPr>
                        <a:t>kfps</a:t>
                      </a:r>
                      <a:r>
                        <a:rPr lang="en-GB" sz="900" b="1" kern="100" dirty="0">
                          <a:effectLst/>
                          <a:latin typeface="Calibri" panose="020F0502020204030204" pitchFamily="34" charset="0"/>
                          <a:cs typeface="Calibri" panose="020F0502020204030204" pitchFamily="34" charset="0"/>
                        </a:rPr>
                        <a:t> @16-bit 16x163Gbps</a:t>
                      </a:r>
                      <a:endParaRPr lang="en-GB" sz="900" b="1"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2120151733"/>
                  </a:ext>
                </a:extLst>
              </a:tr>
              <a:tr h="175722">
                <a:tc vMerge="1">
                  <a:txBody>
                    <a:bodyPr/>
                    <a:lstStyle/>
                    <a:p>
                      <a:endParaRPr lang="en-GB"/>
                    </a:p>
                  </a:txBody>
                  <a:tcPr/>
                </a:tc>
                <a:tc vMerge="1">
                  <a:txBody>
                    <a:bodyPr/>
                    <a:lstStyle/>
                    <a:p>
                      <a:endParaRPr lang="en-GB"/>
                    </a:p>
                  </a:txBody>
                  <a:tcPr/>
                </a:tc>
                <a:tc>
                  <a:txBody>
                    <a:bodyPr/>
                    <a:lstStyle/>
                    <a:p>
                      <a:pPr marL="0" marR="0">
                        <a:buNone/>
                      </a:pPr>
                      <a:r>
                        <a:rPr lang="en-US" sz="1000" kern="100" dirty="0">
                          <a:effectLst/>
                          <a:latin typeface="Calibri" panose="020F0502020204030204" pitchFamily="34" charset="0"/>
                          <a:cs typeface="Calibri" panose="020F0502020204030204" pitchFamily="34" charset="0"/>
                        </a:rPr>
                        <a:t>Max Count Rate</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35</a:t>
                      </a:r>
                      <a:r>
                        <a:rPr lang="en-GB" sz="900" kern="100" dirty="0">
                          <a:effectLst/>
                          <a:latin typeface="Calibri" panose="020F0502020204030204" pitchFamily="34" charset="0"/>
                          <a:cs typeface="Calibri" panose="020F0502020204030204" pitchFamily="34" charset="0"/>
                        </a:rPr>
                        <a:t> x 10</a:t>
                      </a:r>
                      <a:r>
                        <a:rPr lang="en-GB" sz="900" kern="100" baseline="30000" dirty="0">
                          <a:effectLst/>
                          <a:latin typeface="Calibri" panose="020F0502020204030204" pitchFamily="34" charset="0"/>
                          <a:cs typeface="Calibri" panose="020F0502020204030204" pitchFamily="34" charset="0"/>
                        </a:rPr>
                        <a:t>9</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a:t>
                      </a:r>
                      <a:r>
                        <a:rPr lang="en-GB" sz="900" kern="100" dirty="0">
                          <a:effectLst/>
                          <a:latin typeface="Calibri" panose="020F0502020204030204" pitchFamily="34" charset="0"/>
                          <a:cs typeface="Calibri" panose="020F0502020204030204" pitchFamily="34" charset="0"/>
                        </a:rPr>
                        <a:t>/s</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~82 x 10</a:t>
                      </a:r>
                      <a:r>
                        <a:rPr lang="en-GB" sz="900" kern="100" baseline="30000" dirty="0">
                          <a:effectLst/>
                          <a:latin typeface="Calibri" panose="020F0502020204030204" pitchFamily="34" charset="0"/>
                          <a:cs typeface="Calibri" panose="020F0502020204030204" pitchFamily="34" charset="0"/>
                        </a:rPr>
                        <a:t>9</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a:t>
                      </a:r>
                      <a:r>
                        <a:rPr lang="en-GB" sz="900" kern="100" dirty="0">
                          <a:effectLst/>
                          <a:latin typeface="Calibri" panose="020F0502020204030204" pitchFamily="34" charset="0"/>
                          <a:cs typeface="Calibri" panose="020F0502020204030204" pitchFamily="34" charset="0"/>
                        </a:rPr>
                        <a:t>/s </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a:t>
                      </a:r>
                      <a:r>
                        <a:rPr lang="en-US" sz="900" kern="100" dirty="0">
                          <a:effectLst/>
                          <a:latin typeface="Calibri" panose="020F0502020204030204" pitchFamily="34" charset="0"/>
                          <a:cs typeface="Calibri" panose="020F0502020204030204" pitchFamily="34" charset="0"/>
                        </a:rPr>
                        <a:t>800</a:t>
                      </a:r>
                      <a:r>
                        <a:rPr lang="en-GB" sz="900" kern="100" dirty="0">
                          <a:effectLst/>
                          <a:latin typeface="Calibri" panose="020F0502020204030204" pitchFamily="34" charset="0"/>
                          <a:cs typeface="Calibri" panose="020F0502020204030204" pitchFamily="34" charset="0"/>
                        </a:rPr>
                        <a:t> x 10</a:t>
                      </a:r>
                      <a:r>
                        <a:rPr lang="en-GB" sz="900" kern="100" baseline="30000" dirty="0">
                          <a:effectLst/>
                          <a:latin typeface="Calibri" panose="020F0502020204030204" pitchFamily="34" charset="0"/>
                          <a:cs typeface="Calibri" panose="020F0502020204030204" pitchFamily="34" charset="0"/>
                        </a:rPr>
                        <a:t>9</a:t>
                      </a:r>
                      <a:r>
                        <a:rPr lang="en-GB" sz="900" kern="100" dirty="0">
                          <a:effectLst/>
                          <a:latin typeface="Calibri" panose="020F0502020204030204" pitchFamily="34" charset="0"/>
                          <a:cs typeface="Calibri" panose="020F0502020204030204" pitchFamily="34" charset="0"/>
                        </a:rPr>
                        <a:t> hits/</a:t>
                      </a:r>
                      <a:r>
                        <a:rPr lang="en-US" sz="900" kern="100" dirty="0">
                          <a:effectLst/>
                          <a:latin typeface="Calibri" panose="020F0502020204030204" pitchFamily="34" charset="0"/>
                          <a:cs typeface="Calibri" panose="020F0502020204030204" pitchFamily="34" charset="0"/>
                        </a:rPr>
                        <a:t>c</a:t>
                      </a:r>
                      <a:r>
                        <a:rPr lang="en-GB" sz="900" kern="100" dirty="0">
                          <a:effectLst/>
                          <a:latin typeface="Calibri" panose="020F0502020204030204" pitchFamily="34" charset="0"/>
                          <a:cs typeface="Calibri" panose="020F0502020204030204" pitchFamily="34" charset="0"/>
                        </a:rPr>
                        <a:t>m</a:t>
                      </a:r>
                      <a:r>
                        <a:rPr lang="en-GB" sz="900" kern="100" baseline="30000" dirty="0">
                          <a:effectLst/>
                          <a:latin typeface="Calibri" panose="020F0502020204030204" pitchFamily="34" charset="0"/>
                          <a:cs typeface="Calibri" panose="020F0502020204030204" pitchFamily="34" charset="0"/>
                        </a:rPr>
                        <a:t>2 </a:t>
                      </a:r>
                      <a:r>
                        <a:rPr lang="en-GB" sz="900" kern="100" dirty="0">
                          <a:effectLst/>
                          <a:latin typeface="Calibri" panose="020F0502020204030204" pitchFamily="34" charset="0"/>
                          <a:cs typeface="Calibri" panose="020F0502020204030204" pitchFamily="34" charset="0"/>
                        </a:rPr>
                        <a:t>/s </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4151076941"/>
                  </a:ext>
                </a:extLst>
              </a:tr>
              <a:tr h="312395">
                <a:tc gridSpan="3">
                  <a:txBody>
                    <a:bodyPr/>
                    <a:lstStyle/>
                    <a:p>
                      <a:pPr marL="0" marR="0">
                        <a:buNone/>
                      </a:pPr>
                      <a:r>
                        <a:rPr lang="en-US" sz="1000" kern="100" dirty="0">
                          <a:effectLst/>
                          <a:latin typeface="Calibri" panose="020F0502020204030204" pitchFamily="34" charset="0"/>
                          <a:cs typeface="Calibri" panose="020F0502020204030204" pitchFamily="34" charset="0"/>
                        </a:rPr>
                        <a:t>Maximum Readout bandwidth</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dirty="0">
                          <a:effectLst/>
                          <a:latin typeface="Calibri" panose="020F0502020204030204" pitchFamily="34" charset="0"/>
                          <a:cs typeface="Calibri" panose="020F0502020204030204" pitchFamily="34" charset="0"/>
                        </a:rPr>
                        <a:t>3.2Gbps </a:t>
                      </a:r>
                    </a:p>
                    <a:p>
                      <a:pPr marL="0" marR="0">
                        <a:buNone/>
                      </a:pPr>
                      <a:r>
                        <a:rPr lang="en-US" sz="900" kern="100" dirty="0">
                          <a:effectLst/>
                          <a:latin typeface="Calibri" panose="020F0502020204030204" pitchFamily="34" charset="0"/>
                          <a:cs typeface="Calibri" panose="020F0502020204030204" pitchFamily="34" charset="0"/>
                        </a:rPr>
                        <a:t>(32 x 100MHz)</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≤5.12Gb</a:t>
                      </a:r>
                      <a:r>
                        <a:rPr lang="en-US" sz="900" kern="100" dirty="0" err="1">
                          <a:effectLst/>
                          <a:latin typeface="Calibri" panose="020F0502020204030204" pitchFamily="34" charset="0"/>
                          <a:cs typeface="Calibri" panose="020F0502020204030204" pitchFamily="34" charset="0"/>
                        </a:rPr>
                        <a:t>ps</a:t>
                      </a:r>
                      <a:r>
                        <a:rPr lang="en-GB" sz="900" kern="100" dirty="0">
                          <a:effectLst/>
                          <a:latin typeface="Calibri" panose="020F0502020204030204" pitchFamily="34" charset="0"/>
                          <a:cs typeface="Calibri" panose="020F0502020204030204" pitchFamily="34" charset="0"/>
                        </a:rPr>
                        <a:t> </a:t>
                      </a:r>
                    </a:p>
                    <a:p>
                      <a:pPr marL="0" marR="0">
                        <a:buNone/>
                      </a:pPr>
                      <a:r>
                        <a:rPr lang="en-GB" sz="900" kern="100" dirty="0">
                          <a:effectLst/>
                          <a:latin typeface="Calibri" panose="020F0502020204030204" pitchFamily="34" charset="0"/>
                          <a:cs typeface="Calibri" panose="020F0502020204030204" pitchFamily="34" charset="0"/>
                        </a:rPr>
                        <a:t>(8x SLVS@640 Mbps)</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≤163.84Gbps </a:t>
                      </a:r>
                    </a:p>
                    <a:p>
                      <a:pPr marL="0" marR="0">
                        <a:buNone/>
                      </a:pPr>
                      <a:r>
                        <a:rPr lang="en-GB" sz="900" kern="100" dirty="0">
                          <a:effectLst/>
                          <a:latin typeface="Calibri" panose="020F0502020204030204" pitchFamily="34" charset="0"/>
                          <a:cs typeface="Calibri" panose="020F0502020204030204" pitchFamily="34" charset="0"/>
                        </a:rPr>
                        <a:t>(16x @10.24 </a:t>
                      </a:r>
                      <a:r>
                        <a:rPr lang="en-GB" sz="900" kern="100" dirty="0" err="1">
                          <a:effectLst/>
                          <a:latin typeface="Calibri" panose="020F0502020204030204" pitchFamily="34" charset="0"/>
                          <a:cs typeface="Calibri" panose="020F0502020204030204" pitchFamily="34" charset="0"/>
                        </a:rPr>
                        <a:t>Gbp</a:t>
                      </a:r>
                      <a:r>
                        <a:rPr lang="en-US" sz="900" kern="100" dirty="0">
                          <a:effectLst/>
                          <a:latin typeface="Calibri" panose="020F0502020204030204" pitchFamily="34" charset="0"/>
                          <a:cs typeface="Calibri" panose="020F0502020204030204" pitchFamily="34" charset="0"/>
                        </a:rPr>
                        <a:t>s)</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1303328207"/>
                  </a:ext>
                </a:extLst>
              </a:tr>
              <a:tr h="312395">
                <a:tc gridSpan="3">
                  <a:txBody>
                    <a:bodyPr/>
                    <a:lstStyle/>
                    <a:p>
                      <a:pPr marL="0" marR="0">
                        <a:buNone/>
                      </a:pPr>
                      <a:r>
                        <a:rPr lang="en-US" sz="1000" kern="100" dirty="0">
                          <a:effectLst/>
                          <a:latin typeface="Calibri" panose="020F0502020204030204" pitchFamily="34" charset="0"/>
                          <a:cs typeface="Calibri" panose="020F0502020204030204" pitchFamily="34" charset="0"/>
                        </a:rPr>
                        <a:t>Power consumption</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US" sz="900" kern="100">
                          <a:effectLst/>
                          <a:latin typeface="Calibri" panose="020F0502020204030204" pitchFamily="34" charset="0"/>
                          <a:cs typeface="Calibri" panose="020F0502020204030204" pitchFamily="34" charset="0"/>
                        </a:rPr>
                        <a:t>450mW/cm</a:t>
                      </a:r>
                      <a:r>
                        <a:rPr lang="en-US" sz="900" kern="100" baseline="30000">
                          <a:effectLst/>
                          <a:latin typeface="Calibri" panose="020F0502020204030204" pitchFamily="34" charset="0"/>
                          <a:cs typeface="Calibri" panose="020F0502020204030204" pitchFamily="34" charset="0"/>
                        </a:rPr>
                        <a:t>2 </a:t>
                      </a:r>
                      <a:r>
                        <a:rPr lang="en-US" sz="900" kern="100">
                          <a:effectLst/>
                          <a:latin typeface="Calibri" panose="020F0502020204030204" pitchFamily="34" charset="0"/>
                          <a:cs typeface="Calibri" panose="020F0502020204030204" pitchFamily="34" charset="0"/>
                        </a:rPr>
                        <a:t>(nominal)</a:t>
                      </a:r>
                      <a:br>
                        <a:rPr lang="en-GB" sz="900" kern="100">
                          <a:effectLst/>
                          <a:latin typeface="Calibri" panose="020F0502020204030204" pitchFamily="34" charset="0"/>
                          <a:cs typeface="Calibri" panose="020F0502020204030204" pitchFamily="34" charset="0"/>
                        </a:rPr>
                      </a:br>
                      <a:r>
                        <a:rPr lang="en-US" sz="900" kern="100">
                          <a:effectLst/>
                          <a:latin typeface="Calibri" panose="020F0502020204030204" pitchFamily="34" charset="0"/>
                          <a:cs typeface="Calibri" panose="020F0502020204030204" pitchFamily="34" charset="0"/>
                        </a:rPr>
                        <a:t>165mW/cm</a:t>
                      </a:r>
                      <a:r>
                        <a:rPr lang="en-US" sz="900" kern="100" baseline="30000">
                          <a:effectLst/>
                          <a:latin typeface="Calibri" panose="020F0502020204030204" pitchFamily="34" charset="0"/>
                          <a:cs typeface="Calibri" panose="020F0502020204030204" pitchFamily="34" charset="0"/>
                        </a:rPr>
                        <a:t>2</a:t>
                      </a:r>
                      <a:r>
                        <a:rPr lang="en-US" sz="900" kern="100">
                          <a:effectLst/>
                          <a:latin typeface="Calibri" panose="020F0502020204030204" pitchFamily="34" charset="0"/>
                          <a:cs typeface="Calibri" panose="020F0502020204030204" pitchFamily="34" charset="0"/>
                        </a:rPr>
                        <a:t> (low power mode)</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US" sz="900" kern="100">
                          <a:effectLst/>
                          <a:latin typeface="Calibri" panose="020F0502020204030204" pitchFamily="34" charset="0"/>
                          <a:cs typeface="Calibri" panose="020F0502020204030204" pitchFamily="34" charset="0"/>
                        </a:rPr>
                        <a:t>625mW/cm</a:t>
                      </a:r>
                      <a:r>
                        <a:rPr lang="en-US" sz="900" kern="100" baseline="30000">
                          <a:effectLst/>
                          <a:latin typeface="Calibri" panose="020F0502020204030204" pitchFamily="34" charset="0"/>
                          <a:cs typeface="Calibri" panose="020F0502020204030204" pitchFamily="34" charset="0"/>
                        </a:rPr>
                        <a:t>2 </a:t>
                      </a:r>
                      <a:r>
                        <a:rPr lang="en-US" sz="900" kern="100">
                          <a:effectLst/>
                          <a:latin typeface="Calibri" panose="020F0502020204030204" pitchFamily="34" charset="0"/>
                          <a:cs typeface="Calibri" panose="020F0502020204030204" pitchFamily="34" charset="0"/>
                        </a:rPr>
                        <a:t>(nominal)</a:t>
                      </a:r>
                      <a:endParaRPr lang="en-GB" sz="900" kern="100">
                        <a:effectLst/>
                        <a:latin typeface="Calibri" panose="020F0502020204030204" pitchFamily="34" charset="0"/>
                        <a:cs typeface="Calibri" panose="020F0502020204030204" pitchFamily="34" charset="0"/>
                      </a:endParaRPr>
                    </a:p>
                    <a:p>
                      <a:pPr marL="0" marR="0">
                        <a:buNone/>
                      </a:pPr>
                      <a:r>
                        <a:rPr lang="en-US" sz="900" kern="100">
                          <a:effectLst/>
                          <a:latin typeface="Calibri" panose="020F0502020204030204" pitchFamily="34" charset="0"/>
                          <a:cs typeface="Calibri" panose="020F0502020204030204" pitchFamily="34" charset="0"/>
                        </a:rPr>
                        <a:t>108mW/cm</a:t>
                      </a:r>
                      <a:r>
                        <a:rPr lang="en-US" sz="900" kern="100" baseline="30000">
                          <a:effectLst/>
                          <a:latin typeface="Calibri" panose="020F0502020204030204" pitchFamily="34" charset="0"/>
                          <a:cs typeface="Calibri" panose="020F0502020204030204" pitchFamily="34" charset="0"/>
                        </a:rPr>
                        <a:t>2</a:t>
                      </a:r>
                      <a:r>
                        <a:rPr lang="en-US" sz="900" kern="100">
                          <a:effectLst/>
                          <a:latin typeface="Calibri" panose="020F0502020204030204" pitchFamily="34" charset="0"/>
                          <a:cs typeface="Calibri" panose="020F0502020204030204" pitchFamily="34" charset="0"/>
                        </a:rPr>
                        <a:t> (low power)</a:t>
                      </a:r>
                      <a:endParaRPr lang="en-GB" sz="900" kern="10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kern="100" dirty="0">
                          <a:effectLst/>
                          <a:latin typeface="Calibri" panose="020F0502020204030204" pitchFamily="34" charset="0"/>
                          <a:cs typeface="Calibri" panose="020F0502020204030204" pitchFamily="34" charset="0"/>
                        </a:rPr>
                        <a:t>700mW/cm</a:t>
                      </a:r>
                      <a:r>
                        <a:rPr lang="en-GB" sz="900" kern="100" baseline="30000" dirty="0">
                          <a:effectLst/>
                          <a:latin typeface="Calibri" panose="020F0502020204030204" pitchFamily="34" charset="0"/>
                          <a:cs typeface="Calibri" panose="020F0502020204030204" pitchFamily="34" charset="0"/>
                        </a:rPr>
                        <a:t>2 </a:t>
                      </a:r>
                      <a:r>
                        <a:rPr lang="en-GB" sz="900" kern="100" dirty="0">
                          <a:effectLst/>
                          <a:latin typeface="Calibri" panose="020F0502020204030204" pitchFamily="34" charset="0"/>
                          <a:cs typeface="Calibri" panose="020F0502020204030204" pitchFamily="34" charset="0"/>
                        </a:rPr>
                        <a:t>(nominal)</a:t>
                      </a:r>
                    </a:p>
                    <a:p>
                      <a:pPr marL="0" marR="0">
                        <a:buNone/>
                      </a:pPr>
                      <a:r>
                        <a:rPr lang="en-GB" sz="900" kern="100" dirty="0">
                          <a:effectLst/>
                          <a:latin typeface="Calibri" panose="020F0502020204030204" pitchFamily="34" charset="0"/>
                          <a:cs typeface="Calibri" panose="020F0502020204030204" pitchFamily="34" charset="0"/>
                        </a:rPr>
                        <a:t>200mW/cm</a:t>
                      </a:r>
                      <a:r>
                        <a:rPr lang="en-GB" sz="900" kern="100" baseline="30000" dirty="0">
                          <a:effectLst/>
                          <a:latin typeface="Calibri" panose="020F0502020204030204" pitchFamily="34" charset="0"/>
                          <a:cs typeface="Calibri" panose="020F0502020204030204" pitchFamily="34" charset="0"/>
                        </a:rPr>
                        <a:t>2 </a:t>
                      </a:r>
                      <a:r>
                        <a:rPr lang="en-GB" sz="900" kern="100" dirty="0">
                          <a:effectLst/>
                          <a:latin typeface="Calibri" panose="020F0502020204030204" pitchFamily="34" charset="0"/>
                          <a:cs typeface="Calibri" panose="020F0502020204030204" pitchFamily="34" charset="0"/>
                        </a:rPr>
                        <a:t>(low power)</a:t>
                      </a:r>
                      <a:endParaRPr lang="en-GB" sz="9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1075605466"/>
                  </a:ext>
                </a:extLst>
              </a:tr>
              <a:tr h="468592">
                <a:tc gridSpan="3">
                  <a:txBody>
                    <a:bodyPr/>
                    <a:lstStyle/>
                    <a:p>
                      <a:pPr marL="0" marR="0">
                        <a:buNone/>
                      </a:pPr>
                      <a:r>
                        <a:rPr lang="en-US" sz="1000" kern="100" dirty="0">
                          <a:effectLst/>
                          <a:latin typeface="Calibri" panose="020F0502020204030204" pitchFamily="34" charset="0"/>
                          <a:cs typeface="Calibri" panose="020F0502020204030204" pitchFamily="34" charset="0"/>
                        </a:rPr>
                        <a:t>Paper</a:t>
                      </a:r>
                      <a:endParaRPr lang="en-GB" sz="1000" kern="100" dirty="0">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hMerge="1">
                  <a:txBody>
                    <a:bodyPr/>
                    <a:lstStyle/>
                    <a:p>
                      <a:endParaRPr lang="en-GB"/>
                    </a:p>
                  </a:txBody>
                  <a:tcPr/>
                </a:tc>
                <a:tc hMerge="1">
                  <a:txBody>
                    <a:bodyPr/>
                    <a:lstStyle/>
                    <a:p>
                      <a:endParaRPr lang="en-GB"/>
                    </a:p>
                  </a:txBody>
                  <a:tcPr/>
                </a:tc>
                <a:tc>
                  <a:txBody>
                    <a:bodyPr/>
                    <a:lstStyle/>
                    <a:p>
                      <a:pPr marL="0" marR="0">
                        <a:buNone/>
                      </a:pPr>
                      <a:r>
                        <a:rPr lang="en-GB" sz="900" u="sng" kern="100" dirty="0">
                          <a:solidFill>
                            <a:srgbClr val="2F2F2F"/>
                          </a:solidFill>
                          <a:effectLst/>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https://www.sciencedirect.com/science/article/pii/S1350448719305165</a:t>
                      </a:r>
                      <a:r>
                        <a:rPr lang="en-GB" sz="900" kern="100" dirty="0">
                          <a:solidFill>
                            <a:srgbClr val="2F2F2F"/>
                          </a:solidFill>
                          <a:effectLst/>
                          <a:latin typeface="Calibri" panose="020F0502020204030204" pitchFamily="34" charset="0"/>
                          <a:cs typeface="Calibri" panose="020F0502020204030204" pitchFamily="34" charset="0"/>
                        </a:rPr>
                        <a:t> </a:t>
                      </a:r>
                      <a:endParaRPr lang="en-GB" sz="900" kern="100" dirty="0">
                        <a:solidFill>
                          <a:srgbClr val="2F2F2F"/>
                        </a:solidFill>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u="sng" kern="100" dirty="0">
                          <a:solidFill>
                            <a:srgbClr val="2F2F2F"/>
                          </a:solidFill>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https://iopscience.iop.org/article/10.1088/1748-0221/9/05/C05013</a:t>
                      </a:r>
                      <a:r>
                        <a:rPr lang="en-GB" sz="900" kern="100" dirty="0">
                          <a:solidFill>
                            <a:srgbClr val="2F2F2F"/>
                          </a:solidFill>
                          <a:effectLst/>
                          <a:latin typeface="Calibri" panose="020F0502020204030204" pitchFamily="34" charset="0"/>
                          <a:cs typeface="Calibri" panose="020F0502020204030204" pitchFamily="34" charset="0"/>
                        </a:rPr>
                        <a:t> </a:t>
                      </a:r>
                      <a:endParaRPr lang="en-GB" sz="900" kern="100" dirty="0">
                        <a:solidFill>
                          <a:srgbClr val="2F2F2F"/>
                        </a:solidFill>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tc>
                  <a:txBody>
                    <a:bodyPr/>
                    <a:lstStyle/>
                    <a:p>
                      <a:pPr marL="0" marR="0">
                        <a:buNone/>
                      </a:pPr>
                      <a:r>
                        <a:rPr lang="en-GB" sz="900" u="sng" kern="100" dirty="0">
                          <a:solidFill>
                            <a:srgbClr val="2F2F2F"/>
                          </a:solidFill>
                          <a:effectLst/>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https://www.sciencedirect.com/science/article/pii/S0168900222007811</a:t>
                      </a:r>
                      <a:endParaRPr lang="en-GB" sz="900" kern="100" dirty="0">
                        <a:solidFill>
                          <a:srgbClr val="2F2F2F"/>
                        </a:solidFill>
                        <a:effectLst/>
                        <a:latin typeface="Calibri" panose="020F0502020204030204" pitchFamily="34" charset="0"/>
                        <a:ea typeface="Calibri" panose="020F0502020204030204" pitchFamily="34" charset="0"/>
                        <a:cs typeface="Calibri" panose="020F0502020204030204" pitchFamily="34" charset="0"/>
                      </a:endParaRPr>
                    </a:p>
                  </a:txBody>
                  <a:tcPr marL="39954" marR="39954" marT="0" marB="0" anchor="ctr"/>
                </a:tc>
                <a:extLst>
                  <a:ext uri="{0D108BD9-81ED-4DB2-BD59-A6C34878D82A}">
                    <a16:rowId xmlns:a16="http://schemas.microsoft.com/office/drawing/2014/main" val="2392200274"/>
                  </a:ext>
                </a:extLst>
              </a:tr>
            </a:tbl>
          </a:graphicData>
        </a:graphic>
      </p:graphicFrame>
      <p:pic>
        <p:nvPicPr>
          <p:cNvPr id="2" name="Picture 1">
            <a:extLst>
              <a:ext uri="{FF2B5EF4-FFF2-40B4-BE49-F238E27FC236}">
                <a16:creationId xmlns:a16="http://schemas.microsoft.com/office/drawing/2014/main" id="{68851786-64BF-73AB-03E2-B43A3CB13373}"/>
              </a:ext>
            </a:extLst>
          </p:cNvPr>
          <p:cNvPicPr>
            <a:picLocks noChangeAspect="1"/>
          </p:cNvPicPr>
          <p:nvPr/>
        </p:nvPicPr>
        <p:blipFill rotWithShape="1">
          <a:blip r:embed="rId5"/>
          <a:srcRect b="33376"/>
          <a:stretch/>
        </p:blipFill>
        <p:spPr>
          <a:xfrm>
            <a:off x="8873077" y="1750684"/>
            <a:ext cx="3158502" cy="1405807"/>
          </a:xfrm>
          <a:prstGeom prst="rect">
            <a:avLst/>
          </a:prstGeom>
        </p:spPr>
      </p:pic>
      <p:pic>
        <p:nvPicPr>
          <p:cNvPr id="3" name="Picture 2">
            <a:extLst>
              <a:ext uri="{FF2B5EF4-FFF2-40B4-BE49-F238E27FC236}">
                <a16:creationId xmlns:a16="http://schemas.microsoft.com/office/drawing/2014/main" id="{AC18BAD2-C990-2723-F57C-A7AF6A38E7F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67577" y="339770"/>
            <a:ext cx="2990104" cy="1190609"/>
          </a:xfrm>
          <a:prstGeom prst="rect">
            <a:avLst/>
          </a:prstGeom>
        </p:spPr>
      </p:pic>
      <p:sp>
        <p:nvSpPr>
          <p:cNvPr id="7" name="TextBox 6">
            <a:extLst>
              <a:ext uri="{FF2B5EF4-FFF2-40B4-BE49-F238E27FC236}">
                <a16:creationId xmlns:a16="http://schemas.microsoft.com/office/drawing/2014/main" id="{7A171A10-7327-A7DE-A410-661E386C39F9}"/>
              </a:ext>
            </a:extLst>
          </p:cNvPr>
          <p:cNvSpPr txBox="1"/>
          <p:nvPr/>
        </p:nvSpPr>
        <p:spPr>
          <a:xfrm>
            <a:off x="8746250" y="3428999"/>
            <a:ext cx="3471315" cy="2862322"/>
          </a:xfrm>
          <a:prstGeom prst="rect">
            <a:avLst/>
          </a:prstGeom>
          <a:noFill/>
        </p:spPr>
        <p:txBody>
          <a:bodyPr wrap="square">
            <a:spAutoFit/>
          </a:bodyPr>
          <a:lstStyle/>
          <a:p>
            <a:pPr marL="285750" marR="0" lvl="0" indent="-285750" algn="l" defTabSz="410751"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Hybrid pixel detectors were developed to respond to a need at the LHC: particle tracking in high rate environments.</a:t>
            </a:r>
          </a:p>
          <a:p>
            <a:pPr marL="285750" marR="0" lvl="0" indent="-285750" algn="l" defTabSz="410751" rtl="0" eaLnBrk="1" fontAlgn="auto" latinLnBrk="0" hangingPunct="0">
              <a:lnSpc>
                <a:spcPct val="100000"/>
              </a:lnSpc>
              <a:spcBef>
                <a:spcPts val="0"/>
              </a:spcBef>
              <a:spcAft>
                <a:spcPts val="0"/>
              </a:spcAft>
              <a:buClrTx/>
              <a:buSzTx/>
              <a:buFont typeface="Arial" panose="020B0604020202020204" pitchFamily="34" charset="0"/>
              <a:buChar char="•"/>
              <a:tabLst/>
              <a:defRPr/>
            </a:pPr>
            <a:endParaRPr lang="en-GB" kern="0" dirty="0">
              <a:solidFill>
                <a:srgbClr val="000000"/>
              </a:solidFill>
              <a:latin typeface="Calibri" panose="020F0502020204030204" pitchFamily="34" charset="0"/>
              <a:cs typeface="Calibri" panose="020F0502020204030204" pitchFamily="34" charset="0"/>
            </a:endParaRPr>
          </a:p>
          <a:p>
            <a:pPr marL="285750" lvl="0" indent="-285750" defTabSz="410751" hangingPunct="0">
              <a:buFont typeface="Arial" panose="020B0604020202020204" pitchFamily="34" charset="0"/>
              <a:buChar char="•"/>
              <a:defRPr/>
            </a:pPr>
            <a:r>
              <a:rPr lang="en-GB" kern="0" dirty="0">
                <a:solidFill>
                  <a:srgbClr val="000000"/>
                </a:solidFill>
                <a:latin typeface="Calibri" panose="020F0502020204030204" pitchFamily="34" charset="0"/>
                <a:cs typeface="Calibri" panose="020F0502020204030204" pitchFamily="34" charset="0"/>
              </a:rPr>
              <a:t>Single particle counting detectors have been widely used in education, space science, materials analysis and X-ray applications</a:t>
            </a:r>
            <a:endParaRPr kumimoji="0" lang="en-GB"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9302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nowledge Transfer…">
            <a:extLst>
              <a:ext uri="{FF2B5EF4-FFF2-40B4-BE49-F238E27FC236}">
                <a16:creationId xmlns:a16="http://schemas.microsoft.com/office/drawing/2014/main" id="{DEA8C4BA-E7EA-5CBC-CF59-8074F87D6230}"/>
              </a:ext>
            </a:extLst>
          </p:cNvPr>
          <p:cNvSpPr txBox="1"/>
          <p:nvPr/>
        </p:nvSpPr>
        <p:spPr>
          <a:xfrm>
            <a:off x="517178" y="380977"/>
            <a:ext cx="1285801"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7800">
                <a:solidFill>
                  <a:srgbClr val="005293"/>
                </a:solidFill>
              </a:defRPr>
            </a:pPr>
            <a:r>
              <a:rPr kumimoji="0" lang="en-US" sz="3200" b="1" i="0" u="none" strike="noStrike" kern="1200" cap="none" spc="0" normalizeH="0" baseline="0" noProof="0" dirty="0">
                <a:ln>
                  <a:noFill/>
                </a:ln>
                <a:solidFill>
                  <a:srgbClr val="005293"/>
                </a:solidFill>
                <a:effectLst/>
                <a:uLnTx/>
                <a:uFillTx/>
                <a:latin typeface="Calibri" panose="020F0502020204030204"/>
                <a:ea typeface="+mn-ea"/>
                <a:cs typeface="+mn-cs"/>
              </a:rPr>
              <a:t>FastIC+</a:t>
            </a:r>
            <a:endParaRPr kumimoji="0" sz="1055" b="1" i="0" u="none" strike="noStrike" kern="1200" cap="none" spc="0" normalizeH="0" baseline="0" noProof="0" dirty="0">
              <a:ln>
                <a:noFill/>
              </a:ln>
              <a:solidFill>
                <a:srgbClr val="005293"/>
              </a:solidFill>
              <a:effectLst/>
              <a:uLnTx/>
              <a:uFillTx/>
              <a:latin typeface="Helvetica Neue" charset="0"/>
              <a:ea typeface="Helvetica Neue" charset="0"/>
              <a:cs typeface="Helvetica Neue" charset="0"/>
            </a:endParaRPr>
          </a:p>
        </p:txBody>
      </p:sp>
      <p:sp>
        <p:nvSpPr>
          <p:cNvPr id="3" name="Rectangle 2">
            <a:extLst>
              <a:ext uri="{FF2B5EF4-FFF2-40B4-BE49-F238E27FC236}">
                <a16:creationId xmlns:a16="http://schemas.microsoft.com/office/drawing/2014/main" id="{CF4D9321-6A78-5AFF-1605-440209999072}"/>
              </a:ext>
            </a:extLst>
          </p:cNvPr>
          <p:cNvSpPr/>
          <p:nvPr/>
        </p:nvSpPr>
        <p:spPr>
          <a:xfrm>
            <a:off x="396649" y="1161065"/>
            <a:ext cx="11728240"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FastIC</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srgbClr val="292929"/>
                </a:solidFill>
                <a:effectLst/>
                <a:uLnTx/>
                <a:uFillTx/>
                <a:latin typeface="Calibri" panose="020F0502020204030204"/>
                <a:ea typeface="+mn-ea"/>
                <a:cs typeface="+mn-cs"/>
              </a:rPr>
              <a:t>(65nm CMOS) is a chip for the </a:t>
            </a:r>
            <a:r>
              <a:rPr kumimoji="0" lang="en-GB" sz="1800" b="0" i="0" u="none" strike="noStrike" kern="1200" cap="none" spc="0" normalizeH="0" baseline="0" noProof="0" dirty="0">
                <a:ln>
                  <a:noFill/>
                </a:ln>
                <a:solidFill>
                  <a:srgbClr val="CF6029"/>
                </a:solidFill>
                <a:effectLst/>
                <a:uLnTx/>
                <a:uFillTx/>
                <a:latin typeface="Calibri" panose="020F0502020204030204"/>
                <a:ea typeface="+mn-ea"/>
                <a:cs typeface="+mn-cs"/>
              </a:rPr>
              <a:t>read-out of fast radiation detectors </a:t>
            </a:r>
            <a:r>
              <a:rPr kumimoji="0" lang="en-GB" sz="1800" b="0" i="0" u="none" strike="noStrike" kern="1200" cap="none" spc="0" normalizeH="0" baseline="0" noProof="0" dirty="0">
                <a:ln>
                  <a:noFill/>
                </a:ln>
                <a:solidFill>
                  <a:srgbClr val="292929"/>
                </a:solidFill>
                <a:effectLst/>
                <a:uLnTx/>
                <a:uFillTx/>
                <a:latin typeface="Calibri" panose="020F0502020204030204"/>
                <a:ea typeface="+mn-ea"/>
                <a:cs typeface="+mn-cs"/>
              </a:rPr>
              <a:t>providing </a:t>
            </a:r>
            <a:r>
              <a:rPr kumimoji="0" lang="en-GB" sz="1800" b="0" i="0" u="none" strike="noStrike" kern="1200" cap="none" spc="0" normalizeH="0" baseline="0" noProof="0" dirty="0">
                <a:ln>
                  <a:noFill/>
                </a:ln>
                <a:solidFill>
                  <a:srgbClr val="CF6029"/>
                </a:solidFill>
                <a:effectLst/>
                <a:uLnTx/>
                <a:uFillTx/>
                <a:latin typeface="Calibri" panose="020F0502020204030204"/>
                <a:ea typeface="+mn-ea"/>
                <a:cs typeface="+mn-cs"/>
              </a:rPr>
              <a:t>particle time of arrival and energy </a:t>
            </a:r>
            <a:r>
              <a:rPr kumimoji="0" lang="en-GB" sz="1800" b="0" i="0" u="none" strike="noStrike" kern="1200" cap="none" spc="0" normalizeH="0" baseline="0" noProof="0" dirty="0">
                <a:ln>
                  <a:noFill/>
                </a:ln>
                <a:solidFill>
                  <a:srgbClr val="292929"/>
                </a:solidFill>
                <a:effectLst/>
                <a:uLnTx/>
                <a:uFillTx/>
                <a:latin typeface="Calibri" panose="020F0502020204030204"/>
                <a:ea typeface="+mn-ea"/>
                <a:cs typeface="+mn-cs"/>
              </a:rPr>
              <a:t>information. The chip has applications in medical and biomedical fields, e.g. for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92929"/>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F6029"/>
                </a:solidFill>
                <a:effectLst/>
                <a:uLnTx/>
                <a:uFillTx/>
                <a:latin typeface="Calibri" panose="020F0502020204030204"/>
                <a:ea typeface="+mn-ea"/>
                <a:cs typeface="+mn-cs"/>
              </a:rPr>
              <a:t>Time-of-Flight Positron Emission Tomography (PET), mass spectrometry or fluorescence detection in biological samples.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Oval 3">
            <a:extLst>
              <a:ext uri="{FF2B5EF4-FFF2-40B4-BE49-F238E27FC236}">
                <a16:creationId xmlns:a16="http://schemas.microsoft.com/office/drawing/2014/main" id="{BC8BB1D1-8015-F07D-9B1E-1DFEBC1CFD6B}"/>
              </a:ext>
            </a:extLst>
          </p:cNvPr>
          <p:cNvSpPr/>
          <p:nvPr/>
        </p:nvSpPr>
        <p:spPr bwMode="auto">
          <a:xfrm>
            <a:off x="972655" y="2638393"/>
            <a:ext cx="1438788" cy="1382259"/>
          </a:xfrm>
          <a:prstGeom prst="ellips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Fast Timing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detectors</a:t>
            </a:r>
          </a:p>
        </p:txBody>
      </p:sp>
      <p:sp>
        <p:nvSpPr>
          <p:cNvPr id="5" name="Oval 4">
            <a:extLst>
              <a:ext uri="{FF2B5EF4-FFF2-40B4-BE49-F238E27FC236}">
                <a16:creationId xmlns:a16="http://schemas.microsoft.com/office/drawing/2014/main" id="{CF0081F3-EA76-FDAE-6971-0DB1618B7BEC}"/>
              </a:ext>
            </a:extLst>
          </p:cNvPr>
          <p:cNvSpPr/>
          <p:nvPr/>
        </p:nvSpPr>
        <p:spPr bwMode="auto">
          <a:xfrm>
            <a:off x="3395636" y="2638393"/>
            <a:ext cx="1438789" cy="1382257"/>
          </a:xfrm>
          <a:prstGeom prst="ellips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Front-End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Multi Channel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ASIC </a:t>
            </a:r>
          </a:p>
        </p:txBody>
      </p:sp>
      <p:sp>
        <p:nvSpPr>
          <p:cNvPr id="6" name="Oval 5">
            <a:extLst>
              <a:ext uri="{FF2B5EF4-FFF2-40B4-BE49-F238E27FC236}">
                <a16:creationId xmlns:a16="http://schemas.microsoft.com/office/drawing/2014/main" id="{C5A773D6-64C5-C994-3720-7E52CC1A9279}"/>
              </a:ext>
            </a:extLst>
          </p:cNvPr>
          <p:cNvSpPr/>
          <p:nvPr/>
        </p:nvSpPr>
        <p:spPr bwMode="auto">
          <a:xfrm>
            <a:off x="5995998" y="2683193"/>
            <a:ext cx="1438789" cy="1382232"/>
          </a:xfrm>
          <a:prstGeom prst="ellips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Time-to-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Digital-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white"/>
                </a:solidFill>
                <a:effectLst/>
                <a:uLnTx/>
                <a:uFillTx/>
                <a:latin typeface="Calibri" panose="020F0502020204030204"/>
                <a:ea typeface="+mn-ea"/>
                <a:cs typeface="+mn-cs"/>
              </a:rPr>
              <a:t>Conversion</a:t>
            </a:r>
          </a:p>
        </p:txBody>
      </p:sp>
      <p:cxnSp>
        <p:nvCxnSpPr>
          <p:cNvPr id="7" name="Straight Arrow Connector 6">
            <a:extLst>
              <a:ext uri="{FF2B5EF4-FFF2-40B4-BE49-F238E27FC236}">
                <a16:creationId xmlns:a16="http://schemas.microsoft.com/office/drawing/2014/main" id="{9A5CDFDF-64AE-27EA-C9C3-061D910B07CE}"/>
              </a:ext>
            </a:extLst>
          </p:cNvPr>
          <p:cNvCxnSpPr>
            <a:cxnSpLocks/>
            <a:stCxn id="4" idx="6"/>
            <a:endCxn id="5" idx="2"/>
          </p:cNvCxnSpPr>
          <p:nvPr/>
        </p:nvCxnSpPr>
        <p:spPr bwMode="auto">
          <a:xfrm flipV="1">
            <a:off x="2411443" y="3329522"/>
            <a:ext cx="984193" cy="1"/>
          </a:xfrm>
          <a:prstGeom prst="straightConnector1">
            <a:avLst/>
          </a:prstGeom>
          <a:solidFill>
            <a:schemeClr val="accent1"/>
          </a:solidFill>
          <a:ln w="38100" cap="flat" cmpd="sng" algn="ctr">
            <a:solidFill>
              <a:schemeClr val="tx1"/>
            </a:solidFill>
            <a:prstDash val="solid"/>
            <a:round/>
            <a:headEnd type="none" w="med" len="med"/>
            <a:tailEnd type="arrow" w="med" len="med"/>
          </a:ln>
          <a:effectLst/>
        </p:spPr>
      </p:cxnSp>
      <p:cxnSp>
        <p:nvCxnSpPr>
          <p:cNvPr id="8" name="Straight Arrow Connector 7">
            <a:extLst>
              <a:ext uri="{FF2B5EF4-FFF2-40B4-BE49-F238E27FC236}">
                <a16:creationId xmlns:a16="http://schemas.microsoft.com/office/drawing/2014/main" id="{527E5211-CE23-BC0A-D88D-B30EC3ECD0FA}"/>
              </a:ext>
            </a:extLst>
          </p:cNvPr>
          <p:cNvCxnSpPr/>
          <p:nvPr/>
        </p:nvCxnSpPr>
        <p:spPr bwMode="auto">
          <a:xfrm>
            <a:off x="4834425" y="3374308"/>
            <a:ext cx="1133100" cy="0"/>
          </a:xfrm>
          <a:prstGeom prst="straightConnector1">
            <a:avLst/>
          </a:prstGeom>
          <a:solidFill>
            <a:schemeClr val="accent1"/>
          </a:solidFill>
          <a:ln w="38100" cap="flat" cmpd="sng" algn="ctr">
            <a:solidFill>
              <a:schemeClr val="tx1"/>
            </a:solidFill>
            <a:prstDash val="solid"/>
            <a:round/>
            <a:headEnd type="none" w="med" len="med"/>
            <a:tailEnd type="arrow" w="med" len="med"/>
          </a:ln>
          <a:effectLst/>
        </p:spPr>
      </p:cxnSp>
      <p:sp>
        <p:nvSpPr>
          <p:cNvPr id="9" name="TextBox 8">
            <a:extLst>
              <a:ext uri="{FF2B5EF4-FFF2-40B4-BE49-F238E27FC236}">
                <a16:creationId xmlns:a16="http://schemas.microsoft.com/office/drawing/2014/main" id="{71929704-7101-A1CF-4F01-945B2187AC66}"/>
              </a:ext>
            </a:extLst>
          </p:cNvPr>
          <p:cNvSpPr txBox="1"/>
          <p:nvPr/>
        </p:nvSpPr>
        <p:spPr>
          <a:xfrm>
            <a:off x="2834238" y="3981255"/>
            <a:ext cx="259080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err="1">
                <a:ln>
                  <a:noFill/>
                </a:ln>
                <a:solidFill>
                  <a:prstClr val="black"/>
                </a:solidFill>
                <a:effectLst/>
                <a:uLnTx/>
                <a:uFillTx/>
                <a:latin typeface="Calibri" panose="020F0502020204030204"/>
                <a:ea typeface="+mn-ea"/>
                <a:cs typeface="+mn-cs"/>
              </a:rPr>
              <a:t>FastIC</a:t>
            </a:r>
            <a:r>
              <a:rPr kumimoji="0" lang="en-US" sz="1600" b="0" i="1" u="none" strike="noStrike" kern="1200" cap="none" spc="0" normalizeH="0" baseline="0" noProof="0" dirty="0">
                <a:ln>
                  <a:noFill/>
                </a:ln>
                <a:solidFill>
                  <a:prstClr val="black"/>
                </a:solidFill>
                <a:effectLst/>
                <a:uLnTx/>
                <a:uFillTx/>
                <a:latin typeface="Calibri" panose="020F0502020204030204"/>
                <a:ea typeface="+mn-ea"/>
                <a:cs typeface="+mn-cs"/>
              </a:rPr>
              <a:t> (65nm, 2020)</a:t>
            </a:r>
            <a:endPar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05FCF47-AE92-7DC6-4BFA-5D1726F9C904}"/>
              </a:ext>
            </a:extLst>
          </p:cNvPr>
          <p:cNvSpPr txBox="1"/>
          <p:nvPr/>
        </p:nvSpPr>
        <p:spPr>
          <a:xfrm>
            <a:off x="396649" y="3989737"/>
            <a:ext cx="259080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err="1">
                <a:ln>
                  <a:noFill/>
                </a:ln>
                <a:solidFill>
                  <a:prstClr val="black"/>
                </a:solidFill>
                <a:effectLst/>
                <a:uLnTx/>
                <a:uFillTx/>
                <a:latin typeface="Calibri" panose="020F0502020204030204"/>
                <a:ea typeface="+mn-ea"/>
                <a:cs typeface="+mn-cs"/>
              </a:rPr>
              <a:t>SiPMs</a:t>
            </a:r>
            <a:r>
              <a:rPr kumimoji="0" lang="en-US" sz="1600" b="0" i="1" u="none" strike="noStrike" kern="1200" cap="none" spc="0" normalizeH="0" baseline="0" noProof="0" dirty="0">
                <a:ln>
                  <a:noFill/>
                </a:ln>
                <a:solidFill>
                  <a:prstClr val="black"/>
                </a:solidFill>
                <a:effectLst/>
                <a:uLnTx/>
                <a:uFillTx/>
                <a:latin typeface="Calibri" panose="020F0502020204030204"/>
                <a:ea typeface="+mn-ea"/>
                <a:cs typeface="+mn-cs"/>
              </a:rPr>
              <a:t>, MCPs, PMTs</a:t>
            </a:r>
            <a:endPar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15E51B8-203E-1C90-0C59-5E10D0333FD7}"/>
              </a:ext>
            </a:extLst>
          </p:cNvPr>
          <p:cNvSpPr txBox="1"/>
          <p:nvPr/>
        </p:nvSpPr>
        <p:spPr>
          <a:xfrm>
            <a:off x="396649" y="4574648"/>
            <a:ext cx="11596873" cy="1846659"/>
          </a:xfrm>
          <a:prstGeom prst="rect">
            <a:avLst/>
          </a:prstGeom>
          <a:noFill/>
        </p:spPr>
        <p:txBody>
          <a:bodyPr wrap="square">
            <a:spAutoFit/>
          </a:bodyPr>
          <a:lstStyle/>
          <a:p>
            <a:pPr marL="285750" lvl="0" indent="-285750">
              <a:buFont typeface="Arial" panose="020B0604020202020204" pitchFamily="34" charset="0"/>
              <a:buChar char="•"/>
              <a:defRPr/>
            </a:pPr>
            <a:r>
              <a:rPr lang="en-US" sz="1600" dirty="0">
                <a:solidFill>
                  <a:srgbClr val="212121"/>
                </a:solidFill>
                <a:latin typeface="Calibri" panose="020F0502020204030204" pitchFamily="34" charset="0"/>
                <a:cs typeface="Calibri" panose="020F0502020204030204" pitchFamily="34" charset="0"/>
              </a:rPr>
              <a:t>Multichannel readout ASIC that has incorporated a fast front-end, discriminators and analog signal processing chain and a Time-to-Digital (TDC) with a </a:t>
            </a:r>
            <a:r>
              <a:rPr lang="en-US" sz="1600" b="1" dirty="0">
                <a:solidFill>
                  <a:srgbClr val="212121"/>
                </a:solidFill>
                <a:latin typeface="Calibri" panose="020F0502020204030204" pitchFamily="34" charset="0"/>
                <a:cs typeface="Calibri" panose="020F0502020204030204" pitchFamily="34" charset="0"/>
              </a:rPr>
              <a:t>time bin of 25ps</a:t>
            </a:r>
            <a:r>
              <a:rPr lang="en-US" sz="1600" dirty="0">
                <a:solidFill>
                  <a:srgbClr val="212121"/>
                </a:solidFill>
                <a:latin typeface="Calibri" panose="020F0502020204030204" pitchFamily="34" charset="0"/>
                <a:cs typeface="Calibri" panose="020F0502020204030204" pitchFamily="34" charset="0"/>
              </a:rPr>
              <a:t>. </a:t>
            </a:r>
          </a:p>
          <a:p>
            <a:pPr marL="285750" lvl="0" indent="-285750">
              <a:buFont typeface="Arial" panose="020B0604020202020204" pitchFamily="34" charset="0"/>
              <a:buChar char="•"/>
              <a:defRPr/>
            </a:pPr>
            <a:r>
              <a:rPr lang="en-US" sz="1600" dirty="0">
                <a:solidFill>
                  <a:srgbClr val="212121"/>
                </a:solidFill>
                <a:latin typeface="Calibri" panose="020F0502020204030204" pitchFamily="34" charset="0"/>
                <a:cs typeface="Calibri" panose="020F0502020204030204" pitchFamily="34" charset="0"/>
              </a:rPr>
              <a:t>Enables </a:t>
            </a:r>
            <a:r>
              <a:rPr lang="en-US" sz="1600" b="1" dirty="0">
                <a:solidFill>
                  <a:srgbClr val="212121"/>
                </a:solidFill>
                <a:latin typeface="Calibri" panose="020F0502020204030204" pitchFamily="34" charset="0"/>
                <a:cs typeface="Calibri" panose="020F0502020204030204" pitchFamily="34" charset="0"/>
              </a:rPr>
              <a:t>compact system integration </a:t>
            </a:r>
            <a:r>
              <a:rPr lang="en-US" sz="1600" dirty="0">
                <a:solidFill>
                  <a:srgbClr val="212121"/>
                </a:solidFill>
                <a:latin typeface="Calibri" panose="020F0502020204030204" pitchFamily="34" charset="0"/>
                <a:cs typeface="Calibri" panose="020F0502020204030204" pitchFamily="34" charset="0"/>
              </a:rPr>
              <a:t>and </a:t>
            </a:r>
            <a:r>
              <a:rPr lang="en-US" sz="1600" b="1" dirty="0">
                <a:solidFill>
                  <a:srgbClr val="212121"/>
                </a:solidFill>
                <a:latin typeface="Calibri" panose="020F0502020204030204" pitchFamily="34" charset="0"/>
                <a:cs typeface="Calibri" panose="020F0502020204030204" pitchFamily="34" charset="0"/>
              </a:rPr>
              <a:t>low power consumption</a:t>
            </a:r>
            <a:r>
              <a:rPr lang="en-US" sz="1600" dirty="0">
                <a:solidFill>
                  <a:srgbClr val="212121"/>
                </a:solidFill>
                <a:latin typeface="Calibri" panose="020F0502020204030204" pitchFamily="34" charset="0"/>
                <a:cs typeface="Calibri" panose="020F0502020204030204" pitchFamily="34" charset="0"/>
              </a:rPr>
              <a:t>. </a:t>
            </a:r>
          </a:p>
          <a:p>
            <a:pPr marL="285750" lvl="0" indent="-285750">
              <a:buFont typeface="Arial" panose="020B0604020202020204" pitchFamily="34" charset="0"/>
              <a:buChar char="•"/>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Singled ended, differential &amp; summation of 4 single-ended channels (+/-) to explore benefits of segmentation of detector areas;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Large range of input capacitances;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Large dynamic range (with positive and negative polarity readout).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2" name="Picture 7">
            <a:extLst>
              <a:ext uri="{FF2B5EF4-FFF2-40B4-BE49-F238E27FC236}">
                <a16:creationId xmlns:a16="http://schemas.microsoft.com/office/drawing/2014/main" id="{6833D06F-0B40-2FAD-77D1-1DB36AD49379}"/>
              </a:ext>
            </a:extLst>
          </p:cNvPr>
          <p:cNvPicPr>
            <a:picLocks noChangeAspect="1"/>
          </p:cNvPicPr>
          <p:nvPr/>
        </p:nvPicPr>
        <p:blipFill rotWithShape="1">
          <a:blip r:embed="rId3"/>
          <a:srcRect l="52547"/>
          <a:stretch/>
        </p:blipFill>
        <p:spPr>
          <a:xfrm>
            <a:off x="8613841" y="2853"/>
            <a:ext cx="1052126" cy="962725"/>
          </a:xfrm>
          <a:prstGeom prst="roundRect">
            <a:avLst>
              <a:gd name="adj" fmla="val 8594"/>
            </a:avLst>
          </a:prstGeom>
          <a:solidFill>
            <a:srgbClr val="FFFFFF">
              <a:shade val="85000"/>
            </a:srgbClr>
          </a:solidFill>
          <a:ln>
            <a:noFill/>
          </a:ln>
          <a:effectLst/>
        </p:spPr>
      </p:pic>
      <p:pic>
        <p:nvPicPr>
          <p:cNvPr id="13" name="Picture 2" descr="Resultat d'imatges de icc ub">
            <a:extLst>
              <a:ext uri="{FF2B5EF4-FFF2-40B4-BE49-F238E27FC236}">
                <a16:creationId xmlns:a16="http://schemas.microsoft.com/office/drawing/2014/main" id="{142861D3-986B-411B-C6E0-CB01C46DAFD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5967" y="114190"/>
            <a:ext cx="2490175" cy="57399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D1989E8E-21E0-DEBD-D52B-1310940E5D82}"/>
              </a:ext>
            </a:extLst>
          </p:cNvPr>
          <p:cNvPicPr>
            <a:picLocks noChangeAspect="1"/>
          </p:cNvPicPr>
          <p:nvPr/>
        </p:nvPicPr>
        <p:blipFill>
          <a:blip r:embed="rId5"/>
          <a:stretch>
            <a:fillRect/>
          </a:stretch>
        </p:blipFill>
        <p:spPr>
          <a:xfrm>
            <a:off x="8185533" y="2654039"/>
            <a:ext cx="3512372" cy="1781958"/>
          </a:xfrm>
          <a:prstGeom prst="rect">
            <a:avLst/>
          </a:prstGeom>
        </p:spPr>
      </p:pic>
      <p:sp>
        <p:nvSpPr>
          <p:cNvPr id="15" name="TextBox 14">
            <a:extLst>
              <a:ext uri="{FF2B5EF4-FFF2-40B4-BE49-F238E27FC236}">
                <a16:creationId xmlns:a16="http://schemas.microsoft.com/office/drawing/2014/main" id="{263893EC-4BEA-2457-B517-A2DA85254857}"/>
              </a:ext>
            </a:extLst>
          </p:cNvPr>
          <p:cNvSpPr txBox="1"/>
          <p:nvPr/>
        </p:nvSpPr>
        <p:spPr>
          <a:xfrm>
            <a:off x="955534" y="6264546"/>
            <a:ext cx="10080928" cy="369332"/>
          </a:xfrm>
          <a:prstGeom prst="rect">
            <a:avLst/>
          </a:prstGeom>
          <a:noFill/>
        </p:spPr>
        <p:txBody>
          <a:bodyPr wrap="square">
            <a:spAutoFit/>
          </a:bodyPr>
          <a:lstStyle/>
          <a:p>
            <a:r>
              <a:rPr lang="en-GB" b="1" dirty="0">
                <a:solidFill>
                  <a:schemeClr val="accent2">
                    <a:lumMod val="75000"/>
                  </a:schemeClr>
                </a:solidFill>
              </a:rPr>
              <a:t>To the best of our knowledge FastIC+ is the first digital readout ASIC achieving </a:t>
            </a:r>
            <a:r>
              <a:rPr lang="en-GB" b="1" dirty="0" err="1">
                <a:solidFill>
                  <a:schemeClr val="accent2">
                    <a:lumMod val="75000"/>
                  </a:schemeClr>
                </a:solidFill>
              </a:rPr>
              <a:t>ctr</a:t>
            </a:r>
            <a:r>
              <a:rPr lang="en-GB" b="1" dirty="0">
                <a:solidFill>
                  <a:schemeClr val="accent2">
                    <a:lumMod val="75000"/>
                  </a:schemeClr>
                </a:solidFill>
              </a:rPr>
              <a:t>&lt;100ps </a:t>
            </a:r>
            <a:r>
              <a:rPr lang="en-GB" b="1" dirty="0" err="1">
                <a:solidFill>
                  <a:schemeClr val="accent2">
                    <a:lumMod val="75000"/>
                  </a:schemeClr>
                </a:solidFill>
              </a:rPr>
              <a:t>fwhm</a:t>
            </a:r>
            <a:endParaRPr lang="en-GB" b="1" dirty="0">
              <a:solidFill>
                <a:schemeClr val="accent2">
                  <a:lumMod val="75000"/>
                </a:schemeClr>
              </a:solidFill>
            </a:endParaRPr>
          </a:p>
        </p:txBody>
      </p:sp>
    </p:spTree>
    <p:extLst>
      <p:ext uri="{BB962C8B-B14F-4D97-AF65-F5344CB8AC3E}">
        <p14:creationId xmlns:p14="http://schemas.microsoft.com/office/powerpoint/2010/main" val="457640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8707392-73A6-C927-C66F-6AD9F2BEB7AD}"/>
              </a:ext>
            </a:extLst>
          </p:cNvPr>
          <p:cNvPicPr>
            <a:picLocks noChangeAspect="1"/>
          </p:cNvPicPr>
          <p:nvPr/>
        </p:nvPicPr>
        <p:blipFill>
          <a:blip r:embed="rId2"/>
          <a:stretch>
            <a:fillRect/>
          </a:stretch>
        </p:blipFill>
        <p:spPr>
          <a:xfrm>
            <a:off x="1330569" y="1475375"/>
            <a:ext cx="9746140" cy="4343534"/>
          </a:xfrm>
          <a:prstGeom prst="rect">
            <a:avLst/>
          </a:prstGeom>
        </p:spPr>
      </p:pic>
      <p:sp>
        <p:nvSpPr>
          <p:cNvPr id="3" name="Knowledge Transfer…">
            <a:extLst>
              <a:ext uri="{FF2B5EF4-FFF2-40B4-BE49-F238E27FC236}">
                <a16:creationId xmlns:a16="http://schemas.microsoft.com/office/drawing/2014/main" id="{929EF3FE-BFA8-2518-BC11-19469CD3D9C5}"/>
              </a:ext>
            </a:extLst>
          </p:cNvPr>
          <p:cNvSpPr txBox="1"/>
          <p:nvPr/>
        </p:nvSpPr>
        <p:spPr>
          <a:xfrm>
            <a:off x="517178" y="380977"/>
            <a:ext cx="1285801" cy="564578"/>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7800">
                <a:solidFill>
                  <a:srgbClr val="005293"/>
                </a:solidFill>
              </a:defRPr>
            </a:pPr>
            <a:r>
              <a:rPr kumimoji="0" lang="en-US" sz="3200" b="1" i="0" u="none" strike="noStrike" kern="1200" cap="none" spc="0" normalizeH="0" baseline="0" noProof="0" dirty="0">
                <a:ln>
                  <a:noFill/>
                </a:ln>
                <a:solidFill>
                  <a:srgbClr val="005293"/>
                </a:solidFill>
                <a:effectLst/>
                <a:uLnTx/>
                <a:uFillTx/>
                <a:latin typeface="Calibri" panose="020F0502020204030204"/>
                <a:ea typeface="+mn-ea"/>
                <a:cs typeface="+mn-cs"/>
              </a:rPr>
              <a:t>FastIC+</a:t>
            </a:r>
            <a:endParaRPr kumimoji="0" sz="1055" b="1" i="0" u="none" strike="noStrike" kern="1200" cap="none" spc="0" normalizeH="0" baseline="0" noProof="0" dirty="0">
              <a:ln>
                <a:noFill/>
              </a:ln>
              <a:solidFill>
                <a:srgbClr val="005293"/>
              </a:solidFill>
              <a:effectLst/>
              <a:uLnTx/>
              <a:uFillTx/>
              <a:latin typeface="Helvetica Neue" charset="0"/>
              <a:ea typeface="Helvetica Neue" charset="0"/>
              <a:cs typeface="Helvetica Neue" charset="0"/>
            </a:endParaRPr>
          </a:p>
        </p:txBody>
      </p:sp>
      <p:sp>
        <p:nvSpPr>
          <p:cNvPr id="5" name="TextBox 4">
            <a:extLst>
              <a:ext uri="{FF2B5EF4-FFF2-40B4-BE49-F238E27FC236}">
                <a16:creationId xmlns:a16="http://schemas.microsoft.com/office/drawing/2014/main" id="{A9459C30-EC6D-F250-0BC2-0F94941261CF}"/>
              </a:ext>
            </a:extLst>
          </p:cNvPr>
          <p:cNvSpPr txBox="1"/>
          <p:nvPr/>
        </p:nvSpPr>
        <p:spPr>
          <a:xfrm>
            <a:off x="1802979" y="5979397"/>
            <a:ext cx="6096000" cy="369332"/>
          </a:xfrm>
          <a:prstGeom prst="rect">
            <a:avLst/>
          </a:prstGeom>
          <a:noFill/>
        </p:spPr>
        <p:txBody>
          <a:bodyPr wrap="square">
            <a:spAutoFit/>
          </a:bodyPr>
          <a:lstStyle/>
          <a:p>
            <a:r>
              <a:rPr lang="en-GB" b="1" u="sng" dirty="0">
                <a:hlinkClick r:id="rId3"/>
              </a:rPr>
              <a:t>Paper:   </a:t>
            </a:r>
            <a:r>
              <a:rPr lang="en-GB" dirty="0">
                <a:hlinkClick r:id="rId3"/>
              </a:rPr>
              <a:t>https://arxiv.org/abs/2506.11655</a:t>
            </a:r>
            <a:r>
              <a:rPr lang="en-GB" dirty="0"/>
              <a:t> </a:t>
            </a:r>
          </a:p>
        </p:txBody>
      </p:sp>
    </p:spTree>
    <p:extLst>
      <p:ext uri="{BB962C8B-B14F-4D97-AF65-F5344CB8AC3E}">
        <p14:creationId xmlns:p14="http://schemas.microsoft.com/office/powerpoint/2010/main" val="4072128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D3739-C2D2-EB2C-91EB-651DE72D7C3E}"/>
              </a:ext>
            </a:extLst>
          </p:cNvPr>
          <p:cNvSpPr>
            <a:spLocks noGrp="1"/>
          </p:cNvSpPr>
          <p:nvPr>
            <p:ph type="title"/>
          </p:nvPr>
        </p:nvSpPr>
        <p:spPr>
          <a:xfrm>
            <a:off x="253389" y="-167022"/>
            <a:ext cx="10515600" cy="1325563"/>
          </a:xfrm>
        </p:spPr>
        <p:txBody>
          <a:bodyPr/>
          <a:lstStyle/>
          <a:p>
            <a:r>
              <a:rPr lang="en-GB" sz="2400" b="1" u="sng" dirty="0" err="1">
                <a:solidFill>
                  <a:schemeClr val="accent1"/>
                </a:solidFill>
                <a:latin typeface="Calibri" panose="020F0502020204030204" pitchFamily="34" charset="0"/>
                <a:cs typeface="Calibri" panose="020F0502020204030204" pitchFamily="34" charset="0"/>
              </a:rPr>
              <a:t>PicoTDC</a:t>
            </a:r>
            <a:endParaRPr lang="en-GB" sz="2400" b="1" u="sng" dirty="0">
              <a:solidFill>
                <a:schemeClr val="accent1"/>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EB036C02-255E-1023-2301-B9D888C4221C}"/>
              </a:ext>
            </a:extLst>
          </p:cNvPr>
          <p:cNvSpPr txBox="1"/>
          <p:nvPr/>
        </p:nvSpPr>
        <p:spPr>
          <a:xfrm>
            <a:off x="572878" y="1988171"/>
            <a:ext cx="7721506" cy="3293209"/>
          </a:xfrm>
          <a:prstGeom prst="rect">
            <a:avLst/>
          </a:prstGeom>
          <a:noFill/>
        </p:spPr>
        <p:txBody>
          <a:bodyPr wrap="square">
            <a:spAutoFit/>
          </a:bodyPr>
          <a:lstStyle/>
          <a:p>
            <a:pPr marL="0" marR="0" algn="l">
              <a:buNone/>
            </a:pPr>
            <a:r>
              <a:rPr lang="en-US" sz="1600" b="1" i="0" u="none" strike="noStrike" dirty="0">
                <a:solidFill>
                  <a:srgbClr val="212121"/>
                </a:solidFill>
                <a:effectLst/>
                <a:latin typeface="Calibri" panose="020F0502020204030204" pitchFamily="34" charset="0"/>
                <a:cs typeface="Calibri" panose="020F0502020204030204" pitchFamily="34" charset="0"/>
              </a:rPr>
              <a:t>Technology</a:t>
            </a:r>
            <a:r>
              <a:rPr lang="en-US" sz="1600" b="0" i="0" u="none" strike="noStrike" dirty="0">
                <a:solidFill>
                  <a:srgbClr val="212121"/>
                </a:solidFill>
                <a:effectLst/>
                <a:latin typeface="Calibri" panose="020F0502020204030204" pitchFamily="34" charset="0"/>
                <a:cs typeface="Calibri" panose="020F0502020204030204" pitchFamily="34" charset="0"/>
              </a:rPr>
              <a:t>                     CMOS 65 nm</a:t>
            </a:r>
          </a:p>
          <a:p>
            <a:r>
              <a:rPr lang="en-US" sz="1600" b="1" i="0" u="none" strike="noStrike" dirty="0">
                <a:solidFill>
                  <a:srgbClr val="212121"/>
                </a:solidFill>
                <a:effectLst/>
                <a:latin typeface="Calibri" panose="020F0502020204030204" pitchFamily="34" charset="0"/>
                <a:cs typeface="Calibri" panose="020F0502020204030204" pitchFamily="34" charset="0"/>
              </a:rPr>
              <a:t># Channels </a:t>
            </a:r>
            <a:r>
              <a:rPr lang="en-US" sz="1600" b="0" i="0" u="none" strike="noStrike" dirty="0">
                <a:solidFill>
                  <a:srgbClr val="212121"/>
                </a:solidFill>
                <a:effectLst/>
                <a:latin typeface="Calibri" panose="020F0502020204030204" pitchFamily="34" charset="0"/>
                <a:cs typeface="Calibri" panose="020F0502020204030204" pitchFamily="34" charset="0"/>
              </a:rPr>
              <a:t>                     64 or 32 differential channels.</a:t>
            </a:r>
          </a:p>
          <a:p>
            <a:r>
              <a:rPr lang="en-US" sz="1600" b="1" i="0" u="none" strike="noStrike" dirty="0">
                <a:solidFill>
                  <a:srgbClr val="212121"/>
                </a:solidFill>
                <a:effectLst/>
                <a:latin typeface="Calibri" panose="020F0502020204030204" pitchFamily="34" charset="0"/>
                <a:cs typeface="Calibri" panose="020F0502020204030204" pitchFamily="34" charset="0"/>
              </a:rPr>
              <a:t>Time binning  </a:t>
            </a:r>
            <a:r>
              <a:rPr lang="en-US" sz="1600" b="0" i="0" u="none" strike="noStrike" dirty="0">
                <a:solidFill>
                  <a:srgbClr val="212121"/>
                </a:solidFill>
                <a:effectLst/>
                <a:latin typeface="Calibri" panose="020F0502020204030204" pitchFamily="34" charset="0"/>
                <a:cs typeface="Calibri" panose="020F0502020204030204" pitchFamily="34" charset="0"/>
              </a:rPr>
              <a:t>                3 </a:t>
            </a:r>
            <a:r>
              <a:rPr lang="en-US" sz="1600" b="0" i="0" u="none" strike="noStrike" dirty="0" err="1">
                <a:solidFill>
                  <a:srgbClr val="212121"/>
                </a:solidFill>
                <a:effectLst/>
                <a:latin typeface="Calibri" panose="020F0502020204030204" pitchFamily="34" charset="0"/>
                <a:cs typeface="Calibri" panose="020F0502020204030204" pitchFamily="34" charset="0"/>
              </a:rPr>
              <a:t>ps</a:t>
            </a:r>
            <a:r>
              <a:rPr lang="en-US" sz="1600" b="0" i="0" u="none" strike="noStrike" dirty="0">
                <a:solidFill>
                  <a:srgbClr val="212121"/>
                </a:solidFill>
                <a:effectLst/>
                <a:latin typeface="Calibri" panose="020F0502020204030204" pitchFamily="34" charset="0"/>
                <a:cs typeface="Calibri" panose="020F0502020204030204" pitchFamily="34" charset="0"/>
              </a:rPr>
              <a:t> </a:t>
            </a:r>
            <a:r>
              <a:rPr lang="en-US" sz="1600" dirty="0">
                <a:solidFill>
                  <a:srgbClr val="212121"/>
                </a:solidFill>
                <a:latin typeface="Calibri" panose="020F0502020204030204" pitchFamily="34" charset="0"/>
                <a:cs typeface="Calibri" panose="020F0502020204030204" pitchFamily="34" charset="0"/>
              </a:rPr>
              <a:t>or 12 </a:t>
            </a:r>
            <a:r>
              <a:rPr lang="en-US" sz="1600" dirty="0" err="1">
                <a:solidFill>
                  <a:srgbClr val="212121"/>
                </a:solidFill>
                <a:latin typeface="Calibri" panose="020F0502020204030204" pitchFamily="34" charset="0"/>
                <a:cs typeface="Calibri" panose="020F0502020204030204" pitchFamily="34" charset="0"/>
              </a:rPr>
              <a:t>ps</a:t>
            </a:r>
            <a:r>
              <a:rPr lang="en-US" sz="1600" dirty="0">
                <a:solidFill>
                  <a:srgbClr val="212121"/>
                </a:solidFill>
                <a:latin typeface="Calibri" panose="020F0502020204030204" pitchFamily="34" charset="0"/>
                <a:cs typeface="Calibri" panose="020F0502020204030204" pitchFamily="34" charset="0"/>
              </a:rPr>
              <a:t> (programmable), </a:t>
            </a:r>
          </a:p>
          <a:p>
            <a:r>
              <a:rPr lang="en-US" sz="1600" i="1" dirty="0">
                <a:solidFill>
                  <a:srgbClr val="212121"/>
                </a:solidFill>
                <a:latin typeface="Calibri" panose="020F0502020204030204" pitchFamily="34" charset="0"/>
                <a:cs typeface="Calibri" panose="020F0502020204030204" pitchFamily="34" charset="0"/>
              </a:rPr>
              <a:t>                                          with very low jitter (&lt;1ps) and high stability (~1ps).</a:t>
            </a:r>
          </a:p>
          <a:p>
            <a:pPr marL="0" marR="0" algn="l">
              <a:buNone/>
            </a:pPr>
            <a:r>
              <a:rPr lang="en-US" sz="1600" b="1" i="0" u="none" strike="noStrike" dirty="0">
                <a:solidFill>
                  <a:srgbClr val="212121"/>
                </a:solidFill>
                <a:effectLst/>
                <a:latin typeface="Calibri" panose="020F0502020204030204" pitchFamily="34" charset="0"/>
                <a:cs typeface="Calibri" panose="020F0502020204030204" pitchFamily="34" charset="0"/>
              </a:rPr>
              <a:t>Reference   </a:t>
            </a:r>
            <a:r>
              <a:rPr lang="en-US" sz="1600" b="0" i="0" u="none" strike="noStrike" dirty="0">
                <a:solidFill>
                  <a:srgbClr val="212121"/>
                </a:solidFill>
                <a:effectLst/>
                <a:latin typeface="Calibri" panose="020F0502020204030204" pitchFamily="34" charset="0"/>
                <a:cs typeface="Calibri" panose="020F0502020204030204" pitchFamily="34" charset="0"/>
              </a:rPr>
              <a:t>                     40 MHz</a:t>
            </a:r>
          </a:p>
          <a:p>
            <a:pPr marL="0" marR="0" algn="l">
              <a:buNone/>
            </a:pPr>
            <a:r>
              <a:rPr lang="en-US" sz="1600" b="1" i="0" u="none" strike="noStrike" dirty="0">
                <a:solidFill>
                  <a:srgbClr val="212121"/>
                </a:solidFill>
                <a:effectLst/>
                <a:latin typeface="Calibri" panose="020F0502020204030204" pitchFamily="34" charset="0"/>
                <a:cs typeface="Calibri" panose="020F0502020204030204" pitchFamily="34" charset="0"/>
              </a:rPr>
              <a:t>Dynamic range </a:t>
            </a:r>
            <a:r>
              <a:rPr lang="en-US" sz="1600" b="0" i="0" u="none" strike="noStrike" dirty="0">
                <a:solidFill>
                  <a:srgbClr val="212121"/>
                </a:solidFill>
                <a:effectLst/>
                <a:latin typeface="Calibri" panose="020F0502020204030204" pitchFamily="34" charset="0"/>
                <a:cs typeface="Calibri" panose="020F0502020204030204" pitchFamily="34" charset="0"/>
              </a:rPr>
              <a:t>              204 µs (13 bit @ 40 MHz)</a:t>
            </a:r>
          </a:p>
          <a:p>
            <a:pPr marL="0" marR="0" algn="l">
              <a:buNone/>
            </a:pPr>
            <a:r>
              <a:rPr lang="en-US" sz="1600" b="1" i="0" u="none" strike="noStrike" dirty="0">
                <a:solidFill>
                  <a:srgbClr val="212121"/>
                </a:solidFill>
                <a:effectLst/>
                <a:latin typeface="Calibri" panose="020F0502020204030204" pitchFamily="34" charset="0"/>
                <a:cs typeface="Calibri" panose="020F0502020204030204" pitchFamily="34" charset="0"/>
              </a:rPr>
              <a:t>Power</a:t>
            </a:r>
            <a:r>
              <a:rPr lang="en-US" sz="1600" b="0" i="0" u="none" strike="noStrike" dirty="0">
                <a:solidFill>
                  <a:srgbClr val="212121"/>
                </a:solidFill>
                <a:effectLst/>
                <a:latin typeface="Calibri" panose="020F0502020204030204" pitchFamily="34" charset="0"/>
                <a:cs typeface="Calibri" panose="020F0502020204030204" pitchFamily="34" charset="0"/>
              </a:rPr>
              <a:t>                               ~1.5 – 0.5 W</a:t>
            </a:r>
          </a:p>
          <a:p>
            <a:pPr marL="0" marR="0" algn="l">
              <a:buNone/>
            </a:pPr>
            <a:endParaRPr lang="en-US" sz="1600" dirty="0">
              <a:solidFill>
                <a:srgbClr val="21212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solidFill>
                  <a:srgbClr val="212121"/>
                </a:solidFill>
                <a:latin typeface="Calibri" panose="020F0502020204030204" pitchFamily="34" charset="0"/>
                <a:cs typeface="Calibri" panose="020F0502020204030204" pitchFamily="34" charset="0"/>
              </a:rPr>
              <a:t>Large on-chip data buffering capability.</a:t>
            </a:r>
          </a:p>
          <a:p>
            <a:pPr marL="285750" indent="-285750">
              <a:buFont typeface="Arial" panose="020B0604020202020204" pitchFamily="34" charset="0"/>
              <a:buChar char="•"/>
            </a:pPr>
            <a:r>
              <a:rPr lang="en-US" sz="1600" dirty="0">
                <a:solidFill>
                  <a:srgbClr val="212121"/>
                </a:solidFill>
                <a:latin typeface="Calibri" panose="020F0502020204030204" pitchFamily="34" charset="0"/>
                <a:cs typeface="Calibri" panose="020F0502020204030204" pitchFamily="34" charset="0"/>
              </a:rPr>
              <a:t>Option of triggering with programmable latency and time window.</a:t>
            </a:r>
          </a:p>
          <a:p>
            <a:pPr marL="285750" indent="-285750">
              <a:buFont typeface="Arial" panose="020B0604020202020204" pitchFamily="34" charset="0"/>
              <a:buChar char="•"/>
            </a:pPr>
            <a:r>
              <a:rPr lang="en-US" sz="1600" dirty="0">
                <a:solidFill>
                  <a:srgbClr val="212121"/>
                </a:solidFill>
                <a:latin typeface="Calibri" panose="020F0502020204030204" pitchFamily="34" charset="0"/>
                <a:cs typeface="Calibri" panose="020F0502020204030204" pitchFamily="34" charset="0"/>
              </a:rPr>
              <a:t>Support for overlapping trigger windows.</a:t>
            </a:r>
          </a:p>
          <a:p>
            <a:pPr marL="285750" indent="-285750">
              <a:buFont typeface="Arial" panose="020B0604020202020204" pitchFamily="34" charset="0"/>
              <a:buChar char="•"/>
            </a:pPr>
            <a:r>
              <a:rPr lang="en-US" sz="1600" dirty="0">
                <a:solidFill>
                  <a:srgbClr val="212121"/>
                </a:solidFill>
                <a:latin typeface="Calibri" panose="020F0502020204030204" pitchFamily="34" charset="0"/>
                <a:cs typeface="Calibri" panose="020F0502020204030204" pitchFamily="34" charset="0"/>
              </a:rPr>
              <a:t>Option of using channel 0 as timing channel and trigger generator channel.</a:t>
            </a:r>
            <a:endParaRPr lang="en-US" sz="1600" b="0" i="0" u="none" strike="noStrike" dirty="0">
              <a:solidFill>
                <a:srgbClr val="212121"/>
              </a:solidFill>
              <a:effectLst/>
              <a:latin typeface="Calibri" panose="020F0502020204030204" pitchFamily="34" charset="0"/>
              <a:cs typeface="Calibri" panose="020F0502020204030204" pitchFamily="34" charset="0"/>
            </a:endParaRPr>
          </a:p>
          <a:p>
            <a:pPr marL="0" marR="0" algn="l">
              <a:buNone/>
            </a:pPr>
            <a:r>
              <a:rPr lang="en-US" sz="1600" b="0" i="0" u="none" strike="noStrike" dirty="0">
                <a:solidFill>
                  <a:srgbClr val="212121"/>
                </a:solidFill>
                <a:effectLst/>
                <a:latin typeface="Calibri" panose="020F0502020204030204" pitchFamily="34" charset="0"/>
                <a:cs typeface="Calibri" panose="020F0502020204030204" pitchFamily="34" charset="0"/>
              </a:rPr>
              <a:t> </a:t>
            </a:r>
          </a:p>
        </p:txBody>
      </p:sp>
      <p:pic>
        <p:nvPicPr>
          <p:cNvPr id="1028" name="Picture 4">
            <a:extLst>
              <a:ext uri="{FF2B5EF4-FFF2-40B4-BE49-F238E27FC236}">
                <a16:creationId xmlns:a16="http://schemas.microsoft.com/office/drawing/2014/main" id="{D04CFE5E-BAB0-5AE2-983D-76783B2510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3472" y="1988171"/>
            <a:ext cx="3447004" cy="27560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8F18753-8FD5-9BFE-51BD-F986F59F67D8}"/>
              </a:ext>
            </a:extLst>
          </p:cNvPr>
          <p:cNvSpPr txBox="1"/>
          <p:nvPr/>
        </p:nvSpPr>
        <p:spPr>
          <a:xfrm>
            <a:off x="253389" y="971111"/>
            <a:ext cx="11685222" cy="615553"/>
          </a:xfrm>
          <a:prstGeom prst="rect">
            <a:avLst/>
          </a:prstGeom>
          <a:noFill/>
        </p:spPr>
        <p:txBody>
          <a:bodyPr wrap="square">
            <a:spAutoFit/>
          </a:bodyPr>
          <a:lstStyle/>
          <a:p>
            <a:pPr marL="0" marR="0" algn="l">
              <a:buNone/>
            </a:pPr>
            <a:r>
              <a:rPr lang="en-US" sz="1700" b="0" i="0" u="none" strike="noStrike" dirty="0">
                <a:solidFill>
                  <a:srgbClr val="212121"/>
                </a:solidFill>
                <a:effectLst/>
                <a:latin typeface="Calibri" panose="020F0502020204030204" pitchFamily="34" charset="0"/>
                <a:cs typeface="Calibri" panose="020F0502020204030204" pitchFamily="34" charset="0"/>
              </a:rPr>
              <a:t>High performance time to digital converter ASIC chip for use in applications requiring precise time-tagging of electronic signals</a:t>
            </a:r>
            <a:r>
              <a:rPr lang="en-US" sz="1700" dirty="0">
                <a:solidFill>
                  <a:srgbClr val="212121"/>
                </a:solidFill>
                <a:latin typeface="Calibri" panose="020F0502020204030204" pitchFamily="34" charset="0"/>
                <a:cs typeface="Calibri" panose="020F0502020204030204" pitchFamily="34" charset="0"/>
              </a:rPr>
              <a:t>.</a:t>
            </a:r>
            <a:br>
              <a:rPr lang="en-US" sz="1700" dirty="0">
                <a:solidFill>
                  <a:srgbClr val="212121"/>
                </a:solidFill>
                <a:latin typeface="Calibri" panose="020F0502020204030204" pitchFamily="34" charset="0"/>
                <a:cs typeface="Calibri" panose="020F0502020204030204" pitchFamily="34" charset="0"/>
              </a:rPr>
            </a:br>
            <a:r>
              <a:rPr lang="en-US" sz="1700" dirty="0">
                <a:solidFill>
                  <a:srgbClr val="212121"/>
                </a:solidFill>
                <a:latin typeface="Calibri" panose="020F0502020204030204" pitchFamily="34" charset="0"/>
                <a:cs typeface="Calibri" panose="020F0502020204030204" pitchFamily="34" charset="0"/>
              </a:rPr>
              <a:t>E</a:t>
            </a:r>
            <a:r>
              <a:rPr lang="en-US" sz="1700" b="0" i="0" u="none" strike="noStrike" dirty="0">
                <a:solidFill>
                  <a:srgbClr val="212121"/>
                </a:solidFill>
                <a:effectLst/>
                <a:latin typeface="Calibri" panose="020F0502020204030204" pitchFamily="34" charset="0"/>
                <a:cs typeface="Calibri" panose="020F0502020204030204" pitchFamily="34" charset="0"/>
              </a:rPr>
              <a:t>.g. electron and photon detection in medical imaging, laser ranging, life science or material research. </a:t>
            </a:r>
          </a:p>
        </p:txBody>
      </p:sp>
      <p:sp>
        <p:nvSpPr>
          <p:cNvPr id="10" name="TextBox 9">
            <a:extLst>
              <a:ext uri="{FF2B5EF4-FFF2-40B4-BE49-F238E27FC236}">
                <a16:creationId xmlns:a16="http://schemas.microsoft.com/office/drawing/2014/main" id="{57ACF534-98E4-EDBF-0A1C-F163E1636FE5}"/>
              </a:ext>
            </a:extLst>
          </p:cNvPr>
          <p:cNvSpPr txBox="1"/>
          <p:nvPr/>
        </p:nvSpPr>
        <p:spPr>
          <a:xfrm>
            <a:off x="360801" y="5414319"/>
            <a:ext cx="11261994" cy="1323439"/>
          </a:xfrm>
          <a:prstGeom prst="rect">
            <a:avLst/>
          </a:prstGeom>
          <a:noFill/>
        </p:spPr>
        <p:txBody>
          <a:bodyPr wrap="square">
            <a:spAutoFit/>
          </a:bodyPr>
          <a:lstStyle/>
          <a:p>
            <a:pPr marL="0" marR="0" algn="l">
              <a:buNone/>
            </a:pPr>
            <a:r>
              <a:rPr lang="en-US" sz="1600" b="1" i="0" u="none" strike="noStrike" dirty="0">
                <a:solidFill>
                  <a:srgbClr val="212121"/>
                </a:solidFill>
                <a:effectLst/>
                <a:latin typeface="Calibri" panose="020F0502020204030204" pitchFamily="34" charset="0"/>
                <a:cs typeface="Calibri" panose="020F0502020204030204" pitchFamily="34" charset="0"/>
              </a:rPr>
              <a:t>Paper: </a:t>
            </a:r>
          </a:p>
          <a:p>
            <a:pPr marL="0" marR="0" algn="l">
              <a:buNone/>
            </a:pPr>
            <a:r>
              <a:rPr lang="en-US" sz="1600" b="0" i="0" u="none" strike="noStrike" dirty="0" err="1">
                <a:solidFill>
                  <a:srgbClr val="212121"/>
                </a:solidFill>
                <a:effectLst/>
                <a:latin typeface="Calibri" panose="020F0502020204030204" pitchFamily="34" charset="0"/>
                <a:cs typeface="Calibri" panose="020F0502020204030204" pitchFamily="34" charset="0"/>
              </a:rPr>
              <a:t>PicoTDC</a:t>
            </a:r>
            <a:r>
              <a:rPr lang="en-US" sz="1600" b="0" i="0" u="none" strike="noStrike" dirty="0">
                <a:solidFill>
                  <a:srgbClr val="212121"/>
                </a:solidFill>
                <a:effectLst/>
                <a:latin typeface="Calibri" panose="020F0502020204030204" pitchFamily="34" charset="0"/>
                <a:cs typeface="Calibri" panose="020F0502020204030204" pitchFamily="34" charset="0"/>
              </a:rPr>
              <a:t>: a flexible 64 channel TDC with picosecond resolution </a:t>
            </a:r>
            <a:r>
              <a:rPr lang="en-US" sz="1600" b="0" i="0" u="sng" strike="noStrike" dirty="0">
                <a:solidFill>
                  <a:srgbClr val="0078D4"/>
                </a:solidFill>
                <a:effectLst/>
                <a:latin typeface="Calibri" panose="020F0502020204030204" pitchFamily="34" charset="0"/>
                <a:cs typeface="Calibri" panose="020F0502020204030204" pitchFamily="34" charset="0"/>
                <a:hlinkClick r:id="rId3" tooltip="https://doi.org/10.1088/1748-0221/18/07/P07012"/>
              </a:rPr>
              <a:t>https://doi.org/10.1088/1748-0221/18/07/P07012</a:t>
            </a:r>
            <a:endParaRPr lang="en-US" sz="1600" b="0" i="0" u="sng" strike="noStrike" dirty="0">
              <a:solidFill>
                <a:srgbClr val="0078D4"/>
              </a:solidFill>
              <a:effectLst/>
              <a:latin typeface="Calibri" panose="020F0502020204030204" pitchFamily="34" charset="0"/>
              <a:cs typeface="Calibri" panose="020F0502020204030204" pitchFamily="34" charset="0"/>
            </a:endParaRPr>
          </a:p>
          <a:p>
            <a:endParaRPr lang="en-US" sz="1600" b="1" dirty="0">
              <a:solidFill>
                <a:srgbClr val="212121"/>
              </a:solidFill>
              <a:latin typeface="Calibri" panose="020F0502020204030204" pitchFamily="34" charset="0"/>
              <a:cs typeface="Calibri" panose="020F0502020204030204" pitchFamily="34" charset="0"/>
            </a:endParaRPr>
          </a:p>
          <a:p>
            <a:r>
              <a:rPr lang="en-US" sz="1600" b="1" dirty="0">
                <a:solidFill>
                  <a:srgbClr val="212121"/>
                </a:solidFill>
                <a:latin typeface="Calibri" panose="020F0502020204030204" pitchFamily="34" charset="0"/>
                <a:cs typeface="Calibri" panose="020F0502020204030204" pitchFamily="34" charset="0"/>
              </a:rPr>
              <a:t>Tech Brief:</a:t>
            </a:r>
          </a:p>
          <a:p>
            <a:r>
              <a:rPr lang="en-US" sz="1600" dirty="0">
                <a:solidFill>
                  <a:srgbClr val="212121"/>
                </a:solidFill>
                <a:latin typeface="Calibri" panose="020F0502020204030204" pitchFamily="34" charset="0"/>
                <a:cs typeface="Calibri" panose="020F0502020204030204" pitchFamily="34" charset="0"/>
                <a:hlinkClick r:id="rId4"/>
              </a:rPr>
              <a:t>https://kt.cern/sites/default/files/technology/picotdc/tech-brief/picotdc_0.pdf</a:t>
            </a:r>
            <a:r>
              <a:rPr lang="en-US" sz="1600" dirty="0">
                <a:solidFill>
                  <a:srgbClr val="212121"/>
                </a:solidFill>
                <a:latin typeface="Calibri" panose="020F0502020204030204" pitchFamily="34" charset="0"/>
                <a:cs typeface="Calibri" panose="020F0502020204030204" pitchFamily="34" charset="0"/>
              </a:rPr>
              <a:t> </a:t>
            </a:r>
            <a:endParaRPr lang="en-US" sz="1600" b="0" i="0" u="none" strike="noStrike" dirty="0">
              <a:solidFill>
                <a:srgbClr val="21212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6274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173" y="-219696"/>
            <a:ext cx="6201106" cy="1829349"/>
          </a:xfrm>
        </p:spPr>
        <p:txBody>
          <a:bodyPr>
            <a:noAutofit/>
          </a:bodyPr>
          <a:lstStyle/>
          <a:p>
            <a:r>
              <a:rPr lang="en-US" sz="4800" b="0" dirty="0">
                <a:solidFill>
                  <a:schemeClr val="tx1">
                    <a:lumMod val="65000"/>
                    <a:lumOff val="35000"/>
                  </a:schemeClr>
                </a:solidFill>
                <a:latin typeface="Calibri" panose="020F0502020204030204" pitchFamily="34" charset="0"/>
                <a:ea typeface="+mn-ea"/>
                <a:cs typeface="Calibri" panose="020F0502020204030204" pitchFamily="34" charset="0"/>
              </a:rPr>
              <a:t>CERN’s unique position</a:t>
            </a:r>
            <a:endParaRPr lang="en-GB" sz="4800" b="0" dirty="0">
              <a:solidFill>
                <a:schemeClr val="tx1">
                  <a:lumMod val="65000"/>
                  <a:lumOff val="35000"/>
                </a:schemeClr>
              </a:solidFill>
              <a:latin typeface="Calibri" panose="020F0502020204030204" pitchFamily="34" charset="0"/>
              <a:ea typeface="+mn-ea"/>
              <a:cs typeface="Calibri" panose="020F0502020204030204" pitchFamily="34" charset="0"/>
            </a:endParaRPr>
          </a:p>
        </p:txBody>
      </p:sp>
      <p:grpSp>
        <p:nvGrpSpPr>
          <p:cNvPr id="20" name="Group 19"/>
          <p:cNvGrpSpPr/>
          <p:nvPr/>
        </p:nvGrpSpPr>
        <p:grpSpPr>
          <a:xfrm>
            <a:off x="533858" y="1362902"/>
            <a:ext cx="10394337" cy="5699470"/>
            <a:chOff x="1223603" y="1189115"/>
            <a:chExt cx="10394337" cy="5699470"/>
          </a:xfrm>
        </p:grpSpPr>
        <p:sp>
          <p:nvSpPr>
            <p:cNvPr id="12" name="TextBox 11"/>
            <p:cNvSpPr txBox="1"/>
            <p:nvPr/>
          </p:nvSpPr>
          <p:spPr>
            <a:xfrm>
              <a:off x="1223603" y="1189115"/>
              <a:ext cx="5443196"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9295C"/>
                  </a:solidFill>
                  <a:effectLst/>
                  <a:uLnTx/>
                  <a:uFillTx/>
                  <a:latin typeface="Calibri" panose="020F0502020204030204" pitchFamily="34" charset="0"/>
                  <a:cs typeface="Calibri" panose="020F0502020204030204" pitchFamily="34" charset="0"/>
                </a:rPr>
                <a:t>Design and integration of high </a:t>
              </a:r>
              <a:r>
                <a:rPr lang="en-GB" sz="2400" noProof="0" dirty="0">
                  <a:solidFill>
                    <a:srgbClr val="09295C"/>
                  </a:solidFill>
                  <a:latin typeface="Calibri" panose="020F0502020204030204" pitchFamily="34" charset="0"/>
                  <a:cs typeface="Calibri" panose="020F0502020204030204" pitchFamily="34" charset="0"/>
                </a:rPr>
                <a:t>p</a:t>
              </a:r>
              <a:r>
                <a:rPr lang="en-GB" sz="2400" dirty="0" err="1">
                  <a:solidFill>
                    <a:srgbClr val="09295C"/>
                  </a:solidFill>
                  <a:latin typeface="Calibri" panose="020F0502020204030204" pitchFamily="34" charset="0"/>
                  <a:cs typeface="Calibri" panose="020F0502020204030204" pitchFamily="34" charset="0"/>
                </a:rPr>
                <a:t>erformance</a:t>
              </a:r>
              <a:r>
                <a:rPr lang="en-GB" sz="2400" dirty="0">
                  <a:solidFill>
                    <a:srgbClr val="09295C"/>
                  </a:solidFill>
                  <a:latin typeface="Calibri" panose="020F0502020204030204" pitchFamily="34" charset="0"/>
                  <a:cs typeface="Calibri" panose="020F0502020204030204" pitchFamily="34" charset="0"/>
                </a:rPr>
                <a:t> and </a:t>
              </a:r>
              <a:r>
                <a:rPr kumimoji="0" lang="en-GB" sz="2400" b="0" i="0" u="none" strike="noStrike" kern="1200" cap="none" spc="0" normalizeH="0" baseline="0" noProof="0" dirty="0">
                  <a:ln>
                    <a:noFill/>
                  </a:ln>
                  <a:solidFill>
                    <a:srgbClr val="09295C"/>
                  </a:solidFill>
                  <a:effectLst/>
                  <a:uLnTx/>
                  <a:uFillTx/>
                  <a:latin typeface="Calibri" panose="020F0502020204030204" pitchFamily="34" charset="0"/>
                  <a:cs typeface="Calibri" panose="020F0502020204030204" pitchFamily="34" charset="0"/>
                </a:rPr>
                <a:t>extreme</a:t>
              </a:r>
              <a:r>
                <a:rPr kumimoji="0" lang="en-GB" sz="2400" b="0" i="0" u="none" strike="noStrike" kern="1200" cap="none" spc="0" normalizeH="0" noProof="0" dirty="0">
                  <a:ln>
                    <a:noFill/>
                  </a:ln>
                  <a:solidFill>
                    <a:srgbClr val="09295C"/>
                  </a:solidFill>
                  <a:effectLst/>
                  <a:uLnTx/>
                  <a:uFillTx/>
                  <a:latin typeface="Calibri" panose="020F0502020204030204" pitchFamily="34" charset="0"/>
                  <a:cs typeface="Calibri" panose="020F0502020204030204" pitchFamily="34" charset="0"/>
                </a:rPr>
                <a:t> radiation tolerant ASICs and optoelectronic modules</a:t>
              </a:r>
            </a:p>
          </p:txBody>
        </p:sp>
        <p:sp>
          <p:nvSpPr>
            <p:cNvPr id="13" name="Hexagon 8"/>
            <p:cNvSpPr/>
            <p:nvPr/>
          </p:nvSpPr>
          <p:spPr>
            <a:xfrm rot="5400000">
              <a:off x="5108775" y="2246853"/>
              <a:ext cx="3709222" cy="2150351"/>
            </a:xfrm>
            <a:custGeom>
              <a:avLst/>
              <a:gdLst>
                <a:gd name="connsiteX0" fmla="*/ 0 w 1957016"/>
                <a:gd name="connsiteY0" fmla="*/ 866720 h 1733440"/>
                <a:gd name="connsiteX1" fmla="*/ 482555 w 1957016"/>
                <a:gd name="connsiteY1" fmla="*/ 0 h 1733440"/>
                <a:gd name="connsiteX2" fmla="*/ 1474461 w 1957016"/>
                <a:gd name="connsiteY2" fmla="*/ 0 h 1733440"/>
                <a:gd name="connsiteX3" fmla="*/ 1957016 w 1957016"/>
                <a:gd name="connsiteY3" fmla="*/ 866720 h 1733440"/>
                <a:gd name="connsiteX4" fmla="*/ 1474461 w 1957016"/>
                <a:gd name="connsiteY4" fmla="*/ 1733440 h 1733440"/>
                <a:gd name="connsiteX5" fmla="*/ 482555 w 1957016"/>
                <a:gd name="connsiteY5" fmla="*/ 1733440 h 1733440"/>
                <a:gd name="connsiteX6" fmla="*/ 0 w 1957016"/>
                <a:gd name="connsiteY6" fmla="*/ 866720 h 1733440"/>
                <a:gd name="connsiteX0" fmla="*/ 482555 w 1957016"/>
                <a:gd name="connsiteY0" fmla="*/ 1733440 h 1824880"/>
                <a:gd name="connsiteX1" fmla="*/ 0 w 1957016"/>
                <a:gd name="connsiteY1" fmla="*/ 866720 h 1824880"/>
                <a:gd name="connsiteX2" fmla="*/ 482555 w 1957016"/>
                <a:gd name="connsiteY2" fmla="*/ 0 h 1824880"/>
                <a:gd name="connsiteX3" fmla="*/ 1474461 w 1957016"/>
                <a:gd name="connsiteY3" fmla="*/ 0 h 1824880"/>
                <a:gd name="connsiteX4" fmla="*/ 1957016 w 1957016"/>
                <a:gd name="connsiteY4" fmla="*/ 866720 h 1824880"/>
                <a:gd name="connsiteX5" fmla="*/ 1474461 w 1957016"/>
                <a:gd name="connsiteY5" fmla="*/ 1733440 h 1824880"/>
                <a:gd name="connsiteX6" fmla="*/ 573995 w 1957016"/>
                <a:gd name="connsiteY6"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1474461 w 1957016"/>
                <a:gd name="connsiteY4" fmla="*/ 1733440 h 1824880"/>
                <a:gd name="connsiteX5" fmla="*/ 573995 w 1957016"/>
                <a:gd name="connsiteY5" fmla="*/ 1824880 h 1824880"/>
                <a:gd name="connsiteX0" fmla="*/ 0 w 1957016"/>
                <a:gd name="connsiteY0" fmla="*/ 866720 h 1824880"/>
                <a:gd name="connsiteX1" fmla="*/ 482555 w 1957016"/>
                <a:gd name="connsiteY1" fmla="*/ 0 h 1824880"/>
                <a:gd name="connsiteX2" fmla="*/ 1474461 w 1957016"/>
                <a:gd name="connsiteY2" fmla="*/ 0 h 1824880"/>
                <a:gd name="connsiteX3" fmla="*/ 1957016 w 1957016"/>
                <a:gd name="connsiteY3" fmla="*/ 866720 h 1824880"/>
                <a:gd name="connsiteX4" fmla="*/ 573995 w 1957016"/>
                <a:gd name="connsiteY4" fmla="*/ 1824880 h 1824880"/>
                <a:gd name="connsiteX0" fmla="*/ 0 w 1957016"/>
                <a:gd name="connsiteY0" fmla="*/ 866720 h 866720"/>
                <a:gd name="connsiteX1" fmla="*/ 482555 w 1957016"/>
                <a:gd name="connsiteY1" fmla="*/ 0 h 866720"/>
                <a:gd name="connsiteX2" fmla="*/ 1474461 w 1957016"/>
                <a:gd name="connsiteY2" fmla="*/ 0 h 866720"/>
                <a:gd name="connsiteX3" fmla="*/ 1957016 w 1957016"/>
                <a:gd name="connsiteY3" fmla="*/ 866720 h 866720"/>
              </a:gdLst>
              <a:ahLst/>
              <a:cxnLst>
                <a:cxn ang="0">
                  <a:pos x="connsiteX0" y="connsiteY0"/>
                </a:cxn>
                <a:cxn ang="0">
                  <a:pos x="connsiteX1" y="connsiteY1"/>
                </a:cxn>
                <a:cxn ang="0">
                  <a:pos x="connsiteX2" y="connsiteY2"/>
                </a:cxn>
                <a:cxn ang="0">
                  <a:pos x="connsiteX3" y="connsiteY3"/>
                </a:cxn>
              </a:cxnLst>
              <a:rect l="l" t="t" r="r" b="b"/>
              <a:pathLst>
                <a:path w="1957016" h="866720">
                  <a:moveTo>
                    <a:pt x="0" y="866720"/>
                  </a:moveTo>
                  <a:lnTo>
                    <a:pt x="482555" y="0"/>
                  </a:lnTo>
                  <a:lnTo>
                    <a:pt x="1474461" y="0"/>
                  </a:lnTo>
                  <a:lnTo>
                    <a:pt x="1957016" y="866720"/>
                  </a:lnTo>
                </a:path>
              </a:pathLst>
            </a:cu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4" name="Hexagon 13"/>
            <p:cNvSpPr/>
            <p:nvPr/>
          </p:nvSpPr>
          <p:spPr>
            <a:xfrm rot="5400000">
              <a:off x="7793233" y="3048904"/>
              <a:ext cx="490654" cy="553679"/>
            </a:xfrm>
            <a:prstGeom prst="hexag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15" name="Straight Connector 14"/>
            <p:cNvCxnSpPr/>
            <p:nvPr/>
          </p:nvCxnSpPr>
          <p:spPr>
            <a:xfrm>
              <a:off x="5893754" y="5185947"/>
              <a:ext cx="0" cy="1702638"/>
            </a:xfrm>
            <a:prstGeom prst="line">
              <a:avLst/>
            </a:prstGeom>
            <a:ln w="19050" cmpd="sng">
              <a:solidFill>
                <a:srgbClr val="000000"/>
              </a:solidFill>
            </a:ln>
            <a:effectLst/>
          </p:spPr>
          <p:style>
            <a:lnRef idx="2">
              <a:schemeClr val="dk1"/>
            </a:lnRef>
            <a:fillRef idx="0">
              <a:schemeClr val="dk1"/>
            </a:fillRef>
            <a:effectRef idx="1">
              <a:schemeClr val="dk1"/>
            </a:effectRef>
            <a:fontRef idx="minor">
              <a:schemeClr val="tx1"/>
            </a:fontRef>
          </p:style>
        </p:cxnSp>
        <p:sp>
          <p:nvSpPr>
            <p:cNvPr id="16" name="Hexagon 15"/>
            <p:cNvSpPr/>
            <p:nvPr/>
          </p:nvSpPr>
          <p:spPr>
            <a:xfrm rot="5400000">
              <a:off x="5648427" y="5234729"/>
              <a:ext cx="490654" cy="553679"/>
            </a:xfrm>
            <a:prstGeom prst="hexagon">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Hexagon 16"/>
            <p:cNvSpPr/>
            <p:nvPr/>
          </p:nvSpPr>
          <p:spPr>
            <a:xfrm rot="5400000">
              <a:off x="5783098" y="1342550"/>
              <a:ext cx="221309" cy="249737"/>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TextBox 17"/>
            <p:cNvSpPr txBox="1"/>
            <p:nvPr/>
          </p:nvSpPr>
          <p:spPr>
            <a:xfrm>
              <a:off x="4109688" y="3080416"/>
              <a:ext cx="4121812" cy="1569660"/>
            </a:xfrm>
            <a:prstGeom prst="rect">
              <a:avLst/>
            </a:prstGeom>
            <a:noFill/>
          </p:spPr>
          <p:txBody>
            <a:bodyPr wrap="square" rtlCol="0">
              <a:spAutoFit/>
            </a:bodyPr>
            <a:lstStyle/>
            <a:p>
              <a:pPr lvl="0"/>
              <a:r>
                <a:rPr lang="en-GB" sz="2400" dirty="0">
                  <a:solidFill>
                    <a:srgbClr val="09295C"/>
                  </a:solidFill>
                  <a:latin typeface="Calibri" panose="020F0502020204030204" pitchFamily="34" charset="0"/>
                  <a:cs typeface="Calibri" panose="020F0502020204030204" pitchFamily="34" charset="0"/>
                </a:rPr>
                <a:t>Long history of pushing the limits of mixed-mode circuit design for large detector systems</a:t>
              </a:r>
              <a:endParaRPr kumimoji="0" lang="en-GB" sz="2400" b="0" i="0" u="none" strike="noStrike" kern="1200" cap="none" spc="0" normalizeH="0" baseline="0" noProof="0" dirty="0">
                <a:ln>
                  <a:noFill/>
                </a:ln>
                <a:solidFill>
                  <a:srgbClr val="09295C"/>
                </a:solidFill>
                <a:effectLst/>
                <a:uLnTx/>
                <a:uFillTx/>
                <a:latin typeface="Calibri" panose="020F0502020204030204" pitchFamily="34" charset="0"/>
                <a:cs typeface="Calibri" panose="020F0502020204030204" pitchFamily="34" charset="0"/>
              </a:endParaRPr>
            </a:p>
          </p:txBody>
        </p:sp>
        <p:sp>
          <p:nvSpPr>
            <p:cNvPr id="19" name="TextBox 18"/>
            <p:cNvSpPr txBox="1"/>
            <p:nvPr/>
          </p:nvSpPr>
          <p:spPr>
            <a:xfrm>
              <a:off x="6319154" y="5277019"/>
              <a:ext cx="5298786" cy="1569660"/>
            </a:xfrm>
            <a:prstGeom prst="rect">
              <a:avLst/>
            </a:prstGeom>
            <a:noFill/>
          </p:spPr>
          <p:txBody>
            <a:bodyPr wrap="square" rtlCol="0">
              <a:spAutoFit/>
            </a:bodyPr>
            <a:lstStyle/>
            <a:p>
              <a:pPr>
                <a:defRPr/>
              </a:pPr>
              <a:r>
                <a:rPr lang="en-US" sz="2400" dirty="0">
                  <a:solidFill>
                    <a:srgbClr val="09295C"/>
                  </a:solidFill>
                  <a:latin typeface="Calibri" panose="020F0502020204030204" pitchFamily="34" charset="0"/>
                  <a:cs typeface="Calibri" panose="020F0502020204030204" pitchFamily="34" charset="0"/>
                </a:rPr>
                <a:t>Broad range of testing and qualification capability for radiation hardness of ASICs </a:t>
              </a:r>
              <a:r>
                <a:rPr lang="en-GB" sz="2400" dirty="0">
                  <a:solidFill>
                    <a:srgbClr val="09295C"/>
                  </a:solidFill>
                  <a:latin typeface="Calibri" panose="020F0502020204030204" pitchFamily="34" charset="0"/>
                  <a:cs typeface="Calibri" panose="020F0502020204030204" pitchFamily="34" charset="0"/>
                </a:rPr>
                <a:t>and optoelectronic modules</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9295C"/>
                </a:solidFill>
                <a:effectLst/>
                <a:uLnTx/>
                <a:uFillTx/>
                <a:latin typeface="Calibri" panose="020F0502020204030204" pitchFamily="34" charset="0"/>
                <a:cs typeface="Calibri" panose="020F0502020204030204" pitchFamily="34" charset="0"/>
              </a:endParaRPr>
            </a:p>
          </p:txBody>
        </p:sp>
      </p:grpSp>
      <p:pic>
        <p:nvPicPr>
          <p:cNvPr id="21" name="Picture 20" descr="MedTechHackThemaSmall.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8535333" y="31039"/>
            <a:ext cx="3687706" cy="3625629"/>
          </a:xfrm>
          <a:prstGeom prst="rect">
            <a:avLst/>
          </a:prstGeom>
        </p:spPr>
      </p:pic>
      <p:pic>
        <p:nvPicPr>
          <p:cNvPr id="22" name="Picture 21" descr="MedTechHackThemaSmall.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5400000" flipH="1" flipV="1">
            <a:off x="-2054" y="4273000"/>
            <a:ext cx="2606909" cy="2563092"/>
          </a:xfrm>
          <a:prstGeom prst="rect">
            <a:avLst/>
          </a:prstGeom>
        </p:spPr>
      </p:pic>
    </p:spTree>
    <p:extLst>
      <p:ext uri="{BB962C8B-B14F-4D97-AF65-F5344CB8AC3E}">
        <p14:creationId xmlns:p14="http://schemas.microsoft.com/office/powerpoint/2010/main" val="351093874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26"/>
          </p:nvPr>
        </p:nvSpPr>
        <p:spPr>
          <a:xfrm>
            <a:off x="2451498" y="5195498"/>
            <a:ext cx="2120619" cy="895349"/>
          </a:xfrm>
        </p:spPr>
        <p:txBody>
          <a:bodyPr/>
          <a:lstStyle/>
          <a:p>
            <a:r>
              <a:rPr lang="en-GB" dirty="0"/>
              <a:t>Time tagging resolution</a:t>
            </a:r>
          </a:p>
        </p:txBody>
      </p:sp>
      <p:sp>
        <p:nvSpPr>
          <p:cNvPr id="7" name="Text Placeholder 6"/>
          <p:cNvSpPr>
            <a:spLocks noGrp="1"/>
          </p:cNvSpPr>
          <p:nvPr>
            <p:ph type="body" sz="quarter" idx="27"/>
          </p:nvPr>
        </p:nvSpPr>
        <p:spPr/>
        <p:txBody>
          <a:bodyPr/>
          <a:lstStyle/>
          <a:p>
            <a:r>
              <a:rPr lang="fr-CH" dirty="0" err="1"/>
              <a:t>Number</a:t>
            </a:r>
            <a:r>
              <a:rPr lang="fr-CH" dirty="0"/>
              <a:t> of rad-hard chips </a:t>
            </a:r>
            <a:r>
              <a:rPr lang="fr-CH" dirty="0" err="1"/>
              <a:t>installed</a:t>
            </a:r>
            <a:r>
              <a:rPr lang="fr-CH" dirty="0"/>
              <a:t> in the LHC</a:t>
            </a:r>
            <a:endParaRPr lang="en-GB" dirty="0"/>
          </a:p>
        </p:txBody>
      </p:sp>
      <p:sp>
        <p:nvSpPr>
          <p:cNvPr id="8" name="Text Placeholder 7"/>
          <p:cNvSpPr>
            <a:spLocks noGrp="1"/>
          </p:cNvSpPr>
          <p:nvPr>
            <p:ph type="body" sz="quarter" idx="28"/>
          </p:nvPr>
        </p:nvSpPr>
        <p:spPr>
          <a:xfrm>
            <a:off x="4572117" y="1508194"/>
            <a:ext cx="1933527" cy="895349"/>
          </a:xfrm>
        </p:spPr>
        <p:txBody>
          <a:bodyPr/>
          <a:lstStyle/>
          <a:p>
            <a:r>
              <a:rPr lang="en-GB" dirty="0"/>
              <a:t>Low power density</a:t>
            </a:r>
          </a:p>
        </p:txBody>
      </p:sp>
      <p:sp>
        <p:nvSpPr>
          <p:cNvPr id="9" name="Text Placeholder 8"/>
          <p:cNvSpPr>
            <a:spLocks noGrp="1"/>
          </p:cNvSpPr>
          <p:nvPr>
            <p:ph type="body" sz="quarter" idx="29"/>
          </p:nvPr>
        </p:nvSpPr>
        <p:spPr>
          <a:xfrm>
            <a:off x="231306" y="1508195"/>
            <a:ext cx="2641534" cy="895349"/>
          </a:xfrm>
        </p:spPr>
        <p:txBody>
          <a:bodyPr/>
          <a:lstStyle/>
          <a:p>
            <a:r>
              <a:rPr lang="en-GB" dirty="0"/>
              <a:t>Extremely radiation tolerant</a:t>
            </a:r>
          </a:p>
        </p:txBody>
      </p:sp>
      <p:sp>
        <p:nvSpPr>
          <p:cNvPr id="11" name="Title 1"/>
          <p:cNvSpPr txBox="1">
            <a:spLocks/>
          </p:cNvSpPr>
          <p:nvPr/>
        </p:nvSpPr>
        <p:spPr>
          <a:xfrm>
            <a:off x="9547621" y="3071274"/>
            <a:ext cx="221828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800" b="1" i="0" u="none" strike="noStrike" kern="1200" cap="none" spc="0" normalizeH="0" baseline="0" noProof="0" dirty="0" err="1">
                <a:ln>
                  <a:noFill/>
                </a:ln>
                <a:solidFill>
                  <a:schemeClr val="bg1"/>
                </a:solidFill>
                <a:effectLst/>
                <a:uLnTx/>
                <a:uFillTx/>
                <a:latin typeface="Gill Sans MT" panose="020B0502020104020203" pitchFamily="34" charset="0"/>
                <a:ea typeface="+mj-ea"/>
                <a:cs typeface="Arial" panose="020B0604020202020204" pitchFamily="34" charset="0"/>
              </a:rPr>
              <a:t>Opto</a:t>
            </a:r>
            <a:r>
              <a:rPr kumimoji="0" lang="en-GB" sz="1800" b="1" i="0" u="none" strike="noStrike" kern="1200" cap="none" spc="0" normalizeH="0" noProof="0" dirty="0">
                <a:ln>
                  <a:noFill/>
                </a:ln>
                <a:solidFill>
                  <a:schemeClr val="bg1"/>
                </a:solidFill>
                <a:effectLst/>
                <a:uLnTx/>
                <a:uFillTx/>
                <a:latin typeface="Gill Sans MT" panose="020B0502020104020203" pitchFamily="34" charset="0"/>
                <a:ea typeface="+mj-ea"/>
                <a:cs typeface="Arial" panose="020B0604020202020204" pitchFamily="34" charset="0"/>
              </a:rPr>
              <a:t> &amp;</a:t>
            </a:r>
            <a:r>
              <a:rPr kumimoji="0" lang="en-GB" sz="1800" b="1" i="0" u="none" strike="noStrike" kern="1200" cap="none" spc="0" normalizeH="0" baseline="0" noProof="0" dirty="0">
                <a:ln>
                  <a:noFill/>
                </a:ln>
                <a:solidFill>
                  <a:schemeClr val="bg1"/>
                </a:solidFill>
                <a:effectLst/>
                <a:uLnTx/>
                <a:uFillTx/>
                <a:latin typeface="Gill Sans MT" panose="020B0502020104020203" pitchFamily="34" charset="0"/>
                <a:ea typeface="+mj-ea"/>
                <a:cs typeface="Arial" panose="020B0604020202020204" pitchFamily="34" charset="0"/>
              </a:rPr>
              <a:t> Micro-electronic know-how</a:t>
            </a:r>
            <a:r>
              <a:rPr kumimoji="0" lang="en-GB" sz="1800" b="1" i="0" u="none" strike="noStrike" kern="1200" cap="none" spc="0" normalizeH="0" noProof="0" dirty="0">
                <a:ln>
                  <a:noFill/>
                </a:ln>
                <a:solidFill>
                  <a:schemeClr val="bg1"/>
                </a:solidFill>
                <a:effectLst/>
                <a:uLnTx/>
                <a:uFillTx/>
                <a:latin typeface="Gill Sans MT" panose="020B0502020104020203" pitchFamily="34" charset="0"/>
                <a:ea typeface="+mj-ea"/>
                <a:cs typeface="Arial" panose="020B0604020202020204" pitchFamily="34" charset="0"/>
              </a:rPr>
              <a:t> </a:t>
            </a:r>
            <a:r>
              <a:rPr kumimoji="0" lang="en-GB" sz="1800" b="1" i="0" u="none" strike="noStrike" kern="1200" cap="none" spc="0" normalizeH="0" baseline="0" noProof="0" dirty="0">
                <a:ln>
                  <a:noFill/>
                </a:ln>
                <a:solidFill>
                  <a:schemeClr val="bg1"/>
                </a:solidFill>
                <a:effectLst/>
                <a:uLnTx/>
                <a:uFillTx/>
                <a:latin typeface="Gill Sans MT" panose="020B0502020104020203" pitchFamily="34" charset="0"/>
                <a:ea typeface="+mj-ea"/>
                <a:cs typeface="Arial" panose="020B0604020202020204" pitchFamily="34" charset="0"/>
              </a:rPr>
              <a:t>at CERN</a:t>
            </a:r>
          </a:p>
        </p:txBody>
      </p:sp>
      <p:sp>
        <p:nvSpPr>
          <p:cNvPr id="14" name="TextBox 13"/>
          <p:cNvSpPr txBox="1"/>
          <p:nvPr/>
        </p:nvSpPr>
        <p:spPr>
          <a:xfrm>
            <a:off x="1179093" y="2548054"/>
            <a:ext cx="745960"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srgbClr val="F29676"/>
                </a:solidFill>
                <a:effectLst/>
                <a:uLnTx/>
                <a:uFillTx/>
                <a:latin typeface="Gill Sans MT" panose="020B0502020104020203" pitchFamily="34" charset="0"/>
                <a:ea typeface="+mn-ea"/>
                <a:cs typeface="+mn-cs"/>
              </a:rPr>
              <a:t>Up to</a:t>
            </a:r>
            <a:r>
              <a:rPr kumimoji="0" lang="fr-CH" sz="1400" b="1" i="0" u="none" strike="noStrike" kern="1200" cap="none" spc="0" normalizeH="0" noProof="0" dirty="0">
                <a:ln>
                  <a:noFill/>
                </a:ln>
                <a:solidFill>
                  <a:srgbClr val="F29676"/>
                </a:solidFill>
                <a:effectLst/>
                <a:uLnTx/>
                <a:uFillTx/>
                <a:latin typeface="Gill Sans MT" panose="020B0502020104020203" pitchFamily="34" charset="0"/>
                <a:ea typeface="+mn-ea"/>
                <a:cs typeface="+mn-cs"/>
              </a:rPr>
              <a:t> G-rad</a:t>
            </a:r>
            <a:endParaRPr kumimoji="0" lang="en-GB" sz="1400" b="1" i="0" u="none" strike="noStrike" kern="1200" cap="none" spc="0" normalizeH="0" baseline="0" noProof="0" dirty="0">
              <a:ln>
                <a:noFill/>
              </a:ln>
              <a:solidFill>
                <a:srgbClr val="F29676"/>
              </a:solidFill>
              <a:effectLst/>
              <a:uLnTx/>
              <a:uFillTx/>
              <a:latin typeface="Gill Sans MT" panose="020B0502020104020203" pitchFamily="34" charset="0"/>
              <a:ea typeface="+mn-ea"/>
              <a:cs typeface="+mn-cs"/>
            </a:endParaRPr>
          </a:p>
        </p:txBody>
      </p:sp>
      <p:sp>
        <p:nvSpPr>
          <p:cNvPr id="15" name="TextBox 14"/>
          <p:cNvSpPr txBox="1"/>
          <p:nvPr/>
        </p:nvSpPr>
        <p:spPr>
          <a:xfrm>
            <a:off x="5195194" y="2440332"/>
            <a:ext cx="687374"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29676"/>
                </a:solidFill>
                <a:effectLst/>
                <a:uLnTx/>
                <a:uFillTx/>
                <a:latin typeface="Gill Sans MT" panose="020B0502020104020203" pitchFamily="34" charset="0"/>
                <a:ea typeface="+mn-ea"/>
                <a:cs typeface="+mn-cs"/>
              </a:rPr>
              <a:t>&lt;100mW/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29676"/>
                </a:solidFill>
                <a:effectLst/>
                <a:uLnTx/>
                <a:uFillTx/>
                <a:latin typeface="Gill Sans MT" panose="020B0502020104020203" pitchFamily="34" charset="0"/>
                <a:ea typeface="+mn-ea"/>
                <a:cs typeface="+mn-cs"/>
              </a:rPr>
              <a:t>cm</a:t>
            </a:r>
            <a:r>
              <a:rPr kumimoji="0" lang="en-GB" sz="1400" b="1" i="0" u="none" strike="noStrike" kern="1200" cap="none" spc="0" normalizeH="0" baseline="30000" noProof="0" dirty="0">
                <a:ln>
                  <a:noFill/>
                </a:ln>
                <a:solidFill>
                  <a:srgbClr val="F29676"/>
                </a:solidFill>
                <a:effectLst/>
                <a:uLnTx/>
                <a:uFillTx/>
                <a:latin typeface="Gill Sans MT" panose="020B0502020104020203" pitchFamily="34" charset="0"/>
                <a:ea typeface="+mn-ea"/>
                <a:cs typeface="+mn-cs"/>
              </a:rPr>
              <a:t>2</a:t>
            </a:r>
          </a:p>
        </p:txBody>
      </p:sp>
      <p:sp>
        <p:nvSpPr>
          <p:cNvPr id="17" name="TextBox 16"/>
          <p:cNvSpPr txBox="1"/>
          <p:nvPr/>
        </p:nvSpPr>
        <p:spPr>
          <a:xfrm>
            <a:off x="6983882" y="4594863"/>
            <a:ext cx="1220242" cy="307777"/>
          </a:xfrm>
          <a:prstGeom prst="rect">
            <a:avLst/>
          </a:prstGeom>
          <a:noFill/>
        </p:spPr>
        <p:txBody>
          <a:bodyPr wrap="square" rtlCol="0" anchor="ctr">
            <a:spAutoFit/>
          </a:bodyPr>
          <a:lstStyle/>
          <a:p>
            <a:pPr lvl="0" algn="ctr">
              <a:defRPr/>
            </a:pPr>
            <a:r>
              <a:rPr lang="en-GB" sz="1400" b="1" dirty="0">
                <a:solidFill>
                  <a:srgbClr val="F29676"/>
                </a:solidFill>
                <a:latin typeface="Gill Sans MT" panose="020B0502020104020203" pitchFamily="34" charset="0"/>
              </a:rPr>
              <a:t>≫ </a:t>
            </a:r>
            <a:r>
              <a:rPr lang="fr-CH" sz="1400" b="1" dirty="0">
                <a:solidFill>
                  <a:srgbClr val="F29676"/>
                </a:solidFill>
                <a:latin typeface="Gill Sans MT" panose="020B0502020104020203" pitchFamily="34" charset="0"/>
              </a:rPr>
              <a:t>1M </a:t>
            </a:r>
            <a:endParaRPr kumimoji="0" lang="en-GB" sz="1400" b="1" i="0" u="none" strike="noStrike" kern="1200" cap="none" spc="0" normalizeH="0" baseline="0" noProof="0" dirty="0">
              <a:ln>
                <a:noFill/>
              </a:ln>
              <a:solidFill>
                <a:srgbClr val="F29676"/>
              </a:solidFill>
              <a:effectLst/>
              <a:uLnTx/>
              <a:uFillTx/>
              <a:latin typeface="Gill Sans MT" panose="020B0502020104020203" pitchFamily="34" charset="0"/>
              <a:ea typeface="+mn-ea"/>
              <a:cs typeface="+mn-cs"/>
            </a:endParaRPr>
          </a:p>
        </p:txBody>
      </p:sp>
      <p:sp>
        <p:nvSpPr>
          <p:cNvPr id="12" name="TextBox 11"/>
          <p:cNvSpPr txBox="1"/>
          <p:nvPr/>
        </p:nvSpPr>
        <p:spPr>
          <a:xfrm>
            <a:off x="3164971" y="4594863"/>
            <a:ext cx="745960" cy="307777"/>
          </a:xfrm>
          <a:prstGeom prst="rect">
            <a:avLst/>
          </a:prstGeom>
          <a:noFill/>
        </p:spPr>
        <p:txBody>
          <a:bodyPr wrap="square" rtlCol="0" anchor="ctr">
            <a:spAutoFit/>
          </a:bodyPr>
          <a:lstStyle/>
          <a:p>
            <a:pPr lvl="0" algn="ctr">
              <a:defRPr/>
            </a:pPr>
            <a:r>
              <a:rPr lang="en-GB" sz="1400" b="1" dirty="0">
                <a:solidFill>
                  <a:srgbClr val="F29676"/>
                </a:solidFill>
                <a:latin typeface="Gill Sans MT" panose="020B0502020104020203" pitchFamily="34" charset="0"/>
              </a:rPr>
              <a:t>~ 10ps</a:t>
            </a:r>
          </a:p>
        </p:txBody>
      </p:sp>
    </p:spTree>
    <p:extLst>
      <p:ext uri="{BB962C8B-B14F-4D97-AF65-F5344CB8AC3E}">
        <p14:creationId xmlns:p14="http://schemas.microsoft.com/office/powerpoint/2010/main" val="120519701"/>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0"/>
            <a:ext cx="12192000" cy="5501641"/>
          </a:xfrm>
          <a:prstGeom prst="rect">
            <a:avLst/>
          </a:prstGeom>
          <a:ln w="12700">
            <a:miter lim="400000"/>
          </a:ln>
        </p:spPr>
      </p:pic>
      <p:sp>
        <p:nvSpPr>
          <p:cNvPr id="2" name="Rectangle 1"/>
          <p:cNvSpPr/>
          <p:nvPr/>
        </p:nvSpPr>
        <p:spPr>
          <a:xfrm>
            <a:off x="1" y="4028"/>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alibri" panose="020F0502020204030204" pitchFamily="34" charset="0"/>
                <a:cs typeface="Calibri" panose="020F0502020204030204" pitchFamily="34" charset="0"/>
              </a:rPr>
              <a:t>Lorem ipsum </a:t>
            </a:r>
          </a:p>
        </p:txBody>
      </p:sp>
      <p:sp>
        <p:nvSpPr>
          <p:cNvPr id="6" name="TextBox 5"/>
          <p:cNvSpPr txBox="1"/>
          <p:nvPr/>
        </p:nvSpPr>
        <p:spPr>
          <a:xfrm>
            <a:off x="1233788" y="520125"/>
            <a:ext cx="11892435" cy="830997"/>
          </a:xfrm>
          <a:prstGeom prst="rect">
            <a:avLst/>
          </a:prstGeom>
          <a:noFill/>
        </p:spPr>
        <p:txBody>
          <a:bodyPr wrap="square" rtlCol="0">
            <a:spAutoFit/>
          </a:bodyPr>
          <a:lstStyle/>
          <a:p>
            <a:r>
              <a:rPr lang="en-US" sz="4800" dirty="0">
                <a:solidFill>
                  <a:schemeClr val="tx1">
                    <a:lumMod val="65000"/>
                    <a:lumOff val="35000"/>
                  </a:schemeClr>
                </a:solidFill>
                <a:latin typeface="Calibri" panose="020F0502020204030204" pitchFamily="34" charset="0"/>
                <a:cs typeface="Calibri" panose="020F0502020204030204" pitchFamily="34" charset="0"/>
              </a:rPr>
              <a:t>Key competence: </a:t>
            </a:r>
            <a:r>
              <a:rPr lang="en-US" sz="4800" dirty="0" err="1">
                <a:solidFill>
                  <a:srgbClr val="F29676"/>
                </a:solidFill>
                <a:latin typeface="Calibri" panose="020F0502020204030204" pitchFamily="34" charset="0"/>
                <a:cs typeface="Calibri" panose="020F0502020204030204" pitchFamily="34" charset="0"/>
              </a:rPr>
              <a:t>Radhard</a:t>
            </a:r>
            <a:r>
              <a:rPr lang="en-US" sz="4800" dirty="0">
                <a:solidFill>
                  <a:srgbClr val="F29676"/>
                </a:solidFill>
                <a:latin typeface="Calibri" panose="020F0502020204030204" pitchFamily="34" charset="0"/>
                <a:cs typeface="Calibri" panose="020F0502020204030204" pitchFamily="34" charset="0"/>
              </a:rPr>
              <a:t> electronics</a:t>
            </a:r>
          </a:p>
        </p:txBody>
      </p:sp>
      <p:grpSp>
        <p:nvGrpSpPr>
          <p:cNvPr id="27" name="Group 26"/>
          <p:cNvGrpSpPr/>
          <p:nvPr/>
        </p:nvGrpSpPr>
        <p:grpSpPr>
          <a:xfrm>
            <a:off x="256068" y="1424517"/>
            <a:ext cx="6102771" cy="5105479"/>
            <a:chOff x="137884" y="1604676"/>
            <a:chExt cx="4158251" cy="5105479"/>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latin typeface="Calibri" panose="020F0502020204030204" pitchFamily="34" charset="0"/>
                <a:cs typeface="Calibri" panose="020F0502020204030204" pitchFamily="34" charset="0"/>
              </a:endParaRPr>
            </a:p>
          </p:txBody>
        </p:sp>
        <p:sp>
          <p:nvSpPr>
            <p:cNvPr id="13" name="Rounded Rectangle 12"/>
            <p:cNvSpPr/>
            <p:nvPr/>
          </p:nvSpPr>
          <p:spPr>
            <a:xfrm>
              <a:off x="427079" y="3594704"/>
              <a:ext cx="3827420" cy="1143990"/>
            </a:xfrm>
            <a:prstGeom prst="roundRect">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1" name="Rounded Rectangle 20"/>
            <p:cNvSpPr/>
            <p:nvPr/>
          </p:nvSpPr>
          <p:spPr>
            <a:xfrm>
              <a:off x="427079" y="4834146"/>
              <a:ext cx="3827420" cy="1876009"/>
            </a:xfrm>
            <a:prstGeom prst="roundRect">
              <a:avLst>
                <a:gd name="adj" fmla="val 13019"/>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8" name="TextBox 17"/>
            <p:cNvSpPr txBox="1"/>
            <p:nvPr/>
          </p:nvSpPr>
          <p:spPr>
            <a:xfrm>
              <a:off x="455329" y="3626351"/>
              <a:ext cx="3741642" cy="1384995"/>
            </a:xfrm>
            <a:prstGeom prst="rect">
              <a:avLst/>
            </a:prstGeom>
            <a:noFill/>
          </p:spPr>
          <p:txBody>
            <a:bodyPr wrap="square" rtlCol="0">
              <a:spAutoFit/>
            </a:bodyPr>
            <a:lstStyle/>
            <a:p>
              <a:r>
                <a:rPr lang="en-GB" sz="1400" dirty="0">
                  <a:latin typeface="Calibri" panose="020F0502020204030204" pitchFamily="34" charset="0"/>
                  <a:cs typeface="Calibri" panose="020F0502020204030204" pitchFamily="34" charset="0"/>
                </a:rPr>
                <a:t>To withstand the level of radiation present in the collision points, unique expertise designing and integrating high performance and extreme radiation tolerant ASICs has been built. </a:t>
              </a:r>
              <a:r>
                <a:rPr lang="en-US" sz="1400" dirty="0">
                  <a:latin typeface="Calibri" panose="020F0502020204030204" pitchFamily="34" charset="0"/>
                  <a:cs typeface="Calibri" panose="020F0502020204030204" pitchFamily="34" charset="0"/>
                </a:rPr>
                <a:t>Broad range of testing and qualifying capability for radiation hardness of ASICs. Designed in </a:t>
              </a:r>
              <a:r>
                <a:rPr lang="fr-CH" sz="1400" dirty="0">
                  <a:latin typeface="Calibri" panose="020F0502020204030204" pitchFamily="34" charset="0"/>
                  <a:cs typeface="Calibri" panose="020F0502020204030204" pitchFamily="34" charset="0"/>
                </a:rPr>
                <a:t>large collaborative team</a:t>
              </a:r>
              <a:endParaRPr lang="en-GB" sz="1400" dirty="0">
                <a:latin typeface="Calibri" panose="020F0502020204030204" pitchFamily="34" charset="0"/>
                <a:cs typeface="Calibri" panose="020F0502020204030204" pitchFamily="34" charset="0"/>
              </a:endParaRPr>
            </a:p>
            <a:p>
              <a:endParaRPr lang="en-GB" sz="1400" dirty="0">
                <a:latin typeface="Calibri" panose="020F0502020204030204" pitchFamily="34" charset="0"/>
                <a:ea typeface="Helvetica Light"/>
                <a:cs typeface="Calibri" panose="020F0502020204030204" pitchFamily="34" charset="0"/>
                <a:sym typeface="Helvetica Light"/>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15" name="TextBox 14"/>
            <p:cNvSpPr txBox="1"/>
            <p:nvPr/>
          </p:nvSpPr>
          <p:spPr>
            <a:xfrm rot="16200000">
              <a:off x="-276342" y="3873292"/>
              <a:ext cx="1158034" cy="314565"/>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what</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37" name="TextBox 36"/>
            <p:cNvSpPr txBox="1"/>
            <p:nvPr/>
          </p:nvSpPr>
          <p:spPr>
            <a:xfrm rot="16200000">
              <a:off x="-1040807" y="5141344"/>
              <a:ext cx="2671948" cy="314565"/>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tech specs</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grpSp>
      <p:grpSp>
        <p:nvGrpSpPr>
          <p:cNvPr id="41" name="Group 40"/>
          <p:cNvGrpSpPr/>
          <p:nvPr/>
        </p:nvGrpSpPr>
        <p:grpSpPr>
          <a:xfrm>
            <a:off x="6342042" y="1711678"/>
            <a:ext cx="5415516" cy="5061518"/>
            <a:chOff x="100330" y="1875729"/>
            <a:chExt cx="4154170" cy="5061518"/>
          </a:xfrm>
        </p:grpSpPr>
        <p:sp>
          <p:nvSpPr>
            <p:cNvPr id="43" name="Rounded Rectangle 42"/>
            <p:cNvSpPr/>
            <p:nvPr/>
          </p:nvSpPr>
          <p:spPr>
            <a:xfrm>
              <a:off x="427079" y="3594704"/>
              <a:ext cx="3827420" cy="1068781"/>
            </a:xfrm>
            <a:prstGeom prst="roundRect">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4" name="Rounded Rectangle 43"/>
            <p:cNvSpPr/>
            <p:nvPr/>
          </p:nvSpPr>
          <p:spPr>
            <a:xfrm>
              <a:off x="427079" y="4756874"/>
              <a:ext cx="3827420" cy="1953281"/>
            </a:xfrm>
            <a:prstGeom prst="roundRect">
              <a:avLst>
                <a:gd name="adj" fmla="val 13019"/>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5" name="TextBox 44"/>
            <p:cNvSpPr txBox="1"/>
            <p:nvPr/>
          </p:nvSpPr>
          <p:spPr>
            <a:xfrm>
              <a:off x="396919" y="4782811"/>
              <a:ext cx="3857581" cy="2154436"/>
            </a:xfrm>
            <a:prstGeom prst="rect">
              <a:avLst/>
            </a:prstGeom>
            <a:noFill/>
          </p:spPr>
          <p:txBody>
            <a:bodyPr wrap="square" rtlCol="0">
              <a:spAutoFit/>
            </a:bodyPr>
            <a:lstStyle/>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Hands-on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radhard</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design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competences</a:t>
              </a: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 Know-how to accelerate your </a:t>
              </a:r>
              <a:r>
                <a:rPr lang="en-US" sz="1400" b="1" dirty="0" err="1">
                  <a:solidFill>
                    <a:srgbClr val="F29676"/>
                  </a:solidFill>
                  <a:latin typeface="Calibri" panose="020F0502020204030204" pitchFamily="34" charset="0"/>
                  <a:cs typeface="Calibri" panose="020F0502020204030204" pitchFamily="34" charset="0"/>
                  <a:sym typeface="Wingdings" panose="05000000000000000000" pitchFamily="2" charset="2"/>
                </a:rPr>
                <a:t>radhard</a:t>
              </a:r>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design</a:t>
              </a: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endParaRPr lang="fr-CH" sz="10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Operating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fast</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and large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complex</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systems</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composed</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of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thousands</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of components in ns time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precision</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p>
            <a:p>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 </a:t>
              </a:r>
              <a:r>
                <a:rPr lang="en-GB"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Know-how in building large, ultra fast systems </a:t>
              </a: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endParaRPr lang="fr-CH" sz="9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Access to a large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database</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and network of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qualified</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COTS</a:t>
              </a:r>
              <a:endPar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endParaRPr>
            </a:p>
            <a:p>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 </a:t>
              </a:r>
              <a:r>
                <a:rPr lang="en-GB"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Know-how of many </a:t>
              </a:r>
              <a:r>
                <a:rPr lang="en-GB" sz="1400" b="1" dirty="0" err="1">
                  <a:solidFill>
                    <a:srgbClr val="F29676"/>
                  </a:solidFill>
                  <a:latin typeface="Calibri" panose="020F0502020204030204" pitchFamily="34" charset="0"/>
                  <a:cs typeface="Calibri" panose="020F0502020204030204" pitchFamily="34" charset="0"/>
                  <a:sym typeface="Wingdings" panose="05000000000000000000" pitchFamily="2" charset="2"/>
                </a:rPr>
                <a:t>radhard</a:t>
              </a:r>
              <a:r>
                <a:rPr lang="en-GB"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components / suppliers</a:t>
              </a: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endParaRPr lang="en-GB" sz="1400" b="1" dirty="0">
                <a:solidFill>
                  <a:srgbClr val="F29676"/>
                </a:solidFill>
                <a:latin typeface="Calibri" panose="020F0502020204030204" pitchFamily="34" charset="0"/>
                <a:cs typeface="Calibri" panose="020F0502020204030204" pitchFamily="34" charset="0"/>
              </a:endParaRPr>
            </a:p>
          </p:txBody>
        </p:sp>
        <p:sp>
          <p:nvSpPr>
            <p:cNvPr id="46" name="TextBox 45"/>
            <p:cNvSpPr txBox="1"/>
            <p:nvPr/>
          </p:nvSpPr>
          <p:spPr>
            <a:xfrm rot="16200000">
              <a:off x="-1060119" y="3036178"/>
              <a:ext cx="2671948" cy="351049"/>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apps</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47" name="TextBox 46"/>
            <p:cNvSpPr txBox="1"/>
            <p:nvPr/>
          </p:nvSpPr>
          <p:spPr>
            <a:xfrm rot="16200000">
              <a:off x="-1049624" y="5215421"/>
              <a:ext cx="2671948" cy="351049"/>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added value</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48" name="TextBox 47"/>
            <p:cNvSpPr txBox="1"/>
            <p:nvPr/>
          </p:nvSpPr>
          <p:spPr>
            <a:xfrm>
              <a:off x="446404" y="3569143"/>
              <a:ext cx="3775207"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a:solidFill>
                    <a:schemeClr val="tx1">
                      <a:lumMod val="85000"/>
                      <a:lumOff val="15000"/>
                    </a:schemeClr>
                  </a:solidFill>
                  <a:latin typeface="Calibri" panose="020F0502020204030204" pitchFamily="34" charset="0"/>
                  <a:cs typeface="Calibri" panose="020F0502020204030204" pitchFamily="34" charset="0"/>
                </a:rPr>
                <a:t>Medical imaging</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Hadron </a:t>
              </a:r>
              <a:r>
                <a:rPr lang="fr-CH" sz="1400" dirty="0" err="1">
                  <a:solidFill>
                    <a:schemeClr val="tx1">
                      <a:lumMod val="85000"/>
                      <a:lumOff val="15000"/>
                    </a:schemeClr>
                  </a:solidFill>
                  <a:latin typeface="Calibri" panose="020F0502020204030204" pitchFamily="34" charset="0"/>
                  <a:cs typeface="Calibri" panose="020F0502020204030204" pitchFamily="34" charset="0"/>
                </a:rPr>
                <a:t>therapy</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beam</a:t>
              </a:r>
              <a:r>
                <a:rPr lang="fr-CH" sz="1400" dirty="0">
                  <a:solidFill>
                    <a:schemeClr val="tx1">
                      <a:lumMod val="85000"/>
                      <a:lumOff val="15000"/>
                    </a:schemeClr>
                  </a:solidFill>
                  <a:latin typeface="Calibri" panose="020F0502020204030204" pitchFamily="34" charset="0"/>
                  <a:cs typeface="Calibri" panose="020F0502020204030204" pitchFamily="34" charset="0"/>
                </a:rPr>
                <a:t> monitoring</a:t>
              </a: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Non-destructive </a:t>
              </a:r>
              <a:r>
                <a:rPr lang="fr-CH" sz="1400" dirty="0" err="1">
                  <a:solidFill>
                    <a:schemeClr val="tx1">
                      <a:lumMod val="85000"/>
                      <a:lumOff val="15000"/>
                    </a:schemeClr>
                  </a:solidFill>
                  <a:latin typeface="Calibri" panose="020F0502020204030204" pitchFamily="34" charset="0"/>
                  <a:cs typeface="Calibri" panose="020F0502020204030204" pitchFamily="34" charset="0"/>
                </a:rPr>
                <a:t>testing</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Aerospace</a:t>
              </a:r>
            </a:p>
            <a:p>
              <a:pPr marL="285750" indent="-285750">
                <a:buFont typeface="Arial" panose="020B0604020202020204" pitchFamily="34" charset="0"/>
                <a:buChar char="•"/>
              </a:pPr>
              <a:r>
                <a:rPr lang="fr-CH" sz="1400" dirty="0" err="1">
                  <a:solidFill>
                    <a:schemeClr val="tx1">
                      <a:lumMod val="85000"/>
                      <a:lumOff val="15000"/>
                    </a:schemeClr>
                  </a:solidFill>
                  <a:latin typeface="Calibri" panose="020F0502020204030204" pitchFamily="34" charset="0"/>
                  <a:cs typeface="Calibri" panose="020F0502020204030204" pitchFamily="34" charset="0"/>
                </a:rPr>
                <a:t>Nuclear</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facilities</a:t>
              </a: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grpSp>
      <p:sp>
        <p:nvSpPr>
          <p:cNvPr id="9" name="Rectangle 8"/>
          <p:cNvSpPr/>
          <p:nvPr/>
        </p:nvSpPr>
        <p:spPr>
          <a:xfrm>
            <a:off x="677041" y="4716713"/>
            <a:ext cx="5656519" cy="1908215"/>
          </a:xfrm>
          <a:prstGeom prst="rect">
            <a:avLst/>
          </a:prstGeom>
        </p:spPr>
        <p:txBody>
          <a:bodyPr wrap="square">
            <a:spAutoFit/>
          </a:bodyPr>
          <a:lstStyle/>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Expertise on the full range of </a:t>
            </a:r>
            <a:r>
              <a:rPr lang="fr-CH" sz="1400" dirty="0" err="1">
                <a:solidFill>
                  <a:schemeClr val="tx1">
                    <a:lumMod val="85000"/>
                    <a:lumOff val="15000"/>
                  </a:schemeClr>
                </a:solidFill>
                <a:latin typeface="Calibri" panose="020F0502020204030204" pitchFamily="34" charset="0"/>
                <a:cs typeface="Calibri" panose="020F0502020204030204" pitchFamily="34" charset="0"/>
              </a:rPr>
              <a:t>effects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induced</a:t>
            </a:r>
            <a:r>
              <a:rPr lang="fr-CH" sz="1400" dirty="0">
                <a:solidFill>
                  <a:schemeClr val="tx1">
                    <a:lumMod val="85000"/>
                    <a:lumOff val="15000"/>
                  </a:schemeClr>
                </a:solidFill>
                <a:latin typeface="Calibri" panose="020F0502020204030204" pitchFamily="34" charset="0"/>
                <a:cs typeface="Calibri" panose="020F0502020204030204" pitchFamily="34" charset="0"/>
              </a:rPr>
              <a:t> by radiation:</a:t>
            </a:r>
          </a:p>
          <a:p>
            <a:pPr marL="742950" lvl="1" indent="-285750">
              <a:buFont typeface="Arial" panose="020B0604020202020204" pitchFamily="34" charset="0"/>
              <a:buChar char="•"/>
            </a:pPr>
            <a:r>
              <a:rPr lang="fr-CH" sz="1200" dirty="0">
                <a:solidFill>
                  <a:schemeClr val="tx1">
                    <a:lumMod val="85000"/>
                    <a:lumOff val="15000"/>
                  </a:schemeClr>
                </a:solidFill>
                <a:latin typeface="Calibri" panose="020F0502020204030204" pitchFamily="34" charset="0"/>
                <a:cs typeface="Calibri" panose="020F0502020204030204" pitchFamily="34" charset="0"/>
              </a:rPr>
              <a:t>TID Total </a:t>
            </a:r>
            <a:r>
              <a:rPr lang="fr-CH" sz="1200" dirty="0" err="1">
                <a:solidFill>
                  <a:schemeClr val="tx1">
                    <a:lumMod val="85000"/>
                    <a:lumOff val="15000"/>
                  </a:schemeClr>
                </a:solidFill>
                <a:latin typeface="Calibri" panose="020F0502020204030204" pitchFamily="34" charset="0"/>
                <a:cs typeface="Calibri" panose="020F0502020204030204" pitchFamily="34" charset="0"/>
              </a:rPr>
              <a:t>Ionising</a:t>
            </a:r>
            <a:r>
              <a:rPr lang="fr-CH" sz="1200" dirty="0">
                <a:solidFill>
                  <a:schemeClr val="tx1">
                    <a:lumMod val="85000"/>
                    <a:lumOff val="15000"/>
                  </a:schemeClr>
                </a:solidFill>
                <a:latin typeface="Calibri" panose="020F0502020204030204" pitchFamily="34" charset="0"/>
                <a:cs typeface="Calibri" panose="020F0502020204030204" pitchFamily="34" charset="0"/>
              </a:rPr>
              <a:t> Dose on ASICS </a:t>
            </a:r>
            <a:r>
              <a:rPr lang="fr-CH" sz="1200" dirty="0" err="1">
                <a:solidFill>
                  <a:schemeClr val="tx1">
                    <a:lumMod val="85000"/>
                    <a:lumOff val="15000"/>
                  </a:schemeClr>
                </a:solidFill>
                <a:latin typeface="Calibri" panose="020F0502020204030204" pitchFamily="34" charset="0"/>
                <a:cs typeface="Calibri" panose="020F0502020204030204" pitchFamily="34" charset="0"/>
              </a:rPr>
              <a:t>behavior</a:t>
            </a:r>
            <a:endParaRPr lang="fr-CH" sz="1200" dirty="0">
              <a:solidFill>
                <a:schemeClr val="tx1">
                  <a:lumMod val="85000"/>
                  <a:lumOff val="15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fr-CH" sz="1200" dirty="0">
                <a:solidFill>
                  <a:schemeClr val="tx1">
                    <a:lumMod val="85000"/>
                    <a:lumOff val="15000"/>
                  </a:schemeClr>
                </a:solidFill>
                <a:latin typeface="Calibri" panose="020F0502020204030204" pitchFamily="34" charset="0"/>
                <a:cs typeface="Calibri" panose="020F0502020204030204" pitchFamily="34" charset="0"/>
              </a:rPr>
              <a:t>Single </a:t>
            </a:r>
            <a:r>
              <a:rPr lang="fr-CH" sz="1200" dirty="0" err="1">
                <a:solidFill>
                  <a:schemeClr val="tx1">
                    <a:lumMod val="85000"/>
                    <a:lumOff val="15000"/>
                  </a:schemeClr>
                </a:solidFill>
                <a:latin typeface="Calibri" panose="020F0502020204030204" pitchFamily="34" charset="0"/>
                <a:cs typeface="Calibri" panose="020F0502020204030204" pitchFamily="34" charset="0"/>
              </a:rPr>
              <a:t>event</a:t>
            </a:r>
            <a:r>
              <a:rPr lang="fr-CH" sz="1200" dirty="0">
                <a:solidFill>
                  <a:schemeClr val="tx1">
                    <a:lumMod val="85000"/>
                    <a:lumOff val="15000"/>
                  </a:schemeClr>
                </a:solidFill>
                <a:latin typeface="Calibri" panose="020F0502020204030204" pitchFamily="34" charset="0"/>
                <a:cs typeface="Calibri" panose="020F0502020204030204" pitchFamily="34" charset="0"/>
              </a:rPr>
              <a:t> </a:t>
            </a:r>
            <a:r>
              <a:rPr lang="fr-CH" sz="1200" dirty="0" err="1">
                <a:solidFill>
                  <a:schemeClr val="tx1">
                    <a:lumMod val="85000"/>
                    <a:lumOff val="15000"/>
                  </a:schemeClr>
                </a:solidFill>
                <a:latin typeface="Calibri" panose="020F0502020204030204" pitchFamily="34" charset="0"/>
                <a:cs typeface="Calibri" panose="020F0502020204030204" pitchFamily="34" charset="0"/>
              </a:rPr>
              <a:t>effects</a:t>
            </a:r>
            <a:endParaRPr lang="fr-CH" sz="1200" dirty="0">
              <a:solidFill>
                <a:schemeClr val="tx1">
                  <a:lumMod val="85000"/>
                  <a:lumOff val="15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fr-CH" sz="1200" dirty="0" err="1">
                <a:solidFill>
                  <a:schemeClr val="tx1">
                    <a:lumMod val="85000"/>
                    <a:lumOff val="15000"/>
                  </a:schemeClr>
                </a:solidFill>
                <a:latin typeface="Calibri" panose="020F0502020204030204" pitchFamily="34" charset="0"/>
                <a:cs typeface="Calibri" panose="020F0502020204030204" pitchFamily="34" charset="0"/>
              </a:rPr>
              <a:t>Displacement</a:t>
            </a:r>
            <a:r>
              <a:rPr lang="fr-CH" sz="1200" dirty="0">
                <a:solidFill>
                  <a:schemeClr val="tx1">
                    <a:lumMod val="85000"/>
                    <a:lumOff val="15000"/>
                  </a:schemeClr>
                </a:solidFill>
                <a:latin typeface="Calibri" panose="020F0502020204030204" pitchFamily="34" charset="0"/>
                <a:cs typeface="Calibri" panose="020F0502020204030204" pitchFamily="34" charset="0"/>
              </a:rPr>
              <a:t> damage</a:t>
            </a:r>
          </a:p>
          <a:p>
            <a:pPr marL="742950" lvl="1" indent="-285750">
              <a:buFont typeface="Arial" panose="020B0604020202020204" pitchFamily="34" charset="0"/>
              <a:buChar char="•"/>
            </a:pPr>
            <a:endParaRPr lang="fr-CH" sz="12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CH" sz="1400" dirty="0" err="1">
                <a:solidFill>
                  <a:schemeClr val="tx1">
                    <a:lumMod val="85000"/>
                    <a:lumOff val="15000"/>
                  </a:schemeClr>
                </a:solidFill>
                <a:latin typeface="Calibri" panose="020F0502020204030204" pitchFamily="34" charset="0"/>
                <a:cs typeface="Calibri" panose="020F0502020204030204" pitchFamily="34" charset="0"/>
              </a:rPr>
              <a:t>Radhard</a:t>
            </a:r>
            <a:r>
              <a:rPr lang="fr-CH" sz="1400" dirty="0">
                <a:solidFill>
                  <a:schemeClr val="tx1">
                    <a:lumMod val="85000"/>
                    <a:lumOff val="15000"/>
                  </a:schemeClr>
                </a:solidFill>
                <a:latin typeface="Calibri" panose="020F0502020204030204" pitchFamily="34" charset="0"/>
                <a:cs typeface="Calibri" panose="020F0502020204030204" pitchFamily="34" charset="0"/>
              </a:rPr>
              <a:t> by design </a:t>
            </a:r>
            <a:r>
              <a:rPr lang="fr-CH" sz="1400" dirty="0" err="1">
                <a:solidFill>
                  <a:schemeClr val="tx1">
                    <a:lumMod val="85000"/>
                    <a:lumOff val="15000"/>
                  </a:schemeClr>
                </a:solidFill>
                <a:latin typeface="Calibri" panose="020F0502020204030204" pitchFamily="34" charset="0"/>
                <a:cs typeface="Calibri" panose="020F0502020204030204" pitchFamily="34" charset="0"/>
              </a:rPr>
              <a:t>using</a:t>
            </a:r>
            <a:r>
              <a:rPr lang="fr-CH" sz="1400" dirty="0">
                <a:solidFill>
                  <a:schemeClr val="tx1">
                    <a:lumMod val="85000"/>
                    <a:lumOff val="15000"/>
                  </a:schemeClr>
                </a:solidFill>
                <a:latin typeface="Calibri" panose="020F0502020204030204" pitchFamily="34" charset="0"/>
                <a:cs typeface="Calibri" panose="020F0502020204030204" pitchFamily="34" charset="0"/>
              </a:rPr>
              <a:t> standard technologies</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Expertise in the </a:t>
            </a:r>
            <a:r>
              <a:rPr lang="fr-CH" sz="1400" dirty="0" err="1">
                <a:solidFill>
                  <a:schemeClr val="tx1">
                    <a:lumMod val="85000"/>
                    <a:lumOff val="15000"/>
                  </a:schemeClr>
                </a:solidFill>
                <a:latin typeface="Calibri" panose="020F0502020204030204" pitchFamily="34" charset="0"/>
                <a:cs typeface="Calibri" panose="020F0502020204030204" pitchFamily="34" charset="0"/>
              </a:rPr>
              <a:t>testing</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procedures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fr-CH" sz="1400" dirty="0" err="1">
                <a:solidFill>
                  <a:schemeClr val="tx1">
                    <a:lumMod val="85000"/>
                    <a:lumOff val="15000"/>
                  </a:schemeClr>
                </a:solidFill>
                <a:latin typeface="Calibri" panose="020F0502020204030204" pitchFamily="34" charset="0"/>
                <a:cs typeface="Calibri" panose="020F0502020204030204" pitchFamily="34" charset="0"/>
              </a:rPr>
              <a:t>Selection</a:t>
            </a:r>
            <a:r>
              <a:rPr lang="fr-CH" sz="1400" dirty="0">
                <a:solidFill>
                  <a:schemeClr val="tx1">
                    <a:lumMod val="85000"/>
                    <a:lumOff val="15000"/>
                  </a:schemeClr>
                </a:solidFill>
                <a:latin typeface="Calibri" panose="020F0502020204030204" pitchFamily="34" charset="0"/>
                <a:cs typeface="Calibri" panose="020F0502020204030204" pitchFamily="34" charset="0"/>
              </a:rPr>
              <a:t> and qualification of COTS (</a:t>
            </a:r>
            <a:r>
              <a:rPr lang="en-GB" sz="1400" dirty="0">
                <a:solidFill>
                  <a:schemeClr val="tx1">
                    <a:lumMod val="85000"/>
                    <a:lumOff val="15000"/>
                  </a:schemeClr>
                </a:solidFill>
                <a:latin typeface="Calibri" panose="020F0502020204030204" pitchFamily="34" charset="0"/>
                <a:cs typeface="Calibri" panose="020F0502020204030204" pitchFamily="34" charset="0"/>
              </a:rPr>
              <a:t>Commercial Off-The-Shelf</a:t>
            </a:r>
            <a:r>
              <a:rPr lang="fr-CH" sz="1400" dirty="0">
                <a:solidFill>
                  <a:schemeClr val="tx1">
                    <a:lumMod val="85000"/>
                    <a:lumOff val="15000"/>
                  </a:schemeClr>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7" name="Rounded Rectangle 6"/>
          <p:cNvSpPr/>
          <p:nvPr/>
        </p:nvSpPr>
        <p:spPr>
          <a:xfrm>
            <a:off x="677040" y="1713135"/>
            <a:ext cx="5651319" cy="1580465"/>
          </a:xfrm>
          <a:prstGeom prst="roundRect">
            <a:avLst/>
          </a:prstGeom>
          <a:blipFill>
            <a:blip r:embed="rId4"/>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4" name="Rounded Rectangle 23"/>
          <p:cNvSpPr/>
          <p:nvPr/>
        </p:nvSpPr>
        <p:spPr>
          <a:xfrm>
            <a:off x="6768003" y="1708819"/>
            <a:ext cx="4989554" cy="1580465"/>
          </a:xfrm>
          <a:prstGeom prst="roundRect">
            <a:avLst/>
          </a:prstGeom>
          <a:blipFill dpi="0" rotWithShape="1">
            <a:blip r:embed="rId5"/>
            <a:srcRect/>
            <a:stretch>
              <a:fillRect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713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0"/>
            <a:ext cx="12192000" cy="5501641"/>
          </a:xfrm>
          <a:prstGeom prst="rect">
            <a:avLst/>
          </a:prstGeom>
          <a:ln w="12700">
            <a:miter lim="400000"/>
          </a:ln>
        </p:spPr>
      </p:pic>
      <p:sp>
        <p:nvSpPr>
          <p:cNvPr id="2" name="Rectangle 1"/>
          <p:cNvSpPr/>
          <p:nvPr/>
        </p:nvSpPr>
        <p:spPr>
          <a:xfrm>
            <a:off x="0" y="-960"/>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Calibri" panose="020F0502020204030204" pitchFamily="34" charset="0"/>
                <a:cs typeface="Calibri" panose="020F0502020204030204" pitchFamily="34" charset="0"/>
              </a:rPr>
              <a:t>Lorem ipsum </a:t>
            </a:r>
          </a:p>
        </p:txBody>
      </p:sp>
      <p:sp>
        <p:nvSpPr>
          <p:cNvPr id="6" name="TextBox 5"/>
          <p:cNvSpPr txBox="1"/>
          <p:nvPr/>
        </p:nvSpPr>
        <p:spPr>
          <a:xfrm>
            <a:off x="699422" y="520084"/>
            <a:ext cx="11892435" cy="830997"/>
          </a:xfrm>
          <a:prstGeom prst="rect">
            <a:avLst/>
          </a:prstGeom>
          <a:noFill/>
        </p:spPr>
        <p:txBody>
          <a:bodyPr wrap="square" rtlCol="0">
            <a:spAutoFit/>
          </a:bodyPr>
          <a:lstStyle/>
          <a:p>
            <a:r>
              <a:rPr lang="en-US" sz="4800" dirty="0">
                <a:solidFill>
                  <a:schemeClr val="tx1">
                    <a:lumMod val="65000"/>
                    <a:lumOff val="35000"/>
                  </a:schemeClr>
                </a:solidFill>
                <a:latin typeface="Calibri" panose="020F0502020204030204" pitchFamily="34" charset="0"/>
                <a:cs typeface="Calibri" panose="020F0502020204030204" pitchFamily="34" charset="0"/>
              </a:rPr>
              <a:t>Key competence: </a:t>
            </a:r>
            <a:r>
              <a:rPr lang="en-US" sz="4800" dirty="0">
                <a:solidFill>
                  <a:srgbClr val="F29676"/>
                </a:solidFill>
                <a:latin typeface="Calibri" panose="020F0502020204030204" pitchFamily="34" charset="0"/>
                <a:cs typeface="Calibri" panose="020F0502020204030204" pitchFamily="34" charset="0"/>
              </a:rPr>
              <a:t>Mixed-mode electronics</a:t>
            </a:r>
          </a:p>
        </p:txBody>
      </p:sp>
      <p:grpSp>
        <p:nvGrpSpPr>
          <p:cNvPr id="27" name="Group 26"/>
          <p:cNvGrpSpPr/>
          <p:nvPr/>
        </p:nvGrpSpPr>
        <p:grpSpPr>
          <a:xfrm>
            <a:off x="164628" y="1487436"/>
            <a:ext cx="6103762" cy="5187002"/>
            <a:chOff x="137210" y="1604676"/>
            <a:chExt cx="4158925" cy="5187002"/>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latin typeface="Calibri" panose="020F0502020204030204" pitchFamily="34" charset="0"/>
                <a:cs typeface="Calibri" panose="020F0502020204030204" pitchFamily="34" charset="0"/>
              </a:endParaRPr>
            </a:p>
          </p:txBody>
        </p:sp>
        <p:sp>
          <p:nvSpPr>
            <p:cNvPr id="13" name="Rounded Rectangle 12"/>
            <p:cNvSpPr/>
            <p:nvPr/>
          </p:nvSpPr>
          <p:spPr>
            <a:xfrm>
              <a:off x="427079" y="3594704"/>
              <a:ext cx="3827420" cy="1306014"/>
            </a:xfrm>
            <a:prstGeom prst="roundRect">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1" name="Rounded Rectangle 20"/>
            <p:cNvSpPr/>
            <p:nvPr/>
          </p:nvSpPr>
          <p:spPr>
            <a:xfrm>
              <a:off x="427079" y="4990739"/>
              <a:ext cx="3827420" cy="1719416"/>
            </a:xfrm>
            <a:prstGeom prst="roundRect">
              <a:avLst>
                <a:gd name="adj" fmla="val 13019"/>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8" name="TextBox 17"/>
            <p:cNvSpPr txBox="1"/>
            <p:nvPr/>
          </p:nvSpPr>
          <p:spPr>
            <a:xfrm>
              <a:off x="472844" y="3616014"/>
              <a:ext cx="3713175" cy="1169551"/>
            </a:xfrm>
            <a:prstGeom prst="rect">
              <a:avLst/>
            </a:prstGeom>
            <a:noFill/>
          </p:spPr>
          <p:txBody>
            <a:bodyPr wrap="square" rtlCol="0">
              <a:spAutoFit/>
            </a:bodyPr>
            <a:lstStyle/>
            <a:p>
              <a:r>
                <a:rPr lang="fr-CH" sz="1400" dirty="0">
                  <a:solidFill>
                    <a:schemeClr val="tx1">
                      <a:lumMod val="85000"/>
                      <a:lumOff val="15000"/>
                    </a:schemeClr>
                  </a:solidFill>
                  <a:latin typeface="Calibri" panose="020F0502020204030204" pitchFamily="34" charset="0"/>
                  <a:cs typeface="Calibri" panose="020F0502020204030204" pitchFamily="34" charset="0"/>
                </a:rPr>
                <a:t>At CERN, </a:t>
              </a:r>
              <a:r>
                <a:rPr lang="fr-CH" sz="1400" dirty="0" err="1">
                  <a:solidFill>
                    <a:schemeClr val="tx1">
                      <a:lumMod val="85000"/>
                      <a:lumOff val="15000"/>
                    </a:schemeClr>
                  </a:solidFill>
                  <a:latin typeface="Calibri" panose="020F0502020204030204" pitchFamily="34" charset="0"/>
                  <a:cs typeface="Calibri" panose="020F0502020204030204" pitchFamily="34" charset="0"/>
                </a:rPr>
                <a:t>we</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need</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our</a:t>
              </a:r>
              <a:r>
                <a:rPr lang="fr-CH" sz="1400" dirty="0">
                  <a:solidFill>
                    <a:schemeClr val="tx1">
                      <a:lumMod val="85000"/>
                      <a:lumOff val="15000"/>
                    </a:schemeClr>
                  </a:solidFill>
                  <a:latin typeface="Calibri" panose="020F0502020204030204" pitchFamily="34" charset="0"/>
                  <a:cs typeface="Calibri" panose="020F0502020204030204" pitchFamily="34" charset="0"/>
                </a:rPr>
                <a:t> chips to </a:t>
              </a:r>
              <a:r>
                <a:rPr lang="fr-CH" sz="1400" dirty="0" err="1">
                  <a:solidFill>
                    <a:schemeClr val="tx1">
                      <a:lumMod val="85000"/>
                      <a:lumOff val="15000"/>
                    </a:schemeClr>
                  </a:solidFill>
                  <a:latin typeface="Calibri" panose="020F0502020204030204" pitchFamily="34" charset="0"/>
                  <a:cs typeface="Calibri" panose="020F0502020204030204" pitchFamily="34" charset="0"/>
                </a:rPr>
                <a:t>be</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extremely</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reliable</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several</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years</a:t>
              </a:r>
              <a:r>
                <a:rPr lang="fr-CH" sz="1400" dirty="0">
                  <a:solidFill>
                    <a:schemeClr val="tx1">
                      <a:lumMod val="85000"/>
                      <a:lumOff val="15000"/>
                    </a:schemeClr>
                  </a:solidFill>
                  <a:latin typeface="Calibri" panose="020F0502020204030204" pitchFamily="34" charset="0"/>
                  <a:cs typeface="Calibri" panose="020F0502020204030204" pitchFamily="34" charset="0"/>
                </a:rPr>
                <a:t> of </a:t>
              </a:r>
              <a:r>
                <a:rPr lang="fr-CH" sz="1400" dirty="0" err="1">
                  <a:solidFill>
                    <a:schemeClr val="tx1">
                      <a:lumMod val="85000"/>
                      <a:lumOff val="15000"/>
                    </a:schemeClr>
                  </a:solidFill>
                  <a:latin typeface="Calibri" panose="020F0502020204030204" pitchFamily="34" charset="0"/>
                  <a:cs typeface="Calibri" panose="020F0502020204030204" pitchFamily="34" charset="0"/>
                </a:rPr>
                <a:t>continuous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operation</a:t>
              </a:r>
              <a:r>
                <a:rPr lang="fr-CH" sz="1400" dirty="0">
                  <a:solidFill>
                    <a:schemeClr val="tx1">
                      <a:lumMod val="85000"/>
                      <a:lumOff val="15000"/>
                    </a:schemeClr>
                  </a:solidFill>
                  <a:latin typeface="Calibri" panose="020F0502020204030204" pitchFamily="34" charset="0"/>
                  <a:cs typeface="Calibri" panose="020F0502020204030204" pitchFamily="34" charset="0"/>
                </a:rPr>
                <a:t>) and </a:t>
              </a:r>
              <a:r>
                <a:rPr lang="fr-CH" sz="1400" dirty="0" err="1">
                  <a:solidFill>
                    <a:schemeClr val="tx1">
                      <a:lumMod val="85000"/>
                      <a:lumOff val="15000"/>
                    </a:schemeClr>
                  </a:solidFill>
                  <a:latin typeface="Calibri" panose="020F0502020204030204" pitchFamily="34" charset="0"/>
                  <a:cs typeface="Calibri" panose="020F0502020204030204" pitchFamily="34" charset="0"/>
                </a:rPr>
                <a:t>low</a:t>
              </a:r>
              <a:r>
                <a:rPr lang="fr-CH" sz="1400" dirty="0">
                  <a:solidFill>
                    <a:schemeClr val="tx1">
                      <a:lumMod val="85000"/>
                      <a:lumOff val="15000"/>
                    </a:schemeClr>
                  </a:solidFill>
                  <a:latin typeface="Calibri" panose="020F0502020204030204" pitchFamily="34" charset="0"/>
                  <a:cs typeface="Calibri" panose="020F0502020204030204" pitchFamily="34" charset="0"/>
                </a:rPr>
                <a:t> maintenance (</a:t>
              </a:r>
              <a:r>
                <a:rPr lang="fr-CH" sz="1400" dirty="0" err="1">
                  <a:solidFill>
                    <a:schemeClr val="tx1">
                      <a:lumMod val="85000"/>
                      <a:lumOff val="15000"/>
                    </a:schemeClr>
                  </a:solidFill>
                  <a:latin typeface="Calibri" panose="020F0502020204030204" pitchFamily="34" charset="0"/>
                  <a:cs typeface="Calibri" panose="020F0502020204030204" pitchFamily="34" charset="0"/>
                </a:rPr>
                <a:t>difficult</a:t>
              </a:r>
              <a:r>
                <a:rPr lang="fr-CH" sz="1400" dirty="0">
                  <a:solidFill>
                    <a:schemeClr val="tx1">
                      <a:lumMod val="85000"/>
                      <a:lumOff val="15000"/>
                    </a:schemeClr>
                  </a:solidFill>
                  <a:latin typeface="Calibri" panose="020F0502020204030204" pitchFamily="34" charset="0"/>
                  <a:cs typeface="Calibri" panose="020F0502020204030204" pitchFamily="34" charset="0"/>
                </a:rPr>
                <a:t> to </a:t>
              </a:r>
              <a:r>
                <a:rPr lang="fr-CH" sz="1400" dirty="0" err="1">
                  <a:solidFill>
                    <a:schemeClr val="tx1">
                      <a:lumMod val="85000"/>
                      <a:lumOff val="15000"/>
                    </a:schemeClr>
                  </a:solidFill>
                  <a:latin typeface="Calibri" panose="020F0502020204030204" pitchFamily="34" charset="0"/>
                  <a:cs typeface="Calibri" panose="020F0502020204030204" pitchFamily="34" charset="0"/>
                </a:rPr>
                <a:t>access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when</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installed</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Therefore</a:t>
              </a:r>
              <a:r>
                <a:rPr lang="fr-CH" sz="1400" dirty="0">
                  <a:solidFill>
                    <a:schemeClr val="tx1">
                      <a:lumMod val="85000"/>
                      <a:lumOff val="15000"/>
                    </a:schemeClr>
                  </a:solidFill>
                  <a:latin typeface="Calibri" panose="020F0502020204030204" pitchFamily="34" charset="0"/>
                  <a:cs typeface="Calibri" panose="020F0502020204030204" pitchFamily="34" charset="0"/>
                </a:rPr>
                <a:t>, designers are</a:t>
              </a:r>
              <a:r>
                <a:rPr lang="en-GB" sz="1400" dirty="0">
                  <a:solidFill>
                    <a:schemeClr val="tx1">
                      <a:lumMod val="85000"/>
                      <a:lumOff val="15000"/>
                    </a:schemeClr>
                  </a:solidFill>
                  <a:latin typeface="Calibri" panose="020F0502020204030204" pitchFamily="34" charset="0"/>
                  <a:cs typeface="Calibri" panose="020F0502020204030204" pitchFamily="34" charset="0"/>
                </a:rPr>
                <a:t> pushing the limits of mixed-mode circuit design for large detector systems with </a:t>
              </a:r>
              <a:r>
                <a:rPr lang="fr-CH" sz="1400" dirty="0">
                  <a:solidFill>
                    <a:schemeClr val="tx1">
                      <a:lumMod val="85000"/>
                      <a:lumOff val="15000"/>
                    </a:schemeClr>
                  </a:solidFill>
                  <a:latin typeface="Calibri" panose="020F0502020204030204" pitchFamily="34" charset="0"/>
                  <a:cs typeface="Calibri" panose="020F0502020204030204" pitchFamily="34" charset="0"/>
                </a:rPr>
                <a:t>100 millions of </a:t>
              </a:r>
              <a:r>
                <a:rPr lang="fr-CH" sz="1400" dirty="0" err="1">
                  <a:solidFill>
                    <a:schemeClr val="tx1">
                      <a:lumMod val="85000"/>
                      <a:lumOff val="15000"/>
                    </a:schemeClr>
                  </a:solidFill>
                  <a:latin typeface="Calibri" panose="020F0502020204030204" pitchFamily="34" charset="0"/>
                  <a:cs typeface="Calibri" panose="020F0502020204030204" pitchFamily="34" charset="0"/>
                </a:rPr>
                <a:t>parallel</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operation</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channels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requiring</a:t>
              </a:r>
              <a:r>
                <a:rPr lang="fr-CH" sz="1400" dirty="0">
                  <a:solidFill>
                    <a:schemeClr val="tx1">
                      <a:lumMod val="85000"/>
                      <a:lumOff val="15000"/>
                    </a:schemeClr>
                  </a:solidFill>
                  <a:latin typeface="Calibri" panose="020F0502020204030204" pitchFamily="34" charset="0"/>
                  <a:cs typeface="Calibri" panose="020F0502020204030204" pitchFamily="34" charset="0"/>
                </a:rPr>
                <a:t> ns timing synchro</a:t>
              </a:r>
              <a:r>
                <a:rPr lang="en-GB" sz="1400" dirty="0" err="1">
                  <a:latin typeface="Calibri" panose="020F0502020204030204" pitchFamily="34" charset="0"/>
                  <a:cs typeface="Calibri" panose="020F0502020204030204" pitchFamily="34" charset="0"/>
                  <a:sym typeface="Helvetica Light"/>
                </a:rPr>
                <a:t>nisation</a:t>
              </a:r>
              <a:r>
                <a:rPr lang="en-GB" sz="1400" dirty="0">
                  <a:latin typeface="Calibri" panose="020F0502020204030204" pitchFamily="34" charset="0"/>
                  <a:cs typeface="Calibri" panose="020F0502020204030204" pitchFamily="34" charset="0"/>
                  <a:sym typeface="Helvetica Light"/>
                </a:rPr>
                <a:t>.</a:t>
              </a: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15" name="TextBox 14"/>
            <p:cNvSpPr txBox="1"/>
            <p:nvPr/>
          </p:nvSpPr>
          <p:spPr>
            <a:xfrm rot="16200000">
              <a:off x="-1036541" y="3234971"/>
              <a:ext cx="2671948" cy="314565"/>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what</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37" name="TextBox 36"/>
            <p:cNvSpPr txBox="1"/>
            <p:nvPr/>
          </p:nvSpPr>
          <p:spPr>
            <a:xfrm rot="16200000">
              <a:off x="-1041481" y="5298421"/>
              <a:ext cx="2671948" cy="314565"/>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tech specs</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grpSp>
      <p:grpSp>
        <p:nvGrpSpPr>
          <p:cNvPr id="41" name="Group 40"/>
          <p:cNvGrpSpPr/>
          <p:nvPr/>
        </p:nvGrpSpPr>
        <p:grpSpPr>
          <a:xfrm>
            <a:off x="6315240" y="1831157"/>
            <a:ext cx="5500014" cy="4917712"/>
            <a:chOff x="97928" y="2029496"/>
            <a:chExt cx="4218986" cy="4917712"/>
          </a:xfrm>
        </p:grpSpPr>
        <p:sp>
          <p:nvSpPr>
            <p:cNvPr id="43" name="Rounded Rectangle 42"/>
            <p:cNvSpPr/>
            <p:nvPr/>
          </p:nvSpPr>
          <p:spPr>
            <a:xfrm>
              <a:off x="427079" y="3594704"/>
              <a:ext cx="3827420" cy="1268561"/>
            </a:xfrm>
            <a:prstGeom prst="roundRect">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4" name="Rounded Rectangle 43"/>
            <p:cNvSpPr/>
            <p:nvPr/>
          </p:nvSpPr>
          <p:spPr>
            <a:xfrm>
              <a:off x="427079" y="5010774"/>
              <a:ext cx="3827420" cy="1699381"/>
            </a:xfrm>
            <a:prstGeom prst="roundRect">
              <a:avLst>
                <a:gd name="adj" fmla="val 13019"/>
              </a:avLst>
            </a:prstGeom>
            <a:noFill/>
            <a:ln>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5" name="TextBox 44"/>
            <p:cNvSpPr txBox="1"/>
            <p:nvPr/>
          </p:nvSpPr>
          <p:spPr>
            <a:xfrm>
              <a:off x="400978" y="4915883"/>
              <a:ext cx="3915936" cy="2031325"/>
            </a:xfrm>
            <a:prstGeom prst="rect">
              <a:avLst/>
            </a:prstGeom>
            <a:noFill/>
          </p:spPr>
          <p:txBody>
            <a:bodyPr wrap="square" rtlCol="0">
              <a:spAutoFit/>
            </a:bodyPr>
            <a:lstStyle/>
            <a:p>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en-GB"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Vast experience with use of mixed-mode electronics in closed and extreme harsh environments</a:t>
              </a:r>
            </a:p>
            <a:p>
              <a:r>
                <a:rPr lang="en-US" sz="14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Know-how on operation of fast systems exposed to radiation</a:t>
              </a:r>
              <a:b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b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Experience</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with</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use of multi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channel</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operation</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designed</a:t>
              </a:r>
              <a:r>
                <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for minimum maintenance</a:t>
              </a:r>
            </a:p>
            <a:p>
              <a:r>
                <a:rPr lang="en-US" sz="14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en-US" sz="1400" b="1" dirty="0">
                  <a:solidFill>
                    <a:srgbClr val="F29676"/>
                  </a:solidFill>
                  <a:latin typeface="Calibri" panose="020F0502020204030204" pitchFamily="34" charset="0"/>
                  <a:cs typeface="Calibri" panose="020F0502020204030204" pitchFamily="34" charset="0"/>
                  <a:sym typeface="Wingdings" panose="05000000000000000000" pitchFamily="2" charset="2"/>
                </a:rPr>
                <a:t> Know-how for robust integration and design</a:t>
              </a:r>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a:p>
              <a:endParaRPr lang="fr-CH" sz="1400"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endParaRPr>
            </a:p>
          </p:txBody>
        </p:sp>
        <p:sp>
          <p:nvSpPr>
            <p:cNvPr id="46" name="TextBox 45"/>
            <p:cNvSpPr txBox="1"/>
            <p:nvPr/>
          </p:nvSpPr>
          <p:spPr>
            <a:xfrm rot="16200000">
              <a:off x="-1056858" y="3189945"/>
              <a:ext cx="2671948" cy="351049"/>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apps</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47" name="TextBox 46"/>
            <p:cNvSpPr txBox="1"/>
            <p:nvPr/>
          </p:nvSpPr>
          <p:spPr>
            <a:xfrm rot="16200000">
              <a:off x="-1062528" y="5341578"/>
              <a:ext cx="2671961" cy="351049"/>
            </a:xfrm>
            <a:prstGeom prst="rect">
              <a:avLst/>
            </a:prstGeom>
            <a:noFill/>
          </p:spPr>
          <p:txBody>
            <a:bodyPr wrap="square" rtlCol="0">
              <a:spAutoFit/>
            </a:bodyPr>
            <a:lstStyle/>
            <a:p>
              <a:r>
                <a:rPr lang="en-US" sz="2400" b="1" dirty="0">
                  <a:solidFill>
                    <a:schemeClr val="bg2">
                      <a:lumMod val="90000"/>
                    </a:schemeClr>
                  </a:solidFill>
                  <a:latin typeface="Calibri" panose="020F0502020204030204" pitchFamily="34" charset="0"/>
                  <a:cs typeface="Calibri" panose="020F0502020204030204" pitchFamily="34" charset="0"/>
                </a:rPr>
                <a:t>added value</a:t>
              </a:r>
              <a:endParaRPr lang="en-GB" sz="2400" b="1" dirty="0">
                <a:solidFill>
                  <a:schemeClr val="bg2">
                    <a:lumMod val="90000"/>
                  </a:schemeClr>
                </a:solidFill>
                <a:latin typeface="Calibri" panose="020F0502020204030204" pitchFamily="34" charset="0"/>
                <a:cs typeface="Calibri" panose="020F0502020204030204" pitchFamily="34" charset="0"/>
              </a:endParaRPr>
            </a:p>
          </p:txBody>
        </p:sp>
        <p:sp>
          <p:nvSpPr>
            <p:cNvPr id="48" name="TextBox 47"/>
            <p:cNvSpPr txBox="1"/>
            <p:nvPr/>
          </p:nvSpPr>
          <p:spPr>
            <a:xfrm>
              <a:off x="445236" y="3675803"/>
              <a:ext cx="3775207"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a:solidFill>
                    <a:schemeClr val="tx1">
                      <a:lumMod val="85000"/>
                      <a:lumOff val="15000"/>
                    </a:schemeClr>
                  </a:solidFill>
                  <a:latin typeface="Calibri" panose="020F0502020204030204" pitchFamily="34" charset="0"/>
                  <a:cs typeface="Calibri" panose="020F0502020204030204" pitchFamily="34" charset="0"/>
                </a:rPr>
                <a:t>Medical imaging</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Hadron </a:t>
              </a:r>
              <a:r>
                <a:rPr lang="fr-CH" sz="1400" dirty="0" err="1">
                  <a:solidFill>
                    <a:schemeClr val="tx1">
                      <a:lumMod val="85000"/>
                      <a:lumOff val="15000"/>
                    </a:schemeClr>
                  </a:solidFill>
                  <a:latin typeface="Calibri" panose="020F0502020204030204" pitchFamily="34" charset="0"/>
                  <a:cs typeface="Calibri" panose="020F0502020204030204" pitchFamily="34" charset="0"/>
                </a:rPr>
                <a:t>therapy</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beam</a:t>
              </a:r>
              <a:r>
                <a:rPr lang="fr-CH" sz="1400" dirty="0">
                  <a:solidFill>
                    <a:schemeClr val="tx1">
                      <a:lumMod val="85000"/>
                      <a:lumOff val="15000"/>
                    </a:schemeClr>
                  </a:solidFill>
                  <a:latin typeface="Calibri" panose="020F0502020204030204" pitchFamily="34" charset="0"/>
                  <a:cs typeface="Calibri" panose="020F0502020204030204" pitchFamily="34" charset="0"/>
                </a:rPr>
                <a:t> monitoring</a:t>
              </a: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Non-destructive </a:t>
              </a:r>
              <a:r>
                <a:rPr lang="fr-CH" sz="1400" dirty="0" err="1">
                  <a:solidFill>
                    <a:schemeClr val="tx1">
                      <a:lumMod val="85000"/>
                      <a:lumOff val="15000"/>
                    </a:schemeClr>
                  </a:solidFill>
                  <a:latin typeface="Calibri" panose="020F0502020204030204" pitchFamily="34" charset="0"/>
                  <a:cs typeface="Calibri" panose="020F0502020204030204" pitchFamily="34" charset="0"/>
                </a:rPr>
                <a:t>testing</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Aerospace</a:t>
              </a:r>
            </a:p>
            <a:p>
              <a:pPr marL="285750" indent="-285750">
                <a:buFont typeface="Arial" panose="020B0604020202020204" pitchFamily="34" charset="0"/>
                <a:buChar char="•"/>
              </a:pPr>
              <a:r>
                <a:rPr lang="fr-CH" sz="1400" dirty="0" err="1">
                  <a:solidFill>
                    <a:schemeClr val="tx1">
                      <a:lumMod val="85000"/>
                      <a:lumOff val="15000"/>
                    </a:schemeClr>
                  </a:solidFill>
                  <a:latin typeface="Calibri" panose="020F0502020204030204" pitchFamily="34" charset="0"/>
                  <a:cs typeface="Calibri" panose="020F0502020204030204" pitchFamily="34" charset="0"/>
                </a:rPr>
                <a:t>Nuclear</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facilities</a:t>
              </a: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grpSp>
      <p:sp>
        <p:nvSpPr>
          <p:cNvPr id="9" name="Rectangle 8"/>
          <p:cNvSpPr/>
          <p:nvPr/>
        </p:nvSpPr>
        <p:spPr>
          <a:xfrm>
            <a:off x="655054" y="4921166"/>
            <a:ext cx="5552229" cy="2031325"/>
          </a:xfrm>
          <a:prstGeom prst="rect">
            <a:avLst/>
          </a:prstGeom>
        </p:spPr>
        <p:txBody>
          <a:bodyPr wrap="square">
            <a:spAutoFit/>
          </a:bodyPr>
          <a:lstStyle/>
          <a:p>
            <a:pPr marL="285750" lvl="0" indent="-285750">
              <a:buFont typeface="Arial" panose="020B0604020202020204" pitchFamily="34" charset="0"/>
              <a:buChar char="•"/>
              <a:defRPr/>
            </a:pPr>
            <a:r>
              <a:rPr lang="fr-CH" sz="1400" dirty="0">
                <a:solidFill>
                  <a:schemeClr val="tx1">
                    <a:lumMod val="85000"/>
                    <a:lumOff val="15000"/>
                  </a:schemeClr>
                </a:solidFill>
                <a:latin typeface="Calibri" panose="020F0502020204030204" pitchFamily="34" charset="0"/>
                <a:cs typeface="Calibri" panose="020F0502020204030204" pitchFamily="34" charset="0"/>
              </a:rPr>
              <a:t>4 large CERN </a:t>
            </a:r>
            <a:r>
              <a:rPr lang="fr-CH" sz="1400" dirty="0" err="1">
                <a:solidFill>
                  <a:schemeClr val="tx1">
                    <a:lumMod val="85000"/>
                    <a:lumOff val="15000"/>
                  </a:schemeClr>
                </a:solidFill>
                <a:latin typeface="Calibri" panose="020F0502020204030204" pitchFamily="34" charset="0"/>
                <a:cs typeface="Calibri" panose="020F0502020204030204" pitchFamily="34" charset="0"/>
              </a:rPr>
              <a:t>experiments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using</a:t>
            </a:r>
            <a:r>
              <a:rPr lang="fr-CH" sz="1400" dirty="0">
                <a:solidFill>
                  <a:schemeClr val="tx1">
                    <a:lumMod val="85000"/>
                    <a:lumOff val="15000"/>
                  </a:schemeClr>
                </a:solidFill>
                <a:latin typeface="Calibri" panose="020F0502020204030204" pitchFamily="34" charset="0"/>
                <a:cs typeface="Calibri" panose="020F0502020204030204" pitchFamily="34" charset="0"/>
              </a:rPr>
              <a:t> mixed mode circuits </a:t>
            </a:r>
            <a:r>
              <a:rPr lang="fr-CH" sz="1400" dirty="0" err="1">
                <a:solidFill>
                  <a:schemeClr val="tx1">
                    <a:lumMod val="85000"/>
                    <a:lumOff val="15000"/>
                  </a:schemeClr>
                </a:solidFill>
                <a:latin typeface="Calibri" panose="020F0502020204030204" pitchFamily="34" charset="0"/>
                <a:cs typeface="Calibri" panose="020F0502020204030204" pitchFamily="34" charset="0"/>
              </a:rPr>
              <a:t>that</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proved</a:t>
            </a:r>
            <a:r>
              <a:rPr lang="fr-CH" sz="1400" dirty="0">
                <a:solidFill>
                  <a:schemeClr val="tx1">
                    <a:lumMod val="85000"/>
                    <a:lumOff val="15000"/>
                  </a:schemeClr>
                </a:solidFill>
                <a:latin typeface="Calibri" panose="020F0502020204030204" pitchFamily="34" charset="0"/>
                <a:cs typeface="Calibri" panose="020F0502020204030204" pitchFamily="34" charset="0"/>
              </a:rPr>
              <a:t> to </a:t>
            </a:r>
            <a:r>
              <a:rPr lang="fr-CH" sz="1400" dirty="0" err="1">
                <a:solidFill>
                  <a:schemeClr val="tx1">
                    <a:lumMod val="85000"/>
                    <a:lumOff val="15000"/>
                  </a:schemeClr>
                </a:solidFill>
                <a:latin typeface="Calibri" panose="020F0502020204030204" pitchFamily="34" charset="0"/>
                <a:cs typeface="Calibri" panose="020F0502020204030204" pitchFamily="34" charset="0"/>
              </a:rPr>
              <a:t>work</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continuously</a:t>
            </a:r>
            <a:r>
              <a:rPr lang="fr-CH" sz="1400" dirty="0">
                <a:solidFill>
                  <a:schemeClr val="tx1">
                    <a:lumMod val="85000"/>
                    <a:lumOff val="15000"/>
                  </a:schemeClr>
                </a:solidFill>
                <a:latin typeface="Calibri" panose="020F0502020204030204" pitchFamily="34" charset="0"/>
                <a:cs typeface="Calibri" panose="020F0502020204030204" pitchFamily="34" charset="0"/>
              </a:rPr>
              <a:t> for </a:t>
            </a:r>
            <a:r>
              <a:rPr lang="fr-CH" sz="1400" dirty="0" err="1">
                <a:solidFill>
                  <a:schemeClr val="tx1">
                    <a:lumMod val="85000"/>
                    <a:lumOff val="15000"/>
                  </a:schemeClr>
                </a:solidFill>
                <a:latin typeface="Calibri" panose="020F0502020204030204" pitchFamily="34" charset="0"/>
                <a:cs typeface="Calibri" panose="020F0502020204030204" pitchFamily="34" charset="0"/>
              </a:rPr>
              <a:t>already</a:t>
            </a:r>
            <a:r>
              <a:rPr lang="fr-CH" sz="1400" dirty="0">
                <a:solidFill>
                  <a:schemeClr val="tx1">
                    <a:lumMod val="85000"/>
                    <a:lumOff val="15000"/>
                  </a:schemeClr>
                </a:solidFill>
                <a:latin typeface="Calibri" panose="020F0502020204030204" pitchFamily="34" charset="0"/>
                <a:cs typeface="Calibri" panose="020F0502020204030204" pitchFamily="34" charset="0"/>
              </a:rPr>
              <a:t> 12 </a:t>
            </a:r>
            <a:r>
              <a:rPr lang="fr-CH" sz="1400" dirty="0" err="1">
                <a:solidFill>
                  <a:schemeClr val="tx1">
                    <a:lumMod val="85000"/>
                    <a:lumOff val="15000"/>
                  </a:schemeClr>
                </a:solidFill>
                <a:latin typeface="Calibri" panose="020F0502020204030204" pitchFamily="34" charset="0"/>
                <a:cs typeface="Calibri" panose="020F0502020204030204" pitchFamily="34" charset="0"/>
              </a:rPr>
              <a:t>years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under</a:t>
            </a:r>
            <a:r>
              <a:rPr lang="fr-CH" sz="1400" dirty="0">
                <a:solidFill>
                  <a:schemeClr val="tx1">
                    <a:lumMod val="85000"/>
                    <a:lumOff val="15000"/>
                  </a:schemeClr>
                </a:solidFill>
                <a:latin typeface="Calibri" panose="020F0502020204030204" pitchFamily="34" charset="0"/>
                <a:cs typeface="Calibri" panose="020F0502020204030204" pitchFamily="34" charset="0"/>
              </a:rPr>
              <a:t> high radiation </a:t>
            </a:r>
            <a:r>
              <a:rPr lang="fr-CH" sz="1400" dirty="0" err="1">
                <a:solidFill>
                  <a:schemeClr val="tx1">
                    <a:lumMod val="85000"/>
                    <a:lumOff val="15000"/>
                  </a:schemeClr>
                </a:solidFill>
                <a:latin typeface="Calibri" panose="020F0502020204030204" pitchFamily="34" charset="0"/>
                <a:cs typeface="Calibri" panose="020F0502020204030204" pitchFamily="34" charset="0"/>
              </a:rPr>
              <a:t>with</a:t>
            </a:r>
            <a:r>
              <a:rPr lang="fr-CH" sz="1400" dirty="0">
                <a:solidFill>
                  <a:schemeClr val="tx1">
                    <a:lumMod val="85000"/>
                    <a:lumOff val="15000"/>
                  </a:schemeClr>
                </a:solidFill>
                <a:latin typeface="Calibri" panose="020F0502020204030204" pitchFamily="34" charset="0"/>
                <a:cs typeface="Calibri" panose="020F0502020204030204" pitchFamily="34" charset="0"/>
              </a:rPr>
              <a:t> minimum maintenance.</a:t>
            </a:r>
          </a:p>
          <a:p>
            <a:pPr marL="285750" lvl="0" indent="-285750">
              <a:buFont typeface="Arial" panose="020B0604020202020204" pitchFamily="34" charset="0"/>
              <a:buChar char="•"/>
              <a:defRP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defRPr/>
            </a:pPr>
            <a:r>
              <a:rPr lang="fr-CH" sz="1400" dirty="0">
                <a:solidFill>
                  <a:schemeClr val="tx1">
                    <a:lumMod val="85000"/>
                    <a:lumOff val="15000"/>
                  </a:schemeClr>
                </a:solidFill>
                <a:latin typeface="Calibri" panose="020F0502020204030204" pitchFamily="34" charset="0"/>
                <a:cs typeface="Calibri" panose="020F0502020204030204" pitchFamily="34" charset="0"/>
              </a:rPr>
              <a:t>Power </a:t>
            </a:r>
            <a:r>
              <a:rPr lang="fr-CH" sz="1400" dirty="0" err="1">
                <a:solidFill>
                  <a:schemeClr val="tx1">
                    <a:lumMod val="85000"/>
                    <a:lumOff val="15000"/>
                  </a:schemeClr>
                </a:solidFill>
                <a:latin typeface="Calibri" panose="020F0502020204030204" pitchFamily="34" charset="0"/>
                <a:cs typeface="Calibri" panose="020F0502020204030204" pitchFamily="34" charset="0"/>
              </a:rPr>
              <a:t>constraints</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en-GB" sz="1400" dirty="0">
                <a:solidFill>
                  <a:schemeClr val="tx1">
                    <a:lumMod val="85000"/>
                    <a:lumOff val="15000"/>
                  </a:schemeClr>
                </a:solidFill>
                <a:latin typeface="Calibri" panose="020F0502020204030204" pitchFamily="34" charset="0"/>
                <a:cs typeface="Calibri" panose="020F0502020204030204" pitchFamily="34" charset="0"/>
              </a:rPr>
              <a:t>&lt;100mW/cm2</a:t>
            </a:r>
            <a:r>
              <a:rPr lang="fr-CH" sz="1400" dirty="0">
                <a:solidFill>
                  <a:schemeClr val="tx1">
                    <a:lumMod val="85000"/>
                    <a:lumOff val="15000"/>
                  </a:schemeClr>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ns time </a:t>
            </a:r>
            <a:r>
              <a:rPr lang="fr-CH" sz="1400" dirty="0" err="1">
                <a:solidFill>
                  <a:schemeClr val="tx1">
                    <a:lumMod val="85000"/>
                    <a:lumOff val="15000"/>
                  </a:schemeClr>
                </a:solidFill>
                <a:latin typeface="Calibri" panose="020F0502020204030204" pitchFamily="34" charset="0"/>
                <a:cs typeface="Calibri" panose="020F0502020204030204" pitchFamily="34" charset="0"/>
              </a:rPr>
              <a:t>precision</a:t>
            </a:r>
            <a:r>
              <a:rPr lang="fr-CH" sz="1400" dirty="0">
                <a:solidFill>
                  <a:schemeClr val="tx1">
                    <a:lumMod val="85000"/>
                    <a:lumOff val="15000"/>
                  </a:schemeClr>
                </a:solidFill>
                <a:latin typeface="Calibri" panose="020F0502020204030204" pitchFamily="34" charset="0"/>
                <a:cs typeface="Calibri" panose="020F0502020204030204" pitchFamily="34" charset="0"/>
              </a:rPr>
              <a:t> </a:t>
            </a:r>
            <a:r>
              <a:rPr lang="fr-CH" sz="1400" dirty="0" err="1">
                <a:solidFill>
                  <a:schemeClr val="tx1">
                    <a:lumMod val="85000"/>
                    <a:lumOff val="15000"/>
                  </a:schemeClr>
                </a:solidFill>
                <a:latin typeface="Calibri" panose="020F0502020204030204" pitchFamily="34" charset="0"/>
                <a:cs typeface="Calibri" panose="020F0502020204030204" pitchFamily="34" charset="0"/>
              </a:rPr>
              <a:t>moving</a:t>
            </a:r>
            <a:r>
              <a:rPr lang="fr-CH" sz="1400" dirty="0">
                <a:solidFill>
                  <a:schemeClr val="tx1">
                    <a:lumMod val="85000"/>
                    <a:lumOff val="15000"/>
                  </a:schemeClr>
                </a:solidFill>
                <a:latin typeface="Calibri" panose="020F0502020204030204" pitchFamily="34" charset="0"/>
                <a:cs typeface="Calibri" panose="020F0502020204030204" pitchFamily="34" charset="0"/>
              </a:rPr>
              <a:t> to 100 </a:t>
            </a:r>
            <a:r>
              <a:rPr lang="fr-CH" sz="1400" dirty="0" err="1">
                <a:solidFill>
                  <a:schemeClr val="tx1">
                    <a:lumMod val="85000"/>
                    <a:lumOff val="15000"/>
                  </a:schemeClr>
                </a:solidFill>
                <a:latin typeface="Calibri" panose="020F0502020204030204" pitchFamily="34" charset="0"/>
                <a:cs typeface="Calibri" panose="020F0502020204030204" pitchFamily="34" charset="0"/>
              </a:rPr>
              <a:t>ps</a:t>
            </a:r>
            <a:r>
              <a:rPr lang="fr-CH" sz="1400" dirty="0">
                <a:solidFill>
                  <a:schemeClr val="tx1">
                    <a:lumMod val="85000"/>
                    <a:lumOff val="15000"/>
                  </a:schemeClr>
                </a:solidFill>
                <a:latin typeface="Calibri" panose="020F0502020204030204" pitchFamily="34" charset="0"/>
                <a:cs typeface="Calibri" panose="020F0502020204030204" pitchFamily="34" charset="0"/>
              </a:rPr>
              <a:t> time </a:t>
            </a:r>
            <a:r>
              <a:rPr lang="fr-CH" sz="1400" dirty="0" err="1">
                <a:solidFill>
                  <a:schemeClr val="tx1">
                    <a:lumMod val="85000"/>
                    <a:lumOff val="15000"/>
                  </a:schemeClr>
                </a:solidFill>
                <a:latin typeface="Calibri" panose="020F0502020204030204" pitchFamily="34" charset="0"/>
                <a:cs typeface="Calibri" panose="020F0502020204030204" pitchFamily="34" charset="0"/>
              </a:rPr>
              <a:t>precision</a:t>
            </a: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CH" sz="1400" dirty="0">
                <a:solidFill>
                  <a:schemeClr val="tx1">
                    <a:lumMod val="85000"/>
                    <a:lumOff val="15000"/>
                  </a:schemeClr>
                </a:solidFill>
                <a:latin typeface="Calibri" panose="020F0502020204030204" pitchFamily="34" charset="0"/>
                <a:cs typeface="Calibri" panose="020F0502020204030204" pitchFamily="34" charset="0"/>
              </a:rPr>
              <a:t>Micro spatial </a:t>
            </a:r>
            <a:r>
              <a:rPr lang="fr-CH" sz="1400" dirty="0" err="1">
                <a:solidFill>
                  <a:schemeClr val="tx1">
                    <a:lumMod val="85000"/>
                    <a:lumOff val="15000"/>
                  </a:schemeClr>
                </a:solidFill>
                <a:latin typeface="Calibri" panose="020F0502020204030204" pitchFamily="34" charset="0"/>
                <a:cs typeface="Calibri" panose="020F0502020204030204" pitchFamily="34" charset="0"/>
              </a:rPr>
              <a:t>resolution</a:t>
            </a: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sz="1400"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23" name="Rounded Rectangle 22"/>
          <p:cNvSpPr/>
          <p:nvPr/>
        </p:nvSpPr>
        <p:spPr>
          <a:xfrm>
            <a:off x="677040" y="1713135"/>
            <a:ext cx="5651319" cy="1580465"/>
          </a:xfrm>
          <a:prstGeom prst="roundRect">
            <a:avLst/>
          </a:prstGeom>
          <a:blipFill>
            <a:blip r:embed="rId4"/>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4" name="Rounded Rectangle 23"/>
          <p:cNvSpPr/>
          <p:nvPr/>
        </p:nvSpPr>
        <p:spPr>
          <a:xfrm>
            <a:off x="6768003" y="1708819"/>
            <a:ext cx="4989554" cy="1580465"/>
          </a:xfrm>
          <a:prstGeom prst="roundRect">
            <a:avLst/>
          </a:prstGeom>
          <a:blipFill dpi="0" rotWithShape="1">
            <a:blip r:embed="rId5"/>
            <a:srcRect/>
            <a:stretch>
              <a:fillRect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0540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0"/>
            <a:ext cx="12192000" cy="5501641"/>
          </a:xfrm>
          <a:prstGeom prst="rect">
            <a:avLst/>
          </a:prstGeom>
          <a:ln w="12700">
            <a:miter lim="400000"/>
          </a:ln>
        </p:spPr>
      </p:pic>
      <p:sp>
        <p:nvSpPr>
          <p:cNvPr id="2" name="Rectangle 1"/>
          <p:cNvSpPr/>
          <p:nvPr/>
        </p:nvSpPr>
        <p:spPr>
          <a:xfrm>
            <a:off x="0" y="-2328"/>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t>Lorem ipsum </a:t>
            </a:r>
            <a:endParaRPr lang="en-GB" b="1" dirty="0"/>
          </a:p>
        </p:txBody>
      </p:sp>
      <p:sp>
        <p:nvSpPr>
          <p:cNvPr id="6" name="TextBox 5"/>
          <p:cNvSpPr txBox="1"/>
          <p:nvPr/>
        </p:nvSpPr>
        <p:spPr>
          <a:xfrm>
            <a:off x="392328" y="379390"/>
            <a:ext cx="11788028" cy="830997"/>
          </a:xfrm>
          <a:prstGeom prst="rect">
            <a:avLst/>
          </a:prstGeom>
          <a:noFill/>
        </p:spPr>
        <p:txBody>
          <a:bodyPr wrap="square" rtlCol="0">
            <a:spAutoFit/>
          </a:bodyPr>
          <a:lstStyle/>
          <a:p>
            <a:r>
              <a:rPr lang="en-US" sz="4800" dirty="0">
                <a:solidFill>
                  <a:schemeClr val="tx1">
                    <a:lumMod val="65000"/>
                    <a:lumOff val="35000"/>
                  </a:schemeClr>
                </a:solidFill>
              </a:rPr>
              <a:t>Key competence: </a:t>
            </a:r>
            <a:r>
              <a:rPr lang="en-US" sz="4800" dirty="0">
                <a:solidFill>
                  <a:srgbClr val="F29676"/>
                </a:solidFill>
              </a:rPr>
              <a:t>Monolithic pixel chips design</a:t>
            </a:r>
          </a:p>
        </p:txBody>
      </p:sp>
      <p:grpSp>
        <p:nvGrpSpPr>
          <p:cNvPr id="27" name="Group 26"/>
          <p:cNvGrpSpPr/>
          <p:nvPr/>
        </p:nvGrpSpPr>
        <p:grpSpPr>
          <a:xfrm>
            <a:off x="257923" y="1478071"/>
            <a:ext cx="6127393" cy="5105480"/>
            <a:chOff x="121108" y="1604676"/>
            <a:chExt cx="4175027" cy="5105480"/>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cs typeface="Arial" panose="020B0604020202020204" pitchFamily="34" charset="0"/>
              </a:endParaRPr>
            </a:p>
          </p:txBody>
        </p:sp>
        <p:sp>
          <p:nvSpPr>
            <p:cNvPr id="13" name="Rounded Rectangle 12"/>
            <p:cNvSpPr/>
            <p:nvPr/>
          </p:nvSpPr>
          <p:spPr>
            <a:xfrm>
              <a:off x="427079" y="3594704"/>
              <a:ext cx="3827420" cy="1143990"/>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Rounded Rectangle 20"/>
            <p:cNvSpPr/>
            <p:nvPr/>
          </p:nvSpPr>
          <p:spPr>
            <a:xfrm>
              <a:off x="427079" y="4990739"/>
              <a:ext cx="3827420" cy="1719416"/>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TextBox 17"/>
            <p:cNvSpPr txBox="1"/>
            <p:nvPr/>
          </p:nvSpPr>
          <p:spPr>
            <a:xfrm>
              <a:off x="455329" y="3626351"/>
              <a:ext cx="3773368" cy="307777"/>
            </a:xfrm>
            <a:prstGeom prst="rect">
              <a:avLst/>
            </a:prstGeom>
            <a:noFill/>
          </p:spPr>
          <p:txBody>
            <a:bodyPr wrap="square" rtlCol="0">
              <a:spAutoFit/>
            </a:bodyPr>
            <a:lstStyle/>
            <a:p>
              <a:pPr lvl="0" algn="just" defTabSz="584200" hangingPunct="0"/>
              <a:endParaRPr lang="en-GB" sz="1400" dirty="0">
                <a:solidFill>
                  <a:srgbClr val="000000"/>
                </a:solidFill>
                <a:ea typeface="Helvetica Light"/>
                <a:cs typeface="Helvetica Light"/>
                <a:sym typeface="Helvetica Light"/>
              </a:endParaRPr>
            </a:p>
          </p:txBody>
        </p:sp>
        <p:sp>
          <p:nvSpPr>
            <p:cNvPr id="30" name="TextBox 29"/>
            <p:cNvSpPr txBox="1"/>
            <p:nvPr/>
          </p:nvSpPr>
          <p:spPr>
            <a:xfrm>
              <a:off x="406438" y="5075191"/>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15" name="TextBox 14"/>
            <p:cNvSpPr txBox="1"/>
            <p:nvPr/>
          </p:nvSpPr>
          <p:spPr>
            <a:xfrm rot="16200000">
              <a:off x="-1036612" y="3056264"/>
              <a:ext cx="2671948" cy="356507"/>
            </a:xfrm>
            <a:prstGeom prst="rect">
              <a:avLst/>
            </a:prstGeom>
            <a:noFill/>
          </p:spPr>
          <p:txBody>
            <a:bodyPr wrap="square" rtlCol="0">
              <a:spAutoFit/>
            </a:bodyPr>
            <a:lstStyle/>
            <a:p>
              <a:r>
                <a:rPr lang="en-US" sz="2800" b="1" dirty="0">
                  <a:solidFill>
                    <a:schemeClr val="bg2">
                      <a:lumMod val="90000"/>
                    </a:schemeClr>
                  </a:solidFill>
                </a:rPr>
                <a:t>what</a:t>
              </a:r>
              <a:endParaRPr lang="en-GB" sz="2800" b="1" dirty="0">
                <a:solidFill>
                  <a:schemeClr val="bg2">
                    <a:lumMod val="90000"/>
                  </a:schemeClr>
                </a:solidFill>
              </a:endParaRPr>
            </a:p>
          </p:txBody>
        </p:sp>
        <p:sp>
          <p:nvSpPr>
            <p:cNvPr id="37" name="TextBox 36"/>
            <p:cNvSpPr txBox="1"/>
            <p:nvPr/>
          </p:nvSpPr>
          <p:spPr>
            <a:xfrm rot="16200000">
              <a:off x="-1035834" y="5195928"/>
              <a:ext cx="2671948" cy="356507"/>
            </a:xfrm>
            <a:prstGeom prst="rect">
              <a:avLst/>
            </a:prstGeom>
            <a:noFill/>
          </p:spPr>
          <p:txBody>
            <a:bodyPr wrap="square" rtlCol="0">
              <a:spAutoFit/>
            </a:bodyPr>
            <a:lstStyle/>
            <a:p>
              <a:r>
                <a:rPr lang="en-US" sz="2800" b="1" dirty="0">
                  <a:solidFill>
                    <a:schemeClr val="bg2">
                      <a:lumMod val="90000"/>
                    </a:schemeClr>
                  </a:solidFill>
                </a:rPr>
                <a:t>tech specs</a:t>
              </a:r>
              <a:endParaRPr lang="en-GB" sz="2800" b="1" dirty="0">
                <a:solidFill>
                  <a:schemeClr val="bg2">
                    <a:lumMod val="90000"/>
                  </a:schemeClr>
                </a:solidFill>
              </a:endParaRPr>
            </a:p>
          </p:txBody>
        </p:sp>
      </p:grpSp>
      <p:grpSp>
        <p:nvGrpSpPr>
          <p:cNvPr id="41" name="Group 40"/>
          <p:cNvGrpSpPr/>
          <p:nvPr/>
        </p:nvGrpSpPr>
        <p:grpSpPr>
          <a:xfrm>
            <a:off x="6306403" y="1752629"/>
            <a:ext cx="5485692" cy="4851191"/>
            <a:chOff x="46499" y="1877145"/>
            <a:chExt cx="4208000" cy="4851191"/>
          </a:xfrm>
        </p:grpSpPr>
        <p:sp>
          <p:nvSpPr>
            <p:cNvPr id="43" name="Rounded Rectangle 4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4" name="Rounded Rectangle 43"/>
            <p:cNvSpPr/>
            <p:nvPr/>
          </p:nvSpPr>
          <p:spPr>
            <a:xfrm>
              <a:off x="427079" y="4756874"/>
              <a:ext cx="3827420" cy="1953281"/>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5" name="TextBox 44"/>
            <p:cNvSpPr txBox="1"/>
            <p:nvPr/>
          </p:nvSpPr>
          <p:spPr>
            <a:xfrm>
              <a:off x="428543" y="4851983"/>
              <a:ext cx="3793068" cy="307777"/>
            </a:xfrm>
            <a:prstGeom prst="rect">
              <a:avLst/>
            </a:prstGeom>
            <a:noFill/>
          </p:spPr>
          <p:txBody>
            <a:bodyPr wrap="square" rtlCol="0">
              <a:spAutoFit/>
            </a:bodyPr>
            <a:lstStyle/>
            <a:p>
              <a:pPr marL="285750" indent="-285750">
                <a:buFont typeface="Arial" panose="020B0604020202020204" pitchFamily="34" charset="0"/>
                <a:buChar char="•"/>
              </a:pPr>
              <a:endParaRPr lang="en-GB" sz="1400" b="1" dirty="0">
                <a:solidFill>
                  <a:srgbClr val="F29676"/>
                </a:solidFill>
              </a:endParaRPr>
            </a:p>
          </p:txBody>
        </p:sp>
        <p:sp>
          <p:nvSpPr>
            <p:cNvPr id="46" name="TextBox 45"/>
            <p:cNvSpPr txBox="1"/>
            <p:nvPr/>
          </p:nvSpPr>
          <p:spPr>
            <a:xfrm rot="16200000">
              <a:off x="-1088797" y="3012441"/>
              <a:ext cx="2671948" cy="401355"/>
            </a:xfrm>
            <a:prstGeom prst="rect">
              <a:avLst/>
            </a:prstGeom>
            <a:noFill/>
          </p:spPr>
          <p:txBody>
            <a:bodyPr wrap="square" rtlCol="0">
              <a:spAutoFit/>
            </a:bodyPr>
            <a:lstStyle/>
            <a:p>
              <a:r>
                <a:rPr lang="en-US" sz="2800" b="1" dirty="0">
                  <a:solidFill>
                    <a:schemeClr val="bg2">
                      <a:lumMod val="90000"/>
                    </a:schemeClr>
                  </a:solidFill>
                </a:rPr>
                <a:t>apps</a:t>
              </a:r>
              <a:endParaRPr lang="en-GB" sz="2800" b="1" dirty="0">
                <a:solidFill>
                  <a:schemeClr val="bg2">
                    <a:lumMod val="90000"/>
                  </a:schemeClr>
                </a:solidFill>
              </a:endParaRPr>
            </a:p>
          </p:txBody>
        </p:sp>
        <p:sp>
          <p:nvSpPr>
            <p:cNvPr id="47" name="TextBox 46"/>
            <p:cNvSpPr txBox="1"/>
            <p:nvPr/>
          </p:nvSpPr>
          <p:spPr>
            <a:xfrm rot="16200000">
              <a:off x="-1078302" y="5191684"/>
              <a:ext cx="2671948" cy="401355"/>
            </a:xfrm>
            <a:prstGeom prst="rect">
              <a:avLst/>
            </a:prstGeom>
            <a:noFill/>
          </p:spPr>
          <p:txBody>
            <a:bodyPr wrap="square" rtlCol="0">
              <a:spAutoFit/>
            </a:bodyPr>
            <a:lstStyle/>
            <a:p>
              <a:r>
                <a:rPr lang="en-US" sz="2800" b="1" dirty="0">
                  <a:solidFill>
                    <a:schemeClr val="bg2">
                      <a:lumMod val="90000"/>
                    </a:schemeClr>
                  </a:solidFill>
                </a:rPr>
                <a:t>added value</a:t>
              </a:r>
              <a:endParaRPr lang="en-GB" sz="2800" b="1" dirty="0">
                <a:solidFill>
                  <a:schemeClr val="bg2">
                    <a:lumMod val="90000"/>
                  </a:schemeClr>
                </a:solidFill>
              </a:endParaRPr>
            </a:p>
          </p:txBody>
        </p:sp>
        <p:sp>
          <p:nvSpPr>
            <p:cNvPr id="48" name="TextBox 47"/>
            <p:cNvSpPr txBox="1"/>
            <p:nvPr/>
          </p:nvSpPr>
          <p:spPr>
            <a:xfrm>
              <a:off x="437474" y="3600903"/>
              <a:ext cx="3775207" cy="954107"/>
            </a:xfrm>
            <a:prstGeom prst="rect">
              <a:avLst/>
            </a:prstGeom>
            <a:noFill/>
          </p:spPr>
          <p:txBody>
            <a:bodyPr wrap="square" rtlCol="0">
              <a:spAutoFit/>
            </a:bodyPr>
            <a:lstStyle/>
            <a:p>
              <a:pPr indent="-285750">
                <a:buFont typeface="Arial" panose="020B0604020202020204" pitchFamily="34" charset="0"/>
                <a:buChar char="•"/>
              </a:pPr>
              <a:r>
                <a:rPr lang="en-GB" sz="1400" dirty="0">
                  <a:cs typeface="Arial" panose="020B0604020202020204" pitchFamily="34" charset="0"/>
                </a:rPr>
                <a:t>Proton Computed Tomography</a:t>
              </a:r>
              <a:endParaRPr lang="fr-CH" sz="1400" dirty="0">
                <a:cs typeface="Arial" panose="020B0604020202020204" pitchFamily="34" charset="0"/>
              </a:endParaRPr>
            </a:p>
            <a:p>
              <a:pPr indent="-285750">
                <a:buFont typeface="Arial" panose="020B0604020202020204" pitchFamily="34" charset="0"/>
                <a:buChar char="•"/>
              </a:pPr>
              <a:r>
                <a:rPr lang="fr-CH" sz="1400" dirty="0" err="1">
                  <a:cs typeface="Arial" panose="020B0604020202020204" pitchFamily="34" charset="0"/>
                </a:rPr>
                <a:t>Particle</a:t>
              </a:r>
              <a:r>
                <a:rPr lang="fr-CH" sz="1400" dirty="0">
                  <a:cs typeface="Arial" panose="020B0604020202020204" pitchFamily="34" charset="0"/>
                </a:rPr>
                <a:t> </a:t>
              </a:r>
              <a:r>
                <a:rPr lang="fr-CH" sz="1400" dirty="0" err="1">
                  <a:cs typeface="Arial" panose="020B0604020202020204" pitchFamily="34" charset="0"/>
                </a:rPr>
                <a:t>track</a:t>
              </a:r>
              <a:r>
                <a:rPr lang="fr-CH" sz="1400" dirty="0">
                  <a:cs typeface="Arial" panose="020B0604020202020204" pitchFamily="34" charset="0"/>
                </a:rPr>
                <a:t> reconstruction for </a:t>
              </a:r>
              <a:r>
                <a:rPr lang="fr-CH" sz="1400" dirty="0" err="1">
                  <a:cs typeface="Arial" panose="020B0604020202020204" pitchFamily="34" charset="0"/>
                </a:rPr>
                <a:t>space</a:t>
              </a:r>
              <a:r>
                <a:rPr lang="fr-CH" sz="1400" dirty="0">
                  <a:cs typeface="Arial" panose="020B0604020202020204" pitchFamily="34" charset="0"/>
                </a:rPr>
                <a:t> </a:t>
              </a:r>
              <a:r>
                <a:rPr lang="fr-CH" sz="1400" dirty="0" err="1">
                  <a:cs typeface="Arial" panose="020B0604020202020204" pitchFamily="34" charset="0"/>
                </a:rPr>
                <a:t>studies</a:t>
              </a:r>
              <a:endParaRPr lang="fr-CH" sz="1400" dirty="0">
                <a:cs typeface="Arial" panose="020B0604020202020204" pitchFamily="34" charset="0"/>
              </a:endParaRPr>
            </a:p>
            <a:p>
              <a:pPr indent="-285750">
                <a:buFont typeface="Arial" panose="020B0604020202020204" pitchFamily="34" charset="0"/>
                <a:buChar char="•"/>
              </a:pPr>
              <a:r>
                <a:rPr lang="fr-CH" sz="1400" dirty="0">
                  <a:cs typeface="Arial" panose="020B0604020202020204" pitchFamily="34" charset="0"/>
                </a:rPr>
                <a:t>High speed </a:t>
              </a:r>
              <a:r>
                <a:rPr lang="fr-CH" sz="1400" dirty="0" err="1">
                  <a:cs typeface="Arial" panose="020B0604020202020204" pitchFamily="34" charset="0"/>
                </a:rPr>
                <a:t>imaging</a:t>
              </a:r>
              <a:r>
                <a:rPr lang="fr-CH" sz="1400" dirty="0">
                  <a:cs typeface="Arial" panose="020B0604020202020204" pitchFamily="34" charset="0"/>
                </a:rPr>
                <a:t> for </a:t>
              </a:r>
              <a:r>
                <a:rPr lang="fr-CH" sz="1400" dirty="0" err="1">
                  <a:cs typeface="Arial" panose="020B0604020202020204" pitchFamily="34" charset="0"/>
                </a:rPr>
                <a:t>low</a:t>
              </a:r>
              <a:r>
                <a:rPr lang="fr-CH" sz="1400" dirty="0">
                  <a:cs typeface="Arial" panose="020B0604020202020204" pitchFamily="34" charset="0"/>
                </a:rPr>
                <a:t> </a:t>
              </a:r>
              <a:r>
                <a:rPr lang="fr-CH" sz="1400" dirty="0" err="1">
                  <a:cs typeface="Arial" panose="020B0604020202020204" pitchFamily="34" charset="0"/>
                </a:rPr>
                <a:t>energy</a:t>
              </a:r>
              <a:r>
                <a:rPr lang="fr-CH" sz="1400" dirty="0">
                  <a:cs typeface="Arial" panose="020B0604020202020204" pitchFamily="34" charset="0"/>
                </a:rPr>
                <a:t> X-ray</a:t>
              </a:r>
            </a:p>
            <a:p>
              <a:pPr marL="285750" indent="-285750">
                <a:buFont typeface="Arial" panose="020B0604020202020204" pitchFamily="34" charset="0"/>
                <a:buChar char="•"/>
              </a:pPr>
              <a:endParaRPr lang="en-GB" sz="1400" dirty="0">
                <a:solidFill>
                  <a:schemeClr val="tx1">
                    <a:lumMod val="85000"/>
                    <a:lumOff val="15000"/>
                  </a:schemeClr>
                </a:solidFill>
              </a:endParaRPr>
            </a:p>
          </p:txBody>
        </p:sp>
      </p:grpSp>
      <p:sp>
        <p:nvSpPr>
          <p:cNvPr id="3" name="Rectangle 2"/>
          <p:cNvSpPr/>
          <p:nvPr/>
        </p:nvSpPr>
        <p:spPr>
          <a:xfrm>
            <a:off x="757445" y="3455318"/>
            <a:ext cx="5391190" cy="1169551"/>
          </a:xfrm>
          <a:prstGeom prst="rect">
            <a:avLst/>
          </a:prstGeom>
        </p:spPr>
        <p:txBody>
          <a:bodyPr wrap="square">
            <a:spAutoFit/>
          </a:bodyPr>
          <a:lstStyle/>
          <a:p>
            <a:r>
              <a:rPr lang="en-GB" sz="1400" dirty="0">
                <a:cs typeface="Arial" panose="020B0604020202020204" pitchFamily="34" charset="0"/>
              </a:rPr>
              <a:t>Monolithic Active pixel Sensors detectors are high granularity tracking detectors, which provide unambiguous and precise hit information in the harsh environment close to the interaction point. The sensitive volume and part or the full readout circuitry is combined in ONE piece of silicon.</a:t>
            </a:r>
          </a:p>
        </p:txBody>
      </p:sp>
      <p:sp>
        <p:nvSpPr>
          <p:cNvPr id="7" name="Rectangle 6"/>
          <p:cNvSpPr/>
          <p:nvPr/>
        </p:nvSpPr>
        <p:spPr>
          <a:xfrm>
            <a:off x="837351" y="4899630"/>
            <a:ext cx="5270090" cy="2462213"/>
          </a:xfrm>
          <a:prstGeom prst="rect">
            <a:avLst/>
          </a:prstGeom>
        </p:spPr>
        <p:txBody>
          <a:bodyPr wrap="square">
            <a:spAutoFit/>
          </a:bodyPr>
          <a:lstStyle/>
          <a:p>
            <a:r>
              <a:rPr lang="fr-CH" sz="1400" dirty="0" err="1">
                <a:solidFill>
                  <a:schemeClr val="tx1">
                    <a:lumMod val="85000"/>
                    <a:lumOff val="15000"/>
                  </a:schemeClr>
                </a:solidFill>
              </a:rPr>
              <a:t>Sensor</a:t>
            </a:r>
            <a:r>
              <a:rPr lang="fr-CH" sz="1400" dirty="0">
                <a:solidFill>
                  <a:schemeClr val="tx1">
                    <a:lumMod val="85000"/>
                    <a:lumOff val="15000"/>
                  </a:schemeClr>
                </a:solidFill>
              </a:rPr>
              <a:t> design:</a:t>
            </a:r>
          </a:p>
          <a:p>
            <a:pPr marL="742950" lvl="1" indent="-285750">
              <a:buFont typeface="Arial" panose="020B0604020202020204" pitchFamily="34" charset="0"/>
              <a:buChar char="•"/>
            </a:pPr>
            <a:r>
              <a:rPr lang="fr-CH" sz="1400" dirty="0">
                <a:solidFill>
                  <a:schemeClr val="tx1">
                    <a:lumMod val="85000"/>
                    <a:lumOff val="15000"/>
                  </a:schemeClr>
                </a:solidFill>
              </a:rPr>
              <a:t>Timing </a:t>
            </a:r>
            <a:r>
              <a:rPr lang="fr-CH" sz="1400" dirty="0" err="1">
                <a:solidFill>
                  <a:schemeClr val="tx1">
                    <a:lumMod val="85000"/>
                    <a:lumOff val="15000"/>
                  </a:schemeClr>
                </a:solidFill>
              </a:rPr>
              <a:t>resolution</a:t>
            </a:r>
            <a:r>
              <a:rPr lang="fr-CH" sz="1400" dirty="0">
                <a:solidFill>
                  <a:schemeClr val="tx1">
                    <a:lumMod val="85000"/>
                    <a:lumOff val="15000"/>
                  </a:schemeClr>
                </a:solidFill>
              </a:rPr>
              <a:t> ns</a:t>
            </a:r>
          </a:p>
          <a:p>
            <a:pPr marL="742950" lvl="1" indent="-285750">
              <a:buFont typeface="Arial" panose="020B0604020202020204" pitchFamily="34" charset="0"/>
              <a:buChar char="•"/>
            </a:pPr>
            <a:r>
              <a:rPr lang="fr-CH" sz="1400" dirty="0" err="1">
                <a:solidFill>
                  <a:schemeClr val="tx1">
                    <a:lumMod val="85000"/>
                    <a:lumOff val="15000"/>
                  </a:schemeClr>
                </a:solidFill>
              </a:rPr>
              <a:t>Radhard</a:t>
            </a:r>
            <a:r>
              <a:rPr lang="fr-CH" sz="1400" dirty="0">
                <a:solidFill>
                  <a:schemeClr val="tx1">
                    <a:lumMod val="85000"/>
                    <a:lumOff val="15000"/>
                  </a:schemeClr>
                </a:solidFill>
              </a:rPr>
              <a:t>: TID 10s of </a:t>
            </a:r>
            <a:r>
              <a:rPr lang="fr-CH" sz="1400" dirty="0" err="1">
                <a:solidFill>
                  <a:schemeClr val="tx1">
                    <a:lumMod val="85000"/>
                    <a:lumOff val="15000"/>
                  </a:schemeClr>
                </a:solidFill>
              </a:rPr>
              <a:t>Mrad</a:t>
            </a:r>
            <a:endParaRPr lang="fr-CH" sz="1400" dirty="0">
              <a:solidFill>
                <a:schemeClr val="tx1">
                  <a:lumMod val="85000"/>
                  <a:lumOff val="15000"/>
                </a:schemeClr>
              </a:solidFill>
            </a:endParaRPr>
          </a:p>
          <a:p>
            <a:r>
              <a:rPr lang="fr-CH" sz="1400" dirty="0">
                <a:solidFill>
                  <a:schemeClr val="tx1">
                    <a:lumMod val="85000"/>
                    <a:lumOff val="15000"/>
                  </a:schemeClr>
                </a:solidFill>
              </a:rPr>
              <a:t>Circuit design:</a:t>
            </a:r>
          </a:p>
          <a:p>
            <a:pPr marL="742950" lvl="1" indent="-285750">
              <a:buFont typeface="Arial" panose="020B0604020202020204" pitchFamily="34" charset="0"/>
              <a:buChar char="•"/>
            </a:pPr>
            <a:r>
              <a:rPr lang="fr-CH" sz="1400" dirty="0">
                <a:solidFill>
                  <a:schemeClr val="tx1">
                    <a:lumMod val="85000"/>
                    <a:lumOff val="15000"/>
                  </a:schemeClr>
                </a:solidFill>
              </a:rPr>
              <a:t>Low </a:t>
            </a:r>
            <a:r>
              <a:rPr lang="fr-CH" sz="1400" dirty="0" err="1">
                <a:solidFill>
                  <a:schemeClr val="tx1">
                    <a:lumMod val="85000"/>
                    <a:lumOff val="15000"/>
                  </a:schemeClr>
                </a:solidFill>
              </a:rPr>
              <a:t>consumption</a:t>
            </a:r>
            <a:r>
              <a:rPr lang="fr-CH" sz="1400" dirty="0">
                <a:solidFill>
                  <a:schemeClr val="tx1">
                    <a:lumMod val="85000"/>
                    <a:lumOff val="15000"/>
                  </a:schemeClr>
                </a:solidFill>
              </a:rPr>
              <a:t>: 20nA /ampli</a:t>
            </a:r>
          </a:p>
          <a:p>
            <a:r>
              <a:rPr lang="fr-CH" sz="1400" dirty="0">
                <a:solidFill>
                  <a:schemeClr val="tx1">
                    <a:lumMod val="85000"/>
                    <a:lumOff val="15000"/>
                  </a:schemeClr>
                </a:solidFill>
              </a:rPr>
              <a:t>Read out architecture:</a:t>
            </a:r>
          </a:p>
          <a:p>
            <a:pPr marL="742950" lvl="1" indent="-285750">
              <a:buFont typeface="Arial" panose="020B0604020202020204" pitchFamily="34" charset="0"/>
              <a:buChar char="•"/>
            </a:pPr>
            <a:r>
              <a:rPr lang="fr-CH" sz="1400" dirty="0">
                <a:solidFill>
                  <a:schemeClr val="tx1">
                    <a:lumMod val="85000"/>
                    <a:lumOff val="15000"/>
                  </a:schemeClr>
                </a:solidFill>
              </a:rPr>
              <a:t>High rate:  </a:t>
            </a:r>
            <a:r>
              <a:rPr lang="fr-CH" sz="1400" dirty="0" err="1">
                <a:solidFill>
                  <a:schemeClr val="tx1">
                    <a:lumMod val="85000"/>
                    <a:lumOff val="15000"/>
                  </a:schemeClr>
                </a:solidFill>
              </a:rPr>
              <a:t>Mega</a:t>
            </a:r>
            <a:r>
              <a:rPr lang="fr-CH" sz="1400" dirty="0">
                <a:solidFill>
                  <a:schemeClr val="tx1">
                    <a:lumMod val="85000"/>
                    <a:lumOff val="15000"/>
                  </a:schemeClr>
                </a:solidFill>
              </a:rPr>
              <a:t> </a:t>
            </a:r>
            <a:r>
              <a:rPr lang="fr-CH" sz="1400" dirty="0" err="1">
                <a:solidFill>
                  <a:schemeClr val="tx1">
                    <a:lumMod val="85000"/>
                    <a:lumOff val="15000"/>
                  </a:schemeClr>
                </a:solidFill>
              </a:rPr>
              <a:t>counts</a:t>
            </a:r>
            <a:r>
              <a:rPr lang="fr-CH" sz="1400" dirty="0">
                <a:solidFill>
                  <a:schemeClr val="tx1">
                    <a:lumMod val="85000"/>
                    <a:lumOff val="15000"/>
                  </a:schemeClr>
                </a:solidFill>
              </a:rPr>
              <a:t> /mm2/sec</a:t>
            </a:r>
          </a:p>
          <a:p>
            <a:pPr marL="285750" indent="-285750">
              <a:buFont typeface="Arial" panose="020B0604020202020204" pitchFamily="34" charset="0"/>
              <a:buChar char="•"/>
            </a:pPr>
            <a:endParaRPr lang="fr-CH" sz="1400" dirty="0">
              <a:solidFill>
                <a:schemeClr val="tx1">
                  <a:lumMod val="85000"/>
                  <a:lumOff val="15000"/>
                </a:schemeClr>
              </a:solidFill>
            </a:endParaRPr>
          </a:p>
          <a:p>
            <a:pPr marL="742950" lvl="1" indent="-285750">
              <a:buFont typeface="Arial" panose="020B0604020202020204" pitchFamily="34" charset="0"/>
              <a:buChar char="•"/>
            </a:pPr>
            <a:endParaRPr lang="fr-CH" sz="1400" dirty="0">
              <a:solidFill>
                <a:schemeClr val="tx1">
                  <a:lumMod val="85000"/>
                  <a:lumOff val="15000"/>
                </a:schemeClr>
              </a:solidFill>
            </a:endParaRPr>
          </a:p>
          <a:p>
            <a:pPr marL="742950" lvl="1" indent="-285750">
              <a:buFont typeface="Arial" panose="020B0604020202020204" pitchFamily="34" charset="0"/>
              <a:buChar char="•"/>
            </a:pPr>
            <a:endParaRPr lang="fr-CH" sz="1400" dirty="0">
              <a:solidFill>
                <a:schemeClr val="tx1">
                  <a:lumMod val="85000"/>
                  <a:lumOff val="15000"/>
                </a:schemeClr>
              </a:solidFill>
            </a:endParaRPr>
          </a:p>
          <a:p>
            <a:endParaRPr lang="en-GB" sz="1400" dirty="0"/>
          </a:p>
        </p:txBody>
      </p:sp>
      <p:sp>
        <p:nvSpPr>
          <p:cNvPr id="8" name="Rectangle 7"/>
          <p:cNvSpPr/>
          <p:nvPr/>
        </p:nvSpPr>
        <p:spPr>
          <a:xfrm>
            <a:off x="6856527" y="4719873"/>
            <a:ext cx="4892695" cy="1384995"/>
          </a:xfrm>
          <a:prstGeom prst="rect">
            <a:avLst/>
          </a:prstGeom>
        </p:spPr>
        <p:txBody>
          <a:bodyPr wrap="square">
            <a:spAutoFit/>
          </a:bodyPr>
          <a:lstStyle/>
          <a:p>
            <a:pPr marL="285750" indent="-285750">
              <a:buFont typeface="Arial" panose="020B0604020202020204" pitchFamily="34" charset="0"/>
              <a:buChar char="•"/>
            </a:pPr>
            <a:r>
              <a:rPr lang="fr-CH" sz="1400" dirty="0" err="1">
                <a:solidFill>
                  <a:schemeClr val="tx1">
                    <a:lumMod val="85000"/>
                    <a:lumOff val="15000"/>
                  </a:schemeClr>
                </a:solidFill>
              </a:rPr>
              <a:t>Practical</a:t>
            </a:r>
            <a:r>
              <a:rPr lang="fr-CH" sz="1400" dirty="0">
                <a:solidFill>
                  <a:schemeClr val="tx1">
                    <a:lumMod val="85000"/>
                    <a:lumOff val="15000"/>
                  </a:schemeClr>
                </a:solidFill>
              </a:rPr>
              <a:t>, solution </a:t>
            </a:r>
            <a:r>
              <a:rPr lang="fr-CH" sz="1400" dirty="0" err="1">
                <a:solidFill>
                  <a:schemeClr val="tx1">
                    <a:lumMod val="85000"/>
                    <a:lumOff val="15000"/>
                  </a:schemeClr>
                </a:solidFill>
              </a:rPr>
              <a:t>oriented</a:t>
            </a:r>
            <a:r>
              <a:rPr lang="fr-CH" sz="1400" dirty="0">
                <a:solidFill>
                  <a:schemeClr val="tx1">
                    <a:lumMod val="85000"/>
                    <a:lumOff val="15000"/>
                  </a:schemeClr>
                </a:solidFill>
              </a:rPr>
              <a:t> know-how</a:t>
            </a:r>
          </a:p>
          <a:p>
            <a:r>
              <a:rPr lang="en-US" sz="1400" b="1" dirty="0">
                <a:solidFill>
                  <a:prstClr val="black">
                    <a:lumMod val="85000"/>
                    <a:lumOff val="15000"/>
                  </a:prstClr>
                </a:solidFill>
                <a:sym typeface="Wingdings" panose="05000000000000000000" pitchFamily="2" charset="2"/>
              </a:rPr>
              <a:t>       </a:t>
            </a:r>
            <a:r>
              <a:rPr lang="en-US" sz="1400" b="1" dirty="0">
                <a:solidFill>
                  <a:srgbClr val="F29676"/>
                </a:solidFill>
                <a:sym typeface="Wingdings" panose="05000000000000000000" pitchFamily="2" charset="2"/>
              </a:rPr>
              <a:t> You safe time in implementation of new </a:t>
            </a:r>
            <a:r>
              <a:rPr lang="fr-CH" sz="1400" b="1" dirty="0">
                <a:solidFill>
                  <a:srgbClr val="F29676"/>
                </a:solidFill>
              </a:rPr>
              <a:t>pixel chips</a:t>
            </a:r>
          </a:p>
          <a:p>
            <a:endParaRPr lang="fr-CH" sz="1400" dirty="0">
              <a:solidFill>
                <a:schemeClr val="tx1">
                  <a:lumMod val="85000"/>
                  <a:lumOff val="15000"/>
                </a:schemeClr>
              </a:solidFill>
            </a:endParaRPr>
          </a:p>
          <a:p>
            <a:pPr marL="285750" indent="-285750">
              <a:buFont typeface="Arial" panose="020B0604020202020204" pitchFamily="34" charset="0"/>
              <a:buChar char="•"/>
            </a:pPr>
            <a:r>
              <a:rPr lang="fr-CH" sz="1400" dirty="0">
                <a:solidFill>
                  <a:schemeClr val="tx1">
                    <a:lumMod val="85000"/>
                    <a:lumOff val="15000"/>
                  </a:schemeClr>
                </a:solidFill>
              </a:rPr>
              <a:t>Know-how of </a:t>
            </a:r>
            <a:r>
              <a:rPr lang="fr-CH" sz="1400" dirty="0" err="1">
                <a:solidFill>
                  <a:schemeClr val="tx1">
                    <a:lumMod val="85000"/>
                    <a:lumOff val="15000"/>
                  </a:schemeClr>
                </a:solidFill>
              </a:rPr>
              <a:t>integration</a:t>
            </a:r>
            <a:r>
              <a:rPr lang="fr-CH" sz="1400" dirty="0">
                <a:solidFill>
                  <a:schemeClr val="tx1">
                    <a:lumMod val="85000"/>
                    <a:lumOff val="15000"/>
                  </a:schemeClr>
                </a:solidFill>
              </a:rPr>
              <a:t> of </a:t>
            </a:r>
            <a:r>
              <a:rPr lang="fr-CH" sz="1400" dirty="0" err="1">
                <a:solidFill>
                  <a:schemeClr val="tx1">
                    <a:lumMod val="85000"/>
                    <a:lumOff val="15000"/>
                  </a:schemeClr>
                </a:solidFill>
              </a:rPr>
              <a:t>sensors</a:t>
            </a:r>
            <a:r>
              <a:rPr lang="fr-CH" sz="1400" dirty="0">
                <a:solidFill>
                  <a:schemeClr val="tx1">
                    <a:lumMod val="85000"/>
                    <a:lumOff val="15000"/>
                  </a:schemeClr>
                </a:solidFill>
              </a:rPr>
              <a:t> and circuits</a:t>
            </a:r>
          </a:p>
          <a:p>
            <a:r>
              <a:rPr lang="en-US" sz="1400" b="1" dirty="0">
                <a:solidFill>
                  <a:srgbClr val="F29676"/>
                </a:solidFill>
                <a:sym typeface="Wingdings" panose="05000000000000000000" pitchFamily="2" charset="2"/>
              </a:rPr>
              <a:t>        </a:t>
            </a:r>
            <a:r>
              <a:rPr lang="fr-CH" sz="1400" b="1" dirty="0" err="1">
                <a:solidFill>
                  <a:srgbClr val="F29676"/>
                </a:solidFill>
              </a:rPr>
              <a:t>Leverage</a:t>
            </a:r>
            <a:r>
              <a:rPr lang="fr-CH" sz="1400" b="1" dirty="0">
                <a:solidFill>
                  <a:srgbClr val="F29676"/>
                </a:solidFill>
              </a:rPr>
              <a:t> CERN know-how to help simplification and    </a:t>
            </a:r>
          </a:p>
          <a:p>
            <a:r>
              <a:rPr lang="fr-CH" sz="1400" b="1" dirty="0">
                <a:solidFill>
                  <a:srgbClr val="F29676"/>
                </a:solidFill>
              </a:rPr>
              <a:t>       </a:t>
            </a:r>
            <a:r>
              <a:rPr lang="fr-CH" sz="1400" b="1" dirty="0" err="1">
                <a:solidFill>
                  <a:srgbClr val="F29676"/>
                </a:solidFill>
              </a:rPr>
              <a:t>cost</a:t>
            </a:r>
            <a:r>
              <a:rPr lang="fr-CH" sz="1400" b="1" dirty="0">
                <a:solidFill>
                  <a:srgbClr val="F29676"/>
                </a:solidFill>
              </a:rPr>
              <a:t> </a:t>
            </a:r>
            <a:r>
              <a:rPr lang="fr-CH" sz="1400" b="1" dirty="0" err="1">
                <a:solidFill>
                  <a:srgbClr val="F29676"/>
                </a:solidFill>
              </a:rPr>
              <a:t>reduction</a:t>
            </a:r>
            <a:r>
              <a:rPr lang="fr-CH" sz="1400" b="1" dirty="0">
                <a:solidFill>
                  <a:srgbClr val="F29676"/>
                </a:solidFill>
              </a:rPr>
              <a:t> of </a:t>
            </a:r>
            <a:r>
              <a:rPr lang="fr-CH" sz="1400" b="1" dirty="0" err="1">
                <a:solidFill>
                  <a:srgbClr val="F29676"/>
                </a:solidFill>
              </a:rPr>
              <a:t>your</a:t>
            </a:r>
            <a:r>
              <a:rPr lang="fr-CH" sz="1400" b="1" dirty="0">
                <a:solidFill>
                  <a:srgbClr val="F29676"/>
                </a:solidFill>
              </a:rPr>
              <a:t> detector designs.</a:t>
            </a:r>
          </a:p>
        </p:txBody>
      </p:sp>
      <p:sp>
        <p:nvSpPr>
          <p:cNvPr id="25" name="Rounded Rectangle 24"/>
          <p:cNvSpPr/>
          <p:nvPr/>
        </p:nvSpPr>
        <p:spPr>
          <a:xfrm>
            <a:off x="677040" y="1713135"/>
            <a:ext cx="5651319" cy="1580465"/>
          </a:xfrm>
          <a:prstGeom prst="roundRect">
            <a:avLst/>
          </a:prstGeom>
          <a:blipFill>
            <a:blip r:embed="rId4"/>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9" name="Rounded Rectangle 28"/>
          <p:cNvSpPr/>
          <p:nvPr/>
        </p:nvSpPr>
        <p:spPr>
          <a:xfrm>
            <a:off x="6768003" y="1708819"/>
            <a:ext cx="4989554" cy="1580465"/>
          </a:xfrm>
          <a:prstGeom prst="roundRect">
            <a:avLst/>
          </a:prstGeom>
          <a:blipFill dpi="0" rotWithShape="1">
            <a:blip r:embed="rId5"/>
            <a:srcRect/>
            <a:stretch>
              <a:fillRect l="-20000"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7919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0"/>
            <a:ext cx="12192000" cy="5501641"/>
          </a:xfrm>
          <a:prstGeom prst="rect">
            <a:avLst/>
          </a:prstGeom>
          <a:ln w="12700">
            <a:miter lim="400000"/>
          </a:ln>
        </p:spPr>
      </p:pic>
      <p:sp>
        <p:nvSpPr>
          <p:cNvPr id="2" name="Rectangle 1"/>
          <p:cNvSpPr/>
          <p:nvPr/>
        </p:nvSpPr>
        <p:spPr>
          <a:xfrm>
            <a:off x="0" y="0"/>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Lorem ipsum </a:t>
            </a:r>
          </a:p>
        </p:txBody>
      </p:sp>
      <p:sp>
        <p:nvSpPr>
          <p:cNvPr id="6" name="TextBox 5"/>
          <p:cNvSpPr txBox="1"/>
          <p:nvPr/>
        </p:nvSpPr>
        <p:spPr>
          <a:xfrm>
            <a:off x="611495" y="460738"/>
            <a:ext cx="11580505" cy="830997"/>
          </a:xfrm>
          <a:prstGeom prst="rect">
            <a:avLst/>
          </a:prstGeom>
          <a:noFill/>
        </p:spPr>
        <p:txBody>
          <a:bodyPr wrap="square" rtlCol="0">
            <a:spAutoFit/>
          </a:bodyPr>
          <a:lstStyle/>
          <a:p>
            <a:r>
              <a:rPr lang="en-US" sz="4800" dirty="0">
                <a:solidFill>
                  <a:schemeClr val="tx1">
                    <a:lumMod val="65000"/>
                    <a:lumOff val="35000"/>
                  </a:schemeClr>
                </a:solidFill>
              </a:rPr>
              <a:t>Key technology: </a:t>
            </a:r>
            <a:r>
              <a:rPr lang="en-US" sz="4800" dirty="0">
                <a:solidFill>
                  <a:srgbClr val="F29676"/>
                </a:solidFill>
              </a:rPr>
              <a:t>Robust</a:t>
            </a:r>
            <a:r>
              <a:rPr lang="en-US" sz="4800" dirty="0">
                <a:solidFill>
                  <a:schemeClr val="tx1">
                    <a:lumMod val="65000"/>
                    <a:lumOff val="35000"/>
                  </a:schemeClr>
                </a:solidFill>
              </a:rPr>
              <a:t> </a:t>
            </a:r>
            <a:r>
              <a:rPr lang="en-US" sz="4800" dirty="0">
                <a:solidFill>
                  <a:srgbClr val="F29676"/>
                </a:solidFill>
              </a:rPr>
              <a:t>DCDC converters</a:t>
            </a:r>
          </a:p>
        </p:txBody>
      </p:sp>
      <p:grpSp>
        <p:nvGrpSpPr>
          <p:cNvPr id="27" name="Group 26"/>
          <p:cNvGrpSpPr/>
          <p:nvPr/>
        </p:nvGrpSpPr>
        <p:grpSpPr>
          <a:xfrm>
            <a:off x="186950" y="1424517"/>
            <a:ext cx="6171889" cy="5331500"/>
            <a:chOff x="90790" y="1604676"/>
            <a:chExt cx="4205345" cy="5331500"/>
          </a:xfrm>
        </p:grpSpPr>
        <p:sp>
          <p:nvSpPr>
            <p:cNvPr id="10" name="TextBox 9"/>
            <p:cNvSpPr txBox="1"/>
            <p:nvPr/>
          </p:nvSpPr>
          <p:spPr>
            <a:xfrm>
              <a:off x="501603" y="1604676"/>
              <a:ext cx="3794532" cy="400110"/>
            </a:xfrm>
            <a:prstGeom prst="rect">
              <a:avLst/>
            </a:prstGeom>
            <a:noFill/>
          </p:spPr>
          <p:txBody>
            <a:bodyPr wrap="square" rtlCol="0">
              <a:spAutoFit/>
            </a:bodyPr>
            <a:lstStyle/>
            <a:p>
              <a:endParaRPr lang="en-US" sz="2000" b="1" dirty="0">
                <a:solidFill>
                  <a:srgbClr val="F29676"/>
                </a:solidFill>
                <a:cs typeface="Arial" panose="020B0604020202020204" pitchFamily="34" charset="0"/>
              </a:endParaRPr>
            </a:p>
          </p:txBody>
        </p:sp>
        <p:sp>
          <p:nvSpPr>
            <p:cNvPr id="13" name="Rounded Rectangle 12"/>
            <p:cNvSpPr/>
            <p:nvPr/>
          </p:nvSpPr>
          <p:spPr>
            <a:xfrm>
              <a:off x="427079" y="3594704"/>
              <a:ext cx="3827420" cy="1143990"/>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Rounded Rectangle 20"/>
            <p:cNvSpPr/>
            <p:nvPr/>
          </p:nvSpPr>
          <p:spPr>
            <a:xfrm>
              <a:off x="427079" y="4822536"/>
              <a:ext cx="3827420" cy="2113640"/>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TextBox 17"/>
            <p:cNvSpPr txBox="1"/>
            <p:nvPr/>
          </p:nvSpPr>
          <p:spPr>
            <a:xfrm>
              <a:off x="440507" y="3594704"/>
              <a:ext cx="3773368" cy="1169551"/>
            </a:xfrm>
            <a:prstGeom prst="rect">
              <a:avLst/>
            </a:prstGeom>
            <a:noFill/>
          </p:spPr>
          <p:txBody>
            <a:bodyPr wrap="square" rtlCol="0">
              <a:spAutoFit/>
            </a:bodyPr>
            <a:lstStyle/>
            <a:p>
              <a:r>
                <a:rPr lang="en-GB" sz="1400" dirty="0">
                  <a:cs typeface="Arial" panose="020B0604020202020204" pitchFamily="34" charset="0"/>
                </a:rPr>
                <a:t>At CERN, we need DCDC converters in places with high magnetic fields and high radiation levels. Therefore we design and manufacture fully integrated magnetic field and radiation tolerant DCDC Point-Of-Load (POL)converters, enabling distribution at a higher voltage and lower current inside the detector. </a:t>
              </a:r>
              <a:endParaRPr lang="en-GB" sz="1400" dirty="0">
                <a:cs typeface="Arial" panose="020B0604020202020204" pitchFamily="34" charset="0"/>
                <a:sym typeface="Helvetica Light"/>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15" name="TextBox 14"/>
            <p:cNvSpPr txBox="1"/>
            <p:nvPr/>
          </p:nvSpPr>
          <p:spPr>
            <a:xfrm rot="16200000">
              <a:off x="-1036612" y="3032276"/>
              <a:ext cx="2671948" cy="404482"/>
            </a:xfrm>
            <a:prstGeom prst="rect">
              <a:avLst/>
            </a:prstGeom>
            <a:noFill/>
          </p:spPr>
          <p:txBody>
            <a:bodyPr wrap="square" rtlCol="0">
              <a:spAutoFit/>
            </a:bodyPr>
            <a:lstStyle/>
            <a:p>
              <a:r>
                <a:rPr lang="en-US" sz="2800" b="1" dirty="0">
                  <a:solidFill>
                    <a:schemeClr val="bg2">
                      <a:lumMod val="90000"/>
                    </a:schemeClr>
                  </a:solidFill>
                </a:rPr>
                <a:t>what</a:t>
              </a:r>
              <a:endParaRPr lang="en-GB" sz="2800" b="1" dirty="0">
                <a:solidFill>
                  <a:schemeClr val="bg2">
                    <a:lumMod val="90000"/>
                  </a:schemeClr>
                </a:solidFill>
              </a:endParaRPr>
            </a:p>
          </p:txBody>
        </p:sp>
        <p:sp>
          <p:nvSpPr>
            <p:cNvPr id="37" name="TextBox 36"/>
            <p:cNvSpPr txBox="1"/>
            <p:nvPr/>
          </p:nvSpPr>
          <p:spPr>
            <a:xfrm rot="16200000">
              <a:off x="-1042943" y="5012129"/>
              <a:ext cx="2671948" cy="404482"/>
            </a:xfrm>
            <a:prstGeom prst="rect">
              <a:avLst/>
            </a:prstGeom>
            <a:noFill/>
          </p:spPr>
          <p:txBody>
            <a:bodyPr wrap="square" rtlCol="0">
              <a:spAutoFit/>
            </a:bodyPr>
            <a:lstStyle/>
            <a:p>
              <a:r>
                <a:rPr lang="en-US" sz="2800" b="1" dirty="0">
                  <a:solidFill>
                    <a:schemeClr val="bg2">
                      <a:lumMod val="90000"/>
                    </a:schemeClr>
                  </a:solidFill>
                </a:rPr>
                <a:t>tech specs</a:t>
              </a:r>
              <a:endParaRPr lang="en-GB" sz="2800" b="1" dirty="0">
                <a:solidFill>
                  <a:schemeClr val="bg2">
                    <a:lumMod val="90000"/>
                  </a:schemeClr>
                </a:solidFill>
              </a:endParaRPr>
            </a:p>
          </p:txBody>
        </p:sp>
      </p:grpSp>
      <p:grpSp>
        <p:nvGrpSpPr>
          <p:cNvPr id="41" name="Group 40"/>
          <p:cNvGrpSpPr/>
          <p:nvPr/>
        </p:nvGrpSpPr>
        <p:grpSpPr>
          <a:xfrm>
            <a:off x="6280986" y="1678805"/>
            <a:ext cx="5452902" cy="5077212"/>
            <a:chOff x="71652" y="1877144"/>
            <a:chExt cx="4182847" cy="5077212"/>
          </a:xfrm>
        </p:grpSpPr>
        <p:sp>
          <p:nvSpPr>
            <p:cNvPr id="43" name="Rounded Rectangle 4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4" name="Rounded Rectangle 43"/>
            <p:cNvSpPr/>
            <p:nvPr/>
          </p:nvSpPr>
          <p:spPr>
            <a:xfrm>
              <a:off x="427079" y="4756874"/>
              <a:ext cx="3827420" cy="2197482"/>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5" name="TextBox 44"/>
            <p:cNvSpPr txBox="1"/>
            <p:nvPr/>
          </p:nvSpPr>
          <p:spPr>
            <a:xfrm>
              <a:off x="428543" y="4851983"/>
              <a:ext cx="3793068" cy="1600438"/>
            </a:xfrm>
            <a:prstGeom prst="rect">
              <a:avLst/>
            </a:prstGeom>
            <a:noFill/>
          </p:spPr>
          <p:txBody>
            <a:bodyPr wrap="square" rtlCol="0">
              <a:spAutoFit/>
            </a:bodyPr>
            <a:lstStyle/>
            <a:p>
              <a:pPr marL="285750" indent="-285750">
                <a:buFont typeface="Arial" panose="020B0604020202020204" pitchFamily="34" charset="0"/>
                <a:buChar char="•"/>
              </a:pPr>
              <a:r>
                <a:rPr lang="fr-CH" sz="1400" dirty="0">
                  <a:solidFill>
                    <a:schemeClr val="tx1">
                      <a:lumMod val="85000"/>
                      <a:lumOff val="15000"/>
                    </a:schemeClr>
                  </a:solidFill>
                  <a:sym typeface="Wingdings" panose="05000000000000000000" pitchFamily="2" charset="2"/>
                </a:rPr>
                <a:t>DCDC </a:t>
              </a:r>
              <a:r>
                <a:rPr lang="fr-CH" sz="1400" dirty="0" err="1">
                  <a:solidFill>
                    <a:schemeClr val="tx1">
                      <a:lumMod val="85000"/>
                      <a:lumOff val="15000"/>
                    </a:schemeClr>
                  </a:solidFill>
                  <a:sym typeface="Wingdings" panose="05000000000000000000" pitchFamily="2" charset="2"/>
                </a:rPr>
                <a:t>converters</a:t>
              </a:r>
              <a:r>
                <a:rPr lang="fr-CH" sz="1400" dirty="0">
                  <a:solidFill>
                    <a:schemeClr val="tx1">
                      <a:lumMod val="85000"/>
                      <a:lumOff val="15000"/>
                    </a:schemeClr>
                  </a:solidFill>
                  <a:sym typeface="Wingdings" panose="05000000000000000000" pitchFamily="2" charset="2"/>
                </a:rPr>
                <a:t> </a:t>
              </a:r>
              <a:r>
                <a:rPr lang="fr-CH" sz="1400" dirty="0" err="1">
                  <a:solidFill>
                    <a:schemeClr val="tx1">
                      <a:lumMod val="85000"/>
                      <a:lumOff val="15000"/>
                    </a:schemeClr>
                  </a:solidFill>
                  <a:sym typeface="Wingdings" panose="05000000000000000000" pitchFamily="2" charset="2"/>
                </a:rPr>
                <a:t>designed</a:t>
              </a:r>
              <a:r>
                <a:rPr lang="fr-CH" sz="1400" dirty="0">
                  <a:solidFill>
                    <a:schemeClr val="tx1">
                      <a:lumMod val="85000"/>
                      <a:lumOff val="15000"/>
                    </a:schemeClr>
                  </a:solidFill>
                  <a:sym typeface="Wingdings" panose="05000000000000000000" pitchFamily="2" charset="2"/>
                </a:rPr>
                <a:t> to </a:t>
              </a:r>
              <a:r>
                <a:rPr lang="fr-CH" sz="1400" dirty="0" err="1">
                  <a:solidFill>
                    <a:schemeClr val="tx1">
                      <a:lumMod val="85000"/>
                      <a:lumOff val="15000"/>
                    </a:schemeClr>
                  </a:solidFill>
                  <a:sym typeface="Wingdings" panose="05000000000000000000" pitchFamily="2" charset="2"/>
                </a:rPr>
                <a:t>operate</a:t>
              </a:r>
              <a:r>
                <a:rPr lang="fr-CH" sz="1400" dirty="0">
                  <a:solidFill>
                    <a:schemeClr val="tx1">
                      <a:lumMod val="85000"/>
                      <a:lumOff val="15000"/>
                    </a:schemeClr>
                  </a:solidFill>
                  <a:sym typeface="Wingdings" panose="05000000000000000000" pitchFamily="2" charset="2"/>
                </a:rPr>
                <a:t> in </a:t>
              </a:r>
              <a:r>
                <a:rPr lang="fr-CH" sz="1400" dirty="0" err="1">
                  <a:solidFill>
                    <a:schemeClr val="tx1">
                      <a:lumMod val="85000"/>
                      <a:lumOff val="15000"/>
                    </a:schemeClr>
                  </a:solidFill>
                  <a:sym typeface="Wingdings" panose="05000000000000000000" pitchFamily="2" charset="2"/>
                </a:rPr>
                <a:t>magnetic</a:t>
              </a:r>
              <a:r>
                <a:rPr lang="fr-CH" sz="1400" dirty="0">
                  <a:solidFill>
                    <a:schemeClr val="tx1">
                      <a:lumMod val="85000"/>
                      <a:lumOff val="15000"/>
                    </a:schemeClr>
                  </a:solidFill>
                  <a:sym typeface="Wingdings" panose="05000000000000000000" pitchFamily="2" charset="2"/>
                </a:rPr>
                <a:t> and/or radiation </a:t>
              </a:r>
              <a:r>
                <a:rPr lang="fr-CH" sz="1400" dirty="0" err="1">
                  <a:solidFill>
                    <a:schemeClr val="tx1">
                      <a:lumMod val="85000"/>
                      <a:lumOff val="15000"/>
                    </a:schemeClr>
                  </a:solidFill>
                  <a:sym typeface="Wingdings" panose="05000000000000000000" pitchFamily="2" charset="2"/>
                </a:rPr>
                <a:t>environments</a:t>
              </a:r>
              <a:endParaRPr lang="en-GB" sz="1400" dirty="0">
                <a:solidFill>
                  <a:schemeClr val="tx1">
                    <a:lumMod val="85000"/>
                    <a:lumOff val="15000"/>
                  </a:schemeClr>
                </a:solidFill>
                <a:sym typeface="Wingdings" panose="05000000000000000000" pitchFamily="2" charset="2"/>
              </a:endParaRPr>
            </a:p>
            <a:p>
              <a:r>
                <a:rPr lang="en-GB"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Increase reliability and robustness</a:t>
              </a:r>
              <a:br>
                <a:rPr lang="en-US" sz="1400" b="1" dirty="0">
                  <a:solidFill>
                    <a:srgbClr val="F29676"/>
                  </a:solidFill>
                  <a:sym typeface="Wingdings" panose="05000000000000000000" pitchFamily="2" charset="2"/>
                </a:rPr>
              </a:br>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Fully integrated, compact, high density designs</a:t>
              </a:r>
            </a:p>
            <a:p>
              <a:r>
                <a:rPr lang="en-US" sz="1400" b="1" dirty="0">
                  <a:solidFill>
                    <a:srgbClr val="F29676"/>
                  </a:solidFill>
                  <a:sym typeface="Wingdings" panose="05000000000000000000" pitchFamily="2" charset="2"/>
                </a:rPr>
                <a:t>        Suitable for applications with limited space</a:t>
              </a:r>
            </a:p>
            <a:p>
              <a:endParaRPr lang="en-GB" sz="1400" b="1" dirty="0">
                <a:solidFill>
                  <a:srgbClr val="F29676"/>
                </a:solidFill>
              </a:endParaRPr>
            </a:p>
          </p:txBody>
        </p:sp>
        <p:sp>
          <p:nvSpPr>
            <p:cNvPr id="46" name="TextBox 45"/>
            <p:cNvSpPr txBox="1"/>
            <p:nvPr/>
          </p:nvSpPr>
          <p:spPr>
            <a:xfrm rot="16200000">
              <a:off x="-1088797" y="3037593"/>
              <a:ext cx="2671948" cy="351049"/>
            </a:xfrm>
            <a:prstGeom prst="rect">
              <a:avLst/>
            </a:prstGeom>
            <a:noFill/>
          </p:spPr>
          <p:txBody>
            <a:bodyPr wrap="square" rtlCol="0">
              <a:spAutoFit/>
            </a:bodyPr>
            <a:lstStyle/>
            <a:p>
              <a:r>
                <a:rPr lang="en-US" sz="2800" b="1" dirty="0">
                  <a:solidFill>
                    <a:schemeClr val="bg2">
                      <a:lumMod val="90000"/>
                    </a:schemeClr>
                  </a:solidFill>
                </a:rPr>
                <a:t>apps</a:t>
              </a:r>
              <a:endParaRPr lang="en-GB" sz="2800" b="1" dirty="0">
                <a:solidFill>
                  <a:schemeClr val="bg2">
                    <a:lumMod val="90000"/>
                  </a:schemeClr>
                </a:solidFill>
              </a:endParaRPr>
            </a:p>
          </p:txBody>
        </p:sp>
        <p:sp>
          <p:nvSpPr>
            <p:cNvPr id="47" name="TextBox 46"/>
            <p:cNvSpPr txBox="1"/>
            <p:nvPr/>
          </p:nvSpPr>
          <p:spPr>
            <a:xfrm rot="16200000">
              <a:off x="-1078302" y="5216836"/>
              <a:ext cx="2671948" cy="351049"/>
            </a:xfrm>
            <a:prstGeom prst="rect">
              <a:avLst/>
            </a:prstGeom>
            <a:noFill/>
          </p:spPr>
          <p:txBody>
            <a:bodyPr wrap="square" rtlCol="0">
              <a:spAutoFit/>
            </a:bodyPr>
            <a:lstStyle/>
            <a:p>
              <a:r>
                <a:rPr lang="en-US" sz="2800" b="1" dirty="0">
                  <a:solidFill>
                    <a:schemeClr val="bg2">
                      <a:lumMod val="90000"/>
                    </a:schemeClr>
                  </a:solidFill>
                </a:rPr>
                <a:t>added value</a:t>
              </a:r>
              <a:endParaRPr lang="en-GB" sz="2800" b="1" dirty="0">
                <a:solidFill>
                  <a:schemeClr val="bg2">
                    <a:lumMod val="90000"/>
                  </a:schemeClr>
                </a:solidFill>
              </a:endParaRPr>
            </a:p>
          </p:txBody>
        </p:sp>
        <p:sp>
          <p:nvSpPr>
            <p:cNvPr id="48" name="TextBox 47"/>
            <p:cNvSpPr txBox="1"/>
            <p:nvPr/>
          </p:nvSpPr>
          <p:spPr>
            <a:xfrm>
              <a:off x="446404" y="3632107"/>
              <a:ext cx="3775207" cy="738664"/>
            </a:xfrm>
            <a:prstGeom prst="rect">
              <a:avLst/>
            </a:prstGeom>
            <a:noFill/>
          </p:spPr>
          <p:txBody>
            <a:bodyPr wrap="square" rtlCol="0">
              <a:spAutoFit/>
            </a:bodyPr>
            <a:lstStyle/>
            <a:p>
              <a:r>
                <a:rPr lang="fr-CH" sz="1400" dirty="0">
                  <a:cs typeface="Arial" panose="020B0604020202020204" pitchFamily="34" charset="0"/>
                </a:rPr>
                <a:t>Power distribution </a:t>
              </a:r>
              <a:r>
                <a:rPr lang="fr-CH" sz="1400" dirty="0" err="1">
                  <a:cs typeface="Arial" panose="020B0604020202020204" pitchFamily="34" charset="0"/>
                </a:rPr>
                <a:t>where</a:t>
              </a:r>
              <a:r>
                <a:rPr lang="fr-CH" sz="1400" dirty="0">
                  <a:cs typeface="Arial" panose="020B0604020202020204" pitchFamily="34" charset="0"/>
                </a:rPr>
                <a:t> radiation and </a:t>
              </a:r>
              <a:r>
                <a:rPr lang="fr-CH" sz="1400" dirty="0" err="1">
                  <a:cs typeface="Arial" panose="020B0604020202020204" pitchFamily="34" charset="0"/>
                </a:rPr>
                <a:t>magnetic</a:t>
              </a:r>
              <a:r>
                <a:rPr lang="fr-CH" sz="1400" dirty="0">
                  <a:cs typeface="Arial" panose="020B0604020202020204" pitchFamily="34" charset="0"/>
                </a:rPr>
                <a:t> </a:t>
              </a:r>
              <a:r>
                <a:rPr lang="fr-CH" sz="1400" dirty="0" err="1">
                  <a:cs typeface="Arial" panose="020B0604020202020204" pitchFamily="34" charset="0"/>
                </a:rPr>
                <a:t>field</a:t>
              </a:r>
              <a:r>
                <a:rPr lang="fr-CH" sz="1400" dirty="0">
                  <a:cs typeface="Arial" panose="020B0604020202020204" pitchFamily="34" charset="0"/>
                </a:rPr>
                <a:t> </a:t>
              </a:r>
              <a:r>
                <a:rPr lang="fr-CH" sz="1400" dirty="0" err="1">
                  <a:cs typeface="Arial" panose="020B0604020202020204" pitchFamily="34" charset="0"/>
                </a:rPr>
                <a:t>tolerance</a:t>
              </a:r>
              <a:r>
                <a:rPr lang="fr-CH" sz="1400" dirty="0">
                  <a:cs typeface="Arial" panose="020B0604020202020204" pitchFamily="34" charset="0"/>
                </a:rPr>
                <a:t> </a:t>
              </a:r>
              <a:r>
                <a:rPr lang="fr-CH" sz="1400" dirty="0" err="1">
                  <a:cs typeface="Arial" panose="020B0604020202020204" pitchFamily="34" charset="0"/>
                </a:rPr>
                <a:t>is</a:t>
              </a:r>
              <a:r>
                <a:rPr lang="fr-CH" sz="1400" dirty="0">
                  <a:cs typeface="Arial" panose="020B0604020202020204" pitchFamily="34" charset="0"/>
                </a:rPr>
                <a:t> </a:t>
              </a:r>
              <a:r>
                <a:rPr lang="fr-CH" sz="1400" dirty="0" err="1">
                  <a:cs typeface="Arial" panose="020B0604020202020204" pitchFamily="34" charset="0"/>
                </a:rPr>
                <a:t>required</a:t>
              </a:r>
              <a:r>
                <a:rPr lang="fr-CH" sz="1400" dirty="0">
                  <a:cs typeface="Arial" panose="020B0604020202020204" pitchFamily="34" charset="0"/>
                </a:rPr>
                <a:t> </a:t>
              </a:r>
              <a:r>
                <a:rPr lang="fr-CH" sz="1400" dirty="0" err="1">
                  <a:cs typeface="Arial" panose="020B0604020202020204" pitchFamily="34" charset="0"/>
                </a:rPr>
                <a:t>such</a:t>
              </a:r>
              <a:r>
                <a:rPr lang="fr-CH" sz="1400" dirty="0">
                  <a:cs typeface="Arial" panose="020B0604020202020204" pitchFamily="34" charset="0"/>
                </a:rPr>
                <a:t> as: </a:t>
              </a:r>
              <a:r>
                <a:rPr lang="fr-CH" sz="1400" dirty="0" err="1">
                  <a:cs typeface="Arial" panose="020B0604020202020204" pitchFamily="34" charset="0"/>
                </a:rPr>
                <a:t>Avionics</a:t>
              </a:r>
              <a:r>
                <a:rPr lang="fr-CH" sz="1400" dirty="0">
                  <a:cs typeface="Arial" panose="020B0604020202020204" pitchFamily="34" charset="0"/>
                </a:rPr>
                <a:t>, Space, </a:t>
              </a:r>
              <a:r>
                <a:rPr lang="fr-CH" sz="1400" dirty="0" err="1">
                  <a:cs typeface="Arial" panose="020B0604020202020204" pitchFamily="34" charset="0"/>
                </a:rPr>
                <a:t>Safety</a:t>
              </a:r>
              <a:r>
                <a:rPr lang="fr-CH" sz="1400" dirty="0">
                  <a:cs typeface="Arial" panose="020B0604020202020204" pitchFamily="34" charset="0"/>
                </a:rPr>
                <a:t>, Medical </a:t>
              </a:r>
              <a:r>
                <a:rPr lang="fr-CH" sz="1400" dirty="0" err="1">
                  <a:cs typeface="Arial" panose="020B0604020202020204" pitchFamily="34" charset="0"/>
                </a:rPr>
                <a:t>equipment</a:t>
              </a:r>
              <a:r>
                <a:rPr lang="fr-CH" sz="1400" dirty="0">
                  <a:cs typeface="Arial" panose="020B0604020202020204" pitchFamily="34" charset="0"/>
                </a:rPr>
                <a:t>, Electric transportation</a:t>
              </a:r>
              <a:endParaRPr lang="en-GB" sz="1400" dirty="0">
                <a:cs typeface="Arial" panose="020B0604020202020204" pitchFamily="34" charset="0"/>
              </a:endParaRPr>
            </a:p>
          </p:txBody>
        </p:sp>
      </p:grpSp>
      <p:sp>
        <p:nvSpPr>
          <p:cNvPr id="9" name="Rectangle 8"/>
          <p:cNvSpPr/>
          <p:nvPr/>
        </p:nvSpPr>
        <p:spPr>
          <a:xfrm>
            <a:off x="822040" y="4631668"/>
            <a:ext cx="5826446" cy="1938992"/>
          </a:xfrm>
          <a:prstGeom prst="rect">
            <a:avLst/>
          </a:prstGeom>
        </p:spPr>
        <p:txBody>
          <a:bodyPr wrap="square">
            <a:spAutoFit/>
          </a:bodyPr>
          <a:lstStyle/>
          <a:p>
            <a:pPr marL="285750" indent="-285750">
              <a:buFont typeface="Arial" panose="020B0604020202020204" pitchFamily="34" charset="0"/>
              <a:buChar char="•"/>
            </a:pPr>
            <a:r>
              <a:rPr lang="en-GB" sz="1400" dirty="0">
                <a:solidFill>
                  <a:schemeClr val="tx1">
                    <a:lumMod val="85000"/>
                    <a:lumOff val="15000"/>
                  </a:schemeClr>
                </a:solidFill>
              </a:rPr>
              <a:t>Input voltage 2.5 or 12V </a:t>
            </a:r>
          </a:p>
          <a:p>
            <a:pPr marL="285750" indent="-285750">
              <a:buFont typeface="Arial" panose="020B0604020202020204" pitchFamily="34" charset="0"/>
              <a:buChar char="•"/>
            </a:pPr>
            <a:r>
              <a:rPr lang="en-GB" sz="1400" dirty="0">
                <a:solidFill>
                  <a:schemeClr val="tx1">
                    <a:lumMod val="85000"/>
                    <a:lumOff val="15000"/>
                  </a:schemeClr>
                </a:solidFill>
              </a:rPr>
              <a:t>Continuous 4A load capability</a:t>
            </a:r>
          </a:p>
          <a:p>
            <a:pPr marL="285750" indent="-285750">
              <a:buFont typeface="Arial" panose="020B0604020202020204" pitchFamily="34" charset="0"/>
              <a:buChar char="•"/>
            </a:pPr>
            <a:r>
              <a:rPr lang="en-GB" sz="1400" dirty="0">
                <a:solidFill>
                  <a:schemeClr val="tx1">
                    <a:lumMod val="85000"/>
                    <a:lumOff val="15000"/>
                  </a:schemeClr>
                </a:solidFill>
              </a:rPr>
              <a:t>Switching frequency in the range of 1 to 4 MHz</a:t>
            </a:r>
          </a:p>
          <a:p>
            <a:pPr marL="285750" indent="-285750">
              <a:buFont typeface="Arial" panose="020B0604020202020204" pitchFamily="34" charset="0"/>
              <a:buChar char="•"/>
            </a:pPr>
            <a:r>
              <a:rPr lang="en-GB" sz="1400" dirty="0">
                <a:solidFill>
                  <a:schemeClr val="tx1">
                    <a:lumMod val="85000"/>
                    <a:lumOff val="15000"/>
                  </a:schemeClr>
                </a:solidFill>
              </a:rPr>
              <a:t>Synchronous Buck topology with continuous mode operation.</a:t>
            </a:r>
          </a:p>
          <a:p>
            <a:pPr marL="285750" indent="-285750">
              <a:buFont typeface="Arial" panose="020B0604020202020204" pitchFamily="34" charset="0"/>
              <a:buChar char="•"/>
            </a:pPr>
            <a:r>
              <a:rPr lang="en-GB" sz="1400" dirty="0">
                <a:solidFill>
                  <a:schemeClr val="tx1">
                    <a:lumMod val="85000"/>
                    <a:lumOff val="15000"/>
                  </a:schemeClr>
                </a:solidFill>
              </a:rPr>
              <a:t>High bandwidth feedback loop for good transient  performance.</a:t>
            </a:r>
          </a:p>
          <a:p>
            <a:pPr marL="285750" indent="-285750">
              <a:buFont typeface="Arial" panose="020B0604020202020204" pitchFamily="34" charset="0"/>
              <a:buChar char="•"/>
            </a:pPr>
            <a:r>
              <a:rPr lang="en-GB" sz="1400" dirty="0">
                <a:solidFill>
                  <a:schemeClr val="tx1">
                    <a:lumMod val="85000"/>
                    <a:lumOff val="15000"/>
                  </a:schemeClr>
                </a:solidFill>
              </a:rPr>
              <a:t>Radiation tolerant: </a:t>
            </a:r>
          </a:p>
          <a:p>
            <a:pPr marL="1657350" lvl="3" indent="-285750">
              <a:buFont typeface="Arial" panose="020B0604020202020204" pitchFamily="34" charset="0"/>
              <a:buChar char="•"/>
            </a:pPr>
            <a:r>
              <a:rPr lang="en-GB" sz="1200" dirty="0">
                <a:solidFill>
                  <a:schemeClr val="tx1">
                    <a:lumMod val="85000"/>
                    <a:lumOff val="15000"/>
                  </a:schemeClr>
                </a:solidFill>
              </a:rPr>
              <a:t>TID </a:t>
            </a:r>
            <a:r>
              <a:rPr lang="en-GB" sz="1200" dirty="0" err="1">
                <a:solidFill>
                  <a:schemeClr val="tx1">
                    <a:lumMod val="85000"/>
                    <a:lumOff val="15000"/>
                  </a:schemeClr>
                </a:solidFill>
              </a:rPr>
              <a:t>upto</a:t>
            </a:r>
            <a:r>
              <a:rPr lang="en-GB" sz="1200" dirty="0">
                <a:solidFill>
                  <a:schemeClr val="tx1">
                    <a:lumMod val="85000"/>
                    <a:lumOff val="15000"/>
                  </a:schemeClr>
                </a:solidFill>
              </a:rPr>
              <a:t> &gt;200Mrad(Si).</a:t>
            </a:r>
          </a:p>
          <a:p>
            <a:pPr marL="1657350" lvl="3" indent="-285750">
              <a:buFont typeface="Arial" panose="020B0604020202020204" pitchFamily="34" charset="0"/>
              <a:buChar char="•"/>
            </a:pPr>
            <a:r>
              <a:rPr lang="fr-CH" sz="1200" dirty="0" err="1">
                <a:solidFill>
                  <a:schemeClr val="tx1">
                    <a:lumMod val="85000"/>
                    <a:lumOff val="15000"/>
                  </a:schemeClr>
                </a:solidFill>
              </a:rPr>
              <a:t>Displacement</a:t>
            </a:r>
            <a:r>
              <a:rPr lang="fr-CH" sz="1200" dirty="0">
                <a:solidFill>
                  <a:schemeClr val="tx1">
                    <a:lumMod val="85000"/>
                    <a:lumOff val="15000"/>
                  </a:schemeClr>
                </a:solidFill>
              </a:rPr>
              <a:t> damage up to 2</a:t>
            </a:r>
            <a:r>
              <a:rPr lang="fr-CH" sz="1200" baseline="30000" dirty="0">
                <a:solidFill>
                  <a:schemeClr val="tx1">
                    <a:lumMod val="85000"/>
                    <a:lumOff val="15000"/>
                  </a:schemeClr>
                </a:solidFill>
              </a:rPr>
              <a:t>e</a:t>
            </a:r>
            <a:r>
              <a:rPr lang="fr-CH" sz="1200" dirty="0">
                <a:solidFill>
                  <a:schemeClr val="tx1">
                    <a:lumMod val="85000"/>
                    <a:lumOff val="15000"/>
                  </a:schemeClr>
                </a:solidFill>
              </a:rPr>
              <a:t>15 N/cm2 </a:t>
            </a:r>
          </a:p>
          <a:p>
            <a:pPr marL="1657350" lvl="3" indent="-285750">
              <a:buFont typeface="Arial" panose="020B0604020202020204" pitchFamily="34" charset="0"/>
              <a:buChar char="•"/>
            </a:pPr>
            <a:r>
              <a:rPr lang="fr-CH" sz="1200" dirty="0">
                <a:solidFill>
                  <a:schemeClr val="tx1">
                    <a:lumMod val="85000"/>
                    <a:lumOff val="15000"/>
                  </a:schemeClr>
                </a:solidFill>
              </a:rPr>
              <a:t>Single </a:t>
            </a:r>
            <a:r>
              <a:rPr lang="fr-CH" sz="1200" dirty="0" err="1">
                <a:solidFill>
                  <a:schemeClr val="tx1">
                    <a:lumMod val="85000"/>
                    <a:lumOff val="15000"/>
                  </a:schemeClr>
                </a:solidFill>
              </a:rPr>
              <a:t>event</a:t>
            </a:r>
            <a:r>
              <a:rPr lang="fr-CH" sz="1200" dirty="0">
                <a:solidFill>
                  <a:schemeClr val="tx1">
                    <a:lumMod val="85000"/>
                    <a:lumOff val="15000"/>
                  </a:schemeClr>
                </a:solidFill>
              </a:rPr>
              <a:t> </a:t>
            </a:r>
            <a:r>
              <a:rPr lang="fr-CH" sz="1200" dirty="0" err="1">
                <a:solidFill>
                  <a:schemeClr val="tx1">
                    <a:lumMod val="85000"/>
                    <a:lumOff val="15000"/>
                  </a:schemeClr>
                </a:solidFill>
              </a:rPr>
              <a:t>effects</a:t>
            </a:r>
            <a:r>
              <a:rPr lang="fr-CH" sz="1200" dirty="0">
                <a:solidFill>
                  <a:schemeClr val="tx1">
                    <a:lumMod val="85000"/>
                    <a:lumOff val="15000"/>
                  </a:schemeClr>
                </a:solidFill>
              </a:rPr>
              <a:t> </a:t>
            </a:r>
            <a:r>
              <a:rPr lang="fr-CH" sz="1200" dirty="0" err="1">
                <a:solidFill>
                  <a:schemeClr val="tx1">
                    <a:lumMod val="85000"/>
                    <a:lumOff val="15000"/>
                  </a:schemeClr>
                </a:solidFill>
              </a:rPr>
              <a:t>immunity</a:t>
            </a:r>
            <a:endParaRPr lang="en-GB" sz="1200" dirty="0">
              <a:solidFill>
                <a:schemeClr val="tx1">
                  <a:lumMod val="85000"/>
                  <a:lumOff val="15000"/>
                </a:schemeClr>
              </a:solidFill>
            </a:endParaRPr>
          </a:p>
        </p:txBody>
      </p:sp>
      <p:sp>
        <p:nvSpPr>
          <p:cNvPr id="25" name="Rounded Rectangle 24"/>
          <p:cNvSpPr/>
          <p:nvPr/>
        </p:nvSpPr>
        <p:spPr>
          <a:xfrm>
            <a:off x="677040" y="1713135"/>
            <a:ext cx="5651319" cy="1580465"/>
          </a:xfrm>
          <a:prstGeom prst="roundRect">
            <a:avLst/>
          </a:prstGeom>
          <a:blipFill>
            <a:blip r:embed="rId4">
              <a:extLst>
                <a:ext uri="{BEBA8EAE-BF5A-486C-A8C5-ECC9F3942E4B}">
                  <a14:imgProps xmlns:a14="http://schemas.microsoft.com/office/drawing/2010/main">
                    <a14:imgLayer r:embed="rId5">
                      <a14:imgEffect>
                        <a14:brightnessContrast bright="16000"/>
                      </a14:imgEffect>
                    </a14:imgLayer>
                  </a14:imgProps>
                </a:ext>
              </a:extLst>
            </a:blip>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6" name="Rounded Rectangle 25"/>
          <p:cNvSpPr/>
          <p:nvPr/>
        </p:nvSpPr>
        <p:spPr>
          <a:xfrm>
            <a:off x="6746241" y="1708819"/>
            <a:ext cx="4987647" cy="1580465"/>
          </a:xfrm>
          <a:prstGeom prst="roundRect">
            <a:avLst/>
          </a:prstGeom>
          <a:blipFill dpi="0" rotWithShape="1">
            <a:blip r:embed="rId6">
              <a:extLst>
                <a:ext uri="{BEBA8EAE-BF5A-486C-A8C5-ECC9F3942E4B}">
                  <a14:imgProps xmlns:a14="http://schemas.microsoft.com/office/drawing/2010/main">
                    <a14:imgLayer r:embed="rId7">
                      <a14:imgEffect>
                        <a14:brightnessContrast bright="33000"/>
                      </a14:imgEffect>
                    </a14:imgLayer>
                  </a14:imgProps>
                </a:ext>
              </a:extLst>
            </a:blip>
            <a:srcRect/>
            <a:stretch>
              <a:fillRect l="-20000"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759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CDA0E-3962-170D-57B5-A4A9585F1D53}"/>
              </a:ext>
            </a:extLst>
          </p:cNvPr>
          <p:cNvSpPr>
            <a:spLocks noGrp="1"/>
          </p:cNvSpPr>
          <p:nvPr>
            <p:ph type="title"/>
          </p:nvPr>
        </p:nvSpPr>
        <p:spPr>
          <a:xfrm>
            <a:off x="432164" y="163599"/>
            <a:ext cx="8083875" cy="1325563"/>
          </a:xfrm>
        </p:spPr>
        <p:txBody>
          <a:bodyPr>
            <a:normAutofit fontScale="90000"/>
          </a:bodyPr>
          <a:lstStyle/>
          <a:p>
            <a:r>
              <a:rPr lang="en-GB" sz="2700" b="1" u="sng" dirty="0">
                <a:solidFill>
                  <a:schemeClr val="accent1"/>
                </a:solidFill>
                <a:latin typeface="Calibri" panose="020F0502020204030204" pitchFamily="34" charset="0"/>
                <a:cs typeface="Calibri" panose="020F0502020204030204" pitchFamily="34" charset="0"/>
              </a:rPr>
              <a:t>DC-DC Converters</a:t>
            </a:r>
            <a:br>
              <a:rPr lang="en-GB" sz="2000" b="1" u="sng" dirty="0">
                <a:solidFill>
                  <a:schemeClr val="accent1"/>
                </a:solidFill>
                <a:latin typeface="Calibri" panose="020F0502020204030204" pitchFamily="34" charset="0"/>
                <a:cs typeface="Calibri" panose="020F0502020204030204" pitchFamily="34" charset="0"/>
              </a:rPr>
            </a:br>
            <a:br>
              <a:rPr lang="en-GB" sz="2000" dirty="0">
                <a:solidFill>
                  <a:schemeClr val="accent1"/>
                </a:solidFill>
                <a:latin typeface="Calibri" panose="020F0502020204030204" pitchFamily="34" charset="0"/>
                <a:cs typeface="Calibri" panose="020F0502020204030204" pitchFamily="34" charset="0"/>
              </a:rPr>
            </a:br>
            <a:r>
              <a:rPr lang="en-GB" sz="2000" dirty="0">
                <a:solidFill>
                  <a:schemeClr val="accent1"/>
                </a:solidFill>
                <a:latin typeface="Calibri" panose="020F0502020204030204" pitchFamily="34" charset="0"/>
                <a:cs typeface="Calibri" panose="020F0502020204030204" pitchFamily="34" charset="0"/>
              </a:rPr>
              <a:t>A radiation and magnetic field tolerant DC-DC Point-Of-Load (POL) enables distribution at higher voltage with local on-detector conversion to the voltage required by the electronics, considerably decreasing the current in the cables.</a:t>
            </a:r>
          </a:p>
        </p:txBody>
      </p:sp>
      <p:sp>
        <p:nvSpPr>
          <p:cNvPr id="3" name="Text Placeholder 2">
            <a:extLst>
              <a:ext uri="{FF2B5EF4-FFF2-40B4-BE49-F238E27FC236}">
                <a16:creationId xmlns:a16="http://schemas.microsoft.com/office/drawing/2014/main" id="{91950C27-02B5-FF6E-85CD-D91D3DC22293}"/>
              </a:ext>
            </a:extLst>
          </p:cNvPr>
          <p:cNvSpPr>
            <a:spLocks noGrp="1"/>
          </p:cNvSpPr>
          <p:nvPr>
            <p:ph type="body" idx="1"/>
          </p:nvPr>
        </p:nvSpPr>
        <p:spPr>
          <a:xfrm>
            <a:off x="355046" y="1793996"/>
            <a:ext cx="5157787" cy="485262"/>
          </a:xfrm>
        </p:spPr>
        <p:txBody>
          <a:bodyPr/>
          <a:lstStyle/>
          <a:p>
            <a:r>
              <a:rPr lang="en-GB" dirty="0"/>
              <a:t>bPOL12V</a:t>
            </a:r>
          </a:p>
        </p:txBody>
      </p:sp>
      <p:sp>
        <p:nvSpPr>
          <p:cNvPr id="4" name="Content Placeholder 3">
            <a:extLst>
              <a:ext uri="{FF2B5EF4-FFF2-40B4-BE49-F238E27FC236}">
                <a16:creationId xmlns:a16="http://schemas.microsoft.com/office/drawing/2014/main" id="{938F6369-6574-69D2-D6F5-91B35D739729}"/>
              </a:ext>
            </a:extLst>
          </p:cNvPr>
          <p:cNvSpPr>
            <a:spLocks noGrp="1"/>
          </p:cNvSpPr>
          <p:nvPr>
            <p:ph sz="half" idx="2"/>
          </p:nvPr>
        </p:nvSpPr>
        <p:spPr>
          <a:xfrm>
            <a:off x="531316" y="2220832"/>
            <a:ext cx="5488485" cy="4023238"/>
          </a:xfrm>
        </p:spPr>
        <p:txBody>
          <a:bodyPr>
            <a:noAutofit/>
          </a:bodyPr>
          <a:lstStyle/>
          <a:p>
            <a:r>
              <a:rPr lang="en-GB" sz="1400" dirty="0">
                <a:latin typeface="Calibri" panose="020F0502020204030204" pitchFamily="34" charset="0"/>
                <a:cs typeface="Calibri" panose="020F0502020204030204" pitchFamily="34" charset="0"/>
              </a:rPr>
              <a:t>Input voltage 5.5 to 12 V</a:t>
            </a:r>
          </a:p>
          <a:p>
            <a:r>
              <a:rPr lang="en-GB" sz="1400" dirty="0">
                <a:latin typeface="Calibri" panose="020F0502020204030204" pitchFamily="34" charset="0"/>
                <a:cs typeface="Calibri" panose="020F0502020204030204" pitchFamily="34" charset="0"/>
              </a:rPr>
              <a:t>Continuous 4 A load capability</a:t>
            </a:r>
          </a:p>
          <a:p>
            <a:r>
              <a:rPr lang="en-GB" sz="1400" dirty="0">
                <a:latin typeface="Calibri" panose="020F0502020204030204" pitchFamily="34" charset="0"/>
                <a:cs typeface="Calibri" panose="020F0502020204030204" pitchFamily="34" charset="0"/>
              </a:rPr>
              <a:t>Adjustable switching frequency 1-3 MHz</a:t>
            </a:r>
          </a:p>
          <a:p>
            <a:r>
              <a:rPr lang="en-GB" sz="1400" dirty="0">
                <a:latin typeface="Calibri" panose="020F0502020204030204" pitchFamily="34" charset="0"/>
                <a:cs typeface="Calibri" panose="020F0502020204030204" pitchFamily="34" charset="0"/>
              </a:rPr>
              <a:t>Synchronous Buck topology with continuous mode operation</a:t>
            </a:r>
          </a:p>
          <a:p>
            <a:r>
              <a:rPr lang="en-GB" sz="1400" dirty="0">
                <a:latin typeface="Calibri" panose="020F0502020204030204" pitchFamily="34" charset="0"/>
                <a:cs typeface="Calibri" panose="020F0502020204030204" pitchFamily="34" charset="0"/>
              </a:rPr>
              <a:t>High bandwidth feedback loop (150 kHz) for good transient performance</a:t>
            </a:r>
          </a:p>
          <a:p>
            <a:r>
              <a:rPr lang="en-GB" sz="1400" dirty="0">
                <a:latin typeface="Calibri" panose="020F0502020204030204" pitchFamily="34" charset="0"/>
                <a:cs typeface="Calibri" panose="020F0502020204030204" pitchFamily="34" charset="0"/>
              </a:rPr>
              <a:t>Protection Over-Current (OVC) and Over-Temperature (OTP)</a:t>
            </a:r>
          </a:p>
          <a:p>
            <a:r>
              <a:rPr lang="en-GB" sz="1400" dirty="0">
                <a:latin typeface="Calibri" panose="020F0502020204030204" pitchFamily="34" charset="0"/>
                <a:cs typeface="Calibri" panose="020F0502020204030204" pitchFamily="34" charset="0"/>
              </a:rPr>
              <a:t>Protection Input Under Voltage Lock Out (ULVO) </a:t>
            </a:r>
          </a:p>
          <a:p>
            <a:r>
              <a:rPr lang="en-GB" sz="1400" dirty="0">
                <a:latin typeface="Calibri" panose="020F0502020204030204" pitchFamily="34" charset="0"/>
                <a:cs typeface="Calibri" panose="020F0502020204030204" pitchFamily="34" charset="0"/>
              </a:rPr>
              <a:t>Radiation tolerant: TID up to &gt;150 </a:t>
            </a:r>
            <a:r>
              <a:rPr lang="en-GB" sz="1400" dirty="0" err="1">
                <a:latin typeface="Calibri" panose="020F0502020204030204" pitchFamily="34" charset="0"/>
                <a:cs typeface="Calibri" panose="020F0502020204030204" pitchFamily="34" charset="0"/>
              </a:rPr>
              <a:t>Mrad</a:t>
            </a:r>
            <a:r>
              <a:rPr lang="en-GB" sz="1400" dirty="0">
                <a:latin typeface="Calibri" panose="020F0502020204030204" pitchFamily="34" charset="0"/>
                <a:cs typeface="Calibri" panose="020F0502020204030204" pitchFamily="34" charset="0"/>
              </a:rPr>
              <a:t>(Si)</a:t>
            </a:r>
          </a:p>
          <a:p>
            <a:r>
              <a:rPr lang="en-GB" sz="1400" b="1" dirty="0">
                <a:latin typeface="Calibri" panose="020F0502020204030204" pitchFamily="34" charset="0"/>
                <a:cs typeface="Calibri" panose="020F0502020204030204" pitchFamily="34" charset="0"/>
              </a:rPr>
              <a:t>bPOL12V also available as a standalone licensable ASIC</a:t>
            </a:r>
          </a:p>
          <a:p>
            <a:endParaRPr lang="en-GB" sz="1400" dirty="0">
              <a:latin typeface="Calibri" panose="020F0502020204030204" pitchFamily="34" charset="0"/>
              <a:cs typeface="Calibri" panose="020F0502020204030204" pitchFamily="34" charset="0"/>
            </a:endParaRPr>
          </a:p>
          <a:p>
            <a:pPr marL="0" indent="0">
              <a:buNone/>
            </a:pPr>
            <a:r>
              <a:rPr lang="en-GB" sz="1400" b="1" dirty="0">
                <a:latin typeface="Calibri" panose="020F0502020204030204" pitchFamily="34" charset="0"/>
                <a:cs typeface="Calibri" panose="020F0502020204030204" pitchFamily="34" charset="0"/>
              </a:rPr>
              <a:t>APPLICATIONS</a:t>
            </a:r>
          </a:p>
          <a:p>
            <a:r>
              <a:rPr lang="en-GB" sz="1400" dirty="0">
                <a:latin typeface="Calibri" panose="020F0502020204030204" pitchFamily="34" charset="0"/>
                <a:cs typeface="Calibri" panose="020F0502020204030204" pitchFamily="34" charset="0"/>
              </a:rPr>
              <a:t>Point Of Load in distributed power systems where either radiation tolerance or magnetic field tolerance, or both, are required. </a:t>
            </a:r>
          </a:p>
        </p:txBody>
      </p:sp>
      <p:sp>
        <p:nvSpPr>
          <p:cNvPr id="5" name="Text Placeholder 4">
            <a:extLst>
              <a:ext uri="{FF2B5EF4-FFF2-40B4-BE49-F238E27FC236}">
                <a16:creationId xmlns:a16="http://schemas.microsoft.com/office/drawing/2014/main" id="{43196DAF-87A4-8538-F7F5-AD208EF80202}"/>
              </a:ext>
            </a:extLst>
          </p:cNvPr>
          <p:cNvSpPr>
            <a:spLocks noGrp="1"/>
          </p:cNvSpPr>
          <p:nvPr>
            <p:ph type="body" sz="quarter" idx="3"/>
          </p:nvPr>
        </p:nvSpPr>
        <p:spPr>
          <a:xfrm>
            <a:off x="6232849" y="1912517"/>
            <a:ext cx="5183188" cy="485262"/>
          </a:xfrm>
        </p:spPr>
        <p:txBody>
          <a:bodyPr/>
          <a:lstStyle/>
          <a:p>
            <a:r>
              <a:rPr lang="en-US" dirty="0"/>
              <a:t>bPOL48V</a:t>
            </a:r>
          </a:p>
        </p:txBody>
      </p:sp>
      <p:sp>
        <p:nvSpPr>
          <p:cNvPr id="6" name="Content Placeholder 5">
            <a:extLst>
              <a:ext uri="{FF2B5EF4-FFF2-40B4-BE49-F238E27FC236}">
                <a16:creationId xmlns:a16="http://schemas.microsoft.com/office/drawing/2014/main" id="{99143F76-3DDF-3700-EF39-81A7E1249BC6}"/>
              </a:ext>
            </a:extLst>
          </p:cNvPr>
          <p:cNvSpPr>
            <a:spLocks noGrp="1"/>
          </p:cNvSpPr>
          <p:nvPr>
            <p:ph sz="quarter" idx="4"/>
          </p:nvPr>
        </p:nvSpPr>
        <p:spPr>
          <a:xfrm>
            <a:off x="6739817" y="2397779"/>
            <a:ext cx="5183188" cy="4023238"/>
          </a:xfrm>
        </p:spPr>
        <p:txBody>
          <a:bodyPr>
            <a:normAutofit fontScale="70000" lnSpcReduction="20000"/>
          </a:bodyPr>
          <a:lstStyle/>
          <a:p>
            <a:pPr>
              <a:lnSpc>
                <a:spcPct val="110000"/>
              </a:lnSpc>
            </a:pPr>
            <a:r>
              <a:rPr lang="en-GB" sz="1800" dirty="0">
                <a:latin typeface="Calibri" panose="020F0502020204030204" pitchFamily="34" charset="0"/>
                <a:cs typeface="Calibri" panose="020F0502020204030204" pitchFamily="34" charset="0"/>
              </a:rPr>
              <a:t>Input voltage 17 to 48 V</a:t>
            </a:r>
          </a:p>
          <a:p>
            <a:pPr>
              <a:lnSpc>
                <a:spcPct val="110000"/>
              </a:lnSpc>
            </a:pPr>
            <a:r>
              <a:rPr lang="en-GB" sz="1800" dirty="0">
                <a:latin typeface="Calibri" panose="020F0502020204030204" pitchFamily="34" charset="0"/>
                <a:cs typeface="Calibri" panose="020F0502020204030204" pitchFamily="34" charset="0"/>
              </a:rPr>
              <a:t>Output current up to 10 A</a:t>
            </a:r>
          </a:p>
          <a:p>
            <a:pPr>
              <a:lnSpc>
                <a:spcPct val="110000"/>
              </a:lnSpc>
            </a:pPr>
            <a:r>
              <a:rPr lang="en-GB" sz="1800" dirty="0">
                <a:latin typeface="Calibri" panose="020F0502020204030204" pitchFamily="34" charset="0"/>
                <a:cs typeface="Calibri" panose="020F0502020204030204" pitchFamily="34" charset="0"/>
              </a:rPr>
              <a:t>Integrated 5 V and 12 V regulators for the power stage</a:t>
            </a:r>
          </a:p>
          <a:p>
            <a:pPr>
              <a:lnSpc>
                <a:spcPct val="110000"/>
              </a:lnSpc>
            </a:pPr>
            <a:r>
              <a:rPr lang="en-GB" sz="1800" dirty="0">
                <a:latin typeface="Calibri" panose="020F0502020204030204" pitchFamily="34" charset="0"/>
                <a:cs typeface="Calibri" panose="020F0502020204030204" pitchFamily="34" charset="0"/>
              </a:rPr>
              <a:t>Adjustable switching frequency 0.5-3 MHz</a:t>
            </a:r>
          </a:p>
          <a:p>
            <a:pPr>
              <a:lnSpc>
                <a:spcPct val="110000"/>
              </a:lnSpc>
            </a:pPr>
            <a:r>
              <a:rPr lang="en-GB" sz="1800" dirty="0">
                <a:latin typeface="Calibri" panose="020F0502020204030204" pitchFamily="34" charset="0"/>
                <a:cs typeface="Calibri" panose="020F0502020204030204" pitchFamily="34" charset="0"/>
              </a:rPr>
              <a:t>High bandwidth feedback loop (100 kHz) for good transient performance</a:t>
            </a:r>
          </a:p>
          <a:p>
            <a:pPr>
              <a:lnSpc>
                <a:spcPct val="110000"/>
              </a:lnSpc>
            </a:pPr>
            <a:r>
              <a:rPr lang="en-GB" sz="1800" dirty="0">
                <a:latin typeface="Calibri" panose="020F0502020204030204" pitchFamily="34" charset="0"/>
                <a:cs typeface="Calibri" panose="020F0502020204030204" pitchFamily="34" charset="0"/>
              </a:rPr>
              <a:t>Protection Input Under-Voltage Lock Out (ULVO) and Over-Temperature (OTP)</a:t>
            </a:r>
          </a:p>
          <a:p>
            <a:pPr>
              <a:lnSpc>
                <a:spcPct val="110000"/>
              </a:lnSpc>
            </a:pPr>
            <a:r>
              <a:rPr lang="en-GB" sz="1800" dirty="0">
                <a:latin typeface="Calibri" panose="020F0502020204030204" pitchFamily="34" charset="0"/>
                <a:cs typeface="Calibri" panose="020F0502020204030204" pitchFamily="34" charset="0"/>
              </a:rPr>
              <a:t>Radiation tolerant: TID up to &gt; 50 </a:t>
            </a:r>
            <a:r>
              <a:rPr lang="en-GB" sz="1800" dirty="0" err="1">
                <a:latin typeface="Calibri" panose="020F0502020204030204" pitchFamily="34" charset="0"/>
                <a:cs typeface="Calibri" panose="020F0502020204030204" pitchFamily="34" charset="0"/>
              </a:rPr>
              <a:t>Mrad</a:t>
            </a:r>
            <a:r>
              <a:rPr lang="en-GB" sz="1800" dirty="0">
                <a:latin typeface="Calibri" panose="020F0502020204030204" pitchFamily="34" charset="0"/>
                <a:cs typeface="Calibri" panose="020F0502020204030204" pitchFamily="34" charset="0"/>
              </a:rPr>
              <a:t>(Si)</a:t>
            </a:r>
          </a:p>
          <a:p>
            <a:pPr>
              <a:lnSpc>
                <a:spcPct val="110000"/>
              </a:lnSpc>
            </a:pPr>
            <a:r>
              <a:rPr lang="en-GB" sz="1800" b="1" dirty="0" err="1">
                <a:latin typeface="Calibri" panose="020F0502020204030204" pitchFamily="34" charset="0"/>
                <a:cs typeface="Calibri" panose="020F0502020204030204" pitchFamily="34" charset="0"/>
              </a:rPr>
              <a:t>GaN</a:t>
            </a:r>
            <a:r>
              <a:rPr lang="en-GB" sz="1800" b="1" dirty="0">
                <a:latin typeface="Calibri" panose="020F0502020204030204" pitchFamily="34" charset="0"/>
                <a:cs typeface="Calibri" panose="020F0502020204030204" pitchFamily="34" charset="0"/>
              </a:rPr>
              <a:t>-based power stage (also available as a standalone licensable ASIC) </a:t>
            </a:r>
          </a:p>
          <a:p>
            <a:pPr>
              <a:lnSpc>
                <a:spcPct val="110000"/>
              </a:lnSpc>
            </a:pPr>
            <a:endParaRPr lang="en-GB" sz="1800" dirty="0">
              <a:latin typeface="Calibri" panose="020F0502020204030204" pitchFamily="34" charset="0"/>
              <a:cs typeface="Calibri" panose="020F0502020204030204" pitchFamily="34" charset="0"/>
            </a:endParaRPr>
          </a:p>
          <a:p>
            <a:pPr marL="0" indent="0">
              <a:lnSpc>
                <a:spcPct val="110000"/>
              </a:lnSpc>
              <a:buNone/>
            </a:pPr>
            <a:r>
              <a:rPr lang="en-GB" sz="1800" b="1" dirty="0">
                <a:latin typeface="Calibri" panose="020F0502020204030204" pitchFamily="34" charset="0"/>
                <a:cs typeface="Calibri" panose="020F0502020204030204" pitchFamily="34" charset="0"/>
              </a:rPr>
              <a:t>APPLICATIONS</a:t>
            </a:r>
          </a:p>
          <a:p>
            <a:r>
              <a:rPr lang="en-GB" sz="1800" dirty="0">
                <a:latin typeface="Calibri" panose="020F0502020204030204" pitchFamily="34" charset="0"/>
                <a:cs typeface="Calibri" panose="020F0502020204030204" pitchFamily="34" charset="0"/>
              </a:rPr>
              <a:t>Point Of Load in distributed power systems where radiation tolerance is required. </a:t>
            </a:r>
          </a:p>
          <a:p>
            <a:pPr marL="0" indent="0">
              <a:buNone/>
            </a:pPr>
            <a:endParaRPr lang="en-GB" dirty="0"/>
          </a:p>
        </p:txBody>
      </p:sp>
      <p:pic>
        <p:nvPicPr>
          <p:cNvPr id="7" name="Picture 6">
            <a:extLst>
              <a:ext uri="{FF2B5EF4-FFF2-40B4-BE49-F238E27FC236}">
                <a16:creationId xmlns:a16="http://schemas.microsoft.com/office/drawing/2014/main" id="{941B333B-F27E-5E9E-6C85-F0C907B3EB97}"/>
              </a:ext>
            </a:extLst>
          </p:cNvPr>
          <p:cNvPicPr>
            <a:picLocks noChangeAspect="1"/>
          </p:cNvPicPr>
          <p:nvPr/>
        </p:nvPicPr>
        <p:blipFill>
          <a:blip r:embed="rId2"/>
          <a:stretch>
            <a:fillRect/>
          </a:stretch>
        </p:blipFill>
        <p:spPr>
          <a:xfrm>
            <a:off x="9052798" y="163599"/>
            <a:ext cx="2870207" cy="1911928"/>
          </a:xfrm>
          <a:prstGeom prst="rect">
            <a:avLst/>
          </a:prstGeom>
        </p:spPr>
      </p:pic>
      <p:cxnSp>
        <p:nvCxnSpPr>
          <p:cNvPr id="9" name="Straight Connector 8">
            <a:extLst>
              <a:ext uri="{FF2B5EF4-FFF2-40B4-BE49-F238E27FC236}">
                <a16:creationId xmlns:a16="http://schemas.microsoft.com/office/drawing/2014/main" id="{1D5E7452-A603-B005-2247-4479BB5E4295}"/>
              </a:ext>
            </a:extLst>
          </p:cNvPr>
          <p:cNvCxnSpPr/>
          <p:nvPr/>
        </p:nvCxnSpPr>
        <p:spPr>
          <a:xfrm>
            <a:off x="5920649" y="2220832"/>
            <a:ext cx="0" cy="4121802"/>
          </a:xfrm>
          <a:prstGeom prst="line">
            <a:avLst/>
          </a:prstGeom>
          <a:ln w="285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7034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srcRect t="38420"/>
          <a:stretch/>
        </p:blipFill>
        <p:spPr>
          <a:xfrm>
            <a:off x="0" y="16666"/>
            <a:ext cx="12192000" cy="5501641"/>
          </a:xfrm>
          <a:prstGeom prst="rect">
            <a:avLst/>
          </a:prstGeom>
          <a:ln w="12700">
            <a:miter lim="400000"/>
          </a:ln>
        </p:spPr>
      </p:pic>
      <p:sp>
        <p:nvSpPr>
          <p:cNvPr id="23" name="Rectangle 22"/>
          <p:cNvSpPr/>
          <p:nvPr/>
        </p:nvSpPr>
        <p:spPr>
          <a:xfrm>
            <a:off x="0" y="-842"/>
            <a:ext cx="12192000" cy="6858000"/>
          </a:xfrm>
          <a:prstGeom prst="rect">
            <a:avLst/>
          </a:prstGeom>
          <a:solidFill>
            <a:schemeClr val="bg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Lorem ipsum </a:t>
            </a:r>
          </a:p>
        </p:txBody>
      </p:sp>
      <p:sp>
        <p:nvSpPr>
          <p:cNvPr id="6" name="TextBox 5"/>
          <p:cNvSpPr txBox="1"/>
          <p:nvPr/>
        </p:nvSpPr>
        <p:spPr>
          <a:xfrm>
            <a:off x="827681" y="561874"/>
            <a:ext cx="11580505" cy="830997"/>
          </a:xfrm>
          <a:prstGeom prst="rect">
            <a:avLst/>
          </a:prstGeom>
          <a:noFill/>
        </p:spPr>
        <p:txBody>
          <a:bodyPr wrap="square" rtlCol="0">
            <a:spAutoFit/>
          </a:bodyPr>
          <a:lstStyle/>
          <a:p>
            <a:r>
              <a:rPr lang="en-US" sz="4800" dirty="0">
                <a:solidFill>
                  <a:schemeClr val="tx1">
                    <a:lumMod val="65000"/>
                    <a:lumOff val="35000"/>
                  </a:schemeClr>
                </a:solidFill>
              </a:rPr>
              <a:t>Key technology: </a:t>
            </a:r>
            <a:r>
              <a:rPr lang="en-US" sz="4800" dirty="0">
                <a:solidFill>
                  <a:srgbClr val="F29676"/>
                </a:solidFill>
              </a:rPr>
              <a:t>High speed optical links</a:t>
            </a:r>
          </a:p>
        </p:txBody>
      </p:sp>
      <p:grpSp>
        <p:nvGrpSpPr>
          <p:cNvPr id="27" name="Group 26"/>
          <p:cNvGrpSpPr/>
          <p:nvPr/>
        </p:nvGrpSpPr>
        <p:grpSpPr>
          <a:xfrm>
            <a:off x="167431" y="1800837"/>
            <a:ext cx="6136452" cy="4710979"/>
            <a:chOff x="114935" y="1999176"/>
            <a:chExt cx="4181199" cy="4710979"/>
          </a:xfrm>
        </p:grpSpPr>
        <p:sp>
          <p:nvSpPr>
            <p:cNvPr id="13" name="Rounded Rectangle 12"/>
            <p:cNvSpPr/>
            <p:nvPr/>
          </p:nvSpPr>
          <p:spPr>
            <a:xfrm>
              <a:off x="427079" y="3594704"/>
              <a:ext cx="3827420" cy="1143990"/>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Rounded Rectangle 20"/>
            <p:cNvSpPr/>
            <p:nvPr/>
          </p:nvSpPr>
          <p:spPr>
            <a:xfrm>
              <a:off x="427079" y="4990739"/>
              <a:ext cx="3827420" cy="1719416"/>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TextBox 17"/>
            <p:cNvSpPr txBox="1"/>
            <p:nvPr/>
          </p:nvSpPr>
          <p:spPr>
            <a:xfrm>
              <a:off x="444327" y="3626497"/>
              <a:ext cx="3773368" cy="954107"/>
            </a:xfrm>
            <a:prstGeom prst="rect">
              <a:avLst/>
            </a:prstGeom>
            <a:noFill/>
          </p:spPr>
          <p:txBody>
            <a:bodyPr wrap="square" rtlCol="0">
              <a:spAutoFit/>
            </a:bodyPr>
            <a:lstStyle/>
            <a:p>
              <a:r>
                <a:rPr lang="en-GB" sz="1400" dirty="0">
                  <a:cs typeface="Arial" panose="020B0604020202020204" pitchFamily="34" charset="0"/>
                </a:rPr>
                <a:t>In CERN experiments, inner tracking detectors require low-mass, high speed radiation tolerant optical links to read out data from the detectors and to send synchronisation signals and commands to the detectors. </a:t>
              </a:r>
            </a:p>
            <a:p>
              <a:pPr lvl="0" algn="just" defTabSz="584200" hangingPunct="0"/>
              <a:endParaRPr lang="en-GB" sz="1400" dirty="0">
                <a:solidFill>
                  <a:srgbClr val="000000"/>
                </a:solidFill>
                <a:latin typeface="Helvetica Light"/>
                <a:ea typeface="Helvetica Light"/>
                <a:cs typeface="Helvetica Light"/>
                <a:sym typeface="Helvetica Light"/>
              </a:endParaRPr>
            </a:p>
          </p:txBody>
        </p:sp>
        <p:sp>
          <p:nvSpPr>
            <p:cNvPr id="30" name="TextBox 29"/>
            <p:cNvSpPr txBox="1"/>
            <p:nvPr/>
          </p:nvSpPr>
          <p:spPr>
            <a:xfrm>
              <a:off x="428542" y="5060529"/>
              <a:ext cx="3867592" cy="1169551"/>
            </a:xfrm>
            <a:prstGeom prst="rect">
              <a:avLst/>
            </a:prstGeom>
            <a:noFill/>
          </p:spPr>
          <p:txBody>
            <a:bodyPr wrap="square" rtlCol="0">
              <a:spAutoFit/>
            </a:bodyPr>
            <a:lstStyle/>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fr-CH"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15" name="TextBox 14"/>
            <p:cNvSpPr txBox="1"/>
            <p:nvPr/>
          </p:nvSpPr>
          <p:spPr>
            <a:xfrm rot="16200000">
              <a:off x="-1012467" y="3132909"/>
              <a:ext cx="2671948" cy="404482"/>
            </a:xfrm>
            <a:prstGeom prst="rect">
              <a:avLst/>
            </a:prstGeom>
            <a:noFill/>
          </p:spPr>
          <p:txBody>
            <a:bodyPr wrap="square" rtlCol="0">
              <a:spAutoFit/>
            </a:bodyPr>
            <a:lstStyle/>
            <a:p>
              <a:r>
                <a:rPr lang="en-US" sz="2800" b="1" dirty="0">
                  <a:solidFill>
                    <a:schemeClr val="bg2">
                      <a:lumMod val="90000"/>
                    </a:schemeClr>
                  </a:solidFill>
                </a:rPr>
                <a:t>what</a:t>
              </a:r>
              <a:endParaRPr lang="en-GB" sz="2800" b="1" dirty="0">
                <a:solidFill>
                  <a:schemeClr val="bg2">
                    <a:lumMod val="90000"/>
                  </a:schemeClr>
                </a:solidFill>
              </a:endParaRPr>
            </a:p>
          </p:txBody>
        </p:sp>
        <p:sp>
          <p:nvSpPr>
            <p:cNvPr id="37" name="TextBox 36"/>
            <p:cNvSpPr txBox="1"/>
            <p:nvPr/>
          </p:nvSpPr>
          <p:spPr>
            <a:xfrm rot="16200000">
              <a:off x="-1018798" y="5112762"/>
              <a:ext cx="2671948" cy="404482"/>
            </a:xfrm>
            <a:prstGeom prst="rect">
              <a:avLst/>
            </a:prstGeom>
            <a:noFill/>
          </p:spPr>
          <p:txBody>
            <a:bodyPr wrap="square" rtlCol="0">
              <a:spAutoFit/>
            </a:bodyPr>
            <a:lstStyle/>
            <a:p>
              <a:r>
                <a:rPr lang="en-US" sz="2800" b="1" dirty="0">
                  <a:solidFill>
                    <a:schemeClr val="bg2">
                      <a:lumMod val="90000"/>
                    </a:schemeClr>
                  </a:solidFill>
                </a:rPr>
                <a:t>tech specs</a:t>
              </a:r>
              <a:endParaRPr lang="en-GB" sz="2800" b="1" dirty="0">
                <a:solidFill>
                  <a:schemeClr val="bg2">
                    <a:lumMod val="90000"/>
                  </a:schemeClr>
                </a:solidFill>
              </a:endParaRPr>
            </a:p>
          </p:txBody>
        </p:sp>
      </p:grpSp>
      <p:grpSp>
        <p:nvGrpSpPr>
          <p:cNvPr id="41" name="Group 40"/>
          <p:cNvGrpSpPr/>
          <p:nvPr/>
        </p:nvGrpSpPr>
        <p:grpSpPr>
          <a:xfrm>
            <a:off x="6280986" y="1678805"/>
            <a:ext cx="5452902" cy="5006164"/>
            <a:chOff x="71652" y="1877144"/>
            <a:chExt cx="4182847" cy="5006164"/>
          </a:xfrm>
        </p:grpSpPr>
        <p:sp>
          <p:nvSpPr>
            <p:cNvPr id="43" name="Rounded Rectangle 42"/>
            <p:cNvSpPr/>
            <p:nvPr/>
          </p:nvSpPr>
          <p:spPr>
            <a:xfrm>
              <a:off x="427079" y="3594704"/>
              <a:ext cx="3827420" cy="1068781"/>
            </a:xfrm>
            <a:prstGeom prst="round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4" name="Rounded Rectangle 43"/>
            <p:cNvSpPr/>
            <p:nvPr/>
          </p:nvSpPr>
          <p:spPr>
            <a:xfrm>
              <a:off x="427079" y="4756874"/>
              <a:ext cx="3827420" cy="1953281"/>
            </a:xfrm>
            <a:prstGeom prst="roundRect">
              <a:avLst>
                <a:gd name="adj" fmla="val 13019"/>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45" name="TextBox 44"/>
            <p:cNvSpPr txBox="1"/>
            <p:nvPr/>
          </p:nvSpPr>
          <p:spPr>
            <a:xfrm>
              <a:off x="428543" y="4851983"/>
              <a:ext cx="3793068" cy="2031325"/>
            </a:xfrm>
            <a:prstGeom prst="rect">
              <a:avLst/>
            </a:prstGeom>
            <a:noFill/>
          </p:spPr>
          <p:txBody>
            <a:bodyPr wrap="square" rtlCol="0">
              <a:spAutoFit/>
            </a:bodyPr>
            <a:lstStyle/>
            <a:p>
              <a:pPr marL="285750" indent="-285750">
                <a:buFont typeface="Arial" panose="020B0604020202020204" pitchFamily="34" charset="0"/>
                <a:buChar char="•"/>
              </a:pPr>
              <a:r>
                <a:rPr lang="fr-CH" sz="1400" dirty="0">
                  <a:solidFill>
                    <a:schemeClr val="tx1">
                      <a:lumMod val="85000"/>
                      <a:lumOff val="15000"/>
                    </a:schemeClr>
                  </a:solidFill>
                  <a:sym typeface="Wingdings" panose="05000000000000000000" pitchFamily="2" charset="2"/>
                </a:rPr>
                <a:t>Compact</a:t>
              </a:r>
              <a:endParaRPr lang="en-GB" sz="1400" dirty="0">
                <a:solidFill>
                  <a:schemeClr val="tx1">
                    <a:lumMod val="85000"/>
                    <a:lumOff val="15000"/>
                  </a:schemeClr>
                </a:solidFill>
                <a:sym typeface="Wingdings" panose="05000000000000000000" pitchFamily="2" charset="2"/>
              </a:endParaRP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Suitable where little space is available</a:t>
              </a:r>
            </a:p>
            <a:p>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err="1">
                  <a:solidFill>
                    <a:schemeClr val="tx1">
                      <a:lumMod val="85000"/>
                      <a:lumOff val="15000"/>
                    </a:schemeClr>
                  </a:solidFill>
                  <a:sym typeface="Wingdings" panose="05000000000000000000" pitchFamily="2" charset="2"/>
                </a:rPr>
                <a:t>Radhard</a:t>
              </a:r>
              <a:endParaRPr lang="en-US" sz="1400" dirty="0">
                <a:solidFill>
                  <a:schemeClr val="tx1">
                    <a:lumMod val="85000"/>
                    <a:lumOff val="15000"/>
                  </a:schemeClr>
                </a:solidFill>
                <a:sym typeface="Wingdings" panose="05000000000000000000" pitchFamily="2" charset="2"/>
              </a:endParaRP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Designed for harsh environment</a:t>
              </a:r>
            </a:p>
            <a:p>
              <a:endParaRPr lang="en-US" sz="1400" b="1" dirty="0">
                <a:solidFill>
                  <a:srgbClr val="F29676"/>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85000"/>
                      <a:lumOff val="15000"/>
                    </a:schemeClr>
                  </a:solidFill>
                  <a:sym typeface="Wingdings" panose="05000000000000000000" pitchFamily="2" charset="2"/>
                </a:rPr>
                <a:t>High speed:</a:t>
              </a:r>
            </a:p>
            <a:p>
              <a:r>
                <a:rPr lang="en-US" sz="1400" b="1" dirty="0">
                  <a:solidFill>
                    <a:schemeClr val="tx1">
                      <a:lumMod val="85000"/>
                      <a:lumOff val="15000"/>
                    </a:schemeClr>
                  </a:solidFill>
                  <a:sym typeface="Wingdings" panose="05000000000000000000" pitchFamily="2" charset="2"/>
                </a:rPr>
                <a:t>       </a:t>
              </a:r>
              <a:r>
                <a:rPr lang="en-US" sz="1400" b="1" dirty="0">
                  <a:solidFill>
                    <a:srgbClr val="F29676"/>
                  </a:solidFill>
                  <a:sym typeface="Wingdings" panose="05000000000000000000" pitchFamily="2" charset="2"/>
                </a:rPr>
                <a:t> Transfers large amount of data</a:t>
              </a:r>
            </a:p>
            <a:p>
              <a:endParaRPr lang="en-GB" sz="1400" b="1" dirty="0">
                <a:solidFill>
                  <a:srgbClr val="F29676"/>
                </a:solidFill>
              </a:endParaRPr>
            </a:p>
          </p:txBody>
        </p:sp>
        <p:sp>
          <p:nvSpPr>
            <p:cNvPr id="46" name="TextBox 45"/>
            <p:cNvSpPr txBox="1"/>
            <p:nvPr/>
          </p:nvSpPr>
          <p:spPr>
            <a:xfrm rot="16200000">
              <a:off x="-1088797" y="3037593"/>
              <a:ext cx="2671948" cy="351049"/>
            </a:xfrm>
            <a:prstGeom prst="rect">
              <a:avLst/>
            </a:prstGeom>
            <a:noFill/>
          </p:spPr>
          <p:txBody>
            <a:bodyPr wrap="square" rtlCol="0">
              <a:spAutoFit/>
            </a:bodyPr>
            <a:lstStyle/>
            <a:p>
              <a:r>
                <a:rPr lang="en-US" sz="2800" b="1" dirty="0">
                  <a:solidFill>
                    <a:schemeClr val="bg2">
                      <a:lumMod val="90000"/>
                    </a:schemeClr>
                  </a:solidFill>
                </a:rPr>
                <a:t>apps</a:t>
              </a:r>
              <a:endParaRPr lang="en-GB" sz="2800" b="1" dirty="0">
                <a:solidFill>
                  <a:schemeClr val="bg2">
                    <a:lumMod val="90000"/>
                  </a:schemeClr>
                </a:solidFill>
              </a:endParaRPr>
            </a:p>
          </p:txBody>
        </p:sp>
        <p:sp>
          <p:nvSpPr>
            <p:cNvPr id="47" name="TextBox 46"/>
            <p:cNvSpPr txBox="1"/>
            <p:nvPr/>
          </p:nvSpPr>
          <p:spPr>
            <a:xfrm rot="16200000">
              <a:off x="-1078302" y="5216836"/>
              <a:ext cx="2671948" cy="351049"/>
            </a:xfrm>
            <a:prstGeom prst="rect">
              <a:avLst/>
            </a:prstGeom>
            <a:noFill/>
          </p:spPr>
          <p:txBody>
            <a:bodyPr wrap="square" rtlCol="0">
              <a:spAutoFit/>
            </a:bodyPr>
            <a:lstStyle/>
            <a:p>
              <a:r>
                <a:rPr lang="en-US" sz="2800" b="1" dirty="0">
                  <a:solidFill>
                    <a:schemeClr val="bg2">
                      <a:lumMod val="90000"/>
                    </a:schemeClr>
                  </a:solidFill>
                </a:rPr>
                <a:t>added value</a:t>
              </a:r>
              <a:endParaRPr lang="en-GB" sz="2800" b="1" dirty="0">
                <a:solidFill>
                  <a:schemeClr val="bg2">
                    <a:lumMod val="90000"/>
                  </a:schemeClr>
                </a:solidFill>
              </a:endParaRPr>
            </a:p>
          </p:txBody>
        </p:sp>
        <p:sp>
          <p:nvSpPr>
            <p:cNvPr id="48" name="TextBox 47"/>
            <p:cNvSpPr txBox="1"/>
            <p:nvPr/>
          </p:nvSpPr>
          <p:spPr>
            <a:xfrm>
              <a:off x="462506" y="3652040"/>
              <a:ext cx="3775207" cy="954107"/>
            </a:xfrm>
            <a:prstGeom prst="rect">
              <a:avLst/>
            </a:prstGeom>
            <a:noFill/>
          </p:spPr>
          <p:txBody>
            <a:bodyPr wrap="square" rtlCol="0">
              <a:spAutoFit/>
            </a:bodyPr>
            <a:lstStyle/>
            <a:p>
              <a:pPr indent="-285750">
                <a:buFont typeface="Arial" panose="020B0604020202020204" pitchFamily="34" charset="0"/>
                <a:buChar char="•"/>
              </a:pPr>
              <a:r>
                <a:rPr lang="fr-CH" sz="1400" dirty="0" err="1">
                  <a:cs typeface="Arial" panose="020B0604020202020204" pitchFamily="34" charset="0"/>
                </a:rPr>
                <a:t>Aeropsace</a:t>
              </a:r>
              <a:endParaRPr lang="fr-CH" sz="1400" dirty="0">
                <a:cs typeface="Arial" panose="020B0604020202020204" pitchFamily="34" charset="0"/>
              </a:endParaRPr>
            </a:p>
            <a:p>
              <a:pPr indent="-285750">
                <a:buFont typeface="Arial" panose="020B0604020202020204" pitchFamily="34" charset="0"/>
                <a:buChar char="•"/>
              </a:pPr>
              <a:r>
                <a:rPr lang="fr-CH" sz="1400" dirty="0" err="1">
                  <a:cs typeface="Arial" panose="020B0604020202020204" pitchFamily="34" charset="0"/>
                </a:rPr>
                <a:t>Safety</a:t>
              </a:r>
              <a:r>
                <a:rPr lang="fr-CH" sz="1400" dirty="0">
                  <a:cs typeface="Arial" panose="020B0604020202020204" pitchFamily="34" charset="0"/>
                </a:rPr>
                <a:t> </a:t>
              </a:r>
            </a:p>
            <a:p>
              <a:pPr indent="-285750">
                <a:buFont typeface="Arial" panose="020B0604020202020204" pitchFamily="34" charset="0"/>
                <a:buChar char="•"/>
              </a:pPr>
              <a:r>
                <a:rPr lang="fr-CH" sz="1400" dirty="0" err="1">
                  <a:cs typeface="Arial" panose="020B0604020202020204" pitchFamily="34" charset="0"/>
                </a:rPr>
                <a:t>Nuclear</a:t>
              </a:r>
              <a:r>
                <a:rPr lang="fr-CH" sz="1400" dirty="0">
                  <a:cs typeface="Arial" panose="020B0604020202020204" pitchFamily="34" charset="0"/>
                </a:rPr>
                <a:t> power plants</a:t>
              </a:r>
            </a:p>
            <a:p>
              <a:pPr marL="285750" indent="-285750">
                <a:buFont typeface="Arial" panose="020B0604020202020204" pitchFamily="34" charset="0"/>
                <a:buChar char="•"/>
              </a:pPr>
              <a:endParaRPr lang="en-GB" sz="1400" dirty="0">
                <a:solidFill>
                  <a:schemeClr val="tx1">
                    <a:lumMod val="85000"/>
                    <a:lumOff val="15000"/>
                  </a:schemeClr>
                </a:solidFill>
              </a:endParaRPr>
            </a:p>
          </p:txBody>
        </p:sp>
      </p:grpSp>
      <p:sp>
        <p:nvSpPr>
          <p:cNvPr id="9" name="Rectangle 8"/>
          <p:cNvSpPr/>
          <p:nvPr/>
        </p:nvSpPr>
        <p:spPr>
          <a:xfrm>
            <a:off x="638149" y="4837843"/>
            <a:ext cx="5659584" cy="2092881"/>
          </a:xfrm>
          <a:prstGeom prst="rect">
            <a:avLst/>
          </a:prstGeom>
        </p:spPr>
        <p:txBody>
          <a:bodyPr wrap="square">
            <a:spAutoFit/>
          </a:bodyPr>
          <a:lstStyle/>
          <a:p>
            <a:pPr marL="285750" indent="-285750">
              <a:buFont typeface="Arial" panose="020B0604020202020204" pitchFamily="34" charset="0"/>
              <a:buChar char="•"/>
            </a:pPr>
            <a:r>
              <a:rPr lang="fr-CH" sz="1400" dirty="0">
                <a:solidFill>
                  <a:schemeClr val="tx1">
                    <a:lumMod val="85000"/>
                    <a:lumOff val="15000"/>
                  </a:schemeClr>
                </a:solidFill>
              </a:rPr>
              <a:t>Rad hard: </a:t>
            </a:r>
            <a:r>
              <a:rPr lang="en-GB" sz="1400" dirty="0"/>
              <a:t>1MGy total dose</a:t>
            </a:r>
          </a:p>
          <a:p>
            <a:pPr marL="285750" indent="-285750">
              <a:buFont typeface="Arial" panose="020B0604020202020204" pitchFamily="34" charset="0"/>
              <a:buChar char="•"/>
            </a:pPr>
            <a:r>
              <a:rPr lang="en-GB" sz="1400" dirty="0">
                <a:solidFill>
                  <a:schemeClr val="tx1">
                    <a:lumMod val="85000"/>
                    <a:lumOff val="15000"/>
                  </a:schemeClr>
                </a:solidFill>
              </a:rPr>
              <a:t>Wide temperature range :−35°C to 65°C</a:t>
            </a:r>
          </a:p>
          <a:p>
            <a:pPr marL="285750" indent="-285750">
              <a:buFont typeface="Arial" panose="020B0604020202020204" pitchFamily="34" charset="0"/>
              <a:buChar char="•"/>
            </a:pPr>
            <a:r>
              <a:rPr lang="en-GB" sz="1400" dirty="0">
                <a:solidFill>
                  <a:schemeClr val="tx1">
                    <a:lumMod val="85000"/>
                    <a:lumOff val="15000"/>
                  </a:schemeClr>
                </a:solidFill>
              </a:rPr>
              <a:t>Fast and bi-directional:2.56 Gb/s in the downstream towards the detector; and 5.12 or 10.24 Gb/s in the upstream away from the detector</a:t>
            </a:r>
          </a:p>
          <a:p>
            <a:pPr marL="285750" indent="-285750">
              <a:buFont typeface="Arial" panose="020B0604020202020204" pitchFamily="34" charset="0"/>
              <a:buChar char="•"/>
            </a:pPr>
            <a:r>
              <a:rPr lang="fr-CH" sz="1400" dirty="0">
                <a:solidFill>
                  <a:schemeClr val="tx1">
                    <a:lumMod val="85000"/>
                    <a:lumOff val="15000"/>
                  </a:schemeClr>
                </a:solidFill>
              </a:rPr>
              <a:t>Compact </a:t>
            </a:r>
            <a:r>
              <a:rPr lang="fr-CH" sz="1400" dirty="0" err="1">
                <a:solidFill>
                  <a:schemeClr val="tx1">
                    <a:lumMod val="85000"/>
                    <a:lumOff val="15000"/>
                  </a:schemeClr>
                </a:solidFill>
              </a:rPr>
              <a:t>optical</a:t>
            </a:r>
            <a:r>
              <a:rPr lang="fr-CH" sz="1400" dirty="0">
                <a:solidFill>
                  <a:schemeClr val="tx1">
                    <a:lumMod val="85000"/>
                    <a:lumOff val="15000"/>
                  </a:schemeClr>
                </a:solidFill>
              </a:rPr>
              <a:t> </a:t>
            </a:r>
            <a:r>
              <a:rPr lang="fr-CH" sz="1400" dirty="0" err="1">
                <a:solidFill>
                  <a:schemeClr val="tx1">
                    <a:lumMod val="85000"/>
                    <a:lumOff val="15000"/>
                  </a:schemeClr>
                </a:solidFill>
              </a:rPr>
              <a:t>transceiver</a:t>
            </a:r>
            <a:r>
              <a:rPr lang="fr-CH" sz="1400" dirty="0">
                <a:solidFill>
                  <a:schemeClr val="tx1">
                    <a:lumMod val="85000"/>
                    <a:lumOff val="15000"/>
                  </a:schemeClr>
                </a:solidFill>
              </a:rPr>
              <a:t> : 1transmiter and up to 4receivers</a:t>
            </a:r>
          </a:p>
          <a:p>
            <a:pPr marL="742950" lvl="1" indent="-285750">
              <a:buFont typeface="Arial" panose="020B0604020202020204" pitchFamily="34" charset="0"/>
              <a:buChar char="•"/>
            </a:pPr>
            <a:r>
              <a:rPr lang="en-GB" sz="1400" dirty="0"/>
              <a:t>20 mm x 10 mm x 2.5 mm </a:t>
            </a:r>
            <a:endParaRPr lang="en-GB"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a:p>
            <a:pPr marL="285750" indent="-285750">
              <a:buFont typeface="Arial" panose="020B0604020202020204" pitchFamily="34" charset="0"/>
              <a:buChar char="•"/>
            </a:pPr>
            <a:endParaRPr lang="en-GB" sz="1400" dirty="0">
              <a:solidFill>
                <a:schemeClr val="tx1">
                  <a:lumMod val="85000"/>
                  <a:lumOff val="15000"/>
                </a:schemeClr>
              </a:solidFill>
            </a:endParaRPr>
          </a:p>
        </p:txBody>
      </p:sp>
      <p:sp>
        <p:nvSpPr>
          <p:cNvPr id="25" name="Rounded Rectangle 24"/>
          <p:cNvSpPr/>
          <p:nvPr/>
        </p:nvSpPr>
        <p:spPr>
          <a:xfrm>
            <a:off x="6746241" y="1708819"/>
            <a:ext cx="4987647" cy="1580465"/>
          </a:xfrm>
          <a:prstGeom prst="roundRect">
            <a:avLst/>
          </a:prstGeom>
          <a:blipFill dpi="0" rotWithShape="1">
            <a:blip r:embed="rId4"/>
            <a:srcRect/>
            <a:stretch>
              <a:fillRect l="-20000" r="-20000" b="-20000"/>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4" name="Rounded Rectangle 23"/>
          <p:cNvSpPr/>
          <p:nvPr/>
        </p:nvSpPr>
        <p:spPr>
          <a:xfrm>
            <a:off x="625544" y="1713135"/>
            <a:ext cx="5617234" cy="1580465"/>
          </a:xfrm>
          <a:prstGeom prst="roundRect">
            <a:avLst/>
          </a:prstGeom>
          <a:blipFill>
            <a:blip r:embed="rId5"/>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9266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017">
  <a:themeElements>
    <a:clrScheme name="Custom 2">
      <a:dk1>
        <a:sysClr val="windowText" lastClr="000000"/>
      </a:dk1>
      <a:lt1>
        <a:sysClr val="window" lastClr="FFFFFF"/>
      </a:lt1>
      <a:dk2>
        <a:srgbClr val="44546A"/>
      </a:dk2>
      <a:lt2>
        <a:srgbClr val="E7E6E6"/>
      </a:lt2>
      <a:accent1>
        <a:srgbClr val="E84E1C"/>
      </a:accent1>
      <a:accent2>
        <a:srgbClr val="64958D"/>
      </a:accent2>
      <a:accent3>
        <a:srgbClr val="F29676"/>
      </a:accent3>
      <a:accent4>
        <a:srgbClr val="227FA1"/>
      </a:accent4>
      <a:accent5>
        <a:srgbClr val="835684"/>
      </a:accent5>
      <a:accent6>
        <a:srgbClr val="09295C"/>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7" id="{AE6E04A7-B2F5-4939-B77D-FD160DD58433}" vid="{7BAE409B-6240-41A6-9D45-7AFFBA09367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47819</TotalTime>
  <Words>3141</Words>
  <Application>Microsoft Macintosh PowerPoint</Application>
  <PresentationFormat>Widescreen</PresentationFormat>
  <Paragraphs>495</Paragraphs>
  <Slides>16</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Calibri</vt:lpstr>
      <vt:lpstr>Calibri Light</vt:lpstr>
      <vt:lpstr>Gill Sans MT</vt:lpstr>
      <vt:lpstr>Helvetica Light</vt:lpstr>
      <vt:lpstr>Helvetica Neue</vt:lpstr>
      <vt:lpstr>Wingdings</vt:lpstr>
      <vt:lpstr>Office Theme</vt:lpstr>
      <vt:lpstr>2017</vt:lpstr>
      <vt:lpstr>PowerPoint Presentation</vt:lpstr>
      <vt:lpstr>CERN’s unique position</vt:lpstr>
      <vt:lpstr>PowerPoint Presentation</vt:lpstr>
      <vt:lpstr>PowerPoint Presentation</vt:lpstr>
      <vt:lpstr>PowerPoint Presentation</vt:lpstr>
      <vt:lpstr>PowerPoint Presentation</vt:lpstr>
      <vt:lpstr>PowerPoint Presentation</vt:lpstr>
      <vt:lpstr>DC-DC Converters  A radiation and magnetic field tolerant DC-DC Point-Of-Load (POL) enables distribution at higher voltage with local on-detector conversion to the voltage required by the electronics, considerably decreasing the current in the cables.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PicoTDC</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 Hubert Dols</dc:creator>
  <cp:lastModifiedBy>Giovanni Anelli</cp:lastModifiedBy>
  <cp:revision>180</cp:revision>
  <dcterms:created xsi:type="dcterms:W3CDTF">2017-11-30T14:11:11Z</dcterms:created>
  <dcterms:modified xsi:type="dcterms:W3CDTF">2025-09-29T15:32:10Z</dcterms:modified>
</cp:coreProperties>
</file>