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09" r:id="rId2"/>
    <p:sldId id="2331" r:id="rId3"/>
    <p:sldId id="359" r:id="rId4"/>
    <p:sldId id="260" r:id="rId5"/>
    <p:sldId id="354" r:id="rId6"/>
    <p:sldId id="2330" r:id="rId7"/>
    <p:sldId id="352" r:id="rId8"/>
    <p:sldId id="328" r:id="rId9"/>
    <p:sldId id="350" r:id="rId10"/>
    <p:sldId id="331" r:id="rId11"/>
    <p:sldId id="2332" r:id="rId12"/>
    <p:sldId id="1857" r:id="rId13"/>
    <p:sldId id="1829" r:id="rId14"/>
    <p:sldId id="1858" r:id="rId15"/>
    <p:sldId id="356" r:id="rId16"/>
    <p:sldId id="360" r:id="rId17"/>
    <p:sldId id="2336" r:id="rId18"/>
    <p:sldId id="2337" r:id="rId19"/>
    <p:sldId id="1887" r:id="rId20"/>
    <p:sldId id="2338" r:id="rId21"/>
    <p:sldId id="423" r:id="rId22"/>
    <p:sldId id="2339" r:id="rId23"/>
    <p:sldId id="2340" r:id="rId24"/>
    <p:sldId id="325" r:id="rId25"/>
    <p:sldId id="381" r:id="rId26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3982"/>
  </p:normalViewPr>
  <p:slideViewPr>
    <p:cSldViewPr snapToGrid="0">
      <p:cViewPr varScale="1">
        <p:scale>
          <a:sx n="112" d="100"/>
          <a:sy n="112" d="100"/>
        </p:scale>
        <p:origin x="184" y="7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29FE17-192F-304D-A5FE-6F3AAFDD7D4C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B9EBC0C-3CF2-FA4B-84BB-5CE107E330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009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456875-B898-F049-A6AC-933076989BC4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731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774EC-768C-F465-0007-7655F154C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BD9987-04D0-2192-4BBD-59508CCA3D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C05729-9089-4EE0-9705-B36A5035B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FCE17-8176-D574-A136-24D1BA8116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9EBC0C-3CF2-FA4B-84BB-5CE107E3309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958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812FD-6A78-E901-0240-1B7FC2290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38C850-76F2-B5C7-3A74-9D9EFA1793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E6C2D6-1FCD-97B8-7F48-05FF307FE0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541E9-5811-E278-FADB-BEC0209545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15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5" name="Google Shape;69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531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>
          <a:extLst>
            <a:ext uri="{FF2B5EF4-FFF2-40B4-BE49-F238E27FC236}">
              <a16:creationId xmlns:a16="http://schemas.microsoft.com/office/drawing/2014/main" id="{F66BDDF1-3EDD-C6D9-0F0E-E09EBB722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29:notes">
            <a:extLst>
              <a:ext uri="{FF2B5EF4-FFF2-40B4-BE49-F238E27FC236}">
                <a16:creationId xmlns:a16="http://schemas.microsoft.com/office/drawing/2014/main" id="{F018A75B-D86E-0AA0-E75A-3D92D24F15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5" name="Google Shape;695;p29:notes">
            <a:extLst>
              <a:ext uri="{FF2B5EF4-FFF2-40B4-BE49-F238E27FC236}">
                <a16:creationId xmlns:a16="http://schemas.microsoft.com/office/drawing/2014/main" id="{B082A934-60C7-F720-0C18-FBDAD260E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9306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>
          <a:extLst>
            <a:ext uri="{FF2B5EF4-FFF2-40B4-BE49-F238E27FC236}">
              <a16:creationId xmlns:a16="http://schemas.microsoft.com/office/drawing/2014/main" id="{2AC62FFE-0B47-7FC1-7931-A89037ADA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29:notes">
            <a:extLst>
              <a:ext uri="{FF2B5EF4-FFF2-40B4-BE49-F238E27FC236}">
                <a16:creationId xmlns:a16="http://schemas.microsoft.com/office/drawing/2014/main" id="{2B060C6A-F7BC-2DF3-EF12-909C46D338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5" name="Google Shape;695;p29:notes">
            <a:extLst>
              <a:ext uri="{FF2B5EF4-FFF2-40B4-BE49-F238E27FC236}">
                <a16:creationId xmlns:a16="http://schemas.microsoft.com/office/drawing/2014/main" id="{88912770-F8F1-D88A-5EA2-E727233447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32909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4174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DC3E55-CABE-5C4D-BCC8-CDCE670E7800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9EBC0C-3CF2-FA4B-84BB-5CE107E3309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0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1A91C-D04B-406B-BD76-DEC664C160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16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D1DE38C-F62B-E645-B170-2488C154DBF0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225604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1F96372-0798-1E45-AF03-E887F09E238B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214E793B-A1A3-4056-A7F0-F1787CE6D75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1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9EBC0C-3CF2-FA4B-84BB-5CE107E3309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95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537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CFD-3666-3340-993B-AB9130B49D65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78FC-00E0-B14C-91F3-D2F2A973E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3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1558D-453B-F04E-9F42-4FE84987A6E1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8058E-3465-3B4D-842C-A7A69D18EE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47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2655-D27A-DF48-9CF8-C3413E41780E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321CB-983E-484A-B45B-392779BFE1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206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54004" tIns="27002" rIns="54004" bIns="27002" rtlCol="0">
            <a:noAutofit/>
          </a:bodyPr>
          <a:lstStyle/>
          <a:p>
            <a:pPr lvl="0"/>
            <a:endParaRPr noProof="0"/>
          </a:p>
        </p:txBody>
      </p:sp>
      <p:sp>
        <p:nvSpPr>
          <p:cNvPr id="3" name="Shape 10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95E6-71E3-864E-BB49-D91691C9FCC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681583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788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November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788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L. Serio | Technology Department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67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2" y="945000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258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4657727"/>
            <a:ext cx="7687104" cy="414338"/>
          </a:xfrm>
        </p:spPr>
        <p:txBody>
          <a:bodyPr/>
          <a:lstStyle/>
          <a:p>
            <a:r>
              <a:rPr lang="fr-FR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129209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788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788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L. Serio | Technology Department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67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25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1_Content  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>
            <a:spLocks noGrp="1"/>
          </p:cNvSpPr>
          <p:nvPr>
            <p:ph type="body" idx="1"/>
          </p:nvPr>
        </p:nvSpPr>
        <p:spPr>
          <a:xfrm>
            <a:off x="266700" y="1369218"/>
            <a:ext cx="85979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solidFill>
                  <a:schemeClr val="dk2"/>
                </a:solidFill>
              </a:defRPr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350">
                <a:solidFill>
                  <a:schemeClr val="dk2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222A35"/>
              </a:buClr>
              <a:buSzPts val="1800"/>
              <a:buFont typeface="Arial"/>
              <a:buChar char="•"/>
              <a:defRPr>
                <a:solidFill>
                  <a:srgbClr val="222A35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title"/>
          </p:nvPr>
        </p:nvSpPr>
        <p:spPr>
          <a:xfrm>
            <a:off x="266701" y="273844"/>
            <a:ext cx="8597900" cy="638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dt" idx="10"/>
          </p:nvPr>
        </p:nvSpPr>
        <p:spPr>
          <a:xfrm>
            <a:off x="1475961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ftr" idx="11"/>
          </p:nvPr>
        </p:nvSpPr>
        <p:spPr>
          <a:xfrm>
            <a:off x="3876261" y="4767263"/>
            <a:ext cx="223878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9917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6CCCB-9C52-A648-A07D-91251B6C3024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9607E-D0A8-6543-9A29-445D674B4F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0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9667-9454-A544-8C4F-D3491A298EF2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1702D-FE6D-CC48-BF02-7D91F3BE15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21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07B22-1793-814A-9B90-A7013B333BB1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CC0C-3571-D442-A882-96A5E73B0B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64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5AF6-ACB6-154E-9EC5-C3BD81778FAA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7E9D8-EC36-7E4F-8E36-763E66B5EA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94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AC10A-B40D-3A4F-8356-9A74060CB533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3ADF-9E7E-F140-ABAF-90EB27BFF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0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EBD4-324C-0A47-A650-098F2EDD5310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0AD9-B2E4-4A41-8568-4424FA64C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05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B735-A8D7-B344-87E9-6074FEAD4D5D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720D-DFEE-7941-8ECD-EF663A45A9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07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875D9-2A19-D14D-87DC-FB1D2C473EBF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1E678-E65D-0843-8080-3F9BF4E17D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6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CEE02AE-F3A8-CF46-94C2-1A1A87398366}" type="datetimeFigureOut">
              <a:rPr lang="en-GB"/>
              <a:pPr>
                <a:defRPr/>
              </a:pPr>
              <a:t>27/09/2025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7EA37D4-5711-8748-93E9-2EB2658105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8.pn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tiff"/><Relationship Id="rId13" Type="http://schemas.openxmlformats.org/officeDocument/2006/relationships/image" Target="../media/image79.png"/><Relationship Id="rId3" Type="http://schemas.openxmlformats.org/officeDocument/2006/relationships/image" Target="../media/image72.png"/><Relationship Id="rId7" Type="http://schemas.openxmlformats.org/officeDocument/2006/relationships/image" Target="../media/image73.tiff"/><Relationship Id="rId12" Type="http://schemas.openxmlformats.org/officeDocument/2006/relationships/image" Target="../media/image78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tter.com/CERNventure" TargetMode="External"/><Relationship Id="rId11" Type="http://schemas.openxmlformats.org/officeDocument/2006/relationships/image" Target="../media/image77.png"/><Relationship Id="rId5" Type="http://schemas.openxmlformats.org/officeDocument/2006/relationships/hyperlink" Target="https://www.linkedin.com/showcase/cern-innovation-partnerships/" TargetMode="External"/><Relationship Id="rId10" Type="http://schemas.openxmlformats.org/officeDocument/2006/relationships/image" Target="../media/image76.tiff"/><Relationship Id="rId4" Type="http://schemas.openxmlformats.org/officeDocument/2006/relationships/hyperlink" Target="https://kt.cern/newsletter" TargetMode="External"/><Relationship Id="rId9" Type="http://schemas.openxmlformats.org/officeDocument/2006/relationships/image" Target="../media/image75.tiff"/><Relationship Id="rId14" Type="http://schemas.openxmlformats.org/officeDocument/2006/relationships/image" Target="../media/image8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home.web.cern.ch/resources/video/computing/processing-lhc-dat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503613"/>
            <a:ext cx="9167812" cy="1647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5362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8100" imgH="38100" progId="TCLayout.ActiveDocument.1">
                  <p:embed/>
                </p:oleObj>
              </mc:Choice>
              <mc:Fallback>
                <p:oleObj name="think-cell Slide" r:id="rId4" imgW="38100" imgH="38100" progId="TCLayout.ActiveDocument.1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0" cy="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3" name="pasted-image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75"/>
          <a:stretch>
            <a:fillRect/>
          </a:stretch>
        </p:blipFill>
        <p:spPr bwMode="auto">
          <a:xfrm>
            <a:off x="1588" y="1588"/>
            <a:ext cx="9167812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20" name="Shape 120"/>
          <p:cNvSpPr/>
          <p:nvPr/>
        </p:nvSpPr>
        <p:spPr>
          <a:xfrm>
            <a:off x="190487" y="2944576"/>
            <a:ext cx="5866859" cy="55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002" tIns="30002" rIns="30002" bIns="3000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7800" b="1">
                <a:solidFill>
                  <a:srgbClr val="00529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200" b="1" dirty="0" err="1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CERN'deki</a:t>
            </a:r>
            <a:r>
              <a:rPr lang="en-US" sz="3200" b="1" dirty="0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Dijital</a:t>
            </a:r>
            <a:r>
              <a:rPr lang="en-US" sz="3200" b="1" dirty="0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Teknolojiler</a:t>
            </a:r>
            <a:r>
              <a:rPr lang="en-US" sz="3200" b="1" dirty="0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5365" name="Shape 121"/>
          <p:cNvSpPr>
            <a:spLocks noChangeArrowheads="1"/>
          </p:cNvSpPr>
          <p:nvPr/>
        </p:nvSpPr>
        <p:spPr bwMode="auto">
          <a:xfrm>
            <a:off x="206389" y="3439973"/>
            <a:ext cx="2931761" cy="69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002" tIns="30002" rIns="30002" bIns="30002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0070C0"/>
                </a:solidFill>
                <a:latin typeface="Helvetica" charset="0"/>
                <a:cs typeface="Helvetica" charset="0"/>
                <a:sym typeface="Helvetica" charset="0"/>
              </a:rPr>
              <a:t>Alessandro Raimondo</a:t>
            </a:r>
          </a:p>
          <a:p>
            <a:pPr>
              <a:lnSpc>
                <a:spcPct val="110000"/>
              </a:lnSpc>
            </a:pPr>
            <a:r>
              <a:rPr lang="en-US" sz="1700" dirty="0">
                <a:solidFill>
                  <a:srgbClr val="0070C0"/>
                </a:solidFill>
              </a:rPr>
              <a:t>CERN Knowledge Transfer</a:t>
            </a:r>
            <a:r>
              <a:rPr lang="en-GB" sz="1700" dirty="0">
                <a:solidFill>
                  <a:srgbClr val="0070C0"/>
                </a:solidFill>
              </a:rPr>
              <a:t> Group</a:t>
            </a:r>
            <a:endParaRPr lang="en-US" sz="1700" dirty="0">
              <a:solidFill>
                <a:srgbClr val="0070C0"/>
              </a:solidFill>
            </a:endParaRPr>
          </a:p>
        </p:txBody>
      </p:sp>
      <p:pic>
        <p:nvPicPr>
          <p:cNvPr id="15366" name="Picture 3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4191000"/>
            <a:ext cx="9001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4564063" y="4968875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5368" name="TextBox 4"/>
          <p:cNvSpPr txBox="1">
            <a:spLocks noChangeArrowheads="1"/>
          </p:cNvSpPr>
          <p:nvPr/>
        </p:nvSpPr>
        <p:spPr bwMode="auto">
          <a:xfrm>
            <a:off x="5972175" y="3919538"/>
            <a:ext cx="18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4" name="Picture 3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AE33C87E-FE19-47A5-6857-4E6B648F36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951" y="4128156"/>
            <a:ext cx="2718076" cy="9172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449977-816A-6640-831D-1F5DAC9819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1"/>
            <a:ext cx="5238974" cy="2937933"/>
          </a:xfrm>
          <a:prstGeom prst="rect">
            <a:avLst/>
          </a:prstGeom>
        </p:spPr>
      </p:pic>
      <p:pic>
        <p:nvPicPr>
          <p:cNvPr id="2" name="Picture 1" descr="A doctor pointing at a computer screen&#10;&#10;Description automatically generated">
            <a:extLst>
              <a:ext uri="{FF2B5EF4-FFF2-40B4-BE49-F238E27FC236}">
                <a16:creationId xmlns:a16="http://schemas.microsoft.com/office/drawing/2014/main" id="{5E3352B4-1515-5693-6784-8B2EB4B06BE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69"/>
          <a:stretch/>
        </p:blipFill>
        <p:spPr>
          <a:xfrm>
            <a:off x="5220974" y="0"/>
            <a:ext cx="3923026" cy="292935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-up of a person's head&#10;&#10;AI-generated content may be incorrect.">
            <a:extLst>
              <a:ext uri="{FF2B5EF4-FFF2-40B4-BE49-F238E27FC236}">
                <a16:creationId xmlns:a16="http://schemas.microsoft.com/office/drawing/2014/main" id="{5DFD1C19-FDC3-04A8-3055-4C3C055CA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4" r="32216" b="1"/>
          <a:stretch>
            <a:fillRect/>
          </a:stretch>
        </p:blipFill>
        <p:spPr>
          <a:xfrm>
            <a:off x="-3" y="-3"/>
            <a:ext cx="5650980" cy="5143488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D7D453B8-8CD2-52DC-1992-81F175D93CAC}"/>
              </a:ext>
            </a:extLst>
          </p:cNvPr>
          <p:cNvSpPr/>
          <p:nvPr/>
        </p:nvSpPr>
        <p:spPr bwMode="auto">
          <a:xfrm>
            <a:off x="4757737" y="2971800"/>
            <a:ext cx="4129361" cy="12678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defRPr sz="4150"/>
            </a:pPr>
            <a:r>
              <a:rPr lang="en-US" sz="3600" b="1" kern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Digital Twins</a:t>
            </a:r>
          </a:p>
        </p:txBody>
      </p:sp>
      <p:pic>
        <p:nvPicPr>
          <p:cNvPr id="12" name="Picture 11" descr="Several large machines in a factory&#10;&#10;AI-generated content may be incorrect."/>
          <p:cNvPicPr>
            <a:picLocks noChangeAspect="1"/>
          </p:cNvPicPr>
          <p:nvPr/>
        </p:nvPicPr>
        <p:blipFill>
          <a:blip r:embed="rId4"/>
          <a:srcRect l="21345" r="18079"/>
          <a:stretch>
            <a:fillRect/>
          </a:stretch>
        </p:blipFill>
        <p:spPr>
          <a:xfrm>
            <a:off x="5740155" y="4"/>
            <a:ext cx="3403848" cy="2907935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4283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What-are-the-signs-that-a-person-is-going-to-get-fainted-amp.jpg"/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2" r="15598"/>
          <a:stretch/>
        </p:blipFill>
        <p:spPr bwMode="auto">
          <a:xfrm>
            <a:off x="-13231" y="-1842"/>
            <a:ext cx="6337737" cy="514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2EEFBE-9DBE-FF40-8006-B3AA4C8EAB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r="9649" b="-2"/>
          <a:stretch/>
        </p:blipFill>
        <p:spPr>
          <a:xfrm>
            <a:off x="4669498" y="-1842"/>
            <a:ext cx="4472089" cy="5143499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B455A9E1-5B5F-4A40-B3CB-59422895839C}"/>
              </a:ext>
            </a:extLst>
          </p:cNvPr>
          <p:cNvSpPr/>
          <p:nvPr/>
        </p:nvSpPr>
        <p:spPr bwMode="auto">
          <a:xfrm>
            <a:off x="590549" y="325438"/>
            <a:ext cx="3234575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defTabSz="303776">
              <a:defRPr sz="4150"/>
            </a:pPr>
            <a:r>
              <a:rPr lang="fr-FR" sz="3600" b="1" dirty="0">
                <a:latin typeface="Arial Black"/>
                <a:cs typeface="Arial Black"/>
              </a:rPr>
              <a:t>MARCHESE</a:t>
            </a:r>
            <a:endParaRPr sz="41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0DA83-7462-FD4E-ADE2-56AE56AAC176}"/>
              </a:ext>
            </a:extLst>
          </p:cNvPr>
          <p:cNvSpPr/>
          <p:nvPr/>
        </p:nvSpPr>
        <p:spPr>
          <a:xfrm>
            <a:off x="334500" y="1733332"/>
            <a:ext cx="1531129" cy="120693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4D6C58-FF1C-1247-8D49-7E68B12A7525}"/>
              </a:ext>
            </a:extLst>
          </p:cNvPr>
          <p:cNvSpPr/>
          <p:nvPr/>
        </p:nvSpPr>
        <p:spPr>
          <a:xfrm>
            <a:off x="1706099" y="1390431"/>
            <a:ext cx="952500" cy="812800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5166334-6BFD-DAD5-C9B8-23FACFD54A2E}"/>
              </a:ext>
            </a:extLst>
          </p:cNvPr>
          <p:cNvGrpSpPr/>
          <p:nvPr/>
        </p:nvGrpSpPr>
        <p:grpSpPr>
          <a:xfrm>
            <a:off x="3281344" y="1275965"/>
            <a:ext cx="2776307" cy="3063055"/>
            <a:chOff x="4207517" y="1848061"/>
            <a:chExt cx="3701743" cy="4084073"/>
          </a:xfrm>
        </p:grpSpPr>
        <p:pic>
          <p:nvPicPr>
            <p:cNvPr id="7" name="Picture 6" descr="A medical equipment with a monitor on wheels&#10;&#10;Description automatically generated">
              <a:extLst>
                <a:ext uri="{FF2B5EF4-FFF2-40B4-BE49-F238E27FC236}">
                  <a16:creationId xmlns:a16="http://schemas.microsoft.com/office/drawing/2014/main" id="{7A83485F-7D99-DB21-9B96-99F9084BD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7517" y="1848061"/>
              <a:ext cx="3701743" cy="4083989"/>
            </a:xfrm>
            <a:prstGeom prst="rect">
              <a:avLst/>
            </a:prstGeom>
            <a:ln w="38100">
              <a:solidFill>
                <a:srgbClr val="00B050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1C94AB-E28B-1AA6-13E6-AAA88CFC188B}"/>
                </a:ext>
              </a:extLst>
            </p:cNvPr>
            <p:cNvSpPr txBox="1"/>
            <p:nvPr/>
          </p:nvSpPr>
          <p:spPr>
            <a:xfrm>
              <a:off x="4207517" y="5678135"/>
              <a:ext cx="2389968" cy="253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4289" tIns="34289" rIns="34289" bIns="34289" numCol="1" spcCol="38100" rtlCol="0" anchor="t">
              <a:spAutoFit/>
            </a:bodyPr>
            <a:lstStyle/>
            <a:p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788" dirty="0">
                  <a:latin typeface="Calibri" panose="020F0502020204030204" pitchFamily="34" charset="0"/>
                  <a:cs typeface="Calibri" panose="020F0502020204030204" pitchFamily="34" charset="0"/>
                </a:rPr>
                <a:t>Courtesy R. </a:t>
              </a:r>
              <a:r>
                <a:rPr lang="en-US" sz="788" dirty="0" err="1">
                  <a:latin typeface="Calibri" panose="020F0502020204030204" pitchFamily="34" charset="0"/>
                  <a:cs typeface="Calibri" panose="020F0502020204030204" pitchFamily="34" charset="0"/>
                </a:rPr>
                <a:t>Cittadini</a:t>
              </a:r>
              <a:r>
                <a:rPr lang="en-US" sz="788" dirty="0">
                  <a:latin typeface="Calibri" panose="020F0502020204030204" pitchFamily="34" charset="0"/>
                  <a:cs typeface="Calibri" panose="020F0502020204030204" pitchFamily="34" charset="0"/>
                </a:rPr>
                <a:t>, Mechatronics Group</a:t>
              </a:r>
              <a:endParaRPr lang="en-US" sz="788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pto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repeatCount="2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mph" presetSubtype="0" repeatCount="2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929722-BC12-9C52-2E70-E68CBCBDB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4D4381-482A-E358-3BF0-00544EEAE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5085" y="0"/>
            <a:ext cx="12550851" cy="5143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CCA7E6-32A9-620B-E253-9C68595DCC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83" b="12818"/>
          <a:stretch>
            <a:fillRect/>
          </a:stretch>
        </p:blipFill>
        <p:spPr>
          <a:xfrm>
            <a:off x="2477144" y="1428561"/>
            <a:ext cx="4731591" cy="20581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338F2E-D96E-691C-B6ED-ECEB7D839979}"/>
              </a:ext>
            </a:extLst>
          </p:cNvPr>
          <p:cNvSpPr txBox="1"/>
          <p:nvPr/>
        </p:nvSpPr>
        <p:spPr>
          <a:xfrm>
            <a:off x="559436" y="3714939"/>
            <a:ext cx="3724155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Images </a:t>
            </a:r>
          </a:p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Segmentation</a:t>
            </a:r>
          </a:p>
        </p:txBody>
      </p:sp>
    </p:spTree>
    <p:extLst>
      <p:ext uri="{BB962C8B-B14F-4D97-AF65-F5344CB8AC3E}">
        <p14:creationId xmlns:p14="http://schemas.microsoft.com/office/powerpoint/2010/main" val="2780625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network&#10;&#10;Description automatically generated">
            <a:extLst>
              <a:ext uri="{FF2B5EF4-FFF2-40B4-BE49-F238E27FC236}">
                <a16:creationId xmlns:a16="http://schemas.microsoft.com/office/drawing/2014/main" id="{40763283-8DED-2995-70B1-85EEBC016D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4" t="8087" r="-3164" b="10164"/>
          <a:stretch>
            <a:fillRect/>
          </a:stretch>
        </p:blipFill>
        <p:spPr>
          <a:xfrm>
            <a:off x="5721010" y="2585002"/>
            <a:ext cx="3383403" cy="2402882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  <p:pic>
        <p:nvPicPr>
          <p:cNvPr id="16" name="Picture 15" descr="A network of colorful dots and lines&#10;&#10;AI-generated content may be incorrect.">
            <a:extLst>
              <a:ext uri="{FF2B5EF4-FFF2-40B4-BE49-F238E27FC236}">
                <a16:creationId xmlns:a16="http://schemas.microsoft.com/office/drawing/2014/main" id="{605B52E1-1BC6-E2D5-C3B3-6B247A667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" r="22139" b="-1"/>
          <a:stretch>
            <a:fillRect/>
          </a:stretch>
        </p:blipFill>
        <p:spPr>
          <a:xfrm>
            <a:off x="20" y="10"/>
            <a:ext cx="6865999" cy="5147603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663CC0B-D8A5-63E8-B9BE-3DABF69812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" t="-1267" r="2764" b="16807"/>
          <a:stretch>
            <a:fillRect/>
          </a:stretch>
        </p:blipFill>
        <p:spPr>
          <a:xfrm>
            <a:off x="4607089" y="-64719"/>
            <a:ext cx="4393220" cy="2690190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8D6C380F-326D-3C40-9EE7-7FBAB0953422}" type="slidenum">
              <a:rPr lang="en-US" sz="1200" smtClean="0">
                <a:solidFill>
                  <a:srgbClr val="FFFFFF"/>
                </a:solidFill>
                <a:latin typeface="+mn-lt"/>
                <a:cs typeface="+mn-cs"/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 sz="1200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15A937-5E87-EAA0-89B3-DB4E27118B2A}"/>
              </a:ext>
            </a:extLst>
          </p:cNvPr>
          <p:cNvSpPr txBox="1"/>
          <p:nvPr/>
        </p:nvSpPr>
        <p:spPr>
          <a:xfrm>
            <a:off x="269745" y="115876"/>
            <a:ext cx="423134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Graph 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037655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9B44B4-D714-C32E-62B8-DA98FA22A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48F64AA-5BE2-4280-BEFA-DC288118F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A3551572-ECE8-7747-9DCB-E4BBCDB4F1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624" r="-3" b="-3"/>
          <a:stretch>
            <a:fillRect/>
          </a:stretch>
        </p:blipFill>
        <p:spPr>
          <a:xfrm>
            <a:off x="20" y="1"/>
            <a:ext cx="5650960" cy="3148026"/>
          </a:xfrm>
          <a:custGeom>
            <a:avLst/>
            <a:gdLst/>
            <a:ahLst/>
            <a:cxnLst/>
            <a:rect l="l" t="t" r="r" b="b"/>
            <a:pathLst>
              <a:path w="7534640" h="4197368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509063" y="4095753"/>
                  <a:pt x="4453918" y="4128339"/>
                  <a:pt x="4430941" y="4172622"/>
                </a:cubicBezTo>
                <a:lnTo>
                  <a:pt x="4423415" y="4197368"/>
                </a:lnTo>
                <a:lnTo>
                  <a:pt x="0" y="4197368"/>
                </a:lnTo>
                <a:close/>
              </a:path>
            </a:pathLst>
          </a:custGeom>
        </p:spPr>
      </p:pic>
      <p:pic>
        <p:nvPicPr>
          <p:cNvPr id="3" name="Picture 2" descr="A diagram of a cell cycle&#10;&#10;AI-generated content may be incorrect.">
            <a:extLst>
              <a:ext uri="{FF2B5EF4-FFF2-40B4-BE49-F238E27FC236}">
                <a16:creationId xmlns:a16="http://schemas.microsoft.com/office/drawing/2014/main" id="{AC7A3A41-6063-4F71-2428-2C693201AA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424" r="-4" b="13262"/>
          <a:stretch>
            <a:fillRect/>
          </a:stretch>
        </p:blipFill>
        <p:spPr>
          <a:xfrm>
            <a:off x="5740152" y="10"/>
            <a:ext cx="3403847" cy="2907926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  <p:pic>
        <p:nvPicPr>
          <p:cNvPr id="14" name="Picture 13" descr="A diagram of a software development&#10;&#10;AI-generated content may be incorrect.">
            <a:extLst>
              <a:ext uri="{FF2B5EF4-FFF2-40B4-BE49-F238E27FC236}">
                <a16:creationId xmlns:a16="http://schemas.microsoft.com/office/drawing/2014/main" id="{5C22C3F6-3D20-92BC-4306-F3872D5842A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2" b="6995"/>
          <a:stretch>
            <a:fillRect/>
          </a:stretch>
        </p:blipFill>
        <p:spPr>
          <a:xfrm>
            <a:off x="20" y="3237191"/>
            <a:ext cx="5127618" cy="1906303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08A162-6A15-E15C-E454-6FB51D75BF6E}"/>
              </a:ext>
            </a:extLst>
          </p:cNvPr>
          <p:cNvSpPr txBox="1"/>
          <p:nvPr/>
        </p:nvSpPr>
        <p:spPr>
          <a:xfrm>
            <a:off x="5019003" y="3545599"/>
            <a:ext cx="423134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Predictive</a:t>
            </a:r>
          </a:p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2611885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ue, engine&#10;&#10;Description automatically generated">
            <a:extLst>
              <a:ext uri="{FF2B5EF4-FFF2-40B4-BE49-F238E27FC236}">
                <a16:creationId xmlns:a16="http://schemas.microsoft.com/office/drawing/2014/main" id="{36189F2C-2378-F541-A409-8221FDCB62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r="12514"/>
          <a:stretch/>
        </p:blipFill>
        <p:spPr>
          <a:xfrm>
            <a:off x="20" y="10"/>
            <a:ext cx="6337717" cy="5143490"/>
          </a:xfrm>
          <a:prstGeom prst="rect">
            <a:avLst/>
          </a:prstGeom>
        </p:spPr>
      </p:pic>
      <p:pic>
        <p:nvPicPr>
          <p:cNvPr id="51201" name="Picture 5" descr="XVM98502bee-8131-11e9-8c1f-54adcb613cc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5" r="33698"/>
          <a:stretch/>
        </p:blipFill>
        <p:spPr bwMode="auto">
          <a:xfrm>
            <a:off x="4669497" y="10"/>
            <a:ext cx="4472089" cy="51434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C65975-8830-3CAC-D0CB-5E8BC92D0D77}"/>
              </a:ext>
            </a:extLst>
          </p:cNvPr>
          <p:cNvSpPr txBox="1"/>
          <p:nvPr/>
        </p:nvSpPr>
        <p:spPr>
          <a:xfrm>
            <a:off x="269746" y="115876"/>
            <a:ext cx="30226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CAFEIN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B9B6D11-A419-3712-F108-9EE203550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97" y="1056465"/>
            <a:ext cx="4572000" cy="3646025"/>
          </a:xfrm>
          <a:prstGeom prst="rect">
            <a:avLst/>
          </a:prstGeom>
        </p:spPr>
      </p:pic>
      <p:pic>
        <p:nvPicPr>
          <p:cNvPr id="6" name="Picture 5" descr="A blue sign with white text&#10;&#10;Description automatically generated">
            <a:extLst>
              <a:ext uri="{FF2B5EF4-FFF2-40B4-BE49-F238E27FC236}">
                <a16:creationId xmlns:a16="http://schemas.microsoft.com/office/drawing/2014/main" id="{84784B17-E2C8-3DDE-0072-C8FEE2C206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3650" y="3833418"/>
            <a:ext cx="1714700" cy="499217"/>
          </a:xfrm>
          <a:prstGeom prst="rect">
            <a:avLst/>
          </a:prstGeom>
        </p:spPr>
      </p:pic>
      <p:pic>
        <p:nvPicPr>
          <p:cNvPr id="4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7A7CBDD1-D2C2-FA50-21B6-AEF1D13B82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290" b="15195"/>
          <a:stretch/>
        </p:blipFill>
        <p:spPr>
          <a:xfrm>
            <a:off x="7283650" y="4363655"/>
            <a:ext cx="1714700" cy="499217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7" name="Picture 6" descr="A logo with grey lines&#10;&#10;Description automatically generated">
            <a:extLst>
              <a:ext uri="{FF2B5EF4-FFF2-40B4-BE49-F238E27FC236}">
                <a16:creationId xmlns:a16="http://schemas.microsoft.com/office/drawing/2014/main" id="{3E5D3635-408E-A0B6-6AC5-4D32E3E13C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3650" y="3303180"/>
            <a:ext cx="1692662" cy="49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3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00F82A-90CA-3D94-27F6-CB6BBDDD5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7409E38-A261-8F02-DE61-BA2504141755}"/>
              </a:ext>
            </a:extLst>
          </p:cNvPr>
          <p:cNvGrpSpPr/>
          <p:nvPr/>
        </p:nvGrpSpPr>
        <p:grpSpPr>
          <a:xfrm>
            <a:off x="298515" y="275510"/>
            <a:ext cx="5857875" cy="3493424"/>
            <a:chOff x="4121781" y="831632"/>
            <a:chExt cx="7810500" cy="4657898"/>
          </a:xfrm>
        </p:grpSpPr>
        <p:pic>
          <p:nvPicPr>
            <p:cNvPr id="5" name="Picture 4" descr="A graph of stock data&#10;&#10;Description automatically generated with medium confidence">
              <a:extLst>
                <a:ext uri="{FF2B5EF4-FFF2-40B4-BE49-F238E27FC236}">
                  <a16:creationId xmlns:a16="http://schemas.microsoft.com/office/drawing/2014/main" id="{4118B834-0360-8948-5E8E-CE1A79D13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1781" y="831632"/>
              <a:ext cx="7810500" cy="4657898"/>
            </a:xfrm>
            <a:prstGeom prst="rect">
              <a:avLst/>
            </a:prstGeom>
            <a:ln w="28575">
              <a:solidFill>
                <a:schemeClr val="accent5">
                  <a:lumMod val="50000"/>
                </a:schemeClr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9F0BB43-3B59-F9B1-A8A4-5B62981609C2}"/>
                </a:ext>
              </a:extLst>
            </p:cNvPr>
            <p:cNvSpPr txBox="1"/>
            <p:nvPr/>
          </p:nvSpPr>
          <p:spPr>
            <a:xfrm>
              <a:off x="4413328" y="832000"/>
              <a:ext cx="7381008" cy="461663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spAutoFit/>
            </a:bodyPr>
            <a:lstStyle/>
            <a:p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2060"/>
                  </a:solidFill>
                  <a:latin typeface="+mn-lt"/>
                  <a:ea typeface="+mn-ea"/>
                  <a:cs typeface="+mn-cs"/>
                  <a:sym typeface="Aptos"/>
                </a:rPr>
                <a:t>Projections of the effective stock of human-generated public text and dataset sizes used to train notable LLMs</a:t>
              </a:r>
            </a:p>
            <a:p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i="1" dirty="0">
                  <a:solidFill>
                    <a:srgbClr val="002060"/>
                  </a:solidFill>
                </a:rPr>
                <a:t>P. </a:t>
              </a:r>
              <a:r>
                <a:rPr lang="en-US" sz="900" i="1" dirty="0" err="1">
                  <a:solidFill>
                    <a:srgbClr val="002060"/>
                  </a:solidFill>
                </a:rPr>
                <a:t>Villabos</a:t>
              </a:r>
              <a:r>
                <a:rPr lang="en-US" sz="900" i="1" dirty="0">
                  <a:solidFill>
                    <a:srgbClr val="002060"/>
                  </a:solidFill>
                </a:rPr>
                <a:t> et al., 2022</a:t>
              </a:r>
              <a:endParaRPr lang="en-US" sz="900" i="1" dirty="0">
                <a:solidFill>
                  <a:srgbClr val="002060"/>
                </a:solidFill>
                <a:latin typeface="+mn-lt"/>
                <a:ea typeface="+mn-ea"/>
                <a:cs typeface="+mn-cs"/>
                <a:sym typeface="Apto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5FE775-C1DA-A11C-6618-EA238D336C24}"/>
              </a:ext>
            </a:extLst>
          </p:cNvPr>
          <p:cNvGrpSpPr/>
          <p:nvPr/>
        </p:nvGrpSpPr>
        <p:grpSpPr>
          <a:xfrm>
            <a:off x="3029778" y="1786274"/>
            <a:ext cx="5829300" cy="3081440"/>
            <a:chOff x="4039704" y="2381699"/>
            <a:chExt cx="7772400" cy="4108586"/>
          </a:xfrm>
        </p:grpSpPr>
        <p:pic>
          <p:nvPicPr>
            <p:cNvPr id="10" name="Picture 9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544A6407-6FAB-A695-A5B4-9C41B6CB3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9704" y="2381699"/>
              <a:ext cx="7772400" cy="4108586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A2D554C-19F0-9F0E-C86D-2EFB92CF731B}"/>
                </a:ext>
              </a:extLst>
            </p:cNvPr>
            <p:cNvSpPr txBox="1"/>
            <p:nvPr/>
          </p:nvSpPr>
          <p:spPr>
            <a:xfrm>
              <a:off x="4837676" y="2395319"/>
              <a:ext cx="6635672" cy="461663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spAutoFit/>
            </a:bodyPr>
            <a:lstStyle/>
            <a:p>
              <a:r>
                <a:rPr lang="en-IE" sz="900" dirty="0">
                  <a:solidFill>
                    <a:srgbClr val="002060"/>
                  </a:solidFill>
                </a:rPr>
                <a:t>Global data centre electricity consumption, by equipment, Base Case, 2020-2030</a:t>
              </a:r>
            </a:p>
            <a:p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IE" sz="900" i="1" dirty="0">
                  <a:solidFill>
                    <a:srgbClr val="002060"/>
                  </a:solidFill>
                </a:rPr>
                <a:t>International Energy Agency, 2024</a:t>
              </a:r>
              <a:endParaRPr lang="en-US" sz="900" i="1" dirty="0">
                <a:solidFill>
                  <a:srgbClr val="002060"/>
                </a:solidFill>
                <a:sym typeface="Apto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5966D99-6E54-81FF-C918-1A1999E33B28}"/>
              </a:ext>
            </a:extLst>
          </p:cNvPr>
          <p:cNvSpPr txBox="1"/>
          <p:nvPr/>
        </p:nvSpPr>
        <p:spPr>
          <a:xfrm>
            <a:off x="6271590" y="566699"/>
            <a:ext cx="2828441" cy="9002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IE" sz="2700" b="1" dirty="0">
                <a:solidFill>
                  <a:srgbClr val="002060"/>
                </a:solidFill>
              </a:rPr>
              <a:t>Limitations of the growing use of AI</a:t>
            </a:r>
            <a:endParaRPr lang="en-US" sz="2700" b="1" dirty="0">
              <a:solidFill>
                <a:srgbClr val="002060"/>
              </a:solidFill>
              <a:latin typeface="+mn-lt"/>
              <a:ea typeface="+mn-ea"/>
              <a:cs typeface="+mn-cs"/>
              <a:sym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46422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53D17AC-9D22-9D9A-7C32-352EA134D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2" y="194991"/>
            <a:ext cx="8653451" cy="799307"/>
          </a:xfrm>
        </p:spPr>
        <p:txBody>
          <a:bodyPr/>
          <a:lstStyle/>
          <a:p>
            <a:r>
              <a:rPr lang="fr-CH" sz="3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CAFEIN®: </a:t>
            </a:r>
            <a:r>
              <a:rPr lang="fr-CH" sz="3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privacy</a:t>
            </a:r>
            <a:r>
              <a:rPr lang="fr-CH" sz="3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CH" sz="3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security</a:t>
            </a:r>
            <a:endParaRPr lang="en-US" sz="3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4D92930D-EE79-A304-7B68-12AF2157D5CF}"/>
              </a:ext>
            </a:extLst>
          </p:cNvPr>
          <p:cNvSpPr txBox="1">
            <a:spLocks/>
          </p:cNvSpPr>
          <p:nvPr/>
        </p:nvSpPr>
        <p:spPr>
          <a:xfrm>
            <a:off x="2634775" y="963447"/>
            <a:ext cx="6202967" cy="70256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50"/>
              <a:t>PRIVACY BY DESIGN</a:t>
            </a:r>
          </a:p>
          <a:p>
            <a:r>
              <a:rPr lang="en-US" sz="1350"/>
              <a:t>State-of-the-Art cybersecurity measures identification and deployment</a:t>
            </a:r>
          </a:p>
          <a:p>
            <a:r>
              <a:rPr lang="en-US" sz="1350"/>
              <a:t>Solid methodology of threat modelling, risk assessment, and risk treatment</a:t>
            </a:r>
            <a:endParaRPr lang="en-US" sz="135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5DCE50-84D1-2DE6-5F30-59AD5EB3750A}"/>
              </a:ext>
            </a:extLst>
          </p:cNvPr>
          <p:cNvGrpSpPr/>
          <p:nvPr/>
        </p:nvGrpSpPr>
        <p:grpSpPr>
          <a:xfrm>
            <a:off x="422918" y="900008"/>
            <a:ext cx="1870364" cy="1113311"/>
            <a:chOff x="666265" y="2420655"/>
            <a:chExt cx="5202712" cy="3782453"/>
          </a:xfrm>
        </p:grpSpPr>
        <p:grpSp>
          <p:nvGrpSpPr>
            <p:cNvPr id="13" name="Google Shape;111;p19">
              <a:extLst>
                <a:ext uri="{FF2B5EF4-FFF2-40B4-BE49-F238E27FC236}">
                  <a16:creationId xmlns:a16="http://schemas.microsoft.com/office/drawing/2014/main" id="{DA6F9EC4-AEBF-FA6A-33FA-A8297BC65ACB}"/>
                </a:ext>
              </a:extLst>
            </p:cNvPr>
            <p:cNvGrpSpPr/>
            <p:nvPr/>
          </p:nvGrpSpPr>
          <p:grpSpPr>
            <a:xfrm>
              <a:off x="666265" y="5208758"/>
              <a:ext cx="801300" cy="994350"/>
              <a:chOff x="2717925" y="3975225"/>
              <a:chExt cx="801300" cy="994350"/>
            </a:xfrm>
          </p:grpSpPr>
          <p:pic>
            <p:nvPicPr>
              <p:cNvPr id="44" name="Google Shape;112;p19">
                <a:extLst>
                  <a:ext uri="{FF2B5EF4-FFF2-40B4-BE49-F238E27FC236}">
                    <a16:creationId xmlns:a16="http://schemas.microsoft.com/office/drawing/2014/main" id="{AF9DCCD0-F213-747C-95DA-141156487767}"/>
                  </a:ext>
                </a:extLst>
              </p:cNvPr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" name="Google Shape;113;p19">
                <a:extLst>
                  <a:ext uri="{FF2B5EF4-FFF2-40B4-BE49-F238E27FC236}">
                    <a16:creationId xmlns:a16="http://schemas.microsoft.com/office/drawing/2014/main" id="{DA02D183-61D1-49A6-EB24-CC6AD89F6137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2" name="Google Shape;114;p19">
              <a:extLst>
                <a:ext uri="{FF2B5EF4-FFF2-40B4-BE49-F238E27FC236}">
                  <a16:creationId xmlns:a16="http://schemas.microsoft.com/office/drawing/2014/main" id="{DCD43455-B89F-7830-D2FF-486C6348F502}"/>
                </a:ext>
              </a:extLst>
            </p:cNvPr>
            <p:cNvGrpSpPr/>
            <p:nvPr/>
          </p:nvGrpSpPr>
          <p:grpSpPr>
            <a:xfrm>
              <a:off x="2705215" y="5208758"/>
              <a:ext cx="801300" cy="994350"/>
              <a:chOff x="2717925" y="3975225"/>
              <a:chExt cx="801300" cy="994350"/>
            </a:xfrm>
          </p:grpSpPr>
          <p:pic>
            <p:nvPicPr>
              <p:cNvPr id="42" name="Google Shape;115;p19">
                <a:extLst>
                  <a:ext uri="{FF2B5EF4-FFF2-40B4-BE49-F238E27FC236}">
                    <a16:creationId xmlns:a16="http://schemas.microsoft.com/office/drawing/2014/main" id="{5FE083D6-659D-C311-CCD0-0A969EC4CF9A}"/>
                  </a:ext>
                </a:extLst>
              </p:cNvPr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3" name="Google Shape;116;p19">
                <a:extLst>
                  <a:ext uri="{FF2B5EF4-FFF2-40B4-BE49-F238E27FC236}">
                    <a16:creationId xmlns:a16="http://schemas.microsoft.com/office/drawing/2014/main" id="{0D0DDC5C-D479-2D33-C4FB-0C0DAA66EB2C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3" name="Google Shape;117;p19">
              <a:extLst>
                <a:ext uri="{FF2B5EF4-FFF2-40B4-BE49-F238E27FC236}">
                  <a16:creationId xmlns:a16="http://schemas.microsoft.com/office/drawing/2014/main" id="{2621FC3C-AE1B-27E8-6FF4-408830D4561F}"/>
                </a:ext>
              </a:extLst>
            </p:cNvPr>
            <p:cNvGrpSpPr/>
            <p:nvPr/>
          </p:nvGrpSpPr>
          <p:grpSpPr>
            <a:xfrm>
              <a:off x="4972765" y="5208758"/>
              <a:ext cx="801300" cy="994350"/>
              <a:chOff x="2717925" y="3975225"/>
              <a:chExt cx="801300" cy="994350"/>
            </a:xfrm>
          </p:grpSpPr>
          <p:pic>
            <p:nvPicPr>
              <p:cNvPr id="40" name="Google Shape;118;p19">
                <a:extLst>
                  <a:ext uri="{FF2B5EF4-FFF2-40B4-BE49-F238E27FC236}">
                    <a16:creationId xmlns:a16="http://schemas.microsoft.com/office/drawing/2014/main" id="{6D86274F-10EB-27D1-DFAC-52D81A12C1F5}"/>
                  </a:ext>
                </a:extLst>
              </p:cNvPr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907750" y="4547925"/>
                <a:ext cx="421650" cy="42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Google Shape;119;p19">
                <a:extLst>
                  <a:ext uri="{FF2B5EF4-FFF2-40B4-BE49-F238E27FC236}">
                    <a16:creationId xmlns:a16="http://schemas.microsoft.com/office/drawing/2014/main" id="{9C20DF69-564B-4BC0-334E-3B9F354296D2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17551" t="27306" r="17492" b="26270"/>
              <a:stretch/>
            </p:blipFill>
            <p:spPr>
              <a:xfrm>
                <a:off x="2717925" y="3975225"/>
                <a:ext cx="801300" cy="5727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24" name="Google Shape;120;p19">
              <a:extLst>
                <a:ext uri="{FF2B5EF4-FFF2-40B4-BE49-F238E27FC236}">
                  <a16:creationId xmlns:a16="http://schemas.microsoft.com/office/drawing/2014/main" id="{6F835C3B-0DC9-C6D4-AF56-380B2AEA893A}"/>
                </a:ext>
              </a:extLst>
            </p:cNvPr>
            <p:cNvCxnSpPr>
              <a:stCxn id="32" idx="1"/>
            </p:cNvCxnSpPr>
            <p:nvPr/>
          </p:nvCxnSpPr>
          <p:spPr>
            <a:xfrm flipH="1">
              <a:off x="1047414" y="2977307"/>
              <a:ext cx="1657800" cy="2165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7" name="Google Shape;122;p19">
              <a:extLst>
                <a:ext uri="{FF2B5EF4-FFF2-40B4-BE49-F238E27FC236}">
                  <a16:creationId xmlns:a16="http://schemas.microsoft.com/office/drawing/2014/main" id="{5A218EB2-3D73-843D-958F-9F6DA4499E11}"/>
                </a:ext>
              </a:extLst>
            </p:cNvPr>
            <p:cNvCxnSpPr>
              <a:stCxn id="32" idx="2"/>
              <a:endCxn id="43" idx="0"/>
            </p:cNvCxnSpPr>
            <p:nvPr/>
          </p:nvCxnSpPr>
          <p:spPr>
            <a:xfrm>
              <a:off x="3105864" y="3377957"/>
              <a:ext cx="0" cy="18309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8" name="Google Shape;123;p19">
              <a:extLst>
                <a:ext uri="{FF2B5EF4-FFF2-40B4-BE49-F238E27FC236}">
                  <a16:creationId xmlns:a16="http://schemas.microsoft.com/office/drawing/2014/main" id="{F8A78A45-3249-7588-F7A2-CE790DE3354E}"/>
                </a:ext>
              </a:extLst>
            </p:cNvPr>
            <p:cNvCxnSpPr>
              <a:stCxn id="32" idx="3"/>
              <a:endCxn id="41" idx="0"/>
            </p:cNvCxnSpPr>
            <p:nvPr/>
          </p:nvCxnSpPr>
          <p:spPr>
            <a:xfrm>
              <a:off x="3506514" y="2977307"/>
              <a:ext cx="1866900" cy="2231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cxnSp>
          <p:nvCxnSpPr>
            <p:cNvPr id="29" name="Google Shape;124;p19">
              <a:extLst>
                <a:ext uri="{FF2B5EF4-FFF2-40B4-BE49-F238E27FC236}">
                  <a16:creationId xmlns:a16="http://schemas.microsoft.com/office/drawing/2014/main" id="{CB7D65AA-2E7E-81DC-E0E4-C880A30F698F}"/>
                </a:ext>
              </a:extLst>
            </p:cNvPr>
            <p:cNvCxnSpPr/>
            <p:nvPr/>
          </p:nvCxnSpPr>
          <p:spPr>
            <a:xfrm rot="10800000" flipH="1">
              <a:off x="918715" y="2922883"/>
              <a:ext cx="1656900" cy="2111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0" name="Google Shape;125;p19">
              <a:extLst>
                <a:ext uri="{FF2B5EF4-FFF2-40B4-BE49-F238E27FC236}">
                  <a16:creationId xmlns:a16="http://schemas.microsoft.com/office/drawing/2014/main" id="{6D5F68F1-B116-E0A4-D8E2-EFBC96F3CC3A}"/>
                </a:ext>
              </a:extLst>
            </p:cNvPr>
            <p:cNvCxnSpPr/>
            <p:nvPr/>
          </p:nvCxnSpPr>
          <p:spPr>
            <a:xfrm rot="10800000">
              <a:off x="3700140" y="2868583"/>
              <a:ext cx="1756500" cy="21657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1" name="Google Shape;126;p19">
              <a:extLst>
                <a:ext uri="{FF2B5EF4-FFF2-40B4-BE49-F238E27FC236}">
                  <a16:creationId xmlns:a16="http://schemas.microsoft.com/office/drawing/2014/main" id="{183958FD-42A0-670F-1B12-FF2AB9FB99CC}"/>
                </a:ext>
              </a:extLst>
            </p:cNvPr>
            <p:cNvCxnSpPr/>
            <p:nvPr/>
          </p:nvCxnSpPr>
          <p:spPr>
            <a:xfrm rot="10800000">
              <a:off x="3255465" y="3301858"/>
              <a:ext cx="0" cy="1862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32" name="Google Shape;121;p19">
              <a:extLst>
                <a:ext uri="{FF2B5EF4-FFF2-40B4-BE49-F238E27FC236}">
                  <a16:creationId xmlns:a16="http://schemas.microsoft.com/office/drawing/2014/main" id="{BF40934D-F28E-E7E8-6594-01E6D04B7037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705214" y="2576657"/>
              <a:ext cx="801300" cy="801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Elemento grafico 46" descr="Scudo con segno di spunta con riempimento a tinta unita">
              <a:extLst>
                <a:ext uri="{FF2B5EF4-FFF2-40B4-BE49-F238E27FC236}">
                  <a16:creationId xmlns:a16="http://schemas.microsoft.com/office/drawing/2014/main" id="{1696CFD9-1F63-64EB-E4AC-2F20D39CF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31705" y="5741558"/>
              <a:ext cx="419893" cy="419893"/>
            </a:xfrm>
            <a:prstGeom prst="rect">
              <a:avLst/>
            </a:prstGeom>
          </p:spPr>
        </p:pic>
        <p:pic>
          <p:nvPicPr>
            <p:cNvPr id="34" name="Elemento grafico 47" descr="Scudo con segno di spunta con riempimento a tinta unita">
              <a:extLst>
                <a:ext uri="{FF2B5EF4-FFF2-40B4-BE49-F238E27FC236}">
                  <a16:creationId xmlns:a16="http://schemas.microsoft.com/office/drawing/2014/main" id="{BC2C64FC-81C7-812D-9CA4-79AC4D858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189786" y="5699265"/>
              <a:ext cx="419893" cy="419893"/>
            </a:xfrm>
            <a:prstGeom prst="rect">
              <a:avLst/>
            </a:prstGeom>
          </p:spPr>
        </p:pic>
        <p:pic>
          <p:nvPicPr>
            <p:cNvPr id="35" name="Elemento grafico 48" descr="Scudo con segno di spunta con riempimento a tinta unita">
              <a:extLst>
                <a:ext uri="{FF2B5EF4-FFF2-40B4-BE49-F238E27FC236}">
                  <a16:creationId xmlns:a16="http://schemas.microsoft.com/office/drawing/2014/main" id="{E263F340-1F0C-E23B-2EBC-45EBB068F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449084" y="5660210"/>
              <a:ext cx="419893" cy="419893"/>
            </a:xfrm>
            <a:prstGeom prst="rect">
              <a:avLst/>
            </a:prstGeom>
          </p:spPr>
        </p:pic>
        <p:pic>
          <p:nvPicPr>
            <p:cNvPr id="36" name="Elemento grafico 49" descr="Scudo con segno di spunta con riempimento a tinta unita">
              <a:extLst>
                <a:ext uri="{FF2B5EF4-FFF2-40B4-BE49-F238E27FC236}">
                  <a16:creationId xmlns:a16="http://schemas.microsoft.com/office/drawing/2014/main" id="{E2EFBB5A-86F1-5696-C9E2-04E6BCCA7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578389" y="3813165"/>
              <a:ext cx="419893" cy="419893"/>
            </a:xfrm>
            <a:prstGeom prst="rect">
              <a:avLst/>
            </a:prstGeom>
          </p:spPr>
        </p:pic>
        <p:pic>
          <p:nvPicPr>
            <p:cNvPr id="37" name="Elemento grafico 50" descr="Scudo con segno di spunta con riempimento a tinta unita">
              <a:extLst>
                <a:ext uri="{FF2B5EF4-FFF2-40B4-BE49-F238E27FC236}">
                  <a16:creationId xmlns:a16="http://schemas.microsoft.com/office/drawing/2014/main" id="{8AA56789-498A-94FF-84ED-162A7E7F7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146967" y="3813165"/>
              <a:ext cx="419893" cy="419893"/>
            </a:xfrm>
            <a:prstGeom prst="rect">
              <a:avLst/>
            </a:prstGeom>
          </p:spPr>
        </p:pic>
        <p:pic>
          <p:nvPicPr>
            <p:cNvPr id="38" name="Elemento grafico 51" descr="Scudo con segno di spunta con riempimento a tinta unita">
              <a:extLst>
                <a:ext uri="{FF2B5EF4-FFF2-40B4-BE49-F238E27FC236}">
                  <a16:creationId xmlns:a16="http://schemas.microsoft.com/office/drawing/2014/main" id="{158FA056-9EEA-3287-2AE1-E9ED692F4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403853" y="3813164"/>
              <a:ext cx="419893" cy="419893"/>
            </a:xfrm>
            <a:prstGeom prst="rect">
              <a:avLst/>
            </a:prstGeom>
          </p:spPr>
        </p:pic>
        <p:pic>
          <p:nvPicPr>
            <p:cNvPr id="39" name="Elemento grafico 52" descr="Scudo con segno di spunta con riempimento a tinta unita">
              <a:extLst>
                <a:ext uri="{FF2B5EF4-FFF2-40B4-BE49-F238E27FC236}">
                  <a16:creationId xmlns:a16="http://schemas.microsoft.com/office/drawing/2014/main" id="{75813176-B825-5308-C1DC-5542DD12B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513982" y="2420655"/>
              <a:ext cx="419893" cy="419893"/>
            </a:xfrm>
            <a:prstGeom prst="rect">
              <a:avLst/>
            </a:prstGeom>
          </p:spPr>
        </p:pic>
      </p:grpSp>
      <p:pic>
        <p:nvPicPr>
          <p:cNvPr id="47" name="Picture 46" descr="Immagine che contiene testo, schermata, mappa, design&#10;&#10;Descrizione generata automaticamente">
            <a:extLst>
              <a:ext uri="{FF2B5EF4-FFF2-40B4-BE49-F238E27FC236}">
                <a16:creationId xmlns:a16="http://schemas.microsoft.com/office/drawing/2014/main" id="{B92C7045-8C11-F3B7-438D-9C2F0B2BA1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9955" y="1666008"/>
            <a:ext cx="6446129" cy="3406642"/>
          </a:xfrm>
          <a:prstGeom prst="rect">
            <a:avLst/>
          </a:prstGeom>
          <a:noFill/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89DD49F-DB2B-1FE1-B0C6-96DD9E1F50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32718" y="2043170"/>
            <a:ext cx="1087532" cy="37718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43505A9-C147-AFC0-438D-52CD6D8B4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70" y="4931607"/>
            <a:ext cx="5090540" cy="273844"/>
          </a:xfrm>
        </p:spPr>
        <p:txBody>
          <a:bodyPr/>
          <a:lstStyle/>
          <a:p>
            <a:r>
              <a:rPr lang="en-US" dirty="0"/>
              <a:t>Courtesy L. Serio, Technology Department</a:t>
            </a:r>
          </a:p>
        </p:txBody>
      </p:sp>
      <p:pic>
        <p:nvPicPr>
          <p:cNvPr id="3" name="CAFEIN-6">
            <a:hlinkClick r:id="" action="ppaction://media"/>
            <a:extLst>
              <a:ext uri="{FF2B5EF4-FFF2-40B4-BE49-F238E27FC236}">
                <a16:creationId xmlns:a16="http://schemas.microsoft.com/office/drawing/2014/main" id="{61AE447D-F494-4CC7-EAD6-D0FC8ACF7F1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15001" y="2392342"/>
            <a:ext cx="3684044" cy="20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7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285868-9D08-9B24-4BEF-643AEA300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8A7D7E2B-D7BE-34E0-29FB-821A622BC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5204"/>
            <a:ext cx="8532019" cy="799307"/>
          </a:xfrm>
        </p:spPr>
        <p:txBody>
          <a:bodyPr/>
          <a:lstStyle/>
          <a:p>
            <a:r>
              <a:rPr lang="fr-CH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CAFEIN®: CO2 tracker and optimiser</a:t>
            </a:r>
            <a:endParaRPr lang="en-CH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Texte 11">
            <a:extLst>
              <a:ext uri="{FF2B5EF4-FFF2-40B4-BE49-F238E27FC236}">
                <a16:creationId xmlns:a16="http://schemas.microsoft.com/office/drawing/2014/main" id="{CBC13089-AD85-89B9-8CA7-3A15689577F6}"/>
              </a:ext>
            </a:extLst>
          </p:cNvPr>
          <p:cNvSpPr txBox="1"/>
          <p:nvPr/>
        </p:nvSpPr>
        <p:spPr>
          <a:xfrm>
            <a:off x="305990" y="708956"/>
            <a:ext cx="3834854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US" sz="1200" b="1" dirty="0">
                <a:solidFill>
                  <a:srgbClr val="003399"/>
                </a:solidFill>
                <a:latin typeface="Calibri" panose="020F0502020204030204" pitchFamily="34" charset="0"/>
              </a:rPr>
              <a:t>Large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</a:rPr>
              <a:t>centralized data centers </a:t>
            </a:r>
            <a:r>
              <a:rPr lang="en-US" sz="1200" b="1" dirty="0">
                <a:solidFill>
                  <a:srgbClr val="003399"/>
                </a:solidFill>
                <a:latin typeface="Calibri" panose="020F0502020204030204" pitchFamily="34" charset="0"/>
              </a:rPr>
              <a:t>for AI and big-data analytics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45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3399"/>
                </a:solidFill>
                <a:latin typeface="Calibri" panose="020F0502020204030204" pitchFamily="34" charset="0"/>
              </a:rPr>
              <a:t> 15% of the global Green House Gas (GHG) emissions of Information and Communication Technology ecosystem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3399"/>
                </a:solidFill>
                <a:latin typeface="Calibri" panose="020F0502020204030204" pitchFamily="34" charset="0"/>
              </a:rPr>
              <a:t> Contribute to about 0.3 % of global CO2 emissions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27709E6-9B11-D7F1-1350-17D6D0330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862" y="1994384"/>
            <a:ext cx="4519408" cy="25654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063A65-D8E6-6AE6-6DD0-0860A627E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56" y="1994384"/>
            <a:ext cx="3101766" cy="25654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BE9C77-5ADC-B073-9D5B-680EE3081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200" y="583697"/>
            <a:ext cx="3300809" cy="257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02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CCF0F634-EAF2-8924-F579-0605C78D928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2718" y="-173124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pic>
        <p:nvPicPr>
          <p:cNvPr id="8" name="Picture 7" descr="A group of logos and text&#10;&#10;AI-generated content may be incorrect.">
            <a:extLst>
              <a:ext uri="{FF2B5EF4-FFF2-40B4-BE49-F238E27FC236}">
                <a16:creationId xmlns:a16="http://schemas.microsoft.com/office/drawing/2014/main" id="{97FBDEA7-083C-B4CF-8A03-3832D7DF5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4"/>
          <a:stretch>
            <a:fillRect/>
          </a:stretch>
        </p:blipFill>
        <p:spPr bwMode="auto">
          <a:xfrm>
            <a:off x="0" y="72677"/>
            <a:ext cx="9144000" cy="4894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844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C00A96-2AC5-5498-BA11-0384288458B1}"/>
              </a:ext>
            </a:extLst>
          </p:cNvPr>
          <p:cNvGrpSpPr/>
          <p:nvPr/>
        </p:nvGrpSpPr>
        <p:grpSpPr>
          <a:xfrm>
            <a:off x="128016" y="80948"/>
            <a:ext cx="5872164" cy="2457812"/>
            <a:chOff x="0" y="-62757"/>
            <a:chExt cx="7829552" cy="3277082"/>
          </a:xfrm>
        </p:grpSpPr>
        <p:pic>
          <p:nvPicPr>
            <p:cNvPr id="2355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4815664" cy="3214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4" name="TextBox 2"/>
            <p:cNvSpPr txBox="1">
              <a:spLocks noChangeArrowheads="1"/>
            </p:cNvSpPr>
            <p:nvPr/>
          </p:nvSpPr>
          <p:spPr bwMode="auto">
            <a:xfrm>
              <a:off x="1" y="-62757"/>
              <a:ext cx="7829551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600" dirty="0">
                  <a:solidFill>
                    <a:srgbClr val="FFFFFF"/>
                  </a:solidFill>
                  <a:latin typeface="Arial Black" charset="0"/>
                  <a:cs typeface="Arial Black" charset="0"/>
                </a:rPr>
                <a:t>Accelerators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74D5796-E403-42CB-6A46-F783F6829777}"/>
              </a:ext>
            </a:extLst>
          </p:cNvPr>
          <p:cNvGrpSpPr/>
          <p:nvPr/>
        </p:nvGrpSpPr>
        <p:grpSpPr>
          <a:xfrm>
            <a:off x="5397727" y="2611641"/>
            <a:ext cx="3611748" cy="2410961"/>
            <a:chOff x="3299133" y="1941213"/>
            <a:chExt cx="4815664" cy="3214615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F63C2238-90CC-77D0-1B72-7A5745C5F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33" y="1941213"/>
              <a:ext cx="4815664" cy="3137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970D534-1CDB-DC50-CC9F-941939608E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9133" y="4294053"/>
              <a:ext cx="3911600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600" dirty="0">
                  <a:latin typeface="Arial Black" charset="0"/>
                  <a:cs typeface="Arial Black" charset="0"/>
                </a:rPr>
                <a:t>Detectors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0D0F47-115D-5B03-BD2A-1CD4524FD5B2}"/>
              </a:ext>
            </a:extLst>
          </p:cNvPr>
          <p:cNvGrpSpPr/>
          <p:nvPr/>
        </p:nvGrpSpPr>
        <p:grpSpPr>
          <a:xfrm>
            <a:off x="2697114" y="1452307"/>
            <a:ext cx="4089685" cy="2238886"/>
            <a:chOff x="7125745" y="3863020"/>
            <a:chExt cx="5452913" cy="29851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24B3850-0CDF-0799-DAEF-C605BDC49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5745" y="3975450"/>
              <a:ext cx="5109536" cy="2872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3">
              <a:extLst>
                <a:ext uri="{FF2B5EF4-FFF2-40B4-BE49-F238E27FC236}">
                  <a16:creationId xmlns:a16="http://schemas.microsoft.com/office/drawing/2014/main" id="{D99BCE0B-8F53-810C-14B5-DB1ADD0D6A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9632" y="3863020"/>
              <a:ext cx="4299026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600" dirty="0">
                  <a:solidFill>
                    <a:srgbClr val="FFFFFF"/>
                  </a:solidFill>
                  <a:latin typeface="Arial Black" charset="0"/>
                  <a:cs typeface="Arial Black" charset="0"/>
                </a:rPr>
                <a:t>Computing</a:t>
              </a:r>
            </a:p>
          </p:txBody>
        </p:sp>
      </p:grpSp>
      <p:sp>
        <p:nvSpPr>
          <p:cNvPr id="12" name="TextBox 8">
            <a:extLst>
              <a:ext uri="{FF2B5EF4-FFF2-40B4-BE49-F238E27FC236}">
                <a16:creationId xmlns:a16="http://schemas.microsoft.com/office/drawing/2014/main" id="{C8533915-ACA6-CD3E-8763-98B8A5B1A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754" y="-105163"/>
            <a:ext cx="47745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600" b="1" dirty="0">
                <a:solidFill>
                  <a:srgbClr val="002060"/>
                </a:solidFill>
              </a:rPr>
              <a:t>CERN Technology Pillars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07A313-C843-A773-EB02-616395277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4037C1C0-FADA-40C7-B923-037899A24F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E2B33195-5BCA-4BB7-A82D-67395226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604789">
            <a:off x="506729" y="581887"/>
            <a:ext cx="2240924" cy="2240924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hape 149">
            <a:extLst>
              <a:ext uri="{FF2B5EF4-FFF2-40B4-BE49-F238E27FC236}">
                <a16:creationId xmlns:a16="http://schemas.microsoft.com/office/drawing/2014/main" id="{BD1468B4-3BBC-CDE2-2CDE-0A5128AC4935}"/>
              </a:ext>
            </a:extLst>
          </p:cNvPr>
          <p:cNvSpPr/>
          <p:nvPr/>
        </p:nvSpPr>
        <p:spPr>
          <a:xfrm>
            <a:off x="669613" y="1027628"/>
            <a:ext cx="3814185" cy="1790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defRPr sz="8000"/>
            </a:lvl1pPr>
          </a:lstStyle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6000" b="1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OSPO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F8AD9F3-9AF6-494F-83A3-2F6775639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18527" y="405775"/>
            <a:ext cx="698947" cy="679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Placeholder 7">
            <a:extLst>
              <a:ext uri="{FF2B5EF4-FFF2-40B4-BE49-F238E27FC236}">
                <a16:creationId xmlns:a16="http://schemas.microsoft.com/office/drawing/2014/main" id="{27DC32FD-1335-D939-E258-68F105E4E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833" r="2" b="2"/>
          <a:stretch>
            <a:fillRect/>
          </a:stretch>
        </p:blipFill>
        <p:spPr bwMode="auto">
          <a:xfrm>
            <a:off x="4531380" y="310255"/>
            <a:ext cx="3092368" cy="3092368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DA5DB8B-7E5C-4ABC-8069-A9A8806F3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6125" y="2899248"/>
            <a:ext cx="554572" cy="554571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blue and green logo&#10;&#10;AI-generated content may be incorrect.">
            <a:extLst>
              <a:ext uri="{FF2B5EF4-FFF2-40B4-BE49-F238E27FC236}">
                <a16:creationId xmlns:a16="http://schemas.microsoft.com/office/drawing/2014/main" id="{FE8108A4-2A5C-5701-2A9B-AADA0E9414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" b="-11"/>
          <a:stretch>
            <a:fillRect/>
          </a:stretch>
        </p:blipFill>
        <p:spPr>
          <a:xfrm>
            <a:off x="6604819" y="2818328"/>
            <a:ext cx="2285657" cy="2285656"/>
          </a:xfrm>
          <a:custGeom>
            <a:avLst/>
            <a:gdLst/>
            <a:ahLst/>
            <a:cxnLst/>
            <a:rect l="l" t="t" r="r" b="b"/>
            <a:pathLst>
              <a:path w="2283868" h="2283868">
                <a:moveTo>
                  <a:pt x="1141934" y="0"/>
                </a:moveTo>
                <a:cubicBezTo>
                  <a:pt x="1772607" y="0"/>
                  <a:pt x="2283868" y="511261"/>
                  <a:pt x="2283868" y="1141934"/>
                </a:cubicBezTo>
                <a:cubicBezTo>
                  <a:pt x="2283868" y="1772607"/>
                  <a:pt x="1772607" y="2283868"/>
                  <a:pt x="1141934" y="2283868"/>
                </a:cubicBezTo>
                <a:cubicBezTo>
                  <a:pt x="511261" y="2283868"/>
                  <a:pt x="0" y="1772607"/>
                  <a:pt x="0" y="1141934"/>
                </a:cubicBezTo>
                <a:cubicBezTo>
                  <a:pt x="0" y="511261"/>
                  <a:pt x="511261" y="0"/>
                  <a:pt x="114193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84383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white device&#10;&#10;Description automatically generated">
            <a:extLst>
              <a:ext uri="{FF2B5EF4-FFF2-40B4-BE49-F238E27FC236}">
                <a16:creationId xmlns:a16="http://schemas.microsoft.com/office/drawing/2014/main" id="{94298D2A-7320-DB41-4DF4-907FEE652D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67" r="16667"/>
          <a:stretch/>
        </p:blipFill>
        <p:spPr>
          <a:xfrm>
            <a:off x="4583122" y="2212000"/>
            <a:ext cx="1481454" cy="1481454"/>
          </a:xfrm>
          <a:prstGeom prst="ellipse">
            <a:avLst/>
          </a:prstGeom>
        </p:spPr>
      </p:pic>
      <p:sp>
        <p:nvSpPr>
          <p:cNvPr id="699" name="Google Shape;699;p29"/>
          <p:cNvSpPr/>
          <p:nvPr/>
        </p:nvSpPr>
        <p:spPr>
          <a:xfrm>
            <a:off x="4497470" y="2066796"/>
            <a:ext cx="1651132" cy="1659194"/>
          </a:xfrm>
          <a:prstGeom prst="donut">
            <a:avLst>
              <a:gd name="adj" fmla="val 8057"/>
            </a:avLst>
          </a:prstGeom>
          <a:solidFill>
            <a:srgbClr val="51ACB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sz="13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0" name="Google Shape;700;p29"/>
          <p:cNvPicPr preferRelativeResize="0"/>
          <p:nvPr/>
        </p:nvPicPr>
        <p:blipFill rotWithShape="1">
          <a:blip r:embed="rId4">
            <a:alphaModFix/>
          </a:blip>
          <a:srcRect l="19971" t="2668" r="27700" b="4443"/>
          <a:stretch/>
        </p:blipFill>
        <p:spPr>
          <a:xfrm>
            <a:off x="2996131" y="2071408"/>
            <a:ext cx="1550424" cy="1541207"/>
          </a:xfrm>
          <a:prstGeom prst="ellipse">
            <a:avLst/>
          </a:prstGeom>
          <a:noFill/>
          <a:ln>
            <a:noFill/>
          </a:ln>
        </p:spPr>
      </p:pic>
      <p:sp>
        <p:nvSpPr>
          <p:cNvPr id="701" name="Google Shape;701;p29"/>
          <p:cNvSpPr/>
          <p:nvPr/>
        </p:nvSpPr>
        <p:spPr>
          <a:xfrm>
            <a:off x="2947046" y="2027161"/>
            <a:ext cx="1651132" cy="1659194"/>
          </a:xfrm>
          <a:prstGeom prst="donut">
            <a:avLst>
              <a:gd name="adj" fmla="val 8057"/>
            </a:avLst>
          </a:prstGeom>
          <a:solidFill>
            <a:srgbClr val="1D6FB8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sz="13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2" name="Google Shape;702;p29" descr="A close-up of a machine&#10;&#10;Description automatically generated with low confidence"/>
          <p:cNvPicPr preferRelativeResize="0"/>
          <p:nvPr/>
        </p:nvPicPr>
        <p:blipFill rotWithShape="1">
          <a:blip r:embed="rId5">
            <a:alphaModFix/>
          </a:blip>
          <a:srcRect l="18440" t="4979" r="21904" b="5527"/>
          <a:stretch/>
        </p:blipFill>
        <p:spPr>
          <a:xfrm>
            <a:off x="3845746" y="1271304"/>
            <a:ext cx="1504863" cy="1506184"/>
          </a:xfrm>
          <a:prstGeom prst="ellipse">
            <a:avLst/>
          </a:prstGeom>
          <a:noFill/>
          <a:ln>
            <a:noFill/>
          </a:ln>
        </p:spPr>
      </p:pic>
      <p:sp>
        <p:nvSpPr>
          <p:cNvPr id="707" name="Google Shape;707;p29"/>
          <p:cNvSpPr/>
          <p:nvPr/>
        </p:nvSpPr>
        <p:spPr>
          <a:xfrm>
            <a:off x="3772612" y="1197564"/>
            <a:ext cx="1651132" cy="1659194"/>
          </a:xfrm>
          <a:prstGeom prst="donut">
            <a:avLst>
              <a:gd name="adj" fmla="val 8057"/>
            </a:avLst>
          </a:prstGeom>
          <a:solidFill>
            <a:srgbClr val="0D8AA8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sz="13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8" name="Google Shape;708;p29"/>
          <p:cNvCxnSpPr/>
          <p:nvPr/>
        </p:nvCxnSpPr>
        <p:spPr>
          <a:xfrm flipH="1">
            <a:off x="2616672" y="2872747"/>
            <a:ext cx="356870" cy="2137"/>
          </a:xfrm>
          <a:prstGeom prst="straightConnector1">
            <a:avLst/>
          </a:prstGeom>
          <a:noFill/>
          <a:ln w="38100" cap="flat" cmpd="sng">
            <a:solidFill>
              <a:srgbClr val="1D6FB8"/>
            </a:solidFill>
            <a:prstDash val="solid"/>
            <a:miter lim="800000"/>
            <a:headEnd type="none" w="sm" len="sm"/>
            <a:tailEnd type="oval" w="med" len="med"/>
          </a:ln>
        </p:spPr>
      </p:cxnSp>
      <p:sp>
        <p:nvSpPr>
          <p:cNvPr id="709" name="Google Shape;709;p29"/>
          <p:cNvSpPr txBox="1"/>
          <p:nvPr/>
        </p:nvSpPr>
        <p:spPr>
          <a:xfrm>
            <a:off x="399061" y="2528635"/>
            <a:ext cx="2172116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150" sz="1350" kern="0">
                <a:solidFill>
                  <a:srgbClr val="1D6FB8"/>
                </a:solidFill>
                <a:latin typeface="Arial"/>
                <a:ea typeface="Arial"/>
                <a:cs typeface="Arial"/>
                <a:sym typeface="Arial"/>
              </a:rPr>
              <a:t>DISTRIBUTED QUANTUM COMPUTING AND ALGORITHMS</a:t>
            </a:r>
            <a:endParaRPr sz="1350" kern="0" dirty="0">
              <a:solidFill>
                <a:srgbClr val="1D6F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0" name="Google Shape;710;p29"/>
          <p:cNvCxnSpPr>
            <a:cxnSpLocks/>
          </p:cNvCxnSpPr>
          <p:nvPr/>
        </p:nvCxnSpPr>
        <p:spPr>
          <a:xfrm>
            <a:off x="6148602" y="2885210"/>
            <a:ext cx="333058" cy="2137"/>
          </a:xfrm>
          <a:prstGeom prst="straightConnector1">
            <a:avLst/>
          </a:prstGeom>
          <a:noFill/>
          <a:ln w="38100" cap="flat" cmpd="sng">
            <a:solidFill>
              <a:srgbClr val="51ACBF"/>
            </a:solidFill>
            <a:prstDash val="solid"/>
            <a:miter lim="800000"/>
            <a:headEnd type="none" w="sm" len="sm"/>
            <a:tailEnd type="oval" w="med" len="med"/>
          </a:ln>
        </p:spPr>
      </p:cxnSp>
      <p:sp>
        <p:nvSpPr>
          <p:cNvPr id="711" name="Google Shape;711;p29"/>
          <p:cNvSpPr txBox="1"/>
          <p:nvPr/>
        </p:nvSpPr>
        <p:spPr>
          <a:xfrm>
            <a:off x="6617006" y="2538961"/>
            <a:ext cx="1779545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150" sz="1350" kern="0" dirty="0">
                <a:solidFill>
                  <a:srgbClr val="37ADB1"/>
                </a:solidFill>
                <a:latin typeface="Arial"/>
                <a:ea typeface="Arial"/>
                <a:cs typeface="Arial"/>
                <a:sym typeface="Arial"/>
              </a:rPr>
              <a:t>QUANTUM COMMUNICATIONS AND </a:t>
            </a:r>
            <a:r>
              <a:rPr lang="en-150" sz="1350" kern="0" dirty="0">
                <a:solidFill>
                  <a:srgbClr val="51ACBF"/>
                </a:solidFill>
                <a:latin typeface="Arial"/>
                <a:ea typeface="Arial"/>
                <a:cs typeface="Arial"/>
                <a:sym typeface="Arial"/>
              </a:rPr>
              <a:t>NETWORKS</a:t>
            </a:r>
            <a:endParaRPr sz="1350" kern="0" dirty="0">
              <a:solidFill>
                <a:srgbClr val="51AC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4" name="Google Shape;714;p29"/>
          <p:cNvCxnSpPr/>
          <p:nvPr/>
        </p:nvCxnSpPr>
        <p:spPr>
          <a:xfrm flipH="1">
            <a:off x="5259978" y="1596315"/>
            <a:ext cx="356870" cy="2137"/>
          </a:xfrm>
          <a:prstGeom prst="straightConnector1">
            <a:avLst/>
          </a:prstGeom>
          <a:noFill/>
          <a:ln w="38100" cap="flat" cmpd="sng">
            <a:solidFill>
              <a:srgbClr val="0D8AA8"/>
            </a:solidFill>
            <a:prstDash val="solid"/>
            <a:miter lim="800000"/>
            <a:headEnd type="oval" w="med" len="med"/>
            <a:tailEnd type="none" w="sm" len="sm"/>
          </a:ln>
        </p:spPr>
      </p:cxnSp>
      <p:sp>
        <p:nvSpPr>
          <p:cNvPr id="715" name="Google Shape;715;p29"/>
          <p:cNvSpPr txBox="1"/>
          <p:nvPr/>
        </p:nvSpPr>
        <p:spPr>
          <a:xfrm>
            <a:off x="5704388" y="1255805"/>
            <a:ext cx="1779545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150" sz="1350" kern="0">
                <a:solidFill>
                  <a:srgbClr val="0D8AA8"/>
                </a:solidFill>
                <a:latin typeface="Arial"/>
                <a:ea typeface="Arial"/>
                <a:cs typeface="Arial"/>
                <a:sym typeface="Arial"/>
              </a:rPr>
              <a:t>CERN QUANTUM TECHNOLOGY PLATFORMS</a:t>
            </a:r>
            <a:endParaRPr sz="1350" kern="0">
              <a:solidFill>
                <a:srgbClr val="0D8A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9;p38">
            <a:extLst>
              <a:ext uri="{FF2B5EF4-FFF2-40B4-BE49-F238E27FC236}">
                <a16:creationId xmlns:a16="http://schemas.microsoft.com/office/drawing/2014/main" id="{6922F5F1-8AC1-4FF5-4932-E60D4905D7E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7673"/>
          <a:stretch>
            <a:fillRect/>
          </a:stretch>
        </p:blipFill>
        <p:spPr>
          <a:xfrm>
            <a:off x="199758" y="-190522"/>
            <a:ext cx="3138986" cy="16527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5184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96">
          <a:extLst>
            <a:ext uri="{FF2B5EF4-FFF2-40B4-BE49-F238E27FC236}">
              <a16:creationId xmlns:a16="http://schemas.microsoft.com/office/drawing/2014/main" id="{FA838554-D3CA-F8DB-7DC1-F5BFFA535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Picture 10" descr="A close-up of a globe&#10;&#10;AI-generated content may be incorrect.">
            <a:extLst>
              <a:ext uri="{FF2B5EF4-FFF2-40B4-BE49-F238E27FC236}">
                <a16:creationId xmlns:a16="http://schemas.microsoft.com/office/drawing/2014/main" id="{33B3BE90-4FFF-7E49-F07B-48CE615B7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" b="1"/>
          <a:stretch>
            <a:fillRect/>
          </a:stretch>
        </p:blipFill>
        <p:spPr>
          <a:xfrm>
            <a:off x="20" y="961"/>
            <a:ext cx="9143980" cy="514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86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96">
          <a:extLst>
            <a:ext uri="{FF2B5EF4-FFF2-40B4-BE49-F238E27FC236}">
              <a16:creationId xmlns:a16="http://schemas.microsoft.com/office/drawing/2014/main" id="{B9BCC77B-41C6-20C6-9327-236ABD0D7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computer equipment with text on it&#10;&#10;AI-generated content may be incorrect.">
            <a:extLst>
              <a:ext uri="{FF2B5EF4-FFF2-40B4-BE49-F238E27FC236}">
                <a16:creationId xmlns:a16="http://schemas.microsoft.com/office/drawing/2014/main" id="{10C2C144-3EF4-8054-F74B-4E484D9F8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"/>
          <a:stretch>
            <a:fillRect/>
          </a:stretch>
        </p:blipFill>
        <p:spPr>
          <a:xfrm>
            <a:off x="20" y="961"/>
            <a:ext cx="9143980" cy="514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91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wo people looking at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D080DAC0-F966-3D43-99A7-74FBD1EEC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600"/>
            <a:ext cx="9163010" cy="612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680" y="85727"/>
            <a:ext cx="39624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fr-FR" sz="3600" b="1" dirty="0">
                <a:latin typeface="Arial Black"/>
                <a:ea typeface="+mn-ea"/>
                <a:cs typeface="Arial Black"/>
              </a:rPr>
              <a:t>Partnership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67CA4D0-6FE6-D626-9963-5CB671749440}"/>
              </a:ext>
            </a:extLst>
          </p:cNvPr>
          <p:cNvSpPr/>
          <p:nvPr/>
        </p:nvSpPr>
        <p:spPr>
          <a:xfrm>
            <a:off x="0" y="-21540"/>
            <a:ext cx="9144000" cy="52285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2E1F5F-312D-5B4A-9A55-64BB6CE93A50}"/>
              </a:ext>
            </a:extLst>
          </p:cNvPr>
          <p:cNvSpPr txBox="1"/>
          <p:nvPr/>
        </p:nvSpPr>
        <p:spPr>
          <a:xfrm>
            <a:off x="6110828" y="3628498"/>
            <a:ext cx="2899432" cy="354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950" b="1" dirty="0">
                <a:solidFill>
                  <a:srgbClr val="41C0C3"/>
                </a:solidFill>
                <a:latin typeface="Arial"/>
                <a:ea typeface="+mn-ea"/>
                <a:cs typeface="+mn-cs"/>
              </a:rPr>
              <a:t>Find out more at kt.cern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683B70-1E1B-E448-8BFD-4D331DE39C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3529707" y="174190"/>
            <a:ext cx="5614294" cy="27451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C949E8-FF3D-7C4E-B745-397AA7522FEC}"/>
              </a:ext>
            </a:extLst>
          </p:cNvPr>
          <p:cNvSpPr txBox="1"/>
          <p:nvPr/>
        </p:nvSpPr>
        <p:spPr>
          <a:xfrm>
            <a:off x="6335400" y="3957657"/>
            <a:ext cx="2469827" cy="3080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6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Follow us on social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E142D5-8744-F845-AA2A-518F2CC8BD87}"/>
              </a:ext>
            </a:extLst>
          </p:cNvPr>
          <p:cNvSpPr/>
          <p:nvPr/>
        </p:nvSpPr>
        <p:spPr>
          <a:xfrm>
            <a:off x="1114920" y="3752254"/>
            <a:ext cx="3409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1E18C-80C3-3D4A-9037-89CC86FB8FB5}"/>
              </a:ext>
            </a:extLst>
          </p:cNvPr>
          <p:cNvSpPr/>
          <p:nvPr/>
        </p:nvSpPr>
        <p:spPr>
          <a:xfrm>
            <a:off x="898858" y="3365474"/>
            <a:ext cx="2899432" cy="108824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Subscribe the </a:t>
            </a: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4"/>
              </a:rPr>
              <a:t>KT newsletter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5"/>
              </a:rPr>
              <a:t>@cern-innovation-partnerships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6"/>
              </a:rPr>
              <a:t>@CERNVenture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AD6600-50D0-E24D-913E-36E6ED6F5D92}"/>
              </a:ext>
            </a:extLst>
          </p:cNvPr>
          <p:cNvGrpSpPr/>
          <p:nvPr/>
        </p:nvGrpSpPr>
        <p:grpSpPr>
          <a:xfrm>
            <a:off x="7448485" y="4307277"/>
            <a:ext cx="1320845" cy="242255"/>
            <a:chOff x="11234615" y="3719440"/>
            <a:chExt cx="2598429" cy="476574"/>
          </a:xfrm>
        </p:grpSpPr>
        <p:pic>
          <p:nvPicPr>
            <p:cNvPr id="8" name="Image 6">
              <a:extLst>
                <a:ext uri="{FF2B5EF4-FFF2-40B4-BE49-F238E27FC236}">
                  <a16:creationId xmlns:a16="http://schemas.microsoft.com/office/drawing/2014/main" id="{D7196A24-0535-C349-9DD3-EF918871F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395054" y="3779611"/>
              <a:ext cx="437990" cy="356232"/>
            </a:xfrm>
            <a:prstGeom prst="rect">
              <a:avLst/>
            </a:prstGeom>
          </p:spPr>
        </p:pic>
        <p:pic>
          <p:nvPicPr>
            <p:cNvPr id="9" name="Image 7">
              <a:extLst>
                <a:ext uri="{FF2B5EF4-FFF2-40B4-BE49-F238E27FC236}">
                  <a16:creationId xmlns:a16="http://schemas.microsoft.com/office/drawing/2014/main" id="{1901BDA5-21A8-AB42-9002-475044788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674907" y="3719440"/>
              <a:ext cx="476574" cy="47657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73BEA99-77A2-2243-8260-C5B39B38E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954761" y="3719440"/>
              <a:ext cx="476574" cy="476574"/>
            </a:xfrm>
            <a:prstGeom prst="rect">
              <a:avLst/>
            </a:prstGeom>
          </p:spPr>
        </p:pic>
        <p:pic>
          <p:nvPicPr>
            <p:cNvPr id="11" name="Image 12">
              <a:extLst>
                <a:ext uri="{FF2B5EF4-FFF2-40B4-BE49-F238E27FC236}">
                  <a16:creationId xmlns:a16="http://schemas.microsoft.com/office/drawing/2014/main" id="{F265D5F8-04B2-4E46-915C-89E545978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234615" y="3719440"/>
              <a:ext cx="476574" cy="47657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106A81B-1A8C-554E-AE64-216B26EE5FED}"/>
              </a:ext>
            </a:extLst>
          </p:cNvPr>
          <p:cNvSpPr/>
          <p:nvPr/>
        </p:nvSpPr>
        <p:spPr>
          <a:xfrm>
            <a:off x="6291406" y="4312953"/>
            <a:ext cx="10951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41C0C3"/>
                </a:solidFill>
                <a:latin typeface="Arial"/>
                <a:ea typeface="+mn-ea"/>
                <a:cs typeface="+mn-cs"/>
              </a:rPr>
              <a:t>#CERNKT</a:t>
            </a:r>
          </a:p>
        </p:txBody>
      </p:sp>
      <p:pic>
        <p:nvPicPr>
          <p:cNvPr id="7" name="Image 12">
            <a:extLst>
              <a:ext uri="{FF2B5EF4-FFF2-40B4-BE49-F238E27FC236}">
                <a16:creationId xmlns:a16="http://schemas.microsoft.com/office/drawing/2014/main" id="{57F7C3C8-9D73-E698-D7DD-D2C9FA306B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1877" y="3812196"/>
            <a:ext cx="242255" cy="242255"/>
          </a:xfrm>
          <a:prstGeom prst="rect">
            <a:avLst/>
          </a:prstGeom>
        </p:spPr>
      </p:pic>
      <p:pic>
        <p:nvPicPr>
          <p:cNvPr id="12" name="Image 6">
            <a:extLst>
              <a:ext uri="{FF2B5EF4-FFF2-40B4-BE49-F238E27FC236}">
                <a16:creationId xmlns:a16="http://schemas.microsoft.com/office/drawing/2014/main" id="{C60BE949-6278-2590-06BE-668B891AB9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217" y="4210708"/>
            <a:ext cx="222641" cy="181082"/>
          </a:xfrm>
          <a:prstGeom prst="rect">
            <a:avLst/>
          </a:prstGeom>
        </p:spPr>
      </p:pic>
      <p:pic>
        <p:nvPicPr>
          <p:cNvPr id="14" name="Graphic 13" descr="Megaphone1 with solid fill">
            <a:extLst>
              <a:ext uri="{FF2B5EF4-FFF2-40B4-BE49-F238E27FC236}">
                <a16:creationId xmlns:a16="http://schemas.microsoft.com/office/drawing/2014/main" id="{51FFFED6-91FF-1349-580F-637FD44374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6087" y="3391168"/>
            <a:ext cx="342900" cy="3429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017597B-1D2A-3D64-7464-CD85B5A68084}"/>
              </a:ext>
            </a:extLst>
          </p:cNvPr>
          <p:cNvSpPr txBox="1"/>
          <p:nvPr/>
        </p:nvSpPr>
        <p:spPr>
          <a:xfrm>
            <a:off x="448606" y="602444"/>
            <a:ext cx="496062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3300" b="1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lang="en-CH" sz="3300" b="1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hank you!</a:t>
            </a: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nb-NO" sz="2400" kern="0" dirty="0">
              <a:solidFill>
                <a:srgbClr val="0033A0"/>
              </a:solidFill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r>
              <a:rPr lang="nb-NO" sz="2400" b="1" kern="0" dirty="0">
                <a:solidFill>
                  <a:srgbClr val="CB772E"/>
                </a:solidFill>
                <a:latin typeface="Helvetica Light"/>
                <a:ea typeface="Helvetica Neue" charset="0"/>
                <a:cs typeface="Helvetica Neue" charset="0"/>
                <a:sym typeface="Helvetica Light"/>
              </a:rPr>
              <a:t>Questions?</a:t>
            </a: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nb-NO" sz="2400" b="1" kern="0" dirty="0">
              <a:solidFill>
                <a:srgbClr val="CB772E"/>
              </a:solidFill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en-CH" sz="1200" dirty="0">
              <a:solidFill>
                <a:srgbClr val="CB772E"/>
              </a:solidFill>
              <a:latin typeface="Arial"/>
              <a:ea typeface="+mn-ea"/>
              <a:cs typeface="+mn-cs"/>
            </a:endParaRPr>
          </a:p>
          <a:p>
            <a:pPr lvl="1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>
                <a:solidFill>
                  <a:srgbClr val="0033A0"/>
                </a:solidFill>
                <a:latin typeface="Arial"/>
                <a:ea typeface="+mn-ea"/>
                <a:cs typeface="+mn-cs"/>
              </a:rPr>
              <a:t>a.raimondo@cern.ch</a:t>
            </a:r>
            <a:endParaRPr lang="en-GB" sz="160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7" name="Graphic 16" descr="Email outline">
            <a:extLst>
              <a:ext uri="{FF2B5EF4-FFF2-40B4-BE49-F238E27FC236}">
                <a16:creationId xmlns:a16="http://schemas.microsoft.com/office/drawing/2014/main" id="{DEBEAE98-5BC6-86C8-DD36-A04E817964D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75607" y="2280440"/>
            <a:ext cx="374120" cy="39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60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1"/>
          <a:stretch>
            <a:fillRect/>
          </a:stretch>
        </p:blipFill>
        <p:spPr bwMode="auto">
          <a:xfrm>
            <a:off x="-311150" y="-433742"/>
            <a:ext cx="9582150" cy="641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extBox 8"/>
          <p:cNvSpPr txBox="1">
            <a:spLocks noChangeArrowheads="1"/>
          </p:cNvSpPr>
          <p:nvPr/>
        </p:nvSpPr>
        <p:spPr bwMode="auto">
          <a:xfrm>
            <a:off x="0" y="0"/>
            <a:ext cx="5872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Arial Black" charset="0"/>
                <a:cs typeface="Arial Black" charset="0"/>
              </a:rPr>
              <a:t>Knowledge Transfer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840BEC-68C0-BD75-74A5-48417A381E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3" r="41072"/>
          <a:stretch>
            <a:fillRect/>
          </a:stretch>
        </p:blipFill>
        <p:spPr bwMode="auto">
          <a:xfrm>
            <a:off x="5137297" y="2115222"/>
            <a:ext cx="2639007" cy="204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diagram of a circular structure&#10;&#10;Description automatically generated with medium confidence">
            <a:extLst>
              <a:ext uri="{FF2B5EF4-FFF2-40B4-BE49-F238E27FC236}">
                <a16:creationId xmlns:a16="http://schemas.microsoft.com/office/drawing/2014/main" id="{A7300297-3CC8-49DB-AFA3-A453F0AE34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9" y="1425122"/>
            <a:ext cx="3265714" cy="326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fbeeldingsresultaat voor cern partic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7575" y="3672306"/>
            <a:ext cx="75494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FACTS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/>
              <a:t>The LHC collides protons at unprecedented energy, equivalent to 13,000 times their mass.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/>
              <a:t>40 Million collisions/sec, one every 25 ns. About 40 collisions per event.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/>
              <a:t>Thousands of particles emerge from each collision.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/>
              <a:t>1 MB of data recorded by the detectors at each collision. Too much to be stored.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/>
              <a:t>Only 5% of those are stored after filtering. About 80 </a:t>
            </a:r>
            <a:r>
              <a:rPr lang="en-GB" sz="1400" dirty="0" err="1"/>
              <a:t>Pb</a:t>
            </a:r>
            <a:r>
              <a:rPr lang="en-GB" sz="1400" dirty="0"/>
              <a:t> of derived data per run.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962853-400B-9810-245D-563B92B77137}"/>
              </a:ext>
            </a:extLst>
          </p:cNvPr>
          <p:cNvSpPr txBox="1"/>
          <p:nvPr/>
        </p:nvSpPr>
        <p:spPr>
          <a:xfrm>
            <a:off x="214087" y="123827"/>
            <a:ext cx="30226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Computing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F8C741-A10A-74F5-ABBB-B0C753B66EEE}"/>
              </a:ext>
            </a:extLst>
          </p:cNvPr>
          <p:cNvSpPr txBox="1"/>
          <p:nvPr/>
        </p:nvSpPr>
        <p:spPr>
          <a:xfrm>
            <a:off x="2298781" y="1895000"/>
            <a:ext cx="45464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40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Processing LHC data </a:t>
            </a:r>
            <a:endParaRPr lang="en-IE" sz="4000" b="1" dirty="0"/>
          </a:p>
        </p:txBody>
      </p:sp>
    </p:spTree>
    <p:extLst>
      <p:ext uri="{BB962C8B-B14F-4D97-AF65-F5344CB8AC3E}">
        <p14:creationId xmlns:p14="http://schemas.microsoft.com/office/powerpoint/2010/main" val="91294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aser&#10;&#10;Description automatically generated">
            <a:extLst>
              <a:ext uri="{FF2B5EF4-FFF2-40B4-BE49-F238E27FC236}">
                <a16:creationId xmlns:a16="http://schemas.microsoft.com/office/drawing/2014/main" id="{5107FEAE-A5EA-B543-A7F3-B38202E14C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419"/>
          <a:stretch/>
        </p:blipFill>
        <p:spPr>
          <a:xfrm>
            <a:off x="-127" y="10"/>
            <a:ext cx="6337737" cy="5143490"/>
          </a:xfrm>
          <a:prstGeom prst="rect">
            <a:avLst/>
          </a:prstGeom>
        </p:spPr>
      </p:pic>
      <p:pic>
        <p:nvPicPr>
          <p:cNvPr id="6" name="image11.jpeg">
            <a:extLst>
              <a:ext uri="{FF2B5EF4-FFF2-40B4-BE49-F238E27FC236}">
                <a16:creationId xmlns:a16="http://schemas.microsoft.com/office/drawing/2014/main" id="{662A22B4-2B04-A749-9162-56770B728C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8" r="5175"/>
          <a:stretch/>
        </p:blipFill>
        <p:spPr bwMode="auto">
          <a:xfrm>
            <a:off x="4669497" y="-1843"/>
            <a:ext cx="4472089" cy="5143499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EB4D16-22CC-3CA7-C4A4-13AD5DFCDD76}"/>
              </a:ext>
            </a:extLst>
          </p:cNvPr>
          <p:cNvSpPr txBox="1"/>
          <p:nvPr/>
        </p:nvSpPr>
        <p:spPr>
          <a:xfrm>
            <a:off x="214087" y="123827"/>
            <a:ext cx="30226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ROOT</a:t>
            </a:r>
          </a:p>
        </p:txBody>
      </p:sp>
    </p:spTree>
    <p:extLst>
      <p:ext uri="{BB962C8B-B14F-4D97-AF65-F5344CB8AC3E}">
        <p14:creationId xmlns:p14="http://schemas.microsoft.com/office/powerpoint/2010/main" val="2466741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C6651C-8E00-374A-9F6E-F364F67F800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" y="-1566032"/>
            <a:ext cx="9144000" cy="67264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21281" y="48238"/>
            <a:ext cx="33528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fr-FR" sz="3600" b="1" dirty="0" err="1">
                <a:latin typeface="Arial Black"/>
                <a:ea typeface="+mn-ea"/>
                <a:cs typeface="Arial Black"/>
              </a:rPr>
              <a:t>BioDynaMo</a:t>
            </a:r>
            <a:endParaRPr lang="fr-FR" sz="3600" b="1" dirty="0">
              <a:latin typeface="Arial Black"/>
              <a:ea typeface="+mn-ea"/>
              <a:cs typeface="Arial Black"/>
            </a:endParaRPr>
          </a:p>
        </p:txBody>
      </p:sp>
      <p:pic>
        <p:nvPicPr>
          <p:cNvPr id="6" name="Online Media 4" descr="pyramidal-cell-zy-plane">
            <a:hlinkClick r:id="" action="ppaction://media"/>
            <a:extLst>
              <a:ext uri="{FF2B5EF4-FFF2-40B4-BE49-F238E27FC236}">
                <a16:creationId xmlns:a16="http://schemas.microsoft.com/office/drawing/2014/main" id="{9C5416A1-2424-9D4A-A708-3266E187610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33032" t="1194" r="36447"/>
          <a:stretch/>
        </p:blipFill>
        <p:spPr>
          <a:xfrm>
            <a:off x="203200" y="2286000"/>
            <a:ext cx="1337734" cy="2573867"/>
          </a:xfrm>
          <a:prstGeom prst="rect">
            <a:avLst/>
          </a:prstGeom>
          <a:ln w="63500" cap="sq">
            <a:solidFill>
              <a:srgbClr val="FFFFFF"/>
            </a:solidFill>
            <a:prstDash val="solid"/>
            <a:miter lim="800000"/>
          </a:ln>
          <a:effectLst/>
          <a:scene3d>
            <a:camera prst="orthographicFront"/>
            <a:lightRig rig="soft" dir="t"/>
          </a:scene3d>
          <a:sp3d contourW="6350">
            <a:contourClr>
              <a:srgbClr val="000000"/>
            </a:contourClr>
          </a:sp3d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D393515E-E8D6-56B9-39DF-4AE7DC95AC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04" y="112063"/>
            <a:ext cx="553177" cy="538177"/>
          </a:xfrm>
          <a:prstGeom prst="rect">
            <a:avLst/>
          </a:prstGeom>
        </p:spPr>
      </p:pic>
      <p:pic>
        <p:nvPicPr>
          <p:cNvPr id="3" name="Picture 2" descr="A diagram of a core&#10;&#10;Description automatically generated">
            <a:extLst>
              <a:ext uri="{FF2B5EF4-FFF2-40B4-BE49-F238E27FC236}">
                <a16:creationId xmlns:a16="http://schemas.microsoft.com/office/drawing/2014/main" id="{954377E8-F2BA-027C-5EE5-F74CF02A2F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318" y="1064871"/>
            <a:ext cx="3849420" cy="323455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6416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a meeting&#10;&#10;Description automatically generated with medium confidence">
            <a:extLst>
              <a:ext uri="{FF2B5EF4-FFF2-40B4-BE49-F238E27FC236}">
                <a16:creationId xmlns:a16="http://schemas.microsoft.com/office/drawing/2014/main" id="{C3D4A32C-6DF7-0843-9236-8DF92209E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01" y="0"/>
            <a:ext cx="9160202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66D9CC-0116-6E92-35EB-67C3F6E0B2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95540"/>
            <a:ext cx="7772400" cy="58769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3" name="Picture 62" descr="A diagram of a virus&#10;&#10;Description automatically generated">
            <a:extLst>
              <a:ext uri="{FF2B5EF4-FFF2-40B4-BE49-F238E27FC236}">
                <a16:creationId xmlns:a16="http://schemas.microsoft.com/office/drawing/2014/main" id="{E27707C3-6B83-784A-7C3E-783416B55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11" y="1841285"/>
            <a:ext cx="3696852" cy="310466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4" name="Picture 63" descr="A screenshot of a computer&#10;&#10;Description automatically generated">
            <a:extLst>
              <a:ext uri="{FF2B5EF4-FFF2-40B4-BE49-F238E27FC236}">
                <a16:creationId xmlns:a16="http://schemas.microsoft.com/office/drawing/2014/main" id="{EAFAC351-7D46-D2B7-C18E-C7388A7BF8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5655" y="3413012"/>
            <a:ext cx="3696852" cy="1542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al-Time Quotes | Nasdaq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3" y="0"/>
            <a:ext cx="9150663" cy="595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3C36A270-6D24-9BE1-EBB8-62DF356C17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49363" y="-154539"/>
            <a:ext cx="3242817" cy="157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3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8CCCB6D-5162-4AAE-A5E3-3AC55410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CD8C04-CC7B-40EF-82EB-E9821F79BB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27" y="1843"/>
            <a:ext cx="9141713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D94801-0BE1-15A9-2851-D7FD07DD64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l="6354" r="-2" b="-2"/>
          <a:stretch>
            <a:fillRect/>
          </a:stretch>
        </p:blipFill>
        <p:spPr bwMode="auto">
          <a:xfrm>
            <a:off x="-127" y="10"/>
            <a:ext cx="6337737" cy="51434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FD6A3-A030-F04B-9FAC-27FEFEA4C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75" r="11517"/>
          <a:stretch>
            <a:fillRect/>
          </a:stretch>
        </p:blipFill>
        <p:spPr>
          <a:xfrm>
            <a:off x="4669497" y="-1843"/>
            <a:ext cx="4472089" cy="5143499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" name="Picture 9" descr="A logo with text on it&#10;&#10;AI-generated content may be incorrect.">
            <a:extLst>
              <a:ext uri="{FF2B5EF4-FFF2-40B4-BE49-F238E27FC236}">
                <a16:creationId xmlns:a16="http://schemas.microsoft.com/office/drawing/2014/main" id="{616F246F-BF48-D84E-CDED-14C12C5917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668" y="0"/>
            <a:ext cx="3102666" cy="155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7073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4733</TotalTime>
  <Words>311</Words>
  <Application>Microsoft Macintosh PowerPoint</Application>
  <PresentationFormat>On-screen Show (16:9)</PresentationFormat>
  <Paragraphs>72</Paragraphs>
  <Slides>25</Slides>
  <Notes>16</Notes>
  <HiddenSlides>0</HiddenSlides>
  <MMClips>2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Aptos</vt:lpstr>
      <vt:lpstr>Arial</vt:lpstr>
      <vt:lpstr>Arial Black</vt:lpstr>
      <vt:lpstr>Calibri</vt:lpstr>
      <vt:lpstr>Calibri Light</vt:lpstr>
      <vt:lpstr>Helvetica</vt:lpstr>
      <vt:lpstr>Helvetica Light</vt:lpstr>
      <vt:lpstr>Segoe UI</vt:lpstr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CAFEIN®: privacy and security</vt:lpstr>
      <vt:lpstr>CERN CAFEIN®: CO2 tracker and optimiser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Alessandro Raimondo</dc:creator>
  <cp:keywords/>
  <dc:description/>
  <cp:lastModifiedBy>Alessandro Raimondo</cp:lastModifiedBy>
  <cp:revision>273</cp:revision>
  <dcterms:created xsi:type="dcterms:W3CDTF">2017-03-09T12:12:20Z</dcterms:created>
  <dcterms:modified xsi:type="dcterms:W3CDTF">2025-09-27T11:22:39Z</dcterms:modified>
  <cp:category/>
</cp:coreProperties>
</file>