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98" r:id="rId3"/>
    <p:sldId id="270" r:id="rId4"/>
    <p:sldId id="280" r:id="rId5"/>
    <p:sldId id="271" r:id="rId6"/>
    <p:sldId id="279" r:id="rId7"/>
    <p:sldId id="272" r:id="rId8"/>
    <p:sldId id="281" r:id="rId9"/>
    <p:sldId id="273" r:id="rId10"/>
    <p:sldId id="282" r:id="rId11"/>
    <p:sldId id="274" r:id="rId12"/>
    <p:sldId id="283" r:id="rId13"/>
    <p:sldId id="275" r:id="rId14"/>
    <p:sldId id="284" r:id="rId15"/>
    <p:sldId id="276" r:id="rId16"/>
    <p:sldId id="285" r:id="rId17"/>
    <p:sldId id="277" r:id="rId18"/>
    <p:sldId id="286" r:id="rId19"/>
    <p:sldId id="278" r:id="rId20"/>
    <p:sldId id="297" r:id="rId21"/>
    <p:sldId id="259" r:id="rId22"/>
    <p:sldId id="291" r:id="rId23"/>
    <p:sldId id="296" r:id="rId24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59"/>
    <p:restoredTop sz="95897"/>
  </p:normalViewPr>
  <p:slideViewPr>
    <p:cSldViewPr snapToGrid="0" snapToObjects="1">
      <p:cViewPr varScale="1">
        <p:scale>
          <a:sx n="101" d="100"/>
          <a:sy n="101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2B476-57F8-4848-A161-8D99A917D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10538E-11B1-7040-BB83-930472CB5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6E621-F8AF-FB47-BC4F-1BD1F725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0051F-1F36-C248-8E79-F0C6CB11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D0B73-C239-314C-8469-373DE24B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899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84143-D903-5D4C-B28A-248D79803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DC1942-5BBA-DB41-AEA0-BE9B2AC48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63C90-C29A-A146-8FA2-348FF2646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656FD-7A05-DA44-B518-78D4A8758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0E815-93CC-7C48-8BD9-AE86D71F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1678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259033-B439-C74A-B785-8FF067D9D1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9ED344-323D-5C4D-BBC7-48C272FA59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AA312-F3AA-2B45-9697-90B47850B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FE0F9-CAD5-9943-9CE1-F7B25DB6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F81A3-7083-E94F-9D9A-5D883DF5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50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1E30E-2CD0-9A4E-9996-1EF55BD89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0791E-5478-CB44-8E29-A0795450A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73DD3-8F5A-FB4E-8011-E3779A056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3CAB2-54EA-A943-9813-02ADA86F6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BC1A6-9985-5040-AAC7-09851FF8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907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356C6-8618-9446-8565-70C1E839F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A68BE-39FB-EE44-9A2B-9CEE17440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83903-86C0-BB47-9A9C-E55FADEA1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75287-F4A5-1A49-968F-E311CB65C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E4AAB-E6C1-7C46-B0AA-1465D6C8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2303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647B-DDC4-E542-807E-8412D62C3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A24BC-387D-6942-8EBD-AAEF5105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9F71F-6363-5748-936D-F92AEC239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CD49F8-4864-6048-9588-A6EBE145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C68E3-056C-B34E-8213-44CDBA3F9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05729-14F5-A048-9E2A-F967E401C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195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46EF2-7D64-244A-B654-4007A5D6E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6CCFAC-B2CD-FC40-A0FA-C1599F772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3D148-7E09-C34D-BC0A-01D05DAA4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1163B-6944-BA45-8882-5A98D433C8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F9FDA8-0477-AA4A-B4E4-6D4A90549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49C0D-4F63-D046-BC3B-36ACBF4FD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9DB637-D6E9-AD43-B7A0-CD5FE0B9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BFCD92-49FD-6B4B-9920-FCCA4BE6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705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94807-1EA0-8B48-A0CA-9A0E047C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529ABE-2C02-0A42-A797-E51455F49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D9425-7CE6-994E-BE55-02B8CA681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64983-8B53-EA4F-9FCF-558E1CD9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940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19F89F-8210-1345-82C8-8DF74A891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625B50-AD27-0B48-A320-162122EC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79748C-A345-3847-B245-16FAD9EE6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039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43A15-6BFD-CC4C-BA46-6D9B1BC88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C5738-A004-9348-8A71-5BE9AF6C0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BBA5E-7FD2-CD44-8A2B-B9AE667D8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46687-8F11-F744-84B4-02693E1D0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E6F505-373D-D34C-B689-FD71C5D7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7BA00-99ED-F74C-9151-1B946A522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993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23304-01DB-0B47-B805-89FD546A7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A24BC-FA9B-2346-ADE7-68E574035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74AD51-7F1A-704E-B7D6-7ADAADB09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7198A7-ADCE-444C-AB85-D987FE0F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79CE9-60EC-144F-A8CB-B98BF17BC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0CD11-0BAB-A041-AB7F-C462F9286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15000" b="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DEE900-A481-E345-89DB-B3E3C68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BD898-9F98-4842-AC65-3BD41BB08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AE4E5-F1FC-684D-A479-7DE29D707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C1369-14AA-5146-A306-83A9EAE6B753}" type="datetimeFigureOut">
              <a:rPr lang="tr-TR" smtClean="0"/>
              <a:t>30.09.2025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C8237-568C-DE47-BE85-247D30E6F2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F35A0-6E5E-9140-AB1D-8B73645CA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A89F2-BFC9-D54F-BB03-C6A8EC92A96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349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http://fen.bilkent.edu.tr/~suzer/wp-content/uploads/2013/04/merve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https://mam.tubitak.gov.tr/wp-content/uploads/sites/129/burcu-ozsoy-img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https://belgrad-be.mfa.gov.tr/Content/assets/consulate/images/localCache/55/97807a2d-a216-41b1-81dd-0a52e8416d09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https://investor.mlpcare.com/site/assets/files/1430/mu_2025.360x0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https://btm.istanbul/wp-content/uploads/2025/04/u9WlzSTlWpsfskv6veYdnqLKVV0GBC-metab25kZXIta3VsLnBuZw-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of a tree&#10;&#10;Description automatically generated">
            <a:extLst>
              <a:ext uri="{FF2B5EF4-FFF2-40B4-BE49-F238E27FC236}">
                <a16:creationId xmlns:a16="http://schemas.microsoft.com/office/drawing/2014/main" id="{3FD0A975-7486-4646-95E7-373148489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0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63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86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1" y="2858713"/>
            <a:ext cx="43706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Dr. Merve TANER CAMCI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Uluslararası İlişkiler Koordinatörü</a:t>
            </a:r>
          </a:p>
          <a:p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Coordinator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TENMAK</a:t>
            </a:r>
            <a:r>
              <a:rPr lang="en-TR" sz="2000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78342C-7D13-F149-B493-F7E21807F2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6217" y="3877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C22D0C3-4788-3C4A-9FE5-BE7793E0F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4580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049" name="Picture 26" descr="merve">
            <a:extLst>
              <a:ext uri="{FF2B5EF4-FFF2-40B4-BE49-F238E27FC236}">
                <a16:creationId xmlns:a16="http://schemas.microsoft.com/office/drawing/2014/main" id="{568F7C9A-E135-194E-A20D-5520C9E50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" r="-3482" b="24599"/>
          <a:stretch>
            <a:fillRect/>
          </a:stretch>
        </p:blipFill>
        <p:spPr bwMode="auto">
          <a:xfrm>
            <a:off x="3749223" y="2620430"/>
            <a:ext cx="18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54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00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1" y="2858713"/>
            <a:ext cx="43706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Prof. Dr. Burcu ÖZSOY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Marmara Araştırma Merkezi Başkanı</a:t>
            </a:r>
          </a:p>
          <a:p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President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Marmara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Center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TÜBİTAK</a:t>
            </a:r>
            <a:r>
              <a:rPr lang="en-TR" sz="2000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78342C-7D13-F149-B493-F7E21807F2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6217" y="3877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C22D0C3-4788-3C4A-9FE5-BE7793E0F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4580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92554C-7CA2-394C-B019-4A429F357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91131" y="33084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73" name="Picture 22" descr="burcu ozsoy img">
            <a:extLst>
              <a:ext uri="{FF2B5EF4-FFF2-40B4-BE49-F238E27FC236}">
                <a16:creationId xmlns:a16="http://schemas.microsoft.com/office/drawing/2014/main" id="{F0D1DC49-9CC0-404A-A659-E4B84F0BF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0" t="14304" r="25923" b="47816"/>
          <a:stretch>
            <a:fillRect/>
          </a:stretch>
        </p:blipFill>
        <p:spPr bwMode="auto">
          <a:xfrm>
            <a:off x="3891129" y="2593108"/>
            <a:ext cx="1714286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397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101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2" y="2858711"/>
            <a:ext cx="515052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Büyükelçi Hami AKSOY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Bilim ve Teknoloji Politikaları Genel Müdürü</a:t>
            </a:r>
          </a:p>
          <a:p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&amp;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Policies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General Manager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T.C. Dışişleri Bakanlığı</a:t>
            </a:r>
          </a:p>
          <a:p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Ministry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Foreign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Affairs</a:t>
            </a:r>
            <a:r>
              <a:rPr lang="en-TR" sz="2000" i="1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78342C-7D13-F149-B493-F7E21807F2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6217" y="3877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C22D0C3-4788-3C4A-9FE5-BE7793E0F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4580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92554C-7CA2-394C-B019-4A429F357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91131" y="33084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B7FF23F-3ECE-D241-B894-DF18CAD92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5F99F3-7435-F34A-90EC-F6DE2D2828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2950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4099" name="Picture 20" descr="Hami Aksoy">
            <a:extLst>
              <a:ext uri="{FF2B5EF4-FFF2-40B4-BE49-F238E27FC236}">
                <a16:creationId xmlns:a16="http://schemas.microsoft.com/office/drawing/2014/main" id="{652C6FB3-1BA0-6B41-99FA-F7B119F25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0" r="23431" b="36887"/>
          <a:stretch>
            <a:fillRect/>
          </a:stretch>
        </p:blipFill>
        <p:spPr bwMode="auto">
          <a:xfrm>
            <a:off x="3704253" y="2802875"/>
            <a:ext cx="18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962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97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2" y="2981047"/>
            <a:ext cx="51505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Dr. </a:t>
            </a:r>
            <a:r>
              <a:rPr lang="tr-TR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Giovanni</a:t>
            </a:r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ANELLI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Bilgi Transfer Ofisi Direktörü</a:t>
            </a:r>
          </a:p>
          <a:p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Knowledge Transfer Office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Director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</a:t>
            </a:r>
            <a:r>
              <a:rPr lang="en-TR" sz="2000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78342C-7D13-F149-B493-F7E21807F2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6217" y="3877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C22D0C3-4788-3C4A-9FE5-BE7793E0F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4580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92554C-7CA2-394C-B019-4A429F357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91131" y="33084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B7FF23F-3ECE-D241-B894-DF18CAD92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5F99F3-7435-F34A-90EC-F6DE2D2828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2950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16" name="Picture 15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8CE02259-BF6C-DC4C-862C-4D4F052C6D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414" y="2742765"/>
            <a:ext cx="18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836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90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2" y="2981047"/>
            <a:ext cx="51505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Dr. Muharrem USTA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Mütevelli Heyet Başkanı</a:t>
            </a:r>
          </a:p>
          <a:p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Chair of Board of </a:t>
            </a:r>
            <a:r>
              <a:rPr lang="en-US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Trustees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İstinye Üniversitesi</a:t>
            </a:r>
            <a:r>
              <a:rPr lang="en-TR" sz="2000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C22D0C3-4788-3C4A-9FE5-BE7793E0F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4580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92554C-7CA2-394C-B019-4A429F357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91131" y="33084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B7FF23F-3ECE-D241-B894-DF18CAD92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5F99F3-7435-F34A-90EC-F6DE2D2828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4255" y="32950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15D90BE-BA79-0E40-8B97-C9FD741204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91131" y="336990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6145" name="Picture 17" descr="A person in a suit and tie&#10;&#10;Description automatically generated">
            <a:extLst>
              <a:ext uri="{FF2B5EF4-FFF2-40B4-BE49-F238E27FC236}">
                <a16:creationId xmlns:a16="http://schemas.microsoft.com/office/drawing/2014/main" id="{6483067A-8A03-1F42-A4C6-169EFB7DD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0" t="-2" r="15843" b="21007"/>
          <a:stretch>
            <a:fillRect/>
          </a:stretch>
        </p:blipFill>
        <p:spPr bwMode="auto">
          <a:xfrm>
            <a:off x="3834834" y="2742765"/>
            <a:ext cx="172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32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225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758485" y="1879153"/>
            <a:ext cx="1105695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</a:p>
          <a:p>
            <a:pPr algn="ctr"/>
            <a:endParaRPr lang="en-US" sz="2400" b="1" cap="all" dirty="0">
              <a:solidFill>
                <a:srgbClr val="7F7F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 EKİBİNE TEŞEKKÜR</a:t>
            </a:r>
          </a:p>
          <a:p>
            <a:pPr algn="ctr"/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ACKNOWLEDGEMENT TO THE CERN TEAM</a:t>
            </a:r>
          </a:p>
          <a:p>
            <a:pPr algn="ctr"/>
            <a:endParaRPr lang="en-US" sz="2400" b="1" cap="all" dirty="0">
              <a:solidFill>
                <a:srgbClr val="7F7F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Giovanni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Anelli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Alessandro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Dallocchio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Noora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Pienimaeki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Alessandro</a:t>
            </a:r>
            <a:r>
              <a:rPr lang="tr-TR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Raimondo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TR" sz="2400" dirty="0"/>
              <a:t> </a:t>
            </a:r>
            <a:endParaRPr lang="en-US" sz="2400" b="1" cap="all" dirty="0">
              <a:solidFill>
                <a:srgbClr val="7F7F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2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83FD178B-D30A-ED42-AA3B-1A9438E3358D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 person in a suit&#10;&#10;Description automatically generated">
            <a:extLst>
              <a:ext uri="{FF2B5EF4-FFF2-40B4-BE49-F238E27FC236}">
                <a16:creationId xmlns:a16="http://schemas.microsoft.com/office/drawing/2014/main" id="{4085E017-40E4-694F-ACD9-526BD5DEDEE6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0" t="20882" r="37250" b="35892"/>
          <a:stretch>
            <a:fillRect/>
          </a:stretch>
        </p:blipFill>
        <p:spPr bwMode="auto">
          <a:xfrm>
            <a:off x="0" y="0"/>
            <a:ext cx="8763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4" descr="A person smiling at camera&#10;&#10;Description automatically generated">
            <a:extLst>
              <a:ext uri="{FF2B5EF4-FFF2-40B4-BE49-F238E27FC236}">
                <a16:creationId xmlns:a16="http://schemas.microsoft.com/office/drawing/2014/main" id="{A9B9336E-F930-1C43-98AE-1F793446BAE3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0" t="42133" r="30966" b="23692"/>
          <a:stretch>
            <a:fillRect/>
          </a:stretch>
        </p:blipFill>
        <p:spPr bwMode="auto">
          <a:xfrm>
            <a:off x="0" y="0"/>
            <a:ext cx="8763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6" descr="A person with a goatee wearing glasses&#10;&#10;Description automatically generated">
            <a:extLst>
              <a:ext uri="{FF2B5EF4-FFF2-40B4-BE49-F238E27FC236}">
                <a16:creationId xmlns:a16="http://schemas.microsoft.com/office/drawing/2014/main" id="{F5192119-1D63-D842-ADF9-F24C23448C09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384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325D50-5518-9542-B7EE-11FD04D0524C}"/>
              </a:ext>
            </a:extLst>
          </p:cNvPr>
          <p:cNvSpPr txBox="1"/>
          <p:nvPr/>
        </p:nvSpPr>
        <p:spPr>
          <a:xfrm>
            <a:off x="2373794" y="2017653"/>
            <a:ext cx="953570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10:30-10:45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Türkiye-CERN İlişkileri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CERN-Türkiye Relations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Serkant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Ali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Çetin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(10+5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10:45-11:00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CERN'de Türk Endüstrisi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Turkish Industry at CERN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Hakan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Kızıltoprak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(10+5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11:00-11:30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 Bilgi Transferi Grubu Faaliyetleri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Overview of CERN KT Activities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Giovanni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Anelli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(20+10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11:30-12:10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CERN'deki Dijital Teknolojiler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Digital Technologies at CERN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Alessandro Raimondo (30+10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273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1828279" y="2710150"/>
            <a:ext cx="853543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ZİRVE FOTOĞRAF ÇEKİMİ &amp; YEMEK ARASI </a:t>
            </a:r>
          </a:p>
          <a:p>
            <a:pPr algn="ctr"/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SUMMIT GROUP PHOTO &amp; LUNCH BREAK</a:t>
            </a:r>
          </a:p>
          <a:p>
            <a:pPr algn="ctr"/>
            <a:endParaRPr lang="en-US" sz="2400" b="1" cap="all" dirty="0">
              <a:solidFill>
                <a:srgbClr val="7F7F7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12:10 – 13:20</a:t>
            </a:r>
          </a:p>
        </p:txBody>
      </p:sp>
    </p:spTree>
    <p:extLst>
      <p:ext uri="{BB962C8B-B14F-4D97-AF65-F5344CB8AC3E}">
        <p14:creationId xmlns:p14="http://schemas.microsoft.com/office/powerpoint/2010/main" val="1762621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8A2656-DC90-2842-943C-C4E25E5CF983}"/>
              </a:ext>
            </a:extLst>
          </p:cNvPr>
          <p:cNvSpPr txBox="1"/>
          <p:nvPr/>
        </p:nvSpPr>
        <p:spPr>
          <a:xfrm>
            <a:off x="1951463" y="1956097"/>
            <a:ext cx="9656956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13:30-14:10 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CERN'de Üretim Yöntemleri, Makine ve Malzeme Mühendisliği / </a:t>
            </a:r>
          </a:p>
          <a:p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Fabrication Methods, Mechanical and Materials Engineering at CERN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Alessandro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Dallocchio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(30+10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14:10-14:50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Parçacık Hızlandırıcılarının Uygulamaları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Applications of Particle Accelerators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Noora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Pienimaeki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(30+10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14:50-15:10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İleri Elektronik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Advanced Electronics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Giovanni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Anelli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(15+5 min)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15:10-15:30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Kısa ara ve ikram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 / </a:t>
            </a:r>
            <a:r>
              <a:rPr lang="tr-TR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Short</a:t>
            </a:r>
            <a:r>
              <a:rPr lang="tr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break &amp; catering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15:30-17:00 	</a:t>
            </a:r>
            <a:r>
              <a:rPr lang="en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Panel: Teknolojiden Uygulamaya / </a:t>
            </a:r>
            <a:r>
              <a:rPr lang="en-TR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on Technology to Application</a:t>
            </a:r>
            <a:endParaRPr lang="en-T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6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652287" y="2845412"/>
            <a:ext cx="53503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Tören takdim sorumlusu / </a:t>
            </a:r>
            <a:r>
              <a:rPr lang="tr-TR" sz="2000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Master of </a:t>
            </a:r>
            <a:r>
              <a:rPr lang="tr-TR" sz="2000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ceremonies</a:t>
            </a:r>
            <a:r>
              <a:rPr lang="tr-TR" sz="2000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tr-TR" sz="2000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tr-TR" sz="2000" b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b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Prof. Dr. </a:t>
            </a:r>
            <a:r>
              <a:rPr lang="tr-TR" sz="2000" b="1" dirty="0" err="1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Serkant</a:t>
            </a:r>
            <a:r>
              <a:rPr lang="tr-TR" sz="2000" b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Ali ÇETİN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Bilim ve Teknoloji İletişimi Koordinatörü </a:t>
            </a:r>
          </a:p>
          <a:p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&amp;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Coordinator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İstinye Üniversitesi</a:t>
            </a:r>
            <a:endParaRPr lang="en-T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Picture 15" descr="A person in a suit&#10;&#10;Description automatically generated">
            <a:extLst>
              <a:ext uri="{FF2B5EF4-FFF2-40B4-BE49-F238E27FC236}">
                <a16:creationId xmlns:a16="http://schemas.microsoft.com/office/drawing/2014/main" id="{21F0D3E9-84E8-A242-83F2-FF9948803B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3574"/>
                    </a14:imgEffect>
                    <a14:imgEffect>
                      <a14:saturation sat="82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73" r="28815" b="61951"/>
          <a:stretch/>
        </p:blipFill>
        <p:spPr bwMode="auto">
          <a:xfrm>
            <a:off x="3771665" y="2883114"/>
            <a:ext cx="1680593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189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0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40040" y="3159790"/>
            <a:ext cx="31296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Prof. Dr. Erkan İBİŞ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Rektör / </a:t>
            </a:r>
            <a:r>
              <a:rPr lang="tr-TR" sz="20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Rector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İstinye Üniversitesi</a:t>
            </a:r>
            <a:r>
              <a:rPr lang="en-TR" sz="2000" dirty="0"/>
              <a:t> </a:t>
            </a:r>
            <a:endParaRPr lang="en-T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DBFF61-E445-1441-AD04-B05D78697F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7" t="6513" r="18883" b="54464"/>
          <a:stretch/>
        </p:blipFill>
        <p:spPr bwMode="auto">
          <a:xfrm>
            <a:off x="3731748" y="2767619"/>
            <a:ext cx="1825412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65080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93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1" y="2858711"/>
            <a:ext cx="437061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Deniz Özer</a:t>
            </a:r>
          </a:p>
          <a:p>
            <a:r>
              <a:rPr lang="en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Uluslararası Projeler Müdürü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 </a:t>
            </a:r>
            <a:r>
              <a:rPr lang="tr-TR" sz="2000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 </a:t>
            </a:r>
            <a:r>
              <a:rPr lang="tr-TR" sz="2000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Projects</a:t>
            </a:r>
            <a:r>
              <a:rPr lang="tr-TR" sz="2000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Manager</a:t>
            </a:r>
            <a:endParaRPr lang="en-T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Bilişim Vadisi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 </a:t>
            </a:r>
          </a:p>
          <a:p>
            <a:r>
              <a:rPr lang="tr-TR" sz="2000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tr-TR" sz="2000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Development </a:t>
            </a:r>
            <a:r>
              <a:rPr lang="tr-TR" sz="2000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Zone</a:t>
            </a:r>
            <a:r>
              <a:rPr lang="en-TR" sz="2000" dirty="0"/>
              <a:t> </a:t>
            </a:r>
            <a:endParaRPr lang="en-T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 descr="Medium shot of a person&#10;&#10;Description automatically generated">
            <a:extLst>
              <a:ext uri="{FF2B5EF4-FFF2-40B4-BE49-F238E27FC236}">
                <a16:creationId xmlns:a16="http://schemas.microsoft.com/office/drawing/2014/main" id="{24C37599-DA12-7F43-AE31-8536965B29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2635" y="2774319"/>
            <a:ext cx="18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504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2967337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6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D6C6414-66AC-DA45-8B86-1D171A114285}"/>
              </a:ext>
            </a:extLst>
          </p:cNvPr>
          <p:cNvGrpSpPr>
            <a:grpSpLocks noChangeAspect="1"/>
          </p:cNvGrpSpPr>
          <p:nvPr/>
        </p:nvGrpSpPr>
        <p:grpSpPr>
          <a:xfrm>
            <a:off x="145551" y="71916"/>
            <a:ext cx="2051774" cy="762971"/>
            <a:chOff x="0" y="0"/>
            <a:chExt cx="1911910" cy="710565"/>
          </a:xfrm>
        </p:grpSpPr>
        <p:pic>
          <p:nvPicPr>
            <p:cNvPr id="9" name="Picture 8" descr="A red and white flag with a white circle and a white circle&#10;&#10;Description automatically generated">
              <a:extLst>
                <a:ext uri="{FF2B5EF4-FFF2-40B4-BE49-F238E27FC236}">
                  <a16:creationId xmlns:a16="http://schemas.microsoft.com/office/drawing/2014/main" id="{02DF828A-8F3C-2D43-831F-C6204ED78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916" t="-990"/>
            <a:stretch/>
          </p:blipFill>
          <p:spPr>
            <a:xfrm>
              <a:off x="753035" y="0"/>
              <a:ext cx="1158875" cy="710565"/>
            </a:xfrm>
            <a:prstGeom prst="rect">
              <a:avLst/>
            </a:prstGeom>
          </p:spPr>
        </p:pic>
        <p:pic>
          <p:nvPicPr>
            <p:cNvPr id="10" name="Picture 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3616CD3B-640A-3646-9D03-E442F99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929"/>
              <a:ext cx="683260" cy="68326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73EDB4-B123-5F4A-BCEE-D0C3BF67AF6B}"/>
              </a:ext>
            </a:extLst>
          </p:cNvPr>
          <p:cNvSpPr txBox="1"/>
          <p:nvPr/>
        </p:nvSpPr>
        <p:spPr>
          <a:xfrm>
            <a:off x="2373795" y="-7596"/>
            <a:ext cx="74444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Bilgi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Transferi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Zirvesi</a:t>
            </a:r>
            <a:endParaRPr lang="en-T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</a:t>
            </a:r>
            <a:r>
              <a:rPr lang="en-US" sz="2800" i="1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Türkiye</a:t>
            </a:r>
            <a:r>
              <a:rPr lang="en-US" sz="28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Knowledge Transfer Summit</a:t>
            </a:r>
            <a:endParaRPr lang="en-TR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9A396D89-619C-F341-83E8-EF0DBC0534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443" y="-13883"/>
            <a:ext cx="2882348" cy="960394"/>
          </a:xfrm>
          <a:prstGeom prst="rect">
            <a:avLst/>
          </a:prstGeom>
        </p:spPr>
      </p:pic>
      <p:pic>
        <p:nvPicPr>
          <p:cNvPr id="13" name="Picture 12" descr="A close up of a certificate&#10;&#10;Description automatically generated">
            <a:extLst>
              <a:ext uri="{FF2B5EF4-FFF2-40B4-BE49-F238E27FC236}">
                <a16:creationId xmlns:a16="http://schemas.microsoft.com/office/drawing/2014/main" id="{4961E573-1794-A54E-B6C2-10FAA0737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83133" r="6091"/>
          <a:stretch/>
        </p:blipFill>
        <p:spPr bwMode="auto">
          <a:xfrm>
            <a:off x="2373796" y="6043452"/>
            <a:ext cx="7444409" cy="890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5D09E8-42AF-7549-B2F2-110B18D0D7CE}"/>
              </a:ext>
            </a:extLst>
          </p:cNvPr>
          <p:cNvSpPr txBox="1"/>
          <p:nvPr/>
        </p:nvSpPr>
        <p:spPr>
          <a:xfrm>
            <a:off x="2983773" y="1572290"/>
            <a:ext cx="6224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AÇILIŞ TÖRENİ / </a:t>
            </a:r>
            <a:r>
              <a:rPr lang="en-US" sz="2400" b="1" cap="all" dirty="0" err="1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OpeNING</a:t>
            </a:r>
            <a:r>
              <a:rPr lang="en-US" sz="2400" b="1" cap="all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CEREMONY</a:t>
            </a:r>
            <a:endParaRPr lang="en-TR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DF0852-5831-EA4C-BE66-F55C8897B591}"/>
              </a:ext>
            </a:extLst>
          </p:cNvPr>
          <p:cNvSpPr txBox="1"/>
          <p:nvPr/>
        </p:nvSpPr>
        <p:spPr>
          <a:xfrm>
            <a:off x="5792291" y="2858711"/>
            <a:ext cx="437061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Dr. Önder KUL</a:t>
            </a:r>
            <a:endParaRPr lang="en-T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Genel Müdür </a:t>
            </a:r>
          </a:p>
          <a:p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General Manager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Bilgiyi Ticarileştirme Merkezi 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Knowledge </a:t>
            </a:r>
            <a:r>
              <a:rPr lang="en-US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Commercialization</a:t>
            </a:r>
            <a:r>
              <a:rPr lang="tr-TR" sz="2000" i="1" dirty="0">
                <a:solidFill>
                  <a:srgbClr val="7F7F7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Center</a:t>
            </a:r>
            <a:r>
              <a:rPr lang="en-TR" sz="2000" i="1" dirty="0"/>
              <a:t> </a:t>
            </a:r>
            <a:endParaRPr lang="en-TR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78342C-7D13-F149-B493-F7E21807F2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6217" y="3877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1027" name="Picture 19">
            <a:extLst>
              <a:ext uri="{FF2B5EF4-FFF2-40B4-BE49-F238E27FC236}">
                <a16:creationId xmlns:a16="http://schemas.microsoft.com/office/drawing/2014/main" id="{76412C72-5E2E-8349-92A5-306A3EBDD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1" r="12199" b="39233"/>
          <a:stretch>
            <a:fillRect/>
          </a:stretch>
        </p:blipFill>
        <p:spPr bwMode="auto">
          <a:xfrm>
            <a:off x="3858622" y="2774319"/>
            <a:ext cx="1714286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104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3593</TotalTime>
  <Words>623</Words>
  <Application>Microsoft Macintosh PowerPoint</Application>
  <PresentationFormat>Widescreen</PresentationFormat>
  <Paragraphs>137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ÇETİN, ISU</dc:creator>
  <cp:lastModifiedBy>Serkant Ali ÇETİN, ISU</cp:lastModifiedBy>
  <cp:revision>12</cp:revision>
  <dcterms:created xsi:type="dcterms:W3CDTF">2025-09-21T08:22:24Z</dcterms:created>
  <dcterms:modified xsi:type="dcterms:W3CDTF">2025-09-30T05:23:25Z</dcterms:modified>
</cp:coreProperties>
</file>