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4"/>
  </p:sldMasterIdLst>
  <p:notesMasterIdLst>
    <p:notesMasterId r:id="rId33"/>
  </p:notesMasterIdLst>
  <p:handoutMasterIdLst>
    <p:handoutMasterId r:id="rId34"/>
  </p:handoutMasterIdLst>
  <p:sldIdLst>
    <p:sldId id="520" r:id="rId5"/>
    <p:sldId id="522" r:id="rId6"/>
    <p:sldId id="761" r:id="rId7"/>
    <p:sldId id="762" r:id="rId8"/>
    <p:sldId id="763" r:id="rId9"/>
    <p:sldId id="764" r:id="rId10"/>
    <p:sldId id="765" r:id="rId11"/>
    <p:sldId id="767" r:id="rId12"/>
    <p:sldId id="766" r:id="rId13"/>
    <p:sldId id="768" r:id="rId14"/>
    <p:sldId id="769" r:id="rId15"/>
    <p:sldId id="770" r:id="rId16"/>
    <p:sldId id="775" r:id="rId17"/>
    <p:sldId id="778" r:id="rId18"/>
    <p:sldId id="779" r:id="rId19"/>
    <p:sldId id="780" r:id="rId20"/>
    <p:sldId id="334" r:id="rId21"/>
    <p:sldId id="783" r:id="rId22"/>
    <p:sldId id="781" r:id="rId23"/>
    <p:sldId id="784" r:id="rId24"/>
    <p:sldId id="772" r:id="rId25"/>
    <p:sldId id="774" r:id="rId26"/>
    <p:sldId id="773" r:id="rId27"/>
    <p:sldId id="786" r:id="rId28"/>
    <p:sldId id="785" r:id="rId29"/>
    <p:sldId id="338" r:id="rId30"/>
    <p:sldId id="787" r:id="rId31"/>
    <p:sldId id="788" r:id="rId32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Cambria Math" panose="02040503050406030204" pitchFamily="18" charset="0"/>
      <p:regular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D5EA"/>
    <a:srgbClr val="EAEAF5"/>
    <a:srgbClr val="4371C5"/>
    <a:srgbClr val="A6A6A6"/>
    <a:srgbClr val="7F7F7F"/>
    <a:srgbClr val="0081FC"/>
    <a:srgbClr val="BFBFBF"/>
    <a:srgbClr val="00ACDB"/>
    <a:srgbClr val="21A0FF"/>
    <a:srgbClr val="009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7"/>
    <p:restoredTop sz="92250"/>
  </p:normalViewPr>
  <p:slideViewPr>
    <p:cSldViewPr snapToGrid="0">
      <p:cViewPr>
        <p:scale>
          <a:sx n="100" d="100"/>
          <a:sy n="100" d="100"/>
        </p:scale>
        <p:origin x="112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6B566-8F4F-2297-E09A-EC0A5919D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F84F-FF67-CFE6-EE39-7622459E9C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C532-7310-4D0E-A33E-9CFB32DA3130}" type="datetimeFigureOut">
              <a:rPr lang="en-US" smtClean="0"/>
              <a:t>2/27/25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95DF-83FA-FE96-2EE5-1174D2E87D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7F68-58BC-4765-5D43-302ABEE7BA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C339-4610-4F10-854C-D2930A4EBF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8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2/27/25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49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48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7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3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8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54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11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5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99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7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879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4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16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32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73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90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77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93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3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Enabling </a:t>
            </a:r>
            <a:r>
              <a:rPr lang="en-US" noProof="0"/>
              <a:t>future</a:t>
            </a:r>
            <a:r>
              <a:rPr lang="en-US"/>
              <a:t> detector technology within ePIC at the EIC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19" y="5074920"/>
            <a:ext cx="4955772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 dirty="0"/>
              <a:t>DPF/DPB Forum on US contributions to the European Strategy for Particle Physics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Annalisa D’Angelo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The Electron Ion Collider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On behalf of the </a:t>
            </a:r>
            <a:r>
              <a:rPr lang="en-US" dirty="0" err="1"/>
              <a:t>ePIC</a:t>
            </a:r>
            <a:r>
              <a:rPr lang="en-US" dirty="0"/>
              <a:t> Collaboration</a:t>
            </a:r>
          </a:p>
          <a:p>
            <a:pPr lvl="0"/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University of Roma Tor </a:t>
            </a:r>
            <a:r>
              <a:rPr lang="en-US" dirty="0" err="1"/>
              <a:t>Vergata</a:t>
            </a:r>
            <a:r>
              <a:rPr lang="en-US" dirty="0"/>
              <a:t> and INFN Roma Tor </a:t>
            </a:r>
            <a:r>
              <a:rPr lang="en-US" dirty="0" err="1"/>
              <a:t>Vergata</a:t>
            </a:r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93B81DE-2DF9-134B-A2CF-D485D9F9A97A}"/>
              </a:ext>
            </a:extLst>
          </p:cNvPr>
          <p:cNvSpPr txBox="1"/>
          <p:nvPr userDrawn="1"/>
        </p:nvSpPr>
        <p:spPr>
          <a:xfrm>
            <a:off x="502919" y="637156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February 27, 2025</a:t>
            </a:r>
          </a:p>
        </p:txBody>
      </p:sp>
    </p:spTree>
    <p:extLst>
      <p:ext uri="{BB962C8B-B14F-4D97-AF65-F5344CB8AC3E}">
        <p14:creationId xmlns:p14="http://schemas.microsoft.com/office/powerpoint/2010/main" val="341994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396628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77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E601E0-56E9-DDEA-8450-036620793E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-16778"/>
            <a:ext cx="11499234" cy="40267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695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14597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72671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61282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8694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183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L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7609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6205F73-77C7-B0F0-5AC5-70E193F511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-16778"/>
            <a:ext cx="11499234" cy="40267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1936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noProof="0" dirty="0"/>
              <a:t>DPF/DPB Forum on US contributions to the European Strategy for Particle Physics, February 27,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‹N›</a:t>
            </a:fld>
            <a:endParaRPr lang="en-US" sz="1400" b="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-16778"/>
            <a:ext cx="11499234" cy="402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9483" y="773283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50" name="Picture 2" descr="ePIC (Public) · The ePIC Collaboration Website">
            <a:extLst>
              <a:ext uri="{FF2B5EF4-FFF2-40B4-BE49-F238E27FC236}">
                <a16:creationId xmlns:a16="http://schemas.microsoft.com/office/drawing/2014/main" id="{8B7EA7D5-E663-0543-9D39-2F1D4A68C1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100" y="-72469"/>
            <a:ext cx="1074003" cy="77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1" r:id="rId2"/>
    <p:sldLayoutId id="2147483682" r:id="rId3"/>
    <p:sldLayoutId id="2147483691" r:id="rId4"/>
    <p:sldLayoutId id="2147483690" r:id="rId5"/>
    <p:sldLayoutId id="2147483686" r:id="rId6"/>
    <p:sldLayoutId id="2147483692" r:id="rId7"/>
    <p:sldLayoutId id="2147483693" r:id="rId8"/>
    <p:sldLayoutId id="2147483699" r:id="rId9"/>
    <p:sldLayoutId id="2147483685" r:id="rId10"/>
    <p:sldLayoutId id="214748370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tiff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7" Type="http://schemas.openxmlformats.org/officeDocument/2006/relationships/image" Target="../media/image70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tiff"/><Relationship Id="rId5" Type="http://schemas.openxmlformats.org/officeDocument/2006/relationships/image" Target="../media/image68.tiff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tiff"/><Relationship Id="rId3" Type="http://schemas.openxmlformats.org/officeDocument/2006/relationships/image" Target="../media/image67.png"/><Relationship Id="rId7" Type="http://schemas.openxmlformats.org/officeDocument/2006/relationships/image" Target="../media/image74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tiff"/><Relationship Id="rId5" Type="http://schemas.openxmlformats.org/officeDocument/2006/relationships/image" Target="../media/image72.tiff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0.tiff"/><Relationship Id="rId4" Type="http://schemas.openxmlformats.org/officeDocument/2006/relationships/image" Target="../media/image79.tif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F5B5-4B25-C469-87BE-41A75A71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920" y="1174478"/>
            <a:ext cx="10962105" cy="1240412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Enabling future detector technology within </a:t>
            </a:r>
            <a:r>
              <a:rPr lang="en-US" dirty="0" err="1"/>
              <a:t>ePIC</a:t>
            </a:r>
            <a:r>
              <a:rPr lang="en-US" dirty="0"/>
              <a:t> at the EIC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984CA-F83A-B1FD-C7E1-1E5A30AD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" y="5074920"/>
            <a:ext cx="4572514" cy="1019620"/>
          </a:xfrm>
        </p:spPr>
        <p:txBody>
          <a:bodyPr anchor="ctr">
            <a:noAutofit/>
          </a:bodyPr>
          <a:lstStyle/>
          <a:p>
            <a:r>
              <a:rPr lang="en-US" dirty="0"/>
              <a:t>DPF/DPB Forum on US contributions to the European Strategy for Particle Physics</a:t>
            </a:r>
            <a:br>
              <a:rPr lang="en-US" dirty="0"/>
            </a:br>
            <a:endParaRPr lang="en-US" dirty="0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A2A0F-F73E-004D-868A-1A4D79DBE1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2920" y="3288714"/>
            <a:ext cx="10962105" cy="448978"/>
          </a:xfrm>
        </p:spPr>
        <p:txBody>
          <a:bodyPr anchor="ctr"/>
          <a:lstStyle/>
          <a:p>
            <a:r>
              <a:rPr lang="en-US" dirty="0"/>
              <a:t>Annalisa D’Angelo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FAF653A7-2B0F-68CE-0090-41475B3736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2920" y="2423582"/>
            <a:ext cx="10962105" cy="5016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Electron Ion Collider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D13EC63-917B-D26C-12EF-6465F0A65A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920" y="3738425"/>
            <a:ext cx="10962105" cy="477838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University of Rome Tor </a:t>
            </a:r>
            <a:r>
              <a:rPr lang="en-US" dirty="0" err="1"/>
              <a:t>Vergata</a:t>
            </a:r>
            <a:r>
              <a:rPr lang="en-US" dirty="0"/>
              <a:t> and INFN Roma Tor </a:t>
            </a:r>
            <a:r>
              <a:rPr lang="en-US" dirty="0" err="1"/>
              <a:t>Vergata</a:t>
            </a:r>
            <a:endParaRPr lang="en-US" dirty="0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9F9BCA35-7A99-0C8E-7748-03C873765E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9588" y="0"/>
            <a:ext cx="11171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BBE3774C-2516-9CB3-B645-D2CAB59FA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CD6E31E-5FA0-E462-B840-FB7111893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7994" y="3855494"/>
            <a:ext cx="958265" cy="5614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 Placeholder 37">
            <a:extLst>
              <a:ext uri="{FF2B5EF4-FFF2-40B4-BE49-F238E27FC236}">
                <a16:creationId xmlns:a16="http://schemas.microsoft.com/office/drawing/2014/main" id="{B4883F56-262B-EB4D-8E35-2B104208BB9D}"/>
              </a:ext>
            </a:extLst>
          </p:cNvPr>
          <p:cNvSpPr txBox="1">
            <a:spLocks/>
          </p:cNvSpPr>
          <p:nvPr/>
        </p:nvSpPr>
        <p:spPr>
          <a:xfrm>
            <a:off x="509588" y="4169205"/>
            <a:ext cx="10962105" cy="501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60375" indent="-2333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7388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1413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 behalf of the </a:t>
            </a:r>
            <a:r>
              <a:rPr lang="en-US" dirty="0" err="1"/>
              <a:t>ePIC</a:t>
            </a:r>
            <a:r>
              <a:rPr lang="en-US" dirty="0"/>
              <a:t> Collaboration</a:t>
            </a:r>
          </a:p>
        </p:txBody>
      </p:sp>
    </p:spTree>
    <p:extLst>
      <p:ext uri="{BB962C8B-B14F-4D97-AF65-F5344CB8AC3E}">
        <p14:creationId xmlns:p14="http://schemas.microsoft.com/office/powerpoint/2010/main" val="553597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01E6072-2434-174D-9385-2CC20E21F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48" y="1592824"/>
            <a:ext cx="1723249" cy="156702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sz="3600" b="1" dirty="0" err="1">
                <a:effectLst/>
                <a:latin typeface="+mn-lt"/>
              </a:rPr>
              <a:t>ePIC</a:t>
            </a:r>
            <a:r>
              <a:rPr lang="en-US" sz="3600" b="1" dirty="0">
                <a:effectLst/>
                <a:latin typeface="+mn-lt"/>
              </a:rPr>
              <a:t> at EIC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A531F46-7957-AB4E-B129-06F5C35A3F2F}"/>
                  </a:ext>
                </a:extLst>
              </p:cNvPr>
              <p:cNvSpPr txBox="1"/>
              <p:nvPr/>
            </p:nvSpPr>
            <p:spPr>
              <a:xfrm>
                <a:off x="652248" y="907898"/>
                <a:ext cx="5895304" cy="5170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0070C0"/>
                    </a:solidFill>
                    <a:effectLst/>
                  </a:rPr>
                  <a:t>REQUIREMENTS</a:t>
                </a:r>
              </a:p>
              <a:p>
                <a:r>
                  <a:rPr lang="en-US" sz="2000" dirty="0"/>
                  <a:t>Measurement categories to address EIC physics: </a:t>
                </a:r>
                <a:endParaRPr lang="en-US" sz="2000" dirty="0">
                  <a:effectLst/>
                </a:endParaRPr>
              </a:p>
              <a:p>
                <a:endParaRPr lang="en-US" sz="2000" dirty="0">
                  <a:effectLst/>
                </a:endParaRPr>
              </a:p>
              <a:p>
                <a:pPr marL="2540000" indent="-333375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sz="2000" dirty="0">
                    <a:effectLst/>
                  </a:rPr>
                  <a:t>Inclusive DIS</a:t>
                </a:r>
              </a:p>
              <a:p>
                <a:pPr marL="3006725" lvl="1" indent="-342900">
                  <a:buClr>
                    <a:srgbClr val="0070C0"/>
                  </a:buClr>
                  <a:buFont typeface="Wingdings" pitchFamily="2" charset="2"/>
                  <a:buChar char="Ø"/>
                </a:pPr>
                <a:r>
                  <a:rPr lang="en-US" sz="1400" dirty="0"/>
                  <a:t>Fine</a:t>
                </a:r>
                <a:r>
                  <a:rPr lang="en-US" sz="1400" baseline="30000" dirty="0"/>
                  <a:t> </a:t>
                </a:r>
                <a:r>
                  <a:rPr lang="en-US" sz="1400" dirty="0"/>
                  <a:t>multi-dimensional binning in x, Q</a:t>
                </a:r>
                <a:r>
                  <a:rPr lang="en-US" sz="1400" baseline="30000" dirty="0"/>
                  <a:t>2</a:t>
                </a:r>
                <a:endParaRPr lang="en-US" sz="1400" baseline="30000" dirty="0">
                  <a:effectLst/>
                </a:endParaRPr>
              </a:p>
              <a:p>
                <a:endParaRPr lang="en-US" sz="2000" dirty="0">
                  <a:effectLst/>
                </a:endParaRPr>
              </a:p>
              <a:p>
                <a:endParaRPr lang="en-US" sz="2000" dirty="0"/>
              </a:p>
              <a:p>
                <a:endParaRPr lang="en-US" sz="2000" dirty="0">
                  <a:effectLst/>
                </a:endParaRPr>
              </a:p>
              <a:p>
                <a:pPr marL="2540000" indent="-333375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effectLst/>
                  </a:rPr>
                  <a:t>Semi-inclusive DIS</a:t>
                </a:r>
              </a:p>
              <a:p>
                <a:pPr marL="3006725" lvl="1" indent="-342900">
                  <a:buClr>
                    <a:srgbClr val="0070C0"/>
                  </a:buClr>
                  <a:buFont typeface="Wingdings" pitchFamily="2" charset="2"/>
                  <a:buChar char="Ø"/>
                </a:pPr>
                <a:r>
                  <a:rPr lang="en-US" sz="1400" dirty="0">
                    <a:solidFill>
                      <a:schemeClr val="tx1"/>
                    </a:solidFill>
                  </a:rPr>
                  <a:t>5-dimensional binning in x, Q</a:t>
                </a:r>
                <a:r>
                  <a:rPr lang="en-US" sz="1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sz="1400" dirty="0">
                    <a:solidFill>
                      <a:schemeClr val="tx1"/>
                    </a:solidFill>
                  </a:rPr>
                  <a:t>,z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endParaRPr lang="en-US" sz="1400" dirty="0">
                  <a:solidFill>
                    <a:schemeClr val="tx1"/>
                  </a:solidFill>
                  <a:effectLst/>
                </a:endParaRPr>
              </a:p>
              <a:p>
                <a:br>
                  <a:rPr lang="en-US" sz="2000" dirty="0">
                    <a:effectLst/>
                  </a:rPr>
                </a:br>
                <a:endParaRPr lang="en-US" sz="2000" dirty="0">
                  <a:effectLst/>
                </a:endParaRPr>
              </a:p>
              <a:p>
                <a:endParaRPr lang="en-US" sz="2000" dirty="0">
                  <a:effectLst/>
                </a:endParaRPr>
              </a:p>
              <a:p>
                <a:pPr marL="2540000" indent="-333375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sz="2000" dirty="0">
                    <a:effectLst/>
                  </a:rPr>
                  <a:t>Excusive  processes</a:t>
                </a:r>
              </a:p>
              <a:p>
                <a:pPr marL="3006725" lvl="1" indent="-342900">
                  <a:buClr>
                    <a:srgbClr val="0070C0"/>
                  </a:buClr>
                  <a:buFont typeface="Wingdings" pitchFamily="2" charset="2"/>
                  <a:buChar char="Ø"/>
                </a:pPr>
                <a:r>
                  <a:rPr lang="en-US" sz="1400" dirty="0"/>
                  <a:t>4-dimensional binning in x, Q</a:t>
                </a:r>
                <a:r>
                  <a:rPr lang="en-US" sz="1400" baseline="30000" dirty="0"/>
                  <a:t>2</a:t>
                </a:r>
                <a:r>
                  <a:rPr lang="en-US" sz="1400" dirty="0"/>
                  <a:t>, t,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to reach |t|&gt; 1 GeV</a:t>
                </a:r>
                <a:r>
                  <a:rPr lang="en-US" sz="1400" baseline="30000" dirty="0"/>
                  <a:t>2</a:t>
                </a:r>
                <a:r>
                  <a:rPr lang="en-US" sz="2000" dirty="0"/>
                  <a:t>	</a:t>
                </a:r>
                <a:endParaRPr lang="en-US" sz="2000" dirty="0">
                  <a:effectLst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A531F46-7957-AB4E-B129-06F5C35A3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48" y="907898"/>
                <a:ext cx="5895304" cy="5170646"/>
              </a:xfrm>
              <a:prstGeom prst="rect">
                <a:avLst/>
              </a:prstGeom>
              <a:blipFill>
                <a:blip r:embed="rId4"/>
                <a:stretch>
                  <a:fillRect l="-1075" t="-7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C4B4EDA9-7857-B542-9F5F-DFEA68A27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051" y="3154928"/>
            <a:ext cx="1780706" cy="156702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E033766-D45F-A341-8A7D-79F07B55A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051" y="4820970"/>
            <a:ext cx="1542442" cy="14328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6B8FFD3-5F3B-ED48-864D-F39FF9FBD7E0}"/>
                  </a:ext>
                </a:extLst>
              </p:cNvPr>
              <p:cNvSpPr txBox="1"/>
              <p:nvPr/>
            </p:nvSpPr>
            <p:spPr>
              <a:xfrm>
                <a:off x="6640010" y="945328"/>
                <a:ext cx="5343393" cy="5139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000" b="1" dirty="0">
                    <a:solidFill>
                      <a:srgbClr val="0070C0"/>
                    </a:solidFill>
                    <a:effectLst/>
                  </a:rPr>
                  <a:t>THE </a:t>
                </a:r>
                <a:r>
                  <a:rPr lang="en-US" sz="2000" b="1" dirty="0" err="1">
                    <a:solidFill>
                      <a:srgbClr val="0070C0"/>
                    </a:solidFill>
                    <a:effectLst/>
                  </a:rPr>
                  <a:t>ePIC</a:t>
                </a:r>
                <a:r>
                  <a:rPr lang="en-US" sz="2000" b="1" dirty="0">
                    <a:solidFill>
                      <a:srgbClr val="0070C0"/>
                    </a:solidFill>
                    <a:effectLst/>
                  </a:rPr>
                  <a:t> DETECTOR</a:t>
                </a:r>
              </a:p>
              <a:p>
                <a:pPr algn="just"/>
                <a:endParaRPr lang="en-US" sz="2000" dirty="0">
                  <a:effectLst/>
                </a:endParaRP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effectLst/>
                  </a:rPr>
                  <a:t>Large coverage (-3.5&lt;</a:t>
                </a:r>
                <a14:m>
                  <m:oMath xmlns:m="http://schemas.openxmlformats.org/officeDocument/2006/math"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effectLst/>
                  </a:rPr>
                  <a:t>&lt;3.5) for wide-space reach</a:t>
                </a: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Excellent EM-calorimetry with PID support for e/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effectLst/>
                  </a:rPr>
                  <a:t> separation</a:t>
                </a: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Fine resolution tracking by low mass detectors</a:t>
                </a:r>
              </a:p>
              <a:p>
                <a:pPr algn="just">
                  <a:buClr>
                    <a:srgbClr val="C00000"/>
                  </a:buClr>
                </a:pPr>
                <a:endParaRPr lang="en-US" dirty="0"/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  <a:effectLst/>
                  </a:rPr>
                  <a:t>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70C0"/>
                    </a:solidFill>
                    <a:effectLst/>
                  </a:rPr>
                  <a:t> resolution</a:t>
                </a: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Extended PID systems for hadron identification</a:t>
                </a:r>
                <a:endParaRPr lang="en-US" dirty="0">
                  <a:solidFill>
                    <a:srgbClr val="0070C0"/>
                  </a:solidFill>
                  <a:effectLst/>
                </a:endParaRP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H-calorimetry to attempt TMD assessment with jets (new world-wide), as tail chatter, for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  <a:effectLst/>
                  </a:rPr>
                  <a:t> identification</a:t>
                </a: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algn="just">
                  <a:buClr>
                    <a:srgbClr val="C00000"/>
                  </a:buClr>
                </a:pPr>
                <a:endParaRPr lang="en-US" dirty="0">
                  <a:effectLst/>
                </a:endParaRP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effectLst/>
                  </a:rPr>
                  <a:t>Extend acceptance at extremely small scattering angles</a:t>
                </a:r>
              </a:p>
              <a:p>
                <a:pPr marL="285750" indent="-285750" algn="just"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Fine vertex resolution by tracking</a:t>
                </a:r>
                <a:endParaRPr lang="en-US" dirty="0">
                  <a:effectLst/>
                </a:endParaRPr>
              </a:p>
            </p:txBody>
          </p:sp>
        </mc:Choice>
        <mc:Fallback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76B8FFD3-5F3B-ED48-864D-F39FF9FBD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010" y="945328"/>
                <a:ext cx="5343393" cy="5139869"/>
              </a:xfrm>
              <a:prstGeom prst="rect">
                <a:avLst/>
              </a:prstGeom>
              <a:blipFill>
                <a:blip r:embed="rId7"/>
                <a:stretch>
                  <a:fillRect l="-1185" t="-493" r="-948" b="-9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arentesi graffa aperta 5">
            <a:extLst>
              <a:ext uri="{FF2B5EF4-FFF2-40B4-BE49-F238E27FC236}">
                <a16:creationId xmlns:a16="http://schemas.microsoft.com/office/drawing/2014/main" id="{54FCBEF9-1337-A840-BAAD-D8B85BAE3A6E}"/>
              </a:ext>
            </a:extLst>
          </p:cNvPr>
          <p:cNvSpPr/>
          <p:nvPr/>
        </p:nvSpPr>
        <p:spPr>
          <a:xfrm>
            <a:off x="6390968" y="1681317"/>
            <a:ext cx="156584" cy="1209367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Parentesi graffa aperta 19">
            <a:extLst>
              <a:ext uri="{FF2B5EF4-FFF2-40B4-BE49-F238E27FC236}">
                <a16:creationId xmlns:a16="http://schemas.microsoft.com/office/drawing/2014/main" id="{CBC76823-659E-594E-867D-1FED2575EA45}"/>
              </a:ext>
            </a:extLst>
          </p:cNvPr>
          <p:cNvSpPr/>
          <p:nvPr/>
        </p:nvSpPr>
        <p:spPr>
          <a:xfrm>
            <a:off x="6390968" y="3382298"/>
            <a:ext cx="156584" cy="1209367"/>
          </a:xfrm>
          <a:prstGeom prst="leftBrace">
            <a:avLst/>
          </a:prstGeom>
          <a:ln>
            <a:solidFill>
              <a:srgbClr val="4371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Parentesi graffa aperta 20">
            <a:extLst>
              <a:ext uri="{FF2B5EF4-FFF2-40B4-BE49-F238E27FC236}">
                <a16:creationId xmlns:a16="http://schemas.microsoft.com/office/drawing/2014/main" id="{EB42DC68-FB1D-E849-9A0A-B5140E1B46F8}"/>
              </a:ext>
            </a:extLst>
          </p:cNvPr>
          <p:cNvSpPr/>
          <p:nvPr/>
        </p:nvSpPr>
        <p:spPr>
          <a:xfrm>
            <a:off x="6400434" y="5007933"/>
            <a:ext cx="156584" cy="1209367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281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B4007674-9F64-5445-876E-7C9998148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906" y="3767596"/>
            <a:ext cx="5104454" cy="21765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sz="3600" b="1" dirty="0" err="1">
                <a:effectLst/>
                <a:latin typeface="+mn-lt"/>
              </a:rPr>
              <a:t>ePIC</a:t>
            </a:r>
            <a:r>
              <a:rPr lang="en-US" sz="3600" b="1" dirty="0">
                <a:effectLst/>
                <a:latin typeface="+mn-lt"/>
              </a:rPr>
              <a:t> at EIC</a:t>
            </a:r>
            <a:endParaRPr lang="en-US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F3C055A-9253-AF4C-8378-FA2AB81A00D9}"/>
              </a:ext>
            </a:extLst>
          </p:cNvPr>
          <p:cNvSpPr/>
          <p:nvPr/>
        </p:nvSpPr>
        <p:spPr>
          <a:xfrm>
            <a:off x="6783089" y="2201573"/>
            <a:ext cx="1661652" cy="629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FD95BEB-9AD6-A344-B35E-D096E572B33F}"/>
              </a:ext>
            </a:extLst>
          </p:cNvPr>
          <p:cNvSpPr txBox="1"/>
          <p:nvPr/>
        </p:nvSpPr>
        <p:spPr>
          <a:xfrm>
            <a:off x="6585610" y="851823"/>
            <a:ext cx="3473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Central </a:t>
            </a:r>
          </a:p>
          <a:p>
            <a:r>
              <a:rPr lang="en-US" dirty="0">
                <a:solidFill>
                  <a:srgbClr val="C00000"/>
                </a:solidFill>
              </a:rPr>
              <a:t>Detector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7C3BE15-DEDC-DD4A-A4D9-00B0570AA850}"/>
                  </a:ext>
                </a:extLst>
              </p:cNvPr>
              <p:cNvSpPr txBox="1"/>
              <p:nvPr/>
            </p:nvSpPr>
            <p:spPr>
              <a:xfrm>
                <a:off x="6338855" y="2456168"/>
                <a:ext cx="17623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3.5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&lt;3.5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7C3BE15-DEDC-DD4A-A4D9-00B0570AA8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855" y="2456168"/>
                <a:ext cx="1762342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663ED54C-FF70-0643-AA1D-E88C053D5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6426" y="2190308"/>
            <a:ext cx="4482223" cy="2691855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2FC314E-72A8-3246-BE6A-40C880CF149B}"/>
              </a:ext>
            </a:extLst>
          </p:cNvPr>
          <p:cNvSpPr txBox="1"/>
          <p:nvPr/>
        </p:nvSpPr>
        <p:spPr>
          <a:xfrm>
            <a:off x="6708091" y="3133402"/>
            <a:ext cx="3133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Far Forward and Far Backward Detector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204ABAE0-C273-AD46-BE7F-0BD1162A07C4}"/>
              </a:ext>
            </a:extLst>
          </p:cNvPr>
          <p:cNvCxnSpPr>
            <a:cxnSpLocks/>
          </p:cNvCxnSpPr>
          <p:nvPr/>
        </p:nvCxnSpPr>
        <p:spPr>
          <a:xfrm flipH="1" flipV="1">
            <a:off x="9527968" y="2877521"/>
            <a:ext cx="339047" cy="1027913"/>
          </a:xfrm>
          <a:prstGeom prst="straightConnector1">
            <a:avLst/>
          </a:prstGeom>
          <a:ln>
            <a:solidFill>
              <a:srgbClr val="4371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6D7B267C-71B6-724C-BF6E-FAFDA8B8266F}"/>
              </a:ext>
            </a:extLst>
          </p:cNvPr>
          <p:cNvCxnSpPr>
            <a:cxnSpLocks/>
          </p:cNvCxnSpPr>
          <p:nvPr/>
        </p:nvCxnSpPr>
        <p:spPr>
          <a:xfrm flipV="1">
            <a:off x="5290862" y="2190308"/>
            <a:ext cx="2466790" cy="735329"/>
          </a:xfrm>
          <a:prstGeom prst="straightConnector1">
            <a:avLst/>
          </a:prstGeom>
          <a:ln>
            <a:solidFill>
              <a:srgbClr val="4371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46558BF3-D812-8B48-9F0B-0F744DCEF3BB}"/>
              </a:ext>
            </a:extLst>
          </p:cNvPr>
          <p:cNvCxnSpPr>
            <a:cxnSpLocks/>
          </p:cNvCxnSpPr>
          <p:nvPr/>
        </p:nvCxnSpPr>
        <p:spPr>
          <a:xfrm>
            <a:off x="5720316" y="4767433"/>
            <a:ext cx="1382233" cy="0"/>
          </a:xfrm>
          <a:prstGeom prst="straightConnector1">
            <a:avLst/>
          </a:prstGeom>
          <a:ln>
            <a:solidFill>
              <a:srgbClr val="4371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180828CE-9898-4540-A798-F1776F3535AE}"/>
                  </a:ext>
                </a:extLst>
              </p:cNvPr>
              <p:cNvSpPr txBox="1"/>
              <p:nvPr/>
            </p:nvSpPr>
            <p:spPr>
              <a:xfrm>
                <a:off x="422616" y="812808"/>
                <a:ext cx="616720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 rapidity coverage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High precision </a:t>
                </a:r>
                <a:r>
                  <a:rPr lang="en-US" dirty="0">
                    <a:solidFill>
                      <a:srgbClr val="0070C0"/>
                    </a:solidFill>
                  </a:rPr>
                  <a:t>low-mass tracking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Hermetic coverage </a:t>
                </a:r>
                <a:r>
                  <a:rPr lang="en-US" dirty="0"/>
                  <a:t>of tracking, PID, calorimetry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High performance </a:t>
                </a:r>
                <a:r>
                  <a:rPr lang="en-US" dirty="0">
                    <a:solidFill>
                      <a:srgbClr val="0070C0"/>
                    </a:solidFill>
                  </a:rPr>
                  <a:t>single track PID for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, k, p separation</a:t>
                </a:r>
                <a:endParaRPr lang="en-US" dirty="0"/>
              </a:p>
            </p:txBody>
          </p:sp>
        </mc:Choice>
        <mc:Fallback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180828CE-9898-4540-A798-F1776F353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616" y="812808"/>
                <a:ext cx="6167201" cy="1200329"/>
              </a:xfrm>
              <a:prstGeom prst="rect">
                <a:avLst/>
              </a:prstGeom>
              <a:blipFill>
                <a:blip r:embed="rId6"/>
                <a:stretch>
                  <a:fillRect l="-617" t="-2083" b="-62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F0FDEC2-49C0-3340-91DF-FA70D87BF6C0}"/>
              </a:ext>
            </a:extLst>
          </p:cNvPr>
          <p:cNvSpPr txBox="1"/>
          <p:nvPr/>
        </p:nvSpPr>
        <p:spPr>
          <a:xfrm>
            <a:off x="373510" y="4830712"/>
            <a:ext cx="7006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Specialized far-forward detectors </a:t>
            </a:r>
            <a:r>
              <a:rPr lang="en-US" dirty="0"/>
              <a:t>for p kinematics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auxiliary detectors integrated in the beam line: </a:t>
            </a:r>
            <a:r>
              <a:rPr lang="en-US" dirty="0">
                <a:solidFill>
                  <a:srgbClr val="0070C0"/>
                </a:solidFill>
              </a:rPr>
              <a:t>ZDC, Roman Pots, low-Q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  taggers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systematics control: </a:t>
            </a:r>
            <a:r>
              <a:rPr lang="en-US" dirty="0">
                <a:solidFill>
                  <a:srgbClr val="0070C0"/>
                </a:solidFill>
              </a:rPr>
              <a:t>luminosity monitors, polarimeters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B51738-1548-B34D-9298-C3BB6B631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878" y="948365"/>
            <a:ext cx="2989635" cy="186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F2B427F-FBFA-EF40-851E-8717CB3F19F4}"/>
                  </a:ext>
                </a:extLst>
              </p:cNvPr>
              <p:cNvSpPr txBox="1"/>
              <p:nvPr/>
            </p:nvSpPr>
            <p:spPr>
              <a:xfrm>
                <a:off x="7847478" y="5643595"/>
                <a:ext cx="980076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&lt;−4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F2B427F-FBFA-EF40-851E-8717CB3F19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478" y="5643595"/>
                <a:ext cx="980076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27B2FC8-E8AE-E74E-9915-168896976811}"/>
                  </a:ext>
                </a:extLst>
              </p:cNvPr>
              <p:cNvSpPr txBox="1"/>
              <p:nvPr/>
            </p:nvSpPr>
            <p:spPr>
              <a:xfrm>
                <a:off x="11255346" y="5538598"/>
                <a:ext cx="806952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&gt;4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27B2FC8-E8AE-E74E-9915-168896976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5346" y="5538598"/>
                <a:ext cx="806952" cy="369332"/>
              </a:xfrm>
              <a:prstGeom prst="rect">
                <a:avLst/>
              </a:prstGeom>
              <a:blipFill>
                <a:blip r:embed="rId9"/>
                <a:stretch>
                  <a:fillRect b="-967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99E3912-169F-3E47-A9B9-171FE958B581}"/>
              </a:ext>
            </a:extLst>
          </p:cNvPr>
          <p:cNvSpPr txBox="1"/>
          <p:nvPr/>
        </p:nvSpPr>
        <p:spPr>
          <a:xfrm>
            <a:off x="8912294" y="5569376"/>
            <a:ext cx="1527341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Low Q</a:t>
            </a:r>
            <a:r>
              <a:rPr lang="en-US" sz="1600" baseline="30000" dirty="0"/>
              <a:t>2 </a:t>
            </a:r>
            <a:r>
              <a:rPr lang="en-US" sz="1400" dirty="0"/>
              <a:t>Taggers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DECBC5D-C275-834A-9E55-6D369E752970}"/>
              </a:ext>
            </a:extLst>
          </p:cNvPr>
          <p:cNvCxnSpPr>
            <a:cxnSpLocks/>
          </p:cNvCxnSpPr>
          <p:nvPr/>
        </p:nvCxnSpPr>
        <p:spPr>
          <a:xfrm flipH="1" flipV="1">
            <a:off x="9423897" y="5156894"/>
            <a:ext cx="215798" cy="4457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95ABE657-8A7E-134F-A27D-F33D73016D77}"/>
              </a:ext>
            </a:extLst>
          </p:cNvPr>
          <p:cNvCxnSpPr>
            <a:cxnSpLocks/>
          </p:cNvCxnSpPr>
          <p:nvPr/>
        </p:nvCxnSpPr>
        <p:spPr>
          <a:xfrm flipH="1" flipV="1">
            <a:off x="8912294" y="5353842"/>
            <a:ext cx="764434" cy="256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6C98FA6-DBE3-E548-B90C-A7D76259A790}"/>
              </a:ext>
            </a:extLst>
          </p:cNvPr>
          <p:cNvSpPr txBox="1"/>
          <p:nvPr/>
        </p:nvSpPr>
        <p:spPr>
          <a:xfrm>
            <a:off x="6711996" y="4234287"/>
            <a:ext cx="168828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Luminosity System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A252896F-AAA5-A147-9BD4-FA41D3355BE1}"/>
              </a:ext>
            </a:extLst>
          </p:cNvPr>
          <p:cNvCxnSpPr>
            <a:cxnSpLocks/>
          </p:cNvCxnSpPr>
          <p:nvPr/>
        </p:nvCxnSpPr>
        <p:spPr>
          <a:xfrm flipH="1">
            <a:off x="7757652" y="4711500"/>
            <a:ext cx="602121" cy="7597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C0511DA-0F1E-3D4B-A843-08369755A2CF}"/>
              </a:ext>
            </a:extLst>
          </p:cNvPr>
          <p:cNvSpPr txBox="1"/>
          <p:nvPr/>
        </p:nvSpPr>
        <p:spPr>
          <a:xfrm>
            <a:off x="10819246" y="3073583"/>
            <a:ext cx="1237839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Zero Degree </a:t>
            </a:r>
          </a:p>
          <a:p>
            <a:r>
              <a:rPr lang="en-US" sz="1400" dirty="0"/>
              <a:t>Calorimeter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DFE69EC1-EFCD-D34F-B11D-C02231F16B87}"/>
              </a:ext>
            </a:extLst>
          </p:cNvPr>
          <p:cNvCxnSpPr>
            <a:cxnSpLocks/>
            <a:stCxn id="41" idx="3"/>
          </p:cNvCxnSpPr>
          <p:nvPr/>
        </p:nvCxnSpPr>
        <p:spPr>
          <a:xfrm flipH="1">
            <a:off x="11600244" y="3657112"/>
            <a:ext cx="223174" cy="492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5096759-5B28-8E48-8E01-5CEC756F4CD5}"/>
              </a:ext>
            </a:extLst>
          </p:cNvPr>
          <p:cNvSpPr txBox="1"/>
          <p:nvPr/>
        </p:nvSpPr>
        <p:spPr>
          <a:xfrm>
            <a:off x="10933952" y="4539085"/>
            <a:ext cx="1332581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Roman Pots and Off-Momentum Detectors</a:t>
            </a:r>
          </a:p>
        </p:txBody>
      </p: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F761CCB5-E7C4-E945-B985-9807CF9B275E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11276089" y="4270815"/>
            <a:ext cx="324154" cy="268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9A9D4AD4-0C57-B34E-AA6E-44938A273C5E}"/>
                  </a:ext>
                </a:extLst>
              </p:cNvPr>
              <p:cNvSpPr txBox="1"/>
              <p:nvPr/>
            </p:nvSpPr>
            <p:spPr>
              <a:xfrm rot="20478819">
                <a:off x="6688042" y="4896754"/>
                <a:ext cx="15840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p/ion beam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9A9D4AD4-0C57-B34E-AA6E-44938A273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478819">
                <a:off x="6688042" y="4896754"/>
                <a:ext cx="1584088" cy="369332"/>
              </a:xfrm>
              <a:prstGeom prst="rect">
                <a:avLst/>
              </a:prstGeom>
              <a:blipFill>
                <a:blip r:embed="rId10"/>
                <a:stretch>
                  <a:fillRect l="-3906" b="-132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B29210CF-7809-D143-8DF5-B6B56F7D7458}"/>
                  </a:ext>
                </a:extLst>
              </p:cNvPr>
              <p:cNvSpPr txBox="1"/>
              <p:nvPr/>
            </p:nvSpPr>
            <p:spPr>
              <a:xfrm rot="20478819">
                <a:off x="10655662" y="3664577"/>
                <a:ext cx="11993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  <m:r>
                      <a:rPr lang="en-GB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e beam</a:t>
                </a:r>
              </a:p>
            </p:txBody>
          </p:sp>
        </mc:Choice>
        <mc:Fallback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B29210CF-7809-D143-8DF5-B6B56F7D7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478819">
                <a:off x="10655662" y="3664577"/>
                <a:ext cx="1199367" cy="369332"/>
              </a:xfrm>
              <a:prstGeom prst="rect">
                <a:avLst/>
              </a:prstGeom>
              <a:blipFill>
                <a:blip r:embed="rId11"/>
                <a:stretch>
                  <a:fillRect t="-5085" r="-3960"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068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B3A01346-32BB-9E47-93C8-0BE362248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140" y="1890401"/>
            <a:ext cx="6472860" cy="374394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err="1"/>
              <a:t>ePIC</a:t>
            </a:r>
            <a:r>
              <a:rPr lang="en-US" dirty="0"/>
              <a:t> CENTRAL DETECTOR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316CC4-7080-8F4C-AD0E-0C96FF64C403}"/>
                  </a:ext>
                </a:extLst>
              </p:cNvPr>
              <p:cNvSpPr txBox="1"/>
              <p:nvPr/>
            </p:nvSpPr>
            <p:spPr>
              <a:xfrm>
                <a:off x="574431" y="1028343"/>
                <a:ext cx="6701170" cy="4801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highlight>
                      <a:srgbClr val="FFFF00"/>
                    </a:highlight>
                  </a:rPr>
                  <a:t>Tracking:</a:t>
                </a:r>
              </a:p>
              <a:p>
                <a:r>
                  <a:rPr lang="en-US" dirty="0"/>
                  <a:t>• New 1.7 T solenoid</a:t>
                </a:r>
              </a:p>
              <a:p>
                <a:r>
                  <a:rPr lang="en-US" dirty="0"/>
                  <a:t>• Si MAPS Trackers</a:t>
                </a:r>
              </a:p>
              <a:p>
                <a:r>
                  <a:rPr lang="en-US" dirty="0"/>
                  <a:t>• MPGD cylindrical layers and endcaps</a:t>
                </a:r>
              </a:p>
              <a:p>
                <a:r>
                  <a:rPr lang="en-US" dirty="0"/>
                  <a:t>  (</a:t>
                </a:r>
                <a:r>
                  <a:rPr lang="en-US" dirty="0" err="1"/>
                  <a:t>MicroMegas</a:t>
                </a:r>
                <a:r>
                  <a:rPr lang="en-US" dirty="0"/>
                  <a:t> + hybrid GEM-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err="1"/>
                  <a:t>Rwell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EM Calorimetry (all using </a:t>
                </a:r>
                <a:r>
                  <a:rPr lang="en-US" dirty="0" err="1">
                    <a:solidFill>
                      <a:srgbClr val="C00000"/>
                    </a:solidFill>
                  </a:rPr>
                  <a:t>SiPM</a:t>
                </a:r>
                <a:r>
                  <a:rPr lang="en-US" dirty="0">
                    <a:solidFill>
                      <a:srgbClr val="C00000"/>
                    </a:solidFill>
                  </a:rPr>
                  <a:t> readout):</a:t>
                </a:r>
              </a:p>
              <a:p>
                <a:r>
                  <a:rPr lang="en-US" dirty="0"/>
                  <a:t>• Hybrid Si and Pb/</a:t>
                </a:r>
                <a:r>
                  <a:rPr lang="en-US" dirty="0" err="1"/>
                  <a:t>ScFi</a:t>
                </a:r>
                <a:r>
                  <a:rPr lang="en-US" dirty="0"/>
                  <a:t> Barrel</a:t>
                </a:r>
              </a:p>
              <a:p>
                <a:r>
                  <a:rPr lang="en-US" dirty="0"/>
                  <a:t>• Fine granularity PbWO4 in backward  direction</a:t>
                </a:r>
              </a:p>
              <a:p>
                <a:r>
                  <a:rPr lang="en-US" dirty="0"/>
                  <a:t>• Sampling Pb/W </a:t>
                </a:r>
                <a:r>
                  <a:rPr lang="en-US" dirty="0">
                    <a:effectLst/>
                    <a:latin typeface="Helvetica" pitchFamily="2" charset="0"/>
                  </a:rPr>
                  <a:t>powder</a:t>
                </a:r>
                <a:r>
                  <a:rPr lang="en-US" dirty="0">
                    <a:latin typeface="Helvetica" pitchFamily="2" charset="0"/>
                  </a:rPr>
                  <a:t> </a:t>
                </a:r>
                <a:r>
                  <a:rPr lang="en-US" dirty="0">
                    <a:effectLst/>
                    <a:latin typeface="Helvetica" pitchFamily="2" charset="0"/>
                  </a:rPr>
                  <a:t>in epoxy 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Hadron Calorimetry (</a:t>
                </a:r>
                <a:r>
                  <a:rPr lang="en-US" dirty="0">
                    <a:solidFill>
                      <a:srgbClr val="0070C0"/>
                    </a:solidFill>
                    <a:effectLst/>
                    <a:latin typeface="Helvetica" pitchFamily="2" charset="0"/>
                  </a:rPr>
                  <a:t>Fe/scintillator</a:t>
                </a:r>
                <a:r>
                  <a:rPr lang="en-US" dirty="0">
                    <a:solidFill>
                      <a:srgbClr val="0070C0"/>
                    </a:solidFill>
                    <a:latin typeface="Helvetica" pitchFamily="2" charset="0"/>
                  </a:rPr>
                  <a:t> elements)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dirty="0"/>
                  <a:t>• Outer </a:t>
                </a:r>
                <a:r>
                  <a:rPr lang="en-US" dirty="0" err="1"/>
                  <a:t>HCal</a:t>
                </a:r>
                <a:r>
                  <a:rPr lang="en-US" dirty="0"/>
                  <a:t> </a:t>
                </a:r>
                <a:r>
                  <a:rPr lang="en-US" dirty="0">
                    <a:effectLst/>
                    <a:latin typeface="Helvetica" pitchFamily="2" charset="0"/>
                  </a:rPr>
                  <a:t>]</a:t>
                </a:r>
                <a:r>
                  <a:rPr lang="en-US" dirty="0"/>
                  <a:t>(</a:t>
                </a:r>
                <a:r>
                  <a:rPr lang="en-US" dirty="0" err="1"/>
                  <a:t>sPHENIX</a:t>
                </a:r>
                <a:r>
                  <a:rPr lang="en-US" dirty="0"/>
                  <a:t> re-use)</a:t>
                </a:r>
              </a:p>
              <a:p>
                <a:r>
                  <a:rPr lang="en-US" dirty="0"/>
                  <a:t>• Forward </a:t>
                </a:r>
                <a:r>
                  <a:rPr lang="en-US" dirty="0" err="1">
                    <a:effectLst/>
                    <a:latin typeface="Helvetica" pitchFamily="2" charset="0"/>
                  </a:rPr>
                  <a:t>SiPM</a:t>
                </a:r>
                <a:r>
                  <a:rPr lang="en-US" dirty="0">
                    <a:effectLst/>
                    <a:latin typeface="Helvetica" pitchFamily="2" charset="0"/>
                  </a:rPr>
                  <a:t>-on-tile with fine granularity insert</a:t>
                </a:r>
                <a:endParaRPr lang="en-US" dirty="0"/>
              </a:p>
              <a:p>
                <a:r>
                  <a:rPr lang="en-US" dirty="0"/>
                  <a:t>• Backwards </a:t>
                </a:r>
                <a:r>
                  <a:rPr lang="en-US" dirty="0" err="1"/>
                  <a:t>HCal</a:t>
                </a:r>
                <a:r>
                  <a:rPr lang="en-US" dirty="0"/>
                  <a:t> (tail-catcher)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316CC4-7080-8F4C-AD0E-0C96FF64C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31" y="1028343"/>
                <a:ext cx="6701170" cy="4801314"/>
              </a:xfrm>
              <a:prstGeom prst="rect">
                <a:avLst/>
              </a:prstGeom>
              <a:blipFill>
                <a:blip r:embed="rId4"/>
                <a:stretch>
                  <a:fillRect l="-756" t="-7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88D89CC-E7BE-6949-BEAD-4831409A7163}"/>
              </a:ext>
            </a:extLst>
          </p:cNvPr>
          <p:cNvSpPr txBox="1"/>
          <p:nvPr/>
        </p:nvSpPr>
        <p:spPr>
          <a:xfrm>
            <a:off x="5521569" y="87427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Particle ID: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~30ps TOF using AC-LGAD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• High performance DIRC</a:t>
            </a:r>
          </a:p>
          <a:p>
            <a:r>
              <a:rPr lang="en-US" dirty="0"/>
              <a:t>• </a:t>
            </a:r>
            <a:r>
              <a:rPr lang="en-US" dirty="0" err="1"/>
              <a:t>pfRICH</a:t>
            </a:r>
            <a:r>
              <a:rPr lang="en-US" dirty="0"/>
              <a:t> </a:t>
            </a:r>
          </a:p>
          <a:p>
            <a:r>
              <a:rPr lang="en-US" dirty="0"/>
              <a:t>• </a:t>
            </a:r>
            <a:r>
              <a:rPr lang="en-US" dirty="0" err="1"/>
              <a:t>dRICH</a:t>
            </a:r>
            <a:endParaRPr lang="en-US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C8BCBF5-AD39-4943-8AA5-2BED3CC0B53D}"/>
              </a:ext>
            </a:extLst>
          </p:cNvPr>
          <p:cNvSpPr txBox="1"/>
          <p:nvPr/>
        </p:nvSpPr>
        <p:spPr>
          <a:xfrm>
            <a:off x="8382977" y="1836533"/>
            <a:ext cx="6110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 err="1">
                <a:solidFill>
                  <a:srgbClr val="0070C0"/>
                </a:solidFill>
              </a:rPr>
              <a:t>p</a:t>
            </a:r>
            <a:r>
              <a:rPr lang="it-IT" sz="1400" b="1" dirty="0">
                <a:solidFill>
                  <a:srgbClr val="0070C0"/>
                </a:solidFill>
              </a:rPr>
              <a:t>/</a:t>
            </a:r>
            <a:r>
              <a:rPr lang="it-IT" sz="1400" b="1" dirty="0" err="1">
                <a:solidFill>
                  <a:srgbClr val="0070C0"/>
                </a:solidFill>
              </a:rPr>
              <a:t>ion</a:t>
            </a:r>
            <a:endParaRPr lang="it-IT" sz="1400" b="1" dirty="0">
              <a:solidFill>
                <a:srgbClr val="0070C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C41CE5A-5F6D-E449-B750-18742910058E}"/>
              </a:ext>
            </a:extLst>
          </p:cNvPr>
          <p:cNvSpPr txBox="1"/>
          <p:nvPr/>
        </p:nvSpPr>
        <p:spPr>
          <a:xfrm>
            <a:off x="10567377" y="1836533"/>
            <a:ext cx="4828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70C0"/>
                </a:solidFill>
              </a:rPr>
              <a:t>e    </a:t>
            </a:r>
          </a:p>
        </p:txBody>
      </p:sp>
    </p:spTree>
    <p:extLst>
      <p:ext uri="{BB962C8B-B14F-4D97-AF65-F5344CB8AC3E}">
        <p14:creationId xmlns:p14="http://schemas.microsoft.com/office/powerpoint/2010/main" val="12164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B3A01346-32BB-9E47-93C8-0BE362248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140" y="1890401"/>
            <a:ext cx="6472860" cy="374394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err="1"/>
              <a:t>ePIC</a:t>
            </a:r>
            <a:r>
              <a:rPr lang="en-US" dirty="0"/>
              <a:t> CENTRAL DETECTOR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316CC4-7080-8F4C-AD0E-0C96FF64C403}"/>
                  </a:ext>
                </a:extLst>
              </p:cNvPr>
              <p:cNvSpPr txBox="1"/>
              <p:nvPr/>
            </p:nvSpPr>
            <p:spPr>
              <a:xfrm>
                <a:off x="668215" y="940649"/>
                <a:ext cx="6701170" cy="4801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highlight>
                      <a:srgbClr val="FFFF00"/>
                    </a:highlight>
                  </a:rPr>
                  <a:t>Tracking:</a:t>
                </a:r>
              </a:p>
              <a:p>
                <a:r>
                  <a:rPr lang="en-US" dirty="0"/>
                  <a:t>• </a:t>
                </a:r>
                <a:r>
                  <a:rPr lang="en-US" dirty="0">
                    <a:highlight>
                      <a:srgbClr val="CFD5EA"/>
                    </a:highlight>
                  </a:rPr>
                  <a:t>New 1.7 T solenoid</a:t>
                </a:r>
              </a:p>
              <a:p>
                <a:r>
                  <a:rPr lang="en-US" dirty="0"/>
                  <a:t>• </a:t>
                </a:r>
                <a:r>
                  <a:rPr lang="en-US" dirty="0">
                    <a:highlight>
                      <a:srgbClr val="CFD5EA"/>
                    </a:highlight>
                  </a:rPr>
                  <a:t>Si MAPS Trackers</a:t>
                </a:r>
              </a:p>
              <a:p>
                <a:r>
                  <a:rPr lang="en-US" dirty="0"/>
                  <a:t>• MPGD cylindrical layers and endcaps</a:t>
                </a:r>
              </a:p>
              <a:p>
                <a:r>
                  <a:rPr lang="en-US" dirty="0"/>
                  <a:t>  (</a:t>
                </a:r>
                <a:r>
                  <a:rPr lang="en-US" dirty="0" err="1"/>
                  <a:t>MicroMegas</a:t>
                </a:r>
                <a:r>
                  <a:rPr lang="en-US" dirty="0"/>
                  <a:t> + </a:t>
                </a:r>
                <a:r>
                  <a:rPr lang="en-US" dirty="0">
                    <a:highlight>
                      <a:srgbClr val="CFD5EA"/>
                    </a:highlight>
                  </a:rPr>
                  <a:t>hybrid GEM-</a:t>
                </a:r>
                <a14:m>
                  <m:oMath xmlns:m="http://schemas.openxmlformats.org/officeDocument/2006/math">
                    <m:r>
                      <a:rPr lang="en-US" i="1" smtClean="0">
                        <a:highlight>
                          <a:srgbClr val="CFD5EA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err="1">
                    <a:highlight>
                      <a:srgbClr val="CFD5EA"/>
                    </a:highlight>
                  </a:rPr>
                  <a:t>Rwell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b="1" dirty="0">
                    <a:solidFill>
                      <a:srgbClr val="C00000"/>
                    </a:solidFill>
                  </a:rPr>
                  <a:t>EM Calorimetry </a:t>
                </a:r>
                <a:r>
                  <a:rPr lang="en-US" dirty="0">
                    <a:solidFill>
                      <a:srgbClr val="C00000"/>
                    </a:solidFill>
                  </a:rPr>
                  <a:t>(all using </a:t>
                </a:r>
                <a:r>
                  <a:rPr lang="en-US" dirty="0" err="1">
                    <a:solidFill>
                      <a:srgbClr val="C00000"/>
                    </a:solidFill>
                  </a:rPr>
                  <a:t>SiPM</a:t>
                </a:r>
                <a:r>
                  <a:rPr lang="en-US" dirty="0">
                    <a:solidFill>
                      <a:srgbClr val="C00000"/>
                    </a:solidFill>
                  </a:rPr>
                  <a:t> readout)</a:t>
                </a:r>
                <a:r>
                  <a:rPr lang="en-US" b="1" dirty="0">
                    <a:solidFill>
                      <a:srgbClr val="C00000"/>
                    </a:solidFill>
                  </a:rPr>
                  <a:t>:</a:t>
                </a:r>
              </a:p>
              <a:p>
                <a:r>
                  <a:rPr lang="en-US" dirty="0"/>
                  <a:t>• </a:t>
                </a:r>
                <a:r>
                  <a:rPr lang="en-US" dirty="0">
                    <a:highlight>
                      <a:srgbClr val="CFD5EA"/>
                    </a:highlight>
                  </a:rPr>
                  <a:t>Hybrid Si and Pb/</a:t>
                </a:r>
                <a:r>
                  <a:rPr lang="en-US" dirty="0" err="1">
                    <a:highlight>
                      <a:srgbClr val="CFD5EA"/>
                    </a:highlight>
                  </a:rPr>
                  <a:t>ScFi</a:t>
                </a:r>
                <a:r>
                  <a:rPr lang="en-US" dirty="0">
                    <a:highlight>
                      <a:srgbClr val="CFD5EA"/>
                    </a:highlight>
                  </a:rPr>
                  <a:t> Barrel</a:t>
                </a:r>
              </a:p>
              <a:p>
                <a:r>
                  <a:rPr lang="en-US" dirty="0"/>
                  <a:t>• Fine granularity PbWO4 in backward  direction</a:t>
                </a:r>
              </a:p>
              <a:p>
                <a:r>
                  <a:rPr lang="en-US" dirty="0"/>
                  <a:t>• Sampling Pb/W </a:t>
                </a:r>
                <a:r>
                  <a:rPr lang="en-US" dirty="0">
                    <a:effectLst/>
                    <a:latin typeface="Helvetica" pitchFamily="2" charset="0"/>
                  </a:rPr>
                  <a:t>powder</a:t>
                </a:r>
                <a:r>
                  <a:rPr lang="en-US" dirty="0">
                    <a:latin typeface="Helvetica" pitchFamily="2" charset="0"/>
                  </a:rPr>
                  <a:t> </a:t>
                </a:r>
                <a:r>
                  <a:rPr lang="en-US" dirty="0">
                    <a:effectLst/>
                    <a:latin typeface="Helvetica" pitchFamily="2" charset="0"/>
                  </a:rPr>
                  <a:t>in epoxy </a:t>
                </a:r>
              </a:p>
              <a:p>
                <a:endParaRPr lang="en-US" dirty="0"/>
              </a:p>
              <a:p>
                <a:r>
                  <a:rPr lang="en-US" b="1" dirty="0">
                    <a:solidFill>
                      <a:srgbClr val="0070C0"/>
                    </a:solidFill>
                  </a:rPr>
                  <a:t>Hadron Calorimetry </a:t>
                </a:r>
                <a:r>
                  <a:rPr lang="en-US" dirty="0">
                    <a:solidFill>
                      <a:srgbClr val="0070C0"/>
                    </a:solidFill>
                  </a:rPr>
                  <a:t>(</a:t>
                </a:r>
                <a:r>
                  <a:rPr lang="en-US" dirty="0">
                    <a:solidFill>
                      <a:srgbClr val="0070C0"/>
                    </a:solidFill>
                    <a:effectLst/>
                    <a:latin typeface="Helvetica" pitchFamily="2" charset="0"/>
                  </a:rPr>
                  <a:t>Fe/scintillator</a:t>
                </a:r>
                <a:r>
                  <a:rPr lang="en-US" dirty="0">
                    <a:solidFill>
                      <a:srgbClr val="0070C0"/>
                    </a:solidFill>
                    <a:latin typeface="Helvetica" pitchFamily="2" charset="0"/>
                  </a:rPr>
                  <a:t> elements)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dirty="0"/>
                  <a:t>• Outer </a:t>
                </a:r>
                <a:r>
                  <a:rPr lang="en-US" dirty="0" err="1"/>
                  <a:t>HCal</a:t>
                </a:r>
                <a:r>
                  <a:rPr lang="en-US" dirty="0"/>
                  <a:t> </a:t>
                </a:r>
                <a:r>
                  <a:rPr lang="en-US" dirty="0">
                    <a:effectLst/>
                    <a:latin typeface="Helvetica" pitchFamily="2" charset="0"/>
                  </a:rPr>
                  <a:t>]</a:t>
                </a:r>
                <a:r>
                  <a:rPr lang="en-US" dirty="0"/>
                  <a:t>(</a:t>
                </a:r>
                <a:r>
                  <a:rPr lang="en-US" dirty="0" err="1"/>
                  <a:t>sPHENIX</a:t>
                </a:r>
                <a:r>
                  <a:rPr lang="en-US" dirty="0"/>
                  <a:t> re-use)</a:t>
                </a:r>
              </a:p>
              <a:p>
                <a:r>
                  <a:rPr lang="en-US" dirty="0"/>
                  <a:t>• </a:t>
                </a:r>
                <a:r>
                  <a:rPr lang="en-US" dirty="0">
                    <a:highlight>
                      <a:srgbClr val="CFD5EA"/>
                    </a:highlight>
                  </a:rPr>
                  <a:t>Forward </a:t>
                </a:r>
                <a:r>
                  <a:rPr lang="en-US" dirty="0" err="1">
                    <a:effectLst/>
                    <a:highlight>
                      <a:srgbClr val="CFD5EA"/>
                    </a:highlight>
                    <a:latin typeface="Helvetica" pitchFamily="2" charset="0"/>
                  </a:rPr>
                  <a:t>SiPM</a:t>
                </a:r>
                <a:r>
                  <a:rPr lang="en-US" dirty="0">
                    <a:effectLst/>
                    <a:highlight>
                      <a:srgbClr val="CFD5EA"/>
                    </a:highlight>
                    <a:latin typeface="Helvetica" pitchFamily="2" charset="0"/>
                  </a:rPr>
                  <a:t>-on-tile with fine granularity </a:t>
                </a:r>
                <a:r>
                  <a:rPr lang="en-US" dirty="0">
                    <a:effectLst/>
                    <a:latin typeface="Helvetica" pitchFamily="2" charset="0"/>
                  </a:rPr>
                  <a:t>insert</a:t>
                </a:r>
                <a:endParaRPr lang="en-US" dirty="0"/>
              </a:p>
              <a:p>
                <a:r>
                  <a:rPr lang="en-US" dirty="0"/>
                  <a:t>• Backwards </a:t>
                </a:r>
                <a:r>
                  <a:rPr lang="en-US" dirty="0" err="1"/>
                  <a:t>HCal</a:t>
                </a:r>
                <a:r>
                  <a:rPr lang="en-US" dirty="0"/>
                  <a:t> (tail-catcher)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316CC4-7080-8F4C-AD0E-0C96FF64C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215" y="940649"/>
                <a:ext cx="6701170" cy="4801314"/>
              </a:xfrm>
              <a:prstGeom prst="rect">
                <a:avLst/>
              </a:prstGeom>
              <a:blipFill>
                <a:blip r:embed="rId4"/>
                <a:stretch>
                  <a:fillRect l="-756" t="-2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6B41673A-A53D-7848-B5C2-A34A682851F1}"/>
              </a:ext>
            </a:extLst>
          </p:cNvPr>
          <p:cNvSpPr txBox="1"/>
          <p:nvPr/>
        </p:nvSpPr>
        <p:spPr>
          <a:xfrm>
            <a:off x="7262038" y="5418798"/>
            <a:ext cx="451522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effectLst/>
                <a:latin typeface="Helvetica" pitchFamily="2" charset="0"/>
              </a:rPr>
              <a:t>ePIC</a:t>
            </a:r>
            <a:r>
              <a:rPr lang="en-US" dirty="0">
                <a:effectLst/>
                <a:latin typeface="Helvetica" pitchFamily="2" charset="0"/>
              </a:rPr>
              <a:t> is a unique environment for enabling future detector technologies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88D89CC-E7BE-6949-BEAD-4831409A7163}"/>
              </a:ext>
            </a:extLst>
          </p:cNvPr>
          <p:cNvSpPr txBox="1"/>
          <p:nvPr/>
        </p:nvSpPr>
        <p:spPr>
          <a:xfrm>
            <a:off x="5535132" y="91872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Particle ID</a:t>
            </a:r>
            <a:r>
              <a:rPr lang="en-US" dirty="0">
                <a:solidFill>
                  <a:srgbClr val="00B05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</a:t>
            </a:r>
            <a:r>
              <a:rPr lang="en-US" dirty="0">
                <a:highlight>
                  <a:srgbClr val="CFD5EA"/>
                </a:highlight>
              </a:rPr>
              <a:t>30ps TOF using AC-LGAD</a:t>
            </a:r>
            <a:endParaRPr lang="en-US" dirty="0">
              <a:solidFill>
                <a:srgbClr val="00B050"/>
              </a:solidFill>
              <a:highlight>
                <a:srgbClr val="CFD5EA"/>
              </a:highlight>
            </a:endParaRPr>
          </a:p>
          <a:p>
            <a:r>
              <a:rPr lang="en-US" dirty="0"/>
              <a:t>• High performance fused silica DIRC </a:t>
            </a:r>
            <a:r>
              <a:rPr lang="en-US" dirty="0">
                <a:highlight>
                  <a:srgbClr val="CFD5EA"/>
                </a:highlight>
              </a:rPr>
              <a:t>using AC-LGAD</a:t>
            </a:r>
            <a:endParaRPr lang="en-US" dirty="0"/>
          </a:p>
          <a:p>
            <a:r>
              <a:rPr lang="en-US" dirty="0"/>
              <a:t>• </a:t>
            </a:r>
            <a:r>
              <a:rPr lang="en-US" dirty="0" err="1"/>
              <a:t>pfRICH</a:t>
            </a:r>
            <a:r>
              <a:rPr lang="en-US" dirty="0"/>
              <a:t> </a:t>
            </a:r>
            <a:r>
              <a:rPr lang="en-US" dirty="0">
                <a:highlight>
                  <a:srgbClr val="CFD5EA"/>
                </a:highlight>
              </a:rPr>
              <a:t>using AC-LGAD</a:t>
            </a:r>
            <a:endParaRPr lang="en-US" dirty="0"/>
          </a:p>
          <a:p>
            <a:r>
              <a:rPr lang="en-US" dirty="0"/>
              <a:t>• </a:t>
            </a:r>
            <a:r>
              <a:rPr lang="en-US" dirty="0" err="1">
                <a:highlight>
                  <a:srgbClr val="CFD5EA"/>
                </a:highlight>
              </a:rPr>
              <a:t>dRICH</a:t>
            </a:r>
            <a:r>
              <a:rPr lang="en-US" dirty="0">
                <a:highlight>
                  <a:srgbClr val="CFD5EA"/>
                </a:highlight>
              </a:rPr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EB0B672-1E24-4043-BC2D-5FCC1C22C5B4}"/>
              </a:ext>
            </a:extLst>
          </p:cNvPr>
          <p:cNvSpPr txBox="1"/>
          <p:nvPr/>
        </p:nvSpPr>
        <p:spPr>
          <a:xfrm>
            <a:off x="8382977" y="1836533"/>
            <a:ext cx="6110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 err="1">
                <a:solidFill>
                  <a:srgbClr val="0070C0"/>
                </a:solidFill>
              </a:rPr>
              <a:t>p</a:t>
            </a:r>
            <a:r>
              <a:rPr lang="it-IT" sz="1400" b="1" dirty="0">
                <a:solidFill>
                  <a:srgbClr val="0070C0"/>
                </a:solidFill>
              </a:rPr>
              <a:t>/</a:t>
            </a:r>
            <a:r>
              <a:rPr lang="it-IT" sz="1400" b="1" dirty="0" err="1">
                <a:solidFill>
                  <a:srgbClr val="0070C0"/>
                </a:solidFill>
              </a:rPr>
              <a:t>ion</a:t>
            </a:r>
            <a:endParaRPr lang="it-IT" sz="1400" b="1" dirty="0">
              <a:solidFill>
                <a:srgbClr val="0070C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74151B8-0938-7245-8A5A-611B11B3FB8D}"/>
              </a:ext>
            </a:extLst>
          </p:cNvPr>
          <p:cNvSpPr txBox="1"/>
          <p:nvPr/>
        </p:nvSpPr>
        <p:spPr>
          <a:xfrm>
            <a:off x="10567377" y="1863316"/>
            <a:ext cx="4828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70C0"/>
                </a:solidFill>
              </a:rPr>
              <a:t>e    </a:t>
            </a:r>
          </a:p>
        </p:txBody>
      </p:sp>
    </p:spTree>
    <p:extLst>
      <p:ext uri="{BB962C8B-B14F-4D97-AF65-F5344CB8AC3E}">
        <p14:creationId xmlns:p14="http://schemas.microsoft.com/office/powerpoint/2010/main" val="1797009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46" y="256185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NEW MARCO SUPERCONDICTING SOLENOID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4999966-A8FB-C14E-AC31-66BB0CA0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6" y="930273"/>
            <a:ext cx="2986246" cy="52595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6F969-3FD3-0ED4-3913-51867AB88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901" y="859923"/>
            <a:ext cx="8280023" cy="2632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effectLst/>
              </a:rPr>
              <a:t>Requirements</a:t>
            </a:r>
          </a:p>
          <a:p>
            <a:r>
              <a:rPr lang="en-US" sz="1800" dirty="0"/>
              <a:t>Large warm bore (2.84 diameter)</a:t>
            </a:r>
          </a:p>
          <a:p>
            <a:r>
              <a:rPr lang="en-US" sz="1800" dirty="0">
                <a:effectLst/>
              </a:rPr>
              <a:t>Large solid angle (3.5 m coil length)</a:t>
            </a:r>
          </a:p>
          <a:p>
            <a:pPr marL="0" indent="0">
              <a:buNone/>
            </a:pPr>
            <a:endParaRPr lang="en-US" sz="1800" dirty="0">
              <a:effectLst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08040AC-6570-2040-8976-0D583A925A04}"/>
              </a:ext>
            </a:extLst>
          </p:cNvPr>
          <p:cNvSpPr/>
          <p:nvPr/>
        </p:nvSpPr>
        <p:spPr>
          <a:xfrm>
            <a:off x="556846" y="3275623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AC9CAAD-6052-1942-8067-688F2513A41C}"/>
              </a:ext>
            </a:extLst>
          </p:cNvPr>
          <p:cNvSpPr/>
          <p:nvPr/>
        </p:nvSpPr>
        <p:spPr>
          <a:xfrm>
            <a:off x="655655" y="5607051"/>
            <a:ext cx="744904" cy="5545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B42DC07-3AD5-9847-9BF8-DFCA141DB825}"/>
              </a:ext>
            </a:extLst>
          </p:cNvPr>
          <p:cNvSpPr/>
          <p:nvPr/>
        </p:nvSpPr>
        <p:spPr>
          <a:xfrm>
            <a:off x="1400559" y="5939450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290BFF0A-2BEC-994B-BBAB-A2B8AC33E9FD}"/>
              </a:ext>
            </a:extLst>
          </p:cNvPr>
          <p:cNvCxnSpPr/>
          <p:nvPr/>
        </p:nvCxnSpPr>
        <p:spPr>
          <a:xfrm flipH="1">
            <a:off x="3183038" y="4490977"/>
            <a:ext cx="429904" cy="81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F1FF2859-1C40-2540-BEA0-B1F422758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668" y="2710685"/>
            <a:ext cx="4201041" cy="25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49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46" y="256185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NEW MARCO SUPERCONDICTING SOLENOID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4999966-A8FB-C14E-AC31-66BB0CA0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6" y="930273"/>
            <a:ext cx="2986246" cy="52595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6F969-3FD3-0ED4-3913-51867AB88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901" y="859923"/>
            <a:ext cx="8280023" cy="2632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effectLst/>
              </a:rPr>
              <a:t>Requirements</a:t>
            </a:r>
          </a:p>
          <a:p>
            <a:r>
              <a:rPr lang="en-US" sz="1800" dirty="0"/>
              <a:t>Large warm bore (2.84 diameter)</a:t>
            </a:r>
          </a:p>
          <a:p>
            <a:r>
              <a:rPr lang="en-US" sz="1800" dirty="0">
                <a:effectLst/>
              </a:rPr>
              <a:t>Large solid angle (3.5 m coil length)</a:t>
            </a:r>
          </a:p>
          <a:p>
            <a:r>
              <a:rPr lang="en-US" sz="1800" dirty="0">
                <a:solidFill>
                  <a:srgbClr val="0070C0"/>
                </a:solidFill>
                <a:effectLst/>
              </a:rPr>
              <a:t>2T superconducting magnet </a:t>
            </a:r>
          </a:p>
          <a:p>
            <a:r>
              <a:rPr lang="en-US" sz="1800" dirty="0">
                <a:solidFill>
                  <a:srgbClr val="0070C0"/>
                </a:solidFill>
              </a:rPr>
              <a:t>Uniform and flat field over 2 m length and 84 cm radius</a:t>
            </a:r>
          </a:p>
          <a:p>
            <a:r>
              <a:rPr lang="en-US" sz="1800" dirty="0">
                <a:solidFill>
                  <a:srgbClr val="0070C0"/>
                </a:solidFill>
                <a:effectLst/>
              </a:rPr>
              <a:t>Field parallel to tracks in the RICH region </a:t>
            </a:r>
            <a:r>
              <a:rPr lang="el-GR" sz="1800" dirty="0">
                <a:solidFill>
                  <a:srgbClr val="0070C0"/>
                </a:solidFill>
                <a:effectLst/>
              </a:rPr>
              <a:t>1.5 &lt; η &lt; 3.5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08040AC-6570-2040-8976-0D583A925A04}"/>
              </a:ext>
            </a:extLst>
          </p:cNvPr>
          <p:cNvSpPr/>
          <p:nvPr/>
        </p:nvSpPr>
        <p:spPr>
          <a:xfrm>
            <a:off x="556846" y="3275623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AC9CAAD-6052-1942-8067-688F2513A41C}"/>
              </a:ext>
            </a:extLst>
          </p:cNvPr>
          <p:cNvSpPr/>
          <p:nvPr/>
        </p:nvSpPr>
        <p:spPr>
          <a:xfrm>
            <a:off x="655655" y="5607051"/>
            <a:ext cx="744904" cy="5545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B42DC07-3AD5-9847-9BF8-DFCA141DB825}"/>
              </a:ext>
            </a:extLst>
          </p:cNvPr>
          <p:cNvSpPr/>
          <p:nvPr/>
        </p:nvSpPr>
        <p:spPr>
          <a:xfrm>
            <a:off x="1400559" y="5939450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C1B08E7-AD4A-E74D-ACE2-154495501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140" y="2986733"/>
            <a:ext cx="4402697" cy="320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57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46" y="256185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NEW MARCO SUPERCONDICTING SOLENOID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4999966-A8FB-C14E-AC31-66BB0CA0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6" y="930273"/>
            <a:ext cx="2986246" cy="52595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6F969-3FD3-0ED4-3913-51867AB88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901" y="859923"/>
            <a:ext cx="8280023" cy="2632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effectLst/>
              </a:rPr>
              <a:t>Requirements</a:t>
            </a:r>
          </a:p>
          <a:p>
            <a:r>
              <a:rPr lang="en-US" sz="1800" dirty="0"/>
              <a:t>Large warm bore (2.84 diameter)</a:t>
            </a:r>
          </a:p>
          <a:p>
            <a:r>
              <a:rPr lang="en-US" sz="1800" dirty="0">
                <a:effectLst/>
              </a:rPr>
              <a:t>Large solid angle (3.5 m coil length)</a:t>
            </a:r>
          </a:p>
          <a:p>
            <a:r>
              <a:rPr lang="en-US" sz="1800" dirty="0">
                <a:effectLst/>
              </a:rPr>
              <a:t>2T superconducting magnet </a:t>
            </a:r>
          </a:p>
          <a:p>
            <a:r>
              <a:rPr lang="en-US" sz="1800" dirty="0"/>
              <a:t>Uniform and flat field over 2 m length and 84 cm radius</a:t>
            </a:r>
          </a:p>
          <a:p>
            <a:r>
              <a:rPr lang="en-US" sz="1800" dirty="0">
                <a:effectLst/>
              </a:rPr>
              <a:t>Field parallel to tracks in the RICH region </a:t>
            </a:r>
            <a:r>
              <a:rPr lang="el-GR" sz="1800" dirty="0">
                <a:effectLst/>
              </a:rPr>
              <a:t>1.5 &lt; η &lt; 3.5</a:t>
            </a:r>
          </a:p>
          <a:p>
            <a:r>
              <a:rPr lang="en-US" sz="1800" dirty="0">
                <a:solidFill>
                  <a:srgbClr val="0070C0"/>
                </a:solidFill>
                <a:effectLst/>
              </a:rPr>
              <a:t>Low stray field (&lt;10 G) </a:t>
            </a:r>
            <a:r>
              <a:rPr lang="en-US" sz="1800" dirty="0">
                <a:solidFill>
                  <a:srgbClr val="0070C0"/>
                </a:solidFill>
              </a:rPr>
              <a:t>not to interfere with the interaction region magnets</a:t>
            </a:r>
            <a:endParaRPr lang="en-US" sz="1800" dirty="0">
              <a:solidFill>
                <a:srgbClr val="0070C0"/>
              </a:solidFill>
              <a:effectLst/>
            </a:endParaRPr>
          </a:p>
          <a:p>
            <a:pPr marL="0" indent="0">
              <a:buNone/>
            </a:pPr>
            <a:endParaRPr lang="en-US" sz="1800" dirty="0">
              <a:effectLst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08040AC-6570-2040-8976-0D583A925A04}"/>
              </a:ext>
            </a:extLst>
          </p:cNvPr>
          <p:cNvSpPr/>
          <p:nvPr/>
        </p:nvSpPr>
        <p:spPr>
          <a:xfrm>
            <a:off x="556846" y="3275623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AC9CAAD-6052-1942-8067-688F2513A41C}"/>
              </a:ext>
            </a:extLst>
          </p:cNvPr>
          <p:cNvSpPr/>
          <p:nvPr/>
        </p:nvSpPr>
        <p:spPr>
          <a:xfrm>
            <a:off x="655655" y="5607051"/>
            <a:ext cx="744904" cy="5545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B42DC07-3AD5-9847-9BF8-DFCA141DB825}"/>
              </a:ext>
            </a:extLst>
          </p:cNvPr>
          <p:cNvSpPr/>
          <p:nvPr/>
        </p:nvSpPr>
        <p:spPr>
          <a:xfrm>
            <a:off x="1400559" y="5939450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A83730-7C7B-F64C-BE83-49D87A77B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819" y="3693568"/>
            <a:ext cx="4710361" cy="218016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701E5D5-FAA6-0E48-81F0-19B4F1AD6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3114" y="3415311"/>
            <a:ext cx="3933101" cy="263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33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46" y="256185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NEW MARCO SUPERCONDICTING SOLENOID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4999966-A8FB-C14E-AC31-66BB0CA0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6" y="930273"/>
            <a:ext cx="2986246" cy="52595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6F969-3FD3-0ED4-3913-51867AB88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901" y="859923"/>
            <a:ext cx="8280023" cy="2632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effectLst/>
              </a:rPr>
              <a:t>Requirements</a:t>
            </a:r>
          </a:p>
          <a:p>
            <a:r>
              <a:rPr lang="en-US" sz="1800" dirty="0"/>
              <a:t>Large warm bore (2.84 diameter)</a:t>
            </a:r>
          </a:p>
          <a:p>
            <a:r>
              <a:rPr lang="en-US" sz="1800" dirty="0">
                <a:effectLst/>
              </a:rPr>
              <a:t>Large solid angle (3.5 m coil length)</a:t>
            </a:r>
          </a:p>
          <a:p>
            <a:r>
              <a:rPr lang="en-US" sz="1800" dirty="0">
                <a:effectLst/>
              </a:rPr>
              <a:t>2T superconducting magnet </a:t>
            </a:r>
          </a:p>
          <a:p>
            <a:r>
              <a:rPr lang="en-US" sz="1800" dirty="0"/>
              <a:t>Uniform and flat field over 2 m length and 84 cm radius</a:t>
            </a:r>
          </a:p>
          <a:p>
            <a:r>
              <a:rPr lang="en-US" sz="1800" dirty="0">
                <a:effectLst/>
              </a:rPr>
              <a:t>Field parallel to tracks in the RICH region </a:t>
            </a:r>
            <a:r>
              <a:rPr lang="el-GR" sz="1800" dirty="0">
                <a:effectLst/>
              </a:rPr>
              <a:t>1.5 &lt; η &lt; 3.5</a:t>
            </a:r>
          </a:p>
          <a:p>
            <a:r>
              <a:rPr lang="en-US" sz="1800" dirty="0">
                <a:effectLst/>
              </a:rPr>
              <a:t>Low stray field (&lt;10 G) </a:t>
            </a:r>
            <a:r>
              <a:rPr lang="en-US" sz="1800" dirty="0"/>
              <a:t>not to interfere with the interaction region magnets</a:t>
            </a:r>
            <a:endParaRPr lang="en-US" sz="1800" dirty="0">
              <a:effectLst/>
            </a:endParaRPr>
          </a:p>
          <a:p>
            <a:pPr marL="0" indent="0">
              <a:buNone/>
            </a:pPr>
            <a:endParaRPr lang="en-US" sz="1800" dirty="0">
              <a:effectLst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08040AC-6570-2040-8976-0D583A925A04}"/>
              </a:ext>
            </a:extLst>
          </p:cNvPr>
          <p:cNvSpPr/>
          <p:nvPr/>
        </p:nvSpPr>
        <p:spPr>
          <a:xfrm>
            <a:off x="556846" y="3275623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AC9CAAD-6052-1942-8067-688F2513A41C}"/>
              </a:ext>
            </a:extLst>
          </p:cNvPr>
          <p:cNvSpPr/>
          <p:nvPr/>
        </p:nvSpPr>
        <p:spPr>
          <a:xfrm>
            <a:off x="655655" y="5607051"/>
            <a:ext cx="744904" cy="5545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B42DC07-3AD5-9847-9BF8-DFCA141DB825}"/>
              </a:ext>
            </a:extLst>
          </p:cNvPr>
          <p:cNvSpPr/>
          <p:nvPr/>
        </p:nvSpPr>
        <p:spPr>
          <a:xfrm>
            <a:off x="1400559" y="5939450"/>
            <a:ext cx="428381" cy="216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9A3D5CD-B844-8C46-9DB5-82A1B10C60A7}"/>
              </a:ext>
            </a:extLst>
          </p:cNvPr>
          <p:cNvSpPr txBox="1"/>
          <p:nvPr/>
        </p:nvSpPr>
        <p:spPr>
          <a:xfrm>
            <a:off x="3682792" y="3644217"/>
            <a:ext cx="715907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800" dirty="0">
                <a:solidFill>
                  <a:srgbClr val="0070C0"/>
                </a:solidFill>
              </a:rPr>
              <a:t>Thermosyphon cooling scheme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800" dirty="0"/>
              <a:t>Three identical modules: </a:t>
            </a:r>
          </a:p>
          <a:p>
            <a:r>
              <a:rPr lang="en-US" sz="1800" dirty="0"/>
              <a:t>6 layers, 556 turns, </a:t>
            </a:r>
            <a:r>
              <a:rPr lang="en-US" dirty="0"/>
              <a:t>2 fiber glass </a:t>
            </a:r>
          </a:p>
          <a:p>
            <a:r>
              <a:rPr lang="en-US" dirty="0"/>
              <a:t>insulators 0.2 mm between layers</a:t>
            </a:r>
            <a:endParaRPr lang="en-US" sz="1800" dirty="0"/>
          </a:p>
          <a:p>
            <a:endParaRPr lang="en-US" sz="18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Superconducting coil: </a:t>
            </a:r>
          </a:p>
          <a:p>
            <a:r>
              <a:rPr lang="en-US" sz="1800" dirty="0">
                <a:solidFill>
                  <a:srgbClr val="C00000"/>
                </a:solidFill>
              </a:rPr>
              <a:t>Cu- stabilized Nb/</a:t>
            </a:r>
            <a:r>
              <a:rPr lang="en-US" sz="1800" dirty="0" err="1">
                <a:solidFill>
                  <a:srgbClr val="C00000"/>
                </a:solidFill>
              </a:rPr>
              <a:t>Ti</a:t>
            </a:r>
            <a:r>
              <a:rPr lang="en-US" sz="1800" dirty="0">
                <a:solidFill>
                  <a:srgbClr val="C00000"/>
                </a:solidFill>
              </a:rPr>
              <a:t> Rutherford cable)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8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800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9DF35CF-796A-4540-BDDD-B09114D8F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2466" y="3315934"/>
            <a:ext cx="4479534" cy="2227439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5D1628E-A504-7C42-94D9-01B1174D7F4F}"/>
              </a:ext>
            </a:extLst>
          </p:cNvPr>
          <p:cNvSpPr txBox="1"/>
          <p:nvPr/>
        </p:nvSpPr>
        <p:spPr>
          <a:xfrm>
            <a:off x="8917898" y="5518632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distances are in mm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FD4AD258-CF7E-BB4F-855C-F0202B0F65CB}"/>
              </a:ext>
            </a:extLst>
          </p:cNvPr>
          <p:cNvCxnSpPr>
            <a:cxnSpLocks/>
          </p:cNvCxnSpPr>
          <p:nvPr/>
        </p:nvCxnSpPr>
        <p:spPr>
          <a:xfrm flipH="1">
            <a:off x="2592729" y="3773265"/>
            <a:ext cx="941739" cy="15562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CA11F62E-A7FF-FE4F-8105-4D06B72014B9}"/>
              </a:ext>
            </a:extLst>
          </p:cNvPr>
          <p:cNvCxnSpPr/>
          <p:nvPr/>
        </p:nvCxnSpPr>
        <p:spPr>
          <a:xfrm>
            <a:off x="3682792" y="3429000"/>
            <a:ext cx="823913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290BFF0A-2BEC-994B-BBAB-A2B8AC33E9FD}"/>
              </a:ext>
            </a:extLst>
          </p:cNvPr>
          <p:cNvCxnSpPr/>
          <p:nvPr/>
        </p:nvCxnSpPr>
        <p:spPr>
          <a:xfrm flipH="1">
            <a:off x="3183038" y="4490977"/>
            <a:ext cx="429904" cy="81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E861D74D-9C2D-174B-AD05-A75F2D38DE76}"/>
              </a:ext>
            </a:extLst>
          </p:cNvPr>
          <p:cNvCxnSpPr>
            <a:cxnSpLocks/>
          </p:cNvCxnSpPr>
          <p:nvPr/>
        </p:nvCxnSpPr>
        <p:spPr>
          <a:xfrm flipV="1">
            <a:off x="6692209" y="5312780"/>
            <a:ext cx="866059" cy="969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54002BC-04FA-4645-A22B-29701E079C5B}"/>
              </a:ext>
            </a:extLst>
          </p:cNvPr>
          <p:cNvSpPr txBox="1"/>
          <p:nvPr/>
        </p:nvSpPr>
        <p:spPr>
          <a:xfrm>
            <a:off x="5783463" y="5920252"/>
            <a:ext cx="416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 = 5.847 H     Stored energy = 45 MJ</a:t>
            </a:r>
          </a:p>
        </p:txBody>
      </p:sp>
    </p:spTree>
    <p:extLst>
      <p:ext uri="{BB962C8B-B14F-4D97-AF65-F5344CB8AC3E}">
        <p14:creationId xmlns:p14="http://schemas.microsoft.com/office/powerpoint/2010/main" val="3296281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it-IT" dirty="0" err="1">
                <a:effectLst/>
                <a:latin typeface="Helvetica" pitchFamily="2" charset="0"/>
              </a:rPr>
              <a:t>ePIC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 err="1">
                <a:effectLst/>
                <a:latin typeface="Helvetica" pitchFamily="2" charset="0"/>
              </a:rPr>
              <a:t>Tracking</a:t>
            </a:r>
            <a:endParaRPr lang="it-IT" dirty="0">
              <a:effectLst/>
              <a:latin typeface="Helvetica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76A70FB-37C4-5142-9D88-32A7674DD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878" y="879274"/>
            <a:ext cx="2778113" cy="260015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2E7292-4F4E-4449-8F86-B2238DBA3B77}"/>
              </a:ext>
            </a:extLst>
          </p:cNvPr>
          <p:cNvSpPr txBox="1"/>
          <p:nvPr/>
        </p:nvSpPr>
        <p:spPr>
          <a:xfrm>
            <a:off x="3642008" y="964873"/>
            <a:ext cx="80001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Complementary tracking technologies characterized by low-mass materials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8A9F739-451A-C044-9B64-C31E3A162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1419" y="2829539"/>
            <a:ext cx="4568456" cy="3252580"/>
          </a:xfrm>
          <a:prstGeom prst="rect">
            <a:avLst/>
          </a:prstGeom>
          <a:effectLst/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9C2C0A5-BCAF-8C44-809C-834872872693}"/>
              </a:ext>
            </a:extLst>
          </p:cNvPr>
          <p:cNvSpPr txBox="1"/>
          <p:nvPr/>
        </p:nvSpPr>
        <p:spPr>
          <a:xfrm>
            <a:off x="3648664" y="1951155"/>
            <a:ext cx="421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Silicon</a:t>
            </a:r>
            <a:r>
              <a:rPr lang="it-IT" dirty="0"/>
              <a:t> </a:t>
            </a:r>
            <a:r>
              <a:rPr lang="it-IT" dirty="0" err="1"/>
              <a:t>Vertex</a:t>
            </a:r>
            <a:r>
              <a:rPr lang="it-IT" dirty="0"/>
              <a:t> </a:t>
            </a:r>
            <a:r>
              <a:rPr lang="it-IT" dirty="0" err="1"/>
              <a:t>Tracker</a:t>
            </a:r>
            <a:endParaRPr lang="it-IT" dirty="0"/>
          </a:p>
          <a:p>
            <a:r>
              <a:rPr lang="it-IT" dirty="0"/>
              <a:t> MPGD </a:t>
            </a:r>
            <a:r>
              <a:rPr lang="it-IT" dirty="0" err="1"/>
              <a:t>trackers</a:t>
            </a:r>
            <a:r>
              <a:rPr lang="it-IT" dirty="0"/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C38BCBA-E1D6-7E4B-A6DD-9801BF50C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63" y="2974504"/>
            <a:ext cx="6885135" cy="3107615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5561AF3-490F-DC4B-B8BC-E0160B839234}"/>
              </a:ext>
            </a:extLst>
          </p:cNvPr>
          <p:cNvCxnSpPr>
            <a:cxnSpLocks/>
          </p:cNvCxnSpPr>
          <p:nvPr/>
        </p:nvCxnSpPr>
        <p:spPr>
          <a:xfrm>
            <a:off x="2519917" y="2939994"/>
            <a:ext cx="180459" cy="2429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358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schermata, Rettangolo, design&#10;&#10;Descrizione generata automaticamente">
            <a:extLst>
              <a:ext uri="{FF2B5EF4-FFF2-40B4-BE49-F238E27FC236}">
                <a16:creationId xmlns:a16="http://schemas.microsoft.com/office/drawing/2014/main" id="{7EE2C161-8258-1F45-BBAC-9C84A8F42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293" y="1556574"/>
            <a:ext cx="8389946" cy="4572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it-IT" dirty="0" err="1">
                <a:effectLst/>
                <a:latin typeface="Helvetica" pitchFamily="2" charset="0"/>
              </a:rPr>
              <a:t>ePIC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 err="1">
                <a:effectLst/>
                <a:latin typeface="Helvetica" pitchFamily="2" charset="0"/>
              </a:rPr>
              <a:t>Tracking</a:t>
            </a:r>
            <a:r>
              <a:rPr lang="it-IT" dirty="0">
                <a:effectLst/>
                <a:latin typeface="Helvetica" pitchFamily="2" charset="0"/>
              </a:rPr>
              <a:t>: SVT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E3CCE794-F466-5340-B35B-49B005004C30}"/>
                  </a:ext>
                </a:extLst>
              </p:cNvPr>
              <p:cNvSpPr txBox="1"/>
              <p:nvPr/>
            </p:nvSpPr>
            <p:spPr>
              <a:xfrm>
                <a:off x="366840" y="650611"/>
                <a:ext cx="728860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Silicon Vertex Trackers</a:t>
                </a:r>
                <a:r>
                  <a:rPr lang="en-US" dirty="0">
                    <a:solidFill>
                      <a:srgbClr val="0070C0"/>
                    </a:solidFill>
                  </a:rPr>
                  <a:t>  	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Silicon trackers based on ALICE ITS3 – 65nm MAPS sensors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Fine position resolution &lt; 20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m 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Five cylindrical layers in the barrel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Five discs in each endcap</a:t>
                </a:r>
                <a:r>
                  <a:rPr lang="en-US" dirty="0"/>
                  <a:t>  </a:t>
                </a: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E3CCE794-F466-5340-B35B-49B005004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0" y="650611"/>
                <a:ext cx="7288602" cy="1754326"/>
              </a:xfrm>
              <a:prstGeom prst="rect">
                <a:avLst/>
              </a:prstGeom>
              <a:blipFill>
                <a:blip r:embed="rId4"/>
                <a:stretch>
                  <a:fillRect l="-696" b="-43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849D12D-6CEB-514D-BC20-85E5A0161570}"/>
              </a:ext>
            </a:extLst>
          </p:cNvPr>
          <p:cNvSpPr txBox="1"/>
          <p:nvPr/>
        </p:nvSpPr>
        <p:spPr>
          <a:xfrm>
            <a:off x="366840" y="2573711"/>
            <a:ext cx="36203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high granularity</a:t>
            </a:r>
            <a:endParaRPr lang="en-US" sz="16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low power</a:t>
            </a:r>
            <a:r>
              <a:rPr lang="en-US" sz="1600" dirty="0">
                <a:latin typeface="Helvetica" pitchFamily="2" charset="0"/>
              </a:rPr>
              <a:t> </a:t>
            </a:r>
            <a:r>
              <a:rPr lang="en-US" sz="1600" dirty="0">
                <a:effectLst/>
                <a:latin typeface="Helvetica" pitchFamily="2" charset="0"/>
              </a:rPr>
              <a:t>consumption</a:t>
            </a:r>
            <a:r>
              <a:rPr lang="en-US" sz="1600" dirty="0">
                <a:latin typeface="Helvetica" pitchFamily="2" charset="0"/>
              </a:rPr>
              <a:t> </a:t>
            </a:r>
            <a:r>
              <a:rPr lang="en-US" sz="1600" dirty="0">
                <a:effectLst/>
                <a:latin typeface="Helvetica" pitchFamily="2" charset="0"/>
              </a:rPr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stitching on 300 mm wafers</a:t>
            </a:r>
          </a:p>
          <a:p>
            <a:endParaRPr lang="en-US" sz="1600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379DB8E1-87C9-4E48-A4F4-62989D71F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63" y="3451032"/>
            <a:ext cx="2984773" cy="218739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09ABD56-1581-5B44-8490-2730E9562202}"/>
              </a:ext>
            </a:extLst>
          </p:cNvPr>
          <p:cNvSpPr txBox="1"/>
          <p:nvPr/>
        </p:nvSpPr>
        <p:spPr>
          <a:xfrm>
            <a:off x="7301910" y="850163"/>
            <a:ext cx="48103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effectLst/>
              </a:rPr>
              <a:t>The sensors will be thinned to 50 μm or less and bent to form a nearly self-supporting</a:t>
            </a:r>
            <a:r>
              <a:rPr lang="en-US" sz="1600"/>
              <a:t> </a:t>
            </a:r>
            <a:r>
              <a:rPr lang="en-US" sz="1600">
                <a:effectLst/>
              </a:rPr>
              <a:t>structure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501F9B7B-749E-BB4F-9E6F-DD5E48B1622A}"/>
                  </a:ext>
                </a:extLst>
              </p:cNvPr>
              <p:cNvSpPr txBox="1"/>
              <p:nvPr/>
            </p:nvSpPr>
            <p:spPr>
              <a:xfrm>
                <a:off x="366839" y="5638429"/>
                <a:ext cx="459869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effectLst/>
                    <a:latin typeface="Helvetica" pitchFamily="2" charset="0"/>
                  </a:rPr>
                  <a:t>Repeated Sensor Units</a:t>
                </a:r>
              </a:p>
              <a:p>
                <a:r>
                  <a:rPr lang="en-US" dirty="0">
                    <a:latin typeface="Helvetica" pitchFamily="2" charset="0"/>
                  </a:rPr>
                  <a:t>Stitched together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Helvetica" pitchFamily="2" charset="0"/>
                  </a:rPr>
                  <a:t>matrixes/staves </a:t>
                </a:r>
                <a:endParaRPr lang="en-US" dirty="0">
                  <a:effectLst/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501F9B7B-749E-BB4F-9E6F-DD5E48B16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39" y="5638429"/>
                <a:ext cx="4598699" cy="646331"/>
              </a:xfrm>
              <a:prstGeom prst="rect">
                <a:avLst/>
              </a:prstGeom>
              <a:blipFill>
                <a:blip r:embed="rId6"/>
                <a:stretch>
                  <a:fillRect l="-1099" t="-5882" b="-137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342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2A406B-428B-0B4A-A8E3-7B60A7D7F8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1100138"/>
            <a:ext cx="11522075" cy="787277"/>
          </a:xfrm>
          <a:ln>
            <a:noFill/>
          </a:ln>
        </p:spPr>
        <p:txBody>
          <a:bodyPr lIns="81605" tIns="40802" rIns="81605" bIns="40802">
            <a:normAutofit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>
                <a:cs typeface="Chalkboard"/>
              </a:rPr>
              <a:t>How </a:t>
            </a:r>
            <a:r>
              <a:rPr lang="en-US" sz="2400" dirty="0">
                <a:effectLst/>
              </a:rPr>
              <a:t>do properties of colorless hadrons emerge from the confined dynamics of colored quarks and gluons? 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A3CA96F-487D-D344-897F-104117F03248}"/>
              </a:ext>
            </a:extLst>
          </p:cNvPr>
          <p:cNvSpPr txBox="1"/>
          <p:nvPr/>
        </p:nvSpPr>
        <p:spPr>
          <a:xfrm>
            <a:off x="984192" y="4442318"/>
            <a:ext cx="2720300" cy="246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000090"/>
                </a:solidFill>
              </a:rPr>
              <a:t>Derek B. </a:t>
            </a:r>
            <a:r>
              <a:rPr lang="it-IT" sz="1000" dirty="0" err="1">
                <a:solidFill>
                  <a:srgbClr val="000090"/>
                </a:solidFill>
              </a:rPr>
              <a:t>Leinweber</a:t>
            </a:r>
            <a:r>
              <a:rPr lang="it-IT" sz="1000" dirty="0">
                <a:solidFill>
                  <a:srgbClr val="000090"/>
                </a:solidFill>
              </a:rPr>
              <a:t> – </a:t>
            </a:r>
            <a:r>
              <a:rPr lang="it-IT" sz="1000" dirty="0" err="1">
                <a:solidFill>
                  <a:srgbClr val="000090"/>
                </a:solidFill>
              </a:rPr>
              <a:t>University</a:t>
            </a:r>
            <a:r>
              <a:rPr lang="it-IT" sz="1000" dirty="0">
                <a:solidFill>
                  <a:srgbClr val="000090"/>
                </a:solidFill>
              </a:rPr>
              <a:t> of Adelaide </a:t>
            </a:r>
          </a:p>
        </p:txBody>
      </p:sp>
      <p:pic>
        <p:nvPicPr>
          <p:cNvPr id="7" name="Picture 27" descr="VacuumRespAction16t32_Yshape8med">
            <a:extLst>
              <a:ext uri="{FF2B5EF4-FFF2-40B4-BE49-F238E27FC236}">
                <a16:creationId xmlns:a16="http://schemas.microsoft.com/office/drawing/2014/main" id="{757538DA-0257-844F-AB14-E640B6751FF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6" y="1887415"/>
            <a:ext cx="3200397" cy="257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 descr="Immagine che contiene Carattere, testo, calligrafia, bianco&#10;&#10;Descrizione generata automaticamente">
            <a:extLst>
              <a:ext uri="{FF2B5EF4-FFF2-40B4-BE49-F238E27FC236}">
                <a16:creationId xmlns:a16="http://schemas.microsoft.com/office/drawing/2014/main" id="{459A8735-9690-3C41-AA79-99492BCD5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372" y="1750539"/>
            <a:ext cx="5896264" cy="1075961"/>
          </a:xfrm>
          <a:prstGeom prst="rect">
            <a:avLst/>
          </a:prstGeom>
        </p:spPr>
      </p:pic>
      <p:sp>
        <p:nvSpPr>
          <p:cNvPr id="13" name="TextBox 11">
            <a:extLst>
              <a:ext uri="{FF2B5EF4-FFF2-40B4-BE49-F238E27FC236}">
                <a16:creationId xmlns:a16="http://schemas.microsoft.com/office/drawing/2014/main" id="{D948093D-0C1D-FB47-AF70-74610EE44363}"/>
              </a:ext>
            </a:extLst>
          </p:cNvPr>
          <p:cNvSpPr txBox="1"/>
          <p:nvPr/>
        </p:nvSpPr>
        <p:spPr>
          <a:xfrm>
            <a:off x="4588126" y="2826500"/>
            <a:ext cx="7058756" cy="1394412"/>
          </a:xfrm>
          <a:prstGeom prst="rect">
            <a:avLst/>
          </a:prstGeom>
          <a:noFill/>
        </p:spPr>
        <p:txBody>
          <a:bodyPr wrap="square" lIns="100767" tIns="50383" rIns="100767" bIns="50383" rtlCol="0">
            <a:spAutoFit/>
          </a:bodyPr>
          <a:lstStyle/>
          <a:p>
            <a:r>
              <a:rPr lang="en-US" dirty="0">
                <a:cs typeface="Arial"/>
              </a:rPr>
              <a:t>“</a:t>
            </a:r>
            <a:r>
              <a:rPr lang="en-US" i="1" dirty="0">
                <a:cs typeface="Arial"/>
              </a:rPr>
              <a:t>Nucleons are the stuff of which our world is made.</a:t>
            </a:r>
          </a:p>
          <a:p>
            <a:endParaRPr lang="en-US" i="1" dirty="0">
              <a:cs typeface="Arial"/>
            </a:endParaRPr>
          </a:p>
          <a:p>
            <a:r>
              <a:rPr lang="en-US" i="1" dirty="0">
                <a:cs typeface="Arial"/>
              </a:rPr>
              <a:t>As such they must be </a:t>
            </a:r>
            <a:r>
              <a:rPr lang="en-US" b="1" i="1" dirty="0">
                <a:cs typeface="Arial"/>
              </a:rPr>
              <a:t>at the center of any discussion of why the world </a:t>
            </a:r>
            <a:r>
              <a:rPr lang="en-US" i="1" dirty="0">
                <a:cs typeface="Arial"/>
              </a:rPr>
              <a:t>we actually experience </a:t>
            </a:r>
            <a:r>
              <a:rPr lang="en-US" b="1" i="1" dirty="0">
                <a:cs typeface="Arial"/>
              </a:rPr>
              <a:t>has the character it does.</a:t>
            </a:r>
            <a:r>
              <a:rPr lang="en-US" i="1" dirty="0">
                <a:cs typeface="Arial"/>
              </a:rPr>
              <a:t>” </a:t>
            </a:r>
            <a:endParaRPr lang="en-US" dirty="0">
              <a:solidFill>
                <a:srgbClr val="800000"/>
              </a:solidFill>
              <a:cs typeface="Arial"/>
            </a:endParaRPr>
          </a:p>
          <a:p>
            <a:r>
              <a:rPr lang="en-US" sz="1200" dirty="0">
                <a:solidFill>
                  <a:srgbClr val="800000"/>
                </a:solidFill>
                <a:cs typeface="Arial"/>
              </a:rPr>
              <a:t>Nathan </a:t>
            </a:r>
            <a:r>
              <a:rPr lang="en-US" sz="1200" dirty="0" err="1">
                <a:solidFill>
                  <a:srgbClr val="800000"/>
                </a:solidFill>
                <a:cs typeface="Arial"/>
              </a:rPr>
              <a:t>Isgur</a:t>
            </a:r>
            <a:r>
              <a:rPr lang="en-US" sz="1200" dirty="0">
                <a:solidFill>
                  <a:srgbClr val="800000"/>
                </a:solidFill>
                <a:cs typeface="Arial"/>
              </a:rPr>
              <a:t>, 2000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18F6672-ED8C-2940-B874-3652D9CD8E00}"/>
              </a:ext>
            </a:extLst>
          </p:cNvPr>
          <p:cNvSpPr txBox="1"/>
          <p:nvPr/>
        </p:nvSpPr>
        <p:spPr>
          <a:xfrm>
            <a:off x="5988090" y="1619071"/>
            <a:ext cx="5077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</a:rPr>
              <a:t>QCD is the most complex part of the Standard Model </a:t>
            </a:r>
          </a:p>
          <a:p>
            <a:pPr marL="0" indent="0">
              <a:buNone/>
            </a:pPr>
            <a:endParaRPr lang="en-US" sz="1400" b="1" dirty="0">
              <a:solidFill>
                <a:srgbClr val="DF27CC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F262D79-F014-D447-9FD1-24F229A39280}"/>
              </a:ext>
            </a:extLst>
          </p:cNvPr>
          <p:cNvSpPr txBox="1"/>
          <p:nvPr/>
        </p:nvSpPr>
        <p:spPr>
          <a:xfrm>
            <a:off x="493581" y="4970586"/>
            <a:ext cx="114898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effectLst/>
              </a:rPr>
              <a:t>At nucleon mass scale (1 GeV), dynamics is highly nonlinear and leads to </a:t>
            </a:r>
            <a:r>
              <a:rPr lang="en-US" sz="2000" b="1" dirty="0">
                <a:solidFill>
                  <a:srgbClr val="0070C0"/>
                </a:solidFill>
                <a:effectLst/>
              </a:rPr>
              <a:t>confinement </a:t>
            </a:r>
            <a:r>
              <a:rPr lang="en-US" sz="2000" dirty="0">
                <a:solidFill>
                  <a:srgbClr val="0070C0"/>
                </a:solidFill>
                <a:effectLst/>
              </a:rPr>
              <a:t>of </a:t>
            </a:r>
            <a:r>
              <a:rPr lang="en-US" sz="2000" dirty="0" err="1">
                <a:solidFill>
                  <a:srgbClr val="0070C0"/>
                </a:solidFill>
                <a:effectLst/>
              </a:rPr>
              <a:t>partons</a:t>
            </a:r>
            <a:r>
              <a:rPr lang="en-US" sz="2000" dirty="0">
                <a:solidFill>
                  <a:srgbClr val="0070C0"/>
                </a:solidFill>
                <a:effectLst/>
              </a:rPr>
              <a:t>. </a:t>
            </a:r>
          </a:p>
          <a:p>
            <a:endParaRPr lang="en-US" sz="2000" dirty="0">
              <a:solidFill>
                <a:srgbClr val="0070C0"/>
              </a:solidFill>
              <a:effectLst/>
            </a:endParaRPr>
          </a:p>
          <a:p>
            <a:r>
              <a:rPr lang="en-US" sz="2400" b="1" dirty="0">
                <a:solidFill>
                  <a:srgbClr val="C00000"/>
                </a:solidFill>
                <a:effectLst/>
              </a:rPr>
              <a:t>How do Nucleon mass / size / spin emerge from these dynamics? </a:t>
            </a:r>
          </a:p>
        </p:txBody>
      </p:sp>
    </p:spTree>
    <p:extLst>
      <p:ext uri="{BB962C8B-B14F-4D97-AF65-F5344CB8AC3E}">
        <p14:creationId xmlns:p14="http://schemas.microsoft.com/office/powerpoint/2010/main" val="15788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it-IT" dirty="0" err="1">
                <a:effectLst/>
                <a:latin typeface="Helvetica" pitchFamily="2" charset="0"/>
              </a:rPr>
              <a:t>ePIC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 err="1">
                <a:effectLst/>
                <a:latin typeface="Helvetica" pitchFamily="2" charset="0"/>
              </a:rPr>
              <a:t>Tracking</a:t>
            </a:r>
            <a:r>
              <a:rPr lang="it-IT" dirty="0">
                <a:effectLst/>
                <a:latin typeface="Helvetica" pitchFamily="2" charset="0"/>
              </a:rPr>
              <a:t>: MPGD</a:t>
            </a:r>
          </a:p>
        </p:txBody>
      </p:sp>
      <p:pic>
        <p:nvPicPr>
          <p:cNvPr id="9" name="Immagine 8" descr="Immagine che contiene testo, schermata, diagramma, design&#10;&#10;Descrizione generata automaticamente">
            <a:extLst>
              <a:ext uri="{FF2B5EF4-FFF2-40B4-BE49-F238E27FC236}">
                <a16:creationId xmlns:a16="http://schemas.microsoft.com/office/drawing/2014/main" id="{BDE3EAA2-30CC-814C-B547-ADA05239B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420" y="1158949"/>
            <a:ext cx="9224777" cy="5059418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311ABA0C-1875-0A40-B9EE-B29F612131CC}"/>
              </a:ext>
            </a:extLst>
          </p:cNvPr>
          <p:cNvSpPr/>
          <p:nvPr/>
        </p:nvSpPr>
        <p:spPr>
          <a:xfrm>
            <a:off x="10143461" y="914400"/>
            <a:ext cx="1967023" cy="2445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D3A1CBD-343E-7341-A70B-736E105F92B4}"/>
              </a:ext>
            </a:extLst>
          </p:cNvPr>
          <p:cNvSpPr/>
          <p:nvPr/>
        </p:nvSpPr>
        <p:spPr>
          <a:xfrm>
            <a:off x="10710532" y="1137684"/>
            <a:ext cx="1250666" cy="159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3466DEA9-5EC5-F945-90A5-3ED38FE0D764}"/>
              </a:ext>
            </a:extLst>
          </p:cNvPr>
          <p:cNvSpPr/>
          <p:nvPr/>
        </p:nvSpPr>
        <p:spPr>
          <a:xfrm>
            <a:off x="10069490" y="1055280"/>
            <a:ext cx="983512" cy="1435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34C3947-936B-344F-A13B-61BF7F8A3943}"/>
              </a:ext>
            </a:extLst>
          </p:cNvPr>
          <p:cNvSpPr/>
          <p:nvPr/>
        </p:nvSpPr>
        <p:spPr>
          <a:xfrm>
            <a:off x="11053002" y="1238695"/>
            <a:ext cx="1065028" cy="173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77F95D58-FC0B-3F44-A217-9EFA97C52F76}"/>
              </a:ext>
            </a:extLst>
          </p:cNvPr>
          <p:cNvSpPr/>
          <p:nvPr/>
        </p:nvSpPr>
        <p:spPr>
          <a:xfrm>
            <a:off x="10398429" y="1135026"/>
            <a:ext cx="983512" cy="1435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149AEACF-AFA4-D346-A931-F71E3338A0D5}"/>
                  </a:ext>
                </a:extLst>
              </p:cNvPr>
              <p:cNvSpPr txBox="1"/>
              <p:nvPr/>
            </p:nvSpPr>
            <p:spPr>
              <a:xfrm>
                <a:off x="333123" y="2105067"/>
                <a:ext cx="2461420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MPGD</a:t>
                </a:r>
                <a:r>
                  <a:rPr lang="en-US" dirty="0">
                    <a:solidFill>
                      <a:srgbClr val="0070C0"/>
                    </a:solidFill>
                  </a:rPr>
                  <a:t>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Good position resolution ~ 150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Good time resolution 10-20 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</a:rPr>
                  <a:t>Low material budget ~ 1% X</a:t>
                </a:r>
                <a:r>
                  <a:rPr lang="en-US" baseline="-25000" dirty="0">
                    <a:solidFill>
                      <a:srgbClr val="0070C0"/>
                    </a:solidFill>
                  </a:rPr>
                  <a:t>0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149AEACF-AFA4-D346-A931-F71E3338A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23" y="2105067"/>
                <a:ext cx="2461420" cy="2862322"/>
              </a:xfrm>
              <a:prstGeom prst="rect">
                <a:avLst/>
              </a:prstGeom>
              <a:blipFill>
                <a:blip r:embed="rId4"/>
                <a:stretch>
                  <a:fillRect l="-2062" r="-515" b="-22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>
            <a:extLst>
              <a:ext uri="{FF2B5EF4-FFF2-40B4-BE49-F238E27FC236}">
                <a16:creationId xmlns:a16="http://schemas.microsoft.com/office/drawing/2014/main" id="{9E1E8222-384E-7441-A8C9-AEA9AF4D1783}"/>
              </a:ext>
            </a:extLst>
          </p:cNvPr>
          <p:cNvSpPr/>
          <p:nvPr/>
        </p:nvSpPr>
        <p:spPr>
          <a:xfrm>
            <a:off x="9632759" y="3429000"/>
            <a:ext cx="2403297" cy="27893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9E44BCD-0854-1148-8E10-C888DD2AEEBD}"/>
              </a:ext>
            </a:extLst>
          </p:cNvPr>
          <p:cNvSpPr/>
          <p:nvPr/>
        </p:nvSpPr>
        <p:spPr>
          <a:xfrm>
            <a:off x="9250326" y="4125433"/>
            <a:ext cx="627321" cy="839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6189DCB-42A0-4146-BD7D-509FC3AB228E}"/>
              </a:ext>
            </a:extLst>
          </p:cNvPr>
          <p:cNvSpPr/>
          <p:nvPr/>
        </p:nvSpPr>
        <p:spPr>
          <a:xfrm>
            <a:off x="9455580" y="3917602"/>
            <a:ext cx="177179" cy="207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 descr="Immagine che contiene orologio, cerchio&#10;&#10;Descrizione generata automaticamente">
            <a:extLst>
              <a:ext uri="{FF2B5EF4-FFF2-40B4-BE49-F238E27FC236}">
                <a16:creationId xmlns:a16="http://schemas.microsoft.com/office/drawing/2014/main" id="{7DAD6B37-E4D5-2740-9CD5-C9C9EADE895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780" r="29196"/>
          <a:stretch/>
        </p:blipFill>
        <p:spPr>
          <a:xfrm>
            <a:off x="9455580" y="3105247"/>
            <a:ext cx="2403297" cy="321678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71726661-766B-2040-A972-C0DD1C0241C8}"/>
              </a:ext>
            </a:extLst>
          </p:cNvPr>
          <p:cNvSpPr/>
          <p:nvPr/>
        </p:nvSpPr>
        <p:spPr>
          <a:xfrm>
            <a:off x="9363740" y="4965405"/>
            <a:ext cx="269019" cy="116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5999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The </a:t>
            </a:r>
            <a:r>
              <a:rPr lang="en-US" dirty="0" err="1">
                <a:effectLst/>
              </a:rPr>
              <a:t>ePIC</a:t>
            </a:r>
            <a:r>
              <a:rPr lang="en-US" dirty="0">
                <a:effectLst/>
              </a:rPr>
              <a:t> Electromagnetic Calorimeters: read by Si PM</a:t>
            </a:r>
          </a:p>
        </p:txBody>
      </p:sp>
      <p:pic>
        <p:nvPicPr>
          <p:cNvPr id="6" name="Immagine 5" descr="Immagine che contiene plastica, duplicatore&#10;&#10;Descrizione generata automaticamente">
            <a:extLst>
              <a:ext uri="{FF2B5EF4-FFF2-40B4-BE49-F238E27FC236}">
                <a16:creationId xmlns:a16="http://schemas.microsoft.com/office/drawing/2014/main" id="{A764C09B-2038-F642-9215-59A3AA206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603" y="896213"/>
            <a:ext cx="9437916" cy="51396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9C444C6-DE33-444A-96DB-9168D2CFBF76}"/>
              </a:ext>
            </a:extLst>
          </p:cNvPr>
          <p:cNvSpPr txBox="1"/>
          <p:nvPr/>
        </p:nvSpPr>
        <p:spPr>
          <a:xfrm>
            <a:off x="461963" y="1023534"/>
            <a:ext cx="235068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 PM Challenges: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size is relatively small compared to the radiator size</a:t>
            </a:r>
            <a:endParaRPr lang="en-US" sz="16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effectLst/>
                <a:latin typeface="Helvetica" pitchFamily="2" charset="0"/>
              </a:rPr>
              <a:t>large dynamic range &gt; 3 orders of magnitude</a:t>
            </a:r>
            <a:endParaRPr lang="en-US" sz="1600" dirty="0">
              <a:effectLst/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high rate of dark noise</a:t>
            </a:r>
            <a:endParaRPr lang="en-US" sz="16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Helvetica" pitchFamily="2" charset="0"/>
              </a:rPr>
              <a:t>performances depend on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Helvetica" pitchFamily="2" charset="0"/>
              </a:rPr>
              <a:t>Radiation hardness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7D6D089-A70E-624C-80AE-AEC8DA316DDC}"/>
              </a:ext>
            </a:extLst>
          </p:cNvPr>
          <p:cNvSpPr txBox="1"/>
          <p:nvPr/>
        </p:nvSpPr>
        <p:spPr>
          <a:xfrm>
            <a:off x="7454096" y="5173883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Hybrid imaging-sampling technologies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09206AB-1D1F-0340-8B6B-40A521DCA6E2}"/>
              </a:ext>
            </a:extLst>
          </p:cNvPr>
          <p:cNvSpPr txBox="1"/>
          <p:nvPr/>
        </p:nvSpPr>
        <p:spPr>
          <a:xfrm>
            <a:off x="589286" y="5080140"/>
            <a:ext cx="114992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rgbClr val="C00000"/>
              </a:solidFill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Not sensitive to magnetic field</a:t>
            </a:r>
          </a:p>
          <a:p>
            <a:r>
              <a:rPr lang="en-US" dirty="0">
                <a:effectLst/>
                <a:latin typeface="Helvetica" pitchFamily="2" charset="0"/>
              </a:rPr>
              <a:t>Cost effective</a:t>
            </a:r>
          </a:p>
          <a:p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C00000"/>
                </a:solidFill>
                <a:effectLst/>
                <a:latin typeface="Helvetica" pitchFamily="2" charset="0"/>
              </a:rPr>
              <a:t>ery high density</a:t>
            </a:r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C00000"/>
                </a:solidFill>
                <a:effectLst/>
                <a:latin typeface="Helvetica" pitchFamily="2" charset="0"/>
              </a:rPr>
              <a:t>of pixels (10– and 15–</a:t>
            </a:r>
            <a:r>
              <a:rPr lang="en-US" dirty="0" err="1">
                <a:solidFill>
                  <a:srgbClr val="C00000"/>
                </a:solidFill>
                <a:effectLst/>
                <a:latin typeface="Helvetica" pitchFamily="2" charset="0"/>
              </a:rPr>
              <a:t>μm</a:t>
            </a:r>
            <a:r>
              <a:rPr lang="en-US" dirty="0">
                <a:solidFill>
                  <a:srgbClr val="C00000"/>
                </a:solidFill>
                <a:effectLst/>
                <a:latin typeface="Helvetica" pitchFamily="2" charset="0"/>
              </a:rPr>
              <a:t> pitch) provide </a:t>
            </a:r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linearity over several orders of magnitude</a:t>
            </a:r>
            <a:endParaRPr lang="en-US" dirty="0">
              <a:solidFill>
                <a:srgbClr val="C00000"/>
              </a:solidFill>
              <a:effectLst/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D235152-E7BA-F04B-AD3E-0043DA3E21CE}"/>
              </a:ext>
            </a:extLst>
          </p:cNvPr>
          <p:cNvSpPr txBox="1"/>
          <p:nvPr/>
        </p:nvSpPr>
        <p:spPr>
          <a:xfrm>
            <a:off x="7615079" y="4871712"/>
            <a:ext cx="3016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effectLst/>
                <a:latin typeface="Helvetica" pitchFamily="2" charset="0"/>
              </a:rPr>
              <a:t>Barrel Imaging Calorimeter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3A3DCB4-E705-2046-9E8C-4F5BF6D153F9}"/>
              </a:ext>
            </a:extLst>
          </p:cNvPr>
          <p:cNvSpPr txBox="1"/>
          <p:nvPr/>
        </p:nvSpPr>
        <p:spPr>
          <a:xfrm>
            <a:off x="10218878" y="833142"/>
            <a:ext cx="20240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Sampling Pb/W </a:t>
            </a:r>
            <a:r>
              <a:rPr lang="en-US" dirty="0">
                <a:solidFill>
                  <a:srgbClr val="0070C0"/>
                </a:solidFill>
                <a:effectLst/>
                <a:latin typeface="Helvetica" pitchFamily="2" charset="0"/>
              </a:rPr>
              <a:t>powder</a:t>
            </a:r>
            <a:r>
              <a:rPr lang="en-US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0070C0"/>
                </a:solidFill>
                <a:effectLst/>
                <a:latin typeface="Helvetica" pitchFamily="2" charset="0"/>
              </a:rPr>
              <a:t>in epoxy </a:t>
            </a:r>
            <a:endParaRPr lang="it-IT" dirty="0">
              <a:solidFill>
                <a:srgbClr val="0070C0"/>
              </a:solidFill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AE713F4-90DA-E746-93CA-8E380CB08DC8}"/>
              </a:ext>
            </a:extLst>
          </p:cNvPr>
          <p:cNvCxnSpPr/>
          <p:nvPr/>
        </p:nvCxnSpPr>
        <p:spPr>
          <a:xfrm>
            <a:off x="1495374" y="4583584"/>
            <a:ext cx="0" cy="41341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01F2D36-475E-3849-9EBD-400D11A89357}"/>
              </a:ext>
            </a:extLst>
          </p:cNvPr>
          <p:cNvGrpSpPr/>
          <p:nvPr/>
        </p:nvGrpSpPr>
        <p:grpSpPr>
          <a:xfrm>
            <a:off x="2494058" y="975986"/>
            <a:ext cx="8043411" cy="4619410"/>
            <a:chOff x="2494058" y="975986"/>
            <a:chExt cx="8043411" cy="4619410"/>
          </a:xfrm>
        </p:grpSpPr>
        <p:pic>
          <p:nvPicPr>
            <p:cNvPr id="19" name="Immagine 18" descr="Immagine che contiene testo, schermata, Carattere, software&#10;&#10;Descrizione generata automaticamente">
              <a:extLst>
                <a:ext uri="{FF2B5EF4-FFF2-40B4-BE49-F238E27FC236}">
                  <a16:creationId xmlns:a16="http://schemas.microsoft.com/office/drawing/2014/main" id="{44DE090D-01C5-E048-8A89-14039A748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4058" y="975986"/>
              <a:ext cx="8043411" cy="4619410"/>
            </a:xfrm>
            <a:prstGeom prst="rect">
              <a:avLst/>
            </a:prstGeom>
          </p:spPr>
        </p:pic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4569E328-E725-D648-A509-21E72D6D843A}"/>
                </a:ext>
              </a:extLst>
            </p:cNvPr>
            <p:cNvSpPr txBox="1"/>
            <p:nvPr/>
          </p:nvSpPr>
          <p:spPr>
            <a:xfrm>
              <a:off x="4265431" y="451329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highlight>
                    <a:srgbClr val="CFD5EA"/>
                  </a:highlight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832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Hadron Calorimetry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E5BEEBC-8B8B-7E4B-A386-1B27212E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190" y="3715473"/>
            <a:ext cx="4104549" cy="247384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A14E7B0-4DED-9941-A4F9-683CE6F3C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913" y="1574042"/>
            <a:ext cx="2984500" cy="19812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682A344-A105-9D41-94B9-2794D1E844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590" y="964685"/>
            <a:ext cx="2235200" cy="20447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691439C-0137-4E4A-81B4-F1ADCE6DCE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754" y="3635357"/>
            <a:ext cx="1248917" cy="2634079"/>
          </a:xfrm>
          <a:prstGeom prst="rect">
            <a:avLst/>
          </a:prstGeom>
        </p:spPr>
      </p:pic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0F973666-DED2-2A41-9E48-4CB776B3E634}"/>
              </a:ext>
            </a:extLst>
          </p:cNvPr>
          <p:cNvCxnSpPr/>
          <p:nvPr/>
        </p:nvCxnSpPr>
        <p:spPr>
          <a:xfrm>
            <a:off x="2292671" y="5056569"/>
            <a:ext cx="1365813" cy="486137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71C78C5D-E1F5-A849-B58B-FABAC1AC72A7}"/>
              </a:ext>
            </a:extLst>
          </p:cNvPr>
          <p:cNvCxnSpPr>
            <a:cxnSpLocks/>
          </p:cNvCxnSpPr>
          <p:nvPr/>
        </p:nvCxnSpPr>
        <p:spPr>
          <a:xfrm flipV="1">
            <a:off x="7549506" y="3009385"/>
            <a:ext cx="638079" cy="70609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481CB93E-179F-8447-AA3F-BF56BEC07381}"/>
              </a:ext>
            </a:extLst>
          </p:cNvPr>
          <p:cNvCxnSpPr>
            <a:cxnSpLocks/>
          </p:cNvCxnSpPr>
          <p:nvPr/>
        </p:nvCxnSpPr>
        <p:spPr>
          <a:xfrm flipV="1">
            <a:off x="5526213" y="3282313"/>
            <a:ext cx="0" cy="43316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51909D37-AFD2-2248-8F15-66A4EEF87A8C}"/>
                  </a:ext>
                </a:extLst>
              </p:cNvPr>
              <p:cNvSpPr txBox="1"/>
              <p:nvPr/>
            </p:nvSpPr>
            <p:spPr>
              <a:xfrm>
                <a:off x="8294488" y="4145475"/>
                <a:ext cx="3666709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Forward Calorimeter: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Inspired by CALICE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</a:rPr>
                  <a:t>Si-on-Tile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High granularity insert at high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- ID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Jets energy measurements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51909D37-AFD2-2248-8F15-66A4EEF87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4488" y="4145475"/>
                <a:ext cx="3666709" cy="2308324"/>
              </a:xfrm>
              <a:prstGeom prst="rect">
                <a:avLst/>
              </a:prstGeom>
              <a:blipFill>
                <a:blip r:embed="rId7"/>
                <a:stretch>
                  <a:fillRect l="-1730" t="-10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magine 20">
            <a:extLst>
              <a:ext uri="{FF2B5EF4-FFF2-40B4-BE49-F238E27FC236}">
                <a16:creationId xmlns:a16="http://schemas.microsoft.com/office/drawing/2014/main" id="{FEC4109A-4209-0D45-9F6A-2368591BF5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8037" y="979346"/>
            <a:ext cx="1626731" cy="2736127"/>
          </a:xfrm>
          <a:prstGeom prst="rect">
            <a:avLst/>
          </a:prstGeom>
        </p:spPr>
      </p:pic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C3B1F96D-7867-9D41-91EF-7D94BB9120D1}"/>
              </a:ext>
            </a:extLst>
          </p:cNvPr>
          <p:cNvCxnSpPr/>
          <p:nvPr/>
        </p:nvCxnSpPr>
        <p:spPr>
          <a:xfrm>
            <a:off x="9438968" y="1907458"/>
            <a:ext cx="530942" cy="79577"/>
          </a:xfrm>
          <a:prstGeom prst="straightConnector1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2515F90C-B36D-E64E-9ADD-6D00FF7926D7}"/>
                  </a:ext>
                </a:extLst>
              </p:cNvPr>
              <p:cNvSpPr txBox="1"/>
              <p:nvPr/>
            </p:nvSpPr>
            <p:spPr>
              <a:xfrm>
                <a:off x="698580" y="1193247"/>
                <a:ext cx="407833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Backward and Barrel Calorimeters: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Standard Fe/Scintillator sampling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Backward calorimeter is EM tail catcher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identfication</a:t>
                </a:r>
                <a:endParaRPr lang="en-GB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2515F90C-B36D-E64E-9ADD-6D00FF792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80" y="1193247"/>
                <a:ext cx="4078333" cy="1754326"/>
              </a:xfrm>
              <a:prstGeom prst="rect">
                <a:avLst/>
              </a:prstGeom>
              <a:blipFill>
                <a:blip r:embed="rId9"/>
                <a:stretch>
                  <a:fillRect l="-1553" t="-2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201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>
                <a:effectLst/>
                <a:latin typeface="Helvetica" pitchFamily="2" charset="0"/>
              </a:rPr>
              <a:t>PID: TOF, hpDIRC, pfRICH</a:t>
            </a:r>
            <a:r>
              <a:rPr lang="en-US">
                <a:latin typeface="Helvetica" pitchFamily="2" charset="0"/>
              </a:rPr>
              <a:t>, dRIC</a:t>
            </a:r>
            <a:endParaRPr lang="en-US">
              <a:effectLst/>
              <a:latin typeface="Helvetica" pitchFamily="2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7DC625E-E56F-044F-8AB8-8CC267583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1" y="3871048"/>
            <a:ext cx="4952999" cy="2387485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C711CDB3-B58E-5E49-8EC9-F29216F16CC8}"/>
              </a:ext>
            </a:extLst>
          </p:cNvPr>
          <p:cNvSpPr/>
          <p:nvPr/>
        </p:nvSpPr>
        <p:spPr>
          <a:xfrm>
            <a:off x="461963" y="3429000"/>
            <a:ext cx="3475340" cy="414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118D1FA-94B2-3A44-991D-7A63B5477A13}"/>
              </a:ext>
            </a:extLst>
          </p:cNvPr>
          <p:cNvSpPr/>
          <p:nvPr/>
        </p:nvSpPr>
        <p:spPr>
          <a:xfrm>
            <a:off x="3651974" y="4127846"/>
            <a:ext cx="2214562" cy="1630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83DC484-3423-B24C-81A1-B664ECC0BA3D}"/>
              </a:ext>
            </a:extLst>
          </p:cNvPr>
          <p:cNvSpPr/>
          <p:nvPr/>
        </p:nvSpPr>
        <p:spPr>
          <a:xfrm>
            <a:off x="3651974" y="4932540"/>
            <a:ext cx="2014537" cy="1312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n</a:t>
            </a:r>
          </a:p>
        </p:txBody>
      </p:sp>
      <p:pic>
        <p:nvPicPr>
          <p:cNvPr id="6" name="Immagine 5" descr="Immagine che contiene duplicatore, design&#10;&#10;Descrizione generata automaticamente">
            <a:extLst>
              <a:ext uri="{FF2B5EF4-FFF2-40B4-BE49-F238E27FC236}">
                <a16:creationId xmlns:a16="http://schemas.microsoft.com/office/drawing/2014/main" id="{60676DD9-61C2-7446-9CA0-7B954676C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5152" y="841342"/>
            <a:ext cx="6513704" cy="407654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DAEDAC-533E-074F-AFD6-BCCDD6FF9D40}"/>
              </a:ext>
            </a:extLst>
          </p:cNvPr>
          <p:cNvSpPr txBox="1"/>
          <p:nvPr/>
        </p:nvSpPr>
        <p:spPr>
          <a:xfrm>
            <a:off x="10805154" y="1238111"/>
            <a:ext cx="16288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effectLst/>
                <a:latin typeface="Arial" panose="020B0604020202020204" pitchFamily="34" charset="0"/>
              </a:rPr>
              <a:t>Dual radiator RICH </a:t>
            </a:r>
          </a:p>
          <a:p>
            <a:r>
              <a:rPr lang="en-US" sz="1200" b="1">
                <a:effectLst/>
                <a:latin typeface="Arial" panose="020B0604020202020204" pitchFamily="34" charset="0"/>
              </a:rPr>
              <a:t>(dRICH)</a:t>
            </a:r>
          </a:p>
          <a:p>
            <a:r>
              <a:rPr lang="en-US" sz="1200" b="1">
                <a:latin typeface="Arial" panose="020B0604020202020204" pitchFamily="34" charset="0"/>
              </a:rPr>
              <a:t>Aerogel and C</a:t>
            </a:r>
            <a:r>
              <a:rPr lang="en-US" sz="1200" b="1" baseline="-25000">
                <a:latin typeface="Arial" panose="020B0604020202020204" pitchFamily="34" charset="0"/>
              </a:rPr>
              <a:t>2</a:t>
            </a:r>
            <a:r>
              <a:rPr lang="en-US" sz="1200" b="1">
                <a:latin typeface="Arial" panose="020B0604020202020204" pitchFamily="34" charset="0"/>
              </a:rPr>
              <a:t>F</a:t>
            </a:r>
            <a:r>
              <a:rPr lang="en-US" sz="1200" b="1" baseline="-25000">
                <a:latin typeface="Arial" panose="020B0604020202020204" pitchFamily="34" charset="0"/>
              </a:rPr>
              <a:t>6</a:t>
            </a:r>
            <a:endParaRPr lang="en-US" sz="1200" baseline="-25000">
              <a:effectLst/>
              <a:latin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67496C1-A447-734B-A9AD-ECD84E1B818F}"/>
              </a:ext>
            </a:extLst>
          </p:cNvPr>
          <p:cNvSpPr txBox="1"/>
          <p:nvPr/>
        </p:nvSpPr>
        <p:spPr>
          <a:xfrm>
            <a:off x="3115352" y="2879614"/>
            <a:ext cx="1643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200" dirty="0">
                <a:effectLst/>
              </a:rPr>
            </a:br>
            <a:endParaRPr lang="en-US" sz="1200" dirty="0">
              <a:effectLst/>
            </a:endParaRPr>
          </a:p>
          <a:p>
            <a:r>
              <a:rPr lang="en-US" sz="1200" b="1" dirty="0">
                <a:effectLst/>
              </a:rPr>
              <a:t>proximity focusing RICH </a:t>
            </a:r>
            <a:endParaRPr lang="en-US" sz="1200" dirty="0">
              <a:effectLst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E1D8E00-F3AB-4848-887B-11CEE652C925}"/>
              </a:ext>
            </a:extLst>
          </p:cNvPr>
          <p:cNvSpPr/>
          <p:nvPr/>
        </p:nvSpPr>
        <p:spPr>
          <a:xfrm>
            <a:off x="461963" y="3677942"/>
            <a:ext cx="3138487" cy="284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577DCA0-2A79-E84B-AF62-8FDB914D9A3E}"/>
              </a:ext>
            </a:extLst>
          </p:cNvPr>
          <p:cNvSpPr txBox="1"/>
          <p:nvPr/>
        </p:nvSpPr>
        <p:spPr>
          <a:xfrm>
            <a:off x="8332472" y="4712254"/>
            <a:ext cx="2151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TOF with </a:t>
            </a:r>
          </a:p>
          <a:p>
            <a:r>
              <a:rPr lang="en-US" sz="1200" b="1" dirty="0"/>
              <a:t>Low Gain Avalanche Diode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4C4277B8-BBB6-F04C-A4BD-52385F472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746" y="995682"/>
            <a:ext cx="2876919" cy="215862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5E928CF-16A1-E54C-9B10-91ED51B06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0088" y="866330"/>
            <a:ext cx="1626183" cy="1234694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5E2F684-07EF-B34C-8B0B-026D9F3CBAED}"/>
              </a:ext>
            </a:extLst>
          </p:cNvPr>
          <p:cNvSpPr txBox="1"/>
          <p:nvPr/>
        </p:nvSpPr>
        <p:spPr>
          <a:xfrm>
            <a:off x="369094" y="3052166"/>
            <a:ext cx="26533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High performance DIRC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thanks to </a:t>
            </a:r>
            <a:r>
              <a:rPr lang="en-US" b="1">
                <a:effectLst/>
                <a:latin typeface="Arial" panose="020B0604020202020204" pitchFamily="34" charset="0"/>
              </a:rPr>
              <a:t>focalization </a:t>
            </a:r>
            <a:r>
              <a:rPr lang="en-US">
                <a:effectLst/>
                <a:latin typeface="Arial" panose="020B0604020202020204" pitchFamily="34" charset="0"/>
              </a:rPr>
              <a:t>and </a:t>
            </a:r>
            <a:r>
              <a:rPr lang="en-US" b="1">
                <a:effectLst/>
                <a:latin typeface="Arial" panose="020B0604020202020204" pitchFamily="34" charset="0"/>
              </a:rPr>
              <a:t>fine photosensor pizelization </a:t>
            </a:r>
            <a:endParaRPr lang="en-US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61A0202-7E2D-3942-ABD4-3215CD918A47}"/>
              </a:ext>
            </a:extLst>
          </p:cNvPr>
          <p:cNvSpPr txBox="1"/>
          <p:nvPr/>
        </p:nvSpPr>
        <p:spPr>
          <a:xfrm>
            <a:off x="3469676" y="5304035"/>
            <a:ext cx="3631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effectLst/>
                <a:latin typeface="Arial" panose="020B0604020202020204" pitchFamily="34" charset="0"/>
              </a:rPr>
              <a:t>The long proximity gap (~ 35 cm)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enhances the resolution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3470A363-E0FF-2E46-A887-D65B776DC7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5911" y="2130000"/>
            <a:ext cx="1832995" cy="58917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C188F13-2BB9-6D44-A328-60B27F44981A}"/>
              </a:ext>
            </a:extLst>
          </p:cNvPr>
          <p:cNvSpPr txBox="1"/>
          <p:nvPr/>
        </p:nvSpPr>
        <p:spPr>
          <a:xfrm>
            <a:off x="3205850" y="267434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HRPPD</a:t>
            </a:r>
          </a:p>
        </p:txBody>
      </p:sp>
    </p:spTree>
    <p:extLst>
      <p:ext uri="{BB962C8B-B14F-4D97-AF65-F5344CB8AC3E}">
        <p14:creationId xmlns:p14="http://schemas.microsoft.com/office/powerpoint/2010/main" val="238451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>
                <a:effectLst/>
                <a:latin typeface="Helvetica" pitchFamily="2" charset="0"/>
              </a:rPr>
              <a:t>PID: TOF, hpDIRC, pfRICH</a:t>
            </a:r>
            <a:r>
              <a:rPr lang="en-US">
                <a:latin typeface="Helvetica" pitchFamily="2" charset="0"/>
              </a:rPr>
              <a:t>, dRIC</a:t>
            </a:r>
            <a:endParaRPr lang="en-US">
              <a:effectLst/>
              <a:latin typeface="Helvetica" pitchFamily="2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C711CDB3-B58E-5E49-8EC9-F29216F16CC8}"/>
              </a:ext>
            </a:extLst>
          </p:cNvPr>
          <p:cNvSpPr/>
          <p:nvPr/>
        </p:nvSpPr>
        <p:spPr>
          <a:xfrm>
            <a:off x="461963" y="3429000"/>
            <a:ext cx="3475340" cy="414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118D1FA-94B2-3A44-991D-7A63B5477A13}"/>
              </a:ext>
            </a:extLst>
          </p:cNvPr>
          <p:cNvSpPr/>
          <p:nvPr/>
        </p:nvSpPr>
        <p:spPr>
          <a:xfrm>
            <a:off x="3651974" y="4127846"/>
            <a:ext cx="2214562" cy="1630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83DC484-3423-B24C-81A1-B664ECC0BA3D}"/>
              </a:ext>
            </a:extLst>
          </p:cNvPr>
          <p:cNvSpPr/>
          <p:nvPr/>
        </p:nvSpPr>
        <p:spPr>
          <a:xfrm>
            <a:off x="3651974" y="4932540"/>
            <a:ext cx="2014537" cy="1312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en-US">
                <a:effectLst/>
                <a:latin typeface="Arial" panose="020B0604020202020204" pitchFamily="34" charset="0"/>
              </a:rPr>
            </a:br>
            <a:endParaRPr lang="en-US">
              <a:effectLst/>
              <a:latin typeface="Arial" panose="020B0604020202020204" pitchFamily="34" charset="0"/>
            </a:endParaRPr>
          </a:p>
          <a:p>
            <a:br>
              <a:rPr lang="en-US">
                <a:effectLst/>
                <a:latin typeface="Arial" panose="020B0604020202020204" pitchFamily="34" charset="0"/>
              </a:rPr>
            </a:br>
            <a:endParaRPr lang="en-US">
              <a:effectLst/>
              <a:latin typeface="Arial" panose="020B0604020202020204" pitchFamily="34" charset="0"/>
            </a:endParaRPr>
          </a:p>
          <a:p>
            <a:r>
              <a:rPr lang="en-US">
                <a:effectLst/>
                <a:latin typeface="Arial" panose="020B0604020202020204" pitchFamily="34" charset="0"/>
              </a:rPr>
              <a:t>The long proximity gap (~ 35 cm)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enhances the resolution</a:t>
            </a:r>
          </a:p>
        </p:txBody>
      </p:sp>
      <p:pic>
        <p:nvPicPr>
          <p:cNvPr id="6" name="Immagine 5" descr="Immagine che contiene duplicatore, design&#10;&#10;Descrizione generata automaticamente">
            <a:extLst>
              <a:ext uri="{FF2B5EF4-FFF2-40B4-BE49-F238E27FC236}">
                <a16:creationId xmlns:a16="http://schemas.microsoft.com/office/drawing/2014/main" id="{60676DD9-61C2-7446-9CA0-7B954676C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3" y="1026767"/>
            <a:ext cx="4796739" cy="300199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DAEDAC-533E-074F-AFD6-BCCDD6FF9D40}"/>
              </a:ext>
            </a:extLst>
          </p:cNvPr>
          <p:cNvSpPr txBox="1"/>
          <p:nvPr/>
        </p:nvSpPr>
        <p:spPr>
          <a:xfrm>
            <a:off x="5258702" y="1099671"/>
            <a:ext cx="16288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</a:rPr>
              <a:t>Dual radiator RICH </a:t>
            </a:r>
          </a:p>
          <a:p>
            <a:r>
              <a:rPr lang="en-US" sz="1200" b="1" dirty="0">
                <a:effectLst/>
                <a:latin typeface="Arial" panose="020B0604020202020204" pitchFamily="34" charset="0"/>
              </a:rPr>
              <a:t>(</a:t>
            </a:r>
            <a:r>
              <a:rPr lang="en-US" sz="1200" b="1" dirty="0" err="1">
                <a:effectLst/>
                <a:latin typeface="Arial" panose="020B0604020202020204" pitchFamily="34" charset="0"/>
              </a:rPr>
              <a:t>dRICH</a:t>
            </a:r>
            <a:r>
              <a:rPr lang="en-US" sz="1200" b="1" dirty="0">
                <a:effectLst/>
                <a:latin typeface="Arial" panose="020B0604020202020204" pitchFamily="34" charset="0"/>
              </a:rPr>
              <a:t>)</a:t>
            </a:r>
          </a:p>
          <a:p>
            <a:r>
              <a:rPr lang="en-US" sz="1200" b="1" dirty="0">
                <a:latin typeface="Arial" panose="020B0604020202020204" pitchFamily="34" charset="0"/>
              </a:rPr>
              <a:t>Aerogel and C</a:t>
            </a:r>
            <a:r>
              <a:rPr lang="en-US" sz="1200" b="1" baseline="-25000" dirty="0">
                <a:latin typeface="Arial" panose="020B0604020202020204" pitchFamily="34" charset="0"/>
              </a:rPr>
              <a:t>2</a:t>
            </a:r>
            <a:r>
              <a:rPr lang="en-US" sz="1200" b="1" dirty="0">
                <a:latin typeface="Arial" panose="020B0604020202020204" pitchFamily="34" charset="0"/>
              </a:rPr>
              <a:t>F</a:t>
            </a:r>
            <a:r>
              <a:rPr lang="en-US" sz="1200" b="1" baseline="-25000" dirty="0">
                <a:latin typeface="Arial" panose="020B0604020202020204" pitchFamily="34" charset="0"/>
              </a:rPr>
              <a:t>6</a:t>
            </a:r>
            <a:endParaRPr lang="en-US" sz="1200" baseline="-25000" dirty="0">
              <a:effectLst/>
              <a:latin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577DCA0-2A79-E84B-AF62-8FDB914D9A3E}"/>
              </a:ext>
            </a:extLst>
          </p:cNvPr>
          <p:cNvSpPr txBox="1"/>
          <p:nvPr/>
        </p:nvSpPr>
        <p:spPr>
          <a:xfrm>
            <a:off x="1285883" y="4119990"/>
            <a:ext cx="2151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TOF with </a:t>
            </a:r>
          </a:p>
          <a:p>
            <a:r>
              <a:rPr lang="en-US" sz="1200" b="1" dirty="0"/>
              <a:t>Low Gain Avalanche Diode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F367347-7544-1649-AC23-3312BAE75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3763" y="1021971"/>
            <a:ext cx="4486274" cy="395489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7E18679-CBA5-E544-892E-94CB32DA8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63" y="4648032"/>
            <a:ext cx="3951734" cy="1577150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7D49E452-57A6-EA40-B982-9EAC6F5D00D4}"/>
              </a:ext>
            </a:extLst>
          </p:cNvPr>
          <p:cNvCxnSpPr/>
          <p:nvPr/>
        </p:nvCxnSpPr>
        <p:spPr>
          <a:xfrm>
            <a:off x="5473435" y="1974865"/>
            <a:ext cx="1459863" cy="29684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3A9B0EF0-AADC-F444-9FD8-86F59790F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3697" y="3898174"/>
            <a:ext cx="2657230" cy="1062892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B195068D-0185-2942-B054-6A34EB709C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4263" y="5059102"/>
            <a:ext cx="2184495" cy="1186376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7EC8B4DF-589F-6745-B357-5965DE301B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7569" y="5000928"/>
            <a:ext cx="1114449" cy="1176162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989FDA9-9FBA-794C-95CD-141D4CCBE4ED}"/>
              </a:ext>
            </a:extLst>
          </p:cNvPr>
          <p:cNvSpPr txBox="1"/>
          <p:nvPr/>
        </p:nvSpPr>
        <p:spPr>
          <a:xfrm>
            <a:off x="8384675" y="5467624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~ 100% filling factor</a:t>
            </a:r>
          </a:p>
        </p:txBody>
      </p:sp>
    </p:spTree>
    <p:extLst>
      <p:ext uri="{BB962C8B-B14F-4D97-AF65-F5344CB8AC3E}">
        <p14:creationId xmlns:p14="http://schemas.microsoft.com/office/powerpoint/2010/main" val="810334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206862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GB" dirty="0">
                <a:effectLst/>
                <a:latin typeface="Helvetica" pitchFamily="2" charset="0"/>
              </a:rPr>
              <a:t>World first at </a:t>
            </a:r>
            <a:r>
              <a:rPr lang="en-GB" dirty="0" err="1">
                <a:effectLst/>
                <a:latin typeface="Helvetica" pitchFamily="2" charset="0"/>
              </a:rPr>
              <a:t>ePIC</a:t>
            </a:r>
            <a:endParaRPr lang="it-IT" dirty="0">
              <a:effectLst/>
              <a:latin typeface="Helvetica" pitchFamily="2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C711CDB3-B58E-5E49-8EC9-F29216F16CC8}"/>
              </a:ext>
            </a:extLst>
          </p:cNvPr>
          <p:cNvSpPr/>
          <p:nvPr/>
        </p:nvSpPr>
        <p:spPr>
          <a:xfrm>
            <a:off x="461963" y="3429000"/>
            <a:ext cx="3475340" cy="414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118D1FA-94B2-3A44-991D-7A63B5477A13}"/>
              </a:ext>
            </a:extLst>
          </p:cNvPr>
          <p:cNvSpPr/>
          <p:nvPr/>
        </p:nvSpPr>
        <p:spPr>
          <a:xfrm>
            <a:off x="3651974" y="4127846"/>
            <a:ext cx="2214562" cy="1630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83DC484-3423-B24C-81A1-B664ECC0BA3D}"/>
              </a:ext>
            </a:extLst>
          </p:cNvPr>
          <p:cNvSpPr/>
          <p:nvPr/>
        </p:nvSpPr>
        <p:spPr>
          <a:xfrm>
            <a:off x="3651974" y="4932540"/>
            <a:ext cx="2014537" cy="1312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E1D8E00-F3AB-4848-887B-11CEE652C925}"/>
              </a:ext>
            </a:extLst>
          </p:cNvPr>
          <p:cNvSpPr/>
          <p:nvPr/>
        </p:nvSpPr>
        <p:spPr>
          <a:xfrm>
            <a:off x="461963" y="3677942"/>
            <a:ext cx="3138487" cy="284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FFBE4C6-1BCE-0D42-A6B3-8A387734F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410" y="868641"/>
            <a:ext cx="9778340" cy="537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63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B29826-2F6C-8103-319A-54187D4A856B}"/>
              </a:ext>
            </a:extLst>
          </p:cNvPr>
          <p:cNvSpPr txBox="1"/>
          <p:nvPr/>
        </p:nvSpPr>
        <p:spPr>
          <a:xfrm>
            <a:off x="806245" y="997157"/>
            <a:ext cx="1118911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The EIC is a world unique project to understand the working of QDC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EIC has been approved and progressing according to schedule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Its scientific program is </a:t>
            </a:r>
            <a:r>
              <a:rPr lang="en-US" sz="2000" b="1" dirty="0"/>
              <a:t>expected to start in the first years 2030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The </a:t>
            </a:r>
            <a:r>
              <a:rPr lang="en-US" sz="2000" b="1" dirty="0" err="1"/>
              <a:t>ePIC</a:t>
            </a:r>
            <a:r>
              <a:rPr lang="en-US" sz="2000" b="1" dirty="0"/>
              <a:t> collaboration </a:t>
            </a:r>
            <a:r>
              <a:rPr lang="en-US" sz="2000" dirty="0"/>
              <a:t>involves </a:t>
            </a:r>
            <a:r>
              <a:rPr lang="en-US" sz="2000" dirty="0">
                <a:effectLst/>
                <a:latin typeface="Helvetica" pitchFamily="2" charset="0"/>
              </a:rPr>
              <a:t>897 members from 177 Institutions in 25 countries who are highly committed</a:t>
            </a:r>
            <a:r>
              <a:rPr lang="en-US" sz="2000" dirty="0">
                <a:latin typeface="Helvetica" pitchFamily="2" charset="0"/>
              </a:rPr>
              <a:t>:</a:t>
            </a:r>
            <a:endParaRPr lang="en-US" sz="2000" dirty="0">
              <a:effectLst/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Helvetica" pitchFamily="2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The </a:t>
            </a:r>
            <a:r>
              <a:rPr lang="en-US" sz="2000" b="1" dirty="0" err="1">
                <a:solidFill>
                  <a:srgbClr val="0070C0"/>
                </a:solidFill>
                <a:latin typeface="Helvetica" pitchFamily="2" charset="0"/>
              </a:rPr>
              <a:t>ePIC</a:t>
            </a:r>
            <a:r>
              <a:rPr lang="en-US" sz="2000" b="1" dirty="0">
                <a:solidFill>
                  <a:srgbClr val="0070C0"/>
                </a:solidFill>
                <a:latin typeface="Helvetica" pitchFamily="2" charset="0"/>
              </a:rPr>
              <a:t> detector design </a:t>
            </a: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is dictated by </a:t>
            </a:r>
            <a:r>
              <a:rPr lang="en-US" sz="2000" b="1" dirty="0">
                <a:solidFill>
                  <a:srgbClr val="0070C0"/>
                </a:solidFill>
                <a:latin typeface="Helvetica" pitchFamily="2" charset="0"/>
              </a:rPr>
              <a:t>the physics scope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 A number of </a:t>
            </a:r>
            <a:r>
              <a:rPr lang="en-US" sz="2000" b="1" dirty="0">
                <a:solidFill>
                  <a:srgbClr val="0070C0"/>
                </a:solidFill>
                <a:latin typeface="Helvetica" pitchFamily="2" charset="0"/>
              </a:rPr>
              <a:t>novel technologies </a:t>
            </a: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are necessary to match this scope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err="1">
                <a:solidFill>
                  <a:srgbClr val="0070C0"/>
                </a:solidFill>
                <a:latin typeface="Helvetica" pitchFamily="2" charset="0"/>
              </a:rPr>
              <a:t>ePIC</a:t>
            </a: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Helvetica" pitchFamily="2" charset="0"/>
              </a:rPr>
              <a:t>TDR is in progress </a:t>
            </a:r>
            <a:r>
              <a:rPr lang="en-US" sz="2000" dirty="0">
                <a:solidFill>
                  <a:srgbClr val="0070C0"/>
                </a:solidFill>
                <a:latin typeface="Helvetica" pitchFamily="2" charset="0"/>
              </a:rPr>
              <a:t>addressing both the scientific scope and the detector details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>
              <a:latin typeface="Helvetica" pitchFamily="2" charset="0"/>
            </a:endParaRPr>
          </a:p>
          <a:p>
            <a:pPr marL="360363" lvl="1" indent="-350838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C00000"/>
                </a:solidFill>
                <a:latin typeface="Helvetica" pitchFamily="2" charset="0"/>
              </a:rPr>
              <a:t>ePIC</a:t>
            </a:r>
            <a:r>
              <a:rPr lang="en-US" sz="2000" dirty="0">
                <a:solidFill>
                  <a:srgbClr val="C00000"/>
                </a:solidFill>
                <a:latin typeface="Helvetica" pitchFamily="2" charset="0"/>
              </a:rPr>
              <a:t> is </a:t>
            </a:r>
            <a:r>
              <a:rPr lang="en-US" sz="2000" dirty="0">
                <a:solidFill>
                  <a:srgbClr val="C00000"/>
                </a:solidFill>
                <a:effectLst/>
                <a:latin typeface="Helvetica" pitchFamily="2" charset="0"/>
              </a:rPr>
              <a:t>a unique environment for enabling future detector technologies providing exciting prospects for experimental developments and physics progress.</a:t>
            </a:r>
            <a:endParaRPr lang="en-US" sz="2000" dirty="0">
              <a:solidFill>
                <a:srgbClr val="C00000"/>
              </a:solidFill>
              <a:latin typeface="Helvetica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2FADF7-BDB4-EA14-11A5-ADE155901311}"/>
              </a:ext>
            </a:extLst>
          </p:cNvPr>
          <p:cNvSpPr txBox="1">
            <a:spLocks/>
          </p:cNvSpPr>
          <p:nvPr/>
        </p:nvSpPr>
        <p:spPr>
          <a:xfrm>
            <a:off x="614363" y="135622"/>
            <a:ext cx="11499234" cy="402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FINAL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4269384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2FADF7-BDB4-EA14-11A5-ADE155901311}"/>
              </a:ext>
            </a:extLst>
          </p:cNvPr>
          <p:cNvSpPr txBox="1">
            <a:spLocks/>
          </p:cNvSpPr>
          <p:nvPr/>
        </p:nvSpPr>
        <p:spPr>
          <a:xfrm>
            <a:off x="614363" y="135622"/>
            <a:ext cx="11499234" cy="402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Far Forward and Far Backward detectors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EF60D15-B16C-E047-AB53-5BC91F3C2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400" y="876300"/>
            <a:ext cx="5820833" cy="342265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FE3908A-E4C7-FD41-875F-225335E8A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66" y="3022190"/>
            <a:ext cx="4601633" cy="309921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015ECB7-8EFD-9642-AF60-34EEBA7A8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36" y="1019231"/>
            <a:ext cx="5066892" cy="2002959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4EF9668-A365-814F-9119-B7CBF23642A9}"/>
              </a:ext>
            </a:extLst>
          </p:cNvPr>
          <p:cNvSpPr/>
          <p:nvPr/>
        </p:nvSpPr>
        <p:spPr>
          <a:xfrm>
            <a:off x="9149710" y="3797300"/>
            <a:ext cx="2546990" cy="666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A6B19D1-78C1-544B-AFA5-FFE6D270F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1479" y="3895725"/>
            <a:ext cx="3745221" cy="113665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D773B58-AD6B-6D45-B559-488EBBDEB115}"/>
              </a:ext>
            </a:extLst>
          </p:cNvPr>
          <p:cNvSpPr txBox="1"/>
          <p:nvPr/>
        </p:nvSpPr>
        <p:spPr>
          <a:xfrm>
            <a:off x="535822" y="876300"/>
            <a:ext cx="506689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systematics control: luminosity and polarimetry </a:t>
            </a:r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7010E07-49B6-404B-9638-A18B29082CA3}"/>
              </a:ext>
            </a:extLst>
          </p:cNvPr>
          <p:cNvSpPr txBox="1"/>
          <p:nvPr/>
        </p:nvSpPr>
        <p:spPr>
          <a:xfrm>
            <a:off x="6494341" y="5147763"/>
            <a:ext cx="506689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detectors integrated in the beam line: </a:t>
            </a:r>
          </a:p>
          <a:p>
            <a:r>
              <a:rPr lang="en-US" dirty="0"/>
              <a:t>ZDC (</a:t>
            </a:r>
            <a:r>
              <a:rPr lang="en-US" dirty="0" err="1"/>
              <a:t>SiPM</a:t>
            </a:r>
            <a:r>
              <a:rPr lang="en-US" dirty="0"/>
              <a:t>-on tile), Roman pots, ..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4030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2FADF7-BDB4-EA14-11A5-ADE155901311}"/>
              </a:ext>
            </a:extLst>
          </p:cNvPr>
          <p:cNvSpPr txBox="1">
            <a:spLocks/>
          </p:cNvSpPr>
          <p:nvPr/>
        </p:nvSpPr>
        <p:spPr>
          <a:xfrm>
            <a:off x="614363" y="135622"/>
            <a:ext cx="11499234" cy="402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ASIC &amp; FE </a:t>
            </a:r>
            <a:r>
              <a:rPr lang="en-US" dirty="0" err="1"/>
              <a:t>ePIC</a:t>
            </a:r>
            <a:r>
              <a:rPr lang="en-US" dirty="0"/>
              <a:t> developments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54132AD-67B5-5544-AA5E-90F3CD1F9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866084"/>
            <a:ext cx="9899650" cy="532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46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2A406B-428B-0B4A-A8E3-7B60A7D7F8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1100138"/>
            <a:ext cx="11522075" cy="787277"/>
          </a:xfrm>
          <a:ln>
            <a:noFill/>
          </a:ln>
        </p:spPr>
        <p:txBody>
          <a:bodyPr lIns="81605" tIns="40802" rIns="81605" bIns="40802"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>
                <a:cs typeface="Chalkboard"/>
              </a:rPr>
              <a:t>How do massless </a:t>
            </a:r>
            <a:r>
              <a:rPr lang="en-US" sz="2400" dirty="0">
                <a:solidFill>
                  <a:srgbClr val="000000"/>
                </a:solidFill>
                <a:cs typeface="Chalkboard"/>
              </a:rPr>
              <a:t>quarks acquire mass?</a:t>
            </a:r>
            <a:endParaRPr lang="en-US" sz="2400" dirty="0">
              <a:effectLst/>
            </a:endParaRPr>
          </a:p>
        </p:txBody>
      </p:sp>
      <p:pic>
        <p:nvPicPr>
          <p:cNvPr id="16" name="Picture 2" descr="Immagine 5">
            <a:extLst>
              <a:ext uri="{FF2B5EF4-FFF2-40B4-BE49-F238E27FC236}">
                <a16:creationId xmlns:a16="http://schemas.microsoft.com/office/drawing/2014/main" id="{BC99F8CC-613B-4944-8209-7B8DFE171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80" y="1707323"/>
            <a:ext cx="5746825" cy="38688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14">
            <a:extLst>
              <a:ext uri="{FF2B5EF4-FFF2-40B4-BE49-F238E27FC236}">
                <a16:creationId xmlns:a16="http://schemas.microsoft.com/office/drawing/2014/main" id="{BB3C4C53-B37D-9F41-BEED-6930F51D5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695" y="2530881"/>
            <a:ext cx="108300" cy="10150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9511" tIns="49755" rIns="99511" bIns="49755">
            <a:spAutoFit/>
          </a:bodyPr>
          <a:lstStyle/>
          <a:p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47D3AFA2-EEEB-8F4B-B908-B41B97EC609E}"/>
              </a:ext>
            </a:extLst>
          </p:cNvPr>
          <p:cNvSpPr/>
          <p:nvPr/>
        </p:nvSpPr>
        <p:spPr>
          <a:xfrm>
            <a:off x="3796190" y="2455678"/>
            <a:ext cx="1441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90"/>
                </a:solidFill>
                <a:cs typeface="Arial"/>
              </a:rPr>
              <a:t>numerical simulations</a:t>
            </a:r>
          </a:p>
          <a:p>
            <a:r>
              <a:rPr lang="en-US" sz="800" dirty="0">
                <a:solidFill>
                  <a:srgbClr val="000090"/>
                </a:solidFill>
                <a:cs typeface="Arial"/>
              </a:rPr>
              <a:t>of unquenched lattice QCD</a:t>
            </a:r>
          </a:p>
          <a:p>
            <a:r>
              <a:rPr lang="en-US" sz="800" dirty="0">
                <a:solidFill>
                  <a:srgbClr val="000090"/>
                </a:solidFill>
                <a:cs typeface="Arial"/>
              </a:rPr>
              <a:t>(Bowman et al.)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B816F4A-EF28-C74D-B9EC-15A0B6320EFE}"/>
              </a:ext>
            </a:extLst>
          </p:cNvPr>
          <p:cNvSpPr/>
          <p:nvPr/>
        </p:nvSpPr>
        <p:spPr>
          <a:xfrm>
            <a:off x="3695966" y="3472482"/>
            <a:ext cx="132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cs typeface="Arial"/>
              </a:rPr>
              <a:t>Dyson-Swinger equation</a:t>
            </a:r>
          </a:p>
          <a:p>
            <a:r>
              <a:rPr lang="en-US" sz="800" dirty="0">
                <a:cs typeface="Arial"/>
              </a:rPr>
              <a:t>        (Bhagwat et al.)</a:t>
            </a:r>
            <a:endParaRPr lang="en-US" sz="800" dirty="0">
              <a:solidFill>
                <a:srgbClr val="000090"/>
              </a:solidFill>
            </a:endParaRPr>
          </a:p>
        </p:txBody>
      </p:sp>
      <p:grpSp>
        <p:nvGrpSpPr>
          <p:cNvPr id="21" name="Group 2">
            <a:extLst>
              <a:ext uri="{FF2B5EF4-FFF2-40B4-BE49-F238E27FC236}">
                <a16:creationId xmlns:a16="http://schemas.microsoft.com/office/drawing/2014/main" id="{98E64C82-57D9-FB48-8AEE-593902A2DAF9}"/>
              </a:ext>
            </a:extLst>
          </p:cNvPr>
          <p:cNvGrpSpPr/>
          <p:nvPr/>
        </p:nvGrpSpPr>
        <p:grpSpPr>
          <a:xfrm>
            <a:off x="5404573" y="1716042"/>
            <a:ext cx="6325464" cy="1503302"/>
            <a:chOff x="134444" y="1044110"/>
            <a:chExt cx="5709765" cy="1506414"/>
          </a:xfrm>
        </p:grpSpPr>
        <p:pic>
          <p:nvPicPr>
            <p:cNvPr id="22" name="Picture 38" descr="BinosiGapEquation.jpg">
              <a:extLst>
                <a:ext uri="{FF2B5EF4-FFF2-40B4-BE49-F238E27FC236}">
                  <a16:creationId xmlns:a16="http://schemas.microsoft.com/office/drawing/2014/main" id="{FD89CFF4-0127-574B-898B-F45A22857164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660" y="1487648"/>
              <a:ext cx="4206240" cy="749300"/>
            </a:xfrm>
            <a:prstGeom prst="rect">
              <a:avLst/>
            </a:prstGeom>
          </p:spPr>
        </p:pic>
        <p:sp>
          <p:nvSpPr>
            <p:cNvPr id="23" name="TextBox 45">
              <a:extLst>
                <a:ext uri="{FF2B5EF4-FFF2-40B4-BE49-F238E27FC236}">
                  <a16:creationId xmlns:a16="http://schemas.microsoft.com/office/drawing/2014/main" id="{509E730B-2ED6-CC42-9B60-7B65C5CE4E95}"/>
                </a:ext>
              </a:extLst>
            </p:cNvPr>
            <p:cNvSpPr txBox="1"/>
            <p:nvPr/>
          </p:nvSpPr>
          <p:spPr>
            <a:xfrm>
              <a:off x="541476" y="2269842"/>
              <a:ext cx="1197601" cy="27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>
                  <a:solidFill>
                    <a:srgbClr val="800000"/>
                  </a:solidFill>
                </a:rPr>
                <a:t>dressed quark</a:t>
              </a:r>
            </a:p>
          </p:txBody>
        </p:sp>
        <p:sp>
          <p:nvSpPr>
            <p:cNvPr id="24" name="TextBox 46">
              <a:extLst>
                <a:ext uri="{FF2B5EF4-FFF2-40B4-BE49-F238E27FC236}">
                  <a16:creationId xmlns:a16="http://schemas.microsoft.com/office/drawing/2014/main" id="{81BC4668-DCD7-DD4B-99B2-A4F70EFB042F}"/>
                </a:ext>
              </a:extLst>
            </p:cNvPr>
            <p:cNvSpPr txBox="1"/>
            <p:nvPr/>
          </p:nvSpPr>
          <p:spPr>
            <a:xfrm>
              <a:off x="1745397" y="2272952"/>
              <a:ext cx="1068831" cy="27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>
                  <a:solidFill>
                    <a:srgbClr val="800000"/>
                  </a:solidFill>
                </a:rPr>
                <a:t>bare quark</a:t>
              </a:r>
            </a:p>
          </p:txBody>
        </p:sp>
        <p:sp>
          <p:nvSpPr>
            <p:cNvPr id="25" name="TextBox 47">
              <a:extLst>
                <a:ext uri="{FF2B5EF4-FFF2-40B4-BE49-F238E27FC236}">
                  <a16:creationId xmlns:a16="http://schemas.microsoft.com/office/drawing/2014/main" id="{CF467614-C690-4E4C-92ED-15FC43C7BED0}"/>
                </a:ext>
              </a:extLst>
            </p:cNvPr>
            <p:cNvSpPr txBox="1"/>
            <p:nvPr/>
          </p:nvSpPr>
          <p:spPr>
            <a:xfrm>
              <a:off x="3124157" y="2272952"/>
              <a:ext cx="1429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>
                  <a:solidFill>
                    <a:srgbClr val="800000"/>
                  </a:solidFill>
                </a:rPr>
                <a:t>dressing  kernel</a:t>
              </a:r>
            </a:p>
          </p:txBody>
        </p:sp>
        <p:sp>
          <p:nvSpPr>
            <p:cNvPr id="26" name="TextBox 48">
              <a:extLst>
                <a:ext uri="{FF2B5EF4-FFF2-40B4-BE49-F238E27FC236}">
                  <a16:creationId xmlns:a16="http://schemas.microsoft.com/office/drawing/2014/main" id="{AD37704A-0591-7142-87D9-C7AAA6C6AF1F}"/>
                </a:ext>
              </a:extLst>
            </p:cNvPr>
            <p:cNvSpPr txBox="1"/>
            <p:nvPr/>
          </p:nvSpPr>
          <p:spPr>
            <a:xfrm>
              <a:off x="851661" y="1556883"/>
              <a:ext cx="892176" cy="27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/>
                <a:t>M=M(p)</a:t>
              </a:r>
            </a:p>
          </p:txBody>
        </p:sp>
        <p:sp>
          <p:nvSpPr>
            <p:cNvPr id="27" name="TextBox 49">
              <a:extLst>
                <a:ext uri="{FF2B5EF4-FFF2-40B4-BE49-F238E27FC236}">
                  <a16:creationId xmlns:a16="http://schemas.microsoft.com/office/drawing/2014/main" id="{CCB642B3-65AA-134C-B820-9CB1CA08B053}"/>
                </a:ext>
              </a:extLst>
            </p:cNvPr>
            <p:cNvSpPr txBox="1"/>
            <p:nvPr/>
          </p:nvSpPr>
          <p:spPr>
            <a:xfrm>
              <a:off x="1911121" y="1556883"/>
              <a:ext cx="899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/>
                <a:t>m</a:t>
              </a:r>
              <a:r>
                <a:rPr lang="en-US" sz="1200" b="0" baseline="-25000"/>
                <a:t>0</a:t>
              </a:r>
              <a:r>
                <a:rPr lang="en-US" sz="1200" b="0"/>
                <a:t>=m</a:t>
              </a:r>
              <a:r>
                <a:rPr lang="en-US" sz="1400" b="0" baseline="-25000"/>
                <a:t>HM</a:t>
              </a:r>
            </a:p>
          </p:txBody>
        </p:sp>
        <p:sp>
          <p:nvSpPr>
            <p:cNvPr id="28" name="TextBox 57">
              <a:extLst>
                <a:ext uri="{FF2B5EF4-FFF2-40B4-BE49-F238E27FC236}">
                  <a16:creationId xmlns:a16="http://schemas.microsoft.com/office/drawing/2014/main" id="{2C3C230C-9BDC-0C48-9AD1-7EBD656BFD42}"/>
                </a:ext>
              </a:extLst>
            </p:cNvPr>
            <p:cNvSpPr txBox="1"/>
            <p:nvPr/>
          </p:nvSpPr>
          <p:spPr>
            <a:xfrm>
              <a:off x="134444" y="1044110"/>
              <a:ext cx="5709765" cy="4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0" dirty="0">
                  <a:solidFill>
                    <a:srgbClr val="0070C0"/>
                  </a:solidFill>
                </a:rPr>
                <a:t>Effective quark mass depends on its </a:t>
              </a:r>
              <a:r>
                <a:rPr lang="en-US" sz="2000" dirty="0">
                  <a:solidFill>
                    <a:srgbClr val="0070C0"/>
                  </a:solidFill>
                </a:rPr>
                <a:t>momentum</a:t>
              </a:r>
            </a:p>
          </p:txBody>
        </p:sp>
      </p:grpSp>
      <p:sp>
        <p:nvSpPr>
          <p:cNvPr id="29" name="TextBox 44">
            <a:extLst>
              <a:ext uri="{FF2B5EF4-FFF2-40B4-BE49-F238E27FC236}">
                <a16:creationId xmlns:a16="http://schemas.microsoft.com/office/drawing/2014/main" id="{2A94A823-C30E-6C44-8F1D-14DDFE49D7A6}"/>
              </a:ext>
            </a:extLst>
          </p:cNvPr>
          <p:cNvSpPr txBox="1"/>
          <p:nvPr/>
        </p:nvSpPr>
        <p:spPr>
          <a:xfrm>
            <a:off x="5725221" y="3913067"/>
            <a:ext cx="3718583" cy="1154162"/>
          </a:xfrm>
          <a:prstGeom prst="rect">
            <a:avLst/>
          </a:prstGeom>
          <a:solidFill>
            <a:srgbClr val="EAEAF5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0" u="sng" dirty="0"/>
              <a:t>mass composition</a:t>
            </a:r>
          </a:p>
          <a:p>
            <a:r>
              <a:rPr lang="en-US" sz="1600" b="0" dirty="0">
                <a:solidFill>
                  <a:srgbClr val="000090"/>
                </a:solidFill>
              </a:rPr>
              <a:t>       </a:t>
            </a:r>
            <a:r>
              <a:rPr lang="en-US" sz="1600" b="0" dirty="0">
                <a:solidFill>
                  <a:srgbClr val="0070C0"/>
                </a:solidFill>
              </a:rPr>
              <a:t>&lt;2%   	Higgs mechanism</a:t>
            </a:r>
          </a:p>
          <a:p>
            <a:r>
              <a:rPr lang="en-US" sz="1600" b="0" dirty="0">
                <a:solidFill>
                  <a:srgbClr val="0070C0"/>
                </a:solidFill>
              </a:rPr>
              <a:t>       &gt;98% 	non-perturbative 		strong interaction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674F3F25-99A4-B445-A3D8-1FA71A1101AF}"/>
              </a:ext>
            </a:extLst>
          </p:cNvPr>
          <p:cNvSpPr txBox="1"/>
          <p:nvPr/>
        </p:nvSpPr>
        <p:spPr>
          <a:xfrm>
            <a:off x="847342" y="5606141"/>
            <a:ext cx="10703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Almost all the nucleon mass comes from the energy spent to bind the quarks inside it!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20CB15A-3CFD-534B-B41E-1FD82E7A5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3804" y="3346748"/>
            <a:ext cx="2119881" cy="1637608"/>
          </a:xfrm>
          <a:prstGeom prst="rect">
            <a:avLst/>
          </a:prstGeom>
        </p:spPr>
      </p:pic>
      <p:sp>
        <p:nvSpPr>
          <p:cNvPr id="31" name="AutoShape 10">
            <a:extLst>
              <a:ext uri="{FF2B5EF4-FFF2-40B4-BE49-F238E27FC236}">
                <a16:creationId xmlns:a16="http://schemas.microsoft.com/office/drawing/2014/main" id="{42E01A43-BFCC-EB4F-A0C6-AE7CD1974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6671" y="2741263"/>
            <a:ext cx="121000" cy="102229"/>
          </a:xfrm>
          <a:prstGeom prst="triangle">
            <a:avLst>
              <a:gd name="adj" fmla="val 50000"/>
            </a:avLst>
          </a:prstGeom>
          <a:solidFill>
            <a:srgbClr val="8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9511" tIns="49755" rIns="99511" bIns="49755"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284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9" grpId="0" animBg="1"/>
      <p:bldP spid="30" grpId="0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2A406B-428B-0B4A-A8E3-7B60A7D7F8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1100138"/>
            <a:ext cx="11522075" cy="787277"/>
          </a:xfrm>
          <a:ln>
            <a:noFill/>
          </a:ln>
        </p:spPr>
        <p:txBody>
          <a:bodyPr lIns="81605" tIns="40802" rIns="81605" bIns="40802">
            <a:normAutofit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/>
              <a:t>How are the quarks and gluons, and their intrinsic spins distributed in space &amp; momentum inside the nucleon? What is the role of the angular momentum ?</a:t>
            </a:r>
            <a:endParaRPr lang="en-US" sz="2400" dirty="0">
              <a:effectLst/>
            </a:endParaRPr>
          </a:p>
        </p:txBody>
      </p:sp>
      <p:pic>
        <p:nvPicPr>
          <p:cNvPr id="33" name="Picture 27" descr="proton_quark_version_new006.gif">
            <a:extLst>
              <a:ext uri="{FF2B5EF4-FFF2-40B4-BE49-F238E27FC236}">
                <a16:creationId xmlns:a16="http://schemas.microsoft.com/office/drawing/2014/main" id="{6783F768-911B-D848-8A47-51EAB3F189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67" y="1954113"/>
            <a:ext cx="2858887" cy="257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 descr="ecg-simple-ezgif-3007890035.gif">
            <a:extLst>
              <a:ext uri="{FF2B5EF4-FFF2-40B4-BE49-F238E27FC236}">
                <a16:creationId xmlns:a16="http://schemas.microsoft.com/office/drawing/2014/main" id="{39616615-754F-5247-92B2-71AAB79811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081" y="2149472"/>
            <a:ext cx="3233695" cy="2214183"/>
          </a:xfrm>
          <a:prstGeom prst="rect">
            <a:avLst/>
          </a:prstGeom>
        </p:spPr>
      </p:pic>
      <p:pic>
        <p:nvPicPr>
          <p:cNvPr id="35" name="Picture 6" descr="cardio-ezgif-3629884421.gif">
            <a:extLst>
              <a:ext uri="{FF2B5EF4-FFF2-40B4-BE49-F238E27FC236}">
                <a16:creationId xmlns:a16="http://schemas.microsoft.com/office/drawing/2014/main" id="{3657D1AC-68A4-6544-9990-7745062B2E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947" y="2117571"/>
            <a:ext cx="2980379" cy="2246083"/>
          </a:xfrm>
          <a:prstGeom prst="rect">
            <a:avLst/>
          </a:prstGeom>
        </p:spPr>
      </p:pic>
      <p:sp>
        <p:nvSpPr>
          <p:cNvPr id="36" name="Freccia destra 35">
            <a:extLst>
              <a:ext uri="{FF2B5EF4-FFF2-40B4-BE49-F238E27FC236}">
                <a16:creationId xmlns:a16="http://schemas.microsoft.com/office/drawing/2014/main" id="{D494ED7B-BD41-7C44-A8C2-F4CD936CEA9E}"/>
              </a:ext>
            </a:extLst>
          </p:cNvPr>
          <p:cNvSpPr/>
          <p:nvPr/>
        </p:nvSpPr>
        <p:spPr>
          <a:xfrm>
            <a:off x="7430803" y="2944368"/>
            <a:ext cx="978408" cy="484632"/>
          </a:xfrm>
          <a:prstGeom prst="rightArrow">
            <a:avLst/>
          </a:prstGeom>
          <a:solidFill>
            <a:srgbClr val="4371C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4946D37-5A75-6A47-9B89-BA0FB5FABDE2}"/>
              </a:ext>
            </a:extLst>
          </p:cNvPr>
          <p:cNvSpPr txBox="1"/>
          <p:nvPr/>
        </p:nvSpPr>
        <p:spPr>
          <a:xfrm>
            <a:off x="1060794" y="5235942"/>
            <a:ext cx="9874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cs typeface="Chalkboard"/>
              </a:rPr>
              <a:t>SIDIS and TMDs measurements toward a 3D imaging of the proton</a:t>
            </a:r>
            <a:endParaRPr lang="it-IT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2A406B-428B-0B4A-A8E3-7B60A7D7F8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1100138"/>
            <a:ext cx="11522075" cy="787277"/>
          </a:xfrm>
          <a:ln>
            <a:noFill/>
          </a:ln>
        </p:spPr>
        <p:txBody>
          <a:bodyPr lIns="81605" tIns="40802" rIns="81605" bIns="40802">
            <a:normAutofit fontScale="92500"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>
                <a:cs typeface="Chalkboard"/>
              </a:rPr>
              <a:t>How is </a:t>
            </a:r>
            <a:r>
              <a:rPr lang="en-US" sz="2400" dirty="0">
                <a:solidFill>
                  <a:srgbClr val="000000"/>
                </a:solidFill>
                <a:cs typeface="Chalkboard"/>
              </a:rPr>
              <a:t>color confinement </a:t>
            </a:r>
            <a:r>
              <a:rPr lang="en-US" sz="2400" dirty="0">
                <a:cs typeface="Chalkboard"/>
              </a:rPr>
              <a:t>realized in the force and pressure distributions and stabilize nucleons?</a:t>
            </a:r>
            <a:r>
              <a:rPr lang="en-US" sz="2400" dirty="0">
                <a:solidFill>
                  <a:srgbClr val="800000"/>
                </a:solidFill>
                <a:cs typeface="Chalkboard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400" dirty="0">
              <a:effectLst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A4DCDE7B-D848-4749-8C3E-D3BBB5233A43}"/>
              </a:ext>
            </a:extLst>
          </p:cNvPr>
          <p:cNvGrpSpPr/>
          <p:nvPr/>
        </p:nvGrpSpPr>
        <p:grpSpPr>
          <a:xfrm>
            <a:off x="1865208" y="1684316"/>
            <a:ext cx="8461583" cy="4013292"/>
            <a:chOff x="457200" y="2206569"/>
            <a:chExt cx="8404502" cy="372475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C9D4DEB6-3D64-4E4B-BD2E-71AC441941D9}"/>
                </a:ext>
              </a:extLst>
            </p:cNvPr>
            <p:cNvSpPr txBox="1"/>
            <p:nvPr/>
          </p:nvSpPr>
          <p:spPr>
            <a:xfrm>
              <a:off x="1586201" y="4114285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 </a:t>
              </a:r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44D74212-791B-744C-977C-CF6BCD05B775}"/>
                </a:ext>
              </a:extLst>
            </p:cNvPr>
            <p:cNvSpPr/>
            <p:nvPr/>
          </p:nvSpPr>
          <p:spPr>
            <a:xfrm>
              <a:off x="6914688" y="2603414"/>
              <a:ext cx="1947014" cy="868038"/>
            </a:xfrm>
            <a:prstGeom prst="ellipse">
              <a:avLst/>
            </a:prstGeom>
            <a:solidFill>
              <a:srgbClr val="00E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Gravity</a:t>
              </a:r>
            </a:p>
          </p:txBody>
        </p:sp>
        <p:sp>
          <p:nvSpPr>
            <p:cNvPr id="12" name="TextBox 14">
              <a:extLst>
                <a:ext uri="{FF2B5EF4-FFF2-40B4-BE49-F238E27FC236}">
                  <a16:creationId xmlns:a16="http://schemas.microsoft.com/office/drawing/2014/main" id="{B3DBD03B-3EAA-A140-98E8-9BFA3F52FC8E}"/>
                </a:ext>
              </a:extLst>
            </p:cNvPr>
            <p:cNvSpPr txBox="1"/>
            <p:nvPr/>
          </p:nvSpPr>
          <p:spPr>
            <a:xfrm>
              <a:off x="2648934" y="2601103"/>
              <a:ext cx="883173" cy="281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cs typeface="Cambria"/>
                </a:rPr>
                <a:t>Vector </a:t>
              </a:r>
            </a:p>
          </p:txBody>
        </p:sp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2A922CAE-E9AC-794B-BBB8-0E7DA4065502}"/>
                </a:ext>
              </a:extLst>
            </p:cNvPr>
            <p:cNvSpPr/>
            <p:nvPr/>
          </p:nvSpPr>
          <p:spPr>
            <a:xfrm>
              <a:off x="457200" y="2651721"/>
              <a:ext cx="1983338" cy="78018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4371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Electro-magnetism</a:t>
              </a:r>
              <a:endParaRPr lang="en-US" sz="1400" dirty="0"/>
            </a:p>
          </p:txBody>
        </p:sp>
        <p:cxnSp>
          <p:nvCxnSpPr>
            <p:cNvPr id="14" name="Straight Arrow Connector 18">
              <a:extLst>
                <a:ext uri="{FF2B5EF4-FFF2-40B4-BE49-F238E27FC236}">
                  <a16:creationId xmlns:a16="http://schemas.microsoft.com/office/drawing/2014/main" id="{37F8EA8C-7F84-F948-8901-716BA0B28150}"/>
                </a:ext>
              </a:extLst>
            </p:cNvPr>
            <p:cNvCxnSpPr>
              <a:cxnSpLocks/>
              <a:stCxn id="13" idx="6"/>
              <a:endCxn id="23" idx="1"/>
            </p:cNvCxnSpPr>
            <p:nvPr/>
          </p:nvCxnSpPr>
          <p:spPr>
            <a:xfrm>
              <a:off x="2440538" y="3041812"/>
              <a:ext cx="1265843" cy="21913"/>
            </a:xfrm>
            <a:prstGeom prst="straightConnector1">
              <a:avLst/>
            </a:prstGeom>
            <a:ln w="57150">
              <a:solidFill>
                <a:srgbClr val="4371C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20">
              <a:extLst>
                <a:ext uri="{FF2B5EF4-FFF2-40B4-BE49-F238E27FC236}">
                  <a16:creationId xmlns:a16="http://schemas.microsoft.com/office/drawing/2014/main" id="{571A16CB-8759-E142-8168-57E03D82BE5D}"/>
                </a:ext>
              </a:extLst>
            </p:cNvPr>
            <p:cNvCxnSpPr>
              <a:cxnSpLocks/>
              <a:stCxn id="11" idx="2"/>
              <a:endCxn id="23" idx="3"/>
            </p:cNvCxnSpPr>
            <p:nvPr/>
          </p:nvCxnSpPr>
          <p:spPr>
            <a:xfrm flipH="1">
              <a:off x="5508357" y="3037433"/>
              <a:ext cx="1406331" cy="26292"/>
            </a:xfrm>
            <a:prstGeom prst="straightConnector1">
              <a:avLst/>
            </a:prstGeom>
            <a:ln w="57150">
              <a:solidFill>
                <a:srgbClr val="4371C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23">
              <a:extLst>
                <a:ext uri="{FF2B5EF4-FFF2-40B4-BE49-F238E27FC236}">
                  <a16:creationId xmlns:a16="http://schemas.microsoft.com/office/drawing/2014/main" id="{5F7F6DEA-08F0-064E-8F21-939BA93BB041}"/>
                </a:ext>
              </a:extLst>
            </p:cNvPr>
            <p:cNvCxnSpPr>
              <a:cxnSpLocks/>
              <a:stCxn id="18" idx="0"/>
              <a:endCxn id="23" idx="2"/>
            </p:cNvCxnSpPr>
            <p:nvPr/>
          </p:nvCxnSpPr>
          <p:spPr>
            <a:xfrm flipV="1">
              <a:off x="4607369" y="3920881"/>
              <a:ext cx="0" cy="1248579"/>
            </a:xfrm>
            <a:prstGeom prst="straightConnector1">
              <a:avLst/>
            </a:prstGeom>
            <a:ln w="57150">
              <a:solidFill>
                <a:srgbClr val="4371C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8">
              <a:extLst>
                <a:ext uri="{FF2B5EF4-FFF2-40B4-BE49-F238E27FC236}">
                  <a16:creationId xmlns:a16="http://schemas.microsoft.com/office/drawing/2014/main" id="{174DA06F-3DD9-CA46-AF39-807AD839720F}"/>
                </a:ext>
              </a:extLst>
            </p:cNvPr>
            <p:cNvSpPr txBox="1"/>
            <p:nvPr/>
          </p:nvSpPr>
          <p:spPr>
            <a:xfrm rot="16200000">
              <a:off x="3772642" y="4402714"/>
              <a:ext cx="1094417" cy="305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PCAC</a:t>
              </a:r>
            </a:p>
          </p:txBody>
        </p:sp>
        <p:sp>
          <p:nvSpPr>
            <p:cNvPr id="18" name="Oval 13">
              <a:extLst>
                <a:ext uri="{FF2B5EF4-FFF2-40B4-BE49-F238E27FC236}">
                  <a16:creationId xmlns:a16="http://schemas.microsoft.com/office/drawing/2014/main" id="{670AA44F-4F88-2948-B169-1C9E443A17E5}"/>
                </a:ext>
              </a:extLst>
            </p:cNvPr>
            <p:cNvSpPr/>
            <p:nvPr/>
          </p:nvSpPr>
          <p:spPr>
            <a:xfrm>
              <a:off x="3615699" y="5169460"/>
              <a:ext cx="1983339" cy="761862"/>
            </a:xfrm>
            <a:prstGeom prst="ellipse">
              <a:avLst/>
            </a:prstGeom>
            <a:solidFill>
              <a:srgbClr val="4FEF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Weak interaction</a:t>
              </a:r>
            </a:p>
          </p:txBody>
        </p:sp>
        <p:sp>
          <p:nvSpPr>
            <p:cNvPr id="19" name="TextBox 40">
              <a:extLst>
                <a:ext uri="{FF2B5EF4-FFF2-40B4-BE49-F238E27FC236}">
                  <a16:creationId xmlns:a16="http://schemas.microsoft.com/office/drawing/2014/main" id="{77EF8A26-1658-0E4C-9FBA-EB903AD9125D}"/>
                </a:ext>
              </a:extLst>
            </p:cNvPr>
            <p:cNvSpPr txBox="1"/>
            <p:nvPr/>
          </p:nvSpPr>
          <p:spPr>
            <a:xfrm>
              <a:off x="5734821" y="2601103"/>
              <a:ext cx="783230" cy="337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Tensor</a:t>
              </a:r>
              <a:r>
                <a:rPr lang="en-US" i="1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93">
                  <a:extLst>
                    <a:ext uri="{FF2B5EF4-FFF2-40B4-BE49-F238E27FC236}">
                      <a16:creationId xmlns:a16="http://schemas.microsoft.com/office/drawing/2014/main" id="{E016C686-CF6C-CE47-8BC5-CC57A79544A8}"/>
                    </a:ext>
                  </a:extLst>
                </p:cNvPr>
                <p:cNvSpPr txBox="1"/>
                <p:nvPr/>
              </p:nvSpPr>
              <p:spPr>
                <a:xfrm>
                  <a:off x="2640283" y="3247236"/>
                  <a:ext cx="677898" cy="2814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 err="1"/>
                    <a:t>Q</a:t>
                  </a:r>
                  <a:r>
                    <a:rPr lang="en-US" sz="1400" baseline="-25000" dirty="0" err="1"/>
                    <a:t>p</a:t>
                  </a:r>
                  <a:r>
                    <a:rPr lang="en-US" sz="1400" dirty="0"/>
                    <a:t> </a:t>
                  </a:r>
                  <a14:m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ymbol" charset="2"/>
                        </a:rPr>
                        <m:t>𝜇</m:t>
                      </m:r>
                    </m:oMath>
                  </a14:m>
                  <a:r>
                    <a:rPr lang="en-US" sz="1400" baseline="-25000" dirty="0" err="1"/>
                    <a:t>p</a:t>
                  </a:r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0" name="TextBox 93">
                  <a:extLst>
                    <a:ext uri="{FF2B5EF4-FFF2-40B4-BE49-F238E27FC236}">
                      <a16:creationId xmlns:a16="http://schemas.microsoft.com/office/drawing/2014/main" id="{E016C686-CF6C-CE47-8BC5-CC57A79544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0283" y="3247236"/>
                  <a:ext cx="677898" cy="281424"/>
                </a:xfrm>
                <a:prstGeom prst="rect">
                  <a:avLst/>
                </a:prstGeom>
                <a:blipFill>
                  <a:blip r:embed="rId3"/>
                  <a:stretch>
                    <a:fillRect l="-1818" t="-3846" b="-1923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94">
              <a:extLst>
                <a:ext uri="{FF2B5EF4-FFF2-40B4-BE49-F238E27FC236}">
                  <a16:creationId xmlns:a16="http://schemas.microsoft.com/office/drawing/2014/main" id="{D7CED543-CB2F-0942-B387-0A654551334B}"/>
                </a:ext>
              </a:extLst>
            </p:cNvPr>
            <p:cNvSpPr txBox="1"/>
            <p:nvPr/>
          </p:nvSpPr>
          <p:spPr>
            <a:xfrm>
              <a:off x="4732563" y="4370898"/>
              <a:ext cx="789531" cy="281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err="1"/>
                <a:t>g</a:t>
              </a:r>
              <a:r>
                <a:rPr lang="en-US" sz="1400" baseline="-25000" err="1"/>
                <a:t>A</a:t>
              </a:r>
              <a:r>
                <a:rPr lang="en-US" sz="1400"/>
                <a:t> </a:t>
              </a:r>
              <a:r>
                <a:rPr lang="en-US" sz="1400" err="1"/>
                <a:t>g</a:t>
              </a:r>
              <a:r>
                <a:rPr lang="en-US" sz="1400" baseline="-25000" err="1"/>
                <a:t>P</a:t>
              </a:r>
              <a:endParaRPr lang="en-US" sz="1400"/>
            </a:p>
          </p:txBody>
        </p:sp>
        <p:sp>
          <p:nvSpPr>
            <p:cNvPr id="22" name="TextBox 95">
              <a:extLst>
                <a:ext uri="{FF2B5EF4-FFF2-40B4-BE49-F238E27FC236}">
                  <a16:creationId xmlns:a16="http://schemas.microsoft.com/office/drawing/2014/main" id="{1BAAC769-068A-1740-8A2E-06948FEA044F}"/>
                </a:ext>
              </a:extLst>
            </p:cNvPr>
            <p:cNvSpPr txBox="1"/>
            <p:nvPr/>
          </p:nvSpPr>
          <p:spPr>
            <a:xfrm>
              <a:off x="5734821" y="3268393"/>
              <a:ext cx="1165039" cy="281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err="1">
                  <a:cs typeface="Calibri" panose="020F0502020204030204" pitchFamily="34" charset="0"/>
                </a:rPr>
                <a:t>M</a:t>
              </a:r>
              <a:r>
                <a:rPr lang="en-US" sz="1400" baseline="-25000" err="1">
                  <a:cs typeface="Calibri" panose="020F0502020204030204" pitchFamily="34" charset="0"/>
                </a:rPr>
                <a:t>p</a:t>
              </a:r>
              <a:r>
                <a:rPr lang="en-US" sz="1400" i="1" baseline="-25000">
                  <a:cs typeface="Calibri" panose="020F0502020204030204" pitchFamily="34" charset="0"/>
                </a:rPr>
                <a:t>  </a:t>
              </a:r>
              <a:r>
                <a:rPr lang="en-US" sz="1400" i="1" err="1">
                  <a:cs typeface="Calibri" panose="020F0502020204030204" pitchFamily="34" charset="0"/>
                </a:rPr>
                <a:t>J</a:t>
              </a:r>
              <a:r>
                <a:rPr lang="en-US" sz="1400" baseline="-25000" err="1">
                  <a:cs typeface="Calibri" panose="020F0502020204030204" pitchFamily="34" charset="0"/>
                </a:rPr>
                <a:t>p</a:t>
              </a:r>
              <a:r>
                <a:rPr lang="en-US" sz="1400">
                  <a:cs typeface="Calibri" panose="020F0502020204030204" pitchFamily="34" charset="0"/>
                </a:rPr>
                <a:t> </a:t>
              </a:r>
              <a:r>
                <a:rPr lang="en-US" sz="1400" i="1" err="1">
                  <a:cs typeface="Calibri" panose="020F0502020204030204" pitchFamily="34" charset="0"/>
                </a:rPr>
                <a:t>D</a:t>
              </a:r>
              <a:r>
                <a:rPr lang="en-US" sz="1400" baseline="-25000" err="1">
                  <a:cs typeface="Calibri" panose="020F0502020204030204" pitchFamily="34" charset="0"/>
                </a:rPr>
                <a:t>p</a:t>
              </a:r>
              <a:endParaRPr lang="en-US" sz="1400" baseline="-25000">
                <a:cs typeface="Calibri" panose="020F0502020204030204" pitchFamily="34" charset="0"/>
              </a:endParaRPr>
            </a:p>
          </p:txBody>
        </p:sp>
        <p:pic>
          <p:nvPicPr>
            <p:cNvPr id="23" name="Picture 36">
              <a:extLst>
                <a:ext uri="{FF2B5EF4-FFF2-40B4-BE49-F238E27FC236}">
                  <a16:creationId xmlns:a16="http://schemas.microsoft.com/office/drawing/2014/main" id="{08EC01E2-DBF2-9A46-A005-355541BAD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6381" y="2206569"/>
              <a:ext cx="1801976" cy="1714312"/>
            </a:xfrm>
            <a:prstGeom prst="rect">
              <a:avLst/>
            </a:prstGeom>
          </p:spPr>
        </p:pic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9837469-F6F6-5547-91A3-D5A4F01573BD}"/>
              </a:ext>
            </a:extLst>
          </p:cNvPr>
          <p:cNvSpPr txBox="1"/>
          <p:nvPr/>
        </p:nvSpPr>
        <p:spPr>
          <a:xfrm>
            <a:off x="1260308" y="5688583"/>
            <a:ext cx="7569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Chalkboard"/>
              </a:rPr>
              <a:t>Study GPDs and their moments from DVCS</a:t>
            </a:r>
            <a:endParaRPr lang="it-IT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0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2A406B-428B-0B4A-A8E3-7B60A7D7F8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1100138"/>
            <a:ext cx="11522075" cy="787277"/>
          </a:xfrm>
          <a:ln>
            <a:noFill/>
          </a:ln>
        </p:spPr>
        <p:txBody>
          <a:bodyPr lIns="81605" tIns="40802" rIns="81605" bIns="40802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effectLst/>
              </a:rPr>
              <a:t>Where </a:t>
            </a:r>
            <a:r>
              <a:rPr lang="en-US" sz="2200" dirty="0">
                <a:effectLst/>
              </a:rPr>
              <a:t>does </a:t>
            </a:r>
            <a:r>
              <a:rPr lang="en-US" sz="2200" b="1" dirty="0"/>
              <a:t>gluon</a:t>
            </a:r>
            <a:r>
              <a:rPr lang="en-US" sz="2200" dirty="0"/>
              <a:t> </a:t>
            </a:r>
            <a:r>
              <a:rPr lang="en-US" sz="2200" b="1" dirty="0">
                <a:effectLst/>
              </a:rPr>
              <a:t>saturation </a:t>
            </a:r>
            <a:r>
              <a:rPr lang="en-US" sz="2200" dirty="0">
                <a:effectLst/>
              </a:rPr>
              <a:t>set in </a:t>
            </a:r>
            <a:r>
              <a:rPr lang="en-US" sz="2200" b="1" dirty="0">
                <a:effectLst/>
              </a:rPr>
              <a:t>? Universal gluonic matter </a:t>
            </a:r>
            <a:r>
              <a:rPr lang="en-US" sz="2200" dirty="0">
                <a:effectLst/>
              </a:rPr>
              <a:t>at high density </a:t>
            </a:r>
            <a:r>
              <a:rPr lang="en-US" sz="2200" b="1" dirty="0">
                <a:effectLst/>
              </a:rPr>
              <a:t>? quark-gluon </a:t>
            </a:r>
            <a:r>
              <a:rPr lang="en-US" sz="2200" dirty="0">
                <a:effectLst/>
              </a:rPr>
              <a:t>interactions in </a:t>
            </a:r>
            <a:r>
              <a:rPr lang="en-US" sz="2200" b="1" dirty="0">
                <a:effectLst/>
              </a:rPr>
              <a:t>nuclear matter ? </a:t>
            </a:r>
            <a:endParaRPr lang="en-US" sz="2200" dirty="0">
              <a:effectLst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200" dirty="0">
              <a:effectLst/>
            </a:endParaRPr>
          </a:p>
        </p:txBody>
      </p:sp>
      <p:pic>
        <p:nvPicPr>
          <p:cNvPr id="25" name="Immagine 24" descr="Immagine che contiene Carattere, testo, calligrafia, bianco&#10;&#10;Descrizione generata automaticamente">
            <a:extLst>
              <a:ext uri="{FF2B5EF4-FFF2-40B4-BE49-F238E27FC236}">
                <a16:creationId xmlns:a16="http://schemas.microsoft.com/office/drawing/2014/main" id="{2B1E0F38-35F9-F24F-986D-69D35F716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04" y="1898102"/>
            <a:ext cx="4750874" cy="906848"/>
          </a:xfrm>
          <a:prstGeom prst="rect">
            <a:avLst/>
          </a:prstGeom>
        </p:spPr>
      </p:pic>
      <p:pic>
        <p:nvPicPr>
          <p:cNvPr id="27" name="Immagine 26" descr="Immagine che contiene Carattere, design&#10;&#10;Descrizione generata automaticamente">
            <a:extLst>
              <a:ext uri="{FF2B5EF4-FFF2-40B4-BE49-F238E27FC236}">
                <a16:creationId xmlns:a16="http://schemas.microsoft.com/office/drawing/2014/main" id="{4BF86063-40D8-F146-B7ED-6C858C4F5E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3023" y="1859884"/>
            <a:ext cx="1331311" cy="945066"/>
          </a:xfrm>
          <a:prstGeom prst="rect">
            <a:avLst/>
          </a:prstGeom>
        </p:spPr>
      </p:pic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867EE0C1-F87E-9E46-85DD-0E511BECC01D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9451064" y="2324189"/>
            <a:ext cx="711959" cy="8228"/>
          </a:xfrm>
          <a:prstGeom prst="straightConnector1">
            <a:avLst/>
          </a:prstGeom>
          <a:ln>
            <a:solidFill>
              <a:srgbClr val="4371C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ttangolo 28">
            <a:extLst>
              <a:ext uri="{FF2B5EF4-FFF2-40B4-BE49-F238E27FC236}">
                <a16:creationId xmlns:a16="http://schemas.microsoft.com/office/drawing/2014/main" id="{B4C85B0F-4987-5641-9B42-B2B90819855F}"/>
              </a:ext>
            </a:extLst>
          </p:cNvPr>
          <p:cNvSpPr/>
          <p:nvPr/>
        </p:nvSpPr>
        <p:spPr>
          <a:xfrm>
            <a:off x="8146501" y="2028671"/>
            <a:ext cx="1103597" cy="656708"/>
          </a:xfrm>
          <a:prstGeom prst="rect">
            <a:avLst/>
          </a:prstGeom>
          <a:noFill/>
          <a:ln>
            <a:solidFill>
              <a:srgbClr val="4371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52C446A-A5AA-1D47-9CF0-43F653FEDF70}"/>
              </a:ext>
            </a:extLst>
          </p:cNvPr>
          <p:cNvSpPr txBox="1"/>
          <p:nvPr/>
        </p:nvSpPr>
        <p:spPr>
          <a:xfrm>
            <a:off x="567433" y="2028361"/>
            <a:ext cx="46010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cs typeface="Chalkboard"/>
              </a:rPr>
              <a:t>Gluon self-interaction leads to the proliferation of the number of gluons</a:t>
            </a:r>
            <a:endParaRPr lang="en-US" sz="700" b="1" dirty="0">
              <a:solidFill>
                <a:srgbClr val="DF27CC"/>
              </a:solidFill>
            </a:endParaRP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7F8ECF64-E1C9-3448-9E17-B1651721EF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067" y="2722783"/>
            <a:ext cx="4510868" cy="2682434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6E2A27F7-A208-9241-A4F2-4C47BB4DE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3436" y="2671564"/>
            <a:ext cx="4041068" cy="268243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E5E8AF1-905C-3042-927C-ACAAE91F04C7}"/>
              </a:ext>
            </a:extLst>
          </p:cNvPr>
          <p:cNvSpPr txBox="1"/>
          <p:nvPr/>
        </p:nvSpPr>
        <p:spPr>
          <a:xfrm>
            <a:off x="5216595" y="49672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DA9B4B7-94A4-524B-9B66-DB8604FD44D8}"/>
              </a:ext>
            </a:extLst>
          </p:cNvPr>
          <p:cNvSpPr txBox="1"/>
          <p:nvPr/>
        </p:nvSpPr>
        <p:spPr>
          <a:xfrm>
            <a:off x="628654" y="5582499"/>
            <a:ext cx="87703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U</a:t>
            </a:r>
            <a:r>
              <a:rPr lang="en-US" sz="2200" b="1" dirty="0">
                <a:solidFill>
                  <a:srgbClr val="C00000"/>
                </a:solidFill>
                <a:effectLst/>
              </a:rPr>
              <a:t>nitarity → </a:t>
            </a:r>
            <a:r>
              <a:rPr lang="en-US" sz="2200" dirty="0">
                <a:solidFill>
                  <a:srgbClr val="C00000"/>
                </a:solidFill>
                <a:effectLst/>
              </a:rPr>
              <a:t>gluons must recombine to balance splitting </a:t>
            </a:r>
            <a:r>
              <a:rPr lang="en-US" sz="2200" b="1" dirty="0">
                <a:solidFill>
                  <a:srgbClr val="C00000"/>
                </a:solidFill>
                <a:effectLst/>
              </a:rPr>
              <a:t>(saturation) </a:t>
            </a:r>
          </a:p>
        </p:txBody>
      </p:sp>
      <p:pic>
        <p:nvPicPr>
          <p:cNvPr id="36" name="Immagine 35" descr="Immagine che contiene Carattere, schermata, testo, linea&#10;&#10;Descrizione generata automaticamente">
            <a:extLst>
              <a:ext uri="{FF2B5EF4-FFF2-40B4-BE49-F238E27FC236}">
                <a16:creationId xmlns:a16="http://schemas.microsoft.com/office/drawing/2014/main" id="{A5DE4971-17D9-194F-95A5-F41E5614B3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1171" y="5351720"/>
            <a:ext cx="2748711" cy="81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6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dirty="0"/>
              <a:t>Critical QCD Questions Addressed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0A8B8E1-C026-A54E-AE36-8B94481A3C18}"/>
              </a:ext>
            </a:extLst>
          </p:cNvPr>
          <p:cNvSpPr txBox="1">
            <a:spLocks/>
          </p:cNvSpPr>
          <p:nvPr/>
        </p:nvSpPr>
        <p:spPr>
          <a:xfrm>
            <a:off x="484169" y="903752"/>
            <a:ext cx="11125239" cy="5205444"/>
          </a:xfrm>
          <a:prstGeom prst="rect">
            <a:avLst/>
          </a:prstGeom>
        </p:spPr>
        <p:txBody>
          <a:bodyPr lIns="81605" tIns="40802" rIns="81605" bIns="40802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33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388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1413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cs typeface="Chalkboard"/>
              </a:rPr>
              <a:t>How </a:t>
            </a:r>
            <a:r>
              <a:rPr lang="en-US" sz="2000" dirty="0"/>
              <a:t>do properties of colorless hadrons emerge from the confined dynamics of colored quarks and gluons? 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90"/>
                </a:solidFill>
                <a:cs typeface="Chalkboard"/>
              </a:rPr>
              <a:t>	Measure the Q</a:t>
            </a:r>
            <a:r>
              <a:rPr lang="en-US" sz="2000" b="1" baseline="30000" dirty="0">
                <a:solidFill>
                  <a:srgbClr val="000090"/>
                </a:solidFill>
                <a:cs typeface="Chalkboard"/>
              </a:rPr>
              <a:t>2</a:t>
            </a:r>
            <a:r>
              <a:rPr lang="en-US" sz="2000" b="1" dirty="0">
                <a:solidFill>
                  <a:srgbClr val="000090"/>
                </a:solidFill>
                <a:cs typeface="Chalkboard"/>
              </a:rPr>
              <a:t> dependence of hadrons electrocouplings and form factors</a:t>
            </a:r>
            <a:endParaRPr lang="en-US" sz="2000" dirty="0"/>
          </a:p>
          <a:p>
            <a:r>
              <a:rPr lang="en-US" sz="2000" dirty="0">
                <a:cs typeface="Chalkboard"/>
              </a:rPr>
              <a:t>How do massless </a:t>
            </a:r>
            <a:r>
              <a:rPr lang="en-US" sz="2000" dirty="0">
                <a:solidFill>
                  <a:srgbClr val="000000"/>
                </a:solidFill>
                <a:cs typeface="Chalkboard"/>
              </a:rPr>
              <a:t>quarks acquire mass? 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00090"/>
                </a:solidFill>
                <a:cs typeface="Chalkboard"/>
              </a:rPr>
              <a:t>	Access the Energy - Momentum Tensor and the Gravitational Form Factors</a:t>
            </a:r>
            <a:endParaRPr lang="en-US" sz="2000" dirty="0">
              <a:cs typeface="Chalkboard"/>
            </a:endParaRPr>
          </a:p>
          <a:p>
            <a:r>
              <a:rPr lang="en-US" sz="2000" dirty="0"/>
              <a:t>How are the quarks and gluons, and their intrinsic spins distributed in space &amp; momentum inside the nucleon? What is the role of the angular momentum ?</a:t>
            </a:r>
            <a:endParaRPr lang="en-US" sz="2000" kern="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287982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00090"/>
                </a:solidFill>
                <a:cs typeface="Chalkboard"/>
              </a:rPr>
              <a:t>	SIDIS and TMDs measurements toward a 3D imaging of the proton</a:t>
            </a:r>
          </a:p>
          <a:p>
            <a:pPr marL="354013" indent="-354013"/>
            <a:r>
              <a:rPr lang="en-US" sz="2000" dirty="0">
                <a:cs typeface="Chalkboard"/>
              </a:rPr>
              <a:t>How is </a:t>
            </a:r>
            <a:r>
              <a:rPr lang="en-US" sz="2000" dirty="0">
                <a:solidFill>
                  <a:srgbClr val="000000"/>
                </a:solidFill>
                <a:cs typeface="Chalkboard"/>
              </a:rPr>
              <a:t>color confinement </a:t>
            </a:r>
            <a:r>
              <a:rPr lang="en-US" sz="2000" dirty="0">
                <a:cs typeface="Chalkboard"/>
              </a:rPr>
              <a:t>realized in the force and pressure distributions and stabilize nucleons?</a:t>
            </a:r>
            <a:r>
              <a:rPr lang="en-US" sz="2000" dirty="0">
                <a:solidFill>
                  <a:srgbClr val="800000"/>
                </a:solidFill>
                <a:cs typeface="Chalkboard"/>
              </a:rPr>
              <a:t> </a:t>
            </a:r>
          </a:p>
          <a:p>
            <a:pPr marL="287982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800000"/>
                </a:solidFill>
                <a:cs typeface="Chalkboard"/>
              </a:rPr>
              <a:t>	</a:t>
            </a:r>
            <a:r>
              <a:rPr lang="en-US" sz="2000" b="1" dirty="0">
                <a:solidFill>
                  <a:srgbClr val="000090"/>
                </a:solidFill>
                <a:cs typeface="Chalkboard"/>
              </a:rPr>
              <a:t>Study GPDs and their moments from DVCS</a:t>
            </a:r>
          </a:p>
          <a:p>
            <a:pPr marL="354013" indent="-354013"/>
            <a:r>
              <a:rPr lang="en-US" sz="2000" dirty="0">
                <a:cs typeface="Chalkboard"/>
              </a:rPr>
              <a:t>Where does gluon saturation set in?</a:t>
            </a:r>
            <a:r>
              <a:rPr lang="en-US" sz="2000" dirty="0">
                <a:solidFill>
                  <a:srgbClr val="800000"/>
                </a:solidFill>
                <a:cs typeface="Chalkboard"/>
              </a:rPr>
              <a:t> </a:t>
            </a:r>
          </a:p>
          <a:p>
            <a:pPr marL="287982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800000"/>
                </a:solidFill>
                <a:cs typeface="Chalkboard"/>
              </a:rPr>
              <a:t>	</a:t>
            </a:r>
            <a:r>
              <a:rPr lang="en-US" sz="2000" b="1" dirty="0">
                <a:solidFill>
                  <a:srgbClr val="000090"/>
                </a:solidFill>
                <a:cs typeface="Chalkboard"/>
              </a:rPr>
              <a:t>Study deep processes on Nuclei</a:t>
            </a:r>
            <a:endParaRPr lang="en-US" sz="2000" b="1" dirty="0">
              <a:solidFill>
                <a:srgbClr val="DF27CC"/>
              </a:solidFill>
            </a:endParaRPr>
          </a:p>
          <a:p>
            <a:pPr marL="287982" indent="0">
              <a:buFont typeface="Arial" panose="020B0604020202020204" pitchFamily="34" charset="0"/>
              <a:buNone/>
            </a:pPr>
            <a:endParaRPr lang="en-US" sz="1900" b="1" dirty="0">
              <a:solidFill>
                <a:srgbClr val="000090"/>
              </a:solidFill>
              <a:cs typeface="Chalkboard"/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9866B953-01B2-F641-8E3C-4D6DD3C9666F}"/>
              </a:ext>
            </a:extLst>
          </p:cNvPr>
          <p:cNvSpPr txBox="1"/>
          <p:nvPr/>
        </p:nvSpPr>
        <p:spPr>
          <a:xfrm>
            <a:off x="2200834" y="5709086"/>
            <a:ext cx="8344225" cy="400110"/>
          </a:xfrm>
          <a:prstGeom prst="rect">
            <a:avLst/>
          </a:prstGeom>
          <a:noFill/>
          <a:ln w="3810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800000"/>
                </a:solidFill>
                <a:cs typeface="Calibri"/>
              </a:rPr>
              <a:t>The EIC scientific program addresses all these questions</a:t>
            </a:r>
          </a:p>
        </p:txBody>
      </p:sp>
    </p:spTree>
    <p:extLst>
      <p:ext uri="{BB962C8B-B14F-4D97-AF65-F5344CB8AC3E}">
        <p14:creationId xmlns:p14="http://schemas.microsoft.com/office/powerpoint/2010/main" val="257435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effectLst/>
                <a:latin typeface="+mn-lt"/>
              </a:rPr>
              <a:t>QCD exploration at EIC</a:t>
            </a:r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4365AD6-663D-404C-BCED-F8EB1CC820CC}"/>
              </a:ext>
            </a:extLst>
          </p:cNvPr>
          <p:cNvSpPr txBox="1"/>
          <p:nvPr/>
        </p:nvSpPr>
        <p:spPr>
          <a:xfrm>
            <a:off x="662812" y="947226"/>
            <a:ext cx="4974059" cy="5837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effectLst/>
              </a:rPr>
              <a:t>REQUIREMENTS</a:t>
            </a:r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Access to gluon dominated region and wide kinematic range in x and Q</a:t>
            </a:r>
            <a:r>
              <a:rPr lang="en-US" sz="2000" baseline="30000" dirty="0">
                <a:effectLst/>
              </a:rPr>
              <a:t>2</a:t>
            </a:r>
          </a:p>
          <a:p>
            <a:endParaRPr lang="en-US" sz="2000" baseline="30000" dirty="0">
              <a:effectLst/>
            </a:endParaRPr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Access to spin structure and 3D spatial and momentum structure</a:t>
            </a:r>
          </a:p>
          <a:p>
            <a:br>
              <a:rPr lang="en-US" sz="2000" dirty="0">
                <a:effectLst/>
              </a:rPr>
            </a:br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Accessing the highest gluon densities </a:t>
            </a:r>
          </a:p>
          <a:p>
            <a:r>
              <a:rPr lang="en-US" sz="2000" dirty="0"/>
              <a:t>	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Studying observables as a function of x, Q</a:t>
            </a:r>
            <a:r>
              <a:rPr lang="en-US" sz="2000" baseline="30000" dirty="0">
                <a:effectLst/>
              </a:rPr>
              <a:t>2</a:t>
            </a:r>
            <a:r>
              <a:rPr lang="en-US" sz="2000" dirty="0">
                <a:effectLst/>
              </a:rPr>
              <a:t>, A, hadronic flavor, …</a:t>
            </a:r>
          </a:p>
          <a:p>
            <a:br>
              <a:rPr lang="en-US" sz="2000" dirty="0">
                <a:effectLst/>
              </a:rPr>
            </a:br>
            <a:endParaRPr lang="en-US" sz="2000" dirty="0">
              <a:effectLst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43265FC-3986-E745-AF32-B24899058C5B}"/>
              </a:ext>
            </a:extLst>
          </p:cNvPr>
          <p:cNvSpPr txBox="1"/>
          <p:nvPr/>
        </p:nvSpPr>
        <p:spPr>
          <a:xfrm>
            <a:off x="6640010" y="945328"/>
            <a:ext cx="555199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effectLst/>
              </a:rPr>
              <a:t>THE EIC COLLIDER PROVIDES</a:t>
            </a:r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Large center-of-mass energy range: </a:t>
            </a:r>
          </a:p>
          <a:p>
            <a:r>
              <a:rPr lang="en-US" sz="2000" dirty="0">
                <a:effectLst/>
              </a:rPr>
              <a:t>	√s = </a:t>
            </a:r>
            <a:r>
              <a:rPr lang="en-US" sz="2000" dirty="0"/>
              <a:t>30</a:t>
            </a:r>
            <a:r>
              <a:rPr lang="en-US" sz="2000" dirty="0">
                <a:effectLst/>
              </a:rPr>
              <a:t> -140 GeV </a:t>
            </a:r>
          </a:p>
          <a:p>
            <a:endParaRPr lang="en-US" sz="2000" dirty="0"/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Polarized electron, proton and light nuclear beams </a:t>
            </a:r>
          </a:p>
          <a:p>
            <a:r>
              <a:rPr lang="en-US" sz="2000" dirty="0"/>
              <a:t>	</a:t>
            </a:r>
            <a:r>
              <a:rPr lang="en-US" sz="2000" dirty="0">
                <a:effectLst/>
              </a:rPr>
              <a:t>≥ 70%</a:t>
            </a:r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Nuclear beams, the heavier the better </a:t>
            </a:r>
          </a:p>
          <a:p>
            <a:r>
              <a:rPr lang="en-US" sz="2000" dirty="0"/>
              <a:t>	</a:t>
            </a:r>
            <a:r>
              <a:rPr lang="en-US" sz="2000" dirty="0">
                <a:effectLst/>
              </a:rPr>
              <a:t>(from H to U)</a:t>
            </a:r>
          </a:p>
          <a:p>
            <a:endParaRPr lang="en-US" sz="2000" dirty="0">
              <a:effectLst/>
            </a:endParaRPr>
          </a:p>
          <a:p>
            <a:endParaRPr lang="en-US" sz="2000" dirty="0">
              <a:effectLst/>
            </a:endParaRPr>
          </a:p>
          <a:p>
            <a:endParaRPr lang="en-US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High luminosity (100 x HERA): 10</a:t>
            </a:r>
            <a:r>
              <a:rPr lang="en-US" sz="2000" baseline="30000" dirty="0">
                <a:effectLst/>
              </a:rPr>
              <a:t>33-34</a:t>
            </a:r>
            <a:r>
              <a:rPr lang="en-US" sz="2000" dirty="0">
                <a:effectLst/>
              </a:rPr>
              <a:t> cm</a:t>
            </a:r>
            <a:r>
              <a:rPr lang="en-US" sz="2000" baseline="30000" dirty="0">
                <a:effectLst/>
              </a:rPr>
              <a:t>-2</a:t>
            </a:r>
            <a:r>
              <a:rPr lang="en-US" sz="2000" dirty="0">
                <a:effectLst/>
              </a:rPr>
              <a:t> </a:t>
            </a:r>
            <a:r>
              <a:rPr lang="en-US" sz="2000" baseline="30000" dirty="0">
                <a:effectLst/>
              </a:rPr>
              <a:t>s-1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1BED196-F534-9248-AE67-714668443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156" y="4328369"/>
            <a:ext cx="2057013" cy="85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16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19DFDA-1E7E-AE1E-F508-DDE92061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69" y="254156"/>
            <a:ext cx="11499234" cy="402670"/>
          </a:xfrm>
        </p:spPr>
        <p:txBody>
          <a:bodyPr>
            <a:normAutofit fontScale="90000"/>
          </a:bodyPr>
          <a:lstStyle/>
          <a:p>
            <a:r>
              <a:rPr lang="en-US" sz="3600" b="1" dirty="0" err="1">
                <a:effectLst/>
                <a:latin typeface="+mn-lt"/>
              </a:rPr>
              <a:t>ePIC</a:t>
            </a:r>
            <a:r>
              <a:rPr lang="en-US" sz="3600" b="1" dirty="0">
                <a:effectLst/>
                <a:latin typeface="+mn-lt"/>
              </a:rPr>
              <a:t> at EIC</a:t>
            </a:r>
            <a:endParaRPr lang="en-US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C2E0BA9-F72F-1B4E-8CDA-4F8FF1DC2BCB}"/>
              </a:ext>
            </a:extLst>
          </p:cNvPr>
          <p:cNvSpPr txBox="1"/>
          <p:nvPr/>
        </p:nvSpPr>
        <p:spPr>
          <a:xfrm>
            <a:off x="8140544" y="1352342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Electron-</a:t>
            </a:r>
            <a:r>
              <a:rPr lang="it-IT" dirty="0" err="1"/>
              <a:t>Ion</a:t>
            </a:r>
            <a:r>
              <a:rPr lang="it-IT" dirty="0"/>
              <a:t> Collider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54461C3-E589-094A-996E-864EF67D8503}"/>
              </a:ext>
            </a:extLst>
          </p:cNvPr>
          <p:cNvSpPr txBox="1"/>
          <p:nvPr/>
        </p:nvSpPr>
        <p:spPr>
          <a:xfrm>
            <a:off x="2551712" y="1352342"/>
            <a:ext cx="266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ePIC central detector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44709C59-B659-D849-BD1E-E7B4EDB9ADA9}"/>
              </a:ext>
            </a:extLst>
          </p:cNvPr>
          <p:cNvGrpSpPr/>
          <p:nvPr/>
        </p:nvGrpSpPr>
        <p:grpSpPr>
          <a:xfrm>
            <a:off x="416081" y="1684653"/>
            <a:ext cx="11440466" cy="4311978"/>
            <a:chOff x="416081" y="1684653"/>
            <a:chExt cx="11440466" cy="431197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EC4DF136-B851-1F44-B872-DAC10DAE7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14381" y="1701447"/>
              <a:ext cx="4342166" cy="4247639"/>
            </a:xfrm>
            <a:prstGeom prst="rect">
              <a:avLst/>
            </a:prstGeom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09DF9D2A-8074-4E4C-B37A-D6160DAC3F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081" y="1684653"/>
              <a:ext cx="6905818" cy="4311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9ADB8916-F21B-D34F-9E8E-3B4B039300A9}"/>
                </a:ext>
              </a:extLst>
            </p:cNvPr>
            <p:cNvSpPr txBox="1"/>
            <p:nvPr/>
          </p:nvSpPr>
          <p:spPr>
            <a:xfrm>
              <a:off x="8839711" y="3916651"/>
              <a:ext cx="753457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ePIC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C12FB65B-48FF-6A46-9FF2-81D96D5C07EC}"/>
                </a:ext>
              </a:extLst>
            </p:cNvPr>
            <p:cNvCxnSpPr>
              <a:cxnSpLocks/>
            </p:cNvCxnSpPr>
            <p:nvPr/>
          </p:nvCxnSpPr>
          <p:spPr>
            <a:xfrm>
              <a:off x="6317532" y="4355013"/>
              <a:ext cx="2522179" cy="17549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BF6C00D-D8B7-8143-8785-23C221184275}"/>
                  </a:ext>
                </a:extLst>
              </p:cNvPr>
              <p:cNvSpPr txBox="1"/>
              <p:nvPr/>
            </p:nvSpPr>
            <p:spPr>
              <a:xfrm>
                <a:off x="8426654" y="908914"/>
                <a:ext cx="2306337" cy="374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it-IT" b="1" i="1" dirty="0" smtClean="0">
                              <a:solidFill>
                                <a:srgbClr val="C00000"/>
                              </a:solidFill>
                            </a:rPr>
                          </m:ctrlPr>
                        </m:radPr>
                        <m:deg/>
                        <m:e>
                          <m:r>
                            <a:rPr lang="en-GB" b="1" i="0" dirty="0" smtClean="0">
                              <a:solidFill>
                                <a:srgbClr val="C00000"/>
                              </a:solidFill>
                            </a:rPr>
                            <m:t>𝐬</m:t>
                          </m:r>
                        </m:e>
                      </m:rad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=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𝟎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 −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𝟏𝟒𝟎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 </m:t>
                      </m:r>
                      <m:r>
                        <a:rPr lang="en-GB" b="1" i="0" dirty="0" smtClean="0">
                          <a:solidFill>
                            <a:srgbClr val="C00000"/>
                          </a:solidFill>
                        </a:rPr>
                        <m:t>𝐆𝐞𝐕</m:t>
                      </m:r>
                    </m:oMath>
                  </m:oMathPara>
                </a14:m>
                <a:endParaRPr lang="it-IT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BF6C00D-D8B7-8143-8785-23C221184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6654" y="908914"/>
                <a:ext cx="2306337" cy="374398"/>
              </a:xfrm>
              <a:prstGeom prst="rect">
                <a:avLst/>
              </a:prstGeom>
              <a:blipFill>
                <a:blip r:embed="rId5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2A4B2C-FC98-9A48-A035-3CAF0B4EB4F3}"/>
              </a:ext>
            </a:extLst>
          </p:cNvPr>
          <p:cNvSpPr txBox="1"/>
          <p:nvPr/>
        </p:nvSpPr>
        <p:spPr>
          <a:xfrm>
            <a:off x="484169" y="922931"/>
            <a:ext cx="814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Asymmetric, energy tunable, highly polarized electron and proton/ion beams   </a:t>
            </a:r>
          </a:p>
        </p:txBody>
      </p:sp>
    </p:spTree>
    <p:extLst>
      <p:ext uri="{BB962C8B-B14F-4D97-AF65-F5344CB8AC3E}">
        <p14:creationId xmlns:p14="http://schemas.microsoft.com/office/powerpoint/2010/main" val="115313140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98D2554909C94BB45400E87C135FCB" ma:contentTypeVersion="11" ma:contentTypeDescription="Create a new document." ma:contentTypeScope="" ma:versionID="9712ab41627a533a3bfa1b03f1b83f33">
  <xsd:schema xmlns:xsd="http://www.w3.org/2001/XMLSchema" xmlns:xs="http://www.w3.org/2001/XMLSchema" xmlns:p="http://schemas.microsoft.com/office/2006/metadata/properties" xmlns:ns2="d767f846-2003-4795-b8a5-c12e60d56749" xmlns:ns3="3bfd71d5-c7ac-4dca-b865-a609d1eb4074" targetNamespace="http://schemas.microsoft.com/office/2006/metadata/properties" ma:root="true" ma:fieldsID="d38064be7588bf028e4b14846bf38c6b" ns2:_="" ns3:_="">
    <xsd:import namespace="d767f846-2003-4795-b8a5-c12e60d56749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7f846-2003-4795-b8a5-c12e60d567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Comments" ma:index="18" nillable="true" ma:displayName="Comments" ma:format="Dropdown" ma:internalName="Comment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67f846-2003-4795-b8a5-c12e60d56749">
      <Terms xmlns="http://schemas.microsoft.com/office/infopath/2007/PartnerControls"/>
    </lcf76f155ced4ddcb4097134ff3c332f>
    <TaxCatchAll xmlns="3bfd71d5-c7ac-4dca-b865-a609d1eb4074" xsi:nil="true"/>
    <Comments xmlns="d767f846-2003-4795-b8a5-c12e60d56749" xsi:nil="true"/>
  </documentManagement>
</p:properties>
</file>

<file path=customXml/itemProps1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2238CF-A64D-4ECD-9443-EBFB8B232D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67f846-2003-4795-b8a5-c12e60d56749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5637A3-DEB1-4C7D-9F81-D2184D65C3B4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d767f846-2003-4795-b8a5-c12e60d56749"/>
    <ds:schemaRef ds:uri="http://schemas.openxmlformats.org/package/2006/metadata/core-properties"/>
    <ds:schemaRef ds:uri="3bfd71d5-c7ac-4dca-b865-a609d1eb407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Long Lead Procurement Widescreen PPT Template</Template>
  <TotalTime>10526</TotalTime>
  <Words>1857</Words>
  <Application>Microsoft Macintosh PowerPoint</Application>
  <PresentationFormat>Widescreen</PresentationFormat>
  <Paragraphs>357</Paragraphs>
  <Slides>28</Slides>
  <Notes>20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5" baseType="lpstr">
      <vt:lpstr>Cambria Math</vt:lpstr>
      <vt:lpstr>Calibri</vt:lpstr>
      <vt:lpstr>Arial</vt:lpstr>
      <vt:lpstr>Wingdings</vt:lpstr>
      <vt:lpstr>Courier New</vt:lpstr>
      <vt:lpstr>Helvetica</vt:lpstr>
      <vt:lpstr>BNL</vt:lpstr>
      <vt:lpstr>Enabling future detector technology within ePIC at the EIC </vt:lpstr>
      <vt:lpstr>Critical QCD Questions Addressed</vt:lpstr>
      <vt:lpstr>Critical QCD Questions Addressed</vt:lpstr>
      <vt:lpstr>Critical QCD Questions Addressed</vt:lpstr>
      <vt:lpstr>Critical QCD Questions Addressed</vt:lpstr>
      <vt:lpstr>Critical QCD Questions Addressed</vt:lpstr>
      <vt:lpstr>Critical QCD Questions Addressed</vt:lpstr>
      <vt:lpstr>QCD exploration at EIC</vt:lpstr>
      <vt:lpstr>ePIC at EIC</vt:lpstr>
      <vt:lpstr>ePIC at EIC</vt:lpstr>
      <vt:lpstr>ePIC at EIC</vt:lpstr>
      <vt:lpstr>THE ePIC CENTRAL DETECTOR</vt:lpstr>
      <vt:lpstr>THE ePIC CENTRAL DETECTOR</vt:lpstr>
      <vt:lpstr>THE NEW MARCO SUPERCONDICTING SOLENOID</vt:lpstr>
      <vt:lpstr>THE NEW MARCO SUPERCONDICTING SOLENOID</vt:lpstr>
      <vt:lpstr>THE NEW MARCO SUPERCONDICTING SOLENOID</vt:lpstr>
      <vt:lpstr>THE NEW MARCO SUPERCONDICTING SOLENOID</vt:lpstr>
      <vt:lpstr>ePIC Tracking</vt:lpstr>
      <vt:lpstr>ePIC Tracking: SVT</vt:lpstr>
      <vt:lpstr>ePIC Tracking: MPGD</vt:lpstr>
      <vt:lpstr>The ePIC Electromagnetic Calorimeters: read by Si PM</vt:lpstr>
      <vt:lpstr>Hadron Calorimetry</vt:lpstr>
      <vt:lpstr>PID: TOF, hpDIRC, pfRICH, dRIC</vt:lpstr>
      <vt:lpstr>PID: TOF, hpDIRC, pfRICH, dRIC</vt:lpstr>
      <vt:lpstr>World first at ePIC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&lt;LLP WBS – LLP Description&gt; CD-3A Director’s Review</dc:title>
  <dc:subject/>
  <dc:creator>ksmith@bnl.gov</dc:creator>
  <cp:keywords/>
  <dc:description/>
  <cp:lastModifiedBy>Annalisa D'Angelo</cp:lastModifiedBy>
  <cp:revision>121</cp:revision>
  <dcterms:created xsi:type="dcterms:W3CDTF">2023-09-12T20:43:32Z</dcterms:created>
  <dcterms:modified xsi:type="dcterms:W3CDTF">2025-02-27T16:31:41Z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0x0101005198D2554909C94BB45400E87C135FCB</vt:lpwstr>
  </property>
  <property fmtid="{D5CDD505-2E9C-101B-9397-08002B2CF9AE}" pid="3" name="MediaServiceImageTags">
    <vt:lpwstr/>
  </property>
</Properties>
</file>