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923" r:id="rId3"/>
    <p:sldId id="259" r:id="rId4"/>
    <p:sldId id="260" r:id="rId5"/>
    <p:sldId id="261" r:id="rId6"/>
    <p:sldId id="262" r:id="rId7"/>
    <p:sldId id="2926" r:id="rId8"/>
    <p:sldId id="2924" r:id="rId9"/>
    <p:sldId id="263" r:id="rId10"/>
    <p:sldId id="257" r:id="rId11"/>
    <p:sldId id="2906" r:id="rId12"/>
    <p:sldId id="2917" r:id="rId13"/>
    <p:sldId id="2918" r:id="rId14"/>
    <p:sldId id="2922" r:id="rId15"/>
    <p:sldId id="2894" r:id="rId16"/>
    <p:sldId id="2911" r:id="rId17"/>
    <p:sldId id="2903" r:id="rId18"/>
    <p:sldId id="2919" r:id="rId19"/>
    <p:sldId id="2896" r:id="rId20"/>
    <p:sldId id="2920" r:id="rId21"/>
  </p:sldIdLst>
  <p:sldSz cx="12192000" cy="6858000"/>
  <p:notesSz cx="6858000" cy="9144000"/>
  <p:defaultTextStyle>
    <a:defPPr>
      <a:defRPr lang="en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08"/>
    <p:restoredTop sz="94972"/>
  </p:normalViewPr>
  <p:slideViewPr>
    <p:cSldViewPr snapToGrid="0">
      <p:cViewPr varScale="1">
        <p:scale>
          <a:sx n="92" d="100"/>
          <a:sy n="92" d="100"/>
        </p:scale>
        <p:origin x="784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2-11T22:04:33.915"/>
    </inkml:context>
    <inkml:brush xml:id="br0">
      <inkml:brushProperty name="width" value="0.35" units="cm"/>
      <inkml:brushProperty name="height" value="0.35" units="cm"/>
      <inkml:brushProperty name="color" value="#FF0066"/>
    </inkml:brush>
  </inkml:definitions>
  <inkml:trace contextRef="#ctx0" brushRef="#br0">0 0 24575,'0'0'0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1T21:52:19.583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nkEffects" value="pencil"/>
    </inkml:brush>
  </inkml:definitions>
  <inkml:trace contextRef="#ctx0" brushRef="#br0">0 1 16383,'25'10'0,"-5"-2"0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1T21:52:20.178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nkEffects" value="pencil"/>
    </inkml:brush>
  </inkml:definitions>
  <inkml:trace contextRef="#ctx0" brushRef="#br0">1 0 16383,'0'0'0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3-12-11T21:52:20.760"/>
    </inkml:context>
    <inkml:brush xml:id="br0">
      <inkml:brushProperty name="width" value="0.35" units="cm"/>
      <inkml:brushProperty name="height" value="2.1" units="cm"/>
      <inkml:brushProperty name="color" value="#849398"/>
      <inkml:brushProperty name="inkEffects" value="pencil"/>
    </inkml:brush>
  </inkml:definitions>
  <inkml:trace contextRef="#ctx0" brushRef="#br0">0 0 16383,'0'0'0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2DEA1-E3E4-8C64-21DA-C5438773BA7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0F3C4C-C405-B32A-DC77-8D00007B7B5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1107AE-A0CE-C7A2-4DC4-7E2D91DA2D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B43832-C970-2290-5524-0C10504F2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4D4F22-C667-A977-636F-0511EB5DC9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134756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A6D68E-C541-8690-956A-4754C2ACA8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106BA54-61FC-7B1F-18A8-7D5EFF63B1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31931D-2F8D-798F-1D28-922A9FA10F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8CA643-2A5E-BC1D-1441-D238D2847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E64733-AEBA-2572-BAC0-51694ECDE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4104725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927BAB-959C-4370-8437-CC69F7DEEA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7245CC-00E8-7D81-529E-A4DB4873B8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B7BFDE-249D-F6FC-9CFA-CA3441FB76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C2FCE7-796A-EB77-3BC5-320BB75E2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C5740A-E816-CFED-419D-2BF35DA714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801635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7FD588-D6BC-DC1C-F645-E710D0A144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A4A0E7-86EE-4FFC-3ABC-79BB9B0CD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ADB3BE-9B40-61D0-49FD-B5A45D3E9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36D48C-61F1-9039-3AF0-C8E34670C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070480-BE7B-14E9-AE1F-37922C1C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5321164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FD5720-1E70-9099-3194-FC19B4309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2BD9D4-C7F6-E8B9-2090-723A8447D0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B8CF2C-A580-70F0-0407-DCFE0FAE8B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F39A62-9BC5-B8C6-65C3-281A5D18A3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71EEEE-9F5B-B1A3-13DF-28B97A0FA4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120349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3633D-E351-5535-1452-207997A4B9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453754-E64B-0AD0-4B2B-478D59E0E0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16D93E-98A8-DC80-197A-E09F940D2E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AD4CF0-6C34-07CE-26C1-BC8206F0B7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FDB91A-0DCE-74A6-9E03-9321E312B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4E8E4F-BE1F-820C-EF27-925748CA08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6889879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036CC7-4689-D33C-F4BB-D565030DC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28C1D-5926-8CA8-9DBB-28305DC484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7945283-A8F6-A054-47C4-C98F7E7693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2E8D71-F89D-D59A-AB61-42FB1BE7C0B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58F5058-1C53-7224-98C4-EEDF005EDF4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1015876-A899-BD46-0705-684793931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141E9F-2C75-6B18-6D34-8B8812F5EE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7934704-FB00-F0D6-F86C-9D78085405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9020408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2AE0E-D697-1C15-9D49-ADF0FB5F94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94FF08B-290B-D66E-E460-D468ED58F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98C9DA-6726-E18C-F427-4DCCBD7B40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5AB99EB-389A-CF44-1622-947BF839E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40682098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865C755-442E-5C70-38DE-6FA13F4825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CE19297-7444-2A55-E0D0-127A9ECE5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75AB06-2062-F4DC-3CBC-23995E0408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2672559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004A13-9165-58BB-5B49-144014C38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A345FF-FAFA-917A-A2FF-44B0E17748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53A87CB-8062-077A-2A9A-8203B13CB10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B51A580-555C-B6B0-AA68-E062A181B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DFFFA0-D14C-91DF-E703-8F5336614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983EB3-0278-2C82-3845-DFEDFFF14C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4796251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2EACEF-2048-1F02-69AB-05A5D4C928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8646339-858C-09E1-C4F2-5680C51E660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4D56B5-FE9C-E37C-7A5A-7DEDB0305B4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55BF931-04D1-04D3-BB34-090826639B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4BD676-F983-1314-2980-484B7D9B3D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D65EA8-5F49-56A9-40FE-4E431FFF90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244792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52491C8-F723-80C1-4A03-AB65E7E9E0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DC26E9-00C0-5099-268F-B2B0651B5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7BAA310-58C4-5C1E-42EE-CFFC4492769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494D0-9F60-7B4A-8D9C-CB687E384CAC}" type="datetimeFigureOut">
              <a:rPr lang="en-TR" smtClean="0"/>
              <a:t>12.02.2024</a:t>
            </a:fld>
            <a:endParaRPr lang="en-T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EF3C3-9B38-6E5E-5B59-787F8CA80A3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36E6D-9B72-53D1-0C7C-91443A64A15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806FAB-28D9-474C-A840-4AF156058136}" type="slidenum">
              <a:rPr lang="en-TR" smtClean="0"/>
              <a:t>‹#›</a:t>
            </a:fld>
            <a:endParaRPr lang="en-TR"/>
          </a:p>
        </p:txBody>
      </p:sp>
    </p:spTree>
    <p:extLst>
      <p:ext uri="{BB962C8B-B14F-4D97-AF65-F5344CB8AC3E}">
        <p14:creationId xmlns:p14="http://schemas.microsoft.com/office/powerpoint/2010/main" val="3222526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/HTE-2024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hte.ankara.edu.tr/tezli-yuksek-lisans-programlari/#1a45de2d8a42f299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4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emf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12" Type="http://schemas.openxmlformats.org/officeDocument/2006/relationships/image" Target="../media/image3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4.xml"/><Relationship Id="rId11" Type="http://schemas.openxmlformats.org/officeDocument/2006/relationships/image" Target="../media/image2.png"/><Relationship Id="rId5" Type="http://schemas.openxmlformats.org/officeDocument/2006/relationships/image" Target="../media/image21.png"/><Relationship Id="rId10" Type="http://schemas.openxmlformats.org/officeDocument/2006/relationships/image" Target="../media/image17.jpeg"/><Relationship Id="rId4" Type="http://schemas.openxmlformats.org/officeDocument/2006/relationships/customXml" Target="../ink/ink3.xml"/><Relationship Id="rId9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nstagram.com/h_t_ens/" TargetMode="External"/><Relationship Id="rId2" Type="http://schemas.openxmlformats.org/officeDocument/2006/relationships/hyperlink" Target="https://twitter.com/H_T_Ens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linkedin.com/in/h%C4%B1zland%C4%B1r%C4%B1c%C4%B1-teknolojileri-enstit%C3%BCs%C3%BC-9a575129a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indico.cern.ch/e/HTE-202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ustomXml" Target="../ink/ink1.xm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white text on a black background&#10;&#10;Description automatically generated">
            <a:extLst>
              <a:ext uri="{FF2B5EF4-FFF2-40B4-BE49-F238E27FC236}">
                <a16:creationId xmlns:a16="http://schemas.microsoft.com/office/drawing/2014/main" id="{7F8AA449-DED0-E269-2A92-1EC9F2BB29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496" y="1125240"/>
            <a:ext cx="11183623" cy="375920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E2BCE8F7-B9B4-2F31-C031-8FD1EB1EF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5084" y="5694218"/>
            <a:ext cx="10041831" cy="1031359"/>
          </a:xfrm>
        </p:spPr>
        <p:txBody>
          <a:bodyPr>
            <a:normAutofit fontScale="90000"/>
          </a:bodyPr>
          <a:lstStyle/>
          <a:p>
            <a:pPr algn="ctr"/>
            <a:r>
              <a:rPr lang="en-TR" sz="2800" b="1" dirty="0"/>
              <a:t>İlkay TÜRK ÇAKIR</a:t>
            </a:r>
            <a:br>
              <a:rPr lang="en-TR" sz="2800" dirty="0"/>
            </a:br>
            <a:r>
              <a:rPr lang="en-TR" sz="2800" dirty="0"/>
              <a:t>Ankara Üniversitesi </a:t>
            </a:r>
            <a:br>
              <a:rPr lang="en-TR" sz="2800" dirty="0"/>
            </a:br>
            <a:r>
              <a:rPr lang="en-TR" sz="2800" dirty="0"/>
              <a:t>Hızlandırıcı Teknolojileri Enstitüsü</a:t>
            </a:r>
            <a:br>
              <a:rPr lang="en-TR" sz="2800" dirty="0"/>
            </a:br>
            <a:r>
              <a:rPr lang="en-TR" sz="2800" dirty="0"/>
              <a:t>(</a:t>
            </a:r>
            <a:r>
              <a:rPr lang="en-US" sz="2800" dirty="0"/>
              <a:t>TH</a:t>
            </a:r>
            <a:r>
              <a:rPr lang="en-TR" sz="2800" dirty="0"/>
              <a:t>E-UKO’24 Düzenleme Kurulu Adına)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BCE099-838B-8F90-96E8-99B6A590E2D5}"/>
              </a:ext>
            </a:extLst>
          </p:cNvPr>
          <p:cNvSpPr txBox="1"/>
          <p:nvPr/>
        </p:nvSpPr>
        <p:spPr>
          <a:xfrm>
            <a:off x="3041073" y="334166"/>
            <a:ext cx="6109852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TR" sz="4000" dirty="0"/>
              <a:t>HOŞGELDİNİZ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EBF397-625D-B981-4355-745327D47DBF}"/>
              </a:ext>
            </a:extLst>
          </p:cNvPr>
          <p:cNvSpPr txBox="1"/>
          <p:nvPr/>
        </p:nvSpPr>
        <p:spPr>
          <a:xfrm>
            <a:off x="9150925" y="4515109"/>
            <a:ext cx="2244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dirty="0"/>
              <a:t>12-17 Şubat, 2024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ADE55DC6-341F-41C9-53AC-3C8521A9133B}"/>
              </a:ext>
            </a:extLst>
          </p:cNvPr>
          <p:cNvSpPr txBox="1"/>
          <p:nvPr/>
        </p:nvSpPr>
        <p:spPr>
          <a:xfrm>
            <a:off x="379496" y="5133109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55CC"/>
                </a:solidFill>
                <a:effectLst/>
                <a:latin typeface="Aptos" panose="020B0004020202020204" pitchFamily="34" charset="0"/>
                <a:hlinkClick r:id="rId3"/>
              </a:rPr>
              <a:t>https://indico.cern.ch/e/HTE-2024</a:t>
            </a:r>
            <a:endParaRPr lang="en-TR" dirty="0"/>
          </a:p>
        </p:txBody>
      </p:sp>
      <p:pic>
        <p:nvPicPr>
          <p:cNvPr id="16" name="Picture 4" descr="Dosya:Ankara Üniversitesi logosu.png - Vikipedi">
            <a:extLst>
              <a:ext uri="{FF2B5EF4-FFF2-40B4-BE49-F238E27FC236}">
                <a16:creationId xmlns:a16="http://schemas.microsoft.com/office/drawing/2014/main" id="{7E36F1FD-DAFD-E1B2-0B2B-CCA848A599D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3746" y="49176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Resim 4">
            <a:extLst>
              <a:ext uri="{FF2B5EF4-FFF2-40B4-BE49-F238E27FC236}">
                <a16:creationId xmlns:a16="http://schemas.microsoft.com/office/drawing/2014/main" id="{E50FF721-3DA6-EF6A-01D6-64821687CAB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26958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ikdörtgen 3"/>
          <p:cNvSpPr/>
          <p:nvPr/>
        </p:nvSpPr>
        <p:spPr>
          <a:xfrm>
            <a:off x="478971" y="1893663"/>
            <a:ext cx="11234057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Ankara Üniversitesi Hızlandırıcı Teknolojileri Enstitüsü (HTE) Türkiye’de </a:t>
            </a:r>
            <a:r>
              <a:rPr lang="tr-TR" sz="20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ilk </a:t>
            </a:r>
            <a:r>
              <a:rPr lang="tr-TR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hızlandırıcı ve </a:t>
            </a:r>
            <a:r>
              <a:rPr lang="tr-TR" sz="2000" b="0" i="0" dirty="0" err="1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dedektör</a:t>
            </a:r>
            <a:r>
              <a:rPr lang="tr-TR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çalışmalarını başlatarak 09.05.2011 tarihinde hizmete açılmıştır. </a:t>
            </a:r>
          </a:p>
          <a:p>
            <a:pPr algn="just">
              <a:buClr>
                <a:srgbClr val="FF0000"/>
              </a:buClr>
            </a:pPr>
            <a:endParaRPr lang="tr-TR" sz="2000" b="0" i="0" dirty="0"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HTE 2011-2020 yılları arasında, Kalkınma Bakanlığı (sonrasında Cumhurbaşkanlığı Strateji ve Bütçe Başkanlığı) tarafından desteklenen “Elektron Hızlandırıcısı ve Lazer Tesisi – TARLA” tasarımı, kurulumu görevlerini üstlenmiştir.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tr-T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2020 yılında TARLA projesi 6550 kapsamında araştırma merkezi olması nedeniyle Sanayi ve Teknoloji Bakanlığına bağlanmıştır. </a:t>
            </a:r>
          </a:p>
          <a:p>
            <a:pPr marL="285750" indent="-285750" algn="just">
              <a:buClr>
                <a:srgbClr val="FF0000"/>
              </a:buClr>
              <a:buFont typeface="Wingdings" panose="05000000000000000000" pitchFamily="2" charset="2"/>
              <a:buChar char="v"/>
            </a:pPr>
            <a:endParaRPr lang="tr-T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Clr>
                <a:srgbClr val="FF0000"/>
              </a:buClr>
              <a:buFont typeface="Wingdings" pitchFamily="2" charset="2"/>
              <a:buChar char="ü"/>
            </a:pPr>
            <a:r>
              <a:rPr lang="tr-TR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HTE eğitim-faaliyetlerine </a:t>
            </a:r>
            <a:r>
              <a:rPr lang="tr-TR" sz="2000" b="1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2021-2022</a:t>
            </a:r>
            <a:r>
              <a:rPr lang="tr-TR" sz="2000" b="0" i="0" dirty="0">
                <a:solidFill>
                  <a:srgbClr val="FF0000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tr-TR" sz="2000" b="0" i="0" dirty="0"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güz döneminde başlamıştır.</a:t>
            </a:r>
          </a:p>
          <a:p>
            <a:pPr algn="just">
              <a:buClr>
                <a:srgbClr val="FF0000"/>
              </a:buClr>
            </a:pPr>
            <a:endParaRPr lang="tr-T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buClr>
                <a:srgbClr val="FF0000"/>
              </a:buClr>
            </a:pPr>
            <a:endParaRPr lang="tr-TR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Metin kutusu 4"/>
          <p:cNvSpPr txBox="1"/>
          <p:nvPr/>
        </p:nvSpPr>
        <p:spPr>
          <a:xfrm>
            <a:off x="2061575" y="332300"/>
            <a:ext cx="89858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>
                <a:latin typeface="Comic Sans MS" panose="030F0902030302020204" pitchFamily="66" charset="0"/>
              </a:rPr>
              <a:t>HIZLANDIRICI TEKNOLOJİLERİ ENSTİTÜSÜ (HTE)</a:t>
            </a:r>
          </a:p>
        </p:txBody>
      </p:sp>
      <p:pic>
        <p:nvPicPr>
          <p:cNvPr id="2" name="Picture 4" descr="Dosya:Ankara Üniversitesi logosu.png - Vikipedi">
            <a:extLst>
              <a:ext uri="{FF2B5EF4-FFF2-40B4-BE49-F238E27FC236}">
                <a16:creationId xmlns:a16="http://schemas.microsoft.com/office/drawing/2014/main" id="{408992E1-2EC2-75DC-1A6D-9735025324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Resim 4">
            <a:extLst>
              <a:ext uri="{FF2B5EF4-FFF2-40B4-BE49-F238E27FC236}">
                <a16:creationId xmlns:a16="http://schemas.microsoft.com/office/drawing/2014/main" id="{FB526719-61E6-13F5-2CF3-AC0B74BD9C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9444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568C2B-2D91-FA62-F76A-F55015A517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1468" y="244444"/>
            <a:ext cx="10291482" cy="960902"/>
          </a:xfrm>
        </p:spPr>
        <p:txBody>
          <a:bodyPr>
            <a:normAutofit/>
          </a:bodyPr>
          <a:lstStyle/>
          <a:p>
            <a:pPr algn="ctr"/>
            <a:r>
              <a:rPr lang="en-TR" sz="3200" b="1" dirty="0">
                <a:latin typeface="Comic Sans MS" panose="030F0902030302020204" pitchFamily="66" charset="0"/>
                <a:cs typeface="Calibri" panose="020F0502020204030204" pitchFamily="34" charset="0"/>
              </a:rPr>
              <a:t>LİSANSÜSTÜ PROGRAMLARIMIZ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0C70EC0-85F0-C741-8C2C-13ED845F1D70}"/>
              </a:ext>
            </a:extLst>
          </p:cNvPr>
          <p:cNvSpPr txBox="1"/>
          <p:nvPr/>
        </p:nvSpPr>
        <p:spPr>
          <a:xfrm>
            <a:off x="541468" y="1695200"/>
            <a:ext cx="11109063" cy="369331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b="1" dirty="0">
              <a:effectLst/>
            </a:endParaRPr>
          </a:p>
          <a:p>
            <a:r>
              <a:rPr lang="en-US" sz="2400" b="1" dirty="0">
                <a:effectLst/>
                <a:latin typeface="Comic Sans MS" panose="030F0902030302020204" pitchFamily="66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Hızlandırıcı ve Dedektör Teknolojileri Tezli Yüksek Lisans Programı</a:t>
            </a:r>
            <a:r>
              <a:rPr lang="en-US" sz="2400" b="1" dirty="0">
                <a:effectLst/>
                <a:latin typeface="Comic Sans MS" panose="030F0902030302020204" pitchFamily="66" charset="0"/>
              </a:rPr>
              <a:t> </a:t>
            </a:r>
            <a:endParaRPr lang="en-US" sz="2400" b="1" dirty="0">
              <a:solidFill>
                <a:srgbClr val="FF0000"/>
              </a:solidFill>
              <a:effectLst/>
              <a:latin typeface="Comic Sans MS" panose="030F0902030302020204" pitchFamily="66" charset="0"/>
            </a:endParaRPr>
          </a:p>
          <a:p>
            <a:r>
              <a:rPr lang="en-US" sz="2400" b="1" dirty="0">
                <a:solidFill>
                  <a:srgbClr val="FF0000"/>
                </a:solidFill>
                <a:effectLst/>
                <a:latin typeface="Comic Sans MS" panose="030F0902030302020204" pitchFamily="66" charset="0"/>
              </a:rPr>
              <a:t>(2021) </a:t>
            </a:r>
            <a:endParaRPr lang="en-US" sz="2400" b="1" dirty="0">
              <a:latin typeface="Comic Sans MS" panose="030F0902030302020204" pitchFamily="66" charset="0"/>
            </a:endParaRPr>
          </a:p>
          <a:p>
            <a:endParaRPr lang="en-US" sz="2400" b="1" dirty="0">
              <a:effectLst/>
              <a:latin typeface="Comic Sans MS" panose="030F0902030302020204" pitchFamily="66" charset="0"/>
            </a:endParaRPr>
          </a:p>
          <a:p>
            <a:r>
              <a:rPr lang="en-US" sz="2400" b="1" dirty="0">
                <a:effectLst/>
                <a:latin typeface="Comic Sans MS" panose="030F0902030302020204" pitchFamily="66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Hızlandırıcı ve Dedektör Teknolojileri Tezli Yüksek Lisans Programı</a:t>
            </a:r>
            <a:r>
              <a:rPr lang="en-US" sz="2400" b="1" dirty="0">
                <a:effectLst/>
                <a:latin typeface="Comic Sans MS" panose="030F0902030302020204" pitchFamily="66" charset="0"/>
              </a:rPr>
              <a:t> (</a:t>
            </a:r>
            <a:r>
              <a:rPr lang="en-US" sz="2400" b="1" dirty="0" err="1">
                <a:effectLst/>
                <a:latin typeface="Comic Sans MS" panose="030F0902030302020204" pitchFamily="66" charset="0"/>
              </a:rPr>
              <a:t>İngilizce</a:t>
            </a:r>
            <a:r>
              <a:rPr lang="en-US" sz="2400" b="1" dirty="0">
                <a:effectLst/>
                <a:latin typeface="Comic Sans MS" panose="030F0902030302020204" pitchFamily="66" charset="0"/>
              </a:rPr>
              <a:t>) (</a:t>
            </a:r>
            <a:r>
              <a:rPr lang="en-US" sz="2400" b="1" dirty="0">
                <a:solidFill>
                  <a:srgbClr val="FF0000"/>
                </a:solidFill>
                <a:effectLst/>
                <a:latin typeface="Comic Sans MS" panose="030F0902030302020204" pitchFamily="66" charset="0"/>
              </a:rPr>
              <a:t>2023)</a:t>
            </a:r>
          </a:p>
          <a:p>
            <a:endParaRPr lang="en-US" sz="2400" b="1" dirty="0">
              <a:latin typeface="Comic Sans MS" panose="030F0902030302020204" pitchFamily="66" charset="0"/>
            </a:endParaRPr>
          </a:p>
          <a:p>
            <a:endParaRPr lang="en-US" sz="2400" b="1" dirty="0">
              <a:effectLst/>
              <a:latin typeface="Comic Sans MS" panose="030F0902030302020204" pitchFamily="66" charset="0"/>
            </a:endParaRPr>
          </a:p>
          <a:p>
            <a:r>
              <a:rPr lang="en-US" sz="2400" b="1" dirty="0">
                <a:effectLst/>
                <a:latin typeface="Comic Sans MS" panose="030F0902030302020204" pitchFamily="66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Hızlandırıcı ve Dedektör Teknolojileri  Doktora Programı</a:t>
            </a:r>
            <a:r>
              <a:rPr lang="en-US" sz="2400" b="1" dirty="0">
                <a:effectLst/>
                <a:latin typeface="Comic Sans MS" panose="030F0902030302020204" pitchFamily="66" charset="0"/>
              </a:rPr>
              <a:t> (</a:t>
            </a:r>
            <a:r>
              <a:rPr lang="en-US" sz="2400" b="1" dirty="0">
                <a:solidFill>
                  <a:srgbClr val="FF0000"/>
                </a:solidFill>
                <a:effectLst/>
                <a:latin typeface="Comic Sans MS" panose="030F0902030302020204" pitchFamily="66" charset="0"/>
              </a:rPr>
              <a:t>2023</a:t>
            </a:r>
            <a:r>
              <a:rPr lang="en-US" sz="2400" b="1" dirty="0">
                <a:effectLst/>
                <a:latin typeface="Comic Sans MS" panose="030F0902030302020204" pitchFamily="66" charset="0"/>
              </a:rPr>
              <a:t>)</a:t>
            </a:r>
          </a:p>
          <a:p>
            <a:endParaRPr lang="en-US" sz="2400" b="1" dirty="0">
              <a:effectLst/>
            </a:endParaRPr>
          </a:p>
        </p:txBody>
      </p:sp>
      <p:pic>
        <p:nvPicPr>
          <p:cNvPr id="4" name="Picture 4" descr="Dosya:Ankara Üniversitesi logosu.png - Vikipedi">
            <a:extLst>
              <a:ext uri="{FF2B5EF4-FFF2-40B4-BE49-F238E27FC236}">
                <a16:creationId xmlns:a16="http://schemas.microsoft.com/office/drawing/2014/main" id="{04A3D6F7-C6F7-471A-57F5-67EE7B4F8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4">
            <a:extLst>
              <a:ext uri="{FF2B5EF4-FFF2-40B4-BE49-F238E27FC236}">
                <a16:creationId xmlns:a16="http://schemas.microsoft.com/office/drawing/2014/main" id="{F5A25BE5-5463-8F73-993D-EA9BA9649E7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89482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and white flyer&#10;&#10;Description automatically generated">
            <a:extLst>
              <a:ext uri="{FF2B5EF4-FFF2-40B4-BE49-F238E27FC236}">
                <a16:creationId xmlns:a16="http://schemas.microsoft.com/office/drawing/2014/main" id="{19B373D4-DA13-0475-A770-AD8EF4CE700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16" y="1027820"/>
            <a:ext cx="3656111" cy="4802360"/>
          </a:xfrm>
          <a:prstGeom prst="rect">
            <a:avLst/>
          </a:prstGeom>
        </p:spPr>
      </p:pic>
      <p:pic>
        <p:nvPicPr>
          <p:cNvPr id="5" name="Picture 4" descr="A poster with a blue and white design&#10;&#10;Description automatically generated with medium confidence">
            <a:extLst>
              <a:ext uri="{FF2B5EF4-FFF2-40B4-BE49-F238E27FC236}">
                <a16:creationId xmlns:a16="http://schemas.microsoft.com/office/drawing/2014/main" id="{2FDCC3A9-96A6-0939-C0BD-E342AC5CDC8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3192" y="1027820"/>
            <a:ext cx="3656110" cy="4802360"/>
          </a:xfrm>
          <a:prstGeom prst="rect">
            <a:avLst/>
          </a:prstGeom>
        </p:spPr>
      </p:pic>
      <p:pic>
        <p:nvPicPr>
          <p:cNvPr id="7" name="Picture 6" descr="A close-up of a flyer&#10;&#10;Description automatically generated">
            <a:extLst>
              <a:ext uri="{FF2B5EF4-FFF2-40B4-BE49-F238E27FC236}">
                <a16:creationId xmlns:a16="http://schemas.microsoft.com/office/drawing/2014/main" id="{116BE177-90DA-1822-9C43-1266276FB73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1180" y="978514"/>
            <a:ext cx="3393894" cy="4802360"/>
          </a:xfrm>
          <a:prstGeom prst="rect">
            <a:avLst/>
          </a:prstGeom>
        </p:spPr>
      </p:pic>
      <p:sp>
        <p:nvSpPr>
          <p:cNvPr id="8" name="Metin kutusu 5">
            <a:extLst>
              <a:ext uri="{FF2B5EF4-FFF2-40B4-BE49-F238E27FC236}">
                <a16:creationId xmlns:a16="http://schemas.microsoft.com/office/drawing/2014/main" id="{0E0655BE-704C-0AB9-427F-6688C730D721}"/>
              </a:ext>
            </a:extLst>
          </p:cNvPr>
          <p:cNvSpPr txBox="1"/>
          <p:nvPr/>
        </p:nvSpPr>
        <p:spPr>
          <a:xfrm>
            <a:off x="3711827" y="139923"/>
            <a:ext cx="616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>
                <a:latin typeface="Comic Sans MS" panose="030F0902030302020204" pitchFamily="66" charset="0"/>
              </a:rPr>
              <a:t>HTE SEMİNERLERİ -2023</a:t>
            </a:r>
          </a:p>
        </p:txBody>
      </p:sp>
      <p:pic>
        <p:nvPicPr>
          <p:cNvPr id="2" name="Picture 4" descr="Dosya:Ankara Üniversitesi logosu.png - Vikipedi">
            <a:extLst>
              <a:ext uri="{FF2B5EF4-FFF2-40B4-BE49-F238E27FC236}">
                <a16:creationId xmlns:a16="http://schemas.microsoft.com/office/drawing/2014/main" id="{2C0AA651-819D-27B6-C9D3-499F6E310B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sim 4">
            <a:extLst>
              <a:ext uri="{FF2B5EF4-FFF2-40B4-BE49-F238E27FC236}">
                <a16:creationId xmlns:a16="http://schemas.microsoft.com/office/drawing/2014/main" id="{5EAC68C8-E162-8713-998C-B63810C591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7903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tanding in front of a machine&#10;&#10;Description automatically generated">
            <a:extLst>
              <a:ext uri="{FF2B5EF4-FFF2-40B4-BE49-F238E27FC236}">
                <a16:creationId xmlns:a16="http://schemas.microsoft.com/office/drawing/2014/main" id="{8CB73775-DCF6-78B4-87AA-CEAFC09E41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2679" y="1029415"/>
            <a:ext cx="3413764" cy="4830476"/>
          </a:xfrm>
          <a:prstGeom prst="rect">
            <a:avLst/>
          </a:prstGeom>
        </p:spPr>
      </p:pic>
      <p:pic>
        <p:nvPicPr>
          <p:cNvPr id="5" name="Picture 4" descr="A red and white card with a person in a white jacket&#10;&#10;Description automatically generated">
            <a:extLst>
              <a:ext uri="{FF2B5EF4-FFF2-40B4-BE49-F238E27FC236}">
                <a16:creationId xmlns:a16="http://schemas.microsoft.com/office/drawing/2014/main" id="{4570D046-A3BD-EF8B-6FCF-48985D690B0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640" y="1075785"/>
            <a:ext cx="3468447" cy="4907853"/>
          </a:xfrm>
          <a:prstGeom prst="rect">
            <a:avLst/>
          </a:prstGeom>
        </p:spPr>
      </p:pic>
      <p:pic>
        <p:nvPicPr>
          <p:cNvPr id="7" name="Picture 6" descr="A poster with a colorful design&#10;&#10;Description automatically generated with medium confidence">
            <a:extLst>
              <a:ext uri="{FF2B5EF4-FFF2-40B4-BE49-F238E27FC236}">
                <a16:creationId xmlns:a16="http://schemas.microsoft.com/office/drawing/2014/main" id="{872E8FEF-31B3-9A67-B073-055D32B668A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4005" y="1029416"/>
            <a:ext cx="3413764" cy="4830475"/>
          </a:xfrm>
          <a:prstGeom prst="rect">
            <a:avLst/>
          </a:prstGeom>
        </p:spPr>
      </p:pic>
      <p:sp>
        <p:nvSpPr>
          <p:cNvPr id="2" name="Metin kutusu 5">
            <a:extLst>
              <a:ext uri="{FF2B5EF4-FFF2-40B4-BE49-F238E27FC236}">
                <a16:creationId xmlns:a16="http://schemas.microsoft.com/office/drawing/2014/main" id="{2A6C3490-FDE9-12B4-0C25-4C9A4B994A58}"/>
              </a:ext>
            </a:extLst>
          </p:cNvPr>
          <p:cNvSpPr txBox="1"/>
          <p:nvPr/>
        </p:nvSpPr>
        <p:spPr>
          <a:xfrm>
            <a:off x="3711827" y="139923"/>
            <a:ext cx="61664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>
                <a:latin typeface="Comic Sans MS" panose="030F0902030302020204" pitchFamily="66" charset="0"/>
              </a:rPr>
              <a:t>HTE SEMİNERLERİ -2023</a:t>
            </a:r>
          </a:p>
        </p:txBody>
      </p:sp>
      <p:pic>
        <p:nvPicPr>
          <p:cNvPr id="4" name="Picture 4" descr="Dosya:Ankara Üniversitesi logosu.png - Vikipedi">
            <a:extLst>
              <a:ext uri="{FF2B5EF4-FFF2-40B4-BE49-F238E27FC236}">
                <a16:creationId xmlns:a16="http://schemas.microsoft.com/office/drawing/2014/main" id="{EE0F024A-07A3-C5F5-98C7-16513B4E3B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4">
            <a:extLst>
              <a:ext uri="{FF2B5EF4-FFF2-40B4-BE49-F238E27FC236}">
                <a16:creationId xmlns:a16="http://schemas.microsoft.com/office/drawing/2014/main" id="{1F6266D3-2A5F-967B-B64A-6A1BD4F8D87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16422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63E66201-0A09-9C09-6F36-A82BEF9332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314" y="838199"/>
            <a:ext cx="3661582" cy="5181601"/>
          </a:xfrm>
          <a:prstGeom prst="rect">
            <a:avLst/>
          </a:prstGeom>
        </p:spPr>
      </p:pic>
      <p:sp>
        <p:nvSpPr>
          <p:cNvPr id="4" name="Metin kutusu 5">
            <a:extLst>
              <a:ext uri="{FF2B5EF4-FFF2-40B4-BE49-F238E27FC236}">
                <a16:creationId xmlns:a16="http://schemas.microsoft.com/office/drawing/2014/main" id="{BF9ADB64-4F98-C634-6C15-886F55905CF6}"/>
              </a:ext>
            </a:extLst>
          </p:cNvPr>
          <p:cNvSpPr txBox="1"/>
          <p:nvPr/>
        </p:nvSpPr>
        <p:spPr>
          <a:xfrm>
            <a:off x="1579418" y="139923"/>
            <a:ext cx="669457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>
                <a:latin typeface="Comic Sans MS" panose="030F0902030302020204" pitchFamily="66" charset="0"/>
              </a:rPr>
              <a:t>HTE SEMİNERLERİ -2024</a:t>
            </a:r>
          </a:p>
        </p:txBody>
      </p:sp>
      <p:pic>
        <p:nvPicPr>
          <p:cNvPr id="5" name="Picture 4" descr="Dosya:Ankara Üniversitesi logosu.png - Vikipedi">
            <a:extLst>
              <a:ext uri="{FF2B5EF4-FFF2-40B4-BE49-F238E27FC236}">
                <a16:creationId xmlns:a16="http://schemas.microsoft.com/office/drawing/2014/main" id="{3DBF326C-E025-EA27-F0F8-106FD199C7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4">
            <a:extLst>
              <a:ext uri="{FF2B5EF4-FFF2-40B4-BE49-F238E27FC236}">
                <a16:creationId xmlns:a16="http://schemas.microsoft.com/office/drawing/2014/main" id="{5D28E125-7C01-B4D5-C2E3-4B4CE59922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427714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sim 3">
            <a:extLst>
              <a:ext uri="{FF2B5EF4-FFF2-40B4-BE49-F238E27FC236}">
                <a16:creationId xmlns:a16="http://schemas.microsoft.com/office/drawing/2014/main" id="{7497EBEC-0563-A042-BFE0-48A3A5F7BD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211" y="1164598"/>
            <a:ext cx="3537706" cy="4528803"/>
          </a:xfrm>
          <a:prstGeom prst="rect">
            <a:avLst/>
          </a:prstGeom>
        </p:spPr>
      </p:pic>
      <p:pic>
        <p:nvPicPr>
          <p:cNvPr id="6" name="Resim 5">
            <a:extLst>
              <a:ext uri="{FF2B5EF4-FFF2-40B4-BE49-F238E27FC236}">
                <a16:creationId xmlns:a16="http://schemas.microsoft.com/office/drawing/2014/main" id="{6686EA00-CA79-87D6-F287-39F394F334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8965" y="1307635"/>
            <a:ext cx="3359225" cy="4242727"/>
          </a:xfrm>
          <a:prstGeom prst="rect">
            <a:avLst/>
          </a:prstGeom>
        </p:spPr>
      </p:pic>
      <p:sp>
        <p:nvSpPr>
          <p:cNvPr id="8" name="Metin kutusu 7">
            <a:extLst>
              <a:ext uri="{FF2B5EF4-FFF2-40B4-BE49-F238E27FC236}">
                <a16:creationId xmlns:a16="http://schemas.microsoft.com/office/drawing/2014/main" id="{35DFD2BA-D4BF-9768-0D00-04E14BC97184}"/>
              </a:ext>
            </a:extLst>
          </p:cNvPr>
          <p:cNvSpPr txBox="1"/>
          <p:nvPr/>
        </p:nvSpPr>
        <p:spPr>
          <a:xfrm>
            <a:off x="3814917" y="333776"/>
            <a:ext cx="62573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3200" b="1" dirty="0">
                <a:latin typeface="Comic Sans MS" panose="030F0902030302020204" pitchFamily="66" charset="0"/>
              </a:rPr>
              <a:t>HTE KURSLARI - 2023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401C4D-2C2E-4982-BCF9-4F5DCC69A25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42239" y="1249121"/>
            <a:ext cx="3041105" cy="4303548"/>
          </a:xfrm>
          <a:prstGeom prst="rect">
            <a:avLst/>
          </a:prstGeom>
        </p:spPr>
      </p:pic>
      <p:pic>
        <p:nvPicPr>
          <p:cNvPr id="2" name="Picture 4" descr="Dosya:Ankara Üniversitesi logosu.png - Vikipedi">
            <a:extLst>
              <a:ext uri="{FF2B5EF4-FFF2-40B4-BE49-F238E27FC236}">
                <a16:creationId xmlns:a16="http://schemas.microsoft.com/office/drawing/2014/main" id="{4B49EE38-6606-A64A-35A2-F418B1DD96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F80CEFF9-17E1-0E22-452B-6B73FFCF70D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20606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etin kutusu 7">
            <a:extLst>
              <a:ext uri="{FF2B5EF4-FFF2-40B4-BE49-F238E27FC236}">
                <a16:creationId xmlns:a16="http://schemas.microsoft.com/office/drawing/2014/main" id="{41356578-E913-6611-FE8D-F480CBE6D690}"/>
              </a:ext>
            </a:extLst>
          </p:cNvPr>
          <p:cNvSpPr txBox="1"/>
          <p:nvPr/>
        </p:nvSpPr>
        <p:spPr>
          <a:xfrm>
            <a:off x="1622266" y="13242"/>
            <a:ext cx="84268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2800" b="1" dirty="0">
                <a:latin typeface="Comic Sans MS" panose="030F0902030302020204" pitchFamily="66" charset="0"/>
              </a:rPr>
              <a:t>YURTDIŞI VERİLEN EĞİTİMLER -2023</a:t>
            </a:r>
          </a:p>
        </p:txBody>
      </p:sp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2">
            <p14:nvContentPartPr>
              <p14:cNvPr id="10" name="Ink 9">
                <a:extLst>
                  <a:ext uri="{FF2B5EF4-FFF2-40B4-BE49-F238E27FC236}">
                    <a16:creationId xmlns:a16="http://schemas.microsoft.com/office/drawing/2014/main" id="{C42914EB-7312-04BB-8DC9-EE2EC9415795}"/>
                  </a:ext>
                </a:extLst>
              </p14:cNvPr>
              <p14:cNvContentPartPr/>
              <p14:nvPr/>
            </p14:nvContentPartPr>
            <p14:xfrm>
              <a:off x="1605706" y="3318875"/>
              <a:ext cx="16560" cy="6840"/>
            </p14:xfrm>
          </p:contentPart>
        </mc:Choice>
        <mc:Fallback xmlns="">
          <p:pic>
            <p:nvPicPr>
              <p:cNvPr id="10" name="Ink 9">
                <a:extLst>
                  <a:ext uri="{FF2B5EF4-FFF2-40B4-BE49-F238E27FC236}">
                    <a16:creationId xmlns:a16="http://schemas.microsoft.com/office/drawing/2014/main" id="{C42914EB-7312-04BB-8DC9-EE2EC9415795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542706" y="2941235"/>
                <a:ext cx="142200" cy="76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4">
            <p14:nvContentPartPr>
              <p14:cNvPr id="11" name="Ink 10">
                <a:extLst>
                  <a:ext uri="{FF2B5EF4-FFF2-40B4-BE49-F238E27FC236}">
                    <a16:creationId xmlns:a16="http://schemas.microsoft.com/office/drawing/2014/main" id="{9AB0F0BE-203A-6303-8E04-A87CE4243860}"/>
                  </a:ext>
                </a:extLst>
              </p14:cNvPr>
              <p14:cNvContentPartPr/>
              <p14:nvPr/>
            </p14:nvContentPartPr>
            <p14:xfrm>
              <a:off x="2337586" y="3416075"/>
              <a:ext cx="360" cy="360"/>
            </p14:xfrm>
          </p:contentPart>
        </mc:Choice>
        <mc:Fallback xmlns="">
          <p:pic>
            <p:nvPicPr>
              <p:cNvPr id="11" name="Ink 10">
                <a:extLst>
                  <a:ext uri="{FF2B5EF4-FFF2-40B4-BE49-F238E27FC236}">
                    <a16:creationId xmlns:a16="http://schemas.microsoft.com/office/drawing/2014/main" id="{9AB0F0BE-203A-6303-8E04-A87CE4243860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274946" y="3038075"/>
                <a:ext cx="126000" cy="75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 xmlns:aink="http://schemas.microsoft.com/office/drawing/2016/ink">
        <mc:Choice Requires="p14 aink">
          <p:contentPart p14:bwMode="auto" r:id="rId6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F2CA1B8B-9AC8-5E12-5B4D-4C141827AE47}"/>
                  </a:ext>
                </a:extLst>
              </p14:cNvPr>
              <p14:cNvContentPartPr/>
              <p14:nvPr/>
            </p14:nvContentPartPr>
            <p14:xfrm>
              <a:off x="2360626" y="3427595"/>
              <a:ext cx="360" cy="360"/>
            </p14:xfrm>
          </p:contentPart>
        </mc:Choice>
        <mc:Fallback xmlns=""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F2CA1B8B-9AC8-5E12-5B4D-4C141827AE47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297626" y="3049595"/>
                <a:ext cx="126000" cy="75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7009F123-EF40-C3D5-07F6-3F4BF3A4D53B}"/>
              </a:ext>
            </a:extLst>
          </p:cNvPr>
          <p:cNvGrpSpPr/>
          <p:nvPr/>
        </p:nvGrpSpPr>
        <p:grpSpPr>
          <a:xfrm>
            <a:off x="418061" y="913496"/>
            <a:ext cx="5014551" cy="4810757"/>
            <a:chOff x="184587" y="821088"/>
            <a:chExt cx="4394723" cy="5687288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8BF81469-35E1-875F-73EF-A74993017FA9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84587" y="821088"/>
              <a:ext cx="4394723" cy="5687288"/>
            </a:xfrm>
            <a:prstGeom prst="rect">
              <a:avLst/>
            </a:prstGeom>
          </p:spPr>
        </p:pic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051DAF6C-0749-54D6-6FA8-F057AF6BEA7F}"/>
                </a:ext>
              </a:extLst>
            </p:cNvPr>
            <p:cNvSpPr/>
            <p:nvPr/>
          </p:nvSpPr>
          <p:spPr>
            <a:xfrm>
              <a:off x="3267225" y="5199529"/>
              <a:ext cx="874469" cy="14343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TR"/>
            </a:p>
          </p:txBody>
        </p:sp>
      </p:grpSp>
      <p:pic>
        <p:nvPicPr>
          <p:cNvPr id="21" name="Picture 2">
            <a:extLst>
              <a:ext uri="{FF2B5EF4-FFF2-40B4-BE49-F238E27FC236}">
                <a16:creationId xmlns:a16="http://schemas.microsoft.com/office/drawing/2014/main" id="{1840E339-3178-7E12-2675-9AC502EEFE9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6797" y="2667500"/>
            <a:ext cx="2026920" cy="1520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4">
            <a:extLst>
              <a:ext uri="{FF2B5EF4-FFF2-40B4-BE49-F238E27FC236}">
                <a16:creationId xmlns:a16="http://schemas.microsoft.com/office/drawing/2014/main" id="{EAF9AB35-C0C1-0952-857A-3975595BD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0524" y="934218"/>
            <a:ext cx="2025855" cy="1520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05B9A38A-5A95-A523-7811-A42591E8ED8D}"/>
              </a:ext>
            </a:extLst>
          </p:cNvPr>
          <p:cNvSpPr txBox="1"/>
          <p:nvPr/>
        </p:nvSpPr>
        <p:spPr>
          <a:xfrm>
            <a:off x="5606797" y="5024890"/>
            <a:ext cx="657147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</a:rPr>
              <a:t>International School on Physics &amp; Allied Disciplines (ISPAD) - 2023</a:t>
            </a:r>
          </a:p>
          <a:p>
            <a:endParaRPr lang="en-US" b="1" dirty="0">
              <a:solidFill>
                <a:srgbClr val="FF0000"/>
              </a:solidFill>
            </a:endParaRPr>
          </a:p>
          <a:p>
            <a:r>
              <a:rPr lang="en-US" b="1" dirty="0">
                <a:solidFill>
                  <a:srgbClr val="FF0000"/>
                </a:solidFill>
              </a:rPr>
              <a:t>International School on Physics &amp; Allied Disciplines (ISPAD) - 2024</a:t>
            </a:r>
          </a:p>
        </p:txBody>
      </p:sp>
      <p:pic>
        <p:nvPicPr>
          <p:cNvPr id="3" name="Picture 4" descr="Dosya:Ankara Üniversitesi logosu.png - Vikipedi">
            <a:extLst>
              <a:ext uri="{FF2B5EF4-FFF2-40B4-BE49-F238E27FC236}">
                <a16:creationId xmlns:a16="http://schemas.microsoft.com/office/drawing/2014/main" id="{56EF62A3-0C53-3BD0-4D06-1652CCBEC5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sim 4">
            <a:extLst>
              <a:ext uri="{FF2B5EF4-FFF2-40B4-BE49-F238E27FC236}">
                <a16:creationId xmlns:a16="http://schemas.microsoft.com/office/drawing/2014/main" id="{4A961368-0C7C-72E6-9676-B7C7E66532A9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28051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9350A984-FBD7-9AA5-4F07-4D17B7EF9455}"/>
              </a:ext>
            </a:extLst>
          </p:cNvPr>
          <p:cNvSpPr txBox="1"/>
          <p:nvPr/>
        </p:nvSpPr>
        <p:spPr>
          <a:xfrm>
            <a:off x="90054" y="1323439"/>
            <a:ext cx="12011891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CERN BL4S YARIŞMASINDA </a:t>
            </a:r>
            <a:r>
              <a:rPr lang="tr-TR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“</a:t>
            </a:r>
            <a:r>
              <a:rPr lang="tr-TR" sz="1800" b="1" dirty="0" err="1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Michel</a:t>
            </a:r>
            <a:r>
              <a:rPr lang="tr-TR" sz="1800" b="1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-in Motion</a:t>
            </a:r>
            <a:r>
              <a:rPr lang="tr-TR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” İSİMLİ LİSELİ TÜRK </a:t>
            </a:r>
            <a:r>
              <a:rPr lang="en-US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(🇹🇷) </a:t>
            </a:r>
            <a:r>
              <a:rPr lang="tr-TR" sz="1800" dirty="0">
                <a:solidFill>
                  <a:srgbClr val="FF0000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TAKIMININ BAŞARISI</a:t>
            </a:r>
            <a:endParaRPr lang="en-TR" sz="1800" dirty="0">
              <a:solidFill>
                <a:srgbClr val="FF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algn="just"/>
            <a:r>
              <a:rPr lang="tr-T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Ankara Üniversitesi Hızlandırıcı Teknolojileri Enstitüsü’nden </a:t>
            </a:r>
            <a:r>
              <a:rPr lang="tr-T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Prof. Dr. İlkay TÜRK ÇAKIR</a:t>
            </a:r>
            <a:r>
              <a:rPr lang="tr-T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ve TENMAK NÜKEN Proton Hızlandırıcı Tesisinden </a:t>
            </a:r>
            <a:r>
              <a:rPr lang="tr-T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Dr. Nilay BOSTAN</a:t>
            </a:r>
            <a:r>
              <a:rPr lang="tr-T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mentörlüğünde</a:t>
            </a:r>
            <a:r>
              <a:rPr lang="tr-T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Aydın Bil Koleji Fen ve Teknoloji Lisesi, Aydın Bil Koleji Anadolu Lisesi, Nazilli Fen Lisesi, İstanbul Kartal </a:t>
            </a:r>
            <a:r>
              <a:rPr lang="tr-TR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Bahçeşehir</a:t>
            </a:r>
            <a:r>
              <a:rPr lang="tr-T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Koleji Anadolu Lisesi, Aydın Fen Lisesi ve İstanbul Amerikan Robert Lisesi okullarından olan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öğrencilerimizin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kurmuş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olduğu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tr-TR" sz="1800" b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Michel</a:t>
            </a:r>
            <a:r>
              <a:rPr lang="tr-TR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-in Motion”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isimli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takım</a:t>
            </a:r>
            <a:r>
              <a:rPr lang="tr-TR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ımız</a:t>
            </a:r>
            <a:r>
              <a:rPr lang="tr-T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bilim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insanlarının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değerlendirmesi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sonucu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tr-TR" sz="1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Outreach</a:t>
            </a:r>
            <a:r>
              <a:rPr lang="tr-TR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tr-TR" sz="1800" b="1" i="1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Proposal</a:t>
            </a:r>
            <a:r>
              <a:rPr lang="en-US" sz="1800" b="1" i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isimli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ödül</a:t>
            </a:r>
            <a:r>
              <a:rPr lang="tr-TR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layık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800" dirty="0" err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görüldü</a:t>
            </a:r>
            <a:r>
              <a:rPr lang="en-US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pPr algn="just"/>
            <a:endParaRPr lang="en-US" dirty="0">
              <a:solidFill>
                <a:srgbClr val="00000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en-US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tr-TR" sz="1800" dirty="0">
              <a:solidFill>
                <a:srgbClr val="000000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207210C-D63F-9722-06E7-678F20C4F8A2}"/>
              </a:ext>
            </a:extLst>
          </p:cNvPr>
          <p:cNvSpPr txBox="1"/>
          <p:nvPr/>
        </p:nvSpPr>
        <p:spPr>
          <a:xfrm>
            <a:off x="-146071" y="174503"/>
            <a:ext cx="118001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 algn="ctr"/>
            <a:r>
              <a:rPr lang="tr-TR" sz="2400" b="1" dirty="0">
                <a:effectLst/>
                <a:latin typeface="Comic Sans MS" panose="030F0902030302020204" pitchFamily="66" charset="0"/>
                <a:ea typeface="Calibri" panose="020F0502020204030204" pitchFamily="34" charset="0"/>
                <a:cs typeface="Calibri" panose="020F0502020204030204" pitchFamily="34" charset="0"/>
              </a:rPr>
              <a:t>LİSELERARASI CERN YARIŞMALARI İÇİN ÖĞRENCİLERE  DANIŞMANLIK VE BİLGİ VERİLMESİ-2023 </a:t>
            </a:r>
            <a:endParaRPr lang="tr-TR" sz="2400" b="1" dirty="0">
              <a:latin typeface="Comic Sans MS" panose="030F0902030302020204" pitchFamily="66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D9655E-0B76-8843-F7EE-4934BF2E2A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011" y="2912627"/>
            <a:ext cx="3784538" cy="3770870"/>
          </a:xfrm>
          <a:prstGeom prst="rect">
            <a:avLst/>
          </a:prstGeom>
        </p:spPr>
      </p:pic>
      <p:pic>
        <p:nvPicPr>
          <p:cNvPr id="12" name="Picture 11" descr="A group of people on a video call&#10;&#10;Description automatically generated">
            <a:extLst>
              <a:ext uri="{FF2B5EF4-FFF2-40B4-BE49-F238E27FC236}">
                <a16:creationId xmlns:a16="http://schemas.microsoft.com/office/drawing/2014/main" id="{6053B1F2-C689-4863-7406-D983C2162B0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65777" y="3070562"/>
            <a:ext cx="4727550" cy="3279738"/>
          </a:xfrm>
          <a:prstGeom prst="rect">
            <a:avLst/>
          </a:prstGeom>
        </p:spPr>
      </p:pic>
      <p:pic>
        <p:nvPicPr>
          <p:cNvPr id="2" name="Picture 4" descr="Dosya:Ankara Üniversitesi logosu.png - Vikipedi">
            <a:extLst>
              <a:ext uri="{FF2B5EF4-FFF2-40B4-BE49-F238E27FC236}">
                <a16:creationId xmlns:a16="http://schemas.microsoft.com/office/drawing/2014/main" id="{9BEE73CD-AE02-3288-CABB-1CB8792EB9E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9268F5B0-9D05-2DF9-5098-5BCBD4CF41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39621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Metin kutusu 4"/>
          <p:cNvSpPr txBox="1"/>
          <p:nvPr/>
        </p:nvSpPr>
        <p:spPr>
          <a:xfrm>
            <a:off x="1607127" y="401782"/>
            <a:ext cx="872995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r-TR" sz="3200" b="1" dirty="0">
                <a:latin typeface="Comic Sans MS" panose="030F0902030302020204" pitchFamily="66" charset="0"/>
                <a:cs typeface="Calibri" panose="020F0502020204030204" pitchFamily="34" charset="0"/>
              </a:rPr>
              <a:t>ENSTİTÜMÜZDE DEVAM EDEN İŞBİRLİKLERİ </a:t>
            </a:r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A43C5D87-DC42-8F6E-E565-C8274D1508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6031911"/>
              </p:ext>
            </p:extLst>
          </p:nvPr>
        </p:nvGraphicFramePr>
        <p:xfrm>
          <a:off x="1424708" y="1644072"/>
          <a:ext cx="9094788" cy="42590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710992">
                  <a:extLst>
                    <a:ext uri="{9D8B030D-6E8A-4147-A177-3AD203B41FA5}">
                      <a16:colId xmlns:a16="http://schemas.microsoft.com/office/drawing/2014/main" val="495848850"/>
                    </a:ext>
                  </a:extLst>
                </a:gridCol>
                <a:gridCol w="3383796">
                  <a:extLst>
                    <a:ext uri="{9D8B030D-6E8A-4147-A177-3AD203B41FA5}">
                      <a16:colId xmlns:a16="http://schemas.microsoft.com/office/drawing/2014/main" val="89842762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Anlaşma Yapılan Merkez,</a:t>
                      </a:r>
                      <a:r>
                        <a:rPr lang="tr-TR" sz="1800" b="1" baseline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r-TR" sz="1800" b="1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İşbirliği ve Proje</a:t>
                      </a:r>
                      <a:endParaRPr lang="tr-TR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800" b="1" kern="120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Yılı ve Süresi</a:t>
                      </a:r>
                      <a:endParaRPr lang="tr-TR" sz="1800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en-TR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626584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European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XFEL</a:t>
                      </a:r>
                      <a:r>
                        <a:rPr lang="tr-TR" sz="1400" b="1" baseline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Hamburg, Germany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2012, sürekli</a:t>
                      </a:r>
                      <a:endParaRPr lang="tr-TR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188721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European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Spallation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Source (ESS)</a:t>
                      </a:r>
                      <a:r>
                        <a:rPr lang="tr-TR" sz="1400" b="1" baseline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Lund,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Sweden</a:t>
                      </a:r>
                      <a:endParaRPr lang="tr-TR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2013, sürekli</a:t>
                      </a:r>
                      <a:endParaRPr lang="tr-TR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67219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CERN CLIC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XBand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XFEL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Kollaborasyonu</a:t>
                      </a:r>
                      <a:r>
                        <a:rPr lang="tr-TR" sz="1400" b="1" baseline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Geneva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Switzerland</a:t>
                      </a:r>
                      <a:endParaRPr lang="tr-TR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2013, sürekli</a:t>
                      </a:r>
                      <a:endParaRPr lang="tr-TR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48849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FELS OF EUROPE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Kollaborasyonu</a:t>
                      </a:r>
                      <a:r>
                        <a:rPr lang="tr-TR" sz="1400" b="1" baseline="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Hamburg-Germany</a:t>
                      </a:r>
                      <a:endParaRPr lang="tr-TR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2014, sürekli</a:t>
                      </a:r>
                      <a:endParaRPr lang="tr-TR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35870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DESY, FLASHI, FLASHII </a:t>
                      </a:r>
                      <a:r>
                        <a:rPr lang="en-US" sz="1400" b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ve</a:t>
                      </a:r>
                      <a:r>
                        <a:rPr lang="en-US" sz="1400" b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European-XFEL 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2013, sürekli</a:t>
                      </a:r>
                      <a:endParaRPr lang="tr-TR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420177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ATLAS (A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Tororidal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LHC </a:t>
                      </a:r>
                      <a:r>
                        <a:rPr lang="tr-TR" sz="1400" b="1" dirty="0" err="1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ApparatuS</a:t>
                      </a: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2014, sürekli</a:t>
                      </a:r>
                      <a:endParaRPr lang="tr-TR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13305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FCC </a:t>
                      </a:r>
                      <a:r>
                        <a:rPr lang="en-US" sz="1400" b="1" i="0" u="none" strike="noStrike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Feasibility Study (MoU – CERN) 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2022, sürekli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3849791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CLIC - CERN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2022, sürekli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2330288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tr-TR" sz="140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CERN DRD3 Projesi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r-TR" sz="1400" dirty="0"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2023, sürekli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tr-TR" sz="14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487216229"/>
                  </a:ext>
                </a:extLst>
              </a:tr>
            </a:tbl>
          </a:graphicData>
        </a:graphic>
      </p:graphicFrame>
      <p:pic>
        <p:nvPicPr>
          <p:cNvPr id="2" name="Picture 4" descr="Dosya:Ankara Üniversitesi logosu.png - Vikipedi">
            <a:extLst>
              <a:ext uri="{FF2B5EF4-FFF2-40B4-BE49-F238E27FC236}">
                <a16:creationId xmlns:a16="http://schemas.microsoft.com/office/drawing/2014/main" id="{B688FAC4-4DD9-6B57-F361-9759AD65A27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Resim 4">
            <a:extLst>
              <a:ext uri="{FF2B5EF4-FFF2-40B4-BE49-F238E27FC236}">
                <a16:creationId xmlns:a16="http://schemas.microsoft.com/office/drawing/2014/main" id="{9650500F-F20A-6E65-BB59-F73ADD2201B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4037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0D26F52-7413-A9A4-E29F-4312AA6D5E95}"/>
              </a:ext>
            </a:extLst>
          </p:cNvPr>
          <p:cNvSpPr txBox="1"/>
          <p:nvPr/>
        </p:nvSpPr>
        <p:spPr>
          <a:xfrm>
            <a:off x="526754" y="493058"/>
            <a:ext cx="9041523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/>
            <a:r>
              <a:rPr lang="en-US" sz="1800" b="1" i="0" u="sng" strike="noStrike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Sosyal</a:t>
            </a:r>
            <a:r>
              <a:rPr lang="en-US" sz="1800" b="1" i="0" u="sng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US" sz="1800" b="1" i="0" u="sng" strike="noStrike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Medya</a:t>
            </a:r>
            <a:r>
              <a:rPr lang="en-US" sz="1800" b="1" i="0" u="sng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 </a:t>
            </a:r>
            <a:r>
              <a:rPr lang="en-US" sz="1800" b="1" i="0" u="sng" strike="noStrike" dirty="0" err="1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Hesaplarımız</a:t>
            </a:r>
            <a:r>
              <a:rPr lang="en-US" sz="1800" b="1" i="0" u="sng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:</a:t>
            </a:r>
          </a:p>
          <a:p>
            <a:pPr algn="l"/>
            <a:endParaRPr lang="en-US" b="1" dirty="0">
              <a:solidFill>
                <a:srgbClr val="333333"/>
              </a:solidFill>
              <a:latin typeface="times new roman" panose="02020603050405020304" pitchFamily="18" charset="0"/>
            </a:endParaRPr>
          </a:p>
          <a:p>
            <a:pPr algn="l"/>
            <a:endParaRPr lang="en-US" b="0" i="0" u="none" strike="noStrike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algn="l"/>
            <a:r>
              <a:rPr lang="en-US" sz="1800" b="1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Twitter:</a:t>
            </a:r>
            <a:r>
              <a:rPr lang="en-US" sz="18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en-US" sz="1800" b="0" i="0" u="none" strike="noStrike" dirty="0">
                <a:solidFill>
                  <a:srgbClr val="0186BA"/>
                </a:solidFill>
                <a:effectLst/>
                <a:latin typeface="times new roman" panose="02020603050405020304" pitchFamily="18" charset="0"/>
                <a:hlinkClick r:id="rId2"/>
              </a:rPr>
              <a:t>https://twitter.com/H_T_Ens</a:t>
            </a:r>
            <a:endParaRPr lang="en-US" b="0" i="0" u="none" strike="noStrike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algn="l"/>
            <a:r>
              <a:rPr lang="en-US" sz="1800" b="1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Instagram:</a:t>
            </a:r>
            <a:r>
              <a:rPr lang="en-US" sz="18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en-US" sz="1800" b="0" i="0" u="none" strike="noStrike" dirty="0">
                <a:solidFill>
                  <a:srgbClr val="0186BA"/>
                </a:solidFill>
                <a:effectLst/>
                <a:latin typeface="times new roman" panose="02020603050405020304" pitchFamily="18" charset="0"/>
                <a:hlinkClick r:id="rId3"/>
              </a:rPr>
              <a:t>https://www.instagram.com/h_t_ens/</a:t>
            </a:r>
            <a:endParaRPr lang="en-US" b="0" i="0" u="none" strike="noStrike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algn="l"/>
            <a:r>
              <a:rPr lang="en-US" sz="1800" b="1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LinkedIn:</a:t>
            </a:r>
            <a:r>
              <a:rPr lang="en-US" sz="1800" b="0" i="0" u="none" strike="noStrike" dirty="0">
                <a:solidFill>
                  <a:srgbClr val="333333"/>
                </a:solidFill>
                <a:effectLst/>
                <a:latin typeface="times new roman" panose="02020603050405020304" pitchFamily="18" charset="0"/>
              </a:rPr>
              <a:t> </a:t>
            </a:r>
            <a:r>
              <a:rPr lang="en-US" sz="1800" b="0" i="0" u="none" strike="noStrike" dirty="0">
                <a:solidFill>
                  <a:srgbClr val="0186BA"/>
                </a:solidFill>
                <a:effectLst/>
                <a:latin typeface="times new roman" panose="02020603050405020304" pitchFamily="18" charset="0"/>
                <a:hlinkClick r:id="rId4"/>
              </a:rPr>
              <a:t>https://www.linkedin.com/in/hızlandırıcı-teknolojileri-enstitüsü</a:t>
            </a:r>
            <a:endParaRPr lang="en-US" sz="1800" b="0" i="0" u="none" strike="noStrike" dirty="0">
              <a:solidFill>
                <a:srgbClr val="0186BA"/>
              </a:solidFill>
              <a:effectLst/>
              <a:latin typeface="times new roman" panose="02020603050405020304" pitchFamily="18" charset="0"/>
            </a:endParaRPr>
          </a:p>
          <a:p>
            <a:pPr algn="l"/>
            <a:endParaRPr lang="en-US" dirty="0">
              <a:solidFill>
                <a:srgbClr val="0186BA"/>
              </a:solidFill>
              <a:latin typeface="times new roman" panose="02020603050405020304" pitchFamily="18" charset="0"/>
            </a:endParaRPr>
          </a:p>
          <a:p>
            <a:pPr algn="l"/>
            <a:endParaRPr lang="en-US" b="0" i="0" u="none" strike="noStrike" dirty="0">
              <a:solidFill>
                <a:srgbClr val="0186BA"/>
              </a:solidFill>
              <a:effectLst/>
              <a:latin typeface="times new roman" panose="02020603050405020304" pitchFamily="18" charset="0"/>
            </a:endParaRPr>
          </a:p>
          <a:p>
            <a:pPr algn="l"/>
            <a:endParaRPr lang="en-US" dirty="0">
              <a:solidFill>
                <a:srgbClr val="0186BA"/>
              </a:solidFill>
              <a:latin typeface="times new roman" panose="02020603050405020304" pitchFamily="18" charset="0"/>
            </a:endParaRPr>
          </a:p>
          <a:p>
            <a:pPr algn="l"/>
            <a:endParaRPr lang="en-US" b="0" i="0" u="none" strike="noStrike" dirty="0">
              <a:solidFill>
                <a:srgbClr val="0186BA"/>
              </a:solidFill>
              <a:effectLst/>
              <a:latin typeface="times new roman" panose="02020603050405020304" pitchFamily="18" charset="0"/>
            </a:endParaRPr>
          </a:p>
          <a:p>
            <a:pPr algn="l"/>
            <a:r>
              <a:rPr lang="en-US" b="1" u="sng" dirty="0" err="1">
                <a:latin typeface="times new roman" panose="02020603050405020304" pitchFamily="18" charset="0"/>
              </a:rPr>
              <a:t>Enstitü</a:t>
            </a:r>
            <a:r>
              <a:rPr lang="en-US" b="1" u="sng" dirty="0">
                <a:latin typeface="times new roman" panose="02020603050405020304" pitchFamily="18" charset="0"/>
              </a:rPr>
              <a:t> web </a:t>
            </a:r>
            <a:r>
              <a:rPr lang="en-US" b="1" u="sng" dirty="0" err="1">
                <a:latin typeface="times new roman" panose="02020603050405020304" pitchFamily="18" charset="0"/>
              </a:rPr>
              <a:t>sayfamız</a:t>
            </a:r>
            <a:r>
              <a:rPr lang="en-US" b="1" u="sng" dirty="0">
                <a:latin typeface="times new roman" panose="02020603050405020304" pitchFamily="18" charset="0"/>
              </a:rPr>
              <a:t>:</a:t>
            </a:r>
          </a:p>
          <a:p>
            <a:pPr algn="l"/>
            <a:endParaRPr lang="en-US" dirty="0">
              <a:solidFill>
                <a:srgbClr val="0186BA"/>
              </a:solidFill>
              <a:latin typeface="times new roman" panose="02020603050405020304" pitchFamily="18" charset="0"/>
            </a:endParaRPr>
          </a:p>
          <a:p>
            <a:pPr algn="l"/>
            <a:endParaRPr lang="en-US" dirty="0">
              <a:solidFill>
                <a:srgbClr val="0186BA"/>
              </a:solidFill>
              <a:latin typeface="times new roman" panose="02020603050405020304" pitchFamily="18" charset="0"/>
            </a:endParaRPr>
          </a:p>
          <a:p>
            <a:pPr algn="l"/>
            <a:endParaRPr lang="en-US" b="0" i="0" u="none" strike="noStrike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algn="l"/>
            <a:endParaRPr lang="en-US" u="sng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 algn="l"/>
            <a:r>
              <a:rPr lang="en-US" sz="1400" b="1" i="0" u="sng" strike="noStrike" dirty="0" err="1">
                <a:solidFill>
                  <a:srgbClr val="333333"/>
                </a:solidFill>
                <a:effectLst/>
                <a:latin typeface="Comic Sans MS" panose="030F0902030302020204" pitchFamily="66" charset="0"/>
              </a:rPr>
              <a:t>Enstitü</a:t>
            </a:r>
            <a:r>
              <a:rPr lang="en-US" sz="1400" b="1" i="0" u="sng" strike="noStrike" dirty="0">
                <a:solidFill>
                  <a:srgbClr val="333333"/>
                </a:solidFill>
                <a:effectLst/>
                <a:latin typeface="Comic Sans MS" panose="030F0902030302020204" pitchFamily="66" charset="0"/>
              </a:rPr>
              <a:t> email </a:t>
            </a:r>
            <a:r>
              <a:rPr lang="en-US" sz="1400" b="1" i="0" u="sng" strike="noStrike" dirty="0" err="1">
                <a:solidFill>
                  <a:srgbClr val="333333"/>
                </a:solidFill>
                <a:effectLst/>
                <a:latin typeface="Comic Sans MS" panose="030F0902030302020204" pitchFamily="66" charset="0"/>
              </a:rPr>
              <a:t>adresi</a:t>
            </a:r>
            <a:r>
              <a:rPr lang="en-US" sz="1400" b="1" i="0" u="sng" strike="noStrike" dirty="0">
                <a:solidFill>
                  <a:srgbClr val="333333"/>
                </a:solidFill>
                <a:effectLst/>
                <a:latin typeface="Comic Sans MS" panose="030F0902030302020204" pitchFamily="66" charset="0"/>
              </a:rPr>
              <a:t>:</a:t>
            </a:r>
          </a:p>
          <a:p>
            <a:pPr algn="l"/>
            <a:r>
              <a:rPr lang="en-US" sz="1400" dirty="0" err="1">
                <a:solidFill>
                  <a:srgbClr val="333333"/>
                </a:solidFill>
                <a:latin typeface="Verdana" panose="020B0604030504040204" pitchFamily="34" charset="0"/>
              </a:rPr>
              <a:t>hte@ankara.edu.tr</a:t>
            </a:r>
            <a:endParaRPr lang="en-US" sz="1400" b="0" i="0" u="none" strike="noStrike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  <a:p>
            <a:pPr algn="l"/>
            <a:endParaRPr lang="en-US" dirty="0">
              <a:solidFill>
                <a:srgbClr val="333333"/>
              </a:solidFill>
              <a:latin typeface="Verdana" panose="020B0604030504040204" pitchFamily="34" charset="0"/>
            </a:endParaRPr>
          </a:p>
          <a:p>
            <a:pPr algn="l"/>
            <a:endParaRPr lang="en-US" b="0" i="0" u="none" strike="noStrike" dirty="0">
              <a:solidFill>
                <a:srgbClr val="333333"/>
              </a:solidFill>
              <a:effectLst/>
              <a:latin typeface="Verdana" panose="020B060403050404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9D3550-07CC-E5B3-EA42-7AECBCCE655E}"/>
              </a:ext>
            </a:extLst>
          </p:cNvPr>
          <p:cNvSpPr txBox="1"/>
          <p:nvPr/>
        </p:nvSpPr>
        <p:spPr>
          <a:xfrm>
            <a:off x="526754" y="3656238"/>
            <a:ext cx="4953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TR" dirty="0"/>
              <a:t>http://hte.ankara.edu.tr</a:t>
            </a:r>
          </a:p>
        </p:txBody>
      </p:sp>
    </p:spTree>
    <p:extLst>
      <p:ext uri="{BB962C8B-B14F-4D97-AF65-F5344CB8AC3E}">
        <p14:creationId xmlns:p14="http://schemas.microsoft.com/office/powerpoint/2010/main" val="3719456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8AEBC1-51D3-4262-7AD3-E9048512025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i="0" u="none" strike="noStrike" dirty="0">
                <a:solidFill>
                  <a:srgbClr val="0F243E"/>
                </a:solidFill>
                <a:effectLst/>
                <a:latin typeface="Times New Roman" panose="02020603050405020304" pitchFamily="18" charset="0"/>
              </a:rPr>
              <a:t>SİZLERİ ULU ÖNDER MUSTAFA KEMAL ATATÜRK </a:t>
            </a:r>
            <a:r>
              <a:rPr lang="en-US" b="1" i="0" u="none" strike="noStrike">
                <a:solidFill>
                  <a:srgbClr val="0F243E"/>
                </a:solidFill>
                <a:effectLst/>
                <a:latin typeface="Times New Roman" panose="02020603050405020304" pitchFamily="18" charset="0"/>
              </a:rPr>
              <a:t>VE SİLAH </a:t>
            </a:r>
            <a:r>
              <a:rPr lang="en-US" b="1" i="0" u="none" strike="noStrike" dirty="0">
                <a:solidFill>
                  <a:srgbClr val="0F243E"/>
                </a:solidFill>
                <a:effectLst/>
                <a:latin typeface="Times New Roman" panose="02020603050405020304" pitchFamily="18" charset="0"/>
              </a:rPr>
              <a:t>ARKADAŞLARI, TÜM ŞEHİTLERİMİZİN ANISINA VE SALONA İSMİNİ VERDİĞİMİZ ENGİN ARIK HOCAMIZ VE DİĞER UÇAK KAZASINDA HAYATINI KAYBEDEN DİĞER BİLİM İNSANLARIMIZ ADINA  1 DAKİKALIK SAYGI DURUŞU VE ARDINDAN İSTİKLAL MARŞIMIZI SÖYLEMEYE DAVET EDİYORUM.</a:t>
            </a:r>
            <a:endParaRPr lang="en-TR" dirty="0"/>
          </a:p>
        </p:txBody>
      </p:sp>
      <p:pic>
        <p:nvPicPr>
          <p:cNvPr id="6" name="Picture 4" descr="Dosya:Ankara Üniversitesi logosu.png - Vikipedi">
            <a:extLst>
              <a:ext uri="{FF2B5EF4-FFF2-40B4-BE49-F238E27FC236}">
                <a16:creationId xmlns:a16="http://schemas.microsoft.com/office/drawing/2014/main" id="{9CB9E15D-3BAF-EF6D-6133-3CF653F236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4">
            <a:extLst>
              <a:ext uri="{FF2B5EF4-FFF2-40B4-BE49-F238E27FC236}">
                <a16:creationId xmlns:a16="http://schemas.microsoft.com/office/drawing/2014/main" id="{09EA7CFA-B5E7-70B9-36C9-A747C36C99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7185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oster with text and images of a city&#10;&#10;Description automatically generated">
            <a:extLst>
              <a:ext uri="{FF2B5EF4-FFF2-40B4-BE49-F238E27FC236}">
                <a16:creationId xmlns:a16="http://schemas.microsoft.com/office/drawing/2014/main" id="{DED90BB4-7371-37B7-460F-0DA936EEA2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9064" y="247650"/>
            <a:ext cx="4648200" cy="6362700"/>
          </a:xfrm>
          <a:prstGeom prst="rect">
            <a:avLst/>
          </a:prstGeom>
        </p:spPr>
      </p:pic>
      <p:pic>
        <p:nvPicPr>
          <p:cNvPr id="4" name="Picture 4" descr="Dosya:Ankara Üniversitesi logosu.png - Vikipedi">
            <a:extLst>
              <a:ext uri="{FF2B5EF4-FFF2-40B4-BE49-F238E27FC236}">
                <a16:creationId xmlns:a16="http://schemas.microsoft.com/office/drawing/2014/main" id="{A641055A-4F1D-9D97-1EF5-491580BD755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92B37D32-184C-BDBD-B1CB-C6C840CD47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547B0E2-4552-7A25-51C4-91C304988E81}"/>
              </a:ext>
            </a:extLst>
          </p:cNvPr>
          <p:cNvSpPr txBox="1"/>
          <p:nvPr/>
        </p:nvSpPr>
        <p:spPr>
          <a:xfrm>
            <a:off x="7980218" y="1656359"/>
            <a:ext cx="370759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TR" dirty="0"/>
              <a:t>Ankara Üniversitesi Yönetimine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TR" dirty="0"/>
              <a:t>TARLA Yönetimine 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TR" dirty="0"/>
              <a:t>Fizik Mühendisleri Odasına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TR" dirty="0"/>
              <a:t>Mühendislik Fakültesine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HTE </a:t>
            </a:r>
            <a:r>
              <a:rPr lang="en-US" dirty="0" err="1"/>
              <a:t>Personeline</a:t>
            </a:r>
            <a:endParaRPr lang="en-US" dirty="0"/>
          </a:p>
          <a:p>
            <a:pPr marL="285750" indent="-285750">
              <a:buFont typeface="Wingdings" pitchFamily="2" charset="2"/>
              <a:buChar char="ü"/>
            </a:pPr>
            <a:r>
              <a:rPr lang="en-US" dirty="0"/>
              <a:t>TARLA </a:t>
            </a:r>
            <a:r>
              <a:rPr lang="en-US" dirty="0" err="1"/>
              <a:t>Personeline</a:t>
            </a:r>
            <a:r>
              <a:rPr lang="en-US" dirty="0"/>
              <a:t> </a:t>
            </a:r>
          </a:p>
          <a:p>
            <a:endParaRPr lang="en-US" dirty="0"/>
          </a:p>
          <a:p>
            <a:r>
              <a:rPr lang="en-US" dirty="0" err="1"/>
              <a:t>çok</a:t>
            </a:r>
            <a:r>
              <a:rPr lang="en-US" dirty="0"/>
              <a:t> </a:t>
            </a:r>
            <a:r>
              <a:rPr lang="en-US" dirty="0" err="1"/>
              <a:t>teşekkür</a:t>
            </a:r>
            <a:r>
              <a:rPr lang="en-US" dirty="0"/>
              <a:t> </a:t>
            </a:r>
            <a:r>
              <a:rPr lang="en-US" dirty="0" err="1"/>
              <a:t>ediyor</a:t>
            </a:r>
            <a:r>
              <a:rPr lang="en-US" dirty="0"/>
              <a:t> </a:t>
            </a:r>
            <a:r>
              <a:rPr lang="en-US" dirty="0" err="1"/>
              <a:t>verimli</a:t>
            </a:r>
            <a:r>
              <a:rPr lang="en-US" dirty="0"/>
              <a:t> </a:t>
            </a:r>
            <a:r>
              <a:rPr lang="en-US" dirty="0" err="1"/>
              <a:t>bir</a:t>
            </a:r>
            <a:r>
              <a:rPr lang="en-US" dirty="0"/>
              <a:t> </a:t>
            </a:r>
            <a:r>
              <a:rPr lang="en-US" dirty="0" err="1"/>
              <a:t>kış</a:t>
            </a:r>
            <a:r>
              <a:rPr lang="en-US" dirty="0"/>
              <a:t> </a:t>
            </a:r>
            <a:r>
              <a:rPr lang="en-US" dirty="0" err="1"/>
              <a:t>okulu</a:t>
            </a:r>
            <a:r>
              <a:rPr lang="en-US" dirty="0"/>
              <a:t> </a:t>
            </a:r>
            <a:r>
              <a:rPr lang="en-US" dirty="0" err="1"/>
              <a:t>geçirmenizi</a:t>
            </a:r>
            <a:r>
              <a:rPr lang="en-US" dirty="0"/>
              <a:t> </a:t>
            </a:r>
            <a:r>
              <a:rPr lang="en-US" dirty="0" err="1"/>
              <a:t>diliyoruz</a:t>
            </a:r>
            <a:r>
              <a:rPr lang="en-US" dirty="0"/>
              <a:t>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04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27CB7F7-8D80-9B31-F78E-E375F72D59E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1109" y="1576243"/>
            <a:ext cx="11159836" cy="4916632"/>
          </a:xfrm>
        </p:spPr>
        <p:txBody>
          <a:bodyPr>
            <a:normAutofit fontScale="77500" lnSpcReduction="20000"/>
          </a:bodyPr>
          <a:lstStyle/>
          <a:p>
            <a:pPr algn="just">
              <a:lnSpc>
                <a:spcPct val="170000"/>
              </a:lnSpc>
            </a:pP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Hızlandırıcı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Teknolojileri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Enstitüsü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(HTE) 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TARLA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işbirliği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kapsamında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,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hızlandırıcı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dedektör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alanlarında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yurtiçi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yurtdışı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çeşitli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üniversitelerde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araştırmalarını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yürüten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Türk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bilim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insanlarının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katkılarıyla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,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bu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alanlarda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çalışmalar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yapmak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isteyen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gençlere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deneyimlerini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aktarmak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bu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alanlarda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yetişmiş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insan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gücü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sayısına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katkı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vermek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için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 </a:t>
            </a:r>
            <a:r>
              <a:rPr lang="en-US" sz="2400" b="1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Hızlandırıcı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1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Teknolojileri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1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Enstitüsü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1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Uygulamalı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1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Kış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1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Okulu</a:t>
            </a:r>
            <a:r>
              <a:rPr lang="en-US" sz="2400" b="1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2024 (HTE-UKO’24)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 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düzenlenmiştir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. </a:t>
            </a:r>
          </a:p>
          <a:p>
            <a:pPr marL="0" indent="0" algn="just">
              <a:lnSpc>
                <a:spcPct val="170000"/>
              </a:lnSpc>
              <a:buNone/>
            </a:pPr>
            <a:endParaRPr lang="en-US" sz="2400" dirty="0">
              <a:solidFill>
                <a:srgbClr val="000000"/>
              </a:solidFill>
              <a:latin typeface="Comic Sans MS" panose="030F0902030302020204" pitchFamily="66" charset="0"/>
            </a:endParaRPr>
          </a:p>
          <a:p>
            <a:pPr algn="just">
              <a:lnSpc>
                <a:spcPct val="170000"/>
              </a:lnSpc>
            </a:pP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Katılımcılar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; </a:t>
            </a:r>
            <a:r>
              <a:rPr lang="en-US" sz="2400" dirty="0" err="1">
                <a:solidFill>
                  <a:srgbClr val="000000"/>
                </a:solidFill>
                <a:latin typeface="Comic Sans MS" panose="030F0902030302020204" pitchFamily="66" charset="0"/>
              </a:rPr>
              <a:t>öncelikli</a:t>
            </a:r>
            <a:r>
              <a:rPr lang="en-US" sz="2400" dirty="0">
                <a:solidFill>
                  <a:srgbClr val="000000"/>
                </a:solidFill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lisans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4.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sınıf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lisansüstü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öğrencileri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ile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mezun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öğrenciler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arasından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seçilmiş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olup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imkanlar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çerçevesinde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sınırlı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sayıda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öğrenci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katılımı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sağlanmıştır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.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Seçimler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sırasında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Bilim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Kurulu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üyelerinin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önerileri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referans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mektupları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veren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hocalar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ile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görüşmeler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dikkate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alınmıştır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. Asil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ve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yedek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liste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olarak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ilan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edilmiştir</a:t>
            </a:r>
            <a:r>
              <a:rPr lang="en-US" sz="2400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</a:rPr>
              <a:t>.</a:t>
            </a:r>
            <a:endParaRPr lang="en-TR" sz="2400" dirty="0">
              <a:latin typeface="Comic Sans MS" panose="030F0902030302020204" pitchFamily="66" charset="0"/>
            </a:endParaRP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329E876-ACDB-B8F3-F27A-E6C3C7ECE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1109" y="98630"/>
            <a:ext cx="10515600" cy="1325563"/>
          </a:xfrm>
        </p:spPr>
        <p:txBody>
          <a:bodyPr/>
          <a:lstStyle/>
          <a:p>
            <a:pPr algn="ctr"/>
            <a:r>
              <a:rPr lang="en-TR" dirty="0">
                <a:latin typeface="Comic Sans MS" panose="030F0902030302020204" pitchFamily="66" charset="0"/>
              </a:rPr>
              <a:t>OKUL TANITIMI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E7BC895-88C3-7DAE-5AA9-E5F0CFEA0A8C}"/>
              </a:ext>
            </a:extLst>
          </p:cNvPr>
          <p:cNvSpPr txBox="1"/>
          <p:nvPr/>
        </p:nvSpPr>
        <p:spPr>
          <a:xfrm>
            <a:off x="7730836" y="5909870"/>
            <a:ext cx="399010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0" i="0" dirty="0">
                <a:solidFill>
                  <a:srgbClr val="1155CC"/>
                </a:solidFill>
                <a:effectLst/>
                <a:latin typeface="Aptos" panose="020B0004020202020204" pitchFamily="34" charset="0"/>
                <a:hlinkClick r:id="rId2"/>
              </a:rPr>
              <a:t>https://indico.cern.ch/e/HTE-2024</a:t>
            </a:r>
            <a:endParaRPr lang="en-TR" dirty="0"/>
          </a:p>
        </p:txBody>
      </p:sp>
      <p:pic>
        <p:nvPicPr>
          <p:cNvPr id="7" name="Resim 4">
            <a:extLst>
              <a:ext uri="{FF2B5EF4-FFF2-40B4-BE49-F238E27FC236}">
                <a16:creationId xmlns:a16="http://schemas.microsoft.com/office/drawing/2014/main" id="{6B9760FA-D994-5515-2C83-1588D00A867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  <p:pic>
        <p:nvPicPr>
          <p:cNvPr id="8" name="Picture 4" descr="Dosya:Ankara Üniversitesi logosu.png - Vikipedi">
            <a:extLst>
              <a:ext uri="{FF2B5EF4-FFF2-40B4-BE49-F238E27FC236}">
                <a16:creationId xmlns:a16="http://schemas.microsoft.com/office/drawing/2014/main" id="{7EE5FE41-054F-21EB-30B1-3F436AD048D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0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7BEA145E-EB4B-871D-D71B-F2B979901373}"/>
              </a:ext>
            </a:extLst>
          </p:cNvPr>
          <p:cNvSpPr txBox="1"/>
          <p:nvPr/>
        </p:nvSpPr>
        <p:spPr>
          <a:xfrm>
            <a:off x="8555181" y="6308209"/>
            <a:ext cx="31657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u</a:t>
            </a:r>
            <a:r>
              <a:rPr lang="en-TR" dirty="0"/>
              <a:t>ko-</a:t>
            </a:r>
            <a:r>
              <a:rPr lang="en-US" dirty="0" err="1"/>
              <a:t>ht</a:t>
            </a:r>
            <a:r>
              <a:rPr lang="en-TR" dirty="0"/>
              <a:t>e@ankara.edu.tr</a:t>
            </a:r>
          </a:p>
        </p:txBody>
      </p:sp>
    </p:spTree>
    <p:extLst>
      <p:ext uri="{BB962C8B-B14F-4D97-AF65-F5344CB8AC3E}">
        <p14:creationId xmlns:p14="http://schemas.microsoft.com/office/powerpoint/2010/main" val="31353913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F6F7F-014A-7855-C94F-FB06C9F702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-3162"/>
            <a:ext cx="10515600" cy="1325563"/>
          </a:xfrm>
        </p:spPr>
        <p:txBody>
          <a:bodyPr/>
          <a:lstStyle/>
          <a:p>
            <a:r>
              <a:rPr lang="en-TR" dirty="0">
                <a:latin typeface="Comic Sans MS" panose="030F0902030302020204" pitchFamily="66" charset="0"/>
              </a:rPr>
              <a:t>BİLİM KURULU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E86546-262D-3E6C-15DE-3274D58E5F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891" y="1343818"/>
            <a:ext cx="10771909" cy="4707875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Hatice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Duran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Yıldız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(AÜ)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Orhan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Çakır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(AÜ)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Erkcan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Özcan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(BÜ)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Ece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Aşılar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(HU)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Aytül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Adıgüzel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(İÜ)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Serkant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Ali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Çetin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(İSÜ)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Sezen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Sekmen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(KNU)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Mithat Kaya (MÜ)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Burak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Bilki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Beykent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Ü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, TARLA)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Veli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Yıldız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(TARLA)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Saleh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Sultansoy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(TOBB ETÜ)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pPr algn="l"/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Gökhan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</a:t>
            </a:r>
            <a:r>
              <a:rPr lang="en-US" b="0" i="0" u="none" strike="noStrike" dirty="0" err="1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Ünel</a:t>
            </a:r>
            <a:r>
              <a:rPr lang="en-US" b="0" i="0" u="none" strike="noStrike" dirty="0">
                <a:solidFill>
                  <a:srgbClr val="000000"/>
                </a:solidFill>
                <a:effectLst/>
                <a:latin typeface="Comic Sans MS" panose="030F0902030302020204" pitchFamily="66" charset="0"/>
                <a:cs typeface="Calibri" panose="020F0502020204030204" pitchFamily="34" charset="0"/>
              </a:rPr>
              <a:t> (UCI) </a:t>
            </a:r>
            <a:endParaRPr lang="en-US" b="0" i="0" u="none" strike="noStrike" dirty="0">
              <a:effectLst/>
              <a:latin typeface="Comic Sans MS" panose="030F0902030302020204" pitchFamily="66" charset="0"/>
              <a:cs typeface="Calibri" panose="020F0502020204030204" pitchFamily="34" charset="0"/>
            </a:endParaRPr>
          </a:p>
          <a:p>
            <a:endParaRPr lang="en-TR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D2A0B0-236D-05CB-50A8-41DBDB922B59}"/>
              </a:ext>
            </a:extLst>
          </p:cNvPr>
          <p:cNvSpPr txBox="1"/>
          <p:nvPr/>
        </p:nvSpPr>
        <p:spPr>
          <a:xfrm>
            <a:off x="5642263" y="5514182"/>
            <a:ext cx="6369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3200" dirty="0"/>
              <a:t>Destekleri için Bilim Kurulu üyelerine teşekkür ediyoruz. </a:t>
            </a:r>
          </a:p>
        </p:txBody>
      </p:sp>
      <p:pic>
        <p:nvPicPr>
          <p:cNvPr id="5" name="Picture 4" descr="Dosya:Ankara Üniversitesi logosu.png - Vikipedi">
            <a:extLst>
              <a:ext uri="{FF2B5EF4-FFF2-40B4-BE49-F238E27FC236}">
                <a16:creationId xmlns:a16="http://schemas.microsoft.com/office/drawing/2014/main" id="{90A10620-CCE4-BAC8-4F5D-F673037EDC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Resim 4">
            <a:extLst>
              <a:ext uri="{FF2B5EF4-FFF2-40B4-BE49-F238E27FC236}">
                <a16:creationId xmlns:a16="http://schemas.microsoft.com/office/drawing/2014/main" id="{C4CD8ED2-4277-B643-35AE-867E473B2A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352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13E19-C232-AFDC-B46D-A60C653C3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799" y="1566516"/>
            <a:ext cx="10674927" cy="4486275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en-US" sz="2400" dirty="0">
                <a:latin typeface="Comic Sans MS" panose="030F0902030302020204" pitchFamily="66" charset="0"/>
              </a:rPr>
              <a:t>İl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kay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Türk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Çakır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algn="l"/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Sinan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Kuday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algn="l"/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Ümit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Kaya (AÜ)</a:t>
            </a:r>
          </a:p>
          <a:p>
            <a:pPr algn="l"/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Çağlar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Kaya (AÜ)</a:t>
            </a:r>
          </a:p>
          <a:p>
            <a:pPr algn="l"/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Burak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Koç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algn="l"/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Ali Can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Canbay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algn="l"/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Can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Yürekli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algn="l"/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Ayşe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Kuday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(MSÜ)</a:t>
            </a:r>
          </a:p>
          <a:p>
            <a:pPr algn="l"/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Göksel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Durkaya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(TARLA)</a:t>
            </a:r>
          </a:p>
          <a:p>
            <a:pPr algn="l"/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Caner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Musaoğlu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(TARLA)</a:t>
            </a:r>
          </a:p>
          <a:p>
            <a:pPr algn="l"/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Burak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400" b="0" i="0" u="none" strike="noStrike" dirty="0" err="1">
                <a:effectLst/>
                <a:latin typeface="Comic Sans MS" panose="030F0902030302020204" pitchFamily="66" charset="0"/>
              </a:rPr>
              <a:t>Dağlı</a:t>
            </a:r>
            <a:r>
              <a:rPr lang="en-US" sz="2400" b="0" i="0" u="none" strike="noStrike" dirty="0">
                <a:effectLst/>
                <a:latin typeface="Comic Sans MS" panose="030F0902030302020204" pitchFamily="66" charset="0"/>
              </a:rPr>
              <a:t> (TOBB ETÜ)</a:t>
            </a:r>
          </a:p>
          <a:p>
            <a:endParaRPr lang="en-T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12E853-DEE7-CE16-751D-64350E89C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6290" y="163802"/>
            <a:ext cx="10515600" cy="1325563"/>
          </a:xfrm>
        </p:spPr>
        <p:txBody>
          <a:bodyPr/>
          <a:lstStyle/>
          <a:p>
            <a:r>
              <a:rPr lang="en-TR" dirty="0">
                <a:latin typeface="Comic Sans MS" panose="030F0902030302020204" pitchFamily="66" charset="0"/>
              </a:rPr>
              <a:t>DÜZENLEME KURULU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30B5BD-6EEF-C156-089C-8617E2292837}"/>
              </a:ext>
            </a:extLst>
          </p:cNvPr>
          <p:cNvSpPr txBox="1"/>
          <p:nvPr/>
        </p:nvSpPr>
        <p:spPr>
          <a:xfrm>
            <a:off x="5642263" y="5514182"/>
            <a:ext cx="6369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3200" dirty="0"/>
              <a:t>Destekleri için Düzenleme Kurulu üyelerine teşekkür ediyoruz. </a:t>
            </a:r>
          </a:p>
        </p:txBody>
      </p:sp>
      <p:pic>
        <p:nvPicPr>
          <p:cNvPr id="6" name="Picture 4" descr="Dosya:Ankara Üniversitesi logosu.png - Vikipedi">
            <a:extLst>
              <a:ext uri="{FF2B5EF4-FFF2-40B4-BE49-F238E27FC236}">
                <a16:creationId xmlns:a16="http://schemas.microsoft.com/office/drawing/2014/main" id="{28C1F3A9-D378-B8AD-399B-984FB1BEEA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Resim 4">
            <a:extLst>
              <a:ext uri="{FF2B5EF4-FFF2-40B4-BE49-F238E27FC236}">
                <a16:creationId xmlns:a16="http://schemas.microsoft.com/office/drawing/2014/main" id="{60A11760-DF58-B036-BAF9-B88C2B5EDF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5646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313E19-C232-AFDC-B46D-A60C653C3FA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9155" y="1205346"/>
            <a:ext cx="6182590" cy="4666818"/>
          </a:xfrm>
        </p:spPr>
        <p:txBody>
          <a:bodyPr>
            <a:normAutofit fontScale="32500" lnSpcReduction="20000"/>
          </a:bodyPr>
          <a:lstStyle/>
          <a:p>
            <a:pPr algn="l"/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Hatice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Duran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Yıldız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(AÜ)              </a:t>
            </a:r>
          </a:p>
          <a:p>
            <a:pPr algn="l"/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İlkay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Türk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Çakır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algn="l"/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Sinan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Kuday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algn="l"/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Ümit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Kaya (AÜ)</a:t>
            </a:r>
          </a:p>
          <a:p>
            <a:pPr algn="l"/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Çağlar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Kaya (AÜ)</a:t>
            </a:r>
          </a:p>
          <a:p>
            <a:pPr algn="l"/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Burak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Bilki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(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Beykent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Ü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, TARLA)</a:t>
            </a:r>
          </a:p>
          <a:p>
            <a:pPr algn="l"/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Ahmet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Bingül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(GÜ, ODTÜ)</a:t>
            </a:r>
          </a:p>
          <a:p>
            <a:pPr algn="l"/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Mithat KAYA (MÜ)</a:t>
            </a:r>
          </a:p>
          <a:p>
            <a:pPr algn="l"/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Sertaç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Öztürk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(İSÜ)</a:t>
            </a:r>
          </a:p>
          <a:p>
            <a:pPr algn="l"/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Veli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Yıldız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(TARLA)</a:t>
            </a:r>
          </a:p>
          <a:p>
            <a:pPr algn="l"/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Gökhan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8000" b="0" i="0" u="none" strike="noStrike" dirty="0" err="1">
                <a:effectLst/>
                <a:latin typeface="Comic Sans MS" panose="030F0902030302020204" pitchFamily="66" charset="0"/>
              </a:rPr>
              <a:t>Ünel</a:t>
            </a:r>
            <a:r>
              <a:rPr lang="en-US" sz="8000" b="0" i="0" u="none" strike="noStrike" dirty="0">
                <a:effectLst/>
                <a:latin typeface="Comic Sans MS" panose="030F0902030302020204" pitchFamily="66" charset="0"/>
              </a:rPr>
              <a:t> (UCI-CERN)</a:t>
            </a:r>
          </a:p>
          <a:p>
            <a:endParaRPr lang="en-TR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1712E853-DEE7-CE16-751D-64350E89C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45773" y="-50759"/>
            <a:ext cx="10515600" cy="1325563"/>
          </a:xfrm>
        </p:spPr>
        <p:txBody>
          <a:bodyPr/>
          <a:lstStyle/>
          <a:p>
            <a:r>
              <a:rPr lang="en-TR" dirty="0">
                <a:latin typeface="Comic Sans MS" panose="030F0902030302020204" pitchFamily="66" charset="0"/>
              </a:rPr>
              <a:t>EĞİTMENLER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A30B5BD-6EEF-C156-089C-8617E2292837}"/>
              </a:ext>
            </a:extLst>
          </p:cNvPr>
          <p:cNvSpPr txBox="1"/>
          <p:nvPr/>
        </p:nvSpPr>
        <p:spPr>
          <a:xfrm>
            <a:off x="5642263" y="5514182"/>
            <a:ext cx="63696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3200" dirty="0"/>
              <a:t>Destekleri için Eğitmenlere teşekkür ediyoruz.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FB552B8-09C4-528C-29FA-CE4674940C1D}"/>
              </a:ext>
            </a:extLst>
          </p:cNvPr>
          <p:cNvSpPr txBox="1"/>
          <p:nvPr/>
        </p:nvSpPr>
        <p:spPr>
          <a:xfrm>
            <a:off x="6334990" y="1107302"/>
            <a:ext cx="534785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buNone/>
            </a:pPr>
            <a:r>
              <a:rPr lang="en-US" sz="2400" b="1" i="0" u="none" strike="noStrike" dirty="0" err="1">
                <a:effectLst/>
                <a:latin typeface="Comic Sans MS" panose="030F0902030302020204" pitchFamily="66" charset="0"/>
              </a:rPr>
              <a:t>Yardımcı</a:t>
            </a:r>
            <a:r>
              <a:rPr lang="en-US" sz="2400" b="1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400" b="1" i="0" u="none" strike="noStrike" dirty="0" err="1">
                <a:effectLst/>
                <a:latin typeface="Comic Sans MS" panose="030F0902030302020204" pitchFamily="66" charset="0"/>
              </a:rPr>
              <a:t>Eğitmenler</a:t>
            </a:r>
            <a:endParaRPr lang="en-US" sz="2400" b="1" i="0" u="none" strike="noStrike" dirty="0">
              <a:effectLst/>
              <a:latin typeface="Comic Sans MS" panose="030F0902030302020204" pitchFamily="66" charset="0"/>
            </a:endParaRPr>
          </a:p>
          <a:p>
            <a:pPr marL="0" indent="0" algn="l">
              <a:buNone/>
            </a:pPr>
            <a:endParaRPr lang="en-US" sz="2400" b="0" i="0" u="none" strike="noStrike" dirty="0">
              <a:effectLst/>
              <a:latin typeface="Comic Sans MS" panose="030F0902030302020204" pitchFamily="66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Ali Can </a:t>
            </a: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Canbay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Kutlu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Kağan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Şahbaz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(TARLA)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Hüseyin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Sertaç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Sümer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(AÜ)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Burak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</a:t>
            </a:r>
            <a:r>
              <a:rPr lang="en-US" sz="2800" b="0" i="0" u="none" strike="noStrike" dirty="0" err="1">
                <a:effectLst/>
                <a:latin typeface="Comic Sans MS" panose="030F0902030302020204" pitchFamily="66" charset="0"/>
              </a:rPr>
              <a:t>Dağlı</a:t>
            </a: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 (TOBB ETÜ)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b="0" i="0" u="none" strike="noStrike" dirty="0">
                <a:effectLst/>
                <a:latin typeface="Comic Sans MS" panose="030F0902030302020204" pitchFamily="66" charset="0"/>
              </a:rPr>
              <a:t>Furkan Er (BÜ)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US" sz="2800" dirty="0">
                <a:latin typeface="Comic Sans MS" panose="030F0902030302020204" pitchFamily="66" charset="0"/>
              </a:rPr>
              <a:t>Arda </a:t>
            </a:r>
            <a:r>
              <a:rPr lang="en-US" sz="2800" dirty="0" err="1">
                <a:latin typeface="Comic Sans MS" panose="030F0902030302020204" pitchFamily="66" charset="0"/>
              </a:rPr>
              <a:t>İnanç</a:t>
            </a:r>
            <a:r>
              <a:rPr lang="en-US" sz="2800" dirty="0">
                <a:latin typeface="Comic Sans MS" panose="030F0902030302020204" pitchFamily="66" charset="0"/>
              </a:rPr>
              <a:t> (BÜ)</a:t>
            </a:r>
            <a:endParaRPr lang="en-US" sz="2800" b="0" i="0" u="none" strike="noStrike" dirty="0">
              <a:effectLst/>
              <a:latin typeface="Comic Sans MS" panose="030F0902030302020204" pitchFamily="66" charset="0"/>
            </a:endParaRPr>
          </a:p>
        </p:txBody>
      </p:sp>
      <p:pic>
        <p:nvPicPr>
          <p:cNvPr id="7" name="Picture 4" descr="Dosya:Ankara Üniversitesi logosu.png - Vikipedi">
            <a:extLst>
              <a:ext uri="{FF2B5EF4-FFF2-40B4-BE49-F238E27FC236}">
                <a16:creationId xmlns:a16="http://schemas.microsoft.com/office/drawing/2014/main" id="{CFDA2298-DF03-DEFA-35FF-4CF58058F5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4">
            <a:extLst>
              <a:ext uri="{FF2B5EF4-FFF2-40B4-BE49-F238E27FC236}">
                <a16:creationId xmlns:a16="http://schemas.microsoft.com/office/drawing/2014/main" id="{29719616-CC8B-079A-BD7E-1C1C9EA500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9976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CB853E3-E4A2-2DA3-B3AF-14433F4B75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0" y="164089"/>
            <a:ext cx="10515600" cy="1325563"/>
          </a:xfrm>
        </p:spPr>
        <p:txBody>
          <a:bodyPr/>
          <a:lstStyle/>
          <a:p>
            <a:r>
              <a:rPr lang="en-TR" dirty="0">
                <a:latin typeface="Comic Sans MS" panose="030F0902030302020204" pitchFamily="66" charset="0"/>
              </a:rPr>
              <a:t>ÖĞRENCİLER</a:t>
            </a:r>
          </a:p>
        </p:txBody>
      </p:sp>
      <p:pic>
        <p:nvPicPr>
          <p:cNvPr id="7" name="Picture 4" descr="Dosya:Ankara Üniversitesi logosu.png - Vikipedi">
            <a:extLst>
              <a:ext uri="{FF2B5EF4-FFF2-40B4-BE49-F238E27FC236}">
                <a16:creationId xmlns:a16="http://schemas.microsoft.com/office/drawing/2014/main" id="{B40AFA7D-0623-415E-9C27-E2362B8B06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Resim 4">
            <a:extLst>
              <a:ext uri="{FF2B5EF4-FFF2-40B4-BE49-F238E27FC236}">
                <a16:creationId xmlns:a16="http://schemas.microsoft.com/office/drawing/2014/main" id="{1567B4C4-46D7-00C8-601F-EEC71EEF69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72030369-7E6A-113D-1CDD-5079A78620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119849"/>
              </p:ext>
            </p:extLst>
          </p:nvPr>
        </p:nvGraphicFramePr>
        <p:xfrm>
          <a:off x="1738025" y="1566702"/>
          <a:ext cx="5279623" cy="435135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3639">
                  <a:extLst>
                    <a:ext uri="{9D8B030D-6E8A-4147-A177-3AD203B41FA5}">
                      <a16:colId xmlns:a16="http://schemas.microsoft.com/office/drawing/2014/main" val="4172287718"/>
                    </a:ext>
                  </a:extLst>
                </a:gridCol>
                <a:gridCol w="2109433">
                  <a:extLst>
                    <a:ext uri="{9D8B030D-6E8A-4147-A177-3AD203B41FA5}">
                      <a16:colId xmlns:a16="http://schemas.microsoft.com/office/drawing/2014/main" val="1928980067"/>
                    </a:ext>
                  </a:extLst>
                </a:gridCol>
                <a:gridCol w="2986551">
                  <a:extLst>
                    <a:ext uri="{9D8B030D-6E8A-4147-A177-3AD203B41FA5}">
                      <a16:colId xmlns:a16="http://schemas.microsoft.com/office/drawing/2014/main" val="1136236405"/>
                    </a:ext>
                  </a:extLst>
                </a:gridCol>
              </a:tblGrid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Abdullah Burkan Bereketoglu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Orta Doğu Teknik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1404868113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AHMET KARADAĞ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İstanbul Kültür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987812711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3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Ali Harmanlı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378144274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4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Alptuğ Demirarslan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Hacettepe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655125361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5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Arif ÖZTÜRK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TOBB ETÜ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4052826521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6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Ayşegül Aras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Konya Teknik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1218240377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7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barış şahlan özaltay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bolu abant izzet baysal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4087809950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8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Burak Dere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University (TR)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506909761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9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Burcu Kirezli Özdemir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Erciyes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1364935774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10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Cenk Eren YILDIRIM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73465054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11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Ceyhan Doğan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Hacettepe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2075256596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12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Doğan Emirhan ERGÜL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İstanbul Medeniyet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3491316337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13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Eda Erbayri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Orta Doğu Teknik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3013521344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14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Hatice irem Nalçak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Hacettepe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1253613762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15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Hezin Serez Kaya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Boğaziçi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83833290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16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İnci Çakır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Hacettepe Üniversitesi Lisans- Gazi Üniversitesi Yüksek Lisans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2918627873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17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Kadir Korkmaz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Hacettepe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3869123913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18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Kağan Şahin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İSTANBUL ÜNİVERSİTESİ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23172555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19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Kayahan Zorbey KAYA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2837786190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20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Kubilay İnce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2327137515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21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>
                          <a:effectLst/>
                        </a:rPr>
                        <a:t>Merna </a:t>
                      </a:r>
                      <a:r>
                        <a:rPr lang="en-US" sz="800" u="none" strike="noStrike" dirty="0" err="1">
                          <a:effectLst/>
                        </a:rPr>
                        <a:t>Tanbkji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3860403228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22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Merve Nurşah Aksoy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1737287117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23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Muhammed Zeki Şentürk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885486671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24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Mustafa Tekin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Bolu Abant İzzet Baysal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1801110718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25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Nihal Öykü Serin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Ankara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124081091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26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Ramazan Tunç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Orta Doğu Teknik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1286162536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27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Seyithan Kansız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Akdeniz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4095449382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28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Tuğrul Mete Özdemir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Bursa Uludağ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2355593401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29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Mehmet İrfan Gedik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Gazi Üniversitesi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908456172"/>
                  </a:ext>
                </a:extLst>
              </a:tr>
              <a:tr h="145045">
                <a:tc>
                  <a:txBody>
                    <a:bodyPr/>
                    <a:lstStyle/>
                    <a:p>
                      <a:pPr algn="r" fontAlgn="b"/>
                      <a:r>
                        <a:rPr lang="en-TR" sz="800" u="none" strike="noStrike">
                          <a:effectLst/>
                        </a:rPr>
                        <a:t>30</a:t>
                      </a:r>
                      <a:endParaRPr lang="en-TR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Öznur Sarıbaş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 dirty="0" err="1">
                          <a:effectLst/>
                        </a:rPr>
                        <a:t>Sakarya</a:t>
                      </a:r>
                      <a:r>
                        <a:rPr lang="en-US" sz="800" u="none" strike="noStrike" dirty="0">
                          <a:effectLst/>
                        </a:rPr>
                        <a:t> </a:t>
                      </a:r>
                      <a:r>
                        <a:rPr lang="en-US" sz="800" u="none" strike="noStrike" dirty="0" err="1">
                          <a:effectLst/>
                        </a:rPr>
                        <a:t>Üniversitesi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7252" marR="7252" marT="7252" marB="0" anchor="b"/>
                </a:tc>
                <a:extLst>
                  <a:ext uri="{0D108BD9-81ED-4DB2-BD59-A6C34878D82A}">
                    <a16:rowId xmlns:a16="http://schemas.microsoft.com/office/drawing/2014/main" val="7387550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738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EB293-F90F-EE1D-0554-DD90A3201D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TR" dirty="0">
                <a:latin typeface="Comic Sans MS" panose="030F0902030302020204" pitchFamily="66" charset="0"/>
              </a:rPr>
              <a:t>GRUPLAR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E0D76-8DA8-F0AC-018F-B53AB6B10D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TR" dirty="0"/>
              <a:t>Toplam 5’er kişilik 6 adet grubumuz olacak.  </a:t>
            </a:r>
          </a:p>
          <a:p>
            <a:r>
              <a:rPr lang="en-TR" dirty="0"/>
              <a:t>Grupları yazılan bilgisayar program ile oluşturulacak.</a:t>
            </a:r>
          </a:p>
          <a:p>
            <a:endParaRPr lang="en-TR" dirty="0"/>
          </a:p>
          <a:p>
            <a:pPr marL="0" indent="0">
              <a:buNone/>
            </a:pPr>
            <a:r>
              <a:rPr lang="en-TR" dirty="0"/>
              <a:t>Grup isimleri:</a:t>
            </a:r>
          </a:p>
          <a:p>
            <a:pPr marL="0" indent="0">
              <a:buNone/>
            </a:pPr>
            <a:endParaRPr lang="en-TR" dirty="0"/>
          </a:p>
          <a:p>
            <a:pPr marL="457200" lvl="1" indent="0">
              <a:buNone/>
            </a:pPr>
            <a:r>
              <a:rPr lang="en-TR" dirty="0">
                <a:solidFill>
                  <a:srgbClr val="FF0000"/>
                </a:solidFill>
              </a:rPr>
              <a:t>1.  Elektronlar</a:t>
            </a:r>
          </a:p>
          <a:p>
            <a:pPr marL="457200" lvl="1" indent="0">
              <a:buNone/>
            </a:pPr>
            <a:r>
              <a:rPr lang="en-TR" dirty="0">
                <a:solidFill>
                  <a:srgbClr val="FF0000"/>
                </a:solidFill>
              </a:rPr>
              <a:t>2.  Müonlar</a:t>
            </a:r>
          </a:p>
          <a:p>
            <a:pPr marL="457200" lvl="1" indent="0">
              <a:buNone/>
            </a:pPr>
            <a:r>
              <a:rPr lang="en-TR" dirty="0">
                <a:solidFill>
                  <a:srgbClr val="FF0000"/>
                </a:solidFill>
              </a:rPr>
              <a:t>3.  Fotonlar</a:t>
            </a:r>
          </a:p>
          <a:p>
            <a:pPr marL="457200" lvl="1" indent="0">
              <a:buNone/>
            </a:pPr>
            <a:r>
              <a:rPr lang="en-TR" dirty="0">
                <a:solidFill>
                  <a:srgbClr val="FF0000"/>
                </a:solidFill>
              </a:rPr>
              <a:t>4.  Kuarklar</a:t>
            </a:r>
          </a:p>
          <a:p>
            <a:pPr marL="457200" lvl="1" indent="0">
              <a:buNone/>
            </a:pPr>
            <a:r>
              <a:rPr lang="en-TR" dirty="0">
                <a:solidFill>
                  <a:srgbClr val="FF0000"/>
                </a:solidFill>
              </a:rPr>
              <a:t>5.  Gluonlar</a:t>
            </a:r>
          </a:p>
          <a:p>
            <a:pPr marL="457200" lvl="1" indent="0">
              <a:buNone/>
            </a:pPr>
            <a:r>
              <a:rPr lang="en-TR" dirty="0">
                <a:solidFill>
                  <a:srgbClr val="FF0000"/>
                </a:solidFill>
              </a:rPr>
              <a:t>6.  Pionlar</a:t>
            </a:r>
          </a:p>
        </p:txBody>
      </p:sp>
      <p:pic>
        <p:nvPicPr>
          <p:cNvPr id="4" name="Picture 4" descr="Dosya:Ankara Üniversitesi logosu.png - Vikipedi">
            <a:extLst>
              <a:ext uri="{FF2B5EF4-FFF2-40B4-BE49-F238E27FC236}">
                <a16:creationId xmlns:a16="http://schemas.microsoft.com/office/drawing/2014/main" id="{FFFF72BC-45AA-756B-FEB7-28C5018ED9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Resim 4">
            <a:extLst>
              <a:ext uri="{FF2B5EF4-FFF2-40B4-BE49-F238E27FC236}">
                <a16:creationId xmlns:a16="http://schemas.microsoft.com/office/drawing/2014/main" id="{86A04F9D-CDDD-500D-4AFC-654F094717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155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4131D2-B42D-CA9C-2587-7FEBE06155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3181" y="0"/>
            <a:ext cx="10515600" cy="1325563"/>
          </a:xfrm>
        </p:spPr>
        <p:txBody>
          <a:bodyPr/>
          <a:lstStyle/>
          <a:p>
            <a:pPr algn="ctr"/>
            <a:r>
              <a:rPr lang="en-TR" dirty="0">
                <a:latin typeface="Comic Sans MS" panose="030F0902030302020204" pitchFamily="66" charset="0"/>
              </a:rPr>
              <a:t>PROGRAM</a:t>
            </a:r>
          </a:p>
        </p:txBody>
      </p:sp>
      <p:pic>
        <p:nvPicPr>
          <p:cNvPr id="5" name="Picture 4" descr="A table with text and images&#10;&#10;Description automatically generated with medium confidence">
            <a:extLst>
              <a:ext uri="{FF2B5EF4-FFF2-40B4-BE49-F238E27FC236}">
                <a16:creationId xmlns:a16="http://schemas.microsoft.com/office/drawing/2014/main" id="{8F1A0902-EC99-755E-3D31-A07D3F808D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910" y="1094509"/>
            <a:ext cx="9098141" cy="5591966"/>
          </a:xfrm>
          <a:prstGeom prst="rect">
            <a:avLst/>
          </a:prstGeom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9CAEA25-CCD0-C06E-DAB6-E7E577F698C2}"/>
              </a:ext>
            </a:extLst>
          </p:cNvPr>
          <p:cNvCxnSpPr>
            <a:cxnSpLocks/>
          </p:cNvCxnSpPr>
          <p:nvPr/>
        </p:nvCxnSpPr>
        <p:spPr>
          <a:xfrm flipV="1">
            <a:off x="955964" y="5504335"/>
            <a:ext cx="1832661" cy="48082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p14="http://schemas.microsoft.com/office/powerpoint/2010/main">
        <mc:Choice Requires="p14">
          <p:contentPart p14:bwMode="auto" r:id="rId3">
            <p14:nvContentPartPr>
              <p14:cNvPr id="26" name="Ink 25">
                <a:extLst>
                  <a:ext uri="{FF2B5EF4-FFF2-40B4-BE49-F238E27FC236}">
                    <a16:creationId xmlns:a16="http://schemas.microsoft.com/office/drawing/2014/main" id="{4B7D43F8-D6D8-CE42-01D5-40660D24C12A}"/>
                  </a:ext>
                </a:extLst>
              </p14:cNvPr>
              <p14:cNvContentPartPr/>
              <p14:nvPr/>
            </p14:nvContentPartPr>
            <p14:xfrm>
              <a:off x="2934098" y="5504335"/>
              <a:ext cx="360" cy="360"/>
            </p14:xfrm>
          </p:contentPart>
        </mc:Choice>
        <mc:Fallback xmlns="">
          <p:pic>
            <p:nvPicPr>
              <p:cNvPr id="26" name="Ink 25">
                <a:extLst>
                  <a:ext uri="{FF2B5EF4-FFF2-40B4-BE49-F238E27FC236}">
                    <a16:creationId xmlns:a16="http://schemas.microsoft.com/office/drawing/2014/main" id="{4B7D43F8-D6D8-CE42-01D5-40660D24C12A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871098" y="5441335"/>
                <a:ext cx="126000" cy="126000"/>
              </a:xfrm>
              <a:prstGeom prst="rect">
                <a:avLst/>
              </a:prstGeom>
            </p:spPr>
          </p:pic>
        </mc:Fallback>
      </mc:AlternateContent>
      <p:sp>
        <p:nvSpPr>
          <p:cNvPr id="27" name="Frame 26">
            <a:extLst>
              <a:ext uri="{FF2B5EF4-FFF2-40B4-BE49-F238E27FC236}">
                <a16:creationId xmlns:a16="http://schemas.microsoft.com/office/drawing/2014/main" id="{D4FF9022-A43A-8F9E-73E8-1BA8932FCA40}"/>
              </a:ext>
            </a:extLst>
          </p:cNvPr>
          <p:cNvSpPr/>
          <p:nvPr/>
        </p:nvSpPr>
        <p:spPr>
          <a:xfrm>
            <a:off x="27708" y="5985164"/>
            <a:ext cx="1475511" cy="554181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>
              <a:solidFill>
                <a:schemeClr val="tx1"/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AA79E91-BC11-2AF8-27EF-DEAE8686B7AA}"/>
              </a:ext>
            </a:extLst>
          </p:cNvPr>
          <p:cNvSpPr txBox="1"/>
          <p:nvPr/>
        </p:nvSpPr>
        <p:spPr>
          <a:xfrm>
            <a:off x="129599" y="6089598"/>
            <a:ext cx="13736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1000" dirty="0"/>
              <a:t>FOTOĞRAF ÇEKİMİ</a:t>
            </a: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0F716BB1-2249-B71C-2A7C-2C29E9DB4332}"/>
              </a:ext>
            </a:extLst>
          </p:cNvPr>
          <p:cNvSpPr/>
          <p:nvPr/>
        </p:nvSpPr>
        <p:spPr>
          <a:xfrm>
            <a:off x="6096000" y="6539345"/>
            <a:ext cx="1330038" cy="318655"/>
          </a:xfrm>
          <a:prstGeom prst="fram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TR">
              <a:solidFill>
                <a:schemeClr val="tx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03202BF-1E18-B484-2B47-4603355029F8}"/>
              </a:ext>
            </a:extLst>
          </p:cNvPr>
          <p:cNvSpPr txBox="1"/>
          <p:nvPr/>
        </p:nvSpPr>
        <p:spPr>
          <a:xfrm>
            <a:off x="6096000" y="6611779"/>
            <a:ext cx="15240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R" sz="1000" dirty="0"/>
              <a:t>     OKUL YEMEĞİ</a:t>
            </a:r>
          </a:p>
        </p:txBody>
      </p:sp>
      <p:pic>
        <p:nvPicPr>
          <p:cNvPr id="34" name="Picture 4" descr="Dosya:Ankara Üniversitesi logosu.png - Vikipedi">
            <a:extLst>
              <a:ext uri="{FF2B5EF4-FFF2-40B4-BE49-F238E27FC236}">
                <a16:creationId xmlns:a16="http://schemas.microsoft.com/office/drawing/2014/main" id="{5A3DF3FD-E9FD-15A7-ED9F-854B784327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3202" y="163802"/>
            <a:ext cx="1034470" cy="1034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Resim 4">
            <a:extLst>
              <a:ext uri="{FF2B5EF4-FFF2-40B4-BE49-F238E27FC236}">
                <a16:creationId xmlns:a16="http://schemas.microsoft.com/office/drawing/2014/main" id="{CDAF38DF-653A-A1D0-DD96-8C3702C80D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047439" y="10693"/>
            <a:ext cx="1031359" cy="1031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08698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1145</Words>
  <Application>Microsoft Macintosh PowerPoint</Application>
  <PresentationFormat>Widescreen</PresentationFormat>
  <Paragraphs>247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30" baseType="lpstr">
      <vt:lpstr>Aptos</vt:lpstr>
      <vt:lpstr>Arial</vt:lpstr>
      <vt:lpstr>Calibri</vt:lpstr>
      <vt:lpstr>Calibri Light</vt:lpstr>
      <vt:lpstr>Comic Sans MS</vt:lpstr>
      <vt:lpstr>Times New Roman</vt:lpstr>
      <vt:lpstr>Times New Roman</vt:lpstr>
      <vt:lpstr>Verdana</vt:lpstr>
      <vt:lpstr>Wingdings</vt:lpstr>
      <vt:lpstr>Office Theme</vt:lpstr>
      <vt:lpstr>İlkay TÜRK ÇAKIR Ankara Üniversitesi  Hızlandırıcı Teknolojileri Enstitüsü (THE-UKO’24 Düzenleme Kurulu Adına)</vt:lpstr>
      <vt:lpstr>PowerPoint Presentation</vt:lpstr>
      <vt:lpstr>OKUL TANITIMI </vt:lpstr>
      <vt:lpstr>BİLİM KURULU</vt:lpstr>
      <vt:lpstr>DÜZENLEME KURULU</vt:lpstr>
      <vt:lpstr>EĞİTMENLER</vt:lpstr>
      <vt:lpstr>ÖĞRENCİLER</vt:lpstr>
      <vt:lpstr>GRUPLAR</vt:lpstr>
      <vt:lpstr>PROGRAM</vt:lpstr>
      <vt:lpstr>PowerPoint Presentation</vt:lpstr>
      <vt:lpstr>LİSANSÜSTÜ PROGRAMLARIMIZ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Ilkay Turk Cakir</dc:creator>
  <cp:lastModifiedBy>Ilkay Turk Cakir</cp:lastModifiedBy>
  <cp:revision>50</cp:revision>
  <dcterms:created xsi:type="dcterms:W3CDTF">2024-02-11T11:59:13Z</dcterms:created>
  <dcterms:modified xsi:type="dcterms:W3CDTF">2024-02-12T08:49:23Z</dcterms:modified>
</cp:coreProperties>
</file>