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347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82" r:id="rId12"/>
    <p:sldId id="383" r:id="rId13"/>
    <p:sldId id="356" r:id="rId14"/>
    <p:sldId id="387" r:id="rId15"/>
    <p:sldId id="357" r:id="rId16"/>
    <p:sldId id="358" r:id="rId17"/>
    <p:sldId id="359" r:id="rId18"/>
    <p:sldId id="361" r:id="rId19"/>
    <p:sldId id="333" r:id="rId20"/>
    <p:sldId id="363" r:id="rId21"/>
    <p:sldId id="367" r:id="rId22"/>
    <p:sldId id="368" r:id="rId23"/>
    <p:sldId id="369" r:id="rId24"/>
    <p:sldId id="364" r:id="rId25"/>
    <p:sldId id="311" r:id="rId26"/>
    <p:sldId id="360" r:id="rId27"/>
    <p:sldId id="365" r:id="rId28"/>
    <p:sldId id="370" r:id="rId29"/>
    <p:sldId id="371" r:id="rId30"/>
    <p:sldId id="372" r:id="rId31"/>
    <p:sldId id="366" r:id="rId32"/>
    <p:sldId id="316" r:id="rId33"/>
    <p:sldId id="378" r:id="rId34"/>
    <p:sldId id="373" r:id="rId35"/>
    <p:sldId id="374" r:id="rId36"/>
    <p:sldId id="381" r:id="rId37"/>
    <p:sldId id="317" r:id="rId38"/>
    <p:sldId id="306" r:id="rId39"/>
    <p:sldId id="375" r:id="rId40"/>
    <p:sldId id="379" r:id="rId41"/>
    <p:sldId id="380" r:id="rId42"/>
    <p:sldId id="376" r:id="rId43"/>
    <p:sldId id="319" r:id="rId44"/>
    <p:sldId id="389" r:id="rId45"/>
    <p:sldId id="386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 snapToGrid="0">
      <p:cViewPr varScale="1">
        <p:scale>
          <a:sx n="91" d="100"/>
          <a:sy n="91" d="100"/>
        </p:scale>
        <p:origin x="9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7C872-62FB-49DA-928D-2457DC692EB3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C26EB-5E0B-4464-937D-84EE46FEB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56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282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7312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8297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21001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616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8217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07701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479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17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50234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18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84651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321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345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20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52525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642988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46375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14894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567075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94190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092467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27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737421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28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951936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29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91493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02436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30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368627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995734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25845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272756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890965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192578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219926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19629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40533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39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6530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49154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40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433066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68422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5524087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69169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69177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45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0257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4727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91426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00576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5478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baseline="0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81B6D-D388-4E80-8E22-DEA51DFA5DA1}" type="slidenum">
              <a:rPr lang="tr-TR" smtClean="0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75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9CADCEA-28DA-CD95-94F3-B34C939297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71CFF1CF-3E26-DA72-6DBF-6DE59C08DA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91A16E1-4FF9-C912-CA6F-F6BEAA9B5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39FD8A1-740A-7755-53D7-D45B3AED2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729DB66-BF4B-9BE6-9B70-DBFFCB3FC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9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5597E3-F5BB-AC52-7F9F-FBBAFAF81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4C66B3E-2E04-EBDA-F8B9-39ACCB513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CD27FC9-6AA4-7FA5-27C1-4E5395126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CAEB449-0BFB-5F82-A450-FE1A84F5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574B314-1DC8-CD91-089F-AE274BA0E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4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A9B96989-8CBE-6DEC-3E12-F72673E5C3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0C3C6995-2BAF-AF43-71E0-E596504254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0882FC7-7CDB-3058-46CE-43D5E70C5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7D2A4E7-8972-0CF9-571B-839D39AF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6D08B2A-771E-6C4C-1D6A-4C4DFA4C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4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353742B-FE7B-B4C3-50B2-50988E5AB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19E9C0-7D5A-A454-2AFF-CC3E2618F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E16317B-4A1F-01A2-8735-3BA637F4C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84BD5BD-44A6-7212-E1A4-B73728DC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B277704-1D20-0651-6067-557BF815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4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08BEA63-B42F-5E52-F6E5-8806DF69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21799B3-AEE9-D69C-66CC-AC4E0D656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5B2AA2F-75DF-3092-FD86-087A930A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D0F0860-B43E-A356-2381-0F302E0B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A005B3A-17C9-3C47-C181-8CF2B213A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4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C26184B-BAB1-194C-F8AB-67E5697E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68EE37F-3ECA-0781-82AC-41B309361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ADB1B-1D78-681B-FF93-6DE74DDAE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54A1980-82AA-2E80-C54E-479FFDC1C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A7436A3-F32A-2DE0-49B5-7327CA229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225A35C-B16F-F791-2450-9B3F2C10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3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B2F0678-4863-C820-3C8B-C9AF9CC75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16D5471-7F03-0D9B-2976-58B782857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0822B1A-9DA6-6B57-2E93-503CCBC9CA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B8FABFB3-27B2-B407-CEC4-BB8F241E7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761BD3B5-B7EB-B277-813D-18436DA112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119BE733-5AEF-91F2-6226-412D02842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5D054FD-1B68-8B3C-FEDB-2CC9AC61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C67858F7-24F0-382E-278D-2DC2D03D8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6EC829-B8F1-ADBF-4EA9-5C7ABA14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7F48CD75-298A-CDB6-AA4F-893B59DB3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796EE2C1-1D0B-D57D-395B-47431D1A8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7BAFD8CB-6888-D773-CF94-1933628B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9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A14C8A39-6663-4163-8DBA-9B2FA430E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35F2E445-27BB-37B9-C463-FCEB2B117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783849C6-6F35-7A3F-48B9-ED15B300A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90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9FBDD8-A5BA-3B89-EE19-1BC9C44AD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C948F80-4717-ECB9-CF7B-D3E2453F0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00C92BE-157A-F51E-4BA1-F091238CE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7A8D26B-F7FB-2372-9432-73A075EF7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6A14E6B-6DC7-A286-665A-BD4E3ED06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36D5D6-93D5-C661-3C91-E43AFB6B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8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5DD6E4-8D9F-B080-93D5-04133D03A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A8088A7D-2135-AF35-E8ED-21A311E449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4B87BC7-047E-02B2-5B49-9E958E922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D2BC8371-7D2E-BACA-8F3E-6CBBED18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7C2D6F5-26E7-E971-B135-D05ED9B37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AED9160-E8F1-5EB7-6FAA-3167B1415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2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CF21D58F-7D56-F9DE-75C4-2CABE916A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92F5038-E1F9-45D4-A77D-AAE724298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0054176-881D-4A76-4370-FD95BD180F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34A31-821C-49F4-B61C-64B054214D3A}" type="datetimeFigureOut">
              <a:rPr lang="en-US" smtClean="0"/>
              <a:t>2/17/2024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E539775-846D-6014-E229-E11F5C5BA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ACE6419-1E8A-0B11-6B21-F1C104833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29122-5D24-44A8-896D-61B010531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5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8.png"/><Relationship Id="rId4" Type="http://schemas.openxmlformats.org/officeDocument/2006/relationships/image" Target="../media/image3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2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.png"/><Relationship Id="rId4" Type="http://schemas.openxmlformats.org/officeDocument/2006/relationships/image" Target="../media/image47.png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4.png"/><Relationship Id="rId4" Type="http://schemas.openxmlformats.org/officeDocument/2006/relationships/image" Target="../media/image4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5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0.png"/><Relationship Id="rId5" Type="http://schemas.openxmlformats.org/officeDocument/2006/relationships/image" Target="../media/image570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6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0.png"/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2.png"/><Relationship Id="rId5" Type="http://schemas.openxmlformats.org/officeDocument/2006/relationships/image" Target="../media/image59.png"/><Relationship Id="rId10" Type="http://schemas.openxmlformats.org/officeDocument/2006/relationships/image" Target="../media/image60.png"/><Relationship Id="rId4" Type="http://schemas.openxmlformats.org/officeDocument/2006/relationships/image" Target="../media/image58.png"/><Relationship Id="rId9" Type="http://schemas.openxmlformats.org/officeDocument/2006/relationships/image" Target="../media/image66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1.png"/><Relationship Id="rId7" Type="http://schemas.openxmlformats.org/officeDocument/2006/relationships/image" Target="../media/image6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0.png"/><Relationship Id="rId11" Type="http://schemas.openxmlformats.org/officeDocument/2006/relationships/image" Target="../media/image2.png"/><Relationship Id="rId5" Type="http://schemas.openxmlformats.org/officeDocument/2006/relationships/image" Target="../media/image4.png"/><Relationship Id="rId10" Type="http://schemas.openxmlformats.org/officeDocument/2006/relationships/image" Target="../media/image720.png"/><Relationship Id="rId4" Type="http://schemas.openxmlformats.org/officeDocument/2006/relationships/image" Target="../media/image59.png"/><Relationship Id="rId9" Type="http://schemas.openxmlformats.org/officeDocument/2006/relationships/image" Target="../media/image71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70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64.png"/><Relationship Id="rId4" Type="http://schemas.openxmlformats.org/officeDocument/2006/relationships/image" Target="../media/image6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5" Type="http://schemas.openxmlformats.org/officeDocument/2006/relationships/image" Target="../media/image66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4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.png"/><Relationship Id="rId10" Type="http://schemas.openxmlformats.org/officeDocument/2006/relationships/image" Target="../media/image70.png"/><Relationship Id="rId9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4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72.png"/><Relationship Id="rId10" Type="http://schemas.openxmlformats.org/officeDocument/2006/relationships/image" Target="../media/image2.png"/><Relationship Id="rId4" Type="http://schemas.openxmlformats.org/officeDocument/2006/relationships/image" Target="../media/image71.png"/><Relationship Id="rId9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8.jpeg"/><Relationship Id="rId1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4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gif"/><Relationship Id="rId5" Type="http://schemas.openxmlformats.org/officeDocument/2006/relationships/image" Target="../media/image850.pn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76.pn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78.png"/><Relationship Id="rId4" Type="http://schemas.openxmlformats.org/officeDocument/2006/relationships/image" Target="../media/image7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79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1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5.gif"/><Relationship Id="rId4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9.png"/><Relationship Id="rId10" Type="http://schemas.openxmlformats.org/officeDocument/2006/relationships/image" Target="../media/image2.png"/><Relationship Id="rId4" Type="http://schemas.openxmlformats.org/officeDocument/2006/relationships/image" Target="../media/image9.jpeg"/><Relationship Id="rId9" Type="http://schemas.openxmlformats.org/officeDocument/2006/relationships/image" Target="../media/image2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5.gif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6.png"/><Relationship Id="rId4" Type="http://schemas.openxmlformats.org/officeDocument/2006/relationships/image" Target="../media/image10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20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11" Type="http://schemas.openxmlformats.org/officeDocument/2006/relationships/image" Target="../media/image2.png"/><Relationship Id="rId5" Type="http://schemas.openxmlformats.org/officeDocument/2006/relationships/image" Target="../media/image31.png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openxmlformats.org/officeDocument/2006/relationships/image" Target="../media/image2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otor içeren bir resim&#10;&#10;Açıklama otomatik olarak oluşturuldu">
            <a:extLst>
              <a:ext uri="{FF2B5EF4-FFF2-40B4-BE49-F238E27FC236}">
                <a16:creationId xmlns:a16="http://schemas.microsoft.com/office/drawing/2014/main" id="{D1ADD1AA-3318-4C09-B15C-5B3A60BD5A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6" b="6897"/>
          <a:stretch/>
        </p:blipFill>
        <p:spPr bwMode="auto">
          <a:xfrm>
            <a:off x="19" y="0"/>
            <a:ext cx="1219198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EB1E4E28-7AC6-4F96-B268-3E63ED57BDBA}"/>
              </a:ext>
            </a:extLst>
          </p:cNvPr>
          <p:cNvSpPr/>
          <p:nvPr/>
        </p:nvSpPr>
        <p:spPr>
          <a:xfrm>
            <a:off x="0" y="4516453"/>
            <a:ext cx="11862037" cy="2207491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Başlık 1">
            <a:extLst>
              <a:ext uri="{FF2B5EF4-FFF2-40B4-BE49-F238E27FC236}">
                <a16:creationId xmlns:a16="http://schemas.microsoft.com/office/drawing/2014/main" id="{C74FBF2D-5ECB-4C7F-B6CF-527E5D262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7281" y="5210985"/>
            <a:ext cx="10157438" cy="79900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tr-TR" sz="3200" b="1" dirty="0">
                <a:solidFill>
                  <a:schemeClr val="bg1"/>
                </a:solidFill>
              </a:rPr>
              <a:t>A </a:t>
            </a:r>
            <a:r>
              <a:rPr lang="tr-TR" sz="3200" b="1" dirty="0" err="1">
                <a:solidFill>
                  <a:schemeClr val="bg1"/>
                </a:solidFill>
              </a:rPr>
              <a:t>luminosity</a:t>
            </a:r>
            <a:r>
              <a:rPr lang="tr-TR" sz="3200" b="1" dirty="0">
                <a:solidFill>
                  <a:schemeClr val="bg1"/>
                </a:solidFill>
              </a:rPr>
              <a:t> </a:t>
            </a:r>
            <a:r>
              <a:rPr lang="tr-TR" sz="3200" b="1" dirty="0" err="1">
                <a:solidFill>
                  <a:schemeClr val="bg1"/>
                </a:solidFill>
              </a:rPr>
              <a:t>optimizer</a:t>
            </a:r>
            <a:r>
              <a:rPr lang="tr-TR" sz="3200" b="1" dirty="0">
                <a:solidFill>
                  <a:schemeClr val="bg1"/>
                </a:solidFill>
              </a:rPr>
              <a:t> </a:t>
            </a:r>
            <a:r>
              <a:rPr lang="tr-TR" sz="3200" b="1" dirty="0" err="1">
                <a:solidFill>
                  <a:schemeClr val="bg1"/>
                </a:solidFill>
              </a:rPr>
              <a:t>for</a:t>
            </a:r>
            <a:r>
              <a:rPr lang="tr-TR" sz="3200" b="1" dirty="0">
                <a:solidFill>
                  <a:schemeClr val="bg1"/>
                </a:solidFill>
              </a:rPr>
              <a:t> High </a:t>
            </a:r>
            <a:r>
              <a:rPr lang="tr-TR" sz="3200" b="1" dirty="0" err="1">
                <a:solidFill>
                  <a:schemeClr val="bg1"/>
                </a:solidFill>
              </a:rPr>
              <a:t>Energy</a:t>
            </a:r>
            <a:r>
              <a:rPr lang="tr-TR" sz="3200" b="1" dirty="0">
                <a:solidFill>
                  <a:schemeClr val="bg1"/>
                </a:solidFill>
              </a:rPr>
              <a:t> </a:t>
            </a:r>
            <a:r>
              <a:rPr lang="tr-TR" sz="3200" b="1" dirty="0" err="1">
                <a:solidFill>
                  <a:schemeClr val="bg1"/>
                </a:solidFill>
              </a:rPr>
              <a:t>Physics</a:t>
            </a:r>
            <a:r>
              <a:rPr lang="tr-TR" sz="3200" b="1" dirty="0">
                <a:solidFill>
                  <a:schemeClr val="bg1"/>
                </a:solidFill>
              </a:rPr>
              <a:t> (</a:t>
            </a:r>
            <a:r>
              <a:rPr lang="tr-TR" sz="3200" b="1" dirty="0" err="1">
                <a:solidFill>
                  <a:schemeClr val="bg1"/>
                </a:solidFill>
              </a:rPr>
              <a:t>AloHEP</a:t>
            </a:r>
            <a:r>
              <a:rPr lang="tr-TR" sz="3200" b="1" dirty="0">
                <a:solidFill>
                  <a:schemeClr val="bg1"/>
                </a:solidFill>
              </a:rPr>
              <a:t>)</a:t>
            </a:r>
            <a:br>
              <a:rPr lang="tr-TR" sz="3200" b="1" dirty="0">
                <a:solidFill>
                  <a:schemeClr val="bg1"/>
                </a:solidFill>
              </a:rPr>
            </a:br>
            <a:r>
              <a:rPr lang="tr-TR" sz="3200" b="1" dirty="0">
                <a:solidFill>
                  <a:schemeClr val="bg1"/>
                </a:solidFill>
              </a:rPr>
              <a:t>Çarpışma Bölgesi Simülasyonu Yapılarak Çarpıştırıcıların Temel Parametrelerinin Belirlenmesi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0EF02A-9040-73DD-3893-5013C42D7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948" y="6017324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64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id="{6FCC2CF4-F7AB-24F8-D9F1-BF30B35CBD8B}"/>
              </a:ext>
            </a:extLst>
          </p:cNvPr>
          <p:cNvSpPr txBox="1"/>
          <p:nvPr/>
        </p:nvSpPr>
        <p:spPr>
          <a:xfrm>
            <a:off x="170218" y="1338922"/>
            <a:ext cx="3393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HALKA ÇARPIŞTIRICILAR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4275308-54F2-DCE7-8CB6-63F3F267482E}"/>
              </a:ext>
            </a:extLst>
          </p:cNvPr>
          <p:cNvSpPr txBox="1"/>
          <p:nvPr/>
        </p:nvSpPr>
        <p:spPr>
          <a:xfrm>
            <a:off x="3647853" y="1338922"/>
            <a:ext cx="3953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DOĞRUSAL ÇARPIŞTIRICILAR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60684772-2AF2-0872-677C-CA294395B2D9}"/>
              </a:ext>
            </a:extLst>
          </p:cNvPr>
          <p:cNvSpPr txBox="1"/>
          <p:nvPr/>
        </p:nvSpPr>
        <p:spPr>
          <a:xfrm>
            <a:off x="7251214" y="1332737"/>
            <a:ext cx="45873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DOĞRUSAL-HALKA TİPİ ÇARPIŞTIRICILAR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449D5E2-066E-D656-4A03-D187174B2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31" y="1924155"/>
            <a:ext cx="3305927" cy="327396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BBE3031D-9BC1-6889-9695-FFBCAA75A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6442" y="1708254"/>
            <a:ext cx="2247883" cy="3700029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8CF09024-B499-6903-A853-4318D2F89B8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630"/>
          <a:stretch/>
        </p:blipFill>
        <p:spPr bwMode="auto">
          <a:xfrm>
            <a:off x="7706757" y="1914429"/>
            <a:ext cx="3464849" cy="32836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</a:rPr>
              <a:t>Çarpıştırıcı</a:t>
            </a:r>
            <a:r>
              <a:rPr lang="tr-TR" sz="3200" b="1" dirty="0">
                <a:solidFill>
                  <a:schemeClr val="bg1"/>
                </a:solidFill>
              </a:rPr>
              <a:t> </a:t>
            </a:r>
            <a:r>
              <a:rPr lang="tr-TR" sz="3200" dirty="0">
                <a:solidFill>
                  <a:schemeClr val="bg1"/>
                </a:solidFill>
              </a:rPr>
              <a:t>Tipleri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10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13" name="Metin kutusu 12">
            <a:extLst>
              <a:ext uri="{FF2B5EF4-FFF2-40B4-BE49-F238E27FC236}">
                <a16:creationId xmlns:a16="http://schemas.microsoft.com/office/drawing/2014/main" id="{FCC12FE7-B3F9-553E-34E6-9EA50F6D04E0}"/>
              </a:ext>
            </a:extLst>
          </p:cNvPr>
          <p:cNvSpPr txBox="1"/>
          <p:nvPr/>
        </p:nvSpPr>
        <p:spPr>
          <a:xfrm>
            <a:off x="295073" y="5563973"/>
            <a:ext cx="118969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Hızlandırıcılarda</a:t>
            </a:r>
            <a:r>
              <a:rPr lang="en-US" dirty="0"/>
              <a:t> </a:t>
            </a:r>
            <a:r>
              <a:rPr lang="en-US" b="1" dirty="0" err="1"/>
              <a:t>yüklü</a:t>
            </a:r>
            <a:r>
              <a:rPr lang="en-US" dirty="0"/>
              <a:t> </a:t>
            </a:r>
            <a:r>
              <a:rPr lang="en-US" dirty="0" err="1"/>
              <a:t>parçacıkları</a:t>
            </a:r>
            <a:r>
              <a:rPr lang="en-US" dirty="0"/>
              <a:t> </a:t>
            </a:r>
            <a:r>
              <a:rPr lang="en-US" dirty="0" err="1"/>
              <a:t>hızlandırmak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elektrik</a:t>
            </a:r>
            <a:r>
              <a:rPr lang="en-US" dirty="0"/>
              <a:t> </a:t>
            </a:r>
            <a:r>
              <a:rPr lang="en-US" dirty="0" err="1"/>
              <a:t>alan</a:t>
            </a:r>
            <a:r>
              <a:rPr lang="en-US" dirty="0"/>
              <a:t>, </a:t>
            </a:r>
            <a:r>
              <a:rPr lang="en-US" dirty="0" err="1"/>
              <a:t>yönlendirmek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odaklamak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manyetik</a:t>
            </a:r>
            <a:r>
              <a:rPr lang="en-US" dirty="0"/>
              <a:t> </a:t>
            </a:r>
            <a:r>
              <a:rPr lang="en-US" dirty="0" err="1"/>
              <a:t>alan</a:t>
            </a:r>
            <a:r>
              <a:rPr lang="en-US" dirty="0"/>
              <a:t> </a:t>
            </a:r>
            <a:r>
              <a:rPr lang="en-US" dirty="0" err="1"/>
              <a:t>kullanılır</a:t>
            </a:r>
            <a:r>
              <a:rPr lang="en-US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ABBDCD-EEFF-15C0-A715-D5C27C81EF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74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Parçacık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Demeti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11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A1021CC1-7C89-54F2-6E54-4654E7FC924F}"/>
                  </a:ext>
                </a:extLst>
              </p:cNvPr>
              <p:cNvSpPr txBox="1"/>
              <p:nvPr/>
            </p:nvSpPr>
            <p:spPr>
              <a:xfrm>
                <a:off x="111760" y="1584960"/>
                <a:ext cx="11948160" cy="397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Hızlandırıcılarda</a:t>
                </a:r>
                <a:r>
                  <a:rPr lang="en-US" dirty="0"/>
                  <a:t> </a:t>
                </a:r>
                <a:r>
                  <a:rPr lang="en-US" dirty="0" err="1"/>
                  <a:t>çok</a:t>
                </a:r>
                <a:r>
                  <a:rPr lang="en-US" dirty="0"/>
                  <a:t> </a:t>
                </a:r>
                <a:r>
                  <a:rPr lang="en-US" dirty="0" err="1"/>
                  <a:t>sayıda</a:t>
                </a:r>
                <a:r>
                  <a:rPr lang="en-US" dirty="0"/>
                  <a:t> </a:t>
                </a:r>
                <a:r>
                  <a:rPr lang="en-US" dirty="0" err="1"/>
                  <a:t>parçacık</a:t>
                </a:r>
                <a:r>
                  <a:rPr lang="en-US" dirty="0"/>
                  <a:t> </a:t>
                </a:r>
                <a:r>
                  <a:rPr lang="en-US" dirty="0" err="1"/>
                  <a:t>içeren</a:t>
                </a:r>
                <a:r>
                  <a:rPr lang="en-US" dirty="0"/>
                  <a:t> </a:t>
                </a:r>
                <a:r>
                  <a:rPr lang="en-US" dirty="0" err="1"/>
                  <a:t>paketlere</a:t>
                </a:r>
                <a:r>
                  <a:rPr lang="en-US" dirty="0"/>
                  <a:t> </a:t>
                </a:r>
                <a:r>
                  <a:rPr lang="en-US" b="1" dirty="0" err="1"/>
                  <a:t>parçacık</a:t>
                </a:r>
                <a:r>
                  <a:rPr lang="en-US" b="1" dirty="0"/>
                  <a:t> </a:t>
                </a:r>
                <a:r>
                  <a:rPr lang="en-US" b="1" dirty="0" err="1"/>
                  <a:t>demeti</a:t>
                </a:r>
                <a:r>
                  <a:rPr lang="en-US" b="1" dirty="0"/>
                  <a:t> </a:t>
                </a:r>
                <a:r>
                  <a:rPr lang="en-US" dirty="0" err="1"/>
                  <a:t>adı</a:t>
                </a:r>
                <a:r>
                  <a:rPr lang="en-US" dirty="0"/>
                  <a:t> </a:t>
                </a:r>
                <a:r>
                  <a:rPr lang="en-US" dirty="0" err="1"/>
                  <a:t>verilir</a:t>
                </a:r>
                <a:r>
                  <a:rPr lang="en-US" dirty="0"/>
                  <a:t>.</a:t>
                </a:r>
              </a:p>
              <a:p>
                <a:r>
                  <a:rPr lang="en-US" dirty="0" err="1"/>
                  <a:t>İki</a:t>
                </a:r>
                <a:r>
                  <a:rPr lang="en-US" dirty="0"/>
                  <a:t> alt </a:t>
                </a:r>
                <a:r>
                  <a:rPr lang="en-US" dirty="0" err="1"/>
                  <a:t>gruba</a:t>
                </a:r>
                <a:r>
                  <a:rPr lang="en-US" dirty="0"/>
                  <a:t> </a:t>
                </a:r>
                <a:r>
                  <a:rPr lang="en-US" dirty="0" err="1"/>
                  <a:t>ayrılır</a:t>
                </a:r>
                <a:r>
                  <a:rPr lang="en-US" dirty="0"/>
                  <a:t>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 err="1"/>
                  <a:t>Sürekli</a:t>
                </a:r>
                <a:r>
                  <a:rPr lang="en-US" dirty="0"/>
                  <a:t> </a:t>
                </a:r>
                <a:r>
                  <a:rPr lang="en-US" dirty="0" err="1"/>
                  <a:t>demetler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yüksek</a:t>
                </a:r>
                <a:r>
                  <a:rPr lang="en-US" dirty="0"/>
                  <a:t> </a:t>
                </a:r>
                <a:r>
                  <a:rPr lang="en-US" dirty="0" err="1"/>
                  <a:t>çarpışma</a:t>
                </a:r>
                <a:r>
                  <a:rPr lang="en-US" dirty="0"/>
                  <a:t> </a:t>
                </a:r>
                <a:r>
                  <a:rPr lang="en-US" dirty="0" err="1"/>
                  <a:t>açısı</a:t>
                </a:r>
                <a:r>
                  <a:rPr lang="en-US" dirty="0"/>
                  <a:t>, </a:t>
                </a:r>
                <a:r>
                  <a:rPr lang="en-US" dirty="0" err="1"/>
                  <a:t>düşük</a:t>
                </a:r>
                <a:r>
                  <a:rPr lang="en-US" dirty="0"/>
                  <a:t> </a:t>
                </a:r>
                <a:r>
                  <a:rPr lang="en-US" dirty="0" err="1"/>
                  <a:t>verim</a:t>
                </a:r>
                <a:endParaRPr lang="en-US" dirty="0"/>
              </a:p>
              <a:p>
                <a:pPr marL="285750" indent="-285750">
                  <a:buFontTx/>
                  <a:buChar char="-"/>
                </a:pPr>
                <a:r>
                  <a:rPr lang="en-US" dirty="0" err="1"/>
                  <a:t>Paketlenmiş</a:t>
                </a:r>
                <a:r>
                  <a:rPr lang="en-US" dirty="0"/>
                  <a:t> </a:t>
                </a:r>
                <a:r>
                  <a:rPr lang="en-US" dirty="0" err="1"/>
                  <a:t>demetler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taramalı</a:t>
                </a:r>
                <a:r>
                  <a:rPr lang="en-US" dirty="0"/>
                  <a:t> </a:t>
                </a:r>
                <a:r>
                  <a:rPr lang="en-US" dirty="0" err="1"/>
                  <a:t>tüfek</a:t>
                </a:r>
                <a:r>
                  <a:rPr lang="en-US" dirty="0"/>
                  <a:t> </a:t>
                </a:r>
                <a:r>
                  <a:rPr lang="en-US" dirty="0" err="1"/>
                  <a:t>atışına</a:t>
                </a:r>
                <a:r>
                  <a:rPr lang="en-US" dirty="0"/>
                  <a:t> </a:t>
                </a:r>
                <a:r>
                  <a:rPr lang="en-US" dirty="0" err="1"/>
                  <a:t>benzer</a:t>
                </a:r>
                <a:r>
                  <a:rPr lang="en-US" dirty="0"/>
                  <a:t> (</a:t>
                </a:r>
                <a:r>
                  <a:rPr lang="en-US" b="1" dirty="0" err="1"/>
                  <a:t>paketçik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dirty="0" err="1"/>
                  <a:t>mermi</a:t>
                </a:r>
                <a:r>
                  <a:rPr lang="en-US" dirty="0"/>
                  <a:t>, </a:t>
                </a:r>
                <a:r>
                  <a:rPr lang="en-US" b="1" dirty="0" err="1"/>
                  <a:t>demet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şarjördeki</a:t>
                </a:r>
                <a:r>
                  <a:rPr lang="en-US" dirty="0"/>
                  <a:t> </a:t>
                </a:r>
                <a:r>
                  <a:rPr lang="en-US" dirty="0" err="1"/>
                  <a:t>tüm</a:t>
                </a:r>
                <a:r>
                  <a:rPr lang="en-US" dirty="0"/>
                  <a:t> </a:t>
                </a:r>
                <a:r>
                  <a:rPr lang="en-US" dirty="0" err="1"/>
                  <a:t>mermiler</a:t>
                </a:r>
                <a:r>
                  <a:rPr lang="en-US" dirty="0"/>
                  <a:t>), </a:t>
                </a:r>
                <a:r>
                  <a:rPr lang="en-US" dirty="0" err="1"/>
                  <a:t>yüksek</a:t>
                </a:r>
                <a:r>
                  <a:rPr lang="en-US" dirty="0"/>
                  <a:t> </a:t>
                </a:r>
                <a:r>
                  <a:rPr lang="en-US" dirty="0" err="1"/>
                  <a:t>verim</a:t>
                </a:r>
                <a:endParaRPr lang="en-US" dirty="0"/>
              </a:p>
              <a:p>
                <a:r>
                  <a:rPr lang="en-US" dirty="0"/>
                  <a:t>Modern </a:t>
                </a:r>
                <a:r>
                  <a:rPr lang="en-US" dirty="0" err="1"/>
                  <a:t>hızlandırıcı</a:t>
                </a:r>
                <a:r>
                  <a:rPr lang="en-US" dirty="0"/>
                  <a:t> </a:t>
                </a:r>
                <a:r>
                  <a:rPr lang="en-US" dirty="0" err="1"/>
                  <a:t>tesislerinde</a:t>
                </a:r>
                <a:r>
                  <a:rPr lang="en-US" dirty="0"/>
                  <a:t> </a:t>
                </a:r>
                <a:r>
                  <a:rPr lang="en-US" dirty="0" err="1"/>
                  <a:t>paketlenmiş</a:t>
                </a:r>
                <a:r>
                  <a:rPr lang="en-US" dirty="0"/>
                  <a:t> </a:t>
                </a:r>
                <a:r>
                  <a:rPr lang="en-US" dirty="0" err="1"/>
                  <a:t>demetler</a:t>
                </a:r>
                <a:r>
                  <a:rPr lang="en-US" dirty="0"/>
                  <a:t> </a:t>
                </a:r>
                <a:r>
                  <a:rPr lang="en-US" dirty="0" err="1"/>
                  <a:t>tercih</a:t>
                </a:r>
                <a:r>
                  <a:rPr lang="en-US" dirty="0"/>
                  <a:t> </a:t>
                </a:r>
                <a:r>
                  <a:rPr lang="en-US" dirty="0" err="1"/>
                  <a:t>edilir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 err="1"/>
                  <a:t>Çarpışma</a:t>
                </a:r>
                <a:r>
                  <a:rPr lang="en-US" dirty="0"/>
                  <a:t> </a:t>
                </a:r>
                <a:r>
                  <a:rPr lang="en-US" dirty="0" err="1"/>
                  <a:t>esnasında</a:t>
                </a:r>
                <a:r>
                  <a:rPr lang="en-US" dirty="0"/>
                  <a:t> </a:t>
                </a:r>
                <a:r>
                  <a:rPr lang="en-US" dirty="0" err="1"/>
                  <a:t>demetler</a:t>
                </a:r>
                <a:r>
                  <a:rPr lang="en-US" dirty="0"/>
                  <a:t> </a:t>
                </a:r>
                <a:r>
                  <a:rPr lang="en-US" dirty="0" err="1"/>
                  <a:t>kesişse</a:t>
                </a:r>
                <a:r>
                  <a:rPr lang="en-US" dirty="0"/>
                  <a:t> bile </a:t>
                </a:r>
                <a:r>
                  <a:rPr lang="en-US" dirty="0" err="1"/>
                  <a:t>aslında</a:t>
                </a:r>
                <a:r>
                  <a:rPr lang="en-US" dirty="0"/>
                  <a:t> </a:t>
                </a:r>
                <a:r>
                  <a:rPr lang="en-US" dirty="0" err="1"/>
                  <a:t>çok</a:t>
                </a:r>
                <a:r>
                  <a:rPr lang="en-US" dirty="0"/>
                  <a:t> </a:t>
                </a:r>
                <a:r>
                  <a:rPr lang="en-US" dirty="0" err="1"/>
                  <a:t>az</a:t>
                </a:r>
                <a:r>
                  <a:rPr lang="en-US" dirty="0"/>
                  <a:t> </a:t>
                </a:r>
                <a:r>
                  <a:rPr lang="en-US" dirty="0" err="1"/>
                  <a:t>sayıda</a:t>
                </a:r>
                <a:r>
                  <a:rPr lang="en-US" dirty="0"/>
                  <a:t> </a:t>
                </a:r>
                <a:r>
                  <a:rPr lang="en-US" dirty="0" err="1"/>
                  <a:t>parçacık</a:t>
                </a:r>
                <a:r>
                  <a:rPr lang="en-US" dirty="0"/>
                  <a:t> </a:t>
                </a:r>
                <a:r>
                  <a:rPr lang="en-US" dirty="0" err="1"/>
                  <a:t>çarpışması</a:t>
                </a:r>
                <a:r>
                  <a:rPr lang="en-US" dirty="0"/>
                  <a:t> </a:t>
                </a:r>
                <a:r>
                  <a:rPr lang="en-US" dirty="0" err="1"/>
                  <a:t>gerçekleşir</a:t>
                </a:r>
                <a:r>
                  <a:rPr lang="en-US" dirty="0"/>
                  <a:t>. </a:t>
                </a:r>
                <a:r>
                  <a:rPr lang="en-US" dirty="0" err="1"/>
                  <a:t>Demetin</a:t>
                </a:r>
                <a:r>
                  <a:rPr lang="en-US" dirty="0"/>
                  <a:t> </a:t>
                </a:r>
                <a:r>
                  <a:rPr lang="en-US" dirty="0" err="1"/>
                  <a:t>neredeyse</a:t>
                </a:r>
                <a:r>
                  <a:rPr lang="en-US" dirty="0"/>
                  <a:t> </a:t>
                </a:r>
                <a:r>
                  <a:rPr lang="en-US" dirty="0" err="1"/>
                  <a:t>tamamı</a:t>
                </a:r>
                <a:r>
                  <a:rPr lang="en-US" dirty="0"/>
                  <a:t> </a:t>
                </a:r>
                <a:r>
                  <a:rPr lang="en-US" dirty="0" err="1"/>
                  <a:t>çarpışmadan</a:t>
                </a:r>
                <a:r>
                  <a:rPr lang="en-US" dirty="0"/>
                  <a:t> </a:t>
                </a:r>
                <a:r>
                  <a:rPr lang="en-US" dirty="0" err="1"/>
                  <a:t>yoluna</a:t>
                </a:r>
                <a:r>
                  <a:rPr lang="en-US" dirty="0"/>
                  <a:t> </a:t>
                </a:r>
                <a:r>
                  <a:rPr lang="en-US" dirty="0" err="1"/>
                  <a:t>devam</a:t>
                </a:r>
                <a:r>
                  <a:rPr lang="en-US" dirty="0"/>
                  <a:t> </a:t>
                </a:r>
                <a:r>
                  <a:rPr lang="en-US" dirty="0" err="1"/>
                  <a:t>eder</a:t>
                </a:r>
                <a:r>
                  <a:rPr lang="en-US" dirty="0"/>
                  <a:t> (</a:t>
                </a:r>
                <a:r>
                  <a:rPr lang="en-US" dirty="0" err="1"/>
                  <a:t>asıl</a:t>
                </a:r>
                <a:r>
                  <a:rPr lang="en-US" dirty="0"/>
                  <a:t> </a:t>
                </a:r>
                <a:r>
                  <a:rPr lang="en-US" dirty="0" err="1"/>
                  <a:t>zorluk</a:t>
                </a:r>
                <a:r>
                  <a:rPr lang="en-US" dirty="0"/>
                  <a:t> </a:t>
                </a:r>
                <a:r>
                  <a:rPr lang="en-US" dirty="0" err="1"/>
                  <a:t>çarpışma</a:t>
                </a:r>
                <a:r>
                  <a:rPr lang="en-US" dirty="0"/>
                  <a:t> </a:t>
                </a:r>
                <a:r>
                  <a:rPr lang="en-US" dirty="0" err="1"/>
                  <a:t>bölgesinde</a:t>
                </a:r>
                <a:r>
                  <a:rPr lang="en-US" dirty="0"/>
                  <a:t> </a:t>
                </a:r>
                <a:r>
                  <a:rPr lang="en-US" dirty="0" err="1"/>
                  <a:t>odağı</a:t>
                </a:r>
                <a:r>
                  <a:rPr lang="en-US" dirty="0"/>
                  <a:t> </a:t>
                </a:r>
                <a:r>
                  <a:rPr lang="en-US" dirty="0" err="1"/>
                  <a:t>bozulan</a:t>
                </a:r>
                <a:r>
                  <a:rPr lang="en-US" dirty="0"/>
                  <a:t> </a:t>
                </a:r>
                <a:r>
                  <a:rPr lang="en-US" dirty="0" err="1"/>
                  <a:t>demeti</a:t>
                </a:r>
                <a:r>
                  <a:rPr lang="en-US" dirty="0"/>
                  <a:t> </a:t>
                </a:r>
                <a:r>
                  <a:rPr lang="en-US" dirty="0" err="1"/>
                  <a:t>tekrar</a:t>
                </a:r>
                <a:r>
                  <a:rPr lang="en-US" dirty="0"/>
                  <a:t> </a:t>
                </a:r>
                <a:r>
                  <a:rPr lang="en-US" dirty="0" err="1"/>
                  <a:t>toplamaktır</a:t>
                </a:r>
                <a:r>
                  <a:rPr lang="en-US" dirty="0"/>
                  <a:t>).</a:t>
                </a:r>
              </a:p>
              <a:p>
                <a:endParaRPr lang="en-US" dirty="0"/>
              </a:p>
              <a:p>
                <a:r>
                  <a:rPr lang="en-US" dirty="0" err="1"/>
                  <a:t>Halka</a:t>
                </a:r>
                <a:r>
                  <a:rPr lang="en-US" dirty="0"/>
                  <a:t> </a:t>
                </a:r>
                <a:r>
                  <a:rPr lang="en-US" dirty="0" err="1"/>
                  <a:t>hızlandırıcılarda</a:t>
                </a:r>
                <a:r>
                  <a:rPr lang="en-US" dirty="0"/>
                  <a:t> </a:t>
                </a:r>
                <a:r>
                  <a:rPr lang="en-US" dirty="0" err="1"/>
                  <a:t>aynı</a:t>
                </a:r>
                <a:r>
                  <a:rPr lang="en-US" dirty="0"/>
                  <a:t> </a:t>
                </a:r>
                <a:r>
                  <a:rPr lang="en-US" dirty="0" err="1"/>
                  <a:t>demet</a:t>
                </a:r>
                <a:r>
                  <a:rPr lang="en-US" dirty="0"/>
                  <a:t> </a:t>
                </a:r>
                <a:r>
                  <a:rPr lang="en-US" dirty="0" err="1"/>
                  <a:t>tekrar</a:t>
                </a:r>
                <a:r>
                  <a:rPr lang="en-US" dirty="0"/>
                  <a:t> </a:t>
                </a:r>
                <a:r>
                  <a:rPr lang="en-US" dirty="0" err="1"/>
                  <a:t>tekrar</a:t>
                </a:r>
                <a:r>
                  <a:rPr lang="en-US" dirty="0"/>
                  <a:t> </a:t>
                </a:r>
                <a:r>
                  <a:rPr lang="en-US" dirty="0" err="1"/>
                  <a:t>çarpışma</a:t>
                </a:r>
                <a:r>
                  <a:rPr lang="en-US" dirty="0"/>
                  <a:t> </a:t>
                </a:r>
                <a:r>
                  <a:rPr lang="en-US" dirty="0" err="1"/>
                  <a:t>için</a:t>
                </a:r>
                <a:r>
                  <a:rPr lang="en-US" dirty="0"/>
                  <a:t> </a:t>
                </a:r>
                <a:r>
                  <a:rPr lang="en-US" dirty="0" err="1"/>
                  <a:t>kullanılabilir</a:t>
                </a:r>
                <a:r>
                  <a:rPr lang="en-US" dirty="0"/>
                  <a:t>. </a:t>
                </a:r>
                <a:r>
                  <a:rPr lang="en-US" dirty="0" err="1"/>
                  <a:t>Halka</a:t>
                </a:r>
                <a:r>
                  <a:rPr lang="en-US" dirty="0"/>
                  <a:t> </a:t>
                </a:r>
                <a:r>
                  <a:rPr lang="en-US" dirty="0" err="1"/>
                  <a:t>hızlandırıcılarda</a:t>
                </a:r>
                <a:r>
                  <a:rPr lang="en-US" dirty="0"/>
                  <a:t> </a:t>
                </a:r>
                <a:r>
                  <a:rPr lang="en-US" b="1" dirty="0" err="1"/>
                  <a:t>paketçik</a:t>
                </a:r>
                <a:r>
                  <a:rPr lang="en-US" b="1" dirty="0"/>
                  <a:t> </a:t>
                </a:r>
                <a:r>
                  <a:rPr lang="en-US" b="1" dirty="0" err="1"/>
                  <a:t>frekansı</a:t>
                </a:r>
                <a:r>
                  <a:rPr lang="en-US" dirty="0"/>
                  <a:t>, </a:t>
                </a:r>
                <a:r>
                  <a:rPr lang="en-US" dirty="0" err="1"/>
                  <a:t>demetin</a:t>
                </a:r>
                <a:r>
                  <a:rPr lang="en-US" dirty="0"/>
                  <a:t> </a:t>
                </a:r>
                <a:r>
                  <a:rPr lang="en-US" dirty="0" err="1"/>
                  <a:t>halka</a:t>
                </a:r>
                <a:r>
                  <a:rPr lang="en-US" dirty="0"/>
                  <a:t> </a:t>
                </a:r>
                <a:r>
                  <a:rPr lang="en-US" dirty="0" err="1"/>
                  <a:t>çevresinde</a:t>
                </a:r>
                <a:r>
                  <a:rPr lang="en-US" dirty="0"/>
                  <a:t> </a:t>
                </a:r>
                <a:r>
                  <a:rPr lang="en-US" b="1" dirty="0" err="1"/>
                  <a:t>dönme</a:t>
                </a:r>
                <a:r>
                  <a:rPr lang="en-US" b="1" dirty="0"/>
                  <a:t> </a:t>
                </a:r>
                <a:r>
                  <a:rPr lang="en-US" b="1" dirty="0" err="1"/>
                  <a:t>frekansı</a:t>
                </a:r>
                <a:r>
                  <a:rPr lang="en-US" b="1" dirty="0"/>
                  <a:t> </a:t>
                </a:r>
                <a:r>
                  <a:rPr lang="en-US" dirty="0"/>
                  <a:t>(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f</a:t>
                </a:r>
                <a:r>
                  <a:rPr lang="tr-TR" sz="1800" baseline="-250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r</a:t>
                </a:r>
                <a:r>
                  <a:rPr lang="en-US" sz="1800" baseline="-250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ev</a:t>
                </a:r>
                <a:r>
                  <a:rPr lang="en-US" dirty="0"/>
                  <a:t>) </a:t>
                </a:r>
                <a:r>
                  <a:rPr lang="en-US" dirty="0" err="1"/>
                  <a:t>ile</a:t>
                </a:r>
                <a:r>
                  <a:rPr lang="en-US" dirty="0"/>
                  <a:t> </a:t>
                </a:r>
                <a:r>
                  <a:rPr lang="en-US" b="1" dirty="0" err="1"/>
                  <a:t>demetteki</a:t>
                </a:r>
                <a:r>
                  <a:rPr lang="en-US" b="1" dirty="0"/>
                  <a:t> </a:t>
                </a:r>
                <a:r>
                  <a:rPr lang="en-US" b="1" dirty="0" err="1"/>
                  <a:t>paketçik</a:t>
                </a:r>
                <a:r>
                  <a:rPr lang="en-US" b="1" dirty="0"/>
                  <a:t> </a:t>
                </a:r>
                <a:r>
                  <a:rPr lang="en-US" b="1" dirty="0" err="1"/>
                  <a:t>sayısının</a:t>
                </a:r>
                <a:r>
                  <a:rPr lang="en-US" b="1" dirty="0"/>
                  <a:t> </a:t>
                </a:r>
                <a:r>
                  <a:rPr lang="en-US" dirty="0"/>
                  <a:t>(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N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</a:t>
                </a:r>
                <a:r>
                  <a:rPr lang="en-US" dirty="0"/>
                  <a:t>) </a:t>
                </a:r>
                <a:r>
                  <a:rPr lang="en-US" dirty="0" err="1"/>
                  <a:t>çarpımı</a:t>
                </a:r>
                <a:r>
                  <a:rPr lang="en-US" dirty="0"/>
                  <a:t> </a:t>
                </a:r>
                <a:r>
                  <a:rPr lang="en-US" dirty="0" err="1"/>
                  <a:t>kadardır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 err="1"/>
                  <a:t>Doğrusal</a:t>
                </a:r>
                <a:r>
                  <a:rPr lang="en-US" dirty="0"/>
                  <a:t> </a:t>
                </a:r>
                <a:r>
                  <a:rPr lang="en-US" dirty="0" err="1"/>
                  <a:t>hızlandırıcılarda</a:t>
                </a:r>
                <a:r>
                  <a:rPr lang="en-US" dirty="0"/>
                  <a:t> </a:t>
                </a:r>
                <a:r>
                  <a:rPr lang="en-US" b="1" dirty="0" err="1"/>
                  <a:t>paketçik</a:t>
                </a:r>
                <a:r>
                  <a:rPr lang="en-US" b="1" dirty="0"/>
                  <a:t> </a:t>
                </a:r>
                <a:r>
                  <a:rPr lang="en-US" b="1" dirty="0" err="1"/>
                  <a:t>frekansı</a:t>
                </a:r>
                <a:r>
                  <a:rPr lang="en-US" dirty="0"/>
                  <a:t>, </a:t>
                </a:r>
                <a:r>
                  <a:rPr lang="en-US" dirty="0" err="1"/>
                  <a:t>demetin</a:t>
                </a:r>
                <a:r>
                  <a:rPr lang="en-US" dirty="0"/>
                  <a:t> </a:t>
                </a:r>
                <a:r>
                  <a:rPr lang="en-US" dirty="0" err="1"/>
                  <a:t>saniyedeki</a:t>
                </a:r>
                <a:r>
                  <a:rPr lang="en-US" dirty="0"/>
                  <a:t> </a:t>
                </a:r>
                <a:r>
                  <a:rPr lang="en-US" b="1" dirty="0" err="1"/>
                  <a:t>atış</a:t>
                </a:r>
                <a:r>
                  <a:rPr lang="en-US" b="1" dirty="0"/>
                  <a:t> </a:t>
                </a:r>
                <a:r>
                  <a:rPr lang="en-US" b="1" dirty="0" err="1"/>
                  <a:t>frekansı</a:t>
                </a:r>
                <a:r>
                  <a:rPr lang="en-US" b="1" dirty="0"/>
                  <a:t> </a:t>
                </a:r>
                <a:r>
                  <a:rPr lang="en-US" dirty="0"/>
                  <a:t>(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f</a:t>
                </a:r>
                <a:r>
                  <a:rPr lang="tr-TR" sz="1800" baseline="-250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rep</a:t>
                </a:r>
                <a:r>
                  <a:rPr lang="en-US" dirty="0"/>
                  <a:t>) </a:t>
                </a:r>
                <a:r>
                  <a:rPr lang="en-US" dirty="0" err="1"/>
                  <a:t>ile</a:t>
                </a:r>
                <a:r>
                  <a:rPr lang="en-US" dirty="0"/>
                  <a:t> </a:t>
                </a:r>
                <a:r>
                  <a:rPr lang="en-US" b="1" dirty="0" err="1"/>
                  <a:t>demetteki</a:t>
                </a:r>
                <a:r>
                  <a:rPr lang="en-US" b="1" dirty="0"/>
                  <a:t> </a:t>
                </a:r>
                <a:r>
                  <a:rPr lang="en-US" b="1" dirty="0" err="1"/>
                  <a:t>paketçik</a:t>
                </a:r>
                <a:r>
                  <a:rPr lang="en-US" b="1" dirty="0"/>
                  <a:t> </a:t>
                </a:r>
                <a:r>
                  <a:rPr lang="en-US" b="1" dirty="0" err="1"/>
                  <a:t>sayısının</a:t>
                </a:r>
                <a:r>
                  <a:rPr lang="en-US" b="1" dirty="0"/>
                  <a:t> </a:t>
                </a:r>
                <a:r>
                  <a:rPr lang="en-US" dirty="0"/>
                  <a:t>(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N</a:t>
                </a:r>
                <a:r>
                  <a:rPr lang="en-US" sz="1800" baseline="-250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</a:t>
                </a:r>
                <a:r>
                  <a:rPr lang="en-US" dirty="0"/>
                  <a:t>) </a:t>
                </a:r>
                <a:r>
                  <a:rPr lang="en-US" dirty="0" err="1"/>
                  <a:t>çarpımı</a:t>
                </a:r>
                <a:r>
                  <a:rPr lang="en-US" dirty="0"/>
                  <a:t> </a:t>
                </a:r>
                <a:r>
                  <a:rPr lang="en-US" dirty="0" err="1"/>
                  <a:t>kadardır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A1021CC1-7C89-54F2-6E54-4654E7FC92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0" y="1584960"/>
                <a:ext cx="11948160" cy="3970318"/>
              </a:xfrm>
              <a:prstGeom prst="rect">
                <a:avLst/>
              </a:prstGeom>
              <a:blipFill>
                <a:blip r:embed="rId4"/>
                <a:stretch>
                  <a:fillRect l="-408" t="-768" r="-357" b="-15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90FEE44-9BF3-9EE1-A09C-C63297A59D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721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Sinktrotron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Radyasyonu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12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7ED2AB7A-499C-A526-117D-8DECFE2807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4935" y="2627897"/>
            <a:ext cx="3360290" cy="193724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9FA00161-E476-9643-0E94-CD2EB456A92F}"/>
              </a:ext>
            </a:extLst>
          </p:cNvPr>
          <p:cNvSpPr txBox="1"/>
          <p:nvPr/>
        </p:nvSpPr>
        <p:spPr>
          <a:xfrm>
            <a:off x="529655" y="2066872"/>
            <a:ext cx="7701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Hareket</a:t>
            </a:r>
            <a:r>
              <a:rPr lang="en-US" dirty="0"/>
              <a:t> </a:t>
            </a:r>
            <a:r>
              <a:rPr lang="en-US" dirty="0" err="1"/>
              <a:t>yönüne</a:t>
            </a:r>
            <a:r>
              <a:rPr lang="en-US" dirty="0"/>
              <a:t> </a:t>
            </a:r>
            <a:r>
              <a:rPr lang="en-US" dirty="0" err="1"/>
              <a:t>dik</a:t>
            </a:r>
            <a:r>
              <a:rPr lang="en-US" dirty="0"/>
              <a:t> </a:t>
            </a:r>
            <a:r>
              <a:rPr lang="en-US" dirty="0" err="1"/>
              <a:t>yapılan</a:t>
            </a:r>
            <a:r>
              <a:rPr lang="en-US" dirty="0"/>
              <a:t> </a:t>
            </a:r>
            <a:r>
              <a:rPr lang="en-US" dirty="0" err="1"/>
              <a:t>ivmeli</a:t>
            </a:r>
            <a:r>
              <a:rPr lang="en-US" dirty="0"/>
              <a:t> </a:t>
            </a:r>
            <a:r>
              <a:rPr lang="en-US" dirty="0" err="1"/>
              <a:t>hareketler</a:t>
            </a:r>
            <a:r>
              <a:rPr lang="en-US" dirty="0"/>
              <a:t> </a:t>
            </a:r>
            <a:r>
              <a:rPr lang="en-US" dirty="0" err="1"/>
              <a:t>parçacıkların</a:t>
            </a:r>
            <a:r>
              <a:rPr lang="en-US" dirty="0"/>
              <a:t> </a:t>
            </a:r>
            <a:r>
              <a:rPr lang="en-US" dirty="0" err="1"/>
              <a:t>sinktrotron</a:t>
            </a:r>
            <a:r>
              <a:rPr lang="en-US" dirty="0"/>
              <a:t> </a:t>
            </a:r>
            <a:r>
              <a:rPr lang="en-US" dirty="0" err="1"/>
              <a:t>radyasyonu</a:t>
            </a:r>
            <a:r>
              <a:rPr lang="en-US" dirty="0"/>
              <a:t> </a:t>
            </a:r>
            <a:r>
              <a:rPr lang="en-US" dirty="0" err="1"/>
              <a:t>adı</a:t>
            </a:r>
            <a:r>
              <a:rPr lang="en-US" dirty="0"/>
              <a:t> </a:t>
            </a:r>
            <a:r>
              <a:rPr lang="en-US" dirty="0" err="1"/>
              <a:t>verilen</a:t>
            </a:r>
            <a:r>
              <a:rPr lang="en-US" dirty="0"/>
              <a:t> </a:t>
            </a:r>
            <a:r>
              <a:rPr lang="en-US" dirty="0" err="1"/>
              <a:t>yüksek</a:t>
            </a:r>
            <a:r>
              <a:rPr lang="en-US" dirty="0"/>
              <a:t> </a:t>
            </a:r>
            <a:r>
              <a:rPr lang="en-US" dirty="0" err="1"/>
              <a:t>enerjili</a:t>
            </a:r>
            <a:r>
              <a:rPr lang="en-US" dirty="0"/>
              <a:t> </a:t>
            </a:r>
            <a:r>
              <a:rPr lang="en-US" dirty="0" err="1"/>
              <a:t>fotonlar</a:t>
            </a:r>
            <a:r>
              <a:rPr lang="en-US" dirty="0"/>
              <a:t> </a:t>
            </a:r>
            <a:r>
              <a:rPr lang="en-US" dirty="0" err="1"/>
              <a:t>yaymalarına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kaybetmelerine</a:t>
            </a:r>
            <a:r>
              <a:rPr lang="en-US" dirty="0"/>
              <a:t> </a:t>
            </a:r>
            <a:r>
              <a:rPr lang="en-US" dirty="0" err="1"/>
              <a:t>neden</a:t>
            </a:r>
            <a:r>
              <a:rPr lang="en-US" dirty="0"/>
              <a:t> </a:t>
            </a:r>
            <a:r>
              <a:rPr lang="en-US" dirty="0" err="1"/>
              <a:t>olur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Özellikle</a:t>
            </a:r>
            <a:r>
              <a:rPr lang="en-US" dirty="0"/>
              <a:t> </a:t>
            </a:r>
            <a:r>
              <a:rPr lang="en-US" dirty="0" err="1"/>
              <a:t>elektron</a:t>
            </a:r>
            <a:r>
              <a:rPr lang="en-US" dirty="0"/>
              <a:t>, </a:t>
            </a:r>
            <a:r>
              <a:rPr lang="en-US" dirty="0" err="1"/>
              <a:t>pozitron</a:t>
            </a:r>
            <a:r>
              <a:rPr lang="en-US" dirty="0"/>
              <a:t> </a:t>
            </a:r>
            <a:r>
              <a:rPr lang="en-US" dirty="0" err="1"/>
              <a:t>gibi</a:t>
            </a:r>
            <a:r>
              <a:rPr lang="en-US" dirty="0"/>
              <a:t> </a:t>
            </a:r>
            <a:r>
              <a:rPr lang="en-US" dirty="0" err="1"/>
              <a:t>hafif</a:t>
            </a:r>
            <a:r>
              <a:rPr lang="en-US" dirty="0"/>
              <a:t> </a:t>
            </a:r>
            <a:r>
              <a:rPr lang="en-US" dirty="0" err="1"/>
              <a:t>parçacıklarda</a:t>
            </a:r>
            <a:r>
              <a:rPr lang="en-US" dirty="0"/>
              <a:t> </a:t>
            </a:r>
            <a:r>
              <a:rPr lang="en-US" dirty="0" err="1"/>
              <a:t>belirgin</a:t>
            </a:r>
            <a:r>
              <a:rPr lang="en-US" dirty="0"/>
              <a:t> </a:t>
            </a:r>
            <a:r>
              <a:rPr lang="en-US" dirty="0" err="1"/>
              <a:t>olarak</a:t>
            </a:r>
            <a:r>
              <a:rPr lang="en-US" dirty="0"/>
              <a:t> </a:t>
            </a:r>
            <a:r>
              <a:rPr lang="en-US" dirty="0" err="1"/>
              <a:t>gerçekleşir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Sinktrotron</a:t>
            </a:r>
            <a:r>
              <a:rPr lang="en-US" dirty="0"/>
              <a:t> </a:t>
            </a:r>
            <a:r>
              <a:rPr lang="en-US" dirty="0" err="1"/>
              <a:t>radyasyonunun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kullanım</a:t>
            </a:r>
            <a:r>
              <a:rPr lang="en-US" dirty="0"/>
              <a:t> </a:t>
            </a:r>
            <a:r>
              <a:rPr lang="en-US" dirty="0" err="1"/>
              <a:t>alanı</a:t>
            </a:r>
            <a:r>
              <a:rPr lang="en-US" dirty="0"/>
              <a:t> </a:t>
            </a:r>
            <a:r>
              <a:rPr lang="en-US" dirty="0" err="1"/>
              <a:t>olmasına</a:t>
            </a:r>
            <a:r>
              <a:rPr lang="en-US" dirty="0"/>
              <a:t> </a:t>
            </a:r>
            <a:r>
              <a:rPr lang="en-US" dirty="0" err="1"/>
              <a:t>rağmen</a:t>
            </a:r>
            <a:r>
              <a:rPr lang="en-US" dirty="0"/>
              <a:t> </a:t>
            </a:r>
            <a:r>
              <a:rPr lang="en-US" dirty="0" err="1"/>
              <a:t>parçacıkların</a:t>
            </a:r>
            <a:r>
              <a:rPr lang="en-US" dirty="0"/>
              <a:t> </a:t>
            </a:r>
            <a:r>
              <a:rPr lang="en-US" dirty="0" err="1"/>
              <a:t>enerji</a:t>
            </a:r>
            <a:r>
              <a:rPr lang="en-US" dirty="0"/>
              <a:t> </a:t>
            </a:r>
            <a:r>
              <a:rPr lang="en-US" dirty="0" err="1"/>
              <a:t>kaybetmelerine</a:t>
            </a:r>
            <a:r>
              <a:rPr lang="en-US" dirty="0"/>
              <a:t> </a:t>
            </a:r>
            <a:r>
              <a:rPr lang="en-US" dirty="0" err="1"/>
              <a:t>neden</a:t>
            </a:r>
            <a:r>
              <a:rPr lang="en-US" dirty="0"/>
              <a:t> </a:t>
            </a:r>
            <a:r>
              <a:rPr lang="en-US" dirty="0" err="1"/>
              <a:t>olduğu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çarpıştırıcılarda</a:t>
            </a:r>
            <a:r>
              <a:rPr lang="en-US" dirty="0"/>
              <a:t> </a:t>
            </a:r>
            <a:r>
              <a:rPr lang="en-US" dirty="0" err="1"/>
              <a:t>istenmeyen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durumdur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 </a:t>
            </a:r>
            <a:r>
              <a:rPr lang="en-US" dirty="0" err="1"/>
              <a:t>yüzden</a:t>
            </a:r>
            <a:r>
              <a:rPr lang="en-US" dirty="0"/>
              <a:t> </a:t>
            </a:r>
            <a:r>
              <a:rPr lang="en-US" dirty="0" err="1"/>
              <a:t>hafif</a:t>
            </a:r>
            <a:r>
              <a:rPr lang="en-US" dirty="0"/>
              <a:t> </a:t>
            </a:r>
            <a:r>
              <a:rPr lang="en-US" dirty="0" err="1"/>
              <a:t>parçacıklarda</a:t>
            </a:r>
            <a:r>
              <a:rPr lang="en-US" dirty="0"/>
              <a:t> </a:t>
            </a:r>
            <a:r>
              <a:rPr lang="en-US" dirty="0" err="1"/>
              <a:t>yüksek</a:t>
            </a:r>
            <a:r>
              <a:rPr lang="en-US" dirty="0"/>
              <a:t> </a:t>
            </a:r>
            <a:r>
              <a:rPr lang="en-US" dirty="0" err="1"/>
              <a:t>enerjilere</a:t>
            </a:r>
            <a:r>
              <a:rPr lang="en-US" dirty="0"/>
              <a:t> </a:t>
            </a:r>
            <a:r>
              <a:rPr lang="en-US" dirty="0" err="1"/>
              <a:t>çıkmak</a:t>
            </a:r>
            <a:r>
              <a:rPr lang="en-US" dirty="0"/>
              <a:t> </a:t>
            </a:r>
            <a:r>
              <a:rPr lang="en-US" dirty="0" err="1"/>
              <a:t>için</a:t>
            </a:r>
            <a:r>
              <a:rPr lang="en-US" dirty="0"/>
              <a:t> </a:t>
            </a:r>
            <a:r>
              <a:rPr lang="en-US" dirty="0" err="1"/>
              <a:t>doğrusal</a:t>
            </a:r>
            <a:r>
              <a:rPr lang="en-US" dirty="0"/>
              <a:t> </a:t>
            </a:r>
            <a:r>
              <a:rPr lang="en-US" dirty="0" err="1"/>
              <a:t>hızlandırıcılar</a:t>
            </a:r>
            <a:r>
              <a:rPr lang="en-US" dirty="0"/>
              <a:t> </a:t>
            </a:r>
            <a:r>
              <a:rPr lang="en-US" dirty="0" err="1"/>
              <a:t>kullanmak</a:t>
            </a:r>
            <a:r>
              <a:rPr lang="en-US" dirty="0"/>
              <a:t> </a:t>
            </a:r>
            <a:r>
              <a:rPr lang="en-US" dirty="0" err="1"/>
              <a:t>gerekir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6F60BA-AA7C-C0AC-AEC1-D9F76FF786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9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</a:rPr>
              <a:t>Çarpıştırıcılarda </a:t>
            </a:r>
            <a:r>
              <a:rPr lang="en-US" sz="3200" dirty="0">
                <a:solidFill>
                  <a:schemeClr val="bg1"/>
                </a:solidFill>
              </a:rPr>
              <a:t>K</a:t>
            </a:r>
            <a:r>
              <a:rPr lang="tr-TR" sz="3200" dirty="0" err="1">
                <a:solidFill>
                  <a:schemeClr val="bg1"/>
                </a:solidFill>
              </a:rPr>
              <a:t>ullanılan</a:t>
            </a:r>
            <a:r>
              <a:rPr lang="tr-TR" sz="3200" dirty="0">
                <a:solidFill>
                  <a:schemeClr val="bg1"/>
                </a:solidFill>
              </a:rPr>
              <a:t> Parçacıklar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13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96F5FB8F-857F-E684-842B-7988BFE727CB}"/>
                  </a:ext>
                </a:extLst>
              </p:cNvPr>
              <p:cNvSpPr txBox="1"/>
              <p:nvPr/>
            </p:nvSpPr>
            <p:spPr>
              <a:xfrm>
                <a:off x="1089498" y="1482051"/>
                <a:ext cx="873154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Leptonlar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μ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Hadronlar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Foton: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96F5FB8F-857F-E684-842B-7988BFE72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498" y="1482051"/>
                <a:ext cx="8731546" cy="1200329"/>
              </a:xfrm>
              <a:prstGeom prst="rect">
                <a:avLst/>
              </a:prstGeom>
              <a:blipFill>
                <a:blip r:embed="rId4"/>
                <a:stretch>
                  <a:fillRect l="-62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Metin kutusu 7">
            <a:extLst>
              <a:ext uri="{FF2B5EF4-FFF2-40B4-BE49-F238E27FC236}">
                <a16:creationId xmlns:a16="http://schemas.microsoft.com/office/drawing/2014/main" id="{6AE09919-BC03-7EE3-D3F6-1F4D35291358}"/>
              </a:ext>
            </a:extLst>
          </p:cNvPr>
          <p:cNvSpPr txBox="1"/>
          <p:nvPr/>
        </p:nvSpPr>
        <p:spPr>
          <a:xfrm>
            <a:off x="2698430" y="2852353"/>
            <a:ext cx="8515634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Enerji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cephesi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çarpışan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demetlere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karşılık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gelen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çarpıştırıcı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tipleri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239B2168-E7C0-3224-FCC1-FFF6F1320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8430" y="3283067"/>
            <a:ext cx="6511047" cy="28129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A7AC5C-9481-7102-123B-5D163692C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15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Işınlık</a:t>
            </a:r>
            <a:r>
              <a:rPr lang="tr-TR" sz="3200" dirty="0">
                <a:solidFill>
                  <a:schemeClr val="bg1"/>
                </a:solidFill>
              </a:rPr>
              <a:t> (</a:t>
            </a:r>
            <a:r>
              <a:rPr lang="tr-TR" sz="3200" dirty="0" err="1">
                <a:solidFill>
                  <a:schemeClr val="bg1"/>
                </a:solidFill>
              </a:rPr>
              <a:t>Luminosity</a:t>
            </a:r>
            <a:r>
              <a:rPr lang="tr-TR" sz="3200" dirty="0">
                <a:solidFill>
                  <a:schemeClr val="bg1"/>
                </a:solidFill>
              </a:rPr>
              <a:t>)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Kavramı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14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08CA61E9-31BC-61E8-5BFA-DF51614DB8D8}"/>
                  </a:ext>
                </a:extLst>
              </p:cNvPr>
              <p:cNvSpPr txBox="1"/>
              <p:nvPr/>
            </p:nvSpPr>
            <p:spPr>
              <a:xfrm>
                <a:off x="363295" y="2038025"/>
                <a:ext cx="11303540" cy="2923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Parçacık çarpıştırıcılarında iki parçacık demetinin çarpıştırılması, bir parçacık demetini sabit bir hedefe çarptırma işlemine göre çok daha karmaşık bir olaydır. 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İki çarpışan demet durumunda, her iki demet aynı anda hem hedef hem de gelen demet görevi gör</a:t>
                </a:r>
                <a:r>
                  <a:rPr lang="en-US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düğünden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parçacıkların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yoğunluk dağılımı önem kazanır.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kern="100" dirty="0"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Birim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zamanda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ve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birim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alanda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gerçekleşen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çarpışma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yoğunluğunu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ifade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etmek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için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ışınlık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(luminosity </a:t>
                </a:r>
                <a14:m>
                  <m:oMath xmlns:m="http://schemas.openxmlformats.org/officeDocument/2006/math">
                    <m:r>
                      <a:rPr lang="tr-TR" sz="180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ℒ</m:t>
                    </m:r>
                  </m:oMath>
                </a14:m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)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kavramı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kullanılır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 Işınlığın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birimi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kern="100"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𝑐</m:t>
                    </m:r>
                    <m:sSup>
                      <m:sSupPr>
                        <m:ctrlP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𝑚</m:t>
                        </m:r>
                      </m:e>
                      <m:sup>
                        <m: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𝑠</m:t>
                        </m:r>
                      </m:e>
                      <m:sup>
                        <m: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dir.</a:t>
                </a:r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08CA61E9-31BC-61E8-5BFA-DF51614DB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295" y="2038025"/>
                <a:ext cx="11303540" cy="2923877"/>
              </a:xfrm>
              <a:prstGeom prst="rect">
                <a:avLst/>
              </a:prstGeom>
              <a:blipFill>
                <a:blip r:embed="rId4"/>
                <a:stretch>
                  <a:fillRect l="-378" t="-1042" r="-431" b="-229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4813CB2-7405-485E-1CB1-65A7D071F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35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Parçacık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Paketçiği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15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etin kutusu 10">
                <a:extLst>
                  <a:ext uri="{FF2B5EF4-FFF2-40B4-BE49-F238E27FC236}">
                    <a16:creationId xmlns:a16="http://schemas.microsoft.com/office/drawing/2014/main" id="{1CB21CCE-0519-44F3-1AC0-098C10FA97D0}"/>
                  </a:ext>
                </a:extLst>
              </p:cNvPr>
              <p:cNvSpPr txBox="1"/>
              <p:nvPr/>
            </p:nvSpPr>
            <p:spPr>
              <a:xfrm>
                <a:off x="1172831" y="4274377"/>
                <a:ext cx="6113834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∙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z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,−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𝑐𝑡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latin typeface="Cambria Math" panose="02040503050406030204" pitchFamily="18" charset="0"/>
                                            </a:rPr>
                                            <m:t>z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,+</m:t>
                                          </m:r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𝑐𝑡</m:t>
                                          </m:r>
                                        </m:e>
                                      </m:d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𝑑𝑥𝑑𝑦𝑑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z</m:t>
                                      </m:r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Metin kutusu 10">
                <a:extLst>
                  <a:ext uri="{FF2B5EF4-FFF2-40B4-BE49-F238E27FC236}">
                    <a16:creationId xmlns:a16="http://schemas.microsoft.com/office/drawing/2014/main" id="{1CB21CCE-0519-44F3-1AC0-098C10FA9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2831" y="4274377"/>
                <a:ext cx="6113834" cy="8188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8FBB3FB8-6790-C62C-CDDE-4FAD5A7B1BB3}"/>
                  </a:ext>
                </a:extLst>
              </p:cNvPr>
              <p:cNvSpPr txBox="1"/>
              <p:nvPr/>
            </p:nvSpPr>
            <p:spPr>
              <a:xfrm>
                <a:off x="154783" y="3418551"/>
                <a:ext cx="1174214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İki demet sabit olmayıp birbirine göre hareket ettiğinden, örtüşme integrali demetlerin hareket yönündeki konumuna ve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çarpıştıkları</a:t>
                </a:r>
                <a:r>
                  <a:rPr lang="tr-TR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süreye</a:t>
                </a:r>
                <a:r>
                  <a:rPr lang="tr-TR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bağlıdır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 Örtüşme integrali ile </a:t>
                </a:r>
                <a:r>
                  <a:rPr lang="tr-TR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ışınlık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(</a:t>
                </a:r>
                <a14:m>
                  <m:oMath xmlns:m="http://schemas.openxmlformats.org/officeDocument/2006/math">
                    <m:r>
                      <a:rPr lang="tr-TR" sz="1800" i="1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ℒ</m:t>
                    </m:r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 arasındaki ilişki aşağıdaki şekilde ifade edilebilir: 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8FBB3FB8-6790-C62C-CDDE-4FAD5A7B1B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83" y="3418551"/>
                <a:ext cx="11742145" cy="646331"/>
              </a:xfrm>
              <a:prstGeom prst="rect">
                <a:avLst/>
              </a:prstGeom>
              <a:blipFill>
                <a:blip r:embed="rId5"/>
                <a:stretch>
                  <a:fillRect l="-415" t="-5660" r="-415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629C34B5-2084-536A-A2CE-69AA90F68CE6}"/>
                  </a:ext>
                </a:extLst>
              </p:cNvPr>
              <p:cNvSpPr txBox="1"/>
              <p:nvPr/>
            </p:nvSpPr>
            <p:spPr>
              <a:xfrm>
                <a:off x="7817388" y="4393594"/>
                <a:ext cx="3673805" cy="428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  </m:t>
                          </m:r>
                        </m:e>
                      </m:rad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629C34B5-2084-536A-A2CE-69AA90F68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388" y="4393594"/>
                <a:ext cx="3673805" cy="428066"/>
              </a:xfrm>
              <a:prstGeom prst="rect">
                <a:avLst/>
              </a:prstGeom>
              <a:blipFill>
                <a:blip r:embed="rId6"/>
                <a:stretch>
                  <a:fillRect t="-85714" r="-7297" b="-15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5179A7C7-7C8D-43B0-4212-49101CFEE1B7}"/>
                  </a:ext>
                </a:extLst>
              </p:cNvPr>
              <p:cNvSpPr txBox="1"/>
              <p:nvPr/>
            </p:nvSpPr>
            <p:spPr>
              <a:xfrm>
                <a:off x="154783" y="5140343"/>
                <a:ext cx="1174214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burada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kinematik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faktörü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ifade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eder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 P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arçacıkların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neredeyse ışık hızında hareket ettiklerini ve çarpışmanın kafa kafaya gerçekleştiğini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 düşünürsek kinematik faktörünü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“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2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”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olarak alabiliriz.</a:t>
                </a:r>
                <a:endParaRPr lang="en-US" dirty="0"/>
              </a:p>
            </p:txBody>
          </p:sp>
        </mc:Choice>
        <mc:Fallback xmlns="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5179A7C7-7C8D-43B0-4212-49101CFEE1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83" y="5140343"/>
                <a:ext cx="11742145" cy="646331"/>
              </a:xfrm>
              <a:prstGeom prst="rect">
                <a:avLst/>
              </a:prstGeom>
              <a:blipFill>
                <a:blip r:embed="rId7"/>
                <a:stretch>
                  <a:fillRect l="-415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CEB698D0-7DE5-35D9-F1ED-A02365B8A9E7}"/>
                  </a:ext>
                </a:extLst>
              </p:cNvPr>
              <p:cNvSpPr txBox="1"/>
              <p:nvPr/>
            </p:nvSpPr>
            <p:spPr>
              <a:xfrm>
                <a:off x="359876" y="2064939"/>
                <a:ext cx="573612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kern="100" dirty="0">
                    <a:latin typeface="Times New Roman" panose="02020603050405020304" pitchFamily="18" charset="0"/>
                  </a:rPr>
                  <a:t>Demetteki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parçacık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dağılımı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parçacık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sayısı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(N)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ve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parçacık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yoğunluk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fonksiyonunun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çarpımı</a:t>
                </a:r>
                <a:r>
                  <a:rPr lang="en-US" dirty="0"/>
                  <a:t> </a:t>
                </a:r>
                <a:r>
                  <a:rPr lang="en-US" dirty="0" err="1"/>
                  <a:t>ile</a:t>
                </a:r>
                <a:r>
                  <a:rPr lang="en-US" dirty="0"/>
                  <a:t> </a:t>
                </a:r>
                <a:r>
                  <a:rPr lang="en-US" dirty="0" err="1"/>
                  <a:t>ifade</a:t>
                </a:r>
                <a:r>
                  <a:rPr lang="en-US" dirty="0"/>
                  <a:t> </a:t>
                </a:r>
                <a:r>
                  <a:rPr lang="en-US" dirty="0" err="1"/>
                  <a:t>edilir</a:t>
                </a:r>
                <a:r>
                  <a:rPr lang="en-US" dirty="0"/>
                  <a:t>.  </a:t>
                </a:r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CEB698D0-7DE5-35D9-F1ED-A02365B8A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876" y="2064939"/>
                <a:ext cx="5736124" cy="646331"/>
              </a:xfrm>
              <a:prstGeom prst="rect">
                <a:avLst/>
              </a:prstGeom>
              <a:blipFill>
                <a:blip r:embed="rId8"/>
                <a:stretch>
                  <a:fillRect l="-850" t="-5660" r="-10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Resim 11">
            <a:extLst>
              <a:ext uri="{FF2B5EF4-FFF2-40B4-BE49-F238E27FC236}">
                <a16:creationId xmlns:a16="http://schemas.microsoft.com/office/drawing/2014/main" id="{F29CAED8-EFF8-A7D7-F45B-3FEC6FBF71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68412" y="1233246"/>
            <a:ext cx="5563712" cy="20427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887C4F-CBC5-3503-7837-7B9B03A8F8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93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F2A18D8A-F8B9-1D76-5379-1B24EB988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44" y="3798058"/>
            <a:ext cx="4170556" cy="2849880"/>
          </a:xfrm>
          <a:prstGeom prst="rect">
            <a:avLst/>
          </a:prstGeom>
        </p:spPr>
      </p:pic>
      <p:pic>
        <p:nvPicPr>
          <p:cNvPr id="19" name="Google Shape;108;p5" descr="Chart, line chart&#10;&#10;Description automatically generated">
            <a:extLst>
              <a:ext uri="{FF2B5EF4-FFF2-40B4-BE49-F238E27FC236}">
                <a16:creationId xmlns:a16="http://schemas.microsoft.com/office/drawing/2014/main" id="{75C2BE4B-7B42-C62B-BD14-7D3F537237A0}"/>
              </a:ext>
            </a:extLst>
          </p:cNvPr>
          <p:cNvPicPr/>
          <p:nvPr/>
        </p:nvPicPr>
        <p:blipFill rotWithShape="1">
          <a:blip r:embed="rId4">
            <a:alphaModFix/>
          </a:blip>
          <a:srcRect t="10805" r="1922"/>
          <a:stretch/>
        </p:blipFill>
        <p:spPr>
          <a:xfrm>
            <a:off x="7194955" y="1558442"/>
            <a:ext cx="4997045" cy="265154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Paketçiklerde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Parçacık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Dağılımı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16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13" name="Metin kutusu 12">
            <a:extLst>
              <a:ext uri="{FF2B5EF4-FFF2-40B4-BE49-F238E27FC236}">
                <a16:creationId xmlns:a16="http://schemas.microsoft.com/office/drawing/2014/main" id="{91B4AECB-790A-EBBA-E560-2CC551A6C758}"/>
              </a:ext>
            </a:extLst>
          </p:cNvPr>
          <p:cNvSpPr txBox="1"/>
          <p:nvPr/>
        </p:nvSpPr>
        <p:spPr>
          <a:xfrm>
            <a:off x="466928" y="1512789"/>
            <a:ext cx="79961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>
              <a:spcBef>
                <a:spcPts val="600"/>
              </a:spcBef>
              <a:spcAft>
                <a:spcPts val="600"/>
              </a:spcAft>
            </a:pPr>
            <a:r>
              <a:rPr lang="tr-TR" sz="1800" kern="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Paketçik içerisinde parçacıkların merkeze yakın yerlerde yoğunlaştığını merkezden uzak yerlerde az miktarda bulunduğunu göz önüne aldığımızda parçacıkların her boyutta normal dağılıma uydukları varsayılabilir. 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20C5570-AC0B-0550-54A8-BDDA6D06E28D}"/>
                  </a:ext>
                </a:extLst>
              </p:cNvPr>
              <p:cNvSpPr txBox="1"/>
              <p:nvPr/>
            </p:nvSpPr>
            <p:spPr>
              <a:xfrm>
                <a:off x="729887" y="2894667"/>
                <a:ext cx="2759229" cy="6948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num>
                                    <m:den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20C5570-AC0B-0550-54A8-BDDA6D06E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887" y="2894667"/>
                <a:ext cx="2759229" cy="6948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1111855F-BE8E-DBB6-54FE-DB03BA225CB8}"/>
                  </a:ext>
                </a:extLst>
              </p:cNvPr>
              <p:cNvSpPr txBox="1"/>
              <p:nvPr/>
            </p:nvSpPr>
            <p:spPr>
              <a:xfrm>
                <a:off x="3830942" y="2840266"/>
                <a:ext cx="340157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μ</m:t>
                      </m:r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rgbClr val="11111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konum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belirten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ortalama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de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ğ</m:t>
                      </m:r>
                      <m:r>
                        <m:rPr>
                          <m:nor/>
                        </m:rPr>
                        <a:rPr lang="en-US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er</m:t>
                      </m:r>
                    </m:oMath>
                  </m:oMathPara>
                </a14:m>
                <a:endParaRPr lang="en-US" dirty="0">
                  <a:solidFill>
                    <a:srgbClr val="111111"/>
                  </a:solidFill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σ</m:t>
                      </m:r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rgbClr val="11111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ö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l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ç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ek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g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ö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steren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standart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 </m:t>
                      </m:r>
                      <m:r>
                        <m:rPr>
                          <m:nor/>
                        </m:rPr>
                        <a:rPr lang="tr-TR" dirty="0">
                          <a:solidFill>
                            <a:srgbClr val="111111"/>
                          </a:solidFill>
                          <a:latin typeface="Times New Roman" panose="02020603050405020304" pitchFamily="18" charset="0"/>
                          <a:ea typeface="Symbol" panose="05050102010706020507" pitchFamily="18" charset="2"/>
                        </a:rPr>
                        <m:t>sapma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1111855F-BE8E-DBB6-54FE-DB03BA225C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0942" y="2840266"/>
                <a:ext cx="3401572" cy="553998"/>
              </a:xfrm>
              <a:prstGeom prst="rect">
                <a:avLst/>
              </a:prstGeom>
              <a:blipFill>
                <a:blip r:embed="rId7"/>
                <a:stretch>
                  <a:fillRect l="-1075" r="-2151" b="-16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Metin kutusu 22">
                <a:extLst>
                  <a:ext uri="{FF2B5EF4-FFF2-40B4-BE49-F238E27FC236}">
                    <a16:creationId xmlns:a16="http://schemas.microsoft.com/office/drawing/2014/main" id="{71B5273D-D3E1-C22F-9F04-6D7B3A5FCF5D}"/>
                  </a:ext>
                </a:extLst>
              </p:cNvPr>
              <p:cNvSpPr txBox="1"/>
              <p:nvPr/>
            </p:nvSpPr>
            <p:spPr>
              <a:xfrm>
                <a:off x="5368525" y="5099653"/>
                <a:ext cx="3537250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z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𝑐𝑡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Metin kutusu 22">
                <a:extLst>
                  <a:ext uri="{FF2B5EF4-FFF2-40B4-BE49-F238E27FC236}">
                    <a16:creationId xmlns:a16="http://schemas.microsoft.com/office/drawing/2014/main" id="{71B5273D-D3E1-C22F-9F04-6D7B3A5FC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525" y="5099653"/>
                <a:ext cx="3537250" cy="298928"/>
              </a:xfrm>
              <a:prstGeom prst="rect">
                <a:avLst/>
              </a:prstGeom>
              <a:blipFill>
                <a:blip r:embed="rId8"/>
                <a:stretch>
                  <a:fillRect l="-1207" t="-2041" r="-2069" b="-26531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Metin kutusu 24">
            <a:extLst>
              <a:ext uri="{FF2B5EF4-FFF2-40B4-BE49-F238E27FC236}">
                <a16:creationId xmlns:a16="http://schemas.microsoft.com/office/drawing/2014/main" id="{1205A872-A293-94C5-15A3-9094D0C2697B}"/>
              </a:ext>
            </a:extLst>
          </p:cNvPr>
          <p:cNvSpPr txBox="1"/>
          <p:nvPr/>
        </p:nvSpPr>
        <p:spPr>
          <a:xfrm>
            <a:off x="4091140" y="4472521"/>
            <a:ext cx="7936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Tüm yoğunlukların farklı düzlemlerde birbirinden bağımsız olduğunu varsayabiliriz.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926B9-4D3B-895D-7011-1A3DB5D9A3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25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Işınlık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Hesabı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755072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17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A713C045-68DB-90C7-C19F-822FD11DACF8}"/>
              </a:ext>
            </a:extLst>
          </p:cNvPr>
          <p:cNvSpPr txBox="1"/>
          <p:nvPr/>
        </p:nvSpPr>
        <p:spPr>
          <a:xfrm>
            <a:off x="726332" y="1380123"/>
            <a:ext cx="10739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Y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oğunluk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dağılımlarını çarpanlarına ay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rılarak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yazıldığında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örtüşme integrali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aşağıdaki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şekli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alır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7D86C95-13BE-D8A7-A550-57B3B092DE1D}"/>
                  </a:ext>
                </a:extLst>
              </p:cNvPr>
              <p:cNvSpPr txBox="1"/>
              <p:nvPr/>
            </p:nvSpPr>
            <p:spPr>
              <a:xfrm>
                <a:off x="915210" y="1724628"/>
                <a:ext cx="9357197" cy="704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nary>
                            <m:naryPr>
                              <m:subHide m:val="on"/>
                              <m:sup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nary>
                                <m:naryPr>
                                  <m:subHide m:val="on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nary>
                                    <m:nary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∞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+∞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z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𝑐𝑡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×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z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𝑐𝑡</m:t>
                                          </m:r>
                                        </m:e>
                                      </m:d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𝑑𝑥𝑑𝑦𝑑𝑧𝑑𝑡</m:t>
                                      </m:r>
                                    </m:e>
                                  </m:nary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7D86C95-13BE-D8A7-A550-57B3B092DE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210" y="1724628"/>
                <a:ext cx="9357197" cy="7046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876786C5-900F-44EB-B7B4-18645CFF1863}"/>
                  </a:ext>
                </a:extLst>
              </p:cNvPr>
              <p:cNvSpPr txBox="1"/>
              <p:nvPr/>
            </p:nvSpPr>
            <p:spPr>
              <a:xfrm>
                <a:off x="353671" y="3498425"/>
                <a:ext cx="3952672" cy="21870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kern="100" smtClean="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𝜌</m:t>
                          </m:r>
                        </m:e>
                        <m:sub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𝑥</m:t>
                          </m:r>
                        </m:e>
                      </m:d>
                      <m:r>
                        <a:rPr lang="tr-TR" sz="1800" i="1" kern="100">
                          <a:solidFill>
                            <a:srgbClr val="111111"/>
                          </a:solidFill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𝑥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radPr>
                            <m:deg/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2</m:t>
                              </m:r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tr-TR" sz="1800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 kern="100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tr-TR" sz="1800" i="1" kern="100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𝜌</m:t>
                          </m:r>
                        </m:e>
                        <m:sub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𝑦</m:t>
                          </m:r>
                        </m:e>
                      </m:d>
                      <m:r>
                        <a:rPr lang="tr-TR" sz="1800" i="1" kern="100">
                          <a:solidFill>
                            <a:srgbClr val="111111"/>
                          </a:solidFill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tr-TR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𝑦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radPr>
                            <m:deg/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2</m:t>
                              </m:r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sz="1800" i="1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tr-TR" sz="1800" kern="1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tr-TR" sz="1800" i="1" kern="10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 kern="100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tr-TR" sz="1800" i="1" kern="100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tr-TR" sz="1800" i="1" kern="10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800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tr-TR" sz="1800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±</m:t>
                          </m:r>
                          <m:r>
                            <a:rPr lang="en-US" b="0" i="1" smtClean="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𝑐𝑡</m:t>
                          </m:r>
                        </m:e>
                      </m:d>
                      <m:r>
                        <a:rPr lang="tr-TR" sz="1800" i="1">
                          <a:solidFill>
                            <a:srgbClr val="111111"/>
                          </a:solidFill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sz="1800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1800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tr-TR" sz="1800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tr-TR" sz="1800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func>
                        <m:funcPr>
                          <m:ctrlPr>
                            <a:rPr lang="en-US" i="1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tr-TR" sz="1800">
                              <a:solidFill>
                                <a:srgbClr val="111111"/>
                              </a:solidFill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tr-TR" sz="1800" i="1">
                                  <a:solidFill>
                                    <a:srgbClr val="11111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rgbClr val="11111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11111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  <m:r>
                                            <a:rPr lang="tr-TR" sz="1800" i="1">
                                              <a:solidFill>
                                                <a:srgbClr val="11111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Symbol" panose="05050102010706020507" pitchFamily="18" charset="2"/>
                                              <a:cs typeface="Times New Roman" panose="02020603050405020304" pitchFamily="18" charset="0"/>
                                            </a:rPr>
                                            <m:t>±</m:t>
                                          </m:r>
                                          <m:r>
                                            <a:rPr lang="en-US" b="0" i="1" smtClean="0">
                                              <a:solidFill>
                                                <a:srgbClr val="11111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𝑐𝑡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tr-TR" sz="1800" i="1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tr-TR" sz="1800" i="1">
                                      <a:solidFill>
                                        <a:srgbClr val="11111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tr-TR" sz="1800" i="1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  <a:cs typeface="Times New Roman" panose="020206030504050203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  <a:cs typeface="Times New Roman" panose="02020603050405020304" pitchFamily="18" charset="0"/>
                                        </a:rPr>
                                        <m:t>𝑧</m:t>
                                      </m:r>
                                    </m:sub>
                                    <m:sup>
                                      <m:r>
                                        <a:rPr lang="tr-TR" sz="1800" i="1">
                                          <a:solidFill>
                                            <a:srgbClr val="11111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Symbol" panose="05050102010706020507" pitchFamily="18" charset="2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876786C5-900F-44EB-B7B4-18645CFF1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71" y="3498425"/>
                <a:ext cx="3952672" cy="21870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Metin kutusu 14">
            <a:extLst>
              <a:ext uri="{FF2B5EF4-FFF2-40B4-BE49-F238E27FC236}">
                <a16:creationId xmlns:a16="http://schemas.microsoft.com/office/drawing/2014/main" id="{B84F77FA-7F6C-8914-E812-8028A7CA0949}"/>
              </a:ext>
            </a:extLst>
          </p:cNvPr>
          <p:cNvSpPr txBox="1"/>
          <p:nvPr/>
        </p:nvSpPr>
        <p:spPr>
          <a:xfrm>
            <a:off x="428017" y="2437922"/>
            <a:ext cx="11037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>
              <a:spcBef>
                <a:spcPts val="600"/>
              </a:spcBef>
              <a:spcAft>
                <a:spcPts val="600"/>
              </a:spcAft>
            </a:pPr>
            <a:r>
              <a:rPr lang="tr-TR" sz="1800" kern="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Parçacık paketçikleri için μ değeri paketçiğin merkezine, standart sapma ise paketçiğin boyutlarına karşılık gelmektedir. Paketçik içerisindeki parçacıkların her bir boyut için normal dağılım denklemi</a:t>
            </a:r>
            <a:r>
              <a:rPr lang="en-US" sz="1800" kern="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sol</a:t>
            </a:r>
            <a:r>
              <a:rPr lang="tr-TR" sz="1800" kern="1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aşağıda verilmiştir.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7926BF1D-F621-267D-FB4B-6DEDF6851983}"/>
                  </a:ext>
                </a:extLst>
              </p:cNvPr>
              <p:cNvSpPr txBox="1"/>
              <p:nvPr/>
            </p:nvSpPr>
            <p:spPr>
              <a:xfrm>
                <a:off x="4892606" y="3082302"/>
                <a:ext cx="7270615" cy="30324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Işınlığı </a:t>
                </a:r>
                <a:r>
                  <a:rPr lang="en-US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hesaplarken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:</a:t>
                </a: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−∞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rad>
                        </m:e>
                      </m:nary>
                    </m:oMath>
                  </m:oMathPara>
                </a14:m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dönüşümünü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kullanarak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integral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aldığımızda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aşağıdaki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formülü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elde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ederiz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:</a:t>
                </a: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0" marR="0" indent="0" algn="just"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7926BF1D-F621-267D-FB4B-6DEDF68519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2606" y="3082302"/>
                <a:ext cx="7270615" cy="3032433"/>
              </a:xfrm>
              <a:prstGeom prst="rect">
                <a:avLst/>
              </a:prstGeom>
              <a:blipFill>
                <a:blip r:embed="rId6"/>
                <a:stretch>
                  <a:fillRect l="-755" t="-1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BE64D7B-4D92-B4C0-C57D-C83091A9C1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10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Asimetrik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Çarpıştırıcılar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18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2073AA9-1C7C-B714-1BB2-EC95EAE86562}"/>
                  </a:ext>
                </a:extLst>
              </p:cNvPr>
              <p:cNvSpPr txBox="1"/>
              <p:nvPr/>
            </p:nvSpPr>
            <p:spPr>
              <a:xfrm>
                <a:off x="466928" y="2149038"/>
                <a:ext cx="11258144" cy="29283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Asimetrik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çarpıştırıcıların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yaklaşık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ışınlık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değerini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hesaplarken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aşağıdaki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formülü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kullanırız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⁡[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min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⁡[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Fakat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bu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yaklaşım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yeterli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olmamakla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birlikte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daha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doğru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sonuç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için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simülasyona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ihtiyaç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duyulmaktadır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</a:p>
              <a:p>
                <a:pPr algn="just"/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2073AA9-1C7C-B714-1BB2-EC95EAE86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28" y="2149038"/>
                <a:ext cx="11258144" cy="2928302"/>
              </a:xfrm>
              <a:prstGeom prst="rect">
                <a:avLst/>
              </a:prstGeom>
              <a:blipFill>
                <a:blip r:embed="rId4"/>
                <a:stretch>
                  <a:fillRect l="-488" t="-1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25BA5480-B9B4-AE51-2315-E12999C922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40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865786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luminosity optimizer for HEP (</a:t>
            </a:r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Yazılımı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19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1ED73FB0-158E-AD99-2A87-86DBD64E6F92}"/>
                  </a:ext>
                </a:extLst>
              </p:cNvPr>
              <p:cNvSpPr txBox="1"/>
              <p:nvPr/>
            </p:nvSpPr>
            <p:spPr>
              <a:xfrm>
                <a:off x="735064" y="1147536"/>
                <a:ext cx="10826885" cy="42165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dirty="0">
                    <a:latin typeface="Times New Roman" panose="02020603050405020304" pitchFamily="18" charset="0"/>
                  </a:rPr>
                  <a:t>Simetrik </a:t>
                </a:r>
                <a:r>
                  <a:rPr lang="tr-TR" dirty="0" err="1">
                    <a:latin typeface="Times New Roman" panose="02020603050405020304" pitchFamily="18" charset="0"/>
                  </a:rPr>
                  <a:t>lepton</a:t>
                </a:r>
                <a:r>
                  <a:rPr lang="tr-TR" dirty="0">
                    <a:latin typeface="Times New Roman" panose="02020603050405020304" pitchFamily="18" charset="0"/>
                  </a:rPr>
                  <a:t> çarpıştırıcıların çarpışma bölgesi simülasyonu için literatürde çeşitli yazılımlar olmasına rağmen </a:t>
                </a:r>
                <a:r>
                  <a:rPr lang="tr-TR" dirty="0" err="1">
                    <a:latin typeface="Times New Roman" panose="02020603050405020304" pitchFamily="18" charset="0"/>
                  </a:rPr>
                  <a:t>lepton-hadron</a:t>
                </a:r>
                <a:r>
                  <a:rPr lang="tr-TR" dirty="0">
                    <a:latin typeface="Times New Roman" panose="02020603050405020304" pitchFamily="18" charset="0"/>
                  </a:rPr>
                  <a:t> çarpıştırıcılarının çarpışma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bölgelerini</a:t>
                </a:r>
                <a:r>
                  <a:rPr lang="tr-TR" dirty="0">
                    <a:latin typeface="Times New Roman" panose="02020603050405020304" pitchFamily="18" charset="0"/>
                  </a:rPr>
                  <a:t> simüle etmek için bir yazılım bulunmamaktaydı. 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dirty="0">
                    <a:latin typeface="Times New Roman" panose="02020603050405020304" pitchFamily="18" charset="0"/>
                  </a:rPr>
                  <a:t>Bu doğrultuda </a:t>
                </a:r>
                <a:r>
                  <a:rPr lang="tr-TR" dirty="0" err="1">
                    <a:latin typeface="Times New Roman" panose="02020603050405020304" pitchFamily="18" charset="0"/>
                  </a:rPr>
                  <a:t>linak</a:t>
                </a:r>
                <a:r>
                  <a:rPr lang="tr-TR" dirty="0">
                    <a:latin typeface="Times New Roman" panose="02020603050405020304" pitchFamily="18" charset="0"/>
                  </a:rPr>
                  <a:t>-halka tipli elektron-proton çarpışmalarının simülasyonunu gerçekleştirmek için </a:t>
                </a:r>
                <a:r>
                  <a:rPr lang="tr-TR" dirty="0" err="1">
                    <a:latin typeface="Times New Roman" panose="02020603050405020304" pitchFamily="18" charset="0"/>
                  </a:rPr>
                  <a:t>AloHEP</a:t>
                </a:r>
                <a:r>
                  <a:rPr lang="tr-TR" dirty="0">
                    <a:latin typeface="Times New Roman" panose="02020603050405020304" pitchFamily="18" charset="0"/>
                  </a:rPr>
                  <a:t> yazılımı geliştirildi.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     BB </a:t>
                </a:r>
                <a:r>
                  <a:rPr lang="en-US" dirty="0" err="1">
                    <a:latin typeface="Times New Roman" panose="02020603050405020304" pitchFamily="18" charset="0"/>
                  </a:rPr>
                  <a:t>Öner</a:t>
                </a:r>
                <a:r>
                  <a:rPr lang="en-US" dirty="0">
                    <a:latin typeface="Times New Roman" panose="02020603050405020304" pitchFamily="18" charset="0"/>
                  </a:rPr>
                  <a:t>, U Kaya, 2017</a:t>
                </a:r>
                <a:r>
                  <a:rPr lang="tr-TR" dirty="0">
                    <a:latin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Times New Roman" panose="02020603050405020304" pitchFamily="18" charset="0"/>
                  </a:rPr>
                  <a:t>Daha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sonra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tr-TR" dirty="0" err="1">
                    <a:latin typeface="Times New Roman" panose="02020603050405020304" pitchFamily="18" charset="0"/>
                  </a:rPr>
                  <a:t>AloHEP</a:t>
                </a:r>
                <a:r>
                  <a:rPr lang="tr-TR" dirty="0">
                    <a:latin typeface="Times New Roman" panose="02020603050405020304" pitchFamily="18" charset="0"/>
                  </a:rPr>
                  <a:t> yazılımı detaylı bir simülasyon yöntemi ile farklı parçacık türleri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tr-TR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tr-TR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tr-TR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tr-TR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tr-TR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tr-TR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tr-TR">
                        <a:latin typeface="Cambria Math" panose="02040503050406030204" pitchFamily="18" charset="0"/>
                      </a:rPr>
                      <m:t>,</m:t>
                    </m:r>
                    <m:r>
                      <a:rPr lang="tr-TR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tr-TR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tr-TR">
                        <a:latin typeface="Cambria Math" panose="02040503050406030204" pitchFamily="18" charset="0"/>
                      </a:rPr>
                      <m:t> ,</m:t>
                    </m:r>
                    <m:r>
                      <a:rPr lang="tr-TR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tr-TR" dirty="0">
                    <a:latin typeface="Times New Roman" panose="02020603050405020304" pitchFamily="18" charset="0"/>
                  </a:rPr>
                  <a:t>) ve çarpıştırıcı tiplerini (doğrusal, halka ve </a:t>
                </a:r>
                <a:r>
                  <a:rPr lang="tr-TR" dirty="0" err="1">
                    <a:latin typeface="Times New Roman" panose="02020603050405020304" pitchFamily="18" charset="0"/>
                  </a:rPr>
                  <a:t>linak</a:t>
                </a:r>
                <a:r>
                  <a:rPr lang="tr-TR" dirty="0">
                    <a:latin typeface="Times New Roman" panose="02020603050405020304" pitchFamily="18" charset="0"/>
                  </a:rPr>
                  <a:t>-halka) içerecek şekilde genişletil</a:t>
                </a:r>
                <a:r>
                  <a:rPr lang="en-US" dirty="0">
                    <a:latin typeface="Times New Roman" panose="02020603050405020304" pitchFamily="18" charset="0"/>
                  </a:rPr>
                  <a:t>di</a:t>
                </a:r>
                <a:r>
                  <a:rPr lang="tr-TR" dirty="0">
                    <a:latin typeface="Times New Roman" panose="02020603050405020304" pitchFamily="18" charset="0"/>
                  </a:rPr>
                  <a:t>.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</a:p>
              <a:p>
                <a:pPr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     BB </a:t>
                </a:r>
                <a:r>
                  <a:rPr lang="en-US" dirty="0" err="1">
                    <a:latin typeface="Times New Roman" panose="02020603050405020304" pitchFamily="18" charset="0"/>
                  </a:rPr>
                  <a:t>Öner</a:t>
                </a:r>
                <a:r>
                  <a:rPr lang="en-US" dirty="0">
                    <a:latin typeface="Times New Roman" panose="02020603050405020304" pitchFamily="18" charset="0"/>
                  </a:rPr>
                  <a:t>, B Dağlı, 2021</a:t>
                </a:r>
              </a:p>
              <a:p>
                <a:pPr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dirty="0">
                    <a:latin typeface="Times New Roman" panose="02020603050405020304" pitchFamily="18" charset="0"/>
                  </a:rPr>
                  <a:t>     B Dağlı, A </a:t>
                </a:r>
                <a:r>
                  <a:rPr lang="en-US" dirty="0" err="1">
                    <a:latin typeface="Times New Roman" panose="02020603050405020304" pitchFamily="18" charset="0"/>
                  </a:rPr>
                  <a:t>Öztürk</a:t>
                </a:r>
                <a:r>
                  <a:rPr lang="en-US" dirty="0">
                    <a:latin typeface="Times New Roman" panose="02020603050405020304" pitchFamily="18" charset="0"/>
                  </a:rPr>
                  <a:t>, 202</a:t>
                </a:r>
                <a:r>
                  <a:rPr lang="tr-TR" dirty="0">
                    <a:latin typeface="Times New Roman" panose="02020603050405020304" pitchFamily="18" charset="0"/>
                  </a:rPr>
                  <a:t>2-2024</a:t>
                </a:r>
                <a:endParaRPr lang="en-US" dirty="0"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1ED73FB0-158E-AD99-2A87-86DBD64E6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64" y="1147536"/>
                <a:ext cx="10826885" cy="4216539"/>
              </a:xfrm>
              <a:prstGeom prst="rect">
                <a:avLst/>
              </a:prstGeom>
              <a:blipFill>
                <a:blip r:embed="rId4"/>
                <a:stretch>
                  <a:fillRect l="-394" t="-723" r="-450" b="-1301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609D640-327A-6660-7015-6EC1FA5CB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42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  <a:alpha val="0"/>
              </a:schemeClr>
            </a:gs>
            <a:gs pos="71000">
              <a:schemeClr val="accent1">
                <a:lumMod val="31000"/>
              </a:schemeClr>
            </a:gs>
            <a:gs pos="100000">
              <a:schemeClr val="accent1">
                <a:lumMod val="0"/>
              </a:schemeClr>
            </a:gs>
            <a:gs pos="100000">
              <a:schemeClr val="accent1">
                <a:lumMod val="67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4AE37F2-6283-4D94-932D-4667964D8D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29729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3B222466-3A5F-4AFC-AA43-6670C03144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6000">
                <a:schemeClr val="tx2">
                  <a:lumMod val="99000"/>
                  <a:lumOff val="1000"/>
                  <a:alpha val="77000"/>
                </a:schemeClr>
              </a:gs>
              <a:gs pos="97000">
                <a:schemeClr val="tx2">
                  <a:lumMod val="11000"/>
                </a:schemeClr>
              </a:gs>
              <a:gs pos="72000">
                <a:schemeClr val="tx2">
                  <a:lumMod val="42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309AAAA0-E3EE-4EDC-97E7-83BFF5C10F7D}"/>
              </a:ext>
            </a:extLst>
          </p:cNvPr>
          <p:cNvGrpSpPr/>
          <p:nvPr/>
        </p:nvGrpSpPr>
        <p:grpSpPr>
          <a:xfrm>
            <a:off x="6940924" y="1445365"/>
            <a:ext cx="5251076" cy="796344"/>
            <a:chOff x="6027067" y="1574253"/>
            <a:chExt cx="5251076" cy="796344"/>
          </a:xfrm>
        </p:grpSpPr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id="{303C28AC-2A72-4912-A527-A871093CF4D8}"/>
                </a:ext>
              </a:extLst>
            </p:cNvPr>
            <p:cNvGrpSpPr/>
            <p:nvPr/>
          </p:nvGrpSpPr>
          <p:grpSpPr>
            <a:xfrm>
              <a:off x="6751979" y="1666120"/>
              <a:ext cx="4526164" cy="704477"/>
              <a:chOff x="6751979" y="1666120"/>
              <a:chExt cx="4526164" cy="704477"/>
            </a:xfrm>
          </p:grpSpPr>
          <p:sp>
            <p:nvSpPr>
              <p:cNvPr id="8" name="TextBox 12">
                <a:extLst>
                  <a:ext uri="{FF2B5EF4-FFF2-40B4-BE49-F238E27FC236}">
                    <a16:creationId xmlns:a16="http://schemas.microsoft.com/office/drawing/2014/main" id="{1988DC06-8EF7-445B-A0F2-EF272D7F09D7}"/>
                  </a:ext>
                </a:extLst>
              </p:cNvPr>
              <p:cNvSpPr txBox="1"/>
              <p:nvPr/>
            </p:nvSpPr>
            <p:spPr>
              <a:xfrm>
                <a:off x="6770451" y="2093598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TextBox 13">
                <a:extLst>
                  <a:ext uri="{FF2B5EF4-FFF2-40B4-BE49-F238E27FC236}">
                    <a16:creationId xmlns:a16="http://schemas.microsoft.com/office/drawing/2014/main" id="{412B6EE3-4AC1-4986-8ECA-0F09EE44CA59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Kütle</a:t>
                </a:r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Merkezi</a:t>
                </a:r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Enerjisi</a:t>
                </a:r>
                <a:endParaRPr lang="en-US" altLang="ko-KR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3C59FE66-A152-491B-B3C5-9316B742D4F1}"/>
                </a:ext>
              </a:extLst>
            </p:cNvPr>
            <p:cNvSpPr txBox="1"/>
            <p:nvPr/>
          </p:nvSpPr>
          <p:spPr>
            <a:xfrm>
              <a:off x="6027067" y="1574253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14">
            <a:extLst>
              <a:ext uri="{FF2B5EF4-FFF2-40B4-BE49-F238E27FC236}">
                <a16:creationId xmlns:a16="http://schemas.microsoft.com/office/drawing/2014/main" id="{E19E815D-0E0A-4D47-9ADA-EE1A6C4AA70F}"/>
              </a:ext>
            </a:extLst>
          </p:cNvPr>
          <p:cNvGrpSpPr/>
          <p:nvPr/>
        </p:nvGrpSpPr>
        <p:grpSpPr>
          <a:xfrm>
            <a:off x="6940924" y="1883927"/>
            <a:ext cx="5251076" cy="646331"/>
            <a:chOff x="6027067" y="1574253"/>
            <a:chExt cx="5251076" cy="646331"/>
          </a:xfrm>
        </p:grpSpPr>
        <p:sp>
          <p:nvSpPr>
            <p:cNvPr id="14" name="TextBox 18">
              <a:extLst>
                <a:ext uri="{FF2B5EF4-FFF2-40B4-BE49-F238E27FC236}">
                  <a16:creationId xmlns:a16="http://schemas.microsoft.com/office/drawing/2014/main" id="{F7A49E91-32EC-47FF-B1CC-60FE8DC59F0B}"/>
                </a:ext>
              </a:extLst>
            </p:cNvPr>
            <p:cNvSpPr txBox="1"/>
            <p:nvPr/>
          </p:nvSpPr>
          <p:spPr>
            <a:xfrm>
              <a:off x="6770451" y="1656199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 err="1">
                  <a:solidFill>
                    <a:schemeClr val="bg1"/>
                  </a:solidFill>
                  <a:cs typeface="Arial" pitchFamily="34" charset="0"/>
                </a:rPr>
                <a:t>Parçacık</a:t>
              </a:r>
              <a:r>
                <a:rPr lang="en-US" altLang="ko-KR" sz="2700" b="1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  <a:r>
                <a:rPr lang="en-US" altLang="ko-KR" sz="2700" b="1" dirty="0" err="1">
                  <a:solidFill>
                    <a:schemeClr val="bg1"/>
                  </a:solidFill>
                  <a:cs typeface="Arial" pitchFamily="34" charset="0"/>
                </a:rPr>
                <a:t>Çarpıştırıcılar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6">
              <a:extLst>
                <a:ext uri="{FF2B5EF4-FFF2-40B4-BE49-F238E27FC236}">
                  <a16:creationId xmlns:a16="http://schemas.microsoft.com/office/drawing/2014/main" id="{F73D1144-AD31-49DC-8E50-7CA5132B5542}"/>
                </a:ext>
              </a:extLst>
            </p:cNvPr>
            <p:cNvSpPr txBox="1"/>
            <p:nvPr/>
          </p:nvSpPr>
          <p:spPr>
            <a:xfrm>
              <a:off x="6027067" y="1574253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9">
            <a:extLst>
              <a:ext uri="{FF2B5EF4-FFF2-40B4-BE49-F238E27FC236}">
                <a16:creationId xmlns:a16="http://schemas.microsoft.com/office/drawing/2014/main" id="{D0E42500-81EF-4DE6-9E34-9B9B173AE14C}"/>
              </a:ext>
            </a:extLst>
          </p:cNvPr>
          <p:cNvGrpSpPr/>
          <p:nvPr/>
        </p:nvGrpSpPr>
        <p:grpSpPr>
          <a:xfrm>
            <a:off x="6949802" y="3056317"/>
            <a:ext cx="5242198" cy="1718883"/>
            <a:chOff x="6027067" y="1574253"/>
            <a:chExt cx="5242198" cy="1718883"/>
          </a:xfrm>
        </p:grpSpPr>
        <p:grpSp>
          <p:nvGrpSpPr>
            <p:cNvPr id="16" name="Group 20">
              <a:extLst>
                <a:ext uri="{FF2B5EF4-FFF2-40B4-BE49-F238E27FC236}">
                  <a16:creationId xmlns:a16="http://schemas.microsoft.com/office/drawing/2014/main" id="{44EE7F9F-5D54-40D6-95A6-7111E16A8FA7}"/>
                </a:ext>
              </a:extLst>
            </p:cNvPr>
            <p:cNvGrpSpPr/>
            <p:nvPr/>
          </p:nvGrpSpPr>
          <p:grpSpPr>
            <a:xfrm>
              <a:off x="6748065" y="1666120"/>
              <a:ext cx="4521200" cy="1627016"/>
              <a:chOff x="6748065" y="1666120"/>
              <a:chExt cx="4521200" cy="1627016"/>
            </a:xfrm>
          </p:grpSpPr>
          <p:sp>
            <p:nvSpPr>
              <p:cNvPr id="18" name="TextBox 22">
                <a:extLst>
                  <a:ext uri="{FF2B5EF4-FFF2-40B4-BE49-F238E27FC236}">
                    <a16:creationId xmlns:a16="http://schemas.microsoft.com/office/drawing/2014/main" id="{A3A7D7ED-1057-401B-A4DD-C3F0F26866EB}"/>
                  </a:ext>
                </a:extLst>
              </p:cNvPr>
              <p:cNvSpPr txBox="1"/>
              <p:nvPr/>
            </p:nvSpPr>
            <p:spPr>
              <a:xfrm>
                <a:off x="6748065" y="2090617"/>
                <a:ext cx="4521200" cy="1202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Işınlık</a:t>
                </a: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Hesabı</a:t>
                </a: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Işınlığın</a:t>
                </a: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Önemi</a:t>
                </a: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Simülasyonda</a:t>
                </a:r>
                <a:r>
                  <a:rPr lang="en-US" altLang="ko-KR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dirty="0" err="1">
                    <a:solidFill>
                      <a:schemeClr val="bg1"/>
                    </a:solidFill>
                    <a:cs typeface="Arial" pitchFamily="34" charset="0"/>
                  </a:rPr>
                  <a:t>Işınlık</a:t>
                </a: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altLang="ko-KR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9" name="TextBox 23">
                <a:extLst>
                  <a:ext uri="{FF2B5EF4-FFF2-40B4-BE49-F238E27FC236}">
                    <a16:creationId xmlns:a16="http://schemas.microsoft.com/office/drawing/2014/main" id="{0A9F2920-C55B-4020-8441-A5FDD7006E6F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Çarpıştırıcılarda</a:t>
                </a:r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Işınlık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7" name="TextBox 21">
              <a:extLst>
                <a:ext uri="{FF2B5EF4-FFF2-40B4-BE49-F238E27FC236}">
                  <a16:creationId xmlns:a16="http://schemas.microsoft.com/office/drawing/2014/main" id="{D0B2A179-3AF3-419C-A5A3-32C525F5DAFE}"/>
                </a:ext>
              </a:extLst>
            </p:cNvPr>
            <p:cNvSpPr txBox="1"/>
            <p:nvPr/>
          </p:nvSpPr>
          <p:spPr>
            <a:xfrm>
              <a:off x="6027067" y="1574253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24">
            <a:extLst>
              <a:ext uri="{FF2B5EF4-FFF2-40B4-BE49-F238E27FC236}">
                <a16:creationId xmlns:a16="http://schemas.microsoft.com/office/drawing/2014/main" id="{FC67981A-42B4-47D1-8DDE-7E13F796A7BF}"/>
              </a:ext>
            </a:extLst>
          </p:cNvPr>
          <p:cNvGrpSpPr/>
          <p:nvPr/>
        </p:nvGrpSpPr>
        <p:grpSpPr>
          <a:xfrm>
            <a:off x="6940924" y="5588180"/>
            <a:ext cx="5232604" cy="646331"/>
            <a:chOff x="6027067" y="1574253"/>
            <a:chExt cx="5232604" cy="646331"/>
          </a:xfrm>
        </p:grpSpPr>
        <p:sp>
          <p:nvSpPr>
            <p:cNvPr id="24" name="TextBox 28">
              <a:extLst>
                <a:ext uri="{FF2B5EF4-FFF2-40B4-BE49-F238E27FC236}">
                  <a16:creationId xmlns:a16="http://schemas.microsoft.com/office/drawing/2014/main" id="{45754D08-F31F-4408-9C81-452F96A0C84C}"/>
                </a:ext>
              </a:extLst>
            </p:cNvPr>
            <p:cNvSpPr txBox="1"/>
            <p:nvPr/>
          </p:nvSpPr>
          <p:spPr>
            <a:xfrm>
              <a:off x="6751979" y="1666120"/>
              <a:ext cx="4507692" cy="5078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700" b="1" dirty="0" err="1">
                  <a:solidFill>
                    <a:schemeClr val="bg1"/>
                  </a:solidFill>
                  <a:cs typeface="Arial" pitchFamily="34" charset="0"/>
                </a:rPr>
                <a:t>Referanslar</a:t>
              </a:r>
              <a:endParaRPr lang="ko-KR" altLang="en-US" sz="27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6">
              <a:extLst>
                <a:ext uri="{FF2B5EF4-FFF2-40B4-BE49-F238E27FC236}">
                  <a16:creationId xmlns:a16="http://schemas.microsoft.com/office/drawing/2014/main" id="{05B8B0EC-A48D-4BEB-A979-0E327AEC1594}"/>
                </a:ext>
              </a:extLst>
            </p:cNvPr>
            <p:cNvSpPr txBox="1"/>
            <p:nvPr/>
          </p:nvSpPr>
          <p:spPr>
            <a:xfrm>
              <a:off x="6027067" y="1574253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1">
            <a:extLst>
              <a:ext uri="{FF2B5EF4-FFF2-40B4-BE49-F238E27FC236}">
                <a16:creationId xmlns:a16="http://schemas.microsoft.com/office/drawing/2014/main" id="{B4A539ED-BB7D-42DA-9E6C-E658C8EFD5E2}"/>
              </a:ext>
            </a:extLst>
          </p:cNvPr>
          <p:cNvSpPr txBox="1"/>
          <p:nvPr/>
        </p:nvSpPr>
        <p:spPr>
          <a:xfrm>
            <a:off x="4611087" y="358993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5400" dirty="0" err="1">
                <a:solidFill>
                  <a:schemeClr val="bg1"/>
                </a:solidFill>
                <a:cs typeface="Arial" pitchFamily="34" charset="0"/>
              </a:rPr>
              <a:t>İçerik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3" name="Group 19">
            <a:extLst>
              <a:ext uri="{FF2B5EF4-FFF2-40B4-BE49-F238E27FC236}">
                <a16:creationId xmlns:a16="http://schemas.microsoft.com/office/drawing/2014/main" id="{1E9AD8B5-0D1D-67AE-66E0-19CB69069F69}"/>
              </a:ext>
            </a:extLst>
          </p:cNvPr>
          <p:cNvGrpSpPr/>
          <p:nvPr/>
        </p:nvGrpSpPr>
        <p:grpSpPr>
          <a:xfrm>
            <a:off x="6931330" y="4377128"/>
            <a:ext cx="5242198" cy="793363"/>
            <a:chOff x="6027067" y="1574253"/>
            <a:chExt cx="5242198" cy="793363"/>
          </a:xfrm>
        </p:grpSpPr>
        <p:grpSp>
          <p:nvGrpSpPr>
            <p:cNvPr id="26" name="Group 20">
              <a:extLst>
                <a:ext uri="{FF2B5EF4-FFF2-40B4-BE49-F238E27FC236}">
                  <a16:creationId xmlns:a16="http://schemas.microsoft.com/office/drawing/2014/main" id="{E83EFD38-D054-4953-8C70-FFE4A3044583}"/>
                </a:ext>
              </a:extLst>
            </p:cNvPr>
            <p:cNvGrpSpPr/>
            <p:nvPr/>
          </p:nvGrpSpPr>
          <p:grpSpPr>
            <a:xfrm>
              <a:off x="6751979" y="1666120"/>
              <a:ext cx="4517286" cy="701496"/>
              <a:chOff x="6751979" y="1666120"/>
              <a:chExt cx="4517286" cy="701496"/>
            </a:xfrm>
          </p:grpSpPr>
          <p:sp>
            <p:nvSpPr>
              <p:cNvPr id="29" name="TextBox 22">
                <a:extLst>
                  <a:ext uri="{FF2B5EF4-FFF2-40B4-BE49-F238E27FC236}">
                    <a16:creationId xmlns:a16="http://schemas.microsoft.com/office/drawing/2014/main" id="{355D013E-EE1D-284B-876D-0EACCE688580}"/>
                  </a:ext>
                </a:extLst>
              </p:cNvPr>
              <p:cNvSpPr txBox="1"/>
              <p:nvPr/>
            </p:nvSpPr>
            <p:spPr>
              <a:xfrm>
                <a:off x="6761573" y="2090617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30" name="TextBox 23">
                <a:extLst>
                  <a:ext uri="{FF2B5EF4-FFF2-40B4-BE49-F238E27FC236}">
                    <a16:creationId xmlns:a16="http://schemas.microsoft.com/office/drawing/2014/main" id="{5711245D-DA97-059C-6B13-24ACB2648706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AloHEP</a:t>
                </a:r>
                <a:r>
                  <a:rPr lang="en-US" altLang="ko-KR" sz="2700" b="1" dirty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en-US" altLang="ko-KR" sz="2700" b="1" dirty="0" err="1">
                    <a:solidFill>
                      <a:schemeClr val="bg1"/>
                    </a:solidFill>
                    <a:cs typeface="Arial" pitchFamily="34" charset="0"/>
                  </a:rPr>
                  <a:t>Yazılımı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8" name="TextBox 21">
              <a:extLst>
                <a:ext uri="{FF2B5EF4-FFF2-40B4-BE49-F238E27FC236}">
                  <a16:creationId xmlns:a16="http://schemas.microsoft.com/office/drawing/2014/main" id="{99682BD9-53BC-D248-00F6-C635703811F4}"/>
                </a:ext>
              </a:extLst>
            </p:cNvPr>
            <p:cNvSpPr txBox="1"/>
            <p:nvPr/>
          </p:nvSpPr>
          <p:spPr>
            <a:xfrm>
              <a:off x="6027067" y="1574253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TextBox 22">
            <a:extLst>
              <a:ext uri="{FF2B5EF4-FFF2-40B4-BE49-F238E27FC236}">
                <a16:creationId xmlns:a16="http://schemas.microsoft.com/office/drawing/2014/main" id="{F3F7C9E8-3F6F-ADA9-0DFB-07DCDE10C04B}"/>
              </a:ext>
            </a:extLst>
          </p:cNvPr>
          <p:cNvSpPr txBox="1"/>
          <p:nvPr/>
        </p:nvSpPr>
        <p:spPr>
          <a:xfrm>
            <a:off x="7684308" y="2361523"/>
            <a:ext cx="4507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Çarpıştırıcıların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Önemi</a:t>
            </a:r>
            <a:endParaRPr lang="en-US" altLang="ko-KR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Çarpıştırıcı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Tipleri</a:t>
            </a:r>
            <a:endParaRPr lang="tr-TR" altLang="ko-KR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tr-TR" altLang="ko-KR" dirty="0">
                <a:solidFill>
                  <a:schemeClr val="bg1"/>
                </a:solidFill>
                <a:cs typeface="Arial" pitchFamily="34" charset="0"/>
              </a:rPr>
              <a:t>Enerji 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Ö</a:t>
            </a:r>
            <a:r>
              <a:rPr lang="tr-TR" altLang="ko-KR" dirty="0">
                <a:solidFill>
                  <a:schemeClr val="bg1"/>
                </a:solidFill>
                <a:cs typeface="Arial" pitchFamily="34" charset="0"/>
              </a:rPr>
              <a:t>n-cephesi 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Ç</a:t>
            </a:r>
            <a:r>
              <a:rPr lang="tr-TR" altLang="ko-KR" dirty="0" err="1">
                <a:solidFill>
                  <a:schemeClr val="bg1"/>
                </a:solidFill>
                <a:cs typeface="Arial" pitchFamily="34" charset="0"/>
              </a:rPr>
              <a:t>arpıştırıcılar</a:t>
            </a:r>
            <a:endParaRPr lang="en-US" altLang="ko-KR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22">
            <a:extLst>
              <a:ext uri="{FF2B5EF4-FFF2-40B4-BE49-F238E27FC236}">
                <a16:creationId xmlns:a16="http://schemas.microsoft.com/office/drawing/2014/main" id="{C0633A8C-873F-66C9-58F1-D2DE56341E8A}"/>
              </a:ext>
            </a:extLst>
          </p:cNvPr>
          <p:cNvSpPr txBox="1"/>
          <p:nvPr/>
        </p:nvSpPr>
        <p:spPr>
          <a:xfrm>
            <a:off x="7660640" y="4882770"/>
            <a:ext cx="450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AloHEP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Arayüzü</a:t>
            </a:r>
            <a:endParaRPr lang="en-US" altLang="ko-KR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Kullanım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Kılavuzu</a:t>
            </a:r>
            <a:endParaRPr lang="en-US" altLang="ko-KR" dirty="0">
              <a:solidFill>
                <a:schemeClr val="bg1"/>
              </a:solidFill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İlgili</a:t>
            </a:r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altLang="ko-KR" dirty="0" err="1">
                <a:solidFill>
                  <a:schemeClr val="bg1"/>
                </a:solidFill>
                <a:cs typeface="Arial" pitchFamily="34" charset="0"/>
              </a:rPr>
              <a:t>Yayınlar</a:t>
            </a:r>
            <a:endParaRPr lang="en-US" altLang="ko-KR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84A4AD-8B80-10A0-6B12-E0E6F1246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0312" y="6234511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36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Paketçik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Tasarımı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20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3B8FA4F4-E935-EAA4-05C7-CCA4C51BFA49}"/>
                  </a:ext>
                </a:extLst>
              </p:cNvPr>
              <p:cNvSpPr txBox="1"/>
              <p:nvPr/>
            </p:nvSpPr>
            <p:spPr>
              <a:xfrm>
                <a:off x="441129" y="1780210"/>
                <a:ext cx="6692490" cy="34591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Parçacık </a:t>
                </a:r>
                <a:r>
                  <a:rPr lang="en-US" dirty="0" err="1"/>
                  <a:t>demetleri</a:t>
                </a:r>
                <a:r>
                  <a:rPr lang="en-US" dirty="0"/>
                  <a:t> </a:t>
                </a:r>
                <a:r>
                  <a:rPr lang="en-US" dirty="0" err="1"/>
                  <a:t>çok</a:t>
                </a:r>
                <a:r>
                  <a:rPr lang="en-US" dirty="0"/>
                  <a:t> </a:t>
                </a:r>
                <a:r>
                  <a:rPr lang="en-US" dirty="0" err="1"/>
                  <a:t>sayıda</a:t>
                </a:r>
                <a:r>
                  <a:rPr lang="en-US" dirty="0"/>
                  <a:t> </a:t>
                </a:r>
                <a:r>
                  <a:rPr lang="en-US" dirty="0" err="1"/>
                  <a:t>parçacık</a:t>
                </a:r>
                <a:r>
                  <a:rPr lang="en-US" dirty="0"/>
                  <a:t> </a:t>
                </a:r>
                <a:r>
                  <a:rPr lang="en-US" dirty="0" err="1"/>
                  <a:t>içerir</a:t>
                </a:r>
                <a:r>
                  <a:rPr lang="en-US" dirty="0"/>
                  <a:t>. </a:t>
                </a:r>
                <a:r>
                  <a:rPr lang="en-US" dirty="0" err="1"/>
                  <a:t>Hepsini</a:t>
                </a:r>
                <a:r>
                  <a:rPr lang="en-US" dirty="0"/>
                  <a:t> </a:t>
                </a:r>
                <a:r>
                  <a:rPr lang="en-US" dirty="0" err="1"/>
                  <a:t>simüle</a:t>
                </a:r>
                <a:r>
                  <a:rPr lang="en-US" dirty="0"/>
                  <a:t> </a:t>
                </a:r>
                <a:r>
                  <a:rPr lang="en-US" dirty="0" err="1"/>
                  <a:t>etmek</a:t>
                </a:r>
                <a:r>
                  <a:rPr lang="en-US" dirty="0"/>
                  <a:t> </a:t>
                </a:r>
                <a:r>
                  <a:rPr lang="en-US" dirty="0" err="1"/>
                  <a:t>mümkün</a:t>
                </a:r>
                <a:r>
                  <a:rPr lang="en-US" dirty="0"/>
                  <a:t> </a:t>
                </a:r>
                <a:r>
                  <a:rPr lang="en-US" dirty="0" err="1"/>
                  <a:t>değildir</a:t>
                </a:r>
                <a:r>
                  <a:rPr lang="en-US" dirty="0"/>
                  <a:t>.</a:t>
                </a:r>
                <a:endParaRPr lang="en-US" sz="1800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 err="1"/>
                  <a:t>Demet</a:t>
                </a:r>
                <a:r>
                  <a:rPr lang="en-US" sz="1800" dirty="0"/>
                  <a:t> </a:t>
                </a:r>
                <a:r>
                  <a:rPr lang="en-US" sz="1800" dirty="0" err="1"/>
                  <a:t>içerisindeki</a:t>
                </a:r>
                <a:r>
                  <a:rPr lang="en-US" sz="1800" dirty="0"/>
                  <a:t> </a:t>
                </a:r>
                <a:r>
                  <a:rPr lang="en-US" sz="1800" dirty="0" err="1"/>
                  <a:t>parçacıkları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temsil</a:t>
                </a:r>
                <a:r>
                  <a:rPr lang="en-US" sz="1800" dirty="0"/>
                  <a:t> </a:t>
                </a:r>
                <a:r>
                  <a:rPr lang="en-US" sz="1800" dirty="0" err="1"/>
                  <a:t>eden</a:t>
                </a:r>
                <a:r>
                  <a:rPr lang="en-US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/>
                  <a:t> tane) </a:t>
                </a:r>
                <a:r>
                  <a:rPr lang="en-US" sz="1800" dirty="0" err="1"/>
                  <a:t>özdeş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makro</a:t>
                </a:r>
                <a:r>
                  <a:rPr lang="en-US" sz="1800" dirty="0"/>
                  <a:t> </a:t>
                </a:r>
                <a:r>
                  <a:rPr lang="en-US" sz="1800" dirty="0" err="1"/>
                  <a:t>parçacık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tanımlanır</a:t>
                </a:r>
                <a:r>
                  <a:rPr lang="en-US" sz="1800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Makro </a:t>
                </a:r>
                <a:r>
                  <a:rPr lang="en-US" sz="1800" dirty="0" err="1"/>
                  <a:t>parçacıklar</a:t>
                </a:r>
                <a:r>
                  <a:rPr lang="en-US" dirty="0"/>
                  <a:t> normal </a:t>
                </a:r>
                <a:r>
                  <a:rPr lang="en-US" sz="1800" dirty="0" err="1"/>
                  <a:t>dağılıma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uygun</a:t>
                </a:r>
                <a:r>
                  <a:rPr lang="en-US" sz="1800" dirty="0"/>
                  <a:t> </a:t>
                </a:r>
                <a:r>
                  <a:rPr lang="en-US" sz="1800" dirty="0" err="1"/>
                  <a:t>bir</a:t>
                </a:r>
                <a:r>
                  <a:rPr lang="en-US" sz="1800" dirty="0"/>
                  <a:t> </a:t>
                </a:r>
                <a:r>
                  <a:rPr lang="en-US" sz="1800" dirty="0" err="1"/>
                  <a:t>şekilde</a:t>
                </a:r>
                <a:r>
                  <a:rPr lang="en-US" sz="1800" dirty="0"/>
                  <a:t> </a:t>
                </a:r>
                <a:r>
                  <a:rPr lang="en-US" sz="1800" dirty="0" err="1"/>
                  <a:t>üç</a:t>
                </a:r>
                <a:r>
                  <a:rPr lang="en-US" sz="1800" dirty="0"/>
                  <a:t> </a:t>
                </a:r>
                <a:r>
                  <a:rPr lang="en-US" sz="1800" dirty="0" err="1"/>
                  <a:t>boyutta</a:t>
                </a:r>
                <a:r>
                  <a:rPr lang="en-US" sz="1800" dirty="0"/>
                  <a:t> </a:t>
                </a:r>
                <a:r>
                  <a:rPr lang="en-US" sz="1800" dirty="0" err="1"/>
                  <a:t>rastgele</a:t>
                </a:r>
                <a:r>
                  <a:rPr lang="en-US" sz="1800" dirty="0"/>
                  <a:t> </a:t>
                </a:r>
                <a:r>
                  <a:rPr lang="en-US" dirty="0" err="1"/>
                  <a:t>olarak</a:t>
                </a:r>
                <a:r>
                  <a:rPr lang="en-US" dirty="0"/>
                  <a:t> </a:t>
                </a:r>
                <a:r>
                  <a:rPr lang="en-US" dirty="0" err="1"/>
                  <a:t>dağıtılırlar</a:t>
                </a:r>
                <a:r>
                  <a:rPr lang="en-US" sz="18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Her </a:t>
                </a:r>
                <a:r>
                  <a:rPr lang="en-US" sz="1800" dirty="0" err="1"/>
                  <a:t>bir</a:t>
                </a:r>
                <a:r>
                  <a:rPr lang="en-US" sz="1800" dirty="0"/>
                  <a:t> </a:t>
                </a:r>
                <a:r>
                  <a:rPr lang="en-US" sz="1800" dirty="0" err="1"/>
                  <a:t>makro</a:t>
                </a:r>
                <a:r>
                  <a:rPr lang="en-US" sz="1800" dirty="0"/>
                  <a:t> </a:t>
                </a:r>
                <a:r>
                  <a:rPr lang="en-US" sz="1800" dirty="0" err="1"/>
                  <a:t>parçacık</a:t>
                </a:r>
                <a:r>
                  <a:rPr lang="en-US" sz="1800" dirty="0"/>
                  <a:t>, N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/>
                  <a:t> tane </a:t>
                </a:r>
                <a:r>
                  <a:rPr lang="en-US" sz="1800" dirty="0" err="1"/>
                  <a:t>parçacığı</a:t>
                </a:r>
                <a:r>
                  <a:rPr lang="en-US" sz="1800" dirty="0"/>
                  <a:t> </a:t>
                </a:r>
                <a:r>
                  <a:rPr lang="en-US" sz="1800" dirty="0" err="1"/>
                  <a:t>temsil</a:t>
                </a:r>
                <a:r>
                  <a:rPr lang="en-US" sz="1800" dirty="0"/>
                  <a:t> </a:t>
                </a:r>
                <a:r>
                  <a:rPr lang="en-US" sz="1800" dirty="0" err="1"/>
                  <a:t>eder</a:t>
                </a:r>
                <a:r>
                  <a:rPr lang="en-US" sz="1800" dirty="0"/>
                  <a:t>.</a:t>
                </a:r>
              </a:p>
              <a:p>
                <a:endParaRPr lang="en-US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Her </a:t>
                </a:r>
                <a:r>
                  <a:rPr lang="en-US" dirty="0" err="1"/>
                  <a:t>bir</a:t>
                </a:r>
                <a:r>
                  <a:rPr lang="en-US" dirty="0"/>
                  <a:t> </a:t>
                </a:r>
                <a:r>
                  <a:rPr lang="en-US" dirty="0" err="1"/>
                  <a:t>makro</a:t>
                </a:r>
                <a:r>
                  <a:rPr lang="en-US" dirty="0"/>
                  <a:t> </a:t>
                </a:r>
                <a:r>
                  <a:rPr lang="en-US" dirty="0" err="1"/>
                  <a:t>parçacığın</a:t>
                </a:r>
                <a:r>
                  <a:rPr lang="en-US" dirty="0"/>
                  <a:t> </a:t>
                </a:r>
                <a:r>
                  <a:rPr lang="en-US" dirty="0" err="1"/>
                  <a:t>kendi</a:t>
                </a:r>
                <a:r>
                  <a:rPr lang="en-US" dirty="0"/>
                  <a:t> </a:t>
                </a:r>
                <a:r>
                  <a:rPr lang="en-US" dirty="0" err="1"/>
                  <a:t>konumu</a:t>
                </a:r>
                <a:r>
                  <a:rPr lang="en-US" dirty="0"/>
                  <a:t>, </a:t>
                </a:r>
                <a:r>
                  <a:rPr lang="en-US" dirty="0" err="1"/>
                  <a:t>hızı</a:t>
                </a:r>
                <a:r>
                  <a:rPr lang="en-US" dirty="0"/>
                  <a:t> </a:t>
                </a:r>
                <a:r>
                  <a:rPr lang="en-US" dirty="0" err="1"/>
                  <a:t>ve</a:t>
                </a:r>
                <a:r>
                  <a:rPr lang="en-US" dirty="0"/>
                  <a:t> </a:t>
                </a:r>
                <a:r>
                  <a:rPr lang="en-US" dirty="0" err="1"/>
                  <a:t>ivmesi</a:t>
                </a:r>
                <a:r>
                  <a:rPr lang="en-US" dirty="0"/>
                  <a:t> </a:t>
                </a:r>
                <a:r>
                  <a:rPr lang="en-US" dirty="0" err="1"/>
                  <a:t>tanımlıdır</a:t>
                </a:r>
                <a:r>
                  <a:rPr lang="en-US" dirty="0"/>
                  <a:t>.</a:t>
                </a:r>
                <a:endParaRPr lang="en-US" sz="1800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3B8FA4F4-E935-EAA4-05C7-CCA4C51BF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129" y="1780210"/>
                <a:ext cx="6692490" cy="3459152"/>
              </a:xfrm>
              <a:prstGeom prst="rect">
                <a:avLst/>
              </a:prstGeom>
              <a:blipFill>
                <a:blip r:embed="rId4"/>
                <a:stretch>
                  <a:fillRect l="-546" t="-882" b="-19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" descr="A picture containing light&#10;&#10;Description automatically generated">
            <a:extLst>
              <a:ext uri="{FF2B5EF4-FFF2-40B4-BE49-F238E27FC236}">
                <a16:creationId xmlns:a16="http://schemas.microsoft.com/office/drawing/2014/main" id="{DD729D6D-672B-3B25-BF72-ECDA77382B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54" t="6008" r="3456" b="4925"/>
          <a:stretch/>
        </p:blipFill>
        <p:spPr bwMode="auto">
          <a:xfrm>
            <a:off x="7268853" y="1995171"/>
            <a:ext cx="4767503" cy="27940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2B177D-91AE-6674-834C-ABBB3203F2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32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Bölgesi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Tasarımı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21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79" y="6096019"/>
            <a:ext cx="1800000" cy="480000"/>
          </a:xfrm>
          <a:prstGeom prst="rect">
            <a:avLst/>
          </a:prstGeom>
          <a:noFill/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8614CDE5-9345-F58C-947A-8C9C48B84911}"/>
              </a:ext>
            </a:extLst>
          </p:cNvPr>
          <p:cNvSpPr txBox="1"/>
          <p:nvPr/>
        </p:nvSpPr>
        <p:spPr>
          <a:xfrm>
            <a:off x="299530" y="1642684"/>
            <a:ext cx="115929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Çarpışma </a:t>
            </a:r>
            <a:r>
              <a:rPr lang="en-US" dirty="0" err="1"/>
              <a:t>bölgesi</a:t>
            </a:r>
            <a:r>
              <a:rPr lang="en-US" dirty="0"/>
              <a:t> </a:t>
            </a:r>
            <a:r>
              <a:rPr lang="en-US" dirty="0" err="1"/>
              <a:t>dikdörtgen</a:t>
            </a:r>
            <a:r>
              <a:rPr lang="en-US" dirty="0"/>
              <a:t> </a:t>
            </a:r>
            <a:r>
              <a:rPr lang="en-US" dirty="0" err="1"/>
              <a:t>prizma</a:t>
            </a:r>
            <a:r>
              <a:rPr lang="en-US" dirty="0"/>
              <a:t> </a:t>
            </a:r>
            <a:r>
              <a:rPr lang="en-US" dirty="0" err="1"/>
              <a:t>şeklinde</a:t>
            </a:r>
            <a:r>
              <a:rPr lang="en-US" dirty="0"/>
              <a:t> </a:t>
            </a:r>
            <a:r>
              <a:rPr lang="en-US" dirty="0" err="1"/>
              <a:t>tanımlanıp</a:t>
            </a:r>
            <a:r>
              <a:rPr lang="en-US" dirty="0"/>
              <a:t> </a:t>
            </a:r>
            <a:r>
              <a:rPr lang="en-US" dirty="0" err="1"/>
              <a:t>merkezi</a:t>
            </a:r>
            <a:r>
              <a:rPr lang="tr-TR" dirty="0"/>
              <a:t> IP (</a:t>
            </a:r>
            <a:r>
              <a:rPr lang="en-US" dirty="0" err="1"/>
              <a:t>çarpışma</a:t>
            </a:r>
            <a:r>
              <a:rPr lang="en-US" dirty="0"/>
              <a:t> </a:t>
            </a:r>
            <a:r>
              <a:rPr lang="en-US" dirty="0" err="1"/>
              <a:t>noktası</a:t>
            </a:r>
            <a:r>
              <a:rPr lang="tr-TR" dirty="0"/>
              <a:t>) </a:t>
            </a:r>
            <a:r>
              <a:rPr lang="en-US" dirty="0" err="1"/>
              <a:t>olacak</a:t>
            </a:r>
            <a:r>
              <a:rPr lang="en-US" dirty="0"/>
              <a:t> </a:t>
            </a:r>
            <a:r>
              <a:rPr lang="en-US" dirty="0" err="1"/>
              <a:t>şekilde</a:t>
            </a:r>
            <a:r>
              <a:rPr lang="en-US" dirty="0"/>
              <a:t> </a:t>
            </a:r>
            <a:r>
              <a:rPr lang="en-US" dirty="0" err="1"/>
              <a:t>ayarlanır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</a:p>
          <a:p>
            <a:r>
              <a:rPr lang="en-US" dirty="0" err="1"/>
              <a:t>Çarpışma</a:t>
            </a:r>
            <a:r>
              <a:rPr lang="en-US" dirty="0"/>
              <a:t> </a:t>
            </a:r>
            <a:r>
              <a:rPr lang="en-US" dirty="0" err="1"/>
              <a:t>bölgesinin</a:t>
            </a:r>
            <a:r>
              <a:rPr lang="en-US" dirty="0"/>
              <a:t> </a:t>
            </a:r>
            <a:r>
              <a:rPr lang="en-US" dirty="0" err="1"/>
              <a:t>sınırları</a:t>
            </a:r>
            <a:r>
              <a:rPr lang="en-US" dirty="0"/>
              <a:t>:</a:t>
            </a:r>
          </a:p>
        </p:txBody>
      </p:sp>
      <p:pic>
        <p:nvPicPr>
          <p:cNvPr id="8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C6B83AB1-2DCE-0D67-9955-2F842226E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796" y="2994225"/>
            <a:ext cx="7117903" cy="26534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51EB023C-134B-9BDC-BCB2-419F2E9FB33B}"/>
                  </a:ext>
                </a:extLst>
              </p:cNvPr>
              <p:cNvSpPr txBox="1"/>
              <p:nvPr/>
            </p:nvSpPr>
            <p:spPr>
              <a:xfrm>
                <a:off x="779834" y="2672003"/>
                <a:ext cx="3344694" cy="10341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tr-TR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tr-TR" sz="1800" dirty="0">
                          <a:solidFill>
                            <a:srgbClr val="333333"/>
                          </a:solidFill>
                          <a:latin typeface="Untitled Sans"/>
                        </a:rPr>
                        <m:t>×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tr-TR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tr-TR" sz="1800" dirty="0">
                          <a:solidFill>
                            <a:srgbClr val="333333"/>
                          </a:solidFill>
                          <a:latin typeface="Untitled Sans"/>
                        </a:rPr>
                        <m:t>×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8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180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nor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tr-TR" sz="1800" dirty="0">
                          <a:solidFill>
                            <a:srgbClr val="333333"/>
                          </a:solidFill>
                          <a:latin typeface="Untitled Sans"/>
                        </a:rPr>
                        <m:t>×</m:t>
                      </m:r>
                      <m:r>
                        <a:rPr lang="en-US" sz="1800" b="0" i="1" dirty="0" smtClean="0">
                          <a:solidFill>
                            <a:srgbClr val="333333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)/2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51EB023C-134B-9BDC-BCB2-419F2E9FB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834" y="2672003"/>
                <a:ext cx="3344694" cy="1034194"/>
              </a:xfrm>
              <a:prstGeom prst="rect">
                <a:avLst/>
              </a:prstGeom>
              <a:blipFill>
                <a:blip r:embed="rId5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C3CAE782-A1CD-9E46-1DD6-42FCAE64DD79}"/>
                  </a:ext>
                </a:extLst>
              </p:cNvPr>
              <p:cNvSpPr txBox="1"/>
              <p:nvPr/>
            </p:nvSpPr>
            <p:spPr>
              <a:xfrm>
                <a:off x="299530" y="4027630"/>
                <a:ext cx="3558702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/>
                  <a:t>Burada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değeri</a:t>
                </a:r>
                <a:r>
                  <a:rPr lang="en-US" dirty="0"/>
                  <a:t> </a:t>
                </a:r>
                <a:r>
                  <a:rPr lang="en-US" dirty="0" err="1"/>
                  <a:t>çarpışma</a:t>
                </a:r>
                <a:r>
                  <a:rPr lang="en-US" dirty="0"/>
                  <a:t> </a:t>
                </a:r>
                <a:r>
                  <a:rPr lang="en-US" dirty="0" err="1"/>
                  <a:t>bölgesinin</a:t>
                </a:r>
                <a:r>
                  <a:rPr lang="en-US" dirty="0"/>
                  <a:t> </a:t>
                </a:r>
                <a:r>
                  <a:rPr lang="en-US" dirty="0" err="1"/>
                  <a:t>sınırlarını</a:t>
                </a:r>
                <a:r>
                  <a:rPr lang="en-US" dirty="0"/>
                  <a:t> </a:t>
                </a:r>
                <a:r>
                  <a:rPr lang="en-US" dirty="0" err="1"/>
                  <a:t>belirler</a:t>
                </a:r>
                <a:r>
                  <a:rPr lang="en-US" dirty="0"/>
                  <a:t>. </a:t>
                </a:r>
                <a:r>
                  <a:rPr lang="en-US" dirty="0" err="1"/>
                  <a:t>Örneğin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/>
                  <a:t> aldığımızda </a:t>
                </a:r>
                <a:r>
                  <a:rPr lang="en-US" dirty="0" err="1"/>
                  <a:t>parçacıkların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%99.7</m:t>
                    </m:r>
                  </m:oMath>
                </a14:m>
                <a:r>
                  <a:rPr lang="en-US" dirty="0"/>
                  <a:t>’sini simülasyona </a:t>
                </a:r>
                <a:r>
                  <a:rPr lang="en-US" dirty="0" err="1"/>
                  <a:t>katmış</a:t>
                </a:r>
                <a:r>
                  <a:rPr lang="en-US" dirty="0"/>
                  <a:t> </a:t>
                </a:r>
                <a:r>
                  <a:rPr lang="en-US" dirty="0" err="1"/>
                  <a:t>oluyoruz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C3CAE782-A1CD-9E46-1DD6-42FCAE64D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30" y="4027630"/>
                <a:ext cx="3558702" cy="1200329"/>
              </a:xfrm>
              <a:prstGeom prst="rect">
                <a:avLst/>
              </a:prstGeom>
              <a:blipFill>
                <a:blip r:embed="rId6"/>
                <a:stretch>
                  <a:fillRect l="-1370" t="-3046" r="-1541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0CB9D351-C9E4-5D40-6CC1-271C06E27B89}"/>
                  </a:ext>
                </a:extLst>
              </p:cNvPr>
              <p:cNvSpPr txBox="1"/>
              <p:nvPr/>
            </p:nvSpPr>
            <p:spPr>
              <a:xfrm>
                <a:off x="7843678" y="5583743"/>
                <a:ext cx="62013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18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0CB9D351-C9E4-5D40-6CC1-271C06E27B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3678" y="5583743"/>
                <a:ext cx="62013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D8EDC8C-33E0-B4A9-7FD5-C9C70E1848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4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0EB526A2-89B8-49EA-4C91-6B91572DC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28" y="2939970"/>
            <a:ext cx="5916157" cy="2688900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Paketçikleri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Dilimlere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Ayırma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22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EF14DE3B-A7F5-7512-6408-A40C69329DF7}"/>
              </a:ext>
            </a:extLst>
          </p:cNvPr>
          <p:cNvSpPr txBox="1"/>
          <p:nvPr/>
        </p:nvSpPr>
        <p:spPr>
          <a:xfrm>
            <a:off x="6354026" y="4017626"/>
            <a:ext cx="5814349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Bu yaklaşım sayesinde her bir dilim içerisindeki üç boyuta yayılmış parçacık dağılımını sadece x ve y eksenleri üzerinde yayılmış bir halde iki boyuta indirebiliriz.</a:t>
            </a:r>
            <a:endParaRPr lang="en-US" sz="1800" b="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marR="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Bu sayede büyük oranda işlem yükünden tasarruf sağlamış oluruz. </a:t>
            </a:r>
            <a:endParaRPr lang="en-US" sz="1200" b="1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1F19302E-FF6E-C219-A7D6-504C791FA34C}"/>
                  </a:ext>
                </a:extLst>
              </p:cNvPr>
              <p:cNvSpPr txBox="1"/>
              <p:nvPr/>
            </p:nvSpPr>
            <p:spPr>
              <a:xfrm>
                <a:off x="184827" y="1224428"/>
                <a:ext cx="8425773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endParaRPr lang="en-US" dirty="0"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Paketçikleri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z ekseni yönünde her birinin uzunluğu </a:t>
                </a:r>
                <a14:m>
                  <m:oMath xmlns:m="http://schemas.openxmlformats.org/officeDocument/2006/math">
                    <m:r>
                      <a:rPr lang="en-US" b="0" i="0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2</m:t>
                    </m:r>
                    <m:r>
                      <a:rPr lang="tr-TR" b="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𝑐</m:t>
                    </m:r>
                    <m:r>
                      <a:rPr lang="tr-TR" b="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⋅</m:t>
                    </m:r>
                    <m:r>
                      <a:rPr lang="en-US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𝛿</m:t>
                    </m:r>
                    <m:r>
                      <a:rPr lang="tr-TR" b="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tr-TR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olan dilimlere ayı</a:t>
                </a:r>
                <a:r>
                  <a:rPr lang="en-US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rıyoruz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</a:p>
              <a:p>
                <a:pPr algn="just"/>
                <a:endParaRPr lang="en-US" b="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H</a:t>
                </a:r>
                <a:r>
                  <a:rPr lang="en-US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er </a:t>
                </a:r>
                <a:r>
                  <a:rPr lang="en-US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dilim</a:t>
                </a:r>
                <a:r>
                  <a:rPr lang="tr-TR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etkileşimden sonra, bir sonraki dilimle etkileşime geçmek için ilerler. </a:t>
                </a:r>
                <a:endParaRPr lang="en-US" dirty="0"/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1F19302E-FF6E-C219-A7D6-504C791FA3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27" y="1224428"/>
                <a:ext cx="8425773" cy="1200329"/>
              </a:xfrm>
              <a:prstGeom prst="rect">
                <a:avLst/>
              </a:prstGeom>
              <a:blipFill>
                <a:blip r:embed="rId5"/>
                <a:stretch>
                  <a:fillRect l="-434" b="-6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Resim 7">
            <a:extLst>
              <a:ext uri="{FF2B5EF4-FFF2-40B4-BE49-F238E27FC236}">
                <a16:creationId xmlns:a16="http://schemas.microsoft.com/office/drawing/2014/main" id="{CD24B8F1-B633-0030-0DFF-D952F61482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0600" y="1290351"/>
            <a:ext cx="3320373" cy="24009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691BFE-C551-853F-54F2-BAEFF83BF9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14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9752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Paketçik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Dilimi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ve</a:t>
            </a:r>
            <a:r>
              <a:rPr lang="en-US" sz="3200" dirty="0">
                <a:solidFill>
                  <a:schemeClr val="bg1"/>
                </a:solidFill>
              </a:rPr>
              <a:t> Makro </a:t>
            </a:r>
            <a:r>
              <a:rPr lang="en-US" sz="3200" dirty="0" err="1">
                <a:solidFill>
                  <a:schemeClr val="bg1"/>
                </a:solidFill>
              </a:rPr>
              <a:t>parçacık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Tasarımı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23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11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15500F57-5AF8-15BE-7591-E752560A4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31566"/>
            <a:ext cx="2408499" cy="1958340"/>
          </a:xfrm>
          <a:prstGeom prst="rect">
            <a:avLst/>
          </a:prstGeom>
        </p:spPr>
      </p:pic>
      <p:pic>
        <p:nvPicPr>
          <p:cNvPr id="12" name="Picture 14" descr="A picture containing shoji, silhouette&#10;&#10;Description automatically generated">
            <a:extLst>
              <a:ext uri="{FF2B5EF4-FFF2-40B4-BE49-F238E27FC236}">
                <a16:creationId xmlns:a16="http://schemas.microsoft.com/office/drawing/2014/main" id="{79C9DEC5-B302-C851-8A74-04F5D970C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8" y="3190251"/>
            <a:ext cx="2408499" cy="1981200"/>
          </a:xfrm>
          <a:prstGeom prst="rect">
            <a:avLst/>
          </a:prstGeom>
          <a:noFill/>
        </p:spPr>
      </p:pic>
      <p:sp>
        <p:nvSpPr>
          <p:cNvPr id="13" name="Metin kutusu 12">
            <a:extLst>
              <a:ext uri="{FF2B5EF4-FFF2-40B4-BE49-F238E27FC236}">
                <a16:creationId xmlns:a16="http://schemas.microsoft.com/office/drawing/2014/main" id="{F3F98823-670A-7339-A679-2BF3C0D7EC5B}"/>
              </a:ext>
            </a:extLst>
          </p:cNvPr>
          <p:cNvSpPr txBox="1"/>
          <p:nvPr/>
        </p:nvSpPr>
        <p:spPr>
          <a:xfrm>
            <a:off x="5465623" y="1545703"/>
            <a:ext cx="683013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Bir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dilimin iki boyutlu eksene indirgenmiş hali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ile</a:t>
            </a:r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bu dilimin hücrelere bölünmüş hali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şekilde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verilmiştir.</a:t>
            </a:r>
            <a:endParaRPr lang="en-US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Her bir hücre içerisinde bulunan makro parçacık sayısını saklar.</a:t>
            </a:r>
            <a:endParaRPr lang="en-US" sz="1800" b="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Makro </a:t>
            </a:r>
            <a:r>
              <a:rPr lang="en-US" sz="1800" b="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parçacıklar</a:t>
            </a: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b="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hücreler</a:t>
            </a: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b="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dağıtılırken</a:t>
            </a: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p</a:t>
            </a:r>
            <a:r>
              <a:rPr lang="tr-TR" sz="1800" b="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lazma</a:t>
            </a: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</a:t>
            </a:r>
            <a:r>
              <a:rPr lang="tr-TR" sz="1800" b="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iziği</a:t>
            </a: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parçacık simülasyonlarında kullanılan parçacık</a:t>
            </a:r>
            <a:r>
              <a:rPr lang="en-US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bulutu yöntemi kullanıl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abilir</a:t>
            </a:r>
            <a:r>
              <a:rPr lang="tr-TR" sz="1800" b="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endParaRPr lang="en-US" sz="1200" b="1" kern="100" dirty="0"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3A8D6BD6-9121-282C-279B-CCA9EE491DC8}"/>
                  </a:ext>
                </a:extLst>
              </p:cNvPr>
              <p:cNvSpPr txBox="1"/>
              <p:nvPr/>
            </p:nvSpPr>
            <p:spPr>
              <a:xfrm>
                <a:off x="2716927" y="3611144"/>
                <a:ext cx="9357781" cy="25187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Parçacık bulutu yönteminde her bir makro parçacık, içerisinde eşit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yük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yoğunlu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ğuna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sahip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dikdörtgensel bir alan olarak ele alınır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Bu dikdörtgensel alanın merkezi makro parçacığın konumuna karşılık gelir ve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bu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alan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makro parçacıkla birlikte hareket eder. </a:t>
                </a: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Her makro parçacığa karşılık gelen dikdörtgenlerin alanlarının ne kadarının hücreler içerisinde kaldığı hesaplanarak parçacıkların hücrelere dağılımları yapılır.</a:t>
                </a: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</a:rPr>
                  <a:t>Her </a:t>
                </a:r>
                <a:r>
                  <a:rPr lang="en-US" dirty="0" err="1">
                    <a:latin typeface="Times New Roman" panose="02020603050405020304" pitchFamily="18" charset="0"/>
                  </a:rPr>
                  <a:t>dilim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için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parçacık</a:t>
                </a:r>
                <a:r>
                  <a:rPr lang="en-US" dirty="0">
                    <a:latin typeface="Times New Roman" panose="02020603050405020304" pitchFamily="18" charset="0"/>
                  </a:rPr>
                  <a:t> (</a:t>
                </a:r>
                <a:r>
                  <a:rPr lang="en-US" dirty="0" err="1">
                    <a:latin typeface="Times New Roman" panose="02020603050405020304" pitchFamily="18" charset="0"/>
                  </a:rPr>
                  <a:t>yük</a:t>
                </a:r>
                <a:r>
                  <a:rPr lang="en-US" dirty="0">
                    <a:latin typeface="Times New Roman" panose="02020603050405020304" pitchFamily="18" charset="0"/>
                  </a:rPr>
                  <a:t>) </a:t>
                </a:r>
                <a:r>
                  <a:rPr lang="en-US" dirty="0" err="1">
                    <a:latin typeface="Times New Roman" panose="02020603050405020304" pitchFamily="18" charset="0"/>
                  </a:rPr>
                  <a:t>dağılımları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ij</m:t>
                        </m:r>
                      </m:sub>
                    </m:sSub>
                  </m:oMath>
                </a14:m>
                <a:r>
                  <a:rPr lang="en-US" dirty="0"/>
                  <a:t> matrisi </a:t>
                </a:r>
                <a:r>
                  <a:rPr lang="en-US" dirty="0" err="1"/>
                  <a:t>içerisinde</a:t>
                </a:r>
                <a:r>
                  <a:rPr lang="en-US" dirty="0"/>
                  <a:t> </a:t>
                </a:r>
                <a:r>
                  <a:rPr lang="en-US" dirty="0" err="1"/>
                  <a:t>saklanır</a:t>
                </a:r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3A8D6BD6-9121-282C-279B-CCA9EE491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927" y="3611144"/>
                <a:ext cx="9357781" cy="2518703"/>
              </a:xfrm>
              <a:prstGeom prst="rect">
                <a:avLst/>
              </a:prstGeom>
              <a:blipFill>
                <a:blip r:embed="rId6"/>
                <a:stretch>
                  <a:fillRect l="-456" t="-1208" r="-521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Dikdörtgen 15">
            <a:extLst>
              <a:ext uri="{FF2B5EF4-FFF2-40B4-BE49-F238E27FC236}">
                <a16:creationId xmlns:a16="http://schemas.microsoft.com/office/drawing/2014/main" id="{0EDC539C-B5DC-ECE4-378D-70E6696CC330}"/>
              </a:ext>
            </a:extLst>
          </p:cNvPr>
          <p:cNvSpPr/>
          <p:nvPr/>
        </p:nvSpPr>
        <p:spPr>
          <a:xfrm>
            <a:off x="1516773" y="3791452"/>
            <a:ext cx="233680" cy="18412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F482D54D-37BE-7117-8D09-C1ED65911EF1}"/>
              </a:ext>
            </a:extLst>
          </p:cNvPr>
          <p:cNvCxnSpPr>
            <a:cxnSpLocks/>
          </p:cNvCxnSpPr>
          <p:nvPr/>
        </p:nvCxnSpPr>
        <p:spPr>
          <a:xfrm flipH="1">
            <a:off x="1516773" y="1606035"/>
            <a:ext cx="1303599" cy="218056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0552DD12-1783-3099-0DA6-41A3A39EC44C}"/>
              </a:ext>
            </a:extLst>
          </p:cNvPr>
          <p:cNvCxnSpPr>
            <a:cxnSpLocks/>
          </p:cNvCxnSpPr>
          <p:nvPr/>
        </p:nvCxnSpPr>
        <p:spPr>
          <a:xfrm flipH="1">
            <a:off x="1750453" y="3021034"/>
            <a:ext cx="3204971" cy="94968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DC227548-D100-849D-5EEB-CA936AAFE8E4}"/>
                  </a:ext>
                </a:extLst>
              </p:cNvPr>
              <p:cNvSpPr txBox="1"/>
              <p:nvPr/>
            </p:nvSpPr>
            <p:spPr>
              <a:xfrm>
                <a:off x="4241471" y="1104045"/>
                <a:ext cx="472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DC227548-D100-849D-5EEB-CA936AAFE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471" y="1104045"/>
                <a:ext cx="47250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B7804113-D6B9-A0F9-9C54-931E04267337}"/>
                  </a:ext>
                </a:extLst>
              </p:cNvPr>
              <p:cNvSpPr txBox="1"/>
              <p:nvPr/>
            </p:nvSpPr>
            <p:spPr>
              <a:xfrm>
                <a:off x="5119371" y="1826143"/>
                <a:ext cx="533400" cy="3912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B7804113-D6B9-A0F9-9C54-931E042673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371" y="1826143"/>
                <a:ext cx="533400" cy="391261"/>
              </a:xfrm>
              <a:prstGeom prst="rect">
                <a:avLst/>
              </a:prstGeom>
              <a:blipFill>
                <a:blip r:embed="rId9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Düz Ok Bağlayıcısı 20">
            <a:extLst>
              <a:ext uri="{FF2B5EF4-FFF2-40B4-BE49-F238E27FC236}">
                <a16:creationId xmlns:a16="http://schemas.microsoft.com/office/drawing/2014/main" id="{82D61078-CF60-6F71-2628-78CA2A901A83}"/>
              </a:ext>
            </a:extLst>
          </p:cNvPr>
          <p:cNvCxnSpPr/>
          <p:nvPr/>
        </p:nvCxnSpPr>
        <p:spPr>
          <a:xfrm>
            <a:off x="3925272" y="1457221"/>
            <a:ext cx="1104900" cy="0"/>
          </a:xfrm>
          <a:prstGeom prst="straightConnector1">
            <a:avLst/>
          </a:prstGeom>
          <a:ln w="127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Ok Bağlayıcısı 21">
            <a:extLst>
              <a:ext uri="{FF2B5EF4-FFF2-40B4-BE49-F238E27FC236}">
                <a16:creationId xmlns:a16="http://schemas.microsoft.com/office/drawing/2014/main" id="{B7E40199-A61D-D241-0A44-69E462B85798}"/>
              </a:ext>
            </a:extLst>
          </p:cNvPr>
          <p:cNvCxnSpPr>
            <a:cxnSpLocks/>
          </p:cNvCxnSpPr>
          <p:nvPr/>
        </p:nvCxnSpPr>
        <p:spPr>
          <a:xfrm>
            <a:off x="5104062" y="1562830"/>
            <a:ext cx="0" cy="740728"/>
          </a:xfrm>
          <a:prstGeom prst="straightConnector1">
            <a:avLst/>
          </a:prstGeom>
          <a:ln w="127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Resim 4">
            <a:extLst>
              <a:ext uri="{FF2B5EF4-FFF2-40B4-BE49-F238E27FC236}">
                <a16:creationId xmlns:a16="http://schemas.microsoft.com/office/drawing/2014/main" id="{7A8E6761-3E2F-402C-2D88-F3172B0B36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0059" y="1534861"/>
            <a:ext cx="2247266" cy="15094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829B0C-547B-7D95-D5BA-CBEE60ED8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92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Resim 37">
            <a:extLst>
              <a:ext uri="{FF2B5EF4-FFF2-40B4-BE49-F238E27FC236}">
                <a16:creationId xmlns:a16="http://schemas.microsoft.com/office/drawing/2014/main" id="{05A37427-AA07-38EE-201F-384AAFE3F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57" y="1407710"/>
            <a:ext cx="5816250" cy="1826928"/>
          </a:xfrm>
          <a:prstGeom prst="rect">
            <a:avLst/>
          </a:prstGeom>
        </p:spPr>
      </p:pic>
      <p:pic>
        <p:nvPicPr>
          <p:cNvPr id="16" name="Picture 14" descr="A picture containing shoji, silhouette&#10;&#10;Description automatically generated">
            <a:extLst>
              <a:ext uri="{FF2B5EF4-FFF2-40B4-BE49-F238E27FC236}">
                <a16:creationId xmlns:a16="http://schemas.microsoft.com/office/drawing/2014/main" id="{BAAE8667-CEB8-955D-C899-2CAF9156D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8201" y="3697353"/>
            <a:ext cx="2408499" cy="1981200"/>
          </a:xfrm>
          <a:prstGeom prst="rect">
            <a:avLst/>
          </a:prstGeom>
          <a:noFill/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Simülasyonda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Işınlık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Hesaplama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24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0DA4D0FB-7845-3561-8EB8-C593605F5426}"/>
                  </a:ext>
                </a:extLst>
              </p:cNvPr>
              <p:cNvSpPr txBox="1"/>
              <p:nvPr/>
            </p:nvSpPr>
            <p:spPr>
              <a:xfrm>
                <a:off x="6746240" y="1908663"/>
                <a:ext cx="4963053" cy="706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0DA4D0FB-7845-3561-8EB8-C593605F5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6240" y="1908663"/>
                <a:ext cx="4963053" cy="70615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206250DF-852C-CE99-9327-B84357E69BE3}"/>
                  </a:ext>
                </a:extLst>
              </p:cNvPr>
              <p:cNvSpPr txBox="1"/>
              <p:nvPr/>
            </p:nvSpPr>
            <p:spPr>
              <a:xfrm>
                <a:off x="6481096" y="3388438"/>
                <a:ext cx="5509724" cy="2309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Burada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𝑁</m:t>
                        </m:r>
                      </m:e>
                      <m:sub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𝑁</m:t>
                        </m:r>
                      </m:e>
                      <m:sub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2</m:t>
                        </m:r>
                      </m:sub>
                    </m:sSub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çarpışan paketçiklerin içerdikleri parçacık sayılarına,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𝑓</m:t>
                        </m:r>
                      </m:e>
                      <m:sub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saniyede çarpışan paketçik sayılarına 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𝑚</m:t>
                        </m:r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makro parçacık sayısına karşılık gelmektedir. </a:t>
                </a:r>
                <a:endParaRPr lang="en-US" dirty="0"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0"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Ayrıca formülde geçen n her bir zaman adımını, k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kesişen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her bir dilimi,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𝑄</m:t>
                        </m:r>
                      </m:e>
                      <m:sub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𝑖𝑗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tr-TR">
                                <a:latin typeface="Cambria Math" panose="02040503050406030204" pitchFamily="18" charset="0"/>
                                <a:ea typeface="Symbol" panose="05050102010706020507" pitchFamily="18" charset="2"/>
                              </a:rPr>
                              <m:t>1</m:t>
                            </m:r>
                          </m:e>
                        </m:d>
                      </m:sup>
                    </m:sSubSup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𝑄</m:t>
                        </m:r>
                      </m:e>
                      <m:sub>
                        <m:r>
                          <a:rPr lang="tr-TR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𝑖𝑗</m:t>
                        </m:r>
                      </m:sub>
                      <m:sup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tr-TR">
                                <a:latin typeface="Cambria Math" panose="02040503050406030204" pitchFamily="18" charset="0"/>
                                <a:ea typeface="Symbol" panose="05050102010706020507" pitchFamily="18" charset="2"/>
                              </a:rPr>
                              <m:t>2</m:t>
                            </m:r>
                          </m:e>
                        </m:d>
                      </m:sup>
                    </m:sSubSup>
                  </m:oMath>
                </a14:m>
                <a:r>
                  <a:rPr lang="tr-TR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matrisleri kesişen dilimlerin parçacık dağılımlarını temsil etmektedir.</a:t>
                </a:r>
                <a:endParaRPr lang="en-US" dirty="0"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206250DF-852C-CE99-9327-B84357E69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096" y="3388438"/>
                <a:ext cx="5509724" cy="2309991"/>
              </a:xfrm>
              <a:prstGeom prst="rect">
                <a:avLst/>
              </a:prstGeom>
              <a:blipFill>
                <a:blip r:embed="rId7"/>
                <a:stretch>
                  <a:fillRect l="-885" t="-1583" r="-996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Resim 14">
            <a:extLst>
              <a:ext uri="{FF2B5EF4-FFF2-40B4-BE49-F238E27FC236}">
                <a16:creationId xmlns:a16="http://schemas.microsoft.com/office/drawing/2014/main" id="{39B7DDC7-F585-D385-75B0-460FA41427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1528" y="3722505"/>
            <a:ext cx="2407919" cy="1981200"/>
          </a:xfrm>
          <a:prstGeom prst="rect">
            <a:avLst/>
          </a:prstGeom>
        </p:spPr>
      </p:pic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6611E93C-898D-2434-F279-8A0D4C4DFBC2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3297676" y="3030220"/>
            <a:ext cx="1314775" cy="6671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6155E65B-7B49-AFC9-4759-B34056C4053A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1695488" y="3030220"/>
            <a:ext cx="1602188" cy="6922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Metin kutusu 27">
                <a:extLst>
                  <a:ext uri="{FF2B5EF4-FFF2-40B4-BE49-F238E27FC236}">
                    <a16:creationId xmlns:a16="http://schemas.microsoft.com/office/drawing/2014/main" id="{0241C179-93A3-160C-9A08-04A03FFA2E9C}"/>
                  </a:ext>
                </a:extLst>
              </p:cNvPr>
              <p:cNvSpPr txBox="1"/>
              <p:nvPr/>
            </p:nvSpPr>
            <p:spPr>
              <a:xfrm>
                <a:off x="1307596" y="5707198"/>
                <a:ext cx="775781" cy="4726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Metin kutusu 27">
                <a:extLst>
                  <a:ext uri="{FF2B5EF4-FFF2-40B4-BE49-F238E27FC236}">
                    <a16:creationId xmlns:a16="http://schemas.microsoft.com/office/drawing/2014/main" id="{0241C179-93A3-160C-9A08-04A03FFA2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596" y="5707198"/>
                <a:ext cx="775781" cy="472694"/>
              </a:xfrm>
              <a:prstGeom prst="rect">
                <a:avLst/>
              </a:prstGeom>
              <a:blipFill>
                <a:blip r:embed="rId9"/>
                <a:stretch>
                  <a:fillRect b="-6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Metin kutusu 29">
                <a:extLst>
                  <a:ext uri="{FF2B5EF4-FFF2-40B4-BE49-F238E27FC236}">
                    <a16:creationId xmlns:a16="http://schemas.microsoft.com/office/drawing/2014/main" id="{691A6064-4B88-6202-C071-C781906939F0}"/>
                  </a:ext>
                </a:extLst>
              </p:cNvPr>
              <p:cNvSpPr txBox="1"/>
              <p:nvPr/>
            </p:nvSpPr>
            <p:spPr>
              <a:xfrm>
                <a:off x="4393447" y="5663059"/>
                <a:ext cx="600683" cy="4777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Metin kutusu 29">
                <a:extLst>
                  <a:ext uri="{FF2B5EF4-FFF2-40B4-BE49-F238E27FC236}">
                    <a16:creationId xmlns:a16="http://schemas.microsoft.com/office/drawing/2014/main" id="{691A6064-4B88-6202-C071-C781906939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3447" y="5663059"/>
                <a:ext cx="600683" cy="477759"/>
              </a:xfrm>
              <a:prstGeom prst="rect">
                <a:avLst/>
              </a:prstGeom>
              <a:blipFill>
                <a:blip r:embed="rId10"/>
                <a:stretch>
                  <a:fillRect l="-1020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2432449D-8FFF-C0B1-E9D2-44B47A29E5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515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530357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Gelecek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Dairesel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Çarpıştırıcısı</a:t>
            </a:r>
            <a:r>
              <a:rPr lang="en-US" sz="3200" dirty="0">
                <a:solidFill>
                  <a:schemeClr val="bg1"/>
                </a:solidFill>
              </a:rPr>
              <a:t> (FCC) proton-proton </a:t>
            </a:r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Simülasyonu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25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3" name="Resim 2" descr="metin içeren bir resim&#10;&#10;Açıklama otomatik olarak oluşturuldu">
            <a:extLst>
              <a:ext uri="{FF2B5EF4-FFF2-40B4-BE49-F238E27FC236}">
                <a16:creationId xmlns:a16="http://schemas.microsoft.com/office/drawing/2014/main" id="{B3A4F828-DE33-25AD-6811-8FED68B687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230" y="3896101"/>
            <a:ext cx="9661137" cy="22341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62343EE-E087-2853-0AB8-3A717B82C2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2" b="49216"/>
          <a:stretch/>
        </p:blipFill>
        <p:spPr>
          <a:xfrm>
            <a:off x="500003" y="1524539"/>
            <a:ext cx="6002397" cy="1885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36AEFD53-EB92-026A-D013-E55468520AD6}"/>
                  </a:ext>
                </a:extLst>
              </p:cNvPr>
              <p:cNvSpPr txBox="1"/>
              <p:nvPr/>
            </p:nvSpPr>
            <p:spPr>
              <a:xfrm>
                <a:off x="8139943" y="1524539"/>
                <a:ext cx="2328153" cy="696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nom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36AEFD53-EB92-026A-D013-E55468520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9943" y="1524539"/>
                <a:ext cx="2328153" cy="6966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602FEF2A-9CCD-D918-9D1C-933187520C8D}"/>
                  </a:ext>
                </a:extLst>
              </p:cNvPr>
              <p:cNvSpPr txBox="1"/>
              <p:nvPr/>
            </p:nvSpPr>
            <p:spPr>
              <a:xfrm>
                <a:off x="6695440" y="2506957"/>
                <a:ext cx="5123180" cy="706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nary>
                                <m:naryPr>
                                  <m:chr m:val="∑"/>
                                  <m:limLoc m:val="subSup"/>
                                  <m:supHide m:val="o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  <m:sup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602FEF2A-9CCD-D918-9D1C-933187520C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5440" y="2506957"/>
                <a:ext cx="5123180" cy="7061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854220A-C743-FBEA-9E40-77E7EF4295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88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Paketçiğin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Yönünü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ve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Şeklini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Etkileyen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Faktörler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26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54618CBB-537F-D7D0-9820-2FDA83AA31D3}"/>
              </a:ext>
            </a:extLst>
          </p:cNvPr>
          <p:cNvSpPr txBox="1"/>
          <p:nvPr/>
        </p:nvSpPr>
        <p:spPr>
          <a:xfrm>
            <a:off x="507459" y="1910191"/>
            <a:ext cx="11177081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just">
              <a:spcBef>
                <a:spcPts val="600"/>
              </a:spcBef>
              <a:spcAft>
                <a:spcPts val="600"/>
              </a:spcAft>
            </a:pP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Ç</a:t>
            </a:r>
            <a:r>
              <a:rPr lang="tr-TR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arpışma</a:t>
            </a: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bölgesinde paketçiğin yönünü ve şeklini değiştiren etkenler bulunmaktadır. Daha gerçekçi sonuçlar elde etmek istiyorsak bu etkenleri de hesaba katmak gerekir. Bunlardan en önemlileri şunlardır: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Kum saati etkisi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Çarpışma açısı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Demet-demet etkileşimleri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0" marR="0" indent="0" algn="just">
              <a:spcBef>
                <a:spcPts val="600"/>
              </a:spcBef>
              <a:spcAft>
                <a:spcPts val="600"/>
              </a:spcAft>
            </a:pP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Kum saati etkisi ve çarpışma açısının etkisi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simetrik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çarpıştırıcılarda</a:t>
            </a: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birbirinden bağımsı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z</a:t>
            </a: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analitik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olarak</a:t>
            </a: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hesaplanabilmektedir. Fakat bu etkiler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asimetrik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çarpıştırıcılarda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bir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arada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hesaplamak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için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simülasyona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yani</a:t>
            </a:r>
            <a:r>
              <a:rPr lang="tr-TR" sz="18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numerik hesaplamaya ihtiyaç duyulmaktadır.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2AF3AA-1B79-0B1E-1DC2-95C8A6BA5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37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Enine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Demet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Parametreleri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27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8802A025-708B-8A34-0010-2D0398E834F9}"/>
                  </a:ext>
                </a:extLst>
              </p:cNvPr>
              <p:cNvSpPr txBox="1"/>
              <p:nvPr/>
            </p:nvSpPr>
            <p:spPr>
              <a:xfrm>
                <a:off x="1604307" y="5445927"/>
                <a:ext cx="257539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𝑢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𝛽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8802A025-708B-8A34-0010-2D0398E83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307" y="5445927"/>
                <a:ext cx="2575398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Resim 8">
            <a:extLst>
              <a:ext uri="{FF2B5EF4-FFF2-40B4-BE49-F238E27FC236}">
                <a16:creationId xmlns:a16="http://schemas.microsoft.com/office/drawing/2014/main" id="{CDB3F9C5-BEA5-258F-A0F3-3FD2CE3375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830" y="1475609"/>
            <a:ext cx="5134749" cy="3534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78452DD7-9F76-F240-D1C4-30B78EBA5D55}"/>
                  </a:ext>
                </a:extLst>
              </p:cNvPr>
              <p:cNvSpPr txBox="1"/>
              <p:nvPr/>
            </p:nvSpPr>
            <p:spPr>
              <a:xfrm>
                <a:off x="5768503" y="1475609"/>
                <a:ext cx="6423498" cy="44276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Times New Roman" panose="02020603050405020304" pitchFamily="18" charset="0"/>
                  </a:rPr>
                  <a:t>Parçacık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demetlerinin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enine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şekilleri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faz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uzayı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ile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temsil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edilir</a:t>
                </a:r>
                <a:r>
                  <a:rPr lang="en-US" dirty="0">
                    <a:latin typeface="Times New Roman" panose="02020603050405020304" pitchFamily="18" charset="0"/>
                  </a:rPr>
                  <a:t>.</a:t>
                </a:r>
              </a:p>
              <a:p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tr-TR" sz="180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𝑢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faz uzayındaki konum eksenini temsil ederken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hız eksenini temsil eder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i="1"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tr-TR" i="1"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𝑑𝑢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𝑑𝑧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𝑢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=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𝑥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,</m:t>
                    </m:r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𝑦</m:t>
                    </m:r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).</a:t>
                </a:r>
                <a:endParaRPr lang="en-US" dirty="0">
                  <a:latin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Times New Roman" panose="02020603050405020304" pitchFamily="18" charset="0"/>
                  </a:rPr>
                  <a:t>Demet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içerisindeki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parçacıkların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faz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uzayında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dağılımı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elips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ile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ifade</a:t>
                </a:r>
                <a:r>
                  <a:rPr lang="en-US" dirty="0">
                    <a:latin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</a:rPr>
                  <a:t>edilir</a:t>
                </a:r>
                <a:r>
                  <a:rPr lang="en-US" dirty="0">
                    <a:latin typeface="Times New Roman" panose="02020603050405020304" pitchFamily="18" charset="0"/>
                  </a:rPr>
                  <a:t>.</a:t>
                </a:r>
              </a:p>
              <a:p>
                <a:endParaRPr lang="en-US" dirty="0"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E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lipsin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şeklini belirleyen α, β ve γ parametreleri 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Twiss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parametreleri, </a:t>
                </a:r>
                <a14:m>
                  <m:oMath xmlns:m="http://schemas.openxmlformats.org/officeDocument/2006/math"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ise yayılım (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emittance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 olarak adlandırılır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Faz uzayında parçacıkları çevreleyen elipsin şekli yol boyunca değişiklik göstermesine rağmen elipsin alanı sabit ve </a:t>
                </a:r>
                <a14:m>
                  <m:oMath xmlns:m="http://schemas.openxmlformats.org/officeDocument/2006/math"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𝜋𝜀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kadardır.</a:t>
                </a: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Demetin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boyutları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tr-TR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tr-T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β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78452DD7-9F76-F240-D1C4-30B78EBA5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503" y="1475609"/>
                <a:ext cx="6423498" cy="4427687"/>
              </a:xfrm>
              <a:prstGeom prst="rect">
                <a:avLst/>
              </a:prstGeom>
              <a:blipFill>
                <a:blip r:embed="rId6"/>
                <a:stretch>
                  <a:fillRect l="-569" t="-689" r="-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872B91B-A677-2B6B-6FF9-A3105ED684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779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Boşlukta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Enine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Demet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Parametreleri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28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D978B47D-3E77-A0F5-2879-E6977BFADB81}"/>
                  </a:ext>
                </a:extLst>
              </p:cNvPr>
              <p:cNvSpPr txBox="1"/>
              <p:nvPr/>
            </p:nvSpPr>
            <p:spPr>
              <a:xfrm>
                <a:off x="8457877" y="5942497"/>
                <a:ext cx="1826368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tr-TR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tr-TR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β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D978B47D-3E77-A0F5-2879-E6977BFADB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7877" y="5942497"/>
                <a:ext cx="1826368" cy="427746"/>
              </a:xfrm>
              <a:prstGeom prst="rect">
                <a:avLst/>
              </a:prstGeom>
              <a:blipFill>
                <a:blip r:embed="rId7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Metin kutusu 8">
            <a:extLst>
              <a:ext uri="{FF2B5EF4-FFF2-40B4-BE49-F238E27FC236}">
                <a16:creationId xmlns:a16="http://schemas.microsoft.com/office/drawing/2014/main" id="{736ABF21-09CC-DA74-9067-1FB2806A378D}"/>
              </a:ext>
            </a:extLst>
          </p:cNvPr>
          <p:cNvSpPr txBox="1"/>
          <p:nvPr/>
        </p:nvSpPr>
        <p:spPr>
          <a:xfrm>
            <a:off x="489387" y="3294802"/>
            <a:ext cx="1131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Mıknatıslar tarafından çarpışma noktasına odaklanan bir demet için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faz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uzayının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mıknatısların manyetik alanından çıktığı anda (a)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şeklindeyken</a:t>
            </a:r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Symbol" panose="05050102010706020507" pitchFamily="18" charset="2"/>
              </a:rPr>
              <a:t>giderek</a:t>
            </a:r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Symbol" panose="05050102010706020507" pitchFamily="18" charset="2"/>
              </a:rPr>
              <a:t>odaklanarak</a:t>
            </a:r>
            <a:r>
              <a:rPr lang="en-US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çarpışma noktasına vardığında (c)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şeklini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aldığı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ve çarpışma noktasından çıktıktan sonra dağılarak (e) şeklin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ulaştığı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görülmektedir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endParaRPr lang="en-US" dirty="0"/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1A7C7DE3-52A1-5F9C-56E6-92C3FA4FDB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142226"/>
            <a:ext cx="12192000" cy="217931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3BF34B7D-6FD2-2527-15C6-F0349BED13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69" y="4251350"/>
            <a:ext cx="3796461" cy="233211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1B3F716D-0FF5-5BDF-83B1-61502228D8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7524" y="4124529"/>
            <a:ext cx="7122289" cy="20685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70942B-D93F-792F-67E2-5B14267B5E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0373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Kum </a:t>
            </a:r>
            <a:r>
              <a:rPr lang="en-US" sz="3200" dirty="0" err="1">
                <a:solidFill>
                  <a:schemeClr val="bg1"/>
                </a:solidFill>
              </a:rPr>
              <a:t>Saati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Etkisinin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Simülasyona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Uyarlanması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29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75F78AFC-B918-2B01-E6A1-1D534A321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050" y="3967236"/>
            <a:ext cx="6258702" cy="2068439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477022B7-FE46-16A3-171D-4840B4DF5C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051" b="3622"/>
          <a:stretch/>
        </p:blipFill>
        <p:spPr bwMode="auto">
          <a:xfrm>
            <a:off x="5224863" y="1475112"/>
            <a:ext cx="2558975" cy="24617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C7D641E2-FBF8-84F9-7390-5B926F002E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370" y="1649995"/>
            <a:ext cx="3145482" cy="2164967"/>
          </a:xfrm>
          <a:prstGeom prst="rect">
            <a:avLst/>
          </a:prstGeom>
        </p:spPr>
      </p:pic>
      <p:sp>
        <p:nvSpPr>
          <p:cNvPr id="9" name="Ok: Sağ 8">
            <a:extLst>
              <a:ext uri="{FF2B5EF4-FFF2-40B4-BE49-F238E27FC236}">
                <a16:creationId xmlns:a16="http://schemas.microsoft.com/office/drawing/2014/main" id="{A02ABD67-D8DC-90A6-3ECA-57047F5DAD35}"/>
              </a:ext>
            </a:extLst>
          </p:cNvPr>
          <p:cNvSpPr/>
          <p:nvPr/>
        </p:nvSpPr>
        <p:spPr>
          <a:xfrm>
            <a:off x="3581401" y="2246095"/>
            <a:ext cx="1643462" cy="972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Çarpışma</a:t>
            </a:r>
            <a:r>
              <a:rPr lang="en-US" dirty="0"/>
              <a:t> </a:t>
            </a:r>
            <a:r>
              <a:rPr lang="en-US" dirty="0" err="1"/>
              <a:t>Noktası</a:t>
            </a:r>
            <a:endParaRPr lang="en-US" dirty="0"/>
          </a:p>
        </p:txBody>
      </p:sp>
      <p:pic>
        <p:nvPicPr>
          <p:cNvPr id="17" name="Resim 16">
            <a:extLst>
              <a:ext uri="{FF2B5EF4-FFF2-40B4-BE49-F238E27FC236}">
                <a16:creationId xmlns:a16="http://schemas.microsoft.com/office/drawing/2014/main" id="{6A54BBA7-5DFA-4330-D873-DCE55DFD2F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17540" y="1297734"/>
            <a:ext cx="2949102" cy="33303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C309F64D-7441-82CE-F983-10F5E9377618}"/>
                  </a:ext>
                </a:extLst>
              </p:cNvPr>
              <p:cNvSpPr txBox="1"/>
              <p:nvPr/>
            </p:nvSpPr>
            <p:spPr>
              <a:xfrm>
                <a:off x="7665720" y="4234941"/>
                <a:ext cx="2316480" cy="8617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SupPr>
                        <m:e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𝑢</m:t>
                          </m:r>
                        </m:e>
                        <m:sub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0</m:t>
                          </m:r>
                        </m:sub>
                        <m:sup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′</m:t>
                          </m:r>
                        </m:sup>
                      </m:sSubSup>
                      <m:r>
                        <a:rPr lang="tr-TR" sz="180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sSubSup>
                        <m:sSubSup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SupPr>
                        <m:e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𝑢</m:t>
                          </m:r>
                        </m:e>
                        <m:sub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1</m:t>
                          </m:r>
                        </m:sub>
                        <m:sup>
                          <m:r>
                            <a:rPr lang="tr-TR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800" b="0" i="1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⋅</m:t>
                      </m:r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𝐿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C309F64D-7441-82CE-F983-10F5E9377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5720" y="4234941"/>
                <a:ext cx="2316480" cy="8617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05A132F5-A0B2-09F5-053E-9E616A6BBFBD}"/>
                  </a:ext>
                </a:extLst>
              </p:cNvPr>
              <p:cNvSpPr txBox="1"/>
              <p:nvPr/>
            </p:nvSpPr>
            <p:spPr>
              <a:xfrm>
                <a:off x="7807960" y="5223174"/>
                <a:ext cx="217424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05A132F5-A0B2-09F5-053E-9E616A6BB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960" y="5223174"/>
                <a:ext cx="2174240" cy="369332"/>
              </a:xfrm>
              <a:prstGeom prst="rect">
                <a:avLst/>
              </a:prstGeom>
              <a:blipFill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65715DE0-2C7C-6FDC-4B27-20ED29B7EBD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2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7091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Enerji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ve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Kütle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1026" name="Picture 2" descr="E Equals Mc Squared Stok Fotoğraflar &amp; E = mc2'nin Daha Fazla Resimleri - E  = mc2, E harfi, Eşittir İşareti - iStock">
            <a:extLst>
              <a:ext uri="{FF2B5EF4-FFF2-40B4-BE49-F238E27FC236}">
                <a16:creationId xmlns:a16="http://schemas.microsoft.com/office/drawing/2014/main" id="{39B56C54-4249-EE78-F477-D0DE05AAF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87" y="1371468"/>
            <a:ext cx="1485554" cy="98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4CC2B737-02A9-4CF1-BA7A-B8BC1DA5F081}"/>
                  </a:ext>
                </a:extLst>
              </p:cNvPr>
              <p:cNvSpPr txBox="1"/>
              <p:nvPr/>
            </p:nvSpPr>
            <p:spPr>
              <a:xfrm>
                <a:off x="2538580" y="1667767"/>
                <a:ext cx="13974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4CC2B737-02A9-4CF1-BA7A-B8BC1DA5F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8580" y="1667767"/>
                <a:ext cx="1397434" cy="369332"/>
              </a:xfrm>
              <a:prstGeom prst="rect">
                <a:avLst/>
              </a:prstGeom>
              <a:blipFill>
                <a:blip r:embed="rId5"/>
                <a:stretch>
                  <a:fillRect l="-4348" t="-1667" r="-1304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7FED9837-5657-8EEA-F173-DFB62265BFC7}"/>
                  </a:ext>
                </a:extLst>
              </p:cNvPr>
              <p:cNvSpPr txBox="1"/>
              <p:nvPr/>
            </p:nvSpPr>
            <p:spPr>
              <a:xfrm>
                <a:off x="4262032" y="1426012"/>
                <a:ext cx="2743199" cy="848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7FED9837-5657-8EEA-F173-DFB62265BF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032" y="1426012"/>
                <a:ext cx="2743199" cy="848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Resim 9" descr="enter image description here">
            <a:extLst>
              <a:ext uri="{FF2B5EF4-FFF2-40B4-BE49-F238E27FC236}">
                <a16:creationId xmlns:a16="http://schemas.microsoft.com/office/drawing/2014/main" id="{036989F4-F3FF-ED2D-29BF-DDB1BEC45D0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6"/>
          <a:stretch/>
        </p:blipFill>
        <p:spPr bwMode="auto">
          <a:xfrm>
            <a:off x="2857393" y="2371340"/>
            <a:ext cx="4158900" cy="34418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B47A4CEA-671F-E3EB-C39B-EFDC1556CDE3}"/>
                  </a:ext>
                </a:extLst>
              </p:cNvPr>
              <p:cNvSpPr txBox="1"/>
              <p:nvPr/>
            </p:nvSpPr>
            <p:spPr>
              <a:xfrm>
                <a:off x="7956852" y="2311086"/>
                <a:ext cx="37053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B47A4CEA-671F-E3EB-C39B-EFDC1556CD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852" y="2311086"/>
                <a:ext cx="3705373" cy="369332"/>
              </a:xfrm>
              <a:prstGeom prst="rect">
                <a:avLst/>
              </a:prstGeom>
              <a:blipFill>
                <a:blip r:embed="rId8"/>
                <a:stretch>
                  <a:fillRect l="-2796" b="-22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42A51BF1-9F1C-DABF-53B4-6A35393DBE6B}"/>
                  </a:ext>
                </a:extLst>
              </p:cNvPr>
              <p:cNvSpPr txBox="1"/>
              <p:nvPr/>
            </p:nvSpPr>
            <p:spPr>
              <a:xfrm>
                <a:off x="7956852" y="1778572"/>
                <a:ext cx="18432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42A51BF1-9F1C-DABF-53B4-6A35393DB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852" y="1778572"/>
                <a:ext cx="1843262" cy="369332"/>
              </a:xfrm>
              <a:prstGeom prst="rect">
                <a:avLst/>
              </a:prstGeom>
              <a:blipFill>
                <a:blip r:embed="rId9"/>
                <a:stretch>
                  <a:fillRect l="-3300" r="-99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etin kutusu 10">
                <a:extLst>
                  <a:ext uri="{FF2B5EF4-FFF2-40B4-BE49-F238E27FC236}">
                    <a16:creationId xmlns:a16="http://schemas.microsoft.com/office/drawing/2014/main" id="{C04561E4-CDE5-666C-6786-927C5081FE5F}"/>
                  </a:ext>
                </a:extLst>
              </p:cNvPr>
              <p:cNvSpPr txBox="1"/>
              <p:nvPr/>
            </p:nvSpPr>
            <p:spPr>
              <a:xfrm>
                <a:off x="7956852" y="2969579"/>
                <a:ext cx="390754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1" name="Metin kutusu 10">
                <a:extLst>
                  <a:ext uri="{FF2B5EF4-FFF2-40B4-BE49-F238E27FC236}">
                    <a16:creationId xmlns:a16="http://schemas.microsoft.com/office/drawing/2014/main" id="{C04561E4-CDE5-666C-6786-927C5081F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852" y="2969579"/>
                <a:ext cx="3907545" cy="369332"/>
              </a:xfrm>
              <a:prstGeom prst="rect">
                <a:avLst/>
              </a:prstGeom>
              <a:blipFill>
                <a:blip r:embed="rId10"/>
                <a:stretch>
                  <a:fillRect l="-2652" b="-34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2975E3FA-808F-F7E5-846A-4D3B39BE4DB2}"/>
                  </a:ext>
                </a:extLst>
              </p:cNvPr>
              <p:cNvSpPr txBox="1"/>
              <p:nvPr/>
            </p:nvSpPr>
            <p:spPr>
              <a:xfrm>
                <a:off x="7956852" y="3608507"/>
                <a:ext cx="422846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𝑚𝑣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→</m:t>
                    </m:r>
                  </m:oMath>
                </a14:m>
                <a:r>
                  <a:rPr lang="en-US" sz="2400" dirty="0"/>
                  <a:t>  </a:t>
                </a:r>
                <a:r>
                  <a:rPr lang="en-US" sz="2400" dirty="0" err="1"/>
                  <a:t>göreli</a:t>
                </a:r>
                <a:r>
                  <a:rPr lang="en-US" sz="2400" dirty="0"/>
                  <a:t> momentum</a:t>
                </a:r>
              </a:p>
            </p:txBody>
          </p:sp>
        </mc:Choice>
        <mc:Fallback xmlns="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2975E3FA-808F-F7E5-846A-4D3B39BE4D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852" y="3608507"/>
                <a:ext cx="4228465" cy="369332"/>
              </a:xfrm>
              <a:prstGeom prst="rect">
                <a:avLst/>
              </a:prstGeom>
              <a:blipFill>
                <a:blip r:embed="rId11"/>
                <a:stretch>
                  <a:fillRect l="-288" t="-37705" r="-3602" b="-47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61CCD3EC-F381-85BF-6790-F94570792D94}"/>
                  </a:ext>
                </a:extLst>
              </p:cNvPr>
              <p:cNvSpPr txBox="1"/>
              <p:nvPr/>
            </p:nvSpPr>
            <p:spPr>
              <a:xfrm>
                <a:off x="7956852" y="4301228"/>
                <a:ext cx="249863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61CCD3EC-F381-85BF-6790-F94570792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852" y="4301228"/>
                <a:ext cx="2498633" cy="369332"/>
              </a:xfrm>
              <a:prstGeom prst="rect">
                <a:avLst/>
              </a:prstGeom>
              <a:blipFill>
                <a:blip r:embed="rId12"/>
                <a:stretch>
                  <a:fillRect l="-4146" t="-3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2" descr="Donaldson Collection/Getty Images">
            <a:extLst>
              <a:ext uri="{FF2B5EF4-FFF2-40B4-BE49-F238E27FC236}">
                <a16:creationId xmlns:a16="http://schemas.microsoft.com/office/drawing/2014/main" id="{0952CC9F-63E9-5CB1-949B-E382FD87E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69" y="2432688"/>
            <a:ext cx="2666081" cy="331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Metin kutusu 15">
                <a:extLst>
                  <a:ext uri="{FF2B5EF4-FFF2-40B4-BE49-F238E27FC236}">
                    <a16:creationId xmlns:a16="http://schemas.microsoft.com/office/drawing/2014/main" id="{4AFAF7EE-B992-72E3-9228-8298F607705F}"/>
                  </a:ext>
                </a:extLst>
              </p:cNvPr>
              <p:cNvSpPr txBox="1"/>
              <p:nvPr/>
            </p:nvSpPr>
            <p:spPr>
              <a:xfrm>
                <a:off x="9157085" y="5667025"/>
                <a:ext cx="278159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=1  → 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Metin kutusu 15">
                <a:extLst>
                  <a:ext uri="{FF2B5EF4-FFF2-40B4-BE49-F238E27FC236}">
                    <a16:creationId xmlns:a16="http://schemas.microsoft.com/office/drawing/2014/main" id="{4AFAF7EE-B992-72E3-9228-8298F60770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085" y="5667025"/>
                <a:ext cx="2781595" cy="307777"/>
              </a:xfrm>
              <a:prstGeom prst="rect">
                <a:avLst/>
              </a:prstGeom>
              <a:blipFill>
                <a:blip r:embed="rId14"/>
                <a:stretch>
                  <a:fillRect l="-658" t="-40000" r="-658" b="-2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4EB63765-9603-7FAD-C79F-228F340FDB42}"/>
                  </a:ext>
                </a:extLst>
              </p:cNvPr>
              <p:cNvSpPr txBox="1"/>
              <p:nvPr/>
            </p:nvSpPr>
            <p:spPr>
              <a:xfrm>
                <a:off x="7535494" y="4987862"/>
                <a:ext cx="281295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𝑀𝑒𝑉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4EB63765-9603-7FAD-C79F-228F340FDB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494" y="4987862"/>
                <a:ext cx="2812950" cy="307777"/>
              </a:xfrm>
              <a:prstGeom prst="rect">
                <a:avLst/>
              </a:prstGeom>
              <a:blipFill>
                <a:blip r:embed="rId15"/>
                <a:stretch>
                  <a:fillRect l="-1515" t="-1961" r="-259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A98B9CF8-449D-E7CD-E604-77783D2C4B4D}"/>
                  </a:ext>
                </a:extLst>
              </p:cNvPr>
              <p:cNvSpPr txBox="1"/>
              <p:nvPr/>
            </p:nvSpPr>
            <p:spPr>
              <a:xfrm>
                <a:off x="7466056" y="5312384"/>
                <a:ext cx="127002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A98B9CF8-449D-E7CD-E604-77783D2C4B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6056" y="5312384"/>
                <a:ext cx="1270028" cy="307777"/>
              </a:xfrm>
              <a:prstGeom prst="rect">
                <a:avLst/>
              </a:prstGeom>
              <a:blipFill>
                <a:blip r:embed="rId16"/>
                <a:stretch>
                  <a:fillRect t="-37255" r="-192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7174E7E7-8459-0A4F-8F97-216C3C84E4FA}"/>
                  </a:ext>
                </a:extLst>
              </p:cNvPr>
              <p:cNvSpPr txBox="1"/>
              <p:nvPr/>
            </p:nvSpPr>
            <p:spPr>
              <a:xfrm>
                <a:off x="7535494" y="5652185"/>
                <a:ext cx="130503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𝑒𝑉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7174E7E7-8459-0A4F-8F97-216C3C84E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5494" y="5652185"/>
                <a:ext cx="1305037" cy="307777"/>
              </a:xfrm>
              <a:prstGeom prst="rect">
                <a:avLst/>
              </a:prstGeom>
              <a:blipFill>
                <a:blip r:embed="rId17"/>
                <a:stretch>
                  <a:fillRect l="-1869" t="-1961" r="-186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34D84F73-20E9-9B3D-61E0-9DFCCCAE69B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32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F8177B13-2A5D-5C5A-10B2-4A5F12556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7" y="1399924"/>
            <a:ext cx="5116749" cy="3211433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9752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Simülasyonda</a:t>
            </a:r>
            <a:r>
              <a:rPr lang="en-US" sz="3200" dirty="0">
                <a:solidFill>
                  <a:schemeClr val="bg1"/>
                </a:solidFill>
              </a:rPr>
              <a:t> Kum </a:t>
            </a:r>
            <a:r>
              <a:rPr lang="en-US" sz="3200" dirty="0" err="1">
                <a:solidFill>
                  <a:schemeClr val="bg1"/>
                </a:solidFill>
              </a:rPr>
              <a:t>Saati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Etkisi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30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B99DAFC-B782-D701-DB3E-E8D4016E20CE}"/>
                  </a:ext>
                </a:extLst>
              </p:cNvPr>
              <p:cNvSpPr txBox="1"/>
              <p:nvPr/>
            </p:nvSpPr>
            <p:spPr>
              <a:xfrm>
                <a:off x="8165165" y="4976260"/>
                <a:ext cx="3272540" cy="7139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ℒ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B99DAFC-B782-D701-DB3E-E8D4016E20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165" y="4976260"/>
                <a:ext cx="3272540" cy="7139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Resim 7" descr="açık hava, göl içeren bir resim&#10;&#10;Açıklama otomatik olarak oluşturuldu">
            <a:extLst>
              <a:ext uri="{FF2B5EF4-FFF2-40B4-BE49-F238E27FC236}">
                <a16:creationId xmlns:a16="http://schemas.microsoft.com/office/drawing/2014/main" id="{593003CA-31D4-6DFA-64B4-1D8E13091B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" y="3201122"/>
            <a:ext cx="7082944" cy="30098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B0454AE1-A002-77A0-1AEA-81AAF08D9CC0}"/>
                  </a:ext>
                </a:extLst>
              </p:cNvPr>
              <p:cNvSpPr txBox="1"/>
              <p:nvPr/>
            </p:nvSpPr>
            <p:spPr>
              <a:xfrm>
                <a:off x="8001818" y="5866331"/>
                <a:ext cx="40184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Modifiye</a:t>
                </a:r>
                <a:r>
                  <a:rPr lang="en-US" dirty="0"/>
                  <a:t> </a:t>
                </a:r>
                <a:r>
                  <a:rPr lang="en-US" dirty="0" err="1"/>
                  <a:t>edilmiş</a:t>
                </a:r>
                <a:r>
                  <a:rPr lang="en-US" dirty="0"/>
                  <a:t> Bessel </a:t>
                </a:r>
                <a:r>
                  <a:rPr lang="en-US" dirty="0" err="1"/>
                  <a:t>fonksiyonu</a:t>
                </a:r>
                <a:endParaRPr lang="en-US" dirty="0"/>
              </a:p>
            </p:txBody>
          </p:sp>
        </mc:Choice>
        <mc:Fallback xmlns="">
          <p:sp>
            <p:nvSpPr>
              <p:cNvPr id="12" name="Metin kutusu 11">
                <a:extLst>
                  <a:ext uri="{FF2B5EF4-FFF2-40B4-BE49-F238E27FC236}">
                    <a16:creationId xmlns:a16="http://schemas.microsoft.com/office/drawing/2014/main" id="{B0454AE1-A002-77A0-1AEA-81AAF08D9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818" y="5866331"/>
                <a:ext cx="4018472" cy="369332"/>
              </a:xfrm>
              <a:prstGeom prst="rect">
                <a:avLst/>
              </a:prstGeom>
              <a:blipFill>
                <a:blip r:embed="rId7"/>
                <a:stretch>
                  <a:fillRect t="-8197" r="-759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AB306FEF-4987-B129-E7F0-3CE6350D3674}"/>
                  </a:ext>
                </a:extLst>
              </p:cNvPr>
              <p:cNvSpPr txBox="1"/>
              <p:nvPr/>
            </p:nvSpPr>
            <p:spPr>
              <a:xfrm>
                <a:off x="1067051" y="2071879"/>
                <a:ext cx="6094378" cy="9671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Kum saati etkisinin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≫1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olması durumda ihmal edil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ebilir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≫1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≈1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durumu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nda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kum saati etkisinin </a:t>
                </a:r>
                <a:r>
                  <a:rPr lang="tr-TR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ışınlık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değerinde sebep olduğu düşüş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yanda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verilmiştir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14" name="Metin kutusu 13">
                <a:extLst>
                  <a:ext uri="{FF2B5EF4-FFF2-40B4-BE49-F238E27FC236}">
                    <a16:creationId xmlns:a16="http://schemas.microsoft.com/office/drawing/2014/main" id="{AB306FEF-4987-B129-E7F0-3CE6350D3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051" y="2071879"/>
                <a:ext cx="6094378" cy="967188"/>
              </a:xfrm>
              <a:prstGeom prst="rect">
                <a:avLst/>
              </a:prstGeom>
              <a:blipFill>
                <a:blip r:embed="rId8"/>
                <a:stretch>
                  <a:fillRect l="-800" t="-3774" r="-900" b="-8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4AC92EBD-9FD0-3531-2251-D1E1211117C7}"/>
                  </a:ext>
                </a:extLst>
              </p:cNvPr>
              <p:cNvSpPr txBox="1"/>
              <p:nvPr/>
            </p:nvSpPr>
            <p:spPr>
              <a:xfrm>
                <a:off x="2809654" y="1427290"/>
                <a:ext cx="1727200" cy="6737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4AC92EBD-9FD0-3531-2251-D1E121111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654" y="1427290"/>
                <a:ext cx="1727200" cy="6737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8621C85-AD3F-7221-8A9F-1B49975911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451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0C152B49-9632-E285-9DAD-8D5380A87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1349" y="1295591"/>
            <a:ext cx="3902298" cy="1950741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Açısının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Etkisi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31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C9363F53-4FE8-ACAF-8467-715FE83E6B20}"/>
                  </a:ext>
                </a:extLst>
              </p:cNvPr>
              <p:cNvSpPr txBox="1"/>
              <p:nvPr/>
            </p:nvSpPr>
            <p:spPr>
              <a:xfrm>
                <a:off x="408562" y="1450340"/>
                <a:ext cx="7198468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Parçacık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çarpıştırıcılarında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kontrollü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çarpışma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gerçekleştirebilmek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için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demetler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küçük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bir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açı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ile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çarpıştırılırlar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 (LHC </a:t>
                </a:r>
                <a:r>
                  <a:rPr lang="en-US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için</a:t>
                </a:r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300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Symbol" panose="05050102010706020507" pitchFamily="18" charset="2"/>
                      </a:rPr>
                      <m:t>𝑟𝑎𝑑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Simülasyonda makro parçacıkların ilk konumlarının ve hızlarının çarpışma açısını içerecek şekilde düzenlenmesi çarpışma açısını simülasyona eklemek için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yeterlidir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C9363F53-4FE8-ACAF-8467-715FE83E6B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62" y="1450340"/>
                <a:ext cx="7198468" cy="1754326"/>
              </a:xfrm>
              <a:prstGeom prst="rect">
                <a:avLst/>
              </a:prstGeom>
              <a:blipFill>
                <a:blip r:embed="rId5"/>
                <a:stretch>
                  <a:fillRect l="-508" t="-2083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76591A9-5062-996E-9CE3-E961FE6A787F}"/>
                  </a:ext>
                </a:extLst>
              </p:cNvPr>
              <p:cNvSpPr txBox="1"/>
              <p:nvPr/>
            </p:nvSpPr>
            <p:spPr>
              <a:xfrm>
                <a:off x="2493260" y="3266353"/>
                <a:ext cx="3403600" cy="6126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𝑠𝑖𝑛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𝑐𝑜𝑠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p>
                                    <m:r>
                                      <a:rPr 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A76591A9-5062-996E-9CE3-E961FE6A7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3260" y="3266353"/>
                <a:ext cx="3403600" cy="61266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F257C65E-0D36-1925-1C19-6C0CBD4818A0}"/>
                  </a:ext>
                </a:extLst>
              </p:cNvPr>
              <p:cNvSpPr txBox="1"/>
              <p:nvPr/>
            </p:nvSpPr>
            <p:spPr>
              <a:xfrm>
                <a:off x="486383" y="3909711"/>
                <a:ext cx="11517549" cy="1795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𝑥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𝑧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değerleri demetlerin kafa kafaya,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𝑥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𝜙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𝑧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𝜙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değerleri ise demetlerin θ kadarlık açı ile çarpışma durumlarında makro parçacıkların x ve z eksenleri üzerindeki ilk konumlarını ifade eder.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Paketçiklerin y ekseni etrafında döndürüldükleri varsayıldığından y ekseni üzerindeki konumları değişmez. 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marR="0" indent="-285750" algn="just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Benzer dönüşüm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𝑥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𝑧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hızları için de yapılabilir. Fakat açı çok küçük olduğu için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𝑧</m:t>
                        </m:r>
                      </m:e>
                      <m:sup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′</m:t>
                        </m:r>
                      </m:sup>
                    </m:sSup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değerinin değişmediği ve ışık hızı olarak kaldığı varsay</a:t>
                </a:r>
                <a:r>
                  <a:rPr lang="en-US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abiliriz</a:t>
                </a:r>
                <a:r>
                  <a:rPr lang="en-US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F257C65E-0D36-1925-1C19-6C0CBD481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383" y="3909711"/>
                <a:ext cx="11517549" cy="1795748"/>
              </a:xfrm>
              <a:prstGeom prst="rect">
                <a:avLst/>
              </a:prstGeom>
              <a:blipFill>
                <a:blip r:embed="rId7"/>
                <a:stretch>
                  <a:fillRect l="-371" t="-1017" r="-424" b="-4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173FE587-E5AB-C86D-5EF3-DCA9F87FDF71}"/>
                  </a:ext>
                </a:extLst>
              </p:cNvPr>
              <p:cNvSpPr txBox="1"/>
              <p:nvPr/>
            </p:nvSpPr>
            <p:spPr>
              <a:xfrm>
                <a:off x="8988346" y="2997999"/>
                <a:ext cx="256013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/2,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/2</a:t>
                </a:r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173FE587-E5AB-C86D-5EF3-DCA9F87FD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346" y="2997999"/>
                <a:ext cx="2560133" cy="276999"/>
              </a:xfrm>
              <a:prstGeom prst="rect">
                <a:avLst/>
              </a:prstGeom>
              <a:blipFill>
                <a:blip r:embed="rId8"/>
                <a:stretch>
                  <a:fillRect l="-4048" t="-28889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CC43B9F-E034-6BFD-4B4C-7B143D2819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62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487343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Açısının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Etkisi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32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575B203B-4133-7CA7-4A23-0B2BFA5FBA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893" y="3527989"/>
            <a:ext cx="7509754" cy="256803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DCDCBC33-80AF-EDF6-8AAE-579E9CDC3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0671" y="578823"/>
            <a:ext cx="4760872" cy="34089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272C881B-0C4E-B3DE-B7E8-8118D7F955A7}"/>
                  </a:ext>
                </a:extLst>
              </p:cNvPr>
              <p:cNvSpPr txBox="1"/>
              <p:nvPr/>
            </p:nvSpPr>
            <p:spPr>
              <a:xfrm>
                <a:off x="632113" y="1340242"/>
                <a:ext cx="599242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Ç</a:t>
                </a:r>
                <a:r>
                  <a:rPr lang="tr-TR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arpışma</a:t>
                </a:r>
                <a:r>
                  <a:rPr lang="tr-TR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açısının 100 </a:t>
                </a:r>
                <a:r>
                  <a:rPr lang="tr-TR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μrad</a:t>
                </a:r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’</a:t>
                </a:r>
                <a:r>
                  <a:rPr lang="tr-TR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lık</a:t>
                </a:r>
                <a:r>
                  <a:rPr lang="tr-TR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adımlarla 0-1 </a:t>
                </a:r>
                <a:r>
                  <a:rPr lang="tr-TR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mrad</a:t>
                </a:r>
                <a:r>
                  <a:rPr lang="tr-TR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arasındaki farklı değerleri için </a:t>
                </a:r>
                <a:r>
                  <a:rPr lang="tr-TR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ışınlık</a:t>
                </a:r>
                <a:r>
                  <a:rPr lang="tr-TR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değerinin değişim</a:t>
                </a:r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(S</a:t>
                </a:r>
                <a:r>
                  <a:rPr lang="en-US" sz="2000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>
                            <a:latin typeface="Cambria Math" panose="02040503050406030204" pitchFamily="18" charset="0"/>
                          </a:rPr>
                          <m:t>ℒ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 </a:t>
                </a:r>
                <a:r>
                  <a:rPr lang="en-US" sz="20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grafiği</a:t>
                </a:r>
                <a:r>
                  <a:rPr lang="en-US" sz="20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</a:p>
            </p:txBody>
          </p:sp>
        </mc:Choice>
        <mc:Fallback xmlns="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272C881B-0C4E-B3DE-B7E8-8118D7F95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13" y="1340242"/>
                <a:ext cx="5992423" cy="1015663"/>
              </a:xfrm>
              <a:prstGeom prst="rect">
                <a:avLst/>
              </a:prstGeom>
              <a:blipFill>
                <a:blip r:embed="rId6"/>
                <a:stretch>
                  <a:fillRect l="-1119" t="-3614" r="-1017" b="-9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31F7937B-11D4-2110-7544-E25F28C060C8}"/>
                  </a:ext>
                </a:extLst>
              </p:cNvPr>
              <p:cNvSpPr txBox="1"/>
              <p:nvPr/>
            </p:nvSpPr>
            <p:spPr>
              <a:xfrm>
                <a:off x="589997" y="2561109"/>
                <a:ext cx="6172200" cy="1211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tan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</a:rPr>
                                                    <m:t>𝜃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31F7937B-11D4-2110-7544-E25F28C06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97" y="2561109"/>
                <a:ext cx="6172200" cy="1211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DBACA13-7024-9FA9-520F-5BE48C09AC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030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</a:rPr>
              <a:t>Demet-demet Etkileşimi (</a:t>
            </a:r>
            <a:r>
              <a:rPr lang="tr-TR" sz="3200" dirty="0" err="1">
                <a:solidFill>
                  <a:schemeClr val="bg1"/>
                </a:solidFill>
              </a:rPr>
              <a:t>Beam-Beam</a:t>
            </a:r>
            <a:r>
              <a:rPr lang="tr-TR" sz="3200" dirty="0">
                <a:solidFill>
                  <a:schemeClr val="bg1"/>
                </a:solidFill>
              </a:rPr>
              <a:t> </a:t>
            </a:r>
            <a:r>
              <a:rPr lang="tr-TR" sz="3200" dirty="0" err="1">
                <a:solidFill>
                  <a:schemeClr val="bg1"/>
                </a:solidFill>
              </a:rPr>
              <a:t>Effect</a:t>
            </a:r>
            <a:r>
              <a:rPr lang="tr-TR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33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59FCB63F-D9B1-9A48-1BA7-DE73AB2C1DC8}"/>
              </a:ext>
            </a:extLst>
          </p:cNvPr>
          <p:cNvSpPr txBox="1"/>
          <p:nvPr/>
        </p:nvSpPr>
        <p:spPr>
          <a:xfrm>
            <a:off x="933856" y="1458432"/>
            <a:ext cx="107879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Demetlerin</a:t>
            </a:r>
            <a:r>
              <a:rPr lang="en-US" sz="1800" dirty="0"/>
              <a:t> </a:t>
            </a:r>
            <a:r>
              <a:rPr lang="en-US" sz="1800" dirty="0" err="1"/>
              <a:t>çarpışması</a:t>
            </a:r>
            <a:r>
              <a:rPr lang="en-US" sz="1800" dirty="0"/>
              <a:t> </a:t>
            </a:r>
            <a:r>
              <a:rPr lang="en-US" sz="1800" dirty="0" err="1"/>
              <a:t>sırasında</a:t>
            </a:r>
            <a:r>
              <a:rPr lang="en-US" sz="1800" dirty="0"/>
              <a:t> </a:t>
            </a:r>
            <a:r>
              <a:rPr lang="en-US" sz="1800" dirty="0" err="1"/>
              <a:t>aslında</a:t>
            </a:r>
            <a:r>
              <a:rPr lang="en-US" sz="1800" dirty="0"/>
              <a:t> </a:t>
            </a:r>
            <a:r>
              <a:rPr lang="en-US" sz="1800" dirty="0" err="1"/>
              <a:t>çok</a:t>
            </a:r>
            <a:r>
              <a:rPr lang="en-US" sz="1800" dirty="0"/>
              <a:t> </a:t>
            </a:r>
            <a:r>
              <a:rPr lang="en-US" sz="1800" dirty="0" err="1"/>
              <a:t>az</a:t>
            </a:r>
            <a:r>
              <a:rPr lang="en-US" sz="1800" dirty="0"/>
              <a:t> </a:t>
            </a:r>
            <a:r>
              <a:rPr lang="en-US" sz="1800" dirty="0" err="1"/>
              <a:t>sayıda</a:t>
            </a:r>
            <a:r>
              <a:rPr lang="en-US" sz="1800" dirty="0"/>
              <a:t> </a:t>
            </a:r>
            <a:r>
              <a:rPr lang="en-US" sz="1800" dirty="0" err="1"/>
              <a:t>parçacık</a:t>
            </a:r>
            <a:r>
              <a:rPr lang="en-US" sz="1800" dirty="0"/>
              <a:t> </a:t>
            </a:r>
            <a:r>
              <a:rPr lang="en-US" sz="1800" dirty="0" err="1"/>
              <a:t>diğer</a:t>
            </a:r>
            <a:r>
              <a:rPr lang="en-US" sz="1800" dirty="0"/>
              <a:t> </a:t>
            </a:r>
            <a:r>
              <a:rPr lang="en-US" sz="1800" dirty="0" err="1"/>
              <a:t>parçacık</a:t>
            </a:r>
            <a:r>
              <a:rPr lang="en-US" sz="1800" dirty="0"/>
              <a:t> </a:t>
            </a:r>
            <a:r>
              <a:rPr lang="en-US" sz="1800" dirty="0" err="1"/>
              <a:t>ile</a:t>
            </a:r>
            <a:r>
              <a:rPr lang="en-US" sz="1800" dirty="0"/>
              <a:t> </a:t>
            </a:r>
            <a:r>
              <a:rPr lang="en-US" sz="1800" dirty="0" err="1"/>
              <a:t>çarpışır</a:t>
            </a:r>
            <a:r>
              <a:rPr lang="en-US" sz="1800" dirty="0"/>
              <a:t>. O </a:t>
            </a:r>
            <a:r>
              <a:rPr lang="en-US" sz="1800" dirty="0" err="1"/>
              <a:t>yüzden</a:t>
            </a:r>
            <a:r>
              <a:rPr lang="en-US" sz="1800" dirty="0"/>
              <a:t> </a:t>
            </a:r>
            <a:r>
              <a:rPr lang="en-US" sz="1800" dirty="0" err="1"/>
              <a:t>çarpışmadan</a:t>
            </a:r>
            <a:r>
              <a:rPr lang="en-US" sz="1800" dirty="0"/>
              <a:t> </a:t>
            </a:r>
            <a:r>
              <a:rPr lang="en-US" sz="1800" dirty="0" err="1"/>
              <a:t>dolayı</a:t>
            </a:r>
            <a:r>
              <a:rPr lang="en-US" sz="1800" dirty="0"/>
              <a:t> </a:t>
            </a:r>
            <a:r>
              <a:rPr lang="en-US" sz="1800" dirty="0" err="1"/>
              <a:t>kaybedilen</a:t>
            </a:r>
            <a:r>
              <a:rPr lang="en-US" sz="1800" dirty="0"/>
              <a:t> </a:t>
            </a:r>
            <a:r>
              <a:rPr lang="en-US" sz="1800" dirty="0" err="1"/>
              <a:t>parçacık</a:t>
            </a:r>
            <a:r>
              <a:rPr lang="en-US" sz="1800" dirty="0"/>
              <a:t> </a:t>
            </a:r>
            <a:r>
              <a:rPr lang="en-US" sz="1800" dirty="0" err="1"/>
              <a:t>sayısı</a:t>
            </a:r>
            <a:r>
              <a:rPr lang="en-US" sz="1800" dirty="0"/>
              <a:t> </a:t>
            </a:r>
            <a:r>
              <a:rPr lang="en-US" sz="1800" dirty="0" err="1"/>
              <a:t>ihmal</a:t>
            </a:r>
            <a:r>
              <a:rPr lang="en-US" sz="1800" dirty="0"/>
              <a:t> </a:t>
            </a:r>
            <a:r>
              <a:rPr lang="en-US" sz="1800" dirty="0" err="1"/>
              <a:t>edilebilir</a:t>
            </a:r>
            <a:r>
              <a:rPr lang="en-US" sz="1800" dirty="0"/>
              <a:t> </a:t>
            </a:r>
            <a:r>
              <a:rPr lang="en-US" sz="1800" dirty="0" err="1"/>
              <a:t>düzeydedir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Aynı</a:t>
            </a:r>
            <a:r>
              <a:rPr lang="en-US" sz="1800" dirty="0"/>
              <a:t> </a:t>
            </a:r>
            <a:r>
              <a:rPr lang="en-US" sz="1800" dirty="0" err="1"/>
              <a:t>demet</a:t>
            </a:r>
            <a:r>
              <a:rPr lang="en-US" sz="1800" dirty="0"/>
              <a:t> </a:t>
            </a:r>
            <a:r>
              <a:rPr lang="en-US" sz="1800" dirty="0" err="1"/>
              <a:t>içerisindeki</a:t>
            </a:r>
            <a:r>
              <a:rPr lang="en-US" sz="1800" dirty="0"/>
              <a:t> </a:t>
            </a:r>
            <a:r>
              <a:rPr lang="en-US" sz="1800" dirty="0" err="1"/>
              <a:t>parçacıklar</a:t>
            </a:r>
            <a:r>
              <a:rPr lang="en-US" sz="1800" dirty="0"/>
              <a:t> </a:t>
            </a:r>
            <a:r>
              <a:rPr lang="en-US" sz="1800" dirty="0" err="1"/>
              <a:t>göreli</a:t>
            </a:r>
            <a:r>
              <a:rPr lang="en-US" sz="1800" dirty="0"/>
              <a:t> (relativistic) </a:t>
            </a:r>
            <a:r>
              <a:rPr lang="en-US" sz="1800" dirty="0" err="1"/>
              <a:t>hareketlerinden</a:t>
            </a:r>
            <a:r>
              <a:rPr lang="en-US" sz="1800" dirty="0"/>
              <a:t> </a:t>
            </a:r>
            <a:r>
              <a:rPr lang="en-US" sz="1800" dirty="0" err="1"/>
              <a:t>dolayı</a:t>
            </a:r>
            <a:r>
              <a:rPr lang="en-US" sz="1800" dirty="0"/>
              <a:t> </a:t>
            </a:r>
            <a:r>
              <a:rPr lang="en-US" sz="1800" dirty="0" err="1"/>
              <a:t>birbirlerinin</a:t>
            </a:r>
            <a:r>
              <a:rPr lang="en-US" sz="1800" dirty="0"/>
              <a:t> </a:t>
            </a:r>
            <a:r>
              <a:rPr lang="en-US" sz="1800" dirty="0" err="1"/>
              <a:t>elektromanyetik</a:t>
            </a:r>
            <a:r>
              <a:rPr lang="en-US" sz="1800" dirty="0"/>
              <a:t> </a:t>
            </a:r>
            <a:r>
              <a:rPr lang="en-US" sz="1800" dirty="0" err="1"/>
              <a:t>alanından</a:t>
            </a:r>
            <a:r>
              <a:rPr lang="en-US" sz="1800" dirty="0"/>
              <a:t> </a:t>
            </a:r>
            <a:r>
              <a:rPr lang="en-US" sz="1800" dirty="0" err="1"/>
              <a:t>neredeyse</a:t>
            </a:r>
            <a:r>
              <a:rPr lang="en-US" sz="1800" dirty="0"/>
              <a:t> </a:t>
            </a:r>
            <a:r>
              <a:rPr lang="en-US" sz="1800" dirty="0" err="1"/>
              <a:t>etkilenmezler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Çarpışma</a:t>
            </a:r>
            <a:r>
              <a:rPr lang="en-US" sz="1800" dirty="0"/>
              <a:t> </a:t>
            </a:r>
            <a:r>
              <a:rPr lang="en-US" sz="1800" dirty="0" err="1"/>
              <a:t>esnasında</a:t>
            </a:r>
            <a:r>
              <a:rPr lang="en-US" sz="1800" dirty="0"/>
              <a:t> </a:t>
            </a:r>
            <a:r>
              <a:rPr lang="en-US" sz="1800" dirty="0" err="1"/>
              <a:t>ise</a:t>
            </a:r>
            <a:r>
              <a:rPr lang="en-US" sz="1800" dirty="0"/>
              <a:t> </a:t>
            </a:r>
            <a:r>
              <a:rPr lang="en-US" sz="1800" dirty="0" err="1"/>
              <a:t>karşılıklı</a:t>
            </a:r>
            <a:r>
              <a:rPr lang="en-US" sz="1800" dirty="0"/>
              <a:t> </a:t>
            </a:r>
            <a:r>
              <a:rPr lang="en-US" sz="1800" dirty="0" err="1"/>
              <a:t>demetlerin</a:t>
            </a:r>
            <a:r>
              <a:rPr lang="en-US" sz="1800" dirty="0"/>
              <a:t> </a:t>
            </a:r>
            <a:r>
              <a:rPr lang="en-US" sz="1800" dirty="0" err="1"/>
              <a:t>hareketleri</a:t>
            </a:r>
            <a:r>
              <a:rPr lang="en-US" sz="1800" dirty="0"/>
              <a:t> </a:t>
            </a:r>
            <a:r>
              <a:rPr lang="en-US" sz="1800" dirty="0" err="1"/>
              <a:t>zıt</a:t>
            </a:r>
            <a:r>
              <a:rPr lang="en-US" sz="1800" dirty="0"/>
              <a:t> </a:t>
            </a:r>
            <a:r>
              <a:rPr lang="en-US" sz="1800" dirty="0" err="1"/>
              <a:t>yönlerde</a:t>
            </a:r>
            <a:r>
              <a:rPr lang="en-US" sz="1800" dirty="0"/>
              <a:t> </a:t>
            </a:r>
            <a:r>
              <a:rPr lang="en-US" sz="1800" dirty="0" err="1"/>
              <a:t>olduğundan</a:t>
            </a:r>
            <a:r>
              <a:rPr lang="en-US" sz="1800" dirty="0"/>
              <a:t> </a:t>
            </a:r>
            <a:r>
              <a:rPr lang="en-US" sz="1800" dirty="0" err="1"/>
              <a:t>birbirlerinin</a:t>
            </a:r>
            <a:r>
              <a:rPr lang="en-US" sz="1800" dirty="0"/>
              <a:t> </a:t>
            </a:r>
            <a:r>
              <a:rPr lang="en-US" sz="1800" dirty="0" err="1"/>
              <a:t>elektromanyetik</a:t>
            </a:r>
            <a:r>
              <a:rPr lang="en-US" sz="1800" dirty="0"/>
              <a:t> </a:t>
            </a:r>
            <a:r>
              <a:rPr lang="en-US" sz="1800" dirty="0" err="1"/>
              <a:t>alanından</a:t>
            </a:r>
            <a:r>
              <a:rPr lang="en-US" sz="1800" dirty="0"/>
              <a:t> </a:t>
            </a:r>
            <a:r>
              <a:rPr lang="en-US" sz="1800" dirty="0" err="1"/>
              <a:t>etkilenirler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Çarpışan</a:t>
            </a:r>
            <a:r>
              <a:rPr lang="en-US" sz="1800" dirty="0"/>
              <a:t> </a:t>
            </a:r>
            <a:r>
              <a:rPr lang="en-US" sz="1800" dirty="0" err="1"/>
              <a:t>demetler</a:t>
            </a:r>
            <a:r>
              <a:rPr lang="en-US" sz="1800" dirty="0"/>
              <a:t> </a:t>
            </a:r>
            <a:r>
              <a:rPr lang="en-US" sz="1800" dirty="0" err="1"/>
              <a:t>aynı</a:t>
            </a:r>
            <a:r>
              <a:rPr lang="en-US" sz="1800" dirty="0"/>
              <a:t> </a:t>
            </a:r>
            <a:r>
              <a:rPr lang="en-US" sz="1800" dirty="0" err="1"/>
              <a:t>yüklü</a:t>
            </a:r>
            <a:r>
              <a:rPr lang="en-US" sz="1800" dirty="0"/>
              <a:t> </a:t>
            </a:r>
            <a:r>
              <a:rPr lang="en-US" sz="1800" dirty="0" err="1"/>
              <a:t>ise</a:t>
            </a:r>
            <a:r>
              <a:rPr lang="en-US" sz="1800" dirty="0"/>
              <a:t> </a:t>
            </a:r>
            <a:r>
              <a:rPr lang="en-US" sz="1800" dirty="0" err="1"/>
              <a:t>parçacıklar</a:t>
            </a:r>
            <a:r>
              <a:rPr lang="en-US" sz="1800" dirty="0"/>
              <a:t> </a:t>
            </a:r>
            <a:r>
              <a:rPr lang="en-US" sz="1800" dirty="0" err="1"/>
              <a:t>merkezden</a:t>
            </a:r>
            <a:r>
              <a:rPr lang="en-US" sz="1800" dirty="0"/>
              <a:t> </a:t>
            </a:r>
            <a:r>
              <a:rPr lang="en-US" sz="1800" dirty="0" err="1"/>
              <a:t>uzağa</a:t>
            </a:r>
            <a:r>
              <a:rPr lang="en-US" sz="1800" dirty="0"/>
              <a:t> </a:t>
            </a:r>
            <a:r>
              <a:rPr lang="en-US" sz="1800" dirty="0" err="1"/>
              <a:t>doğru</a:t>
            </a:r>
            <a:r>
              <a:rPr lang="en-US" sz="1800" dirty="0"/>
              <a:t> </a:t>
            </a:r>
            <a:r>
              <a:rPr lang="en-US" sz="1800" dirty="0" err="1"/>
              <a:t>saçılırken</a:t>
            </a:r>
            <a:r>
              <a:rPr lang="en-US" sz="1800" dirty="0"/>
              <a:t>, </a:t>
            </a:r>
            <a:r>
              <a:rPr lang="en-US" sz="1800" dirty="0" err="1"/>
              <a:t>farklı</a:t>
            </a:r>
            <a:r>
              <a:rPr lang="en-US" sz="1800" dirty="0"/>
              <a:t> </a:t>
            </a:r>
            <a:r>
              <a:rPr lang="en-US" sz="1800" dirty="0" err="1"/>
              <a:t>yüklü</a:t>
            </a:r>
            <a:r>
              <a:rPr lang="en-US" sz="1800" dirty="0"/>
              <a:t> </a:t>
            </a:r>
            <a:r>
              <a:rPr lang="en-US" sz="1800" dirty="0" err="1"/>
              <a:t>ise</a:t>
            </a:r>
            <a:r>
              <a:rPr lang="en-US" sz="1800" dirty="0"/>
              <a:t> </a:t>
            </a:r>
            <a:r>
              <a:rPr lang="en-US" sz="1800" dirty="0" err="1"/>
              <a:t>parçacıklar</a:t>
            </a:r>
            <a:r>
              <a:rPr lang="en-US" sz="1800" dirty="0"/>
              <a:t> </a:t>
            </a:r>
            <a:r>
              <a:rPr lang="en-US" sz="1800" dirty="0" err="1"/>
              <a:t>merkeze</a:t>
            </a:r>
            <a:r>
              <a:rPr lang="en-US" sz="1800" dirty="0"/>
              <a:t> </a:t>
            </a:r>
            <a:r>
              <a:rPr lang="en-US" sz="1800" dirty="0" err="1"/>
              <a:t>doğru</a:t>
            </a:r>
            <a:r>
              <a:rPr lang="en-US" sz="1800" dirty="0"/>
              <a:t> </a:t>
            </a:r>
            <a:r>
              <a:rPr lang="en-US" sz="1800" dirty="0" err="1"/>
              <a:t>çöker</a:t>
            </a:r>
            <a:r>
              <a:rPr lang="en-US" sz="1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Özellikle</a:t>
            </a:r>
            <a:r>
              <a:rPr lang="en-US" sz="1800" dirty="0"/>
              <a:t> </a:t>
            </a:r>
            <a:r>
              <a:rPr lang="en-US" sz="1800" dirty="0" err="1"/>
              <a:t>elektron</a:t>
            </a:r>
            <a:r>
              <a:rPr lang="en-US" sz="1800" dirty="0"/>
              <a:t>, </a:t>
            </a:r>
            <a:r>
              <a:rPr lang="en-US" sz="1800" dirty="0" err="1"/>
              <a:t>pozitron</a:t>
            </a:r>
            <a:r>
              <a:rPr lang="en-US" sz="1800" dirty="0"/>
              <a:t> </a:t>
            </a:r>
            <a:r>
              <a:rPr lang="en-US" sz="1800" dirty="0" err="1"/>
              <a:t>gibi</a:t>
            </a:r>
            <a:r>
              <a:rPr lang="en-US" sz="1800" dirty="0"/>
              <a:t> </a:t>
            </a:r>
            <a:r>
              <a:rPr lang="en-US" sz="1800" dirty="0" err="1"/>
              <a:t>hafif</a:t>
            </a:r>
            <a:r>
              <a:rPr lang="en-US" sz="1800" dirty="0"/>
              <a:t> </a:t>
            </a:r>
            <a:r>
              <a:rPr lang="en-US" sz="1800" dirty="0" err="1"/>
              <a:t>parçacıklarda</a:t>
            </a:r>
            <a:r>
              <a:rPr lang="en-US" sz="1800" dirty="0"/>
              <a:t> </a:t>
            </a:r>
            <a:r>
              <a:rPr lang="en-US" sz="1800" dirty="0" err="1"/>
              <a:t>bu</a:t>
            </a:r>
            <a:r>
              <a:rPr lang="en-US" sz="1800" dirty="0"/>
              <a:t> </a:t>
            </a:r>
            <a:r>
              <a:rPr lang="en-US" sz="1800" dirty="0" err="1"/>
              <a:t>etki</a:t>
            </a:r>
            <a:r>
              <a:rPr lang="en-US" sz="1800" dirty="0"/>
              <a:t> </a:t>
            </a:r>
            <a:r>
              <a:rPr lang="en-US" sz="1800" dirty="0" err="1"/>
              <a:t>büyük</a:t>
            </a:r>
            <a:r>
              <a:rPr lang="en-US" sz="1800" dirty="0"/>
              <a:t> </a:t>
            </a:r>
            <a:r>
              <a:rPr lang="en-US" sz="1800" dirty="0" err="1"/>
              <a:t>bir</a:t>
            </a:r>
            <a:r>
              <a:rPr lang="en-US" sz="1800" dirty="0"/>
              <a:t> </a:t>
            </a:r>
            <a:r>
              <a:rPr lang="en-US" sz="1800" dirty="0" err="1"/>
              <a:t>saçılmaya</a:t>
            </a:r>
            <a:r>
              <a:rPr lang="en-US" sz="1800" dirty="0"/>
              <a:t> (disruption) </a:t>
            </a:r>
            <a:r>
              <a:rPr lang="en-US" sz="1800" dirty="0" err="1"/>
              <a:t>neden</a:t>
            </a:r>
            <a:r>
              <a:rPr lang="en-US" sz="1800" dirty="0"/>
              <a:t> </a:t>
            </a:r>
            <a:r>
              <a:rPr lang="en-US" sz="1800" dirty="0" err="1"/>
              <a:t>olacağından</a:t>
            </a:r>
            <a:r>
              <a:rPr lang="en-US" sz="1800" dirty="0"/>
              <a:t> </a:t>
            </a:r>
            <a:r>
              <a:rPr lang="en-US" sz="1800" dirty="0" err="1"/>
              <a:t>analitik</a:t>
            </a:r>
            <a:r>
              <a:rPr lang="en-US" sz="1800" dirty="0"/>
              <a:t> </a:t>
            </a:r>
            <a:r>
              <a:rPr lang="en-US" sz="1800" dirty="0" err="1"/>
              <a:t>hesaplama</a:t>
            </a:r>
            <a:r>
              <a:rPr lang="en-US" sz="1800" dirty="0"/>
              <a:t> </a:t>
            </a:r>
            <a:r>
              <a:rPr lang="en-US" sz="1800" dirty="0" err="1"/>
              <a:t>yetersiz</a:t>
            </a:r>
            <a:r>
              <a:rPr lang="en-US" sz="1800" dirty="0"/>
              <a:t> </a:t>
            </a:r>
            <a:r>
              <a:rPr lang="en-US" sz="1800" dirty="0" err="1"/>
              <a:t>kalır</a:t>
            </a:r>
            <a:r>
              <a:rPr lang="en-US" sz="1800" dirty="0"/>
              <a:t>. </a:t>
            </a:r>
            <a:r>
              <a:rPr lang="en-US" sz="1800" dirty="0" err="1"/>
              <a:t>Numerik</a:t>
            </a:r>
            <a:r>
              <a:rPr lang="en-US" sz="1800" dirty="0"/>
              <a:t> </a:t>
            </a:r>
            <a:r>
              <a:rPr lang="en-US" sz="1800" dirty="0" err="1"/>
              <a:t>hesaplama</a:t>
            </a:r>
            <a:r>
              <a:rPr lang="en-US" sz="1800" dirty="0"/>
              <a:t> </a:t>
            </a:r>
            <a:r>
              <a:rPr lang="en-US" sz="1800" dirty="0" err="1"/>
              <a:t>yapılması</a:t>
            </a:r>
            <a:r>
              <a:rPr lang="en-US" sz="1800" dirty="0"/>
              <a:t> </a:t>
            </a:r>
            <a:r>
              <a:rPr lang="en-US" sz="1800" dirty="0" err="1"/>
              <a:t>gerekir</a:t>
            </a:r>
            <a:r>
              <a:rPr lang="en-US" sz="1800"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E6FC84-8D20-03F3-5388-A4E21429C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3727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A picture containing shoji, silhouette&#10;&#10;Description automatically generated">
            <a:extLst>
              <a:ext uri="{FF2B5EF4-FFF2-40B4-BE49-F238E27FC236}">
                <a16:creationId xmlns:a16="http://schemas.microsoft.com/office/drawing/2014/main" id="{40BAF162-041E-EBCA-A883-3519DC1E3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61" y="4604775"/>
            <a:ext cx="2408499" cy="1981200"/>
          </a:xfrm>
          <a:prstGeom prst="rect">
            <a:avLst/>
          </a:prstGeom>
          <a:noFill/>
        </p:spPr>
      </p:pic>
      <p:cxnSp>
        <p:nvCxnSpPr>
          <p:cNvPr id="21" name="Düz Bağlayıcı 20">
            <a:extLst>
              <a:ext uri="{FF2B5EF4-FFF2-40B4-BE49-F238E27FC236}">
                <a16:creationId xmlns:a16="http://schemas.microsoft.com/office/drawing/2014/main" id="{579A64C9-4F96-4351-0DF8-B4CB15E7D171}"/>
              </a:ext>
            </a:extLst>
          </p:cNvPr>
          <p:cNvCxnSpPr>
            <a:cxnSpLocks/>
          </p:cNvCxnSpPr>
          <p:nvPr/>
        </p:nvCxnSpPr>
        <p:spPr>
          <a:xfrm flipH="1">
            <a:off x="1588770" y="5212080"/>
            <a:ext cx="3566160" cy="88194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C7D90047-503C-A7AD-9D7C-7ADBEE88EDFB}"/>
              </a:ext>
            </a:extLst>
          </p:cNvPr>
          <p:cNvCxnSpPr>
            <a:cxnSpLocks/>
          </p:cNvCxnSpPr>
          <p:nvPr/>
        </p:nvCxnSpPr>
        <p:spPr>
          <a:xfrm flipH="1">
            <a:off x="993099" y="1779733"/>
            <a:ext cx="522018" cy="381564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Simülasyonda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Kuvvet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Alanı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34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81264599-E700-2E98-10F3-3425F3B41B46}"/>
                  </a:ext>
                </a:extLst>
              </p:cNvPr>
              <p:cNvSpPr txBox="1"/>
              <p:nvPr/>
            </p:nvSpPr>
            <p:spPr>
              <a:xfrm>
                <a:off x="5248507" y="1177047"/>
                <a:ext cx="6894946" cy="51285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Yük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lerin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hücrelerin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merkezlerinde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toplandığını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varsayıyoruz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Aşağıdaki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formül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ile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herhangi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bir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noktadaki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potansiyel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hesaplanabilir</a:t>
                </a:r>
                <a:r>
                  <a:rPr lang="en-US" sz="1800" b="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b="0" i="1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1800" b="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Pot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ansiyel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matrisini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hücrelerin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köşelerine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yerleştirdik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. Bu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durumda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potansiyel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matrisini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aşağıdaki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gibi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hesaplayabiliriz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𝑚𝑛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=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kern="100" dirty="0" err="1">
                    <a:latin typeface="Times New Roman" panose="02020603050405020304" pitchFamily="18" charset="0"/>
                  </a:rPr>
                  <a:t>Burada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𝑗</m:t>
                          </m:r>
                        </m:sub>
                      </m:sSub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sz="1800" i="1"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  <m:r>
                                    <a:rPr lang="tr-TR" sz="1800" i="1"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  <a:cs typeface="Times New Roman" panose="02020603050405020304" pitchFamily="18" charset="0"/>
                                    </a:rPr>
                                    <m:t>−0.5</m:t>
                                  </m:r>
                                </m:e>
                              </m:d>
                            </m:e>
                            <m:sup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tr-TR" sz="18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sz="1800" i="1"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  <a:cs typeface="Times New Roman" panose="02020603050405020304" pitchFamily="18" charset="0"/>
                                    </a:rPr>
                                    <m:t>𝑗</m:t>
                                  </m:r>
                                  <m:r>
                                    <a:rPr lang="en-US" sz="1800" b="0" i="1" smtClean="0">
                                      <a:effectLst/>
                                      <a:latin typeface="Cambria Math" panose="02040503050406030204" pitchFamily="18" charset="0"/>
                                      <a:ea typeface="Symbol" panose="05050102010706020507" pitchFamily="18" charset="2"/>
                                      <a:cs typeface="Times New Roman" panose="02020603050405020304" pitchFamily="18" charset="0"/>
                                    </a:rPr>
                                    <m:t>−0.5</m:t>
                                  </m:r>
                                </m:e>
                              </m:d>
                            </m:e>
                            <m:sup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tr-TR" sz="18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tr-TR" sz="18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/2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kern="100" dirty="0" err="1">
                    <a:latin typeface="Times New Roman" panose="02020603050405020304" pitchFamily="18" charset="0"/>
                  </a:rPr>
                  <a:t>Potansiyel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matrisini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kullanarak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kuvvet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matrislerini</a:t>
                </a:r>
                <a:r>
                  <a:rPr lang="en-US" kern="100" dirty="0">
                    <a:latin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kern="100" smtClean="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 sz="1800" b="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𝐹</m:t>
                        </m:r>
                      </m:e>
                      <m:sub>
                        <m:r>
                          <a:rPr lang="tr-TR" sz="1800" b="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kern="100" dirty="0">
                    <a:latin typeface="Times New Roman" panose="02020603050405020304" pitchFamily="18" charset="0"/>
                  </a:rPr>
                  <a:t>,</a:t>
                </a:r>
                <a:r>
                  <a:rPr lang="en-US" kern="100" dirty="0">
                    <a:ea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tr-TR" i="1" kern="10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𝐹</m:t>
                        </m:r>
                      </m:e>
                      <m:sub>
                        <m:r>
                          <a:rPr lang="en-US" b="0" i="1" kern="100" smtClean="0"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kern="100" dirty="0">
                    <a:latin typeface="Times New Roman" panose="02020603050405020304" pitchFamily="18" charset="0"/>
                  </a:rPr>
                  <a:t>) </a:t>
                </a:r>
                <a:r>
                  <a:rPr lang="en-US" kern="100" dirty="0" err="1">
                    <a:latin typeface="Times New Roman" panose="02020603050405020304" pitchFamily="18" charset="0"/>
                  </a:rPr>
                  <a:t>hesaplayabiliriz</a:t>
                </a:r>
                <a:r>
                  <a:rPr lang="en-US" kern="100" dirty="0">
                    <a:latin typeface="Times New Roman" panose="02020603050405020304" pitchFamily="18" charset="0"/>
                  </a:rPr>
                  <a:t>:</a:t>
                </a:r>
              </a:p>
              <a:p>
                <a:pPr marL="0" marR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𝐹</m:t>
                          </m:r>
                        </m:e>
                        <m: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𝑚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+0.5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tr-TR" sz="1800" b="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d>
                        <m:d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𝑚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+1,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𝑛</m:t>
                              </m:r>
                            </m:sub>
                          </m:s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𝑚𝑛</m:t>
                              </m:r>
                            </m:sub>
                          </m:sSub>
                        </m:e>
                      </m:d>
                      <m:r>
                        <a:rPr lang="tr-TR" sz="1800" b="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/</m:t>
                      </m:r>
                      <m:sSub>
                        <m:sSub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𝛿</m:t>
                          </m:r>
                        </m:e>
                        <m: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𝑥</m:t>
                          </m:r>
                        </m:sub>
                      </m:sSub>
                      <m:r>
                        <a:rPr lang="tr-TR" sz="1800" b="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 </m:t>
                      </m:r>
                    </m:oMath>
                  </m:oMathPara>
                </a14:m>
                <a:endParaRPr lang="en-US" sz="12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 marL="0" marR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𝐹</m:t>
                          </m:r>
                        </m:e>
                        <m: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𝑚</m:t>
                          </m:r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d>
                            <m:d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𝑛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+0.5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tr-TR" sz="1800" b="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d>
                        <m:d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𝑚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,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𝑛</m:t>
                              </m:r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+1</m:t>
                              </m:r>
                            </m:sub>
                          </m:s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tr-TR" sz="1800" b="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𝑚𝑛</m:t>
                              </m:r>
                            </m:sub>
                          </m:sSub>
                        </m:e>
                      </m:d>
                      <m:r>
                        <a:rPr lang="tr-TR" sz="1800" b="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/</m:t>
                      </m:r>
                      <m:sSub>
                        <m:sSubPr>
                          <m:ctrlPr>
                            <a:rPr lang="en-US" sz="18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𝛿</m:t>
                          </m:r>
                        </m:e>
                        <m:sub>
                          <m:r>
                            <a:rPr lang="tr-TR" sz="1800" b="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12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81264599-E700-2E98-10F3-3425F3B41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8507" y="1177047"/>
                <a:ext cx="6894946" cy="5128583"/>
              </a:xfrm>
              <a:prstGeom prst="rect">
                <a:avLst/>
              </a:prstGeom>
              <a:blipFill>
                <a:blip r:embed="rId5"/>
                <a:stretch>
                  <a:fillRect l="-796" t="-595" r="-707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Resim 16">
            <a:extLst>
              <a:ext uri="{FF2B5EF4-FFF2-40B4-BE49-F238E27FC236}">
                <a16:creationId xmlns:a16="http://schemas.microsoft.com/office/drawing/2014/main" id="{319330CF-4B2C-1ED9-F880-6ED8A278A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935" y="1297734"/>
            <a:ext cx="3763648" cy="3977839"/>
          </a:xfrm>
          <a:prstGeom prst="rect">
            <a:avLst/>
          </a:prstGeom>
        </p:spPr>
      </p:pic>
      <p:sp>
        <p:nvSpPr>
          <p:cNvPr id="19" name="Dikdörtgen 18">
            <a:extLst>
              <a:ext uri="{FF2B5EF4-FFF2-40B4-BE49-F238E27FC236}">
                <a16:creationId xmlns:a16="http://schemas.microsoft.com/office/drawing/2014/main" id="{4A8FEDDE-A980-3982-7471-B6A00D0EC06A}"/>
              </a:ext>
            </a:extLst>
          </p:cNvPr>
          <p:cNvSpPr/>
          <p:nvPr/>
        </p:nvSpPr>
        <p:spPr>
          <a:xfrm>
            <a:off x="993099" y="5595376"/>
            <a:ext cx="595671" cy="5045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CCB679-5B73-06FD-E6A9-94A2EFC31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101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Kuvvetin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Belirlenmesi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35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18A376A2-66C7-1AA9-32F1-7ABD7E94B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273" y="3294140"/>
            <a:ext cx="4579621" cy="278399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247916EA-7A46-4352-1DD1-336CCFD8EC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106" y="1297734"/>
            <a:ext cx="2760346" cy="2490796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DF49C3B4-D1BA-1187-6CA4-3D07B7CFB330}"/>
              </a:ext>
            </a:extLst>
          </p:cNvPr>
          <p:cNvSpPr txBox="1"/>
          <p:nvPr/>
        </p:nvSpPr>
        <p:spPr>
          <a:xfrm>
            <a:off x="3608962" y="1298246"/>
            <a:ext cx="82393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Her bir makro parçacığın konumunu çevreleyen 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4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komşu kuvvet matrisi elemanı kullanılarak 2D doğrusal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interpolasyon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(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bilinear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interpolation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) ile her bir makro parçacığa x ve y ekseninde etki eden kuvvetler hesaplanabilir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</a:p>
          <a:p>
            <a:pPr algn="just"/>
            <a:endParaRPr lang="en-US" sz="18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oğrusal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interpolasyon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daki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yetersizlikler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yüzünden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tercih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edilen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2D 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kübik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interpolasyon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(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bicubic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interpolation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)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ile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h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er bir makro parçacığın konumunu çevreleyen 16 komşu kuvvet matrisi elemanı</a:t>
            </a:r>
            <a:r>
              <a:rPr lang="en-US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kullanılarak</a:t>
            </a:r>
            <a:r>
              <a:rPr lang="tr-TR" sz="18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makro parçacığa x ve y ekseninde etki eden kuvvetler hesaplandı.</a:t>
            </a:r>
            <a:endParaRPr lang="en-US" sz="18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B2C0316B-B260-74C2-8102-6B4C683FA44A}"/>
              </a:ext>
            </a:extLst>
          </p:cNvPr>
          <p:cNvSpPr txBox="1"/>
          <p:nvPr/>
        </p:nvSpPr>
        <p:spPr>
          <a:xfrm>
            <a:off x="457199" y="4242784"/>
            <a:ext cx="6477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</a:rPr>
              <a:t>Bilineer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interpolasyon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ile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elde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edilen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fonksiyon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sürekli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değildir</a:t>
            </a:r>
            <a:r>
              <a:rPr lang="en-US" dirty="0">
                <a:latin typeface="Times New Roman" panose="02020603050405020304" pitchFamily="18" charset="0"/>
              </a:rPr>
              <a:t>. Bu </a:t>
            </a:r>
            <a:r>
              <a:rPr lang="en-US" dirty="0" err="1">
                <a:latin typeface="Times New Roman" panose="02020603050405020304" pitchFamily="18" charset="0"/>
              </a:rPr>
              <a:t>yüzden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demetlerin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saçılma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hareketinde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belirgin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bozulmalar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gözlemlendi</a:t>
            </a:r>
            <a:r>
              <a:rPr lang="en-US" dirty="0">
                <a:latin typeface="Times New Roman" panose="02020603050405020304" pitchFamily="18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</a:rPr>
              <a:t>Bikübik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interpolasyon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ile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elde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edilen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fonksiyon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sürekli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olduğundan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bu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bozulmaların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önüne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geçildi</a:t>
            </a:r>
            <a:r>
              <a:rPr lang="en-US" dirty="0">
                <a:latin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9A464EBC-7153-CFF3-8DA6-9E2D7F362D55}"/>
              </a:ext>
            </a:extLst>
          </p:cNvPr>
          <p:cNvSpPr txBox="1"/>
          <p:nvPr/>
        </p:nvSpPr>
        <p:spPr>
          <a:xfrm>
            <a:off x="1093066" y="2358466"/>
            <a:ext cx="36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badi" panose="020B0604020202020204" pitchFamily="34" charset="0"/>
              </a:rPr>
              <a:t>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6FAFC8-7F86-5BC4-0E4A-3390B8F5E0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167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Makro </a:t>
            </a:r>
            <a:r>
              <a:rPr lang="en-US" sz="3200" dirty="0" err="1">
                <a:solidFill>
                  <a:schemeClr val="bg1"/>
                </a:solidFill>
              </a:rPr>
              <a:t>Parçacıkların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İvmelenmesi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36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DCC26D32-FAE6-33A4-D4F0-319F883236A8}"/>
                  </a:ext>
                </a:extLst>
              </p:cNvPr>
              <p:cNvSpPr txBox="1"/>
              <p:nvPr/>
            </p:nvSpPr>
            <p:spPr>
              <a:xfrm>
                <a:off x="5865853" y="2358715"/>
                <a:ext cx="5686425" cy="7087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bSup>
                        <m:sSubSup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Metin kutusu 2">
                <a:extLst>
                  <a:ext uri="{FF2B5EF4-FFF2-40B4-BE49-F238E27FC236}">
                    <a16:creationId xmlns:a16="http://schemas.microsoft.com/office/drawing/2014/main" id="{DCC26D32-FAE6-33A4-D4F0-319F88323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5853" y="2358715"/>
                <a:ext cx="5686425" cy="7087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A9BD6B6-49AC-F9C0-8FFE-E2FE3270CD8D}"/>
                  </a:ext>
                </a:extLst>
              </p:cNvPr>
              <p:cNvSpPr txBox="1"/>
              <p:nvPr/>
            </p:nvSpPr>
            <p:spPr>
              <a:xfrm>
                <a:off x="335402" y="1696853"/>
                <a:ext cx="5419725" cy="4063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err="1"/>
                  <a:t>Parçacığın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konumunda</a:t>
                </a:r>
                <a:r>
                  <a:rPr lang="en-US" sz="2000" dirty="0"/>
                  <a:t> </a:t>
                </a:r>
                <a:r>
                  <a:rPr lang="en-US" sz="2000" dirty="0" err="1"/>
                  <a:t>diğer</a:t>
                </a:r>
                <a:r>
                  <a:rPr lang="en-US" sz="2000" dirty="0"/>
                  <a:t> </a:t>
                </a:r>
                <a:r>
                  <a:rPr lang="en-US" sz="2000" dirty="0" err="1"/>
                  <a:t>demetten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kaynaklı</a:t>
                </a:r>
                <a:r>
                  <a:rPr lang="en-US" sz="2000" dirty="0"/>
                  <a:t> </a:t>
                </a:r>
                <a:r>
                  <a:rPr lang="en-US" sz="2000" dirty="0" err="1"/>
                  <a:t>oluşan</a:t>
                </a:r>
                <a:r>
                  <a:rPr lang="en-US" sz="2000" dirty="0"/>
                  <a:t> x </a:t>
                </a:r>
                <a:r>
                  <a:rPr lang="en-US" sz="2000" dirty="0" err="1"/>
                  <a:t>ekseni</a:t>
                </a:r>
                <a:r>
                  <a:rPr lang="en-US" sz="2000" dirty="0"/>
                  <a:t> </a:t>
                </a:r>
                <a:r>
                  <a:rPr lang="en-US" sz="2000" dirty="0" err="1"/>
                  <a:t>üzerindeki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kuvvet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d>
                          <m:d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bSup>
                    <m:d>
                      <m:d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</a:t>
                </a:r>
                <a:r>
                  <a:rPr lang="en-US" sz="2000" dirty="0" err="1"/>
                  <a:t>ile</a:t>
                </a:r>
                <a:r>
                  <a:rPr lang="en-US" sz="2000" dirty="0"/>
                  <a:t> </a:t>
                </a:r>
                <a:r>
                  <a:rPr lang="en-US" sz="2000" dirty="0" err="1"/>
                  <a:t>verilmiştir</a:t>
                </a:r>
                <a:r>
                  <a:rPr lang="en-US" sz="20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Bu </a:t>
                </a:r>
                <a:r>
                  <a:rPr lang="en-US" sz="2000" dirty="0" err="1"/>
                  <a:t>kuvvet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kullanılarak</a:t>
                </a:r>
                <a:r>
                  <a:rPr lang="en-US" sz="2000" dirty="0"/>
                  <a:t> </a:t>
                </a:r>
                <a:r>
                  <a:rPr lang="en-US" sz="2000" dirty="0" err="1"/>
                  <a:t>parçacığın</a:t>
                </a:r>
                <a:r>
                  <a:rPr lang="en-US" sz="2000" dirty="0"/>
                  <a:t> </a:t>
                </a:r>
                <a:r>
                  <a:rPr lang="en-US" sz="2000" dirty="0" err="1"/>
                  <a:t>ivmesi</a:t>
                </a:r>
                <a:r>
                  <a:rPr lang="en-US" sz="2000" dirty="0"/>
                  <a:t> </a:t>
                </a:r>
                <a:r>
                  <a:rPr lang="en-US" sz="2000" dirty="0" err="1"/>
                  <a:t>dolayısıyla</a:t>
                </a:r>
                <a:r>
                  <a:rPr lang="en-US" sz="2000" dirty="0"/>
                  <a:t> </a:t>
                </a:r>
                <a:r>
                  <a:rPr lang="en-US" sz="2000" dirty="0" err="1"/>
                  <a:t>bir</a:t>
                </a:r>
                <a:r>
                  <a:rPr lang="en-US" sz="2000" dirty="0"/>
                  <a:t> </a:t>
                </a:r>
                <a:r>
                  <a:rPr lang="en-US" sz="2000" dirty="0" err="1"/>
                  <a:t>sonraki</a:t>
                </a:r>
                <a:r>
                  <a:rPr lang="en-US" sz="2000" dirty="0"/>
                  <a:t> </a:t>
                </a:r>
                <a:r>
                  <a:rPr lang="en-US" sz="2000" dirty="0" err="1"/>
                  <a:t>adımdaki</a:t>
                </a:r>
                <a:r>
                  <a:rPr lang="en-US" sz="2000" dirty="0"/>
                  <a:t> </a:t>
                </a:r>
                <a:r>
                  <a:rPr lang="en-US" sz="2000" dirty="0" err="1"/>
                  <a:t>konumu</a:t>
                </a:r>
                <a:r>
                  <a:rPr lang="en-US" sz="2000" dirty="0"/>
                  <a:t> </a:t>
                </a:r>
                <a:r>
                  <a:rPr lang="en-US" sz="2000" dirty="0" err="1"/>
                  <a:t>hesaplanabilir</a:t>
                </a:r>
                <a:r>
                  <a:rPr lang="en-US" sz="20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:r>
                  <a:rPr lang="en-US" sz="2000" i="1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 err="1"/>
                  <a:t>klasik</a:t>
                </a:r>
                <a:r>
                  <a:rPr lang="en-US" sz="2000" dirty="0"/>
                  <a:t> </a:t>
                </a:r>
                <a:r>
                  <a:rPr lang="en-US" sz="2000" dirty="0" err="1"/>
                  <a:t>parçacık</a:t>
                </a:r>
                <a:r>
                  <a:rPr lang="en-US" sz="2000" dirty="0"/>
                  <a:t> </a:t>
                </a:r>
                <a:r>
                  <a:rPr lang="en-US" sz="2000" dirty="0" err="1"/>
                  <a:t>yarıçapı</a:t>
                </a:r>
                <a:r>
                  <a:rPr lang="en-US" sz="20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A9BD6B6-49AC-F9C0-8FFE-E2FE3270CD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02" y="1696853"/>
                <a:ext cx="5419725" cy="4063035"/>
              </a:xfrm>
              <a:prstGeom prst="rect">
                <a:avLst/>
              </a:prstGeom>
              <a:blipFill>
                <a:blip r:embed="rId5"/>
                <a:stretch>
                  <a:fillRect l="-1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80ADAA72-F431-B687-9F18-AC8DA288264F}"/>
                  </a:ext>
                </a:extLst>
              </p:cNvPr>
              <p:cNvSpPr txBox="1"/>
              <p:nvPr/>
            </p:nvSpPr>
            <p:spPr>
              <a:xfrm>
                <a:off x="5644398" y="3482234"/>
                <a:ext cx="6129336" cy="7138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bSup>
                        <m:sSub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80ADAA72-F431-B687-9F18-AC8DA2882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398" y="3482234"/>
                <a:ext cx="6129336" cy="7138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8CCFFE5A-75F3-FFF1-F8EA-08692B80C734}"/>
                  </a:ext>
                </a:extLst>
              </p:cNvPr>
              <p:cNvSpPr txBox="1"/>
              <p:nvPr/>
            </p:nvSpPr>
            <p:spPr>
              <a:xfrm>
                <a:off x="1299148" y="4981819"/>
                <a:ext cx="1746116" cy="6028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8CCFFE5A-75F3-FFF1-F8EA-08692B80C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148" y="4981819"/>
                <a:ext cx="1746116" cy="6028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EBB0C1A-E68D-5106-152A-31F4DF7352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623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894969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Uluslararası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Doğrusal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Çarpıştırıcı</a:t>
            </a:r>
            <a:r>
              <a:rPr lang="en-US" sz="3200" dirty="0">
                <a:solidFill>
                  <a:schemeClr val="bg1"/>
                </a:solidFill>
              </a:rPr>
              <a:t> (ILC) </a:t>
            </a:r>
            <a:r>
              <a:rPr lang="en-US" sz="3200" dirty="0" err="1">
                <a:solidFill>
                  <a:schemeClr val="bg1"/>
                </a:solidFill>
              </a:rPr>
              <a:t>elektron-pozitron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Simülasyonu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37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5AA6365-A132-C66F-3CA2-3A689B7D61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613"/>
          <a:stretch/>
        </p:blipFill>
        <p:spPr>
          <a:xfrm>
            <a:off x="2700660" y="1318104"/>
            <a:ext cx="7281540" cy="2174176"/>
          </a:xfrm>
          <a:prstGeom prst="rect">
            <a:avLst/>
          </a:prstGeom>
        </p:spPr>
      </p:pic>
      <p:pic>
        <p:nvPicPr>
          <p:cNvPr id="9" name="Resim 8" descr="açık hava, göl, ekran görüntüsü içeren bir resim&#10;&#10;Açıklama otomatik olarak oluşturuldu">
            <a:extLst>
              <a:ext uri="{FF2B5EF4-FFF2-40B4-BE49-F238E27FC236}">
                <a16:creationId xmlns:a16="http://schemas.microsoft.com/office/drawing/2014/main" id="{52F81B78-129B-A3E8-1A82-221DF2B24F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408" y="3915440"/>
            <a:ext cx="6942527" cy="21348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8A408A4-FF95-6604-B3B3-9185732335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987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487343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 luminosity optimizer for HEP (</a:t>
            </a:r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Yazılımı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38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D7EBB116-B6F1-D218-7888-B3C7FED8A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394" y="574643"/>
            <a:ext cx="9100225" cy="54340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A07C40-775E-945C-3C3C-F4DE1AAF0D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596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Yazılımı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39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grpSp>
        <p:nvGrpSpPr>
          <p:cNvPr id="14" name="Grup 13">
            <a:extLst>
              <a:ext uri="{FF2B5EF4-FFF2-40B4-BE49-F238E27FC236}">
                <a16:creationId xmlns:a16="http://schemas.microsoft.com/office/drawing/2014/main" id="{1C88225B-2293-3D90-079A-C0CFBBFB8F2D}"/>
              </a:ext>
            </a:extLst>
          </p:cNvPr>
          <p:cNvGrpSpPr/>
          <p:nvPr/>
        </p:nvGrpSpPr>
        <p:grpSpPr>
          <a:xfrm>
            <a:off x="515567" y="1129441"/>
            <a:ext cx="11062596" cy="4966578"/>
            <a:chOff x="218113" y="757609"/>
            <a:chExt cx="11973887" cy="5698585"/>
          </a:xfrm>
        </p:grpSpPr>
        <p:pic>
          <p:nvPicPr>
            <p:cNvPr id="3" name="Resim 2">
              <a:extLst>
                <a:ext uri="{FF2B5EF4-FFF2-40B4-BE49-F238E27FC236}">
                  <a16:creationId xmlns:a16="http://schemas.microsoft.com/office/drawing/2014/main" id="{BF7D5419-E656-B1B6-12DD-DB5A5A8D4C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8113" y="1258003"/>
              <a:ext cx="7853200" cy="4689411"/>
            </a:xfrm>
            <a:prstGeom prst="rect">
              <a:avLst/>
            </a:prstGeom>
          </p:spPr>
        </p:pic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BA9DD361-65A3-0AA9-0F1D-82F8B8DEB234}"/>
                </a:ext>
              </a:extLst>
            </p:cNvPr>
            <p:cNvSpPr/>
            <p:nvPr/>
          </p:nvSpPr>
          <p:spPr>
            <a:xfrm>
              <a:off x="262314" y="1272969"/>
              <a:ext cx="7809000" cy="3026657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Ok: Aşağı 7">
              <a:extLst>
                <a:ext uri="{FF2B5EF4-FFF2-40B4-BE49-F238E27FC236}">
                  <a16:creationId xmlns:a16="http://schemas.microsoft.com/office/drawing/2014/main" id="{4546819A-C06E-07E7-935E-56779B0271A3}"/>
                </a:ext>
              </a:extLst>
            </p:cNvPr>
            <p:cNvSpPr/>
            <p:nvPr/>
          </p:nvSpPr>
          <p:spPr>
            <a:xfrm rot="5400000" flipV="1">
              <a:off x="8223786" y="2127130"/>
              <a:ext cx="400109" cy="856658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Dikdörtgen 8">
              <a:extLst>
                <a:ext uri="{FF2B5EF4-FFF2-40B4-BE49-F238E27FC236}">
                  <a16:creationId xmlns:a16="http://schemas.microsoft.com/office/drawing/2014/main" id="{B63D384C-330E-CEBE-8C9A-C3D73B00954C}"/>
                </a:ext>
              </a:extLst>
            </p:cNvPr>
            <p:cNvSpPr/>
            <p:nvPr/>
          </p:nvSpPr>
          <p:spPr>
            <a:xfrm>
              <a:off x="252584" y="4314592"/>
              <a:ext cx="7811645" cy="1636756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Ok: Aşağı 9">
              <a:extLst>
                <a:ext uri="{FF2B5EF4-FFF2-40B4-BE49-F238E27FC236}">
                  <a16:creationId xmlns:a16="http://schemas.microsoft.com/office/drawing/2014/main" id="{4B49CFAE-A2E5-B740-89F2-56D515441FE1}"/>
                </a:ext>
              </a:extLst>
            </p:cNvPr>
            <p:cNvSpPr/>
            <p:nvPr/>
          </p:nvSpPr>
          <p:spPr>
            <a:xfrm rot="10800000" flipV="1">
              <a:off x="4234852" y="5641772"/>
              <a:ext cx="274045" cy="485623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id="{3DE95082-EE81-1294-1F70-26D3D1AAEF71}"/>
                </a:ext>
              </a:extLst>
            </p:cNvPr>
            <p:cNvSpPr txBox="1"/>
            <p:nvPr/>
          </p:nvSpPr>
          <p:spPr>
            <a:xfrm>
              <a:off x="9099819" y="1810585"/>
              <a:ext cx="309218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Çarpıştırılacak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olan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demetlerin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türü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çarpıştırıcılarına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ait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temel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parametreler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bu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iki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panelde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seçilir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2" name="Metin kutusu 11">
              <a:extLst>
                <a:ext uri="{FF2B5EF4-FFF2-40B4-BE49-F238E27FC236}">
                  <a16:creationId xmlns:a16="http://schemas.microsoft.com/office/drawing/2014/main" id="{66894D55-5005-9A2D-C0B7-8E115624D794}"/>
                </a:ext>
              </a:extLst>
            </p:cNvPr>
            <p:cNvSpPr txBox="1"/>
            <p:nvPr/>
          </p:nvSpPr>
          <p:spPr>
            <a:xfrm>
              <a:off x="262313" y="6056084"/>
              <a:ext cx="108343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Simülasyona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ait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parametreler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bu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panel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üzerinden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düzenlenir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id="{7E428908-2007-83AF-362D-FA3145153B4F}"/>
                </a:ext>
              </a:extLst>
            </p:cNvPr>
            <p:cNvSpPr txBox="1"/>
            <p:nvPr/>
          </p:nvSpPr>
          <p:spPr>
            <a:xfrm>
              <a:off x="262313" y="757609"/>
              <a:ext cx="6147786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AloHEP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üç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ana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panelden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oluşmaktadır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E3EB6A5-1477-0635-6501-5FEB3FAF0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92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Büyük</a:t>
            </a:r>
            <a:r>
              <a:rPr lang="en-US" sz="3200" dirty="0">
                <a:solidFill>
                  <a:schemeClr val="bg1"/>
                </a:solidFill>
              </a:rPr>
              <a:t> Hadron </a:t>
            </a:r>
            <a:r>
              <a:rPr lang="en-US" sz="3200" dirty="0" err="1">
                <a:solidFill>
                  <a:schemeClr val="bg1"/>
                </a:solidFill>
              </a:rPr>
              <a:t>Çarpıştırıcısı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D5351F2D-B64F-E732-CAD6-305CF41EEF7F}"/>
              </a:ext>
            </a:extLst>
          </p:cNvPr>
          <p:cNvSpPr txBox="1"/>
          <p:nvPr/>
        </p:nvSpPr>
        <p:spPr>
          <a:xfrm>
            <a:off x="541702" y="4064694"/>
            <a:ext cx="56137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LHC proton </a:t>
            </a:r>
            <a:r>
              <a:rPr lang="en-US" dirty="0" err="1"/>
              <a:t>demetlerinin</a:t>
            </a:r>
            <a:r>
              <a:rPr lang="en-US" dirty="0"/>
              <a:t> </a:t>
            </a:r>
            <a:r>
              <a:rPr lang="en-US" dirty="0" err="1"/>
              <a:t>hızı</a:t>
            </a:r>
            <a:r>
              <a:rPr lang="en-US" dirty="0"/>
              <a:t> </a:t>
            </a:r>
            <a:r>
              <a:rPr lang="en-US" dirty="0" err="1"/>
              <a:t>ışık</a:t>
            </a:r>
            <a:r>
              <a:rPr lang="en-US" dirty="0"/>
              <a:t> </a:t>
            </a:r>
            <a:r>
              <a:rPr lang="en-US" dirty="0" err="1"/>
              <a:t>hızının</a:t>
            </a:r>
            <a:r>
              <a:rPr lang="en-US" dirty="0"/>
              <a:t> %99,999999u </a:t>
            </a:r>
            <a:r>
              <a:rPr lang="en-US" dirty="0" err="1"/>
              <a:t>kadardır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Yüksek</a:t>
            </a:r>
            <a:r>
              <a:rPr lang="en-US" dirty="0"/>
              <a:t> </a:t>
            </a:r>
            <a:r>
              <a:rPr lang="en-US" dirty="0" err="1"/>
              <a:t>enerjili</a:t>
            </a:r>
            <a:r>
              <a:rPr lang="en-US" dirty="0"/>
              <a:t> </a:t>
            </a:r>
            <a:r>
              <a:rPr lang="en-US" dirty="0" err="1"/>
              <a:t>hızlandırıcılarındaki</a:t>
            </a:r>
            <a:r>
              <a:rPr lang="en-US" dirty="0"/>
              <a:t> </a:t>
            </a:r>
            <a:r>
              <a:rPr lang="en-US" dirty="0" err="1"/>
              <a:t>parçacıkların</a:t>
            </a:r>
            <a:r>
              <a:rPr lang="en-US" dirty="0"/>
              <a:t> </a:t>
            </a:r>
            <a:r>
              <a:rPr lang="en-US" dirty="0" err="1"/>
              <a:t>ışık</a:t>
            </a:r>
            <a:r>
              <a:rPr lang="en-US" dirty="0"/>
              <a:t> </a:t>
            </a:r>
            <a:r>
              <a:rPr lang="en-US" dirty="0" err="1"/>
              <a:t>hızında</a:t>
            </a:r>
            <a:r>
              <a:rPr lang="en-US" dirty="0"/>
              <a:t> </a:t>
            </a:r>
            <a:r>
              <a:rPr lang="en-US" dirty="0" err="1"/>
              <a:t>hareket</a:t>
            </a:r>
            <a:r>
              <a:rPr lang="en-US" dirty="0"/>
              <a:t> </a:t>
            </a:r>
            <a:r>
              <a:rPr lang="en-US" dirty="0" err="1"/>
              <a:t>ettikleri</a:t>
            </a:r>
            <a:r>
              <a:rPr lang="en-US" dirty="0"/>
              <a:t> </a:t>
            </a:r>
            <a:r>
              <a:rPr lang="en-US" dirty="0" err="1"/>
              <a:t>yaklaşımı</a:t>
            </a:r>
            <a:r>
              <a:rPr lang="en-US" dirty="0"/>
              <a:t> </a:t>
            </a:r>
            <a:r>
              <a:rPr lang="en-US" dirty="0" err="1"/>
              <a:t>yapılabilir</a:t>
            </a:r>
            <a:r>
              <a:rPr lang="en-US" dirty="0"/>
              <a:t>.</a:t>
            </a:r>
          </a:p>
        </p:txBody>
      </p:sp>
      <p:pic>
        <p:nvPicPr>
          <p:cNvPr id="2050" name="Picture 2" descr="Büyük Hadron Çarpıştırıcısı iki yıl aradan sonra CERN'de yeni bir rekora  hazırlanıyor [Video] - Webrazzi">
            <a:extLst>
              <a:ext uri="{FF2B5EF4-FFF2-40B4-BE49-F238E27FC236}">
                <a16:creationId xmlns:a16="http://schemas.microsoft.com/office/drawing/2014/main" id="{77A5A676-23D5-0B70-2811-704F2652B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87" y="1705874"/>
            <a:ext cx="5401411" cy="297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30103285-E839-547F-BDE6-BDF501C916FD}"/>
                  </a:ext>
                </a:extLst>
              </p:cNvPr>
              <p:cNvSpPr txBox="1"/>
              <p:nvPr/>
            </p:nvSpPr>
            <p:spPr>
              <a:xfrm>
                <a:off x="694054" y="2026625"/>
                <a:ext cx="4398806" cy="399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𝑇𝑒𝑉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=938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Metin kutusu 9">
                <a:extLst>
                  <a:ext uri="{FF2B5EF4-FFF2-40B4-BE49-F238E27FC236}">
                    <a16:creationId xmlns:a16="http://schemas.microsoft.com/office/drawing/2014/main" id="{30103285-E839-547F-BDE6-BDF501C916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54" y="2026625"/>
                <a:ext cx="4398806" cy="399533"/>
              </a:xfrm>
              <a:prstGeom prst="rect">
                <a:avLst/>
              </a:prstGeom>
              <a:blipFill>
                <a:blip r:embed="rId5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7C2D165B-4312-7284-1BCA-45BCCC90E8BD}"/>
                  </a:ext>
                </a:extLst>
              </p:cNvPr>
              <p:cNvSpPr txBox="1"/>
              <p:nvPr/>
            </p:nvSpPr>
            <p:spPr>
              <a:xfrm>
                <a:off x="2816284" y="2529316"/>
                <a:ext cx="2121061" cy="695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7500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8" name="Metin kutusu 17">
                <a:extLst>
                  <a:ext uri="{FF2B5EF4-FFF2-40B4-BE49-F238E27FC236}">
                    <a16:creationId xmlns:a16="http://schemas.microsoft.com/office/drawing/2014/main" id="{7C2D165B-4312-7284-1BCA-45BCCC90E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6284" y="2529316"/>
                <a:ext cx="2121061" cy="6951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84DC8C1F-EFE6-E28C-B7E9-96467697FB1A}"/>
                  </a:ext>
                </a:extLst>
              </p:cNvPr>
              <p:cNvSpPr txBox="1"/>
              <p:nvPr/>
            </p:nvSpPr>
            <p:spPr>
              <a:xfrm>
                <a:off x="2663274" y="3464944"/>
                <a:ext cx="234039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=0,99999999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84DC8C1F-EFE6-E28C-B7E9-96467697F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274" y="3464944"/>
                <a:ext cx="234039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C3BD0F44-B283-A5BF-2EF6-2673CF71C60B}"/>
                  </a:ext>
                </a:extLst>
              </p:cNvPr>
              <p:cNvSpPr txBox="1"/>
              <p:nvPr/>
            </p:nvSpPr>
            <p:spPr>
              <a:xfrm>
                <a:off x="292078" y="3272249"/>
                <a:ext cx="2743199" cy="6367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C3BD0F44-B283-A5BF-2EF6-2673CF71C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078" y="3272249"/>
                <a:ext cx="2743199" cy="636713"/>
              </a:xfrm>
              <a:prstGeom prst="rect">
                <a:avLst/>
              </a:prstGeom>
              <a:blipFill>
                <a:blip r:embed="rId8"/>
                <a:stretch>
                  <a:fillRect b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D8BCA055-92A2-430A-F84A-8F8E9FFAB08B}"/>
                  </a:ext>
                </a:extLst>
              </p:cNvPr>
              <p:cNvSpPr txBox="1"/>
              <p:nvPr/>
            </p:nvSpPr>
            <p:spPr>
              <a:xfrm>
                <a:off x="1137797" y="2792258"/>
                <a:ext cx="10517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Metin kutusu 7">
                <a:extLst>
                  <a:ext uri="{FF2B5EF4-FFF2-40B4-BE49-F238E27FC236}">
                    <a16:creationId xmlns:a16="http://schemas.microsoft.com/office/drawing/2014/main" id="{D8BCA055-92A2-430A-F84A-8F8E9FFAB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7797" y="2792258"/>
                <a:ext cx="1051762" cy="276999"/>
              </a:xfrm>
              <a:prstGeom prst="rect">
                <a:avLst/>
              </a:prstGeom>
              <a:blipFill>
                <a:blip r:embed="rId9"/>
                <a:stretch>
                  <a:fillRect l="-5233" t="-4444" r="-1744"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13053B4-E895-0E6D-06DE-18BB35F678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94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Yazılımı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40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grpSp>
        <p:nvGrpSpPr>
          <p:cNvPr id="18" name="Grup 17">
            <a:extLst>
              <a:ext uri="{FF2B5EF4-FFF2-40B4-BE49-F238E27FC236}">
                <a16:creationId xmlns:a16="http://schemas.microsoft.com/office/drawing/2014/main" id="{3183EDD7-4955-A8E6-6A6B-3ADA0F2D5133}"/>
              </a:ext>
            </a:extLst>
          </p:cNvPr>
          <p:cNvGrpSpPr/>
          <p:nvPr/>
        </p:nvGrpSpPr>
        <p:grpSpPr>
          <a:xfrm>
            <a:off x="204280" y="1259901"/>
            <a:ext cx="11702376" cy="5439337"/>
            <a:chOff x="337055" y="1259099"/>
            <a:chExt cx="12718341" cy="5938588"/>
          </a:xfrm>
        </p:grpSpPr>
        <p:pic>
          <p:nvPicPr>
            <p:cNvPr id="3" name="Resim 2">
              <a:extLst>
                <a:ext uri="{FF2B5EF4-FFF2-40B4-BE49-F238E27FC236}">
                  <a16:creationId xmlns:a16="http://schemas.microsoft.com/office/drawing/2014/main" id="{F56D436E-48F7-54AC-D685-CA612920E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055" y="1259099"/>
              <a:ext cx="5994085" cy="4477154"/>
            </a:xfrm>
            <a:prstGeom prst="rect">
              <a:avLst/>
            </a:prstGeom>
          </p:spPr>
        </p:pic>
        <p:sp>
          <p:nvSpPr>
            <p:cNvPr id="5" name="Dikdörtgen 4">
              <a:extLst>
                <a:ext uri="{FF2B5EF4-FFF2-40B4-BE49-F238E27FC236}">
                  <a16:creationId xmlns:a16="http://schemas.microsoft.com/office/drawing/2014/main" id="{92A5EE2E-9FFC-AEC2-1EEF-9F61F38ECE93}"/>
                </a:ext>
              </a:extLst>
            </p:cNvPr>
            <p:cNvSpPr/>
            <p:nvPr/>
          </p:nvSpPr>
          <p:spPr>
            <a:xfrm>
              <a:off x="3158775" y="1616233"/>
              <a:ext cx="1295399" cy="1966966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Ok: Aşağı 7">
              <a:extLst>
                <a:ext uri="{FF2B5EF4-FFF2-40B4-BE49-F238E27FC236}">
                  <a16:creationId xmlns:a16="http://schemas.microsoft.com/office/drawing/2014/main" id="{F2D015C3-3AE2-FA31-5CD8-B1C8EE930A51}"/>
                </a:ext>
              </a:extLst>
            </p:cNvPr>
            <p:cNvSpPr/>
            <p:nvPr/>
          </p:nvSpPr>
          <p:spPr>
            <a:xfrm rot="5400000" flipV="1">
              <a:off x="5386865" y="829174"/>
              <a:ext cx="291831" cy="2587322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Dikdörtgen 8">
              <a:extLst>
                <a:ext uri="{FF2B5EF4-FFF2-40B4-BE49-F238E27FC236}">
                  <a16:creationId xmlns:a16="http://schemas.microsoft.com/office/drawing/2014/main" id="{9693D922-809B-CFE7-7D04-9D9F9D836D1E}"/>
                </a:ext>
              </a:extLst>
            </p:cNvPr>
            <p:cNvSpPr/>
            <p:nvPr/>
          </p:nvSpPr>
          <p:spPr>
            <a:xfrm>
              <a:off x="3158776" y="1616234"/>
              <a:ext cx="1295399" cy="1966966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Ok: Aşağı 9">
              <a:extLst>
                <a:ext uri="{FF2B5EF4-FFF2-40B4-BE49-F238E27FC236}">
                  <a16:creationId xmlns:a16="http://schemas.microsoft.com/office/drawing/2014/main" id="{9EDCE1D6-273B-142A-55BC-5D02DE4F6DCE}"/>
                </a:ext>
              </a:extLst>
            </p:cNvPr>
            <p:cNvSpPr/>
            <p:nvPr/>
          </p:nvSpPr>
          <p:spPr>
            <a:xfrm rot="5400000" flipV="1">
              <a:off x="5386867" y="829176"/>
              <a:ext cx="291831" cy="2587322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E69708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Dikdörtgen 10">
              <a:extLst>
                <a:ext uri="{FF2B5EF4-FFF2-40B4-BE49-F238E27FC236}">
                  <a16:creationId xmlns:a16="http://schemas.microsoft.com/office/drawing/2014/main" id="{E4784EEB-26DB-16F0-752F-728BA44119D3}"/>
                </a:ext>
              </a:extLst>
            </p:cNvPr>
            <p:cNvSpPr/>
            <p:nvPr/>
          </p:nvSpPr>
          <p:spPr>
            <a:xfrm>
              <a:off x="337055" y="5301398"/>
              <a:ext cx="4528345" cy="434450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Metin kutusu 11">
              <a:extLst>
                <a:ext uri="{FF2B5EF4-FFF2-40B4-BE49-F238E27FC236}">
                  <a16:creationId xmlns:a16="http://schemas.microsoft.com/office/drawing/2014/main" id="{DCABC1AE-1802-B14A-A095-C5D77FE654C2}"/>
                </a:ext>
              </a:extLst>
            </p:cNvPr>
            <p:cNvSpPr txBox="1"/>
            <p:nvPr/>
          </p:nvSpPr>
          <p:spPr>
            <a:xfrm>
              <a:off x="6826442" y="1799669"/>
              <a:ext cx="6228954" cy="4368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1-)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Çarpıştırılacak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parçacık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türü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her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iki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panelde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seçilir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3" name="Metin kutusu 12">
              <a:extLst>
                <a:ext uri="{FF2B5EF4-FFF2-40B4-BE49-F238E27FC236}">
                  <a16:creationId xmlns:a16="http://schemas.microsoft.com/office/drawing/2014/main" id="{09E6C879-1823-F9D0-9D88-4BB96525B438}"/>
                </a:ext>
              </a:extLst>
            </p:cNvPr>
            <p:cNvSpPr txBox="1"/>
            <p:nvPr/>
          </p:nvSpPr>
          <p:spPr>
            <a:xfrm>
              <a:off x="6945538" y="4970370"/>
              <a:ext cx="5739830" cy="1108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2-)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Seçilen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parçacık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türüne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göre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hızlandırıcı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türleri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otomatik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olarak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güncellenir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Çarpışmada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kullanılması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istenilen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hızlandırıcı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buradan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seçilir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4" name="Dikdörtgen 13">
              <a:extLst>
                <a:ext uri="{FF2B5EF4-FFF2-40B4-BE49-F238E27FC236}">
                  <a16:creationId xmlns:a16="http://schemas.microsoft.com/office/drawing/2014/main" id="{F951FB05-83F6-4790-850F-519D0A17ECF3}"/>
                </a:ext>
              </a:extLst>
            </p:cNvPr>
            <p:cNvSpPr/>
            <p:nvPr/>
          </p:nvSpPr>
          <p:spPr>
            <a:xfrm>
              <a:off x="337056" y="5301399"/>
              <a:ext cx="4528345" cy="434450"/>
            </a:xfrm>
            <a:prstGeom prst="rect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Ok: Aşağı 14">
              <a:extLst>
                <a:ext uri="{FF2B5EF4-FFF2-40B4-BE49-F238E27FC236}">
                  <a16:creationId xmlns:a16="http://schemas.microsoft.com/office/drawing/2014/main" id="{94ABF17D-0B5E-8FC8-FFAC-77EB1AE4BF39}"/>
                </a:ext>
              </a:extLst>
            </p:cNvPr>
            <p:cNvSpPr/>
            <p:nvPr/>
          </p:nvSpPr>
          <p:spPr>
            <a:xfrm rot="5400000" flipV="1">
              <a:off x="5649497" y="4415878"/>
              <a:ext cx="291831" cy="2062060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Ok: Aşağı 15">
              <a:extLst>
                <a:ext uri="{FF2B5EF4-FFF2-40B4-BE49-F238E27FC236}">
                  <a16:creationId xmlns:a16="http://schemas.microsoft.com/office/drawing/2014/main" id="{AB122C68-F9F1-D7C7-6003-6081478C1CCB}"/>
                </a:ext>
              </a:extLst>
            </p:cNvPr>
            <p:cNvSpPr/>
            <p:nvPr/>
          </p:nvSpPr>
          <p:spPr>
            <a:xfrm rot="10800000" flipV="1">
              <a:off x="638516" y="5637065"/>
              <a:ext cx="291831" cy="456121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Metin kutusu 16">
              <a:extLst>
                <a:ext uri="{FF2B5EF4-FFF2-40B4-BE49-F238E27FC236}">
                  <a16:creationId xmlns:a16="http://schemas.microsoft.com/office/drawing/2014/main" id="{E6414CAA-293A-D412-CC53-BFAF8B6CE774}"/>
                </a:ext>
              </a:extLst>
            </p:cNvPr>
            <p:cNvSpPr txBox="1"/>
            <p:nvPr/>
          </p:nvSpPr>
          <p:spPr>
            <a:xfrm>
              <a:off x="470281" y="6088801"/>
              <a:ext cx="5015429" cy="1108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3-)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Hızlandırıcı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türünün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“Custom”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seçilmesi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ile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parametreler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kullanıcı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tarafından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düzenlenebilir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hale </a:t>
              </a:r>
              <a:r>
                <a:rPr lang="en-US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gelir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0B64D7F-6E5F-D927-D587-C2E4046A3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016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Yazılımı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41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049467BD-C418-026D-7940-FF85CF45B9E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5677"/>
          <a:stretch/>
        </p:blipFill>
        <p:spPr>
          <a:xfrm>
            <a:off x="0" y="1414348"/>
            <a:ext cx="10753900" cy="1790775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CFBC2F8F-AA79-C1F1-49A3-9F116EBC766C}"/>
              </a:ext>
            </a:extLst>
          </p:cNvPr>
          <p:cNvSpPr txBox="1"/>
          <p:nvPr/>
        </p:nvSpPr>
        <p:spPr>
          <a:xfrm>
            <a:off x="7947660" y="3728109"/>
            <a:ext cx="35052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Ayarlar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kısmındaki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simülasyon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parametreleri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düzenlendikten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sonra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“Calculate”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butonuna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basılarak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simülasyon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işlemi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başlatılır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5BA2E1B7-9744-111B-B92A-4C8238FCB86C}"/>
              </a:ext>
            </a:extLst>
          </p:cNvPr>
          <p:cNvSpPr/>
          <p:nvPr/>
        </p:nvSpPr>
        <p:spPr>
          <a:xfrm>
            <a:off x="1" y="1427036"/>
            <a:ext cx="2948940" cy="179077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k: Aşağı 8">
            <a:extLst>
              <a:ext uri="{FF2B5EF4-FFF2-40B4-BE49-F238E27FC236}">
                <a16:creationId xmlns:a16="http://schemas.microsoft.com/office/drawing/2014/main" id="{8C473F23-3033-C357-A175-4AC43B819CD3}"/>
              </a:ext>
            </a:extLst>
          </p:cNvPr>
          <p:cNvSpPr/>
          <p:nvPr/>
        </p:nvSpPr>
        <p:spPr>
          <a:xfrm rot="10800000" flipV="1">
            <a:off x="1064724" y="3203836"/>
            <a:ext cx="373376" cy="650380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D6EA08DC-6C32-6334-CCF4-2B59584C4B6E}"/>
              </a:ext>
            </a:extLst>
          </p:cNvPr>
          <p:cNvSpPr/>
          <p:nvPr/>
        </p:nvSpPr>
        <p:spPr>
          <a:xfrm>
            <a:off x="8270646" y="1736202"/>
            <a:ext cx="2324467" cy="89283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BF6BDBC-F807-51A1-1D60-6CF88613A9C4}"/>
              </a:ext>
            </a:extLst>
          </p:cNvPr>
          <p:cNvSpPr txBox="1"/>
          <p:nvPr/>
        </p:nvSpPr>
        <p:spPr>
          <a:xfrm>
            <a:off x="373375" y="3933517"/>
            <a:ext cx="35052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Simülasyonda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kullanılacak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makroparçacık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sayısı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simülasyonun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çözünürlüğü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gibi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parametreler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buradan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ayarlanır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Ayrıca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istenirse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enine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demet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boyutları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“matched beams”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butonu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eşitlenir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12" name="Ok: Aşağı 11">
            <a:extLst>
              <a:ext uri="{FF2B5EF4-FFF2-40B4-BE49-F238E27FC236}">
                <a16:creationId xmlns:a16="http://schemas.microsoft.com/office/drawing/2014/main" id="{B1DFDAE1-5DD3-1948-243C-F2A40942C239}"/>
              </a:ext>
            </a:extLst>
          </p:cNvPr>
          <p:cNvSpPr/>
          <p:nvPr/>
        </p:nvSpPr>
        <p:spPr>
          <a:xfrm rot="10800000" flipV="1">
            <a:off x="8423909" y="2642996"/>
            <a:ext cx="373376" cy="1009882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5C13B864-D53D-5B45-6915-70DF76A7BB49}"/>
              </a:ext>
            </a:extLst>
          </p:cNvPr>
          <p:cNvSpPr/>
          <p:nvPr/>
        </p:nvSpPr>
        <p:spPr>
          <a:xfrm>
            <a:off x="3303272" y="1395439"/>
            <a:ext cx="1741168" cy="104296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k: Aşağı 14">
            <a:extLst>
              <a:ext uri="{FF2B5EF4-FFF2-40B4-BE49-F238E27FC236}">
                <a16:creationId xmlns:a16="http://schemas.microsoft.com/office/drawing/2014/main" id="{B559C5FE-F882-8E5C-6F13-A72CF8A1F8C4}"/>
              </a:ext>
            </a:extLst>
          </p:cNvPr>
          <p:cNvSpPr/>
          <p:nvPr/>
        </p:nvSpPr>
        <p:spPr>
          <a:xfrm rot="10800000" flipV="1">
            <a:off x="4671065" y="2433780"/>
            <a:ext cx="373376" cy="1348392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2F9139C2-703F-5EA2-C128-649359036FF4}"/>
              </a:ext>
            </a:extLst>
          </p:cNvPr>
          <p:cNvSpPr txBox="1"/>
          <p:nvPr/>
        </p:nvSpPr>
        <p:spPr>
          <a:xfrm>
            <a:off x="4335782" y="3890820"/>
            <a:ext cx="2712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Simülasyondaki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etkiler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buradan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açılıp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kapatılabilir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B2F9B6-AA03-9B74-B55C-EB0D30999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053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Asimetrik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Örneği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42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792D34BB-3397-5953-C331-96D330EDF6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208"/>
          <a:stretch/>
        </p:blipFill>
        <p:spPr>
          <a:xfrm>
            <a:off x="288336" y="1914842"/>
            <a:ext cx="5813611" cy="1793646"/>
          </a:xfrm>
          <a:prstGeom prst="rect">
            <a:avLst/>
          </a:prstGeom>
        </p:spPr>
      </p:pic>
      <p:pic>
        <p:nvPicPr>
          <p:cNvPr id="5" name="Resim 4" descr="metin içeren bir resim&#10;&#10;Açıklama otomatik olarak oluşturuldu">
            <a:extLst>
              <a:ext uri="{FF2B5EF4-FFF2-40B4-BE49-F238E27FC236}">
                <a16:creationId xmlns:a16="http://schemas.microsoft.com/office/drawing/2014/main" id="{986012B5-0347-DC36-84CB-E4E41838F9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522" y="3910671"/>
            <a:ext cx="8883030" cy="170053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D90FF3CA-B315-BE39-3F5F-CCD89E74A5D1}"/>
              </a:ext>
            </a:extLst>
          </p:cNvPr>
          <p:cNvSpPr txBox="1"/>
          <p:nvPr/>
        </p:nvSpPr>
        <p:spPr>
          <a:xfrm>
            <a:off x="6473343" y="2362745"/>
            <a:ext cx="5185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FCC’nin</a:t>
            </a:r>
            <a:r>
              <a:rPr lang="en-US" sz="2000" dirty="0"/>
              <a:t> ep </a:t>
            </a:r>
            <a:r>
              <a:rPr lang="en-US" sz="2000" dirty="0" err="1"/>
              <a:t>için</a:t>
            </a:r>
            <a:r>
              <a:rPr lang="en-US" sz="2000" dirty="0"/>
              <a:t> </a:t>
            </a:r>
            <a:r>
              <a:rPr lang="en-US" sz="2000" dirty="0" err="1"/>
              <a:t>güncellenmiş</a:t>
            </a:r>
            <a:r>
              <a:rPr lang="en-US" sz="2000" dirty="0"/>
              <a:t> </a:t>
            </a:r>
            <a:r>
              <a:rPr lang="en-US" sz="2000" dirty="0" err="1"/>
              <a:t>hali</a:t>
            </a:r>
            <a:r>
              <a:rPr lang="en-US" sz="2000" dirty="0"/>
              <a:t> </a:t>
            </a:r>
            <a:r>
              <a:rPr lang="en-US" sz="2000" dirty="0" err="1"/>
              <a:t>ve</a:t>
            </a:r>
            <a:r>
              <a:rPr lang="en-US" sz="2000" dirty="0"/>
              <a:t> 3 </a:t>
            </a:r>
            <a:r>
              <a:rPr lang="en-US" sz="2000" dirty="0" err="1"/>
              <a:t>TeV</a:t>
            </a:r>
            <a:r>
              <a:rPr lang="en-US" sz="2000" dirty="0"/>
              <a:t> MC </a:t>
            </a:r>
            <a:r>
              <a:rPr lang="en-US" sz="2000" dirty="0" err="1"/>
              <a:t>ile</a:t>
            </a:r>
            <a:r>
              <a:rPr lang="en-US" sz="2000" dirty="0"/>
              <a:t> </a:t>
            </a:r>
            <a:r>
              <a:rPr lang="en-US" sz="2000" dirty="0" err="1"/>
              <a:t>gerçekleşen</a:t>
            </a:r>
            <a:r>
              <a:rPr lang="en-US" sz="2000" dirty="0"/>
              <a:t> </a:t>
            </a:r>
            <a:r>
              <a:rPr lang="el-GR" sz="2000" dirty="0"/>
              <a:t>μ</a:t>
            </a:r>
            <a:r>
              <a:rPr lang="en-US" sz="2000" dirty="0"/>
              <a:t>p </a:t>
            </a:r>
            <a:r>
              <a:rPr lang="en-US" sz="2000" dirty="0" err="1"/>
              <a:t>çarpışmasında</a:t>
            </a:r>
            <a:r>
              <a:rPr lang="en-US" sz="2000" dirty="0"/>
              <a:t>, </a:t>
            </a:r>
            <a:r>
              <a:rPr lang="en-US" sz="2000" dirty="0" err="1"/>
              <a:t>demet-demet</a:t>
            </a:r>
            <a:r>
              <a:rPr lang="en-US" sz="2000" dirty="0"/>
              <a:t> </a:t>
            </a:r>
            <a:r>
              <a:rPr lang="en-US" sz="2000" dirty="0" err="1"/>
              <a:t>etkileşimleri</a:t>
            </a:r>
            <a:r>
              <a:rPr lang="en-US" sz="2000" dirty="0"/>
              <a:t> </a:t>
            </a:r>
            <a:r>
              <a:rPr lang="en-US" sz="2000" dirty="0" err="1"/>
              <a:t>sayesinde</a:t>
            </a:r>
            <a:r>
              <a:rPr lang="en-US" sz="2000" dirty="0"/>
              <a:t> </a:t>
            </a:r>
            <a:r>
              <a:rPr lang="en-US" sz="2000" dirty="0" err="1"/>
              <a:t>ışınlık</a:t>
            </a:r>
            <a:r>
              <a:rPr lang="en-US" sz="2000" dirty="0"/>
              <a:t> </a:t>
            </a:r>
            <a:r>
              <a:rPr lang="en-US" sz="2000" dirty="0" err="1"/>
              <a:t>artarken</a:t>
            </a:r>
            <a:r>
              <a:rPr lang="en-US" sz="2000" dirty="0"/>
              <a:t>, </a:t>
            </a:r>
            <a:r>
              <a:rPr lang="en-US" sz="2000" dirty="0" err="1"/>
              <a:t>müon</a:t>
            </a:r>
            <a:r>
              <a:rPr lang="en-US" sz="2000" dirty="0"/>
              <a:t> </a:t>
            </a:r>
            <a:r>
              <a:rPr lang="en-US" sz="2000" dirty="0" err="1"/>
              <a:t>bozunumu</a:t>
            </a:r>
            <a:r>
              <a:rPr lang="en-US" sz="2000" dirty="0"/>
              <a:t> </a:t>
            </a:r>
            <a:r>
              <a:rPr lang="en-US" sz="2000" dirty="0" err="1"/>
              <a:t>yüzünden</a:t>
            </a:r>
            <a:r>
              <a:rPr lang="en-US" sz="2000" dirty="0"/>
              <a:t> </a:t>
            </a:r>
            <a:r>
              <a:rPr lang="en-US" sz="2000" dirty="0" err="1"/>
              <a:t>ışınlık</a:t>
            </a:r>
            <a:r>
              <a:rPr lang="en-US" sz="2000" dirty="0"/>
              <a:t> </a:t>
            </a:r>
            <a:r>
              <a:rPr lang="en-US" sz="2000" dirty="0" err="1"/>
              <a:t>azalmış</a:t>
            </a:r>
            <a:r>
              <a:rPr lang="en-US" sz="2000" dirty="0"/>
              <a:t>. 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D3FBD8D1-D5B1-3CCE-988C-E024822A8AC5}"/>
              </a:ext>
            </a:extLst>
          </p:cNvPr>
          <p:cNvSpPr txBox="1"/>
          <p:nvPr/>
        </p:nvSpPr>
        <p:spPr>
          <a:xfrm>
            <a:off x="6951562" y="1914842"/>
            <a:ext cx="36894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FCC (</a:t>
            </a:r>
            <a:r>
              <a:rPr lang="en-US" sz="1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güncellenmiş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⊗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MC (3 </a:t>
            </a:r>
            <a:r>
              <a:rPr lang="en-US" sz="1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TeV</a:t>
            </a: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B8FC3F-DE48-A818-F6F4-AFC09DA1D5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971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487343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  </a:t>
            </a:r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Uygulama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Örneği</a:t>
            </a:r>
            <a:r>
              <a:rPr lang="en-US" sz="3200" dirty="0">
                <a:solidFill>
                  <a:schemeClr val="bg1"/>
                </a:solidFill>
              </a:rPr>
              <a:t>: BNL </a:t>
            </a:r>
            <a:r>
              <a:rPr lang="en-US" sz="3200" dirty="0" err="1">
                <a:solidFill>
                  <a:schemeClr val="bg1"/>
                </a:solidFill>
              </a:rPr>
              <a:t>için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önerilen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MuIC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43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A0F9090D-CBD9-3D0D-8122-949A4F74C208}"/>
                  </a:ext>
                </a:extLst>
              </p:cNvPr>
              <p:cNvSpPr txBox="1"/>
              <p:nvPr/>
            </p:nvSpPr>
            <p:spPr>
              <a:xfrm>
                <a:off x="7805566" y="1042592"/>
                <a:ext cx="4092983" cy="4706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133" dirty="0"/>
                  <a:t>Makalede </a:t>
                </a:r>
                <a:r>
                  <a:rPr lang="en-US" sz="2133" dirty="0" err="1"/>
                  <a:t>önerilen</a:t>
                </a:r>
                <a:r>
                  <a:rPr lang="en-US" sz="2133" dirty="0"/>
                  <a:t> muon-</a:t>
                </a:r>
                <a:r>
                  <a:rPr lang="en-US" sz="2133" dirty="0" err="1"/>
                  <a:t>iyon</a:t>
                </a:r>
                <a:r>
                  <a:rPr lang="en-US" sz="2133" dirty="0"/>
                  <a:t> </a:t>
                </a:r>
                <a:r>
                  <a:rPr lang="en-US" sz="2133" dirty="0" err="1"/>
                  <a:t>çarpıştırıcısının</a:t>
                </a:r>
                <a:r>
                  <a:rPr lang="en-US" sz="2133" dirty="0"/>
                  <a:t> </a:t>
                </a:r>
                <a:r>
                  <a:rPr lang="en-US" sz="2133" dirty="0" err="1"/>
                  <a:t>parametreleri</a:t>
                </a:r>
                <a:r>
                  <a:rPr lang="en-US" sz="2133" dirty="0"/>
                  <a:t> </a:t>
                </a:r>
                <a:r>
                  <a:rPr lang="en-US" sz="2133" dirty="0" err="1"/>
                  <a:t>AloHEPe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girildi</a:t>
                </a:r>
                <a:r>
                  <a:rPr lang="en-US" sz="2133" dirty="0"/>
                  <a:t> </a:t>
                </a:r>
                <a:r>
                  <a:rPr lang="en-US" sz="2133" dirty="0" err="1"/>
                  <a:t>ve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görüldü</a:t>
                </a:r>
                <a:r>
                  <a:rPr lang="en-US" sz="2133" dirty="0"/>
                  <a:t> ki </a:t>
                </a:r>
                <a:r>
                  <a:rPr lang="en-US" sz="2133" dirty="0" err="1"/>
                  <a:t>ışınlık</a:t>
                </a:r>
                <a:r>
                  <a:rPr lang="en-US" sz="2133" dirty="0"/>
                  <a:t> </a:t>
                </a:r>
                <a:r>
                  <a:rPr lang="en-US" sz="2133" dirty="0" err="1"/>
                  <a:t>değerini</a:t>
                </a:r>
                <a:r>
                  <a:rPr lang="en-US" sz="2133" dirty="0"/>
                  <a:t> </a:t>
                </a:r>
                <a:r>
                  <a:rPr lang="en-US" sz="2133" dirty="0" err="1"/>
                  <a:t>aşırı</a:t>
                </a:r>
                <a:r>
                  <a:rPr lang="en-US" sz="2133" dirty="0"/>
                  <a:t> </a:t>
                </a:r>
                <a:r>
                  <a:rPr lang="en-US" sz="2133" dirty="0" err="1"/>
                  <a:t>optimistik</a:t>
                </a:r>
                <a:r>
                  <a:rPr lang="en-US" sz="2133" dirty="0"/>
                  <a:t> </a:t>
                </a:r>
                <a:r>
                  <a:rPr lang="en-US" sz="2133" dirty="0" err="1"/>
                  <a:t>bir</a:t>
                </a:r>
                <a:r>
                  <a:rPr lang="en-US" sz="2133" dirty="0"/>
                  <a:t> </a:t>
                </a:r>
                <a:r>
                  <a:rPr lang="en-US" sz="2133" dirty="0" err="1"/>
                  <a:t>şekilde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hesaplamışlar</a:t>
                </a:r>
                <a:r>
                  <a:rPr lang="en-US" sz="2133" dirty="0"/>
                  <a:t>.</a:t>
                </a:r>
              </a:p>
              <a:p>
                <a:pPr algn="just"/>
                <a:endParaRPr lang="en-US" sz="2133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133" dirty="0" err="1"/>
                  <a:t>Makalede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verilen</a:t>
                </a:r>
                <a:r>
                  <a:rPr lang="en-US" sz="2133" dirty="0"/>
                  <a:t> </a:t>
                </a:r>
                <a:r>
                  <a:rPr lang="en-US" sz="2133" dirty="0" err="1"/>
                  <a:t>ışınlık</a:t>
                </a:r>
                <a:r>
                  <a:rPr lang="en-US" sz="2133" dirty="0"/>
                  <a:t> </a:t>
                </a:r>
                <a:r>
                  <a:rPr lang="en-US" sz="2133" dirty="0" err="1"/>
                  <a:t>değeri</a:t>
                </a:r>
                <a:r>
                  <a:rPr lang="en-US" sz="2133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dirty="0" smtClean="0"/>
                      <m:t>L</m:t>
                    </m:r>
                    <m:r>
                      <m:rPr>
                        <m:nor/>
                      </m:rPr>
                      <a:rPr lang="en-US" sz="2200" dirty="0" smtClean="0"/>
                      <m:t>=7×</m:t>
                    </m:r>
                    <m:sSup>
                      <m:sSup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33</m:t>
                        </m:r>
                      </m:sup>
                    </m:sSup>
                    <m:sSup>
                      <m:sSup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133" dirty="0"/>
                  <a:t> </a:t>
                </a:r>
                <a:r>
                  <a:rPr lang="en-US" sz="2133" dirty="0" err="1"/>
                  <a:t>iken</a:t>
                </a:r>
                <a:r>
                  <a:rPr lang="en-US" sz="2133" dirty="0"/>
                  <a:t>, </a:t>
                </a:r>
                <a:r>
                  <a:rPr lang="en-US" sz="2133" dirty="0" err="1"/>
                  <a:t>AloHEP</a:t>
                </a:r>
                <a:r>
                  <a:rPr lang="en-US" sz="2133" dirty="0"/>
                  <a:t> </a:t>
                </a:r>
                <a:r>
                  <a:rPr lang="en-US" sz="2133" dirty="0" err="1"/>
                  <a:t>ile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hesaplanan</a:t>
                </a:r>
                <a:r>
                  <a:rPr lang="en-US" sz="2133" dirty="0"/>
                  <a:t> </a:t>
                </a:r>
                <a:r>
                  <a:rPr lang="en-US" sz="2133" dirty="0" err="1"/>
                  <a:t>gerçekçi</a:t>
                </a:r>
                <a:r>
                  <a:rPr lang="en-US" sz="2133" dirty="0"/>
                  <a:t> </a:t>
                </a:r>
                <a:r>
                  <a:rPr lang="en-US" sz="2133" dirty="0" err="1"/>
                  <a:t>değer</a:t>
                </a:r>
                <a:r>
                  <a:rPr lang="en-US" sz="2133" dirty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200" dirty="0">
                        <a:solidFill>
                          <a:prstClr val="black"/>
                        </a:solidFill>
                      </a:rPr>
                      <m:t>L</m:t>
                    </m:r>
                    <m:r>
                      <m:rPr>
                        <m:nor/>
                      </m:rPr>
                      <a:rPr lang="en-US" sz="2200" dirty="0">
                        <a:solidFill>
                          <a:prstClr val="black"/>
                        </a:solidFill>
                      </a:rPr>
                      <m:t>=3.6×</m:t>
                    </m:r>
                    <m:sSup>
                      <m:sSupPr>
                        <m:ctrlP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2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133" dirty="0"/>
                  <a:t>dir.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2133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2133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2133" dirty="0" err="1"/>
                  <a:t>AloHEP</a:t>
                </a:r>
                <a:r>
                  <a:rPr lang="en-US" sz="2133" dirty="0"/>
                  <a:t> </a:t>
                </a:r>
                <a:r>
                  <a:rPr lang="en-US" sz="2133" dirty="0" err="1"/>
                  <a:t>yazılımı</a:t>
                </a:r>
                <a:r>
                  <a:rPr lang="en-US" sz="2133" dirty="0"/>
                  <a:t> </a:t>
                </a:r>
                <a:r>
                  <a:rPr lang="en-US" sz="2133" dirty="0" err="1"/>
                  <a:t>ile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bu</a:t>
                </a:r>
                <a:r>
                  <a:rPr lang="en-US" sz="2133" dirty="0"/>
                  <a:t> </a:t>
                </a:r>
                <a:r>
                  <a:rPr lang="en-US" sz="2133" dirty="0" err="1"/>
                  <a:t>gibi</a:t>
                </a:r>
                <a:r>
                  <a:rPr lang="en-US" sz="2133" dirty="0"/>
                  <a:t> </a:t>
                </a:r>
                <a:r>
                  <a:rPr lang="en-US" sz="2133" dirty="0" err="1"/>
                  <a:t>yanlışların</a:t>
                </a:r>
                <a:r>
                  <a:rPr lang="en-US" sz="2133" dirty="0"/>
                  <a:t> </a:t>
                </a:r>
                <a:r>
                  <a:rPr lang="en-US" sz="2133" dirty="0" err="1"/>
                  <a:t>önüne</a:t>
                </a:r>
                <a:r>
                  <a:rPr lang="en-US" sz="2133" dirty="0"/>
                  <a:t> </a:t>
                </a:r>
                <a:r>
                  <a:rPr lang="en-US" sz="2133" dirty="0" err="1"/>
                  <a:t>geçilebilir</a:t>
                </a:r>
                <a:r>
                  <a:rPr lang="en-US" sz="2133" dirty="0"/>
                  <a:t>.</a:t>
                </a:r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A0F9090D-CBD9-3D0D-8122-949A4F74C2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5566" y="1042592"/>
                <a:ext cx="4092983" cy="4706288"/>
              </a:xfrm>
              <a:prstGeom prst="rect">
                <a:avLst/>
              </a:prstGeom>
              <a:blipFill>
                <a:blip r:embed="rId4"/>
                <a:stretch>
                  <a:fillRect l="-1488" t="-648" r="-1637" b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Resim 10">
            <a:extLst>
              <a:ext uri="{FF2B5EF4-FFF2-40B4-BE49-F238E27FC236}">
                <a16:creationId xmlns:a16="http://schemas.microsoft.com/office/drawing/2014/main" id="{4A1DADB9-4830-33F8-DDB5-C54C5348A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501" y="693754"/>
            <a:ext cx="7334065" cy="54704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01A64A-040D-4E39-B29C-F02D8FF006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631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487343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  </a:t>
            </a:r>
            <a:r>
              <a:rPr lang="en-US" sz="3200" dirty="0" err="1">
                <a:solidFill>
                  <a:schemeClr val="bg1"/>
                </a:solidFill>
              </a:rPr>
              <a:t>AloHEP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Uygulama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Örneği</a:t>
            </a:r>
            <a:r>
              <a:rPr lang="en-US" sz="3200" dirty="0">
                <a:solidFill>
                  <a:schemeClr val="bg1"/>
                </a:solidFill>
              </a:rPr>
              <a:t>: BNL </a:t>
            </a:r>
            <a:r>
              <a:rPr lang="en-US" sz="3200" dirty="0" err="1">
                <a:solidFill>
                  <a:schemeClr val="bg1"/>
                </a:solidFill>
              </a:rPr>
              <a:t>için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önerilen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MuIC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44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5E9CF7C0-A35A-DE4D-B4D1-F3892AF93DB0}"/>
              </a:ext>
            </a:extLst>
          </p:cNvPr>
          <p:cNvSpPr txBox="1"/>
          <p:nvPr/>
        </p:nvSpPr>
        <p:spPr>
          <a:xfrm>
            <a:off x="5491670" y="1739443"/>
            <a:ext cx="6237859" cy="304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Demet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şeklinin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bozulmasını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ve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müon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bozunumu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ihmal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ederek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AloHEP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yazılımında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ışınlık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değerini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makale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tutarlı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olarak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6.9×10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33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bulundu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Fakat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proton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demetinin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ayar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kayması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nın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olması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gerekenin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çok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üzerinde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tr-T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ξ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1.2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olarak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çıktığı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görüldü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Fakat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proton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demetinin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ayar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kaymasının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deneysel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sınırı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tr-T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ξ</a:t>
            </a:r>
            <a:r>
              <a:rPr lang="en-US" sz="18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= 0.01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olduğundan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parametreler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oynanarak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optimal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değere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getirildi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Bunun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sonucunda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ışınlık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değeri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düşerek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gerçekçi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ışınlık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değeri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3.6×10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cm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olarak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hesaplandı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C3BCE338-D41C-D9B0-8E65-3686E57F4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144" y="1531835"/>
            <a:ext cx="64719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Tablo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BNLdeki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MuIC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için</a:t>
            </a:r>
            <a:r>
              <a:rPr lang="en-US" altLang="en-US" sz="16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μp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çarpıştırıcı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tasarımı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Tablo 14">
            <a:extLst>
              <a:ext uri="{FF2B5EF4-FFF2-40B4-BE49-F238E27FC236}">
                <a16:creationId xmlns:a16="http://schemas.microsoft.com/office/drawing/2014/main" id="{6597BF79-67DF-FD81-2F33-7D6083A48F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795710"/>
              </p:ext>
            </p:extLst>
          </p:nvPr>
        </p:nvGraphicFramePr>
        <p:xfrm>
          <a:off x="346144" y="2116610"/>
          <a:ext cx="4622259" cy="2438400"/>
        </p:xfrm>
        <a:graphic>
          <a:graphicData uri="http://schemas.openxmlformats.org/drawingml/2006/table">
            <a:tbl>
              <a:tblPr/>
              <a:tblGrid>
                <a:gridCol w="3136359">
                  <a:extLst>
                    <a:ext uri="{9D8B030D-6E8A-4147-A177-3AD203B41FA5}">
                      <a16:colId xmlns:a16="http://schemas.microsoft.com/office/drawing/2014/main" val="923963260"/>
                    </a:ext>
                  </a:extLst>
                </a:gridCol>
                <a:gridCol w="629866">
                  <a:extLst>
                    <a:ext uri="{9D8B030D-6E8A-4147-A177-3AD203B41FA5}">
                      <a16:colId xmlns:a16="http://schemas.microsoft.com/office/drawing/2014/main" val="3469167091"/>
                    </a:ext>
                  </a:extLst>
                </a:gridCol>
                <a:gridCol w="856034">
                  <a:extLst>
                    <a:ext uri="{9D8B030D-6E8A-4147-A177-3AD203B41FA5}">
                      <a16:colId xmlns:a16="http://schemas.microsoft.com/office/drawing/2014/main" val="2941226940"/>
                    </a:ext>
                  </a:extLst>
                </a:gridCol>
              </a:tblGrid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Parametreler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Müon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Proton 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3111636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Demet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Enerjisi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TeV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0.275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617814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Kütle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Merkezi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Enerjisi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TeV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50529"/>
                  </a:ext>
                </a:extLst>
              </a:tr>
              <a:tr h="920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Paketçik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Yoğunluğu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[10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18312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Normalize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Yayılımı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600" baseline="-25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x,y</a:t>
                      </a:r>
                      <a:r>
                        <a:rPr lang="en-US" sz="16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μm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691591"/>
                  </a:ext>
                </a:extLst>
              </a:tr>
              <a:tr h="5778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Çarpışma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nok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β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fonksiyonu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[cm]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3749151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Enine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Demet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Boyutları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,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600" baseline="-25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x,y</a:t>
                      </a:r>
                      <a:r>
                        <a:rPr lang="en-US" sz="16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μm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5.8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522157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Demet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Tekrarlama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frekansı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600" baseline="-25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(Hz)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558934"/>
                  </a:ext>
                </a:extLst>
              </a:tr>
              <a:tr h="5143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Müon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Paketçiğinin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kullanım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sayısı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3279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4617445"/>
                  </a:ext>
                </a:extLst>
              </a:tr>
              <a:tr h="5778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Işınlık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600" baseline="-25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μp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)[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6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39566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38E83BD-E27F-5A54-AAF3-0446EEF3D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0014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487343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Referanslar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45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A348FE91-DD75-79D7-00DA-272BE255EF20}"/>
              </a:ext>
            </a:extLst>
          </p:cNvPr>
          <p:cNvSpPr txBox="1"/>
          <p:nvPr/>
        </p:nvSpPr>
        <p:spPr>
          <a:xfrm>
            <a:off x="254000" y="798492"/>
            <a:ext cx="1172464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[1]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Griffiths, D.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Introduction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to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elementary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particles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John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Wiley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&amp;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Sons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2020</a:t>
            </a:r>
            <a:endParaRPr lang="en-US" sz="16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2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Benedikt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M., &amp;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Zimmermann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F.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Future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circular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Proc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Sch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Fermi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vol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194,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pp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73–80, 2016</a:t>
            </a:r>
            <a:endParaRPr lang="en-US" sz="1600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latin typeface="Times New Roman" panose="02020603050405020304" pitchFamily="18" charset="0"/>
                <a:ea typeface="Symbol" panose="05050102010706020507" pitchFamily="18" charset="2"/>
              </a:rPr>
              <a:t>3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Schulte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D.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Study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electromagnetic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and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hadronic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background in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interaction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region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TESLA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Thesis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Hamburg U., 1997</a:t>
            </a:r>
            <a:endParaRPr lang="en-US" sz="16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latin typeface="Times New Roman" panose="02020603050405020304" pitchFamily="18" charset="0"/>
                <a:ea typeface="Symbol" panose="05050102010706020507" pitchFamily="18" charset="2"/>
              </a:rPr>
              <a:t>4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Chen, P.,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Horton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-Smith, G.,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Ohgaki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T., et al.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“CAIN: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Conglomerat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d’ABEL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et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d’Interactions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Non-lineaires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Nucl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Instrum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Methods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Res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Sect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Accel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Spectrometers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Detect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Assoc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Equip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vol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355,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no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1,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pp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107–110, 1995</a:t>
            </a:r>
            <a:endParaRPr lang="en-US" sz="1600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5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Rimbault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C.,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Bambade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P.,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Dadoun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O., et al.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“GUINEA-PIG++: an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upgraded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version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linear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beam-beam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interaction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simulation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code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GUINEA-PIG.,” in 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2007 IEEE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Particle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Accelerator Conference (PAC)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2007,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pp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2728–2730</a:t>
            </a:r>
            <a:endParaRPr lang="en-US" sz="16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6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Peskin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M. E.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Concepts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elementary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particle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physics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vol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26. Oxford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University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Press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2019</a:t>
            </a:r>
            <a:endParaRPr lang="en-US" sz="1600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7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Herr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W., &amp;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Muratori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B.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Concept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luminosity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CERN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Document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Server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2006. https://cds.cern.ch/record/941318 (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accessed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Nov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20, 2022)</a:t>
            </a:r>
            <a:endParaRPr lang="en-US" sz="16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8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Acar, Y. C., Akay, A. N., Beser, S., et al.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Future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circular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based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lepton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–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hadron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and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photon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–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hadron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: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Luminosity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and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physics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Nucl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Instrum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Methods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Res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Sect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Accel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Spectrometers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Detect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Assoc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Equip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vol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871,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pp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47–53, 2017</a:t>
            </a:r>
            <a:endParaRPr lang="en-US" sz="16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0" marR="0" algn="just"/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9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Yokoya</a:t>
            </a:r>
            <a:r>
              <a:rPr lang="tr-TR" sz="1600" b="1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K.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“A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computer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simulation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code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for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beam-beam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interaction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in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linear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colliders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National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Lab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for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High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Energy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Physics</a:t>
            </a:r>
            <a:r>
              <a:rPr lang="tr-TR" sz="16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1985.</a:t>
            </a:r>
            <a:endParaRPr lang="en-US" sz="1600" kern="100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0" marR="0" algn="just"/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10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Venturini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M., &amp;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Kozanecki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W.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hourglass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effect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and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measurement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the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transverse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size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colliding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beams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luminosity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scans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2000</a:t>
            </a:r>
            <a:endParaRPr lang="en-US" sz="1600" kern="100" dirty="0"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0" marR="0" algn="just"/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11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Schulte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D.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Beam-beam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effects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in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linear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CERN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Yellow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Rep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Sch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Proc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vol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3,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pp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431–431, 2017</a:t>
            </a:r>
            <a:endParaRPr lang="en-US" sz="16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  <a:p>
            <a:pPr marL="0" marR="0" algn="just"/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[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12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]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Dagli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B.,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Ketenoglu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B., &amp; </a:t>
            </a:r>
            <a:r>
              <a:rPr lang="tr-TR" sz="1600" b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Sultansoy</a:t>
            </a:r>
            <a:r>
              <a:rPr lang="tr-TR" sz="1600" b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S.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“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Review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of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Muon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-Proton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Collider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Proposals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: Main </a:t>
            </a:r>
            <a:r>
              <a:rPr lang="tr-TR" sz="16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Parameters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,”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ArXiv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tr-TR" sz="1600" i="1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Prepr</a:t>
            </a:r>
            <a:r>
              <a:rPr lang="tr-TR" sz="1600" i="1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. ArXiv220600037</a:t>
            </a:r>
            <a:r>
              <a:rPr lang="tr-TR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, 2022</a:t>
            </a:r>
            <a:endParaRPr lang="en-US" sz="16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61540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Momentum </a:t>
            </a:r>
            <a:r>
              <a:rPr lang="en-US" sz="3200" dirty="0" err="1">
                <a:solidFill>
                  <a:schemeClr val="bg1"/>
                </a:solidFill>
              </a:rPr>
              <a:t>Dört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Vektörleri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5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5999" y="6116350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FD08F50-EAE3-FCE9-6471-47A7C682972C}"/>
                  </a:ext>
                </a:extLst>
              </p:cNvPr>
              <p:cNvSpPr txBox="1"/>
              <p:nvPr/>
            </p:nvSpPr>
            <p:spPr>
              <a:xfrm>
                <a:off x="4294412" y="1489345"/>
                <a:ext cx="360317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0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d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8FD08F50-EAE3-FCE9-6471-47A7C6829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412" y="1489345"/>
                <a:ext cx="3603175" cy="400110"/>
              </a:xfrm>
              <a:prstGeom prst="rect">
                <a:avLst/>
              </a:prstGeom>
              <a:blipFill>
                <a:blip r:embed="rId4"/>
                <a:stretch>
                  <a:fillRect t="-18182"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C8EDCA34-2DE6-929E-BF3F-82B531306868}"/>
                  </a:ext>
                </a:extLst>
              </p:cNvPr>
              <p:cNvSpPr txBox="1"/>
              <p:nvPr/>
            </p:nvSpPr>
            <p:spPr>
              <a:xfrm>
                <a:off x="4790415" y="2066458"/>
                <a:ext cx="261116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𝑚𝑐</m:t>
                              </m:r>
                            </m:e>
                          </m:d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Metin kutusu 8">
                <a:extLst>
                  <a:ext uri="{FF2B5EF4-FFF2-40B4-BE49-F238E27FC236}">
                    <a16:creationId xmlns:a16="http://schemas.microsoft.com/office/drawing/2014/main" id="{C8EDCA34-2DE6-929E-BF3F-82B531306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415" y="2066458"/>
                <a:ext cx="2611168" cy="400110"/>
              </a:xfrm>
              <a:prstGeom prst="rect">
                <a:avLst/>
              </a:prstGeom>
              <a:blipFill>
                <a:blip r:embed="rId5"/>
                <a:stretch>
                  <a:fillRect t="-116667" r="-6075" b="-17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Metin kutusu 10">
            <a:extLst>
              <a:ext uri="{FF2B5EF4-FFF2-40B4-BE49-F238E27FC236}">
                <a16:creationId xmlns:a16="http://schemas.microsoft.com/office/drawing/2014/main" id="{F2783503-8F1E-7974-3633-F4A565CEF37A}"/>
              </a:ext>
            </a:extLst>
          </p:cNvPr>
          <p:cNvSpPr txBox="1"/>
          <p:nvPr/>
        </p:nvSpPr>
        <p:spPr>
          <a:xfrm>
            <a:off x="1529601" y="2600421"/>
            <a:ext cx="8363786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tr-TR" sz="20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Bu değişmezliği temel ala</a:t>
            </a:r>
            <a:r>
              <a:rPr lang="en-US" sz="2000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n</a:t>
            </a:r>
            <a:r>
              <a:rPr lang="tr-TR" sz="20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momentum dört vektörleri</a:t>
            </a:r>
            <a:r>
              <a:rPr lang="en-US" sz="20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20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şu</a:t>
            </a:r>
            <a:r>
              <a:rPr lang="en-US" sz="20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20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şekilde</a:t>
            </a:r>
            <a:r>
              <a:rPr lang="en-US" sz="2000" kern="100" dirty="0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sz="2000" kern="100" dirty="0" err="1">
                <a:effectLst/>
                <a:latin typeface="Times New Roman" panose="02020603050405020304" pitchFamily="18" charset="0"/>
                <a:ea typeface="Symbol" panose="05050102010706020507" pitchFamily="18" charset="2"/>
              </a:rPr>
              <a:t>tanımlanır</a:t>
            </a:r>
            <a:r>
              <a:rPr lang="en-US" sz="2000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:</a:t>
            </a:r>
            <a:endParaRPr lang="en-US" sz="20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C62FCFD0-D3DB-6EC8-CEC0-4692276356A9}"/>
                  </a:ext>
                </a:extLst>
              </p:cNvPr>
              <p:cNvSpPr txBox="1"/>
              <p:nvPr/>
            </p:nvSpPr>
            <p:spPr>
              <a:xfrm>
                <a:off x="2802575" y="2921698"/>
                <a:ext cx="7617838" cy="18981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pPr>
                        <m:e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𝑝</m:t>
                          </m:r>
                        </m:e>
                        <m:sup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𝜇</m:t>
                          </m:r>
                        </m:sup>
                      </m:sSup>
                      <m:r>
                        <a:rPr lang="tr-TR" sz="200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d>
                        <m:dPr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0</m:t>
                              </m:r>
                            </m:sup>
                          </m:sSup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1</m:t>
                              </m:r>
                            </m:sup>
                          </m:sSup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2</m:t>
                              </m:r>
                            </m:sup>
                          </m:sSup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p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tr-TR" sz="2000" i="1" kern="10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d>
                        <m:dPr>
                          <m:ctrlPr>
                            <a:rPr lang="en-US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fPr>
                            <m:num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𝑐</m:t>
                              </m:r>
                            </m:den>
                          </m:f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acc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tr-TR" sz="2000" i="1" kern="100" smtClean="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</a:rPr>
                        <m:t>=</m:t>
                      </m:r>
                      <m:d>
                        <m:dPr>
                          <m:ctrlPr>
                            <a:rPr lang="en-US" sz="200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fPr>
                            <m:num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𝑐</m:t>
                              </m:r>
                            </m:den>
                          </m:f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𝑦</m:t>
                              </m:r>
                            </m:sub>
                          </m:sSub>
                          <m:r>
                            <a:rPr lang="tr-TR" sz="2000" i="1" kern="10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 kern="100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r>
                        <a:rPr lang="tr-TR" sz="20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,−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,−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tr-TR" sz="2000" i="1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,−</m:t>
                          </m:r>
                          <m:acc>
                            <m:accPr>
                              <m:chr m:val="⃗"/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tr-TR" sz="2000" i="1" smtClean="0">
                          <a:effectLst/>
                          <a:latin typeface="Cambria Math" panose="02040503050406030204" pitchFamily="18" charset="0"/>
                          <a:ea typeface="Symbol" panose="05050102010706020507" pitchFamily="18" charset="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tr-TR" sz="2000" i="1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  <a:cs typeface="Times New Roman" panose="02020603050405020304" pitchFamily="18" charset="0"/>
                            </a:rPr>
                            <m:t>,−</m:t>
                          </m:r>
                          <m:sSub>
                            <m:sSubPr>
                              <m:ctrlP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tr-TR" sz="2000" i="1">
                                  <a:effectLst/>
                                  <a:latin typeface="Cambria Math" panose="02040503050406030204" pitchFamily="18" charset="0"/>
                                  <a:ea typeface="Symbol" panose="05050102010706020507" pitchFamily="18" charset="2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C62FCFD0-D3DB-6EC8-CEC0-469227635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2575" y="2921698"/>
                <a:ext cx="7617838" cy="18981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F27A1EF9-015F-33BC-D79F-1F609B0D9FE1}"/>
                  </a:ext>
                </a:extLst>
              </p:cNvPr>
              <p:cNvSpPr txBox="1"/>
              <p:nvPr/>
            </p:nvSpPr>
            <p:spPr>
              <a:xfrm>
                <a:off x="4176647" y="4963113"/>
                <a:ext cx="3838704" cy="4310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p>
                          <m:r>
                            <a:rPr 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F27A1EF9-015F-33BC-D79F-1F609B0D9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647" y="4963113"/>
                <a:ext cx="3838704" cy="431015"/>
              </a:xfrm>
              <a:prstGeom prst="rect">
                <a:avLst/>
              </a:prstGeom>
              <a:blipFill>
                <a:blip r:embed="rId7"/>
                <a:stretch>
                  <a:fillRect t="-105634" b="-160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1129149-6622-73BE-9AB6-7527C1CF5A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8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extLst>
              <a:ext uri="{FF2B5EF4-FFF2-40B4-BE49-F238E27FC236}">
                <a16:creationId xmlns:a16="http://schemas.microsoft.com/office/drawing/2014/main" id="{F8F62AFA-C1EB-C3A4-50BC-81CA1B366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8189" y="3111051"/>
            <a:ext cx="2400874" cy="2400874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Kütle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Merkezi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Enerjisi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6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5A3D06B2-D743-CE62-1C3D-AA786A78D11C}"/>
                  </a:ext>
                </a:extLst>
              </p:cNvPr>
              <p:cNvSpPr txBox="1"/>
              <p:nvPr/>
            </p:nvSpPr>
            <p:spPr>
              <a:xfrm>
                <a:off x="216439" y="1330251"/>
                <a:ext cx="11884769" cy="6493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Çarpışan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yüksek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kern="100" dirty="0" err="1">
                    <a:latin typeface="Times New Roman" panose="02020603050405020304" pitchFamily="18" charset="0"/>
                    <a:ea typeface="Symbol" panose="05050102010706020507" pitchFamily="18" charset="2"/>
                  </a:rPr>
                  <a:t>enerjili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parçacıklar enerjilerine</a:t>
                </a:r>
                <a:r>
                  <a:rPr lang="en-US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ve</a:t>
                </a:r>
                <a:r>
                  <a:rPr lang="en-US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kern="1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momentumlarına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bağlı olarak ortaya serbest enerji çıkarırlar. Kütle merkezi enerjisi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tr-TR" sz="1800" i="1" kern="1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</a:rPr>
                          <m:t>𝑠</m:t>
                        </m:r>
                      </m:e>
                    </m:rad>
                  </m:oMath>
                </a14:m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) adı verilen bu serbest enerji </a:t>
                </a:r>
                <a:r>
                  <a:rPr lang="en-US" kern="100" dirty="0">
                    <a:latin typeface="Times New Roman" panose="02020603050405020304" pitchFamily="18" charset="0"/>
                    <a:ea typeface="Symbol" panose="05050102010706020507" pitchFamily="18" charset="2"/>
                  </a:rPr>
                  <a:t>yeni</a:t>
                </a:r>
                <a:r>
                  <a:rPr lang="tr-TR" sz="1800" kern="1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parçacıkların oluşumuna imkan sağlar.</a:t>
                </a:r>
                <a:endParaRPr lang="en-US" sz="1800" kern="1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5A3D06B2-D743-CE62-1C3D-AA786A78D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39" y="1330251"/>
                <a:ext cx="11884769" cy="649345"/>
              </a:xfrm>
              <a:prstGeom prst="rect">
                <a:avLst/>
              </a:prstGeom>
              <a:blipFill>
                <a:blip r:embed="rId5"/>
                <a:stretch>
                  <a:fillRect l="-462" t="-4673" r="-462" b="-14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Metin kutusu 8">
            <a:extLst>
              <a:ext uri="{FF2B5EF4-FFF2-40B4-BE49-F238E27FC236}">
                <a16:creationId xmlns:a16="http://schemas.microsoft.com/office/drawing/2014/main" id="{161ADD40-AB9B-A9C3-E0FC-98FD8AB82396}"/>
              </a:ext>
            </a:extLst>
          </p:cNvPr>
          <p:cNvSpPr txBox="1"/>
          <p:nvPr/>
        </p:nvSpPr>
        <p:spPr>
          <a:xfrm>
            <a:off x="604452" y="3639400"/>
            <a:ext cx="8127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Kütle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merkezi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enerjisi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çarpışma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sonucunda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oluşan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parçacıkların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kütlelerini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Symbol" panose="05050102010706020507" pitchFamily="18" charset="2"/>
              </a:rPr>
              <a:t>sınırlar</a:t>
            </a:r>
            <a:r>
              <a:rPr lang="en-US" kern="100" dirty="0">
                <a:latin typeface="Times New Roman" panose="02020603050405020304" pitchFamily="18" charset="0"/>
                <a:ea typeface="Symbol" panose="05050102010706020507" pitchFamily="18" charset="2"/>
              </a:rPr>
              <a:t>.</a:t>
            </a:r>
            <a:endParaRPr lang="en-US" sz="1800" kern="100" dirty="0">
              <a:effectLst/>
              <a:latin typeface="Times New Roman" panose="02020603050405020304" pitchFamily="18" charset="0"/>
              <a:ea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3810920-5B02-AF81-4751-BF54021376F2}"/>
                  </a:ext>
                </a:extLst>
              </p:cNvPr>
              <p:cNvSpPr txBox="1"/>
              <p:nvPr/>
            </p:nvSpPr>
            <p:spPr>
              <a:xfrm>
                <a:off x="1982249" y="4012915"/>
                <a:ext cx="6113834" cy="8485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 → 1 + 2 + … +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,  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0">
                          <a:latin typeface="Cambria Math" panose="02040503050406030204" pitchFamily="18" charset="0"/>
                        </a:rPr>
                        <m:t>≥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3810920-5B02-AF81-4751-BF54021376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2249" y="4012915"/>
                <a:ext cx="6113834" cy="8485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Metin kutusu 7">
            <a:extLst>
              <a:ext uri="{FF2B5EF4-FFF2-40B4-BE49-F238E27FC236}">
                <a16:creationId xmlns:a16="http://schemas.microsoft.com/office/drawing/2014/main" id="{B8E60438-35E6-7356-6CD0-9D0F9B9270EA}"/>
              </a:ext>
            </a:extLst>
          </p:cNvPr>
          <p:cNvSpPr txBox="1"/>
          <p:nvPr/>
        </p:nvSpPr>
        <p:spPr>
          <a:xfrm>
            <a:off x="450143" y="4788940"/>
            <a:ext cx="91780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Kütle merkezi enerjisi arttıkça daha küçük mesafeleri inceleyebiliriz. (Heisenberg Belirsizliği)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Yaklaşık 1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enerjiye (görülebilir ışık)  karşılık gelen mesafe yaklaşık 1 µm iken, 100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enerjiye 1 </a:t>
            </a:r>
            <a:r>
              <a:rPr lang="tr-T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tr-T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mesafe karşılık gelir.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995AC8-C05C-B4DC-F70D-A04BB1F960F7}"/>
              </a:ext>
            </a:extLst>
          </p:cNvPr>
          <p:cNvGrpSpPr/>
          <p:nvPr/>
        </p:nvGrpSpPr>
        <p:grpSpPr>
          <a:xfrm>
            <a:off x="604452" y="2067537"/>
            <a:ext cx="11934162" cy="1381732"/>
            <a:chOff x="446302" y="4779501"/>
            <a:chExt cx="11934162" cy="1381732"/>
          </a:xfrm>
        </p:grpSpPr>
        <p:sp>
          <p:nvSpPr>
            <p:cNvPr id="11" name="Metin kutusu 10">
              <a:extLst>
                <a:ext uri="{FF2B5EF4-FFF2-40B4-BE49-F238E27FC236}">
                  <a16:creationId xmlns:a16="http://schemas.microsoft.com/office/drawing/2014/main" id="{63F34D3C-7103-8CCA-0A89-D0EEC8154A83}"/>
                </a:ext>
              </a:extLst>
            </p:cNvPr>
            <p:cNvSpPr txBox="1"/>
            <p:nvPr/>
          </p:nvSpPr>
          <p:spPr>
            <a:xfrm>
              <a:off x="499749" y="4779501"/>
              <a:ext cx="1188071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A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ve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B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parçacıklarının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çarpışması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durumunda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kütle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merkezi</a:t>
              </a:r>
              <a:r>
                <a:rPr lang="en-US" sz="1800" dirty="0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 </a:t>
              </a:r>
              <a:r>
                <a:rPr lang="en-US" sz="1800" dirty="0" err="1">
                  <a:effectLst/>
                  <a:latin typeface="Times New Roman" panose="02020603050405020304" pitchFamily="18" charset="0"/>
                  <a:ea typeface="Symbol" panose="05050102010706020507" pitchFamily="18" charset="2"/>
                </a:rPr>
                <a:t>enerjisi</a:t>
              </a:r>
              <a:r>
                <a:rPr lang="en-US" dirty="0">
                  <a:latin typeface="Times New Roman" panose="02020603050405020304" pitchFamily="18" charset="0"/>
                  <a:ea typeface="Symbol" panose="05050102010706020507" pitchFamily="18" charset="2"/>
                </a:rPr>
                <a:t>: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Metin kutusu 12">
                  <a:extLst>
                    <a:ext uri="{FF2B5EF4-FFF2-40B4-BE49-F238E27FC236}">
                      <a16:creationId xmlns:a16="http://schemas.microsoft.com/office/drawing/2014/main" id="{B646B72C-B6C6-AA50-DD41-2DF6861A072C}"/>
                    </a:ext>
                  </a:extLst>
                </p:cNvPr>
                <p:cNvSpPr txBox="1"/>
                <p:nvPr/>
              </p:nvSpPr>
              <p:spPr>
                <a:xfrm>
                  <a:off x="4060533" y="5231174"/>
                  <a:ext cx="2244657" cy="42774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rad>
                        <m:r>
                          <a:rPr lang="en-US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  <m:r>
                                      <a:rPr lang="en-US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Metin kutusu 12">
                  <a:extLst>
                    <a:ext uri="{FF2B5EF4-FFF2-40B4-BE49-F238E27FC236}">
                      <a16:creationId xmlns:a16="http://schemas.microsoft.com/office/drawing/2014/main" id="{B646B72C-B6C6-AA50-DD41-2DF6861A0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60533" y="5231174"/>
                  <a:ext cx="2244657" cy="427746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</p:spPr>
              <p:txBody>
                <a:bodyPr/>
                <a:lstStyle/>
                <a:p>
                  <a:r>
                    <a:rPr lang="tr-T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Metin kutusu 11">
                  <a:extLst>
                    <a:ext uri="{FF2B5EF4-FFF2-40B4-BE49-F238E27FC236}">
                      <a16:creationId xmlns:a16="http://schemas.microsoft.com/office/drawing/2014/main" id="{CCF6DAD0-28FB-46B7-9E7E-D70AC469AC97}"/>
                    </a:ext>
                  </a:extLst>
                </p:cNvPr>
                <p:cNvSpPr txBox="1"/>
                <p:nvPr/>
              </p:nvSpPr>
              <p:spPr>
                <a:xfrm>
                  <a:off x="446302" y="5791901"/>
                  <a:ext cx="1171777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algn="just"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US" kern="100" dirty="0"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Burada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kern="100" smtClean="0"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b="0" i="1" kern="100" smtClean="0"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𝑝</m:t>
                          </m:r>
                        </m:e>
                        <m:sub>
                          <m:r>
                            <a:rPr lang="en-US" b="0" i="1" kern="100" smtClean="0"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𝐴</m:t>
                          </m:r>
                        </m:sub>
                      </m:sSub>
                    </m:oMath>
                  </a14:m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ve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b="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sz="1800" b="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𝑝</m:t>
                          </m:r>
                        </m:e>
                        <m:sub>
                          <m:r>
                            <a:rPr lang="en-US" sz="1800" b="0" i="1" kern="100" smtClean="0">
                              <a:effectLst/>
                              <a:latin typeface="Cambria Math" panose="02040503050406030204" pitchFamily="18" charset="0"/>
                              <a:ea typeface="Symbol" panose="05050102010706020507" pitchFamily="18" charset="2"/>
                            </a:rPr>
                            <m:t>𝐵</m:t>
                          </m:r>
                        </m:sub>
                      </m:sSub>
                    </m:oMath>
                  </a14:m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değerleri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A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ve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B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parçacıklarının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momentum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dört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vektörlerini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temsil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 </a:t>
                  </a:r>
                  <a:r>
                    <a:rPr lang="en-US" sz="1800" kern="100" dirty="0" err="1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eder</a:t>
                  </a:r>
                  <a:r>
                    <a:rPr lang="en-US" sz="1800" kern="100" dirty="0">
                      <a:effectLst/>
                      <a:latin typeface="Times New Roman" panose="02020603050405020304" pitchFamily="18" charset="0"/>
                      <a:ea typeface="Symbol" panose="05050102010706020507" pitchFamily="18" charset="2"/>
                    </a:rPr>
                    <a:t>.</a:t>
                  </a:r>
                </a:p>
              </p:txBody>
            </p:sp>
          </mc:Choice>
          <mc:Fallback xmlns="">
            <p:sp>
              <p:nvSpPr>
                <p:cNvPr id="12" name="Metin kutusu 11">
                  <a:extLst>
                    <a:ext uri="{FF2B5EF4-FFF2-40B4-BE49-F238E27FC236}">
                      <a16:creationId xmlns:a16="http://schemas.microsoft.com/office/drawing/2014/main" id="{CCF6DAD0-28FB-46B7-9E7E-D70AC469AC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302" y="5791901"/>
                  <a:ext cx="11717777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416" t="-8197" b="-24590"/>
                  </a:stretch>
                </a:blipFill>
              </p:spPr>
              <p:txBody>
                <a:bodyPr/>
                <a:lstStyle/>
                <a:p>
                  <a:r>
                    <a:rPr lang="tr-T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DFB36A2-B50E-7327-DB17-76E73CBCED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496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Kütle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Merkezi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Enerjisi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67523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7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4771B719-322F-7798-E29D-9D2EB25027F1}"/>
                  </a:ext>
                </a:extLst>
              </p:cNvPr>
              <p:cNvSpPr txBox="1"/>
              <p:nvPr/>
            </p:nvSpPr>
            <p:spPr>
              <a:xfrm>
                <a:off x="1906227" y="1309248"/>
                <a:ext cx="8217441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  <m:sup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acc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acc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4771B719-322F-7798-E29D-9D2EB2502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6227" y="1309248"/>
                <a:ext cx="8217441" cy="6560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0ED93920-0B04-EADE-BE9E-2011B04F5252}"/>
                  </a:ext>
                </a:extLst>
              </p:cNvPr>
              <p:cNvSpPr txBox="1"/>
              <p:nvPr/>
            </p:nvSpPr>
            <p:spPr>
              <a:xfrm>
                <a:off x="2377195" y="2890037"/>
                <a:ext cx="6113834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Metin kutusu 12">
                <a:extLst>
                  <a:ext uri="{FF2B5EF4-FFF2-40B4-BE49-F238E27FC236}">
                    <a16:creationId xmlns:a16="http://schemas.microsoft.com/office/drawing/2014/main" id="{0ED93920-0B04-EADE-BE9E-2011B04F5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195" y="2890037"/>
                <a:ext cx="6113834" cy="6560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9E94569-6868-1093-DC68-0103228AB776}"/>
                  </a:ext>
                </a:extLst>
              </p:cNvPr>
              <p:cNvSpPr txBox="1"/>
              <p:nvPr/>
            </p:nvSpPr>
            <p:spPr>
              <a:xfrm>
                <a:off x="804180" y="3607452"/>
                <a:ext cx="110441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Yüksek enerjili parçacıklardan bahsettiğimize göre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≫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olduğunda dolayı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≅0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ve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≅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şeklinde alabiliriz. </a:t>
                </a:r>
                <a:endParaRPr lang="en-US" dirty="0"/>
              </a:p>
            </p:txBody>
          </p:sp>
        </mc:Choice>
        <mc:Fallback xmlns="">
          <p:sp>
            <p:nvSpPr>
              <p:cNvPr id="15" name="Metin kutusu 14">
                <a:extLst>
                  <a:ext uri="{FF2B5EF4-FFF2-40B4-BE49-F238E27FC236}">
                    <a16:creationId xmlns:a16="http://schemas.microsoft.com/office/drawing/2014/main" id="{99E94569-6868-1093-DC68-0103228AB7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80" y="3607452"/>
                <a:ext cx="11044107" cy="369332"/>
              </a:xfrm>
              <a:prstGeom prst="rect">
                <a:avLst/>
              </a:prstGeom>
              <a:blipFill>
                <a:blip r:embed="rId6"/>
                <a:stretch>
                  <a:fillRect l="-497" t="-23333" r="-66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9FEED9A2-DC35-A5D3-6EA7-44027CB73AF7}"/>
                  </a:ext>
                </a:extLst>
              </p:cNvPr>
              <p:cNvSpPr txBox="1"/>
              <p:nvPr/>
            </p:nvSpPr>
            <p:spPr>
              <a:xfrm>
                <a:off x="804180" y="2047808"/>
                <a:ext cx="10421537" cy="6974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Burada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dönüşümü kullanılabilir. Ayrıca çarpıştırıcılarda parçacıkların yaklaşık 180 derecelik açı ile çarpıştıklarını varsaydığımızda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⋅</m:t>
                    </m:r>
                    <m:acc>
                      <m:accPr>
                        <m:chr m:val="⃗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tr-TR" sz="1800" i="1">
                                <a:effectLst/>
                                <a:latin typeface="Cambria Math" panose="02040503050406030204" pitchFamily="18" charset="0"/>
                                <a:ea typeface="Symbol" panose="05050102010706020507" pitchFamily="18" charset="2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sub>
                        </m:sSub>
                      </m:e>
                    </m:acc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acc>
                      </m:e>
                    </m:d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acc>
                      </m:e>
                    </m:d>
                    <m:func>
                      <m:func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tr-TR" sz="1800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180</m:t>
                        </m:r>
                      </m:e>
                    </m:func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 −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acc>
                      </m:e>
                    </m:d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acc>
                      </m:e>
                    </m:d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olduğunu söyleyebiliriz. </a:t>
                </a:r>
                <a:endParaRPr lang="en-US" dirty="0"/>
              </a:p>
            </p:txBody>
          </p:sp>
        </mc:Choice>
        <mc:Fallback xmlns="">
          <p:sp>
            <p:nvSpPr>
              <p:cNvPr id="17" name="Metin kutusu 16">
                <a:extLst>
                  <a:ext uri="{FF2B5EF4-FFF2-40B4-BE49-F238E27FC236}">
                    <a16:creationId xmlns:a16="http://schemas.microsoft.com/office/drawing/2014/main" id="{9FEED9A2-DC35-A5D3-6EA7-44027CB73A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80" y="2047808"/>
                <a:ext cx="10421537" cy="697435"/>
              </a:xfrm>
              <a:prstGeom prst="rect">
                <a:avLst/>
              </a:prstGeom>
              <a:blipFill>
                <a:blip r:embed="rId7"/>
                <a:stretch>
                  <a:fillRect l="-527" t="-4386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2736D4EA-CB45-D275-2EFF-B01862AD839A}"/>
                  </a:ext>
                </a:extLst>
              </p:cNvPr>
              <p:cNvSpPr txBox="1"/>
              <p:nvPr/>
            </p:nvSpPr>
            <p:spPr>
              <a:xfrm>
                <a:off x="4772241" y="4022249"/>
                <a:ext cx="1651270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Metin kutusu 18">
                <a:extLst>
                  <a:ext uri="{FF2B5EF4-FFF2-40B4-BE49-F238E27FC236}">
                    <a16:creationId xmlns:a16="http://schemas.microsoft.com/office/drawing/2014/main" id="{2736D4EA-CB45-D275-2EFF-B01862AD8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241" y="4022249"/>
                <a:ext cx="1651270" cy="4277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5CF3D991-0308-3CF3-1965-CB7C0E3F1C0A}"/>
                  </a:ext>
                </a:extLst>
              </p:cNvPr>
              <p:cNvSpPr txBox="1"/>
              <p:nvPr/>
            </p:nvSpPr>
            <p:spPr>
              <a:xfrm>
                <a:off x="804180" y="4675038"/>
                <a:ext cx="1107980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Eğer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yüksek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enerjili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A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parçacığı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durgun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B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parçacığına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çarpacak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olursa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B </a:t>
                </a:r>
                <a:r>
                  <a:rPr lang="en-US" sz="1800" dirty="0" err="1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parçacığının</a:t>
                </a:r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sahip olduğu enerji sadece kütle enerjisi olacağından dolayı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tr-TR" sz="1800" i="1">
                            <a:effectLst/>
                            <a:latin typeface="Cambria Math" panose="02040503050406030204" pitchFamily="18" charset="0"/>
                            <a:ea typeface="Symbol" panose="05050102010706020507" pitchFamily="18" charset="2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olur ve ayrıca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tr-TR" sz="1800" i="1">
                                    <a:effectLst/>
                                    <a:latin typeface="Cambria Math" panose="02040503050406030204" pitchFamily="18" charset="0"/>
                                    <a:ea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tr-TR" sz="1800" i="1">
                        <a:effectLst/>
                        <a:latin typeface="Cambria Math" panose="02040503050406030204" pitchFamily="18" charset="0"/>
                        <a:ea typeface="Symbol" panose="05050102010706020507" pitchFamily="18" charset="2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tr-TR" sz="1800" dirty="0">
                    <a:effectLst/>
                    <a:latin typeface="Times New Roman" panose="02020603050405020304" pitchFamily="18" charset="0"/>
                    <a:ea typeface="Symbol" panose="05050102010706020507" pitchFamily="18" charset="2"/>
                  </a:rPr>
                  <a:t> olduğundan momentumları içeren terim 0 olur.</a:t>
                </a:r>
                <a:endParaRPr lang="en-US" dirty="0"/>
              </a:p>
            </p:txBody>
          </p:sp>
        </mc:Choice>
        <mc:Fallback xmlns="">
          <p:sp>
            <p:nvSpPr>
              <p:cNvPr id="20" name="Metin kutusu 19">
                <a:extLst>
                  <a:ext uri="{FF2B5EF4-FFF2-40B4-BE49-F238E27FC236}">
                    <a16:creationId xmlns:a16="http://schemas.microsoft.com/office/drawing/2014/main" id="{5CF3D991-0308-3CF3-1965-CB7C0E3F1C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180" y="4675038"/>
                <a:ext cx="11079804" cy="646331"/>
              </a:xfrm>
              <a:prstGeom prst="rect">
                <a:avLst/>
              </a:prstGeom>
              <a:blipFill>
                <a:blip r:embed="rId9"/>
                <a:stretch>
                  <a:fillRect l="-495" t="-5660" r="-385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A2FEBEF8-23CB-C3BD-6099-8BC2AC868BE9}"/>
                  </a:ext>
                </a:extLst>
              </p:cNvPr>
              <p:cNvSpPr txBox="1"/>
              <p:nvPr/>
            </p:nvSpPr>
            <p:spPr>
              <a:xfrm>
                <a:off x="4697875" y="5418669"/>
                <a:ext cx="1800001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Metin kutusu 20">
                <a:extLst>
                  <a:ext uri="{FF2B5EF4-FFF2-40B4-BE49-F238E27FC236}">
                    <a16:creationId xmlns:a16="http://schemas.microsoft.com/office/drawing/2014/main" id="{A2FEBEF8-23CB-C3BD-6099-8BC2AC868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875" y="5418669"/>
                <a:ext cx="1800001" cy="4277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864C53F-4636-8055-2861-9642CC1F07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59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</a:rPr>
              <a:t>Neden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Çarpıştırıcılara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İhtiyaç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Duyarız</a:t>
            </a:r>
            <a:r>
              <a:rPr lang="en-US" sz="3200" dirty="0">
                <a:solidFill>
                  <a:schemeClr val="bg1"/>
                </a:solidFill>
              </a:rPr>
              <a:t>?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EEA8-DC9F-4E64-A6F9-C0ED830CBD9B}" type="slidenum">
              <a:rPr lang="tr-TR" smtClean="0"/>
              <a:pPr/>
              <a:t>8</a:t>
            </a:fld>
            <a:endParaRPr lang="tr-TR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4E227796-B2DC-09B3-7685-398969507B89}"/>
                  </a:ext>
                </a:extLst>
              </p:cNvPr>
              <p:cNvSpPr txBox="1"/>
              <p:nvPr/>
            </p:nvSpPr>
            <p:spPr>
              <a:xfrm>
                <a:off x="632298" y="1355374"/>
                <a:ext cx="10721502" cy="46817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CERN’deki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Büyük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Elektron-Pozitron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(LEP)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Çarpıştırıcısında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Z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bozonu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𝑍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≅90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𝐺𝑒𝑉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elde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edebilmek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için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=45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Sabit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hedef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kullanılırsa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Büyük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Hadron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Ç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arpıştırıcısında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14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kütle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merkezi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enerjisi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elde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edebilmek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için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𝑇𝑒𝑉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Sabit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hedef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kullanılırsa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𝑇𝑒𝑉</m:t>
                      </m:r>
                    </m:oMath>
                  </m:oMathPara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Günümüz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hızlandırıcı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teknolojisi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ile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imkansızdır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Metin kutusu 4">
                <a:extLst>
                  <a:ext uri="{FF2B5EF4-FFF2-40B4-BE49-F238E27FC236}">
                    <a16:creationId xmlns:a16="http://schemas.microsoft.com/office/drawing/2014/main" id="{4E227796-B2DC-09B3-7685-398969507B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98" y="1355374"/>
                <a:ext cx="10721502" cy="4681794"/>
              </a:xfrm>
              <a:prstGeom prst="rect">
                <a:avLst/>
              </a:prstGeom>
              <a:blipFill>
                <a:blip r:embed="rId4"/>
                <a:stretch>
                  <a:fillRect l="-512" t="-651" b="-11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58F7B31A-3962-1334-B2C5-CAEE11729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82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2">
            <a:extLst>
              <a:ext uri="{FF2B5EF4-FFF2-40B4-BE49-F238E27FC236}">
                <a16:creationId xmlns:a16="http://schemas.microsoft.com/office/drawing/2014/main" id="{AE81A9E9-744D-C4CC-5B69-6B6F4E8FDB50}"/>
              </a:ext>
            </a:extLst>
          </p:cNvPr>
          <p:cNvSpPr txBox="1">
            <a:spLocks/>
          </p:cNvSpPr>
          <p:nvPr/>
        </p:nvSpPr>
        <p:spPr>
          <a:xfrm>
            <a:off x="8320839" y="7436361"/>
            <a:ext cx="2151231" cy="32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C25EE-239B-4C5F-AAD1-255A7D5F1EE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09939D7-EC7E-BE84-DFA6-9F2ACF2C3BA1}"/>
              </a:ext>
            </a:extLst>
          </p:cNvPr>
          <p:cNvGrpSpPr/>
          <p:nvPr/>
        </p:nvGrpSpPr>
        <p:grpSpPr>
          <a:xfrm>
            <a:off x="321415" y="1329344"/>
            <a:ext cx="4927092" cy="4676918"/>
            <a:chOff x="35797" y="1401220"/>
            <a:chExt cx="5408721" cy="5179375"/>
          </a:xfrm>
        </p:grpSpPr>
        <p:pic>
          <p:nvPicPr>
            <p:cNvPr id="3" name="Resim 2">
              <a:extLst>
                <a:ext uri="{FF2B5EF4-FFF2-40B4-BE49-F238E27FC236}">
                  <a16:creationId xmlns:a16="http://schemas.microsoft.com/office/drawing/2014/main" id="{27DDF8EB-3611-F0BD-565D-E800D6CC6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97" y="1401220"/>
              <a:ext cx="5408721" cy="517937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4806D40-0613-FE77-FA4F-B118F4FF1698}"/>
                </a:ext>
              </a:extLst>
            </p:cNvPr>
            <p:cNvSpPr>
              <a:spLocks/>
            </p:cNvSpPr>
            <p:nvPr/>
          </p:nvSpPr>
          <p:spPr>
            <a:xfrm>
              <a:off x="1591904" y="3083633"/>
              <a:ext cx="637966" cy="2350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9398B3E-6D7D-6CBF-79DE-6623971AF77C}"/>
                </a:ext>
              </a:extLst>
            </p:cNvPr>
            <p:cNvSpPr>
              <a:spLocks/>
            </p:cNvSpPr>
            <p:nvPr/>
          </p:nvSpPr>
          <p:spPr>
            <a:xfrm>
              <a:off x="2495143" y="3065832"/>
              <a:ext cx="637966" cy="2350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45309A7-FD06-8D6D-AF62-0491637921E1}"/>
                </a:ext>
              </a:extLst>
            </p:cNvPr>
            <p:cNvSpPr>
              <a:spLocks/>
            </p:cNvSpPr>
            <p:nvPr/>
          </p:nvSpPr>
          <p:spPr>
            <a:xfrm>
              <a:off x="2561682" y="5059445"/>
              <a:ext cx="637966" cy="2350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7A9DCB6-2447-DB7A-63E2-67E1F2A3B377}"/>
                </a:ext>
              </a:extLst>
            </p:cNvPr>
            <p:cNvSpPr>
              <a:spLocks/>
            </p:cNvSpPr>
            <p:nvPr/>
          </p:nvSpPr>
          <p:spPr>
            <a:xfrm>
              <a:off x="3541893" y="3072758"/>
              <a:ext cx="637966" cy="23509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D4F6B88-AA3B-1B38-D8B0-2AA26FCDA9C9}"/>
                </a:ext>
              </a:extLst>
            </p:cNvPr>
            <p:cNvSpPr>
              <a:spLocks/>
            </p:cNvSpPr>
            <p:nvPr/>
          </p:nvSpPr>
          <p:spPr>
            <a:xfrm>
              <a:off x="4536501" y="3024060"/>
              <a:ext cx="637966" cy="29576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B3E787-91DF-6584-2495-355DC8DE1D44}"/>
                </a:ext>
              </a:extLst>
            </p:cNvPr>
            <p:cNvSpPr>
              <a:spLocks/>
            </p:cNvSpPr>
            <p:nvPr/>
          </p:nvSpPr>
          <p:spPr>
            <a:xfrm>
              <a:off x="3458596" y="6006806"/>
              <a:ext cx="721336" cy="2795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938A3E8-42AE-266A-F4CC-EBBF14D67241}"/>
                </a:ext>
              </a:extLst>
            </p:cNvPr>
            <p:cNvSpPr>
              <a:spLocks/>
            </p:cNvSpPr>
            <p:nvPr/>
          </p:nvSpPr>
          <p:spPr>
            <a:xfrm>
              <a:off x="3425780" y="5059446"/>
              <a:ext cx="698107" cy="27953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6007963C-31B5-AAF8-B896-F68D72C86BB8}"/>
              </a:ext>
            </a:extLst>
          </p:cNvPr>
          <p:cNvSpPr txBox="1"/>
          <p:nvPr/>
        </p:nvSpPr>
        <p:spPr>
          <a:xfrm>
            <a:off x="5359941" y="1678524"/>
            <a:ext cx="67962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Tılsım (charm) kuark ve tau-lepton 1974 yılında SLAC (ABD) ulusal laboratuvarındaki SPEAR </a:t>
            </a:r>
            <a:r>
              <a:rPr lang="tr-TR" dirty="0" err="1"/>
              <a:t>elekt</a:t>
            </a:r>
            <a:r>
              <a:rPr lang="en-US" dirty="0"/>
              <a:t>r</a:t>
            </a:r>
            <a:r>
              <a:rPr lang="tr-TR" dirty="0"/>
              <a:t>on-pozitron çarpıştırıcısında bulundu.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Gluon 1979 yılında DESY (Almanya) ulusal laboratuvarındaki PETRA </a:t>
            </a:r>
            <a:r>
              <a:rPr lang="tr-TR" dirty="0" err="1"/>
              <a:t>elekt</a:t>
            </a:r>
            <a:r>
              <a:rPr lang="en-US" dirty="0"/>
              <a:t>r</a:t>
            </a:r>
            <a:r>
              <a:rPr lang="tr-TR" dirty="0"/>
              <a:t>on-pozitron çarpıştırıcısında bulundu.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W ve Z bozonları 1983 yılında CERN’deki  SPS (Super Proton Synchrotron) proton-antiproton çarpıştırıcısında bulundu.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/>
              <a:t>Üst (top) kuark 1995 yılında FNAL (ABD) ulusal laboratuvarındaki Tevatron proton-antiproton çarpıştırıcısında bulundu.</a:t>
            </a:r>
          </a:p>
          <a:p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Higgs </a:t>
            </a:r>
            <a:r>
              <a:rPr lang="en-US" dirty="0" err="1"/>
              <a:t>Bozonu</a:t>
            </a:r>
            <a:r>
              <a:rPr lang="en-US" dirty="0"/>
              <a:t> 2012 </a:t>
            </a:r>
            <a:r>
              <a:rPr lang="en-US" dirty="0" err="1"/>
              <a:t>yılında</a:t>
            </a:r>
            <a:r>
              <a:rPr lang="en-US" dirty="0"/>
              <a:t> </a:t>
            </a:r>
            <a:r>
              <a:rPr lang="en-US" dirty="0" err="1"/>
              <a:t>Büyük</a:t>
            </a:r>
            <a:r>
              <a:rPr lang="en-US" dirty="0"/>
              <a:t> Hadron </a:t>
            </a:r>
            <a:r>
              <a:rPr lang="en-US" dirty="0" err="1"/>
              <a:t>Çarpıştırıcısı</a:t>
            </a:r>
            <a:r>
              <a:rPr lang="en-US" dirty="0"/>
              <a:t> (LHC)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keşfedilmiştir</a:t>
            </a:r>
            <a:r>
              <a:rPr lang="en-US" dirty="0"/>
              <a:t>.</a:t>
            </a: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-24"/>
            <a:ext cx="12192000" cy="1177071"/>
          </a:xfrm>
          <a:solidFill>
            <a:schemeClr val="tx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tr-TR" sz="3200" dirty="0">
                <a:solidFill>
                  <a:schemeClr val="bg1"/>
                </a:solidFill>
              </a:rPr>
              <a:t>Çarpıştırıcılarda </a:t>
            </a:r>
            <a:r>
              <a:rPr lang="en-US" sz="3200" dirty="0">
                <a:solidFill>
                  <a:schemeClr val="bg1"/>
                </a:solidFill>
              </a:rPr>
              <a:t>K</a:t>
            </a:r>
            <a:r>
              <a:rPr lang="tr-TR" sz="3200" dirty="0" err="1">
                <a:solidFill>
                  <a:schemeClr val="bg1"/>
                </a:solidFill>
              </a:rPr>
              <a:t>eşfedilen</a:t>
            </a:r>
            <a:r>
              <a:rPr lang="tr-TR" sz="3200" dirty="0">
                <a:solidFill>
                  <a:schemeClr val="bg1"/>
                </a:solidFill>
              </a:rPr>
              <a:t> SM </a:t>
            </a:r>
            <a:r>
              <a:rPr lang="en-US" sz="3200" dirty="0">
                <a:solidFill>
                  <a:schemeClr val="bg1"/>
                </a:solidFill>
              </a:rPr>
              <a:t>P</a:t>
            </a:r>
            <a:r>
              <a:rPr lang="tr-TR" sz="3200" dirty="0" err="1">
                <a:solidFill>
                  <a:schemeClr val="bg1"/>
                </a:solidFill>
              </a:rPr>
              <a:t>arçacıkları</a:t>
            </a:r>
            <a:endParaRPr lang="tr-TR" sz="3200" dirty="0">
              <a:solidFill>
                <a:schemeClr val="bg1"/>
              </a:solidFill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0" y="6696706"/>
            <a:ext cx="12192000" cy="19047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121920" tIns="60960" rIns="121920" bIns="60960" rtlCol="0" anchor="ctr">
            <a:noAutofit/>
          </a:bodyPr>
          <a:lstStyle/>
          <a:p>
            <a:pPr algn="ctr" defTabSz="1219170">
              <a:spcBef>
                <a:spcPct val="0"/>
              </a:spcBef>
              <a:defRPr/>
            </a:pPr>
            <a:endParaRPr lang="tr-TR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610600" y="6331581"/>
            <a:ext cx="2743200" cy="365125"/>
          </a:xfrm>
        </p:spPr>
        <p:txBody>
          <a:bodyPr/>
          <a:lstStyle/>
          <a:p>
            <a:fld id="{61F3EEA8-DC9F-4E64-A6F9-C0ED830CBD9B}" type="slidenum">
              <a:rPr lang="tr-TR" smtClean="0"/>
              <a:pPr/>
              <a:t>9</a:t>
            </a:fld>
            <a:endParaRPr lang="tr-TR" dirty="0"/>
          </a:p>
        </p:txBody>
      </p:sp>
      <p:pic>
        <p:nvPicPr>
          <p:cNvPr id="7" name="Picture 2" descr="International - TOBB ET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507" y="6096019"/>
            <a:ext cx="1800000" cy="480000"/>
          </a:xfrm>
          <a:prstGeom prst="rect">
            <a:avLst/>
          </a:prstGeom>
          <a:noFill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0EEFDD-F47C-CB7B-F1DF-A3E1B75FF3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948" y="6078138"/>
            <a:ext cx="3986103" cy="51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20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3486</TotalTime>
  <Words>3525</Words>
  <Application>Microsoft Office PowerPoint</Application>
  <PresentationFormat>Widescreen</PresentationFormat>
  <Paragraphs>453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Abadi</vt:lpstr>
      <vt:lpstr>Arial</vt:lpstr>
      <vt:lpstr>Calibri</vt:lpstr>
      <vt:lpstr>Calibri Light</vt:lpstr>
      <vt:lpstr>Cambria Math</vt:lpstr>
      <vt:lpstr>Symbol</vt:lpstr>
      <vt:lpstr>Times New Roman</vt:lpstr>
      <vt:lpstr>Untitled Sans</vt:lpstr>
      <vt:lpstr>Wingdings</vt:lpstr>
      <vt:lpstr>Office Teması</vt:lpstr>
      <vt:lpstr>A luminosity optimizer for High Energy Physics (AloHEP) Çarpışma Bölgesi Simülasyonu Yapılarak Çarpıştırıcıların Temel Parametrelerinin Belirlenmesi</vt:lpstr>
      <vt:lpstr>PowerPoint Presentation</vt:lpstr>
      <vt:lpstr>Enerji ve Kütle</vt:lpstr>
      <vt:lpstr>Büyük Hadron Çarpıştırıcısı </vt:lpstr>
      <vt:lpstr>Momentum Dört Vektörleri</vt:lpstr>
      <vt:lpstr>Kütle Merkezi Enerjisi</vt:lpstr>
      <vt:lpstr>Kütle Merkezi Enerjisi</vt:lpstr>
      <vt:lpstr>Neden Çarpıştırıcılara İhtiyaç Duyarız?</vt:lpstr>
      <vt:lpstr>Çarpıştırıcılarda Keşfedilen SM Parçacıkları</vt:lpstr>
      <vt:lpstr>Çarpıştırıcı Tipleri</vt:lpstr>
      <vt:lpstr>Parçacık Demeti</vt:lpstr>
      <vt:lpstr>Sinktrotron Radyasyonu</vt:lpstr>
      <vt:lpstr>Çarpıştırıcılarda Kullanılan Parçacıklar</vt:lpstr>
      <vt:lpstr>Işınlık (Luminosity) Kavramı</vt:lpstr>
      <vt:lpstr>Parçacık Paketçiği</vt:lpstr>
      <vt:lpstr>Paketçiklerde Parçacık Dağılımı</vt:lpstr>
      <vt:lpstr>Işınlık Hesabı</vt:lpstr>
      <vt:lpstr>Asimetrik Çarpıştırıcılar</vt:lpstr>
      <vt:lpstr>A luminosity optimizer for HEP (AloHEP) Yazılımı</vt:lpstr>
      <vt:lpstr>Paketçik Tasarımı</vt:lpstr>
      <vt:lpstr>Çarpışma Bölgesi Tasarımı</vt:lpstr>
      <vt:lpstr>Paketçikleri Dilimlere Ayırma</vt:lpstr>
      <vt:lpstr>Paketçik Dilimi ve Makro parçacık Tasarımı</vt:lpstr>
      <vt:lpstr>Simülasyonda Işınlık Hesaplama</vt:lpstr>
      <vt:lpstr>Gelecek Dairesel Çarpıştırıcısı (FCC) proton-proton Çarpışma Simülasyonu</vt:lpstr>
      <vt:lpstr>Paketçiğin Yönünü ve Şeklini Etkileyen Faktörler</vt:lpstr>
      <vt:lpstr>Enine Demet Parametreleri</vt:lpstr>
      <vt:lpstr>Boşlukta Enine Demet Parametreleri </vt:lpstr>
      <vt:lpstr>Kum Saati Etkisinin Simülasyona Uyarlanması</vt:lpstr>
      <vt:lpstr>Simülasyonda Kum Saati Etkisi</vt:lpstr>
      <vt:lpstr>Çarpışma Açısının Etkisi</vt:lpstr>
      <vt:lpstr>Çarpışma Açısının Etkisi</vt:lpstr>
      <vt:lpstr>Demet-demet Etkileşimi (Beam-Beam Effect)</vt:lpstr>
      <vt:lpstr>Simülasyonda Kuvvet Alanı</vt:lpstr>
      <vt:lpstr>Kuvvetin Belirlenmesi</vt:lpstr>
      <vt:lpstr>Makro Parçacıkların İvmelenmesi</vt:lpstr>
      <vt:lpstr>Uluslararası Doğrusal Çarpıştırıcı (ILC) elektron-pozitron Çarpışma Simülasyonu</vt:lpstr>
      <vt:lpstr>A luminosity optimizer for HEP (AloHEP) Yazılımı</vt:lpstr>
      <vt:lpstr>AloHEP Yazılımı</vt:lpstr>
      <vt:lpstr>AloHEP Yazılımı</vt:lpstr>
      <vt:lpstr>AloHEP Yazılımı</vt:lpstr>
      <vt:lpstr>Asimetrik Çarpışma Örneği</vt:lpstr>
      <vt:lpstr>  AloHEP Uygulama Örneği: BNL için önerilen MuIC</vt:lpstr>
      <vt:lpstr>  AloHEP Uygulama Örneği: BNL için önerilen MuIC</vt:lpstr>
      <vt:lpstr>Referanslar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Burak Dağlı</dc:creator>
  <cp:lastModifiedBy>Burak Dağlı</cp:lastModifiedBy>
  <cp:revision>43</cp:revision>
  <dcterms:created xsi:type="dcterms:W3CDTF">2022-11-23T12:30:12Z</dcterms:created>
  <dcterms:modified xsi:type="dcterms:W3CDTF">2024-02-17T07:37:18Z</dcterms:modified>
</cp:coreProperties>
</file>