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723" r:id="rId3"/>
    <p:sldId id="444" r:id="rId4"/>
    <p:sldId id="525" r:id="rId5"/>
    <p:sldId id="540" r:id="rId6"/>
    <p:sldId id="729" r:id="rId7"/>
    <p:sldId id="728" r:id="rId8"/>
    <p:sldId id="730" r:id="rId9"/>
    <p:sldId id="731" r:id="rId10"/>
    <p:sldId id="735" r:id="rId11"/>
    <p:sldId id="732" r:id="rId12"/>
    <p:sldId id="734" r:id="rId13"/>
    <p:sldId id="736" r:id="rId14"/>
    <p:sldId id="733" r:id="rId15"/>
    <p:sldId id="737" r:id="rId16"/>
    <p:sldId id="741" r:id="rId17"/>
    <p:sldId id="743" r:id="rId18"/>
    <p:sldId id="742" r:id="rId19"/>
    <p:sldId id="746" r:id="rId20"/>
    <p:sldId id="738" r:id="rId21"/>
    <p:sldId id="745" r:id="rId22"/>
    <p:sldId id="744" r:id="rId23"/>
    <p:sldId id="740" r:id="rId24"/>
    <p:sldId id="747" r:id="rId25"/>
    <p:sldId id="513" r:id="rId26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9966"/>
    <a:srgbClr val="0000C8"/>
    <a:srgbClr val="006600"/>
    <a:srgbClr val="FFCB7F"/>
    <a:srgbClr val="69FFD8"/>
    <a:srgbClr val="66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40" autoAdjust="0"/>
    <p:restoredTop sz="94625" autoAdjust="0"/>
  </p:normalViewPr>
  <p:slideViewPr>
    <p:cSldViewPr>
      <p:cViewPr varScale="1">
        <p:scale>
          <a:sx n="86" d="100"/>
          <a:sy n="86" d="100"/>
        </p:scale>
        <p:origin x="413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89D1427-CD22-4449-A189-82441CFC2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 eaLnBrk="1" hangingPunct="1">
              <a:spcBef>
                <a:spcPct val="0"/>
              </a:spcBef>
              <a:buClrTx/>
              <a:buFontTx/>
              <a:buNone/>
              <a:defRPr sz="13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34F1E0A6-CC18-4591-9C63-A136767F897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spcBef>
                <a:spcPct val="0"/>
              </a:spcBef>
              <a:buClrTx/>
              <a:buFontTx/>
              <a:buNone/>
              <a:defRPr sz="13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9B8E0BEF-772C-4559-BB79-32DFB644E6A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 eaLnBrk="1" hangingPunct="1">
              <a:spcBef>
                <a:spcPct val="0"/>
              </a:spcBef>
              <a:buClrTx/>
              <a:buFontTx/>
              <a:buNone/>
              <a:defRPr sz="13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750FF718-7488-49C4-8619-39EA51E08F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spcBef>
                <a:spcPct val="0"/>
              </a:spcBef>
              <a:buClrTx/>
              <a:buFontTx/>
              <a:buNone/>
              <a:defRPr sz="1300" b="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2216B97-7F2A-40DB-B59B-C896BA0E9164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12937F9-2723-4F08-84BB-7D6E7CDCC1F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 eaLnBrk="1" hangingPunct="1">
              <a:spcBef>
                <a:spcPct val="0"/>
              </a:spcBef>
              <a:buClrTx/>
              <a:buFontTx/>
              <a:buNone/>
              <a:defRPr sz="13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2C04FB6F-8BAF-4B3A-A554-37D5901C60F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spcBef>
                <a:spcPct val="0"/>
              </a:spcBef>
              <a:buClrTx/>
              <a:buFontTx/>
              <a:buNone/>
              <a:defRPr sz="13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979C74E-3835-4870-9A87-0C59EC8F60A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8788" y="720725"/>
            <a:ext cx="63976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8613BDE2-E1BB-49EC-A7AA-41D32431DC1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Asıl metin stillerini düzenlemek için tıklatın</a:t>
            </a:r>
          </a:p>
          <a:p>
            <a:pPr lvl="1"/>
            <a:r>
              <a:rPr lang="de-DE" noProof="0"/>
              <a:t>İkinci düzey</a:t>
            </a:r>
          </a:p>
          <a:p>
            <a:pPr lvl="2"/>
            <a:r>
              <a:rPr lang="de-DE" noProof="0"/>
              <a:t>Üçüncü düzey</a:t>
            </a:r>
          </a:p>
          <a:p>
            <a:pPr lvl="3"/>
            <a:r>
              <a:rPr lang="de-DE" noProof="0"/>
              <a:t>Dördüncü düzey</a:t>
            </a:r>
          </a:p>
          <a:p>
            <a:pPr lvl="4"/>
            <a:r>
              <a:rPr lang="de-DE" noProof="0"/>
              <a:t>Beşinci düzey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AB5FD142-AE75-4335-9EFA-45E079ED317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 eaLnBrk="1" hangingPunct="1">
              <a:spcBef>
                <a:spcPct val="0"/>
              </a:spcBef>
              <a:buClrTx/>
              <a:buFontTx/>
              <a:buNone/>
              <a:defRPr sz="13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4080A515-8507-404F-A2D7-4E30C7BD7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spcBef>
                <a:spcPct val="0"/>
              </a:spcBef>
              <a:buClrTx/>
              <a:buFontTx/>
              <a:buNone/>
              <a:defRPr sz="1300" b="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120B8EC-4DA6-435D-85E8-79A158ED1B94}" type="slidenum">
              <a:rPr lang="de-DE" altLang="tr-TR"/>
              <a:pPr>
                <a:defRPr/>
              </a:pPr>
              <a:t>‹#›</a:t>
            </a:fld>
            <a:endParaRPr lang="de-DE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3249AD7A-5DCE-4DEE-AB2E-B0EA32CBB8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2D16F42-C6F6-44D3-8D73-2FDAA80F4D8C}" type="slidenum">
              <a:rPr lang="de-DE" altLang="en-US" sz="1300"/>
              <a:pPr>
                <a:spcBef>
                  <a:spcPct val="0"/>
                </a:spcBef>
              </a:pPr>
              <a:t>1</a:t>
            </a:fld>
            <a:endParaRPr lang="de-DE" altLang="en-US" sz="1300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02F1CE54-BDC3-412F-8CBD-446AEAF804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0375" y="720725"/>
            <a:ext cx="6396038" cy="3598863"/>
          </a:xfrm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B05B9118-D644-4D6F-ABD5-182E3E906C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370618A-B7B3-408D-961B-2D66895315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7404561-4ADE-4202-B889-B026AB41C5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66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62EFEA5-7B3A-448E-8304-EA3E3EFEE2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92C56FF-602A-4692-88EE-544E6F2696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900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9048751" y="44451"/>
            <a:ext cx="2904067" cy="648017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334434" y="44451"/>
            <a:ext cx="8511117" cy="648017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B0B64B-DB49-4B67-8B6D-9040C20B70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DAD0FA-7EC2-455C-BFD8-B9889BCFAF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45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Başlık, Metin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34434" y="44451"/>
            <a:ext cx="11233151" cy="7207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sz="half" idx="1"/>
          </p:nvPr>
        </p:nvSpPr>
        <p:spPr>
          <a:xfrm>
            <a:off x="334434" y="836613"/>
            <a:ext cx="5706533" cy="5688012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244167" y="836613"/>
            <a:ext cx="5708651" cy="5688012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A72DD2-F2AC-45FA-BA9C-E6102876F3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8ED3E-E5D2-4416-9A35-BEF7CA07E7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2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1518E0B-F86E-4C50-8F88-CCE26344F3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A5933CB-D053-498C-A530-AB8BE8639E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8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B8F93DA-A99A-4D50-A637-94DE86AB2D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261D36-ADE9-436C-8A06-83BAB3A40D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39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334434" y="836613"/>
            <a:ext cx="5706533" cy="568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244167" y="836613"/>
            <a:ext cx="5708651" cy="568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A2AAC7-9FE5-479D-93D2-42A5D729AA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B72BA1-21F2-4FD7-9921-71798E6948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2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6E4B240-C168-46EB-B046-A6A71B4B96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3D96F90-858A-45D5-B6E5-E65DC16B1D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7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1E3994F-41EB-4076-9BD3-013093E952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BE43264-A5EE-41F2-9933-8BDFA34203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10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19C98C1-523A-487F-BE8E-5D84E0D6D1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A1945A2-3064-4FCC-956E-F66967019C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79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A5DA7E-7E15-4428-A273-EB0CEFDE56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2F658B-D1F2-4C3C-BFD9-07336EA834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24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5B30F1-8C3A-45BB-9F91-FB62F40959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A02DFC-4953-40B2-92B4-C4F9ECD748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19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C3AB429-E4BE-483C-8B6C-29B6605422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1233151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Asıl başlık stili için tıklatın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9BE2768-D7BF-4EA9-A72F-407D33192F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836613"/>
            <a:ext cx="11618384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Asıl metin stillerini düzenlemek için tıklatın</a:t>
            </a:r>
          </a:p>
          <a:p>
            <a:pPr lvl="1"/>
            <a:r>
              <a:rPr lang="en-US" altLang="en-US"/>
              <a:t>İkinci düzey</a:t>
            </a:r>
          </a:p>
          <a:p>
            <a:pPr lvl="2"/>
            <a:r>
              <a:rPr lang="en-US" altLang="en-US"/>
              <a:t>Üçüncü düzey</a:t>
            </a:r>
          </a:p>
          <a:p>
            <a:pPr lvl="3"/>
            <a:r>
              <a:rPr lang="en-US" altLang="en-US"/>
              <a:t>Dördüncü düzey</a:t>
            </a:r>
          </a:p>
          <a:p>
            <a:pPr lvl="4"/>
            <a:r>
              <a:rPr lang="en-US" altLang="en-US"/>
              <a:t>Beşinci düzey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BD9ADEA-1EB7-40E2-A2B8-B9742C75B82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4733" y="6508750"/>
            <a:ext cx="2540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FontTx/>
              <a:buNone/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tr-TR"/>
              <a:t>2009</a:t>
            </a:r>
            <a:endParaRPr 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65A97AC-2940-47DF-948E-CA1EEBD4F39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7833" y="6524626"/>
            <a:ext cx="508846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tr-TR"/>
              <a:t>EP241 - Computer Programming</a:t>
            </a:r>
            <a:endParaRPr lang="en-US"/>
          </a:p>
        </p:txBody>
      </p:sp>
      <p:sp>
        <p:nvSpPr>
          <p:cNvPr id="1030" name="Line 7">
            <a:extLst>
              <a:ext uri="{FF2B5EF4-FFF2-40B4-BE49-F238E27FC236}">
                <a16:creationId xmlns:a16="http://schemas.microsoft.com/office/drawing/2014/main" id="{F1571B2A-29DD-4400-A4A2-C688EEC43688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516688"/>
            <a:ext cx="12192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 sz="2800"/>
          </a:p>
        </p:txBody>
      </p:sp>
      <p:sp>
        <p:nvSpPr>
          <p:cNvPr id="1031" name="Rectangle 8">
            <a:extLst>
              <a:ext uri="{FF2B5EF4-FFF2-40B4-BE49-F238E27FC236}">
                <a16:creationId xmlns:a16="http://schemas.microsoft.com/office/drawing/2014/main" id="{DEED1F09-E6C2-4150-BB95-2601F2C0A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3501" y="6524626"/>
            <a:ext cx="1824567" cy="2889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tr-TR" altLang="en-US" sz="1400" b="0" dirty="0" err="1"/>
              <a:t>Page</a:t>
            </a:r>
            <a:r>
              <a:rPr lang="tr-TR" altLang="en-US" sz="1400" b="0" dirty="0"/>
              <a:t> </a:t>
            </a:r>
            <a:fld id="{C4473C4F-577E-4797-A71C-1DBB35225E2F}" type="slidenum">
              <a:rPr lang="tr-TR" altLang="en-US" sz="1400" b="0" smtClean="0"/>
              <a:pPr algn="ctr" eaLnBrk="1" hangingPunct="1">
                <a:defRPr/>
              </a:pPr>
              <a:t>‹#›</a:t>
            </a:fld>
            <a:endParaRPr lang="de-DE" altLang="en-US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anose="05000000000000000000" pitchFamily="2" charset="2"/>
        <a:buChar char="§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2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C0654C4-DFA5-493D-B1A7-2AE0D04C9D2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847850" y="333376"/>
            <a:ext cx="7772400" cy="792163"/>
          </a:xfrm>
        </p:spPr>
        <p:txBody>
          <a:bodyPr/>
          <a:lstStyle/>
          <a:p>
            <a:pPr eaLnBrk="1" hangingPunct="1"/>
            <a:r>
              <a:rPr lang="de-DE" altLang="en-US" dirty="0"/>
              <a:t> 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29D784F1-3B59-49D7-9FAA-8F6621025CF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87488" y="285751"/>
            <a:ext cx="9577064" cy="47895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tr-TR" altLang="en-US" sz="4000" b="1" dirty="0" err="1">
                <a:solidFill>
                  <a:schemeClr val="accent2"/>
                </a:solidFill>
              </a:rPr>
              <a:t>Cherenkov</a:t>
            </a:r>
            <a:r>
              <a:rPr lang="tr-TR" altLang="en-US" sz="4000" b="1" dirty="0">
                <a:solidFill>
                  <a:schemeClr val="accent2"/>
                </a:solidFill>
              </a:rPr>
              <a:t> Işıması</a:t>
            </a:r>
            <a:endParaRPr lang="en-US" altLang="en-US" sz="4000" b="1" dirty="0">
              <a:solidFill>
                <a:srgbClr val="0000C8"/>
              </a:solidFill>
            </a:endParaRPr>
          </a:p>
          <a:p>
            <a:pPr algn="l" eaLnBrk="1" hangingPunct="1">
              <a:lnSpc>
                <a:spcPct val="80000"/>
              </a:lnSpc>
            </a:pPr>
            <a:endParaRPr lang="en-US" altLang="en-US" sz="2800" b="1" dirty="0">
              <a:solidFill>
                <a:srgbClr val="0000C8"/>
              </a:solidFill>
            </a:endParaRPr>
          </a:p>
        </p:txBody>
      </p:sp>
      <p:sp>
        <p:nvSpPr>
          <p:cNvPr id="4100" name="Text Box 7">
            <a:extLst>
              <a:ext uri="{FF2B5EF4-FFF2-40B4-BE49-F238E27FC236}">
                <a16:creationId xmlns:a16="http://schemas.microsoft.com/office/drawing/2014/main" id="{093BCBA9-285D-4C11-8385-2ED64DF40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7218" y="4581128"/>
            <a:ext cx="33575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Ø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 typeface="Wingdings" panose="05000000000000000000" pitchFamily="2" charset="2"/>
              <a:buNone/>
            </a:pPr>
            <a:r>
              <a:rPr lang="tr-TR" altLang="en-US" sz="2000" dirty="0">
                <a:solidFill>
                  <a:srgbClr val="FF0000"/>
                </a:solidFill>
              </a:rPr>
              <a:t>Ahmet Bingül</a:t>
            </a:r>
          </a:p>
          <a:p>
            <a:pPr algn="ctr" eaLnBrk="1" hangingPunct="1">
              <a:spcBef>
                <a:spcPct val="50000"/>
              </a:spcBef>
              <a:buClrTx/>
              <a:buFont typeface="Wingdings" panose="05000000000000000000" pitchFamily="2" charset="2"/>
              <a:buNone/>
            </a:pPr>
            <a:r>
              <a:rPr lang="tr-TR" altLang="tr-TR" sz="2000" b="0" dirty="0">
                <a:solidFill>
                  <a:srgbClr val="FF0000"/>
                </a:solidFill>
              </a:rPr>
              <a:t>Gaziantep Üniversitesi</a:t>
            </a:r>
          </a:p>
          <a:p>
            <a:pPr algn="ctr" eaLnBrk="1" hangingPunct="1">
              <a:spcBef>
                <a:spcPct val="50000"/>
              </a:spcBef>
              <a:buClrTx/>
              <a:buFont typeface="Wingdings" panose="05000000000000000000" pitchFamily="2" charset="2"/>
              <a:buNone/>
            </a:pPr>
            <a:r>
              <a:rPr lang="tr-TR" altLang="tr-TR" sz="2000" b="0" dirty="0">
                <a:solidFill>
                  <a:srgbClr val="FF0000"/>
                </a:solidFill>
              </a:rPr>
              <a:t>Fizik Mühendisliği Bölümü</a:t>
            </a:r>
          </a:p>
        </p:txBody>
      </p:sp>
      <p:pic>
        <p:nvPicPr>
          <p:cNvPr id="4101" name="Picture 10" descr="logo">
            <a:extLst>
              <a:ext uri="{FF2B5EF4-FFF2-40B4-BE49-F238E27FC236}">
                <a16:creationId xmlns:a16="http://schemas.microsoft.com/office/drawing/2014/main" id="{3BCAA405-593A-44A0-9C05-0A1837FAA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2" y="106449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6">
            <a:extLst>
              <a:ext uri="{FF2B5EF4-FFF2-40B4-BE49-F238E27FC236}">
                <a16:creationId xmlns:a16="http://schemas.microsoft.com/office/drawing/2014/main" id="{4A90F1E6-6B7A-43F1-AEDA-5DAF3C8B0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6000750"/>
            <a:ext cx="38884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Ø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tr-TR" altLang="en-US" sz="1800" dirty="0"/>
              <a:t>HTE-UKO24, Şubat </a:t>
            </a:r>
            <a:r>
              <a:rPr lang="en-US" altLang="en-US" sz="1800" dirty="0"/>
              <a:t>20</a:t>
            </a:r>
            <a:r>
              <a:rPr lang="tr-TR" altLang="en-US" sz="1800" dirty="0"/>
              <a:t>24</a:t>
            </a:r>
            <a:endParaRPr lang="en-US" altLang="en-US" sz="1800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1337252E-747C-2ADA-DCD5-E454FEE19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7729" y="1209833"/>
            <a:ext cx="5184576" cy="28374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70FD1-9D66-B100-488C-5306868D1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60867D7-E86F-E012-F831-42CD840C9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4434" y="187995"/>
            <a:ext cx="11233151" cy="720725"/>
          </a:xfrm>
        </p:spPr>
        <p:txBody>
          <a:bodyPr/>
          <a:lstStyle/>
          <a:p>
            <a:pPr eaLnBrk="1" hangingPunct="1"/>
            <a:r>
              <a:rPr lang="tr-TR" altLang="en-US" sz="2800" dirty="0"/>
              <a:t>Halka Görüntüleme </a:t>
            </a:r>
            <a:r>
              <a:rPr lang="tr-TR" altLang="en-US" sz="2800" dirty="0" err="1"/>
              <a:t>Cherenkov</a:t>
            </a:r>
            <a:r>
              <a:rPr lang="tr-TR" altLang="en-US" sz="2800" dirty="0"/>
              <a:t> </a:t>
            </a:r>
            <a:r>
              <a:rPr lang="tr-TR" altLang="en-US" sz="2800" dirty="0" err="1"/>
              <a:t>Algıçı</a:t>
            </a:r>
            <a:br>
              <a:rPr lang="tr-TR" altLang="en-US" sz="2800" dirty="0"/>
            </a:br>
            <a:r>
              <a:rPr lang="tr-TR" altLang="en-US" sz="2800" dirty="0"/>
              <a:t>(Ring-</a:t>
            </a:r>
            <a:r>
              <a:rPr lang="tr-TR" altLang="en-US" sz="2800" dirty="0" err="1"/>
              <a:t>Imaging</a:t>
            </a:r>
            <a:r>
              <a:rPr lang="tr-TR" altLang="en-US" sz="2800" dirty="0"/>
              <a:t> </a:t>
            </a:r>
            <a:r>
              <a:rPr lang="tr-TR" altLang="en-US" sz="2800" dirty="0" err="1"/>
              <a:t>Cherenkov</a:t>
            </a:r>
            <a:r>
              <a:rPr lang="tr-TR" altLang="en-US" sz="2800" dirty="0"/>
              <a:t> </a:t>
            </a:r>
            <a:r>
              <a:rPr lang="tr-TR" altLang="en-US" sz="2800" dirty="0" err="1"/>
              <a:t>Detector</a:t>
            </a:r>
            <a:r>
              <a:rPr lang="tr-TR" altLang="en-US" sz="2800" dirty="0"/>
              <a:t>, RICH)</a:t>
            </a:r>
            <a:endParaRPr lang="en-US" altLang="en-US" sz="2800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12B36331-AECF-985A-7B78-9B21AE314D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1124744"/>
            <a:ext cx="11593288" cy="5304160"/>
          </a:xfrm>
        </p:spPr>
        <p:txBody>
          <a:bodyPr/>
          <a:lstStyle/>
          <a:p>
            <a:r>
              <a:rPr lang="tr-TR" altLang="tr-TR" sz="2000" dirty="0">
                <a:latin typeface="+mj-lt"/>
              </a:rPr>
              <a:t>RICH momentumu bilinen yüklü parçacıkların kimliklerini </a:t>
            </a:r>
            <a:r>
              <a:rPr lang="tr-TR" altLang="tr-TR" sz="2000" dirty="0" err="1">
                <a:latin typeface="+mj-lt"/>
              </a:rPr>
              <a:t>Cherenkov</a:t>
            </a:r>
            <a:r>
              <a:rPr lang="tr-TR" altLang="tr-TR" sz="2000" dirty="0">
                <a:latin typeface="+mj-lt"/>
              </a:rPr>
              <a:t> Işıması ilkesine dayanarak belirlemeye yarayan </a:t>
            </a:r>
            <a:r>
              <a:rPr lang="tr-TR" altLang="tr-TR" sz="2000" dirty="0" err="1">
                <a:latin typeface="+mj-lt"/>
              </a:rPr>
              <a:t>algıçtır</a:t>
            </a:r>
            <a:r>
              <a:rPr lang="tr-TR" altLang="tr-TR" sz="2000" dirty="0">
                <a:latin typeface="+mj-lt"/>
              </a:rPr>
              <a:t>.</a:t>
            </a:r>
          </a:p>
          <a:p>
            <a:r>
              <a:rPr lang="tr-TR" altLang="tr-TR" sz="2000" dirty="0">
                <a:latin typeface="+mj-lt"/>
              </a:rPr>
              <a:t>1980’lerde geliştirilmeye başlandı.</a:t>
            </a:r>
          </a:p>
          <a:p>
            <a:r>
              <a:rPr lang="tr-TR" altLang="tr-TR" sz="2000" dirty="0">
                <a:latin typeface="+mj-lt"/>
              </a:rPr>
              <a:t>Günümüzde Çekirdek Fiziği, Parçacık Fiziği ve Astrofizik araştırmalarında kullanılmaktadır.</a:t>
            </a: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E98FBB2C-F9B3-BB08-8858-480CCD529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3068960"/>
            <a:ext cx="5112568" cy="3306852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DC6CB5E3-7C20-A732-C4DA-6D30AA341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2654097"/>
            <a:ext cx="3318012" cy="378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01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D3759-FE53-ECB1-6F5C-AC713408C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63E223F-4072-7436-484C-AB7A50557A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Örnek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460DCB60-6C42-BFBB-1679-9451E16A781D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07368" y="764704"/>
                <a:ext cx="11593288" cy="566420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p = 2 </a:t>
                </a:r>
                <a:r>
                  <a:rPr lang="tr-TR" altLang="tr-TR" sz="2000" dirty="0" err="1">
                    <a:latin typeface="+mj-lt"/>
                  </a:rPr>
                  <a:t>GeV</a:t>
                </a:r>
                <a:r>
                  <a:rPr lang="tr-TR" altLang="tr-TR" sz="2000" dirty="0">
                    <a:latin typeface="+mj-lt"/>
                  </a:rPr>
                  <a:t>/c </a:t>
                </a:r>
                <a:r>
                  <a:rPr lang="tr-TR" altLang="tr-TR" sz="2000" dirty="0" err="1">
                    <a:latin typeface="+mj-lt"/>
                  </a:rPr>
                  <a:t>momentumlu</a:t>
                </a:r>
                <a:r>
                  <a:rPr lang="tr-TR" altLang="tr-TR" sz="2000" dirty="0">
                    <a:latin typeface="+mj-lt"/>
                  </a:rPr>
                  <a:t> </a:t>
                </a:r>
                <a:r>
                  <a:rPr lang="tr-TR" altLang="tr-TR" sz="2000" dirty="0" err="1">
                    <a:latin typeface="+mj-lt"/>
                  </a:rPr>
                  <a:t>pion</a:t>
                </a:r>
                <a:r>
                  <a:rPr lang="tr-TR" altLang="tr-TR" sz="2000" dirty="0">
                    <a:latin typeface="+mj-lt"/>
                  </a:rPr>
                  <a:t> ve proton için saf su içindeki </a:t>
                </a:r>
                <a:r>
                  <a:rPr lang="tr-TR" altLang="tr-TR" sz="2000" dirty="0" err="1">
                    <a:latin typeface="+mj-lt"/>
                  </a:rPr>
                  <a:t>Cherenkov</a:t>
                </a:r>
                <a:r>
                  <a:rPr lang="tr-TR" altLang="tr-TR" sz="2000" dirty="0">
                    <a:latin typeface="+mj-lt"/>
                  </a:rPr>
                  <a:t> açısını hesaplayın.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𝑝𝑐</m:t>
                          </m:r>
                        </m:num>
                        <m:den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𝑝𝑐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tr-TR" altLang="tr-TR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tr-TR" altLang="tr-T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tr-TR" altLang="tr-TR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tr-TR" altLang="tr-TR" sz="2000" i="1">
                                              <a:latin typeface="Cambria Math" panose="02040503050406030204" pitchFamily="18" charset="0"/>
                                            </a:rPr>
                                            <m:t>𝑚𝑐</m:t>
                                          </m:r>
                                        </m:e>
                                        <m:sup>
                                          <m:r>
                                            <a:rPr lang="tr-TR" altLang="tr-TR" sz="20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tr-TR" altLang="tr-TR" sz="2000" b="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b="0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altLang="tr-T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altLang="tr-TR" sz="20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tr-TR" altLang="tr-TR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tr-TR" altLang="tr-TR" sz="2000" b="0" i="1" smtClean="0">
                        <a:latin typeface="Cambria Math" panose="02040503050406030204" pitchFamily="18" charset="0"/>
                      </a:rPr>
                      <m:t>=0.9986</m:t>
                    </m:r>
                  </m:oMath>
                </a14:m>
                <a:r>
                  <a:rPr lang="tr-TR" altLang="tr-TR" sz="2000" dirty="0">
                    <a:latin typeface="+mj-lt"/>
                  </a:rPr>
                  <a:t> 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altLang="tr-T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altLang="tr-TR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tr-TR" altLang="tr-TR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tr-TR" altLang="tr-T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altLang="tr-TR" sz="20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tr-TR" altLang="tr-TR" sz="2000" b="0" i="1" smtClean="0">
                        <a:latin typeface="Cambria Math" panose="02040503050406030204" pitchFamily="18" charset="0"/>
                      </a:rPr>
                      <m:t>.9054</m:t>
                    </m:r>
                  </m:oMath>
                </a14:m>
                <a:endParaRPr lang="tr-TR" altLang="tr-TR" sz="2000" dirty="0"/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Koni açıları: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tr-TR" altLang="tr-TR" sz="2000" b="0" i="0" smtClean="0">
                              <a:latin typeface="Cambria Math" panose="02040503050406030204" pitchFamily="18" charset="0"/>
                            </a:rPr>
                            <m:t>acos</m:t>
                          </m:r>
                        </m:fName>
                        <m:e>
                          <m:d>
                            <m:dPr>
                              <m:ctrlP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tr-TR" altLang="tr-T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tr-TR" altLang="tr-TR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tr-TR" altLang="tr-TR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tr-TR" altLang="tr-TR" sz="2000" b="0" i="1" smtClean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tr-TR" altLang="tr-TR" sz="2000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sub>
                                  </m:sSub>
                                  <m:r>
                                    <a:rPr lang="tr-TR" altLang="tr-TR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40.2</m:t>
                          </m:r>
                        </m:e>
                        <m:sup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p>
                      </m:sSup>
                    </m:oMath>
                  </m:oMathPara>
                </a14:m>
                <a:endParaRPr lang="tr-TR" altLang="tr-TR" sz="18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tr-TR" altLang="tr-TR" sz="2000" b="0" i="0" smtClean="0">
                              <a:latin typeface="Cambria Math" panose="02040503050406030204" pitchFamily="18" charset="0"/>
                            </a:rPr>
                            <m:t>acos</m:t>
                          </m:r>
                        </m:fName>
                        <m:e>
                          <m:d>
                            <m:dPr>
                              <m:ctrlP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tr-TR" altLang="tr-T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tr-TR" altLang="tr-TR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tr-TR" altLang="tr-TR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tr-TR" altLang="tr-TR" sz="2000" b="0" i="1" smtClean="0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tr-TR" altLang="tr-TR" sz="20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r>
                                    <a:rPr lang="tr-TR" altLang="tr-TR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34.0</m:t>
                          </m:r>
                        </m:e>
                        <m:sup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p>
                      </m:sSup>
                    </m:oMath>
                  </m:oMathPara>
                </a14:m>
                <a:endParaRPr lang="tr-TR" altLang="tr-TR" sz="18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460DCB60-6C42-BFBB-1679-9451E16A78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07368" y="764704"/>
                <a:ext cx="11593288" cy="5664200"/>
              </a:xfrm>
              <a:blipFill>
                <a:blip r:embed="rId2"/>
                <a:stretch>
                  <a:fillRect l="-578" t="-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etin kutusu 5">
            <a:extLst>
              <a:ext uri="{FF2B5EF4-FFF2-40B4-BE49-F238E27FC236}">
                <a16:creationId xmlns:a16="http://schemas.microsoft.com/office/drawing/2014/main" id="{9C951CAA-3557-F396-94CA-53B47D1E7CD3}"/>
              </a:ext>
            </a:extLst>
          </p:cNvPr>
          <p:cNvSpPr txBox="1"/>
          <p:nvPr/>
        </p:nvSpPr>
        <p:spPr>
          <a:xfrm>
            <a:off x="5087888" y="4632112"/>
            <a:ext cx="6551704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1800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</a:t>
            </a:r>
            <a:r>
              <a:rPr lang="tr-TR" sz="1800" dirty="0" err="1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Cherenkov</a:t>
            </a:r>
            <a:r>
              <a:rPr lang="tr-TR" sz="1800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açısı hesaplama (</a:t>
            </a:r>
            <a:r>
              <a:rPr lang="tr-TR" sz="1800" dirty="0" err="1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matlab</a:t>
            </a:r>
            <a:r>
              <a:rPr lang="tr-TR" sz="1800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n = 1.333;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tr-TR" sz="1800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kırılma indisi</a:t>
            </a:r>
            <a:endParaRPr lang="pt-BR" sz="1800" dirty="0">
              <a:solidFill>
                <a:srgbClr val="3399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 = 2;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tr-TR" sz="1800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momentum </a:t>
            </a:r>
            <a:r>
              <a:rPr lang="tr-TR" sz="1800" dirty="0" err="1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GeV</a:t>
            </a:r>
            <a:r>
              <a:rPr lang="tr-TR" sz="1800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/c</a:t>
            </a:r>
            <a:endParaRPr lang="pt-BR" sz="1800" dirty="0">
              <a:solidFill>
                <a:srgbClr val="3399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 = [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140 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0.</a:t>
            </a:r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938];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800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 </a:t>
            </a:r>
            <a:r>
              <a:rPr lang="tr-TR" sz="1800" dirty="0" err="1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pion</a:t>
            </a:r>
            <a:r>
              <a:rPr lang="tr-TR" sz="1800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ve proton kütlesi</a:t>
            </a:r>
            <a:endParaRPr lang="pt-B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beta = p./sqrt(p^2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m.^2)</a:t>
            </a:r>
          </a:p>
          <a:p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theta = acosd(1./(n*beta))</a:t>
            </a:r>
            <a:endParaRPr lang="tr-T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2" name="Resim 11">
            <a:extLst>
              <a:ext uri="{FF2B5EF4-FFF2-40B4-BE49-F238E27FC236}">
                <a16:creationId xmlns:a16="http://schemas.microsoft.com/office/drawing/2014/main" id="{7682D17E-56C3-604E-151F-B98DF3CF0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202" y="1376386"/>
            <a:ext cx="447675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105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06B12C-8939-DF02-2F4D-0BF949F45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96EFEB1-986A-4CBE-A045-E4C1975D4B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543AEE18-9596-F84D-9398-304DECFAA3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593288" cy="5664200"/>
          </a:xfrm>
        </p:spPr>
        <p:txBody>
          <a:bodyPr/>
          <a:lstStyle/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B786D1F0-9905-92E9-8347-23BB5D1D1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309539"/>
            <a:ext cx="7632848" cy="614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74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1F865-5914-0FD0-E6A3-96A6656A5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0D8FB4A-C836-DF24-2EBA-42A43C3AC2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9051DF71-FDF0-2AEF-4EA9-2A93FB1867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593288" cy="5664200"/>
          </a:xfrm>
        </p:spPr>
        <p:txBody>
          <a:bodyPr/>
          <a:lstStyle/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EDC88199-77BD-FD18-5653-853FA56C7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840" y="142642"/>
            <a:ext cx="7710020" cy="628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286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396E6-8591-3410-CD45-B3FA07B80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B56C56A-6228-6D68-1F94-BC246713B1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ACF87D87-CC6B-58C4-534E-21BED6081D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593288" cy="5664200"/>
          </a:xfrm>
        </p:spPr>
        <p:txBody>
          <a:bodyPr/>
          <a:lstStyle/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23C40253-DDD5-0CB6-EEE6-0DE2EE1BD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429096"/>
            <a:ext cx="8236238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51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0582C-EFC1-71BD-D8B0-003744DAC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066D0BB8-63C8-8141-5A67-8EF96ABFCE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Foton Sayısı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0AAE808D-72C4-2621-1496-5A2B814F8AE1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07368" y="764704"/>
                <a:ext cx="11593288" cy="566420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Cherenkov </a:t>
                </a:r>
                <a:r>
                  <a:rPr lang="tr-TR" altLang="tr-TR" sz="2000" dirty="0" err="1">
                    <a:latin typeface="+mj-lt"/>
                  </a:rPr>
                  <a:t>Işıması’nda</a:t>
                </a:r>
                <a:r>
                  <a:rPr lang="tr-TR" altLang="tr-TR" sz="2000" dirty="0">
                    <a:latin typeface="+mj-lt"/>
                  </a:rPr>
                  <a:t> açığa çıkan foton sayısı (</a:t>
                </a:r>
                <a:r>
                  <a:rPr lang="tr-TR" altLang="tr-TR" sz="2000" i="1" dirty="0">
                    <a:latin typeface="+mj-lt"/>
                  </a:rPr>
                  <a:t>N</a:t>
                </a:r>
                <a:r>
                  <a:rPr lang="tr-TR" altLang="tr-TR" sz="2000" dirty="0">
                    <a:latin typeface="+mj-lt"/>
                  </a:rPr>
                  <a:t>) aşağıdaki diferansiyel denklemle belirlenir:</a:t>
                </a:r>
              </a:p>
              <a:p>
                <a:pPr>
                  <a:buNone/>
                </a:pPr>
                <a:endParaRPr lang="tr-TR" altLang="tr-TR" sz="18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12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Birim uzunlukta yayılan foton sayısı: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Kırılma indisi çok değişmiyorsa: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𝜋𝛼</m:t>
                      </m:r>
                      <m:nary>
                        <m:naryPr>
                          <m:limLoc m:val="undOvr"/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tr-TR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tr-TR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tr-TR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tr-T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≈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𝜋𝛼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tr-TR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tr-TR" sz="20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tr-TR" sz="20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tr-TR" sz="20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tr-TR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tr-TR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tr-TR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tr-TR" sz="20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tr-TR" altLang="tr-TR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0AAE808D-72C4-2621-1496-5A2B814F8A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07368" y="764704"/>
                <a:ext cx="11593288" cy="5664200"/>
              </a:xfrm>
              <a:blipFill>
                <a:blip r:embed="rId2"/>
                <a:stretch>
                  <a:fillRect l="-578" t="-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9">
                <a:extLst>
                  <a:ext uri="{FF2B5EF4-FFF2-40B4-BE49-F238E27FC236}">
                    <a16:creationId xmlns:a16="http://schemas.microsoft.com/office/drawing/2014/main" id="{A3217BEC-4E9B-0F3C-000F-73DD8EA0B5D3}"/>
                  </a:ext>
                </a:extLst>
              </p:cNvPr>
              <p:cNvSpPr txBox="1"/>
              <p:nvPr/>
            </p:nvSpPr>
            <p:spPr bwMode="auto">
              <a:xfrm>
                <a:off x="3582716" y="1331361"/>
                <a:ext cx="3600400" cy="11583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𝑑𝑥𝑑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Object 9">
                <a:extLst>
                  <a:ext uri="{FF2B5EF4-FFF2-40B4-BE49-F238E27FC236}">
                    <a16:creationId xmlns:a16="http://schemas.microsoft.com/office/drawing/2014/main" id="{A3217BEC-4E9B-0F3C-000F-73DD8EA0B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82716" y="1331361"/>
                <a:ext cx="3600400" cy="11583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9">
                <a:extLst>
                  <a:ext uri="{FF2B5EF4-FFF2-40B4-BE49-F238E27FC236}">
                    <a16:creationId xmlns:a16="http://schemas.microsoft.com/office/drawing/2014/main" id="{A5CD921E-72AF-723E-62CC-012771BB17FC}"/>
                  </a:ext>
                </a:extLst>
              </p:cNvPr>
              <p:cNvSpPr txBox="1"/>
              <p:nvPr/>
            </p:nvSpPr>
            <p:spPr bwMode="auto">
              <a:xfrm>
                <a:off x="3582716" y="2849829"/>
                <a:ext cx="3698579" cy="11583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𝜋𝛼</m:t>
                      </m:r>
                      <m:nary>
                        <m:naryPr>
                          <m:limLoc m:val="undOvr"/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tr-T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tr-T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tr-T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&gt;1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tr-TR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tr-TR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tr-TR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m:rPr>
                              <m:nor/>
                            </m:rPr>
                            <a:rPr lang="en-US" sz="2000" b="0" dirty="0"/>
                            <m:t> </m:t>
                          </m:r>
                        </m:e>
                      </m:nary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3" name="Object 9">
                <a:extLst>
                  <a:ext uri="{FF2B5EF4-FFF2-40B4-BE49-F238E27FC236}">
                    <a16:creationId xmlns:a16="http://schemas.microsoft.com/office/drawing/2014/main" id="{A5CD921E-72AF-723E-62CC-012771BB17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82716" y="2849829"/>
                <a:ext cx="3698579" cy="11583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Metin kutusu 3">
                <a:extLst>
                  <a:ext uri="{FF2B5EF4-FFF2-40B4-BE49-F238E27FC236}">
                    <a16:creationId xmlns:a16="http://schemas.microsoft.com/office/drawing/2014/main" id="{528E5360-73DD-A693-25AB-E5847F6424FF}"/>
                  </a:ext>
                </a:extLst>
              </p:cNvPr>
              <p:cNvSpPr txBox="1"/>
              <p:nvPr/>
            </p:nvSpPr>
            <p:spPr>
              <a:xfrm>
                <a:off x="7536160" y="1124744"/>
                <a:ext cx="345545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=1/137</m:t>
                    </m:r>
                  </m:oMath>
                </a14:m>
                <a:r>
                  <a:rPr lang="tr-TR" altLang="tr-TR" sz="1600" b="0" i="1" dirty="0">
                    <a:latin typeface="+mj-lt"/>
                  </a:rPr>
                  <a:t>   İnce yapı sabiti</a:t>
                </a:r>
              </a:p>
              <a:p>
                <a14:m>
                  <m:oMath xmlns:m="http://schemas.openxmlformats.org/officeDocument/2006/math"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tr-TR" altLang="tr-TR" sz="1600" b="0" i="1" dirty="0">
                    <a:latin typeface="+mj-lt"/>
                  </a:rPr>
                  <a:t>	    Parçacığın hızı</a:t>
                </a:r>
              </a:p>
              <a:p>
                <a14:m>
                  <m:oMath xmlns:m="http://schemas.openxmlformats.org/officeDocument/2006/math"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altLang="tr-TR" sz="1600" b="0" i="1" dirty="0">
                    <a:latin typeface="+mj-lt"/>
                  </a:rPr>
                  <a:t>	    Parçacığın yükü (±1)</a:t>
                </a:r>
              </a:p>
              <a:p>
                <a14:m>
                  <m:oMath xmlns:m="http://schemas.openxmlformats.org/officeDocument/2006/math"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altLang="tr-TR" sz="1600" b="0" i="1" dirty="0">
                    <a:latin typeface="+mj-lt"/>
                  </a:rPr>
                  <a:t>	    </a:t>
                </a:r>
                <a:r>
                  <a:rPr lang="tr-TR" altLang="tr-TR" sz="1600" b="0" i="1" dirty="0" err="1">
                    <a:latin typeface="+mj-lt"/>
                  </a:rPr>
                  <a:t>Dalgaboyu</a:t>
                </a:r>
                <a:endParaRPr lang="tr-TR" altLang="tr-TR" sz="1600" b="0" i="1" dirty="0">
                  <a:latin typeface="+mj-lt"/>
                </a:endParaRPr>
              </a:p>
              <a:p>
                <a14:m>
                  <m:oMath xmlns:m="http://schemas.openxmlformats.org/officeDocument/2006/math">
                    <m:r>
                      <a:rPr lang="tr-TR" altLang="tr-TR" sz="16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tr-TR" altLang="tr-TR" sz="1600" b="0" i="1" dirty="0">
                    <a:latin typeface="+mj-lt"/>
                  </a:rPr>
                  <a:t>	    Ortamın kırılma indisi</a:t>
                </a:r>
              </a:p>
            </p:txBody>
          </p:sp>
        </mc:Choice>
        <mc:Fallback xmlns="">
          <p:sp>
            <p:nvSpPr>
              <p:cNvPr id="4" name="Metin kutusu 3">
                <a:extLst>
                  <a:ext uri="{FF2B5EF4-FFF2-40B4-BE49-F238E27FC236}">
                    <a16:creationId xmlns:a16="http://schemas.microsoft.com/office/drawing/2014/main" id="{528E5360-73DD-A693-25AB-E5847F6424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6160" y="1124744"/>
                <a:ext cx="3455458" cy="1323439"/>
              </a:xfrm>
              <a:prstGeom prst="rect">
                <a:avLst/>
              </a:prstGeom>
              <a:blipFill>
                <a:blip r:embed="rId5"/>
                <a:stretch>
                  <a:fillRect t="-1382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6635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3CCD3-2AA8-0003-ABF6-5AF51BEDC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7962F992-AD24-4BFA-3C03-8107679A04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Örnek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02C329C0-3A64-20AF-95A0-1F8C621EB6B0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07368" y="764704"/>
                <a:ext cx="11593288" cy="566420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Su içinde </a:t>
                </a:r>
                <a:r>
                  <a:rPr lang="tr-TR" altLang="tr-TR" sz="2000" i="1" dirty="0">
                    <a:latin typeface="+mj-lt"/>
                  </a:rPr>
                  <a:t>p</a:t>
                </a:r>
                <a:r>
                  <a:rPr lang="tr-TR" altLang="tr-TR" sz="2000" dirty="0">
                    <a:latin typeface="+mj-lt"/>
                  </a:rPr>
                  <a:t> = 1 </a:t>
                </a:r>
                <a:r>
                  <a:rPr lang="tr-TR" altLang="tr-TR" sz="2000" dirty="0" err="1">
                    <a:latin typeface="+mj-lt"/>
                  </a:rPr>
                  <a:t>GeV</a:t>
                </a:r>
                <a:r>
                  <a:rPr lang="tr-TR" altLang="tr-TR" sz="2000" dirty="0">
                    <a:latin typeface="+mj-lt"/>
                  </a:rPr>
                  <a:t>/c </a:t>
                </a:r>
                <a:r>
                  <a:rPr lang="tr-TR" altLang="tr-TR" sz="2000" dirty="0" err="1">
                    <a:latin typeface="+mj-lt"/>
                  </a:rPr>
                  <a:t>momentumlu</a:t>
                </a:r>
                <a:r>
                  <a:rPr lang="tr-TR" altLang="tr-TR" sz="2000" dirty="0">
                    <a:latin typeface="+mj-lt"/>
                  </a:rPr>
                  <a:t> bir elektronun görünür bölgede yayacağı foton sayısını bulun.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1800" i="1" dirty="0">
                    <a:latin typeface="+mj-lt"/>
                  </a:rPr>
                  <a:t>   Elektron için </a:t>
                </a:r>
                <a:r>
                  <a:rPr lang="el-GR" altLang="tr-TR" sz="1800" i="1" dirty="0">
                    <a:latin typeface="+mj-lt"/>
                  </a:rPr>
                  <a:t>β</a:t>
                </a:r>
                <a:r>
                  <a:rPr lang="tr-TR" altLang="tr-TR" sz="1800" i="1" dirty="0">
                    <a:latin typeface="+mj-lt"/>
                  </a:rPr>
                  <a:t> ≈ 1 ve suyun kırılma indisi n = 1.333 (değişmediğini varsayalım). </a:t>
                </a:r>
              </a:p>
              <a:p>
                <a:pPr>
                  <a:buNone/>
                </a:pPr>
                <a:r>
                  <a:rPr lang="tr-TR" altLang="tr-TR" sz="1800" i="1" dirty="0">
                    <a:latin typeface="+mj-lt"/>
                  </a:rPr>
                  <a:t>   Görünür bölge </a:t>
                </a:r>
                <a:r>
                  <a:rPr lang="tr-TR" altLang="tr-TR" sz="1800" i="1" dirty="0" err="1">
                    <a:latin typeface="+mj-lt"/>
                  </a:rPr>
                  <a:t>dalgaboyu</a:t>
                </a:r>
                <a:r>
                  <a:rPr lang="tr-TR" altLang="tr-TR" sz="1800" i="1" dirty="0">
                    <a:latin typeface="+mj-lt"/>
                  </a:rPr>
                  <a:t> aralığı [400 nm, 700 nm] nm olsun.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tr-TR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0.0459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tr-TR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1.333</m:t>
                                  </m:r>
                                </m:e>
                                <m:sup>
                                  <m:r>
                                    <a:rPr lang="tr-TR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tr-TR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400×</m:t>
                              </m:r>
                              <m:sSup>
                                <m:sSupPr>
                                  <m:ctrlPr>
                                    <a:rPr lang="tr-TR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tr-TR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tr-TR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tr-TR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tr-TR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00×</m:t>
                              </m:r>
                              <m:sSup>
                                <m:sSupPr>
                                  <m:ctrlPr>
                                    <a:rPr lang="tr-TR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tr-TR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tr-TR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=21484</m:t>
                      </m:r>
                      <m:f>
                        <m:fPr>
                          <m:ctrlPr>
                            <a:rPr lang="tr-T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tr-TR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foton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tr-TR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den>
                      </m:f>
                      <m:r>
                        <a:rPr lang="tr-TR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tr-TR" sz="20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𝟐𝟏𝟒</m:t>
                      </m:r>
                      <m:r>
                        <a:rPr lang="tr-TR" sz="20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tr-TR" sz="20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𝟖𝟒</m:t>
                      </m:r>
                      <m:r>
                        <a:rPr lang="tr-TR" sz="20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tr-TR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sz="20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𝐟𝐨𝐭𝐨𝐧</m:t>
                          </m:r>
                        </m:num>
                        <m:den>
                          <m:r>
                            <a:rPr lang="tr-TR" sz="20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𝐜</m:t>
                          </m:r>
                          <m:r>
                            <a:rPr lang="tr-TR" sz="20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den>
                      </m:f>
                    </m:oMath>
                  </m:oMathPara>
                </a14:m>
                <a:endParaRPr lang="tr-TR" altLang="tr-TR" sz="2000" b="1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b="1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1800" i="1" dirty="0">
                    <a:latin typeface="+mj-lt"/>
                  </a:rPr>
                  <a:t>---</a:t>
                </a:r>
              </a:p>
              <a:p>
                <a:pPr>
                  <a:buNone/>
                </a:pPr>
                <a:r>
                  <a:rPr lang="tr-TR" altLang="tr-TR" sz="1800" b="1" dirty="0">
                    <a:latin typeface="+mj-lt"/>
                  </a:rPr>
                  <a:t>Not</a:t>
                </a:r>
                <a:r>
                  <a:rPr lang="tr-TR" altLang="tr-TR" sz="1800" dirty="0">
                    <a:latin typeface="+mj-lt"/>
                  </a:rPr>
                  <a:t>: Kırılma indisinin değişimi de (</a:t>
                </a:r>
                <a:r>
                  <a:rPr lang="tr-TR" altLang="tr-TR" sz="1800" dirty="0" err="1">
                    <a:latin typeface="+mj-lt"/>
                  </a:rPr>
                  <a:t>dispersion</a:t>
                </a:r>
                <a:r>
                  <a:rPr lang="tr-TR" altLang="tr-TR" sz="1800" dirty="0">
                    <a:latin typeface="+mj-lt"/>
                  </a:rPr>
                  <a:t>) dikkate alınırsa, aşağıdaki sonuçlar elde edilir.</a:t>
                </a:r>
              </a:p>
              <a:p>
                <a:pPr>
                  <a:buNone/>
                </a:pPr>
                <a:endParaRPr lang="tr-TR" altLang="tr-TR" sz="1100" dirty="0">
                  <a:latin typeface="+mj-lt"/>
                </a:endParaRPr>
              </a:p>
              <a:p>
                <a:pPr lvl="1">
                  <a:buNone/>
                </a:pPr>
                <a:r>
                  <a:rPr lang="tr-TR" altLang="tr-TR" sz="18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Parçacık   Momentum    </a:t>
                </a:r>
                <a:r>
                  <a:rPr lang="tr-TR" altLang="tr-TR" sz="1800" b="1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dN</a:t>
                </a:r>
                <a:r>
                  <a:rPr lang="tr-TR" altLang="tr-TR" sz="18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/dx </a:t>
                </a:r>
              </a:p>
              <a:p>
                <a:pPr lvl="1">
                  <a:buNone/>
                </a:pPr>
                <a:r>
                  <a:rPr lang="tr-TR" altLang="tr-TR" sz="1800" b="1" u="sng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Adı    </a:t>
                </a:r>
                <a:r>
                  <a:rPr lang="tr-TR" altLang="tr-TR" sz="18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</a:t>
                </a:r>
                <a:r>
                  <a:rPr lang="tr-TR" altLang="tr-TR" sz="1800" b="1" u="sng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tr-TR" altLang="tr-TR" sz="1800" b="1" u="sng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GeV</a:t>
                </a:r>
                <a:r>
                  <a:rPr lang="tr-TR" altLang="tr-TR" sz="1800" b="1" u="sng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/c) </a:t>
                </a:r>
                <a:r>
                  <a:rPr lang="tr-TR" altLang="tr-TR" sz="18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</a:t>
                </a:r>
                <a:r>
                  <a:rPr lang="tr-TR" altLang="tr-TR" sz="1800" b="1" u="sng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(foton/cm)</a:t>
                </a:r>
                <a:endParaRPr lang="tr-TR" altLang="tr-TR" sz="1800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1">
                  <a:buNone/>
                </a:pPr>
                <a:r>
                  <a:rPr lang="tr-TR" altLang="tr-TR" sz="18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Elektron   1.0          215.3</a:t>
                </a:r>
              </a:p>
              <a:p>
                <a:pPr lvl="1">
                  <a:buNone/>
                </a:pPr>
                <a:r>
                  <a:rPr lang="tr-TR" altLang="tr-TR" sz="1800" b="1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Muon</a:t>
                </a:r>
                <a:r>
                  <a:rPr lang="tr-TR" altLang="tr-TR" sz="18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1.0          212.2</a:t>
                </a:r>
              </a:p>
              <a:p>
                <a:pPr lvl="1">
                  <a:buNone/>
                </a:pPr>
                <a:r>
                  <a:rPr lang="tr-TR" altLang="tr-TR" sz="1800" b="1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Pion</a:t>
                </a:r>
                <a:r>
                  <a:rPr lang="tr-TR" altLang="tr-TR" sz="18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1.0          209.9</a:t>
                </a:r>
              </a:p>
              <a:p>
                <a:pPr lvl="1">
                  <a:buNone/>
                </a:pPr>
                <a:r>
                  <a:rPr lang="tr-TR" altLang="tr-TR" sz="18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Proton     1.0            0.0</a:t>
                </a:r>
              </a:p>
            </p:txBody>
          </p:sp>
        </mc:Choice>
        <mc:Fallback xmlns="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02C329C0-3A64-20AF-95A0-1F8C621EB6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07368" y="764704"/>
                <a:ext cx="11593288" cy="5664200"/>
              </a:xfrm>
              <a:blipFill>
                <a:blip r:embed="rId2"/>
                <a:stretch>
                  <a:fillRect l="-578" t="-430" b="-1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1783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C65A5-1F2E-CD8A-048A-2037B7707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43F70B4-7F97-CA48-F1E4-3EF35B4BE0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Fotonların </a:t>
            </a:r>
            <a:r>
              <a:rPr lang="tr-TR" altLang="en-US" dirty="0" err="1"/>
              <a:t>Dalgaboyu</a:t>
            </a:r>
            <a:r>
              <a:rPr lang="tr-TR" altLang="en-US" dirty="0"/>
              <a:t> Dağılımı	</a:t>
            </a:r>
            <a:endParaRPr lang="en-US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3A015AD7-DEEC-70C7-B50C-087938F569EA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07368" y="764704"/>
                <a:ext cx="11593288" cy="566420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Geant4 kullanıcı kılavuzunda, </a:t>
                </a:r>
                <a:r>
                  <a:rPr lang="tr-TR" altLang="tr-TR" sz="2000" dirty="0" err="1">
                    <a:latin typeface="+mj-lt"/>
                  </a:rPr>
                  <a:t>Cherenkov</a:t>
                </a:r>
                <a:r>
                  <a:rPr lang="tr-TR" altLang="tr-TR" sz="2000" dirty="0">
                    <a:latin typeface="+mj-lt"/>
                  </a:rPr>
                  <a:t> fotonlarının sayısı hakkında aşağıdaki bilgi verilmiştir.</a:t>
                </a:r>
              </a:p>
              <a:p>
                <a:pPr>
                  <a:buNone/>
                </a:pPr>
                <a:endParaRPr lang="tr-TR" altLang="tr-TR" sz="11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dirty="0" err="1">
                    <a:solidFill>
                      <a:srgbClr val="7030A0"/>
                    </a:solidFill>
                    <a:latin typeface="+mj-lt"/>
                  </a:rPr>
                  <a:t>Th</a:t>
                </a:r>
                <a:r>
                  <a:rPr lang="en-US" altLang="tr-TR" sz="2000" dirty="0">
                    <a:solidFill>
                      <a:srgbClr val="7030A0"/>
                    </a:solidFill>
                    <a:latin typeface="+mj-lt"/>
                  </a:rPr>
                  <a:t>e number of photons generated per track length is</a:t>
                </a:r>
                <a:r>
                  <a:rPr lang="tr-TR" altLang="tr-TR" sz="2000" dirty="0">
                    <a:solidFill>
                      <a:srgbClr val="7030A0"/>
                    </a:solidFill>
                    <a:latin typeface="+mj-lt"/>
                  </a:rPr>
                  <a:t>:</a:t>
                </a:r>
              </a:p>
              <a:p>
                <a:pPr>
                  <a:buNone/>
                </a:pPr>
                <a:endParaRPr lang="tr-TR" altLang="tr-TR" sz="2000" dirty="0">
                  <a:solidFill>
                    <a:srgbClr val="7030A0"/>
                  </a:solidFill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solidFill>
                    <a:srgbClr val="7030A0"/>
                  </a:solidFill>
                  <a:latin typeface="+mj-lt"/>
                </a:endParaRPr>
              </a:p>
              <a:p>
                <a:pPr>
                  <a:buNone/>
                </a:pPr>
                <a:endParaRPr lang="tr-TR" altLang="tr-TR" sz="1800" dirty="0">
                  <a:solidFill>
                    <a:srgbClr val="7030A0"/>
                  </a:solidFill>
                  <a:latin typeface="+mj-lt"/>
                </a:endParaRPr>
              </a:p>
              <a:p>
                <a:pPr>
                  <a:buNone/>
                </a:pPr>
                <a:r>
                  <a:rPr lang="en-US" altLang="tr-TR" sz="1800" dirty="0">
                    <a:solidFill>
                      <a:srgbClr val="7030A0"/>
                    </a:solidFill>
                    <a:latin typeface="+mj-lt"/>
                  </a:rPr>
                  <a:t>The number of photons produced is calculated from a Poisson distribution with a mean of </a:t>
                </a:r>
                <a:endParaRPr lang="tr-TR" altLang="tr-TR" sz="1800" dirty="0">
                  <a:solidFill>
                    <a:srgbClr val="7030A0"/>
                  </a:solidFill>
                  <a:latin typeface="+mj-lt"/>
                </a:endParaRPr>
              </a:p>
              <a:p>
                <a:pPr>
                  <a:buNone/>
                </a:pPr>
                <a:r>
                  <a:rPr lang="en-US" altLang="tr-TR" sz="1800" dirty="0">
                    <a:solidFill>
                      <a:srgbClr val="7030A0"/>
                    </a:solidFill>
                    <a:latin typeface="+mj-lt"/>
                  </a:rPr>
                  <a:t>⟨n⟩</a:t>
                </a:r>
                <a:r>
                  <a:rPr lang="tr-TR" altLang="tr-TR" sz="1800" dirty="0">
                    <a:solidFill>
                      <a:srgbClr val="7030A0"/>
                    </a:solidFill>
                    <a:latin typeface="+mj-lt"/>
                  </a:rPr>
                  <a:t> </a:t>
                </a:r>
                <a:r>
                  <a:rPr lang="en-US" altLang="tr-TR" sz="1800" dirty="0">
                    <a:solidFill>
                      <a:srgbClr val="7030A0"/>
                    </a:solidFill>
                    <a:latin typeface="+mj-lt"/>
                  </a:rPr>
                  <a:t>=</a:t>
                </a:r>
                <a:r>
                  <a:rPr lang="tr-TR" altLang="tr-TR" sz="1800" dirty="0">
                    <a:solidFill>
                      <a:srgbClr val="7030A0"/>
                    </a:solidFill>
                    <a:latin typeface="+mj-lt"/>
                  </a:rPr>
                  <a:t> </a:t>
                </a:r>
                <a:r>
                  <a:rPr lang="en-US" altLang="tr-TR" sz="1800" dirty="0" err="1">
                    <a:solidFill>
                      <a:srgbClr val="7030A0"/>
                    </a:solidFill>
                    <a:latin typeface="+mj-lt"/>
                  </a:rPr>
                  <a:t>StepLength</a:t>
                </a:r>
                <a:r>
                  <a:rPr lang="en-US" altLang="tr-TR" sz="1800" dirty="0">
                    <a:solidFill>
                      <a:srgbClr val="7030A0"/>
                    </a:solidFill>
                    <a:latin typeface="+mj-lt"/>
                  </a:rPr>
                  <a:t> </a:t>
                </a:r>
                <a:r>
                  <a:rPr lang="en-US" altLang="tr-TR" sz="1800" dirty="0" err="1">
                    <a:solidFill>
                      <a:srgbClr val="7030A0"/>
                    </a:solidFill>
                    <a:latin typeface="+mj-lt"/>
                  </a:rPr>
                  <a:t>dN</a:t>
                </a:r>
                <a:r>
                  <a:rPr lang="en-US" altLang="tr-TR" sz="1800" dirty="0">
                    <a:solidFill>
                      <a:srgbClr val="7030A0"/>
                    </a:solidFill>
                    <a:latin typeface="+mj-lt"/>
                  </a:rPr>
                  <a:t>/dx. The energy distribution of the photon is then</a:t>
                </a:r>
                <a:r>
                  <a:rPr lang="tr-TR" altLang="tr-TR" sz="1800" dirty="0">
                    <a:solidFill>
                      <a:srgbClr val="7030A0"/>
                    </a:solidFill>
                    <a:latin typeface="+mj-lt"/>
                  </a:rPr>
                  <a:t> </a:t>
                </a:r>
                <a:r>
                  <a:rPr lang="en-US" altLang="tr-TR" sz="1800" dirty="0">
                    <a:solidFill>
                      <a:srgbClr val="7030A0"/>
                    </a:solidFill>
                    <a:latin typeface="+mj-lt"/>
                  </a:rPr>
                  <a:t>sampled from the density function</a:t>
                </a:r>
                <a:r>
                  <a:rPr lang="tr-TR" altLang="tr-TR" sz="1800" dirty="0">
                    <a:solidFill>
                      <a:srgbClr val="7030A0"/>
                    </a:solidFill>
                    <a:latin typeface="+mj-lt"/>
                  </a:rPr>
                  <a:t>: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sz="2000" dirty="0">
                  <a:solidFill>
                    <a:srgbClr val="000000"/>
                  </a:solidFill>
                  <a:latin typeface="+mj-lt"/>
                </a:endParaRPr>
              </a:p>
              <a:p>
                <a:pPr>
                  <a:buNone/>
                </a:pPr>
                <a:r>
                  <a:rPr lang="tr-TR" sz="2000" dirty="0">
                    <a:solidFill>
                      <a:srgbClr val="000000"/>
                    </a:solidFill>
                    <a:latin typeface="+mj-lt"/>
                  </a:rPr>
                  <a:t>Buna göre </a:t>
                </a:r>
                <a:r>
                  <a:rPr lang="tr-TR" sz="2000" dirty="0" err="1">
                    <a:solidFill>
                      <a:srgbClr val="000000"/>
                    </a:solidFill>
                    <a:latin typeface="+mj-lt"/>
                  </a:rPr>
                  <a:t>dalgaboyu</a:t>
                </a:r>
                <a:r>
                  <a:rPr lang="tr-TR" sz="2000" dirty="0">
                    <a:solidFill>
                      <a:srgbClr val="000000"/>
                    </a:solidFill>
                    <a:latin typeface="+mj-lt"/>
                  </a:rPr>
                  <a:t> dağılımı:</a:t>
                </a:r>
                <a:endParaRPr lang="tr-TR" sz="2000" dirty="0">
                  <a:solidFill>
                    <a:srgbClr val="000000"/>
                  </a:solidFill>
                </a:endParaRPr>
              </a:p>
              <a:p>
                <a:pPr>
                  <a:buNone/>
                </a:pPr>
                <a:r>
                  <a:rPr lang="tr-TR" sz="2000" b="0" dirty="0">
                    <a:solidFill>
                      <a:srgbClr val="000000"/>
                    </a:solidFill>
                  </a:rPr>
                  <a:t>       </a:t>
                </a:r>
                <a14:m>
                  <m:oMath xmlns:m="http://schemas.openxmlformats.org/officeDocument/2006/math">
                    <m:r>
                      <a:rPr lang="tr-TR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tr-T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tr-T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tr-TR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tr-T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d>
                                  <m:dPr>
                                    <m:ctrlPr>
                                      <a:rPr lang="tr-TR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tr-TR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</p:txBody>
          </p:sp>
        </mc:Choice>
        <mc:Fallback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3A015AD7-DEEC-70C7-B50C-087938F569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07368" y="764704"/>
                <a:ext cx="11593288" cy="5664200"/>
              </a:xfrm>
              <a:blipFill>
                <a:blip r:embed="rId2"/>
                <a:stretch>
                  <a:fillRect l="-578" t="-43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Resim 2">
            <a:extLst>
              <a:ext uri="{FF2B5EF4-FFF2-40B4-BE49-F238E27FC236}">
                <a16:creationId xmlns:a16="http://schemas.microsoft.com/office/drawing/2014/main" id="{B6EB54AD-4200-3381-6B3B-C0B36CBE6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3616821"/>
            <a:ext cx="2305050" cy="676275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A52B7D9-B67F-7026-7625-3336D23F7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24" y="1781741"/>
            <a:ext cx="7858125" cy="7810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1BC90763-D165-94D7-2048-FC2113B6D666}"/>
                  </a:ext>
                </a:extLst>
              </p:cNvPr>
              <p:cNvSpPr txBox="1"/>
              <p:nvPr/>
            </p:nvSpPr>
            <p:spPr>
              <a:xfrm>
                <a:off x="6903232" y="3467597"/>
                <a:ext cx="5256584" cy="336342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339966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tr-TR" sz="1600" b="0" dirty="0"/>
                  <a:t>Su için:  </a:t>
                </a:r>
                <a14:m>
                  <m:oMath xmlns:m="http://schemas.openxmlformats.org/officeDocument/2006/math">
                    <m:r>
                      <a:rPr lang="tr-T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tr-T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tr-T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tr-T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)=0.937</m:t>
                    </m:r>
                    <m:rad>
                      <m:radPr>
                        <m:degHide m:val="on"/>
                        <m:ctrlPr>
                          <a:rPr lang="tr-T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tr-T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tr-TR" sz="16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pt-BR" sz="16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9.311</m:t>
                            </m:r>
                            <m:r>
                              <a:rPr lang="tr-TR" sz="16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tr-TR" sz="1600" b="0" i="1" dirty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tr-TR" sz="16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λ</m:t>
                                </m:r>
                              </m:e>
                              <m:sup>
                                <m:r>
                                  <a:rPr lang="tr-TR" sz="1600" b="0" i="1" dirty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nor/>
                              </m:rPr>
                              <a:rPr lang="pt-BR" sz="16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9.311</m:t>
                            </m:r>
                            <m:r>
                              <a:rPr lang="tr-TR" sz="16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tr-TR" sz="16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tr-TR" sz="16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λ</m:t>
                                </m:r>
                              </m:e>
                              <m:sup>
                                <m:r>
                                  <a:rPr lang="tr-TR" sz="16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tr-TR" sz="16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pt-BR" sz="16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0.06303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tr-TR" sz="1600" b="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rad>
                  </m:oMath>
                </a14:m>
                <a:endParaRPr lang="tr-TR" sz="16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tr-TR" sz="2000" b="0" dirty="0"/>
              </a:p>
              <a:p>
                <a:endParaRPr lang="tr-TR" sz="2000" b="0" dirty="0"/>
              </a:p>
              <a:p>
                <a:endParaRPr lang="tr-TR" sz="2000" b="0" dirty="0"/>
              </a:p>
              <a:p>
                <a:endParaRPr lang="tr-TR" sz="2000" b="0" dirty="0"/>
              </a:p>
              <a:p>
                <a:endParaRPr lang="tr-TR" sz="2000" b="0" dirty="0"/>
              </a:p>
              <a:p>
                <a:endParaRPr lang="tr-TR" sz="2000" b="0" dirty="0"/>
              </a:p>
              <a:p>
                <a:endParaRPr lang="tr-TR" sz="2000" b="0" dirty="0"/>
              </a:p>
              <a:p>
                <a:endParaRPr lang="tr-TR" sz="2000" b="0" dirty="0"/>
              </a:p>
              <a:p>
                <a:endParaRPr lang="en-US" sz="2000" b="0" dirty="0"/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1BC90763-D165-94D7-2048-FC2113B6D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232" y="3467597"/>
                <a:ext cx="5256584" cy="3363421"/>
              </a:xfrm>
              <a:prstGeom prst="rect">
                <a:avLst/>
              </a:prstGeom>
              <a:blipFill>
                <a:blip r:embed="rId5"/>
                <a:stretch>
                  <a:fillRect l="-462"/>
                </a:stretch>
              </a:blipFill>
              <a:ln>
                <a:solidFill>
                  <a:srgbClr val="33996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Resim 12">
            <a:extLst>
              <a:ext uri="{FF2B5EF4-FFF2-40B4-BE49-F238E27FC236}">
                <a16:creationId xmlns:a16="http://schemas.microsoft.com/office/drawing/2014/main" id="{B8A16BB7-0F8E-8575-F2B3-3A8B3C1AB8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9429" y="4001677"/>
            <a:ext cx="3600400" cy="2799524"/>
          </a:xfrm>
          <a:prstGeom prst="rect">
            <a:avLst/>
          </a:prstGeom>
        </p:spPr>
      </p:pic>
      <p:cxnSp>
        <p:nvCxnSpPr>
          <p:cNvPr id="15" name="Düz Ok Bağlayıcısı 14">
            <a:extLst>
              <a:ext uri="{FF2B5EF4-FFF2-40B4-BE49-F238E27FC236}">
                <a16:creationId xmlns:a16="http://schemas.microsoft.com/office/drawing/2014/main" id="{C7C70037-A6E1-0A45-A31A-5B8F87EE1774}"/>
              </a:ext>
            </a:extLst>
          </p:cNvPr>
          <p:cNvCxnSpPr>
            <a:cxnSpLocks/>
          </p:cNvCxnSpPr>
          <p:nvPr/>
        </p:nvCxnSpPr>
        <p:spPr bwMode="auto">
          <a:xfrm>
            <a:off x="3773830" y="5011122"/>
            <a:ext cx="2682210" cy="138185"/>
          </a:xfrm>
          <a:prstGeom prst="straightConnector1">
            <a:avLst/>
          </a:prstGeom>
          <a:noFill/>
          <a:ln w="25400" cap="flat" cmpd="sng" algn="ctr">
            <a:solidFill>
              <a:srgbClr val="339966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769712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5BFCE-996E-EC66-2535-28C8DA916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36DC3BD-1423-0E3D-27C9-FF65208C11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Ceren</a:t>
            </a:r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6BE3AE0A-31ED-D689-024E-8C3FBB852E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305256" cy="5664200"/>
          </a:xfrm>
        </p:spPr>
        <p:txBody>
          <a:bodyPr/>
          <a:lstStyle/>
          <a:p>
            <a:pPr>
              <a:buNone/>
            </a:pPr>
            <a:r>
              <a:rPr lang="tr-TR" altLang="tr-TR" sz="2000" dirty="0">
                <a:latin typeface="+mj-lt"/>
              </a:rPr>
              <a:t>MATLAB programlama dili ile geliştirilmiş </a:t>
            </a:r>
            <a:r>
              <a:rPr lang="tr-TR" altLang="tr-TR" sz="2000" dirty="0" err="1">
                <a:latin typeface="+mj-lt"/>
              </a:rPr>
              <a:t>Cherenkov</a:t>
            </a:r>
            <a:r>
              <a:rPr lang="tr-TR" altLang="tr-TR" sz="2000" dirty="0">
                <a:latin typeface="+mj-lt"/>
              </a:rPr>
              <a:t> </a:t>
            </a:r>
            <a:r>
              <a:rPr lang="tr-TR" altLang="tr-TR" sz="2000" dirty="0" err="1">
                <a:latin typeface="+mj-lt"/>
              </a:rPr>
              <a:t>Işınımı’da</a:t>
            </a:r>
            <a:r>
              <a:rPr lang="tr-TR" altLang="tr-TR" sz="2000" dirty="0">
                <a:latin typeface="+mj-lt"/>
              </a:rPr>
              <a:t> oluşan fotonları üreten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bir benzetim programdır.</a:t>
            </a:r>
          </a:p>
          <a:p>
            <a:pPr>
              <a:buNone/>
            </a:pPr>
            <a:endParaRPr lang="tr-TR" altLang="tr-TR" sz="2000" b="0" i="1" dirty="0">
              <a:latin typeface="+mj-lt"/>
            </a:endParaRPr>
          </a:p>
          <a:p>
            <a:pPr algn="ctr">
              <a:buNone/>
            </a:pPr>
            <a:r>
              <a:rPr lang="tr-TR" altLang="tr-TR" sz="2000" b="0" i="1" dirty="0">
                <a:latin typeface="+mj-lt"/>
              </a:rPr>
              <a:t>Program linki:   </a:t>
            </a:r>
            <a:r>
              <a:rPr lang="tr-TR" altLang="tr-TR" sz="2000" b="0" dirty="0">
                <a:solidFill>
                  <a:srgbClr val="0000FF"/>
                </a:solidFill>
                <a:latin typeface="+mj-lt"/>
              </a:rPr>
              <a:t>http://www1.gantep.edu.tr/~bingul/zemax/src/ceren.m</a:t>
            </a: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r>
              <a:rPr lang="tr-TR" altLang="tr-TR" sz="2000" dirty="0">
                <a:latin typeface="+mj-lt"/>
              </a:rPr>
              <a:t>Program Girdileri:			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   - Parçacık bilgisi  (p, m, x, y, z, </a:t>
            </a:r>
            <a:r>
              <a:rPr lang="el-GR" altLang="tr-TR" sz="2000" dirty="0">
                <a:latin typeface="+mj-lt"/>
              </a:rPr>
              <a:t>θ</a:t>
            </a:r>
            <a:r>
              <a:rPr lang="tr-TR" altLang="tr-TR" sz="2000" dirty="0">
                <a:latin typeface="+mj-lt"/>
              </a:rPr>
              <a:t>, </a:t>
            </a:r>
            <a:r>
              <a:rPr lang="el-GR" altLang="tr-TR" sz="2000" dirty="0">
                <a:latin typeface="+mj-lt"/>
              </a:rPr>
              <a:t>φ</a:t>
            </a:r>
            <a:r>
              <a:rPr lang="tr-TR" altLang="tr-TR" sz="2000" dirty="0">
                <a:latin typeface="+mj-lt"/>
              </a:rPr>
              <a:t>)		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   - Malzeme           (ortamın adı, 3B geometrisi)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Program Çıktıları: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   - Rapor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   - Çizimler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   - Histogramlar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   - Kaynak Dosyası (Fotonların sayısı, konumu, yönü ve </a:t>
            </a:r>
            <a:r>
              <a:rPr lang="tr-TR" altLang="tr-TR" sz="2000" dirty="0" err="1">
                <a:latin typeface="+mj-lt"/>
              </a:rPr>
              <a:t>dalgaboyu</a:t>
            </a:r>
            <a:r>
              <a:rPr lang="tr-TR" altLang="tr-TR" sz="2000" dirty="0">
                <a:latin typeface="+mj-lt"/>
              </a:rPr>
              <a:t>).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     Bu dosya  </a:t>
            </a:r>
            <a:r>
              <a:rPr lang="tr-TR" altLang="tr-TR" sz="2000" b="1" dirty="0" err="1">
                <a:latin typeface="+mj-lt"/>
              </a:rPr>
              <a:t>Zemax</a:t>
            </a:r>
            <a:r>
              <a:rPr lang="tr-TR" altLang="tr-TR" sz="2000" b="1" dirty="0">
                <a:latin typeface="+mj-lt"/>
              </a:rPr>
              <a:t> </a:t>
            </a:r>
            <a:r>
              <a:rPr lang="tr-TR" altLang="tr-TR" sz="2000" b="1" dirty="0" err="1">
                <a:latin typeface="+mj-lt"/>
              </a:rPr>
              <a:t>OpticStudio</a:t>
            </a:r>
            <a:r>
              <a:rPr lang="tr-TR" altLang="tr-TR" sz="2000" b="1" dirty="0">
                <a:latin typeface="+mj-lt"/>
              </a:rPr>
              <a:t> </a:t>
            </a:r>
            <a:r>
              <a:rPr lang="tr-TR" altLang="tr-TR" sz="2000" dirty="0">
                <a:latin typeface="+mj-lt"/>
              </a:rPr>
              <a:t>programında kullanılabile </a:t>
            </a:r>
            <a:r>
              <a:rPr lang="tr-TR" altLang="tr-TR" sz="2000" i="1" dirty="0" err="1">
                <a:latin typeface="+mj-lt"/>
              </a:rPr>
              <a:t>source</a:t>
            </a:r>
            <a:r>
              <a:rPr lang="tr-TR" altLang="tr-TR" sz="2000" i="1" dirty="0">
                <a:latin typeface="+mj-lt"/>
              </a:rPr>
              <a:t> file</a:t>
            </a:r>
            <a:r>
              <a:rPr lang="tr-TR" altLang="tr-TR" sz="2000" dirty="0">
                <a:latin typeface="+mj-lt"/>
              </a:rPr>
              <a:t>  biçimindedir.</a:t>
            </a: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3758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DDFB9-5297-77A6-48A4-024BC9B26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4">
            <a:extLst>
              <a:ext uri="{FF2B5EF4-FFF2-40B4-BE49-F238E27FC236}">
                <a16:creationId xmlns:a16="http://schemas.microsoft.com/office/drawing/2014/main" id="{930E0534-0FA7-B151-251F-F05170EA4F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6048672" cy="5664200"/>
          </a:xfrm>
        </p:spPr>
        <p:txBody>
          <a:bodyPr/>
          <a:lstStyle/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FE889EBB-A1E1-051F-DB1A-83DE87E5D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54502"/>
            <a:ext cx="4657411" cy="3393504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B20C4312-41CC-9893-415A-D23D66094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944" y="3837299"/>
            <a:ext cx="3240360" cy="2610469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C4EE325E-7DBB-AA53-2049-CA0B4B25C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1037" y="104868"/>
            <a:ext cx="4406032" cy="3456383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F1C41F88-7642-E599-B5B4-809AE2B1F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4053" y="3837299"/>
            <a:ext cx="3183181" cy="2520280"/>
          </a:xfrm>
          <a:prstGeom prst="rect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D395D08C-863E-9588-335A-82336647F762}"/>
              </a:ext>
            </a:extLst>
          </p:cNvPr>
          <p:cNvSpPr txBox="1"/>
          <p:nvPr/>
        </p:nvSpPr>
        <p:spPr>
          <a:xfrm>
            <a:off x="134981" y="3573016"/>
            <a:ext cx="4641766" cy="31085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Final Report:</a:t>
            </a:r>
            <a:endParaRPr lang="tr-T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Particle Momentum      : 1.000000 GeV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Particle Mass          : 0.105658 GeV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Particle Energy        : 1.005566 GeV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Particle Beta (=v/c)   : 0.994464</a:t>
            </a:r>
            <a:endParaRPr lang="tr-T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Radiator material      : WATER (H2O)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TOTL in radiator       : 60.487728 mm</a:t>
            </a:r>
          </a:p>
          <a:p>
            <a:endParaRPr lang="tr-T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Wavelength range       : [0.40, 0.70] um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of photons/mm        : 21.220706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Total # of photons     : 1278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Output source filename : cherenkov.dat</a:t>
            </a:r>
          </a:p>
        </p:txBody>
      </p:sp>
    </p:spTree>
    <p:extLst>
      <p:ext uri="{BB962C8B-B14F-4D97-AF65-F5344CB8AC3E}">
        <p14:creationId xmlns:p14="http://schemas.microsoft.com/office/powerpoint/2010/main" val="2597399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BF779AC5-0CB2-4B15-BFDA-EECD9A2805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İçerik</a:t>
            </a:r>
            <a:endParaRPr lang="en-US" altLang="en-US" dirty="0"/>
          </a:p>
        </p:txBody>
      </p:sp>
      <p:sp>
        <p:nvSpPr>
          <p:cNvPr id="3075" name="Text Box 4">
            <a:extLst>
              <a:ext uri="{FF2B5EF4-FFF2-40B4-BE49-F238E27FC236}">
                <a16:creationId xmlns:a16="http://schemas.microsoft.com/office/drawing/2014/main" id="{EBE9DDFA-DFB9-42B2-9059-11BA80240D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9376" y="765175"/>
            <a:ext cx="11378190" cy="56642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tr-TR" altLang="tr-TR" sz="3200" dirty="0">
                <a:solidFill>
                  <a:srgbClr val="0000FF"/>
                </a:solidFill>
              </a:rPr>
              <a:t>1. </a:t>
            </a:r>
            <a:r>
              <a:rPr lang="tr-TR" altLang="tr-TR" sz="3200" dirty="0" err="1">
                <a:solidFill>
                  <a:srgbClr val="0000FF"/>
                </a:solidFill>
              </a:rPr>
              <a:t>Cherenkov</a:t>
            </a:r>
            <a:r>
              <a:rPr lang="tr-TR" altLang="tr-TR" sz="3200" dirty="0">
                <a:solidFill>
                  <a:srgbClr val="0000FF"/>
                </a:solidFill>
              </a:rPr>
              <a:t> Işıması</a:t>
            </a:r>
          </a:p>
          <a:p>
            <a:pPr marL="0" indent="0">
              <a:buNone/>
              <a:defRPr/>
            </a:pPr>
            <a:r>
              <a:rPr lang="tr-TR" altLang="tr-TR" sz="3200" dirty="0">
                <a:solidFill>
                  <a:srgbClr val="0000FF"/>
                </a:solidFill>
              </a:rPr>
              <a:t>2. Fizik</a:t>
            </a:r>
          </a:p>
          <a:p>
            <a:pPr marL="0" indent="0">
              <a:buNone/>
              <a:defRPr/>
            </a:pPr>
            <a:r>
              <a:rPr lang="tr-TR" altLang="tr-TR" sz="3200" dirty="0">
                <a:solidFill>
                  <a:srgbClr val="0000FF"/>
                </a:solidFill>
              </a:rPr>
              <a:t>3. Fotonların Yönü</a:t>
            </a:r>
          </a:p>
          <a:p>
            <a:pPr marL="0" indent="0">
              <a:buNone/>
              <a:defRPr/>
            </a:pPr>
            <a:r>
              <a:rPr lang="tr-TR" altLang="tr-TR" sz="3200" dirty="0">
                <a:solidFill>
                  <a:srgbClr val="0000FF"/>
                </a:solidFill>
              </a:rPr>
              <a:t>4. Eşik Enerjisi, RICH ve Parçacık Kimlikleri</a:t>
            </a:r>
          </a:p>
          <a:p>
            <a:pPr marL="0" indent="0">
              <a:buNone/>
              <a:defRPr/>
            </a:pPr>
            <a:r>
              <a:rPr lang="tr-TR" altLang="tr-TR" sz="3200" dirty="0">
                <a:solidFill>
                  <a:srgbClr val="0000FF"/>
                </a:solidFill>
              </a:rPr>
              <a:t>5. Fotonların Sayısı</a:t>
            </a:r>
          </a:p>
          <a:p>
            <a:pPr marL="0" indent="0">
              <a:buNone/>
              <a:defRPr/>
            </a:pPr>
            <a:r>
              <a:rPr lang="tr-TR" altLang="tr-TR" sz="3200" dirty="0">
                <a:solidFill>
                  <a:srgbClr val="0000FF"/>
                </a:solidFill>
              </a:rPr>
              <a:t>6. Bazı RICH Tasarımları</a:t>
            </a:r>
          </a:p>
          <a:p>
            <a:pPr marL="0" indent="0">
              <a:buNone/>
              <a:defRPr/>
            </a:pPr>
            <a:r>
              <a:rPr lang="tr-TR" altLang="tr-TR" sz="3200" dirty="0">
                <a:solidFill>
                  <a:srgbClr val="0000FF"/>
                </a:solidFill>
              </a:rPr>
              <a:t>7. Bizim Deney </a:t>
            </a:r>
          </a:p>
          <a:p>
            <a:pPr marL="0" indent="0">
              <a:buNone/>
              <a:defRPr/>
            </a:pPr>
            <a:r>
              <a:rPr lang="tr-TR" altLang="tr-TR" sz="3200" dirty="0">
                <a:solidFill>
                  <a:srgbClr val="0000FF"/>
                </a:solidFill>
              </a:rPr>
              <a:t>8. Yararlanılan Kaynaklar</a:t>
            </a:r>
            <a:endParaRPr lang="tr-TR" altLang="tr-TR" dirty="0">
              <a:solidFill>
                <a:srgbClr val="0000FF"/>
              </a:solidFill>
            </a:endParaRPr>
          </a:p>
          <a:p>
            <a:pPr marL="0" indent="0">
              <a:buNone/>
              <a:defRPr/>
            </a:pPr>
            <a:endParaRPr lang="tr-TR" altLang="tr-TR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838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20D4C-3571-ACB5-8AD8-C63838F91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C854EDC3-F220-F36B-F8E2-BAB2DD92BB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RICH Tasarımları</a:t>
            </a:r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8FD848E8-8B57-2B54-B3D8-655A1519A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593288" cy="5664200"/>
          </a:xfrm>
        </p:spPr>
        <p:txBody>
          <a:bodyPr/>
          <a:lstStyle/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r>
              <a:rPr lang="tr-TR" altLang="tr-TR" sz="2000" b="1" dirty="0">
                <a:latin typeface="+mj-lt"/>
              </a:rPr>
              <a:t>Odaklanan</a:t>
            </a:r>
            <a:r>
              <a:rPr lang="tr-TR" altLang="tr-TR" sz="2000" dirty="0">
                <a:latin typeface="+mj-lt"/>
              </a:rPr>
              <a:t> bir RICH detektörde, fotonlar odak uzaklığı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f olan küresel bir ayna tarafından toplanır ve odak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düzlemine yerleştirilen foton detektörüne odaklanır.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 </a:t>
            </a:r>
            <a:r>
              <a:rPr lang="tr-TR" altLang="tr-TR" sz="2000" dirty="0" err="1">
                <a:latin typeface="+mj-lt"/>
              </a:rPr>
              <a:t>LHCb’de</a:t>
            </a:r>
            <a:r>
              <a:rPr lang="tr-TR" altLang="tr-TR" sz="2000" dirty="0">
                <a:latin typeface="+mj-lt"/>
              </a:rPr>
              <a:t> kullanılmaktadır.</a:t>
            </a: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r>
              <a:rPr lang="tr-TR" altLang="tr-TR" sz="2000" dirty="0">
                <a:latin typeface="+mj-lt"/>
              </a:rPr>
              <a:t>Daha küçük hacimli </a:t>
            </a:r>
            <a:r>
              <a:rPr lang="tr-TR" altLang="tr-TR" sz="2000" b="1" dirty="0" err="1">
                <a:latin typeface="+mj-lt"/>
              </a:rPr>
              <a:t>proximity-focusing</a:t>
            </a:r>
            <a:r>
              <a:rPr lang="tr-TR" altLang="tr-TR" sz="2000" dirty="0">
                <a:latin typeface="+mj-lt"/>
              </a:rPr>
              <a:t> tasarımında,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parçacık küçük bir optik ortamda ilerlerken yayılan fotonlar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doğrudan foton detektörü üzerinde gözlenir.</a:t>
            </a: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1546BFAF-10C8-9A2C-90E3-B9F816104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473" y="188640"/>
            <a:ext cx="3731875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9559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632BD-C015-4E0A-E8DB-C5D628F54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5FC519E3-7BE1-03AE-4EA1-3C6E0B1A7A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RICH Tasarımları</a:t>
            </a:r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662AC041-B12B-6248-E254-3E0EA654D6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593288" cy="5664200"/>
          </a:xfrm>
        </p:spPr>
        <p:txBody>
          <a:bodyPr/>
          <a:lstStyle/>
          <a:p>
            <a:pPr>
              <a:buNone/>
            </a:pPr>
            <a:r>
              <a:rPr lang="tr-TR" altLang="tr-TR" sz="2000" dirty="0" err="1">
                <a:latin typeface="+mj-lt"/>
              </a:rPr>
              <a:t>LHCb</a:t>
            </a:r>
            <a:r>
              <a:rPr lang="tr-TR" altLang="tr-TR" sz="2000" dirty="0">
                <a:latin typeface="+mj-lt"/>
              </a:rPr>
              <a:t> deneyinde, </a:t>
            </a:r>
            <a:r>
              <a:rPr lang="tr-TR" altLang="tr-TR" sz="2000" dirty="0" err="1">
                <a:latin typeface="+mj-lt"/>
              </a:rPr>
              <a:t>pionları</a:t>
            </a:r>
            <a:r>
              <a:rPr lang="tr-TR" altLang="tr-TR" sz="2000" dirty="0">
                <a:latin typeface="+mj-lt"/>
              </a:rPr>
              <a:t> ve </a:t>
            </a:r>
            <a:r>
              <a:rPr lang="tr-TR" altLang="tr-TR" sz="2000" dirty="0" err="1">
                <a:latin typeface="+mj-lt"/>
              </a:rPr>
              <a:t>kaonları</a:t>
            </a:r>
            <a:r>
              <a:rPr lang="tr-TR" altLang="tr-TR" sz="2000" dirty="0">
                <a:latin typeface="+mj-lt"/>
              </a:rPr>
              <a:t> ayırmak için iki tane RICH kullanılmakladır.</a:t>
            </a: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3" name="Resim 2" descr="metin, diyagram, plan, harita içeren bir resim&#10;&#10;Açıklama otomatik olarak oluşturuldu">
            <a:extLst>
              <a:ext uri="{FF2B5EF4-FFF2-40B4-BE49-F238E27FC236}">
                <a16:creationId xmlns:a16="http://schemas.microsoft.com/office/drawing/2014/main" id="{7992F059-FA39-AFC3-9921-E21D259123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7" y="1306468"/>
            <a:ext cx="7721055" cy="543490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18438079-3353-1D15-31E3-45A5BC25E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8357" y="1291729"/>
            <a:ext cx="3793273" cy="513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118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44B64-A105-16C3-8F60-B1A201A90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9EC37C7-85C0-C56E-3146-D6CEBD1ABD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RICH Tasarımları</a:t>
            </a:r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1B58A2BF-EAB9-C023-CDFC-15F62CE172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593288" cy="5664200"/>
          </a:xfrm>
        </p:spPr>
        <p:txBody>
          <a:bodyPr/>
          <a:lstStyle/>
          <a:p>
            <a:pPr>
              <a:buNone/>
            </a:pPr>
            <a:r>
              <a:rPr lang="tr-TR" altLang="tr-TR" sz="2000" b="1" dirty="0">
                <a:latin typeface="+mj-lt"/>
              </a:rPr>
              <a:t>DIRC</a:t>
            </a:r>
            <a:r>
              <a:rPr lang="tr-TR" altLang="tr-TR" sz="2000" dirty="0">
                <a:latin typeface="+mj-lt"/>
              </a:rPr>
              <a:t> (</a:t>
            </a:r>
            <a:r>
              <a:rPr lang="en-US" altLang="tr-TR" sz="2000" dirty="0">
                <a:latin typeface="+mj-lt"/>
              </a:rPr>
              <a:t>Detection of Internally Reflected Cherenkov </a:t>
            </a:r>
            <a:r>
              <a:rPr lang="tr-TR" altLang="tr-TR" sz="2000" dirty="0">
                <a:latin typeface="+mj-lt"/>
              </a:rPr>
              <a:t>l</a:t>
            </a:r>
            <a:r>
              <a:rPr lang="en-US" altLang="tr-TR" sz="2000" dirty="0" err="1">
                <a:latin typeface="+mj-lt"/>
              </a:rPr>
              <a:t>ight</a:t>
            </a:r>
            <a:r>
              <a:rPr lang="tr-TR" altLang="tr-TR" sz="2000" dirty="0">
                <a:latin typeface="+mj-lt"/>
              </a:rPr>
              <a:t>)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Parçacık silindirik bir ortamdan algıca girer. Fotonlar toplam iç yansıma ilkesine göre foto sensörüne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kadar ulaşır. Fotonların odaklandığı konumdan </a:t>
            </a:r>
            <a:r>
              <a:rPr lang="tr-TR" altLang="tr-TR" sz="2000" dirty="0" err="1">
                <a:latin typeface="+mj-lt"/>
              </a:rPr>
              <a:t>Cherenkov</a:t>
            </a:r>
            <a:r>
              <a:rPr lang="tr-TR" altLang="tr-TR" sz="2000" dirty="0">
                <a:latin typeface="+mj-lt"/>
              </a:rPr>
              <a:t> açısı ölçülmüş olur.</a:t>
            </a: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CFFC4FDF-3E2B-3B7B-6715-4FB5CA7C5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231" y="2564904"/>
            <a:ext cx="7611537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065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7EA1C-FB72-3396-F4BD-4AFBABFCC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EAB9561-64C9-C00F-73C2-17F67F2801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Yapacağımız Deneyin Tasarımı</a:t>
            </a:r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8E7A556C-A2F7-4F27-45DC-DA8F422673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593288" cy="5664200"/>
          </a:xfrm>
        </p:spPr>
        <p:txBody>
          <a:bodyPr/>
          <a:lstStyle/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03337849-30FB-C719-5944-BE428C4A8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789" y="1423702"/>
            <a:ext cx="4995554" cy="3960440"/>
          </a:xfrm>
          <a:prstGeom prst="rect">
            <a:avLst/>
          </a:prstGeom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id="{C520C0D6-C7E9-5994-D430-30C94057B222}"/>
              </a:ext>
            </a:extLst>
          </p:cNvPr>
          <p:cNvSpPr txBox="1"/>
          <p:nvPr/>
        </p:nvSpPr>
        <p:spPr>
          <a:xfrm>
            <a:off x="424334" y="63536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0" dirty="0"/>
              <a:t>Deneyin basit şeması</a:t>
            </a:r>
            <a:endParaRPr lang="en-US" sz="2400" b="0" dirty="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425AA06E-F222-76FA-F392-7DA2592E9030}"/>
              </a:ext>
            </a:extLst>
          </p:cNvPr>
          <p:cNvSpPr txBox="1"/>
          <p:nvPr/>
        </p:nvSpPr>
        <p:spPr>
          <a:xfrm>
            <a:off x="7176120" y="702977"/>
            <a:ext cx="4032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0" dirty="0" err="1"/>
              <a:t>Zemax’de</a:t>
            </a:r>
            <a:r>
              <a:rPr lang="tr-TR" sz="2000" b="0" dirty="0"/>
              <a:t> ışın izleme (ray </a:t>
            </a:r>
            <a:r>
              <a:rPr lang="tr-TR" sz="2000" b="0" dirty="0" err="1"/>
              <a:t>tracing</a:t>
            </a:r>
            <a:r>
              <a:rPr lang="tr-TR" sz="2000" b="0" dirty="0"/>
              <a:t>)</a:t>
            </a:r>
            <a:endParaRPr lang="en-US" sz="2000" b="0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ACD00D11-D613-0A32-4D34-B050906D7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202170"/>
            <a:ext cx="50292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88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32A7F-6640-7C43-8CAB-2663118A9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A5DDFB3-4704-983C-504B-CF8DE255A4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92B4DA30-1804-2F85-9B91-A16132C684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4704"/>
            <a:ext cx="11593288" cy="5664200"/>
          </a:xfrm>
        </p:spPr>
        <p:txBody>
          <a:bodyPr/>
          <a:lstStyle/>
          <a:p>
            <a:pPr>
              <a:buNone/>
            </a:pPr>
            <a:endParaRPr lang="tr-TR" altLang="tr-TR" sz="1800" dirty="0">
              <a:latin typeface="+mj-lt"/>
            </a:endParaRPr>
          </a:p>
          <a:p>
            <a:pPr>
              <a:buNone/>
            </a:pPr>
            <a:endParaRPr lang="tr-TR" altLang="tr-TR" sz="2000" dirty="0">
              <a:latin typeface="+mj-lt"/>
            </a:endParaRP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A7C7012-ACC5-7F71-004F-340BA637B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0" y="209092"/>
            <a:ext cx="2640161" cy="3448507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B4C998E0-7944-AD60-9090-DAC69E08C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17" y="3700805"/>
            <a:ext cx="2668932" cy="241390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E35794D6-82E1-6A85-B6A2-3976FEDA3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6193" y="1275606"/>
            <a:ext cx="3182356" cy="4306788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0823E038-C631-464C-A203-A89E106832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8048" y="168458"/>
            <a:ext cx="5412477" cy="304451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981255A4-AE4C-6B34-BE23-24E3B0B15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8047" y="3284984"/>
            <a:ext cx="5447157" cy="328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67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D9C29B2-758E-4C0C-9FBB-80DFFAFF82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Kaynaklar</a:t>
            </a:r>
            <a:endParaRPr lang="en-US" altLang="en-US" dirty="0"/>
          </a:p>
        </p:txBody>
      </p:sp>
      <p:sp>
        <p:nvSpPr>
          <p:cNvPr id="6147" name="Text Box 4">
            <a:extLst>
              <a:ext uri="{FF2B5EF4-FFF2-40B4-BE49-F238E27FC236}">
                <a16:creationId xmlns:a16="http://schemas.microsoft.com/office/drawing/2014/main" id="{914970D6-61CE-49EC-9A65-0483E192C8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9376" y="1196752"/>
            <a:ext cx="11521280" cy="3888432"/>
          </a:xfrm>
        </p:spPr>
        <p:txBody>
          <a:bodyPr/>
          <a:lstStyle/>
          <a:p>
            <a:pPr marL="0" indent="0">
              <a:buNone/>
            </a:pPr>
            <a:r>
              <a:rPr lang="tr-TR" altLang="tr-TR" sz="2000" dirty="0"/>
              <a:t>[1]. </a:t>
            </a:r>
            <a:r>
              <a:rPr lang="en-US" altLang="tr-TR" sz="2000" dirty="0">
                <a:solidFill>
                  <a:srgbClr val="0000FF"/>
                </a:solidFill>
              </a:rPr>
              <a:t>https://pdg.lbl.gov/2021/reviews/rpp2020-rev-passage-particles-matter.pdf</a:t>
            </a:r>
            <a:r>
              <a:rPr lang="tr-TR" altLang="tr-TR" sz="2000" dirty="0">
                <a:solidFill>
                  <a:srgbClr val="0000FF"/>
                </a:solidFill>
              </a:rPr>
              <a:t> </a:t>
            </a:r>
            <a:r>
              <a:rPr lang="tr-TR" altLang="tr-TR" sz="2000" dirty="0"/>
              <a:t>(2019)</a:t>
            </a:r>
          </a:p>
          <a:p>
            <a:pPr marL="0" indent="0">
              <a:buNone/>
            </a:pPr>
            <a:endParaRPr lang="tr-TR" altLang="tr-TR" sz="2000" dirty="0"/>
          </a:p>
          <a:p>
            <a:pPr marL="0" indent="0">
              <a:buNone/>
            </a:pPr>
            <a:r>
              <a:rPr lang="tr-TR" altLang="tr-TR" sz="2000" dirty="0"/>
              <a:t>[2]. </a:t>
            </a:r>
            <a:r>
              <a:rPr lang="tr-TR" altLang="tr-TR" sz="2000" dirty="0">
                <a:solidFill>
                  <a:srgbClr val="0000FF"/>
                </a:solidFill>
              </a:rPr>
              <a:t>https://en.wikipedia.org/wiki/Cherenkov_radiation</a:t>
            </a:r>
          </a:p>
          <a:p>
            <a:pPr marL="0" indent="0">
              <a:buNone/>
            </a:pPr>
            <a:endParaRPr lang="tr-TR" altLang="tr-TR" sz="2000" dirty="0"/>
          </a:p>
          <a:p>
            <a:pPr marL="0" indent="0">
              <a:buNone/>
            </a:pPr>
            <a:r>
              <a:rPr lang="tr-TR" altLang="tr-TR" sz="2000" dirty="0"/>
              <a:t>[3]. </a:t>
            </a:r>
            <a:r>
              <a:rPr lang="it-IT" altLang="tr-TR" sz="2000" dirty="0"/>
              <a:t>M</a:t>
            </a:r>
            <a:r>
              <a:rPr lang="tr-TR" altLang="tr-TR" sz="2000" dirty="0"/>
              <a:t>. </a:t>
            </a:r>
            <a:r>
              <a:rPr lang="it-IT" altLang="tr-TR" sz="2000" dirty="0"/>
              <a:t>F. L'Annunziata, </a:t>
            </a:r>
            <a:r>
              <a:rPr lang="tr-TR" altLang="tr-TR" sz="2000" i="1" dirty="0" err="1"/>
              <a:t>Handbook</a:t>
            </a:r>
            <a:r>
              <a:rPr lang="tr-TR" altLang="tr-TR" sz="2000" i="1" dirty="0"/>
              <a:t> of </a:t>
            </a:r>
            <a:r>
              <a:rPr lang="tr-TR" altLang="tr-TR" sz="2000" i="1" dirty="0" err="1"/>
              <a:t>Radioactivity</a:t>
            </a:r>
            <a:r>
              <a:rPr lang="tr-TR" altLang="tr-TR" sz="2000" i="1" dirty="0"/>
              <a:t> Analysis</a:t>
            </a:r>
            <a:r>
              <a:rPr lang="it-IT" altLang="tr-TR" sz="2000" i="1" dirty="0"/>
              <a:t> </a:t>
            </a:r>
            <a:r>
              <a:rPr lang="tr-TR" altLang="tr-TR" sz="2000" i="1" dirty="0"/>
              <a:t>2nd Ed</a:t>
            </a:r>
            <a:r>
              <a:rPr lang="it-IT" altLang="tr-TR" sz="2000" dirty="0"/>
              <a:t>,</a:t>
            </a:r>
            <a:r>
              <a:rPr lang="tr-TR" altLang="tr-TR" sz="2000" dirty="0"/>
              <a:t> </a:t>
            </a:r>
            <a:r>
              <a:rPr lang="tr-TR" altLang="tr-TR" sz="2000" dirty="0" err="1"/>
              <a:t>ScienceDirect</a:t>
            </a:r>
            <a:r>
              <a:rPr lang="it-IT" altLang="tr-TR" sz="2000" dirty="0"/>
              <a:t> </a:t>
            </a:r>
            <a:r>
              <a:rPr lang="tr-TR" altLang="tr-TR" sz="2000" dirty="0"/>
              <a:t>(</a:t>
            </a:r>
            <a:r>
              <a:rPr lang="it-IT" altLang="tr-TR" sz="2000" dirty="0"/>
              <a:t>2023</a:t>
            </a:r>
            <a:r>
              <a:rPr lang="tr-TR" altLang="tr-TR" sz="2000" dirty="0"/>
              <a:t>)</a:t>
            </a:r>
          </a:p>
          <a:p>
            <a:pPr marL="0" indent="0">
              <a:buNone/>
            </a:pPr>
            <a:endParaRPr lang="tr-TR" altLang="tr-TR" sz="2000" dirty="0"/>
          </a:p>
          <a:p>
            <a:pPr marL="0" indent="0">
              <a:buNone/>
            </a:pPr>
            <a:r>
              <a:rPr lang="tr-TR" altLang="tr-TR" sz="2000" dirty="0"/>
              <a:t>[4]. W.R. Leo, </a:t>
            </a:r>
            <a:r>
              <a:rPr lang="en-US" altLang="tr-TR" sz="2000" i="1" dirty="0"/>
              <a:t>Techniques for Nuclear and Particle Physics Experiments</a:t>
            </a:r>
            <a:r>
              <a:rPr lang="tr-TR" altLang="tr-TR" sz="2000" i="1" dirty="0"/>
              <a:t> 2nd Ed</a:t>
            </a:r>
            <a:r>
              <a:rPr lang="tr-TR" altLang="tr-TR" sz="2000" dirty="0"/>
              <a:t>, </a:t>
            </a:r>
            <a:r>
              <a:rPr lang="tr-TR" altLang="tr-TR" sz="2000" dirty="0" err="1"/>
              <a:t>Springer</a:t>
            </a:r>
            <a:r>
              <a:rPr lang="tr-TR" altLang="tr-TR" sz="2000" dirty="0"/>
              <a:t> (1994) </a:t>
            </a:r>
          </a:p>
          <a:p>
            <a:pPr marL="0" indent="0">
              <a:buNone/>
            </a:pPr>
            <a:endParaRPr lang="tr-TR" altLang="tr-TR" sz="2000" dirty="0"/>
          </a:p>
          <a:p>
            <a:pPr marL="0" indent="0">
              <a:buNone/>
            </a:pPr>
            <a:r>
              <a:rPr lang="tr-TR" altLang="tr-TR" sz="2000" dirty="0"/>
              <a:t>  </a:t>
            </a:r>
            <a:endParaRPr lang="en-US" altLang="tr-TR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8D475EC-F96E-4C0D-859B-21FB52DCB5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4434" y="44451"/>
            <a:ext cx="11233151" cy="720725"/>
          </a:xfrm>
        </p:spPr>
        <p:txBody>
          <a:bodyPr wrap="square" anchor="ctr">
            <a:normAutofit/>
          </a:bodyPr>
          <a:lstStyle/>
          <a:p>
            <a:pPr eaLnBrk="1" hangingPunct="1"/>
            <a:r>
              <a:rPr lang="tr-TR" altLang="en-US" dirty="0" err="1"/>
              <a:t>Cherenkov</a:t>
            </a:r>
            <a:r>
              <a:rPr lang="tr-TR" altLang="en-US" dirty="0"/>
              <a:t> Işıması (</a:t>
            </a:r>
            <a:r>
              <a:rPr lang="tr-TR" altLang="en-US" dirty="0" err="1"/>
              <a:t>Cherenkov</a:t>
            </a:r>
            <a:r>
              <a:rPr lang="tr-TR" altLang="en-US" dirty="0"/>
              <a:t> </a:t>
            </a:r>
            <a:r>
              <a:rPr lang="tr-TR" altLang="en-US" dirty="0" err="1"/>
              <a:t>Radiation</a:t>
            </a:r>
            <a:r>
              <a:rPr lang="tr-TR" altLang="en-US" dirty="0"/>
              <a:t>)</a:t>
            </a:r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0A768D93-AAE0-4D77-8829-45CD370BE9C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34434" y="836613"/>
            <a:ext cx="8425862" cy="5688012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tr-TR" altLang="tr-TR" sz="2200" dirty="0"/>
              <a:t>Yüklü bir parçacık saydam (optik) bir ortamdan geçerken, hızı ortamdaki ışık hızından büyükse fotonlar yaymaya başlar. Bu fotonlara </a:t>
            </a:r>
            <a:r>
              <a:rPr lang="tr-TR" altLang="tr-TR" sz="2200" b="1" dirty="0" err="1"/>
              <a:t>Cherenkov</a:t>
            </a:r>
            <a:r>
              <a:rPr lang="tr-TR" altLang="tr-TR" sz="2200" b="1" dirty="0"/>
              <a:t> Işıması </a:t>
            </a:r>
            <a:r>
              <a:rPr lang="tr-TR" altLang="tr-TR" sz="2200" dirty="0"/>
              <a:t>denir. </a:t>
            </a:r>
          </a:p>
          <a:p>
            <a:pPr>
              <a:lnSpc>
                <a:spcPct val="90000"/>
              </a:lnSpc>
            </a:pPr>
            <a:endParaRPr lang="tr-TR" altLang="tr-TR" sz="2200" dirty="0"/>
          </a:p>
          <a:p>
            <a:pPr>
              <a:lnSpc>
                <a:spcPct val="90000"/>
              </a:lnSpc>
            </a:pPr>
            <a:r>
              <a:rPr lang="tr-TR" altLang="tr-TR" sz="2200" dirty="0"/>
              <a:t>İlk kez M. </a:t>
            </a:r>
            <a:r>
              <a:rPr lang="tr-TR" altLang="tr-TR" sz="2200" dirty="0" err="1"/>
              <a:t>Curie</a:t>
            </a:r>
            <a:r>
              <a:rPr lang="tr-TR" altLang="tr-TR" sz="2200" dirty="0"/>
              <a:t> tarafından gözlenmiştir (1910).</a:t>
            </a:r>
          </a:p>
          <a:p>
            <a:pPr>
              <a:lnSpc>
                <a:spcPct val="90000"/>
              </a:lnSpc>
            </a:pPr>
            <a:r>
              <a:rPr lang="tr-TR" altLang="tr-TR" sz="2200" dirty="0"/>
              <a:t>Kapsamlı deneysel çalışmalar </a:t>
            </a:r>
            <a:r>
              <a:rPr lang="en-US" altLang="tr-TR" sz="2200" dirty="0" err="1"/>
              <a:t>P.A.Čerenkov</a:t>
            </a:r>
            <a:r>
              <a:rPr lang="tr-TR" altLang="tr-TR" sz="2200" dirty="0"/>
              <a:t> tarafından yapmıştır (1934).</a:t>
            </a:r>
          </a:p>
          <a:p>
            <a:pPr>
              <a:lnSpc>
                <a:spcPct val="90000"/>
              </a:lnSpc>
            </a:pPr>
            <a:r>
              <a:rPr lang="tr-TR" altLang="tr-TR" sz="2200" dirty="0"/>
              <a:t>Sürecin kuramsal açıklaması </a:t>
            </a:r>
            <a:r>
              <a:rPr lang="en-US" altLang="tr-TR" sz="2200" dirty="0"/>
              <a:t>Frank and Tamm </a:t>
            </a:r>
            <a:r>
              <a:rPr lang="tr-TR" altLang="tr-TR" sz="2200" dirty="0"/>
              <a:t>tarafından yapılmış (</a:t>
            </a:r>
            <a:r>
              <a:rPr lang="en-US" altLang="tr-TR" sz="2200" dirty="0"/>
              <a:t>1937</a:t>
            </a:r>
            <a:r>
              <a:rPr lang="tr-TR" altLang="tr-TR" sz="2200" dirty="0"/>
              <a:t>).</a:t>
            </a:r>
          </a:p>
          <a:p>
            <a:pPr>
              <a:lnSpc>
                <a:spcPct val="90000"/>
              </a:lnSpc>
            </a:pPr>
            <a:endParaRPr lang="tr-TR" altLang="tr-TR" sz="2200" dirty="0"/>
          </a:p>
          <a:p>
            <a:pPr>
              <a:lnSpc>
                <a:spcPct val="90000"/>
              </a:lnSpc>
            </a:pPr>
            <a:r>
              <a:rPr lang="tr-TR" altLang="tr-TR" sz="2200" dirty="0" err="1"/>
              <a:t>Ch</a:t>
            </a:r>
            <a:r>
              <a:rPr lang="en-US" altLang="tr-TR" sz="2200" dirty="0" err="1"/>
              <a:t>erenkov</a:t>
            </a:r>
            <a:r>
              <a:rPr lang="en-US" altLang="tr-TR" sz="2200" dirty="0"/>
              <a:t> </a:t>
            </a:r>
            <a:r>
              <a:rPr lang="en-US" altLang="tr-TR" sz="2200" dirty="0" err="1"/>
              <a:t>radyasyonunun</a:t>
            </a:r>
            <a:r>
              <a:rPr lang="en-US" altLang="tr-TR" sz="2200" dirty="0"/>
              <a:t> </a:t>
            </a:r>
            <a:r>
              <a:rPr lang="en-US" altLang="tr-TR" sz="2200" dirty="0" err="1"/>
              <a:t>klasik</a:t>
            </a:r>
            <a:r>
              <a:rPr lang="en-US" altLang="tr-TR" sz="2200" dirty="0"/>
              <a:t> </a:t>
            </a:r>
            <a:r>
              <a:rPr lang="en-US" altLang="tr-TR" sz="2200" dirty="0" err="1"/>
              <a:t>bir</a:t>
            </a:r>
            <a:r>
              <a:rPr lang="en-US" altLang="tr-TR" sz="2200" dirty="0"/>
              <a:t> </a:t>
            </a:r>
            <a:r>
              <a:rPr lang="en-US" altLang="tr-TR" sz="2200" dirty="0" err="1"/>
              <a:t>örneği</a:t>
            </a:r>
            <a:r>
              <a:rPr lang="en-US" altLang="tr-TR" sz="2200" dirty="0"/>
              <a:t>, </a:t>
            </a:r>
            <a:r>
              <a:rPr lang="en-US" altLang="tr-TR" sz="2200" dirty="0" err="1"/>
              <a:t>bir</a:t>
            </a:r>
            <a:r>
              <a:rPr lang="en-US" altLang="tr-TR" sz="2200" dirty="0"/>
              <a:t> </a:t>
            </a:r>
            <a:r>
              <a:rPr lang="en-US" altLang="tr-TR" sz="2200" dirty="0" err="1"/>
              <a:t>su</a:t>
            </a:r>
            <a:r>
              <a:rPr lang="en-US" altLang="tr-TR" sz="2200" dirty="0"/>
              <a:t> </a:t>
            </a:r>
            <a:r>
              <a:rPr lang="en-US" altLang="tr-TR" sz="2200" dirty="0" err="1"/>
              <a:t>altı</a:t>
            </a:r>
            <a:r>
              <a:rPr lang="en-US" altLang="tr-TR" sz="2200" dirty="0"/>
              <a:t> </a:t>
            </a:r>
            <a:r>
              <a:rPr lang="en-US" altLang="tr-TR" sz="2200" dirty="0" err="1"/>
              <a:t>nükleer</a:t>
            </a:r>
            <a:r>
              <a:rPr lang="en-US" altLang="tr-TR" sz="2200" dirty="0"/>
              <a:t> </a:t>
            </a:r>
            <a:r>
              <a:rPr lang="en-US" altLang="tr-TR" sz="2200" dirty="0" err="1"/>
              <a:t>reaktörünün</a:t>
            </a:r>
            <a:r>
              <a:rPr lang="en-US" altLang="tr-TR" sz="2200" dirty="0"/>
              <a:t> </a:t>
            </a:r>
            <a:r>
              <a:rPr lang="en-US" altLang="tr-TR" sz="2200" dirty="0" err="1"/>
              <a:t>karakteristik</a:t>
            </a:r>
            <a:r>
              <a:rPr lang="en-US" altLang="tr-TR" sz="2200" dirty="0"/>
              <a:t> </a:t>
            </a:r>
            <a:r>
              <a:rPr lang="en-US" altLang="tr-TR" sz="2200" dirty="0" err="1"/>
              <a:t>mavi</a:t>
            </a:r>
            <a:r>
              <a:rPr lang="en-US" altLang="tr-TR" sz="2200" dirty="0"/>
              <a:t> </a:t>
            </a:r>
            <a:r>
              <a:rPr lang="en-US" altLang="tr-TR" sz="2200" dirty="0" err="1"/>
              <a:t>parıltısıdır</a:t>
            </a:r>
            <a:r>
              <a:rPr lang="en-US" altLang="tr-TR" sz="2200" dirty="0"/>
              <a:t>.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0A4DA356-FABD-E93B-199B-11E6CE826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360" y="3221354"/>
            <a:ext cx="2729937" cy="3592022"/>
          </a:xfrm>
          <a:prstGeom prst="rect">
            <a:avLst/>
          </a:prstGeom>
          <a:noFill/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CFE015B7-6D19-AF91-CC36-F96853D6B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6360" y="657261"/>
            <a:ext cx="2729937" cy="248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6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6E44C39-E96D-4EED-BC40-B63CD243A3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 dirty="0"/>
              <a:t>Dalga Cephesi ve Işın</a:t>
            </a:r>
            <a:endParaRPr lang="en-US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459" name="Text Box 4">
                <a:extLst>
                  <a:ext uri="{FF2B5EF4-FFF2-40B4-BE49-F238E27FC236}">
                    <a16:creationId xmlns:a16="http://schemas.microsoft.com/office/drawing/2014/main" id="{1FC4F725-666E-4D8D-8AE5-EBFF2086A217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35360" y="789136"/>
                <a:ext cx="11521280" cy="56642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tr-TR" sz="2000" dirty="0"/>
                  <a:t>Dalgaların ilerlemesi “dalga cephesi” kavramı ile modellenebilir</a:t>
                </a:r>
                <a:r>
                  <a:rPr lang="en-US" sz="2000" dirty="0"/>
                  <a:t>.  </a:t>
                </a:r>
              </a:p>
              <a:p>
                <a:pPr>
                  <a:defRPr/>
                </a:pPr>
                <a:r>
                  <a:rPr lang="tr-TR" sz="2000" dirty="0"/>
                  <a:t>Bir boyutta dalga denklemi</a:t>
                </a:r>
                <a:r>
                  <a:rPr lang="en-US" sz="2000" dirty="0"/>
                  <a:t>: </a:t>
                </a:r>
                <a:r>
                  <a:rPr lang="tr-TR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sin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tr-T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tr-TR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𝑘𝑥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tr-TR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br>
                  <a:rPr lang="en-US" sz="2000" dirty="0"/>
                </a:br>
                <a:r>
                  <a:rPr lang="tr-TR" sz="2000" dirty="0"/>
                  <a:t>Üç boyutta dalga denklemi</a:t>
                </a:r>
                <a:r>
                  <a:rPr lang="en-US" sz="2000" dirty="0"/>
                  <a:t>: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sin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tr-T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tr-TR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000" b="1"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tr-TR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sz="2000" u="sng" dirty="0"/>
              </a:p>
              <a:p>
                <a:pPr>
                  <a:defRPr/>
                </a:pPr>
                <a:r>
                  <a:rPr lang="tr-TR" sz="2000" b="1" dirty="0"/>
                  <a:t>Dalga cephesi:</a:t>
                </a:r>
                <a:r>
                  <a:rPr lang="tr-TR" sz="2000" dirty="0"/>
                  <a:t> dalga fazının </a:t>
                </a:r>
                <a14:m>
                  <m:oMath xmlns:m="http://schemas.openxmlformats.org/officeDocument/2006/math">
                    <m:r>
                      <a:rPr lang="tr-TR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tr-TR" sz="20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sz="2000" dirty="0"/>
                  <a:t>sabit olduğu yüzeydir</a:t>
                </a:r>
                <a:r>
                  <a:rPr lang="en-US" sz="2000" dirty="0"/>
                  <a:t>. </a:t>
                </a:r>
              </a:p>
              <a:p>
                <a:pPr>
                  <a:defRPr/>
                </a:pPr>
                <a:r>
                  <a:rPr lang="tr-TR" sz="2000" b="1" dirty="0"/>
                  <a:t>Işın:</a:t>
                </a:r>
                <a:r>
                  <a:rPr lang="tr-TR" sz="2000" dirty="0"/>
                  <a:t> bir dalga cephesinin üzerindeki bir noktadır</a:t>
                </a:r>
                <a:r>
                  <a:rPr lang="en-US" sz="2000" dirty="0"/>
                  <a:t>.</a:t>
                </a:r>
              </a:p>
              <a:p>
                <a:pPr>
                  <a:defRPr/>
                </a:pPr>
                <a:r>
                  <a:rPr lang="tr-TR" altLang="tr-TR" sz="2000" dirty="0"/>
                  <a:t>Işınlar ve dalga cephesi birbirine </a:t>
                </a:r>
                <a:r>
                  <a:rPr lang="tr-TR" altLang="tr-TR" sz="2000" b="1" dirty="0"/>
                  <a:t>diktir</a:t>
                </a:r>
                <a:r>
                  <a:rPr lang="en-US" sz="2000" dirty="0"/>
                  <a:t>.</a:t>
                </a:r>
                <a:endParaRPr lang="en-US" altLang="tr-TR" sz="2000" dirty="0"/>
              </a:p>
            </p:txBody>
          </p:sp>
        </mc:Choice>
        <mc:Fallback>
          <p:sp>
            <p:nvSpPr>
              <p:cNvPr id="19459" name="Text Box 4">
                <a:extLst>
                  <a:ext uri="{FF2B5EF4-FFF2-40B4-BE49-F238E27FC236}">
                    <a16:creationId xmlns:a16="http://schemas.microsoft.com/office/drawing/2014/main" id="{1FC4F725-666E-4D8D-8AE5-EBFF2086A2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35360" y="789136"/>
                <a:ext cx="11521280" cy="5664200"/>
              </a:xfrm>
              <a:blipFill>
                <a:blip r:embed="rId2"/>
                <a:stretch>
                  <a:fillRect l="-476" t="-43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41" name="Picture 2">
            <a:extLst>
              <a:ext uri="{FF2B5EF4-FFF2-40B4-BE49-F238E27FC236}">
                <a16:creationId xmlns:a16="http://schemas.microsoft.com/office/drawing/2014/main" id="{7EE0A05E-938A-4E31-88FB-43988D1A9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606" y="3254851"/>
            <a:ext cx="5113186" cy="3023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>
            <a:extLst>
              <a:ext uri="{FF2B5EF4-FFF2-40B4-BE49-F238E27FC236}">
                <a16:creationId xmlns:a16="http://schemas.microsoft.com/office/drawing/2014/main" id="{B5E3E49E-74CB-4433-9B0D-3037FD613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911" y="3297798"/>
            <a:ext cx="4075559" cy="321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2E5D3F6A-6275-14D8-73D8-4A73BD206A82}"/>
              </a:ext>
            </a:extLst>
          </p:cNvPr>
          <p:cNvSpPr txBox="1"/>
          <p:nvPr/>
        </p:nvSpPr>
        <p:spPr>
          <a:xfrm>
            <a:off x="8976320" y="1055638"/>
            <a:ext cx="30953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0" i="1" dirty="0"/>
              <a:t>Genlik:  		A</a:t>
            </a:r>
          </a:p>
          <a:p>
            <a:r>
              <a:rPr lang="tr-TR" sz="1600" b="0" i="1" dirty="0"/>
              <a:t>Dalga sayısı: 	k = 2</a:t>
            </a:r>
            <a:r>
              <a:rPr lang="el-GR" sz="1600" b="0" i="1" dirty="0"/>
              <a:t>π</a:t>
            </a:r>
            <a:r>
              <a:rPr lang="tr-TR" sz="1600" b="0" i="1" dirty="0"/>
              <a:t>/</a:t>
            </a:r>
            <a:r>
              <a:rPr lang="el-GR" sz="1600" b="0" i="1" dirty="0"/>
              <a:t>λ</a:t>
            </a:r>
            <a:r>
              <a:rPr lang="tr-TR" sz="1600" b="0" i="1" dirty="0"/>
              <a:t> </a:t>
            </a:r>
            <a:endParaRPr lang="tr-TR" sz="1600" b="0" i="1" dirty="0">
              <a:solidFill>
                <a:srgbClr val="FF0000"/>
              </a:solidFill>
            </a:endParaRPr>
          </a:p>
          <a:p>
            <a:r>
              <a:rPr lang="tr-TR" sz="1600" b="0" i="1" dirty="0"/>
              <a:t>Frekans: 		</a:t>
            </a:r>
            <a:r>
              <a:rPr lang="el-GR" sz="1600" b="0" i="1" dirty="0"/>
              <a:t>ω</a:t>
            </a:r>
            <a:r>
              <a:rPr lang="tr-TR" sz="1600" b="0" i="1" dirty="0"/>
              <a:t> = 2</a:t>
            </a:r>
            <a:r>
              <a:rPr lang="el-GR" sz="1600" b="0" i="1" dirty="0"/>
              <a:t>π</a:t>
            </a:r>
            <a:r>
              <a:rPr lang="tr-TR" sz="1600" b="0" i="1" dirty="0"/>
              <a:t>f </a:t>
            </a:r>
            <a:endParaRPr lang="tr-TR" sz="1600" b="0" i="1" dirty="0">
              <a:solidFill>
                <a:srgbClr val="FF0000"/>
              </a:solidFill>
            </a:endParaRPr>
          </a:p>
          <a:p>
            <a:r>
              <a:rPr lang="tr-TR" sz="1600" b="0" i="1" dirty="0"/>
              <a:t>Faz: 		</a:t>
            </a:r>
            <a:r>
              <a:rPr lang="el-GR" sz="1600" b="0" i="1" dirty="0"/>
              <a:t>φ</a:t>
            </a:r>
            <a:r>
              <a:rPr lang="tr-TR" sz="1600" b="0" i="1" dirty="0"/>
              <a:t> = </a:t>
            </a:r>
            <a:r>
              <a:rPr lang="tr-TR" sz="1600" b="0" i="1" dirty="0" err="1"/>
              <a:t>kx</a:t>
            </a:r>
            <a:r>
              <a:rPr lang="tr-TR" sz="1600" b="0" i="1" dirty="0"/>
              <a:t> - </a:t>
            </a:r>
            <a:r>
              <a:rPr lang="el-GR" sz="1600" b="0" i="1" dirty="0"/>
              <a:t>ω</a:t>
            </a:r>
            <a:r>
              <a:rPr lang="tr-TR" sz="1600" b="0" i="1" dirty="0"/>
              <a:t>t </a:t>
            </a:r>
            <a:endParaRPr lang="tr-TR" sz="1800" b="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B834B29-A11B-41B3-9821-EFD22ACA50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 dirty="0"/>
              <a:t>Kırılma indisi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1" name="Text Box 4">
                <a:extLst>
                  <a:ext uri="{FF2B5EF4-FFF2-40B4-BE49-F238E27FC236}">
                    <a16:creationId xmlns:a16="http://schemas.microsoft.com/office/drawing/2014/main" id="{F5104AA8-2787-46FB-83B7-35BBF5ED7CAA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34434" y="765176"/>
                <a:ext cx="11450198" cy="5664200"/>
              </a:xfrm>
            </p:spPr>
            <p:txBody>
              <a:bodyPr/>
              <a:lstStyle/>
              <a:p>
                <a:r>
                  <a:rPr lang="en-US" altLang="tr-TR" sz="2000" dirty="0"/>
                  <a:t>Optikte, </a:t>
                </a:r>
                <a:r>
                  <a:rPr lang="en-US" altLang="tr-TR" sz="2000" dirty="0" err="1"/>
                  <a:t>bir</a:t>
                </a:r>
                <a:r>
                  <a:rPr lang="en-US" altLang="tr-TR" sz="2000" dirty="0"/>
                  <a:t> </a:t>
                </a:r>
                <a:r>
                  <a:rPr lang="en-US" altLang="tr-TR" sz="2000" dirty="0" err="1"/>
                  <a:t>optik</a:t>
                </a:r>
                <a:r>
                  <a:rPr lang="en-US" altLang="tr-TR" sz="2000" dirty="0"/>
                  <a:t> </a:t>
                </a:r>
                <a:r>
                  <a:rPr lang="en-US" altLang="tr-TR" sz="2000" dirty="0" err="1"/>
                  <a:t>ortamın</a:t>
                </a:r>
                <a:r>
                  <a:rPr lang="en-US" altLang="tr-TR" sz="2000" dirty="0"/>
                  <a:t> </a:t>
                </a:r>
                <a:r>
                  <a:rPr lang="en-US" altLang="tr-TR" sz="2000" b="1" dirty="0" err="1"/>
                  <a:t>kırılma</a:t>
                </a:r>
                <a:r>
                  <a:rPr lang="en-US" altLang="tr-TR" sz="2000" b="1" dirty="0"/>
                  <a:t> </a:t>
                </a:r>
                <a:r>
                  <a:rPr lang="en-US" altLang="tr-TR" sz="2000" b="1" dirty="0" err="1"/>
                  <a:t>indisi</a:t>
                </a:r>
                <a:r>
                  <a:rPr lang="en-US" altLang="tr-TR" sz="2000" dirty="0"/>
                  <a:t>, o </a:t>
                </a:r>
                <a:r>
                  <a:rPr lang="en-US" altLang="tr-TR" sz="2000" dirty="0" err="1"/>
                  <a:t>ortamın</a:t>
                </a:r>
                <a:r>
                  <a:rPr lang="en-US" altLang="tr-TR" sz="2000" dirty="0"/>
                  <a:t> </a:t>
                </a:r>
                <a:br>
                  <a:rPr lang="tr-TR" altLang="tr-TR" sz="2000" dirty="0"/>
                </a:br>
                <a:r>
                  <a:rPr lang="en-US" altLang="tr-TR" sz="2000" dirty="0" err="1"/>
                  <a:t>ışığı</a:t>
                </a:r>
                <a:r>
                  <a:rPr lang="en-US" altLang="tr-TR" sz="2000" dirty="0"/>
                  <a:t> </a:t>
                </a:r>
                <a:r>
                  <a:rPr lang="en-US" altLang="tr-TR" sz="2000" dirty="0" err="1"/>
                  <a:t>bükme</a:t>
                </a:r>
                <a:r>
                  <a:rPr lang="en-US" altLang="tr-TR" sz="2000" dirty="0"/>
                  <a:t> </a:t>
                </a:r>
                <a:r>
                  <a:rPr lang="en-US" altLang="tr-TR" sz="2000" dirty="0" err="1"/>
                  <a:t>yeteneğinin</a:t>
                </a:r>
                <a:r>
                  <a:rPr lang="en-US" altLang="tr-TR" sz="2000" dirty="0"/>
                  <a:t> </a:t>
                </a:r>
                <a:r>
                  <a:rPr lang="tr-TR" altLang="tr-TR" sz="2000" dirty="0"/>
                  <a:t>bir ölçüsüdür.</a:t>
                </a:r>
                <a:r>
                  <a:rPr lang="en-US" altLang="tr-TR" sz="2000" dirty="0"/>
                  <a:t> </a:t>
                </a:r>
                <a:br>
                  <a:rPr lang="tr-TR" altLang="tr-TR" sz="2000" dirty="0"/>
                </a:br>
                <a:r>
                  <a:rPr lang="tr-TR" altLang="tr-TR" sz="2000" dirty="0"/>
                  <a:t>Şöyle tanımlanır</a:t>
                </a:r>
                <a:r>
                  <a:rPr lang="en-US" altLang="tr-TR" sz="2000" dirty="0"/>
                  <a:t>:</a:t>
                </a:r>
                <a:endParaRPr lang="tr-TR" altLang="tr-TR" sz="2000" dirty="0"/>
              </a:p>
              <a:p>
                <a:endParaRPr lang="tr-TR" altLang="tr-TR" sz="2000" dirty="0"/>
              </a:p>
              <a:p>
                <a:pPr marL="0" indent="0">
                  <a:buNone/>
                </a:pPr>
                <a:r>
                  <a:rPr lang="tr-TR" altLang="tr-TR" sz="2800" b="0" dirty="0"/>
                  <a:t>    </a:t>
                </a:r>
                <a14:m>
                  <m:oMath xmlns:m="http://schemas.openxmlformats.org/officeDocument/2006/math">
                    <m:r>
                      <a:rPr lang="en-US" altLang="tr-TR" sz="28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tr-TR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tr-TR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ışığı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bo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ş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luktaki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ı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z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ı</m:t>
                        </m:r>
                      </m:num>
                      <m:den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ışığı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ortamdaki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ı</m:t>
                        </m:r>
                        <m:r>
                          <m:rPr>
                            <m:sty m:val="p"/>
                          </m:rP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z</m:t>
                        </m:r>
                        <m:r>
                          <a:rPr lang="tr-TR" altLang="tr-TR" sz="2800" b="0" i="0" smtClean="0">
                            <a:latin typeface="Cambria Math" panose="02040503050406030204" pitchFamily="18" charset="0"/>
                          </a:rPr>
                          <m:t>ı</m:t>
                        </m:r>
                      </m:den>
                    </m:f>
                    <m:r>
                      <a:rPr lang="tr-TR" altLang="tr-TR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tr-TR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tr-TR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altLang="tr-TR" sz="2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endParaRPr lang="en-US" altLang="tr-TR" sz="2800" dirty="0"/>
              </a:p>
              <a:p>
                <a:pPr>
                  <a:buFont typeface="Wingdings" panose="05000000000000000000" pitchFamily="2" charset="2"/>
                  <a:buNone/>
                </a:pPr>
                <a:r>
                  <a:rPr lang="en-US" altLang="tr-TR" sz="2000" dirty="0"/>
                  <a:t>	</a:t>
                </a:r>
                <a:br>
                  <a:rPr lang="tr-TR" altLang="tr-TR" sz="2000" dirty="0"/>
                </a:br>
                <a:r>
                  <a:rPr lang="tr-TR" altLang="tr-TR" sz="2000" b="0" dirty="0"/>
                  <a:t>Birçok malzeme için</a:t>
                </a:r>
                <a:r>
                  <a:rPr lang="en-US" altLang="tr-TR" sz="2000" b="0" dirty="0"/>
                  <a:t> </a:t>
                </a:r>
                <a:r>
                  <a:rPr lang="en-US" altLang="tr-TR" sz="2000" b="0" i="1" dirty="0"/>
                  <a:t>n</a:t>
                </a:r>
                <a:r>
                  <a:rPr lang="en-US" altLang="tr-TR" sz="2000" b="0" dirty="0"/>
                  <a:t> &gt; 1.</a:t>
                </a:r>
              </a:p>
              <a:p>
                <a:pPr marL="0" indent="0">
                  <a:buNone/>
                </a:pPr>
                <a:endParaRPr lang="tr-TR" altLang="tr-TR" sz="2000" dirty="0"/>
              </a:p>
              <a:p>
                <a:pPr marL="0" indent="0">
                  <a:buNone/>
                </a:pPr>
                <a:endParaRPr lang="en-US" altLang="tr-TR" sz="2000" dirty="0"/>
              </a:p>
              <a:p>
                <a:r>
                  <a:rPr lang="tr-TR" altLang="tr-TR" sz="2000" dirty="0"/>
                  <a:t>Kırılma indisi </a:t>
                </a:r>
                <a:r>
                  <a:rPr lang="tr-TR" altLang="tr-TR" sz="2000" dirty="0" err="1"/>
                  <a:t>dalgaboyunun</a:t>
                </a:r>
                <a:r>
                  <a:rPr lang="tr-TR" altLang="tr-TR" sz="2000" dirty="0"/>
                  <a:t> bir fonksiyonudur.</a:t>
                </a:r>
                <a:r>
                  <a:rPr lang="en-US" altLang="tr-TR" sz="2000" dirty="0"/>
                  <a:t> </a:t>
                </a:r>
              </a:p>
              <a:p>
                <a:pPr marL="0" indent="0">
                  <a:buNone/>
                </a:pPr>
                <a:r>
                  <a:rPr lang="tr-TR" altLang="tr-TR" sz="1050" i="1" dirty="0">
                    <a:latin typeface="Cambria Math" panose="02040503050406030204" pitchFamily="18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altLang="tr-TR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tr-T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tr-TR" sz="2400" b="0" i="1" smtClean="0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altLang="tr-T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tr-TR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</m:oMath>
                </a14:m>
                <a:endParaRPr lang="en-US" altLang="tr-TR" sz="2400" b="0" dirty="0"/>
              </a:p>
              <a:p>
                <a:pPr marL="0" indent="0">
                  <a:buNone/>
                </a:pPr>
                <a:endParaRPr lang="en-US" altLang="tr-TR" sz="1050" dirty="0"/>
              </a:p>
            </p:txBody>
          </p:sp>
        </mc:Choice>
        <mc:Fallback xmlns="">
          <p:sp>
            <p:nvSpPr>
              <p:cNvPr id="17411" name="Text Box 4">
                <a:extLst>
                  <a:ext uri="{FF2B5EF4-FFF2-40B4-BE49-F238E27FC236}">
                    <a16:creationId xmlns:a16="http://schemas.microsoft.com/office/drawing/2014/main" id="{F5104AA8-2787-46FB-83B7-35BBF5ED7C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34434" y="765176"/>
                <a:ext cx="11450198" cy="5664200"/>
              </a:xfrm>
              <a:blipFill>
                <a:blip r:embed="rId2"/>
                <a:stretch>
                  <a:fillRect l="-479" t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etin kutusu 2">
            <a:extLst>
              <a:ext uri="{FF2B5EF4-FFF2-40B4-BE49-F238E27FC236}">
                <a16:creationId xmlns:a16="http://schemas.microsoft.com/office/drawing/2014/main" id="{31E67CA2-8322-38E2-C582-B14A077CDC47}"/>
              </a:ext>
            </a:extLst>
          </p:cNvPr>
          <p:cNvSpPr txBox="1"/>
          <p:nvPr/>
        </p:nvSpPr>
        <p:spPr>
          <a:xfrm>
            <a:off x="7104112" y="404664"/>
            <a:ext cx="4644004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Malzeme       </a:t>
            </a:r>
            <a:r>
              <a:rPr lang="el-G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λ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589 nm’de</a:t>
            </a:r>
          </a:p>
          <a:p>
            <a:r>
              <a:rPr lang="tr-TR" sz="1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Adı    </a:t>
            </a:r>
            <a:r>
              <a:rPr lang="en-US" sz="1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Kırılma</a:t>
            </a:r>
            <a:r>
              <a:rPr lang="en-US" sz="1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indisi</a:t>
            </a:r>
            <a:endParaRPr lang="en-US" sz="1800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Hav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	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1.000293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</a:t>
            </a:r>
            <a:r>
              <a:rPr lang="en-US" sz="1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tr-TR" sz="1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1.000450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He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1.000036</a:t>
            </a:r>
            <a:endParaRPr lang="tr-T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tr-T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Aerogel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1.05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en-US" sz="1800" baseline="-25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O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1.333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PMMA       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1.49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PC         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1.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585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PS         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1.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590</a:t>
            </a: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cam  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1.5-1.8</a:t>
            </a:r>
            <a:endParaRPr lang="tr-T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Elmas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tr-T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2.417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F44A73AA-D4DF-7767-D613-23C9B8356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3965417"/>
            <a:ext cx="5891666" cy="277117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52182-5092-82A6-7B34-656E6D685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32539BF-BD74-EE2A-ADB5-CB4E78DFC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Fizik</a:t>
            </a:r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AD448B29-CE57-EC97-7668-161DD46422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5175"/>
            <a:ext cx="11593288" cy="5664200"/>
          </a:xfrm>
        </p:spPr>
        <p:txBody>
          <a:bodyPr/>
          <a:lstStyle/>
          <a:p>
            <a:pPr>
              <a:buNone/>
            </a:pPr>
            <a:r>
              <a:rPr lang="tr-TR" altLang="tr-TR" sz="2000" dirty="0">
                <a:latin typeface="+mj-lt"/>
              </a:rPr>
              <a:t>Yüksek enerjili yüklü bir parçacık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optik ortamda ilerlerken, ortamdaki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atomları uyarıp polarize edebilir.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Uyarılan atomlar ışıma yaparak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taban durumuna düşer.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Açığa çıkan fotonlar küresel dalga-cephesi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oluşturur.</a:t>
            </a: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r>
              <a:rPr lang="tr-TR" altLang="tr-TR" sz="2000" dirty="0">
                <a:latin typeface="+mj-lt"/>
              </a:rPr>
              <a:t>Eğer v &lt; c/n ise, parçacık etrafında oluşan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polarize alan oldukça simetriktir. Yayılan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dalga cepheleri çakışmaz ve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girişim oluşmaz. </a:t>
            </a:r>
          </a:p>
          <a:p>
            <a:pPr>
              <a:buNone/>
            </a:pPr>
            <a:endParaRPr lang="tr-TR" altLang="tr-TR" sz="2000" dirty="0">
              <a:latin typeface="+mj-lt"/>
            </a:endParaRPr>
          </a:p>
          <a:p>
            <a:pPr>
              <a:buNone/>
            </a:pPr>
            <a:r>
              <a:rPr lang="tr-TR" altLang="tr-TR" sz="2000" dirty="0">
                <a:latin typeface="+mj-lt"/>
              </a:rPr>
              <a:t>Eğer v &gt; c/n olursa polarizasyon alanı parçacık doğrultusunda asimetriktir. Yayılan dalga cephesi </a:t>
            </a:r>
          </a:p>
          <a:p>
            <a:pPr>
              <a:buNone/>
            </a:pPr>
            <a:r>
              <a:rPr lang="tr-TR" altLang="tr-TR" sz="2000" dirty="0">
                <a:latin typeface="+mj-lt"/>
              </a:rPr>
              <a:t>birbiri ile çakışır ve yapıcı bir girişim oluşturur. Sonuçta koni şeklinde fotonlar yayılmaya başlar. </a:t>
            </a:r>
            <a:endParaRPr lang="en-US" altLang="tr-TR" sz="2000" dirty="0">
              <a:latin typeface="+mj-lt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2F6D03C9-CC52-898F-61CA-411EDEEE3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928" y="280527"/>
            <a:ext cx="6612294" cy="491199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15204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8D475EC-F96E-4C0D-859B-21FB52DCB5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Canlandırma</a:t>
            </a:r>
            <a:endParaRPr lang="en-US" altLang="en-US" dirty="0"/>
          </a:p>
        </p:txBody>
      </p:sp>
      <p:sp>
        <p:nvSpPr>
          <p:cNvPr id="8195" name="Text Box 4">
            <a:extLst>
              <a:ext uri="{FF2B5EF4-FFF2-40B4-BE49-F238E27FC236}">
                <a16:creationId xmlns:a16="http://schemas.microsoft.com/office/drawing/2014/main" id="{0A768D93-AAE0-4D77-8829-45CD370BE9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7368" y="765175"/>
            <a:ext cx="11593288" cy="5664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tr-TR" altLang="tr-TR" sz="2000" dirty="0">
              <a:latin typeface="+mj-lt"/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tr-T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https://en.wikipedia.org/wiki/Cherenkov_radiation</a:t>
            </a:r>
          </a:p>
        </p:txBody>
      </p:sp>
      <p:pic>
        <p:nvPicPr>
          <p:cNvPr id="5" name="Resim 4" descr="beyaz içeren bir resim&#10;&#10;Açıklama otomatik olarak oluşturuldu">
            <a:extLst>
              <a:ext uri="{FF2B5EF4-FFF2-40B4-BE49-F238E27FC236}">
                <a16:creationId xmlns:a16="http://schemas.microsoft.com/office/drawing/2014/main" id="{7330B242-E960-4275-2900-0235BB9EED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214" y="908720"/>
            <a:ext cx="826526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939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5E140-5DD3-B2C7-07C0-12C2CCA03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2A4892A-1988-E0B8-2297-7FE309D330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Fotonların Yönü</a:t>
            </a:r>
            <a:endParaRPr lang="en-US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836D447E-CBA9-5B1C-2039-5F3440226DC2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07368" y="765176"/>
                <a:ext cx="11593288" cy="566420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Chrenkov ışımasının koşulu: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par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ç</m:t>
                      </m:r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ac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ığı</m:t>
                      </m:r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ı</m:t>
                      </m:r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ı&gt;ışığı</m:t>
                      </m:r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ortamdaki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ı</m:t>
                      </m:r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ı</m:t>
                      </m:r>
                    </m:oMath>
                  </m:oMathPara>
                </a14:m>
                <a:endParaRPr lang="tr-TR" altLang="tr-TR" sz="24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b="0" dirty="0"/>
                  <a:t>     </a:t>
                </a:r>
                <a14:m>
                  <m:oMath xmlns:m="http://schemas.openxmlformats.org/officeDocument/2006/math">
                    <m:r>
                      <a:rPr lang="tr-TR" altLang="tr-TR" sz="24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tr-TR" altLang="tr-TR" sz="2400" b="0" i="1" smtClean="0"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tr-TR" altLang="tr-T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altLang="tr-TR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tr-TR" altLang="tr-TR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tr-TR" altLang="tr-TR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altLang="tr-TR" sz="2400" b="0" i="0" dirty="0">
                    <a:latin typeface="Cambria Math" panose="02040503050406030204" pitchFamily="18" charset="0"/>
                  </a:rPr>
                  <a:t>  yada   </a:t>
                </a:r>
                <a14:m>
                  <m:oMath xmlns:m="http://schemas.openxmlformats.org/officeDocument/2006/math">
                    <m:r>
                      <a:rPr lang="tr-TR" altLang="tr-TR" sz="2400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tr-TR" altLang="tr-TR" sz="2400" b="0" i="1" smtClean="0"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tr-TR" altLang="tr-T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altLang="tr-TR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tr-TR" altLang="tr-TR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Bu durumda elektromanyetik şok dalgası oluşur.</a:t>
                </a: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Tıpkı sesten hızlı uçan bir uçağın yaptığı </a:t>
                </a: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sonik patlama gibi.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Şekildeki EM şok dalgasının parçacığın doğrultu ile yaptığı açı: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tr-TR" altLang="tr-TR" sz="24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tr-TR" altLang="tr-TR" sz="24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tr-TR" altLang="tr-T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  <m:t>𝑣𝑡</m:t>
                          </m:r>
                        </m:num>
                        <m:den>
                          <m: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  <m:t>𝑐𝑡</m:t>
                          </m:r>
                          <m: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tr-TR" altLang="tr-T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tr-TR" altLang="tr-TR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tr-TR" altLang="tr-TR" sz="2000" dirty="0">
                  <a:latin typeface="+mj-lt"/>
                </a:endParaRPr>
              </a:p>
            </p:txBody>
          </p:sp>
        </mc:Choice>
        <mc:Fallback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836D447E-CBA9-5B1C-2039-5F3440226D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07368" y="765176"/>
                <a:ext cx="11593288" cy="5664200"/>
              </a:xfrm>
              <a:blipFill>
                <a:blip r:embed="rId2"/>
                <a:stretch>
                  <a:fillRect l="-578" t="-538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Resim 4">
            <a:extLst>
              <a:ext uri="{FF2B5EF4-FFF2-40B4-BE49-F238E27FC236}">
                <a16:creationId xmlns:a16="http://schemas.microsoft.com/office/drawing/2014/main" id="{AF885605-69E8-9E38-459F-BAE1858D3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695" y="1124744"/>
            <a:ext cx="539453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110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1B05F-DB65-174F-BB85-9FF9EBE85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C40E66E7-183E-0198-049D-29746E6A52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en-US" dirty="0"/>
              <a:t>Eşik Enerjisi (</a:t>
            </a:r>
            <a:r>
              <a:rPr lang="tr-TR" altLang="en-US" dirty="0" err="1"/>
              <a:t>Threshold</a:t>
            </a:r>
            <a:r>
              <a:rPr lang="tr-TR" altLang="en-US" dirty="0"/>
              <a:t> </a:t>
            </a:r>
            <a:r>
              <a:rPr lang="tr-TR" altLang="en-US" dirty="0" err="1"/>
              <a:t>Energy</a:t>
            </a:r>
            <a:r>
              <a:rPr lang="tr-TR" altLang="en-US" dirty="0"/>
              <a:t>)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8B746AA6-3384-AF0A-9DCC-B85344ABB2E8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07368" y="765176"/>
                <a:ext cx="11593288" cy="5664200"/>
              </a:xfrm>
            </p:spPr>
            <p:txBody>
              <a:bodyPr/>
              <a:lstStyle/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Cherenkov ışımasının gerçekleşmesi </a:t>
                </a: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için gereken parçacık enerjisi göreli </a:t>
                </a: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denklemler kullanılarak </a:t>
                </a: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bulunur: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𝑝𝑐</m:t>
                          </m:r>
                        </m:num>
                        <m:den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tr-TR" altLang="tr-TR" sz="2000" i="1"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sSup>
                                <m:sSupPr>
                                  <m:ctrlP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tr-TR" altLang="tr-T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tr-TR" altLang="tr-TR" sz="20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tr-TR" altLang="tr-TR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tr-TR" altLang="tr-TR" sz="20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r>
                  <a:rPr lang="tr-TR" altLang="tr-TR" sz="2000" dirty="0">
                    <a:latin typeface="+mj-lt"/>
                  </a:rPr>
                  <a:t>Bu denklemden </a:t>
                </a:r>
                <a:r>
                  <a:rPr lang="tr-TR" altLang="tr-TR" sz="2000" i="1" dirty="0">
                    <a:latin typeface="+mj-lt"/>
                  </a:rPr>
                  <a:t>E</a:t>
                </a:r>
                <a:r>
                  <a:rPr lang="tr-TR" altLang="tr-TR" sz="2000" dirty="0">
                    <a:latin typeface="+mj-lt"/>
                  </a:rPr>
                  <a:t> çözülürse</a:t>
                </a: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ş</m:t>
                          </m:r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tr-TR" altLang="tr-T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tr-TR" altLang="tr-TR" sz="2000" b="0" i="1" smtClean="0">
                              <a:latin typeface="Cambria Math" panose="02040503050406030204" pitchFamily="18" charset="0"/>
                            </a:rPr>
                            <m:t>1−1/</m:t>
                          </m:r>
                          <m:sSup>
                            <m:sSupPr>
                              <m:ctrlP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tr-TR" altLang="tr-TR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tr-TR" altLang="tr-TR" sz="2000" dirty="0">
                  <a:latin typeface="+mj-lt"/>
                </a:endParaRPr>
              </a:p>
              <a:p>
                <a:pPr>
                  <a:buNone/>
                </a:pPr>
                <a:endParaRPr lang="tr-TR" altLang="tr-TR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8195" name="Text Box 4">
                <a:extLst>
                  <a:ext uri="{FF2B5EF4-FFF2-40B4-BE49-F238E27FC236}">
                    <a16:creationId xmlns:a16="http://schemas.microsoft.com/office/drawing/2014/main" id="{8B746AA6-3384-AF0A-9DCC-B85344ABB2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07368" y="765176"/>
                <a:ext cx="11593288" cy="5664200"/>
              </a:xfrm>
              <a:blipFill>
                <a:blip r:embed="rId2"/>
                <a:stretch>
                  <a:fillRect l="-578" t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Resim 2">
            <a:extLst>
              <a:ext uri="{FF2B5EF4-FFF2-40B4-BE49-F238E27FC236}">
                <a16:creationId xmlns:a16="http://schemas.microsoft.com/office/drawing/2014/main" id="{B2925BCA-3A81-5838-51D1-B725CF08F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686" y="836712"/>
            <a:ext cx="6846593" cy="42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55620"/>
      </p:ext>
    </p:extLst>
  </p:cSld>
  <p:clrMapOvr>
    <a:masterClrMapping/>
  </p:clrMapOvr>
</p:sld>
</file>

<file path=ppt/theme/theme1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rsayılan Tasarı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F0000"/>
          </a:buClr>
          <a:buSzTx/>
          <a:buFont typeface="Wingdings" pitchFamily="2" charset="2"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5957</TotalTime>
  <Words>1322</Words>
  <Application>Microsoft Office PowerPoint</Application>
  <PresentationFormat>Geniş ekran</PresentationFormat>
  <Paragraphs>260</Paragraphs>
  <Slides>25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31" baseType="lpstr">
      <vt:lpstr>Arial</vt:lpstr>
      <vt:lpstr>Cambria Math</vt:lpstr>
      <vt:lpstr>Courier New</vt:lpstr>
      <vt:lpstr>Times New Roman</vt:lpstr>
      <vt:lpstr>Wingdings</vt:lpstr>
      <vt:lpstr>Varsayılan Tasarım</vt:lpstr>
      <vt:lpstr> </vt:lpstr>
      <vt:lpstr>İçerik</vt:lpstr>
      <vt:lpstr>Cherenkov Işıması (Cherenkov Radiation)</vt:lpstr>
      <vt:lpstr>Dalga Cephesi ve Işın</vt:lpstr>
      <vt:lpstr>Kırılma indisi</vt:lpstr>
      <vt:lpstr>Fizik</vt:lpstr>
      <vt:lpstr>Canlandırma</vt:lpstr>
      <vt:lpstr>Fotonların Yönü</vt:lpstr>
      <vt:lpstr>Eşik Enerjisi (Threshold Energy)</vt:lpstr>
      <vt:lpstr>Halka Görüntüleme Cherenkov Algıçı (Ring-Imaging Cherenkov Detector, RICH)</vt:lpstr>
      <vt:lpstr>Örnek</vt:lpstr>
      <vt:lpstr>PowerPoint Sunusu</vt:lpstr>
      <vt:lpstr>PowerPoint Sunusu</vt:lpstr>
      <vt:lpstr>PowerPoint Sunusu</vt:lpstr>
      <vt:lpstr>Foton Sayısı</vt:lpstr>
      <vt:lpstr>Örnek</vt:lpstr>
      <vt:lpstr>Fotonların Dalgaboyu Dağılımı </vt:lpstr>
      <vt:lpstr>Ceren</vt:lpstr>
      <vt:lpstr>PowerPoint Sunusu</vt:lpstr>
      <vt:lpstr>RICH Tasarımları</vt:lpstr>
      <vt:lpstr>RICH Tasarımları</vt:lpstr>
      <vt:lpstr>RICH Tasarımları</vt:lpstr>
      <vt:lpstr>Yapacağımız Deneyin Tasarımı</vt:lpstr>
      <vt:lpstr>PowerPoint Sunusu</vt:lpstr>
      <vt:lpstr>Kaynaklar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bingul</dc:creator>
  <cp:lastModifiedBy>Ahmet Bingul</cp:lastModifiedBy>
  <cp:revision>1012</cp:revision>
  <dcterms:created xsi:type="dcterms:W3CDTF">2007-07-20T00:09:13Z</dcterms:created>
  <dcterms:modified xsi:type="dcterms:W3CDTF">2024-02-15T19:18:14Z</dcterms:modified>
</cp:coreProperties>
</file>