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ink/ink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sldIdLst>
    <p:sldId id="345" r:id="rId2"/>
    <p:sldId id="334" r:id="rId3"/>
    <p:sldId id="277" r:id="rId4"/>
    <p:sldId id="291" r:id="rId5"/>
    <p:sldId id="326" r:id="rId6"/>
    <p:sldId id="321" r:id="rId7"/>
    <p:sldId id="288" r:id="rId8"/>
    <p:sldId id="337" r:id="rId9"/>
    <p:sldId id="336" r:id="rId10"/>
    <p:sldId id="339" r:id="rId11"/>
    <p:sldId id="340" r:id="rId12"/>
    <p:sldId id="348" r:id="rId13"/>
    <p:sldId id="350" r:id="rId14"/>
    <p:sldId id="341" r:id="rId15"/>
    <p:sldId id="342" r:id="rId16"/>
    <p:sldId id="344" r:id="rId17"/>
    <p:sldId id="346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B0"/>
    <a:srgbClr val="0082B5"/>
    <a:srgbClr val="2A495D"/>
    <a:srgbClr val="EFDF66"/>
    <a:srgbClr val="FFEF6A"/>
    <a:srgbClr val="EDB41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948"/>
    <p:restoredTop sz="95859"/>
  </p:normalViewPr>
  <p:slideViewPr>
    <p:cSldViewPr snapToGrid="0" snapToObjects="1">
      <p:cViewPr>
        <p:scale>
          <a:sx n="105" d="100"/>
          <a:sy n="105" d="100"/>
        </p:scale>
        <p:origin x="1112" y="66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2-12-02T13:56:34.841"/>
    </inkml:context>
    <inkml:brush xml:id="br0">
      <inkml:brushProperty name="width" value="0.05" units="cm"/>
      <inkml:brushProperty name="height" value="0.05" units="cm"/>
      <inkml:brushProperty name="color" value="#E71224"/>
    </inkml:brush>
  </inkml:definitions>
  <inkml:trace contextRef="#ctx0" brushRef="#br0">68 7080 24575,'3'-10'0,"0"-3"0,3 5 0,-2-4 0,2-2 0,2 3 0,-1-3 0,3 0 0,-3 3 0,3-3 0,-3 3 0,0-1 0,-2 1 0,4 0 0,-4 4 0,2-4 0,-1 2 0,0-1 0,-1 2 0,-1-3 0,2 2 0,0 1 0,-3-2 0,1 1 0,-1 1 0,2-2 0,1 2 0,-1-3 0,0-1 0,0 2 0,1-4 0,0 2 0,2-5 0,-1 3 0,1-2 0,1 2 0,-4 3 0,4 0 0,-5 1 0,2-1 0,-1 0 0,1-1 0,0 1 0,-1 1 0,1-1 0,-1-3 0,1 1 0,0-4 0,2 3 0,-1-4 0,4 0 0,-5 0 0,2 4 0,1-5 0,-2 5 0,1-1 0,-2 1 0,0 0 0,-1 2 0,1-4 0,-1 0 0,1-2 0,2 0 0,-1 1 0,5-2 0,-5-2 0,1 2 0,2-2 0,-4 5 0,2 2 0,-2 3 0,-1 1 0,0 2 0,-1-4 0,0 4 0,-1-2 0,2-4 0,1-1 0,0-4 0,1-2 0,-2 2 0,2-2 0,-1 2 0,0 2 0,-1-1 0,1 3 0,1-2 0,-3 6 0,3-8 0,-1 5 0,-1-4 0,1 0 0,0-1 0,3 3 0,-3-7 0,7 1 0,-6-1 0,4-2 0,-4 2 0,3 1 0,-5 1 0,2 3 0,-1-1 0,0 5 0,-1-3 0,-2 5 0,3-5 0,-4 1 0,6-5 0,-3 3 0,5-16 0,1 9 0,3-14 0,-1 12 0,1-7 0,0 8 0,-4-1 0,-2 4 0,-1 5 0,-1 1 0,0-1 0,-1 0 0,4 0 0,2-8 0,-1 7 0,2-11 0,-2 8 0,1-1 0,3-2 0,-5 9 0,1-5 0,-3 13 0,-2-3 0,4 5 0,-6 2 0,1 1 0,-4-1 0,3-2 0,-3-8 0,0-1 0,0-9 0,0 4 0,0-5 0,0 7 0,2-8 0,-2 4 0,7-9 0,-7 4 0,7-2 0,-7 2 0,3 0 0,-3 9 0,3-3 0,-3 5 0,3 2 0,-3 0 0,0 3 0,0 0 0,0 0 0,0-1 0,0 3 0,3-3 0,-3-2 0,3-1 0,-1-2 0,0 1 0,-1 0 0,-1 0 0,3 2 0,-2 0 0,1 3 0,-2 0 0,0-1 0,3 1 0,-3 4 0,2-4 0,-2 2 0,0-2 0,0-3 0,0 0 0,0-7 0,3-6 0,-1-1 0,3-1 0,-3-2 0,3 4 0,-5-2 0,6 6 0,-5 1 0,3 8 0,-2 2 0,1 4 0,-3 4 0,0-2 0,1 2 0,-1-2 0,3-1 0,0-1 0,0-3 0,-1-1 0,4-2 0,-3 3 0,0-6 0,2 4 0,-2-1 0,0 3 0,1 1 0,-3 2 0,4-6 0,-1 5 0,-1-9 0,2 0 0,-2 0 0,4-5 0,-1 6 0,-3-1 0,-1 0 0,1 4 0,-3 1 0,3 3 0,-2 5 0,1-2 0,-1 1 0,-1 2 0,0-2 0,0 2 0,0-2 0,0 2 0,0-4 0,0 2 0,0-4 0,0 5 0,0-2 0,0 1 0,0 2 0,0-2 0,0-2 0,0-15 0,0 1 0,0-18 0,4 9 0,1-9 0,2 5 0,0-6 0,0 6 0,-4 0 0,4-1 0,-3 1 0,-1 0 0,4 0 0,-7 4 0,7 0 0,-7 6 0,5-2 0,-3 5 0,3 1 0,-5 2 0,3 1 0,0 0 0,-3-3 0,3 3 0,0-8 0,-2 4 0,5-5 0,-6 2 0,7-2 0,-7 0 0,5 2 0,-3 3 0,3-4 0,-5 4 0,6-5 0,-5 2 0,5 2 0,-6-2 0,5 5 0,-3-5 0,1 3 0,-2-1 0,1 2 0,0 0 0,-2 1 0,0-1 0,0 3 0,3-7 0,-3 5 0,6-9 0,-5 9 0,5-5 0,-3 2 0,1 1 0,1-4 0,-2 4 0,1-3 0,2-2 0,-2 2 0,-1 2 0,0 3 0,0 4 0,-2 4 0,3-4 0,-2 3 0,3-4 0,-5 2 0,6-7 0,-2 0 0,2-8 0,1 2 0,0-5 0,3 2 0,-3 0 0,3 4 0,-3 5 0,-2 5 0,-2 1 0,3 2 0,-6 6 0,2-2 0,-2 4 0,0-5 0,0 4 0,3-8 0,-3 1 0,6-5 0,-5 1 0,5-3 0,-6 3 0,6-5 0,-5 2 0,0 2 0,-1-3 0,3 4 0,-1 0 0,0 1 0,-2-1 0,0 0 0,0-1 0,3-2 0,-3 3 0,6-12 0,-5 9 0,2-4 0,-3 7 0,0 0 0,0-1 0,0 5 0,0-7 0,0 6 0,3-15 0,-3 11 0,7-25 0,-3 21 0,3-23 0,0 17 0,0-11 0,-3 5 0,2 4 0,-6-4 0,6 8 0,-5-2 0,2 2 0,-3 0 0,0 2 0,0-1 0,0-4 0,0 2 0,0 3 0,0-1 0,0 7 0,0 0 0,0 3 0,0 3 0,0-1 0,0 4 0,0-4 0,0 1 0,0-4 0,0-1 0,0-4 0,0-5 0,0-3 0,0 0 0,0-1 0,0 0 0,0 4 0,0 5 0,0 1 0,0 6 0,0 3 0,0 9 0,0 3 0,0 7 0,0-3 0,0 3 0,0-3 0,0 2 0,0-2 0,3-1 0,-3 1 0,4-4 0,-1 5 0,1-3 0,1 3 0,2 0 0,2 2 0,5 3 0,-3 1 0,7 3 0,-3-1 0,8 7 0,-4-8 0,7 5 0,-3-4 0,-1-1 0,-1 0 0,0 0 0,-1 1 0,-2-2 0,-1 2 0,-1-2 0,1 0 0,1 2 0,0-2 0,0 2 0,-1-2 0,2-1 0,-1 1 0,-1-1 0,1-2 0,0 1 0,0-1 0,-1-1 0,2 2 0,-1-1 0,-4-1 0,4 2 0,-4-4 0,4 4 0,1-2 0,-2 4 0,5-4 0,-4 1 0,8-1 0,-4 2 0,3-2 0,6 3 0,-8-3 0,6-2 0,-6 2 0,3 2 0,-3-2 0,-2 3 0,-3-5 0,3 1 0,-2 1 0,3-1 0,-5-1 0,1 2 0,1-1 0,2-1 0,-3 3 0,7-3 0,-2 5 0,3-3 0,-3 1 0,13 2 0,-15 0 0,13-1 0,-17 0 0,1-3 0,-2 0 0,1 2 0,-3-1 0,4 1 0,0 1 0,0-2 0,-1 1 0,2 1 0,-1-2 0,0 4 0,-1-5 0,1 2 0,-2-2 0,1 4 0,-3-5 0,4 4 0,-4-4 0,4 2 0,0-1 0,1 0 0,2-1 0,-6 2 0,2-1 0,-6-1 0,3 1 0,-2-3 0,-1 0 0,-3-2 0,2 0 0,-4 4 0,4-3 0,-2 3 0,3 0 0,0 1 0,-1 0 0,4-1 0,-1 1 0,1-1 0,-4 1 0,4 0 0,-1-1 0,1 1 0,-2 0 0,4-1 0,2 1 0,-4-1 0,3 2 0,-2-1 0,-1 0 0,0-1 0,-2 1 0,-4-2 0,2 2 0,-4-1 0,2 0 0,-4 0 0,2-1 0,-2-1 0,2 0 0,-3-2 0,1 1 0,-4 2 0,1-5 0,-2-2 0,-2-3 0,-3 1 0,2 0 0,-2 5 0,4 5 0,0 7 0,2 8 0,0 7 0,0-2 0,-3 2 0,2-2 0,-5-3 0,6 4 0,-2-7 0,-1 2 0,1-2 0,1-2 0,1 1 0,0 0 0,0 3 0,0-3 0,0 5 0,0-2 0,0 1 0,0 5 0,0-2 0,0 2 0,0-2 0,0 2 0,0-4 0,0-2 0,0-3 0,0-1 0,0 1 0,0 0 0,0 1 0,0-3 0,0 7 0,0-2 0,0 10 0,0 11 0,0-8 0,0 8 0,0-15 0,0-5 0,0 2 0,0-4 0,0 1 0,-3-3 0,2 0 0,-2 3 0,3-2 0,-3 6 0,3-3 0,-5 5 0,3-2 0,-3 2 0,3-2 0,-1-2 0,0-2 0,3-3 0,-2-2 0,2 0 0,0-1 0,-3 7 0,1-4 0,0 8 0,-1-8 0,3 7 0,-6-5 0,3 12 0,-1-8 0,-1 7 0,5-10 0,-6-3 0,6-2 0,-6 1 0,5-3 0,-5 8 0,6-4 0,-5 8 0,3-8 0,-3 7 0,5-5 0,-6 1 0,2-3 0,1-1 0,0-1 0,3 0 0,-3-7 0,3 5 0,-2-8 0,2 3 0,0-3 0,0 1 0,0-1 0,0-1 0,0-1 0,0 1 0,0 6 0,-3 0 0,0 10 0,-5-1 0,1 5 0,-6-7 0,3 8 0,2-8 0,-5 4 0,6-5 0,-2 6 0,1-5 0,1 3 0,-4-5 0,4 0 0,0 0 0,-2-2 0,2 3 0,-3-5 0,3 5 0,-4-3 0,4 5 0,-1-1 0,-1-1 0,2 5 0,-4 1 0,4-1 0,-6 4 0,6-8 0,-4 3 0,4-6 0,-1 2 0,2-6 0,0 6 0,1-1 0,-1-2 0,-1 4 0,2-4 0,-1 4 0,-3-1 0,2 2 0,-1-1 0,1 0 0,0-4 0,0 3 0,-1-4 0,2 1 0,0 0 0,1-3 0,-4 3 0,4 0 0,-4 0 0,4 4 0,-2-2 0,1 1 0,0-3 0,1 4 0,-1-3 0,-1-1 0,4-1 0,-1 0 0,1 1 0,-2-3 0,-1 2 0,0-1 0,-1 5 0,2-3 0,-4 5 0,2-4 0,-1 2 0,2-6 0,1 6 0,-1-4 0,0 1 0,1-5 0,2 3 0,-3-1 0,3 3 0,-2-3 0,2 6 0,-3-1 0,4 2 0,-7-1 0,2 1 0,-3 3 0,5-1 0,-1 1 0,-1-3 0,1-1 0,1 1 0,1 0 0,-1-4 0,4 5 0,-3-8 0,0 6 0,1-2 0,-2-1 0,4 3 0,-5-1 0,4-2 0,-4 4 0,0-4 0,1 4 0,-2 3 0,1-2 0,-4 3 0,5-5 0,-5 1 0,4 1 0,1-5 0,2 4 0,-3-4 0,3 4 0,-4 0 0,2-1 0,-1 2 0,-1-1 0,-1 3 0,1-3 0,-6 7 0,7-5 0,-3 1 0,0 0 0,2-1 0,-3 1 0,5 0 0,-2-1 0,1 1 0,-2-3 0,1-1 0,-2 1 0,3-2 0,-1 1 0,-1-3 0,2 4 0,-2-3 0,1 5 0,1-3 0,-1 4 0,4-3 0,-2-1 0,2 1 0,-1 1 0,0-5 0,1 0 0,-1 0 0,-1-2 0,3 2 0,-4-7 0,0 5 0,1-4 0,1-1 0,-5 2 0,3-5 0,-1 1 0,2 1 0,-1-3 0,2-2 0,-2-1 0,2 0 0,-1 0 0,2 3 0,1 5 0,2 8 0,-3 6 0,-1 4 0,-1-4 0,-5 3 0,3-2 0,-3-1 0,4 0 0,1-7 0,2 2 0,-3-6 0,3 6 0,1-2 0,-4-1 0,5 3 0,-4-1 0,4 2 0,-5-1 0,4 1 0,-4-2 0,3-2 0,-2-5 0,5 0 0,-6-1 0,6-3 0,-3 0 0,3 2 0,-1-1 0,-1 4 0,-2-2 0,4 3 0,-6 3 0,4-2 0,-4 2 0,2 0 0,0-3 0,1 3 0,-3-3 0,1 1 0,-1-1 0,0-4 0,1 7 0,-1-6 0,-1 6 0,-3 0 0,2 2 0,-3-2 0,2 3 0,-1-2 0,0-1 0,1 4 0,0-6 0,-2 5 0,1-2 0,2-1 0,-4 3 0,4-4 0,-2 3 0,0-4 0,3 2 0,-3-3 0,3 3 0,-2-3 0,2 6 0,-3-4 0,3 4 0,-5-3 0,7 1 0,-6 2 0,1-6 0,1 6 0,-2-1 0,5-2 0,-6 4 0,6-4 0,-5 4 0,4 0 0,-4-1 0,1 6 0,0-5 0,-1 3 0,1-3 0,2 1 0,-2-1 0,1-1 0,2 1 0,-1 0 0,2 1 0,1-5 0,-1 3 0,-1-2 0,1 2 0,1 1 0,-2 5 0,-2-5 0,2 7 0,-4-7 0,4 8 0,-6-4 0,3 1 0,-2 2 0,1-7 0,1 3 0,-1-2 0,1-1 0,0 0 0,-1-1 0,2-2 0,-1 2 0,0-5 0,3 2 0,0 0 0,-1-2 0,1 2 0,0 0 0,-1-2 0,1 2 0,-1-5 0,3 3 0,-4 2 0,2-2 0,-1 1 0,0 1 0,2-1 0,-3 1 0,4 0 0,-1-3 0,1 3 0,-1-3 0,0-1 0,4-1 0,-4 2 0,3-4 0,0 4 0,-1-2 0,1 0 0,-1 0 0,0-1 0,4 2 0,-6-1 0,6-1 0,-4 2 0,3-2 0,-4 1 0,4 1 0,-3-5 0,4 4 0,-4-5 0,2 3 0,-2-2 0,4 4 0,-3-5 0,3 2 0,0-2 0,0 0 0,-4-1 0,1 0 0,-4-3 0,3 0 0,-2 0 0,2 0 0,-2 0 0,2 0 0,-1-3 0,0 3 0,0-6 0,1 6 0,-2-2 0,3 0 0,-1 1 0,1-1 0,-3 2 0,4-3 0,-3 3 0,3-4 0,-3 3 0,0-3 0,-2 1 0,1 0 0,-5-1 0,3 0 0,0-1 0,-3 1 0,3 0 0,-1 1 0,2 0 0,2-1 0,1 3 0,-2-4 0,2 5 0,-2-4 0,2 3 0,-2-3 0,2 4 0,-2-5 0,2 4 0,-1-3 0,-1 4 0,2-4 0,-2 1 0,2 0 0,-2-1 0,2 2 0,-2-2 0,2 4 0,-4-5 0,2 5 0,-1-5 0,-1 1 0,-1 1 0,1-1 0,-2 1 0,2-2 0,-4-1 0,-2 0 0,3 1 0,-6-1 0,5 1 0,-5-4 0,3 2 0,-5-1 0,1 2 0,0-1 0,0 1 0,1 4 0,-2-4 0,4 3 0,-2-4 0,6 2 0,-3 2 0,3-2 0,-3 4 0,2-3 0,-2 1 0,3-1 0,0 0 0,0 1 0,-4-3 0,4 1 0,-3 0 0,0 1 0,1 0 0,-1-2 0,5 1 0,-3-1 0,1 2 0,0-2 0,0 1 0,1-1 0,-1 0 0,-1 1 0,4 2 0,-5-3 0,3 1 0,-4-1 0,0-2 0,3 2 0,-7-2 0,7 1 0,-6-2 0,4 4 0,-1-1 0,0 0 0,3 1 0,-3-1 0,2 0 0,-2 1 0,3 2 0,-3-3 0,3 4 0,-3-4 0,3 0 0,-8 2 0,8 0 0,-6 1 0,6-1 0,-3 0 0,0 2 0,1-2 0,-1 3 0,3-4 0,1 4 0,-1-3 0,0 2 0,-1-2 0,1 1 0,1 1 0,-1-4 0,0 3 0,0-3 0,-1 1 0,2-1 0,-4 1 0,5-1 0,-4 0 0,5 1 0,-4 1 0,4-1 0,-1 1 0,5 1 0,-1 1 0,0-3 0,0 5 0,1-4 0,-1 3 0,3-4 0,-3 5 0,2-2 0,-2 0 0,1 1 0,-2-1 0,2 0 0,-2-1 0,2 1 0,-2-3 0,2 5 0,-1-3 0,0 2 0,0-2 0,0 0 0,0-1 0,1 4 0,-2-4 0,2 2 0,1-2 0,3 4 0,3-2 0,1 2 0,0 0 0,0 0 0,-1 2 0,1-2 0,-1 3 0,2-2 0,0 2 0,-2 0 0,-2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CA952D-FD82-EE45-BE7E-78995A03101B}" type="datetimeFigureOut">
              <a:rPr lang="en-GB" smtClean="0"/>
              <a:t>01/12/2023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BDB66CA-20CE-0C4C-B4BF-1D49C67A89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59312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3194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5867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6536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47866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1524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580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33555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1446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372600" y="6470650"/>
            <a:ext cx="2743200" cy="365125"/>
          </a:xfrm>
        </p:spPr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760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96756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185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tr-TR"/>
              <a:t>Serkant Ali Çetin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7860A7-BEA6-754F-BD5F-4430A4654A3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91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14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1.xml"/><Relationship Id="rId5" Type="http://schemas.openxmlformats.org/officeDocument/2006/relationships/image" Target="../media/image13.png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microsoft.com/office/2007/relationships/hdphoto" Target="../media/hdphoto1.wdp"/><Relationship Id="rId7" Type="http://schemas.openxmlformats.org/officeDocument/2006/relationships/image" Target="../media/image17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.jpg"/><Relationship Id="rId5" Type="http://schemas.openxmlformats.org/officeDocument/2006/relationships/image" Target="../media/image16.jpeg"/><Relationship Id="rId4" Type="http://schemas.openxmlformats.org/officeDocument/2006/relationships/image" Target="../media/image15.png"/><Relationship Id="rId9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g"/><Relationship Id="rId4" Type="http://schemas.openxmlformats.org/officeDocument/2006/relationships/hyperlink" Target="https://lisansustu.istinye.edu.tr/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3.jpg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3.jp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F3CFCC-5965-1049-9D87-C54698E33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</a:t>
            </a:fld>
            <a:endParaRPr lang="en-GB"/>
          </a:p>
        </p:txBody>
      </p:sp>
      <p:pic>
        <p:nvPicPr>
          <p:cNvPr id="4" name="Picture 3" descr="A blue and white graphic design&#10;&#10;Description automatically generated">
            <a:extLst>
              <a:ext uri="{FF2B5EF4-FFF2-40B4-BE49-F238E27FC236}">
                <a16:creationId xmlns:a16="http://schemas.microsoft.com/office/drawing/2014/main" id="{D32DAE5B-95FE-CB47-9967-1EF0482C3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528"/>
            <a:ext cx="12192000" cy="66729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32769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10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77518166"/>
              </p:ext>
            </p:extLst>
          </p:nvPr>
        </p:nvGraphicFramePr>
        <p:xfrm>
          <a:off x="2809290" y="91637"/>
          <a:ext cx="1834148" cy="669302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4626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714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5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İLLERE GÖRE DAĞILIMI (TR)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Adana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Aksaray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39559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Ankara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err="1">
                          <a:effectLst/>
                        </a:rPr>
                        <a:t>Bolu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Bursa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Elazığ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40162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Erzurum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0982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Eskişehir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57593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Gaziantep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55794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Giresun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80191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İskenderun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2206458"/>
                  </a:ext>
                </a:extLst>
              </a:tr>
              <a:tr h="39559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İstanbul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8514608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İzmir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020012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Kahramanmaraş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987186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Kayseri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1434221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Kocaeli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0775738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Konya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063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Manisa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193330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Niğde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223304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Sakarya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7681301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Şanlıurfa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9556261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Trabzon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65007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Yozgat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5898159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Toplam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157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9454079"/>
                  </a:ext>
                </a:extLst>
              </a:tr>
            </a:tbl>
          </a:graphicData>
        </a:graphic>
      </p:graphicFrame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21F1112B-97B5-1E44-99EB-19D63EF9BBA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818069"/>
              </p:ext>
            </p:extLst>
          </p:nvPr>
        </p:nvGraphicFramePr>
        <p:xfrm>
          <a:off x="4895424" y="881279"/>
          <a:ext cx="1834148" cy="307141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483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57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5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İLLERE GÖRE DAĞILIMI (</a:t>
                      </a:r>
                      <a:r>
                        <a:rPr lang="en-US" sz="1400" b="1" u="none" strike="noStrike" dirty="0" err="1">
                          <a:effectLst/>
                        </a:rPr>
                        <a:t>yurtdışı</a:t>
                      </a:r>
                      <a:r>
                        <a:rPr lang="en-US" sz="1400" b="1" u="none" strike="noStrike" dirty="0">
                          <a:effectLst/>
                        </a:rPr>
                        <a:t>)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Bari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Bonn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395590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 err="1">
                          <a:effectLst/>
                        </a:rPr>
                        <a:t>Cenevre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Frankfurt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u="none" strike="noStrike" dirty="0">
                          <a:effectLst/>
                        </a:rPr>
                        <a:t>Hamburg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Manchester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40162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Marburg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09826"/>
                  </a:ext>
                </a:extLst>
              </a:tr>
              <a:tr h="33209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Münih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9575936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Toplam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6557947"/>
                  </a:ext>
                </a:extLst>
              </a:tr>
            </a:tbl>
          </a:graphicData>
        </a:graphic>
      </p:graphicFrame>
      <p:graphicFrame>
        <p:nvGraphicFramePr>
          <p:cNvPr id="17" name="Table 16">
            <a:extLst>
              <a:ext uri="{FF2B5EF4-FFF2-40B4-BE49-F238E27FC236}">
                <a16:creationId xmlns:a16="http://schemas.microsoft.com/office/drawing/2014/main" id="{EE1270DE-7B00-1445-803C-98702CB7764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7785929"/>
              </p:ext>
            </p:extLst>
          </p:nvPr>
        </p:nvGraphicFramePr>
        <p:xfrm>
          <a:off x="7110357" y="879069"/>
          <a:ext cx="2586924" cy="2839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6347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345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559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</a:t>
                      </a: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KADRO/POZİSYON DAĞILIMI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Öğretim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Üyesi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39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Öğretim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Görevlisi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50953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Sonrası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Araştırmacı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249409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Üniversite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dışı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kamu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kurumu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personeli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260626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Araştırma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Görevlisi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Araştırmacı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Bursiyer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Uzman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19401627"/>
                  </a:ext>
                </a:extLst>
              </a:tr>
              <a:tr h="23720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Diğer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82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4809826"/>
                  </a:ext>
                </a:extLst>
              </a:tr>
            </a:tbl>
          </a:graphicData>
        </a:graphic>
      </p:graphicFrame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731EE952-6466-0348-8840-A2215D1FF0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253139"/>
              </p:ext>
            </p:extLst>
          </p:nvPr>
        </p:nvGraphicFramePr>
        <p:xfrm>
          <a:off x="9844422" y="871335"/>
          <a:ext cx="2086135" cy="194113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52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08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3896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KAYITLI KATILIMCILARIN </a:t>
                      </a:r>
                    </a:p>
                    <a:p>
                      <a:pPr algn="l" fontAlgn="ctr"/>
                      <a:r>
                        <a:rPr lang="en-US" sz="1400" b="1" u="none" strike="noStrike" dirty="0">
                          <a:effectLst/>
                        </a:rPr>
                        <a:t>EĞİTİM DURUMU DAĞILIMI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52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Y.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Derecesi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5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1509531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Derecesi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  <a:endParaRPr lang="ru-RU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1249409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Doktora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Öğrencisi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260626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Y.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Öğrencisi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9488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Lisans</a:t>
                      </a:r>
                      <a:r>
                        <a:rPr lang="en-US" sz="1400" u="none" strike="noStrike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(+Lise) </a:t>
                      </a:r>
                      <a:r>
                        <a:rPr lang="en-US" sz="1400" u="none" strike="noStrike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Öğrencisi</a:t>
                      </a:r>
                      <a:endParaRPr lang="en-US" sz="1400" u="none" strike="noStrike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69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pSp>
        <p:nvGrpSpPr>
          <p:cNvPr id="19" name="Group 18">
            <a:extLst>
              <a:ext uri="{FF2B5EF4-FFF2-40B4-BE49-F238E27FC236}">
                <a16:creationId xmlns:a16="http://schemas.microsoft.com/office/drawing/2014/main" id="{73BF094F-DF0F-944C-ACD9-5B55D1F7EB3D}"/>
              </a:ext>
            </a:extLst>
          </p:cNvPr>
          <p:cNvGrpSpPr>
            <a:grpSpLocks noChangeAspect="1"/>
          </p:cNvGrpSpPr>
          <p:nvPr/>
        </p:nvGrpSpPr>
        <p:grpSpPr>
          <a:xfrm>
            <a:off x="4895424" y="4079040"/>
            <a:ext cx="6120262" cy="2653748"/>
            <a:chOff x="-24263" y="327993"/>
            <a:chExt cx="12240525" cy="5307496"/>
          </a:xfrm>
        </p:grpSpPr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FB4CB4C4-9209-A54B-B45D-DD92317516E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b="13030"/>
            <a:stretch/>
          </p:blipFill>
          <p:spPr>
            <a:xfrm>
              <a:off x="-24263" y="327993"/>
              <a:ext cx="12240525" cy="5307496"/>
            </a:xfrm>
            <a:prstGeom prst="rect">
              <a:avLst/>
            </a:prstGeom>
          </p:spPr>
        </p:pic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6F8F6C25-1C02-2046-803C-75E4FD59FB9A}"/>
                </a:ext>
              </a:extLst>
            </p:cNvPr>
            <p:cNvSpPr/>
            <p:nvPr/>
          </p:nvSpPr>
          <p:spPr>
            <a:xfrm>
              <a:off x="4065105" y="1995944"/>
              <a:ext cx="655983" cy="404523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05009BA8-A3D5-1B4D-A27E-7952822F8221}"/>
                </a:ext>
              </a:extLst>
            </p:cNvPr>
            <p:cNvSpPr/>
            <p:nvPr/>
          </p:nvSpPr>
          <p:spPr>
            <a:xfrm>
              <a:off x="1623391" y="1116496"/>
              <a:ext cx="655983" cy="36774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61D0C79F-2B9F-094F-9780-9E7AA154268E}"/>
                </a:ext>
              </a:extLst>
            </p:cNvPr>
            <p:cNvSpPr/>
            <p:nvPr/>
          </p:nvSpPr>
          <p:spPr>
            <a:xfrm>
              <a:off x="5837584" y="46216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6A9D8C31-7BC2-9F43-AEFF-EE40A50C342C}"/>
                </a:ext>
              </a:extLst>
            </p:cNvPr>
            <p:cNvSpPr/>
            <p:nvPr/>
          </p:nvSpPr>
          <p:spPr>
            <a:xfrm>
              <a:off x="652671" y="324512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3623B831-F9E8-314A-9A83-C6394C9A16E5}"/>
                </a:ext>
              </a:extLst>
            </p:cNvPr>
            <p:cNvSpPr/>
            <p:nvPr/>
          </p:nvSpPr>
          <p:spPr>
            <a:xfrm>
              <a:off x="1825488" y="198948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346A8F84-6339-5D43-A828-C5194D934467}"/>
                </a:ext>
              </a:extLst>
            </p:cNvPr>
            <p:cNvSpPr/>
            <p:nvPr/>
          </p:nvSpPr>
          <p:spPr>
            <a:xfrm>
              <a:off x="3425690" y="159689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223BF46F-5C5C-3240-81BD-6021ECA437E6}"/>
                </a:ext>
              </a:extLst>
            </p:cNvPr>
            <p:cNvSpPr/>
            <p:nvPr/>
          </p:nvSpPr>
          <p:spPr>
            <a:xfrm>
              <a:off x="7613377" y="144449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89EE1B55-7D8A-A44C-8B2D-D524BFFD543C}"/>
                </a:ext>
              </a:extLst>
            </p:cNvPr>
            <p:cNvSpPr/>
            <p:nvPr/>
          </p:nvSpPr>
          <p:spPr>
            <a:xfrm>
              <a:off x="5837584" y="306125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60196060-0F48-8F4A-95F2-C2A0C6DF79BB}"/>
                </a:ext>
              </a:extLst>
            </p:cNvPr>
            <p:cNvSpPr/>
            <p:nvPr/>
          </p:nvSpPr>
          <p:spPr>
            <a:xfrm>
              <a:off x="2898915" y="23423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AFF3B69B-DB61-7A48-807A-6DBF5F29D352}"/>
                </a:ext>
              </a:extLst>
            </p:cNvPr>
            <p:cNvSpPr/>
            <p:nvPr/>
          </p:nvSpPr>
          <p:spPr>
            <a:xfrm>
              <a:off x="4800602" y="33395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ED655105-3755-5E4E-8CCF-6C8687114E6E}"/>
                </a:ext>
              </a:extLst>
            </p:cNvPr>
            <p:cNvSpPr/>
            <p:nvPr/>
          </p:nvSpPr>
          <p:spPr>
            <a:xfrm>
              <a:off x="9372600" y="196463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A5F4F77C-127E-9D47-81C9-99A5D793CCE7}"/>
                </a:ext>
              </a:extLst>
            </p:cNvPr>
            <p:cNvSpPr/>
            <p:nvPr/>
          </p:nvSpPr>
          <p:spPr>
            <a:xfrm>
              <a:off x="8013130" y="315567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CE9DC727-2241-0F48-8E41-A6E1BD6C4D13}"/>
                </a:ext>
              </a:extLst>
            </p:cNvPr>
            <p:cNvSpPr/>
            <p:nvPr/>
          </p:nvSpPr>
          <p:spPr>
            <a:xfrm>
              <a:off x="7109792" y="433363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92CD852-361D-344B-A479-AEDDF8B48C9E}"/>
                </a:ext>
              </a:extLst>
            </p:cNvPr>
            <p:cNvSpPr/>
            <p:nvPr/>
          </p:nvSpPr>
          <p:spPr>
            <a:xfrm>
              <a:off x="6317975" y="503927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92B0D74B-CEAE-6B42-901C-B0220FAF6116}"/>
                </a:ext>
              </a:extLst>
            </p:cNvPr>
            <p:cNvSpPr/>
            <p:nvPr/>
          </p:nvSpPr>
          <p:spPr>
            <a:xfrm>
              <a:off x="2388708" y="132328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1787EEC3-B712-7048-B4FD-FECE67FE6A1F}"/>
                </a:ext>
              </a:extLst>
            </p:cNvPr>
            <p:cNvSpPr/>
            <p:nvPr/>
          </p:nvSpPr>
          <p:spPr>
            <a:xfrm>
              <a:off x="3922647" y="372055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1A2C34CD-EC7C-EC47-8AEC-7031623CF75C}"/>
                </a:ext>
              </a:extLst>
            </p:cNvPr>
            <p:cNvSpPr/>
            <p:nvPr/>
          </p:nvSpPr>
          <p:spPr>
            <a:xfrm>
              <a:off x="6781800" y="394096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BE8D77F-9C03-8341-8F66-C7B85D47AD87}"/>
                </a:ext>
              </a:extLst>
            </p:cNvPr>
            <p:cNvSpPr/>
            <p:nvPr/>
          </p:nvSpPr>
          <p:spPr>
            <a:xfrm>
              <a:off x="924341" y="297180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BB3DE720-81B5-A246-AEC4-D06B372016B7}"/>
                </a:ext>
              </a:extLst>
            </p:cNvPr>
            <p:cNvSpPr/>
            <p:nvPr/>
          </p:nvSpPr>
          <p:spPr>
            <a:xfrm>
              <a:off x="5319093" y="37072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A2051600-DD5A-A94C-8EC9-1A93E04DC54A}"/>
                </a:ext>
              </a:extLst>
            </p:cNvPr>
            <p:cNvSpPr/>
            <p:nvPr/>
          </p:nvSpPr>
          <p:spPr>
            <a:xfrm>
              <a:off x="2826033" y="15422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B9C6A6A0-4E3B-BD4D-9B5C-1F1E2E091E76}"/>
                </a:ext>
              </a:extLst>
            </p:cNvPr>
            <p:cNvSpPr/>
            <p:nvPr/>
          </p:nvSpPr>
          <p:spPr>
            <a:xfrm>
              <a:off x="7941368" y="438839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0770B16C-526A-7149-BD77-E0E48D6E91E4}"/>
                </a:ext>
              </a:extLst>
            </p:cNvPr>
            <p:cNvSpPr/>
            <p:nvPr/>
          </p:nvSpPr>
          <p:spPr>
            <a:xfrm>
              <a:off x="8341121" y="13583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53D54EEA-E376-2745-BE70-6ED4DB18CC05}"/>
                </a:ext>
              </a:extLst>
            </p:cNvPr>
            <p:cNvSpPr/>
            <p:nvPr/>
          </p:nvSpPr>
          <p:spPr>
            <a:xfrm>
              <a:off x="5456585" y="231250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F6C939A-0F69-B942-8F3B-6BB8BB51F1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09822"/>
              </p:ext>
            </p:extLst>
          </p:nvPr>
        </p:nvGraphicFramePr>
        <p:xfrm>
          <a:off x="10081951" y="3599064"/>
          <a:ext cx="2086134" cy="111442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637386">
                  <a:extLst>
                    <a:ext uri="{9D8B030D-6E8A-4147-A177-3AD203B41FA5}">
                      <a16:colId xmlns:a16="http://schemas.microsoft.com/office/drawing/2014/main" val="4088225189"/>
                    </a:ext>
                  </a:extLst>
                </a:gridCol>
                <a:gridCol w="448748">
                  <a:extLst>
                    <a:ext uri="{9D8B030D-6E8A-4147-A177-3AD203B41FA5}">
                      <a16:colId xmlns:a16="http://schemas.microsoft.com/office/drawing/2014/main" val="173645414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İstanbul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51%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622093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Ankara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4189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2-5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arası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katılımlı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719961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Tek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katılımlı</a:t>
                      </a:r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iller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5445126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Yurt </a:t>
                      </a:r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dışı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7%</a:t>
                      </a: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10602545"/>
                  </a:ext>
                </a:extLst>
              </a:tr>
            </a:tbl>
          </a:graphicData>
        </a:graphic>
      </p:graphicFrame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2172C02-D037-FB45-9C0D-63215B647A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9565352"/>
              </p:ext>
            </p:extLst>
          </p:nvPr>
        </p:nvGraphicFramePr>
        <p:xfrm>
          <a:off x="9844422" y="2976259"/>
          <a:ext cx="1611079" cy="4457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4753">
                  <a:extLst>
                    <a:ext uri="{9D8B030D-6E8A-4147-A177-3AD203B41FA5}">
                      <a16:colId xmlns:a16="http://schemas.microsoft.com/office/drawing/2014/main" val="3856958428"/>
                    </a:ext>
                  </a:extLst>
                </a:gridCol>
                <a:gridCol w="356326">
                  <a:extLst>
                    <a:ext uri="{9D8B030D-6E8A-4147-A177-3AD203B41FA5}">
                      <a16:colId xmlns:a16="http://schemas.microsoft.com/office/drawing/2014/main" val="113776954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Doktoralı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TR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31%</a:t>
                      </a:r>
                      <a:endParaRPr lang="en-T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827897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US" sz="1400" b="1" u="none" strike="noStrike" dirty="0" err="1">
                          <a:solidFill>
                            <a:schemeClr val="tx1"/>
                          </a:solidFill>
                          <a:effectLst/>
                        </a:rPr>
                        <a:t>Öğrenci</a:t>
                      </a:r>
                      <a:endParaRPr lang="en-US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TR" sz="14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62%</a:t>
                      </a:r>
                      <a:endParaRPr lang="en-TR" sz="1400" b="1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88244760"/>
                  </a:ext>
                </a:extLst>
              </a:tr>
            </a:tbl>
          </a:graphicData>
        </a:graphic>
      </p:graphicFrame>
      <p:pic>
        <p:nvPicPr>
          <p:cNvPr id="45" name="Picture 44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BB3A0F95-CEF9-164F-A930-738ED19563E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694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11AC4F1-23B4-F347-9350-B83E7A5A68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11</a:t>
            </a:fld>
            <a:endParaRPr lang="en-GB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0266AFB8-C748-BD42-9BF2-8B72251D9387}"/>
              </a:ext>
            </a:extLst>
          </p:cNvPr>
          <p:cNvGrpSpPr/>
          <p:nvPr/>
        </p:nvGrpSpPr>
        <p:grpSpPr>
          <a:xfrm>
            <a:off x="-24263" y="327993"/>
            <a:ext cx="12240525" cy="5307496"/>
            <a:chOff x="-24263" y="327993"/>
            <a:chExt cx="12240525" cy="5307496"/>
          </a:xfrm>
        </p:grpSpPr>
        <p:pic>
          <p:nvPicPr>
            <p:cNvPr id="6" name="Picture 5" descr="Diagram&#10;&#10;Description automatically generated">
              <a:extLst>
                <a:ext uri="{FF2B5EF4-FFF2-40B4-BE49-F238E27FC236}">
                  <a16:creationId xmlns:a16="http://schemas.microsoft.com/office/drawing/2014/main" id="{AED85D06-7719-584E-B8A8-2477A5C935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b="13030"/>
            <a:stretch/>
          </p:blipFill>
          <p:spPr>
            <a:xfrm>
              <a:off x="-24263" y="327993"/>
              <a:ext cx="12240525" cy="5307496"/>
            </a:xfrm>
            <a:prstGeom prst="rect">
              <a:avLst/>
            </a:prstGeom>
          </p:spPr>
        </p:pic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98FFFB01-536F-F549-9454-7A8DCB71E8E3}"/>
                </a:ext>
              </a:extLst>
            </p:cNvPr>
            <p:cNvSpPr/>
            <p:nvPr/>
          </p:nvSpPr>
          <p:spPr>
            <a:xfrm>
              <a:off x="4065105" y="1995944"/>
              <a:ext cx="655983" cy="404523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2EF7C88B-AFBB-8646-B2A8-092982A0FA11}"/>
                </a:ext>
              </a:extLst>
            </p:cNvPr>
            <p:cNvSpPr/>
            <p:nvPr/>
          </p:nvSpPr>
          <p:spPr>
            <a:xfrm>
              <a:off x="1623391" y="1116496"/>
              <a:ext cx="655983" cy="367748"/>
            </a:xfrm>
            <a:prstGeom prst="ellipse">
              <a:avLst/>
            </a:prstGeom>
            <a:noFill/>
            <a:ln w="635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F7D3112B-4E6C-4942-B405-838E4F416CDD}"/>
                </a:ext>
              </a:extLst>
            </p:cNvPr>
            <p:cNvSpPr/>
            <p:nvPr/>
          </p:nvSpPr>
          <p:spPr>
            <a:xfrm>
              <a:off x="5837584" y="46216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25D1839F-E259-334A-9770-EA15B01E96D8}"/>
                </a:ext>
              </a:extLst>
            </p:cNvPr>
            <p:cNvSpPr/>
            <p:nvPr/>
          </p:nvSpPr>
          <p:spPr>
            <a:xfrm>
              <a:off x="652671" y="324512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DEA568D1-B904-D34D-96B7-7D4EA8845021}"/>
                </a:ext>
              </a:extLst>
            </p:cNvPr>
            <p:cNvSpPr/>
            <p:nvPr/>
          </p:nvSpPr>
          <p:spPr>
            <a:xfrm>
              <a:off x="1825488" y="198948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A47BDEF0-00B2-9246-8614-CF0D2B04A2FF}"/>
                </a:ext>
              </a:extLst>
            </p:cNvPr>
            <p:cNvSpPr/>
            <p:nvPr/>
          </p:nvSpPr>
          <p:spPr>
            <a:xfrm>
              <a:off x="3425690" y="159689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FF10105-48AD-5547-BBC7-8E63F45A5A70}"/>
                </a:ext>
              </a:extLst>
            </p:cNvPr>
            <p:cNvSpPr/>
            <p:nvPr/>
          </p:nvSpPr>
          <p:spPr>
            <a:xfrm>
              <a:off x="7613377" y="144449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3EE62D3A-CDAE-074A-A637-0D617AC85EB5}"/>
                </a:ext>
              </a:extLst>
            </p:cNvPr>
            <p:cNvSpPr/>
            <p:nvPr/>
          </p:nvSpPr>
          <p:spPr>
            <a:xfrm>
              <a:off x="5837584" y="306125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3B6FA55D-FF3D-F940-8684-C79E52C66EC3}"/>
                </a:ext>
              </a:extLst>
            </p:cNvPr>
            <p:cNvSpPr/>
            <p:nvPr/>
          </p:nvSpPr>
          <p:spPr>
            <a:xfrm>
              <a:off x="2898915" y="23423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3C4488BD-8052-284A-95B3-2A87045B7829}"/>
                </a:ext>
              </a:extLst>
            </p:cNvPr>
            <p:cNvSpPr/>
            <p:nvPr/>
          </p:nvSpPr>
          <p:spPr>
            <a:xfrm>
              <a:off x="4800602" y="33395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EBD38E3-19FA-9649-A8B7-AB3587552664}"/>
                </a:ext>
              </a:extLst>
            </p:cNvPr>
            <p:cNvSpPr/>
            <p:nvPr/>
          </p:nvSpPr>
          <p:spPr>
            <a:xfrm>
              <a:off x="9372600" y="196463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B538479F-78D5-7546-91D4-8887B777CE5E}"/>
                </a:ext>
              </a:extLst>
            </p:cNvPr>
            <p:cNvSpPr/>
            <p:nvPr/>
          </p:nvSpPr>
          <p:spPr>
            <a:xfrm>
              <a:off x="8013130" y="315567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589653E8-C751-4F44-8275-CB655D9C1773}"/>
                </a:ext>
              </a:extLst>
            </p:cNvPr>
            <p:cNvSpPr/>
            <p:nvPr/>
          </p:nvSpPr>
          <p:spPr>
            <a:xfrm>
              <a:off x="7109792" y="433363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423BEAC7-DE2B-DF48-B79F-1A0DCEC1E07A}"/>
                </a:ext>
              </a:extLst>
            </p:cNvPr>
            <p:cNvSpPr/>
            <p:nvPr/>
          </p:nvSpPr>
          <p:spPr>
            <a:xfrm>
              <a:off x="6317975" y="503927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AADD0FDD-A18C-9D44-960C-3405248F0ADB}"/>
                </a:ext>
              </a:extLst>
            </p:cNvPr>
            <p:cNvSpPr/>
            <p:nvPr/>
          </p:nvSpPr>
          <p:spPr>
            <a:xfrm>
              <a:off x="2388708" y="1323288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964CC3F5-8FEC-574D-9231-881EBF1FA233}"/>
                </a:ext>
              </a:extLst>
            </p:cNvPr>
            <p:cNvSpPr/>
            <p:nvPr/>
          </p:nvSpPr>
          <p:spPr>
            <a:xfrm>
              <a:off x="3922647" y="3720550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408DB59-0100-AD49-A1D4-BEA12F662C34}"/>
                </a:ext>
              </a:extLst>
            </p:cNvPr>
            <p:cNvSpPr/>
            <p:nvPr/>
          </p:nvSpPr>
          <p:spPr>
            <a:xfrm>
              <a:off x="6781800" y="394096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91C3C636-B833-D14C-9480-7C080EE06C18}"/>
                </a:ext>
              </a:extLst>
            </p:cNvPr>
            <p:cNvSpPr/>
            <p:nvPr/>
          </p:nvSpPr>
          <p:spPr>
            <a:xfrm>
              <a:off x="924341" y="2971802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39A4AE42-DB39-0D41-BD40-A446541C7E19}"/>
                </a:ext>
              </a:extLst>
            </p:cNvPr>
            <p:cNvSpPr/>
            <p:nvPr/>
          </p:nvSpPr>
          <p:spPr>
            <a:xfrm>
              <a:off x="5319093" y="3707297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ACF36049-A857-734C-9E46-4DB644AFC001}"/>
                </a:ext>
              </a:extLst>
            </p:cNvPr>
            <p:cNvSpPr/>
            <p:nvPr/>
          </p:nvSpPr>
          <p:spPr>
            <a:xfrm>
              <a:off x="2826033" y="1542223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BB10DDE8-40FC-9E40-B1A6-A74134362560}"/>
                </a:ext>
              </a:extLst>
            </p:cNvPr>
            <p:cNvSpPr/>
            <p:nvPr/>
          </p:nvSpPr>
          <p:spPr>
            <a:xfrm>
              <a:off x="7941368" y="4388396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B2C4C228-7348-FF45-9D3F-5EDCBBB19E46}"/>
                </a:ext>
              </a:extLst>
            </p:cNvPr>
            <p:cNvSpPr/>
            <p:nvPr/>
          </p:nvSpPr>
          <p:spPr>
            <a:xfrm>
              <a:off x="8341121" y="1358349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9FD33A11-DA07-7248-B243-61A11CDE2456}"/>
                </a:ext>
              </a:extLst>
            </p:cNvPr>
            <p:cNvSpPr/>
            <p:nvPr/>
          </p:nvSpPr>
          <p:spPr>
            <a:xfrm>
              <a:off x="5456585" y="2312505"/>
              <a:ext cx="655983" cy="367748"/>
            </a:xfrm>
            <a:prstGeom prst="ellipse">
              <a:avLst/>
            </a:prstGeom>
            <a:noFill/>
            <a:ln w="38100">
              <a:solidFill>
                <a:srgbClr val="FF0000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773165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2B2244-2877-124C-90C9-44CE72DF3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12</a:t>
            </a:fld>
            <a:endParaRPr lang="en-GB"/>
          </a:p>
        </p:txBody>
      </p:sp>
      <p:pic>
        <p:nvPicPr>
          <p:cNvPr id="3" name="Picture 2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FE354205-4F22-044D-A4C3-445C5DAFA9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3E6074-AA71-D942-8A8C-8743CAD6D356}"/>
              </a:ext>
            </a:extLst>
          </p:cNvPr>
          <p:cNvSpPr txBox="1"/>
          <p:nvPr/>
        </p:nvSpPr>
        <p:spPr>
          <a:xfrm>
            <a:off x="8925847" y="24940"/>
            <a:ext cx="32661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000" b="1" dirty="0" err="1">
                <a:solidFill>
                  <a:srgbClr val="007EB0"/>
                </a:solidFill>
                <a:latin typeface="Chalkduster" panose="03050602040202020205" pitchFamily="66" charset="77"/>
              </a:rPr>
              <a:t>Cumartesi</a:t>
            </a:r>
            <a:r>
              <a:rPr lang="en-GB" sz="4000" b="1" dirty="0">
                <a:solidFill>
                  <a:srgbClr val="007EB0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rgbClr val="007EB0"/>
                </a:solidFill>
                <a:latin typeface="Chalkduster" panose="03050602040202020205" pitchFamily="66" charset="77"/>
              </a:rPr>
              <a:t>Günü</a:t>
            </a:r>
            <a:r>
              <a:rPr lang="en-GB" sz="4000" b="1" dirty="0">
                <a:solidFill>
                  <a:srgbClr val="007EB0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rgbClr val="007EB0"/>
                </a:solidFill>
                <a:latin typeface="Chalkduster" panose="03050602040202020205" pitchFamily="66" charset="77"/>
              </a:rPr>
              <a:t>Programı</a:t>
            </a:r>
            <a:endParaRPr lang="en-GB" sz="4000" b="1" dirty="0">
              <a:solidFill>
                <a:srgbClr val="007EB0"/>
              </a:solidFill>
              <a:latin typeface="Chalkduster" panose="03050602040202020205" pitchFamily="66" charset="77"/>
            </a:endParaRP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53464ACE-68F1-CB4E-BA7D-D4E045600087}"/>
              </a:ext>
            </a:extLst>
          </p:cNvPr>
          <p:cNvGrpSpPr>
            <a:grpSpLocks noChangeAspect="1"/>
          </p:cNvGrpSpPr>
          <p:nvPr/>
        </p:nvGrpSpPr>
        <p:grpSpPr>
          <a:xfrm>
            <a:off x="2958259" y="291229"/>
            <a:ext cx="5550152" cy="6275541"/>
            <a:chOff x="2942494" y="59975"/>
            <a:chExt cx="5550152" cy="6275541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415D0BF3-2E93-BE45-BB4A-566079FB7D5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143" t="21735" r="16401" b="22739"/>
            <a:stretch/>
          </p:blipFill>
          <p:spPr>
            <a:xfrm>
              <a:off x="2956142" y="59975"/>
              <a:ext cx="5536504" cy="3807914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F6F41A4-5A9F-4F4F-A731-DBB9ACED45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3028" t="37991" r="16515" b="26028"/>
            <a:stretch/>
          </p:blipFill>
          <p:spPr>
            <a:xfrm>
              <a:off x="2942494" y="3867889"/>
              <a:ext cx="5536504" cy="2467627"/>
            </a:xfrm>
            <a:prstGeom prst="rect">
              <a:avLst/>
            </a:prstGeom>
          </p:spPr>
        </p:pic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18E1E954-E44D-A04F-BAB9-93E42BFF430C}"/>
              </a:ext>
            </a:extLst>
          </p:cNvPr>
          <p:cNvSpPr/>
          <p:nvPr/>
        </p:nvSpPr>
        <p:spPr>
          <a:xfrm>
            <a:off x="8763000" y="5089442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err="1">
                <a:latin typeface="Calibri" panose="020F0502020204030204" pitchFamily="34" charset="0"/>
              </a:rPr>
              <a:t>Oturum</a:t>
            </a:r>
            <a:r>
              <a:rPr lang="en-US" b="1" dirty="0">
                <a:latin typeface="Calibri" panose="020F0502020204030204" pitchFamily="34" charset="0"/>
              </a:rPr>
              <a:t> </a:t>
            </a:r>
            <a:r>
              <a:rPr lang="en-US" b="1" dirty="0" err="1">
                <a:latin typeface="Calibri" panose="020F0502020204030204" pitchFamily="34" charset="0"/>
              </a:rPr>
              <a:t>başkanları</a:t>
            </a:r>
            <a:r>
              <a:rPr lang="en-US" b="1" dirty="0">
                <a:latin typeface="Calibri" panose="020F0502020204030204" pitchFamily="34" charset="0"/>
              </a:rPr>
              <a:t>: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10.30-11.50 </a:t>
            </a:r>
            <a:r>
              <a:rPr lang="en-US" dirty="0" err="1">
                <a:latin typeface="Calibri" panose="020F0502020204030204" pitchFamily="34" charset="0"/>
              </a:rPr>
              <a:t>Serkant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Çetin</a:t>
            </a:r>
            <a:endParaRPr lang="en-US" dirty="0"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12.10-13.00 </a:t>
            </a:r>
            <a:r>
              <a:rPr lang="en-US" dirty="0" err="1">
                <a:latin typeface="Calibri" panose="020F0502020204030204" pitchFamily="34" charset="0"/>
              </a:rPr>
              <a:t>Selçuk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Hacıömeroğlu</a:t>
            </a:r>
            <a:endParaRPr lang="en-US" dirty="0"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14.35-15:25 </a:t>
            </a:r>
            <a:r>
              <a:rPr lang="en-US" dirty="0" err="1">
                <a:latin typeface="Calibri" panose="020F0502020204030204" pitchFamily="34" charset="0"/>
              </a:rPr>
              <a:t>Veli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Yıldız</a:t>
            </a:r>
            <a:endParaRPr lang="en-US" dirty="0"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15.50-16.50 </a:t>
            </a:r>
            <a:r>
              <a:rPr lang="en-US" dirty="0" err="1">
                <a:latin typeface="Calibri" panose="020F0502020204030204" pitchFamily="34" charset="0"/>
              </a:rPr>
              <a:t>Aytül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Adıgüzel</a:t>
            </a:r>
            <a:endParaRPr 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06160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12B2244-2877-124C-90C9-44CE72DF36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13</a:t>
            </a:fld>
            <a:endParaRPr lang="en-GB"/>
          </a:p>
        </p:txBody>
      </p:sp>
      <p:pic>
        <p:nvPicPr>
          <p:cNvPr id="3" name="Picture 2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FE354205-4F22-044D-A4C3-445C5DAFA94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3E6074-AA71-D942-8A8C-8743CAD6D356}"/>
              </a:ext>
            </a:extLst>
          </p:cNvPr>
          <p:cNvSpPr txBox="1"/>
          <p:nvPr/>
        </p:nvSpPr>
        <p:spPr>
          <a:xfrm>
            <a:off x="8925847" y="24940"/>
            <a:ext cx="326615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4000" b="1" dirty="0" err="1">
                <a:solidFill>
                  <a:srgbClr val="007EB0"/>
                </a:solidFill>
                <a:latin typeface="Chalkduster" panose="03050602040202020205" pitchFamily="66" charset="77"/>
              </a:rPr>
              <a:t>Pazar</a:t>
            </a:r>
            <a:r>
              <a:rPr lang="en-GB" sz="4000" b="1" dirty="0">
                <a:solidFill>
                  <a:srgbClr val="007EB0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rgbClr val="007EB0"/>
                </a:solidFill>
                <a:latin typeface="Chalkduster" panose="03050602040202020205" pitchFamily="66" charset="77"/>
              </a:rPr>
              <a:t>Günü</a:t>
            </a:r>
            <a:r>
              <a:rPr lang="en-GB" sz="4000" b="1" dirty="0">
                <a:solidFill>
                  <a:srgbClr val="007EB0"/>
                </a:solidFill>
                <a:latin typeface="Chalkduster" panose="03050602040202020205" pitchFamily="66" charset="77"/>
              </a:rPr>
              <a:t> </a:t>
            </a:r>
            <a:r>
              <a:rPr lang="en-GB" sz="4000" b="1" dirty="0" err="1">
                <a:solidFill>
                  <a:srgbClr val="007EB0"/>
                </a:solidFill>
                <a:latin typeface="Chalkduster" panose="03050602040202020205" pitchFamily="66" charset="77"/>
              </a:rPr>
              <a:t>Programı</a:t>
            </a:r>
            <a:endParaRPr lang="en-GB" sz="4000" b="1" dirty="0">
              <a:solidFill>
                <a:srgbClr val="007EB0"/>
              </a:solidFill>
              <a:latin typeface="Chalkduster" panose="03050602040202020205" pitchFamily="66" charset="77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8E1E954-E44D-A04F-BAB9-93E42BFF430C}"/>
              </a:ext>
            </a:extLst>
          </p:cNvPr>
          <p:cNvSpPr/>
          <p:nvPr/>
        </p:nvSpPr>
        <p:spPr>
          <a:xfrm>
            <a:off x="8763000" y="5089442"/>
            <a:ext cx="33528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en-US" b="1" dirty="0" err="1">
                <a:latin typeface="Calibri" panose="020F0502020204030204" pitchFamily="34" charset="0"/>
              </a:rPr>
              <a:t>Oturum</a:t>
            </a:r>
            <a:r>
              <a:rPr lang="en-US" b="1" dirty="0">
                <a:latin typeface="Calibri" panose="020F0502020204030204" pitchFamily="34" charset="0"/>
              </a:rPr>
              <a:t> </a:t>
            </a:r>
            <a:r>
              <a:rPr lang="en-US" b="1" dirty="0" err="1">
                <a:latin typeface="Calibri" panose="020F0502020204030204" pitchFamily="34" charset="0"/>
              </a:rPr>
              <a:t>başkanları</a:t>
            </a:r>
            <a:r>
              <a:rPr lang="en-US" b="1" dirty="0">
                <a:latin typeface="Calibri" panose="020F0502020204030204" pitchFamily="34" charset="0"/>
              </a:rPr>
              <a:t>: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10.30-11.50 </a:t>
            </a:r>
            <a:r>
              <a:rPr lang="en-US" dirty="0" err="1">
                <a:latin typeface="Calibri" panose="020F0502020204030204" pitchFamily="34" charset="0"/>
              </a:rPr>
              <a:t>Sertaç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Öztürk</a:t>
            </a:r>
            <a:endParaRPr lang="en-US" dirty="0"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12.10-13.00 Bora </a:t>
            </a:r>
            <a:r>
              <a:rPr lang="en-US" dirty="0" err="1">
                <a:latin typeface="Calibri" panose="020F0502020204030204" pitchFamily="34" charset="0"/>
              </a:rPr>
              <a:t>Işıldak</a:t>
            </a:r>
            <a:endParaRPr lang="en-US" dirty="0">
              <a:latin typeface="Calibri" panose="020F0502020204030204" pitchFamily="34" charset="0"/>
            </a:endParaRP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14.35-15:25 </a:t>
            </a:r>
            <a:r>
              <a:rPr lang="en-US" dirty="0" err="1">
                <a:latin typeface="Calibri" panose="020F0502020204030204" pitchFamily="34" charset="0"/>
              </a:rPr>
              <a:t>Yalçın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Kalkan</a:t>
            </a:r>
            <a:r>
              <a:rPr lang="en-US" dirty="0">
                <a:latin typeface="Calibri" panose="020F0502020204030204" pitchFamily="34" charset="0"/>
              </a:rPr>
              <a:t> </a:t>
            </a:r>
          </a:p>
          <a:p>
            <a:pPr fontAlgn="base"/>
            <a:r>
              <a:rPr lang="en-US" dirty="0">
                <a:latin typeface="Calibri" panose="020F0502020204030204" pitchFamily="34" charset="0"/>
              </a:rPr>
              <a:t>15.50-16.50 </a:t>
            </a:r>
            <a:r>
              <a:rPr lang="en-US" dirty="0" err="1">
                <a:latin typeface="Calibri" panose="020F0502020204030204" pitchFamily="34" charset="0"/>
              </a:rPr>
              <a:t>Oktay</a:t>
            </a:r>
            <a:r>
              <a:rPr lang="en-US" dirty="0">
                <a:latin typeface="Calibri" panose="020F0502020204030204" pitchFamily="34" charset="0"/>
              </a:rPr>
              <a:t> </a:t>
            </a:r>
            <a:r>
              <a:rPr lang="en-US" dirty="0" err="1">
                <a:latin typeface="Calibri" panose="020F0502020204030204" pitchFamily="34" charset="0"/>
              </a:rPr>
              <a:t>Doğangün</a:t>
            </a:r>
            <a:endParaRPr lang="en-US" dirty="0">
              <a:latin typeface="Calibri" panose="020F0502020204030204" pitchFamily="34" charset="0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E3CA4CD-3933-F146-9BBF-2DC40E597CFF}"/>
              </a:ext>
            </a:extLst>
          </p:cNvPr>
          <p:cNvGrpSpPr>
            <a:grpSpLocks noChangeAspect="1"/>
          </p:cNvGrpSpPr>
          <p:nvPr/>
        </p:nvGrpSpPr>
        <p:grpSpPr>
          <a:xfrm>
            <a:off x="2916347" y="413097"/>
            <a:ext cx="5600700" cy="6031806"/>
            <a:chOff x="2984625" y="109719"/>
            <a:chExt cx="5600700" cy="603180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B98B1F0D-118D-0E45-9D61-4909A24DC1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33730" t="13571" r="16419" b="42381"/>
            <a:stretch/>
          </p:blipFill>
          <p:spPr>
            <a:xfrm>
              <a:off x="3079194" y="109719"/>
              <a:ext cx="5470071" cy="3020786"/>
            </a:xfrm>
            <a:prstGeom prst="rect">
              <a:avLst/>
            </a:prstGeom>
          </p:spPr>
        </p:pic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006C5641-4460-FB44-9D7B-703664C6321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32837" t="27315" r="16121" b="28638"/>
            <a:stretch/>
          </p:blipFill>
          <p:spPr>
            <a:xfrm>
              <a:off x="2984625" y="3120739"/>
              <a:ext cx="5600700" cy="302078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8231526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outdoor object&#10;&#10;Description automatically generated">
            <a:extLst>
              <a:ext uri="{FF2B5EF4-FFF2-40B4-BE49-F238E27FC236}">
                <a16:creationId xmlns:a16="http://schemas.microsoft.com/office/drawing/2014/main" id="{1F02E57B-E9AD-A94F-9E1F-E47B81F098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471" t="21127" r="25902" b="14757"/>
          <a:stretch/>
        </p:blipFill>
        <p:spPr>
          <a:xfrm>
            <a:off x="-100858" y="-76201"/>
            <a:ext cx="2809290" cy="7017994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14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583D12-A0D9-6447-BCC8-1DE57C8C9D95}"/>
              </a:ext>
            </a:extLst>
          </p:cNvPr>
          <p:cNvSpPr txBox="1"/>
          <p:nvPr/>
        </p:nvSpPr>
        <p:spPr>
          <a:xfrm>
            <a:off x="3536114" y="1621919"/>
            <a:ext cx="388397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000" i="1" dirty="0"/>
              <a:t>YEMEK ARALARINDA…</a:t>
            </a:r>
          </a:p>
          <a:p>
            <a:endParaRPr lang="tr-TR" sz="2000" i="1" dirty="0"/>
          </a:p>
          <a:p>
            <a:r>
              <a:rPr lang="tr-TR" sz="2000" i="1" dirty="0"/>
              <a:t>Öğle yemekleri için herhangi bir organizasyon yapılmamıştır. </a:t>
            </a:r>
          </a:p>
          <a:p>
            <a:endParaRPr lang="tr-TR" sz="2000" i="1" dirty="0"/>
          </a:p>
          <a:p>
            <a:r>
              <a:rPr lang="tr-TR" sz="2000" i="1" dirty="0"/>
              <a:t>Vadi İstanbul bölgesinde 3-5 dk. yürüme mesafesinde bir çok restoran alternatifi bulunmaktadır.</a:t>
            </a:r>
          </a:p>
          <a:p>
            <a:endParaRPr lang="tr-TR" sz="2000" i="1" dirty="0"/>
          </a:p>
          <a:p>
            <a:r>
              <a:rPr lang="tr-TR" sz="2000" i="1" dirty="0"/>
              <a:t>Aynı zamanda </a:t>
            </a:r>
            <a:r>
              <a:rPr lang="tr-TR" sz="2000" i="1" dirty="0" err="1"/>
              <a:t>AVM’nin</a:t>
            </a:r>
            <a:r>
              <a:rPr lang="tr-TR" sz="2000" i="1" dirty="0"/>
              <a:t> üst katındaki «</a:t>
            </a:r>
            <a:r>
              <a:rPr lang="tr-TR" sz="2000" i="1" dirty="0" err="1"/>
              <a:t>food</a:t>
            </a:r>
            <a:r>
              <a:rPr lang="tr-TR" sz="2000" i="1" dirty="0"/>
              <a:t> </a:t>
            </a:r>
            <a:r>
              <a:rPr lang="tr-TR" sz="2000" i="1" dirty="0" err="1"/>
              <a:t>court</a:t>
            </a:r>
            <a:r>
              <a:rPr lang="tr-TR" sz="2000" i="1" dirty="0"/>
              <a:t>» içinde de çok sayıda alternatif var.</a:t>
            </a:r>
          </a:p>
          <a:p>
            <a:endParaRPr lang="tr-TR" sz="2000" i="1" dirty="0"/>
          </a:p>
          <a:p>
            <a:endParaRPr lang="tr-TR" dirty="0">
              <a:solidFill>
                <a:srgbClr val="0070C0"/>
              </a:solidFill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9075B45-A626-EF4E-83A2-CA68F7EE3023}"/>
              </a:ext>
            </a:extLst>
          </p:cNvPr>
          <p:cNvGrpSpPr/>
          <p:nvPr/>
        </p:nvGrpSpPr>
        <p:grpSpPr>
          <a:xfrm>
            <a:off x="7875130" y="1034807"/>
            <a:ext cx="3883979" cy="5575003"/>
            <a:chOff x="7875130" y="1034807"/>
            <a:chExt cx="3883979" cy="5575003"/>
          </a:xfrm>
        </p:grpSpPr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D27B0F-CF3C-9F45-B218-6BC5213D105C}"/>
                </a:ext>
              </a:extLst>
            </p:cNvPr>
            <p:cNvGrpSpPr/>
            <p:nvPr/>
          </p:nvGrpSpPr>
          <p:grpSpPr>
            <a:xfrm>
              <a:off x="7875130" y="1034807"/>
              <a:ext cx="3883979" cy="5575003"/>
              <a:chOff x="7875130" y="1034807"/>
              <a:chExt cx="3883979" cy="5575003"/>
            </a:xfrm>
          </p:grpSpPr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D3DD39B7-3351-E849-9C05-AE0B67A94593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7875130" y="1034807"/>
                <a:ext cx="3883979" cy="5575003"/>
                <a:chOff x="424543" y="2137747"/>
                <a:chExt cx="2764307" cy="3967843"/>
              </a:xfrm>
            </p:grpSpPr>
            <p:pic>
              <p:nvPicPr>
                <p:cNvPr id="14" name="Picture 13">
                  <a:extLst>
                    <a:ext uri="{FF2B5EF4-FFF2-40B4-BE49-F238E27FC236}">
                      <a16:creationId xmlns:a16="http://schemas.microsoft.com/office/drawing/2014/main" id="{EA91E6D6-23A9-1147-A5F8-E65DB7EDB65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5"/>
                <a:srcRect l="17857" t="11143" r="43453"/>
                <a:stretch/>
              </p:blipFill>
              <p:spPr>
                <a:xfrm>
                  <a:off x="424543" y="2137747"/>
                  <a:ext cx="2764307" cy="3967843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p14="http://schemas.microsoft.com/office/powerpoint/2010/main">
              <mc:Choice Requires="p14">
                <p:contentPart p14:bwMode="auto" r:id="rId6">
                  <p14:nvContentPartPr>
                    <p14:cNvPr id="15" name="Ink 14">
                      <a:extLst>
                        <a:ext uri="{FF2B5EF4-FFF2-40B4-BE49-F238E27FC236}">
                          <a16:creationId xmlns:a16="http://schemas.microsoft.com/office/drawing/2014/main" id="{AE2A1222-D9E9-5640-8C56-ABDF14FE51C9}"/>
                        </a:ext>
                      </a:extLst>
                    </p14:cNvPr>
                    <p14:cNvContentPartPr/>
                    <p14:nvPr/>
                  </p14:nvContentPartPr>
                  <p14:xfrm>
                    <a:off x="1013621" y="4040007"/>
                    <a:ext cx="951480" cy="1965240"/>
                  </p14:xfrm>
                </p:contentPart>
              </mc:Choice>
              <mc:Fallback xmlns="">
                <p:pic>
                  <p:nvPicPr>
                    <p:cNvPr id="15" name="Ink 14">
                      <a:extLst>
                        <a:ext uri="{FF2B5EF4-FFF2-40B4-BE49-F238E27FC236}">
                          <a16:creationId xmlns:a16="http://schemas.microsoft.com/office/drawing/2014/main" id="{AE2A1222-D9E9-5640-8C56-ABDF14FE51C9}"/>
                        </a:ext>
                      </a:extLst>
                    </p:cNvPr>
                    <p:cNvPicPr/>
                    <p:nvPr/>
                  </p:nvPicPr>
                  <p:blipFill>
                    <a:blip r:embed="rId7"/>
                    <a:stretch>
                      <a:fillRect/>
                    </a:stretch>
                  </p:blipFill>
                  <p:spPr>
                    <a:xfrm>
                      <a:off x="1007215" y="4033601"/>
                      <a:ext cx="964037" cy="1977795"/>
                    </a:xfrm>
                    <a:prstGeom prst="rect">
                      <a:avLst/>
                    </a:prstGeom>
                  </p:spPr>
                </p:pic>
              </mc:Fallback>
            </mc:AlternateContent>
          </p:grp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7D336949-27DB-8A43-B828-96C2F567152D}"/>
                  </a:ext>
                </a:extLst>
              </p:cNvPr>
              <p:cNvSpPr txBox="1"/>
              <p:nvPr/>
            </p:nvSpPr>
            <p:spPr>
              <a:xfrm>
                <a:off x="10383096" y="3606864"/>
                <a:ext cx="476412" cy="43088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tr-TR" sz="1100" b="1" dirty="0">
                    <a:solidFill>
                      <a:srgbClr val="FF0000"/>
                    </a:solidFill>
                  </a:rPr>
                  <a:t>AVM</a:t>
                </a:r>
              </a:p>
              <a:p>
                <a:r>
                  <a:rPr lang="tr-TR" sz="1100" b="1" dirty="0">
                    <a:solidFill>
                      <a:srgbClr val="FF0000"/>
                    </a:solidFill>
                  </a:rPr>
                  <a:t>girişi</a:t>
                </a:r>
              </a:p>
            </p:txBody>
          </p:sp>
        </p:grp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2BD21BD-1888-DC48-BCD1-C0899E8514D0}"/>
                </a:ext>
              </a:extLst>
            </p:cNvPr>
            <p:cNvSpPr txBox="1"/>
            <p:nvPr/>
          </p:nvSpPr>
          <p:spPr>
            <a:xfrm>
              <a:off x="7920494" y="5088196"/>
              <a:ext cx="110959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tr-TR" sz="1100" b="1" dirty="0">
                  <a:solidFill>
                    <a:srgbClr val="FF0000"/>
                  </a:solidFill>
                </a:rPr>
                <a:t>Kampüs girişi -&gt;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95976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İstinye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Üniversitesi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hakkında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15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C583D12-A0D9-6447-BCC8-1DE57C8C9D95}"/>
              </a:ext>
            </a:extLst>
          </p:cNvPr>
          <p:cNvSpPr txBox="1"/>
          <p:nvPr/>
        </p:nvSpPr>
        <p:spPr>
          <a:xfrm>
            <a:off x="2913843" y="217943"/>
            <a:ext cx="517232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2400" dirty="0"/>
              <a:t>Kuruluş: 2015</a:t>
            </a:r>
          </a:p>
          <a:p>
            <a:endParaRPr lang="tr-TR" sz="2400" dirty="0"/>
          </a:p>
          <a:p>
            <a:r>
              <a:rPr lang="tr-TR" sz="2400" b="1" dirty="0"/>
              <a:t>9 Fakülte</a:t>
            </a:r>
            <a:r>
              <a:rPr lang="tr-TR" sz="2400" dirty="0"/>
              <a:t>: 11254 öğrenci</a:t>
            </a:r>
          </a:p>
          <a:p>
            <a:r>
              <a:rPr lang="tr-TR" sz="2400" b="1" dirty="0"/>
              <a:t>2 Yüksekokul</a:t>
            </a:r>
            <a:r>
              <a:rPr lang="tr-TR" sz="2400" dirty="0"/>
              <a:t>: 3681 öğrenci</a:t>
            </a:r>
          </a:p>
          <a:p>
            <a:r>
              <a:rPr lang="tr-TR" sz="2400" b="1" dirty="0"/>
              <a:t>Lisansüstü Enstitü</a:t>
            </a:r>
            <a:r>
              <a:rPr lang="tr-TR" sz="2400" dirty="0"/>
              <a:t>: 1465 öğrenc</a:t>
            </a:r>
            <a:r>
              <a:rPr lang="tr-TR" sz="2400" i="1" dirty="0"/>
              <a:t>i</a:t>
            </a:r>
          </a:p>
          <a:p>
            <a:r>
              <a:rPr lang="tr-TR" sz="2400" i="1" dirty="0"/>
              <a:t>Toplam: 16400 öğrenci</a:t>
            </a:r>
          </a:p>
          <a:p>
            <a:endParaRPr lang="tr-TR" sz="2400" i="1" dirty="0"/>
          </a:p>
          <a:p>
            <a:r>
              <a:rPr lang="tr-TR" sz="2400" dirty="0"/>
              <a:t>534 öğretim üyesi</a:t>
            </a:r>
          </a:p>
          <a:p>
            <a:r>
              <a:rPr lang="tr-TR" sz="2400" dirty="0"/>
              <a:t>148 öğretim görevlisi</a:t>
            </a:r>
          </a:p>
          <a:p>
            <a:r>
              <a:rPr lang="tr-TR" sz="2400" dirty="0"/>
              <a:t>94 araştırma görevlisi</a:t>
            </a:r>
          </a:p>
          <a:p>
            <a:r>
              <a:rPr lang="tr-TR" sz="2400" i="1" dirty="0"/>
              <a:t>Toplam: 776 öğretim elemanı</a:t>
            </a:r>
          </a:p>
        </p:txBody>
      </p:sp>
      <p:pic>
        <p:nvPicPr>
          <p:cNvPr id="2050" name="Picture 2" descr="Topkapı Kampüs">
            <a:extLst>
              <a:ext uri="{FF2B5EF4-FFF2-40B4-BE49-F238E27FC236}">
                <a16:creationId xmlns:a16="http://schemas.microsoft.com/office/drawing/2014/main" id="{996B86B2-1660-494C-A2E4-2A9734B3B9E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8" t="10951" r="28053" b="22227"/>
          <a:stretch/>
        </p:blipFill>
        <p:spPr bwMode="auto">
          <a:xfrm>
            <a:off x="7993069" y="857772"/>
            <a:ext cx="3840000" cy="2543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Vadi Kampüs">
            <a:extLst>
              <a:ext uri="{FF2B5EF4-FFF2-40B4-BE49-F238E27FC236}">
                <a16:creationId xmlns:a16="http://schemas.microsoft.com/office/drawing/2014/main" id="{F7554ECB-64C5-8F4E-9A1F-944E51D8E70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93069" y="3771458"/>
            <a:ext cx="3840000" cy="21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DBBE6105-44AD-F946-8C1D-5F710518DA2A}"/>
              </a:ext>
            </a:extLst>
          </p:cNvPr>
          <p:cNvSpPr txBox="1"/>
          <p:nvPr/>
        </p:nvSpPr>
        <p:spPr>
          <a:xfrm>
            <a:off x="7456590" y="904590"/>
            <a:ext cx="2175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b="1" dirty="0"/>
              <a:t>TOPKAPI KAMPÜS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F870F4F0-209F-F845-9DF0-B12B78573012}"/>
              </a:ext>
            </a:extLst>
          </p:cNvPr>
          <p:cNvSpPr txBox="1"/>
          <p:nvPr/>
        </p:nvSpPr>
        <p:spPr>
          <a:xfrm>
            <a:off x="7486048" y="3429000"/>
            <a:ext cx="217578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r-TR" sz="1800" b="1" dirty="0"/>
              <a:t>VADİ KAMPÜS</a:t>
            </a:r>
          </a:p>
        </p:txBody>
      </p:sp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E2D08D64-EA7B-194F-BB2F-DC52BE0387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  <p:pic>
        <p:nvPicPr>
          <p:cNvPr id="2" name="Picture 2" descr="Vadi Kampüs">
            <a:extLst>
              <a:ext uri="{FF2B5EF4-FFF2-40B4-BE49-F238E27FC236}">
                <a16:creationId xmlns:a16="http://schemas.microsoft.com/office/drawing/2014/main" id="{B578D2CC-8E8D-D745-9FA9-614870B086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6590" y="5294674"/>
            <a:ext cx="2621550" cy="14596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3C065132-B2B4-C544-B22F-7F1516D79C92}"/>
              </a:ext>
            </a:extLst>
          </p:cNvPr>
          <p:cNvGrpSpPr>
            <a:grpSpLocks noChangeAspect="1"/>
          </p:cNvGrpSpPr>
          <p:nvPr/>
        </p:nvGrpSpPr>
        <p:grpSpPr>
          <a:xfrm>
            <a:off x="2969476" y="4216043"/>
            <a:ext cx="4004628" cy="2641957"/>
            <a:chOff x="30924" y="1702069"/>
            <a:chExt cx="5932655" cy="3913926"/>
          </a:xfrm>
        </p:grpSpPr>
        <p:pic>
          <p:nvPicPr>
            <p:cNvPr id="14" name="Resim 18">
              <a:extLst>
                <a:ext uri="{FF2B5EF4-FFF2-40B4-BE49-F238E27FC236}">
                  <a16:creationId xmlns:a16="http://schemas.microsoft.com/office/drawing/2014/main" id="{5B11E400-027A-D243-ABC6-9FF7A23C7D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/>
            <a:srcRect r="32446"/>
            <a:stretch/>
          </p:blipFill>
          <p:spPr>
            <a:xfrm>
              <a:off x="30924" y="1702069"/>
              <a:ext cx="4066291" cy="3913926"/>
            </a:xfrm>
            <a:prstGeom prst="rect">
              <a:avLst/>
            </a:prstGeom>
          </p:spPr>
        </p:pic>
        <p:pic>
          <p:nvPicPr>
            <p:cNvPr id="15" name="Resim 20" descr="metin, ekran görüntüsü, çizgi, yazı tipi içeren bir resim&#10;&#10;Açıklama otomatik olarak oluşturuldu">
              <a:extLst>
                <a:ext uri="{FF2B5EF4-FFF2-40B4-BE49-F238E27FC236}">
                  <a16:creationId xmlns:a16="http://schemas.microsoft.com/office/drawing/2014/main" id="{F8E930C6-9CB8-A545-B0CE-5A198352451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564"/>
            <a:stretch/>
          </p:blipFill>
          <p:spPr>
            <a:xfrm>
              <a:off x="4093670" y="1702069"/>
              <a:ext cx="1869909" cy="3913926"/>
            </a:xfrm>
            <a:prstGeom prst="rect">
              <a:avLst/>
            </a:prstGeom>
          </p:spPr>
        </p:pic>
      </p:grpSp>
      <p:sp>
        <p:nvSpPr>
          <p:cNvPr id="6" name="TextBox 5">
            <a:extLst>
              <a:ext uri="{FF2B5EF4-FFF2-40B4-BE49-F238E27FC236}">
                <a16:creationId xmlns:a16="http://schemas.microsoft.com/office/drawing/2014/main" id="{AFDDA6B9-ABE6-234B-AFAB-687DB6C88BB9}"/>
              </a:ext>
            </a:extLst>
          </p:cNvPr>
          <p:cNvSpPr txBox="1"/>
          <p:nvPr/>
        </p:nvSpPr>
        <p:spPr>
          <a:xfrm>
            <a:off x="5874900" y="4626424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11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72FF872-F41F-0B40-A14E-38BAD006A60B}"/>
              </a:ext>
            </a:extLst>
          </p:cNvPr>
          <p:cNvSpPr txBox="1"/>
          <p:nvPr/>
        </p:nvSpPr>
        <p:spPr>
          <a:xfrm>
            <a:off x="5895748" y="4995975"/>
            <a:ext cx="3289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rgbClr val="FF0000"/>
                </a:solidFill>
              </a:rPr>
              <a:t>57</a:t>
            </a:r>
          </a:p>
        </p:txBody>
      </p:sp>
    </p:spTree>
    <p:extLst>
      <p:ext uri="{BB962C8B-B14F-4D97-AF65-F5344CB8AC3E}">
        <p14:creationId xmlns:p14="http://schemas.microsoft.com/office/powerpoint/2010/main" val="3158563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6" grpId="0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İSÜ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Yüksek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Enerji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ve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Parçacık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Fiziği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(YEPAF)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Araştırma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Grubu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hakkında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16</a:t>
            </a:fld>
            <a:endParaRPr lang="en-GB"/>
          </a:p>
        </p:txBody>
      </p:sp>
      <p:pic>
        <p:nvPicPr>
          <p:cNvPr id="24" name="Picture 2" descr="Kurumsal | İstinye Üniversitesi">
            <a:extLst>
              <a:ext uri="{FF2B5EF4-FFF2-40B4-BE49-F238E27FC236}">
                <a16:creationId xmlns:a16="http://schemas.microsoft.com/office/drawing/2014/main" id="{A5D23E73-7EE4-6D4F-8080-EF48745600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8103F7C-EB41-444B-B3F1-7623A6A62E42}"/>
              </a:ext>
            </a:extLst>
          </p:cNvPr>
          <p:cNvSpPr txBox="1"/>
          <p:nvPr/>
        </p:nvSpPr>
        <p:spPr>
          <a:xfrm>
            <a:off x="2935060" y="806866"/>
            <a:ext cx="700270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r-TR" sz="16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Kadro: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Dr.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Serkant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Ali Çetin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Prof. Dr. Sertaç Öztürk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Doç. Dr. Andrew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Beddall</a:t>
            </a:r>
            <a:endParaRPr lang="tr-T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Doç. Dr. Üyesi Selçuk Hacıömeroğlu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Öğr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. Üyesi Onur Buğra Kolcu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Candan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Dözen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Aluntaş</a:t>
            </a:r>
            <a:endParaRPr lang="tr-TR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Sinem Şimşek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Dr. Zekeriya Uysal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Teknik personel: Müh. Ahmet </a:t>
            </a:r>
            <a:r>
              <a:rPr lang="tr-TR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Renklioğlu</a:t>
            </a: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&amp; Müh. Orhan Seyrek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İdari personel: Neslihan Sözeri</a:t>
            </a:r>
          </a:p>
          <a:p>
            <a:r>
              <a:rPr lang="tr-TR" sz="16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Yürütülen Proje/Program: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TENMAK, TÜBİTAK 1001, TÜBİTAK 1005, TÜBİTAK 1512, TÜSEB B grubu, TÜBİTAK 2209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Uluslararası</a:t>
            </a:r>
            <a:r>
              <a:rPr lang="en-US" sz="16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işbirlikleri</a:t>
            </a:r>
            <a:endParaRPr lang="en-US" sz="1600" u="sng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ATLAS(CERN), BESIII(IHEP), CAST(CERN), FCC(CERN),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sr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-EDM(BNL), DRD1(CERN),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CosmicWISPers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(COST)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r>
              <a:rPr lang="en-US" sz="16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Laboratuar</a:t>
            </a:r>
            <a:r>
              <a:rPr lang="en-US" sz="16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US" sz="1600" u="sng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altyapısı</a:t>
            </a:r>
            <a:r>
              <a:rPr lang="en-US" sz="1600" u="sng" dirty="0">
                <a:solidFill>
                  <a:schemeClr val="tx1">
                    <a:lumMod val="50000"/>
                    <a:lumOff val="50000"/>
                  </a:schemeClr>
                </a:solidFill>
              </a:rPr>
              <a:t>:</a:t>
            </a:r>
          </a:p>
          <a:p>
            <a:pPr lvl="1"/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 x 60 m</a:t>
            </a:r>
            <a:r>
              <a:rPr lang="en-GB" sz="16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+ 1 x 270m</a:t>
            </a:r>
            <a:r>
              <a:rPr lang="en-GB" sz="1600" baseline="300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2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algıç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ve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hızlandırıcı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ArGe</a:t>
            </a:r>
            <a:r>
              <a: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6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Laboraturarları</a:t>
            </a:r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GB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20579CB-7805-1B4E-9BDF-61056A85DBE3}"/>
              </a:ext>
            </a:extLst>
          </p:cNvPr>
          <p:cNvSpPr txBox="1"/>
          <p:nvPr/>
        </p:nvSpPr>
        <p:spPr>
          <a:xfrm>
            <a:off x="9200462" y="1089898"/>
            <a:ext cx="2991538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GB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Doktora</a:t>
            </a:r>
            <a:r>
              <a:rPr lang="en-GB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b="1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Programı</a:t>
            </a:r>
            <a:endParaRPr lang="en-GB" b="1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Yüksek Enerji ve Parçacık Fiziği </a:t>
            </a: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alanında kurgulanmış tematik bir doktora programıdır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Eğitim dili İngilizce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tr-TR" dirty="0">
                <a:solidFill>
                  <a:schemeClr val="tx1">
                    <a:lumMod val="50000"/>
                    <a:lumOff val="50000"/>
                  </a:schemeClr>
                </a:solidFill>
              </a:rPr>
              <a:t>İlgili alanlardan hem lisans hem yüksek lisans mezunları kabul edilmekte.</a:t>
            </a:r>
          </a:p>
          <a:p>
            <a:pPr lvl="1"/>
            <a:endParaRPr lang="tr-TR" sz="1400" dirty="0">
              <a:solidFill>
                <a:schemeClr val="tx1">
                  <a:lumMod val="50000"/>
                  <a:lumOff val="50000"/>
                </a:schemeClr>
              </a:solidFill>
              <a:hlinkClick r:id="rId4"/>
            </a:endParaRPr>
          </a:p>
          <a:p>
            <a:pPr lvl="1"/>
            <a:r>
              <a:rPr lang="tr-TR" sz="1400" dirty="0">
                <a:solidFill>
                  <a:schemeClr val="tx1">
                    <a:lumMod val="50000"/>
                    <a:lumOff val="50000"/>
                  </a:schemeClr>
                </a:solidFill>
                <a:hlinkClick r:id="rId4"/>
              </a:rPr>
              <a:t>https://lisansustu.istinye.edu.tr/</a:t>
            </a:r>
            <a:endParaRPr lang="tr-T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tr-TR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  <a:p>
            <a:pPr lvl="1"/>
            <a:endParaRPr lang="en-GB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389956E0-3F2E-4F42-A49C-5F8F5956717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69811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CF3CFCC-5965-1049-9D87-C54698E33F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17</a:t>
            </a:fld>
            <a:endParaRPr lang="en-GB"/>
          </a:p>
        </p:txBody>
      </p:sp>
      <p:pic>
        <p:nvPicPr>
          <p:cNvPr id="4" name="Picture 3" descr="A blue and white graphic design&#10;&#10;Description automatically generated">
            <a:extLst>
              <a:ext uri="{FF2B5EF4-FFF2-40B4-BE49-F238E27FC236}">
                <a16:creationId xmlns:a16="http://schemas.microsoft.com/office/drawing/2014/main" id="{D32DAE5B-95FE-CB47-9967-1EF0482C33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2528"/>
            <a:ext cx="12192000" cy="6672943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F488A73-3233-6442-8778-E301766C34A0}"/>
              </a:ext>
            </a:extLst>
          </p:cNvPr>
          <p:cNvSpPr txBox="1"/>
          <p:nvPr/>
        </p:nvSpPr>
        <p:spPr>
          <a:xfrm>
            <a:off x="832883" y="402764"/>
            <a:ext cx="10526234" cy="4770537"/>
          </a:xfrm>
          <a:prstGeom prst="rect">
            <a:avLst/>
          </a:prstGeom>
          <a:solidFill>
            <a:srgbClr val="007EB0">
              <a:alpha val="88791"/>
            </a:srgb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chemeClr val="bg1"/>
                </a:solidFill>
              </a:rPr>
              <a:t>Parçacık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hızlandırıcıları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parçacık</a:t>
            </a:r>
            <a:r>
              <a:rPr lang="en-US" sz="2400" dirty="0">
                <a:solidFill>
                  <a:schemeClr val="bg1"/>
                </a:solidFill>
              </a:rPr>
              <a:t> algıçları </a:t>
            </a:r>
            <a:r>
              <a:rPr lang="en-US" sz="2400" dirty="0" err="1">
                <a:solidFill>
                  <a:schemeClr val="bg1"/>
                </a:solidFill>
              </a:rPr>
              <a:t>konularında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yerel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olarak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yürütülen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Ar</a:t>
            </a:r>
            <a:r>
              <a:rPr lang="en-US" sz="2400" dirty="0">
                <a:solidFill>
                  <a:schemeClr val="bg1"/>
                </a:solidFill>
              </a:rPr>
              <a:t>-Ge </a:t>
            </a:r>
            <a:r>
              <a:rPr lang="en-US" sz="2400" dirty="0" err="1">
                <a:solidFill>
                  <a:schemeClr val="bg1"/>
                </a:solidFill>
              </a:rPr>
              <a:t>faaliyetleri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mevcut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kurulmakta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olan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ya</a:t>
            </a:r>
            <a:r>
              <a:rPr lang="en-US" sz="2400" dirty="0">
                <a:solidFill>
                  <a:schemeClr val="bg1"/>
                </a:solidFill>
              </a:rPr>
              <a:t> da </a:t>
            </a:r>
            <a:r>
              <a:rPr lang="en-US" sz="2400" dirty="0" err="1">
                <a:solidFill>
                  <a:schemeClr val="bg1"/>
                </a:solidFill>
              </a:rPr>
              <a:t>kurulması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önerilen</a:t>
            </a:r>
            <a:r>
              <a:rPr lang="en-US" sz="2400" dirty="0">
                <a:solidFill>
                  <a:schemeClr val="bg1"/>
                </a:solidFill>
              </a:rPr>
              <a:t>/</a:t>
            </a:r>
            <a:r>
              <a:rPr lang="en-US" sz="2400" dirty="0" err="1">
                <a:solidFill>
                  <a:schemeClr val="bg1"/>
                </a:solidFill>
              </a:rPr>
              <a:t>planlanan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altyapı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tesisleri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hakkında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bilgilendirme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değerlendirme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ortamı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yaratmayı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hedeflediğimiz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çalıştay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serisine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katkı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katılımınız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için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teşekkürler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Ayrıca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çalıştay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organizasyonunda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yer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alan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Düzenleme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Kurulu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üyeleri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ile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Bilimsel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Programın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hazırlanmasını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sağlayan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Bilim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Kurulu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üyelerine</a:t>
            </a:r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ve</a:t>
            </a:r>
            <a:r>
              <a:rPr lang="en-US" sz="2400" dirty="0">
                <a:solidFill>
                  <a:schemeClr val="bg1"/>
                </a:solidFill>
              </a:rPr>
              <a:t> İSU-YEPAF </a:t>
            </a:r>
            <a:r>
              <a:rPr lang="en-US" sz="2400" dirty="0" err="1">
                <a:solidFill>
                  <a:schemeClr val="bg1"/>
                </a:solidFill>
              </a:rPr>
              <a:t>çalışmalarına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destekleri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için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İstinye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Üniveristesi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Rektörlüğüne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çok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teşekkürler</a:t>
            </a:r>
            <a:r>
              <a:rPr lang="en-US" sz="2400" dirty="0">
                <a:solidFill>
                  <a:schemeClr val="bg1"/>
                </a:solidFill>
              </a:rPr>
              <a:t>.</a:t>
            </a:r>
            <a:endParaRPr lang="tr-TR" sz="2400" dirty="0">
              <a:solidFill>
                <a:schemeClr val="bg1"/>
              </a:solidFill>
            </a:endParaRPr>
          </a:p>
          <a:p>
            <a:pPr algn="ctr"/>
            <a:endParaRPr lang="en-US" sz="2400" dirty="0">
              <a:solidFill>
                <a:schemeClr val="bg1"/>
              </a:solidFill>
            </a:endParaRPr>
          </a:p>
          <a:p>
            <a:pPr algn="ctr"/>
            <a:r>
              <a:rPr lang="en-US" sz="2400" dirty="0" err="1">
                <a:solidFill>
                  <a:schemeClr val="bg1"/>
                </a:solidFill>
              </a:rPr>
              <a:t>Verimli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bir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çalıştay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olması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dileklerimle</a:t>
            </a:r>
            <a:r>
              <a:rPr lang="mr-IN" sz="2400" dirty="0">
                <a:solidFill>
                  <a:schemeClr val="bg1"/>
                </a:solidFill>
              </a:rPr>
              <a:t>…</a:t>
            </a:r>
            <a:endParaRPr lang="tr-TR" sz="2400" dirty="0">
              <a:solidFill>
                <a:schemeClr val="bg1"/>
              </a:solidFill>
            </a:endParaRPr>
          </a:p>
          <a:p>
            <a:pPr algn="ctr"/>
            <a:r>
              <a:rPr lang="en-GB" sz="2000" i="1" dirty="0" err="1">
                <a:solidFill>
                  <a:schemeClr val="bg1"/>
                </a:solidFill>
              </a:rPr>
              <a:t>Serkant</a:t>
            </a:r>
            <a:r>
              <a:rPr lang="en-GB" sz="2000" i="1" dirty="0">
                <a:solidFill>
                  <a:schemeClr val="bg1"/>
                </a:solidFill>
              </a:rPr>
              <a:t> Ali </a:t>
            </a:r>
            <a:r>
              <a:rPr lang="en-GB" sz="2000" i="1" dirty="0" err="1">
                <a:solidFill>
                  <a:schemeClr val="bg1"/>
                </a:solidFill>
              </a:rPr>
              <a:t>Çetin</a:t>
            </a:r>
            <a:endParaRPr lang="en-GB" sz="2000" i="1" dirty="0">
              <a:solidFill>
                <a:schemeClr val="bg1"/>
              </a:solidFill>
            </a:endParaRPr>
          </a:p>
          <a:p>
            <a:pPr algn="ctr"/>
            <a:r>
              <a:rPr lang="en-GB" sz="2000" dirty="0">
                <a:solidFill>
                  <a:schemeClr val="bg1"/>
                </a:solidFill>
              </a:rPr>
              <a:t>İSÜ </a:t>
            </a:r>
            <a:r>
              <a:rPr lang="en-GB" sz="2000" dirty="0" err="1">
                <a:solidFill>
                  <a:schemeClr val="bg1"/>
                </a:solidFill>
              </a:rPr>
              <a:t>Temel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Bilimler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Bölümü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Bölüm</a:t>
            </a:r>
            <a:r>
              <a:rPr lang="en-GB" sz="2000" dirty="0">
                <a:solidFill>
                  <a:schemeClr val="bg1"/>
                </a:solidFill>
              </a:rPr>
              <a:t> </a:t>
            </a:r>
            <a:r>
              <a:rPr lang="en-GB" sz="2000" dirty="0" err="1">
                <a:solidFill>
                  <a:schemeClr val="bg1"/>
                </a:solidFill>
              </a:rPr>
              <a:t>Başkanı</a:t>
            </a:r>
            <a:endParaRPr lang="en-GB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51127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323A0E-D7F1-D646-BB8B-27A78B9B57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2</a:t>
            </a:fld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23B6854-FDB1-C141-8BB8-315F54C0D684}"/>
              </a:ext>
            </a:extLst>
          </p:cNvPr>
          <p:cNvSpPr/>
          <p:nvPr/>
        </p:nvSpPr>
        <p:spPr>
          <a:xfrm>
            <a:off x="2848131" y="581450"/>
            <a:ext cx="901292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tr-TR" sz="2800" dirty="0"/>
              <a:t>Her yıl Kasım ayı sonunda / Aralık ayı başında Engin Arık ve çalışma arkadaşları anısına düzenlenen “</a:t>
            </a:r>
            <a:r>
              <a:rPr lang="tr-TR" sz="2800" b="1" dirty="0"/>
              <a:t>Parçacık Hızlandırıcıları ve Algıçları Yerel Altyapı ve Ar-Ge </a:t>
            </a:r>
            <a:r>
              <a:rPr lang="tr-TR" sz="2800" b="1" dirty="0" err="1"/>
              <a:t>Çalıştayı</a:t>
            </a:r>
            <a:r>
              <a:rPr lang="tr-TR" sz="2800" dirty="0" err="1"/>
              <a:t>”na</a:t>
            </a:r>
            <a:r>
              <a:rPr lang="tr-TR" sz="2800" dirty="0"/>
              <a:t> hoş geldiniz.</a:t>
            </a:r>
          </a:p>
          <a:p>
            <a:pPr algn="just"/>
            <a:endParaRPr lang="tr-TR" sz="2800" dirty="0"/>
          </a:p>
          <a:p>
            <a:pPr algn="just"/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Prof. Dr. Engin Arık ve çalışma arkadaşları, 30 Kasım 2007 tarihinde Türk Hızlandırıcı Merkezi Projesinin Isparta'da yapılacak olan </a:t>
            </a:r>
            <a:r>
              <a:rPr lang="tr-TR" sz="2800" i="1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çalıştayına</a:t>
            </a:r>
            <a:r>
              <a:rPr lang="tr-TR" sz="2800" i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gitmek üzere bindikleri uçağın düşmesi sonucu aramızdan ayrıldılar…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AFB978-39CA-3E4C-9BA4-6286625FD4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4537" t="37840" r="926" b="35864"/>
          <a:stretch/>
        </p:blipFill>
        <p:spPr>
          <a:xfrm>
            <a:off x="2968052" y="4580895"/>
            <a:ext cx="9045872" cy="21212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8" name="Slide Number Placeholder 27">
            <a:extLst>
              <a:ext uri="{FF2B5EF4-FFF2-40B4-BE49-F238E27FC236}">
                <a16:creationId xmlns:a16="http://schemas.microsoft.com/office/drawing/2014/main" id="{0D340265-C346-F346-9B8E-1F6B69FF3A51}"/>
              </a:ext>
            </a:extLst>
          </p:cNvPr>
          <p:cNvSpPr txBox="1">
            <a:spLocks/>
          </p:cNvSpPr>
          <p:nvPr/>
        </p:nvSpPr>
        <p:spPr>
          <a:xfrm>
            <a:off x="9688788" y="6623050"/>
            <a:ext cx="257941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17860A7-BEA6-754F-BD5F-4430A4654A35}" type="slidenum">
              <a:rPr lang="en-GB" smtClean="0"/>
              <a:pPr/>
              <a:t>2</a:t>
            </a:fld>
            <a:endParaRPr lang="en-GB"/>
          </a:p>
        </p:txBody>
      </p:sp>
      <p:pic>
        <p:nvPicPr>
          <p:cNvPr id="11" name="Picture 10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BD676D9A-0FFC-4542-B904-1FDC957FD62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20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14288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09900" y="812800"/>
            <a:ext cx="9182100" cy="6309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İstanbul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lisans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1969</a:t>
            </a:r>
          </a:p>
          <a:p>
            <a:r>
              <a:rPr lang="en-GB" b="1" dirty="0"/>
              <a:t>Pittsburgh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yüksek</a:t>
            </a:r>
            <a:r>
              <a:rPr lang="en-GB" dirty="0"/>
              <a:t> </a:t>
            </a:r>
            <a:r>
              <a:rPr lang="en-GB" dirty="0" err="1"/>
              <a:t>lisans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1971</a:t>
            </a:r>
          </a:p>
          <a:p>
            <a:r>
              <a:rPr lang="en-GB" dirty="0"/>
              <a:t>	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derecesi</a:t>
            </a:r>
            <a:r>
              <a:rPr lang="en-GB" dirty="0"/>
              <a:t>, 1976</a:t>
            </a:r>
          </a:p>
          <a:p>
            <a:r>
              <a:rPr lang="en-GB" i="1" dirty="0"/>
              <a:t>		</a:t>
            </a:r>
            <a:r>
              <a:rPr lang="en-GB" i="1" dirty="0" err="1"/>
              <a:t>BNL’de</a:t>
            </a:r>
            <a:r>
              <a:rPr lang="en-GB" i="1" dirty="0"/>
              <a:t> (Brookhaven </a:t>
            </a:r>
            <a:r>
              <a:rPr lang="en-GB" i="1" dirty="0" err="1"/>
              <a:t>Ulusal</a:t>
            </a:r>
            <a:r>
              <a:rPr lang="en-GB" i="1" dirty="0"/>
              <a:t> </a:t>
            </a:r>
            <a:r>
              <a:rPr lang="en-GB" i="1" dirty="0" err="1"/>
              <a:t>Laboratuarı</a:t>
            </a:r>
            <a:r>
              <a:rPr lang="en-GB" i="1" dirty="0"/>
              <a:t>) </a:t>
            </a:r>
            <a:r>
              <a:rPr lang="en-GB" i="1" dirty="0" err="1"/>
              <a:t>çalıştı</a:t>
            </a:r>
            <a:endParaRPr lang="en-GB" i="1" dirty="0"/>
          </a:p>
          <a:p>
            <a:r>
              <a:rPr lang="en-GB" b="1" dirty="0" err="1"/>
              <a:t>Londra</a:t>
            </a:r>
            <a:r>
              <a:rPr lang="en-GB" b="1" dirty="0"/>
              <a:t>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Doktora</a:t>
            </a:r>
            <a:r>
              <a:rPr lang="en-GB" dirty="0"/>
              <a:t> </a:t>
            </a:r>
            <a:r>
              <a:rPr lang="en-GB" dirty="0" err="1"/>
              <a:t>sonrası</a:t>
            </a:r>
            <a:r>
              <a:rPr lang="en-GB" dirty="0"/>
              <a:t> </a:t>
            </a:r>
            <a:r>
              <a:rPr lang="en-GB" dirty="0" err="1"/>
              <a:t>araştırmacı</a:t>
            </a:r>
            <a:r>
              <a:rPr lang="en-GB" dirty="0"/>
              <a:t>, 1976-1979</a:t>
            </a:r>
          </a:p>
          <a:p>
            <a:r>
              <a:rPr lang="en-GB" i="1" dirty="0"/>
              <a:t>		</a:t>
            </a:r>
            <a:r>
              <a:rPr lang="en-GB" i="1" dirty="0" err="1"/>
              <a:t>RAL’da</a:t>
            </a:r>
            <a:r>
              <a:rPr lang="en-GB" i="1" dirty="0"/>
              <a:t> (Rutherford Appleton </a:t>
            </a:r>
            <a:r>
              <a:rPr lang="en-GB" i="1" dirty="0" err="1"/>
              <a:t>Laboratuarı</a:t>
            </a:r>
            <a:r>
              <a:rPr lang="en-GB" i="1" dirty="0"/>
              <a:t>) </a:t>
            </a:r>
            <a:r>
              <a:rPr lang="en-GB" i="1" dirty="0" err="1"/>
              <a:t>çalıştı</a:t>
            </a:r>
            <a:endParaRPr lang="en-GB" i="1" dirty="0"/>
          </a:p>
          <a:p>
            <a:r>
              <a:rPr lang="en-GB" b="1" dirty="0" err="1"/>
              <a:t>Boğaziçi</a:t>
            </a:r>
            <a:r>
              <a:rPr lang="en-GB" b="1" dirty="0"/>
              <a:t> </a:t>
            </a:r>
            <a:r>
              <a:rPr lang="en-GB" b="1" dirty="0" err="1"/>
              <a:t>Üniversitesi</a:t>
            </a:r>
            <a:endParaRPr lang="en-GB" b="1" dirty="0"/>
          </a:p>
          <a:p>
            <a:r>
              <a:rPr lang="en-GB" dirty="0"/>
              <a:t>	</a:t>
            </a:r>
            <a:r>
              <a:rPr lang="en-GB" dirty="0" err="1"/>
              <a:t>Öğretim</a:t>
            </a:r>
            <a:r>
              <a:rPr lang="en-GB" dirty="0"/>
              <a:t> </a:t>
            </a:r>
            <a:r>
              <a:rPr lang="en-GB" dirty="0" err="1"/>
              <a:t>Üyesi</a:t>
            </a:r>
            <a:r>
              <a:rPr lang="en-GB" dirty="0"/>
              <a:t> </a:t>
            </a:r>
          </a:p>
          <a:p>
            <a:r>
              <a:rPr lang="en-GB" dirty="0"/>
              <a:t>		1979-1981, </a:t>
            </a:r>
            <a:r>
              <a:rPr lang="en-GB" dirty="0" err="1"/>
              <a:t>Yardımcı</a:t>
            </a:r>
            <a:r>
              <a:rPr lang="en-GB" dirty="0"/>
              <a:t> </a:t>
            </a:r>
            <a:r>
              <a:rPr lang="en-GB" dirty="0" err="1"/>
              <a:t>Doçent</a:t>
            </a:r>
            <a:endParaRPr lang="en-GB" dirty="0"/>
          </a:p>
          <a:p>
            <a:r>
              <a:rPr lang="en-GB" dirty="0"/>
              <a:t>		1981-1983 &amp; 1985-1988, </a:t>
            </a:r>
            <a:r>
              <a:rPr lang="en-GB" dirty="0" err="1"/>
              <a:t>Doçent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		(1983-1985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arası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özel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sektör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r>
              <a:rPr lang="en-GB" dirty="0"/>
              <a:t>		1988-2007, </a:t>
            </a:r>
            <a:r>
              <a:rPr lang="en-GB" dirty="0" err="1"/>
              <a:t>Profesör</a:t>
            </a:r>
            <a:r>
              <a:rPr lang="en-GB" dirty="0"/>
              <a:t> </a:t>
            </a:r>
          </a:p>
          <a:p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			(1997-2000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arası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Birleşmiş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Milletler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CNTBTO’da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1">
                    <a:lumMod val="50000"/>
                  </a:schemeClr>
                </a:solidFill>
              </a:rPr>
              <a:t>görevli</a:t>
            </a: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)</a:t>
            </a:r>
          </a:p>
          <a:p>
            <a:endParaRPr lang="en-GB" sz="800" dirty="0"/>
          </a:p>
          <a:p>
            <a:r>
              <a:rPr lang="en-GB" dirty="0"/>
              <a:t>90’ların </a:t>
            </a:r>
            <a:r>
              <a:rPr lang="en-GB" dirty="0" err="1"/>
              <a:t>başından</a:t>
            </a:r>
            <a:r>
              <a:rPr lang="en-GB" dirty="0"/>
              <a:t> </a:t>
            </a:r>
            <a:r>
              <a:rPr lang="en-GB" dirty="0" err="1"/>
              <a:t>itibaren</a:t>
            </a:r>
            <a:r>
              <a:rPr lang="en-GB" dirty="0"/>
              <a:t> </a:t>
            </a:r>
            <a:r>
              <a:rPr lang="en-GB" dirty="0" err="1"/>
              <a:t>çeşitli</a:t>
            </a:r>
            <a:r>
              <a:rPr lang="en-GB" dirty="0"/>
              <a:t> </a:t>
            </a:r>
            <a:r>
              <a:rPr lang="en-GB" b="1" dirty="0"/>
              <a:t>CERN</a:t>
            </a:r>
            <a:r>
              <a:rPr lang="en-GB" dirty="0"/>
              <a:t> </a:t>
            </a:r>
            <a:r>
              <a:rPr lang="en-GB" dirty="0" err="1"/>
              <a:t>deneylerine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araştırma</a:t>
            </a:r>
            <a:r>
              <a:rPr lang="en-GB" dirty="0"/>
              <a:t> </a:t>
            </a:r>
            <a:r>
              <a:rPr lang="en-GB" dirty="0" err="1"/>
              <a:t>ekipleri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:</a:t>
            </a:r>
          </a:p>
          <a:p>
            <a:r>
              <a:rPr lang="en-GB" dirty="0"/>
              <a:t>		</a:t>
            </a:r>
            <a:r>
              <a:rPr lang="en-GB" i="1" dirty="0"/>
              <a:t>CHARM-II, CHORUS, SMC, ATLAS, CAST</a:t>
            </a:r>
          </a:p>
          <a:p>
            <a:endParaRPr lang="en-GB" sz="800" dirty="0"/>
          </a:p>
          <a:p>
            <a:r>
              <a:rPr lang="en-GB" dirty="0"/>
              <a:t>2006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“</a:t>
            </a:r>
            <a:r>
              <a:rPr lang="en-GB" b="1" i="1" dirty="0" err="1"/>
              <a:t>Türk</a:t>
            </a:r>
            <a:r>
              <a:rPr lang="en-GB" b="1" i="1" dirty="0"/>
              <a:t> </a:t>
            </a:r>
            <a:r>
              <a:rPr lang="en-GB" b="1" i="1" dirty="0" err="1"/>
              <a:t>Hızlandırıcı</a:t>
            </a:r>
            <a:r>
              <a:rPr lang="en-GB" b="1" i="1" dirty="0"/>
              <a:t> </a:t>
            </a:r>
            <a:r>
              <a:rPr lang="en-GB" b="1" i="1" dirty="0" err="1"/>
              <a:t>Merkezinin</a:t>
            </a:r>
            <a:r>
              <a:rPr lang="en-GB" b="1" i="1" dirty="0"/>
              <a:t> </a:t>
            </a:r>
            <a:r>
              <a:rPr lang="en-GB" b="1" i="1" dirty="0" err="1"/>
              <a:t>Teknik</a:t>
            </a:r>
            <a:r>
              <a:rPr lang="en-GB" b="1" i="1" dirty="0"/>
              <a:t> </a:t>
            </a:r>
            <a:r>
              <a:rPr lang="en-GB" b="1" i="1" dirty="0" err="1"/>
              <a:t>Tasarımı</a:t>
            </a:r>
            <a:r>
              <a:rPr lang="en-GB" b="1" i="1" dirty="0"/>
              <a:t> </a:t>
            </a:r>
            <a:r>
              <a:rPr lang="en-GB" b="1" i="1" dirty="0" err="1"/>
              <a:t>ve</a:t>
            </a:r>
            <a:r>
              <a:rPr lang="en-GB" b="1" i="1" dirty="0"/>
              <a:t> Test </a:t>
            </a:r>
            <a:r>
              <a:rPr lang="en-GB" b="1" i="1" dirty="0" err="1"/>
              <a:t>Laboratuarları</a:t>
            </a:r>
            <a:r>
              <a:rPr lang="en-GB" dirty="0"/>
              <a:t>” </a:t>
            </a:r>
            <a:r>
              <a:rPr lang="en-GB" dirty="0" err="1"/>
              <a:t>başlıklı</a:t>
            </a:r>
            <a:r>
              <a:rPr lang="en-GB" dirty="0"/>
              <a:t> </a:t>
            </a:r>
            <a:r>
              <a:rPr lang="en-GB" dirty="0" err="1"/>
              <a:t>Kalkınma</a:t>
            </a:r>
            <a:r>
              <a:rPr lang="en-GB" dirty="0"/>
              <a:t> </a:t>
            </a:r>
            <a:r>
              <a:rPr lang="en-GB" dirty="0" err="1"/>
              <a:t>Bakanlığı</a:t>
            </a:r>
            <a:r>
              <a:rPr lang="en-GB" dirty="0"/>
              <a:t> </a:t>
            </a:r>
            <a:r>
              <a:rPr lang="en-GB" dirty="0" err="1"/>
              <a:t>projesine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.</a:t>
            </a:r>
          </a:p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2" descr="Kurumsal | İstinye Üniversitesi">
            <a:extLst>
              <a:ext uri="{FF2B5EF4-FFF2-40B4-BE49-F238E27FC236}">
                <a16:creationId xmlns:a16="http://schemas.microsoft.com/office/drawing/2014/main" id="{6D41616E-2F89-7C41-8626-BF37A277615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5DB7A451-3AA9-AB4F-A525-0CFB626DB7F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6012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824278" y="-7950"/>
            <a:ext cx="5828403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/>
              <a:t>Engin</a:t>
            </a:r>
            <a:r>
              <a:rPr lang="en-GB" sz="1600" b="1" dirty="0"/>
              <a:t> Arık </a:t>
            </a:r>
            <a:r>
              <a:rPr lang="en-GB" sz="1600" b="1" dirty="0" err="1"/>
              <a:t>Türkiye’nin</a:t>
            </a:r>
            <a:r>
              <a:rPr lang="en-GB" sz="1600" b="1" dirty="0"/>
              <a:t> </a:t>
            </a:r>
            <a:r>
              <a:rPr lang="en-GB" sz="1600" b="1" dirty="0" err="1"/>
              <a:t>CERN’e</a:t>
            </a:r>
            <a:r>
              <a:rPr lang="en-GB" sz="1600" b="1" dirty="0"/>
              <a:t> tam </a:t>
            </a:r>
            <a:r>
              <a:rPr lang="en-GB" sz="1600" b="1" dirty="0" err="1"/>
              <a:t>üye</a:t>
            </a:r>
            <a:r>
              <a:rPr lang="en-GB" sz="1600" b="1" dirty="0"/>
              <a:t> </a:t>
            </a:r>
            <a:r>
              <a:rPr lang="en-GB" sz="1600" b="1" dirty="0" err="1"/>
              <a:t>olmasının</a:t>
            </a:r>
            <a:r>
              <a:rPr lang="en-GB" sz="1600" b="1" dirty="0"/>
              <a:t> </a:t>
            </a:r>
            <a:r>
              <a:rPr lang="en-GB" sz="1600" b="1" dirty="0" err="1"/>
              <a:t>ulusal</a:t>
            </a:r>
            <a:r>
              <a:rPr lang="en-GB" sz="1600" b="1" dirty="0"/>
              <a:t> </a:t>
            </a:r>
            <a:r>
              <a:rPr lang="en-GB" sz="1600" b="1" dirty="0" err="1"/>
              <a:t>yapılanmamız</a:t>
            </a:r>
            <a:r>
              <a:rPr lang="en-GB" sz="1600" b="1" dirty="0"/>
              <a:t> </a:t>
            </a:r>
            <a:r>
              <a:rPr lang="en-GB" sz="1600" b="1" dirty="0" err="1"/>
              <a:t>için</a:t>
            </a:r>
            <a:r>
              <a:rPr lang="en-GB" sz="1600" b="1" dirty="0"/>
              <a:t> de ne </a:t>
            </a:r>
            <a:r>
              <a:rPr lang="en-GB" sz="1600" b="1" dirty="0" err="1"/>
              <a:t>kadar</a:t>
            </a:r>
            <a:r>
              <a:rPr lang="en-GB" sz="1600" b="1" dirty="0"/>
              <a:t> </a:t>
            </a:r>
            <a:r>
              <a:rPr lang="en-GB" sz="1600" b="1" dirty="0" err="1"/>
              <a:t>önemli</a:t>
            </a:r>
            <a:r>
              <a:rPr lang="en-GB" sz="1600" b="1" dirty="0"/>
              <a:t> </a:t>
            </a:r>
            <a:r>
              <a:rPr lang="en-GB" sz="1600" b="1" dirty="0" err="1"/>
              <a:t>bir</a:t>
            </a:r>
            <a:r>
              <a:rPr lang="en-GB" sz="1600" b="1" dirty="0"/>
              <a:t> </a:t>
            </a:r>
            <a:r>
              <a:rPr lang="en-GB" sz="1600" b="1" dirty="0" err="1"/>
              <a:t>araç</a:t>
            </a:r>
            <a:r>
              <a:rPr lang="en-GB" sz="1600" b="1" dirty="0"/>
              <a:t> </a:t>
            </a:r>
            <a:r>
              <a:rPr lang="en-GB" sz="1600" b="1" dirty="0" err="1"/>
              <a:t>olduğunun</a:t>
            </a:r>
            <a:r>
              <a:rPr lang="en-GB" sz="1600" b="1" dirty="0"/>
              <a:t> </a:t>
            </a:r>
            <a:r>
              <a:rPr lang="en-GB" sz="1600" b="1" dirty="0" err="1"/>
              <a:t>farkında</a:t>
            </a:r>
            <a:r>
              <a:rPr lang="en-GB" sz="1600" b="1" dirty="0"/>
              <a:t> </a:t>
            </a:r>
            <a:r>
              <a:rPr lang="en-GB" sz="1600" b="1" dirty="0" err="1"/>
              <a:t>idi</a:t>
            </a:r>
            <a:r>
              <a:rPr lang="en-GB" sz="1600" b="1" dirty="0"/>
              <a:t> </a:t>
            </a:r>
            <a:r>
              <a:rPr lang="en-GB" sz="1600" b="1" dirty="0" err="1"/>
              <a:t>ve</a:t>
            </a:r>
            <a:r>
              <a:rPr lang="en-GB" sz="1600" b="1" dirty="0"/>
              <a:t> </a:t>
            </a:r>
            <a:r>
              <a:rPr lang="en-GB" sz="1600" b="1" dirty="0" err="1"/>
              <a:t>hayatı</a:t>
            </a:r>
            <a:r>
              <a:rPr lang="en-GB" sz="1600" b="1" dirty="0"/>
              <a:t> </a:t>
            </a:r>
            <a:r>
              <a:rPr lang="en-GB" sz="1600" b="1" dirty="0" err="1"/>
              <a:t>boyunca</a:t>
            </a:r>
            <a:r>
              <a:rPr lang="en-GB" sz="1600" b="1" dirty="0"/>
              <a:t> </a:t>
            </a:r>
            <a:r>
              <a:rPr lang="en-GB" sz="1600" b="1" dirty="0" err="1"/>
              <a:t>bunun</a:t>
            </a:r>
            <a:r>
              <a:rPr lang="en-GB" sz="1600" b="1" dirty="0"/>
              <a:t> </a:t>
            </a:r>
            <a:r>
              <a:rPr lang="en-GB" sz="1600" b="1" dirty="0" err="1"/>
              <a:t>gerçekleşmesi</a:t>
            </a:r>
            <a:r>
              <a:rPr lang="en-GB" sz="1600" b="1" dirty="0"/>
              <a:t> </a:t>
            </a:r>
            <a:r>
              <a:rPr lang="en-GB" sz="1600" b="1" dirty="0" err="1"/>
              <a:t>için</a:t>
            </a:r>
            <a:r>
              <a:rPr lang="en-GB" sz="1600" b="1" dirty="0"/>
              <a:t> </a:t>
            </a:r>
            <a:r>
              <a:rPr lang="en-GB" sz="1600" b="1" dirty="0" err="1"/>
              <a:t>mücadele</a:t>
            </a:r>
            <a:r>
              <a:rPr lang="en-GB" sz="1600" b="1" dirty="0"/>
              <a:t> </a:t>
            </a:r>
            <a:r>
              <a:rPr lang="en-GB" sz="1600" b="1" dirty="0" err="1"/>
              <a:t>verdi</a:t>
            </a:r>
            <a:r>
              <a:rPr lang="en-GB" sz="1600" b="1" dirty="0"/>
              <a:t>. </a:t>
            </a:r>
          </a:p>
          <a:p>
            <a:endParaRPr lang="en-GB" sz="800" dirty="0"/>
          </a:p>
          <a:p>
            <a:r>
              <a:rPr lang="en-GB" dirty="0" err="1"/>
              <a:t>Türkiye</a:t>
            </a:r>
            <a:r>
              <a:rPr lang="en-GB" dirty="0"/>
              <a:t>-CERN </a:t>
            </a:r>
            <a:r>
              <a:rPr lang="en-GB" dirty="0" err="1"/>
              <a:t>ilişkileri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ilgili</a:t>
            </a:r>
            <a:r>
              <a:rPr lang="en-GB" dirty="0"/>
              <a:t> </a:t>
            </a:r>
            <a:r>
              <a:rPr lang="en-GB" dirty="0" err="1"/>
              <a:t>kısa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özet</a:t>
            </a:r>
            <a:r>
              <a:rPr lang="en-GB" dirty="0"/>
              <a:t>: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4</a:t>
            </a:fld>
            <a:endParaRPr lang="en-GB"/>
          </a:p>
        </p:txBody>
      </p:sp>
      <p:sp>
        <p:nvSpPr>
          <p:cNvPr id="21" name="2 İçerik Yer Tutucusu"/>
          <p:cNvSpPr txBox="1">
            <a:spLocks/>
          </p:cNvSpPr>
          <p:nvPr/>
        </p:nvSpPr>
        <p:spPr>
          <a:xfrm>
            <a:off x="2743200" y="1231106"/>
            <a:ext cx="9547580" cy="46646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tr-TR" sz="1500" dirty="0"/>
              <a:t>Ülkemizin CERN ile ilişkisi </a:t>
            </a:r>
            <a:r>
              <a:rPr lang="tr-TR" sz="1500" b="1" dirty="0"/>
              <a:t>1961</a:t>
            </a:r>
            <a:r>
              <a:rPr lang="tr-TR" sz="1500" dirty="0"/>
              <a:t> yılında ve ilk defa Türkiye’ye tanınan </a:t>
            </a:r>
            <a:r>
              <a:rPr lang="tr-TR" sz="1500" b="1" dirty="0"/>
              <a:t>gözlemci statüsü </a:t>
            </a:r>
            <a:r>
              <a:rPr lang="tr-TR" sz="1500" dirty="0"/>
              <a:t>ile başlamıştır. </a:t>
            </a:r>
          </a:p>
          <a:p>
            <a:r>
              <a:rPr lang="tr-TR" sz="1500" b="1" dirty="0"/>
              <a:t>Başlarda bireysel çabalar</a:t>
            </a:r>
            <a:r>
              <a:rPr lang="tr-TR" sz="1500" dirty="0"/>
              <a:t>la başlatılan bilimsel çalışmalar daha sonra Türkiye Bilimsel ve Teknolojik Araştırma Kurumu (</a:t>
            </a:r>
            <a:r>
              <a:rPr lang="tr-TR" sz="1500" b="1" dirty="0"/>
              <a:t>TÜBİTAK</a:t>
            </a:r>
            <a:r>
              <a:rPr lang="tr-TR" sz="1500" dirty="0"/>
              <a:t>) ve Türkiye Atom Enerjisi Kurumu (</a:t>
            </a:r>
            <a:r>
              <a:rPr lang="tr-TR" sz="1500" b="1" dirty="0"/>
              <a:t>TAEK</a:t>
            </a:r>
            <a:r>
              <a:rPr lang="tr-TR" sz="1500" dirty="0"/>
              <a:t>) tarafından değişimli olarak sağlanan kısmi mali destekler ile sürdürülmüştür. TÜBİTAK ve TAEK bu süreçte tam sorumluluğu almak istemediklerinden </a:t>
            </a:r>
            <a:r>
              <a:rPr lang="tr-TR" sz="1500" b="1" dirty="0"/>
              <a:t>TÜBA</a:t>
            </a:r>
            <a:r>
              <a:rPr lang="tr-TR" sz="1500" dirty="0"/>
              <a:t> üzerinden ulusal yapılanmanın ve CERN ilişkilerinin yürütülmesi gündeme gelerek ilerlenmiştir; ancak bu süreç de tıkanmıştır.</a:t>
            </a:r>
          </a:p>
          <a:p>
            <a:r>
              <a:rPr lang="tr-TR" sz="1500" b="1" dirty="0"/>
              <a:t>2006</a:t>
            </a:r>
            <a:r>
              <a:rPr lang="tr-TR" sz="1500" dirty="0"/>
              <a:t> yılında Başbakanlıkça yapılan görevlendirme ile </a:t>
            </a:r>
            <a:r>
              <a:rPr lang="tr-TR" sz="1500" b="1" dirty="0"/>
              <a:t>TAEK</a:t>
            </a:r>
            <a:r>
              <a:rPr lang="tr-TR" sz="1500" dirty="0"/>
              <a:t>, CERN ile ilgili ülkemizde yürütülen faaliyetleri koordine etmek, bilimsel faaliyetlere katılmak, ülkemizde yürütülen çalışmalara mali destek sağlamak ve CERN çalışmalarında ülkemizi temsil etmek üzere </a:t>
            </a:r>
            <a:r>
              <a:rPr lang="tr-TR" sz="1500" b="1" dirty="0"/>
              <a:t>görevlendirilmiştir</a:t>
            </a:r>
            <a:r>
              <a:rPr lang="tr-TR" sz="1500" dirty="0"/>
              <a:t>.</a:t>
            </a:r>
          </a:p>
          <a:p>
            <a:r>
              <a:rPr lang="tr-TR" sz="1500" b="1" dirty="0"/>
              <a:t>TAEK-CERN İşbirliği Anlaşması 2008</a:t>
            </a:r>
            <a:r>
              <a:rPr lang="tr-TR" sz="1500" dirty="0"/>
              <a:t> yılında imzalanmıştır.</a:t>
            </a:r>
          </a:p>
          <a:p>
            <a:r>
              <a:rPr lang="tr-TR" sz="1500" dirty="0"/>
              <a:t>Türkiye </a:t>
            </a:r>
            <a:r>
              <a:rPr lang="tr-TR" sz="1500" b="1" dirty="0"/>
              <a:t>2009</a:t>
            </a:r>
            <a:r>
              <a:rPr lang="tr-TR" sz="1500" dirty="0"/>
              <a:t> yılında </a:t>
            </a:r>
            <a:r>
              <a:rPr lang="tr-TR" sz="1500" b="1" dirty="0"/>
              <a:t>CERN tam üyeliği </a:t>
            </a:r>
            <a:r>
              <a:rPr lang="tr-TR" sz="1500" dirty="0"/>
              <a:t>için başvuru yapmıştır.</a:t>
            </a:r>
          </a:p>
          <a:p>
            <a:r>
              <a:rPr lang="tr-TR" sz="1500" b="1" dirty="0"/>
              <a:t>2010</a:t>
            </a:r>
            <a:r>
              <a:rPr lang="tr-TR" sz="1500" dirty="0"/>
              <a:t> yılında, </a:t>
            </a:r>
            <a:r>
              <a:rPr lang="tr-TR" sz="1500" b="1" dirty="0"/>
              <a:t>CERN Konseyi </a:t>
            </a:r>
            <a:r>
              <a:rPr lang="tr-TR" sz="1500" dirty="0"/>
              <a:t>Türkiye’nin başvurusunu, aynı dönemde başvuran diğer dört ülkeyle birlikte (İsrail, Sırbistan, Slovenya, Güney Kıbrıs) kabul ederek </a:t>
            </a:r>
            <a:r>
              <a:rPr lang="tr-TR" sz="1500" b="1" dirty="0"/>
              <a:t>süreci başlatmıştır</a:t>
            </a:r>
            <a:r>
              <a:rPr lang="tr-TR" sz="1500" dirty="0"/>
              <a:t>.</a:t>
            </a:r>
          </a:p>
          <a:p>
            <a:r>
              <a:rPr lang="tr-TR" sz="1500" b="1" dirty="0"/>
              <a:t>2011</a:t>
            </a:r>
            <a:r>
              <a:rPr lang="tr-TR" sz="1500" dirty="0"/>
              <a:t> yılında </a:t>
            </a:r>
            <a:r>
              <a:rPr lang="tr-TR" sz="1500" b="1" dirty="0"/>
              <a:t>CERN</a:t>
            </a:r>
            <a:r>
              <a:rPr lang="tr-TR" sz="1500" dirty="0"/>
              <a:t> tarafından kurulan bir </a:t>
            </a:r>
            <a:r>
              <a:rPr lang="tr-TR" sz="1500" b="1" dirty="0"/>
              <a:t>inceleme heyeti </a:t>
            </a:r>
            <a:r>
              <a:rPr lang="tr-TR" sz="1500" dirty="0"/>
              <a:t>Türkiye’ye gelerek yerinde incelemelerde bulunmuştur. Bu incelemeler sonuncunda CERN Konseyine son derece olumlu bir rapor iletildiği bildirilmiştir.</a:t>
            </a:r>
          </a:p>
          <a:p>
            <a:r>
              <a:rPr lang="tr-TR" sz="1500" dirty="0"/>
              <a:t>Türkiye </a:t>
            </a:r>
            <a:r>
              <a:rPr lang="tr-TR" sz="1500" b="1" dirty="0"/>
              <a:t>2012</a:t>
            </a:r>
            <a:r>
              <a:rPr lang="tr-TR" sz="1500" dirty="0"/>
              <a:t> yılında </a:t>
            </a:r>
            <a:r>
              <a:rPr lang="tr-TR" sz="1500" b="1" dirty="0"/>
              <a:t>CERN tam üyelik başvurusunu geri çekmiş</a:t>
            </a:r>
            <a:r>
              <a:rPr lang="tr-TR" sz="1500" dirty="0"/>
              <a:t>, başvurusunu </a:t>
            </a:r>
            <a:r>
              <a:rPr lang="tr-TR" sz="1500" b="1" dirty="0" err="1"/>
              <a:t>asosiye</a:t>
            </a:r>
            <a:r>
              <a:rPr lang="tr-TR" sz="1500" b="1" dirty="0"/>
              <a:t> üyelik olarak </a:t>
            </a:r>
            <a:r>
              <a:rPr lang="tr-TR" sz="1500" dirty="0"/>
              <a:t>değiştirdiğini bildirmiştir.</a:t>
            </a:r>
          </a:p>
          <a:p>
            <a:r>
              <a:rPr lang="tr-TR" sz="1500" b="1" dirty="0"/>
              <a:t>Mayıs 2015’te</a:t>
            </a:r>
            <a:r>
              <a:rPr lang="tr-TR" sz="1500" dirty="0"/>
              <a:t> Türkiye’nin </a:t>
            </a:r>
            <a:r>
              <a:rPr lang="tr-TR" sz="1500" b="1" dirty="0"/>
              <a:t>CERN </a:t>
            </a:r>
            <a:r>
              <a:rPr lang="tr-TR" sz="1500" b="1" dirty="0" err="1"/>
              <a:t>asosiye</a:t>
            </a:r>
            <a:r>
              <a:rPr lang="tr-TR" sz="1500" b="1" dirty="0"/>
              <a:t> üyeliği </a:t>
            </a:r>
            <a:r>
              <a:rPr lang="tr-TR" sz="1500" dirty="0"/>
              <a:t>resmileşmiştir.</a:t>
            </a:r>
          </a:p>
          <a:p>
            <a:r>
              <a:rPr lang="tr-TR" sz="1500" dirty="0"/>
              <a:t>Şu anda </a:t>
            </a:r>
            <a:r>
              <a:rPr lang="tr-TR" sz="1500" dirty="0" err="1"/>
              <a:t>CERN’e</a:t>
            </a:r>
            <a:r>
              <a:rPr lang="tr-TR" sz="1500" dirty="0"/>
              <a:t> tam üye </a:t>
            </a:r>
            <a:r>
              <a:rPr lang="tr-TR" sz="1500" b="1" dirty="0"/>
              <a:t>23 ülke</a:t>
            </a:r>
            <a:r>
              <a:rPr lang="tr-TR" sz="1500" dirty="0"/>
              <a:t> bulunmaktadır. Türkiye ile birlikte başvurmuş olan </a:t>
            </a:r>
            <a:r>
              <a:rPr lang="tr-TR" sz="1500" b="1" dirty="0"/>
              <a:t>İsrail 2014</a:t>
            </a:r>
            <a:r>
              <a:rPr lang="tr-TR" sz="1500" dirty="0"/>
              <a:t>, </a:t>
            </a:r>
            <a:r>
              <a:rPr lang="tr-TR" sz="1500" b="1" dirty="0"/>
              <a:t>Sırbistan 2019 yılında tam üye </a:t>
            </a:r>
            <a:r>
              <a:rPr lang="tr-TR" sz="1500" dirty="0"/>
              <a:t>olmuştur. </a:t>
            </a:r>
            <a:r>
              <a:rPr lang="tr-TR" sz="1500" b="1" dirty="0"/>
              <a:t>Güney Kıbrıs 2016</a:t>
            </a:r>
            <a:r>
              <a:rPr lang="tr-TR" sz="1500" dirty="0"/>
              <a:t>, </a:t>
            </a:r>
            <a:r>
              <a:rPr lang="tr-TR" sz="1500" b="1" dirty="0"/>
              <a:t>Slovenya ise 2017 yılında tam üye adayı </a:t>
            </a:r>
            <a:r>
              <a:rPr lang="tr-TR" sz="1500" b="1" dirty="0" err="1"/>
              <a:t>asosiye</a:t>
            </a:r>
            <a:r>
              <a:rPr lang="tr-TR" sz="1500" b="1" dirty="0"/>
              <a:t> üye </a:t>
            </a:r>
            <a:r>
              <a:rPr lang="tr-TR" sz="1500" dirty="0"/>
              <a:t>olmuşlardır. </a:t>
            </a:r>
            <a:r>
              <a:rPr lang="tr-TR" sz="1500" b="1" dirty="0"/>
              <a:t>Estonya 2021</a:t>
            </a:r>
            <a:r>
              <a:rPr lang="tr-TR" sz="1500" dirty="0"/>
              <a:t>’de tam üye adayı </a:t>
            </a:r>
            <a:r>
              <a:rPr lang="tr-TR" sz="1500" dirty="0" err="1"/>
              <a:t>asosiye</a:t>
            </a:r>
            <a:r>
              <a:rPr lang="tr-TR" sz="1500" dirty="0"/>
              <a:t> üye olmuştur. Türkiye’nin </a:t>
            </a:r>
            <a:r>
              <a:rPr lang="tr-TR" sz="1500" dirty="0" err="1"/>
              <a:t>asosiye</a:t>
            </a:r>
            <a:r>
              <a:rPr lang="tr-TR" sz="1500" dirty="0"/>
              <a:t> üyeliği ise tam üyelik ön adımı kategorisinde değildir; bu kategoride ayrıca Hırvatistan, Hindistan, Letonya, Litvanya, Pakistan ve Ukrayna bulunmaktadır.</a:t>
            </a:r>
          </a:p>
        </p:txBody>
      </p:sp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FC3B3A4A-E027-2F48-A602-978D903BA25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8265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900477" y="798653"/>
            <a:ext cx="9409803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CERN LHC </a:t>
            </a:r>
            <a:r>
              <a:rPr lang="en-GB" dirty="0" err="1"/>
              <a:t>deneylerinden</a:t>
            </a:r>
            <a:r>
              <a:rPr lang="en-GB" dirty="0"/>
              <a:t> </a:t>
            </a:r>
            <a:r>
              <a:rPr lang="en-GB" b="1" dirty="0"/>
              <a:t>ATLAS</a:t>
            </a:r>
            <a:r>
              <a:rPr lang="en-GB" dirty="0"/>
              <a:t> </a:t>
            </a:r>
            <a:r>
              <a:rPr lang="en-GB" dirty="0" err="1"/>
              <a:t>deneyinde</a:t>
            </a:r>
            <a:r>
              <a:rPr lang="en-GB" dirty="0"/>
              <a:t> </a:t>
            </a:r>
            <a:r>
              <a:rPr lang="en-GB" dirty="0" err="1"/>
              <a:t>takım</a:t>
            </a:r>
            <a:r>
              <a:rPr lang="en-GB" dirty="0"/>
              <a:t> </a:t>
            </a:r>
            <a:r>
              <a:rPr lang="en-GB" dirty="0" err="1"/>
              <a:t>lideri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ülke</a:t>
            </a:r>
            <a:r>
              <a:rPr lang="en-GB" dirty="0"/>
              <a:t> </a:t>
            </a:r>
            <a:r>
              <a:rPr lang="en-GB" dirty="0" err="1"/>
              <a:t>temsilcisi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yer</a:t>
            </a:r>
            <a:r>
              <a:rPr lang="en-GB" dirty="0"/>
              <a:t> </a:t>
            </a:r>
            <a:r>
              <a:rPr lang="en-GB" dirty="0" err="1"/>
              <a:t>aldı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Deneyin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T-DAQ,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Müon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ID-TRT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sistemlerinde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çalıştı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fizik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potansiyeline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yönelik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önemli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çalışmalar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yaptı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dirty="0"/>
              <a:t>CERN’deki </a:t>
            </a:r>
            <a:r>
              <a:rPr lang="en-GB" dirty="0" err="1"/>
              <a:t>çarpıştırıcı</a:t>
            </a:r>
            <a:r>
              <a:rPr lang="en-GB" dirty="0"/>
              <a:t> </a:t>
            </a:r>
            <a:r>
              <a:rPr lang="en-GB" dirty="0" err="1"/>
              <a:t>dışı</a:t>
            </a:r>
            <a:r>
              <a:rPr lang="en-GB" dirty="0"/>
              <a:t> </a:t>
            </a:r>
            <a:r>
              <a:rPr lang="en-GB" dirty="0" err="1"/>
              <a:t>programlardan</a:t>
            </a:r>
            <a:r>
              <a:rPr lang="en-GB" dirty="0"/>
              <a:t> </a:t>
            </a:r>
            <a:r>
              <a:rPr lang="en-GB" dirty="0" err="1"/>
              <a:t>biri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b="1" dirty="0"/>
              <a:t>CAST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girmek</a:t>
            </a:r>
            <a:r>
              <a:rPr lang="en-GB" dirty="0"/>
              <a:t> </a:t>
            </a:r>
            <a:r>
              <a:rPr lang="en-GB" dirty="0" err="1"/>
              <a:t>üzere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ekip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. 1999-2002 </a:t>
            </a:r>
            <a:r>
              <a:rPr lang="en-GB" dirty="0" err="1"/>
              <a:t>yılları</a:t>
            </a:r>
            <a:r>
              <a:rPr lang="en-GB" dirty="0"/>
              <a:t> </a:t>
            </a:r>
            <a:r>
              <a:rPr lang="en-GB" dirty="0" err="1"/>
              <a:t>arasında</a:t>
            </a:r>
            <a:r>
              <a:rPr lang="en-GB" dirty="0"/>
              <a:t> </a:t>
            </a:r>
            <a:r>
              <a:rPr lang="en-GB" dirty="0" err="1"/>
              <a:t>aktif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çalıştı</a:t>
            </a:r>
            <a:r>
              <a:rPr lang="en-GB" dirty="0"/>
              <a:t> </a:t>
            </a:r>
            <a:r>
              <a:rPr lang="en-GB" dirty="0" err="1"/>
              <a:t>ancak</a:t>
            </a:r>
            <a:r>
              <a:rPr lang="en-GB" dirty="0"/>
              <a:t> 2002’de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katılım</a:t>
            </a:r>
            <a:r>
              <a:rPr lang="en-GB" dirty="0"/>
              <a:t> </a:t>
            </a:r>
            <a:r>
              <a:rPr lang="en-GB" dirty="0" err="1"/>
              <a:t>giderlerini</a:t>
            </a:r>
            <a:r>
              <a:rPr lang="en-GB" dirty="0"/>
              <a:t> </a:t>
            </a:r>
            <a:r>
              <a:rPr lang="en-GB" dirty="0" err="1"/>
              <a:t>karşılayacak</a:t>
            </a:r>
            <a:r>
              <a:rPr lang="en-GB" dirty="0"/>
              <a:t> </a:t>
            </a:r>
            <a:r>
              <a:rPr lang="en-GB" dirty="0" err="1"/>
              <a:t>ulusal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bulamadığından</a:t>
            </a:r>
            <a:r>
              <a:rPr lang="en-GB" dirty="0"/>
              <a:t> </a:t>
            </a:r>
            <a:r>
              <a:rPr lang="en-GB" dirty="0" err="1"/>
              <a:t>grup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üyeliği</a:t>
            </a:r>
            <a:r>
              <a:rPr lang="en-GB" dirty="0"/>
              <a:t> </a:t>
            </a:r>
            <a:r>
              <a:rPr lang="en-GB" dirty="0" err="1"/>
              <a:t>sonlandı</a:t>
            </a:r>
            <a:r>
              <a:rPr lang="en-GB" dirty="0"/>
              <a:t>. 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(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Daha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sonra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Serkant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Çetin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üniversite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desteği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bularak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Engin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Arık,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Berkol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Doğan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Şenel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Boydağ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İskender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Hikmet’ten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oluşan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ekibin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CAST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deneyine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tekrar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katılımını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sağladı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Bunu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takiben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süre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TAEK de MoU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masraflarını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karşıladı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;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ancak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daha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sonra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ATLAS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CMS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dışındaki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deneyleri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desteklemeyeceğiz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diyerek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MoU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imzalamadı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)</a:t>
            </a:r>
          </a:p>
          <a:p>
            <a:endParaRPr lang="en-GB" dirty="0"/>
          </a:p>
          <a:p>
            <a:r>
              <a:rPr lang="en-GB" dirty="0"/>
              <a:t>CERN’deki Neutron Time of Flight (</a:t>
            </a:r>
            <a:r>
              <a:rPr lang="en-GB" b="1" dirty="0" err="1"/>
              <a:t>nToF</a:t>
            </a:r>
            <a:r>
              <a:rPr lang="en-GB" dirty="0"/>
              <a:t>)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katılmak</a:t>
            </a:r>
            <a:r>
              <a:rPr lang="en-GB" dirty="0"/>
              <a:t> </a:t>
            </a:r>
            <a:r>
              <a:rPr lang="en-GB" dirty="0" err="1"/>
              <a:t>istedi</a:t>
            </a:r>
            <a:r>
              <a:rPr lang="en-GB" dirty="0"/>
              <a:t>.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başkanı</a:t>
            </a:r>
            <a:r>
              <a:rPr lang="en-GB" dirty="0"/>
              <a:t> Nobel </a:t>
            </a:r>
            <a:r>
              <a:rPr lang="en-GB" dirty="0" err="1"/>
              <a:t>ödüllü</a:t>
            </a:r>
            <a:r>
              <a:rPr lang="en-GB" dirty="0"/>
              <a:t> Carlo </a:t>
            </a:r>
            <a:r>
              <a:rPr lang="en-GB" dirty="0" err="1"/>
              <a:t>Rubia</a:t>
            </a:r>
            <a:r>
              <a:rPr lang="en-GB" dirty="0"/>
              <a:t>, </a:t>
            </a:r>
            <a:r>
              <a:rPr lang="en-GB" dirty="0" err="1"/>
              <a:t>Engin</a:t>
            </a:r>
            <a:r>
              <a:rPr lang="en-GB" dirty="0"/>
              <a:t> </a:t>
            </a:r>
            <a:r>
              <a:rPr lang="en-GB" dirty="0" err="1"/>
              <a:t>Arık’ın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deneye</a:t>
            </a:r>
            <a:r>
              <a:rPr lang="en-GB" dirty="0"/>
              <a:t> </a:t>
            </a:r>
            <a:r>
              <a:rPr lang="en-GB" dirty="0" err="1"/>
              <a:t>katılmasını</a:t>
            </a:r>
            <a:r>
              <a:rPr lang="en-GB" dirty="0"/>
              <a:t> </a:t>
            </a:r>
            <a:r>
              <a:rPr lang="en-GB" dirty="0" err="1"/>
              <a:t>çok</a:t>
            </a:r>
            <a:r>
              <a:rPr lang="en-GB" dirty="0"/>
              <a:t> </a:t>
            </a:r>
            <a:r>
              <a:rPr lang="en-GB" dirty="0" err="1"/>
              <a:t>destekledi</a:t>
            </a:r>
            <a:r>
              <a:rPr lang="en-GB" dirty="0"/>
              <a:t>. </a:t>
            </a:r>
            <a:r>
              <a:rPr lang="en-GB" dirty="0" err="1"/>
              <a:t>Engin</a:t>
            </a:r>
            <a:r>
              <a:rPr lang="en-GB" dirty="0"/>
              <a:t> Arık </a:t>
            </a:r>
            <a:r>
              <a:rPr lang="en-GB" dirty="0" err="1"/>
              <a:t>deneye</a:t>
            </a:r>
            <a:r>
              <a:rPr lang="en-GB" dirty="0"/>
              <a:t> </a:t>
            </a:r>
            <a:r>
              <a:rPr lang="en-GB" dirty="0" err="1"/>
              <a:t>katılım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DPT’den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buldu</a:t>
            </a:r>
            <a:r>
              <a:rPr lang="en-GB" dirty="0"/>
              <a:t>; </a:t>
            </a:r>
            <a:r>
              <a:rPr lang="en-GB" dirty="0" err="1"/>
              <a:t>ancak</a:t>
            </a:r>
            <a:r>
              <a:rPr lang="en-GB" dirty="0"/>
              <a:t> </a:t>
            </a:r>
            <a:r>
              <a:rPr lang="en-GB" dirty="0" err="1"/>
              <a:t>kaynak</a:t>
            </a:r>
            <a:r>
              <a:rPr lang="en-GB" dirty="0"/>
              <a:t> </a:t>
            </a:r>
            <a:r>
              <a:rPr lang="en-GB" dirty="0" err="1"/>
              <a:t>bürokratik</a:t>
            </a:r>
            <a:r>
              <a:rPr lang="en-GB" dirty="0"/>
              <a:t> </a:t>
            </a:r>
            <a:r>
              <a:rPr lang="en-GB" dirty="0" err="1"/>
              <a:t>süreçlerle</a:t>
            </a:r>
            <a:r>
              <a:rPr lang="en-GB" dirty="0"/>
              <a:t> </a:t>
            </a:r>
            <a:r>
              <a:rPr lang="en-GB" dirty="0" err="1"/>
              <a:t>kullandırılmadı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sonraki</a:t>
            </a:r>
            <a:r>
              <a:rPr lang="en-GB" dirty="0"/>
              <a:t> </a:t>
            </a:r>
            <a:r>
              <a:rPr lang="en-GB" dirty="0" err="1"/>
              <a:t>seneye</a:t>
            </a:r>
            <a:r>
              <a:rPr lang="en-GB" dirty="0"/>
              <a:t> </a:t>
            </a:r>
            <a:r>
              <a:rPr lang="en-GB" dirty="0" err="1"/>
              <a:t>devretmedi</a:t>
            </a:r>
            <a:r>
              <a:rPr lang="en-GB" dirty="0"/>
              <a:t>. </a:t>
            </a:r>
            <a:r>
              <a:rPr lang="en-GB" dirty="0" err="1"/>
              <a:t>Engin</a:t>
            </a:r>
            <a:r>
              <a:rPr lang="en-GB" dirty="0"/>
              <a:t> Arık </a:t>
            </a:r>
            <a:r>
              <a:rPr lang="en-GB" dirty="0" err="1"/>
              <a:t>nToF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mali</a:t>
            </a:r>
            <a:r>
              <a:rPr lang="en-GB" dirty="0"/>
              <a:t> </a:t>
            </a:r>
            <a:r>
              <a:rPr lang="en-GB" dirty="0" err="1"/>
              <a:t>kaynağın</a:t>
            </a:r>
            <a:r>
              <a:rPr lang="en-GB" dirty="0"/>
              <a:t> </a:t>
            </a:r>
            <a:r>
              <a:rPr lang="en-GB" dirty="0" err="1"/>
              <a:t>söz</a:t>
            </a:r>
            <a:r>
              <a:rPr lang="en-GB" dirty="0"/>
              <a:t> </a:t>
            </a:r>
            <a:r>
              <a:rPr lang="en-GB" dirty="0" err="1"/>
              <a:t>verilip</a:t>
            </a:r>
            <a:r>
              <a:rPr lang="en-GB" dirty="0"/>
              <a:t> </a:t>
            </a:r>
            <a:r>
              <a:rPr lang="en-GB" dirty="0" err="1"/>
              <a:t>kullandırılmaması</a:t>
            </a:r>
            <a:r>
              <a:rPr lang="en-GB" dirty="0"/>
              <a:t> </a:t>
            </a:r>
            <a:r>
              <a:rPr lang="en-GB" dirty="0" err="1"/>
              <a:t>sebebiyle</a:t>
            </a:r>
            <a:r>
              <a:rPr lang="en-GB" dirty="0"/>
              <a:t> </a:t>
            </a:r>
            <a:r>
              <a:rPr lang="en-GB" dirty="0" err="1"/>
              <a:t>katılamadı</a:t>
            </a:r>
            <a:r>
              <a:rPr lang="en-GB" dirty="0"/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nToF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stratejik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önemde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: Carlo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Rubia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“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Hızlandırıcı</a:t>
            </a:r>
            <a:r>
              <a:rPr lang="en-GB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Sürümlü</a:t>
            </a:r>
            <a:r>
              <a:rPr lang="en-GB" b="1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Sistemler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”le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b="1" i="1" dirty="0" err="1">
                <a:solidFill>
                  <a:schemeClr val="bg2">
                    <a:lumMod val="50000"/>
                  </a:schemeClr>
                </a:solidFill>
              </a:rPr>
              <a:t>Toryum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yakabilen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yeni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nesil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nükleer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santrallerin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fikir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babası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HSS’in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optimizasyonunda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nötron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tesir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kesitleri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kritik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önemde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nToF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bilgiyi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artıracak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bir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i="1" dirty="0" err="1">
                <a:solidFill>
                  <a:schemeClr val="bg2">
                    <a:lumMod val="50000"/>
                  </a:schemeClr>
                </a:solidFill>
              </a:rPr>
              <a:t>deney</a:t>
            </a:r>
            <a:r>
              <a:rPr lang="en-GB" i="1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endParaRPr lang="en-GB" dirty="0"/>
          </a:p>
          <a:p>
            <a:r>
              <a:rPr lang="en-GB" dirty="0" err="1"/>
              <a:t>Almanya</a:t>
            </a:r>
            <a:r>
              <a:rPr lang="en-GB" dirty="0"/>
              <a:t> </a:t>
            </a:r>
            <a:r>
              <a:rPr lang="en-GB" b="1" dirty="0"/>
              <a:t>DESY</a:t>
            </a:r>
            <a:r>
              <a:rPr lang="en-GB" dirty="0"/>
              <a:t> </a:t>
            </a:r>
            <a:r>
              <a:rPr lang="en-GB" dirty="0" err="1"/>
              <a:t>Laboratuarında</a:t>
            </a:r>
            <a:r>
              <a:rPr lang="en-GB" dirty="0"/>
              <a:t> </a:t>
            </a:r>
            <a:r>
              <a:rPr lang="en-GB" b="1" dirty="0"/>
              <a:t>HERA</a:t>
            </a:r>
            <a:r>
              <a:rPr lang="en-GB" dirty="0"/>
              <a:t> </a:t>
            </a:r>
            <a:r>
              <a:rPr lang="en-GB" dirty="0" err="1"/>
              <a:t>pozitron</a:t>
            </a:r>
            <a:r>
              <a:rPr lang="en-GB" dirty="0"/>
              <a:t>-proton </a:t>
            </a:r>
            <a:r>
              <a:rPr lang="en-GB" dirty="0" err="1"/>
              <a:t>çarpıştırıcısı</a:t>
            </a:r>
            <a:r>
              <a:rPr lang="en-GB" dirty="0"/>
              <a:t> </a:t>
            </a:r>
            <a:r>
              <a:rPr lang="en-GB" dirty="0" err="1"/>
              <a:t>üzerindeki</a:t>
            </a:r>
            <a:r>
              <a:rPr lang="en-GB" dirty="0"/>
              <a:t> </a:t>
            </a:r>
            <a:r>
              <a:rPr lang="en-GB" b="1" dirty="0"/>
              <a:t>H1</a:t>
            </a:r>
            <a:r>
              <a:rPr lang="en-GB" dirty="0"/>
              <a:t> </a:t>
            </a:r>
            <a:r>
              <a:rPr lang="en-GB" dirty="0" err="1"/>
              <a:t>deneyine</a:t>
            </a:r>
            <a:r>
              <a:rPr lang="en-GB" dirty="0"/>
              <a:t> </a:t>
            </a:r>
            <a:r>
              <a:rPr lang="en-GB" dirty="0" err="1"/>
              <a:t>varil</a:t>
            </a:r>
            <a:r>
              <a:rPr lang="en-GB" dirty="0"/>
              <a:t> </a:t>
            </a:r>
            <a:r>
              <a:rPr lang="en-GB" dirty="0" err="1"/>
              <a:t>bölgesi</a:t>
            </a:r>
            <a:r>
              <a:rPr lang="en-GB" dirty="0"/>
              <a:t> </a:t>
            </a:r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tetikleme</a:t>
            </a:r>
            <a:r>
              <a:rPr lang="en-GB" dirty="0"/>
              <a:t> algıç </a:t>
            </a:r>
            <a:r>
              <a:rPr lang="en-GB" dirty="0" err="1"/>
              <a:t>sistemi</a:t>
            </a:r>
            <a:r>
              <a:rPr lang="en-GB" dirty="0"/>
              <a:t> </a:t>
            </a:r>
            <a:r>
              <a:rPr lang="en-GB" dirty="0" err="1"/>
              <a:t>tasarımı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üretimini</a:t>
            </a:r>
            <a:r>
              <a:rPr lang="en-GB" dirty="0"/>
              <a:t> </a:t>
            </a:r>
            <a:r>
              <a:rPr lang="en-GB" dirty="0" err="1"/>
              <a:t>yapmak</a:t>
            </a:r>
            <a:r>
              <a:rPr lang="en-GB" dirty="0"/>
              <a:t> </a:t>
            </a:r>
            <a:r>
              <a:rPr lang="en-GB" dirty="0" err="1"/>
              <a:t>üzere</a:t>
            </a:r>
            <a:r>
              <a:rPr lang="en-GB" dirty="0"/>
              <a:t> </a:t>
            </a:r>
            <a:r>
              <a:rPr lang="en-GB" dirty="0" err="1"/>
              <a:t>ekip</a:t>
            </a:r>
            <a:r>
              <a:rPr lang="en-GB" dirty="0"/>
              <a:t> </a:t>
            </a:r>
            <a:r>
              <a:rPr lang="en-GB" dirty="0" err="1"/>
              <a:t>kurarak</a:t>
            </a:r>
            <a:r>
              <a:rPr lang="en-GB" dirty="0"/>
              <a:t> </a:t>
            </a:r>
            <a:r>
              <a:rPr lang="en-GB" dirty="0" err="1"/>
              <a:t>deneyden</a:t>
            </a:r>
            <a:r>
              <a:rPr lang="en-GB" dirty="0"/>
              <a:t> </a:t>
            </a:r>
            <a:r>
              <a:rPr lang="en-GB" dirty="0" err="1"/>
              <a:t>kabul</a:t>
            </a:r>
            <a:r>
              <a:rPr lang="en-GB" dirty="0"/>
              <a:t> </a:t>
            </a:r>
            <a:r>
              <a:rPr lang="en-GB" dirty="0" err="1"/>
              <a:t>almıştır</a:t>
            </a:r>
            <a:r>
              <a:rPr lang="en-GB" dirty="0"/>
              <a:t>;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ancak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çalışmaları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destekleyecek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kaynak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bulamadığı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için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gerçekleştirememiştir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5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2782198" y="261969"/>
            <a:ext cx="449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Son 10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yıldaki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çalışmaları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(1997 </a:t>
            </a:r>
            <a:r>
              <a:rPr lang="mr-IN" sz="2000" b="1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2007)</a:t>
            </a:r>
          </a:p>
        </p:txBody>
      </p:sp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FF18FF77-A350-674B-BEB7-BD5250F313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E8CE8330-D0BF-5F47-9483-4C8A2610FE3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6528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-14288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8128000" y="168493"/>
            <a:ext cx="3937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Engin</a:t>
            </a:r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Arık </a:t>
            </a:r>
            <a:r>
              <a:rPr lang="en-GB" sz="2400" b="1" dirty="0">
                <a:solidFill>
                  <a:schemeClr val="bg1">
                    <a:lumMod val="50000"/>
                  </a:schemeClr>
                </a:solidFill>
              </a:rPr>
              <a:t>1948 - 2007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6</a:t>
            </a:fld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2900478" y="967146"/>
            <a:ext cx="9291522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</a:t>
            </a:r>
            <a:r>
              <a:rPr lang="en-GB" dirty="0" err="1"/>
              <a:t>Türkiye’nin</a:t>
            </a:r>
            <a:r>
              <a:rPr lang="en-GB" dirty="0"/>
              <a:t> ilk </a:t>
            </a:r>
            <a:r>
              <a:rPr lang="en-GB" b="1" dirty="0" err="1"/>
              <a:t>Müon</a:t>
            </a:r>
            <a:r>
              <a:rPr lang="en-GB" b="1" dirty="0"/>
              <a:t> </a:t>
            </a:r>
            <a:r>
              <a:rPr lang="en-GB" b="1" dirty="0" err="1"/>
              <a:t>Teleskobunun</a:t>
            </a:r>
            <a:r>
              <a:rPr lang="en-GB" b="1" dirty="0"/>
              <a:t> </a:t>
            </a:r>
            <a:r>
              <a:rPr lang="en-GB" dirty="0" err="1"/>
              <a:t>Boğaziçi</a:t>
            </a:r>
            <a:r>
              <a:rPr lang="en-GB" dirty="0"/>
              <a:t> </a:t>
            </a:r>
            <a:r>
              <a:rPr lang="en-GB" dirty="0" err="1"/>
              <a:t>Üniversitesinde</a:t>
            </a:r>
            <a:r>
              <a:rPr lang="en-GB" dirty="0"/>
              <a:t> </a:t>
            </a:r>
            <a:r>
              <a:rPr lang="en-GB" dirty="0" err="1"/>
              <a:t>tasarım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kurulumunu</a:t>
            </a:r>
            <a:r>
              <a:rPr lang="en-GB" dirty="0"/>
              <a:t> </a:t>
            </a:r>
            <a:r>
              <a:rPr lang="en-GB" dirty="0" err="1"/>
              <a:t>gerçekleştirmiştir</a:t>
            </a:r>
            <a:r>
              <a:rPr lang="en-GB" dirty="0"/>
              <a:t>. </a:t>
            </a:r>
            <a:r>
              <a:rPr lang="en-GB" dirty="0" err="1"/>
              <a:t>Literatürle</a:t>
            </a:r>
            <a:r>
              <a:rPr lang="en-GB" dirty="0"/>
              <a:t> </a:t>
            </a:r>
            <a:r>
              <a:rPr lang="en-GB" dirty="0" err="1"/>
              <a:t>uyumlu</a:t>
            </a:r>
            <a:r>
              <a:rPr lang="en-GB" dirty="0"/>
              <a:t> </a:t>
            </a:r>
            <a:r>
              <a:rPr lang="en-GB" dirty="0" err="1"/>
              <a:t>kozmik</a:t>
            </a:r>
            <a:r>
              <a:rPr lang="en-GB" dirty="0"/>
              <a:t> </a:t>
            </a:r>
            <a:r>
              <a:rPr lang="en-GB" dirty="0" err="1"/>
              <a:t>müon</a:t>
            </a:r>
            <a:r>
              <a:rPr lang="en-GB" dirty="0"/>
              <a:t> </a:t>
            </a:r>
            <a:r>
              <a:rPr lang="en-GB" dirty="0" err="1"/>
              <a:t>ölçümlerinin</a:t>
            </a:r>
            <a:r>
              <a:rPr lang="en-GB" dirty="0"/>
              <a:t> </a:t>
            </a:r>
            <a:r>
              <a:rPr lang="en-GB" dirty="0" err="1"/>
              <a:t>yapılabildiği</a:t>
            </a:r>
            <a:r>
              <a:rPr lang="en-GB" dirty="0"/>
              <a:t> </a:t>
            </a:r>
            <a:r>
              <a:rPr lang="en-GB" dirty="0" err="1"/>
              <a:t>bu</a:t>
            </a:r>
            <a:r>
              <a:rPr lang="en-GB" dirty="0"/>
              <a:t> </a:t>
            </a:r>
            <a:r>
              <a:rPr lang="en-GB" dirty="0" err="1"/>
              <a:t>sistem</a:t>
            </a:r>
            <a:r>
              <a:rPr lang="en-GB" dirty="0"/>
              <a:t> ICFA </a:t>
            </a:r>
            <a:r>
              <a:rPr lang="en-GB" dirty="0" err="1"/>
              <a:t>Enstrümentasyon</a:t>
            </a:r>
            <a:r>
              <a:rPr lang="en-GB" dirty="0"/>
              <a:t> </a:t>
            </a:r>
            <a:r>
              <a:rPr lang="en-GB" dirty="0" err="1"/>
              <a:t>Okulunda</a:t>
            </a:r>
            <a:r>
              <a:rPr lang="en-GB" dirty="0"/>
              <a:t> </a:t>
            </a:r>
            <a:r>
              <a:rPr lang="en-GB" dirty="0" err="1"/>
              <a:t>deney</a:t>
            </a:r>
            <a:r>
              <a:rPr lang="en-GB" dirty="0"/>
              <a:t> </a:t>
            </a:r>
            <a:r>
              <a:rPr lang="en-GB" dirty="0" err="1"/>
              <a:t>olarak</a:t>
            </a:r>
            <a:r>
              <a:rPr lang="en-GB" dirty="0"/>
              <a:t> </a:t>
            </a:r>
            <a:r>
              <a:rPr lang="en-GB" dirty="0" err="1"/>
              <a:t>programa</a:t>
            </a:r>
            <a:r>
              <a:rPr lang="en-GB" dirty="0"/>
              <a:t> </a:t>
            </a:r>
            <a:r>
              <a:rPr lang="en-GB" dirty="0" err="1"/>
              <a:t>alınmıştır</a:t>
            </a:r>
            <a:r>
              <a:rPr lang="en-GB" dirty="0"/>
              <a:t>.  </a:t>
            </a:r>
          </a:p>
          <a:p>
            <a:endParaRPr lang="en-GB" dirty="0"/>
          </a:p>
          <a:p>
            <a:r>
              <a:rPr lang="en-GB" dirty="0" err="1"/>
              <a:t>Tıbbi</a:t>
            </a:r>
            <a:r>
              <a:rPr lang="en-GB" dirty="0"/>
              <a:t> </a:t>
            </a:r>
            <a:r>
              <a:rPr lang="en-GB" dirty="0" err="1"/>
              <a:t>tanı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teşhis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çok</a:t>
            </a:r>
            <a:r>
              <a:rPr lang="en-GB" dirty="0"/>
              <a:t> </a:t>
            </a:r>
            <a:r>
              <a:rPr lang="en-GB" dirty="0" err="1"/>
              <a:t>önemli</a:t>
            </a:r>
            <a:r>
              <a:rPr lang="en-GB" dirty="0"/>
              <a:t> </a:t>
            </a:r>
            <a:r>
              <a:rPr lang="en-GB" dirty="0" err="1"/>
              <a:t>olan</a:t>
            </a:r>
            <a:r>
              <a:rPr lang="en-GB" dirty="0"/>
              <a:t> </a:t>
            </a:r>
            <a:r>
              <a:rPr lang="en-GB" b="1" dirty="0"/>
              <a:t>PET</a:t>
            </a:r>
            <a:r>
              <a:rPr lang="en-GB" dirty="0"/>
              <a:t> (</a:t>
            </a:r>
            <a:r>
              <a:rPr lang="en-GB" dirty="0" err="1"/>
              <a:t>Pozitron</a:t>
            </a:r>
            <a:r>
              <a:rPr lang="en-GB" dirty="0"/>
              <a:t> </a:t>
            </a:r>
            <a:r>
              <a:rPr lang="en-GB" dirty="0" err="1"/>
              <a:t>Emisyon</a:t>
            </a:r>
            <a:r>
              <a:rPr lang="en-GB" dirty="0"/>
              <a:t> </a:t>
            </a:r>
            <a:r>
              <a:rPr lang="en-GB" dirty="0" err="1"/>
              <a:t>Tomografisi</a:t>
            </a:r>
            <a:r>
              <a:rPr lang="en-GB" dirty="0"/>
              <a:t>) </a:t>
            </a:r>
            <a:r>
              <a:rPr lang="en-GB" dirty="0" err="1"/>
              <a:t>sistemini</a:t>
            </a:r>
            <a:r>
              <a:rPr lang="en-GB" dirty="0"/>
              <a:t> </a:t>
            </a:r>
            <a:r>
              <a:rPr lang="en-GB" dirty="0" err="1"/>
              <a:t>yerli</a:t>
            </a:r>
            <a:r>
              <a:rPr lang="en-GB" dirty="0"/>
              <a:t> </a:t>
            </a:r>
            <a:r>
              <a:rPr lang="en-GB" dirty="0" err="1"/>
              <a:t>bilgi</a:t>
            </a:r>
            <a:r>
              <a:rPr lang="en-GB" dirty="0"/>
              <a:t> </a:t>
            </a:r>
            <a:r>
              <a:rPr lang="en-GB" dirty="0" err="1"/>
              <a:t>birikimi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imkanlarla</a:t>
            </a:r>
            <a:r>
              <a:rPr lang="en-GB" dirty="0"/>
              <a:t> </a:t>
            </a:r>
            <a:r>
              <a:rPr lang="en-GB" dirty="0" err="1"/>
              <a:t>tasarlayarak</a:t>
            </a:r>
            <a:r>
              <a:rPr lang="en-GB" dirty="0"/>
              <a:t> </a:t>
            </a:r>
            <a:r>
              <a:rPr lang="en-GB" dirty="0" err="1"/>
              <a:t>üretmek</a:t>
            </a:r>
            <a:r>
              <a:rPr lang="en-GB" dirty="0"/>
              <a:t> </a:t>
            </a:r>
            <a:r>
              <a:rPr lang="en-GB" dirty="0" err="1"/>
              <a:t>hedefiyle</a:t>
            </a:r>
            <a:r>
              <a:rPr lang="en-GB" dirty="0"/>
              <a:t> ilk </a:t>
            </a:r>
            <a:r>
              <a:rPr lang="en-GB" dirty="0" err="1"/>
              <a:t>kez</a:t>
            </a:r>
            <a:r>
              <a:rPr lang="en-GB" dirty="0"/>
              <a:t> </a:t>
            </a:r>
            <a:r>
              <a:rPr lang="en-GB" dirty="0" err="1"/>
              <a:t>PoP</a:t>
            </a:r>
            <a:r>
              <a:rPr lang="en-GB" dirty="0"/>
              <a:t> (Proof of Principle) </a:t>
            </a:r>
            <a:r>
              <a:rPr lang="en-GB" dirty="0" err="1"/>
              <a:t>çalışması</a:t>
            </a:r>
            <a:r>
              <a:rPr lang="en-GB" dirty="0"/>
              <a:t> </a:t>
            </a:r>
            <a:r>
              <a:rPr lang="en-GB" dirty="0" err="1"/>
              <a:t>gerçekleştirmiştir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Kurulan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PET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prototipinin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tüm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mekanik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elektronik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kontrol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,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veri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okuma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işleme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düzeneği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ekibi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tarafından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yapılmıştır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b="1" dirty="0" err="1"/>
              <a:t>Silikon</a:t>
            </a:r>
            <a:r>
              <a:rPr lang="en-GB" b="1" dirty="0"/>
              <a:t> </a:t>
            </a:r>
            <a:r>
              <a:rPr lang="en-GB" b="1" dirty="0" err="1"/>
              <a:t>mikrostrip</a:t>
            </a:r>
            <a:r>
              <a:rPr lang="en-GB" b="1" dirty="0"/>
              <a:t> </a:t>
            </a:r>
            <a:r>
              <a:rPr lang="en-GB" b="1" dirty="0" err="1"/>
              <a:t>algıçlar</a:t>
            </a:r>
            <a:r>
              <a:rPr lang="en-GB" dirty="0" err="1"/>
              <a:t>ın</a:t>
            </a:r>
            <a:r>
              <a:rPr lang="en-GB" dirty="0"/>
              <a:t> </a:t>
            </a:r>
            <a:r>
              <a:rPr lang="en-GB" dirty="0" err="1"/>
              <a:t>üretimine</a:t>
            </a:r>
            <a:r>
              <a:rPr lang="en-GB" dirty="0"/>
              <a:t> </a:t>
            </a:r>
            <a:r>
              <a:rPr lang="en-GB" dirty="0" err="1"/>
              <a:t>yönelik</a:t>
            </a:r>
            <a:r>
              <a:rPr lang="en-GB" dirty="0"/>
              <a:t> </a:t>
            </a:r>
            <a:r>
              <a:rPr lang="en-GB" dirty="0" err="1"/>
              <a:t>Azerbaycan</a:t>
            </a:r>
            <a:r>
              <a:rPr lang="en-GB" dirty="0"/>
              <a:t> </a:t>
            </a:r>
            <a:r>
              <a:rPr lang="en-GB" dirty="0" err="1"/>
              <a:t>Bilimler</a:t>
            </a:r>
            <a:r>
              <a:rPr lang="en-GB" dirty="0"/>
              <a:t> </a:t>
            </a:r>
            <a:r>
              <a:rPr lang="en-GB" dirty="0" err="1"/>
              <a:t>Akademisi</a:t>
            </a:r>
            <a:r>
              <a:rPr lang="en-GB" dirty="0"/>
              <a:t> 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Enstitüsü</a:t>
            </a:r>
            <a:r>
              <a:rPr lang="en-GB" dirty="0"/>
              <a:t> </a:t>
            </a:r>
            <a:r>
              <a:rPr lang="en-GB" dirty="0" err="1"/>
              <a:t>ile</a:t>
            </a:r>
            <a:r>
              <a:rPr lang="en-GB" dirty="0"/>
              <a:t> </a:t>
            </a:r>
            <a:r>
              <a:rPr lang="en-GB" dirty="0" err="1"/>
              <a:t>işbirliği</a:t>
            </a:r>
            <a:r>
              <a:rPr lang="en-GB" dirty="0"/>
              <a:t> </a:t>
            </a:r>
            <a:r>
              <a:rPr lang="en-GB" dirty="0" err="1"/>
              <a:t>oluşturdu</a:t>
            </a:r>
            <a:r>
              <a:rPr lang="en-GB" dirty="0"/>
              <a:t>; </a:t>
            </a:r>
            <a:r>
              <a:rPr lang="en-GB" dirty="0" err="1"/>
              <a:t>bilim</a:t>
            </a:r>
            <a:r>
              <a:rPr lang="en-GB" dirty="0"/>
              <a:t> </a:t>
            </a:r>
            <a:r>
              <a:rPr lang="en-GB" dirty="0" err="1"/>
              <a:t>insanlarının</a:t>
            </a:r>
            <a:r>
              <a:rPr lang="en-GB" dirty="0"/>
              <a:t> </a:t>
            </a:r>
            <a:r>
              <a:rPr lang="en-GB" dirty="0" err="1"/>
              <a:t>Türkiye’ye</a:t>
            </a:r>
            <a:r>
              <a:rPr lang="en-GB" dirty="0"/>
              <a:t> </a:t>
            </a:r>
            <a:r>
              <a:rPr lang="en-GB" dirty="0" err="1"/>
              <a:t>gelmesini</a:t>
            </a:r>
            <a:r>
              <a:rPr lang="en-GB" dirty="0"/>
              <a:t> </a:t>
            </a:r>
            <a:r>
              <a:rPr lang="en-GB" dirty="0" err="1"/>
              <a:t>sağladı</a:t>
            </a:r>
            <a:r>
              <a:rPr lang="en-GB" dirty="0"/>
              <a:t>. </a:t>
            </a:r>
            <a:r>
              <a:rPr lang="en-GB" dirty="0" err="1"/>
              <a:t>Saf</a:t>
            </a:r>
            <a:r>
              <a:rPr lang="en-GB" dirty="0"/>
              <a:t> </a:t>
            </a:r>
            <a:r>
              <a:rPr lang="en-GB" dirty="0" err="1"/>
              <a:t>silikonun</a:t>
            </a:r>
            <a:r>
              <a:rPr lang="en-GB" dirty="0"/>
              <a:t> </a:t>
            </a:r>
            <a:r>
              <a:rPr lang="en-GB" dirty="0" err="1"/>
              <a:t>Ukrayna’dan</a:t>
            </a:r>
            <a:r>
              <a:rPr lang="en-GB" dirty="0"/>
              <a:t> </a:t>
            </a:r>
            <a:r>
              <a:rPr lang="en-GB" dirty="0" err="1"/>
              <a:t>temin</a:t>
            </a:r>
            <a:r>
              <a:rPr lang="en-GB" dirty="0"/>
              <a:t> </a:t>
            </a:r>
            <a:r>
              <a:rPr lang="en-GB" dirty="0" err="1"/>
              <a:t>edildiği</a:t>
            </a:r>
            <a:r>
              <a:rPr lang="en-GB" dirty="0"/>
              <a:t>, </a:t>
            </a:r>
            <a:r>
              <a:rPr lang="en-GB" dirty="0" err="1"/>
              <a:t>striplerin</a:t>
            </a:r>
            <a:r>
              <a:rPr lang="en-GB" dirty="0"/>
              <a:t> </a:t>
            </a:r>
            <a:r>
              <a:rPr lang="en-GB" dirty="0" err="1"/>
              <a:t>Azerbaycan’da</a:t>
            </a:r>
            <a:r>
              <a:rPr lang="en-GB" dirty="0"/>
              <a:t> </a:t>
            </a:r>
            <a:r>
              <a:rPr lang="en-GB" dirty="0" err="1"/>
              <a:t>üretildiği</a:t>
            </a:r>
            <a:r>
              <a:rPr lang="en-GB" dirty="0"/>
              <a:t>, </a:t>
            </a:r>
            <a:r>
              <a:rPr lang="en-GB" dirty="0" err="1"/>
              <a:t>birleştirme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elektroniğin</a:t>
            </a:r>
            <a:r>
              <a:rPr lang="en-GB" dirty="0"/>
              <a:t> </a:t>
            </a:r>
            <a:r>
              <a:rPr lang="en-GB" dirty="0" err="1"/>
              <a:t>Türkiye’de</a:t>
            </a:r>
            <a:r>
              <a:rPr lang="en-GB" dirty="0"/>
              <a:t> </a:t>
            </a:r>
            <a:r>
              <a:rPr lang="en-GB" dirty="0" err="1"/>
              <a:t>yapıldığı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dirty="0" err="1"/>
              <a:t>kurgu</a:t>
            </a:r>
            <a:r>
              <a:rPr lang="en-GB" dirty="0"/>
              <a:t> </a:t>
            </a:r>
            <a:r>
              <a:rPr lang="en-GB" dirty="0" err="1"/>
              <a:t>oluşturup</a:t>
            </a:r>
            <a:r>
              <a:rPr lang="en-GB" dirty="0"/>
              <a:t> </a:t>
            </a:r>
            <a:r>
              <a:rPr lang="en-GB" dirty="0" err="1"/>
              <a:t>temaslar</a:t>
            </a:r>
            <a:r>
              <a:rPr lang="en-GB" dirty="0"/>
              <a:t> </a:t>
            </a:r>
            <a:r>
              <a:rPr lang="en-GB" dirty="0" err="1"/>
              <a:t>kurdu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Kaynak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ve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imkanların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sağlanmaması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sebebiyle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hayali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gerçekleşemedi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 </a:t>
            </a:r>
          </a:p>
          <a:p>
            <a:endParaRPr lang="en-GB" dirty="0"/>
          </a:p>
          <a:p>
            <a:r>
              <a:rPr lang="en-GB" dirty="0" err="1"/>
              <a:t>Azerbaycan</a:t>
            </a:r>
            <a:r>
              <a:rPr lang="en-GB" dirty="0"/>
              <a:t> </a:t>
            </a:r>
            <a:r>
              <a:rPr lang="en-GB" dirty="0" err="1"/>
              <a:t>Bilimler</a:t>
            </a:r>
            <a:r>
              <a:rPr lang="en-GB" dirty="0"/>
              <a:t> </a:t>
            </a:r>
            <a:r>
              <a:rPr lang="en-GB" dirty="0" err="1"/>
              <a:t>Akademisine</a:t>
            </a:r>
            <a:r>
              <a:rPr lang="en-GB" dirty="0"/>
              <a:t> </a:t>
            </a:r>
            <a:r>
              <a:rPr lang="en-GB" dirty="0" err="1"/>
              <a:t>bağlı</a:t>
            </a:r>
            <a:r>
              <a:rPr lang="en-GB" dirty="0"/>
              <a:t> </a:t>
            </a:r>
            <a:r>
              <a:rPr lang="en-GB" dirty="0" err="1"/>
              <a:t>Fizik</a:t>
            </a:r>
            <a:r>
              <a:rPr lang="en-GB" dirty="0"/>
              <a:t> </a:t>
            </a:r>
            <a:r>
              <a:rPr lang="en-GB" dirty="0" err="1"/>
              <a:t>Enstitüsünde</a:t>
            </a:r>
            <a:r>
              <a:rPr lang="en-GB" dirty="0"/>
              <a:t> </a:t>
            </a:r>
            <a:r>
              <a:rPr lang="en-GB" dirty="0" err="1"/>
              <a:t>Türkiye</a:t>
            </a:r>
            <a:r>
              <a:rPr lang="en-GB" dirty="0"/>
              <a:t> </a:t>
            </a:r>
            <a:r>
              <a:rPr lang="en-GB" dirty="0" err="1"/>
              <a:t>ve</a:t>
            </a:r>
            <a:r>
              <a:rPr lang="en-GB" dirty="0"/>
              <a:t> </a:t>
            </a:r>
            <a:r>
              <a:rPr lang="en-GB" dirty="0" err="1"/>
              <a:t>bölgedeki</a:t>
            </a:r>
            <a:r>
              <a:rPr lang="en-GB" dirty="0"/>
              <a:t> </a:t>
            </a:r>
            <a:r>
              <a:rPr lang="en-GB" dirty="0" err="1"/>
              <a:t>genç</a:t>
            </a:r>
            <a:r>
              <a:rPr lang="en-GB" dirty="0"/>
              <a:t> </a:t>
            </a:r>
            <a:r>
              <a:rPr lang="en-GB" dirty="0" err="1"/>
              <a:t>fizikçilerin</a:t>
            </a:r>
            <a:r>
              <a:rPr lang="en-GB" dirty="0"/>
              <a:t> </a:t>
            </a:r>
            <a:r>
              <a:rPr lang="en-GB" dirty="0" err="1"/>
              <a:t>yetişmesini</a:t>
            </a:r>
            <a:r>
              <a:rPr lang="en-GB" dirty="0"/>
              <a:t> </a:t>
            </a:r>
            <a:r>
              <a:rPr lang="en-GB" dirty="0" err="1"/>
              <a:t>sağlayacak</a:t>
            </a:r>
            <a:r>
              <a:rPr lang="en-GB" dirty="0"/>
              <a:t> </a:t>
            </a:r>
            <a:r>
              <a:rPr lang="en-GB" dirty="0" err="1"/>
              <a:t>bir</a:t>
            </a:r>
            <a:r>
              <a:rPr lang="en-GB" dirty="0"/>
              <a:t> </a:t>
            </a:r>
            <a:r>
              <a:rPr lang="en-GB" b="1" dirty="0" err="1"/>
              <a:t>Parçacık</a:t>
            </a:r>
            <a:r>
              <a:rPr lang="en-GB" b="1" dirty="0"/>
              <a:t> </a:t>
            </a:r>
            <a:r>
              <a:rPr lang="en-GB" b="1" dirty="0" err="1"/>
              <a:t>Fiziği</a:t>
            </a:r>
            <a:r>
              <a:rPr lang="en-GB" b="1" dirty="0"/>
              <a:t> </a:t>
            </a:r>
            <a:r>
              <a:rPr lang="en-GB" b="1" dirty="0" err="1"/>
              <a:t>Enstrümentasyon</a:t>
            </a:r>
            <a:r>
              <a:rPr lang="en-GB" b="1" dirty="0"/>
              <a:t> </a:t>
            </a:r>
            <a:r>
              <a:rPr lang="en-GB" b="1" dirty="0" err="1"/>
              <a:t>Okulu</a:t>
            </a:r>
            <a:r>
              <a:rPr lang="en-GB" b="1" dirty="0"/>
              <a:t> </a:t>
            </a:r>
            <a:r>
              <a:rPr lang="en-GB" dirty="0" err="1"/>
              <a:t>kurulması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çalıştı</a:t>
            </a:r>
            <a:r>
              <a:rPr lang="en-GB" dirty="0"/>
              <a:t>.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Sürdürülebilir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destek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bulamadığı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için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bu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önemli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oluşum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hayata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GB" dirty="0" err="1">
                <a:solidFill>
                  <a:schemeClr val="bg2">
                    <a:lumMod val="50000"/>
                  </a:schemeClr>
                </a:solidFill>
              </a:rPr>
              <a:t>geçemedi</a:t>
            </a:r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.</a:t>
            </a:r>
          </a:p>
          <a:p>
            <a:endParaRPr lang="en-GB" dirty="0"/>
          </a:p>
          <a:p>
            <a:r>
              <a:rPr lang="en-GB" dirty="0"/>
              <a:t>2006 </a:t>
            </a:r>
            <a:r>
              <a:rPr lang="en-GB" dirty="0" err="1"/>
              <a:t>yılında</a:t>
            </a:r>
            <a:r>
              <a:rPr lang="en-GB" dirty="0"/>
              <a:t> </a:t>
            </a:r>
            <a:r>
              <a:rPr lang="en-GB" dirty="0" err="1"/>
              <a:t>ise</a:t>
            </a:r>
            <a:r>
              <a:rPr lang="en-GB" dirty="0"/>
              <a:t> </a:t>
            </a:r>
            <a:r>
              <a:rPr lang="en-GB" dirty="0" err="1"/>
              <a:t>ekibiyle</a:t>
            </a:r>
            <a:r>
              <a:rPr lang="en-GB" dirty="0"/>
              <a:t> </a:t>
            </a:r>
            <a:r>
              <a:rPr lang="en-GB" dirty="0" err="1"/>
              <a:t>birlikte</a:t>
            </a:r>
            <a:r>
              <a:rPr lang="en-GB" dirty="0"/>
              <a:t> Ankara </a:t>
            </a:r>
            <a:r>
              <a:rPr lang="en-GB" dirty="0" err="1"/>
              <a:t>Üniversitesi</a:t>
            </a:r>
            <a:r>
              <a:rPr lang="en-GB" dirty="0"/>
              <a:t> </a:t>
            </a:r>
            <a:r>
              <a:rPr lang="en-GB" dirty="0" err="1"/>
              <a:t>koordinatörlüğündeki</a:t>
            </a:r>
            <a:r>
              <a:rPr lang="en-GB" dirty="0"/>
              <a:t> “</a:t>
            </a:r>
            <a:r>
              <a:rPr lang="en-GB" b="1" i="1" dirty="0" err="1"/>
              <a:t>Türk</a:t>
            </a:r>
            <a:r>
              <a:rPr lang="en-GB" b="1" i="1" dirty="0"/>
              <a:t> </a:t>
            </a:r>
            <a:r>
              <a:rPr lang="en-GB" b="1" i="1" dirty="0" err="1"/>
              <a:t>Hızlandırıcı</a:t>
            </a:r>
            <a:r>
              <a:rPr lang="en-GB" b="1" i="1" dirty="0"/>
              <a:t> </a:t>
            </a:r>
            <a:r>
              <a:rPr lang="en-GB" b="1" i="1" dirty="0" err="1"/>
              <a:t>Merkezinin</a:t>
            </a:r>
            <a:r>
              <a:rPr lang="en-GB" b="1" i="1" dirty="0"/>
              <a:t> </a:t>
            </a:r>
            <a:r>
              <a:rPr lang="en-GB" b="1" i="1" dirty="0" err="1"/>
              <a:t>Teknik</a:t>
            </a:r>
            <a:r>
              <a:rPr lang="en-GB" b="1" i="1" dirty="0"/>
              <a:t> </a:t>
            </a:r>
            <a:r>
              <a:rPr lang="en-GB" b="1" i="1" dirty="0" err="1"/>
              <a:t>Tasarımı</a:t>
            </a:r>
            <a:r>
              <a:rPr lang="en-GB" b="1" i="1" dirty="0"/>
              <a:t> </a:t>
            </a:r>
            <a:r>
              <a:rPr lang="en-GB" b="1" i="1" dirty="0" err="1"/>
              <a:t>ve</a:t>
            </a:r>
            <a:r>
              <a:rPr lang="en-GB" b="1" i="1" dirty="0"/>
              <a:t> Test </a:t>
            </a:r>
            <a:r>
              <a:rPr lang="en-GB" b="1" i="1" dirty="0" err="1"/>
              <a:t>Laboratuarları</a:t>
            </a:r>
            <a:r>
              <a:rPr lang="en-GB" dirty="0"/>
              <a:t>” </a:t>
            </a:r>
            <a:r>
              <a:rPr lang="en-GB" dirty="0" err="1"/>
              <a:t>başlıklı</a:t>
            </a:r>
            <a:r>
              <a:rPr lang="en-GB" dirty="0"/>
              <a:t> </a:t>
            </a:r>
            <a:r>
              <a:rPr lang="en-GB" dirty="0" err="1"/>
              <a:t>Kalkınma</a:t>
            </a:r>
            <a:r>
              <a:rPr lang="en-GB" dirty="0"/>
              <a:t> </a:t>
            </a:r>
            <a:r>
              <a:rPr lang="en-GB" dirty="0" err="1"/>
              <a:t>Bakanlığı</a:t>
            </a:r>
            <a:r>
              <a:rPr lang="en-GB" dirty="0"/>
              <a:t> </a:t>
            </a:r>
            <a:r>
              <a:rPr lang="en-GB" dirty="0" err="1"/>
              <a:t>projesine</a:t>
            </a:r>
            <a:r>
              <a:rPr lang="en-GB" dirty="0"/>
              <a:t> </a:t>
            </a:r>
            <a:r>
              <a:rPr lang="en-GB" dirty="0" err="1"/>
              <a:t>katıldı</a:t>
            </a:r>
            <a:r>
              <a:rPr lang="en-GB" dirty="0"/>
              <a:t>.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782198" y="261969"/>
            <a:ext cx="44966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Son 10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yıldaki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çalışmaları</a:t>
            </a:r>
            <a:r>
              <a:rPr lang="en-GB" sz="20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(1997 </a:t>
            </a:r>
            <a:r>
              <a:rPr lang="mr-IN" sz="2000" b="1" dirty="0">
                <a:solidFill>
                  <a:schemeClr val="bg1">
                    <a:lumMod val="50000"/>
                  </a:schemeClr>
                </a:solidFill>
              </a:rPr>
              <a:t>–</a:t>
            </a:r>
            <a:r>
              <a:rPr lang="en-GB" sz="2000" b="1" dirty="0">
                <a:solidFill>
                  <a:schemeClr val="bg1">
                    <a:lumMod val="50000"/>
                  </a:schemeClr>
                </a:solidFill>
              </a:rPr>
              <a:t> 2007)</a:t>
            </a:r>
          </a:p>
        </p:txBody>
      </p:sp>
      <p:pic>
        <p:nvPicPr>
          <p:cNvPr id="9" name="Picture 2" descr="Kurumsal | İstinye Üniversitesi">
            <a:extLst>
              <a:ext uri="{FF2B5EF4-FFF2-40B4-BE49-F238E27FC236}">
                <a16:creationId xmlns:a16="http://schemas.microsoft.com/office/drawing/2014/main" id="{188B78F4-30B5-1D4A-B201-7B87F29AFD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4D20439D-C36D-194F-AEB8-4F2B3133347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917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7</a:t>
            </a:fld>
            <a:endParaRPr lang="en-GB"/>
          </a:p>
        </p:txBody>
      </p:sp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581250-4711-B243-B4C0-5C76BE1B6E8C}"/>
              </a:ext>
            </a:extLst>
          </p:cNvPr>
          <p:cNvSpPr txBox="1"/>
          <p:nvPr/>
        </p:nvSpPr>
        <p:spPr>
          <a:xfrm>
            <a:off x="9413176" y="1533465"/>
            <a:ext cx="2651824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/>
              <a:t>Bildiri</a:t>
            </a:r>
            <a:r>
              <a:rPr lang="en-GB" sz="2000" i="1" dirty="0"/>
              <a:t> </a:t>
            </a:r>
            <a:r>
              <a:rPr lang="en-GB" sz="2000" i="1" dirty="0" err="1"/>
              <a:t>başvuruları</a:t>
            </a:r>
            <a:endParaRPr lang="en-GB" sz="2000" i="1" dirty="0"/>
          </a:p>
          <a:p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tarafından</a:t>
            </a:r>
            <a:r>
              <a:rPr lang="en-GB" sz="2000" i="1" dirty="0"/>
              <a:t> </a:t>
            </a:r>
            <a:r>
              <a:rPr lang="en-GB" sz="2000" i="1" dirty="0" err="1"/>
              <a:t>değerlendirilmiştir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yaptığı</a:t>
            </a:r>
            <a:r>
              <a:rPr lang="en-GB" sz="2000" i="1" dirty="0"/>
              <a:t> </a:t>
            </a:r>
            <a:r>
              <a:rPr lang="en-GB" sz="2000" i="1" dirty="0" err="1"/>
              <a:t>çeşitli</a:t>
            </a:r>
            <a:r>
              <a:rPr lang="en-GB" sz="2000" i="1" dirty="0"/>
              <a:t> </a:t>
            </a:r>
            <a:r>
              <a:rPr lang="en-GB" sz="2000" i="1" dirty="0" err="1"/>
              <a:t>çalışmalarla</a:t>
            </a:r>
            <a:r>
              <a:rPr lang="en-GB" sz="2000" i="1" dirty="0"/>
              <a:t> </a:t>
            </a:r>
            <a:r>
              <a:rPr lang="en-GB" sz="2000" i="1" dirty="0" err="1"/>
              <a:t>çalıştayın</a:t>
            </a:r>
            <a:r>
              <a:rPr lang="en-GB" sz="2000" i="1" dirty="0"/>
              <a:t> </a:t>
            </a:r>
            <a:r>
              <a:rPr lang="en-GB" sz="2000" i="1" dirty="0" err="1"/>
              <a:t>amaç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r>
              <a:rPr lang="en-GB" sz="2000" i="1" dirty="0"/>
              <a:t> </a:t>
            </a:r>
            <a:r>
              <a:rPr lang="en-GB" sz="2000" i="1" dirty="0" err="1"/>
              <a:t>kapsamına</a:t>
            </a:r>
            <a:r>
              <a:rPr lang="en-GB" sz="2000" i="1" dirty="0"/>
              <a:t> </a:t>
            </a:r>
            <a:r>
              <a:rPr lang="en-GB" sz="2000" i="1" dirty="0" err="1"/>
              <a:t>uygun</a:t>
            </a:r>
            <a:r>
              <a:rPr lang="en-GB" sz="2000" i="1" dirty="0"/>
              <a:t> </a:t>
            </a:r>
            <a:r>
              <a:rPr lang="en-GB" sz="2000" i="1" dirty="0" err="1"/>
              <a:t>olarak</a:t>
            </a:r>
            <a:r>
              <a:rPr lang="en-GB" sz="2000" i="1" dirty="0"/>
              <a:t>  </a:t>
            </a:r>
            <a:r>
              <a:rPr lang="en-GB" sz="2000" i="1" dirty="0" err="1"/>
              <a:t>değerlendirme</a:t>
            </a:r>
            <a:r>
              <a:rPr lang="en-GB" sz="2000" i="1" dirty="0"/>
              <a:t> </a:t>
            </a:r>
            <a:r>
              <a:rPr lang="en-GB" sz="2000" i="1" dirty="0" err="1"/>
              <a:t>esaslarını</a:t>
            </a:r>
            <a:r>
              <a:rPr lang="en-GB" sz="2000" i="1" dirty="0"/>
              <a:t> </a:t>
            </a:r>
            <a:r>
              <a:rPr lang="en-GB" sz="2000" i="1" dirty="0" err="1"/>
              <a:t>belirlenmiştir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r>
              <a:rPr lang="en-GB" sz="2000" i="1" dirty="0" err="1"/>
              <a:t>Değerli</a:t>
            </a:r>
            <a:r>
              <a:rPr lang="en-GB" sz="2000" i="1" dirty="0"/>
              <a:t> </a:t>
            </a:r>
            <a:r>
              <a:rPr lang="en-GB" sz="2000" i="1" dirty="0" err="1"/>
              <a:t>katkıları</a:t>
            </a:r>
            <a:r>
              <a:rPr lang="en-GB" sz="2000" i="1" dirty="0"/>
              <a:t> </a:t>
            </a:r>
            <a:r>
              <a:rPr lang="en-GB" sz="2000" i="1" dirty="0" err="1"/>
              <a:t>sebebiyle</a:t>
            </a:r>
            <a:r>
              <a:rPr lang="en-GB" sz="2000" i="1" dirty="0"/>
              <a:t> </a:t>
            </a:r>
            <a:r>
              <a:rPr lang="en-GB" sz="2000" i="1" dirty="0" err="1"/>
              <a:t>Bilim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üyelerine</a:t>
            </a:r>
            <a:r>
              <a:rPr lang="en-GB" sz="2000" i="1" dirty="0"/>
              <a:t> </a:t>
            </a:r>
            <a:r>
              <a:rPr lang="en-GB" sz="2000" i="1" dirty="0" err="1"/>
              <a:t>teşekkür</a:t>
            </a:r>
            <a:r>
              <a:rPr lang="en-GB" sz="2000" i="1" dirty="0"/>
              <a:t> </a:t>
            </a:r>
            <a:r>
              <a:rPr lang="en-GB" sz="2000" i="1" dirty="0" err="1"/>
              <a:t>ederiz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endParaRPr lang="en-GB" sz="2000" dirty="0"/>
          </a:p>
        </p:txBody>
      </p:sp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DABE059B-4938-7E45-9549-BBCE5F62B29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9785297-C07C-7445-8B0E-4E0B7BC21B8A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49" t="26119" r="39460" b="22192"/>
          <a:stretch/>
        </p:blipFill>
        <p:spPr>
          <a:xfrm>
            <a:off x="3056350" y="812800"/>
            <a:ext cx="5962389" cy="5838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2789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8</a:t>
            </a:fld>
            <a:endParaRPr lang="en-GB"/>
          </a:p>
        </p:txBody>
      </p:sp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B581250-4711-B243-B4C0-5C76BE1B6E8C}"/>
              </a:ext>
            </a:extLst>
          </p:cNvPr>
          <p:cNvSpPr txBox="1"/>
          <p:nvPr/>
        </p:nvSpPr>
        <p:spPr>
          <a:xfrm>
            <a:off x="9372600" y="2650191"/>
            <a:ext cx="265182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i="1" dirty="0" err="1"/>
              <a:t>Çalıştayın</a:t>
            </a:r>
            <a:r>
              <a:rPr lang="en-GB" sz="2000" i="1" dirty="0"/>
              <a:t> </a:t>
            </a:r>
            <a:r>
              <a:rPr lang="en-GB" sz="2000" i="1" dirty="0" err="1"/>
              <a:t>organizasyonel</a:t>
            </a:r>
            <a:r>
              <a:rPr lang="en-GB" sz="2000" i="1" dirty="0"/>
              <a:t> </a:t>
            </a:r>
            <a:r>
              <a:rPr lang="en-GB" sz="2000" i="1" dirty="0" err="1"/>
              <a:t>süreçlerinde</a:t>
            </a:r>
            <a:r>
              <a:rPr lang="en-GB" sz="2000" i="1" dirty="0"/>
              <a:t> </a:t>
            </a:r>
            <a:r>
              <a:rPr lang="en-GB" sz="2000" i="1" dirty="0" err="1"/>
              <a:t>destek</a:t>
            </a:r>
            <a:r>
              <a:rPr lang="en-GB" sz="2000" i="1" dirty="0"/>
              <a:t> </a:t>
            </a:r>
            <a:r>
              <a:rPr lang="en-GB" sz="2000" i="1" dirty="0" err="1"/>
              <a:t>veren</a:t>
            </a:r>
            <a:r>
              <a:rPr lang="en-GB" sz="2000" i="1" dirty="0"/>
              <a:t> </a:t>
            </a:r>
            <a:r>
              <a:rPr lang="en-GB" sz="2000" i="1" dirty="0" err="1"/>
              <a:t>Düzenleme</a:t>
            </a:r>
            <a:r>
              <a:rPr lang="en-GB" sz="2000" i="1" dirty="0"/>
              <a:t> </a:t>
            </a:r>
            <a:r>
              <a:rPr lang="en-GB" sz="2000" i="1" dirty="0" err="1"/>
              <a:t>Kurulu</a:t>
            </a:r>
            <a:r>
              <a:rPr lang="en-GB" sz="2000" i="1" dirty="0"/>
              <a:t> </a:t>
            </a:r>
            <a:r>
              <a:rPr lang="en-GB" sz="2000" i="1" dirty="0" err="1"/>
              <a:t>üyelerine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endParaRPr lang="en-GB" sz="2000" i="1" dirty="0"/>
          </a:p>
          <a:p>
            <a:r>
              <a:rPr lang="en-GB" sz="2000" i="1" dirty="0" err="1"/>
              <a:t>İSÜ’nün</a:t>
            </a:r>
            <a:r>
              <a:rPr lang="en-GB" sz="2000" i="1" dirty="0"/>
              <a:t> </a:t>
            </a:r>
            <a:r>
              <a:rPr lang="en-GB" sz="2000" i="1" dirty="0" err="1"/>
              <a:t>ilgili</a:t>
            </a:r>
            <a:r>
              <a:rPr lang="en-GB" sz="2000" i="1" dirty="0"/>
              <a:t> </a:t>
            </a:r>
            <a:r>
              <a:rPr lang="en-GB" sz="2000" i="1" dirty="0" err="1"/>
              <a:t>birim</a:t>
            </a:r>
            <a:r>
              <a:rPr lang="en-GB" sz="2000" i="1" dirty="0"/>
              <a:t> </a:t>
            </a:r>
            <a:r>
              <a:rPr lang="en-GB" sz="2000" i="1" dirty="0" err="1"/>
              <a:t>ve</a:t>
            </a:r>
            <a:r>
              <a:rPr lang="en-GB" sz="2000" i="1" dirty="0"/>
              <a:t> </a:t>
            </a:r>
            <a:r>
              <a:rPr lang="en-GB" sz="2000" i="1" dirty="0" err="1"/>
              <a:t>personeline</a:t>
            </a:r>
            <a:r>
              <a:rPr lang="en-GB" sz="2000" i="1" dirty="0"/>
              <a:t> </a:t>
            </a:r>
            <a:r>
              <a:rPr lang="en-GB" sz="2000" i="1" dirty="0" err="1"/>
              <a:t>teşekkür</a:t>
            </a:r>
            <a:r>
              <a:rPr lang="en-GB" sz="2000" i="1" dirty="0"/>
              <a:t> </a:t>
            </a:r>
            <a:r>
              <a:rPr lang="en-GB" sz="2000" i="1" dirty="0" err="1"/>
              <a:t>ederiz</a:t>
            </a:r>
            <a:r>
              <a:rPr lang="en-GB" sz="2000" i="1" dirty="0"/>
              <a:t>.</a:t>
            </a:r>
          </a:p>
          <a:p>
            <a:endParaRPr lang="en-GB" sz="2000" i="1" dirty="0"/>
          </a:p>
          <a:p>
            <a:endParaRPr lang="en-GB" sz="2000" dirty="0"/>
          </a:p>
        </p:txBody>
      </p:sp>
      <p:pic>
        <p:nvPicPr>
          <p:cNvPr id="12" name="Picture 11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B8E2AD26-7EB3-8B44-B9ED-801100C02F5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C0126F5-B482-4C41-8DF2-5E302641AE7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207" t="45662" r="46309" b="11964"/>
          <a:stretch/>
        </p:blipFill>
        <p:spPr>
          <a:xfrm>
            <a:off x="3031299" y="812800"/>
            <a:ext cx="4972832" cy="497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51515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00478" y="0"/>
            <a:ext cx="9291522" cy="798653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5000"/>
                  <a:lumOff val="95000"/>
                </a:schemeClr>
              </a:gs>
              <a:gs pos="74000">
                <a:schemeClr val="accent3">
                  <a:lumMod val="45000"/>
                  <a:lumOff val="55000"/>
                </a:schemeClr>
              </a:gs>
              <a:gs pos="83000">
                <a:schemeClr val="accent3">
                  <a:lumMod val="45000"/>
                  <a:lumOff val="55000"/>
                </a:schemeClr>
              </a:gs>
              <a:gs pos="100000">
                <a:schemeClr val="accent3">
                  <a:lumMod val="30000"/>
                  <a:lumOff val="70000"/>
                </a:scheme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/>
          <p:cNvSpPr txBox="1"/>
          <p:nvPr/>
        </p:nvSpPr>
        <p:spPr>
          <a:xfrm>
            <a:off x="2374900" y="159953"/>
            <a:ext cx="9690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400" b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Bu </a:t>
            </a:r>
            <a:r>
              <a:rPr lang="en-GB" sz="2400" b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çalıştayda</a:t>
            </a:r>
            <a:endParaRPr lang="en-GB" sz="2400" b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7860A7-BEA6-754F-BD5F-4430A4654A35}" type="slidenum">
              <a:rPr lang="en-GB" smtClean="0"/>
              <a:t>9</a:t>
            </a:fld>
            <a:endParaRPr lang="en-GB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9769186"/>
              </p:ext>
            </p:extLst>
          </p:nvPr>
        </p:nvGraphicFramePr>
        <p:xfrm>
          <a:off x="3028949" y="883802"/>
          <a:ext cx="6134101" cy="285117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72406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003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8501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US" sz="2000" b="1" u="none" strike="noStrike" dirty="0">
                          <a:effectLst/>
                        </a:rPr>
                        <a:t>BİLDİRİ ÖZETİ BAŞVURULARI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Toplam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tr-TR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17</a:t>
                      </a:r>
                      <a:endParaRPr lang="ru-RU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Geri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çekilen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başvuru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 </a:t>
                      </a:r>
                      <a:r>
                        <a:rPr lang="en-US" sz="2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7275094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Kabul </a:t>
                      </a:r>
                      <a:r>
                        <a:rPr lang="en-US" sz="2000" u="none" strike="noStrike" dirty="0" err="1">
                          <a:effectLst/>
                        </a:rPr>
                        <a:t>edilen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8501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Kapsam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dışı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olup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baseline="0" dirty="0" err="1">
                          <a:effectLst/>
                        </a:rPr>
                        <a:t>alınamayan</a:t>
                      </a:r>
                      <a:r>
                        <a:rPr lang="en-US" sz="2000" u="none" strike="noStrike" baseline="0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8665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 err="1">
                          <a:effectLst/>
                        </a:rPr>
                        <a:t>Geçen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yılki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çalıştay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sunumlarıyla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örtüşmesi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sebebiyle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programa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alınmayan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başvuru</a:t>
                      </a:r>
                      <a:r>
                        <a:rPr lang="en-US" sz="2000" u="none" strike="noStrike" dirty="0">
                          <a:effectLst/>
                        </a:rPr>
                        <a:t> </a:t>
                      </a:r>
                      <a:r>
                        <a:rPr lang="en-US" sz="2000" u="none" strike="noStrike" dirty="0" err="1">
                          <a:effectLst/>
                        </a:rPr>
                        <a:t>sayısı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is-I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4521678"/>
              </p:ext>
            </p:extLst>
          </p:nvPr>
        </p:nvGraphicFramePr>
        <p:xfrm>
          <a:off x="3028949" y="5091112"/>
          <a:ext cx="5640265" cy="14478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8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16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2000" b="1" u="none" strike="noStrike" dirty="0">
                          <a:effectLst/>
                        </a:rPr>
                        <a:t>KABUL EDİLEN BİLDİRİLERİN İLLERE GÖRE DAĞILIMI*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200" i="1" u="none" strike="noStrike" dirty="0">
                          <a:effectLst/>
                        </a:rPr>
                        <a:t>*</a:t>
                      </a:r>
                      <a:r>
                        <a:rPr lang="en-US" sz="1200" i="1" u="none" strike="noStrike" dirty="0" err="1">
                          <a:effectLst/>
                        </a:rPr>
                        <a:t>Konuşmacıların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bağlı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bulundukları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kurum</a:t>
                      </a:r>
                      <a:r>
                        <a:rPr lang="en-US" sz="1200" i="1" u="none" strike="noStrike" dirty="0">
                          <a:effectLst/>
                        </a:rPr>
                        <a:t> </a:t>
                      </a:r>
                      <a:r>
                        <a:rPr lang="en-US" sz="1200" i="1" u="none" strike="noStrike" dirty="0" err="1">
                          <a:effectLst/>
                        </a:rPr>
                        <a:t>itibarıyla</a:t>
                      </a:r>
                      <a:endParaRPr lang="en-US" sz="1200" b="0" i="1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Ankara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Bursa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u="none" strike="noStrike" dirty="0">
                          <a:effectLst/>
                        </a:rPr>
                        <a:t>İstanbul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6</a:t>
                      </a:r>
                    </a:p>
                  </a:txBody>
                  <a:tcPr marL="6350" marR="6350" marT="635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298776"/>
              </p:ext>
            </p:extLst>
          </p:nvPr>
        </p:nvGraphicFramePr>
        <p:xfrm>
          <a:off x="3028949" y="3771462"/>
          <a:ext cx="5943600" cy="1244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556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873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 gridSpan="2">
                  <a:txBody>
                    <a:bodyPr/>
                    <a:lstStyle/>
                    <a:p>
                      <a:pPr algn="r" fontAlgn="b"/>
                      <a:r>
                        <a:rPr lang="en-US" sz="2000" b="1" u="none" strike="noStrike" dirty="0">
                          <a:effectLst/>
                        </a:rPr>
                        <a:t>KABUL EDİLEN BİLDİRİLERİN KONULARA GÖRE DAĞILIMI</a:t>
                      </a:r>
                      <a:endParaRPr lang="en-US" sz="2000" b="1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Algıç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4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Hızlandırıcı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>
                          <a:effectLst/>
                        </a:rPr>
                        <a:t>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u="none" strike="noStrike" dirty="0" err="1">
                          <a:effectLst/>
                        </a:rPr>
                        <a:t>Hızlandırıcı</a:t>
                      </a:r>
                      <a:r>
                        <a:rPr lang="en-US" sz="2000" u="none" strike="noStrike" dirty="0">
                          <a:effectLst/>
                        </a:rPr>
                        <a:t> &amp; Algıç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charset="0"/>
                      </a:endParaRP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6350" marR="6350" marT="6350" marB="0" anchor="b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689170" y="2544513"/>
            <a:ext cx="2110060" cy="20238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Program </a:t>
            </a:r>
            <a:r>
              <a:rPr lang="en-GB" dirty="0" err="1"/>
              <a:t>akışında</a:t>
            </a:r>
            <a:r>
              <a:rPr lang="en-GB" dirty="0"/>
              <a:t> </a:t>
            </a:r>
            <a:r>
              <a:rPr lang="en-GB" dirty="0" err="1"/>
              <a:t>bildirilerin</a:t>
            </a:r>
            <a:r>
              <a:rPr lang="en-GB" dirty="0"/>
              <a:t> </a:t>
            </a:r>
            <a:r>
              <a:rPr lang="en-GB" dirty="0" err="1"/>
              <a:t>sunumu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20 </a:t>
            </a:r>
            <a:r>
              <a:rPr lang="en-GB" dirty="0" err="1"/>
              <a:t>dakika</a:t>
            </a:r>
            <a:r>
              <a:rPr lang="en-GB" dirty="0"/>
              <a:t> </a:t>
            </a:r>
            <a:r>
              <a:rPr lang="en-GB" dirty="0" err="1"/>
              <a:t>öngörülmüş</a:t>
            </a:r>
            <a:r>
              <a:rPr lang="en-GB" dirty="0"/>
              <a:t>, 5 </a:t>
            </a:r>
            <a:r>
              <a:rPr lang="en-GB" dirty="0" err="1"/>
              <a:t>dakika</a:t>
            </a:r>
            <a:r>
              <a:rPr lang="en-GB" dirty="0"/>
              <a:t> da </a:t>
            </a:r>
            <a:r>
              <a:rPr lang="en-GB" dirty="0" err="1"/>
              <a:t>soru</a:t>
            </a:r>
            <a:r>
              <a:rPr lang="en-GB" dirty="0"/>
              <a:t> </a:t>
            </a:r>
            <a:r>
              <a:rPr lang="en-GB" dirty="0" err="1"/>
              <a:t>cevap</a:t>
            </a:r>
            <a:r>
              <a:rPr lang="en-GB" dirty="0"/>
              <a:t> </a:t>
            </a:r>
            <a:r>
              <a:rPr lang="en-GB" dirty="0" err="1"/>
              <a:t>için</a:t>
            </a:r>
            <a:r>
              <a:rPr lang="en-GB" dirty="0"/>
              <a:t> </a:t>
            </a:r>
            <a:r>
              <a:rPr lang="en-GB" dirty="0" err="1"/>
              <a:t>planlanmıştır</a:t>
            </a:r>
            <a:r>
              <a:rPr lang="en-GB" dirty="0"/>
              <a:t>. </a:t>
            </a:r>
          </a:p>
        </p:txBody>
      </p:sp>
      <p:pic>
        <p:nvPicPr>
          <p:cNvPr id="13" name="Picture 2" descr="Kurumsal | İstinye Üniversitesi">
            <a:extLst>
              <a:ext uri="{FF2B5EF4-FFF2-40B4-BE49-F238E27FC236}">
                <a16:creationId xmlns:a16="http://schemas.microsoft.com/office/drawing/2014/main" id="{9A2788A8-0CC6-8B48-B67E-48A90B8E0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alphaModFix/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 scaling="0"/>
                    </a14:imgEffect>
                    <a14:imgEffect>
                      <a14:sharpenSoften amount="100000"/>
                    </a14:imgEffect>
                    <a14:imgEffect>
                      <a14:colorTemperature colorTemp="11500"/>
                    </a14:imgEffect>
                    <a14:imgEffect>
                      <a14:saturation sat="0"/>
                    </a14:imgEffect>
                    <a14:imgEffect>
                      <a14:brightnessContrast bright="100000" contras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300123"/>
            <a:ext cx="1210962" cy="443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 descr="A blue and white cover with white text&#10;&#10;Description automatically generated">
            <a:extLst>
              <a:ext uri="{FF2B5EF4-FFF2-40B4-BE49-F238E27FC236}">
                <a16:creationId xmlns:a16="http://schemas.microsoft.com/office/drawing/2014/main" id="{D75A1702-8C74-B246-95A5-9D72729506A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-236" t="10408" r="19074"/>
          <a:stretch/>
        </p:blipFill>
        <p:spPr>
          <a:xfrm>
            <a:off x="36996" y="812800"/>
            <a:ext cx="2796245" cy="5487323"/>
          </a:xfrm>
          <a:prstGeom prst="rect">
            <a:avLst/>
          </a:prstGeom>
        </p:spPr>
      </p:pic>
      <p:graphicFrame>
        <p:nvGraphicFramePr>
          <p:cNvPr id="16" name="Table 15">
            <a:extLst>
              <a:ext uri="{FF2B5EF4-FFF2-40B4-BE49-F238E27FC236}">
                <a16:creationId xmlns:a16="http://schemas.microsoft.com/office/drawing/2014/main" id="{26E5C41E-C668-F445-AC4A-417FE72EC86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450412"/>
              </p:ext>
            </p:extLst>
          </p:nvPr>
        </p:nvGraphicFramePr>
        <p:xfrm>
          <a:off x="8864922" y="5338762"/>
          <a:ext cx="3111500" cy="952500"/>
        </p:xfrm>
        <a:graphic>
          <a:graphicData uri="http://schemas.openxmlformats.org/drawingml/2006/table">
            <a:tbl>
              <a:tblPr/>
              <a:tblGrid>
                <a:gridCol w="826146">
                  <a:extLst>
                    <a:ext uri="{9D8B030D-6E8A-4147-A177-3AD203B41FA5}">
                      <a16:colId xmlns:a16="http://schemas.microsoft.com/office/drawing/2014/main" val="862706835"/>
                    </a:ext>
                  </a:extLst>
                </a:gridCol>
                <a:gridCol w="354515">
                  <a:extLst>
                    <a:ext uri="{9D8B030D-6E8A-4147-A177-3AD203B41FA5}">
                      <a16:colId xmlns:a16="http://schemas.microsoft.com/office/drawing/2014/main" val="1199653037"/>
                    </a:ext>
                  </a:extLst>
                </a:gridCol>
                <a:gridCol w="712195">
                  <a:extLst>
                    <a:ext uri="{9D8B030D-6E8A-4147-A177-3AD203B41FA5}">
                      <a16:colId xmlns:a16="http://schemas.microsoft.com/office/drawing/2014/main" val="1741111252"/>
                    </a:ext>
                  </a:extLst>
                </a:gridCol>
                <a:gridCol w="696368">
                  <a:extLst>
                    <a:ext uri="{9D8B030D-6E8A-4147-A177-3AD203B41FA5}">
                      <a16:colId xmlns:a16="http://schemas.microsoft.com/office/drawing/2014/main" val="3213001299"/>
                    </a:ext>
                  </a:extLst>
                </a:gridCol>
                <a:gridCol w="522276">
                  <a:extLst>
                    <a:ext uri="{9D8B030D-6E8A-4147-A177-3AD203B41FA5}">
                      <a16:colId xmlns:a16="http://schemas.microsoft.com/office/drawing/2014/main" val="3489083236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endParaRPr lang="en-TR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Algıç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Hızlandırıcı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Hızl.&amp;Algıç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Toplam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3862765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564525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382502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1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3925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TR" sz="1100" b="0" i="1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4840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650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10927</TotalTime>
  <Words>1747</Words>
  <Application>Microsoft Macintosh PowerPoint</Application>
  <PresentationFormat>Widescreen</PresentationFormat>
  <Paragraphs>329</Paragraphs>
  <Slides>17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Chalkduster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Serkant Ali Cetin</dc:creator>
  <cp:lastModifiedBy>Serkant Ali ÇETİN, ISU</cp:lastModifiedBy>
  <cp:revision>166</cp:revision>
  <cp:lastPrinted>2020-11-28T21:21:04Z</cp:lastPrinted>
  <dcterms:created xsi:type="dcterms:W3CDTF">2020-08-27T07:33:37Z</dcterms:created>
  <dcterms:modified xsi:type="dcterms:W3CDTF">2023-12-02T06:15:44Z</dcterms:modified>
</cp:coreProperties>
</file>