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  <p:sldMasterId id="2147483690" r:id="rId2"/>
  </p:sldMasterIdLst>
  <p:notesMasterIdLst>
    <p:notesMasterId r:id="rId25"/>
  </p:notesMasterIdLst>
  <p:handoutMasterIdLst>
    <p:handoutMasterId r:id="rId26"/>
  </p:handoutMasterIdLst>
  <p:sldIdLst>
    <p:sldId id="256" r:id="rId3"/>
    <p:sldId id="685" r:id="rId4"/>
    <p:sldId id="766" r:id="rId5"/>
    <p:sldId id="415" r:id="rId6"/>
    <p:sldId id="742" r:id="rId7"/>
    <p:sldId id="773" r:id="rId8"/>
    <p:sldId id="744" r:id="rId9"/>
    <p:sldId id="750" r:id="rId10"/>
    <p:sldId id="745" r:id="rId11"/>
    <p:sldId id="746" r:id="rId12"/>
    <p:sldId id="747" r:id="rId13"/>
    <p:sldId id="771" r:id="rId14"/>
    <p:sldId id="770" r:id="rId15"/>
    <p:sldId id="775" r:id="rId16"/>
    <p:sldId id="777" r:id="rId17"/>
    <p:sldId id="776" r:id="rId18"/>
    <p:sldId id="774" r:id="rId19"/>
    <p:sldId id="768" r:id="rId20"/>
    <p:sldId id="779" r:id="rId21"/>
    <p:sldId id="780" r:id="rId22"/>
    <p:sldId id="763" r:id="rId23"/>
    <p:sldId id="715" r:id="rId24"/>
  </p:sldIdLst>
  <p:sldSz cx="12192000" cy="6858000"/>
  <p:notesSz cx="6797675" cy="9928225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6FB0CD56-9152-4EF2-AB6E-1AAAC2445293}">
          <p14:sldIdLst>
            <p14:sldId id="256"/>
            <p14:sldId id="685"/>
            <p14:sldId id="766"/>
            <p14:sldId id="415"/>
            <p14:sldId id="742"/>
            <p14:sldId id="773"/>
            <p14:sldId id="744"/>
            <p14:sldId id="750"/>
            <p14:sldId id="745"/>
            <p14:sldId id="746"/>
            <p14:sldId id="747"/>
            <p14:sldId id="771"/>
            <p14:sldId id="770"/>
            <p14:sldId id="775"/>
            <p14:sldId id="777"/>
            <p14:sldId id="776"/>
            <p14:sldId id="774"/>
            <p14:sldId id="768"/>
            <p14:sldId id="779"/>
            <p14:sldId id="780"/>
            <p14:sldId id="763"/>
            <p14:sldId id="71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rsli" initials="o" lastIdx="1" clrIdx="0">
    <p:extLst>
      <p:ext uri="{19B8F6BF-5375-455C-9EA6-DF929625EA0E}">
        <p15:presenceInfo xmlns:p15="http://schemas.microsoft.com/office/powerpoint/2012/main" userId="okars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ABE8"/>
    <a:srgbClr val="0000FF"/>
    <a:srgbClr val="C04BE5"/>
    <a:srgbClr val="63ED43"/>
    <a:srgbClr val="DCEC44"/>
    <a:srgbClr val="734AE6"/>
    <a:srgbClr val="ED9C43"/>
    <a:srgbClr val="E98517"/>
    <a:srgbClr val="46EAB7"/>
    <a:srgbClr val="E24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59" autoAdjust="0"/>
    <p:restoredTop sz="94660"/>
  </p:normalViewPr>
  <p:slideViewPr>
    <p:cSldViewPr snapToGrid="0">
      <p:cViewPr varScale="1">
        <p:scale>
          <a:sx n="83" d="100"/>
          <a:sy n="83" d="100"/>
        </p:scale>
        <p:origin x="60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205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15DA12-F129-48F7-AFC2-71009BE4732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19A9C83-8383-495E-94C7-23B4CF6A14F8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tr-TR" sz="2400" dirty="0">
              <a:solidFill>
                <a:schemeClr val="tx1"/>
              </a:solidFill>
            </a:rPr>
            <a:t>20 </a:t>
          </a:r>
          <a:r>
            <a:rPr lang="tr-TR" sz="2400" dirty="0" err="1">
              <a:solidFill>
                <a:schemeClr val="tx1"/>
              </a:solidFill>
            </a:rPr>
            <a:t>MeV</a:t>
          </a:r>
          <a:endParaRPr lang="en-US" sz="2400" dirty="0">
            <a:solidFill>
              <a:schemeClr val="tx1"/>
            </a:solidFill>
          </a:endParaRPr>
        </a:p>
      </dgm:t>
    </dgm:pt>
    <dgm:pt modelId="{8E47C253-668D-4446-A653-3DA84D068AF3}" type="parTrans" cxnId="{F57EAAFC-3FD4-40F3-B68B-BC6CB20EF92D}">
      <dgm:prSet/>
      <dgm:spPr/>
      <dgm:t>
        <a:bodyPr/>
        <a:lstStyle/>
        <a:p>
          <a:endParaRPr lang="en-US"/>
        </a:p>
      </dgm:t>
    </dgm:pt>
    <dgm:pt modelId="{B8A1DD38-59E7-4E6E-A4DD-1E1F5C6AEAF8}" type="sibTrans" cxnId="{F57EAAFC-3FD4-40F3-B68B-BC6CB20EF92D}">
      <dgm:prSet/>
      <dgm:spPr/>
      <dgm:t>
        <a:bodyPr/>
        <a:lstStyle/>
        <a:p>
          <a:endParaRPr lang="en-US"/>
        </a:p>
      </dgm:t>
    </dgm:pt>
    <dgm:pt modelId="{5CC5731E-5B9D-4504-A98B-981A86A7115D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tr-TR" sz="1600" dirty="0" err="1">
              <a:solidFill>
                <a:schemeClr val="tx1"/>
              </a:solidFill>
            </a:rPr>
            <a:t>Nuclear</a:t>
          </a:r>
          <a:r>
            <a:rPr lang="tr-TR" sz="1600" dirty="0">
              <a:solidFill>
                <a:schemeClr val="tx1"/>
              </a:solidFill>
            </a:rPr>
            <a:t> </a:t>
          </a:r>
          <a:r>
            <a:rPr lang="tr-TR" sz="1600" dirty="0" err="1">
              <a:solidFill>
                <a:schemeClr val="tx1"/>
              </a:solidFill>
            </a:rPr>
            <a:t>exp</a:t>
          </a:r>
          <a:r>
            <a:rPr lang="tr-TR" sz="1600" dirty="0">
              <a:solidFill>
                <a:schemeClr val="tx1"/>
              </a:solidFill>
            </a:rPr>
            <a:t>…</a:t>
          </a:r>
        </a:p>
        <a:p>
          <a:pPr algn="l"/>
          <a:r>
            <a:rPr lang="tr-TR" sz="1600" dirty="0">
              <a:solidFill>
                <a:schemeClr val="tx1"/>
              </a:solidFill>
            </a:rPr>
            <a:t>40 </a:t>
          </a:r>
          <a:r>
            <a:rPr lang="tr-TR" sz="1600" dirty="0" smtClean="0">
              <a:solidFill>
                <a:schemeClr val="tx1"/>
              </a:solidFill>
            </a:rPr>
            <a:t>MeV’e doğru </a:t>
          </a:r>
          <a:endParaRPr lang="tr-TR" sz="1600" dirty="0">
            <a:solidFill>
              <a:schemeClr val="tx1"/>
            </a:solidFill>
          </a:endParaRPr>
        </a:p>
      </dgm:t>
    </dgm:pt>
    <dgm:pt modelId="{839DB085-BA56-4E51-94CB-3B7A98DEA3F5}" type="parTrans" cxnId="{C4211959-B041-46C4-A02D-EE689AD07013}">
      <dgm:prSet/>
      <dgm:spPr/>
      <dgm:t>
        <a:bodyPr/>
        <a:lstStyle/>
        <a:p>
          <a:endParaRPr lang="en-US"/>
        </a:p>
      </dgm:t>
    </dgm:pt>
    <dgm:pt modelId="{09737984-7E79-4FEA-8ECE-419D84D0C881}" type="sibTrans" cxnId="{C4211959-B041-46C4-A02D-EE689AD07013}">
      <dgm:prSet/>
      <dgm:spPr/>
      <dgm:t>
        <a:bodyPr/>
        <a:lstStyle/>
        <a:p>
          <a:endParaRPr lang="en-US"/>
        </a:p>
      </dgm:t>
    </dgm:pt>
    <dgm:pt modelId="{08E2642E-9307-42D1-9B08-F4444C9CF861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tr-TR" sz="2400" dirty="0">
              <a:solidFill>
                <a:schemeClr val="tx1"/>
              </a:solidFill>
            </a:rPr>
            <a:t>FEL</a:t>
          </a:r>
          <a:endParaRPr lang="en-US" sz="2400" dirty="0">
            <a:solidFill>
              <a:schemeClr val="tx1"/>
            </a:solidFill>
          </a:endParaRPr>
        </a:p>
      </dgm:t>
    </dgm:pt>
    <dgm:pt modelId="{4C1B8442-00A9-4897-AD55-E08966881EF6}" type="parTrans" cxnId="{F9E8D6D9-D65D-474C-A23C-818EC037E969}">
      <dgm:prSet/>
      <dgm:spPr/>
      <dgm:t>
        <a:bodyPr/>
        <a:lstStyle/>
        <a:p>
          <a:endParaRPr lang="en-US"/>
        </a:p>
      </dgm:t>
    </dgm:pt>
    <dgm:pt modelId="{A7F090D3-32A6-409D-B5B0-2A9E48DF29C3}" type="sibTrans" cxnId="{F9E8D6D9-D65D-474C-A23C-818EC037E969}">
      <dgm:prSet/>
      <dgm:spPr/>
      <dgm:t>
        <a:bodyPr/>
        <a:lstStyle/>
        <a:p>
          <a:endParaRPr lang="en-US"/>
        </a:p>
      </dgm:t>
    </dgm:pt>
    <dgm:pt modelId="{B3D5CEA2-A970-44F6-B26C-70AACEC65198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tr-TR" sz="1800" dirty="0">
              <a:solidFill>
                <a:schemeClr val="tx1"/>
              </a:solidFill>
            </a:rPr>
            <a:t>FEL</a:t>
          </a:r>
          <a:r>
            <a:rPr lang="tr-TR" sz="1800" dirty="0"/>
            <a:t> </a:t>
          </a:r>
          <a:r>
            <a:rPr lang="tr-TR" sz="1800" dirty="0" err="1">
              <a:solidFill>
                <a:schemeClr val="tx1"/>
              </a:solidFill>
            </a:rPr>
            <a:t>experiments</a:t>
          </a:r>
          <a:endParaRPr lang="en-US" sz="1800" dirty="0">
            <a:solidFill>
              <a:schemeClr val="tx1"/>
            </a:solidFill>
          </a:endParaRPr>
        </a:p>
      </dgm:t>
    </dgm:pt>
    <dgm:pt modelId="{C9F80FC9-3E31-44E8-BEFD-87677BF52AF3}" type="parTrans" cxnId="{73375B47-07D5-46DC-9EBB-6DBC46886932}">
      <dgm:prSet/>
      <dgm:spPr/>
      <dgm:t>
        <a:bodyPr/>
        <a:lstStyle/>
        <a:p>
          <a:endParaRPr lang="en-US"/>
        </a:p>
      </dgm:t>
    </dgm:pt>
    <dgm:pt modelId="{841DA7EC-7904-4846-B8A1-D562DC0E7251}" type="sibTrans" cxnId="{73375B47-07D5-46DC-9EBB-6DBC46886932}">
      <dgm:prSet/>
      <dgm:spPr/>
      <dgm:t>
        <a:bodyPr/>
        <a:lstStyle/>
        <a:p>
          <a:endParaRPr lang="en-US"/>
        </a:p>
      </dgm:t>
    </dgm:pt>
    <dgm:pt modelId="{6817B155-1180-434D-A4D9-0D614EC70FD6}" type="pres">
      <dgm:prSet presAssocID="{B115DA12-F129-48F7-AFC2-71009BE4732A}" presName="Name0" presStyleCnt="0">
        <dgm:presLayoutVars>
          <dgm:dir/>
          <dgm:animLvl val="lvl"/>
          <dgm:resizeHandles val="exact"/>
        </dgm:presLayoutVars>
      </dgm:prSet>
      <dgm:spPr/>
    </dgm:pt>
    <dgm:pt modelId="{DA64D770-D515-4F05-A0A5-E65F88B06878}" type="pres">
      <dgm:prSet presAssocID="{019A9C83-8383-495E-94C7-23B4CF6A14F8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0CBF27-05A9-41B0-9745-B8B9819D6C45}" type="pres">
      <dgm:prSet presAssocID="{B8A1DD38-59E7-4E6E-A4DD-1E1F5C6AEAF8}" presName="parTxOnlySpace" presStyleCnt="0"/>
      <dgm:spPr/>
    </dgm:pt>
    <dgm:pt modelId="{A57A70DF-9667-4642-A36B-E6D1DEEA5448}" type="pres">
      <dgm:prSet presAssocID="{5CC5731E-5B9D-4504-A98B-981A86A7115D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C36CA7-E7C4-440B-9845-65800E923961}" type="pres">
      <dgm:prSet presAssocID="{09737984-7E79-4FEA-8ECE-419D84D0C881}" presName="parTxOnlySpace" presStyleCnt="0"/>
      <dgm:spPr/>
    </dgm:pt>
    <dgm:pt modelId="{854F0790-8067-487A-AE0F-34B8075B623F}" type="pres">
      <dgm:prSet presAssocID="{08E2642E-9307-42D1-9B08-F4444C9CF86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AEAFFB-DAD6-4B12-B6BF-2D13B344BE0E}" type="pres">
      <dgm:prSet presAssocID="{A7F090D3-32A6-409D-B5B0-2A9E48DF29C3}" presName="parTxOnlySpace" presStyleCnt="0"/>
      <dgm:spPr/>
    </dgm:pt>
    <dgm:pt modelId="{6366A43B-71A1-48B3-ABE1-8EE820B6A33A}" type="pres">
      <dgm:prSet presAssocID="{B3D5CEA2-A970-44F6-B26C-70AACEC65198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B40E88-500F-43F2-BE61-06EC9661CE42}" type="presOf" srcId="{08E2642E-9307-42D1-9B08-F4444C9CF861}" destId="{854F0790-8067-487A-AE0F-34B8075B623F}" srcOrd="0" destOrd="0" presId="urn:microsoft.com/office/officeart/2005/8/layout/chevron1"/>
    <dgm:cxn modelId="{44056047-DCFA-4A99-ABC8-3A31CD2B26FB}" type="presOf" srcId="{B3D5CEA2-A970-44F6-B26C-70AACEC65198}" destId="{6366A43B-71A1-48B3-ABE1-8EE820B6A33A}" srcOrd="0" destOrd="0" presId="urn:microsoft.com/office/officeart/2005/8/layout/chevron1"/>
    <dgm:cxn modelId="{F9E8D6D9-D65D-474C-A23C-818EC037E969}" srcId="{B115DA12-F129-48F7-AFC2-71009BE4732A}" destId="{08E2642E-9307-42D1-9B08-F4444C9CF861}" srcOrd="2" destOrd="0" parTransId="{4C1B8442-00A9-4897-AD55-E08966881EF6}" sibTransId="{A7F090D3-32A6-409D-B5B0-2A9E48DF29C3}"/>
    <dgm:cxn modelId="{465522DD-F0EF-489C-9BF8-3E26D5AEEA1E}" type="presOf" srcId="{5CC5731E-5B9D-4504-A98B-981A86A7115D}" destId="{A57A70DF-9667-4642-A36B-E6D1DEEA5448}" srcOrd="0" destOrd="0" presId="urn:microsoft.com/office/officeart/2005/8/layout/chevron1"/>
    <dgm:cxn modelId="{C4211959-B041-46C4-A02D-EE689AD07013}" srcId="{B115DA12-F129-48F7-AFC2-71009BE4732A}" destId="{5CC5731E-5B9D-4504-A98B-981A86A7115D}" srcOrd="1" destOrd="0" parTransId="{839DB085-BA56-4E51-94CB-3B7A98DEA3F5}" sibTransId="{09737984-7E79-4FEA-8ECE-419D84D0C881}"/>
    <dgm:cxn modelId="{73375B47-07D5-46DC-9EBB-6DBC46886932}" srcId="{B115DA12-F129-48F7-AFC2-71009BE4732A}" destId="{B3D5CEA2-A970-44F6-B26C-70AACEC65198}" srcOrd="3" destOrd="0" parTransId="{C9F80FC9-3E31-44E8-BEFD-87677BF52AF3}" sibTransId="{841DA7EC-7904-4846-B8A1-D562DC0E7251}"/>
    <dgm:cxn modelId="{E750DB3B-85B8-4C90-9B71-B83F801D6C9F}" type="presOf" srcId="{019A9C83-8383-495E-94C7-23B4CF6A14F8}" destId="{DA64D770-D515-4F05-A0A5-E65F88B06878}" srcOrd="0" destOrd="0" presId="urn:microsoft.com/office/officeart/2005/8/layout/chevron1"/>
    <dgm:cxn modelId="{F57EAAFC-3FD4-40F3-B68B-BC6CB20EF92D}" srcId="{B115DA12-F129-48F7-AFC2-71009BE4732A}" destId="{019A9C83-8383-495E-94C7-23B4CF6A14F8}" srcOrd="0" destOrd="0" parTransId="{8E47C253-668D-4446-A653-3DA84D068AF3}" sibTransId="{B8A1DD38-59E7-4E6E-A4DD-1E1F5C6AEAF8}"/>
    <dgm:cxn modelId="{2CF2AAB7-E6A3-44E8-B205-5E741624F0EE}" type="presOf" srcId="{B115DA12-F129-48F7-AFC2-71009BE4732A}" destId="{6817B155-1180-434D-A4D9-0D614EC70FD6}" srcOrd="0" destOrd="0" presId="urn:microsoft.com/office/officeart/2005/8/layout/chevron1"/>
    <dgm:cxn modelId="{3CB5FF73-B31F-4517-9231-B039A0AC65B9}" type="presParOf" srcId="{6817B155-1180-434D-A4D9-0D614EC70FD6}" destId="{DA64D770-D515-4F05-A0A5-E65F88B06878}" srcOrd="0" destOrd="0" presId="urn:microsoft.com/office/officeart/2005/8/layout/chevron1"/>
    <dgm:cxn modelId="{1950D62C-9F1E-4F8A-8A4D-91AF2C0D05BF}" type="presParOf" srcId="{6817B155-1180-434D-A4D9-0D614EC70FD6}" destId="{4D0CBF27-05A9-41B0-9745-B8B9819D6C45}" srcOrd="1" destOrd="0" presId="urn:microsoft.com/office/officeart/2005/8/layout/chevron1"/>
    <dgm:cxn modelId="{6F5DF2EE-550C-4AA6-AE40-971E5B20D378}" type="presParOf" srcId="{6817B155-1180-434D-A4D9-0D614EC70FD6}" destId="{A57A70DF-9667-4642-A36B-E6D1DEEA5448}" srcOrd="2" destOrd="0" presId="urn:microsoft.com/office/officeart/2005/8/layout/chevron1"/>
    <dgm:cxn modelId="{1F4E15B9-54C4-4134-BF19-5798C20412B1}" type="presParOf" srcId="{6817B155-1180-434D-A4D9-0D614EC70FD6}" destId="{EEC36CA7-E7C4-440B-9845-65800E923961}" srcOrd="3" destOrd="0" presId="urn:microsoft.com/office/officeart/2005/8/layout/chevron1"/>
    <dgm:cxn modelId="{79309370-7181-409A-8C47-C3A7D687072B}" type="presParOf" srcId="{6817B155-1180-434D-A4D9-0D614EC70FD6}" destId="{854F0790-8067-487A-AE0F-34B8075B623F}" srcOrd="4" destOrd="0" presId="urn:microsoft.com/office/officeart/2005/8/layout/chevron1"/>
    <dgm:cxn modelId="{538BCBAE-4151-43E6-AEA2-E647D5FF1EC7}" type="presParOf" srcId="{6817B155-1180-434D-A4D9-0D614EC70FD6}" destId="{C6AEAFFB-DAD6-4B12-B6BF-2D13B344BE0E}" srcOrd="5" destOrd="0" presId="urn:microsoft.com/office/officeart/2005/8/layout/chevron1"/>
    <dgm:cxn modelId="{68308962-C94D-46A0-AD40-EF0AA503DAFE}" type="presParOf" srcId="{6817B155-1180-434D-A4D9-0D614EC70FD6}" destId="{6366A43B-71A1-48B3-ABE1-8EE820B6A33A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64D770-D515-4F05-A0A5-E65F88B06878}">
      <dsp:nvSpPr>
        <dsp:cNvPr id="0" name=""/>
        <dsp:cNvSpPr/>
      </dsp:nvSpPr>
      <dsp:spPr>
        <a:xfrm>
          <a:off x="4318" y="411000"/>
          <a:ext cx="2513638" cy="1005455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kern="1200" dirty="0">
              <a:solidFill>
                <a:schemeClr val="tx1"/>
              </a:solidFill>
            </a:rPr>
            <a:t>20 </a:t>
          </a:r>
          <a:r>
            <a:rPr lang="tr-TR" sz="2400" kern="1200" dirty="0" err="1">
              <a:solidFill>
                <a:schemeClr val="tx1"/>
              </a:solidFill>
            </a:rPr>
            <a:t>MeV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07046" y="411000"/>
        <a:ext cx="1508183" cy="1005455"/>
      </dsp:txXfrm>
    </dsp:sp>
    <dsp:sp modelId="{A57A70DF-9667-4642-A36B-E6D1DEEA5448}">
      <dsp:nvSpPr>
        <dsp:cNvPr id="0" name=""/>
        <dsp:cNvSpPr/>
      </dsp:nvSpPr>
      <dsp:spPr>
        <a:xfrm>
          <a:off x="2266593" y="411000"/>
          <a:ext cx="2513638" cy="1005455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 dirty="0" err="1">
              <a:solidFill>
                <a:schemeClr val="tx1"/>
              </a:solidFill>
            </a:rPr>
            <a:t>Nuclear</a:t>
          </a:r>
          <a:r>
            <a:rPr lang="tr-TR" sz="1600" kern="1200" dirty="0">
              <a:solidFill>
                <a:schemeClr val="tx1"/>
              </a:solidFill>
            </a:rPr>
            <a:t> </a:t>
          </a:r>
          <a:r>
            <a:rPr lang="tr-TR" sz="1600" kern="1200" dirty="0" err="1">
              <a:solidFill>
                <a:schemeClr val="tx1"/>
              </a:solidFill>
            </a:rPr>
            <a:t>exp</a:t>
          </a:r>
          <a:r>
            <a:rPr lang="tr-TR" sz="1600" kern="1200" dirty="0">
              <a:solidFill>
                <a:schemeClr val="tx1"/>
              </a:solidFill>
            </a:rPr>
            <a:t>…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 dirty="0">
              <a:solidFill>
                <a:schemeClr val="tx1"/>
              </a:solidFill>
            </a:rPr>
            <a:t>40 </a:t>
          </a:r>
          <a:r>
            <a:rPr lang="tr-TR" sz="1600" kern="1200" dirty="0" smtClean="0">
              <a:solidFill>
                <a:schemeClr val="tx1"/>
              </a:solidFill>
            </a:rPr>
            <a:t>MeV’e doğru </a:t>
          </a:r>
          <a:endParaRPr lang="tr-TR" sz="1600" kern="1200" dirty="0">
            <a:solidFill>
              <a:schemeClr val="tx1"/>
            </a:solidFill>
          </a:endParaRPr>
        </a:p>
      </dsp:txBody>
      <dsp:txXfrm>
        <a:off x="2769321" y="411000"/>
        <a:ext cx="1508183" cy="1005455"/>
      </dsp:txXfrm>
    </dsp:sp>
    <dsp:sp modelId="{854F0790-8067-487A-AE0F-34B8075B623F}">
      <dsp:nvSpPr>
        <dsp:cNvPr id="0" name=""/>
        <dsp:cNvSpPr/>
      </dsp:nvSpPr>
      <dsp:spPr>
        <a:xfrm>
          <a:off x="4528868" y="411000"/>
          <a:ext cx="2513638" cy="1005455"/>
        </a:xfrm>
        <a:prstGeom prst="chevron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kern="1200" dirty="0">
              <a:solidFill>
                <a:schemeClr val="tx1"/>
              </a:solidFill>
            </a:rPr>
            <a:t>FEL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031596" y="411000"/>
        <a:ext cx="1508183" cy="1005455"/>
      </dsp:txXfrm>
    </dsp:sp>
    <dsp:sp modelId="{6366A43B-71A1-48B3-ABE1-8EE820B6A33A}">
      <dsp:nvSpPr>
        <dsp:cNvPr id="0" name=""/>
        <dsp:cNvSpPr/>
      </dsp:nvSpPr>
      <dsp:spPr>
        <a:xfrm>
          <a:off x="6791142" y="411000"/>
          <a:ext cx="2513638" cy="1005455"/>
        </a:xfrm>
        <a:prstGeom prst="chevron">
          <a:avLst/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kern="1200" dirty="0">
              <a:solidFill>
                <a:schemeClr val="tx1"/>
              </a:solidFill>
            </a:rPr>
            <a:t>FEL</a:t>
          </a:r>
          <a:r>
            <a:rPr lang="tr-TR" sz="1800" kern="1200" dirty="0"/>
            <a:t> </a:t>
          </a:r>
          <a:r>
            <a:rPr lang="tr-TR" sz="1800" kern="1200" dirty="0" err="1">
              <a:solidFill>
                <a:schemeClr val="tx1"/>
              </a:solidFill>
            </a:rPr>
            <a:t>experiments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7293870" y="411000"/>
        <a:ext cx="1508183" cy="10054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E34A-C0A6-4C69-B908-C89961DA3826}" type="datetimeFigureOut">
              <a:rPr lang="tr-TR" smtClean="0"/>
              <a:t>2.12.2023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6F7B6-F282-4A09-B8E2-2B84F560C9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2717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3C734-B340-4EC9-88BB-8899B59CFA29}" type="datetimeFigureOut">
              <a:rPr lang="tr-TR" smtClean="0"/>
              <a:t>2.12.2023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97F48-69F1-4535-B1FE-2F5AE3659B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09809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04314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37956">
              <a:defRPr/>
            </a:pPr>
            <a:fld id="{F0197F48-69F1-4535-B1FE-2F5AE3659B0B}" type="slidenum">
              <a:rPr lang="tr-TR">
                <a:solidFill>
                  <a:prstClr val="black"/>
                </a:solidFill>
                <a:latin typeface="Calibri" panose="020F0502020204030204"/>
              </a:rPr>
              <a:pPr defTabSz="837956">
                <a:defRPr/>
              </a:pPr>
              <a:t>3</a:t>
            </a:fld>
            <a:endParaRPr lang="tr-T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60015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0058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00972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7739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8728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9741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43784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microsoft.com/office/2007/relationships/hdphoto" Target="../media/hdphoto3.wdp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963" y="2532678"/>
            <a:ext cx="9297317" cy="1846534"/>
          </a:xfrm>
        </p:spPr>
        <p:txBody>
          <a:bodyPr anchor="b"/>
          <a:lstStyle>
            <a:lvl1pPr algn="l">
              <a:defRPr sz="6000">
                <a:solidFill>
                  <a:srgbClr val="BE9F1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553" y="4488849"/>
            <a:ext cx="8132323" cy="1305769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64A9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19A2053-CA24-48D2-B4A5-709B9FC28EC1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39" y="215541"/>
            <a:ext cx="7326873" cy="135258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195790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47319-82BF-4E83-A131-C4C964E4DFB5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1434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8777-1352-48BA-8FDB-3CE1CC5687CE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41047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0863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9916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3617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264A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0FB3-225B-4C7A-BFEF-F13A7DDD90BE}" type="datetime1">
              <a:rPr lang="tr-TR" smtClean="0"/>
              <a:t>2.12.2023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8081" y="2448292"/>
            <a:ext cx="8007350" cy="2852737"/>
          </a:xfrm>
        </p:spPr>
        <p:txBody>
          <a:bodyPr anchor="b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1525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0189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Text"/>
          <p:cNvSpPr txBox="1">
            <a:spLocks noGrp="1"/>
          </p:cNvSpPr>
          <p:nvPr>
            <p:ph type="title"/>
          </p:nvPr>
        </p:nvSpPr>
        <p:spPr>
          <a:xfrm>
            <a:off x="1188720" y="274320"/>
            <a:ext cx="9814560" cy="117729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>
              <a:defRPr>
                <a:latin typeface="+mn-lt"/>
                <a:ea typeface="+mn-ea"/>
                <a:cs typeface="+mn-cs"/>
                <a:sym typeface="Chalkboard SE Regular"/>
              </a:defRPr>
            </a:lvl1pPr>
          </a:lstStyle>
          <a:p>
            <a:r>
              <a:t>Title Text</a:t>
            </a:r>
          </a:p>
        </p:txBody>
      </p:sp>
      <p:sp>
        <p:nvSpPr>
          <p:cNvPr id="137" name="Body Level One…"/>
          <p:cNvSpPr txBox="1">
            <a:spLocks noGrp="1"/>
          </p:cNvSpPr>
          <p:nvPr>
            <p:ph type="body" idx="1"/>
          </p:nvPr>
        </p:nvSpPr>
        <p:spPr>
          <a:xfrm>
            <a:off x="1188720" y="1577340"/>
            <a:ext cx="9814560" cy="452628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marL="80432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1pPr>
            <a:lvl2pPr marL="129581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2pPr>
            <a:lvl3pPr marL="177587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3pPr>
            <a:lvl4pPr marL="229022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4pPr>
            <a:lvl5pPr marL="281600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29043" y="6492240"/>
            <a:ext cx="337790" cy="295059"/>
          </a:xfrm>
          <a:prstGeom prst="rect">
            <a:avLst/>
          </a:prstGeom>
        </p:spPr>
        <p:txBody>
          <a:bodyPr lIns="50800" tIns="50800" rIns="50800" bIns="50800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072093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63F68-9E09-4F65-90C6-9DDD915D66FC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518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48E53-68E9-44CB-A324-6303598E4222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71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553" y="1238391"/>
            <a:ext cx="11780195" cy="51518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fld id="{805F2F18-1FDB-47CA-825B-AB819A52A8DB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fld id="{84CDF53C-BE00-4E83-89E8-DD91EA6DA5D6}" type="slidenum">
              <a:rPr lang="tr-TR" smtClean="0"/>
              <a:pPr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56749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0886-7DE8-4406-9EB6-63B2D03EB2F9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083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18B-E165-4B9A-837B-69C8C65DDA91}" type="datetime1">
              <a:rPr lang="tr-TR" smtClean="0"/>
              <a:t>2.12.2023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39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C4D4-ECC6-4492-A227-73BF4F307841}" type="datetime1">
              <a:rPr lang="tr-TR" smtClean="0"/>
              <a:t>2.12.2023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444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1BB3-9086-48C8-A26A-BF1DBABF25EB}" type="datetime1">
              <a:rPr lang="tr-TR" smtClean="0"/>
              <a:t>2.12.2023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12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7468D-C656-49AD-A7CA-E3B0496C00E9}" type="datetime1">
              <a:rPr lang="tr-TR" smtClean="0"/>
              <a:t>2.12.2023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822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B02A-1D44-45C4-B519-762AC27078E7}" type="datetime1">
              <a:rPr lang="tr-TR" smtClean="0"/>
              <a:t>2.12.2023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286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49B4-E9D8-43DD-A019-1BC5E089ADE2}" type="datetime1">
              <a:rPr lang="tr-TR" smtClean="0"/>
              <a:t>2.12.2023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306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B8C9-8A71-41A2-B621-465DB8A7CCCD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844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0286-9E79-4793-AC44-062FDAA166B2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1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0B6-2F87-4923-9B8B-F7057086DACC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8283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553" y="1293778"/>
            <a:ext cx="5846323" cy="51264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93778"/>
            <a:ext cx="5802548" cy="51264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792E-9755-4B62-B7B4-3304B7072C00}" type="datetime1">
              <a:rPr lang="tr-TR" smtClean="0"/>
              <a:t>2.12.2023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6206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74" y="72181"/>
            <a:ext cx="8926766" cy="9978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774" y="1274317"/>
            <a:ext cx="5906801" cy="8500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774" y="2235567"/>
            <a:ext cx="5906801" cy="4048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74317"/>
            <a:ext cx="5802548" cy="8500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35566"/>
            <a:ext cx="5802548" cy="4048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5B90-422A-4C16-AC40-92FF9BE80A72}" type="datetime1">
              <a:rPr lang="tr-TR" smtClean="0"/>
              <a:t>2.12.2023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773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9F2D-F061-4C02-B773-E74233BC2907}" type="datetime1">
              <a:rPr lang="tr-TR" smtClean="0"/>
              <a:t>2.12.2023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4721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515B-21E2-4CC0-BBE1-DEC902DA24D2}" type="datetime1">
              <a:rPr lang="tr-TR" smtClean="0"/>
              <a:t>2.12.2023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8081" y="2448292"/>
            <a:ext cx="9457268" cy="2852737"/>
          </a:xfrm>
        </p:spPr>
        <p:txBody>
          <a:bodyPr anchor="b"/>
          <a:lstStyle>
            <a:lvl1pPr>
              <a:lnSpc>
                <a:spcPct val="100000"/>
              </a:lnSpc>
              <a:defRPr sz="6000">
                <a:solidFill>
                  <a:srgbClr val="264A9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tr-T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431" y="219420"/>
            <a:ext cx="3399317" cy="1223208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0625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54" y="97277"/>
            <a:ext cx="9105090" cy="101721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254868"/>
            <a:ext cx="6791560" cy="50097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553" y="1254868"/>
            <a:ext cx="4795735" cy="50097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71F2A-D66D-407A-83BC-9C36FBBB21F9}" type="datetime1">
              <a:rPr lang="tr-TR" smtClean="0"/>
              <a:t>2.12.2023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4052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4731-6DBE-4418-8654-0BC6BAE416BB}" type="datetime1">
              <a:rPr lang="tr-TR" smtClean="0"/>
              <a:t>2.12.2023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663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1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54" y="56005"/>
            <a:ext cx="8878326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r-T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553" y="1254867"/>
            <a:ext cx="11780195" cy="5151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4553" y="6494633"/>
            <a:ext cx="2743200" cy="2560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6C2AC-6FAE-4808-BB2B-ED3C49BAE2D7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4633"/>
            <a:ext cx="4114800" cy="265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okarsli@tarla-fel.org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31548" y="6494633"/>
            <a:ext cx="2743200" cy="27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439" y="88215"/>
            <a:ext cx="2597434" cy="934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5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55" r:id="rId15"/>
    <p:sldLayoutId id="2147483660" r:id="rId16"/>
    <p:sldLayoutId id="214748368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4A9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264A90"/>
        </a:buClr>
        <a:buSzPct val="60000"/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4A90"/>
        </a:buClr>
        <a:buSzPct val="11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5534" y="230187"/>
            <a:ext cx="9345851" cy="1201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782" y="1825625"/>
            <a:ext cx="119468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B4C7B-10F4-458D-9D0E-70BABC459C4E}" type="datetime1">
              <a:rPr lang="tr-TR" smtClean="0"/>
              <a:t>2.12.2023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okarsli@tarla-fel.org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 descr="Pictur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82" y="230188"/>
            <a:ext cx="1526836" cy="1291641"/>
          </a:xfrm>
          <a:prstGeom prst="rect">
            <a:avLst/>
          </a:prstGeom>
          <a:ln w="88900">
            <a:miter lim="400000"/>
          </a:ln>
        </p:spPr>
      </p:pic>
      <p:grpSp>
        <p:nvGrpSpPr>
          <p:cNvPr id="8" name="Group"/>
          <p:cNvGrpSpPr/>
          <p:nvPr userDrawn="1"/>
        </p:nvGrpSpPr>
        <p:grpSpPr>
          <a:xfrm>
            <a:off x="10762697" y="230188"/>
            <a:ext cx="1258897" cy="1066730"/>
            <a:chOff x="0" y="4301"/>
            <a:chExt cx="1258895" cy="1066728"/>
          </a:xfrm>
        </p:grpSpPr>
        <p:sp>
          <p:nvSpPr>
            <p:cNvPr id="9" name="Line"/>
            <p:cNvSpPr/>
            <p:nvPr/>
          </p:nvSpPr>
          <p:spPr>
            <a:xfrm>
              <a:off x="287619" y="933600"/>
              <a:ext cx="636477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0" name="Line"/>
            <p:cNvSpPr/>
            <p:nvPr/>
          </p:nvSpPr>
          <p:spPr>
            <a:xfrm>
              <a:off x="673665" y="273342"/>
              <a:ext cx="48416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1" name="Line"/>
            <p:cNvSpPr/>
            <p:nvPr/>
          </p:nvSpPr>
          <p:spPr>
            <a:xfrm>
              <a:off x="946724" y="270244"/>
              <a:ext cx="312172" cy="54031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2" name="Line"/>
            <p:cNvSpPr/>
            <p:nvPr/>
          </p:nvSpPr>
          <p:spPr>
            <a:xfrm flipV="1">
              <a:off x="870462" y="601323"/>
              <a:ext cx="273871" cy="46970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3" name="Polygon"/>
            <p:cNvSpPr/>
            <p:nvPr/>
          </p:nvSpPr>
          <p:spPr>
            <a:xfrm rot="1048196">
              <a:off x="122227" y="76113"/>
              <a:ext cx="556827" cy="510289"/>
            </a:xfrm>
            <a:prstGeom prst="pentagon">
              <a:avLst/>
            </a:prstGeom>
            <a:solidFill>
              <a:srgbClr val="011993"/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4" name="Line"/>
            <p:cNvSpPr/>
            <p:nvPr/>
          </p:nvSpPr>
          <p:spPr>
            <a:xfrm flipV="1">
              <a:off x="0" y="91881"/>
              <a:ext cx="459199" cy="14420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5" name="Polygon"/>
            <p:cNvSpPr/>
            <p:nvPr/>
          </p:nvSpPr>
          <p:spPr>
            <a:xfrm rot="5400000">
              <a:off x="428217" y="221704"/>
              <a:ext cx="658877" cy="764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400"/>
                  </a:lnTo>
                  <a:lnTo>
                    <a:pt x="21600" y="16200"/>
                  </a:lnTo>
                  <a:lnTo>
                    <a:pt x="10800" y="21600"/>
                  </a:lnTo>
                  <a:lnTo>
                    <a:pt x="0" y="162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2BABE2"/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6" name="Shape"/>
            <p:cNvSpPr/>
            <p:nvPr/>
          </p:nvSpPr>
          <p:spPr>
            <a:xfrm>
              <a:off x="356290" y="250170"/>
              <a:ext cx="335072" cy="373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98" y="0"/>
                  </a:moveTo>
                  <a:lnTo>
                    <a:pt x="21600" y="6001"/>
                  </a:lnTo>
                  <a:lnTo>
                    <a:pt x="8740" y="21600"/>
                  </a:lnTo>
                  <a:lnTo>
                    <a:pt x="0" y="19261"/>
                  </a:lnTo>
                  <a:lnTo>
                    <a:pt x="15998" y="0"/>
                  </a:lnTo>
                  <a:close/>
                </a:path>
              </a:pathLst>
            </a:custGeom>
            <a:solidFill>
              <a:schemeClr val="accent1">
                <a:hueOff val="378192"/>
                <a:satOff val="30564"/>
                <a:lumOff val="24900"/>
              </a:schemeClr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9111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779" y="1017872"/>
            <a:ext cx="8980036" cy="3218417"/>
          </a:xfrm>
        </p:spPr>
        <p:txBody>
          <a:bodyPr>
            <a:normAutofit/>
          </a:bodyPr>
          <a:lstStyle/>
          <a:p>
            <a:r>
              <a:rPr lang="sv-SE" sz="4800" dirty="0"/>
              <a:t>TARLA'da 20 MeV Demete Doğru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" y="4488849"/>
            <a:ext cx="7823956" cy="1305769"/>
          </a:xfrm>
        </p:spPr>
        <p:txBody>
          <a:bodyPr>
            <a:normAutofit/>
          </a:bodyPr>
          <a:lstStyle/>
          <a:p>
            <a:r>
              <a:rPr lang="tr-TR" dirty="0" smtClean="0"/>
              <a:t>TARLA </a:t>
            </a:r>
            <a:r>
              <a:rPr lang="tr-TR" smtClean="0"/>
              <a:t>Teknik Ekibi adına</a:t>
            </a:r>
            <a:endParaRPr lang="tr-TR" dirty="0" smtClean="0"/>
          </a:p>
          <a:p>
            <a:r>
              <a:rPr lang="tr-TR" dirty="0"/>
              <a:t>Dr. Özlem KARSLI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2157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>
            <a:extLst>
              <a:ext uri="{FF2B5EF4-FFF2-40B4-BE49-F238E27FC236}">
                <a16:creationId xmlns:a16="http://schemas.microsoft.com/office/drawing/2014/main" id="{C00055FE-D9FE-7D4B-4FB0-F1AF8CBE90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54" y="478571"/>
            <a:ext cx="9982087" cy="45855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B0065A-8556-76AB-329D-3ABB4E99C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Enjektör Testleri</a:t>
            </a:r>
            <a:endParaRPr lang="tr-T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5F757-4881-FD4B-5209-94E627093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23AB-F251-418E-B4C7-05135B8006A0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2D7C2-5E6B-60D1-F6EB-11D38D3D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16219-3AEB-BD22-5928-006411449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10</a:t>
            </a:fld>
            <a:endParaRPr lang="tr-TR" dirty="0"/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1C72ED58-081A-EAAD-6714-713090408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554" y="4610594"/>
            <a:ext cx="4013000" cy="18840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dirty="0" smtClean="0"/>
              <a:t>Ekim</a:t>
            </a:r>
            <a:r>
              <a:rPr lang="en-US" dirty="0" smtClean="0"/>
              <a:t>- </a:t>
            </a:r>
            <a:r>
              <a:rPr lang="tr-TR" dirty="0" smtClean="0"/>
              <a:t>Aralık 2023</a:t>
            </a:r>
            <a:endParaRPr lang="en-US" dirty="0"/>
          </a:p>
          <a:p>
            <a:r>
              <a:rPr lang="tr-TR" dirty="0" smtClean="0"/>
              <a:t>Enerji yayınımı</a:t>
            </a:r>
            <a:endParaRPr lang="tr-TR" dirty="0"/>
          </a:p>
          <a:p>
            <a:r>
              <a:rPr lang="tr-TR" dirty="0" smtClean="0"/>
              <a:t>Emittans</a:t>
            </a:r>
            <a:endParaRPr lang="en-US" dirty="0"/>
          </a:p>
          <a:p>
            <a:r>
              <a:rPr lang="tr-TR" dirty="0" smtClean="0"/>
              <a:t>Paketçik boyu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1E8FE5E-C56F-0814-CD93-F1E109EE4527}"/>
              </a:ext>
            </a:extLst>
          </p:cNvPr>
          <p:cNvCxnSpPr>
            <a:cxnSpLocks/>
          </p:cNvCxnSpPr>
          <p:nvPr/>
        </p:nvCxnSpPr>
        <p:spPr>
          <a:xfrm>
            <a:off x="2818541" y="1795685"/>
            <a:ext cx="268140" cy="74826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61A25A0-C8B8-32BA-601F-17064F2EE464}"/>
              </a:ext>
            </a:extLst>
          </p:cNvPr>
          <p:cNvSpPr txBox="1"/>
          <p:nvPr/>
        </p:nvSpPr>
        <p:spPr>
          <a:xfrm>
            <a:off x="2310136" y="1461071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Solenoid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04813FD-D17D-40B9-70DF-49AEE8310A2D}"/>
              </a:ext>
            </a:extLst>
          </p:cNvPr>
          <p:cNvCxnSpPr>
            <a:cxnSpLocks/>
          </p:cNvCxnSpPr>
          <p:nvPr/>
        </p:nvCxnSpPr>
        <p:spPr>
          <a:xfrm>
            <a:off x="4799865" y="1883358"/>
            <a:ext cx="113240" cy="641742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5A7D7F6-7BB9-F5DF-03E7-33C2450E10B3}"/>
              </a:ext>
            </a:extLst>
          </p:cNvPr>
          <p:cNvSpPr txBox="1"/>
          <p:nvPr/>
        </p:nvSpPr>
        <p:spPr>
          <a:xfrm>
            <a:off x="4376376" y="1519168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Solenoid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BE6BB40-E6BF-958A-BA7C-F900478A72D6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6061424" y="1950695"/>
            <a:ext cx="347439" cy="57959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7BC1E3F-2FF2-986C-5949-3036CA4EA479}"/>
              </a:ext>
            </a:extLst>
          </p:cNvPr>
          <p:cNvSpPr txBox="1"/>
          <p:nvPr/>
        </p:nvSpPr>
        <p:spPr>
          <a:xfrm>
            <a:off x="5652497" y="1642918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Solenoid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2EBFEF-388F-0031-3D56-890D5B4E6F28}"/>
              </a:ext>
            </a:extLst>
          </p:cNvPr>
          <p:cNvCxnSpPr>
            <a:cxnSpLocks/>
          </p:cNvCxnSpPr>
          <p:nvPr/>
        </p:nvCxnSpPr>
        <p:spPr>
          <a:xfrm flipH="1">
            <a:off x="7377570" y="1890305"/>
            <a:ext cx="69476" cy="6867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8F0B9A2-1775-EA48-91C9-4FBC35C482E5}"/>
              </a:ext>
            </a:extLst>
          </p:cNvPr>
          <p:cNvSpPr txBox="1"/>
          <p:nvPr/>
        </p:nvSpPr>
        <p:spPr>
          <a:xfrm>
            <a:off x="6947550" y="1500169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Solenoid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9D495F2-0AA7-2C90-0745-CCE51EBAFBBB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3757637" y="1759268"/>
            <a:ext cx="104989" cy="69572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B61A1E8-B6EE-841B-22D0-5772751BCE02}"/>
              </a:ext>
            </a:extLst>
          </p:cNvPr>
          <p:cNvSpPr txBox="1"/>
          <p:nvPr/>
        </p:nvSpPr>
        <p:spPr>
          <a:xfrm>
            <a:off x="3360733" y="1451491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Buncher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3A2C5A3-9D0E-0CD3-55A2-9E6C091EB427}"/>
              </a:ext>
            </a:extLst>
          </p:cNvPr>
          <p:cNvCxnSpPr>
            <a:cxnSpLocks/>
          </p:cNvCxnSpPr>
          <p:nvPr/>
        </p:nvCxnSpPr>
        <p:spPr>
          <a:xfrm flipV="1">
            <a:off x="3955335" y="2764087"/>
            <a:ext cx="522883" cy="158446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F009CAB2-F617-0715-907F-A4C0947714CA}"/>
              </a:ext>
            </a:extLst>
          </p:cNvPr>
          <p:cNvSpPr txBox="1"/>
          <p:nvPr/>
        </p:nvSpPr>
        <p:spPr>
          <a:xfrm>
            <a:off x="3659668" y="4348556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 smtClean="0"/>
              <a:t>BPM</a:t>
            </a:r>
            <a:endParaRPr lang="en-US" sz="14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D7D65CA-2484-D6D1-2C91-324B133D2FD3}"/>
              </a:ext>
            </a:extLst>
          </p:cNvPr>
          <p:cNvCxnSpPr>
            <a:cxnSpLocks/>
          </p:cNvCxnSpPr>
          <p:nvPr/>
        </p:nvCxnSpPr>
        <p:spPr>
          <a:xfrm flipV="1">
            <a:off x="7060693" y="2893635"/>
            <a:ext cx="68858" cy="1318874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AFA6E9E-176C-38AD-7F81-F95ECA317362}"/>
              </a:ext>
            </a:extLst>
          </p:cNvPr>
          <p:cNvSpPr txBox="1"/>
          <p:nvPr/>
        </p:nvSpPr>
        <p:spPr>
          <a:xfrm>
            <a:off x="6777634" y="422271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/>
              <a:t>BPM</a:t>
            </a:r>
            <a:endParaRPr lang="en-US" sz="1400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966D316-2B4D-D4B4-2142-F7D00B2576DF}"/>
              </a:ext>
            </a:extLst>
          </p:cNvPr>
          <p:cNvCxnSpPr>
            <a:cxnSpLocks/>
          </p:cNvCxnSpPr>
          <p:nvPr/>
        </p:nvCxnSpPr>
        <p:spPr>
          <a:xfrm flipH="1" flipV="1">
            <a:off x="7636529" y="2882282"/>
            <a:ext cx="185104" cy="1340436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0FFD210-60E1-9E37-ABA5-3B2E92BDFA2E}"/>
              </a:ext>
            </a:extLst>
          </p:cNvPr>
          <p:cNvSpPr txBox="1"/>
          <p:nvPr/>
        </p:nvSpPr>
        <p:spPr>
          <a:xfrm>
            <a:off x="7538574" y="4232927"/>
            <a:ext cx="817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Buncher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3DDEC604-B0AD-9B18-54F0-5CFAF7E0EEA1}"/>
              </a:ext>
            </a:extLst>
          </p:cNvPr>
          <p:cNvCxnSpPr>
            <a:cxnSpLocks/>
          </p:cNvCxnSpPr>
          <p:nvPr/>
        </p:nvCxnSpPr>
        <p:spPr>
          <a:xfrm>
            <a:off x="6487232" y="1519168"/>
            <a:ext cx="113240" cy="641742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59A9C20-26FC-5F47-6981-CE272565D1E2}"/>
              </a:ext>
            </a:extLst>
          </p:cNvPr>
          <p:cNvSpPr txBox="1"/>
          <p:nvPr/>
        </p:nvSpPr>
        <p:spPr>
          <a:xfrm>
            <a:off x="6063743" y="1154978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/>
              <a:t>Slit unit</a:t>
            </a:r>
            <a:endParaRPr lang="en-US" sz="1400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25CF27D-F255-D5C2-7EE8-F33F9F3FA3B9}"/>
              </a:ext>
            </a:extLst>
          </p:cNvPr>
          <p:cNvCxnSpPr>
            <a:cxnSpLocks/>
            <a:stCxn id="52" idx="0"/>
          </p:cNvCxnSpPr>
          <p:nvPr/>
        </p:nvCxnSpPr>
        <p:spPr>
          <a:xfrm flipV="1">
            <a:off x="5177709" y="2939955"/>
            <a:ext cx="208799" cy="1362862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1DB8B91F-AA38-37D6-5D9A-CB70C46909C5}"/>
              </a:ext>
            </a:extLst>
          </p:cNvPr>
          <p:cNvSpPr txBox="1"/>
          <p:nvPr/>
        </p:nvSpPr>
        <p:spPr>
          <a:xfrm>
            <a:off x="4623550" y="4302817"/>
            <a:ext cx="11083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/>
              <a:t>Macropulser</a:t>
            </a:r>
            <a:endParaRPr lang="en-US" sz="1400" dirty="0"/>
          </a:p>
        </p:txBody>
      </p:sp>
      <p:sp>
        <p:nvSpPr>
          <p:cNvPr id="54" name="Unvan 1">
            <a:extLst>
              <a:ext uri="{FF2B5EF4-FFF2-40B4-BE49-F238E27FC236}">
                <a16:creationId xmlns:a16="http://schemas.microsoft.com/office/drawing/2014/main" id="{C3030756-1C88-1492-E360-718A74B39096}"/>
              </a:ext>
            </a:extLst>
          </p:cNvPr>
          <p:cNvSpPr txBox="1">
            <a:spLocks/>
          </p:cNvSpPr>
          <p:nvPr/>
        </p:nvSpPr>
        <p:spPr>
          <a:xfrm>
            <a:off x="194554" y="729592"/>
            <a:ext cx="8878326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200" dirty="0"/>
              <a:t>2. Test </a:t>
            </a:r>
            <a:r>
              <a:rPr lang="tr-TR" sz="3200" dirty="0" smtClean="0"/>
              <a:t>Düzeneği</a:t>
            </a:r>
            <a:endParaRPr lang="en-US" sz="32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56B8A50-5F4A-388A-B590-B963ABA6EDED}"/>
              </a:ext>
            </a:extLst>
          </p:cNvPr>
          <p:cNvCxnSpPr>
            <a:cxnSpLocks/>
          </p:cNvCxnSpPr>
          <p:nvPr/>
        </p:nvCxnSpPr>
        <p:spPr>
          <a:xfrm flipV="1">
            <a:off x="4478218" y="2778900"/>
            <a:ext cx="102649" cy="20121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DA69D96-C0D1-C783-5462-A39414D6EE17}"/>
              </a:ext>
            </a:extLst>
          </p:cNvPr>
          <p:cNvSpPr txBox="1"/>
          <p:nvPr/>
        </p:nvSpPr>
        <p:spPr>
          <a:xfrm>
            <a:off x="4038600" y="4820317"/>
            <a:ext cx="1057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/>
              <a:t>ICT / FCT</a:t>
            </a:r>
            <a:endParaRPr lang="en-US" sz="14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1025074" y="241823"/>
            <a:ext cx="9160426" cy="6220880"/>
            <a:chOff x="1043824" y="273753"/>
            <a:chExt cx="9160426" cy="6220880"/>
          </a:xfrm>
        </p:grpSpPr>
        <p:grpSp>
          <p:nvGrpSpPr>
            <p:cNvPr id="32" name="Group 31"/>
            <p:cNvGrpSpPr/>
            <p:nvPr/>
          </p:nvGrpSpPr>
          <p:grpSpPr>
            <a:xfrm>
              <a:off x="1043824" y="273753"/>
              <a:ext cx="9160426" cy="6220880"/>
              <a:chOff x="990602" y="273752"/>
              <a:chExt cx="9160426" cy="6220880"/>
            </a:xfrm>
          </p:grpSpPr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0602" y="273752"/>
                <a:ext cx="9160426" cy="6220880"/>
              </a:xfrm>
              <a:prstGeom prst="rect">
                <a:avLst/>
              </a:prstGeom>
            </p:spPr>
          </p:pic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C1E8FE5E-C56F-0814-CD93-F1E109EE45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70420" y="1643285"/>
                <a:ext cx="648121" cy="748265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61A25A0-C8B8-32BA-601F-17064F2EE464}"/>
                  </a:ext>
                </a:extLst>
              </p:cNvPr>
              <p:cNvSpPr txBox="1"/>
              <p:nvPr/>
            </p:nvSpPr>
            <p:spPr>
              <a:xfrm>
                <a:off x="2310136" y="1461071"/>
                <a:ext cx="81785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FFFF00"/>
                    </a:solidFill>
                  </a:rPr>
                  <a:t>Solenoid</a:t>
                </a:r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C04813FD-D17D-40B9-70DF-49AEE8310A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5801" y="1883358"/>
                <a:ext cx="24064" cy="593142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5A7D7F6-7BB9-F5DF-03E7-33C2450E10B3}"/>
                  </a:ext>
                </a:extLst>
              </p:cNvPr>
              <p:cNvSpPr txBox="1"/>
              <p:nvPr/>
            </p:nvSpPr>
            <p:spPr>
              <a:xfrm>
                <a:off x="4376376" y="1519168"/>
                <a:ext cx="81785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>
                    <a:solidFill>
                      <a:srgbClr val="FFFF00"/>
                    </a:solidFill>
                  </a:rPr>
                  <a:t>Solenoid</a:t>
                </a:r>
              </a:p>
            </p:txBody>
          </p: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2BE6BB40-E6BF-958A-BA7C-F900478A72D6}"/>
                  </a:ext>
                </a:extLst>
              </p:cNvPr>
              <p:cNvCxnSpPr>
                <a:cxnSpLocks/>
                <a:stCxn id="61" idx="2"/>
              </p:cNvCxnSpPr>
              <p:nvPr/>
            </p:nvCxnSpPr>
            <p:spPr>
              <a:xfrm>
                <a:off x="6061424" y="1950695"/>
                <a:ext cx="795279" cy="659155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F7BC1E3F-2FF2-986C-5949-3036CA4EA479}"/>
                  </a:ext>
                </a:extLst>
              </p:cNvPr>
              <p:cNvSpPr txBox="1"/>
              <p:nvPr/>
            </p:nvSpPr>
            <p:spPr>
              <a:xfrm>
                <a:off x="5652497" y="1642918"/>
                <a:ext cx="81785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>
                    <a:solidFill>
                      <a:srgbClr val="FFFF00"/>
                    </a:solidFill>
                  </a:rPr>
                  <a:t>Solenoid</a:t>
                </a:r>
              </a:p>
            </p:txBody>
          </p: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6F2EBFEF-388F-0031-3D56-890D5B4E6F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47046" y="1890305"/>
                <a:ext cx="767414" cy="586195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8F0B9A2-1775-EA48-91C9-4FBC35C482E5}"/>
                  </a:ext>
                </a:extLst>
              </p:cNvPr>
              <p:cNvSpPr txBox="1"/>
              <p:nvPr/>
            </p:nvSpPr>
            <p:spPr>
              <a:xfrm>
                <a:off x="6947550" y="1500169"/>
                <a:ext cx="81785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>
                    <a:solidFill>
                      <a:srgbClr val="FFFF00"/>
                    </a:solidFill>
                  </a:rPr>
                  <a:t>Solenoid</a:t>
                </a:r>
              </a:p>
            </p:txBody>
          </p: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B9D495F2-0AA7-2C90-0745-CCE51EBAFBBB}"/>
                  </a:ext>
                </a:extLst>
              </p:cNvPr>
              <p:cNvCxnSpPr>
                <a:cxnSpLocks/>
                <a:stCxn id="65" idx="2"/>
              </p:cNvCxnSpPr>
              <p:nvPr/>
            </p:nvCxnSpPr>
            <p:spPr>
              <a:xfrm flipH="1">
                <a:off x="3671669" y="1974711"/>
                <a:ext cx="167464" cy="416839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B61A1E8-B6EE-841B-22D0-5772751BCE02}"/>
                  </a:ext>
                </a:extLst>
              </p:cNvPr>
              <p:cNvSpPr txBox="1"/>
              <p:nvPr/>
            </p:nvSpPr>
            <p:spPr>
              <a:xfrm>
                <a:off x="3360733" y="1451491"/>
                <a:ext cx="9568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1400" dirty="0" smtClean="0">
                    <a:solidFill>
                      <a:srgbClr val="FFFF00"/>
                    </a:solidFill>
                  </a:rPr>
                  <a:t>Paketleyici</a:t>
                </a:r>
              </a:p>
              <a:p>
                <a:r>
                  <a:rPr lang="tr-TR" sz="1400" dirty="0" smtClean="0">
                    <a:solidFill>
                      <a:srgbClr val="FFFF00"/>
                    </a:solidFill>
                  </a:rPr>
                  <a:t>Kavite</a:t>
                </a:r>
                <a:endParaRPr lang="en-US" sz="1400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43A2C5A3-9D0E-0CD3-55A2-9E6C091EB4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3552" y="2781642"/>
                <a:ext cx="685640" cy="241804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009CAB2-F617-0715-907F-A4C0947714CA}"/>
                  </a:ext>
                </a:extLst>
              </p:cNvPr>
              <p:cNvSpPr txBox="1"/>
              <p:nvPr/>
            </p:nvSpPr>
            <p:spPr>
              <a:xfrm>
                <a:off x="3086741" y="5235814"/>
                <a:ext cx="5293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1400" dirty="0" smtClean="0">
                    <a:solidFill>
                      <a:srgbClr val="0000FF"/>
                    </a:solidFill>
                  </a:rPr>
                  <a:t>BPM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6AFA6E9E-176C-38AD-7F81-F95ECA317362}"/>
                  </a:ext>
                </a:extLst>
              </p:cNvPr>
              <p:cNvSpPr txBox="1"/>
              <p:nvPr/>
            </p:nvSpPr>
            <p:spPr>
              <a:xfrm>
                <a:off x="6545930" y="4891905"/>
                <a:ext cx="5293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1400" dirty="0">
                    <a:solidFill>
                      <a:srgbClr val="0000FF"/>
                    </a:solidFill>
                  </a:rPr>
                  <a:t>BPM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6966D316-2B4D-D4B4-2142-F7D00B2576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16169" y="2809876"/>
                <a:ext cx="918231" cy="2164328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50FFD210-60E1-9E37-ABA5-3B2E92BDFA2E}"/>
                  </a:ext>
                </a:extLst>
              </p:cNvPr>
              <p:cNvSpPr txBox="1"/>
              <p:nvPr/>
            </p:nvSpPr>
            <p:spPr>
              <a:xfrm>
                <a:off x="7255551" y="4974205"/>
                <a:ext cx="124893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sz="1400" dirty="0" smtClean="0">
                    <a:solidFill>
                      <a:srgbClr val="0000FF"/>
                    </a:solidFill>
                  </a:rPr>
                  <a:t>Paketleyici Kavite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3DDEC604-B0AD-9B18-54F0-5CFAF7E0EE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7232" y="1519168"/>
                <a:ext cx="676778" cy="709682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459A9C20-26FC-5F47-6981-CE272565D1E2}"/>
                  </a:ext>
                </a:extLst>
              </p:cNvPr>
              <p:cNvSpPr txBox="1"/>
              <p:nvPr/>
            </p:nvSpPr>
            <p:spPr>
              <a:xfrm>
                <a:off x="6063743" y="1154978"/>
                <a:ext cx="9425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1400" dirty="0">
                    <a:solidFill>
                      <a:srgbClr val="FFFF00"/>
                    </a:solidFill>
                  </a:rPr>
                  <a:t>Slit </a:t>
                </a:r>
                <a:r>
                  <a:rPr lang="tr-TR" sz="1400" dirty="0" smtClean="0">
                    <a:solidFill>
                      <a:srgbClr val="FFFF00"/>
                    </a:solidFill>
                  </a:rPr>
                  <a:t>ünitesi</a:t>
                </a:r>
                <a:endParaRPr lang="en-US" sz="1400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425CF27D-F255-D5C2-7EE8-F33F9F3FA3B9}"/>
                  </a:ext>
                </a:extLst>
              </p:cNvPr>
              <p:cNvCxnSpPr>
                <a:cxnSpLocks/>
                <a:stCxn id="74" idx="0"/>
              </p:cNvCxnSpPr>
              <p:nvPr/>
            </p:nvCxnSpPr>
            <p:spPr>
              <a:xfrm flipH="1" flipV="1">
                <a:off x="5494642" y="2809877"/>
                <a:ext cx="28015" cy="2494322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1DB8B91F-AA38-37D6-5D9A-CB70C46909C5}"/>
                  </a:ext>
                </a:extLst>
              </p:cNvPr>
              <p:cNvSpPr txBox="1"/>
              <p:nvPr/>
            </p:nvSpPr>
            <p:spPr>
              <a:xfrm>
                <a:off x="4729907" y="5304199"/>
                <a:ext cx="158549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1400" dirty="0" smtClean="0">
                    <a:solidFill>
                      <a:srgbClr val="0000FF"/>
                    </a:solidFill>
                  </a:rPr>
                  <a:t>Makroatma üreteci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F56B8A50-5F4A-388A-B590-B963ABA6ED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65523" y="2752576"/>
                <a:ext cx="63979" cy="2329349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8DA69D96-C0D1-C783-5462-A39414D6EE17}"/>
                  </a:ext>
                </a:extLst>
              </p:cNvPr>
              <p:cNvSpPr txBox="1"/>
              <p:nvPr/>
            </p:nvSpPr>
            <p:spPr>
              <a:xfrm>
                <a:off x="3916865" y="5081926"/>
                <a:ext cx="10572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sz="1400" dirty="0">
                    <a:solidFill>
                      <a:srgbClr val="0000FF"/>
                    </a:solidFill>
                  </a:rPr>
                  <a:t>ICT / FCT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</p:grp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8D7D65CA-2484-D6D1-2C91-324B133D2FD3}"/>
                </a:ext>
              </a:extLst>
            </p:cNvPr>
            <p:cNvCxnSpPr>
              <a:cxnSpLocks/>
              <a:stCxn id="68" idx="0"/>
            </p:cNvCxnSpPr>
            <p:nvPr/>
          </p:nvCxnSpPr>
          <p:spPr>
            <a:xfrm flipH="1" flipV="1">
              <a:off x="6467324" y="2794317"/>
              <a:ext cx="396484" cy="2097589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81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B699EEB-C011-E25D-1713-2DC00925E8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1" y="628650"/>
            <a:ext cx="12067674" cy="554358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7F2D30E-53E7-ECE6-3500-F69D9C3FF222}"/>
              </a:ext>
            </a:extLst>
          </p:cNvPr>
          <p:cNvSpPr txBox="1"/>
          <p:nvPr/>
        </p:nvSpPr>
        <p:spPr>
          <a:xfrm>
            <a:off x="10204384" y="1477007"/>
            <a:ext cx="1083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Beam Dump</a:t>
            </a:r>
          </a:p>
        </p:txBody>
      </p:sp>
      <p:sp>
        <p:nvSpPr>
          <p:cNvPr id="67" name="Unvan 1">
            <a:extLst>
              <a:ext uri="{FF2B5EF4-FFF2-40B4-BE49-F238E27FC236}">
                <a16:creationId xmlns:a16="http://schemas.microsoft.com/office/drawing/2014/main" id="{E5C008AF-4F75-5043-D9AA-55A555C9952A}"/>
              </a:ext>
            </a:extLst>
          </p:cNvPr>
          <p:cNvSpPr txBox="1">
            <a:spLocks/>
          </p:cNvSpPr>
          <p:nvPr/>
        </p:nvSpPr>
        <p:spPr>
          <a:xfrm>
            <a:off x="194554" y="929443"/>
            <a:ext cx="8878326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Injector Beamline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B0065A-8556-76AB-329D-3ABB4E99C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20 MeV Demet Hattı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5F757-4881-FD4B-5209-94E627093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1638-6CE2-4100-8398-38FD3606C7AF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2D7C2-5E6B-60D1-F6EB-11D38D3D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16219-3AEB-BD22-5928-006411449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11</a:t>
            </a:fld>
            <a:endParaRPr lang="tr-TR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3BE7688-2DB1-8620-DBED-886ECE5B3758}"/>
              </a:ext>
            </a:extLst>
          </p:cNvPr>
          <p:cNvCxnSpPr>
            <a:cxnSpLocks/>
          </p:cNvCxnSpPr>
          <p:nvPr/>
        </p:nvCxnSpPr>
        <p:spPr>
          <a:xfrm flipV="1">
            <a:off x="1741505" y="2523013"/>
            <a:ext cx="413291" cy="1172961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1D07D55-CB27-5EB0-3387-F5273C4D264B}"/>
              </a:ext>
            </a:extLst>
          </p:cNvPr>
          <p:cNvSpPr txBox="1"/>
          <p:nvPr/>
        </p:nvSpPr>
        <p:spPr>
          <a:xfrm>
            <a:off x="1397949" y="3647587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Solenoid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473B7C2-363A-0E3A-0B6D-54DBA2BAE1A1}"/>
              </a:ext>
            </a:extLst>
          </p:cNvPr>
          <p:cNvCxnSpPr>
            <a:cxnSpLocks/>
          </p:cNvCxnSpPr>
          <p:nvPr/>
        </p:nvCxnSpPr>
        <p:spPr>
          <a:xfrm flipH="1">
            <a:off x="3438400" y="1661297"/>
            <a:ext cx="168512" cy="6867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EBA26DE-F199-0199-AE86-11087A2CCF54}"/>
              </a:ext>
            </a:extLst>
          </p:cNvPr>
          <p:cNvSpPr txBox="1"/>
          <p:nvPr/>
        </p:nvSpPr>
        <p:spPr>
          <a:xfrm>
            <a:off x="3183423" y="1297107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Solenoid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DD80A22-C299-8F6A-44F8-758DFDA870E6}"/>
              </a:ext>
            </a:extLst>
          </p:cNvPr>
          <p:cNvCxnSpPr>
            <a:cxnSpLocks/>
          </p:cNvCxnSpPr>
          <p:nvPr/>
        </p:nvCxnSpPr>
        <p:spPr>
          <a:xfrm flipH="1">
            <a:off x="4559098" y="1975688"/>
            <a:ext cx="69476" cy="6867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A848A1B-3FD6-90EA-B5D4-F1B452A3C597}"/>
              </a:ext>
            </a:extLst>
          </p:cNvPr>
          <p:cNvSpPr txBox="1"/>
          <p:nvPr/>
        </p:nvSpPr>
        <p:spPr>
          <a:xfrm>
            <a:off x="4129078" y="1585552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Solenoid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F850530-697D-B82F-2E6E-A5B0F6F585BC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5095443" y="1944295"/>
            <a:ext cx="157477" cy="358744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74E9A03-D295-3F15-3DDB-AD7907E56F87}"/>
              </a:ext>
            </a:extLst>
          </p:cNvPr>
          <p:cNvSpPr txBox="1"/>
          <p:nvPr/>
        </p:nvSpPr>
        <p:spPr>
          <a:xfrm>
            <a:off x="4843993" y="1636518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Solenoid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EE03B7D-B9CC-6FDC-9A21-BE844A7F7DD1}"/>
              </a:ext>
            </a:extLst>
          </p:cNvPr>
          <p:cNvCxnSpPr>
            <a:cxnSpLocks/>
          </p:cNvCxnSpPr>
          <p:nvPr/>
        </p:nvCxnSpPr>
        <p:spPr>
          <a:xfrm flipH="1">
            <a:off x="5798351" y="1652287"/>
            <a:ext cx="69476" cy="6867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B41CF14-5CA7-9482-852B-A558BEBF03E1}"/>
              </a:ext>
            </a:extLst>
          </p:cNvPr>
          <p:cNvSpPr txBox="1"/>
          <p:nvPr/>
        </p:nvSpPr>
        <p:spPr>
          <a:xfrm>
            <a:off x="5368331" y="1262151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Solenoid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CC5C353-7544-15BB-277F-D2C4CA7AF827}"/>
              </a:ext>
            </a:extLst>
          </p:cNvPr>
          <p:cNvCxnSpPr>
            <a:cxnSpLocks/>
          </p:cNvCxnSpPr>
          <p:nvPr/>
        </p:nvCxnSpPr>
        <p:spPr>
          <a:xfrm>
            <a:off x="10746359" y="1781376"/>
            <a:ext cx="154723" cy="414977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453971-356E-C73B-3B60-AF79153B3AE8}"/>
              </a:ext>
            </a:extLst>
          </p:cNvPr>
          <p:cNvCxnSpPr>
            <a:cxnSpLocks/>
          </p:cNvCxnSpPr>
          <p:nvPr/>
        </p:nvCxnSpPr>
        <p:spPr>
          <a:xfrm flipH="1">
            <a:off x="2681919" y="1901826"/>
            <a:ext cx="119546" cy="37650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DDCB745-CDF2-622C-F237-D28055FE2009}"/>
              </a:ext>
            </a:extLst>
          </p:cNvPr>
          <p:cNvSpPr txBox="1"/>
          <p:nvPr/>
        </p:nvSpPr>
        <p:spPr>
          <a:xfrm>
            <a:off x="2404562" y="1610381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Buncher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A8C84E-34ED-E208-20BC-4C534CB5F8BD}"/>
              </a:ext>
            </a:extLst>
          </p:cNvPr>
          <p:cNvCxnSpPr>
            <a:cxnSpLocks/>
          </p:cNvCxnSpPr>
          <p:nvPr/>
        </p:nvCxnSpPr>
        <p:spPr>
          <a:xfrm flipV="1">
            <a:off x="3065929" y="2477496"/>
            <a:ext cx="122809" cy="1378832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144DED7-310A-B389-82EC-A9E877348F2A}"/>
              </a:ext>
            </a:extLst>
          </p:cNvPr>
          <p:cNvSpPr txBox="1"/>
          <p:nvPr/>
        </p:nvSpPr>
        <p:spPr>
          <a:xfrm>
            <a:off x="2782870" y="3866537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BPM</a:t>
            </a:r>
            <a:endParaRPr lang="en-US" sz="14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1309E94-C95F-2FE1-4D36-7A62790E6954}"/>
              </a:ext>
            </a:extLst>
          </p:cNvPr>
          <p:cNvCxnSpPr>
            <a:cxnSpLocks/>
          </p:cNvCxnSpPr>
          <p:nvPr/>
        </p:nvCxnSpPr>
        <p:spPr>
          <a:xfrm flipV="1">
            <a:off x="4819468" y="2553853"/>
            <a:ext cx="68858" cy="1318874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5E69ECD-76B2-30CD-883F-5D2C114863A3}"/>
              </a:ext>
            </a:extLst>
          </p:cNvPr>
          <p:cNvSpPr txBox="1"/>
          <p:nvPr/>
        </p:nvSpPr>
        <p:spPr>
          <a:xfrm>
            <a:off x="4536409" y="3882936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BPM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B2B8588-170A-E978-F60C-A9485749D0ED}"/>
              </a:ext>
            </a:extLst>
          </p:cNvPr>
          <p:cNvCxnSpPr>
            <a:cxnSpLocks/>
          </p:cNvCxnSpPr>
          <p:nvPr/>
        </p:nvCxnSpPr>
        <p:spPr>
          <a:xfrm flipH="1" flipV="1">
            <a:off x="5270887" y="2486624"/>
            <a:ext cx="185104" cy="1340436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3C8C055-F835-120E-77D4-645FB3ED1C7A}"/>
              </a:ext>
            </a:extLst>
          </p:cNvPr>
          <p:cNvSpPr txBox="1"/>
          <p:nvPr/>
        </p:nvSpPr>
        <p:spPr>
          <a:xfrm>
            <a:off x="5172932" y="3837269"/>
            <a:ext cx="817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Buncher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8574AA6-6B70-43A9-A85B-9A72F1A5ED98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4465761" y="1893329"/>
            <a:ext cx="72244" cy="4097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B5C6421-23D6-C947-032B-3C1397790C06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3732225" y="2489974"/>
            <a:ext cx="199900" cy="120600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098E429-E1BC-02F3-688E-EDC079A5C436}"/>
              </a:ext>
            </a:extLst>
          </p:cNvPr>
          <p:cNvSpPr txBox="1"/>
          <p:nvPr/>
        </p:nvSpPr>
        <p:spPr>
          <a:xfrm>
            <a:off x="3377966" y="3695974"/>
            <a:ext cx="1108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Macropulser</a:t>
            </a:r>
          </a:p>
        </p:txBody>
      </p:sp>
      <p:sp>
        <p:nvSpPr>
          <p:cNvPr id="54" name="İçerik Yer Tutucusu 2">
            <a:extLst>
              <a:ext uri="{FF2B5EF4-FFF2-40B4-BE49-F238E27FC236}">
                <a16:creationId xmlns:a16="http://schemas.microsoft.com/office/drawing/2014/main" id="{AB0778FD-1524-13EF-0AE5-3642DD5DF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554" y="4302579"/>
            <a:ext cx="4013000" cy="21920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 smtClean="0"/>
              <a:t>Ocak-Mart 2024</a:t>
            </a:r>
            <a:endParaRPr lang="en-US" dirty="0"/>
          </a:p>
          <a:p>
            <a:r>
              <a:rPr lang="en-US" dirty="0" smtClean="0"/>
              <a:t>20 </a:t>
            </a:r>
            <a:r>
              <a:rPr lang="en-US" dirty="0"/>
              <a:t>MeV</a:t>
            </a:r>
          </a:p>
          <a:p>
            <a:r>
              <a:rPr lang="en-US" dirty="0"/>
              <a:t>LLRF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FC1F86D-CAE1-F0B7-321D-C75CE6A919CE}"/>
              </a:ext>
            </a:extLst>
          </p:cNvPr>
          <p:cNvSpPr/>
          <p:nvPr/>
        </p:nvSpPr>
        <p:spPr>
          <a:xfrm>
            <a:off x="5624441" y="1901827"/>
            <a:ext cx="398626" cy="11880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422FBD4-F2D3-6E61-6F46-76715625F3E0}"/>
              </a:ext>
            </a:extLst>
          </p:cNvPr>
          <p:cNvSpPr/>
          <p:nvPr/>
        </p:nvSpPr>
        <p:spPr>
          <a:xfrm>
            <a:off x="8654836" y="1901826"/>
            <a:ext cx="2896462" cy="16344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8C18AA68-E2E3-170E-7F19-04C914ED4649}"/>
              </a:ext>
            </a:extLst>
          </p:cNvPr>
          <p:cNvSpPr/>
          <p:nvPr/>
        </p:nvSpPr>
        <p:spPr>
          <a:xfrm>
            <a:off x="2307280" y="2321735"/>
            <a:ext cx="194564" cy="1711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23FE767-52D6-C638-703D-E394ADF2E6A3}"/>
              </a:ext>
            </a:extLst>
          </p:cNvPr>
          <p:cNvSpPr/>
          <p:nvPr/>
        </p:nvSpPr>
        <p:spPr>
          <a:xfrm>
            <a:off x="1896512" y="2321735"/>
            <a:ext cx="194564" cy="1711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F37E3ED-CDF9-B4D0-4755-FB260DE6F900}"/>
              </a:ext>
            </a:extLst>
          </p:cNvPr>
          <p:cNvSpPr/>
          <p:nvPr/>
        </p:nvSpPr>
        <p:spPr>
          <a:xfrm>
            <a:off x="3183423" y="2349160"/>
            <a:ext cx="194564" cy="1711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5509CE7-7FFD-8FA0-33F8-6F62BA185A1D}"/>
              </a:ext>
            </a:extLst>
          </p:cNvPr>
          <p:cNvSpPr/>
          <p:nvPr/>
        </p:nvSpPr>
        <p:spPr>
          <a:xfrm>
            <a:off x="4439127" y="2353867"/>
            <a:ext cx="194564" cy="1711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CDC0C718-ABDC-4247-2901-4FB49B30798B}"/>
              </a:ext>
            </a:extLst>
          </p:cNvPr>
          <p:cNvSpPr/>
          <p:nvPr/>
        </p:nvSpPr>
        <p:spPr>
          <a:xfrm>
            <a:off x="5500267" y="2348007"/>
            <a:ext cx="194564" cy="1711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80B9DBD-60E8-5499-C83F-58DECD0E9CB5}"/>
              </a:ext>
            </a:extLst>
          </p:cNvPr>
          <p:cNvSpPr/>
          <p:nvPr/>
        </p:nvSpPr>
        <p:spPr>
          <a:xfrm>
            <a:off x="8975598" y="2348007"/>
            <a:ext cx="194564" cy="1711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3278717-8A70-0C6D-A649-90FFC9E7A90A}"/>
              </a:ext>
            </a:extLst>
          </p:cNvPr>
          <p:cNvSpPr/>
          <p:nvPr/>
        </p:nvSpPr>
        <p:spPr>
          <a:xfrm>
            <a:off x="3507253" y="2353612"/>
            <a:ext cx="194564" cy="1711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FF24474-D916-2A3B-575A-EA20914AD636}"/>
              </a:ext>
            </a:extLst>
          </p:cNvPr>
          <p:cNvSpPr/>
          <p:nvPr/>
        </p:nvSpPr>
        <p:spPr>
          <a:xfrm>
            <a:off x="4686099" y="2345790"/>
            <a:ext cx="194564" cy="1711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10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Helyum Soğutma Sistemi Devreye Alma Çalışmaları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4C26-B79B-4EAB-987A-8D887BCC794A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12</a:t>
            </a:fld>
            <a:endParaRPr lang="tr-TR" dirty="0"/>
          </a:p>
        </p:txBody>
      </p:sp>
      <p:grpSp>
        <p:nvGrpSpPr>
          <p:cNvPr id="7" name="Group 6"/>
          <p:cNvGrpSpPr/>
          <p:nvPr/>
        </p:nvGrpSpPr>
        <p:grpSpPr>
          <a:xfrm>
            <a:off x="2749786" y="1091592"/>
            <a:ext cx="9339262" cy="5507843"/>
            <a:chOff x="1263886" y="1060408"/>
            <a:chExt cx="9339262" cy="5507843"/>
          </a:xfrm>
        </p:grpSpPr>
        <p:grpSp>
          <p:nvGrpSpPr>
            <p:cNvPr id="37" name="Group 36"/>
            <p:cNvGrpSpPr/>
            <p:nvPr/>
          </p:nvGrpSpPr>
          <p:grpSpPr>
            <a:xfrm>
              <a:off x="1263886" y="1060408"/>
              <a:ext cx="9339262" cy="5507843"/>
              <a:chOff x="0" y="0"/>
              <a:chExt cx="8315325" cy="4884420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BE3B915A-F3F3-9C47-BCF3-103FCE9C20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8315325" cy="4884420"/>
              </a:xfrm>
              <a:prstGeom prst="rect">
                <a:avLst/>
              </a:prstGeom>
            </p:spPr>
          </p:pic>
          <p:grpSp>
            <p:nvGrpSpPr>
              <p:cNvPr id="39" name="Group 38"/>
              <p:cNvGrpSpPr/>
              <p:nvPr/>
            </p:nvGrpSpPr>
            <p:grpSpPr>
              <a:xfrm>
                <a:off x="1095375" y="762000"/>
                <a:ext cx="7118473" cy="3797161"/>
                <a:chOff x="0" y="0"/>
                <a:chExt cx="7118473" cy="3797161"/>
              </a:xfrm>
            </p:grpSpPr>
            <p:grpSp>
              <p:nvGrpSpPr>
                <p:cNvPr id="40" name="Group 39"/>
                <p:cNvGrpSpPr/>
                <p:nvPr/>
              </p:nvGrpSpPr>
              <p:grpSpPr>
                <a:xfrm>
                  <a:off x="0" y="0"/>
                  <a:ext cx="1814316" cy="890010"/>
                  <a:chOff x="0" y="0"/>
                  <a:chExt cx="2419088" cy="1186679"/>
                </a:xfrm>
              </p:grpSpPr>
              <p:sp>
                <p:nvSpPr>
                  <p:cNvPr id="63" name="Metin kutusu 20"/>
                  <p:cNvSpPr txBox="1"/>
                  <p:nvPr/>
                </p:nvSpPr>
                <p:spPr>
                  <a:xfrm>
                    <a:off x="187275" y="0"/>
                    <a:ext cx="2231813" cy="354821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tr-TR" sz="135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50 m</a:t>
                    </a:r>
                    <a:r>
                      <a:rPr lang="tr-TR" sz="1350" kern="1200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3</a:t>
                    </a:r>
                    <a:r>
                      <a:rPr lang="tr-TR" sz="135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He </a:t>
                    </a:r>
                    <a:r>
                      <a:rPr lang="tr-TR" sz="135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Gaz Tankı</a:t>
                    </a:r>
                    <a:endParaRPr lang="en-US" sz="12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64" name="Düz Ok Bağlayıcısı 21"/>
                  <p:cNvCxnSpPr/>
                  <p:nvPr/>
                </p:nvCxnSpPr>
                <p:spPr>
                  <a:xfrm flipH="1">
                    <a:off x="0" y="369332"/>
                    <a:ext cx="999159" cy="817347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Düz Ok Bağlayıcısı 21"/>
                  <p:cNvCxnSpPr/>
                  <p:nvPr/>
                </p:nvCxnSpPr>
                <p:spPr>
                  <a:xfrm>
                    <a:off x="1413006" y="362852"/>
                    <a:ext cx="306380" cy="65448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" name="Group 40"/>
                <p:cNvGrpSpPr/>
                <p:nvPr/>
              </p:nvGrpSpPr>
              <p:grpSpPr>
                <a:xfrm>
                  <a:off x="1981200" y="1028700"/>
                  <a:ext cx="1657350" cy="1420496"/>
                  <a:chOff x="0" y="0"/>
                  <a:chExt cx="1881293" cy="2263030"/>
                </a:xfrm>
              </p:grpSpPr>
              <p:sp>
                <p:nvSpPr>
                  <p:cNvPr id="60" name="Metin kutusu 23"/>
                  <p:cNvSpPr txBox="1"/>
                  <p:nvPr/>
                </p:nvSpPr>
                <p:spPr>
                  <a:xfrm>
                    <a:off x="0" y="0"/>
                    <a:ext cx="1881293" cy="730674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tr-TR" sz="135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K</a:t>
                    </a:r>
                    <a:r>
                      <a:rPr lang="tr-TR" sz="1350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ompresör İstasyonları</a:t>
                    </a:r>
                    <a:endParaRPr lang="en-US" sz="12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61" name="Düz Ok Bağlayıcısı 24"/>
                  <p:cNvCxnSpPr/>
                  <p:nvPr/>
                </p:nvCxnSpPr>
                <p:spPr>
                  <a:xfrm flipH="1">
                    <a:off x="205419" y="641669"/>
                    <a:ext cx="387303" cy="1621361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Düz Ok Bağlayıcısı 25"/>
                  <p:cNvCxnSpPr/>
                  <p:nvPr/>
                </p:nvCxnSpPr>
                <p:spPr>
                  <a:xfrm flipH="1">
                    <a:off x="1185804" y="641669"/>
                    <a:ext cx="389931" cy="1541165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1895475" y="2667000"/>
                  <a:ext cx="2124075" cy="881616"/>
                  <a:chOff x="0" y="0"/>
                  <a:chExt cx="2124075" cy="881616"/>
                </a:xfrm>
              </p:grpSpPr>
              <p:sp>
                <p:nvSpPr>
                  <p:cNvPr id="58" name="Metin kutusu 30"/>
                  <p:cNvSpPr txBox="1"/>
                  <p:nvPr/>
                </p:nvSpPr>
                <p:spPr>
                  <a:xfrm>
                    <a:off x="0" y="571500"/>
                    <a:ext cx="1133475" cy="310116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tr-TR" sz="135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Vaporizer</a:t>
                    </a:r>
                    <a:endParaRPr lang="en-US" sz="12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59" name="Düz Ok Bağlayıcısı 31"/>
                  <p:cNvCxnSpPr/>
                  <p:nvPr/>
                </p:nvCxnSpPr>
                <p:spPr>
                  <a:xfrm flipV="1">
                    <a:off x="847725" y="0"/>
                    <a:ext cx="1276350" cy="57150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3369365" y="638175"/>
                  <a:ext cx="1878909" cy="1438277"/>
                  <a:chOff x="-594464" y="0"/>
                  <a:chExt cx="2590858" cy="1855036"/>
                </a:xfrm>
              </p:grpSpPr>
              <p:sp>
                <p:nvSpPr>
                  <p:cNvPr id="56" name="Metin kutusu 42"/>
                  <p:cNvSpPr txBox="1"/>
                  <p:nvPr/>
                </p:nvSpPr>
                <p:spPr>
                  <a:xfrm>
                    <a:off x="-594464" y="0"/>
                    <a:ext cx="2590858" cy="452120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tr-TR" sz="135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10</a:t>
                    </a:r>
                    <a:r>
                      <a:rPr lang="tr-TR" sz="1350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00 </a:t>
                    </a:r>
                    <a:r>
                      <a:rPr lang="tr-TR" sz="135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L </a:t>
                    </a:r>
                    <a:r>
                      <a:rPr lang="tr-TR" sz="1350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Sıvı Helyum Deposu</a:t>
                    </a:r>
                    <a:endParaRPr lang="en-US" sz="12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57" name="Düz Ok Bağlayıcısı 43"/>
                  <p:cNvCxnSpPr/>
                  <p:nvPr/>
                </p:nvCxnSpPr>
                <p:spPr>
                  <a:xfrm flipH="1">
                    <a:off x="380110" y="369332"/>
                    <a:ext cx="330" cy="1485704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Grup 50"/>
                <p:cNvGrpSpPr/>
                <p:nvPr/>
              </p:nvGrpSpPr>
              <p:grpSpPr>
                <a:xfrm>
                  <a:off x="4714875" y="114300"/>
                  <a:ext cx="2282097" cy="1061312"/>
                  <a:chOff x="0" y="0"/>
                  <a:chExt cx="4876168" cy="1415083"/>
                </a:xfrm>
              </p:grpSpPr>
              <p:sp>
                <p:nvSpPr>
                  <p:cNvPr id="54" name="Metin kutusu 51"/>
                  <p:cNvSpPr txBox="1"/>
                  <p:nvPr/>
                </p:nvSpPr>
                <p:spPr>
                  <a:xfrm>
                    <a:off x="1702595" y="0"/>
                    <a:ext cx="3173573" cy="354822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tr-TR" sz="1350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Faz Seperatörü</a:t>
                    </a:r>
                    <a:endParaRPr lang="en-US" sz="12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55" name="Düz Ok Bağlayıcısı 52"/>
                  <p:cNvCxnSpPr/>
                  <p:nvPr/>
                </p:nvCxnSpPr>
                <p:spPr>
                  <a:xfrm flipH="1">
                    <a:off x="0" y="400109"/>
                    <a:ext cx="3289671" cy="1014974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5" name="Group 44"/>
                <p:cNvGrpSpPr/>
                <p:nvPr/>
              </p:nvGrpSpPr>
              <p:grpSpPr>
                <a:xfrm>
                  <a:off x="5248275" y="1724025"/>
                  <a:ext cx="1866900" cy="561975"/>
                  <a:chOff x="0" y="0"/>
                  <a:chExt cx="1866900" cy="561975"/>
                </a:xfrm>
              </p:grpSpPr>
              <p:sp>
                <p:nvSpPr>
                  <p:cNvPr id="52" name="Metin kutusu 39"/>
                  <p:cNvSpPr txBox="1"/>
                  <p:nvPr/>
                </p:nvSpPr>
                <p:spPr>
                  <a:xfrm>
                    <a:off x="750454" y="209550"/>
                    <a:ext cx="1116446" cy="352425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tr-TR" sz="1350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Soğuk Kutu2</a:t>
                    </a:r>
                    <a:endParaRPr lang="en-US" sz="12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53" name="Düz Ok Bağlayıcısı 40"/>
                  <p:cNvCxnSpPr/>
                  <p:nvPr/>
                </p:nvCxnSpPr>
                <p:spPr>
                  <a:xfrm flipH="1" flipV="1">
                    <a:off x="0" y="0"/>
                    <a:ext cx="904875" cy="318135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" name="Group 45"/>
                <p:cNvGrpSpPr/>
                <p:nvPr/>
              </p:nvGrpSpPr>
              <p:grpSpPr>
                <a:xfrm>
                  <a:off x="4514850" y="2247900"/>
                  <a:ext cx="2584599" cy="990600"/>
                  <a:chOff x="0" y="0"/>
                  <a:chExt cx="2584599" cy="990600"/>
                </a:xfrm>
              </p:grpSpPr>
              <p:sp>
                <p:nvSpPr>
                  <p:cNvPr id="50" name="Metin kutusu 33"/>
                  <p:cNvSpPr txBox="1"/>
                  <p:nvPr/>
                </p:nvSpPr>
                <p:spPr>
                  <a:xfrm>
                    <a:off x="1543050" y="552450"/>
                    <a:ext cx="1041549" cy="438150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tr-TR" sz="1350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Soğuk Kutu 1</a:t>
                    </a:r>
                    <a:endParaRPr lang="en-US" sz="12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51" name="Düz Ok Bağlayıcısı 34"/>
                  <p:cNvCxnSpPr/>
                  <p:nvPr/>
                </p:nvCxnSpPr>
                <p:spPr>
                  <a:xfrm flipH="1" flipV="1">
                    <a:off x="0" y="0"/>
                    <a:ext cx="1539875" cy="728345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" name="Grup 35"/>
                <p:cNvGrpSpPr/>
                <p:nvPr/>
              </p:nvGrpSpPr>
              <p:grpSpPr>
                <a:xfrm>
                  <a:off x="4391025" y="3505200"/>
                  <a:ext cx="2727448" cy="291961"/>
                  <a:chOff x="0" y="0"/>
                  <a:chExt cx="3351168" cy="622624"/>
                </a:xfrm>
              </p:grpSpPr>
              <p:sp>
                <p:nvSpPr>
                  <p:cNvPr id="48" name="Metin kutusu 36"/>
                  <p:cNvSpPr txBox="1"/>
                  <p:nvPr/>
                </p:nvSpPr>
                <p:spPr>
                  <a:xfrm>
                    <a:off x="1118977" y="55115"/>
                    <a:ext cx="2232191" cy="567509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tr-TR" sz="135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Sıcak Vakum Pompaları</a:t>
                    </a:r>
                    <a:endParaRPr lang="en-US" sz="12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49" name="Düz Ok Bağlayıcısı 37"/>
                  <p:cNvCxnSpPr/>
                  <p:nvPr/>
                </p:nvCxnSpPr>
                <p:spPr>
                  <a:xfrm flipH="1" flipV="1">
                    <a:off x="0" y="0"/>
                    <a:ext cx="1119082" cy="375118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36" name="Düz Ok Bağlayıcısı 31"/>
            <p:cNvCxnSpPr/>
            <p:nvPr/>
          </p:nvCxnSpPr>
          <p:spPr>
            <a:xfrm flipV="1">
              <a:off x="5343882" y="5694387"/>
              <a:ext cx="1311380" cy="63874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Metin kutusu 30"/>
            <p:cNvSpPr txBox="1"/>
            <p:nvPr/>
          </p:nvSpPr>
          <p:spPr>
            <a:xfrm>
              <a:off x="3675533" y="6099950"/>
              <a:ext cx="1668349" cy="337547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tr-TR" sz="1350" dirty="0" smtClean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Oil Removal System</a:t>
              </a:r>
              <a:endParaRPr lang="en-US" sz="135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08" y="1478820"/>
            <a:ext cx="3192309" cy="3417494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tr-TR" sz="2000" b="1" dirty="0" smtClean="0"/>
              <a:t>Beklenen performans: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tr-TR" sz="2000" dirty="0" smtClean="0"/>
              <a:t>220 W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 smtClean="0"/>
              <a:t>16 ±</a:t>
            </a:r>
            <a:r>
              <a:rPr lang="tr-TR" sz="2000" dirty="0" smtClean="0"/>
              <a:t> 0.2 </a:t>
            </a:r>
            <a:r>
              <a:rPr lang="en-US" sz="2000" dirty="0" err="1" smtClean="0"/>
              <a:t>mbara</a:t>
            </a:r>
            <a:r>
              <a:rPr lang="en-US" sz="2000" dirty="0" smtClean="0"/>
              <a:t> </a:t>
            </a:r>
            <a:endParaRPr lang="tr-TR" sz="2000" dirty="0" smtClean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tr-TR" sz="2000" dirty="0" smtClean="0"/>
              <a:t>1.8 K</a:t>
            </a:r>
            <a:r>
              <a:rPr lang="en-US" sz="2000" dirty="0" smtClean="0"/>
              <a:t> </a:t>
            </a:r>
            <a:endParaRPr lang="en-US" sz="2000" dirty="0"/>
          </a:p>
          <a:p>
            <a:r>
              <a:rPr lang="tr-TR" sz="2000" b="1" dirty="0" smtClean="0"/>
              <a:t>Nisan-Haziran 2023</a:t>
            </a:r>
          </a:p>
          <a:p>
            <a:r>
              <a:rPr lang="tr-TR" sz="2000" b="1" dirty="0" smtClean="0"/>
              <a:t>Ekim 2023</a:t>
            </a:r>
            <a:endParaRPr lang="tr-TR" sz="2000" b="1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7895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Helyum Soğutma Sistemi Devreye Alma Çalışmaları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1" r="25367" b="16177"/>
          <a:stretch/>
        </p:blipFill>
        <p:spPr>
          <a:xfrm>
            <a:off x="1118477" y="971510"/>
            <a:ext cx="9301873" cy="588649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2ADA-0170-4E9D-910F-4096738F6B9C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13</a:t>
            </a:fld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" r="25937" b="16946"/>
          <a:stretch/>
        </p:blipFill>
        <p:spPr>
          <a:xfrm>
            <a:off x="1118477" y="1029610"/>
            <a:ext cx="9301873" cy="58283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" r="25547" b="17085"/>
          <a:stretch/>
        </p:blipFill>
        <p:spPr>
          <a:xfrm>
            <a:off x="1067290" y="1008062"/>
            <a:ext cx="9404246" cy="587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1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İçerik Yer Tutucusu 6"/>
          <p:cNvPicPr>
            <a:picLocks noChangeAspect="1"/>
          </p:cNvPicPr>
          <p:nvPr/>
        </p:nvPicPr>
        <p:blipFill rotWithShape="1">
          <a:blip r:embed="rId3"/>
          <a:srcRect l="5061" t="6417" r="6063" b="13095"/>
          <a:stretch/>
        </p:blipFill>
        <p:spPr>
          <a:xfrm>
            <a:off x="1371599" y="1101663"/>
            <a:ext cx="8929397" cy="454874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TARLA RF Yapısı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94553" y="5674659"/>
            <a:ext cx="11780195" cy="732087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Herbir kavite bağımsız bir SSPA ile beslenecek ve bir LLRF kontrolcü ile kontrol edilecektir.</a:t>
            </a:r>
            <a:endParaRPr lang="tr-TR" dirty="0"/>
          </a:p>
          <a:p>
            <a:r>
              <a:rPr lang="tr-TR" dirty="0" smtClean="0"/>
              <a:t>Herbir sistem bir ana sinyal üreteci (MO) ile senkron çalışacaktır.</a:t>
            </a:r>
            <a:endParaRPr lang="en-US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okarsli@tarla-fel.org</a:t>
            </a:r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8B3783-A443-43B3-B9FE-621A355CA7EA}" type="datetime1"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2.12.2023</a:t>
            </a:fld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14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9923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TARLA LLRF </a:t>
            </a:r>
            <a:r>
              <a:rPr lang="tr-TR" dirty="0" smtClean="0"/>
              <a:t>Sistem Mimarisi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94553" y="1254868"/>
            <a:ext cx="7501647" cy="115730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TARLA LLRF </a:t>
            </a:r>
            <a:r>
              <a:rPr lang="en-US" dirty="0" smtClean="0"/>
              <a:t>DESY (</a:t>
            </a:r>
            <a:r>
              <a:rPr lang="el-GR" i="1" dirty="0"/>
              <a:t>μ</a:t>
            </a:r>
            <a:r>
              <a:rPr lang="en-US" dirty="0" smtClean="0"/>
              <a:t>TC</a:t>
            </a:r>
            <a:r>
              <a:rPr lang="tr-TR" dirty="0" smtClean="0"/>
              <a:t>A.</a:t>
            </a:r>
            <a:r>
              <a:rPr lang="en-US" dirty="0" smtClean="0"/>
              <a:t>4)</a:t>
            </a:r>
            <a:r>
              <a:rPr lang="tr-TR" dirty="0" smtClean="0"/>
              <a:t> ile işbirliği çerçevesinde geliştirilmektedir.</a:t>
            </a:r>
          </a:p>
          <a:p>
            <a:r>
              <a:rPr lang="tr-TR" dirty="0"/>
              <a:t>Devreye alma çalışmaları Mayıs 2023’te başladı.</a:t>
            </a:r>
          </a:p>
          <a:p>
            <a:endParaRPr lang="en-US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okarsli@tarla-fel.org</a:t>
            </a:r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93" y="3122705"/>
            <a:ext cx="4797519" cy="2661397"/>
          </a:xfrm>
          <a:prstGeom prst="rect">
            <a:avLst/>
          </a:prstGeom>
        </p:spPr>
      </p:pic>
      <p:sp>
        <p:nvSpPr>
          <p:cNvPr id="8" name="Dikdörtgen 7"/>
          <p:cNvSpPr/>
          <p:nvPr/>
        </p:nvSpPr>
        <p:spPr>
          <a:xfrm>
            <a:off x="7470101" y="1668591"/>
            <a:ext cx="425810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4A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Kanallar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64A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>
              <a:defRPr/>
            </a:pP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</a:t>
            </a: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Kavite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pickup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</a:t>
            </a: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Kavite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ilerleyen</a:t>
            </a:r>
            <a:r>
              <a:rPr kumimoji="0" lang="tr-TR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güç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</a:t>
            </a: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Kavite yansıyan</a:t>
            </a:r>
            <a:r>
              <a:rPr kumimoji="0" lang="tr-TR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güç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</a:t>
            </a: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Yüke giden güç (Yansıma)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0">
              <a:defRPr/>
            </a:pPr>
            <a:r>
              <a:rPr kumimoji="0" lang="tr-T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SSPA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tr-TR" dirty="0">
                <a:solidFill>
                  <a:srgbClr val="000000"/>
                </a:solidFill>
              </a:rPr>
              <a:t>ilerleyen güç</a:t>
            </a:r>
            <a:endParaRPr lang="en-US" dirty="0">
              <a:solidFill>
                <a:srgbClr val="000000"/>
              </a:solidFill>
            </a:endParaRPr>
          </a:p>
          <a:p>
            <a:pPr lvl="0">
              <a:defRPr/>
            </a:pP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</a:t>
            </a: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SSPA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tr-TR" dirty="0">
                <a:solidFill>
                  <a:srgbClr val="000000"/>
                </a:solidFill>
              </a:rPr>
              <a:t>yansıyan </a:t>
            </a:r>
            <a:r>
              <a:rPr lang="tr-TR" dirty="0" smtClean="0">
                <a:solidFill>
                  <a:srgbClr val="000000"/>
                </a:solidFill>
              </a:rPr>
              <a:t>güç</a:t>
            </a:r>
          </a:p>
          <a:p>
            <a:pPr lvl="0">
              <a:defRPr/>
            </a:pP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 </a:t>
            </a: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SSPA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sürücü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 </a:t>
            </a:r>
            <a:r>
              <a:rPr kumimoji="0" lang="tr-T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Referans izleme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728" y="4517697"/>
            <a:ext cx="5652304" cy="206018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7E1660-AC18-4B93-82DB-F8F0023F16B0}" type="datetime1"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2.12.2023</a:t>
            </a:fld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415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70025" y="1254867"/>
            <a:ext cx="3204722" cy="5151879"/>
          </a:xfrm>
        </p:spPr>
        <p:txBody>
          <a:bodyPr>
            <a:normAutofit/>
          </a:bodyPr>
          <a:lstStyle/>
          <a:p>
            <a:r>
              <a:rPr lang="tr-TR" sz="2000" dirty="0" smtClean="0"/>
              <a:t>Orijinal konumlarına yerleştirildiler.</a:t>
            </a:r>
          </a:p>
          <a:p>
            <a:r>
              <a:rPr lang="tr-TR" sz="2000" dirty="0" smtClean="0"/>
              <a:t>Kontrolcülerinde problem vardı.</a:t>
            </a:r>
          </a:p>
          <a:p>
            <a:r>
              <a:rPr lang="tr-TR" sz="2000" dirty="0" smtClean="0"/>
              <a:t>Yerinde kabul testleri Mayıs 2023’de tamamlandı.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RF Yükselteçler devreye alma çalışmaları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59922F-4E1C-405B-BB2C-C155618B1521}" type="datetime1"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2.12.2023</a:t>
            </a:fld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okarsli@tarla-fel.org</a:t>
            </a:r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6" t="8090" r="52037" b="5521"/>
          <a:stretch/>
        </p:blipFill>
        <p:spPr>
          <a:xfrm>
            <a:off x="194553" y="1145769"/>
            <a:ext cx="3370431" cy="5241020"/>
          </a:xfrm>
          <a:prstGeom prst="rect">
            <a:avLst/>
          </a:prstGeom>
        </p:spPr>
      </p:pic>
      <p:graphicFrame>
        <p:nvGraphicFramePr>
          <p:cNvPr id="8" name="Tablo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372998"/>
              </p:ext>
            </p:extLst>
          </p:nvPr>
        </p:nvGraphicFramePr>
        <p:xfrm>
          <a:off x="3667899" y="1034020"/>
          <a:ext cx="4346359" cy="5392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2023">
                  <a:extLst>
                    <a:ext uri="{9D8B030D-6E8A-4147-A177-3AD203B41FA5}">
                      <a16:colId xmlns:a16="http://schemas.microsoft.com/office/drawing/2014/main" val="397132298"/>
                    </a:ext>
                  </a:extLst>
                </a:gridCol>
                <a:gridCol w="1704336">
                  <a:extLst>
                    <a:ext uri="{9D8B030D-6E8A-4147-A177-3AD203B41FA5}">
                      <a16:colId xmlns:a16="http://schemas.microsoft.com/office/drawing/2014/main" val="2168779673"/>
                    </a:ext>
                  </a:extLst>
                </a:gridCol>
              </a:tblGrid>
              <a:tr h="288975">
                <a:tc gridSpan="2">
                  <a:txBody>
                    <a:bodyPr/>
                    <a:lstStyle/>
                    <a:p>
                      <a:r>
                        <a:rPr lang="tr-TR" sz="1300" dirty="0" smtClean="0"/>
                        <a:t>1300 MHz ana</a:t>
                      </a:r>
                      <a:r>
                        <a:rPr lang="tr-TR" sz="1300" baseline="0" dirty="0" smtClean="0"/>
                        <a:t> parametreler</a:t>
                      </a:r>
                      <a:endParaRPr lang="tr-TR" sz="13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436152"/>
                  </a:ext>
                </a:extLst>
              </a:tr>
              <a:tr h="495386">
                <a:tc>
                  <a:txBody>
                    <a:bodyPr/>
                    <a:lstStyle/>
                    <a:p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Çıkış gücü 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@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dB) pulse </a:t>
                      </a: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veya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CW </a:t>
                      </a:r>
                      <a:endParaRPr lang="tr-TR" sz="13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 kW</a:t>
                      </a: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@1dB </a:t>
                      </a:r>
                      <a:endParaRPr lang="tr-TR" sz="13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812803"/>
                  </a:ext>
                </a:extLst>
              </a:tr>
              <a:tr h="4515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Sature çıkış gücü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pulse </a:t>
                      </a: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veya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CW 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 k</a:t>
                      </a: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sature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709487"/>
                  </a:ext>
                </a:extLst>
              </a:tr>
              <a:tr h="292412">
                <a:tc>
                  <a:txBody>
                    <a:bodyPr/>
                    <a:lstStyle/>
                    <a:p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Line</a:t>
                      </a: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 kazanç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&lt;72</a:t>
                      </a: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dB (min)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352662"/>
                  </a:ext>
                </a:extLst>
              </a:tr>
              <a:tr h="292412">
                <a:tc>
                  <a:txBody>
                    <a:bodyPr/>
                    <a:lstStyle/>
                    <a:p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Merkez frekansı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1300 MHz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2989999"/>
                  </a:ext>
                </a:extLst>
              </a:tr>
              <a:tr h="292412">
                <a:tc>
                  <a:txBody>
                    <a:bodyPr/>
                    <a:lstStyle/>
                    <a:p>
                      <a:r>
                        <a:rPr lang="de-DE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Band</a:t>
                      </a: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genişliği</a:t>
                      </a:r>
                      <a:r>
                        <a:rPr lang="de-DE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(-3 dB)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&lt;±5 MHz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742668"/>
                  </a:ext>
                </a:extLst>
              </a:tr>
              <a:tr h="292412">
                <a:tc>
                  <a:txBody>
                    <a:bodyPr/>
                    <a:lstStyle/>
                    <a:p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Çıkış sinyal formu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CW/</a:t>
                      </a:r>
                      <a:r>
                        <a:rPr lang="tr-TR" sz="13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Pulse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15166"/>
                  </a:ext>
                </a:extLst>
              </a:tr>
              <a:tr h="292412">
                <a:tc>
                  <a:txBody>
                    <a:bodyPr/>
                    <a:lstStyle/>
                    <a:p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Çıkış güç yükü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0…∞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312212"/>
                  </a:ext>
                </a:extLst>
              </a:tr>
              <a:tr h="292412">
                <a:tc>
                  <a:txBody>
                    <a:bodyPr/>
                    <a:lstStyle/>
                    <a:p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Aktif band genişliği kazanç düzlüğü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dB (max)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948650"/>
                  </a:ext>
                </a:extLst>
              </a:tr>
              <a:tr h="451540">
                <a:tc>
                  <a:txBody>
                    <a:bodyPr/>
                    <a:lstStyle/>
                    <a:p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 ve max güç aralığında çıkış faz değişimi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7-8 </a:t>
                      </a:r>
                      <a:r>
                        <a:rPr lang="en-US" sz="13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deg</a:t>
                      </a: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(max)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236919"/>
                  </a:ext>
                </a:extLst>
              </a:tr>
              <a:tr h="451540">
                <a:tc>
                  <a:txBody>
                    <a:bodyPr/>
                    <a:lstStyle/>
                    <a:p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</a:t>
                      </a: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seviye harmonikler</a:t>
                      </a:r>
                      <a:endParaRPr lang="tr-TR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&lt;-45 </a:t>
                      </a:r>
                      <a:r>
                        <a:rPr lang="tr-TR" sz="13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dBc</a:t>
                      </a: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13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316217"/>
                  </a:ext>
                </a:extLst>
              </a:tr>
              <a:tr h="292412">
                <a:tc>
                  <a:txBody>
                    <a:bodyPr/>
                    <a:lstStyle/>
                    <a:p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Giriş gürültü oranı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dB max.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393356"/>
                  </a:ext>
                </a:extLst>
              </a:tr>
              <a:tr h="292412">
                <a:tc>
                  <a:txBody>
                    <a:bodyPr/>
                    <a:lstStyle/>
                    <a:p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Çıkış gürültü gücü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 -9</a:t>
                      </a:r>
                      <a:r>
                        <a:rPr lang="tr-TR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3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dBm</a:t>
                      </a: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/Hz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582755"/>
                  </a:ext>
                </a:extLst>
              </a:tr>
              <a:tr h="292412">
                <a:tc>
                  <a:txBody>
                    <a:bodyPr/>
                    <a:lstStyle/>
                    <a:p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Darbe boyu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us to CW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346955"/>
                  </a:ext>
                </a:extLst>
              </a:tr>
              <a:tr h="292412">
                <a:tc>
                  <a:txBody>
                    <a:bodyPr/>
                    <a:lstStyle/>
                    <a:p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Darbe tekrarlama oranı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Hz to CW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510170"/>
                  </a:ext>
                </a:extLst>
              </a:tr>
              <a:tr h="2924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Çıkış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Düşüş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13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zamanı</a:t>
                      </a:r>
                      <a:endParaRPr lang="tr-T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&lt;60 ns</a:t>
                      </a:r>
                      <a:endParaRPr lang="tr-T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9837286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33948" y="1145769"/>
            <a:ext cx="8661990" cy="5070947"/>
            <a:chOff x="0" y="188515"/>
            <a:chExt cx="10502128" cy="657804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88515"/>
              <a:ext cx="5276611" cy="376976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6611" y="224687"/>
              <a:ext cx="5194099" cy="373359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2" r="1524" b="15230"/>
            <a:stretch/>
          </p:blipFill>
          <p:spPr>
            <a:xfrm>
              <a:off x="125128" y="3927047"/>
              <a:ext cx="5106075" cy="28395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7080" y="4126960"/>
              <a:ext cx="5265048" cy="2495283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43" y="383973"/>
            <a:ext cx="8334375" cy="6248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00" y="265687"/>
            <a:ext cx="8334375" cy="6248400"/>
          </a:xfrm>
          <a:prstGeom prst="rect">
            <a:avLst/>
          </a:prstGeom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16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2328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671" y="1519518"/>
            <a:ext cx="5456329" cy="3899647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TARLA </a:t>
            </a:r>
            <a:r>
              <a:rPr lang="tr-TR" dirty="0" smtClean="0"/>
              <a:t>SRF Modülleri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94553" y="1254867"/>
            <a:ext cx="7415922" cy="3021297"/>
          </a:xfrm>
        </p:spPr>
        <p:txBody>
          <a:bodyPr>
            <a:normAutofit/>
          </a:bodyPr>
          <a:lstStyle/>
          <a:p>
            <a:r>
              <a:rPr lang="tr-TR" dirty="0" smtClean="0"/>
              <a:t>Sözleşme 2012’de yapıldı, 2018’de teslim edildi.</a:t>
            </a:r>
            <a:endParaRPr lang="en-US" dirty="0"/>
          </a:p>
          <a:p>
            <a:r>
              <a:rPr lang="tr-TR" dirty="0" smtClean="0"/>
              <a:t>Kaviteler standart TESLA caviteler olup, Krayostat </a:t>
            </a:r>
            <a:r>
              <a:rPr lang="en-US" dirty="0" smtClean="0"/>
              <a:t>HZDR-ELBE</a:t>
            </a:r>
            <a:r>
              <a:rPr lang="tr-TR" dirty="0" smtClean="0"/>
              <a:t> tarafından tasarlanmıştır</a:t>
            </a:r>
            <a:r>
              <a:rPr lang="en-US" dirty="0" smtClean="0"/>
              <a:t>.</a:t>
            </a:r>
            <a:r>
              <a:rPr lang="tr-TR" dirty="0" smtClean="0"/>
              <a:t> </a:t>
            </a:r>
          </a:p>
          <a:p>
            <a:r>
              <a:rPr lang="tr-TR" dirty="0" smtClean="0"/>
              <a:t>Mekanik ayar sistemi geliştirilmiştir.</a:t>
            </a:r>
          </a:p>
          <a:p>
            <a:r>
              <a:rPr lang="tr-TR" dirty="0" smtClean="0"/>
              <a:t>Sözleşme parametresi: 1 mA akımda 12 MV/m.</a:t>
            </a:r>
            <a:endParaRPr lang="en-US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okarsli@tarla-fel.org</a:t>
            </a:r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44" y="4434397"/>
            <a:ext cx="6542697" cy="2006743"/>
          </a:xfrm>
          <a:prstGeom prst="rect">
            <a:avLst/>
          </a:prstGeom>
        </p:spPr>
      </p:pic>
      <p:grpSp>
        <p:nvGrpSpPr>
          <p:cNvPr id="12" name="Grup 11"/>
          <p:cNvGrpSpPr/>
          <p:nvPr/>
        </p:nvGrpSpPr>
        <p:grpSpPr>
          <a:xfrm>
            <a:off x="5371341" y="138323"/>
            <a:ext cx="4044968" cy="1949718"/>
            <a:chOff x="5314857" y="470918"/>
            <a:chExt cx="4044968" cy="1949718"/>
          </a:xfrm>
        </p:grpSpPr>
        <p:pic>
          <p:nvPicPr>
            <p:cNvPr id="10" name="Resim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6916" y="470918"/>
              <a:ext cx="1262909" cy="1949718"/>
            </a:xfrm>
            <a:prstGeom prst="rect">
              <a:avLst/>
            </a:prstGeom>
          </p:spPr>
        </p:pic>
        <p:pic>
          <p:nvPicPr>
            <p:cNvPr id="11" name="Resim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4857" y="470918"/>
              <a:ext cx="2666399" cy="1127491"/>
            </a:xfrm>
            <a:prstGeom prst="rect">
              <a:avLst/>
            </a:prstGeom>
          </p:spPr>
        </p:pic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AFEA9D-F9B8-43C6-9884-8EDA8AC8144F}" type="datetime1"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2.12.2023</a:t>
            </a:fld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17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4572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SRF Yerinde Kabul Testleri ve Kavite RF Şartlandırma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64" y="1145769"/>
            <a:ext cx="6868584" cy="51514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EE70-17BC-4586-837E-A8CA295F288A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18</a:t>
            </a:fld>
            <a:endParaRPr lang="tr-TR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05902" y="1244261"/>
            <a:ext cx="4737573" cy="5250371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64A90"/>
              </a:buClr>
              <a:buSzPct val="11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Helyum Soğutma Sistemi</a:t>
            </a:r>
          </a:p>
          <a:p>
            <a:r>
              <a:rPr lang="tr-TR" dirty="0" smtClean="0"/>
              <a:t>PLL devresi ve kavite şartlandırma için test düzeneği </a:t>
            </a:r>
          </a:p>
          <a:p>
            <a:r>
              <a:rPr lang="tr-TR" dirty="0" smtClean="0"/>
              <a:t>RF yükselteçler ve su soğutma sistemi</a:t>
            </a:r>
          </a:p>
          <a:p>
            <a:r>
              <a:rPr lang="tr-TR" dirty="0" smtClean="0"/>
              <a:t>RF iletim hatları ve kablo kalibrasyonları</a:t>
            </a:r>
          </a:p>
          <a:p>
            <a:r>
              <a:rPr lang="tr-TR" dirty="0" smtClean="0"/>
              <a:t>Kryomodul ve kontrol kabini RF sinyal bağlantıları (pickup, HOMs)</a:t>
            </a:r>
          </a:p>
          <a:p>
            <a:r>
              <a:rPr lang="tr-TR" dirty="0" smtClean="0"/>
              <a:t>Kavity frekans kontrol bağlantıları (tuner)</a:t>
            </a:r>
          </a:p>
          <a:p>
            <a:r>
              <a:rPr lang="tr-TR" dirty="0" smtClean="0"/>
              <a:t>SSPA &amp; Kryomodul kontrol kabini interlock bağlantıları</a:t>
            </a:r>
          </a:p>
          <a:p>
            <a:r>
              <a:rPr lang="tr-TR" dirty="0" smtClean="0"/>
              <a:t>Kryomodul vakum kontrolcülerinin TARLA ana kontrol sistemine bağlanması</a:t>
            </a:r>
          </a:p>
          <a:p>
            <a:r>
              <a:rPr lang="tr-TR" dirty="0" smtClean="0"/>
              <a:t>Kryomodul ve Kryoplant interlock bağlantıları</a:t>
            </a:r>
          </a:p>
          <a:p>
            <a:r>
              <a:rPr lang="tr-TR" dirty="0" smtClean="0"/>
              <a:t>3-Stub tuner testleri</a:t>
            </a:r>
          </a:p>
          <a:p>
            <a:r>
              <a:rPr lang="tr-TR" dirty="0" smtClean="0"/>
              <a:t>Otomatik RF şartlandırma için yazılım programlama</a:t>
            </a:r>
          </a:p>
          <a:p>
            <a:r>
              <a:rPr lang="tr-TR" dirty="0" smtClean="0"/>
              <a:t>Şartlandırma sırasında ortaya çıkacak radyasyon ölçümleri için detektör ve uzaktan okuma/kayıt sistemlerinin hazırlanması</a:t>
            </a:r>
          </a:p>
          <a:p>
            <a:r>
              <a:rPr lang="tr-TR" dirty="0" smtClean="0"/>
              <a:t>Ölçüm aletleri ve sistemleri</a:t>
            </a:r>
          </a:p>
          <a:p>
            <a:r>
              <a:rPr lang="tr-TR" dirty="0" smtClean="0"/>
              <a:t>Testler Aralık 2023 için planlandı.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7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4552" y="1268178"/>
            <a:ext cx="11025897" cy="514214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SRF Yerinde Kabul Testleri ve Kavite RF Şartlandırma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12AF6-E289-4287-BD89-A6535207BD46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19</a:t>
            </a:fld>
            <a:endParaRPr lang="tr-T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7188" t="17963" r="14271" b="14445"/>
          <a:stretch/>
        </p:blipFill>
        <p:spPr>
          <a:xfrm>
            <a:off x="3090153" y="803690"/>
            <a:ext cx="6453827" cy="3124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0312" t="34630" r="12396" b="32777"/>
          <a:stretch/>
        </p:blipFill>
        <p:spPr>
          <a:xfrm>
            <a:off x="1028700" y="4085073"/>
            <a:ext cx="9803048" cy="232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İçerik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TARLA </a:t>
            </a:r>
            <a:r>
              <a:rPr lang="tr-TR" dirty="0" smtClean="0"/>
              <a:t>Yerleşim Planı</a:t>
            </a:r>
            <a:endParaRPr lang="en-US" dirty="0"/>
          </a:p>
          <a:p>
            <a:r>
              <a:rPr lang="tr-TR" dirty="0" smtClean="0"/>
              <a:t>Zaman Çizelgesi</a:t>
            </a:r>
            <a:endParaRPr lang="en-US" dirty="0"/>
          </a:p>
          <a:p>
            <a:r>
              <a:rPr lang="tr-TR" dirty="0" smtClean="0"/>
              <a:t>Elektron Tabancası</a:t>
            </a:r>
            <a:endParaRPr lang="en-US" dirty="0"/>
          </a:p>
          <a:p>
            <a:r>
              <a:rPr lang="tr-TR" dirty="0" smtClean="0"/>
              <a:t>Enjektör ve 20 MeV Demet Hattı</a:t>
            </a:r>
            <a:endParaRPr lang="tr-TR" dirty="0"/>
          </a:p>
          <a:p>
            <a:r>
              <a:rPr lang="tr-TR" dirty="0" smtClean="0"/>
              <a:t>Helyum Soğutma Sistemi Devreye Alma Çalışmaları</a:t>
            </a:r>
            <a:endParaRPr lang="en-US" dirty="0"/>
          </a:p>
          <a:p>
            <a:r>
              <a:rPr lang="tr-TR" dirty="0" smtClean="0"/>
              <a:t>TARLA RF Yapısı</a:t>
            </a:r>
            <a:endParaRPr lang="en-US" dirty="0"/>
          </a:p>
          <a:p>
            <a:r>
              <a:rPr lang="tr-TR" dirty="0" smtClean="0"/>
              <a:t>SRF Testleri ve Devreye Alma Çalışmaları</a:t>
            </a:r>
            <a:endParaRPr lang="en-US" dirty="0"/>
          </a:p>
          <a:p>
            <a:r>
              <a:rPr lang="tr-TR" dirty="0" smtClean="0"/>
              <a:t>Genel Bakış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8355E-CFB1-406A-BD65-04E6AD0D9A96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2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3807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SRF Yerinde Kabul Testleri ve Kavite RF Şartlandırma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14C1-271F-49B5-9F71-9CA72FD5785A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20</a:t>
            </a:fld>
            <a:endParaRPr lang="tr-T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000" t="24259" r="7396" b="20000"/>
          <a:stretch/>
        </p:blipFill>
        <p:spPr>
          <a:xfrm>
            <a:off x="4541916" y="503716"/>
            <a:ext cx="4330343" cy="15498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18" y="1825168"/>
            <a:ext cx="6621869" cy="3670841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4553" y="5388747"/>
            <a:ext cx="6512535" cy="932318"/>
          </a:xfrm>
        </p:spPr>
        <p:txBody>
          <a:bodyPr/>
          <a:lstStyle/>
          <a:p>
            <a:r>
              <a:rPr lang="en-US" dirty="0"/>
              <a:t>CAV2 </a:t>
            </a:r>
            <a:r>
              <a:rPr lang="tr-TR" dirty="0" smtClean="0"/>
              <a:t>genlik ve faz</a:t>
            </a:r>
            <a:r>
              <a:rPr lang="en-US" dirty="0" smtClean="0"/>
              <a:t> </a:t>
            </a:r>
            <a:r>
              <a:rPr lang="tr-TR" dirty="0" smtClean="0"/>
              <a:t>grafiği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x‑</a:t>
            </a:r>
            <a:r>
              <a:rPr lang="tr-TR" dirty="0" smtClean="0"/>
              <a:t>ekseni</a:t>
            </a:r>
            <a:r>
              <a:rPr lang="en-US" dirty="0" smtClean="0"/>
              <a:t> 1.3 GHz</a:t>
            </a:r>
            <a:r>
              <a:rPr lang="tr-TR" dirty="0" smtClean="0"/>
              <a:t>’de ofset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8453" y="1278646"/>
            <a:ext cx="3066412" cy="22193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6800" y="3492200"/>
            <a:ext cx="3950236" cy="311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98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5002601E-0E8C-E4E0-E5C4-FD517A2C04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614" y="3850639"/>
            <a:ext cx="2623795" cy="12053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B0065A-8556-76AB-329D-3ABB4E99C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53" y="2562"/>
            <a:ext cx="8878326" cy="1089764"/>
          </a:xfrm>
        </p:spPr>
        <p:txBody>
          <a:bodyPr>
            <a:normAutofit/>
          </a:bodyPr>
          <a:lstStyle/>
          <a:p>
            <a:r>
              <a:rPr lang="tr-TR" sz="4400" dirty="0" smtClean="0">
                <a:solidFill>
                  <a:schemeClr val="accent5">
                    <a:lumMod val="75000"/>
                  </a:schemeClr>
                </a:solidFill>
              </a:rPr>
              <a:t>Genel Bakış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5F757-4881-FD4B-5209-94E627093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1259-1F56-4521-AF1D-627E0918855C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2D7C2-5E6B-60D1-F6EB-11D38D3D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16219-3AEB-BD22-5928-006411449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21</a:t>
            </a:fld>
            <a:endParaRPr lang="tr-T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A73ED75-BCB2-A63B-C4E5-2EEE8B151A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57181"/>
            <a:ext cx="2307693" cy="12115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ED0E13E-9C82-9D4B-ABAF-269636228C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880" y="4002833"/>
            <a:ext cx="3119120" cy="143284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C60EF55-24A4-0DAE-91B6-5D2AD019AC2A}"/>
              </a:ext>
            </a:extLst>
          </p:cNvPr>
          <p:cNvSpPr/>
          <p:nvPr/>
        </p:nvSpPr>
        <p:spPr>
          <a:xfrm>
            <a:off x="2536245" y="3983284"/>
            <a:ext cx="1657817" cy="122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900" dirty="0" smtClean="0"/>
          </a:p>
          <a:p>
            <a:pPr algn="ctr"/>
            <a:r>
              <a:rPr lang="tr-TR" sz="900" dirty="0" smtClean="0"/>
              <a:t>BPM</a:t>
            </a:r>
            <a:endParaRPr lang="tr-TR" sz="900" dirty="0"/>
          </a:p>
          <a:p>
            <a:pPr algn="ctr"/>
            <a:r>
              <a:rPr lang="tr-TR" sz="900" dirty="0" smtClean="0"/>
              <a:t>260 MHz Paketleyici kavite RF şartlandırması</a:t>
            </a:r>
            <a:endParaRPr lang="tr-TR" sz="900" dirty="0"/>
          </a:p>
          <a:p>
            <a:pPr algn="ctr"/>
            <a:r>
              <a:rPr lang="tr-TR" sz="900" dirty="0" smtClean="0"/>
              <a:t>LLRF devreye alma</a:t>
            </a:r>
          </a:p>
          <a:p>
            <a:pPr algn="ctr"/>
            <a:r>
              <a:rPr lang="tr-TR" sz="900" dirty="0"/>
              <a:t>He soğutma </a:t>
            </a:r>
            <a:r>
              <a:rPr lang="tr-TR" sz="900" dirty="0" smtClean="0"/>
              <a:t>sistemi devreye alma</a:t>
            </a:r>
          </a:p>
          <a:p>
            <a:pPr algn="ctr"/>
            <a:r>
              <a:rPr lang="tr-TR" sz="900" dirty="0"/>
              <a:t>Filtre değiştirme </a:t>
            </a:r>
            <a:r>
              <a:rPr lang="tr-TR" sz="900" dirty="0" smtClean="0"/>
              <a:t>sistemi</a:t>
            </a:r>
          </a:p>
          <a:p>
            <a:pPr algn="ctr"/>
            <a:r>
              <a:rPr lang="tr-TR" sz="900" dirty="0"/>
              <a:t>TÜV </a:t>
            </a:r>
            <a:r>
              <a:rPr lang="tr-TR" sz="900" dirty="0" smtClean="0"/>
              <a:t>sertifikalandırma</a:t>
            </a:r>
            <a:endParaRPr lang="tr-TR" sz="900" dirty="0"/>
          </a:p>
          <a:p>
            <a:pPr algn="ctr"/>
            <a:endParaRPr lang="tr-TR" sz="9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59CBE7B-DE38-11D7-3E56-BD7A96762845}"/>
              </a:ext>
            </a:extLst>
          </p:cNvPr>
          <p:cNvSpPr/>
          <p:nvPr/>
        </p:nvSpPr>
        <p:spPr>
          <a:xfrm>
            <a:off x="7324491" y="4002833"/>
            <a:ext cx="1657817" cy="122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900" dirty="0" smtClean="0"/>
              <a:t>Enjektör hattı devreye alma</a:t>
            </a:r>
            <a:endParaRPr lang="tr-TR" sz="900" dirty="0"/>
          </a:p>
          <a:p>
            <a:pPr algn="ctr"/>
            <a:r>
              <a:rPr lang="en-US" sz="900" dirty="0" err="1" smtClean="0"/>
              <a:t>Enerj</a:t>
            </a:r>
            <a:r>
              <a:rPr lang="tr-TR" sz="900" dirty="0"/>
              <a:t>i</a:t>
            </a:r>
            <a:r>
              <a:rPr lang="en-US" sz="900" dirty="0"/>
              <a:t> yay</a:t>
            </a:r>
            <a:r>
              <a:rPr lang="tr-TR" sz="900" dirty="0" smtClean="0"/>
              <a:t>ınımı, paketçik boyu, emittans</a:t>
            </a:r>
            <a:endParaRPr lang="tr-TR" sz="900" dirty="0"/>
          </a:p>
          <a:p>
            <a:pPr algn="ctr"/>
            <a:r>
              <a:rPr lang="tr-TR" sz="900" dirty="0" smtClean="0"/>
              <a:t>He soğutma sistemi  ve </a:t>
            </a:r>
            <a:r>
              <a:rPr lang="tr-TR" sz="900" dirty="0"/>
              <a:t>SRF </a:t>
            </a:r>
            <a:r>
              <a:rPr lang="tr-TR" sz="900" dirty="0" smtClean="0"/>
              <a:t>devreye alma</a:t>
            </a:r>
          </a:p>
          <a:p>
            <a:pPr algn="ctr"/>
            <a:r>
              <a:rPr lang="tr-TR" sz="900" dirty="0" smtClean="0"/>
              <a:t>LLRF devreye alma</a:t>
            </a:r>
            <a:endParaRPr lang="tr-TR" sz="900" dirty="0"/>
          </a:p>
          <a:p>
            <a:pPr algn="ctr"/>
            <a:r>
              <a:rPr lang="tr-TR" sz="900" dirty="0" smtClean="0"/>
              <a:t>Demet durdurucu </a:t>
            </a:r>
            <a:endParaRPr lang="tr-TR" sz="9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C0D809A-6EFE-DA93-8083-F9035B034C7C}"/>
              </a:ext>
            </a:extLst>
          </p:cNvPr>
          <p:cNvCxnSpPr/>
          <p:nvPr/>
        </p:nvCxnSpPr>
        <p:spPr>
          <a:xfrm>
            <a:off x="194554" y="5523722"/>
            <a:ext cx="11897919" cy="9331"/>
          </a:xfrm>
          <a:prstGeom prst="straightConnector1">
            <a:avLst/>
          </a:prstGeom>
          <a:ln w="508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BA6F293-9E6D-4429-A09D-0C604E37383D}"/>
              </a:ext>
            </a:extLst>
          </p:cNvPr>
          <p:cNvSpPr txBox="1"/>
          <p:nvPr/>
        </p:nvSpPr>
        <p:spPr>
          <a:xfrm>
            <a:off x="4194062" y="5562915"/>
            <a:ext cx="1758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Ekim-Aralık 2023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DEF816-4508-4485-84EA-D2EA09D07E1F}"/>
              </a:ext>
            </a:extLst>
          </p:cNvPr>
          <p:cNvSpPr txBox="1"/>
          <p:nvPr/>
        </p:nvSpPr>
        <p:spPr>
          <a:xfrm>
            <a:off x="8979251" y="5593280"/>
            <a:ext cx="170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Ocak-Mart 2024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CA2079B-36F2-1DF5-E3C3-118E11DEB14A}"/>
              </a:ext>
            </a:extLst>
          </p:cNvPr>
          <p:cNvSpPr txBox="1"/>
          <p:nvPr/>
        </p:nvSpPr>
        <p:spPr>
          <a:xfrm>
            <a:off x="861527" y="3643008"/>
            <a:ext cx="137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1. Test Setup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E529D6A-3941-F1A0-EA86-59B0F9677A38}"/>
              </a:ext>
            </a:extLst>
          </p:cNvPr>
          <p:cNvSpPr txBox="1"/>
          <p:nvPr/>
        </p:nvSpPr>
        <p:spPr>
          <a:xfrm>
            <a:off x="5248857" y="3606064"/>
            <a:ext cx="137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2. Test Setup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632AA5-F2E5-5671-9A17-CA6872C6CC9C}"/>
              </a:ext>
            </a:extLst>
          </p:cNvPr>
          <p:cNvSpPr txBox="1"/>
          <p:nvPr/>
        </p:nvSpPr>
        <p:spPr>
          <a:xfrm>
            <a:off x="9240724" y="3594494"/>
            <a:ext cx="211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 MeV </a:t>
            </a:r>
            <a:r>
              <a:rPr lang="tr-TR" dirty="0" smtClean="0"/>
              <a:t>Demet Hattı</a:t>
            </a:r>
            <a:endParaRPr lang="en-US" dirty="0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5B3F92BA-3E81-1F18-0FA1-522AF682D8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165046"/>
              </p:ext>
            </p:extLst>
          </p:nvPr>
        </p:nvGraphicFramePr>
        <p:xfrm>
          <a:off x="93306" y="683143"/>
          <a:ext cx="8979571" cy="2785761"/>
        </p:xfrm>
        <a:graphic>
          <a:graphicData uri="http://schemas.openxmlformats.org/drawingml/2006/table">
            <a:tbl>
              <a:tblPr/>
              <a:tblGrid>
                <a:gridCol w="143546">
                  <a:extLst>
                    <a:ext uri="{9D8B030D-6E8A-4147-A177-3AD203B41FA5}">
                      <a16:colId xmlns:a16="http://schemas.microsoft.com/office/drawing/2014/main" val="1936885594"/>
                    </a:ext>
                  </a:extLst>
                </a:gridCol>
                <a:gridCol w="2967802">
                  <a:extLst>
                    <a:ext uri="{9D8B030D-6E8A-4147-A177-3AD203B41FA5}">
                      <a16:colId xmlns:a16="http://schemas.microsoft.com/office/drawing/2014/main" val="2151637736"/>
                    </a:ext>
                  </a:extLst>
                </a:gridCol>
                <a:gridCol w="243305">
                  <a:extLst>
                    <a:ext uri="{9D8B030D-6E8A-4147-A177-3AD203B41FA5}">
                      <a16:colId xmlns:a16="http://schemas.microsoft.com/office/drawing/2014/main" val="4292630433"/>
                    </a:ext>
                  </a:extLst>
                </a:gridCol>
                <a:gridCol w="265885">
                  <a:extLst>
                    <a:ext uri="{9D8B030D-6E8A-4147-A177-3AD203B41FA5}">
                      <a16:colId xmlns:a16="http://schemas.microsoft.com/office/drawing/2014/main" val="311604221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457127418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3542499535"/>
                    </a:ext>
                  </a:extLst>
                </a:gridCol>
                <a:gridCol w="382939">
                  <a:extLst>
                    <a:ext uri="{9D8B030D-6E8A-4147-A177-3AD203B41FA5}">
                      <a16:colId xmlns:a16="http://schemas.microsoft.com/office/drawing/2014/main" val="178055932"/>
                    </a:ext>
                  </a:extLst>
                </a:gridCol>
                <a:gridCol w="382638">
                  <a:extLst>
                    <a:ext uri="{9D8B030D-6E8A-4147-A177-3AD203B41FA5}">
                      <a16:colId xmlns:a16="http://schemas.microsoft.com/office/drawing/2014/main" val="65406909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4167373991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1760646238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919998230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4178542454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4101315167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3828019656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917061254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39564296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2630629560"/>
                    </a:ext>
                  </a:extLst>
                </a:gridCol>
                <a:gridCol w="382788">
                  <a:extLst>
                    <a:ext uri="{9D8B030D-6E8A-4147-A177-3AD203B41FA5}">
                      <a16:colId xmlns:a16="http://schemas.microsoft.com/office/drawing/2014/main" val="3192318530"/>
                    </a:ext>
                  </a:extLst>
                </a:gridCol>
              </a:tblGrid>
              <a:tr h="142683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16...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852943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test </a:t>
                      </a:r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setup: </a:t>
                      </a:r>
                      <a:r>
                        <a:rPr lang="en-US" sz="9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 yayınım</a:t>
                      </a:r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US" sz="9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leri</a:t>
                      </a:r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Emittance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6969449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solenoid 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üretimi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3290134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Filtre değiştirme sistemi test ve kurulumu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531788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Manyetik</a:t>
                      </a:r>
                      <a:r>
                        <a:rPr lang="tr-TR" sz="9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alan haritalandırma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4278663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Paketçik</a:t>
                      </a:r>
                      <a:r>
                        <a:rPr lang="tr-TR" sz="9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sıkıştırıcı kavitenin RF şartlandırması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2639891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iletim hattı ölçümleri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951589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 Plant Devreye Alma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4743705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BPM tasarım/üretim/satın</a:t>
                      </a:r>
                      <a:r>
                        <a:rPr lang="tr-TR" sz="9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alma (testler dahil)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8124503"/>
                  </a:ext>
                </a:extLst>
              </a:tr>
              <a:tr h="130886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test setup: 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paketçik</a:t>
                      </a:r>
                      <a:r>
                        <a:rPr lang="tr-TR" sz="9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boyu ölçümü</a:t>
                      </a:r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Enerji yayınımı</a:t>
                      </a:r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Emittance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659526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Demet durdurucu ve nükleer deneyler</a:t>
                      </a:r>
                      <a:r>
                        <a:rPr lang="tr-TR" sz="9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setup kurulumu</a:t>
                      </a:r>
                      <a:endParaRPr lang="en-US" sz="9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241721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SRF devreye alma ve RF Şartlandırma (CM1)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437460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Enjektör demet hattı kurulumu ve testleri</a:t>
                      </a:r>
                      <a:endParaRPr lang="en-US" sz="9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6279371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MeV test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207981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MeV 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optimizasyonu ve nükleer</a:t>
                      </a:r>
                      <a:r>
                        <a:rPr lang="tr-TR" sz="9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deneyler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902663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r>
                        <a:rPr lang="en-US" sz="9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onat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ö</a:t>
                      </a:r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 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kurulumu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6545244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 </a:t>
                      </a:r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r>
                        <a:rPr lang="en-US" sz="9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onat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ö</a:t>
                      </a:r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 test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leri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1181492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tr-T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TXPES </a:t>
                      </a:r>
                      <a:r>
                        <a:rPr lang="tr-TR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satın alma süreci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4377520"/>
                  </a:ext>
                </a:extLst>
              </a:tr>
              <a:tr h="142683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tr-T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TXPES</a:t>
                      </a:r>
                      <a:r>
                        <a:rPr lang="tr-TR" sz="9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kurulumu ve testleri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132722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BA6F293-9E6D-4429-A09D-0C604E37383D}"/>
              </a:ext>
            </a:extLst>
          </p:cNvPr>
          <p:cNvSpPr txBox="1"/>
          <p:nvPr/>
        </p:nvSpPr>
        <p:spPr>
          <a:xfrm>
            <a:off x="93306" y="5562915"/>
            <a:ext cx="1850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Nisan-Mayıs 2023</a:t>
            </a:r>
            <a:endParaRPr lang="en-US" dirty="0"/>
          </a:p>
        </p:txBody>
      </p:sp>
      <p:sp>
        <p:nvSpPr>
          <p:cNvPr id="21" name="İçerik Yer Tutucusu 2">
            <a:extLst>
              <a:ext uri="{FF2B5EF4-FFF2-40B4-BE49-F238E27FC236}">
                <a16:creationId xmlns:a16="http://schemas.microsoft.com/office/drawing/2014/main" id="{D302F392-D06D-79CA-EA11-28E75B9C4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52212" y="1142528"/>
            <a:ext cx="3039787" cy="23639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400" dirty="0" smtClean="0"/>
              <a:t>2 Makine Mühendisi (+1)</a:t>
            </a:r>
            <a:endParaRPr lang="tr-TR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400" dirty="0" smtClean="0"/>
              <a:t>4 Elektronik Müh. </a:t>
            </a:r>
            <a:r>
              <a:rPr lang="tr-TR" sz="1400" dirty="0"/>
              <a:t>(+1</a:t>
            </a:r>
            <a:r>
              <a:rPr lang="tr-TR" sz="1400" dirty="0" smtClean="0"/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400" dirty="0" smtClean="0"/>
              <a:t>2 Otomasyon-Mekatronik Müh. </a:t>
            </a:r>
            <a:r>
              <a:rPr lang="tr-TR" sz="1400" dirty="0"/>
              <a:t>(+1)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400" dirty="0"/>
              <a:t>2</a:t>
            </a:r>
            <a:r>
              <a:rPr lang="tr-TR" sz="1400" dirty="0" smtClean="0"/>
              <a:t> Kontrol Sistemi (+1)</a:t>
            </a:r>
            <a:endParaRPr lang="tr-TR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400" dirty="0" smtClean="0"/>
              <a:t>10 teknisyen</a:t>
            </a:r>
            <a:endParaRPr lang="tr-TR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400" dirty="0" smtClean="0"/>
              <a:t>1 Vakum entegrasyon</a:t>
            </a:r>
            <a:endParaRPr lang="tr-TR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400" dirty="0" smtClean="0"/>
              <a:t>2 He Soğ.Sist.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400" dirty="0" smtClean="0"/>
              <a:t>2 Demet Fiziği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400" dirty="0" smtClean="0"/>
              <a:t>2 Bilim (Nükleer)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400"/>
              <a:t>6 Yarı </a:t>
            </a:r>
            <a:r>
              <a:rPr lang="tr-TR" sz="1400" smtClean="0"/>
              <a:t>zamanlı</a:t>
            </a:r>
            <a:endParaRPr lang="tr-TR" sz="1400"/>
          </a:p>
        </p:txBody>
      </p:sp>
    </p:spTree>
    <p:extLst>
      <p:ext uri="{BB962C8B-B14F-4D97-AF65-F5344CB8AC3E}">
        <p14:creationId xmlns:p14="http://schemas.microsoft.com/office/powerpoint/2010/main" val="151507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22</a:t>
            </a:fld>
            <a:endParaRPr lang="tr-TR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Teşekkürler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C8C2B3-76AC-0C1D-E304-2629F191C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553" y="6494633"/>
            <a:ext cx="2743200" cy="256026"/>
          </a:xfrm>
        </p:spPr>
        <p:txBody>
          <a:bodyPr/>
          <a:lstStyle/>
          <a:p>
            <a:fld id="{0C3331CA-593A-4C30-8BF4-AA2A76987ABD}" type="datetime1">
              <a:rPr lang="tr-TR" smtClean="0"/>
              <a:t>2.12.2023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2828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551384" y="224739"/>
            <a:ext cx="10515600" cy="436936"/>
          </a:xfrm>
        </p:spPr>
        <p:txBody>
          <a:bodyPr>
            <a:noAutofit/>
          </a:bodyPr>
          <a:lstStyle/>
          <a:p>
            <a:pPr eaLnBrk="1" hangingPunct="1"/>
            <a:r>
              <a:rPr lang="tr-TR" sz="3600" dirty="0"/>
              <a:t>TARLA </a:t>
            </a:r>
            <a:r>
              <a:rPr lang="tr-TR" sz="3600" dirty="0" smtClean="0"/>
              <a:t>Yerleşim Planı</a:t>
            </a:r>
            <a:endParaRPr lang="en-US" sz="36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45945" y="634113"/>
            <a:ext cx="9616582" cy="5913279"/>
            <a:chOff x="1145945" y="607219"/>
            <a:chExt cx="9616582" cy="5913279"/>
          </a:xfrm>
        </p:grpSpPr>
        <p:pic>
          <p:nvPicPr>
            <p:cNvPr id="16" name="Resim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45" y="607219"/>
              <a:ext cx="9616582" cy="5913279"/>
            </a:xfrm>
            <a:prstGeom prst="rect">
              <a:avLst/>
            </a:prstGeom>
          </p:spPr>
        </p:pic>
        <p:cxnSp>
          <p:nvCxnSpPr>
            <p:cNvPr id="66" name="65 Düz Ok Bağlayıcısı"/>
            <p:cNvCxnSpPr/>
            <p:nvPr/>
          </p:nvCxnSpPr>
          <p:spPr>
            <a:xfrm flipV="1">
              <a:off x="2538932" y="1114745"/>
              <a:ext cx="7357891" cy="34632"/>
            </a:xfrm>
            <a:prstGeom prst="straightConnector1">
              <a:avLst/>
            </a:prstGeom>
            <a:ln>
              <a:solidFill>
                <a:srgbClr val="0000FF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67 Metin kutusu"/>
            <p:cNvSpPr txBox="1"/>
            <p:nvPr/>
          </p:nvSpPr>
          <p:spPr>
            <a:xfrm>
              <a:off x="5809184" y="770915"/>
              <a:ext cx="9286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Calibri" panose="020F0502020204030204"/>
                  <a:ea typeface="CMU Sans Serif Demi Condensed" pitchFamily="2" charset="0"/>
                  <a:cs typeface="CMU Sans Serif Demi Condensed" pitchFamily="2" charset="0"/>
                </a:rPr>
                <a:t>~60m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alibri" panose="020F0502020204030204"/>
                <a:ea typeface="CMU Sans Serif Demi Condensed" pitchFamily="2" charset="0"/>
                <a:cs typeface="CMU Sans Serif Demi Condensed" pitchFamily="2" charset="0"/>
              </a:endParaRPr>
            </a:p>
          </p:txBody>
        </p:sp>
      </p:grpSp>
      <p:sp>
        <p:nvSpPr>
          <p:cNvPr id="14" name="Altbilgi Yer Tutucusu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okarsli@tarla-fel.org</a:t>
            </a:r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B71568-F37B-40AB-928E-4290E109D753}" type="datetime1"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2.12.2023</a:t>
            </a:fld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75001" y="881341"/>
            <a:ext cx="9800590" cy="5383131"/>
            <a:chOff x="1375001" y="881341"/>
            <a:chExt cx="9800590" cy="5383131"/>
          </a:xfrm>
        </p:grpSpPr>
        <p:sp>
          <p:nvSpPr>
            <p:cNvPr id="50" name="Rectangle 49"/>
            <p:cNvSpPr/>
            <p:nvPr/>
          </p:nvSpPr>
          <p:spPr>
            <a:xfrm>
              <a:off x="9959313" y="5895140"/>
              <a:ext cx="11949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Avni Aksoy</a:t>
              </a: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375001" y="881341"/>
              <a:ext cx="9800590" cy="4324349"/>
              <a:chOff x="0" y="0"/>
              <a:chExt cx="9800987" cy="4324970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0" y="0"/>
                <a:ext cx="9800987" cy="4324970"/>
                <a:chOff x="0" y="0"/>
                <a:chExt cx="9800987" cy="4324970"/>
              </a:xfrm>
            </p:grpSpPr>
            <p:sp>
              <p:nvSpPr>
                <p:cNvPr id="75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8426847" y="3188970"/>
                  <a:ext cx="1374140" cy="59372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tr-TR" sz="1600" b="1" i="1" u="none" strike="noStrike" kern="1200" cap="none" spc="0" normalizeH="0" baseline="0" noProof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CMU Sans Serif"/>
                      <a:cs typeface="CMU Sans Serif"/>
                    </a:rPr>
                    <a:t>FEL-2</a:t>
                  </a:r>
                  <a:endPara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sz="1600" b="1" i="1" u="none" strike="noStrike" kern="1200" cap="none" spc="0" normalizeH="0" baseline="0" noProof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λ</a:t>
                  </a:r>
                  <a:r>
                    <a:rPr kumimoji="0" lang="tr-TR" sz="1600" b="1" i="1" u="none" strike="noStrike" kern="1200" cap="none" spc="0" normalizeH="0" baseline="0" noProof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= </a:t>
                  </a:r>
                  <a:r>
                    <a:rPr kumimoji="0" lang="tr-TR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29-350 </a:t>
                  </a:r>
                  <a:r>
                    <a:rPr kumimoji="0" lang="en-US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µ</a:t>
                  </a:r>
                  <a:r>
                    <a:rPr kumimoji="0" lang="tr-TR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endPara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endParaRPr>
                </a:p>
              </p:txBody>
            </p:sp>
            <p:grpSp>
              <p:nvGrpSpPr>
                <p:cNvPr id="76" name="Group 75"/>
                <p:cNvGrpSpPr/>
                <p:nvPr/>
              </p:nvGrpSpPr>
              <p:grpSpPr>
                <a:xfrm>
                  <a:off x="0" y="0"/>
                  <a:ext cx="8661736" cy="4324970"/>
                  <a:chOff x="0" y="0"/>
                  <a:chExt cx="8661736" cy="4324970"/>
                </a:xfrm>
              </p:grpSpPr>
              <p:sp>
                <p:nvSpPr>
                  <p:cNvPr id="77" name="Text Box 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1199693"/>
                    <a:ext cx="1031875" cy="523875"/>
                  </a:xfrm>
                  <a:prstGeom prst="rect">
                    <a:avLst/>
                  </a:prstGeom>
                  <a:solidFill>
                    <a:srgbClr val="7030A0"/>
                  </a:solidFill>
                  <a:ln>
                    <a:headEnd/>
                    <a:tailEnd/>
                  </a:ln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tr-TR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E 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= 250 keV 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σ 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= 500 ps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</p:txBody>
              </p:sp>
              <p:cxnSp>
                <p:nvCxnSpPr>
                  <p:cNvPr id="79" name="Line 6"/>
                  <p:cNvCxnSpPr/>
                  <p:nvPr/>
                </p:nvCxnSpPr>
                <p:spPr bwMode="auto">
                  <a:xfrm>
                    <a:off x="1031443" y="1484986"/>
                    <a:ext cx="1355725" cy="11271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sp>
                <p:nvSpPr>
                  <p:cNvPr id="80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89581" y="0"/>
                    <a:ext cx="1092200" cy="523875"/>
                  </a:xfrm>
                  <a:prstGeom prst="rect">
                    <a:avLst/>
                  </a:prstGeom>
                  <a:solidFill>
                    <a:srgbClr val="7030A0"/>
                  </a:solidFill>
                  <a:ln>
                    <a:headEnd/>
                    <a:tailEnd/>
                  </a:ln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tr-TR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E 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= 250 keV 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σ 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= 10 ps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</p:txBody>
              </p:sp>
              <p:cxnSp>
                <p:nvCxnSpPr>
                  <p:cNvPr id="81" name="Line 9"/>
                  <p:cNvCxnSpPr/>
                  <p:nvPr/>
                </p:nvCxnSpPr>
                <p:spPr bwMode="auto">
                  <a:xfrm>
                    <a:off x="2999232" y="512064"/>
                    <a:ext cx="23813" cy="106045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sp>
                <p:nvSpPr>
                  <p:cNvPr id="82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67098" y="256032"/>
                    <a:ext cx="1208088" cy="523370"/>
                  </a:xfrm>
                  <a:prstGeom prst="rect">
                    <a:avLst/>
                  </a:prstGeom>
                  <a:solidFill>
                    <a:srgbClr val="7030A0"/>
                  </a:solidFill>
                  <a:ln>
                    <a:headEnd/>
                    <a:tailEnd/>
                  </a:ln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tr-TR" sz="1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E </a:t>
                    </a:r>
                    <a:r>
                      <a:rPr kumimoji="0" lang="tr-T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kumimoji="0" lang="tr-T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10-20 MeV</a:t>
                    </a:r>
                    <a:r>
                      <a:rPr kumimoji="0" lang="tr-T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endPara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sz="1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σ </a:t>
                    </a:r>
                    <a:r>
                      <a:rPr kumimoji="0" lang="tr-T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= 2 ps</a:t>
                    </a:r>
                    <a:endPara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</p:txBody>
              </p:sp>
              <p:cxnSp>
                <p:nvCxnSpPr>
                  <p:cNvPr id="83" name="Line 12"/>
                  <p:cNvCxnSpPr/>
                  <p:nvPr/>
                </p:nvCxnSpPr>
                <p:spPr bwMode="auto">
                  <a:xfrm flipH="1">
                    <a:off x="3562502" y="453542"/>
                    <a:ext cx="1103313" cy="1118007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sp>
                <p:nvSpPr>
                  <p:cNvPr id="85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92070" y="2304288"/>
                    <a:ext cx="1292225" cy="523875"/>
                  </a:xfrm>
                  <a:prstGeom prst="rect">
                    <a:avLst/>
                  </a:prstGeom>
                  <a:solidFill>
                    <a:srgbClr val="7030A0"/>
                  </a:solidFill>
                  <a:ln>
                    <a:headEnd/>
                    <a:tailEnd/>
                  </a:ln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tr-TR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E 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=10-20 MeV 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σ 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= 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0.4-5 ps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</p:txBody>
              </p:sp>
              <p:cxnSp>
                <p:nvCxnSpPr>
                  <p:cNvPr id="87" name="Line 15"/>
                  <p:cNvCxnSpPr/>
                  <p:nvPr/>
                </p:nvCxnSpPr>
                <p:spPr bwMode="auto">
                  <a:xfrm flipV="1">
                    <a:off x="3569818" y="1828800"/>
                    <a:ext cx="769938" cy="48260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sp>
                <p:nvSpPr>
                  <p:cNvPr id="88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40326" y="2136038"/>
                    <a:ext cx="1285875" cy="523875"/>
                  </a:xfrm>
                  <a:prstGeom prst="rect">
                    <a:avLst/>
                  </a:prstGeom>
                  <a:solidFill>
                    <a:srgbClr val="7030A0"/>
                  </a:solidFill>
                  <a:ln>
                    <a:headEnd/>
                    <a:tailEnd/>
                  </a:ln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tr-TR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+mn-cs"/>
                      </a:rPr>
                      <a:t>E 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+mn-cs"/>
                      </a:rPr>
                      <a:t>=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+mn-cs"/>
                      </a:rPr>
                      <a:t>10-40 MeV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+mn-cs"/>
                      </a:rPr>
                      <a:t> 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+mn-cs"/>
                      </a:rPr>
                      <a:t>σ 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+mn-cs"/>
                      </a:rPr>
                      <a:t>= 0.4-5 ps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</p:txBody>
              </p:sp>
              <p:cxnSp>
                <p:nvCxnSpPr>
                  <p:cNvPr id="89" name="Line 18"/>
                  <p:cNvCxnSpPr/>
                  <p:nvPr/>
                </p:nvCxnSpPr>
                <p:spPr bwMode="auto">
                  <a:xfrm flipH="1" flipV="1">
                    <a:off x="4871923" y="1858061"/>
                    <a:ext cx="136525" cy="31591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</p:spPr>
              </p:cxnSp>
              <p:sp>
                <p:nvSpPr>
                  <p:cNvPr id="92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02872" y="358441"/>
                    <a:ext cx="1148715" cy="532130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tr-TR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 panose="020F0502020204030204"/>
                        <a:ea typeface="CMU Sans Serif"/>
                        <a:cs typeface="CMU Sans Serif"/>
                      </a:rPr>
                      <a:t>FEL-1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λ</a:t>
                    </a:r>
                    <a:r>
                      <a:rPr kumimoji="0" lang="tr-TR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= 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3-32 </a:t>
                    </a:r>
                    <a:r>
                      <a:rPr kumimoji="0" 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µ</a:t>
                    </a:r>
                    <a:r>
                      <a:rPr kumimoji="0" lang="tr-TR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m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</p:txBody>
              </p:sp>
              <p:cxnSp>
                <p:nvCxnSpPr>
                  <p:cNvPr id="93" name="Line 22"/>
                  <p:cNvCxnSpPr/>
                  <p:nvPr/>
                </p:nvCxnSpPr>
                <p:spPr bwMode="auto">
                  <a:xfrm flipH="1">
                    <a:off x="6949440" y="907085"/>
                    <a:ext cx="417684" cy="110374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99"/>
                    </a:solidFill>
                    <a:round/>
                    <a:headEnd/>
                    <a:tailEnd type="arrow" w="med" len="med"/>
                  </a:ln>
                </p:spPr>
              </p:cxnSp>
              <p:sp>
                <p:nvSpPr>
                  <p:cNvPr id="94" name="85 Serbest Form"/>
                  <p:cNvSpPr/>
                  <p:nvPr/>
                </p:nvSpPr>
                <p:spPr>
                  <a:xfrm>
                    <a:off x="5713171" y="2011680"/>
                    <a:ext cx="1931139" cy="645656"/>
                  </a:xfrm>
                  <a:custGeom>
                    <a:avLst/>
                    <a:gdLst>
                      <a:gd name="connsiteX0" fmla="*/ 0 w 1470025"/>
                      <a:gd name="connsiteY0" fmla="*/ 0 h 644525"/>
                      <a:gd name="connsiteX1" fmla="*/ 1466850 w 1470025"/>
                      <a:gd name="connsiteY1" fmla="*/ 0 h 644525"/>
                      <a:gd name="connsiteX2" fmla="*/ 1470025 w 1470025"/>
                      <a:gd name="connsiteY2" fmla="*/ 644525 h 64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70025" h="644525">
                        <a:moveTo>
                          <a:pt x="0" y="0"/>
                        </a:moveTo>
                        <a:lnTo>
                          <a:pt x="1466850" y="0"/>
                        </a:lnTo>
                        <a:cubicBezTo>
                          <a:pt x="1467908" y="214842"/>
                          <a:pt x="1468967" y="429683"/>
                          <a:pt x="1470025" y="644525"/>
                        </a:cubicBezTo>
                      </a:path>
                    </a:pathLst>
                  </a:custGeom>
                  <a:ln w="28575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97" name="Line 22"/>
                  <p:cNvCxnSpPr/>
                  <p:nvPr/>
                </p:nvCxnSpPr>
                <p:spPr bwMode="auto">
                  <a:xfrm flipH="1" flipV="1">
                    <a:off x="7761427" y="2311603"/>
                    <a:ext cx="900309" cy="915652"/>
                  </a:xfrm>
                  <a:prstGeom prst="line">
                    <a:avLst/>
                  </a:prstGeom>
                  <a:noFill/>
                  <a:ln w="28575">
                    <a:solidFill>
                      <a:srgbClr val="000099"/>
                    </a:solidFill>
                    <a:round/>
                    <a:headEnd/>
                    <a:tailEnd type="arrow" w="med" len="med"/>
                  </a:ln>
                </p:spPr>
              </p:cxnSp>
              <p:sp>
                <p:nvSpPr>
                  <p:cNvPr id="99" name="90 Serbest Form"/>
                  <p:cNvSpPr/>
                  <p:nvPr/>
                </p:nvSpPr>
                <p:spPr>
                  <a:xfrm>
                    <a:off x="5874106" y="1580083"/>
                    <a:ext cx="1886003" cy="922726"/>
                  </a:xfrm>
                  <a:custGeom>
                    <a:avLst/>
                    <a:gdLst>
                      <a:gd name="connsiteX0" fmla="*/ 0 w 1466850"/>
                      <a:gd name="connsiteY0" fmla="*/ 0 h 928688"/>
                      <a:gd name="connsiteX1" fmla="*/ 1466850 w 1466850"/>
                      <a:gd name="connsiteY1" fmla="*/ 0 h 928688"/>
                      <a:gd name="connsiteX2" fmla="*/ 1466850 w 1466850"/>
                      <a:gd name="connsiteY2" fmla="*/ 928688 h 928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66850" h="928688">
                        <a:moveTo>
                          <a:pt x="0" y="0"/>
                        </a:moveTo>
                        <a:lnTo>
                          <a:pt x="1466850" y="0"/>
                        </a:lnTo>
                        <a:lnTo>
                          <a:pt x="1466850" y="928688"/>
                        </a:lnTo>
                      </a:path>
                    </a:pathLst>
                  </a:custGeom>
                  <a:ln w="28575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18210" y="3855070"/>
                    <a:ext cx="1264920" cy="469900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tr-TR" sz="1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CMU Sans Serif Demi Condensed"/>
                        <a:cs typeface="+mn-cs"/>
                      </a:rPr>
                      <a:t>Bremmstrahlung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tr-TR" sz="1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CMU Sans Serif Demi Condensed"/>
                        <a:cs typeface="+mn-cs"/>
                      </a:rPr>
                      <a:t>E</a:t>
                    </a:r>
                    <a:r>
                      <a:rPr kumimoji="0" lang="el-GR" sz="1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CMU Sans Serif Demi Condensed"/>
                        <a:cs typeface="+mn-cs"/>
                      </a:rPr>
                      <a:t>γ </a:t>
                    </a:r>
                    <a:r>
                      <a:rPr kumimoji="0" lang="tr-TR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CMU Sans Serif Demi Condensed"/>
                        <a:cs typeface="+mn-cs"/>
                      </a:rPr>
                      <a:t>=1-30 MeV</a:t>
                    </a:r>
                    <a:r>
                      <a:rPr kumimoji="0" lang="tr-TR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CMU Sans Serif Demi Condensed"/>
                        <a:cs typeface="+mn-cs"/>
                      </a:rPr>
                      <a:t> </a:t>
                    </a:r>
                    <a:endParaRPr kumimoji="0" 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endParaRPr>
                  </a:p>
                </p:txBody>
              </p:sp>
              <p:sp>
                <p:nvSpPr>
                  <p:cNvPr id="101" name="94 Serbest Form"/>
                  <p:cNvSpPr/>
                  <p:nvPr/>
                </p:nvSpPr>
                <p:spPr>
                  <a:xfrm>
                    <a:off x="4806086" y="1433779"/>
                    <a:ext cx="717265" cy="414698"/>
                  </a:xfrm>
                  <a:custGeom>
                    <a:avLst/>
                    <a:gdLst>
                      <a:gd name="connsiteX0" fmla="*/ 0 w 659606"/>
                      <a:gd name="connsiteY0" fmla="*/ 304800 h 307181"/>
                      <a:gd name="connsiteX1" fmla="*/ 142875 w 659606"/>
                      <a:gd name="connsiteY1" fmla="*/ 307181 h 307181"/>
                      <a:gd name="connsiteX2" fmla="*/ 302419 w 659606"/>
                      <a:gd name="connsiteY2" fmla="*/ 240506 h 307181"/>
                      <a:gd name="connsiteX3" fmla="*/ 523875 w 659606"/>
                      <a:gd name="connsiteY3" fmla="*/ 0 h 307181"/>
                      <a:gd name="connsiteX4" fmla="*/ 659606 w 659606"/>
                      <a:gd name="connsiteY4" fmla="*/ 2381 h 307181"/>
                      <a:gd name="connsiteX0" fmla="*/ 0 w 688181"/>
                      <a:gd name="connsiteY0" fmla="*/ 381000 h 381000"/>
                      <a:gd name="connsiteX1" fmla="*/ 171450 w 688181"/>
                      <a:gd name="connsiteY1" fmla="*/ 307181 h 381000"/>
                      <a:gd name="connsiteX2" fmla="*/ 330994 w 688181"/>
                      <a:gd name="connsiteY2" fmla="*/ 240506 h 381000"/>
                      <a:gd name="connsiteX3" fmla="*/ 552450 w 688181"/>
                      <a:gd name="connsiteY3" fmla="*/ 0 h 381000"/>
                      <a:gd name="connsiteX4" fmla="*/ 688181 w 688181"/>
                      <a:gd name="connsiteY4" fmla="*/ 2381 h 381000"/>
                      <a:gd name="connsiteX0" fmla="*/ 0 w 688181"/>
                      <a:gd name="connsiteY0" fmla="*/ 381000 h 381000"/>
                      <a:gd name="connsiteX1" fmla="*/ 276225 w 688181"/>
                      <a:gd name="connsiteY1" fmla="*/ 351631 h 381000"/>
                      <a:gd name="connsiteX2" fmla="*/ 330994 w 688181"/>
                      <a:gd name="connsiteY2" fmla="*/ 240506 h 381000"/>
                      <a:gd name="connsiteX3" fmla="*/ 552450 w 688181"/>
                      <a:gd name="connsiteY3" fmla="*/ 0 h 381000"/>
                      <a:gd name="connsiteX4" fmla="*/ 688181 w 688181"/>
                      <a:gd name="connsiteY4" fmla="*/ 2381 h 381000"/>
                      <a:gd name="connsiteX0" fmla="*/ 0 w 634206"/>
                      <a:gd name="connsiteY0" fmla="*/ 361950 h 361950"/>
                      <a:gd name="connsiteX1" fmla="*/ 222250 w 634206"/>
                      <a:gd name="connsiteY1" fmla="*/ 351631 h 361950"/>
                      <a:gd name="connsiteX2" fmla="*/ 277019 w 634206"/>
                      <a:gd name="connsiteY2" fmla="*/ 240506 h 361950"/>
                      <a:gd name="connsiteX3" fmla="*/ 498475 w 634206"/>
                      <a:gd name="connsiteY3" fmla="*/ 0 h 361950"/>
                      <a:gd name="connsiteX4" fmla="*/ 634206 w 634206"/>
                      <a:gd name="connsiteY4" fmla="*/ 2381 h 361950"/>
                      <a:gd name="connsiteX0" fmla="*/ 0 w 634206"/>
                      <a:gd name="connsiteY0" fmla="*/ 361950 h 361950"/>
                      <a:gd name="connsiteX1" fmla="*/ 222250 w 634206"/>
                      <a:gd name="connsiteY1" fmla="*/ 351631 h 361950"/>
                      <a:gd name="connsiteX2" fmla="*/ 369094 w 634206"/>
                      <a:gd name="connsiteY2" fmla="*/ 243681 h 361950"/>
                      <a:gd name="connsiteX3" fmla="*/ 498475 w 634206"/>
                      <a:gd name="connsiteY3" fmla="*/ 0 h 361950"/>
                      <a:gd name="connsiteX4" fmla="*/ 634206 w 634206"/>
                      <a:gd name="connsiteY4" fmla="*/ 2381 h 361950"/>
                      <a:gd name="connsiteX0" fmla="*/ 0 w 634206"/>
                      <a:gd name="connsiteY0" fmla="*/ 371475 h 371475"/>
                      <a:gd name="connsiteX1" fmla="*/ 222250 w 634206"/>
                      <a:gd name="connsiteY1" fmla="*/ 361156 h 371475"/>
                      <a:gd name="connsiteX2" fmla="*/ 369094 w 634206"/>
                      <a:gd name="connsiteY2" fmla="*/ 253206 h 371475"/>
                      <a:gd name="connsiteX3" fmla="*/ 523875 w 634206"/>
                      <a:gd name="connsiteY3" fmla="*/ 0 h 371475"/>
                      <a:gd name="connsiteX4" fmla="*/ 634206 w 634206"/>
                      <a:gd name="connsiteY4" fmla="*/ 11906 h 371475"/>
                      <a:gd name="connsiteX0" fmla="*/ 0 w 634206"/>
                      <a:gd name="connsiteY0" fmla="*/ 371475 h 371475"/>
                      <a:gd name="connsiteX1" fmla="*/ 222250 w 634206"/>
                      <a:gd name="connsiteY1" fmla="*/ 361156 h 371475"/>
                      <a:gd name="connsiteX2" fmla="*/ 372269 w 634206"/>
                      <a:gd name="connsiteY2" fmla="*/ 237331 h 371475"/>
                      <a:gd name="connsiteX3" fmla="*/ 523875 w 634206"/>
                      <a:gd name="connsiteY3" fmla="*/ 0 h 371475"/>
                      <a:gd name="connsiteX4" fmla="*/ 634206 w 634206"/>
                      <a:gd name="connsiteY4" fmla="*/ 11906 h 371475"/>
                      <a:gd name="connsiteX0" fmla="*/ 0 w 634206"/>
                      <a:gd name="connsiteY0" fmla="*/ 369094 h 369094"/>
                      <a:gd name="connsiteX1" fmla="*/ 222250 w 634206"/>
                      <a:gd name="connsiteY1" fmla="*/ 358775 h 369094"/>
                      <a:gd name="connsiteX2" fmla="*/ 372269 w 634206"/>
                      <a:gd name="connsiteY2" fmla="*/ 234950 h 369094"/>
                      <a:gd name="connsiteX3" fmla="*/ 523875 w 634206"/>
                      <a:gd name="connsiteY3" fmla="*/ 0 h 369094"/>
                      <a:gd name="connsiteX4" fmla="*/ 634206 w 634206"/>
                      <a:gd name="connsiteY4" fmla="*/ 9525 h 369094"/>
                      <a:gd name="connsiteX0" fmla="*/ 0 w 634206"/>
                      <a:gd name="connsiteY0" fmla="*/ 361950 h 361950"/>
                      <a:gd name="connsiteX1" fmla="*/ 222250 w 634206"/>
                      <a:gd name="connsiteY1" fmla="*/ 351631 h 361950"/>
                      <a:gd name="connsiteX2" fmla="*/ 372269 w 634206"/>
                      <a:gd name="connsiteY2" fmla="*/ 227806 h 361950"/>
                      <a:gd name="connsiteX3" fmla="*/ 533400 w 634206"/>
                      <a:gd name="connsiteY3" fmla="*/ 0 h 361950"/>
                      <a:gd name="connsiteX4" fmla="*/ 634206 w 634206"/>
                      <a:gd name="connsiteY4" fmla="*/ 2381 h 361950"/>
                      <a:gd name="connsiteX0" fmla="*/ 0 w 634206"/>
                      <a:gd name="connsiteY0" fmla="*/ 361950 h 361950"/>
                      <a:gd name="connsiteX1" fmla="*/ 222250 w 634206"/>
                      <a:gd name="connsiteY1" fmla="*/ 351631 h 361950"/>
                      <a:gd name="connsiteX2" fmla="*/ 369888 w 634206"/>
                      <a:gd name="connsiteY2" fmla="*/ 225425 h 361950"/>
                      <a:gd name="connsiteX3" fmla="*/ 533400 w 634206"/>
                      <a:gd name="connsiteY3" fmla="*/ 0 h 361950"/>
                      <a:gd name="connsiteX4" fmla="*/ 634206 w 634206"/>
                      <a:gd name="connsiteY4" fmla="*/ 2381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4206" h="361950">
                        <a:moveTo>
                          <a:pt x="0" y="361950"/>
                        </a:moveTo>
                        <a:lnTo>
                          <a:pt x="222250" y="351631"/>
                        </a:lnTo>
                        <a:lnTo>
                          <a:pt x="369888" y="225425"/>
                        </a:lnTo>
                        <a:lnTo>
                          <a:pt x="533400" y="0"/>
                        </a:lnTo>
                        <a:lnTo>
                          <a:pt x="634206" y="2381"/>
                        </a:lnTo>
                      </a:path>
                    </a:pathLst>
                  </a:custGeom>
                  <a:ln w="28575">
                    <a:solidFill>
                      <a:srgbClr val="FF33C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102" name="97 Düz Bağlayıcı"/>
                  <p:cNvCxnSpPr/>
                  <p:nvPr/>
                </p:nvCxnSpPr>
                <p:spPr>
                  <a:xfrm flipV="1">
                    <a:off x="5405933" y="1009498"/>
                    <a:ext cx="280412" cy="403322"/>
                  </a:xfrm>
                  <a:prstGeom prst="line">
                    <a:avLst/>
                  </a:prstGeom>
                  <a:ln w="28575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Arrow Connector 102"/>
                  <p:cNvCxnSpPr/>
                  <p:nvPr/>
                </p:nvCxnSpPr>
                <p:spPr bwMode="auto">
                  <a:xfrm flipV="1">
                    <a:off x="5442509" y="1053389"/>
                    <a:ext cx="258763" cy="2788296"/>
                  </a:xfrm>
                  <a:prstGeom prst="straightConnector1">
                    <a:avLst/>
                  </a:prstGeom>
                  <a:ln w="28575">
                    <a:solidFill>
                      <a:srgbClr val="000099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2" name="Group 71"/>
              <p:cNvGrpSpPr/>
              <p:nvPr/>
            </p:nvGrpSpPr>
            <p:grpSpPr>
              <a:xfrm>
                <a:off x="4784141" y="1594714"/>
                <a:ext cx="2981960" cy="441071"/>
                <a:chOff x="0" y="0"/>
                <a:chExt cx="2981960" cy="441071"/>
              </a:xfrm>
            </p:grpSpPr>
            <p:sp>
              <p:nvSpPr>
                <p:cNvPr id="73" name="83 Serbest Form"/>
                <p:cNvSpPr/>
                <p:nvPr/>
              </p:nvSpPr>
              <p:spPr>
                <a:xfrm>
                  <a:off x="0" y="219456"/>
                  <a:ext cx="2981960" cy="221615"/>
                </a:xfrm>
                <a:custGeom>
                  <a:avLst/>
                  <a:gdLst>
                    <a:gd name="connsiteX0" fmla="*/ 0 w 2660650"/>
                    <a:gd name="connsiteY0" fmla="*/ 3175 h 161925"/>
                    <a:gd name="connsiteX1" fmla="*/ 1050925 w 2660650"/>
                    <a:gd name="connsiteY1" fmla="*/ 3175 h 161925"/>
                    <a:gd name="connsiteX2" fmla="*/ 1343025 w 2660650"/>
                    <a:gd name="connsiteY2" fmla="*/ 158750 h 161925"/>
                    <a:gd name="connsiteX3" fmla="*/ 1854200 w 2660650"/>
                    <a:gd name="connsiteY3" fmla="*/ 161925 h 161925"/>
                    <a:gd name="connsiteX4" fmla="*/ 2378075 w 2660650"/>
                    <a:gd name="connsiteY4" fmla="*/ 6350 h 161925"/>
                    <a:gd name="connsiteX5" fmla="*/ 2660650 w 2660650"/>
                    <a:gd name="connsiteY5" fmla="*/ 0 h 161925"/>
                    <a:gd name="connsiteX0" fmla="*/ 0 w 2660650"/>
                    <a:gd name="connsiteY0" fmla="*/ 7146 h 165896"/>
                    <a:gd name="connsiteX1" fmla="*/ 996085 w 2660650"/>
                    <a:gd name="connsiteY1" fmla="*/ 0 h 165896"/>
                    <a:gd name="connsiteX2" fmla="*/ 1343025 w 2660650"/>
                    <a:gd name="connsiteY2" fmla="*/ 162721 h 165896"/>
                    <a:gd name="connsiteX3" fmla="*/ 1854200 w 2660650"/>
                    <a:gd name="connsiteY3" fmla="*/ 165896 h 165896"/>
                    <a:gd name="connsiteX4" fmla="*/ 2378075 w 2660650"/>
                    <a:gd name="connsiteY4" fmla="*/ 10321 h 165896"/>
                    <a:gd name="connsiteX5" fmla="*/ 2660650 w 2660650"/>
                    <a:gd name="connsiteY5" fmla="*/ 3971 h 165896"/>
                    <a:gd name="connsiteX0" fmla="*/ 0 w 2621044"/>
                    <a:gd name="connsiteY0" fmla="*/ 4764 h 165896"/>
                    <a:gd name="connsiteX1" fmla="*/ 956479 w 2621044"/>
                    <a:gd name="connsiteY1" fmla="*/ 0 h 165896"/>
                    <a:gd name="connsiteX2" fmla="*/ 1303419 w 2621044"/>
                    <a:gd name="connsiteY2" fmla="*/ 162721 h 165896"/>
                    <a:gd name="connsiteX3" fmla="*/ 1814594 w 2621044"/>
                    <a:gd name="connsiteY3" fmla="*/ 165896 h 165896"/>
                    <a:gd name="connsiteX4" fmla="*/ 2338469 w 2621044"/>
                    <a:gd name="connsiteY4" fmla="*/ 10321 h 165896"/>
                    <a:gd name="connsiteX5" fmla="*/ 2621044 w 2621044"/>
                    <a:gd name="connsiteY5" fmla="*/ 3971 h 165896"/>
                    <a:gd name="connsiteX0" fmla="*/ 0 w 2621044"/>
                    <a:gd name="connsiteY0" fmla="*/ 4764 h 162721"/>
                    <a:gd name="connsiteX1" fmla="*/ 956479 w 2621044"/>
                    <a:gd name="connsiteY1" fmla="*/ 0 h 162721"/>
                    <a:gd name="connsiteX2" fmla="*/ 1303419 w 2621044"/>
                    <a:gd name="connsiteY2" fmla="*/ 162721 h 162721"/>
                    <a:gd name="connsiteX3" fmla="*/ 1921226 w 2621044"/>
                    <a:gd name="connsiteY3" fmla="*/ 161131 h 162721"/>
                    <a:gd name="connsiteX4" fmla="*/ 2338469 w 2621044"/>
                    <a:gd name="connsiteY4" fmla="*/ 10321 h 162721"/>
                    <a:gd name="connsiteX5" fmla="*/ 2621044 w 2621044"/>
                    <a:gd name="connsiteY5" fmla="*/ 3971 h 162721"/>
                    <a:gd name="connsiteX0" fmla="*/ 0 w 2861727"/>
                    <a:gd name="connsiteY0" fmla="*/ 7940 h 165897"/>
                    <a:gd name="connsiteX1" fmla="*/ 956479 w 2861727"/>
                    <a:gd name="connsiteY1" fmla="*/ 3176 h 165897"/>
                    <a:gd name="connsiteX2" fmla="*/ 1303419 w 2861727"/>
                    <a:gd name="connsiteY2" fmla="*/ 165897 h 165897"/>
                    <a:gd name="connsiteX3" fmla="*/ 1921226 w 2861727"/>
                    <a:gd name="connsiteY3" fmla="*/ 164307 h 165897"/>
                    <a:gd name="connsiteX4" fmla="*/ 2338469 w 2861727"/>
                    <a:gd name="connsiteY4" fmla="*/ 13497 h 165897"/>
                    <a:gd name="connsiteX5" fmla="*/ 2861727 w 2861727"/>
                    <a:gd name="connsiteY5" fmla="*/ 0 h 165897"/>
                    <a:gd name="connsiteX0" fmla="*/ 0 w 2861727"/>
                    <a:gd name="connsiteY0" fmla="*/ 8737 h 166694"/>
                    <a:gd name="connsiteX1" fmla="*/ 956479 w 2861727"/>
                    <a:gd name="connsiteY1" fmla="*/ 3973 h 166694"/>
                    <a:gd name="connsiteX2" fmla="*/ 1303419 w 2861727"/>
                    <a:gd name="connsiteY2" fmla="*/ 166694 h 166694"/>
                    <a:gd name="connsiteX3" fmla="*/ 1921226 w 2861727"/>
                    <a:gd name="connsiteY3" fmla="*/ 165104 h 166694"/>
                    <a:gd name="connsiteX4" fmla="*/ 2573059 w 2861727"/>
                    <a:gd name="connsiteY4" fmla="*/ 0 h 166694"/>
                    <a:gd name="connsiteX5" fmla="*/ 2861727 w 2861727"/>
                    <a:gd name="connsiteY5" fmla="*/ 797 h 16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61727" h="166694">
                      <a:moveTo>
                        <a:pt x="0" y="8737"/>
                      </a:moveTo>
                      <a:lnTo>
                        <a:pt x="956479" y="3973"/>
                      </a:lnTo>
                      <a:lnTo>
                        <a:pt x="1303419" y="166694"/>
                      </a:lnTo>
                      <a:lnTo>
                        <a:pt x="1921226" y="165104"/>
                      </a:lnTo>
                      <a:lnTo>
                        <a:pt x="2573059" y="0"/>
                      </a:lnTo>
                      <a:lnTo>
                        <a:pt x="2861727" y="797"/>
                      </a:lnTo>
                    </a:path>
                  </a:pathLst>
                </a:custGeom>
                <a:ln w="28575">
                  <a:solidFill>
                    <a:srgbClr val="FF33CC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89 Serbest Form"/>
                <p:cNvSpPr/>
                <p:nvPr/>
              </p:nvSpPr>
              <p:spPr>
                <a:xfrm>
                  <a:off x="0" y="0"/>
                  <a:ext cx="2962112" cy="228694"/>
                </a:xfrm>
                <a:custGeom>
                  <a:avLst/>
                  <a:gdLst>
                    <a:gd name="connsiteX0" fmla="*/ 0 w 2624137"/>
                    <a:gd name="connsiteY0" fmla="*/ 157163 h 166688"/>
                    <a:gd name="connsiteX1" fmla="*/ 1028700 w 2624137"/>
                    <a:gd name="connsiteY1" fmla="*/ 161925 h 166688"/>
                    <a:gd name="connsiteX2" fmla="*/ 1328737 w 2624137"/>
                    <a:gd name="connsiteY2" fmla="*/ 4763 h 166688"/>
                    <a:gd name="connsiteX3" fmla="*/ 2043112 w 2624137"/>
                    <a:gd name="connsiteY3" fmla="*/ 0 h 166688"/>
                    <a:gd name="connsiteX4" fmla="*/ 2347912 w 2624137"/>
                    <a:gd name="connsiteY4" fmla="*/ 166688 h 166688"/>
                    <a:gd name="connsiteX5" fmla="*/ 2624137 w 2624137"/>
                    <a:gd name="connsiteY5" fmla="*/ 161925 h 166688"/>
                    <a:gd name="connsiteX0" fmla="*/ 0 w 2624137"/>
                    <a:gd name="connsiteY0" fmla="*/ 157163 h 166688"/>
                    <a:gd name="connsiteX1" fmla="*/ 926167 w 2624137"/>
                    <a:gd name="connsiteY1" fmla="*/ 155302 h 166688"/>
                    <a:gd name="connsiteX2" fmla="*/ 1328737 w 2624137"/>
                    <a:gd name="connsiteY2" fmla="*/ 4763 h 166688"/>
                    <a:gd name="connsiteX3" fmla="*/ 2043112 w 2624137"/>
                    <a:gd name="connsiteY3" fmla="*/ 0 h 166688"/>
                    <a:gd name="connsiteX4" fmla="*/ 2347912 w 2624137"/>
                    <a:gd name="connsiteY4" fmla="*/ 166688 h 166688"/>
                    <a:gd name="connsiteX5" fmla="*/ 2624137 w 2624137"/>
                    <a:gd name="connsiteY5" fmla="*/ 161925 h 166688"/>
                    <a:gd name="connsiteX0" fmla="*/ 0 w 2624137"/>
                    <a:gd name="connsiteY0" fmla="*/ 157163 h 166688"/>
                    <a:gd name="connsiteX1" fmla="*/ 926167 w 2624137"/>
                    <a:gd name="connsiteY1" fmla="*/ 155302 h 166688"/>
                    <a:gd name="connsiteX2" fmla="*/ 1234518 w 2624137"/>
                    <a:gd name="connsiteY2" fmla="*/ 20217 h 166688"/>
                    <a:gd name="connsiteX3" fmla="*/ 2043112 w 2624137"/>
                    <a:gd name="connsiteY3" fmla="*/ 0 h 166688"/>
                    <a:gd name="connsiteX4" fmla="*/ 2347912 w 2624137"/>
                    <a:gd name="connsiteY4" fmla="*/ 166688 h 166688"/>
                    <a:gd name="connsiteX5" fmla="*/ 2624137 w 2624137"/>
                    <a:gd name="connsiteY5" fmla="*/ 161925 h 166688"/>
                    <a:gd name="connsiteX0" fmla="*/ 0 w 2624137"/>
                    <a:gd name="connsiteY0" fmla="*/ 157163 h 166688"/>
                    <a:gd name="connsiteX1" fmla="*/ 926167 w 2624137"/>
                    <a:gd name="connsiteY1" fmla="*/ 155302 h 166688"/>
                    <a:gd name="connsiteX2" fmla="*/ 1234518 w 2624137"/>
                    <a:gd name="connsiteY2" fmla="*/ 20217 h 166688"/>
                    <a:gd name="connsiteX3" fmla="*/ 2043112 w 2624137"/>
                    <a:gd name="connsiteY3" fmla="*/ 0 h 166688"/>
                    <a:gd name="connsiteX4" fmla="*/ 2347912 w 2624137"/>
                    <a:gd name="connsiteY4" fmla="*/ 166688 h 166688"/>
                    <a:gd name="connsiteX5" fmla="*/ 2624137 w 2624137"/>
                    <a:gd name="connsiteY5" fmla="*/ 161925 h 166688"/>
                    <a:gd name="connsiteX0" fmla="*/ 0 w 2624137"/>
                    <a:gd name="connsiteY0" fmla="*/ 136946 h 146471"/>
                    <a:gd name="connsiteX1" fmla="*/ 926167 w 2624137"/>
                    <a:gd name="connsiteY1" fmla="*/ 135085 h 146471"/>
                    <a:gd name="connsiteX2" fmla="*/ 1234518 w 2624137"/>
                    <a:gd name="connsiteY2" fmla="*/ 0 h 146471"/>
                    <a:gd name="connsiteX3" fmla="*/ 2032027 w 2624137"/>
                    <a:gd name="connsiteY3" fmla="*/ 4068 h 146471"/>
                    <a:gd name="connsiteX4" fmla="*/ 2347912 w 2624137"/>
                    <a:gd name="connsiteY4" fmla="*/ 146471 h 146471"/>
                    <a:gd name="connsiteX5" fmla="*/ 2624137 w 2624137"/>
                    <a:gd name="connsiteY5" fmla="*/ 141708 h 146471"/>
                    <a:gd name="connsiteX0" fmla="*/ 0 w 2624137"/>
                    <a:gd name="connsiteY0" fmla="*/ 136946 h 144263"/>
                    <a:gd name="connsiteX1" fmla="*/ 926167 w 2624137"/>
                    <a:gd name="connsiteY1" fmla="*/ 135085 h 144263"/>
                    <a:gd name="connsiteX2" fmla="*/ 1234518 w 2624137"/>
                    <a:gd name="connsiteY2" fmla="*/ 0 h 144263"/>
                    <a:gd name="connsiteX3" fmla="*/ 2032027 w 2624137"/>
                    <a:gd name="connsiteY3" fmla="*/ 4068 h 144263"/>
                    <a:gd name="connsiteX4" fmla="*/ 2356226 w 2624137"/>
                    <a:gd name="connsiteY4" fmla="*/ 144263 h 144263"/>
                    <a:gd name="connsiteX5" fmla="*/ 2624137 w 2624137"/>
                    <a:gd name="connsiteY5" fmla="*/ 141708 h 144263"/>
                    <a:gd name="connsiteX0" fmla="*/ 0 w 2624137"/>
                    <a:gd name="connsiteY0" fmla="*/ 136946 h 152747"/>
                    <a:gd name="connsiteX1" fmla="*/ 892913 w 2624137"/>
                    <a:gd name="connsiteY1" fmla="*/ 152747 h 152747"/>
                    <a:gd name="connsiteX2" fmla="*/ 1234518 w 2624137"/>
                    <a:gd name="connsiteY2" fmla="*/ 0 h 152747"/>
                    <a:gd name="connsiteX3" fmla="*/ 2032027 w 2624137"/>
                    <a:gd name="connsiteY3" fmla="*/ 4068 h 152747"/>
                    <a:gd name="connsiteX4" fmla="*/ 2356226 w 2624137"/>
                    <a:gd name="connsiteY4" fmla="*/ 144263 h 152747"/>
                    <a:gd name="connsiteX5" fmla="*/ 2624137 w 2624137"/>
                    <a:gd name="connsiteY5" fmla="*/ 141708 h 152747"/>
                    <a:gd name="connsiteX0" fmla="*/ 0 w 2585341"/>
                    <a:gd name="connsiteY0" fmla="*/ 159023 h 159023"/>
                    <a:gd name="connsiteX1" fmla="*/ 854117 w 2585341"/>
                    <a:gd name="connsiteY1" fmla="*/ 152747 h 159023"/>
                    <a:gd name="connsiteX2" fmla="*/ 1195722 w 2585341"/>
                    <a:gd name="connsiteY2" fmla="*/ 0 h 159023"/>
                    <a:gd name="connsiteX3" fmla="*/ 1993231 w 2585341"/>
                    <a:gd name="connsiteY3" fmla="*/ 4068 h 159023"/>
                    <a:gd name="connsiteX4" fmla="*/ 2317430 w 2585341"/>
                    <a:gd name="connsiteY4" fmla="*/ 144263 h 159023"/>
                    <a:gd name="connsiteX5" fmla="*/ 2585341 w 2585341"/>
                    <a:gd name="connsiteY5" fmla="*/ 141708 h 159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85341" h="159023">
                      <a:moveTo>
                        <a:pt x="0" y="159023"/>
                      </a:moveTo>
                      <a:lnTo>
                        <a:pt x="854117" y="152747"/>
                      </a:lnTo>
                      <a:lnTo>
                        <a:pt x="1195722" y="0"/>
                      </a:lnTo>
                      <a:lnTo>
                        <a:pt x="1993231" y="4068"/>
                      </a:lnTo>
                      <a:lnTo>
                        <a:pt x="2317430" y="144263"/>
                      </a:lnTo>
                      <a:lnTo>
                        <a:pt x="2585341" y="141708"/>
                      </a:lnTo>
                    </a:path>
                  </a:pathLst>
                </a:custGeom>
                <a:ln w="28575">
                  <a:solidFill>
                    <a:srgbClr val="FF33C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104" name="Group 103"/>
          <p:cNvGrpSpPr/>
          <p:nvPr/>
        </p:nvGrpSpPr>
        <p:grpSpPr>
          <a:xfrm>
            <a:off x="1012578" y="990955"/>
            <a:ext cx="10054406" cy="5318834"/>
            <a:chOff x="1690538" y="1133844"/>
            <a:chExt cx="10054406" cy="5318834"/>
          </a:xfrm>
        </p:grpSpPr>
        <p:grpSp>
          <p:nvGrpSpPr>
            <p:cNvPr id="105" name="Group 104"/>
            <p:cNvGrpSpPr/>
            <p:nvPr/>
          </p:nvGrpSpPr>
          <p:grpSpPr>
            <a:xfrm>
              <a:off x="1690538" y="1133844"/>
              <a:ext cx="10054406" cy="5318834"/>
              <a:chOff x="1690538" y="1133844"/>
              <a:chExt cx="10054406" cy="5318834"/>
            </a:xfrm>
          </p:grpSpPr>
          <p:pic>
            <p:nvPicPr>
              <p:cNvPr id="107" name="Picture 10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64632" y="1133844"/>
                <a:ext cx="9980312" cy="5310321"/>
              </a:xfrm>
              <a:prstGeom prst="rect">
                <a:avLst/>
              </a:prstGeom>
              <a:ln w="38100">
                <a:solidFill>
                  <a:schemeClr val="tx1"/>
                </a:solidFill>
              </a:ln>
            </p:spPr>
          </p:pic>
          <p:cxnSp>
            <p:nvCxnSpPr>
              <p:cNvPr id="108" name="Straight Arrow Connector 107"/>
              <p:cNvCxnSpPr/>
              <p:nvPr/>
            </p:nvCxnSpPr>
            <p:spPr>
              <a:xfrm>
                <a:off x="1690538" y="2070869"/>
                <a:ext cx="8635324" cy="438180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TextBox 108"/>
              <p:cNvSpPr txBox="1"/>
              <p:nvPr/>
            </p:nvSpPr>
            <p:spPr>
              <a:xfrm rot="1483232">
                <a:off x="4671560" y="3412691"/>
                <a:ext cx="789385" cy="368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~50m</a:t>
                </a: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106" name="Picture 10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2278" y="1248034"/>
              <a:ext cx="2170668" cy="956731"/>
            </a:xfrm>
            <a:prstGeom prst="rect">
              <a:avLst/>
            </a:prstGeom>
            <a:effectLst/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3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7182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551384" y="224739"/>
            <a:ext cx="10515600" cy="436936"/>
          </a:xfrm>
        </p:spPr>
        <p:txBody>
          <a:bodyPr>
            <a:noAutofit/>
          </a:bodyPr>
          <a:lstStyle/>
          <a:p>
            <a:pPr eaLnBrk="1" hangingPunct="1"/>
            <a:r>
              <a:rPr lang="tr-TR" sz="3600" dirty="0"/>
              <a:t>TARLA </a:t>
            </a:r>
            <a:r>
              <a:rPr lang="tr-TR" sz="3600" dirty="0" smtClean="0"/>
              <a:t>Yerleşim Planı</a:t>
            </a:r>
            <a:endParaRPr lang="en-US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A6357-33C2-4A8C-9D08-C0E1A6C33301}" type="datetime1">
              <a:rPr lang="tr-TR" smtClean="0"/>
              <a:t>2.12.2023</a:t>
            </a:fld>
            <a:endParaRPr lang="tr-TR" dirty="0"/>
          </a:p>
        </p:txBody>
      </p:sp>
      <p:pic>
        <p:nvPicPr>
          <p:cNvPr id="21" name="Resim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702619"/>
            <a:ext cx="10812379" cy="579201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453640" y="632837"/>
            <a:ext cx="8399367" cy="4216323"/>
            <a:chOff x="2453640" y="632837"/>
            <a:chExt cx="8399367" cy="421632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9297" y="632837"/>
              <a:ext cx="5623710" cy="4216323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 flipH="1">
              <a:off x="2453640" y="1875452"/>
              <a:ext cx="2819400" cy="39503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3203458" y="787917"/>
            <a:ext cx="7935116" cy="3591098"/>
            <a:chOff x="9396391" y="887088"/>
            <a:chExt cx="7935116" cy="3591098"/>
          </a:xfrm>
        </p:grpSpPr>
        <p:pic>
          <p:nvPicPr>
            <p:cNvPr id="10" name="Resim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47332" y="887088"/>
              <a:ext cx="6384175" cy="3591098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 flipH="1" flipV="1">
              <a:off x="9396391" y="1549016"/>
              <a:ext cx="1800650" cy="29936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70500" y="2170405"/>
            <a:ext cx="5713403" cy="4359119"/>
            <a:chOff x="270500" y="2170405"/>
            <a:chExt cx="5713403" cy="435911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500" y="3037207"/>
              <a:ext cx="5713403" cy="3492317"/>
            </a:xfrm>
            <a:prstGeom prst="rect">
              <a:avLst/>
            </a:prstGeom>
          </p:spPr>
        </p:pic>
        <p:cxnSp>
          <p:nvCxnSpPr>
            <p:cNvPr id="23" name="Straight Arrow Connector 22"/>
            <p:cNvCxnSpPr/>
            <p:nvPr/>
          </p:nvCxnSpPr>
          <p:spPr>
            <a:xfrm flipV="1">
              <a:off x="3445251" y="2170405"/>
              <a:ext cx="828088" cy="118762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859296" y="3256038"/>
            <a:ext cx="6390715" cy="3273486"/>
            <a:chOff x="3859296" y="3256038"/>
            <a:chExt cx="6390715" cy="327348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2293" y="3256038"/>
              <a:ext cx="4417718" cy="3273486"/>
            </a:xfrm>
            <a:prstGeom prst="rect">
              <a:avLst/>
            </a:prstGeom>
          </p:spPr>
        </p:pic>
        <p:cxnSp>
          <p:nvCxnSpPr>
            <p:cNvPr id="26" name="Straight Arrow Connector 25"/>
            <p:cNvCxnSpPr>
              <a:cxnSpLocks/>
              <a:stCxn id="5" idx="1"/>
            </p:cNvCxnSpPr>
            <p:nvPr/>
          </p:nvCxnSpPr>
          <p:spPr>
            <a:xfrm flipH="1" flipV="1">
              <a:off x="3859296" y="4119102"/>
              <a:ext cx="1972997" cy="77367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4</a:t>
            </a:fld>
            <a:endParaRPr lang="tr-TR" dirty="0"/>
          </a:p>
        </p:txBody>
      </p:sp>
      <p:pic>
        <p:nvPicPr>
          <p:cNvPr id="31" name="Picture 8">
            <a:extLst>
              <a:ext uri="{FF2B5EF4-FFF2-40B4-BE49-F238E27FC236}">
                <a16:creationId xmlns:a16="http://schemas.microsoft.com/office/drawing/2014/main" id="{9C7E82DD-3892-4566-836A-C1E1001D48D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400530"/>
            <a:ext cx="11457468" cy="45133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EF9AC1-42B3-005B-EA5A-3E572D4645EE}"/>
              </a:ext>
            </a:extLst>
          </p:cNvPr>
          <p:cNvSpPr txBox="1"/>
          <p:nvPr/>
        </p:nvSpPr>
        <p:spPr>
          <a:xfrm>
            <a:off x="10495277" y="6125301"/>
            <a:ext cx="1194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Avni Aksoy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65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0065A-8556-76AB-329D-3ABB4E99C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Zaman Çizelgesi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5F757-4881-FD4B-5209-94E627093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D790-2F17-4711-B088-30403D901441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2D7C2-5E6B-60D1-F6EB-11D38D3D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16219-3AEB-BD22-5928-006411449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5</a:t>
            </a:fld>
            <a:endParaRPr lang="tr-TR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B3F92BA-3E81-1F18-0FA1-522AF682D8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905857"/>
              </p:ext>
            </p:extLst>
          </p:nvPr>
        </p:nvGraphicFramePr>
        <p:xfrm>
          <a:off x="194553" y="2718841"/>
          <a:ext cx="11779255" cy="3594306"/>
        </p:xfrm>
        <a:graphic>
          <a:graphicData uri="http://schemas.openxmlformats.org/drawingml/2006/table">
            <a:tbl>
              <a:tblPr/>
              <a:tblGrid>
                <a:gridCol w="188301">
                  <a:extLst>
                    <a:ext uri="{9D8B030D-6E8A-4147-A177-3AD203B41FA5}">
                      <a16:colId xmlns:a16="http://schemas.microsoft.com/office/drawing/2014/main" val="1936885594"/>
                    </a:ext>
                  </a:extLst>
                </a:gridCol>
                <a:gridCol w="3893114">
                  <a:extLst>
                    <a:ext uri="{9D8B030D-6E8A-4147-A177-3AD203B41FA5}">
                      <a16:colId xmlns:a16="http://schemas.microsoft.com/office/drawing/2014/main" val="2151637736"/>
                    </a:ext>
                  </a:extLst>
                </a:gridCol>
                <a:gridCol w="319164">
                  <a:extLst>
                    <a:ext uri="{9D8B030D-6E8A-4147-A177-3AD203B41FA5}">
                      <a16:colId xmlns:a16="http://schemas.microsoft.com/office/drawing/2014/main" val="4292630433"/>
                    </a:ext>
                  </a:extLst>
                </a:gridCol>
                <a:gridCol w="348784">
                  <a:extLst>
                    <a:ext uri="{9D8B030D-6E8A-4147-A177-3AD203B41FA5}">
                      <a16:colId xmlns:a16="http://schemas.microsoft.com/office/drawing/2014/main" val="311604221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457127418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3542499535"/>
                    </a:ext>
                  </a:extLst>
                </a:gridCol>
                <a:gridCol w="502334">
                  <a:extLst>
                    <a:ext uri="{9D8B030D-6E8A-4147-A177-3AD203B41FA5}">
                      <a16:colId xmlns:a16="http://schemas.microsoft.com/office/drawing/2014/main" val="178055932"/>
                    </a:ext>
                  </a:extLst>
                </a:gridCol>
                <a:gridCol w="501938">
                  <a:extLst>
                    <a:ext uri="{9D8B030D-6E8A-4147-A177-3AD203B41FA5}">
                      <a16:colId xmlns:a16="http://schemas.microsoft.com/office/drawing/2014/main" val="65406909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4167373991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1760646238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919998230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4178542454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4101315167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3828019656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917061254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39564296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2630629560"/>
                    </a:ext>
                  </a:extLst>
                </a:gridCol>
                <a:gridCol w="502135">
                  <a:extLst>
                    <a:ext uri="{9D8B030D-6E8A-4147-A177-3AD203B41FA5}">
                      <a16:colId xmlns:a16="http://schemas.microsoft.com/office/drawing/2014/main" val="3192318530"/>
                    </a:ext>
                  </a:extLst>
                </a:gridCol>
              </a:tblGrid>
              <a:tr h="189174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16...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852943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test </a:t>
                      </a:r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setup: </a:t>
                      </a:r>
                      <a:r>
                        <a:rPr lang="en-US" sz="11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 yayınım</a:t>
                      </a:r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US" sz="11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leri</a:t>
                      </a:r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Emittance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6969449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solenoid 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üretimi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3290134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Filtre değiştirme sistemi test ve kurulumu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531788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Manyetik</a:t>
                      </a:r>
                      <a:r>
                        <a:rPr lang="tr-TR" sz="11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alan haritalandırma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4278663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Paketçik</a:t>
                      </a:r>
                      <a:r>
                        <a:rPr lang="tr-TR" sz="11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sıkıştırıcı kavitenin RF şartlandırması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2639891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iletim hattı ölçümleri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951589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 Plant Devreye Alma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4743705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BPM tasarım/üretim/satın</a:t>
                      </a:r>
                      <a:r>
                        <a:rPr lang="tr-TR" sz="11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alma (testler dahil)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8124503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test setup: 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paketçik</a:t>
                      </a:r>
                      <a:r>
                        <a:rPr lang="tr-TR" sz="11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boyu ölçümü</a:t>
                      </a:r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Enerji yayınımı</a:t>
                      </a:r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Emittance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659526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Demet durdurucu ve nükleer deneyler</a:t>
                      </a:r>
                      <a:r>
                        <a:rPr lang="tr-TR" sz="11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setup kurulumu</a:t>
                      </a:r>
                      <a:endParaRPr lang="en-US" sz="11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241721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SRF devreye alma ve RF Şartlandırma (CM1)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437460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Enjektör demet hattı kurulumu ve</a:t>
                      </a:r>
                      <a:r>
                        <a:rPr lang="tr-TR" sz="11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testleri</a:t>
                      </a:r>
                      <a:endParaRPr lang="en-US" sz="11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6279371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MeV test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207981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MeV 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optimizasyonu ve nükleer</a:t>
                      </a:r>
                      <a:r>
                        <a:rPr lang="tr-TR" sz="11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deneyler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902663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r>
                        <a:rPr lang="en-US" sz="11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onat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ö</a:t>
                      </a:r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 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kurulumu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6545244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 </a:t>
                      </a:r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r>
                        <a:rPr lang="en-US" sz="11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onat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ö</a:t>
                      </a:r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 test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leri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1181492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tr-T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TXPES </a:t>
                      </a:r>
                      <a:r>
                        <a:rPr lang="tr-TR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satın alma süreci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4377520"/>
                  </a:ext>
                </a:extLst>
              </a:tr>
              <a:tr h="18917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tr-T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TXPES</a:t>
                      </a:r>
                      <a:r>
                        <a:rPr lang="tr-TR" sz="11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kurulumu ve testleri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13272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969B276-1B2A-B2C7-73FA-8D30EC51DED1}"/>
              </a:ext>
            </a:extLst>
          </p:cNvPr>
          <p:cNvSpPr txBox="1"/>
          <p:nvPr/>
        </p:nvSpPr>
        <p:spPr>
          <a:xfrm>
            <a:off x="10094320" y="1411645"/>
            <a:ext cx="187948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dirty="0"/>
              <a:t>20 </a:t>
            </a:r>
            <a:r>
              <a:rPr lang="tr-TR" dirty="0" err="1"/>
              <a:t>MeV</a:t>
            </a:r>
            <a:r>
              <a:rPr lang="tr-TR" dirty="0"/>
              <a:t> </a:t>
            </a:r>
            <a:r>
              <a:rPr lang="tr-TR" dirty="0" err="1"/>
              <a:t>Milestone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AECBCD-A6CB-A201-9329-4E94CC67D92E}"/>
              </a:ext>
            </a:extLst>
          </p:cNvPr>
          <p:cNvSpPr txBox="1"/>
          <p:nvPr/>
        </p:nvSpPr>
        <p:spPr>
          <a:xfrm>
            <a:off x="10094319" y="1780977"/>
            <a:ext cx="1879489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dirty="0" smtClean="0"/>
              <a:t>Optik Rezonatör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1207A2-B732-0B86-1ECD-F68E0FD26891}"/>
              </a:ext>
            </a:extLst>
          </p:cNvPr>
          <p:cNvSpPr txBox="1"/>
          <p:nvPr/>
        </p:nvSpPr>
        <p:spPr>
          <a:xfrm>
            <a:off x="10094319" y="2150309"/>
            <a:ext cx="187948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dirty="0"/>
              <a:t>TXPES</a:t>
            </a:r>
            <a:endParaRPr lang="en-US" dirty="0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33AFB000-1F59-92C3-F17F-FB8A5DB93F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5973452"/>
              </p:ext>
            </p:extLst>
          </p:nvPr>
        </p:nvGraphicFramePr>
        <p:xfrm>
          <a:off x="434975" y="716760"/>
          <a:ext cx="9309100" cy="1827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11575B0-F379-A9AB-C1D3-250DAFBB26C0}"/>
              </a:ext>
            </a:extLst>
          </p:cNvPr>
          <p:cNvSpPr txBox="1"/>
          <p:nvPr/>
        </p:nvSpPr>
        <p:spPr>
          <a:xfrm>
            <a:off x="1117600" y="90446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2023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9EE5F2-5873-EC4F-D438-0A94C32ED821}"/>
              </a:ext>
            </a:extLst>
          </p:cNvPr>
          <p:cNvSpPr txBox="1"/>
          <p:nvPr/>
        </p:nvSpPr>
        <p:spPr>
          <a:xfrm>
            <a:off x="3149388" y="90446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2024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4FF804-7DF2-8FA7-A1E8-5A4EC11CCFDB}"/>
              </a:ext>
            </a:extLst>
          </p:cNvPr>
          <p:cNvSpPr txBox="1"/>
          <p:nvPr/>
        </p:nvSpPr>
        <p:spPr>
          <a:xfrm>
            <a:off x="5181176" y="90446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2025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351B5B-171C-D76F-791C-9839361BC5E3}"/>
              </a:ext>
            </a:extLst>
          </p:cNvPr>
          <p:cNvSpPr txBox="1"/>
          <p:nvPr/>
        </p:nvSpPr>
        <p:spPr>
          <a:xfrm>
            <a:off x="7212964" y="90446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2026</a:t>
            </a:r>
            <a:endParaRPr lang="en-US" dirty="0"/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B74CB440-C7E8-4B9E-AAF5-B46A35B06B85}"/>
              </a:ext>
            </a:extLst>
          </p:cNvPr>
          <p:cNvSpPr/>
          <p:nvPr/>
        </p:nvSpPr>
        <p:spPr>
          <a:xfrm rot="16200000">
            <a:off x="1642546" y="843655"/>
            <a:ext cx="369332" cy="2936876"/>
          </a:xfrm>
          <a:prstGeom prst="leftBrace">
            <a:avLst/>
          </a:prstGeom>
          <a:ln w="508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37E0588E-31D3-1890-9EF6-38201A984ED4}"/>
              </a:ext>
            </a:extLst>
          </p:cNvPr>
          <p:cNvSpPr/>
          <p:nvPr/>
        </p:nvSpPr>
        <p:spPr>
          <a:xfrm rot="5400000">
            <a:off x="5979796" y="-3156693"/>
            <a:ext cx="350768" cy="11618207"/>
          </a:xfrm>
          <a:prstGeom prst="leftBrace">
            <a:avLst>
              <a:gd name="adj1" fmla="val 8333"/>
              <a:gd name="adj2" fmla="val 87206"/>
            </a:avLst>
          </a:prstGeom>
          <a:ln w="508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59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Elektron Tabancası</a:t>
            </a:r>
            <a:endParaRPr lang="en-US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okarsli@tarla-fel.org</a:t>
            </a:r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1" name="Resim 5">
            <a:extLst>
              <a:ext uri="{FF2B5EF4-FFF2-40B4-BE49-F238E27FC236}">
                <a16:creationId xmlns:a16="http://schemas.microsoft.com/office/drawing/2014/main" id="{3A54CA72-1CE4-2DF0-C837-12AA92A30E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22" y="1482271"/>
            <a:ext cx="5852760" cy="4741257"/>
          </a:xfrm>
          <a:prstGeom prst="rect">
            <a:avLst/>
          </a:prstGeom>
        </p:spPr>
      </p:pic>
      <p:cxnSp>
        <p:nvCxnSpPr>
          <p:cNvPr id="52" name="Düz Bağlayıcı 7">
            <a:extLst>
              <a:ext uri="{FF2B5EF4-FFF2-40B4-BE49-F238E27FC236}">
                <a16:creationId xmlns:a16="http://schemas.microsoft.com/office/drawing/2014/main" id="{68F65059-3B4E-CB8D-4573-B7F856725310}"/>
              </a:ext>
            </a:extLst>
          </p:cNvPr>
          <p:cNvCxnSpPr/>
          <p:nvPr/>
        </p:nvCxnSpPr>
        <p:spPr>
          <a:xfrm>
            <a:off x="6010382" y="3794519"/>
            <a:ext cx="3967848" cy="197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11">
            <a:extLst>
              <a:ext uri="{FF2B5EF4-FFF2-40B4-BE49-F238E27FC236}">
                <a16:creationId xmlns:a16="http://schemas.microsoft.com/office/drawing/2014/main" id="{F5382B79-E2C9-5B85-FD0E-0D0224BCC8F3}"/>
              </a:ext>
            </a:extLst>
          </p:cNvPr>
          <p:cNvCxnSpPr/>
          <p:nvPr/>
        </p:nvCxnSpPr>
        <p:spPr>
          <a:xfrm flipH="1">
            <a:off x="9978230" y="2945581"/>
            <a:ext cx="4764" cy="8686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15">
            <a:extLst>
              <a:ext uri="{FF2B5EF4-FFF2-40B4-BE49-F238E27FC236}">
                <a16:creationId xmlns:a16="http://schemas.microsoft.com/office/drawing/2014/main" id="{8C5A5318-9D14-AC82-2BEF-6D86E2E60430}"/>
              </a:ext>
            </a:extLst>
          </p:cNvPr>
          <p:cNvCxnSpPr/>
          <p:nvPr/>
        </p:nvCxnSpPr>
        <p:spPr>
          <a:xfrm>
            <a:off x="5219700" y="2498851"/>
            <a:ext cx="2745581" cy="1183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Düz Bağlayıcı 17">
            <a:extLst>
              <a:ext uri="{FF2B5EF4-FFF2-40B4-BE49-F238E27FC236}">
                <a16:creationId xmlns:a16="http://schemas.microsoft.com/office/drawing/2014/main" id="{2E65B9DD-7603-6177-B7A1-45CF3A9863D6}"/>
              </a:ext>
            </a:extLst>
          </p:cNvPr>
          <p:cNvCxnSpPr/>
          <p:nvPr/>
        </p:nvCxnSpPr>
        <p:spPr>
          <a:xfrm>
            <a:off x="5219700" y="2597203"/>
            <a:ext cx="2745581" cy="557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31">
            <a:extLst>
              <a:ext uri="{FF2B5EF4-FFF2-40B4-BE49-F238E27FC236}">
                <a16:creationId xmlns:a16="http://schemas.microsoft.com/office/drawing/2014/main" id="{D796FCC2-B05D-96AD-D209-ED18896F2B4F}"/>
              </a:ext>
            </a:extLst>
          </p:cNvPr>
          <p:cNvCxnSpPr/>
          <p:nvPr/>
        </p:nvCxnSpPr>
        <p:spPr>
          <a:xfrm>
            <a:off x="5219700" y="2389621"/>
            <a:ext cx="2577380" cy="111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32">
            <a:extLst>
              <a:ext uri="{FF2B5EF4-FFF2-40B4-BE49-F238E27FC236}">
                <a16:creationId xmlns:a16="http://schemas.microsoft.com/office/drawing/2014/main" id="{13FDD070-7693-1E39-A37E-2047D34AFDD6}"/>
              </a:ext>
            </a:extLst>
          </p:cNvPr>
          <p:cNvCxnSpPr/>
          <p:nvPr/>
        </p:nvCxnSpPr>
        <p:spPr>
          <a:xfrm>
            <a:off x="5219699" y="2713471"/>
            <a:ext cx="2591935" cy="121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Metin kutusu 33">
            <a:extLst>
              <a:ext uri="{FF2B5EF4-FFF2-40B4-BE49-F238E27FC236}">
                <a16:creationId xmlns:a16="http://schemas.microsoft.com/office/drawing/2014/main" id="{35CEE1F8-58FE-4842-87EE-2F6B6DAF14D5}"/>
              </a:ext>
            </a:extLst>
          </p:cNvPr>
          <p:cNvSpPr txBox="1"/>
          <p:nvPr/>
        </p:nvSpPr>
        <p:spPr>
          <a:xfrm>
            <a:off x="2406956" y="3052870"/>
            <a:ext cx="1114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tr-T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59" name="Metin kutusu 48">
            <a:extLst>
              <a:ext uri="{FF2B5EF4-FFF2-40B4-BE49-F238E27FC236}">
                <a16:creationId xmlns:a16="http://schemas.microsoft.com/office/drawing/2014/main" id="{9DA72408-9162-4743-4B5B-3BCEC72A5E60}"/>
              </a:ext>
            </a:extLst>
          </p:cNvPr>
          <p:cNvSpPr txBox="1"/>
          <p:nvPr/>
        </p:nvSpPr>
        <p:spPr>
          <a:xfrm>
            <a:off x="5767250" y="3045316"/>
            <a:ext cx="1038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Cathode</a:t>
            </a:r>
            <a:endParaRPr kumimoji="0" lang="tr-T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Metin kutusu 56">
            <a:extLst>
              <a:ext uri="{FF2B5EF4-FFF2-40B4-BE49-F238E27FC236}">
                <a16:creationId xmlns:a16="http://schemas.microsoft.com/office/drawing/2014/main" id="{159741BC-3F68-9D4F-7887-451CD10DECDD}"/>
              </a:ext>
            </a:extLst>
          </p:cNvPr>
          <p:cNvSpPr txBox="1"/>
          <p:nvPr/>
        </p:nvSpPr>
        <p:spPr>
          <a:xfrm>
            <a:off x="9573890" y="1312994"/>
            <a:ext cx="1913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Elektron Tabancası</a:t>
            </a:r>
            <a:endParaRPr kumimoji="0" lang="tr-T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Metin kutusu 60">
            <a:extLst>
              <a:ext uri="{FF2B5EF4-FFF2-40B4-BE49-F238E27FC236}">
                <a16:creationId xmlns:a16="http://schemas.microsoft.com/office/drawing/2014/main" id="{B8F81DB4-75C5-AA17-016C-9A6B9949DB01}"/>
              </a:ext>
            </a:extLst>
          </p:cNvPr>
          <p:cNvSpPr txBox="1"/>
          <p:nvPr/>
        </p:nvSpPr>
        <p:spPr>
          <a:xfrm>
            <a:off x="3167356" y="1310867"/>
            <a:ext cx="2208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Faraday</a:t>
            </a:r>
            <a:r>
              <a:rPr kumimoji="0" lang="tr-TR" sz="1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Kafesi</a:t>
            </a:r>
            <a:endParaRPr kumimoji="0" lang="tr-T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E004844B-05BB-CEF7-457A-EE121D25D2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64" y="4466369"/>
            <a:ext cx="6165971" cy="1880116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AC42F6CB-C1B5-6A57-EAA3-2F9F93509DA8}"/>
              </a:ext>
            </a:extLst>
          </p:cNvPr>
          <p:cNvSpPr txBox="1"/>
          <p:nvPr/>
        </p:nvSpPr>
        <p:spPr>
          <a:xfrm>
            <a:off x="6476887" y="5946529"/>
            <a:ext cx="1181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Coax Feed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BD8D50F-6E83-3ED1-DA7F-E0656DDEA996}"/>
              </a:ext>
            </a:extLst>
          </p:cNvPr>
          <p:cNvCxnSpPr/>
          <p:nvPr/>
        </p:nvCxnSpPr>
        <p:spPr>
          <a:xfrm flipH="1" flipV="1">
            <a:off x="6921186" y="5946529"/>
            <a:ext cx="8846" cy="76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08F64E5-6565-3925-E363-EBE8C9060079}"/>
              </a:ext>
            </a:extLst>
          </p:cNvPr>
          <p:cNvSpPr txBox="1"/>
          <p:nvPr/>
        </p:nvSpPr>
        <p:spPr>
          <a:xfrm>
            <a:off x="6476887" y="4489830"/>
            <a:ext cx="10600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Heater Supply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4FDCEA8-576B-0AF7-AA49-BAF2B6F28FF7}"/>
              </a:ext>
            </a:extLst>
          </p:cNvPr>
          <p:cNvSpPr txBox="1"/>
          <p:nvPr/>
        </p:nvSpPr>
        <p:spPr>
          <a:xfrm>
            <a:off x="9489724" y="4250111"/>
            <a:ext cx="1787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Katot</a:t>
            </a:r>
            <a:r>
              <a:rPr kumimoji="0" lang="tr-TR" sz="1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detaylı gösterim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1E83DE0-5402-A2DA-3DC8-108A4A06B5D4}"/>
              </a:ext>
            </a:extLst>
          </p:cNvPr>
          <p:cNvCxnSpPr>
            <a:stCxn id="66" idx="1"/>
          </p:cNvCxnSpPr>
          <p:nvPr/>
        </p:nvCxnSpPr>
        <p:spPr>
          <a:xfrm flipH="1">
            <a:off x="8365332" y="4404000"/>
            <a:ext cx="1124392" cy="3628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AE892F36-74B1-0AAA-45E1-DB7092A9FCA8}"/>
              </a:ext>
            </a:extLst>
          </p:cNvPr>
          <p:cNvSpPr txBox="1"/>
          <p:nvPr/>
        </p:nvSpPr>
        <p:spPr>
          <a:xfrm>
            <a:off x="7092778" y="4942099"/>
            <a:ext cx="704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Heater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1AC4E5B-9FBD-27DE-8C9C-58D00D6EDDE1}"/>
              </a:ext>
            </a:extLst>
          </p:cNvPr>
          <p:cNvCxnSpPr/>
          <p:nvPr/>
        </p:nvCxnSpPr>
        <p:spPr>
          <a:xfrm>
            <a:off x="7657987" y="5109354"/>
            <a:ext cx="307294" cy="182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EBAFEEC7-E5D5-E558-7821-24A9BC7E8B7A}"/>
              </a:ext>
            </a:extLst>
          </p:cNvPr>
          <p:cNvSpPr txBox="1"/>
          <p:nvPr/>
        </p:nvSpPr>
        <p:spPr>
          <a:xfrm>
            <a:off x="8574079" y="6166574"/>
            <a:ext cx="817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Cathode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C4DF7C8-7B1E-2537-D1C2-D87049F17468}"/>
              </a:ext>
            </a:extLst>
          </p:cNvPr>
          <p:cNvCxnSpPr/>
          <p:nvPr/>
        </p:nvCxnSpPr>
        <p:spPr>
          <a:xfrm flipH="1" flipV="1">
            <a:off x="8365331" y="5741121"/>
            <a:ext cx="471098" cy="4824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D8E8E1E4-76D5-3325-EA5C-51EAEA5663E8}"/>
              </a:ext>
            </a:extLst>
          </p:cNvPr>
          <p:cNvSpPr txBox="1"/>
          <p:nvPr/>
        </p:nvSpPr>
        <p:spPr>
          <a:xfrm>
            <a:off x="8982865" y="5946528"/>
            <a:ext cx="897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Grid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CC7316A-7581-D1C0-D42B-E70E0F3B4991}"/>
              </a:ext>
            </a:extLst>
          </p:cNvPr>
          <p:cNvCxnSpPr/>
          <p:nvPr/>
        </p:nvCxnSpPr>
        <p:spPr>
          <a:xfrm flipH="1" flipV="1">
            <a:off x="8600880" y="5682932"/>
            <a:ext cx="518182" cy="3398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DB30C042-C9EB-1B46-A923-17B10B214FC4}"/>
              </a:ext>
            </a:extLst>
          </p:cNvPr>
          <p:cNvSpPr txBox="1"/>
          <p:nvPr/>
        </p:nvSpPr>
        <p:spPr>
          <a:xfrm>
            <a:off x="5447110" y="5402895"/>
            <a:ext cx="63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Pulse Signal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8AA49EB-60CC-8F91-A925-08502BBD8F0C}"/>
              </a:ext>
            </a:extLst>
          </p:cNvPr>
          <p:cNvCxnSpPr/>
          <p:nvPr/>
        </p:nvCxnSpPr>
        <p:spPr>
          <a:xfrm flipV="1">
            <a:off x="5901923" y="5516677"/>
            <a:ext cx="251227" cy="862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25D23B74-B99C-06E1-8E0F-D583162EF250}"/>
              </a:ext>
            </a:extLst>
          </p:cNvPr>
          <p:cNvSpPr txBox="1"/>
          <p:nvPr/>
        </p:nvSpPr>
        <p:spPr>
          <a:xfrm>
            <a:off x="10613804" y="5510288"/>
            <a:ext cx="798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</a:t>
            </a:r>
            <a:r>
              <a:rPr kumimoji="0" lang="tr-T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tron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tr-T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Paketçiği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E10E7E0-A82A-C6C7-7BF0-93E17C1A32CB}"/>
              </a:ext>
            </a:extLst>
          </p:cNvPr>
          <p:cNvCxnSpPr>
            <a:endCxn id="76" idx="1"/>
          </p:cNvCxnSpPr>
          <p:nvPr/>
        </p:nvCxnSpPr>
        <p:spPr>
          <a:xfrm>
            <a:off x="10410047" y="5396506"/>
            <a:ext cx="203757" cy="3446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Picture 77">
            <a:extLst>
              <a:ext uri="{FF2B5EF4-FFF2-40B4-BE49-F238E27FC236}">
                <a16:creationId xmlns:a16="http://schemas.microsoft.com/office/drawing/2014/main" id="{CC6ECC0F-9793-D848-7620-BB22917266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845" y="1625084"/>
            <a:ext cx="3685173" cy="1865805"/>
          </a:xfrm>
          <a:prstGeom prst="rect">
            <a:avLst/>
          </a:prstGeom>
        </p:spPr>
      </p:pic>
      <p:cxnSp>
        <p:nvCxnSpPr>
          <p:cNvPr id="79" name="Düz Bağlayıcı 32">
            <a:extLst>
              <a:ext uri="{FF2B5EF4-FFF2-40B4-BE49-F238E27FC236}">
                <a16:creationId xmlns:a16="http://schemas.microsoft.com/office/drawing/2014/main" id="{29E9F730-1E56-5793-EDA6-D8141264B02D}"/>
              </a:ext>
            </a:extLst>
          </p:cNvPr>
          <p:cNvCxnSpPr/>
          <p:nvPr/>
        </p:nvCxnSpPr>
        <p:spPr>
          <a:xfrm>
            <a:off x="7797080" y="2713471"/>
            <a:ext cx="0" cy="2766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32">
            <a:extLst>
              <a:ext uri="{FF2B5EF4-FFF2-40B4-BE49-F238E27FC236}">
                <a16:creationId xmlns:a16="http://schemas.microsoft.com/office/drawing/2014/main" id="{1E4C0AD1-1ECF-5FA6-7283-EA63DD89844E}"/>
              </a:ext>
            </a:extLst>
          </p:cNvPr>
          <p:cNvCxnSpPr/>
          <p:nvPr/>
        </p:nvCxnSpPr>
        <p:spPr>
          <a:xfrm flipV="1">
            <a:off x="7792330" y="2996575"/>
            <a:ext cx="1384971" cy="1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32">
            <a:extLst>
              <a:ext uri="{FF2B5EF4-FFF2-40B4-BE49-F238E27FC236}">
                <a16:creationId xmlns:a16="http://schemas.microsoft.com/office/drawing/2014/main" id="{773382F2-F576-05E2-EDAC-5FDFF3C6BB17}"/>
              </a:ext>
            </a:extLst>
          </p:cNvPr>
          <p:cNvCxnSpPr/>
          <p:nvPr/>
        </p:nvCxnSpPr>
        <p:spPr>
          <a:xfrm>
            <a:off x="7792330" y="2124116"/>
            <a:ext cx="0" cy="2766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32">
            <a:extLst>
              <a:ext uri="{FF2B5EF4-FFF2-40B4-BE49-F238E27FC236}">
                <a16:creationId xmlns:a16="http://schemas.microsoft.com/office/drawing/2014/main" id="{1FA7E0B5-7EFE-C549-8EB6-E85D0D213BE1}"/>
              </a:ext>
            </a:extLst>
          </p:cNvPr>
          <p:cNvCxnSpPr/>
          <p:nvPr/>
        </p:nvCxnSpPr>
        <p:spPr>
          <a:xfrm flipV="1">
            <a:off x="7792329" y="2133756"/>
            <a:ext cx="1349290" cy="1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F37C70B-0FCD-2664-0281-3CA3EA2023EC}"/>
              </a:ext>
            </a:extLst>
          </p:cNvPr>
          <p:cNvCxnSpPr/>
          <p:nvPr/>
        </p:nvCxnSpPr>
        <p:spPr>
          <a:xfrm>
            <a:off x="7965281" y="2498851"/>
            <a:ext cx="41564" cy="286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8CA1BD1-FDB7-4384-0EC2-B1644D24AE9D}"/>
              </a:ext>
            </a:extLst>
          </p:cNvPr>
          <p:cNvCxnSpPr/>
          <p:nvPr/>
        </p:nvCxnSpPr>
        <p:spPr>
          <a:xfrm flipV="1">
            <a:off x="7965281" y="2344251"/>
            <a:ext cx="41564" cy="2650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3EE37314-4E59-AF21-5234-0DC99F298FB2}"/>
              </a:ext>
            </a:extLst>
          </p:cNvPr>
          <p:cNvSpPr txBox="1"/>
          <p:nvPr/>
        </p:nvSpPr>
        <p:spPr>
          <a:xfrm>
            <a:off x="8799931" y="3422202"/>
            <a:ext cx="1263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- 250 KV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AC590B8-7C0E-2C66-A825-E67AC656012B}"/>
              </a:ext>
            </a:extLst>
          </p:cNvPr>
          <p:cNvSpPr txBox="1"/>
          <p:nvPr/>
        </p:nvSpPr>
        <p:spPr>
          <a:xfrm>
            <a:off x="9934279" y="3261120"/>
            <a:ext cx="1155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-125 KV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12CA484-0250-4572-FF49-224FEA7540D9}"/>
              </a:ext>
            </a:extLst>
          </p:cNvPr>
          <p:cNvSpPr txBox="1"/>
          <p:nvPr/>
        </p:nvSpPr>
        <p:spPr>
          <a:xfrm>
            <a:off x="10511924" y="3476877"/>
            <a:ext cx="485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 V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5D773E8-FE3E-C538-66F9-2D0E6F25652E}"/>
              </a:ext>
            </a:extLst>
          </p:cNvPr>
          <p:cNvCxnSpPr/>
          <p:nvPr/>
        </p:nvCxnSpPr>
        <p:spPr>
          <a:xfrm flipH="1">
            <a:off x="8340970" y="2641987"/>
            <a:ext cx="363033" cy="20412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85A1C278-B40E-0E5B-4975-37E4402B5A39}"/>
              </a:ext>
            </a:extLst>
          </p:cNvPr>
          <p:cNvSpPr txBox="1"/>
          <p:nvPr/>
        </p:nvSpPr>
        <p:spPr>
          <a:xfrm>
            <a:off x="4148614" y="4446914"/>
            <a:ext cx="307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</a:p>
        </p:txBody>
      </p:sp>
      <p:cxnSp>
        <p:nvCxnSpPr>
          <p:cNvPr id="90" name="Düz Bağlayıcı 32">
            <a:extLst>
              <a:ext uri="{FF2B5EF4-FFF2-40B4-BE49-F238E27FC236}">
                <a16:creationId xmlns:a16="http://schemas.microsoft.com/office/drawing/2014/main" id="{F3516264-CC3B-C789-0DEE-60AE7E33BA12}"/>
              </a:ext>
            </a:extLst>
          </p:cNvPr>
          <p:cNvCxnSpPr/>
          <p:nvPr/>
        </p:nvCxnSpPr>
        <p:spPr>
          <a:xfrm flipV="1">
            <a:off x="7792330" y="2996575"/>
            <a:ext cx="1387345" cy="1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CDF0637-FC86-FCFD-7C01-812818AFD919}"/>
              </a:ext>
            </a:extLst>
          </p:cNvPr>
          <p:cNvSpPr txBox="1"/>
          <p:nvPr/>
        </p:nvSpPr>
        <p:spPr>
          <a:xfrm>
            <a:off x="10495277" y="6125301"/>
            <a:ext cx="1526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 Dokuyucu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75BF9-B491-494C-8E22-ACC3998B4723}" type="datetime1"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srgbClr val="264A9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2.12.2023</a:t>
            </a:fld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srgbClr val="264A9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6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389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0065A-8556-76AB-329D-3ABB4E99C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Elektron Tabancası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5F757-4881-FD4B-5209-94E627093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0AC9-8A45-40AC-B452-BA7C46EB4D44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2D7C2-5E6B-60D1-F6EB-11D38D3D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16219-3AEB-BD22-5928-006411449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7</a:t>
            </a:fld>
            <a:endParaRPr lang="tr-T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4A257D-CAA4-F6E7-CFC2-05347B1B06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21925"/>
            <a:ext cx="5811650" cy="3051116"/>
          </a:xfrm>
          <a:prstGeom prst="rect">
            <a:avLst/>
          </a:prstGeom>
        </p:spPr>
      </p:pic>
      <p:sp>
        <p:nvSpPr>
          <p:cNvPr id="8" name="TextShape 2">
            <a:extLst>
              <a:ext uri="{FF2B5EF4-FFF2-40B4-BE49-F238E27FC236}">
                <a16:creationId xmlns:a16="http://schemas.microsoft.com/office/drawing/2014/main" id="{F4371A0B-8520-466F-E17B-A8ED8468D35D}"/>
              </a:ext>
            </a:extLst>
          </p:cNvPr>
          <p:cNvSpPr txBox="1"/>
          <p:nvPr/>
        </p:nvSpPr>
        <p:spPr>
          <a:xfrm>
            <a:off x="86978" y="1810528"/>
            <a:ext cx="6085222" cy="352554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000" spc="-1" dirty="0" smtClean="0"/>
              <a:t>E</a:t>
            </a:r>
            <a:r>
              <a:rPr lang="tr-TR" sz="2000" spc="-1" dirty="0" smtClean="0"/>
              <a:t>lektron tabancası</a:t>
            </a:r>
            <a:r>
              <a:rPr lang="en-US" sz="2000" spc="-1" dirty="0" smtClean="0"/>
              <a:t>, </a:t>
            </a:r>
            <a:r>
              <a:rPr lang="en-US" sz="2000" spc="-1" dirty="0" err="1" smtClean="0"/>
              <a:t>tamamen</a:t>
            </a:r>
            <a:r>
              <a:rPr lang="en-US" sz="2000" spc="-1" dirty="0" smtClean="0"/>
              <a:t> </a:t>
            </a:r>
            <a:r>
              <a:rPr lang="en-US" sz="2000" spc="-1" dirty="0" err="1"/>
              <a:t>işlevsel</a:t>
            </a:r>
            <a:r>
              <a:rPr lang="en-US" sz="2000" spc="-1" dirty="0"/>
              <a:t> </a:t>
            </a:r>
            <a:r>
              <a:rPr lang="tr-TR" sz="2000" spc="-1" dirty="0" smtClean="0"/>
              <a:t>durumdadır:</a:t>
            </a:r>
            <a:endParaRPr lang="en-US" sz="2000" spc="-1" dirty="0" smtClean="0"/>
          </a:p>
          <a:p>
            <a:pPr marL="228600" indent="-228600">
              <a:lnSpc>
                <a:spcPct val="70000"/>
              </a:lnSpc>
              <a:spcBef>
                <a:spcPts val="1000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000" dirty="0" smtClean="0"/>
              <a:t>2 Emittance test</a:t>
            </a:r>
            <a:r>
              <a:rPr lang="tr-TR" sz="2000" dirty="0" smtClean="0"/>
              <a:t>i</a:t>
            </a:r>
            <a:endParaRPr lang="en-US" sz="2000" dirty="0" smtClean="0"/>
          </a:p>
          <a:p>
            <a:pPr marL="228600" indent="-228600">
              <a:lnSpc>
                <a:spcPct val="70000"/>
              </a:lnSpc>
              <a:spcBef>
                <a:spcPts val="1000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q"/>
            </a:pPr>
            <a:r>
              <a:rPr lang="tr-TR" sz="2000" dirty="0" smtClean="0"/>
              <a:t>Düşük akımda uzun süre kararlılık </a:t>
            </a:r>
            <a:r>
              <a:rPr lang="en-US" sz="2000" dirty="0" smtClean="0"/>
              <a:t>(8</a:t>
            </a:r>
            <a:r>
              <a:rPr lang="tr-TR" sz="2000" dirty="0" smtClean="0"/>
              <a:t>s</a:t>
            </a:r>
            <a:r>
              <a:rPr lang="en-US" sz="2000" dirty="0" smtClean="0"/>
              <a:t> </a:t>
            </a:r>
            <a:r>
              <a:rPr lang="tr-TR" sz="2000" dirty="0" smtClean="0"/>
              <a:t>~</a:t>
            </a:r>
            <a:r>
              <a:rPr lang="en-US" sz="2000" dirty="0" err="1" smtClean="0"/>
              <a:t>uAmp</a:t>
            </a:r>
            <a:r>
              <a:rPr lang="en-US" sz="2000" dirty="0"/>
              <a:t>)</a:t>
            </a:r>
          </a:p>
          <a:p>
            <a:pPr marL="228600" indent="-228600">
              <a:lnSpc>
                <a:spcPct val="70000"/>
              </a:lnSpc>
              <a:spcBef>
                <a:spcPts val="1000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000" dirty="0"/>
              <a:t>13 </a:t>
            </a:r>
            <a:r>
              <a:rPr lang="en-US" sz="2000" dirty="0" smtClean="0"/>
              <a:t>kHz</a:t>
            </a:r>
            <a:r>
              <a:rPr lang="tr-TR" sz="2000" dirty="0" smtClean="0"/>
              <a:t>’de paketçik yükü ölçümleri </a:t>
            </a:r>
            <a:r>
              <a:rPr lang="en-US" sz="2000" dirty="0" smtClean="0"/>
              <a:t>(</a:t>
            </a:r>
            <a:r>
              <a:rPr lang="en-US" sz="2000" dirty="0"/>
              <a:t>85 – 100 </a:t>
            </a:r>
            <a:r>
              <a:rPr lang="en-US" sz="2000" dirty="0" err="1"/>
              <a:t>pC</a:t>
            </a:r>
            <a:r>
              <a:rPr lang="en-US" sz="2000" dirty="0"/>
              <a:t>)</a:t>
            </a:r>
          </a:p>
          <a:p>
            <a:pPr marL="228600" indent="-228600">
              <a:lnSpc>
                <a:spcPct val="70000"/>
              </a:lnSpc>
              <a:spcBef>
                <a:spcPts val="1000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000" dirty="0" smtClean="0"/>
              <a:t>Spot </a:t>
            </a:r>
            <a:r>
              <a:rPr lang="en-US" sz="2000" dirty="0"/>
              <a:t>size / </a:t>
            </a:r>
            <a:r>
              <a:rPr lang="tr-TR" sz="2000" dirty="0" smtClean="0"/>
              <a:t>ve</a:t>
            </a:r>
            <a:r>
              <a:rPr lang="en-US" sz="2000" dirty="0" smtClean="0"/>
              <a:t> </a:t>
            </a:r>
            <a:r>
              <a:rPr lang="tr-TR" sz="2000" dirty="0" smtClean="0"/>
              <a:t>farklı paketçik yükleri için demet şekli ölçümleri</a:t>
            </a:r>
            <a:endParaRPr lang="en-US" sz="2000" dirty="0"/>
          </a:p>
          <a:p>
            <a:pPr marL="228600" indent="-228600">
              <a:lnSpc>
                <a:spcPct val="70000"/>
              </a:lnSpc>
              <a:spcBef>
                <a:spcPts val="1000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q"/>
            </a:pPr>
            <a:r>
              <a:rPr lang="tr-TR" sz="2000" dirty="0" smtClean="0"/>
              <a:t>Yüksek akım </a:t>
            </a:r>
            <a:r>
              <a:rPr lang="en-US" sz="2000" dirty="0" smtClean="0"/>
              <a:t>test</a:t>
            </a:r>
            <a:r>
              <a:rPr lang="tr-TR" sz="2000" dirty="0" smtClean="0"/>
              <a:t>leri </a:t>
            </a:r>
            <a:r>
              <a:rPr lang="en-US" sz="2000" dirty="0" smtClean="0"/>
              <a:t>( </a:t>
            </a:r>
            <a:r>
              <a:rPr lang="en-US" sz="2000" dirty="0"/>
              <a:t>1 </a:t>
            </a:r>
            <a:r>
              <a:rPr lang="en-US" sz="2000" dirty="0" err="1"/>
              <a:t>mAmp</a:t>
            </a:r>
            <a:r>
              <a:rPr lang="en-US" sz="2000" dirty="0"/>
              <a:t> ~ 5 </a:t>
            </a:r>
            <a:r>
              <a:rPr lang="en-US" sz="2000" dirty="0" smtClean="0"/>
              <a:t>s)</a:t>
            </a:r>
            <a:endParaRPr lang="en-US" sz="2000" dirty="0"/>
          </a:p>
          <a:p>
            <a:pPr marL="228600" indent="-228600">
              <a:lnSpc>
                <a:spcPct val="70000"/>
              </a:lnSpc>
              <a:spcBef>
                <a:spcPts val="1000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000" dirty="0"/>
              <a:t>200 </a:t>
            </a:r>
            <a:r>
              <a:rPr lang="en-US" sz="2000" dirty="0" smtClean="0"/>
              <a:t>kV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8875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0065A-8556-76AB-329D-3ABB4E99C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Emittans testleri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5F757-4881-FD4B-5209-94E627093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16FD-69EF-44FD-8648-EB4052110539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2D7C2-5E6B-60D1-F6EB-11D38D3D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16219-3AEB-BD22-5928-006411449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8</a:t>
            </a:fld>
            <a:endParaRPr lang="tr-T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CA8288-E08C-01B7-B464-0352A7D0B393}"/>
              </a:ext>
            </a:extLst>
          </p:cNvPr>
          <p:cNvSpPr txBox="1"/>
          <p:nvPr/>
        </p:nvSpPr>
        <p:spPr>
          <a:xfrm>
            <a:off x="560127" y="5557753"/>
            <a:ext cx="21657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68 DC</a:t>
            </a:r>
          </a:p>
          <a:p>
            <a:r>
              <a:rPr lang="tr-TR" dirty="0" smtClean="0"/>
              <a:t>Yatay </a:t>
            </a:r>
            <a:r>
              <a:rPr lang="tr-TR" dirty="0"/>
              <a:t>12.9 mm*mrad</a:t>
            </a:r>
          </a:p>
          <a:p>
            <a:r>
              <a:rPr lang="tr-TR" dirty="0" smtClean="0"/>
              <a:t>Dikey </a:t>
            </a:r>
            <a:r>
              <a:rPr lang="tr-TR" dirty="0"/>
              <a:t>8 mm*mrad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1085A97-E185-75CD-4B2B-2EEAEAB11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808494"/>
            <a:ext cx="5980220" cy="47394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56B0922-9F89-504C-185D-6353F4AAC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1631" y="1062483"/>
            <a:ext cx="3489345" cy="26004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C88947-13D5-26B0-CCC9-B6C40A9BB2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3983" y="3579620"/>
            <a:ext cx="3394240" cy="254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29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0065A-8556-76AB-329D-3ABB4E99C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Enjektör T</a:t>
            </a:r>
            <a:r>
              <a:rPr lang="en-US" dirty="0" err="1" smtClean="0"/>
              <a:t>est</a:t>
            </a:r>
            <a:r>
              <a:rPr lang="tr-TR" dirty="0" smtClean="0"/>
              <a:t>leri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5F757-4881-FD4B-5209-94E627093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22F9-55D8-4338-AE59-F1E5F9F71294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2D7C2-5E6B-60D1-F6EB-11D38D3D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okarsli@tarla-fel.org</a:t>
            </a:r>
            <a:endParaRPr lang="tr-T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16219-3AEB-BD22-5928-006411449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9</a:t>
            </a:fld>
            <a:endParaRPr lang="tr-T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016BA3-BF91-CFF0-5F2C-49D1AED695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54" y="1632464"/>
            <a:ext cx="7253762" cy="380822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956FF4D-B15E-2627-9399-B270C6C64133}"/>
              </a:ext>
            </a:extLst>
          </p:cNvPr>
          <p:cNvCxnSpPr>
            <a:cxnSpLocks/>
          </p:cNvCxnSpPr>
          <p:nvPr/>
        </p:nvCxnSpPr>
        <p:spPr>
          <a:xfrm flipH="1">
            <a:off x="2746827" y="2277614"/>
            <a:ext cx="69476" cy="6867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42653AF-BFE4-F17D-A6A3-7948DB7B1D67}"/>
              </a:ext>
            </a:extLst>
          </p:cNvPr>
          <p:cNvSpPr txBox="1"/>
          <p:nvPr/>
        </p:nvSpPr>
        <p:spPr>
          <a:xfrm>
            <a:off x="2117081" y="1889554"/>
            <a:ext cx="1926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Ele</a:t>
            </a:r>
            <a:r>
              <a:rPr lang="tr-TR" dirty="0" smtClean="0"/>
              <a:t>k</a:t>
            </a:r>
            <a:r>
              <a:rPr lang="en-US" dirty="0" err="1" smtClean="0"/>
              <a:t>tron</a:t>
            </a:r>
            <a:r>
              <a:rPr lang="en-US" dirty="0" smtClean="0"/>
              <a:t> </a:t>
            </a:r>
            <a:r>
              <a:rPr lang="tr-TR" dirty="0" smtClean="0"/>
              <a:t>Tabancası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74D67F-CAF3-F8B0-A512-C9E267211C84}"/>
              </a:ext>
            </a:extLst>
          </p:cNvPr>
          <p:cNvSpPr txBox="1"/>
          <p:nvPr/>
        </p:nvSpPr>
        <p:spPr>
          <a:xfrm>
            <a:off x="3478744" y="1692108"/>
            <a:ext cx="173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Diyafram</a:t>
            </a:r>
            <a:r>
              <a:rPr lang="en-US" dirty="0" smtClean="0"/>
              <a:t> </a:t>
            </a:r>
            <a:r>
              <a:rPr lang="tr-TR" dirty="0" smtClean="0"/>
              <a:t>Ü</a:t>
            </a:r>
            <a:r>
              <a:rPr lang="en-US" dirty="0" smtClean="0"/>
              <a:t>nit</a:t>
            </a:r>
            <a:r>
              <a:rPr lang="tr-TR" dirty="0" smtClean="0"/>
              <a:t>esi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0A35E5-C832-F179-7F3C-29D3E74F37A4}"/>
              </a:ext>
            </a:extLst>
          </p:cNvPr>
          <p:cNvSpPr txBox="1"/>
          <p:nvPr/>
        </p:nvSpPr>
        <p:spPr>
          <a:xfrm>
            <a:off x="6683688" y="2849820"/>
            <a:ext cx="2843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Slit </a:t>
            </a:r>
            <a:r>
              <a:rPr lang="tr-TR" dirty="0" smtClean="0"/>
              <a:t>ü</a:t>
            </a:r>
            <a:r>
              <a:rPr lang="en-US" dirty="0" smtClean="0"/>
              <a:t>nit</a:t>
            </a:r>
            <a:r>
              <a:rPr lang="tr-TR" dirty="0" smtClean="0"/>
              <a:t>esi</a:t>
            </a:r>
            <a:r>
              <a:rPr lang="en-US" dirty="0" smtClean="0"/>
              <a:t> </a:t>
            </a:r>
            <a:r>
              <a:rPr lang="tr-TR" dirty="0" smtClean="0"/>
              <a:t>ve</a:t>
            </a:r>
            <a:r>
              <a:rPr lang="en-US" dirty="0" smtClean="0"/>
              <a:t> </a:t>
            </a:r>
            <a:r>
              <a:rPr lang="en-US" dirty="0"/>
              <a:t>2x YAG </a:t>
            </a:r>
            <a:r>
              <a:rPr lang="tr-TR" dirty="0" smtClean="0"/>
              <a:t>ekran 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9B6D9E-7079-2618-D718-AAF85121EC5F}"/>
              </a:ext>
            </a:extLst>
          </p:cNvPr>
          <p:cNvSpPr txBox="1"/>
          <p:nvPr/>
        </p:nvSpPr>
        <p:spPr>
          <a:xfrm>
            <a:off x="4233779" y="2059703"/>
            <a:ext cx="3362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2x YAG </a:t>
            </a:r>
            <a:r>
              <a:rPr lang="tr-TR" dirty="0" smtClean="0"/>
              <a:t>ekran</a:t>
            </a:r>
            <a:r>
              <a:rPr lang="en-US" dirty="0" smtClean="0"/>
              <a:t> </a:t>
            </a:r>
            <a:r>
              <a:rPr lang="en-US" dirty="0"/>
              <a:t>&amp; </a:t>
            </a:r>
            <a:r>
              <a:rPr lang="tr-TR" dirty="0" smtClean="0"/>
              <a:t>Demet Durdurucu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B35C7A-866B-8E30-4CDB-40B6E494DC29}"/>
              </a:ext>
            </a:extLst>
          </p:cNvPr>
          <p:cNvSpPr txBox="1"/>
          <p:nvPr/>
        </p:nvSpPr>
        <p:spPr>
          <a:xfrm>
            <a:off x="4648042" y="2472271"/>
            <a:ext cx="1794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Paketleyici Kavite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A8C880-E58A-D74D-FDFD-2DCDD6290C62}"/>
              </a:ext>
            </a:extLst>
          </p:cNvPr>
          <p:cNvSpPr txBox="1"/>
          <p:nvPr/>
        </p:nvSpPr>
        <p:spPr>
          <a:xfrm>
            <a:off x="1697541" y="4714428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Solenoid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F2AC47-7958-56E4-EABA-4097DB64FEFB}"/>
              </a:ext>
            </a:extLst>
          </p:cNvPr>
          <p:cNvSpPr txBox="1"/>
          <p:nvPr/>
        </p:nvSpPr>
        <p:spPr>
          <a:xfrm>
            <a:off x="2378849" y="5010820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Dipol</a:t>
            </a: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C22B629-7209-7A29-3D52-5D80B8E55B66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3354055" y="2061440"/>
            <a:ext cx="994062" cy="642261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7EEFAD8-597F-F41D-3F2F-AA7ED1DAF234}"/>
              </a:ext>
            </a:extLst>
          </p:cNvPr>
          <p:cNvCxnSpPr>
            <a:cxnSpLocks/>
          </p:cNvCxnSpPr>
          <p:nvPr/>
        </p:nvCxnSpPr>
        <p:spPr>
          <a:xfrm flipV="1">
            <a:off x="2197036" y="3341567"/>
            <a:ext cx="1310887" cy="1326947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7502D62-5C63-78EC-76C3-E7221AF89CD5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2717243" y="3597560"/>
            <a:ext cx="932057" cy="141326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2D74D45-F663-72C2-46B4-FC2349E8B761}"/>
              </a:ext>
            </a:extLst>
          </p:cNvPr>
          <p:cNvCxnSpPr>
            <a:cxnSpLocks/>
          </p:cNvCxnSpPr>
          <p:nvPr/>
        </p:nvCxnSpPr>
        <p:spPr>
          <a:xfrm flipH="1">
            <a:off x="4581892" y="2808347"/>
            <a:ext cx="433578" cy="403826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9065F05-A04E-A3AB-DD12-E5D2856676BC}"/>
              </a:ext>
            </a:extLst>
          </p:cNvPr>
          <p:cNvCxnSpPr>
            <a:cxnSpLocks/>
          </p:cNvCxnSpPr>
          <p:nvPr/>
        </p:nvCxnSpPr>
        <p:spPr>
          <a:xfrm flipH="1">
            <a:off x="3924727" y="2347836"/>
            <a:ext cx="590098" cy="485396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805B04A-0619-D749-A4E4-8693F4705A56}"/>
              </a:ext>
            </a:extLst>
          </p:cNvPr>
          <p:cNvCxnSpPr>
            <a:cxnSpLocks/>
          </p:cNvCxnSpPr>
          <p:nvPr/>
        </p:nvCxnSpPr>
        <p:spPr>
          <a:xfrm flipH="1">
            <a:off x="5390062" y="3037628"/>
            <a:ext cx="1297609" cy="218333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18DA61B-ADDB-5B93-FB68-D9B2DB0CDA9E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3507923" y="3374731"/>
            <a:ext cx="1137680" cy="1391473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BF346DC-F7F9-3197-5A9F-D9953C27C5E3}"/>
              </a:ext>
            </a:extLst>
          </p:cNvPr>
          <p:cNvSpPr txBox="1"/>
          <p:nvPr/>
        </p:nvSpPr>
        <p:spPr>
          <a:xfrm>
            <a:off x="3195177" y="476620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BPM</a:t>
            </a:r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56B8A50-5F4A-388A-B590-B963ABA6EDED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4034705" y="3483269"/>
            <a:ext cx="679111" cy="1557601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DA69D96-C0D1-C783-5462-A39414D6EE17}"/>
              </a:ext>
            </a:extLst>
          </p:cNvPr>
          <p:cNvSpPr txBox="1"/>
          <p:nvPr/>
        </p:nvSpPr>
        <p:spPr>
          <a:xfrm>
            <a:off x="3527066" y="5040870"/>
            <a:ext cx="1015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ICT / FCT</a:t>
            </a:r>
            <a:endParaRPr lang="en-US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7111A14-C27E-1D4F-CD4B-65BD58D11A21}"/>
              </a:ext>
            </a:extLst>
          </p:cNvPr>
          <p:cNvCxnSpPr>
            <a:cxnSpLocks/>
            <a:stCxn id="30" idx="0"/>
          </p:cNvCxnSpPr>
          <p:nvPr/>
        </p:nvCxnSpPr>
        <p:spPr>
          <a:xfrm flipH="1" flipV="1">
            <a:off x="5015476" y="3531461"/>
            <a:ext cx="571907" cy="183310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7E9A02B-87B1-988C-A374-0FDF715F5FFB}"/>
              </a:ext>
            </a:extLst>
          </p:cNvPr>
          <p:cNvSpPr txBox="1"/>
          <p:nvPr/>
        </p:nvSpPr>
        <p:spPr>
          <a:xfrm>
            <a:off x="4611058" y="5364561"/>
            <a:ext cx="195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Dipol</a:t>
            </a:r>
            <a:r>
              <a:rPr lang="en-US" dirty="0" smtClean="0"/>
              <a:t> </a:t>
            </a:r>
            <a:r>
              <a:rPr lang="tr-TR" dirty="0" smtClean="0"/>
              <a:t>ve</a:t>
            </a:r>
            <a:r>
              <a:rPr lang="en-US" dirty="0" smtClean="0"/>
              <a:t> </a:t>
            </a:r>
            <a:r>
              <a:rPr lang="en-US" dirty="0"/>
              <a:t>YAG </a:t>
            </a:r>
            <a:r>
              <a:rPr lang="tr-TR" dirty="0" smtClean="0"/>
              <a:t>ekran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2B9337-6BDA-4A54-2B45-55FD2A309658}"/>
              </a:ext>
            </a:extLst>
          </p:cNvPr>
          <p:cNvSpPr txBox="1"/>
          <p:nvPr/>
        </p:nvSpPr>
        <p:spPr>
          <a:xfrm>
            <a:off x="6368069" y="3458066"/>
            <a:ext cx="1877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Demet</a:t>
            </a:r>
            <a:r>
              <a:rPr lang="en-US" dirty="0" smtClean="0"/>
              <a:t> Du</a:t>
            </a:r>
            <a:r>
              <a:rPr lang="tr-TR" dirty="0" smtClean="0"/>
              <a:t>rdurucu</a:t>
            </a:r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66E5D57-B515-BD57-A656-8CCCF4022207}"/>
              </a:ext>
            </a:extLst>
          </p:cNvPr>
          <p:cNvCxnSpPr>
            <a:cxnSpLocks/>
          </p:cNvCxnSpPr>
          <p:nvPr/>
        </p:nvCxnSpPr>
        <p:spPr>
          <a:xfrm flipH="1" flipV="1">
            <a:off x="5929128" y="3620597"/>
            <a:ext cx="473127" cy="44271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İçerik Yer Tutucusu 2">
            <a:extLst>
              <a:ext uri="{FF2B5EF4-FFF2-40B4-BE49-F238E27FC236}">
                <a16:creationId xmlns:a16="http://schemas.microsoft.com/office/drawing/2014/main" id="{005129B5-0787-BA52-A8A0-406DEE117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9970" y="3803067"/>
            <a:ext cx="4013000" cy="21920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 smtClean="0"/>
              <a:t>Nisan-Mayıs 2023</a:t>
            </a:r>
            <a:endParaRPr lang="en-US" dirty="0"/>
          </a:p>
          <a:p>
            <a:r>
              <a:rPr lang="en-US" dirty="0" err="1" smtClean="0"/>
              <a:t>Ener</a:t>
            </a:r>
            <a:r>
              <a:rPr lang="tr-TR" dirty="0" smtClean="0"/>
              <a:t>ji</a:t>
            </a:r>
            <a:r>
              <a:rPr lang="en-US" dirty="0" smtClean="0"/>
              <a:t> </a:t>
            </a:r>
            <a:r>
              <a:rPr lang="tr-TR" dirty="0" smtClean="0"/>
              <a:t>yayınımı</a:t>
            </a:r>
            <a:endParaRPr lang="en-US" dirty="0"/>
          </a:p>
          <a:p>
            <a:r>
              <a:rPr lang="en-US" dirty="0" err="1" smtClean="0"/>
              <a:t>Emittan</a:t>
            </a:r>
            <a:r>
              <a:rPr lang="tr-TR" dirty="0" smtClean="0"/>
              <a:t>s</a:t>
            </a:r>
            <a:endParaRPr lang="en-US" dirty="0"/>
          </a:p>
        </p:txBody>
      </p:sp>
      <p:sp>
        <p:nvSpPr>
          <p:cNvPr id="34" name="Unvan 1">
            <a:extLst>
              <a:ext uri="{FF2B5EF4-FFF2-40B4-BE49-F238E27FC236}">
                <a16:creationId xmlns:a16="http://schemas.microsoft.com/office/drawing/2014/main" id="{787D40B0-4EDD-53A3-5DE2-A30551F2C038}"/>
              </a:ext>
            </a:extLst>
          </p:cNvPr>
          <p:cNvSpPr txBox="1">
            <a:spLocks/>
          </p:cNvSpPr>
          <p:nvPr/>
        </p:nvSpPr>
        <p:spPr>
          <a:xfrm>
            <a:off x="194554" y="929443"/>
            <a:ext cx="8878326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200" dirty="0"/>
              <a:t>1. Test </a:t>
            </a:r>
            <a:r>
              <a:rPr lang="tr-TR" sz="3200" dirty="0" smtClean="0"/>
              <a:t>Düzeneği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525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rla_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50800">
          <a:solidFill>
            <a:srgbClr val="0000FF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arla_theme" id="{9F6154D8-FFAD-4501-B61A-CA92C61878BF}" vid="{7F4D2A27-0D29-4091-B90C-ECAA96584797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tarla_theme</Template>
  <TotalTime>19874</TotalTime>
  <Words>1286</Words>
  <Application>Microsoft Office PowerPoint</Application>
  <PresentationFormat>Widescreen</PresentationFormat>
  <Paragraphs>864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Arial</vt:lpstr>
      <vt:lpstr>Calibri</vt:lpstr>
      <vt:lpstr>Calibri Light</vt:lpstr>
      <vt:lpstr>Chalkboard SE Regular</vt:lpstr>
      <vt:lpstr>CMU Sans Serif</vt:lpstr>
      <vt:lpstr>CMU Sans Serif Demi Condensed</vt:lpstr>
      <vt:lpstr>Hoefler Text</vt:lpstr>
      <vt:lpstr>Times New Roman</vt:lpstr>
      <vt:lpstr>Wingdings</vt:lpstr>
      <vt:lpstr>tarla_theme</vt:lpstr>
      <vt:lpstr>Custom Design</vt:lpstr>
      <vt:lpstr>TARLA'da 20 MeV Demete Doğru</vt:lpstr>
      <vt:lpstr>İçerik</vt:lpstr>
      <vt:lpstr>TARLA Yerleşim Planı</vt:lpstr>
      <vt:lpstr>TARLA Yerleşim Planı</vt:lpstr>
      <vt:lpstr>Zaman Çizelgesi</vt:lpstr>
      <vt:lpstr>Elektron Tabancası</vt:lpstr>
      <vt:lpstr>Elektron Tabancası</vt:lpstr>
      <vt:lpstr>Emittans testleri</vt:lpstr>
      <vt:lpstr>Enjektör Testleri</vt:lpstr>
      <vt:lpstr>Enjektör Testleri</vt:lpstr>
      <vt:lpstr>20 MeV Demet Hattı</vt:lpstr>
      <vt:lpstr>Helyum Soğutma Sistemi Devreye Alma Çalışmaları</vt:lpstr>
      <vt:lpstr>Helyum Soğutma Sistemi Devreye Alma Çalışmaları</vt:lpstr>
      <vt:lpstr>TARLA RF Yapısı</vt:lpstr>
      <vt:lpstr>TARLA LLRF Sistem Mimarisi</vt:lpstr>
      <vt:lpstr>RF Yükselteçler devreye alma çalışmaları</vt:lpstr>
      <vt:lpstr>TARLA SRF Modülleri</vt:lpstr>
      <vt:lpstr>SRF Yerinde Kabul Testleri ve Kavite RF Şartlandırma</vt:lpstr>
      <vt:lpstr>SRF Yerinde Kabul Testleri ve Kavite RF Şartlandırma</vt:lpstr>
      <vt:lpstr>SRF Yerinde Kabul Testleri ve Kavite RF Şartlandırma</vt:lpstr>
      <vt:lpstr>Genel Bakış</vt:lpstr>
      <vt:lpstr>Teşekkürler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aaksoy</dc:creator>
  <cp:lastModifiedBy>Ozlem</cp:lastModifiedBy>
  <cp:revision>1124</cp:revision>
  <cp:lastPrinted>2023-11-29T11:25:13Z</cp:lastPrinted>
  <dcterms:created xsi:type="dcterms:W3CDTF">2019-02-26T15:32:10Z</dcterms:created>
  <dcterms:modified xsi:type="dcterms:W3CDTF">2023-12-01T21:13:28Z</dcterms:modified>
</cp:coreProperties>
</file>