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  <p:sldMasterId id="2147483690" r:id="rId2"/>
  </p:sldMasterIdLst>
  <p:notesMasterIdLst>
    <p:notesMasterId r:id="rId14"/>
  </p:notesMasterIdLst>
  <p:handoutMasterIdLst>
    <p:handoutMasterId r:id="rId15"/>
  </p:handoutMasterIdLst>
  <p:sldIdLst>
    <p:sldId id="256" r:id="rId3"/>
    <p:sldId id="685" r:id="rId4"/>
    <p:sldId id="686" r:id="rId5"/>
    <p:sldId id="696" r:id="rId6"/>
    <p:sldId id="697" r:id="rId7"/>
    <p:sldId id="698" r:id="rId8"/>
    <p:sldId id="699" r:id="rId9"/>
    <p:sldId id="687" r:id="rId10"/>
    <p:sldId id="689" r:id="rId11"/>
    <p:sldId id="701" r:id="rId12"/>
    <p:sldId id="702" r:id="rId13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6FB0CD56-9152-4EF2-AB6E-1AAAC2445293}">
          <p14:sldIdLst>
            <p14:sldId id="256"/>
            <p14:sldId id="685"/>
            <p14:sldId id="686"/>
            <p14:sldId id="696"/>
            <p14:sldId id="697"/>
            <p14:sldId id="698"/>
            <p14:sldId id="699"/>
            <p14:sldId id="687"/>
            <p14:sldId id="689"/>
            <p14:sldId id="701"/>
            <p14:sldId id="70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karsli" initials="o" lastIdx="1" clrIdx="0">
    <p:extLst>
      <p:ext uri="{19B8F6BF-5375-455C-9EA6-DF929625EA0E}">
        <p15:presenceInfo xmlns:p15="http://schemas.microsoft.com/office/powerpoint/2012/main" userId="okarsl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ABE8"/>
    <a:srgbClr val="0000FF"/>
    <a:srgbClr val="C04BE5"/>
    <a:srgbClr val="63ED43"/>
    <a:srgbClr val="DCEC44"/>
    <a:srgbClr val="734AE6"/>
    <a:srgbClr val="ED9C43"/>
    <a:srgbClr val="E98517"/>
    <a:srgbClr val="46EAB7"/>
    <a:srgbClr val="E24E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653" autoAdjust="0"/>
    <p:restoredTop sz="96374" autoAdjust="0"/>
  </p:normalViewPr>
  <p:slideViewPr>
    <p:cSldViewPr snapToGrid="0">
      <p:cViewPr varScale="1">
        <p:scale>
          <a:sx n="86" d="100"/>
          <a:sy n="86" d="100"/>
        </p:scale>
        <p:origin x="77" y="3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205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microsoft.com/office/2016/11/relationships/changesInfo" Target="changesInfos/changesInfo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liko Dimov" userId="6835ce7340aae8a6" providerId="LiveId" clId="{E1DA067E-7FBF-4129-A383-F81B14E8D86A}"/>
    <pc:docChg chg="custSel modSld">
      <pc:chgData name="Veliko Dimov" userId="6835ce7340aae8a6" providerId="LiveId" clId="{E1DA067E-7FBF-4129-A383-F81B14E8D86A}" dt="2023-12-03T08:46:43.207" v="123" actId="313"/>
      <pc:docMkLst>
        <pc:docMk/>
      </pc:docMkLst>
      <pc:sldChg chg="modSp mod">
        <pc:chgData name="Veliko Dimov" userId="6835ce7340aae8a6" providerId="LiveId" clId="{E1DA067E-7FBF-4129-A383-F81B14E8D86A}" dt="2023-12-03T08:46:43.207" v="123" actId="313"/>
        <pc:sldMkLst>
          <pc:docMk/>
          <pc:sldMk cId="1973937413" sldId="689"/>
        </pc:sldMkLst>
        <pc:spChg chg="mod">
          <ac:chgData name="Veliko Dimov" userId="6835ce7340aae8a6" providerId="LiveId" clId="{E1DA067E-7FBF-4129-A383-F81B14E8D86A}" dt="2023-12-03T08:46:43.207" v="123" actId="313"/>
          <ac:spMkLst>
            <pc:docMk/>
            <pc:sldMk cId="1973937413" sldId="689"/>
            <ac:spMk id="3" creationId="{CDABF8CE-734A-8AC9-8549-618654BBAFCC}"/>
          </ac:spMkLst>
        </pc:spChg>
        <pc:picChg chg="mod">
          <ac:chgData name="Veliko Dimov" userId="6835ce7340aae8a6" providerId="LiveId" clId="{E1DA067E-7FBF-4129-A383-F81B14E8D86A}" dt="2023-12-03T08:46:06.671" v="91" actId="1036"/>
          <ac:picMkLst>
            <pc:docMk/>
            <pc:sldMk cId="1973937413" sldId="689"/>
            <ac:picMk id="12" creationId="{4B2B43C0-F9B4-7199-53A4-91A47DC14905}"/>
          </ac:picMkLst>
        </pc:picChg>
        <pc:picChg chg="mod">
          <ac:chgData name="Veliko Dimov" userId="6835ce7340aae8a6" providerId="LiveId" clId="{E1DA067E-7FBF-4129-A383-F81B14E8D86A}" dt="2023-12-03T08:46:09.964" v="106" actId="1036"/>
          <ac:picMkLst>
            <pc:docMk/>
            <pc:sldMk cId="1973937413" sldId="689"/>
            <ac:picMk id="14" creationId="{B8765750-BAD6-4A53-24D9-6C6AFC0356D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E34A-C0A6-4C69-B908-C89961DA3826}" type="datetimeFigureOut">
              <a:rPr lang="tr-TR" smtClean="0"/>
              <a:t>3.12.2023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6F7B6-F282-4A09-B8E2-2B84F560C9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2717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3C734-B340-4EC9-88BB-8899B59CFA29}" type="datetimeFigureOut">
              <a:rPr lang="tr-TR" smtClean="0"/>
              <a:t>3.12.2023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97F48-69F1-4535-B1FE-2F5AE3659B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09809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043149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Resmi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197F48-69F1-4535-B1FE-2F5AE3659B0B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71454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microsoft.com/office/2007/relationships/hdphoto" Target="../media/hdphoto3.wdp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000" contras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963" y="2532678"/>
            <a:ext cx="9297317" cy="1846534"/>
          </a:xfrm>
        </p:spPr>
        <p:txBody>
          <a:bodyPr anchor="b"/>
          <a:lstStyle>
            <a:lvl1pPr algn="l">
              <a:defRPr sz="6000">
                <a:solidFill>
                  <a:srgbClr val="BE9F1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553" y="4488849"/>
            <a:ext cx="8132323" cy="1305769"/>
          </a:xfrm>
        </p:spPr>
        <p:txBody>
          <a:bodyPr/>
          <a:lstStyle>
            <a:lvl1pPr marL="0" indent="0" algn="l">
              <a:buNone/>
              <a:defRPr sz="2400">
                <a:solidFill>
                  <a:srgbClr val="264A9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tr-TR"/>
              <a:t>03.12.2023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tr-TR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439" y="215541"/>
            <a:ext cx="7326873" cy="135258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195790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31434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41047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0863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899169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36170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bg>
      <p:bgPr>
        <a:solidFill>
          <a:srgbClr val="264A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8081" y="2448292"/>
            <a:ext cx="8007350" cy="2852737"/>
          </a:xfrm>
        </p:spPr>
        <p:txBody>
          <a:bodyPr anchor="b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1525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0189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itle Text"/>
          <p:cNvSpPr txBox="1">
            <a:spLocks noGrp="1"/>
          </p:cNvSpPr>
          <p:nvPr>
            <p:ph type="title"/>
          </p:nvPr>
        </p:nvSpPr>
        <p:spPr>
          <a:xfrm>
            <a:off x="1188720" y="274320"/>
            <a:ext cx="9814560" cy="117729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>
              <a:defRPr>
                <a:latin typeface="+mn-lt"/>
                <a:ea typeface="+mn-ea"/>
                <a:cs typeface="+mn-cs"/>
                <a:sym typeface="Chalkboard SE Regular"/>
              </a:defRPr>
            </a:lvl1pPr>
          </a:lstStyle>
          <a:p>
            <a:r>
              <a:t>Title Text</a:t>
            </a:r>
          </a:p>
        </p:txBody>
      </p:sp>
      <p:sp>
        <p:nvSpPr>
          <p:cNvPr id="137" name="Body Level One…"/>
          <p:cNvSpPr txBox="1">
            <a:spLocks noGrp="1"/>
          </p:cNvSpPr>
          <p:nvPr>
            <p:ph type="body" idx="1"/>
          </p:nvPr>
        </p:nvSpPr>
        <p:spPr>
          <a:xfrm>
            <a:off x="1188720" y="1577340"/>
            <a:ext cx="9814560" cy="4526280"/>
          </a:xfrm>
          <a:prstGeom prst="rect">
            <a:avLst/>
          </a:prstGeom>
        </p:spPr>
        <p:txBody>
          <a:bodyPr lIns="50800" tIns="50800" rIns="50800" bIns="50800">
            <a:normAutofit/>
          </a:bodyPr>
          <a:lstStyle>
            <a:lvl1pPr marL="80432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1pPr>
            <a:lvl2pPr marL="129581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2pPr>
            <a:lvl3pPr marL="177587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3pPr>
            <a:lvl4pPr marL="229022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4pPr>
            <a:lvl5pPr marL="2816007" indent="-392847">
              <a:spcBef>
                <a:spcPts val="1440"/>
              </a:spcBef>
              <a:buBlip>
                <a:blip r:embed="rId3"/>
              </a:buBlip>
              <a:defRPr>
                <a:latin typeface="+mn-lt"/>
                <a:ea typeface="+mn-ea"/>
                <a:cs typeface="+mn-cs"/>
                <a:sym typeface="Chalkboard SE Regula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929043" y="6492240"/>
            <a:ext cx="337790" cy="295059"/>
          </a:xfrm>
          <a:prstGeom prst="rect">
            <a:avLst/>
          </a:prstGeom>
        </p:spPr>
        <p:txBody>
          <a:bodyPr lIns="50800" tIns="50800" rIns="50800" bIns="50800"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10720937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7518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715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553" y="1238391"/>
            <a:ext cx="11780195" cy="51518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r>
              <a:rPr lang="tr-TR"/>
              <a:t>03.12.2023</a:t>
            </a:r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r>
              <a:rPr lang="tr-TR"/>
              <a:t>rkuyrukcu@tarla-fel.org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fld id="{84CDF53C-BE00-4E83-89E8-DD91EA6DA5D6}" type="slidenum">
              <a:rPr lang="tr-TR" smtClean="0"/>
              <a:pPr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567490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3083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rkuyrukcu@tarla-fel.org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339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rkuyrukcu@tarla-fel.org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444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rkuyrukcu@tarla-fel.org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8121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rkuyrukcu@tarla-fel.org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28224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rkuyrukcu@tarla-fel.org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286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rkuyrukcu@tarla-fel.org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306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0844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11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68283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553" y="1293778"/>
            <a:ext cx="5846323" cy="51264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93778"/>
            <a:ext cx="5802548" cy="51264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86206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74" y="72181"/>
            <a:ext cx="8926766" cy="9978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774" y="1274317"/>
            <a:ext cx="5906801" cy="8500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774" y="2235567"/>
            <a:ext cx="5906801" cy="4048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74317"/>
            <a:ext cx="5802548" cy="8500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35566"/>
            <a:ext cx="5802548" cy="40485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57738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94721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8081" y="2448292"/>
            <a:ext cx="9457268" cy="2852737"/>
          </a:xfrm>
        </p:spPr>
        <p:txBody>
          <a:bodyPr anchor="b"/>
          <a:lstStyle>
            <a:lvl1pPr>
              <a:lnSpc>
                <a:spcPct val="100000"/>
              </a:lnSpc>
              <a:defRPr sz="6000">
                <a:solidFill>
                  <a:srgbClr val="264A9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tr-T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halk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431" y="219420"/>
            <a:ext cx="3399317" cy="1223208"/>
          </a:xfrm>
          <a:prstGeom prst="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606256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54" y="97277"/>
            <a:ext cx="9105090" cy="101721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254868"/>
            <a:ext cx="6791560" cy="50097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553" y="1254868"/>
            <a:ext cx="4795735" cy="50097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64052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6637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1000" contras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54" y="56005"/>
            <a:ext cx="8878326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tr-T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553" y="1254867"/>
            <a:ext cx="11780195" cy="5151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4553" y="6494633"/>
            <a:ext cx="2743200" cy="2560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03.12.2023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4633"/>
            <a:ext cx="4114800" cy="265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31548" y="6494633"/>
            <a:ext cx="2743200" cy="27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439" y="88215"/>
            <a:ext cx="2597434" cy="934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35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  <p:sldLayoutId id="2147483678" r:id="rId12"/>
    <p:sldLayoutId id="2147483679" r:id="rId13"/>
    <p:sldLayoutId id="2147483680" r:id="rId14"/>
    <p:sldLayoutId id="2147483655" r:id="rId15"/>
    <p:sldLayoutId id="2147483660" r:id="rId16"/>
    <p:sldLayoutId id="214748368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4A9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264A90"/>
        </a:buClr>
        <a:buSzPct val="60000"/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4A90"/>
        </a:buClr>
        <a:buSzPct val="11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05534" y="230187"/>
            <a:ext cx="9345851" cy="12016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782" y="1825625"/>
            <a:ext cx="1194681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03.12.2023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7E5B9-2007-4223-94EE-9D2283484EE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 descr="Picture 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782" y="230188"/>
            <a:ext cx="1526836" cy="1291641"/>
          </a:xfrm>
          <a:prstGeom prst="rect">
            <a:avLst/>
          </a:prstGeom>
          <a:ln w="88900">
            <a:miter lim="400000"/>
          </a:ln>
        </p:spPr>
      </p:pic>
      <p:grpSp>
        <p:nvGrpSpPr>
          <p:cNvPr id="8" name="Group"/>
          <p:cNvGrpSpPr/>
          <p:nvPr userDrawn="1"/>
        </p:nvGrpSpPr>
        <p:grpSpPr>
          <a:xfrm>
            <a:off x="10762697" y="230188"/>
            <a:ext cx="1258897" cy="1066730"/>
            <a:chOff x="0" y="4301"/>
            <a:chExt cx="1258895" cy="1066728"/>
          </a:xfrm>
        </p:grpSpPr>
        <p:sp>
          <p:nvSpPr>
            <p:cNvPr id="9" name="Line"/>
            <p:cNvSpPr/>
            <p:nvPr/>
          </p:nvSpPr>
          <p:spPr>
            <a:xfrm>
              <a:off x="287619" y="933600"/>
              <a:ext cx="636477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0" name="Line"/>
            <p:cNvSpPr/>
            <p:nvPr/>
          </p:nvSpPr>
          <p:spPr>
            <a:xfrm>
              <a:off x="673665" y="273342"/>
              <a:ext cx="484161" cy="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1" name="Line"/>
            <p:cNvSpPr/>
            <p:nvPr/>
          </p:nvSpPr>
          <p:spPr>
            <a:xfrm>
              <a:off x="946724" y="270244"/>
              <a:ext cx="312172" cy="540314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2" name="Line"/>
            <p:cNvSpPr/>
            <p:nvPr/>
          </p:nvSpPr>
          <p:spPr>
            <a:xfrm flipV="1">
              <a:off x="870462" y="601323"/>
              <a:ext cx="273871" cy="469708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3" name="Polygon"/>
            <p:cNvSpPr/>
            <p:nvPr/>
          </p:nvSpPr>
          <p:spPr>
            <a:xfrm rot="1048196">
              <a:off x="122227" y="76113"/>
              <a:ext cx="556827" cy="510289"/>
            </a:xfrm>
            <a:prstGeom prst="pentagon">
              <a:avLst/>
            </a:prstGeom>
            <a:solidFill>
              <a:srgbClr val="011993"/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4" name="Line"/>
            <p:cNvSpPr/>
            <p:nvPr/>
          </p:nvSpPr>
          <p:spPr>
            <a:xfrm flipV="1">
              <a:off x="0" y="91881"/>
              <a:ext cx="459199" cy="144201"/>
            </a:xfrm>
            <a:prstGeom prst="line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5" name="Polygon"/>
            <p:cNvSpPr/>
            <p:nvPr/>
          </p:nvSpPr>
          <p:spPr>
            <a:xfrm rot="5400000">
              <a:off x="428217" y="221704"/>
              <a:ext cx="658877" cy="7642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5400"/>
                  </a:lnTo>
                  <a:lnTo>
                    <a:pt x="21600" y="16200"/>
                  </a:lnTo>
                  <a:lnTo>
                    <a:pt x="10800" y="21600"/>
                  </a:lnTo>
                  <a:lnTo>
                    <a:pt x="0" y="162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2BABE2"/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  <p:sp>
          <p:nvSpPr>
            <p:cNvPr id="16" name="Shape"/>
            <p:cNvSpPr/>
            <p:nvPr/>
          </p:nvSpPr>
          <p:spPr>
            <a:xfrm>
              <a:off x="356290" y="250170"/>
              <a:ext cx="335072" cy="3739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98" y="0"/>
                  </a:moveTo>
                  <a:lnTo>
                    <a:pt x="21600" y="6001"/>
                  </a:lnTo>
                  <a:lnTo>
                    <a:pt x="8740" y="21600"/>
                  </a:lnTo>
                  <a:lnTo>
                    <a:pt x="0" y="19261"/>
                  </a:lnTo>
                  <a:lnTo>
                    <a:pt x="15998" y="0"/>
                  </a:lnTo>
                  <a:close/>
                </a:path>
              </a:pathLst>
            </a:custGeom>
            <a:solidFill>
              <a:schemeClr val="accent1">
                <a:hueOff val="378192"/>
                <a:satOff val="30564"/>
                <a:lumOff val="24900"/>
              </a:schemeClr>
            </a:solidFill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marL="31750" marR="31750" defTabSz="711200">
                <a:defRPr sz="900">
                  <a:solidFill>
                    <a:srgbClr val="56533A"/>
                  </a:solidFill>
                  <a:uFill>
                    <a:solidFill>
                      <a:srgbClr val="56533A"/>
                    </a:solidFill>
                  </a:uFill>
                  <a:latin typeface="Hoefler Text"/>
                  <a:ea typeface="Hoefler Text"/>
                  <a:cs typeface="Hoefler Text"/>
                  <a:sym typeface="Hoefler Text"/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991118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779" y="1017872"/>
            <a:ext cx="8980036" cy="3218417"/>
          </a:xfrm>
        </p:spPr>
        <p:txBody>
          <a:bodyPr>
            <a:normAutofit/>
          </a:bodyPr>
          <a:lstStyle/>
          <a:p>
            <a:r>
              <a:rPr lang="sv-SE" sz="4800" dirty="0"/>
              <a:t>Demet Durdurucu Mekanik Tasarımı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" y="4488849"/>
            <a:ext cx="7823956" cy="1305769"/>
          </a:xfrm>
        </p:spPr>
        <p:txBody>
          <a:bodyPr>
            <a:normAutofit/>
          </a:bodyPr>
          <a:lstStyle/>
          <a:p>
            <a:r>
              <a:rPr lang="tr-TR" dirty="0"/>
              <a:t>Refik Kuyrukçu </a:t>
            </a:r>
          </a:p>
          <a:p>
            <a:r>
              <a:rPr lang="tr-TR" dirty="0"/>
              <a:t>03.12.2023</a:t>
            </a:r>
          </a:p>
          <a:p>
            <a:endParaRPr lang="tr-T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FBFFE3-4D49-BF83-00A6-58C43AC2112B}"/>
              </a:ext>
            </a:extLst>
          </p:cNvPr>
          <p:cNvSpPr txBox="1"/>
          <p:nvPr/>
        </p:nvSpPr>
        <p:spPr>
          <a:xfrm>
            <a:off x="2085651" y="6329680"/>
            <a:ext cx="6450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>
                <a:solidFill>
                  <a:schemeClr val="bg1">
                    <a:lumMod val="50000"/>
                  </a:schemeClr>
                </a:solidFill>
              </a:rPr>
              <a:t>Parçacık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 Hızlandırıcıları 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</a:rPr>
              <a:t>ve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 Algıçları 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</a:rPr>
              <a:t>Yerel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</a:rPr>
              <a:t>Altyapı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</a:rPr>
              <a:t>ve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</a:rPr>
              <a:t>Ar</a:t>
            </a:r>
            <a:r>
              <a:rPr lang="en-GB" b="1" dirty="0">
                <a:solidFill>
                  <a:schemeClr val="bg1">
                    <a:lumMod val="50000"/>
                  </a:schemeClr>
                </a:solidFill>
              </a:rPr>
              <a:t>-Ge </a:t>
            </a:r>
            <a:r>
              <a:rPr lang="en-GB" b="1" dirty="0" err="1">
                <a:solidFill>
                  <a:schemeClr val="bg1">
                    <a:lumMod val="50000"/>
                  </a:schemeClr>
                </a:solidFill>
              </a:rPr>
              <a:t>Çalıştayı</a:t>
            </a:r>
            <a:endParaRPr lang="en-GB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1577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9BAACBA-25FA-FD43-6FC5-7C572628B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>
                <a:solidFill>
                  <a:schemeClr val="tx1"/>
                </a:solidFill>
              </a:rPr>
              <a:t>Teleskobik</a:t>
            </a:r>
            <a:r>
              <a:rPr lang="en-US" sz="4400" dirty="0">
                <a:solidFill>
                  <a:schemeClr val="tx1"/>
                </a:solidFill>
              </a:rPr>
              <a:t> </a:t>
            </a:r>
            <a:r>
              <a:rPr lang="en-US" sz="4400" dirty="0" err="1">
                <a:solidFill>
                  <a:schemeClr val="tx1"/>
                </a:solidFill>
              </a:rPr>
              <a:t>Vakum</a:t>
            </a:r>
            <a:r>
              <a:rPr lang="en-US" sz="4400" dirty="0">
                <a:solidFill>
                  <a:schemeClr val="tx1"/>
                </a:solidFill>
              </a:rPr>
              <a:t> </a:t>
            </a:r>
            <a:r>
              <a:rPr lang="en-US" sz="4400" dirty="0" err="1">
                <a:solidFill>
                  <a:schemeClr val="tx1"/>
                </a:solidFill>
              </a:rPr>
              <a:t>Haznesi</a:t>
            </a:r>
            <a:endParaRPr lang="en-US" sz="4400" dirty="0">
              <a:solidFill>
                <a:schemeClr val="tx1"/>
              </a:solidFill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1E83AAA-7B45-17A8-E546-F85173A76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Vakum testleri yapıldı.</a:t>
            </a:r>
            <a:endParaRPr lang="en-GB" dirty="0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5DDDD56-7B10-ECBD-EA3F-C4EEF7444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F690279C-167F-1813-1FF7-5C639A408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675545F-BD75-4E10-0B18-024CAE652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10</a:t>
            </a:fld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A97EAEC9-CC7D-E0F8-82E4-35498B1D2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5856" y="1834497"/>
            <a:ext cx="7380287" cy="4247647"/>
          </a:xfrm>
          <a:prstGeom prst="rect">
            <a:avLst/>
          </a:prstGeom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E63B7D2D-3BBE-8ECD-CAAA-4DC144000B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2460" y="5561138"/>
            <a:ext cx="1391468" cy="463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985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D73EE-7F5E-65C0-B5D1-0C560B9B1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Sonuç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53717-5742-0BAF-6F41-47CD83EB2E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TARLA 20 MeV demet testleri için demet durdurucu TARLA da tasarlandı ve Türkiye de üretildi. </a:t>
            </a:r>
          </a:p>
          <a:p>
            <a:r>
              <a:rPr lang="tr-TR" dirty="0"/>
              <a:t>Demet durdurucu önce 20 MeV </a:t>
            </a:r>
            <a:r>
              <a:rPr lang="tr-TR" dirty="0" err="1"/>
              <a:t>lik</a:t>
            </a:r>
            <a:r>
              <a:rPr lang="tr-TR" dirty="0"/>
              <a:t> demet için sonra 40 MeV </a:t>
            </a:r>
            <a:r>
              <a:rPr lang="tr-TR" dirty="0" err="1"/>
              <a:t>lik</a:t>
            </a:r>
            <a:r>
              <a:rPr lang="tr-TR" dirty="0"/>
              <a:t> demet için kullanılacak.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F6EDD5-3197-2963-4714-FD6DBDCC5B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tr-T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C3F25B-F657-4A6F-EDBA-DDBAB3C6F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  <a:endParaRPr lang="tr-T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ED496-6122-DA31-3912-FD0BA4B69F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11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87680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İçerik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20 MeV için demet ölçüm tezgahı ve bileşenleri</a:t>
            </a:r>
            <a:endParaRPr lang="en-GB" dirty="0"/>
          </a:p>
          <a:p>
            <a:r>
              <a:rPr lang="tr-TR" dirty="0"/>
              <a:t>Demet durdurucu benzetimleri ve tasarımı</a:t>
            </a:r>
            <a:endParaRPr lang="en-GB" dirty="0"/>
          </a:p>
          <a:p>
            <a:r>
              <a:rPr lang="tr-TR" dirty="0"/>
              <a:t>Demet durdurucu termal analizi</a:t>
            </a:r>
            <a:endParaRPr lang="en-US" dirty="0"/>
          </a:p>
          <a:p>
            <a:r>
              <a:rPr lang="en-GB" dirty="0" err="1"/>
              <a:t>Demet</a:t>
            </a:r>
            <a:r>
              <a:rPr lang="en-GB" dirty="0"/>
              <a:t> </a:t>
            </a:r>
            <a:r>
              <a:rPr lang="en-GB" dirty="0" err="1"/>
              <a:t>durdurucu</a:t>
            </a:r>
            <a:r>
              <a:rPr lang="en-GB" dirty="0"/>
              <a:t> </a:t>
            </a:r>
            <a:r>
              <a:rPr lang="en-GB" dirty="0" err="1"/>
              <a:t>prototip</a:t>
            </a:r>
            <a:r>
              <a:rPr lang="en-GB" dirty="0"/>
              <a:t> </a:t>
            </a:r>
            <a:r>
              <a:rPr lang="en-GB" dirty="0" err="1"/>
              <a:t>testeleri</a:t>
            </a:r>
            <a:endParaRPr lang="en-GB" dirty="0"/>
          </a:p>
          <a:p>
            <a:r>
              <a:rPr lang="en-GB" dirty="0" err="1"/>
              <a:t>Demet</a:t>
            </a:r>
            <a:r>
              <a:rPr lang="en-GB" dirty="0"/>
              <a:t> </a:t>
            </a:r>
            <a:r>
              <a:rPr lang="en-GB" dirty="0" err="1"/>
              <a:t>durdurucu</a:t>
            </a:r>
            <a:r>
              <a:rPr lang="en-GB" dirty="0"/>
              <a:t> </a:t>
            </a:r>
            <a:r>
              <a:rPr lang="tr-TR" dirty="0"/>
              <a:t>üretimi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 dirty="0"/>
              <a:t>rkuyrukcu@tarla-fel.org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2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38073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0B77EF7-AF9C-23D5-2C7A-EC70D259B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Demet Hattı bileşenleri</a:t>
            </a:r>
            <a:endParaRPr lang="en-GB" dirty="0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99EEFFE0-78D7-59FA-D628-A211F84BC9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F064907-BF14-0DBA-F896-538894031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7F73531-11FE-35F0-752E-5CFA22495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3</a:t>
            </a:fld>
            <a:endParaRPr lang="tr-TR" dirty="0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C183FF64-0AE5-AC51-7911-968161CEC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5746" y="1538011"/>
            <a:ext cx="7765706" cy="4396351"/>
          </a:xfrm>
          <a:prstGeom prst="rect">
            <a:avLst/>
          </a:prstGeom>
        </p:spPr>
      </p:pic>
      <p:cxnSp>
        <p:nvCxnSpPr>
          <p:cNvPr id="10" name="Düz Ok Bağlayıcısı 9">
            <a:extLst>
              <a:ext uri="{FF2B5EF4-FFF2-40B4-BE49-F238E27FC236}">
                <a16:creationId xmlns:a16="http://schemas.microsoft.com/office/drawing/2014/main" id="{C58F3288-72C6-D9FA-BC90-394874F883B6}"/>
              </a:ext>
            </a:extLst>
          </p:cNvPr>
          <p:cNvCxnSpPr>
            <a:cxnSpLocks/>
          </p:cNvCxnSpPr>
          <p:nvPr/>
        </p:nvCxnSpPr>
        <p:spPr>
          <a:xfrm flipV="1">
            <a:off x="2244436" y="3288145"/>
            <a:ext cx="618837" cy="1927215"/>
          </a:xfrm>
          <a:prstGeom prst="straightConnector1">
            <a:avLst/>
          </a:prstGeom>
          <a:ln w="50800">
            <a:solidFill>
              <a:srgbClr val="48AB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Düz Ok Bağlayıcısı 14">
            <a:extLst>
              <a:ext uri="{FF2B5EF4-FFF2-40B4-BE49-F238E27FC236}">
                <a16:creationId xmlns:a16="http://schemas.microsoft.com/office/drawing/2014/main" id="{660D9509-73C3-2DE1-99B3-BB8055701D67}"/>
              </a:ext>
            </a:extLst>
          </p:cNvPr>
          <p:cNvCxnSpPr>
            <a:cxnSpLocks/>
          </p:cNvCxnSpPr>
          <p:nvPr/>
        </p:nvCxnSpPr>
        <p:spPr>
          <a:xfrm flipH="1">
            <a:off x="3870036" y="1872269"/>
            <a:ext cx="446987" cy="917113"/>
          </a:xfrm>
          <a:prstGeom prst="straightConnector1">
            <a:avLst/>
          </a:prstGeom>
          <a:ln w="50800">
            <a:solidFill>
              <a:srgbClr val="48AB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Düz Ok Bağlayıcısı 16">
            <a:extLst>
              <a:ext uri="{FF2B5EF4-FFF2-40B4-BE49-F238E27FC236}">
                <a16:creationId xmlns:a16="http://schemas.microsoft.com/office/drawing/2014/main" id="{3815C68E-9141-221C-476B-8A39B1CD8A53}"/>
              </a:ext>
            </a:extLst>
          </p:cNvPr>
          <p:cNvCxnSpPr>
            <a:cxnSpLocks/>
          </p:cNvCxnSpPr>
          <p:nvPr/>
        </p:nvCxnSpPr>
        <p:spPr>
          <a:xfrm flipH="1">
            <a:off x="4544291" y="2068945"/>
            <a:ext cx="729673" cy="849746"/>
          </a:xfrm>
          <a:prstGeom prst="straightConnector1">
            <a:avLst/>
          </a:prstGeom>
          <a:ln w="50800">
            <a:solidFill>
              <a:srgbClr val="48AB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Düz Ok Bağlayıcısı 17">
            <a:extLst>
              <a:ext uri="{FF2B5EF4-FFF2-40B4-BE49-F238E27FC236}">
                <a16:creationId xmlns:a16="http://schemas.microsoft.com/office/drawing/2014/main" id="{AD3B6933-F660-898D-FCE3-B08FF44B5BAF}"/>
              </a:ext>
            </a:extLst>
          </p:cNvPr>
          <p:cNvCxnSpPr>
            <a:cxnSpLocks/>
          </p:cNvCxnSpPr>
          <p:nvPr/>
        </p:nvCxnSpPr>
        <p:spPr>
          <a:xfrm flipH="1">
            <a:off x="5814290" y="2474667"/>
            <a:ext cx="484910" cy="564097"/>
          </a:xfrm>
          <a:prstGeom prst="straightConnector1">
            <a:avLst/>
          </a:prstGeom>
          <a:ln w="50800">
            <a:solidFill>
              <a:srgbClr val="48AB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Düz Ok Bağlayıcısı 21">
            <a:extLst>
              <a:ext uri="{FF2B5EF4-FFF2-40B4-BE49-F238E27FC236}">
                <a16:creationId xmlns:a16="http://schemas.microsoft.com/office/drawing/2014/main" id="{6745054D-22AF-9A90-9E6B-075BC1CA4344}"/>
              </a:ext>
            </a:extLst>
          </p:cNvPr>
          <p:cNvCxnSpPr>
            <a:cxnSpLocks/>
          </p:cNvCxnSpPr>
          <p:nvPr/>
        </p:nvCxnSpPr>
        <p:spPr>
          <a:xfrm flipH="1" flipV="1">
            <a:off x="5144655" y="3168073"/>
            <a:ext cx="560331" cy="2327422"/>
          </a:xfrm>
          <a:prstGeom prst="straightConnector1">
            <a:avLst/>
          </a:prstGeom>
          <a:ln w="50800">
            <a:solidFill>
              <a:srgbClr val="48AB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Düz Ok Bağlayıcısı 25">
            <a:extLst>
              <a:ext uri="{FF2B5EF4-FFF2-40B4-BE49-F238E27FC236}">
                <a16:creationId xmlns:a16="http://schemas.microsoft.com/office/drawing/2014/main" id="{FD46800B-3585-9F5C-4F68-C3380B991889}"/>
              </a:ext>
            </a:extLst>
          </p:cNvPr>
          <p:cNvCxnSpPr>
            <a:cxnSpLocks/>
          </p:cNvCxnSpPr>
          <p:nvPr/>
        </p:nvCxnSpPr>
        <p:spPr>
          <a:xfrm flipH="1" flipV="1">
            <a:off x="6299200" y="3288145"/>
            <a:ext cx="1348509" cy="2353956"/>
          </a:xfrm>
          <a:prstGeom prst="straightConnector1">
            <a:avLst/>
          </a:prstGeom>
          <a:ln w="50800">
            <a:solidFill>
              <a:srgbClr val="48AB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1">
            <a:extLst>
              <a:ext uri="{FF2B5EF4-FFF2-40B4-BE49-F238E27FC236}">
                <a16:creationId xmlns:a16="http://schemas.microsoft.com/office/drawing/2014/main" id="{B29B52B9-2B5D-8253-9120-333F8D746A34}"/>
              </a:ext>
            </a:extLst>
          </p:cNvPr>
          <p:cNvSpPr txBox="1">
            <a:spLocks/>
          </p:cNvSpPr>
          <p:nvPr/>
        </p:nvSpPr>
        <p:spPr>
          <a:xfrm>
            <a:off x="1780665" y="5239469"/>
            <a:ext cx="1780151" cy="2560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chemeClr val="tx1"/>
                </a:solidFill>
              </a:rPr>
              <a:t>1. SRF </a:t>
            </a:r>
            <a:r>
              <a:rPr lang="en-GB" sz="1800" dirty="0" err="1">
                <a:solidFill>
                  <a:schemeClr val="tx1"/>
                </a:solidFill>
              </a:rPr>
              <a:t>Modül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FB6E56F3-E73E-4084-AF51-EBF305A58A86}"/>
              </a:ext>
            </a:extLst>
          </p:cNvPr>
          <p:cNvSpPr txBox="1">
            <a:spLocks/>
          </p:cNvSpPr>
          <p:nvPr/>
        </p:nvSpPr>
        <p:spPr>
          <a:xfrm>
            <a:off x="3757249" y="1616243"/>
            <a:ext cx="1692206" cy="2560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err="1">
                <a:solidFill>
                  <a:schemeClr val="tx1"/>
                </a:solidFill>
              </a:rPr>
              <a:t>Dipol</a:t>
            </a:r>
            <a:r>
              <a:rPr lang="en-GB" sz="1800" dirty="0">
                <a:solidFill>
                  <a:schemeClr val="tx1"/>
                </a:solidFill>
              </a:rPr>
              <a:t> Magnet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3CDFA35A-AE54-A250-D969-0ABB22E39946}"/>
              </a:ext>
            </a:extLst>
          </p:cNvPr>
          <p:cNvSpPr txBox="1">
            <a:spLocks/>
          </p:cNvSpPr>
          <p:nvPr/>
        </p:nvSpPr>
        <p:spPr>
          <a:xfrm>
            <a:off x="4909127" y="1842594"/>
            <a:ext cx="1350461" cy="2560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>
                <a:solidFill>
                  <a:schemeClr val="tx1"/>
                </a:solidFill>
              </a:rPr>
              <a:t>YAG </a:t>
            </a:r>
            <a:r>
              <a:rPr lang="en-GB" sz="1800" dirty="0" err="1">
                <a:solidFill>
                  <a:schemeClr val="tx1"/>
                </a:solidFill>
              </a:rPr>
              <a:t>Ekran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7948C7E7-67CD-EB8B-B286-1315E8DED264}"/>
              </a:ext>
            </a:extLst>
          </p:cNvPr>
          <p:cNvSpPr txBox="1">
            <a:spLocks/>
          </p:cNvSpPr>
          <p:nvPr/>
        </p:nvSpPr>
        <p:spPr>
          <a:xfrm>
            <a:off x="5584357" y="2158411"/>
            <a:ext cx="2117142" cy="383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err="1">
                <a:solidFill>
                  <a:schemeClr val="tx1"/>
                </a:solidFill>
              </a:rPr>
              <a:t>Aktivasyon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İstasyonu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1B26E53D-9445-805D-4166-3D6E4E2453F7}"/>
              </a:ext>
            </a:extLst>
          </p:cNvPr>
          <p:cNvSpPr txBox="1">
            <a:spLocks/>
          </p:cNvSpPr>
          <p:nvPr/>
        </p:nvSpPr>
        <p:spPr>
          <a:xfrm>
            <a:off x="4909127" y="5569369"/>
            <a:ext cx="1861128" cy="2922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err="1">
                <a:solidFill>
                  <a:schemeClr val="tx1"/>
                </a:solidFill>
              </a:rPr>
              <a:t>Saçılma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Folyosu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42" name="Title 1">
            <a:extLst>
              <a:ext uri="{FF2B5EF4-FFF2-40B4-BE49-F238E27FC236}">
                <a16:creationId xmlns:a16="http://schemas.microsoft.com/office/drawing/2014/main" id="{6C623533-F098-63F8-0D37-D54A6D28F9FB}"/>
              </a:ext>
            </a:extLst>
          </p:cNvPr>
          <p:cNvSpPr txBox="1">
            <a:spLocks/>
          </p:cNvSpPr>
          <p:nvPr/>
        </p:nvSpPr>
        <p:spPr>
          <a:xfrm>
            <a:off x="6591384" y="5642101"/>
            <a:ext cx="2640164" cy="2922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 err="1">
                <a:solidFill>
                  <a:schemeClr val="tx1"/>
                </a:solidFill>
              </a:rPr>
              <a:t>Teleskobik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Vakum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Haznesi</a:t>
            </a:r>
            <a:endParaRPr lang="en-US" sz="1800" dirty="0">
              <a:solidFill>
                <a:schemeClr val="tx1"/>
              </a:solidFill>
            </a:endParaRPr>
          </a:p>
        </p:txBody>
      </p:sp>
      <p:cxnSp>
        <p:nvCxnSpPr>
          <p:cNvPr id="44" name="Düz Ok Bağlayıcısı 43">
            <a:extLst>
              <a:ext uri="{FF2B5EF4-FFF2-40B4-BE49-F238E27FC236}">
                <a16:creationId xmlns:a16="http://schemas.microsoft.com/office/drawing/2014/main" id="{F783DF6F-DD47-7F89-ADAC-BF1ACDC0D5C4}"/>
              </a:ext>
            </a:extLst>
          </p:cNvPr>
          <p:cNvCxnSpPr>
            <a:cxnSpLocks/>
          </p:cNvCxnSpPr>
          <p:nvPr/>
        </p:nvCxnSpPr>
        <p:spPr>
          <a:xfrm flipH="1">
            <a:off x="7701499" y="2319283"/>
            <a:ext cx="484910" cy="564097"/>
          </a:xfrm>
          <a:prstGeom prst="straightConnector1">
            <a:avLst/>
          </a:prstGeom>
          <a:ln w="50800">
            <a:solidFill>
              <a:srgbClr val="48ABE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itle 1">
            <a:extLst>
              <a:ext uri="{FF2B5EF4-FFF2-40B4-BE49-F238E27FC236}">
                <a16:creationId xmlns:a16="http://schemas.microsoft.com/office/drawing/2014/main" id="{517978B7-791D-29D5-5448-0378D787898A}"/>
              </a:ext>
            </a:extLst>
          </p:cNvPr>
          <p:cNvSpPr txBox="1">
            <a:spLocks/>
          </p:cNvSpPr>
          <p:nvPr/>
        </p:nvSpPr>
        <p:spPr>
          <a:xfrm>
            <a:off x="7566863" y="1822265"/>
            <a:ext cx="2117142" cy="3831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  </a:t>
            </a:r>
            <a:r>
              <a:rPr lang="en-US" sz="1800" dirty="0" err="1">
                <a:solidFill>
                  <a:schemeClr val="tx1"/>
                </a:solidFill>
              </a:rPr>
              <a:t>Kurşun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Koruma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 err="1">
                <a:solidFill>
                  <a:schemeClr val="tx1"/>
                </a:solidFill>
              </a:rPr>
              <a:t>Demet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err="1">
                <a:solidFill>
                  <a:schemeClr val="tx1"/>
                </a:solidFill>
              </a:rPr>
              <a:t>Durdurucu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32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F8C5510-AC18-3536-6070-462A98A4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Saçılma folyosu demet benzetimleri</a:t>
            </a:r>
            <a:endParaRPr lang="en-GB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2C2F145-B544-B497-63A5-9FE2332C1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SiNx</a:t>
            </a:r>
            <a:r>
              <a:rPr lang="en-GB" dirty="0"/>
              <a:t> </a:t>
            </a:r>
            <a:r>
              <a:rPr lang="en-GB" dirty="0" err="1"/>
              <a:t>saçılma</a:t>
            </a:r>
            <a:r>
              <a:rPr lang="en-GB" dirty="0"/>
              <a:t> </a:t>
            </a:r>
            <a:r>
              <a:rPr lang="en-GB" dirty="0" err="1"/>
              <a:t>folyosunun</a:t>
            </a:r>
            <a:r>
              <a:rPr lang="en-GB" dirty="0"/>
              <a:t> 20 MeV </a:t>
            </a:r>
            <a:r>
              <a:rPr lang="en-GB" dirty="0" err="1"/>
              <a:t>elektron</a:t>
            </a:r>
            <a:r>
              <a:rPr lang="en-GB" dirty="0"/>
              <a:t> </a:t>
            </a:r>
            <a:r>
              <a:rPr lang="tr-TR" dirty="0"/>
              <a:t>demetine</a:t>
            </a:r>
            <a:r>
              <a:rPr lang="en-GB" dirty="0"/>
              <a:t> </a:t>
            </a:r>
            <a:r>
              <a:rPr lang="en-GB" dirty="0" err="1"/>
              <a:t>etkisi</a:t>
            </a:r>
            <a:r>
              <a:rPr lang="en-GB" dirty="0"/>
              <a:t>.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257ADFB-8A30-BC8B-AA7A-3FA5824B3C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1D7ECA84-7339-B7F0-B568-F11507BDC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B30072F-CF60-09CB-8AD2-F454CB945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4</a:t>
            </a:fld>
            <a:endParaRPr lang="tr-TR" dirty="0"/>
          </a:p>
        </p:txBody>
      </p:sp>
      <p:pic>
        <p:nvPicPr>
          <p:cNvPr id="10" name="Resim 9">
            <a:extLst>
              <a:ext uri="{FF2B5EF4-FFF2-40B4-BE49-F238E27FC236}">
                <a16:creationId xmlns:a16="http://schemas.microsoft.com/office/drawing/2014/main" id="{89BD8720-5154-60B0-B7A5-8988830B9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450" y="2007582"/>
            <a:ext cx="7182139" cy="438268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59C416-AB18-18C8-BCE9-27CC36DA5C1E}"/>
              </a:ext>
            </a:extLst>
          </p:cNvPr>
          <p:cNvSpPr txBox="1"/>
          <p:nvPr/>
        </p:nvSpPr>
        <p:spPr>
          <a:xfrm>
            <a:off x="7917179" y="6125301"/>
            <a:ext cx="359258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FLUKA</a:t>
            </a:r>
            <a:r>
              <a:rPr lang="tr-TR" dirty="0"/>
              <a:t> programı ile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757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3D8720E-548A-9302-13D6-B6671FE45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FLUKA benzetimleri</a:t>
            </a:r>
            <a:endParaRPr lang="en-GB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B850517-9A7F-00C5-C7BD-7BF8B75797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Gelen</a:t>
            </a:r>
            <a:r>
              <a:rPr lang="en-GB" dirty="0"/>
              <a:t> </a:t>
            </a:r>
            <a:r>
              <a:rPr lang="en-GB" dirty="0" err="1"/>
              <a:t>elektron</a:t>
            </a:r>
            <a:r>
              <a:rPr lang="en-GB" dirty="0"/>
              <a:t> </a:t>
            </a:r>
            <a:r>
              <a:rPr lang="en-GB" dirty="0" err="1"/>
              <a:t>başına</a:t>
            </a:r>
            <a:r>
              <a:rPr lang="en-GB" dirty="0"/>
              <a:t> 20 </a:t>
            </a:r>
            <a:r>
              <a:rPr lang="en-GB" dirty="0" err="1"/>
              <a:t>MeV'lik</a:t>
            </a:r>
            <a:r>
              <a:rPr lang="en-GB" dirty="0"/>
              <a:t> </a:t>
            </a:r>
            <a:r>
              <a:rPr lang="en-GB" dirty="0" err="1"/>
              <a:t>ısı</a:t>
            </a:r>
            <a:r>
              <a:rPr lang="en-GB" dirty="0"/>
              <a:t> </a:t>
            </a:r>
            <a:r>
              <a:rPr lang="en-GB" dirty="0" err="1"/>
              <a:t>birikimi</a:t>
            </a:r>
            <a:r>
              <a:rPr lang="en-GB" dirty="0"/>
              <a:t>.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8934D6A6-A9B6-D5F0-9E4B-171A88226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8FC0CF8-77B1-CFE2-34FE-ABEDE1109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A57DB27E-8252-8AEA-2224-65646ABB5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5</a:t>
            </a:fld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F070DE72-2C41-2B05-DE81-5884673DD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6712" y="1664181"/>
            <a:ext cx="7127875" cy="455518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1242B3-5E51-4BA6-5D8A-82F794B90408}"/>
              </a:ext>
            </a:extLst>
          </p:cNvPr>
          <p:cNvSpPr txBox="1"/>
          <p:nvPr/>
        </p:nvSpPr>
        <p:spPr>
          <a:xfrm>
            <a:off x="7835900" y="5954393"/>
            <a:ext cx="61214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FLUKA</a:t>
            </a:r>
            <a:r>
              <a:rPr lang="tr-TR" dirty="0"/>
              <a:t> programı ile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2263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B481BFA-6E8D-94B2-C161-2863A44796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Termal</a:t>
            </a:r>
            <a:r>
              <a:rPr lang="en-GB" dirty="0"/>
              <a:t> Analiz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B10F274-B3FC-84B8-3130-6D0CE2712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%1 </a:t>
            </a:r>
            <a:r>
              <a:rPr lang="en-GB" dirty="0" err="1"/>
              <a:t>ısı</a:t>
            </a:r>
            <a:r>
              <a:rPr lang="en-GB" dirty="0"/>
              <a:t> </a:t>
            </a:r>
            <a:r>
              <a:rPr lang="en-GB" dirty="0" err="1"/>
              <a:t>yükü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kararlı</a:t>
            </a:r>
            <a:r>
              <a:rPr lang="en-GB" dirty="0"/>
              <a:t> durum</a:t>
            </a:r>
            <a:r>
              <a:rPr lang="tr-TR" dirty="0"/>
              <a:t> (ortalama 16 </a:t>
            </a:r>
            <a:r>
              <a:rPr lang="tr-TR" dirty="0" err="1"/>
              <a:t>uA</a:t>
            </a:r>
            <a:r>
              <a:rPr lang="tr-TR" dirty="0"/>
              <a:t> demet akımı)</a:t>
            </a:r>
          </a:p>
          <a:p>
            <a:r>
              <a:rPr lang="tr-TR" dirty="0"/>
              <a:t>Su soğutması aktif değilken </a:t>
            </a:r>
            <a:endParaRPr lang="en-GB" dirty="0"/>
          </a:p>
          <a:p>
            <a:endParaRPr lang="en-GB" dirty="0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9FDA49A-6181-48F3-ACFB-6174CC36E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FC6DA05-F9A4-E487-1144-03CD8B207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1C91FF63-7C9E-32D7-BD27-28CD71A88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6</a:t>
            </a:fld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09AFFAD3-569A-6532-3242-7FA851A8B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2111" y="2192263"/>
            <a:ext cx="7643472" cy="36577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EBEECB3-90D5-3D8A-9253-383F35C33DC6}"/>
              </a:ext>
            </a:extLst>
          </p:cNvPr>
          <p:cNvSpPr txBox="1"/>
          <p:nvPr/>
        </p:nvSpPr>
        <p:spPr>
          <a:xfrm>
            <a:off x="7835900" y="5954393"/>
            <a:ext cx="3594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/>
              <a:t>SOLIDWORKS  programı ile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2910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A90E733-32AF-F0BB-F930-EC6CEB8DD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Termal</a:t>
            </a:r>
            <a:r>
              <a:rPr lang="en-GB" dirty="0"/>
              <a:t> Analiz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9CB5E65-5262-8676-6F9B-AA54C35D36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553" y="987180"/>
            <a:ext cx="11780195" cy="5151879"/>
          </a:xfrm>
        </p:spPr>
        <p:txBody>
          <a:bodyPr/>
          <a:lstStyle/>
          <a:p>
            <a:r>
              <a:rPr lang="en-GB" dirty="0" err="1"/>
              <a:t>Termal</a:t>
            </a:r>
            <a:r>
              <a:rPr lang="en-GB" dirty="0"/>
              <a:t> Analiz</a:t>
            </a:r>
            <a:r>
              <a:rPr lang="tr-TR" dirty="0"/>
              <a:t>:</a:t>
            </a:r>
            <a:r>
              <a:rPr lang="en-GB" dirty="0"/>
              <a:t> 1000 </a:t>
            </a:r>
            <a:r>
              <a:rPr lang="en-GB" dirty="0" err="1"/>
              <a:t>sn</a:t>
            </a:r>
            <a:r>
              <a:rPr lang="en-GB" dirty="0"/>
              <a:t> </a:t>
            </a:r>
            <a:r>
              <a:rPr lang="en-GB" dirty="0" err="1"/>
              <a:t>süreli</a:t>
            </a:r>
            <a:r>
              <a:rPr lang="en-GB" dirty="0"/>
              <a:t> tam </a:t>
            </a:r>
            <a:r>
              <a:rPr lang="en-GB" dirty="0" err="1"/>
              <a:t>kapasite</a:t>
            </a:r>
            <a:r>
              <a:rPr lang="en-GB" dirty="0"/>
              <a:t> </a:t>
            </a:r>
            <a:r>
              <a:rPr lang="en-GB" dirty="0" err="1"/>
              <a:t>ısı</a:t>
            </a:r>
            <a:r>
              <a:rPr lang="en-GB" dirty="0"/>
              <a:t> </a:t>
            </a:r>
            <a:r>
              <a:rPr lang="en-GB" dirty="0" err="1"/>
              <a:t>yükünde</a:t>
            </a:r>
            <a:r>
              <a:rPr lang="tr-TR" dirty="0"/>
              <a:t> (ortalama 1.6 </a:t>
            </a:r>
            <a:r>
              <a:rPr lang="tr-TR" dirty="0" err="1"/>
              <a:t>mA</a:t>
            </a:r>
            <a:r>
              <a:rPr lang="tr-TR" dirty="0"/>
              <a:t> demet akımı) </a:t>
            </a:r>
          </a:p>
          <a:p>
            <a:r>
              <a:rPr lang="tr-TR" dirty="0"/>
              <a:t>Su soğutması aktif değilken 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443BBF4-5960-B56C-B5BA-2D8309ECB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0AFB420-8C13-5BE1-77A7-123A4B19E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59F16E1C-60C1-9288-707D-64365954F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7</a:t>
            </a:fld>
            <a:endParaRPr lang="tr-TR" dirty="0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1EBBD0A4-7482-A080-F612-5F9A00AAD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704" y="2513183"/>
            <a:ext cx="8582025" cy="39814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80C132-EF8A-ACFA-2497-EC1FDDFAE2D1}"/>
              </a:ext>
            </a:extLst>
          </p:cNvPr>
          <p:cNvSpPr txBox="1"/>
          <p:nvPr/>
        </p:nvSpPr>
        <p:spPr>
          <a:xfrm>
            <a:off x="7904480" y="6331407"/>
            <a:ext cx="35941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dirty="0"/>
              <a:t>SOLIDWORKS  programı ile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581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E8D0984-F51B-2FF6-9F53-292715C43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553" y="56005"/>
            <a:ext cx="9286797" cy="1089764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Prototip</a:t>
            </a:r>
            <a:r>
              <a:rPr lang="en-GB" dirty="0"/>
              <a:t> </a:t>
            </a:r>
            <a:r>
              <a:rPr lang="en-GB" dirty="0" err="1"/>
              <a:t>Tasarımı</a:t>
            </a:r>
            <a:r>
              <a:rPr lang="tr-TR" dirty="0"/>
              <a:t>, Üretimi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Vakum</a:t>
            </a:r>
            <a:r>
              <a:rPr lang="en-GB" dirty="0"/>
              <a:t> </a:t>
            </a:r>
            <a:r>
              <a:rPr lang="en-GB" dirty="0" err="1"/>
              <a:t>Testleri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A248571-016E-D8A6-358C-636084DE89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Prototip TARLA da  tasarlandı, üretildi ve vakum testleri yapıldı.</a:t>
            </a:r>
            <a:endParaRPr lang="en-GB" dirty="0"/>
          </a:p>
          <a:p>
            <a:r>
              <a:rPr lang="en-GB" dirty="0"/>
              <a:t>S</a:t>
            </a:r>
            <a:r>
              <a:rPr lang="tr-TR" dirty="0" err="1"/>
              <a:t>ıcaklık</a:t>
            </a:r>
            <a:r>
              <a:rPr lang="tr-TR" dirty="0"/>
              <a:t> değiştirilerek demetin yaptığı etki simüle edildi.</a:t>
            </a:r>
            <a:r>
              <a:rPr lang="en-GB" dirty="0"/>
              <a:t> 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03AD21FC-1CF5-1A41-1533-586F9ABD1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9308EE7-23BA-BA01-7CCC-494B655D1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F73CA186-20EB-8D07-6A7D-8E19C7FC4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8</a:t>
            </a:fld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AE36777D-64E6-4CA8-CFBF-3473FEABA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08" y="2490359"/>
            <a:ext cx="6624996" cy="3632706"/>
          </a:xfrm>
          <a:prstGeom prst="rect">
            <a:avLst/>
          </a:prstGeom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1B49224B-DD30-173B-40F2-786277A345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525" y="2285501"/>
            <a:ext cx="5478517" cy="373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042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7EE4E1-0FF2-09DC-B027-DA8EB90C8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Demet</a:t>
            </a:r>
            <a:r>
              <a:rPr lang="en-GB" dirty="0"/>
              <a:t> </a:t>
            </a:r>
            <a:r>
              <a:rPr lang="en-GB" dirty="0" err="1"/>
              <a:t>Durdurucu</a:t>
            </a:r>
            <a:r>
              <a:rPr lang="en-GB" dirty="0"/>
              <a:t> </a:t>
            </a:r>
            <a:r>
              <a:rPr lang="tr-TR" dirty="0"/>
              <a:t>Üretimi</a:t>
            </a:r>
            <a:endParaRPr lang="en-GB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DABF8CE-734A-8AC9-8549-618654BBAF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7251" y="963505"/>
            <a:ext cx="11780195" cy="5151879"/>
          </a:xfrm>
        </p:spPr>
        <p:txBody>
          <a:bodyPr/>
          <a:lstStyle/>
          <a:p>
            <a:r>
              <a:rPr lang="en-GB" dirty="0" err="1"/>
              <a:t>İmalat</a:t>
            </a:r>
            <a:r>
              <a:rPr lang="tr-TR" dirty="0"/>
              <a:t> yüklenici firma tarafından yapıldı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tr-TR" dirty="0"/>
              <a:t> montaj TARLA da yapıldı.</a:t>
            </a:r>
            <a:endParaRPr lang="en-GB" dirty="0"/>
          </a:p>
          <a:p>
            <a:r>
              <a:rPr lang="en-GB" dirty="0" err="1"/>
              <a:t>Materyal</a:t>
            </a:r>
            <a:r>
              <a:rPr lang="en-GB" dirty="0"/>
              <a:t> tipi</a:t>
            </a:r>
            <a:r>
              <a:rPr lang="tr-TR" dirty="0"/>
              <a:t> (Alüminyum)</a:t>
            </a:r>
            <a:r>
              <a:rPr lang="en-GB" dirty="0"/>
              <a:t>: 6063T6 (</a:t>
            </a:r>
            <a:r>
              <a:rPr lang="tr-TR" dirty="0"/>
              <a:t>Bakır ve grafit te değerlendirildi)</a:t>
            </a:r>
            <a:endParaRPr lang="en-GB" dirty="0"/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047C785-D065-65D0-4B0B-28A1894D2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03.12.2023</a:t>
            </a:r>
            <a:endParaRPr lang="tr-TR" dirty="0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59DBEA0-E872-C042-4D74-82F0819BC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rkuyrukcu@tarla-fel.org</a:t>
            </a:r>
            <a:endParaRPr lang="tr-TR" dirty="0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46544DDD-522F-A9CF-F820-81ED196E6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9</a:t>
            </a:fld>
            <a:endParaRPr lang="tr-TR" dirty="0"/>
          </a:p>
        </p:txBody>
      </p:sp>
      <p:pic>
        <p:nvPicPr>
          <p:cNvPr id="12" name="Resim 11">
            <a:extLst>
              <a:ext uri="{FF2B5EF4-FFF2-40B4-BE49-F238E27FC236}">
                <a16:creationId xmlns:a16="http://schemas.microsoft.com/office/drawing/2014/main" id="{4B2B43C0-F9B4-7199-53A4-91A47DC149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504" y="2269546"/>
            <a:ext cx="3536498" cy="4088437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B8765750-BAD6-4A53-24D9-6C6AFC0356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018" y="2269546"/>
            <a:ext cx="4482679" cy="4088437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2AE1A81A-DA9E-6B10-0B3A-BFB7A0FE8E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297" y="5344723"/>
            <a:ext cx="1637851" cy="54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937413"/>
      </p:ext>
    </p:extLst>
  </p:cSld>
  <p:clrMapOvr>
    <a:masterClrMapping/>
  </p:clrMapOvr>
</p:sld>
</file>

<file path=ppt/theme/theme1.xml><?xml version="1.0" encoding="utf-8"?>
<a:theme xmlns:a="http://schemas.openxmlformats.org/drawingml/2006/main" name="tarla_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50800">
          <a:solidFill>
            <a:srgbClr val="0000FF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arla_theme" id="{9F6154D8-FFAD-4501-B61A-CA92C61878BF}" vid="{7F4D2A27-0D29-4091-B90C-ECAA96584797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tarla_theme</Template>
  <TotalTime>19548</TotalTime>
  <Words>309</Words>
  <Application>Microsoft Office PowerPoint</Application>
  <PresentationFormat>Widescreen</PresentationFormat>
  <Paragraphs>76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Hoefler Text</vt:lpstr>
      <vt:lpstr>Wingdings</vt:lpstr>
      <vt:lpstr>tarla_theme</vt:lpstr>
      <vt:lpstr>Custom Design</vt:lpstr>
      <vt:lpstr>Demet Durdurucu Mekanik Tasarımı</vt:lpstr>
      <vt:lpstr>İçerik</vt:lpstr>
      <vt:lpstr>Demet Hattı bileşenleri</vt:lpstr>
      <vt:lpstr>Saçılma folyosu demet benzetimleri</vt:lpstr>
      <vt:lpstr>FLUKA benzetimleri</vt:lpstr>
      <vt:lpstr>Termal Analiz</vt:lpstr>
      <vt:lpstr>Termal Analiz</vt:lpstr>
      <vt:lpstr>Prototip Tasarımı, Üretimi ve Vakum Testleri</vt:lpstr>
      <vt:lpstr>Demet Durdurucu Üretimi</vt:lpstr>
      <vt:lpstr>Teleskobik Vakum Haznesi</vt:lpstr>
      <vt:lpstr>Sonuç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aaksoy</dc:creator>
  <cp:lastModifiedBy>Veliko Dimov</cp:lastModifiedBy>
  <cp:revision>1106</cp:revision>
  <dcterms:created xsi:type="dcterms:W3CDTF">2019-02-26T15:32:10Z</dcterms:created>
  <dcterms:modified xsi:type="dcterms:W3CDTF">2023-12-03T08:54:53Z</dcterms:modified>
</cp:coreProperties>
</file>