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  <p:sldMasterId id="2147483690" r:id="rId2"/>
  </p:sldMasterIdLst>
  <p:notesMasterIdLst>
    <p:notesMasterId r:id="rId20"/>
  </p:notesMasterIdLst>
  <p:handoutMasterIdLst>
    <p:handoutMasterId r:id="rId21"/>
  </p:handoutMasterIdLst>
  <p:sldIdLst>
    <p:sldId id="256" r:id="rId3"/>
    <p:sldId id="685" r:id="rId4"/>
    <p:sldId id="700" r:id="rId5"/>
    <p:sldId id="687" r:id="rId6"/>
    <p:sldId id="701" r:id="rId7"/>
    <p:sldId id="690" r:id="rId8"/>
    <p:sldId id="689" r:id="rId9"/>
    <p:sldId id="702" r:id="rId10"/>
    <p:sldId id="692" r:id="rId11"/>
    <p:sldId id="693" r:id="rId12"/>
    <p:sldId id="694" r:id="rId13"/>
    <p:sldId id="695" r:id="rId14"/>
    <p:sldId id="696" r:id="rId15"/>
    <p:sldId id="698" r:id="rId16"/>
    <p:sldId id="697" r:id="rId17"/>
    <p:sldId id="703" r:id="rId18"/>
    <p:sldId id="705" r:id="rId19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6FB0CD56-9152-4EF2-AB6E-1AAAC2445293}">
          <p14:sldIdLst>
            <p14:sldId id="256"/>
            <p14:sldId id="685"/>
            <p14:sldId id="700"/>
            <p14:sldId id="687"/>
            <p14:sldId id="701"/>
            <p14:sldId id="690"/>
            <p14:sldId id="689"/>
            <p14:sldId id="702"/>
            <p14:sldId id="692"/>
            <p14:sldId id="693"/>
            <p14:sldId id="694"/>
            <p14:sldId id="695"/>
            <p14:sldId id="696"/>
            <p14:sldId id="698"/>
            <p14:sldId id="697"/>
            <p14:sldId id="703"/>
            <p14:sldId id="70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rsli" initials="o" lastIdx="1" clrIdx="0">
    <p:extLst>
      <p:ext uri="{19B8F6BF-5375-455C-9EA6-DF929625EA0E}">
        <p15:presenceInfo xmlns:p15="http://schemas.microsoft.com/office/powerpoint/2012/main" userId="okarsl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8ABE8"/>
    <a:srgbClr val="C04BE5"/>
    <a:srgbClr val="63ED43"/>
    <a:srgbClr val="DCEC44"/>
    <a:srgbClr val="734AE6"/>
    <a:srgbClr val="ED9C43"/>
    <a:srgbClr val="E98517"/>
    <a:srgbClr val="46EAB7"/>
    <a:srgbClr val="E24E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59" autoAdjust="0"/>
    <p:restoredTop sz="94660"/>
  </p:normalViewPr>
  <p:slideViewPr>
    <p:cSldViewPr snapToGrid="0">
      <p:cViewPr varScale="1">
        <p:scale>
          <a:sx n="83" d="100"/>
          <a:sy n="83" d="100"/>
        </p:scale>
        <p:origin x="60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205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E34A-C0A6-4C69-B908-C89961DA3826}" type="datetimeFigureOut">
              <a:rPr lang="tr-TR" smtClean="0"/>
              <a:t>2.12.2023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6F7B6-F282-4A09-B8E2-2B84F560C9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2717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3C734-B340-4EC9-88BB-8899B59CFA29}" type="datetimeFigureOut">
              <a:rPr lang="tr-TR" smtClean="0"/>
              <a:t>2.12.2023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97F48-69F1-4535-B1FE-2F5AE3659B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09809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97F48-69F1-4535-B1FE-2F5AE3659B0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04314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microsoft.com/office/2007/relationships/hdphoto" Target="../media/hdphoto3.wdp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963" y="2532678"/>
            <a:ext cx="9297317" cy="1846534"/>
          </a:xfrm>
        </p:spPr>
        <p:txBody>
          <a:bodyPr anchor="b"/>
          <a:lstStyle>
            <a:lvl1pPr algn="l">
              <a:defRPr sz="6000">
                <a:solidFill>
                  <a:srgbClr val="BE9F1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553" y="4488849"/>
            <a:ext cx="8132323" cy="1305769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264A9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1D1F29E-7EDD-41D5-B82D-4A44DC082F10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tr-TR" smtClean="0"/>
              <a:t>encansiz@tarla-fel.org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39" y="215541"/>
            <a:ext cx="7326873" cy="135258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195790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173D-4082-464C-828D-67ABB3447B6D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1434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4479-D036-4EEC-8D40-7C3DE086028E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41047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0863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9916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3617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264A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0EE2-143C-43C8-B20D-5366B272A733}" type="datetime1">
              <a:rPr lang="tr-TR" smtClean="0"/>
              <a:t>2.12.2023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8081" y="2448292"/>
            <a:ext cx="8007350" cy="2852737"/>
          </a:xfrm>
        </p:spPr>
        <p:txBody>
          <a:bodyPr anchor="b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01525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0189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itle Text"/>
          <p:cNvSpPr txBox="1">
            <a:spLocks noGrp="1"/>
          </p:cNvSpPr>
          <p:nvPr>
            <p:ph type="title"/>
          </p:nvPr>
        </p:nvSpPr>
        <p:spPr>
          <a:xfrm>
            <a:off x="1188720" y="274320"/>
            <a:ext cx="9814560" cy="1177290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>
              <a:defRPr>
                <a:latin typeface="+mn-lt"/>
                <a:ea typeface="+mn-ea"/>
                <a:cs typeface="+mn-cs"/>
                <a:sym typeface="Chalkboard SE Regular"/>
              </a:defRPr>
            </a:lvl1pPr>
          </a:lstStyle>
          <a:p>
            <a:r>
              <a:t>Title Text</a:t>
            </a:r>
          </a:p>
        </p:txBody>
      </p:sp>
      <p:sp>
        <p:nvSpPr>
          <p:cNvPr id="137" name="Body Level One…"/>
          <p:cNvSpPr txBox="1">
            <a:spLocks noGrp="1"/>
          </p:cNvSpPr>
          <p:nvPr>
            <p:ph type="body" idx="1"/>
          </p:nvPr>
        </p:nvSpPr>
        <p:spPr>
          <a:xfrm>
            <a:off x="1188720" y="1577340"/>
            <a:ext cx="9814560" cy="4526280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marL="80432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1pPr>
            <a:lvl2pPr marL="129581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2pPr>
            <a:lvl3pPr marL="177587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3pPr>
            <a:lvl4pPr marL="229022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4pPr>
            <a:lvl5pPr marL="281600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29043" y="6492240"/>
            <a:ext cx="337790" cy="295059"/>
          </a:xfrm>
          <a:prstGeom prst="rect">
            <a:avLst/>
          </a:prstGeom>
        </p:spPr>
        <p:txBody>
          <a:bodyPr lIns="50800" tIns="50800" rIns="50800" bIns="50800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072093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74B46-DEF7-4E88-8D90-085247953349}" type="datetime1">
              <a:rPr lang="tr-TR" smtClean="0"/>
              <a:t>2.12.2023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encansiz@tarla-fel.org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518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3D083-B161-4A8D-9586-5D33F7194CD8}" type="datetime1">
              <a:rPr lang="tr-TR" smtClean="0"/>
              <a:t>2.12.2023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encansiz@tarla-fel.org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715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553" y="1238391"/>
            <a:ext cx="11780195" cy="51518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fld id="{785E62BE-0AC6-46DD-B261-CE2B797F003A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r>
              <a:rPr lang="tr-TR" smtClean="0"/>
              <a:t>encansiz@tarla-fel.org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fld id="{84CDF53C-BE00-4E83-89E8-DD91EA6DA5D6}" type="slidenum">
              <a:rPr lang="tr-TR" smtClean="0"/>
              <a:pPr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56749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C1D8-B415-49F2-9571-C3CFEFD95562}" type="datetime1">
              <a:rPr lang="tr-TR" smtClean="0"/>
              <a:t>2.12.2023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encansiz@tarla-fel.org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3083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8203-BE46-4435-ADD4-3C313C74274F}" type="datetime1">
              <a:rPr lang="tr-TR" smtClean="0"/>
              <a:t>2.12.2023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encansiz@tarla-fel.org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39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E483-279B-49C9-AD7E-8271FCA0EB4A}" type="datetime1">
              <a:rPr lang="tr-TR" smtClean="0"/>
              <a:t>2.12.2023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encansiz@tarla-fel.org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444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8D54-3F64-4B3D-9F88-86CDEA6CB902}" type="datetime1">
              <a:rPr lang="tr-TR" smtClean="0"/>
              <a:t>2.12.2023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encansiz@tarla-fel.org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12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E40F-9FD5-4252-A3BE-CF0C207BC390}" type="datetime1">
              <a:rPr lang="tr-TR" smtClean="0"/>
              <a:t>2.12.2023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encansiz@tarla-fel.org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822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C87-C021-46A8-8C8A-0EBCD82A400F}" type="datetime1">
              <a:rPr lang="tr-TR" smtClean="0"/>
              <a:t>2.12.2023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encansiz@tarla-fel.org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286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032E-743E-4FF4-BB46-1251BDD8C5C2}" type="datetime1">
              <a:rPr lang="tr-TR" smtClean="0"/>
              <a:t>2.12.2023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encansiz@tarla-fel.org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306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9FAED-D771-43CF-B9D4-68B9B1AD8DD3}" type="datetime1">
              <a:rPr lang="tr-TR" smtClean="0"/>
              <a:t>2.12.2023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encansiz@tarla-fel.org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844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4201-2640-4EF0-BC0F-53444C199368}" type="datetime1">
              <a:rPr lang="tr-TR" smtClean="0"/>
              <a:t>2.12.2023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encansiz@tarla-fel.org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11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3994-975F-4B70-8AD3-085CBE793113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8283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553" y="1293778"/>
            <a:ext cx="5846323" cy="51264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93778"/>
            <a:ext cx="5802548" cy="51264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C655-105E-4FB8-800C-A4BAC2AB6F9E}" type="datetime1">
              <a:rPr lang="tr-TR" smtClean="0"/>
              <a:t>2.12.2023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6206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74" y="72181"/>
            <a:ext cx="8926766" cy="9978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774" y="1274317"/>
            <a:ext cx="5906801" cy="8500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774" y="2235567"/>
            <a:ext cx="5906801" cy="4048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74317"/>
            <a:ext cx="5802548" cy="8500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35566"/>
            <a:ext cx="5802548" cy="4048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3D51C-9CF4-4240-80DD-C5FF6EEBEAE6}" type="datetime1">
              <a:rPr lang="tr-TR" smtClean="0"/>
              <a:t>2.12.2023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5773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E6E3-8CE6-445C-86F9-292BF31C09C3}" type="datetime1">
              <a:rPr lang="tr-TR" smtClean="0"/>
              <a:t>2.12.2023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4721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39D3-EE9B-4B96-A550-CDE8474FE94D}" type="datetime1">
              <a:rPr lang="tr-TR" smtClean="0"/>
              <a:t>2.12.2023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8081" y="2448292"/>
            <a:ext cx="9457268" cy="2852737"/>
          </a:xfrm>
        </p:spPr>
        <p:txBody>
          <a:bodyPr anchor="b"/>
          <a:lstStyle>
            <a:lvl1pPr>
              <a:lnSpc>
                <a:spcPct val="100000"/>
              </a:lnSpc>
              <a:defRPr sz="6000">
                <a:solidFill>
                  <a:srgbClr val="264A9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tr-T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431" y="219420"/>
            <a:ext cx="3399317" cy="1223208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06256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54" y="97277"/>
            <a:ext cx="9105090" cy="101721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254868"/>
            <a:ext cx="6791560" cy="50097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553" y="1254868"/>
            <a:ext cx="4795735" cy="50097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76CE-9A77-4BF6-825C-07B834C0A14B}" type="datetime1">
              <a:rPr lang="tr-TR" smtClean="0"/>
              <a:t>2.12.2023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4052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C336-6547-42A9-B0EE-2CBAB7B3E7B6}" type="datetime1">
              <a:rPr lang="tr-TR" smtClean="0"/>
              <a:t>2.12.2023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663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1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54" y="56005"/>
            <a:ext cx="8878326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r-T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553" y="1254867"/>
            <a:ext cx="11780195" cy="5151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4553" y="6494633"/>
            <a:ext cx="2743200" cy="2560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7786F-B52A-4B5F-BA03-A73DC03C7532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4633"/>
            <a:ext cx="4114800" cy="265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encansiz@tarla-fel.org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31548" y="6494633"/>
            <a:ext cx="2743200" cy="27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439" y="88215"/>
            <a:ext cx="2597434" cy="934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5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55" r:id="rId15"/>
    <p:sldLayoutId id="2147483660" r:id="rId16"/>
    <p:sldLayoutId id="214748368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4A9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264A90"/>
        </a:buClr>
        <a:buSzPct val="60000"/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4A90"/>
        </a:buClr>
        <a:buSzPct val="11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5534" y="230187"/>
            <a:ext cx="9345851" cy="1201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782" y="1825625"/>
            <a:ext cx="119468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34775-46DA-4006-A827-328AFC99C1DF}" type="datetime1">
              <a:rPr lang="tr-TR" smtClean="0"/>
              <a:t>2.12.2023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encansiz@tarla-fel.org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 descr="Pictur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82" y="230188"/>
            <a:ext cx="1526836" cy="1291641"/>
          </a:xfrm>
          <a:prstGeom prst="rect">
            <a:avLst/>
          </a:prstGeom>
          <a:ln w="88900">
            <a:miter lim="400000"/>
          </a:ln>
        </p:spPr>
      </p:pic>
      <p:grpSp>
        <p:nvGrpSpPr>
          <p:cNvPr id="8" name="Group"/>
          <p:cNvGrpSpPr/>
          <p:nvPr userDrawn="1"/>
        </p:nvGrpSpPr>
        <p:grpSpPr>
          <a:xfrm>
            <a:off x="10762697" y="230188"/>
            <a:ext cx="1258897" cy="1066730"/>
            <a:chOff x="0" y="4301"/>
            <a:chExt cx="1258895" cy="1066728"/>
          </a:xfrm>
        </p:grpSpPr>
        <p:sp>
          <p:nvSpPr>
            <p:cNvPr id="9" name="Line"/>
            <p:cNvSpPr/>
            <p:nvPr/>
          </p:nvSpPr>
          <p:spPr>
            <a:xfrm>
              <a:off x="287619" y="933600"/>
              <a:ext cx="636477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0" name="Line"/>
            <p:cNvSpPr/>
            <p:nvPr/>
          </p:nvSpPr>
          <p:spPr>
            <a:xfrm>
              <a:off x="673665" y="273342"/>
              <a:ext cx="48416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1" name="Line"/>
            <p:cNvSpPr/>
            <p:nvPr/>
          </p:nvSpPr>
          <p:spPr>
            <a:xfrm>
              <a:off x="946724" y="270244"/>
              <a:ext cx="312172" cy="54031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2" name="Line"/>
            <p:cNvSpPr/>
            <p:nvPr/>
          </p:nvSpPr>
          <p:spPr>
            <a:xfrm flipV="1">
              <a:off x="870462" y="601323"/>
              <a:ext cx="273871" cy="46970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3" name="Polygon"/>
            <p:cNvSpPr/>
            <p:nvPr/>
          </p:nvSpPr>
          <p:spPr>
            <a:xfrm rot="1048196">
              <a:off x="122227" y="76113"/>
              <a:ext cx="556827" cy="510289"/>
            </a:xfrm>
            <a:prstGeom prst="pentagon">
              <a:avLst/>
            </a:prstGeom>
            <a:solidFill>
              <a:srgbClr val="011993"/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4" name="Line"/>
            <p:cNvSpPr/>
            <p:nvPr/>
          </p:nvSpPr>
          <p:spPr>
            <a:xfrm flipV="1">
              <a:off x="0" y="91881"/>
              <a:ext cx="459199" cy="14420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5" name="Polygon"/>
            <p:cNvSpPr/>
            <p:nvPr/>
          </p:nvSpPr>
          <p:spPr>
            <a:xfrm rot="5400000">
              <a:off x="428217" y="221704"/>
              <a:ext cx="658877" cy="764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400"/>
                  </a:lnTo>
                  <a:lnTo>
                    <a:pt x="21600" y="16200"/>
                  </a:lnTo>
                  <a:lnTo>
                    <a:pt x="10800" y="21600"/>
                  </a:lnTo>
                  <a:lnTo>
                    <a:pt x="0" y="162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2BABE2"/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6" name="Shape"/>
            <p:cNvSpPr/>
            <p:nvPr/>
          </p:nvSpPr>
          <p:spPr>
            <a:xfrm>
              <a:off x="356290" y="250170"/>
              <a:ext cx="335072" cy="373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98" y="0"/>
                  </a:moveTo>
                  <a:lnTo>
                    <a:pt x="21600" y="6001"/>
                  </a:lnTo>
                  <a:lnTo>
                    <a:pt x="8740" y="21600"/>
                  </a:lnTo>
                  <a:lnTo>
                    <a:pt x="0" y="19261"/>
                  </a:lnTo>
                  <a:lnTo>
                    <a:pt x="15998" y="0"/>
                  </a:lnTo>
                  <a:close/>
                </a:path>
              </a:pathLst>
            </a:custGeom>
            <a:solidFill>
              <a:schemeClr val="accent1">
                <a:hueOff val="378192"/>
                <a:satOff val="30564"/>
                <a:lumOff val="24900"/>
              </a:schemeClr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91118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779" y="1017872"/>
            <a:ext cx="8980036" cy="3218417"/>
          </a:xfrm>
        </p:spPr>
        <p:txBody>
          <a:bodyPr>
            <a:normAutofit/>
          </a:bodyPr>
          <a:lstStyle/>
          <a:p>
            <a:r>
              <a:rPr lang="sv-SE" sz="4800" dirty="0"/>
              <a:t>TARLA Subharmonik Paketleyici Kavitesinin RF Şartlandırması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" y="4488849"/>
            <a:ext cx="7823956" cy="1305769"/>
          </a:xfrm>
        </p:spPr>
        <p:txBody>
          <a:bodyPr>
            <a:normAutofit/>
          </a:bodyPr>
          <a:lstStyle/>
          <a:p>
            <a:r>
              <a:rPr lang="tr-TR" dirty="0" smtClean="0"/>
              <a:t>Esra Nur Cansız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2157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691A0CD-FD48-DB60-5233-A100C1963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/>
              <a:t>Verilerin Analizi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06D240C-A6CB-71B1-DA82-A47DD5063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4DB6C490-1277-873D-8FA0-F4BCBC101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79" y="1329606"/>
            <a:ext cx="10834641" cy="470627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C70C-0D70-46D3-B7CB-F3454142D702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10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0477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B4FC97C-7754-C194-C309-B93555F2E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/>
              <a:t>Verilerin Analizi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27916C2-D95A-5C8B-362C-E6D9D612F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789E9996-992A-2E00-C1F6-40C3C8FA17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DF08C1F8-13D6-E28F-24AB-B136D741B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586" y="1230128"/>
            <a:ext cx="10236828" cy="470254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74674-08A2-42E8-A9FA-EE2D9491970C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11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674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A70AC13-212A-8CF0-D133-08A04726C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/>
              <a:t>Verilerin Analizi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0329531-6710-3B5E-37B6-7B295C8B1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2B529EE2-CF75-9E77-E646-817B5EC1D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638" y="1376028"/>
            <a:ext cx="10250723" cy="474629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52BE9-FE92-42EB-9A00-0B1853F1744D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12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1024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6233F99-7D35-5DE3-C31A-07597C1EF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/>
              <a:t>Verilerin Analizi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EFB4DCA5-021C-6563-3ABE-BA46269EB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8DCFDAB9-0A90-50EE-26BF-C123FD27A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89" y="1253165"/>
            <a:ext cx="10891422" cy="504295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EECB-9E81-4DDC-9D7A-F5572776B206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13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5072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C200173-60DD-19AB-6588-CC21CC046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/>
              <a:t>Verilerin Analizi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9CA4E67-0C10-E7D1-04BB-4C98614F0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09827101-B8C3-A94D-1DFF-E591B8BD2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62" y="1313896"/>
            <a:ext cx="10825958" cy="500700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0292-ED79-4EFF-ADE9-E6591FE2A1E1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14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4433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AD29C4B-1B67-24FD-9094-4C0CF343C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/>
              <a:t>Verilerin Analizi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1C5676E-5839-56A7-6159-4369A4592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FCC06B03-900D-6207-9AF9-6E23644DE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943" y="1145769"/>
            <a:ext cx="9934113" cy="4656616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9592FDA0-AD5A-2DD0-DA25-2ACF8D015271}"/>
              </a:ext>
            </a:extLst>
          </p:cNvPr>
          <p:cNvSpPr txBox="1"/>
          <p:nvPr/>
        </p:nvSpPr>
        <p:spPr>
          <a:xfrm>
            <a:off x="2824577" y="5963843"/>
            <a:ext cx="6542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chemeClr val="accent5">
                    <a:lumMod val="75000"/>
                  </a:schemeClr>
                </a:solidFill>
              </a:rPr>
              <a:t>Şartlandırmanın son günlerinde kavite sıcaklığında artış gözlemlendi.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3A2A0-ED99-4796-9EFE-5B2B82976914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6248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C200173-60DD-19AB-6588-CC21CC046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/>
              <a:t>Verilerin Analizi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9CA4E67-0C10-E7D1-04BB-4C98614F0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53" y="1247368"/>
            <a:ext cx="5772987" cy="4384175"/>
          </a:xfrm>
          <a:prstGeom prst="rect">
            <a:avLst/>
          </a:prstGeom>
        </p:spPr>
      </p:pic>
      <p:pic>
        <p:nvPicPr>
          <p:cNvPr id="9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346" y="1247368"/>
            <a:ext cx="5827068" cy="4384176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CF22-9C94-43E5-902D-769CEC1093BC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16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6694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Teşekkürler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A12A7-110E-4164-B690-4D2ACB1FEF13}" type="datetime1">
              <a:rPr lang="tr-TR" smtClean="0"/>
              <a:t>2.12.2023</a:t>
            </a:fld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2383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İçerik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Subharmonik Paketleyici</a:t>
            </a:r>
            <a:endParaRPr lang="tr-TR" dirty="0"/>
          </a:p>
          <a:p>
            <a:r>
              <a:rPr lang="tr-TR" dirty="0" smtClean="0"/>
              <a:t>Kavitenin Şartlandırmaya Hazırlanması</a:t>
            </a:r>
            <a:endParaRPr lang="tr-TR" dirty="0"/>
          </a:p>
          <a:p>
            <a:r>
              <a:rPr lang="tr-TR" dirty="0" smtClean="0"/>
              <a:t>RF Yükselteç ve İletim Hatları</a:t>
            </a:r>
          </a:p>
          <a:p>
            <a:r>
              <a:rPr lang="tr-TR" dirty="0" smtClean="0"/>
              <a:t>Devre Şeması</a:t>
            </a:r>
          </a:p>
          <a:p>
            <a:r>
              <a:rPr lang="tr-TR" dirty="0" smtClean="0"/>
              <a:t>Akış Diyagramı ve Kontrol</a:t>
            </a:r>
          </a:p>
          <a:p>
            <a:r>
              <a:rPr lang="tr-TR" dirty="0" smtClean="0"/>
              <a:t>Verilerin Analizi</a:t>
            </a:r>
            <a:endParaRPr lang="tr-TR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E130-6B7F-4188-82ED-E761B1A88AF8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2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3807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Subharmonik Paketleyici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2160" y="944007"/>
            <a:ext cx="3574028" cy="2741297"/>
          </a:xfrm>
          <a:prstGeom prst="rect">
            <a:avLst/>
          </a:prstGeom>
        </p:spPr>
      </p:pic>
      <p:pic>
        <p:nvPicPr>
          <p:cNvPr id="9" name="İçerik Yer Tutucusu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6" t="5168" r="24074" b="2646"/>
          <a:stretch/>
        </p:blipFill>
        <p:spPr>
          <a:xfrm>
            <a:off x="395514" y="1131911"/>
            <a:ext cx="5395686" cy="5243541"/>
          </a:xfrm>
          <a:prstGeom prst="rect">
            <a:avLst/>
          </a:prstGeom>
        </p:spPr>
      </p:pic>
      <p:graphicFrame>
        <p:nvGraphicFramePr>
          <p:cNvPr id="10" name="4 İçerik Yer Tutucusu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7299646"/>
              </p:ext>
            </p:extLst>
          </p:nvPr>
        </p:nvGraphicFramePr>
        <p:xfrm>
          <a:off x="6154519" y="3804485"/>
          <a:ext cx="4720189" cy="2600603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377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3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4823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smtClean="0"/>
                        <a:t>Çalışma frekansı</a:t>
                      </a:r>
                      <a:endParaRPr lang="tr-TR" sz="140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260 MHz</a:t>
                      </a:r>
                      <a:endParaRPr lang="tr-TR" sz="140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15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dirty="0" smtClean="0"/>
                        <a:t>Kalite Faktörü</a:t>
                      </a:r>
                      <a:endParaRPr lang="tr-TR" sz="140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dirty="0" smtClean="0"/>
                        <a:t>12</a:t>
                      </a:r>
                      <a:r>
                        <a:rPr lang="en-US" sz="1400" dirty="0" smtClean="0"/>
                        <a:t>000</a:t>
                      </a:r>
                      <a:endParaRPr lang="tr-TR" sz="140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15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dirty="0" smtClean="0"/>
                        <a:t>Ayar aralığı</a:t>
                      </a:r>
                      <a:endParaRPr lang="tr-TR" sz="140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200 kHz</a:t>
                      </a:r>
                      <a:endParaRPr lang="tr-TR" sz="140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15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dirty="0" smtClean="0"/>
                        <a:t>Gap voltajı</a:t>
                      </a:r>
                      <a:endParaRPr lang="tr-TR" sz="140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dirty="0" smtClean="0"/>
                        <a:t>30 kV</a:t>
                      </a:r>
                      <a:endParaRPr lang="tr-TR" sz="140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15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dirty="0" smtClean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r/Q</a:t>
                      </a:r>
                      <a:endParaRPr lang="tr-TR" sz="140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dirty="0" smtClean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225 </a:t>
                      </a:r>
                      <a:r>
                        <a:rPr lang="el-GR" sz="1400" dirty="0" smtClean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Ω</a:t>
                      </a:r>
                      <a:endParaRPr lang="tr-TR" sz="140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4380165"/>
                  </a:ext>
                </a:extLst>
              </a:tr>
              <a:tr h="41315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dirty="0" smtClean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Malzeme</a:t>
                      </a:r>
                      <a:endParaRPr lang="tr-TR" sz="140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1400" dirty="0" smtClean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Cu OFHC/ Paslanmaz</a:t>
                      </a:r>
                      <a:r>
                        <a:rPr lang="tr-TR" sz="1400" baseline="0" dirty="0" smtClean="0">
                          <a:latin typeface="CMU Sans Serif Demi Condensed" pitchFamily="2" charset="0"/>
                          <a:ea typeface="CMU Sans Serif Demi Condensed" pitchFamily="2" charset="0"/>
                          <a:cs typeface="CMU Sans Serif Demi Condensed" pitchFamily="2" charset="0"/>
                        </a:rPr>
                        <a:t> çelik 1.4429</a:t>
                      </a:r>
                      <a:endParaRPr lang="tr-TR" sz="1400" dirty="0">
                        <a:latin typeface="CMU Sans Serif Demi Condensed" pitchFamily="2" charset="0"/>
                        <a:ea typeface="CMU Sans Serif Demi Condensed" pitchFamily="2" charset="0"/>
                        <a:cs typeface="CMU Sans Serif Demi Condensed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047227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5C33-CB58-4860-892A-85E6078BDA8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3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5015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E1CE894-8944-D886-8A2B-7BBE1F713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grpSp>
        <p:nvGrpSpPr>
          <p:cNvPr id="10" name="Group 9"/>
          <p:cNvGrpSpPr/>
          <p:nvPr/>
        </p:nvGrpSpPr>
        <p:grpSpPr>
          <a:xfrm>
            <a:off x="194553" y="1363391"/>
            <a:ext cx="5901447" cy="4756428"/>
            <a:chOff x="194553" y="1363391"/>
            <a:chExt cx="5901447" cy="4756428"/>
          </a:xfrm>
        </p:grpSpPr>
        <p:pic>
          <p:nvPicPr>
            <p:cNvPr id="8" name="Resim 7">
              <a:extLst>
                <a:ext uri="{FF2B5EF4-FFF2-40B4-BE49-F238E27FC236}">
                  <a16:creationId xmlns:a16="http://schemas.microsoft.com/office/drawing/2014/main" id="{B6611FE5-AEF6-87E4-3CA7-2C09B7AC5F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03"/>
            <a:stretch/>
          </p:blipFill>
          <p:spPr>
            <a:xfrm>
              <a:off x="1658553" y="1363391"/>
              <a:ext cx="4437447" cy="475642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38100" cap="sq">
              <a:solidFill>
                <a:schemeClr val="accent5">
                  <a:lumMod val="75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22" name="Düz Ok Bağlayıcısı 21">
              <a:extLst>
                <a:ext uri="{FF2B5EF4-FFF2-40B4-BE49-F238E27FC236}">
                  <a16:creationId xmlns:a16="http://schemas.microsoft.com/office/drawing/2014/main" id="{D0117224-3069-330E-FF87-885254E787DC}"/>
                </a:ext>
              </a:extLst>
            </p:cNvPr>
            <p:cNvCxnSpPr>
              <a:cxnSpLocks/>
            </p:cNvCxnSpPr>
            <p:nvPr/>
          </p:nvCxnSpPr>
          <p:spPr>
            <a:xfrm>
              <a:off x="715401" y="4243380"/>
              <a:ext cx="1259575" cy="0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Metin kutusu 22">
              <a:extLst>
                <a:ext uri="{FF2B5EF4-FFF2-40B4-BE49-F238E27FC236}">
                  <a16:creationId xmlns:a16="http://schemas.microsoft.com/office/drawing/2014/main" id="{AEE13BCB-65E5-9852-BBBD-BF6405DB070D}"/>
                </a:ext>
              </a:extLst>
            </p:cNvPr>
            <p:cNvSpPr txBox="1"/>
            <p:nvPr/>
          </p:nvSpPr>
          <p:spPr>
            <a:xfrm>
              <a:off x="540608" y="3720832"/>
              <a:ext cx="1117945" cy="502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b="1" dirty="0">
                  <a:solidFill>
                    <a:schemeClr val="accent4">
                      <a:lumMod val="75000"/>
                    </a:schemeClr>
                  </a:solidFill>
                </a:rPr>
                <a:t>PickUp</a:t>
              </a:r>
            </a:p>
          </p:txBody>
        </p:sp>
        <p:cxnSp>
          <p:nvCxnSpPr>
            <p:cNvPr id="24" name="Düz Ok Bağlayıcısı 23">
              <a:extLst>
                <a:ext uri="{FF2B5EF4-FFF2-40B4-BE49-F238E27FC236}">
                  <a16:creationId xmlns:a16="http://schemas.microsoft.com/office/drawing/2014/main" id="{13524FFA-0F0C-AF9F-2ED0-54790B9DE4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8207" y="1812851"/>
              <a:ext cx="1851970" cy="11091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Metin kutusu 25">
              <a:extLst>
                <a:ext uri="{FF2B5EF4-FFF2-40B4-BE49-F238E27FC236}">
                  <a16:creationId xmlns:a16="http://schemas.microsoft.com/office/drawing/2014/main" id="{B9AD746D-DDDD-10B1-66D7-268E07204DBA}"/>
                </a:ext>
              </a:extLst>
            </p:cNvPr>
            <p:cNvSpPr txBox="1"/>
            <p:nvPr/>
          </p:nvSpPr>
          <p:spPr>
            <a:xfrm>
              <a:off x="194553" y="1513782"/>
              <a:ext cx="12145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b="1" dirty="0" smtClean="0">
                  <a:solidFill>
                    <a:schemeClr val="accent4">
                      <a:lumMod val="75000"/>
                    </a:schemeClr>
                  </a:solidFill>
                </a:rPr>
                <a:t>İyon pompası</a:t>
              </a:r>
              <a:endParaRPr lang="tr-TR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421883" y="1310067"/>
            <a:ext cx="5736285" cy="4809751"/>
            <a:chOff x="6421883" y="1310067"/>
            <a:chExt cx="5736285" cy="4809751"/>
          </a:xfrm>
        </p:grpSpPr>
        <p:pic>
          <p:nvPicPr>
            <p:cNvPr id="37" name="Resim 36">
              <a:extLst>
                <a:ext uri="{FF2B5EF4-FFF2-40B4-BE49-F238E27FC236}">
                  <a16:creationId xmlns:a16="http://schemas.microsoft.com/office/drawing/2014/main" id="{E29F37CD-B1AE-9B50-F820-3479342FA5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554" b="1481"/>
            <a:stretch/>
          </p:blipFill>
          <p:spPr>
            <a:xfrm>
              <a:off x="6421883" y="1310067"/>
              <a:ext cx="4288305" cy="480975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38100" cap="sq">
              <a:solidFill>
                <a:schemeClr val="accent5">
                  <a:lumMod val="75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28" name="Düz Ok Bağlayıcısı 27">
              <a:extLst>
                <a:ext uri="{FF2B5EF4-FFF2-40B4-BE49-F238E27FC236}">
                  <a16:creationId xmlns:a16="http://schemas.microsoft.com/office/drawing/2014/main" id="{4894EC1B-55F4-E461-A89C-37DAF06DEE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33568" y="2948423"/>
              <a:ext cx="2458447" cy="0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Metin kutusu 31">
              <a:extLst>
                <a:ext uri="{FF2B5EF4-FFF2-40B4-BE49-F238E27FC236}">
                  <a16:creationId xmlns:a16="http://schemas.microsoft.com/office/drawing/2014/main" id="{67FD3BC9-A198-1609-8C39-F5FE8C853E9C}"/>
                </a:ext>
              </a:extLst>
            </p:cNvPr>
            <p:cNvSpPr txBox="1"/>
            <p:nvPr/>
          </p:nvSpPr>
          <p:spPr>
            <a:xfrm>
              <a:off x="10784012" y="2311272"/>
              <a:ext cx="11907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b="1" dirty="0" smtClean="0">
                  <a:solidFill>
                    <a:schemeClr val="accent4">
                      <a:lumMod val="75000"/>
                    </a:schemeClr>
                  </a:solidFill>
                </a:rPr>
                <a:t>Soğutma hattı</a:t>
              </a:r>
              <a:endParaRPr lang="tr-TR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44" name="Düz Ok Bağlayıcısı 43">
              <a:extLst>
                <a:ext uri="{FF2B5EF4-FFF2-40B4-BE49-F238E27FC236}">
                  <a16:creationId xmlns:a16="http://schemas.microsoft.com/office/drawing/2014/main" id="{6A55D964-8AE4-1090-F733-F58FEC3A78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05354" y="3613113"/>
              <a:ext cx="2526178" cy="0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Metin kutusu 45">
              <a:extLst>
                <a:ext uri="{FF2B5EF4-FFF2-40B4-BE49-F238E27FC236}">
                  <a16:creationId xmlns:a16="http://schemas.microsoft.com/office/drawing/2014/main" id="{762C1635-E14F-9079-F3D4-7CAFCFFC370D}"/>
                </a:ext>
              </a:extLst>
            </p:cNvPr>
            <p:cNvSpPr txBox="1"/>
            <p:nvPr/>
          </p:nvSpPr>
          <p:spPr>
            <a:xfrm>
              <a:off x="10366742" y="3127482"/>
              <a:ext cx="1791426" cy="507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b="1" dirty="0" smtClean="0">
                  <a:solidFill>
                    <a:schemeClr val="accent4">
                      <a:lumMod val="75000"/>
                    </a:schemeClr>
                  </a:solidFill>
                </a:rPr>
                <a:t>Anten</a:t>
              </a:r>
              <a:endParaRPr lang="tr-TR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Subharmonik Paketleyici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3532-DC1A-4011-9FE1-D623F24038A0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4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5611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Kavitenin Şartlandırmaya Hazırlanması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dirty="0"/>
              <a:t>Kaviteye ait giriş anteninin ayarlaması yapılıp ve S</a:t>
            </a:r>
            <a:r>
              <a:rPr lang="tr-TR" sz="1800" dirty="0"/>
              <a:t>11</a:t>
            </a:r>
            <a:r>
              <a:rPr lang="tr-TR" dirty="0"/>
              <a:t> parametresi ölçüldü.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dirty="0"/>
              <a:t>Kaviteye ait bant genişliği ve kalite faktörünün ölçümü S</a:t>
            </a:r>
            <a:r>
              <a:rPr lang="tr-TR" sz="1800" dirty="0"/>
              <a:t>21</a:t>
            </a:r>
            <a:r>
              <a:rPr lang="tr-TR" dirty="0"/>
              <a:t> parametresi kullanılarak yapıldı.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dirty="0"/>
              <a:t>Motor kalibre edilerek merkez frekansı ayarlandı.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pic>
        <p:nvPicPr>
          <p:cNvPr id="7" name="Resim 14">
            <a:extLst>
              <a:ext uri="{FF2B5EF4-FFF2-40B4-BE49-F238E27FC236}">
                <a16:creationId xmlns:a16="http://schemas.microsoft.com/office/drawing/2014/main" id="{2E279680-8DC9-DDEF-B9E5-F1FA06EC80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024" y="264786"/>
            <a:ext cx="7273789" cy="6125484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Resim 9">
            <a:extLst>
              <a:ext uri="{FF2B5EF4-FFF2-40B4-BE49-F238E27FC236}">
                <a16:creationId xmlns:a16="http://schemas.microsoft.com/office/drawing/2014/main" id="{F11C40F5-DCF6-EAD6-89A7-458B1108F9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406" y="103027"/>
            <a:ext cx="7657956" cy="6449001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B04A4-F7CB-4AC2-89C9-FC03F9899DD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0492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AACF2D8-C5D5-7548-3F94-D7625AEB1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/>
              <a:t>RF </a:t>
            </a:r>
            <a:r>
              <a:rPr lang="tr-TR" sz="3600" dirty="0" smtClean="0"/>
              <a:t>Yükselteç ve iletim hattı elemanları</a:t>
            </a:r>
            <a:endParaRPr lang="tr-TR" sz="3600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AC11794-F01F-4E9A-867E-C4CFED03A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83358EFD-9996-9F6F-E0CE-C23AFE8A2C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882" y="1304321"/>
            <a:ext cx="4495440" cy="3000435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A964CBDF-BF1D-91B1-80DF-DAFB547B6E2F}"/>
              </a:ext>
            </a:extLst>
          </p:cNvPr>
          <p:cNvSpPr txBox="1"/>
          <p:nvPr/>
        </p:nvSpPr>
        <p:spPr>
          <a:xfrm>
            <a:off x="6463295" y="4740307"/>
            <a:ext cx="44583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dirty="0"/>
              <a:t>Yükselteç ve kavite arasında kullanılan iletim hattında 7/8 az kayıplı kablo, </a:t>
            </a:r>
            <a:r>
              <a:rPr lang="tr-TR" dirty="0" err="1"/>
              <a:t>sirkülatör</a:t>
            </a:r>
            <a:r>
              <a:rPr lang="tr-TR" dirty="0"/>
              <a:t> ve yönlü </a:t>
            </a:r>
            <a:r>
              <a:rPr lang="tr-TR" dirty="0" err="1"/>
              <a:t>kuplör</a:t>
            </a:r>
            <a:r>
              <a:rPr lang="tr-TR" dirty="0"/>
              <a:t> kullanılmaktadır.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dirty="0"/>
              <a:t>Yükselteç kaviteye bağlanmadan önce iletim hattı ile birlikte kazanç testleri yapıldı. </a:t>
            </a:r>
          </a:p>
        </p:txBody>
      </p:sp>
      <p:pic>
        <p:nvPicPr>
          <p:cNvPr id="12" name="Resim 11">
            <a:extLst>
              <a:ext uri="{FF2B5EF4-FFF2-40B4-BE49-F238E27FC236}">
                <a16:creationId xmlns:a16="http://schemas.microsoft.com/office/drawing/2014/main" id="{DF5F03C7-51F3-237D-2112-E0ACAFE7D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8236" y="1299920"/>
            <a:ext cx="4757421" cy="3163389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Metin kutusu 13">
            <a:extLst>
              <a:ext uri="{FF2B5EF4-FFF2-40B4-BE49-F238E27FC236}">
                <a16:creationId xmlns:a16="http://schemas.microsoft.com/office/drawing/2014/main" id="{2363F451-7023-A806-FCB1-F6CCD82E6566}"/>
              </a:ext>
            </a:extLst>
          </p:cNvPr>
          <p:cNvSpPr txBox="1"/>
          <p:nvPr/>
        </p:nvSpPr>
        <p:spPr>
          <a:xfrm>
            <a:off x="1216882" y="4463308"/>
            <a:ext cx="44583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sz="1800" dirty="0"/>
              <a:t>SHB kaviteye ait RF yükseltecin maksimum gücü 1500Watt seviyesindedir.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sz="1800" dirty="0"/>
              <a:t>Frekans 260MHz, Bant genişliği 5MHz’dir.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sz="1800" dirty="0"/>
              <a:t>EPICS ile uyumlu çalışmaktadır.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sz="1800" dirty="0"/>
              <a:t>Kontrol sisteminde; giriş, iletilen ve yansıyan güç değerleri görüntülenebilir. Ayrıca RF on/</a:t>
            </a:r>
            <a:r>
              <a:rPr lang="tr-TR" sz="1800" dirty="0" err="1"/>
              <a:t>off</a:t>
            </a:r>
            <a:r>
              <a:rPr lang="tr-TR" sz="1800" dirty="0"/>
              <a:t> uzaktan yapılabilmektedir.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620" y="393612"/>
            <a:ext cx="7668355" cy="5884067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E63ED-22E8-482D-873C-BB7950E36EC6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6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7478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CF372D7-E6CA-79AA-23DB-B515263E2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600" dirty="0" smtClean="0"/>
              <a:t>Şartlandırma Devre Şeması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99D64DF-F75F-1D4C-D92E-9F7FCD76A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DAFC3FF9-E99D-4855-3A0B-103FF3DDDF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53" y="1145769"/>
            <a:ext cx="8611347" cy="4543831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921841" y="1342754"/>
            <a:ext cx="3052907" cy="5151879"/>
          </a:xfrm>
        </p:spPr>
        <p:txBody>
          <a:bodyPr>
            <a:normAutofit lnSpcReduction="10000"/>
          </a:bodyPr>
          <a:lstStyle/>
          <a:p>
            <a:r>
              <a:rPr lang="tr-TR" dirty="0"/>
              <a:t>Sıcaklık, </a:t>
            </a:r>
            <a:endParaRPr lang="tr-TR" dirty="0" smtClean="0"/>
          </a:p>
          <a:p>
            <a:r>
              <a:rPr lang="tr-TR" dirty="0" smtClean="0"/>
              <a:t>Kaviteye </a:t>
            </a:r>
            <a:r>
              <a:rPr lang="tr-TR" dirty="0"/>
              <a:t>iletilen </a:t>
            </a:r>
            <a:r>
              <a:rPr lang="tr-TR" dirty="0" smtClean="0"/>
              <a:t>güç</a:t>
            </a:r>
          </a:p>
          <a:p>
            <a:r>
              <a:rPr lang="tr-TR" dirty="0" smtClean="0"/>
              <a:t>RF </a:t>
            </a:r>
            <a:r>
              <a:rPr lang="tr-TR" dirty="0"/>
              <a:t>üretecin anlık parametre değerleri, </a:t>
            </a:r>
            <a:endParaRPr lang="tr-TR" dirty="0" smtClean="0"/>
          </a:p>
          <a:p>
            <a:r>
              <a:rPr lang="tr-TR" dirty="0" smtClean="0"/>
              <a:t>Vakum </a:t>
            </a:r>
            <a:r>
              <a:rPr lang="tr-TR" dirty="0"/>
              <a:t>seviye bilgisi, </a:t>
            </a:r>
            <a:endParaRPr lang="tr-TR" dirty="0" smtClean="0"/>
          </a:p>
          <a:p>
            <a:r>
              <a:rPr lang="tr-TR" dirty="0" smtClean="0"/>
              <a:t>Yükseltecin </a:t>
            </a:r>
            <a:r>
              <a:rPr lang="tr-TR" dirty="0"/>
              <a:t>giriş-çıkış-yansıyan güç </a:t>
            </a:r>
            <a:r>
              <a:rPr lang="tr-TR" dirty="0" smtClean="0"/>
              <a:t>değerleri</a:t>
            </a:r>
          </a:p>
          <a:p>
            <a:r>
              <a:rPr lang="tr-TR" dirty="0" smtClean="0"/>
              <a:t>Kontrol EPICS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9B405-AC56-432B-9B7C-B00496D66792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7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5392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3514309-6426-CC90-BEE3-2F267E95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513" y="80708"/>
            <a:ext cx="5318479" cy="1089764"/>
          </a:xfrm>
        </p:spPr>
        <p:txBody>
          <a:bodyPr>
            <a:normAutofit/>
          </a:bodyPr>
          <a:lstStyle/>
          <a:p>
            <a:r>
              <a:rPr lang="tr-TR" sz="3600" dirty="0"/>
              <a:t>Akış Diyagramı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078D3F4-0F75-FC46-B371-2B0B4E6A1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B57E19FB-C0FC-9458-79F8-87B58E9F3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786" y="1175046"/>
            <a:ext cx="4806276" cy="5112750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Metin kutusu 9">
            <a:extLst>
              <a:ext uri="{FF2B5EF4-FFF2-40B4-BE49-F238E27FC236}">
                <a16:creationId xmlns:a16="http://schemas.microsoft.com/office/drawing/2014/main" id="{AA18341F-3567-7096-3F67-42F9B1CB4C93}"/>
              </a:ext>
            </a:extLst>
          </p:cNvPr>
          <p:cNvSpPr txBox="1"/>
          <p:nvPr/>
        </p:nvSpPr>
        <p:spPr>
          <a:xfrm>
            <a:off x="6303139" y="990335"/>
            <a:ext cx="521564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u="sng" dirty="0" err="1"/>
              <a:t>Interlock</a:t>
            </a:r>
            <a:r>
              <a:rPr lang="tr-TR" u="sng" dirty="0"/>
              <a:t> </a:t>
            </a:r>
            <a:r>
              <a:rPr lang="tr-TR" u="sng" dirty="0" err="1"/>
              <a:t>Situation</a:t>
            </a:r>
            <a:r>
              <a:rPr lang="tr-TR" u="sng" dirty="0"/>
              <a:t>:</a:t>
            </a:r>
            <a:r>
              <a:rPr lang="tr-TR" dirty="0"/>
              <a:t> </a:t>
            </a:r>
          </a:p>
          <a:p>
            <a:pPr algn="just"/>
            <a:r>
              <a:rPr lang="tr-TR" dirty="0"/>
              <a:t>Vakum ve sıcaklık değeri üzerinden sistem </a:t>
            </a:r>
            <a:r>
              <a:rPr lang="tr-TR" dirty="0" err="1"/>
              <a:t>interlock</a:t>
            </a:r>
            <a:r>
              <a:rPr lang="tr-TR" dirty="0"/>
              <a:t> durumuna girdiğinde ilk olarak sinyal üretecinden RF güç değeri -20 </a:t>
            </a:r>
            <a:r>
              <a:rPr lang="tr-TR" dirty="0" err="1"/>
              <a:t>dBm’e</a:t>
            </a:r>
            <a:r>
              <a:rPr lang="tr-TR" dirty="0"/>
              <a:t> düşürülerek sinyal üretecinden RF güç iletimi durdurulur; bu durumda RF yükselteçler de otomatik olarak kapatılır. </a:t>
            </a:r>
          </a:p>
          <a:p>
            <a:pPr algn="just"/>
            <a:r>
              <a:rPr lang="tr-TR" dirty="0" err="1"/>
              <a:t>Interlock</a:t>
            </a:r>
            <a:r>
              <a:rPr lang="tr-TR" dirty="0"/>
              <a:t> durumu vakumdaki artış sebebiyle gerçekleştiyse vakumun operasyonel (2e-8 mbar) değere ulaşması, sıcaklık sebebiyle gerçekleştiyse sıcaklığın da 40 °C’nin altına düşmesi beklenir. </a:t>
            </a:r>
          </a:p>
          <a:p>
            <a:pPr algn="just"/>
            <a:endParaRPr lang="tr-TR" dirty="0"/>
          </a:p>
          <a:p>
            <a:pPr algn="just"/>
            <a:r>
              <a:rPr lang="tr-TR" u="sng" dirty="0" err="1"/>
              <a:t>Wait</a:t>
            </a:r>
            <a:r>
              <a:rPr lang="tr-TR" u="sng" dirty="0"/>
              <a:t>:</a:t>
            </a:r>
            <a:r>
              <a:rPr lang="tr-TR" dirty="0"/>
              <a:t> </a:t>
            </a:r>
          </a:p>
          <a:p>
            <a:pPr algn="just"/>
            <a:r>
              <a:rPr lang="tr-TR" dirty="0"/>
              <a:t>Vakum değeri eğer 5e-8 </a:t>
            </a:r>
            <a:r>
              <a:rPr lang="tr-TR" dirty="0" err="1"/>
              <a:t>mbar’ın</a:t>
            </a:r>
            <a:r>
              <a:rPr lang="tr-TR" dirty="0"/>
              <a:t> üzerine çıkarsa kaviteye iletilen güç değeri bir basamak azaltılıp (4 W) bir önceki adıma gelinerek, vakumun 5e-8 </a:t>
            </a:r>
            <a:r>
              <a:rPr lang="tr-TR" dirty="0" err="1"/>
              <a:t>mbar'ın</a:t>
            </a:r>
            <a:r>
              <a:rPr lang="tr-TR" dirty="0"/>
              <a:t> altına düşmesi beklenir.</a:t>
            </a:r>
          </a:p>
          <a:p>
            <a:pPr algn="just"/>
            <a:r>
              <a:rPr lang="tr-TR" dirty="0"/>
              <a:t>Eğer koşullandırma işlemi hiçbir </a:t>
            </a:r>
            <a:r>
              <a:rPr lang="tr-TR" dirty="0" err="1"/>
              <a:t>interlock</a:t>
            </a:r>
            <a:r>
              <a:rPr lang="tr-TR" dirty="0"/>
              <a:t> durumuyla karşılaşmazsa kaviteye her bir güç değeri için bir dakika boyunca RF güç iletimi yapılır.</a:t>
            </a:r>
          </a:p>
          <a:p>
            <a:endParaRPr lang="tr-TR" dirty="0"/>
          </a:p>
        </p:txBody>
      </p:sp>
      <p:cxnSp>
        <p:nvCxnSpPr>
          <p:cNvPr id="12" name="Düz Ok Bağlayıcısı 11">
            <a:extLst>
              <a:ext uri="{FF2B5EF4-FFF2-40B4-BE49-F238E27FC236}">
                <a16:creationId xmlns:a16="http://schemas.microsoft.com/office/drawing/2014/main" id="{A70FDDD6-5E77-CA29-03B9-41F265C44C9B}"/>
              </a:ext>
            </a:extLst>
          </p:cNvPr>
          <p:cNvCxnSpPr>
            <a:cxnSpLocks/>
          </p:cNvCxnSpPr>
          <p:nvPr/>
        </p:nvCxnSpPr>
        <p:spPr>
          <a:xfrm flipH="1">
            <a:off x="4962617" y="1278384"/>
            <a:ext cx="1340522" cy="3009531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Düz Ok Bağlayıcısı 13">
            <a:extLst>
              <a:ext uri="{FF2B5EF4-FFF2-40B4-BE49-F238E27FC236}">
                <a16:creationId xmlns:a16="http://schemas.microsoft.com/office/drawing/2014/main" id="{8086A1A9-4D5F-952A-6305-28CEEEE81171}"/>
              </a:ext>
            </a:extLst>
          </p:cNvPr>
          <p:cNvCxnSpPr/>
          <p:nvPr/>
        </p:nvCxnSpPr>
        <p:spPr>
          <a:xfrm flipH="1">
            <a:off x="5042517" y="4287915"/>
            <a:ext cx="1260622" cy="870011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AE89-8BE4-4B49-8783-569BE69754FA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8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378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BAB5B1E-B102-CF16-CB66-604ABAEE7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encansiz@tarla-fel.org</a:t>
            </a:r>
            <a:endParaRPr lang="tr-TR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E7309725-8063-57A5-07A7-FFED57DB10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222" y="1207915"/>
            <a:ext cx="3193582" cy="3060862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2DEE26E1-506C-C9A8-AF08-12EC8C3A0F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609" y="1207915"/>
            <a:ext cx="3193582" cy="3060862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Metin kutusu 10">
            <a:extLst>
              <a:ext uri="{FF2B5EF4-FFF2-40B4-BE49-F238E27FC236}">
                <a16:creationId xmlns:a16="http://schemas.microsoft.com/office/drawing/2014/main" id="{8D00047D-24D6-1348-0305-924DAC743AD2}"/>
              </a:ext>
            </a:extLst>
          </p:cNvPr>
          <p:cNvSpPr txBox="1"/>
          <p:nvPr/>
        </p:nvSpPr>
        <p:spPr>
          <a:xfrm>
            <a:off x="1848035" y="4863417"/>
            <a:ext cx="84959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000" dirty="0"/>
              <a:t>Şartlandırma sırasında anlık verilerin takibinin yapılabilmesi için GUI hazırlandı.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000" dirty="0"/>
              <a:t>Kaviteden elde edilen güç değerlerine göre motor kullanılarak rezonans frekansı ayarlaması yapıldı.</a:t>
            </a:r>
          </a:p>
          <a:p>
            <a:endParaRPr lang="tr-TR" sz="2000" dirty="0"/>
          </a:p>
        </p:txBody>
      </p:sp>
      <p:sp>
        <p:nvSpPr>
          <p:cNvPr id="9" name="Başlık 1">
            <a:extLst>
              <a:ext uri="{FF2B5EF4-FFF2-40B4-BE49-F238E27FC236}">
                <a16:creationId xmlns:a16="http://schemas.microsoft.com/office/drawing/2014/main" id="{93514309-6426-CC90-BEE3-2F267E95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513" y="80708"/>
            <a:ext cx="5318479" cy="1089764"/>
          </a:xfrm>
        </p:spPr>
        <p:txBody>
          <a:bodyPr>
            <a:normAutofit/>
          </a:bodyPr>
          <a:lstStyle/>
          <a:p>
            <a:r>
              <a:rPr lang="tr-TR" sz="3600" dirty="0" smtClean="0"/>
              <a:t>Kontrol</a:t>
            </a:r>
            <a:endParaRPr lang="tr-TR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2" b="4974"/>
          <a:stretch/>
        </p:blipFill>
        <p:spPr>
          <a:xfrm>
            <a:off x="1524000" y="188686"/>
            <a:ext cx="9144000" cy="632822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040B-CE28-412C-AFBA-589EF392C81F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9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5181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arla_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50800">
          <a:solidFill>
            <a:srgbClr val="0000FF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arla_theme" id="{9F6154D8-FFAD-4501-B61A-CA92C61878BF}" vid="{7F4D2A27-0D29-4091-B90C-ECAA96584797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tarla_theme</Template>
  <TotalTime>21261</TotalTime>
  <Words>415</Words>
  <Application>Microsoft Office PowerPoint</Application>
  <PresentationFormat>Widescreen</PresentationFormat>
  <Paragraphs>115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Chalkboard SE Regular</vt:lpstr>
      <vt:lpstr>CMU Sans Serif Demi Condensed</vt:lpstr>
      <vt:lpstr>Hoefler Text</vt:lpstr>
      <vt:lpstr>Wingdings</vt:lpstr>
      <vt:lpstr>tarla_theme</vt:lpstr>
      <vt:lpstr>Custom Design</vt:lpstr>
      <vt:lpstr>TARLA Subharmonik Paketleyici Kavitesinin RF Şartlandırması</vt:lpstr>
      <vt:lpstr>İçerik</vt:lpstr>
      <vt:lpstr>Subharmonik Paketleyici</vt:lpstr>
      <vt:lpstr>Subharmonik Paketleyici</vt:lpstr>
      <vt:lpstr>Kavitenin Şartlandırmaya Hazırlanması</vt:lpstr>
      <vt:lpstr>RF Yükselteç ve iletim hattı elemanları</vt:lpstr>
      <vt:lpstr>Şartlandırma Devre Şeması</vt:lpstr>
      <vt:lpstr>Akış Diyagramı</vt:lpstr>
      <vt:lpstr>Kontrol</vt:lpstr>
      <vt:lpstr>Verilerin Analizi</vt:lpstr>
      <vt:lpstr>Verilerin Analizi</vt:lpstr>
      <vt:lpstr>Verilerin Analizi</vt:lpstr>
      <vt:lpstr>Verilerin Analizi</vt:lpstr>
      <vt:lpstr>Verilerin Analizi</vt:lpstr>
      <vt:lpstr>Verilerin Analizi</vt:lpstr>
      <vt:lpstr>Verilerin Analizi</vt:lpstr>
      <vt:lpstr>Teşekkürler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aaksoy</dc:creator>
  <cp:lastModifiedBy>Ozlem</cp:lastModifiedBy>
  <cp:revision>1089</cp:revision>
  <dcterms:created xsi:type="dcterms:W3CDTF">2019-02-26T15:32:10Z</dcterms:created>
  <dcterms:modified xsi:type="dcterms:W3CDTF">2023-12-01T21:46:24Z</dcterms:modified>
</cp:coreProperties>
</file>