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2" r:id="rId3"/>
    <p:sldId id="261" r:id="rId4"/>
    <p:sldId id="257" r:id="rId5"/>
    <p:sldId id="263" r:id="rId6"/>
    <p:sldId id="258" r:id="rId7"/>
    <p:sldId id="265" r:id="rId8"/>
    <p:sldId id="260" r:id="rId9"/>
    <p:sldId id="266" r:id="rId10"/>
    <p:sldId id="274" r:id="rId11"/>
    <p:sldId id="285" r:id="rId12"/>
    <p:sldId id="284" r:id="rId13"/>
    <p:sldId id="267" r:id="rId14"/>
    <p:sldId id="288" r:id="rId15"/>
    <p:sldId id="276" r:id="rId16"/>
    <p:sldId id="279" r:id="rId17"/>
    <p:sldId id="281" r:id="rId18"/>
    <p:sldId id="286" r:id="rId19"/>
    <p:sldId id="268" r:id="rId20"/>
    <p:sldId id="283" r:id="rId21"/>
    <p:sldId id="28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FC1F17CD-A385-4E80-BA70-3D6ECF629913}">
          <p14:sldIdLst>
            <p14:sldId id="256"/>
            <p14:sldId id="262"/>
            <p14:sldId id="261"/>
            <p14:sldId id="257"/>
            <p14:sldId id="263"/>
            <p14:sldId id="258"/>
            <p14:sldId id="265"/>
            <p14:sldId id="260"/>
            <p14:sldId id="266"/>
            <p14:sldId id="274"/>
            <p14:sldId id="285"/>
            <p14:sldId id="284"/>
            <p14:sldId id="267"/>
            <p14:sldId id="288"/>
            <p14:sldId id="276"/>
            <p14:sldId id="279"/>
            <p14:sldId id="281"/>
            <p14:sldId id="286"/>
            <p14:sldId id="268"/>
            <p14:sldId id="283"/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9A91"/>
    <a:srgbClr val="5D594E"/>
    <a:srgbClr val="B5A9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693" autoAdjust="0"/>
  </p:normalViewPr>
  <p:slideViewPr>
    <p:cSldViewPr snapToGrid="0">
      <p:cViewPr varScale="1">
        <p:scale>
          <a:sx n="110" d="100"/>
          <a:sy n="110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46D3-99E9-4F09-9F89-BE22A8683A27}" type="datetimeFigureOut">
              <a:rPr lang="tr-TR" smtClean="0"/>
              <a:t>3.12.2023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E7E43-A8E3-4319-A271-06FCB5E45AE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6612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09169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23428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8501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893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Elektrodlar arası mesafe 25mm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71692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9773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9629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51187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18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1333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7E7E43-A8E3-4319-A271-06FCB5E45AE3}" type="slidenum">
              <a:rPr lang="tr-TR" smtClean="0"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563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D435BA0-0474-23C4-C48B-5C1F9E087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E37F82E-994A-6881-DDC1-713FCB288D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162AB8D-30B0-B0C3-5F95-319CEB593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FFECBBA-F626-72A0-A2D9-31BF16C22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32A7FDB-A890-8800-105A-167269CA0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3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FAFD655-4F8E-E741-4309-1B33E5859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8031380-80C5-3DFC-5371-EB8490BD18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DFD5BFC-B589-E6CB-96A2-01C2EF3E2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6A274C9-D539-A2A1-6E58-82E1028B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88DAAFE-1FB2-11E3-5EED-BFA1757FC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6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B94FE6EC-6EBC-4BD6-C28C-4A4D698305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EAE06566-8C02-B40B-BC91-06A46CCDAC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C2E42F1-F9BB-6789-E364-673AF1B43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004CAB7-4AF9-F773-5F7B-88557448E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867434E-6C3F-D8A6-9927-AE813943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43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69F326C-7EA1-3175-DFC4-74E480415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5C4995A-71F3-00CD-3365-6FDCC28F4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A079A09-68A8-98EC-BCAF-580058069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8F0F2CC-A1D3-D827-1B6B-244D95778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498AD27-0D4F-3F85-2FAA-69CFCFB62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69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AC8A730-4FCD-9559-9AF0-E44EBD7BC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FB03177-208F-707B-FBA7-29B9ECE01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2A7D2B0-FCE3-939F-73FE-33AE8A379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9C27737-136A-FF1B-67F5-E2213C241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C7AD4E9-7D1B-E5E0-2CC0-1D60ADAF8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65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8E0F044-6ACE-3CE9-D400-641151156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466A0AD-6AB4-5496-0CD7-002584D11D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13EC154-5B66-F0C5-4CF6-C19159E14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EBED24B0-9604-E8C3-2FCF-C02EF81B8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C28A888-67CD-B4FE-ECC1-E07BBE7C0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B2B483C-3B46-FEC4-0454-5E41C3173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2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8DFC22A-5F29-6853-E57B-65F095B50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1335F24-E438-A07C-3A5F-568394CC6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B5748FF-5C11-729B-7AB6-B1532673A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7CFAE28C-1DD1-40E4-313D-29AFD088DC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1A3A9A8A-85DD-17FD-3B2F-F67E585C9D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3E2601E3-8F2F-7D01-00DC-4274E76E8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C929C068-AB3B-2716-5DF0-2DC9EF439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43ECE86E-26ED-9699-B0DB-C41AF2980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2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2AC4C60-1E55-0B1B-8B45-14DA4B7E7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6A658CC3-AFC8-E377-7DDA-DC1EA86A3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E65FC72-24CB-7813-FEA4-3637DA7C2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FE8E204-2789-BE07-9CC2-4524B1193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8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38133664-BC06-6DCA-CA26-FEC39DFA7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3CBB3D20-DA66-F6B2-94BE-14084251F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7FD935EF-CF2F-BDEF-BFDE-2C9D5B1A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7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F53865D-B9FF-75DC-F6E1-48F154EA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1907A20-8236-52B7-6925-8A844AA5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5B3DEAD-E156-39CE-48A1-513FD2E8CF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9C4567E-FD4C-F38A-6A5C-1F52D00BD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CC700674-4D46-D384-0F03-AE83896B1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CB130DCF-FE58-1C98-A316-F8C36BFD3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33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D158197-6221-9568-E9CF-E90B4EAAC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B3EEB407-7BD1-B725-297C-50F0802A8B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FF794DF8-A99D-F435-0226-00ED83DC4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D0F5C343-7BC1-E2F1-B379-9A3BC9732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D5695468-95C6-EAD5-D988-CB524E5AC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6E75E796-ED4E-FB9D-5EEB-FA188F704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5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935BF862-5956-B429-EE06-EDC8F0BDE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688BDE4-3BE0-066B-593C-BAE66EDCB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036DC69-1DDC-0229-9DCB-E1FA457129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6D18988-EB1C-121F-6416-E3C4A3FB8C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D0F4E5-BEBA-0568-32F3-05CFE8C80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26E47-59AD-4C0C-A57F-FDFDD0CCF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3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DFC4A9-C799-BEE2-5346-C2F613FA3B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629" y="981579"/>
            <a:ext cx="11130742" cy="1759671"/>
          </a:xfrm>
        </p:spPr>
        <p:txBody>
          <a:bodyPr>
            <a:normAutofit fontScale="90000"/>
          </a:bodyPr>
          <a:lstStyle/>
          <a:p>
            <a:r>
              <a:rPr lang="tr-TR" dirty="0"/>
              <a:t>KAHVELab Kalıcı Mıknatıslı İyon Kaynağı ve DEDA Hattında Demet Ölçümleri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A60C4E96-4043-AF96-97A0-B334B79EB1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3580" y="3047941"/>
            <a:ext cx="9380220" cy="1655762"/>
          </a:xfrm>
        </p:spPr>
        <p:txBody>
          <a:bodyPr>
            <a:noAutofit/>
          </a:bodyPr>
          <a:lstStyle/>
          <a:p>
            <a:r>
              <a:rPr lang="tr-TR" u="sng" dirty="0"/>
              <a:t>Arda İnanç </a:t>
            </a:r>
            <a:r>
              <a:rPr lang="tr-TR" sz="2000" u="sng" dirty="0"/>
              <a:t>(arda.inanc1@boun.edu.tr)</a:t>
            </a:r>
            <a:r>
              <a:rPr lang="tr-TR" sz="2000" dirty="0"/>
              <a:t>,</a:t>
            </a:r>
            <a:br>
              <a:rPr lang="tr-TR" dirty="0"/>
            </a:br>
            <a:r>
              <a:rPr lang="tr-TR" dirty="0"/>
              <a:t>Duygu Halis, Gökhan Ünel, Erkcan Özcan, Salim Oğur,</a:t>
            </a:r>
            <a:br>
              <a:rPr lang="tr-TR" dirty="0"/>
            </a:br>
            <a:r>
              <a:rPr lang="tr-TR" dirty="0"/>
              <a:t>Aytül Adıgüzel, Emir Deliacı, Ahmetcan Sansar, Aslıhan Çağlar, Oğuz Koçer</a:t>
            </a:r>
          </a:p>
        </p:txBody>
      </p:sp>
      <p:pic>
        <p:nvPicPr>
          <p:cNvPr id="6" name="Resim 5" descr="metin, yazı tipi, grafik, logo içeren bir resim&#10;&#10;Açıklama otomatik olarak oluşturuldu">
            <a:extLst>
              <a:ext uri="{FF2B5EF4-FFF2-40B4-BE49-F238E27FC236}">
                <a16:creationId xmlns:a16="http://schemas.microsoft.com/office/drawing/2014/main" id="{3721147F-A85A-D041-524C-396AE26B3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67" y="5010394"/>
            <a:ext cx="2850643" cy="900000"/>
          </a:xfrm>
          <a:prstGeom prst="rect">
            <a:avLst/>
          </a:prstGeom>
        </p:spPr>
      </p:pic>
      <p:sp>
        <p:nvSpPr>
          <p:cNvPr id="7" name="Alt Bilgi Yer Tutucusu 6">
            <a:extLst>
              <a:ext uri="{FF2B5EF4-FFF2-40B4-BE49-F238E27FC236}">
                <a16:creationId xmlns:a16="http://schemas.microsoft.com/office/drawing/2014/main" id="{BF8276F7-B53C-519B-8CDE-B5D6993F0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0692" y="6356350"/>
            <a:ext cx="4372708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8" name="Slayt Numarası Yer Tutucusu 7">
            <a:extLst>
              <a:ext uri="{FF2B5EF4-FFF2-40B4-BE49-F238E27FC236}">
                <a16:creationId xmlns:a16="http://schemas.microsoft.com/office/drawing/2014/main" id="{C9A8268C-5864-4C13-0E73-ABFA456AF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</a:t>
            </a:fld>
            <a:endParaRPr lang="en-US"/>
          </a:p>
        </p:txBody>
      </p:sp>
      <p:sp>
        <p:nvSpPr>
          <p:cNvPr id="9" name="Veri Yer Tutucusu 8">
            <a:extLst>
              <a:ext uri="{FF2B5EF4-FFF2-40B4-BE49-F238E27FC236}">
                <a16:creationId xmlns:a16="http://schemas.microsoft.com/office/drawing/2014/main" id="{AB08C7DD-D4C9-1CFC-FEE8-7A0C3D61E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pic>
        <p:nvPicPr>
          <p:cNvPr id="10" name="Resim 9" descr="metin, daire, logo, ticari marka içeren bir resim&#10;&#10;Açıklama otomatik olarak oluşturuldu">
            <a:extLst>
              <a:ext uri="{FF2B5EF4-FFF2-40B4-BE49-F238E27FC236}">
                <a16:creationId xmlns:a16="http://schemas.microsoft.com/office/drawing/2014/main" id="{D020D1B6-8D43-8ECB-8FC9-5F4E6A883D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800" y="4740394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010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649E7DB-B598-91DC-A4E4-5E40C72D8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07"/>
            <a:ext cx="11049000" cy="789440"/>
          </a:xfrm>
        </p:spPr>
        <p:txBody>
          <a:bodyPr>
            <a:normAutofit fontScale="90000"/>
          </a:bodyPr>
          <a:lstStyle/>
          <a:p>
            <a:r>
              <a:rPr lang="tr-TR" dirty="0"/>
              <a:t>Parıldak Ekran İle Demet Profili Benzetimi ve Ölçümü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03AE160-9438-7996-2EC3-D071F4A6A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E1AE559-99B8-6EFB-1660-152325730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24654" y="6356350"/>
            <a:ext cx="4328746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1D36674-F4E4-3C06-E58E-9808585C1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10</a:t>
            </a:fld>
            <a:endParaRPr lang="en-US"/>
          </a:p>
        </p:txBody>
      </p:sp>
      <p:pic>
        <p:nvPicPr>
          <p:cNvPr id="26" name="Resim 25" descr="daire, uzay, boşluk, mekan içeren bir resim&#10;&#10;Açıklama otomatik olarak oluşturuldu">
            <a:extLst>
              <a:ext uri="{FF2B5EF4-FFF2-40B4-BE49-F238E27FC236}">
                <a16:creationId xmlns:a16="http://schemas.microsoft.com/office/drawing/2014/main" id="{03880F68-3DB6-46AB-2815-A051593703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610" y="3429000"/>
            <a:ext cx="3065097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Metin kutusu 26">
            <a:extLst>
              <a:ext uri="{FF2B5EF4-FFF2-40B4-BE49-F238E27FC236}">
                <a16:creationId xmlns:a16="http://schemas.microsoft.com/office/drawing/2014/main" id="{DCF55FCA-3D68-CB6C-5D5E-41F6B58ECA1E}"/>
              </a:ext>
            </a:extLst>
          </p:cNvPr>
          <p:cNvSpPr txBox="1"/>
          <p:nvPr/>
        </p:nvSpPr>
        <p:spPr>
          <a:xfrm>
            <a:off x="6737838" y="6072242"/>
            <a:ext cx="352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Parıldak Ekranda Demet Görüntüsü</a:t>
            </a:r>
          </a:p>
        </p:txBody>
      </p:sp>
      <p:pic>
        <p:nvPicPr>
          <p:cNvPr id="31" name="Resim 30" descr="ekran görüntüsü, çizgi, öykü gelişim çizgisi; kumpas; grafiğini çıkarma, metin içeren bir resim&#10;&#10;Açıklama otomatik olarak oluşturuldu">
            <a:extLst>
              <a:ext uri="{FF2B5EF4-FFF2-40B4-BE49-F238E27FC236}">
                <a16:creationId xmlns:a16="http://schemas.microsoft.com/office/drawing/2014/main" id="{49B056C9-4FC0-2DA7-CD10-1541CBC93A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51" y="1004661"/>
            <a:ext cx="5393259" cy="18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" name="Resim 35" descr="çizgi, öykü gelişim çizgisi; kumpas; grafiğini çıkarma, diyagram, metin içeren bir resim&#10;&#10;Açıklama otomatik olarak oluşturuldu">
            <a:extLst>
              <a:ext uri="{FF2B5EF4-FFF2-40B4-BE49-F238E27FC236}">
                <a16:creationId xmlns:a16="http://schemas.microsoft.com/office/drawing/2014/main" id="{9AB4D749-8CDB-8E2B-BB93-2521E4C26C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298" y="3311576"/>
            <a:ext cx="4190366" cy="2873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" name="Resim 37" descr="ekran görüntüsü, metin, daire, astronomi içeren bir resim&#10;&#10;Açıklama otomatik olarak oluşturuldu">
            <a:extLst>
              <a:ext uri="{FF2B5EF4-FFF2-40B4-BE49-F238E27FC236}">
                <a16:creationId xmlns:a16="http://schemas.microsoft.com/office/drawing/2014/main" id="{D9E178AA-DEA5-EAE4-B3BA-B154113528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610" y="1004661"/>
            <a:ext cx="3065097" cy="23190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4448B22E-C440-A4D3-3527-05B117E7FE55}"/>
              </a:ext>
            </a:extLst>
          </p:cNvPr>
          <p:cNvSpPr txBox="1"/>
          <p:nvPr/>
        </p:nvSpPr>
        <p:spPr>
          <a:xfrm>
            <a:off x="10260478" y="1587937"/>
            <a:ext cx="1878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Demet Çapı (FWHM): ~ 26mm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6FFB73BE-B4C4-F3E7-A60B-5CA72F8CE9BA}"/>
              </a:ext>
            </a:extLst>
          </p:cNvPr>
          <p:cNvSpPr txBox="1"/>
          <p:nvPr/>
        </p:nvSpPr>
        <p:spPr>
          <a:xfrm>
            <a:off x="2263643" y="2856745"/>
            <a:ext cx="352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IBSimu Benzetimi</a:t>
            </a:r>
          </a:p>
        </p:txBody>
      </p:sp>
    </p:spTree>
    <p:extLst>
      <p:ext uri="{BB962C8B-B14F-4D97-AF65-F5344CB8AC3E}">
        <p14:creationId xmlns:p14="http://schemas.microsoft.com/office/powerpoint/2010/main" val="1638228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9AAA153-47E8-4595-3792-2E6C9F7A1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663077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 err="1"/>
              <a:t>PyILDA</a:t>
            </a:r>
            <a:endParaRPr lang="tr-TR" dirty="0"/>
          </a:p>
        </p:txBody>
      </p:sp>
      <p:pic>
        <p:nvPicPr>
          <p:cNvPr id="7" name="Screencast-from-02-12-2023-21_46_16">
            <a:hlinkClick r:id="" action="ppaction://media"/>
            <a:extLst>
              <a:ext uri="{FF2B5EF4-FFF2-40B4-BE49-F238E27FC236}">
                <a16:creationId xmlns:a16="http://schemas.microsoft.com/office/drawing/2014/main" id="{2D106C58-8E7A-2408-7035-E225375DEA3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3330" y="914564"/>
            <a:ext cx="11625339" cy="5326823"/>
          </a:xfrm>
        </p:spPr>
      </p:pic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E5C9934-1AB3-2289-314F-F8712D3B5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53CBDCB-59E5-D010-D62D-18714EDC7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3785" y="6356350"/>
            <a:ext cx="4249615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FBD8C89-C343-3660-FCE3-8646CD4C5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2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649E7DB-B598-91DC-A4E4-5E40C72D8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17" y="136525"/>
            <a:ext cx="11458304" cy="1325563"/>
          </a:xfrm>
        </p:spPr>
        <p:txBody>
          <a:bodyPr>
            <a:normAutofit/>
          </a:bodyPr>
          <a:lstStyle/>
          <a:p>
            <a:r>
              <a:rPr lang="tr-TR" sz="3400" dirty="0"/>
              <a:t>İyon Kaynağı Sonrasında DEDA Hattı Üzerinde Benzetim Çalışması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03AE160-9438-7996-2EC3-D071F4A6A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E1AE559-99B8-6EFB-1660-152325730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24654" y="6356350"/>
            <a:ext cx="4328746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1D36674-F4E4-3C06-E58E-9808585C1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12</a:t>
            </a:fld>
            <a:endParaRPr lang="en-US"/>
          </a:p>
        </p:txBody>
      </p:sp>
      <p:pic>
        <p:nvPicPr>
          <p:cNvPr id="9" name="Resim 8" descr="ekran görüntüsü, metin, multimedya yazılımı, grafik yazılımı içeren bir resim&#10;&#10;Açıklama otomatik olarak oluşturuldu">
            <a:extLst>
              <a:ext uri="{FF2B5EF4-FFF2-40B4-BE49-F238E27FC236}">
                <a16:creationId xmlns:a16="http://schemas.microsoft.com/office/drawing/2014/main" id="{9C6A14E9-FBD5-FEFF-ED25-CF344F0B1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7" y="1200830"/>
            <a:ext cx="11303145" cy="514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450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8BD29D-B007-734F-8EC2-5E3B95F5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8008"/>
            <a:ext cx="10515600" cy="902591"/>
          </a:xfrm>
        </p:spPr>
        <p:txBody>
          <a:bodyPr/>
          <a:lstStyle/>
          <a:p>
            <a:r>
              <a:rPr lang="tr-TR" dirty="0"/>
              <a:t>Tuzluk Yöntemi İle Enine Yayınım Ölçümü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00BAE95-B123-784D-75C7-80B4ADB0C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6CCA643-A3BB-2BD6-C3A4-1A155B941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7408" y="6356350"/>
            <a:ext cx="4275992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BB6875B-4B78-34EC-9FBC-EBECA33A9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13</a:t>
            </a:fld>
            <a:endParaRPr lang="en-US"/>
          </a:p>
        </p:txBody>
      </p:sp>
      <p:pic>
        <p:nvPicPr>
          <p:cNvPr id="20" name="İçerik Yer Tutucusu 19" descr="metin, diyagram, çizim, teknik çizim içeren bir resim&#10;&#10;Açıklama otomatik olarak oluşturuldu">
            <a:extLst>
              <a:ext uri="{FF2B5EF4-FFF2-40B4-BE49-F238E27FC236}">
                <a16:creationId xmlns:a16="http://schemas.microsoft.com/office/drawing/2014/main" id="{97F82EE0-0A6A-9C41-330A-E7444CC3FA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60" y="945868"/>
            <a:ext cx="6372496" cy="3996855"/>
          </a:xfrm>
        </p:spPr>
      </p:pic>
      <p:sp>
        <p:nvSpPr>
          <p:cNvPr id="22" name="Metin kutusu 21">
            <a:extLst>
              <a:ext uri="{FF2B5EF4-FFF2-40B4-BE49-F238E27FC236}">
                <a16:creationId xmlns:a16="http://schemas.microsoft.com/office/drawing/2014/main" id="{037C4E80-05D4-15E5-AD88-89010A918059}"/>
              </a:ext>
            </a:extLst>
          </p:cNvPr>
          <p:cNvSpPr txBox="1"/>
          <p:nvPr/>
        </p:nvSpPr>
        <p:spPr>
          <a:xfrm>
            <a:off x="7550331" y="5940508"/>
            <a:ext cx="38034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Duygu Halis – Yüksek Lisans Tezi, 2024</a:t>
            </a:r>
          </a:p>
        </p:txBody>
      </p:sp>
      <p:pic>
        <p:nvPicPr>
          <p:cNvPr id="23" name="Resim 22" descr="uzay, boşluk, mekan, astronomi, gri, daire içeren bir resim&#10;&#10;Açıklama otomatik olarak oluşturuldu">
            <a:extLst>
              <a:ext uri="{FF2B5EF4-FFF2-40B4-BE49-F238E27FC236}">
                <a16:creationId xmlns:a16="http://schemas.microsoft.com/office/drawing/2014/main" id="{A1F816D8-ED59-5E5F-EB0A-AD1A281F39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519" y="3207003"/>
            <a:ext cx="2845924" cy="2469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İçerik Yer Tutucusu 8" descr="yer, dış mekan, omurgasız içeren bir resim&#10;&#10;Açıklama otomatik olarak oluşturuldu">
            <a:extLst>
              <a:ext uri="{FF2B5EF4-FFF2-40B4-BE49-F238E27FC236}">
                <a16:creationId xmlns:a16="http://schemas.microsoft.com/office/drawing/2014/main" id="{1D2D2EFE-F101-2830-74E6-8D907E676F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728" y="1518676"/>
            <a:ext cx="1287736" cy="126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5" name="Düz Ok Bağlayıcısı 24">
            <a:extLst>
              <a:ext uri="{FF2B5EF4-FFF2-40B4-BE49-F238E27FC236}">
                <a16:creationId xmlns:a16="http://schemas.microsoft.com/office/drawing/2014/main" id="{9A49C840-9311-8AFB-7DF6-0AC6A13E8E9A}"/>
              </a:ext>
            </a:extLst>
          </p:cNvPr>
          <p:cNvCxnSpPr>
            <a:cxnSpLocks/>
          </p:cNvCxnSpPr>
          <p:nvPr/>
        </p:nvCxnSpPr>
        <p:spPr>
          <a:xfrm flipV="1">
            <a:off x="9167835" y="2509077"/>
            <a:ext cx="1186961" cy="870439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Resim 2" descr="ekran görüntüsü, metin, multimedya yazılımı, astronomi içeren bir resim&#10;&#10;Açıklama otomatik olarak oluşturuldu">
            <a:extLst>
              <a:ext uri="{FF2B5EF4-FFF2-40B4-BE49-F238E27FC236}">
                <a16:creationId xmlns:a16="http://schemas.microsoft.com/office/drawing/2014/main" id="{C28BD27B-59DC-8B27-17AB-75F3347C51B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7" t="35323" r="6327" b="33959"/>
          <a:stretch/>
        </p:blipFill>
        <p:spPr>
          <a:xfrm>
            <a:off x="8047893" y="1518676"/>
            <a:ext cx="1446387" cy="126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Metin kutusu 11">
            <a:extLst>
              <a:ext uri="{FF2B5EF4-FFF2-40B4-BE49-F238E27FC236}">
                <a16:creationId xmlns:a16="http://schemas.microsoft.com/office/drawing/2014/main" id="{17C1EC97-DF97-3E1A-9509-DB7BD376FBEC}"/>
              </a:ext>
            </a:extLst>
          </p:cNvPr>
          <p:cNvSpPr txBox="1"/>
          <p:nvPr/>
        </p:nvSpPr>
        <p:spPr>
          <a:xfrm>
            <a:off x="1395548" y="4990241"/>
            <a:ext cx="43717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Tuzluk Parametreleri: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Delik çapı: 100 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Tuzluk plakası: 50mmx50mmx0.2mm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Delik sayısı: 21x21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71333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00B2D2A-AF1D-65CF-E364-D611C617E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0996"/>
            <a:ext cx="10515600" cy="981561"/>
          </a:xfrm>
        </p:spPr>
        <p:txBody>
          <a:bodyPr/>
          <a:lstStyle/>
          <a:p>
            <a:r>
              <a:rPr lang="tr-TR" dirty="0"/>
              <a:t>Tuzluk Benzetimi</a:t>
            </a:r>
          </a:p>
        </p:txBody>
      </p:sp>
      <p:pic>
        <p:nvPicPr>
          <p:cNvPr id="8" name="İçerik Yer Tutucusu 7" descr="ekran görüntüsü, metin, grafik yazılımı, 3B modelleme içeren bir resim&#10;&#10;Açıklama otomatik olarak oluşturuldu">
            <a:extLst>
              <a:ext uri="{FF2B5EF4-FFF2-40B4-BE49-F238E27FC236}">
                <a16:creationId xmlns:a16="http://schemas.microsoft.com/office/drawing/2014/main" id="{5C68414C-066C-35DD-DF7B-D76D2E6FD6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40" y="914401"/>
            <a:ext cx="11567120" cy="5251738"/>
          </a:xfrm>
        </p:spPr>
      </p:pic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B64D900-8CDB-ABFB-2DE9-A7947EEFF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83361DD-80EF-AB11-8E7A-04FC8F9E7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5314" y="6356350"/>
            <a:ext cx="4278086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B18262-B51E-10F8-7FE8-1924CA850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665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8BD29D-B007-734F-8EC2-5E3B95F5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189"/>
            <a:ext cx="10515600" cy="816718"/>
          </a:xfrm>
        </p:spPr>
        <p:txBody>
          <a:bodyPr/>
          <a:lstStyle/>
          <a:p>
            <a:r>
              <a:rPr lang="tr-TR" dirty="0"/>
              <a:t>Tuzluk Yöntemi İle Enine Yayınım Ölçümü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00BAE95-B123-784D-75C7-80B4ADB0C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6CCA643-A3BB-2BD6-C3A4-1A155B941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7408" y="6356350"/>
            <a:ext cx="4275992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BB6875B-4B78-34EC-9FBC-EBECA33A9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15</a:t>
            </a:fld>
            <a:endParaRPr lang="en-US"/>
          </a:p>
        </p:txBody>
      </p:sp>
      <p:pic>
        <p:nvPicPr>
          <p:cNvPr id="7" name="Resim 6" descr="ekran görüntüsü, metin, 3B modelleme, grafik yazılımı içeren bir resim&#10;&#10;Açıklama otomatik olarak oluşturuldu">
            <a:extLst>
              <a:ext uri="{FF2B5EF4-FFF2-40B4-BE49-F238E27FC236}">
                <a16:creationId xmlns:a16="http://schemas.microsoft.com/office/drawing/2014/main" id="{A13A34D1-E75D-7279-1D93-C9D5561BD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83" y="999000"/>
            <a:ext cx="10727834" cy="486000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1566E171-4991-8611-2A81-DD97054D5E39}"/>
              </a:ext>
            </a:extLst>
          </p:cNvPr>
          <p:cNvSpPr txBox="1"/>
          <p:nvPr/>
        </p:nvSpPr>
        <p:spPr>
          <a:xfrm>
            <a:off x="5112727" y="5845323"/>
            <a:ext cx="1966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Sadece Eşik Filtreli</a:t>
            </a:r>
          </a:p>
        </p:txBody>
      </p:sp>
    </p:spTree>
    <p:extLst>
      <p:ext uri="{BB962C8B-B14F-4D97-AF65-F5344CB8AC3E}">
        <p14:creationId xmlns:p14="http://schemas.microsoft.com/office/powerpoint/2010/main" val="2950368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8BD29D-B007-734F-8EC2-5E3B95F5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189"/>
            <a:ext cx="10515600" cy="816718"/>
          </a:xfrm>
        </p:spPr>
        <p:txBody>
          <a:bodyPr/>
          <a:lstStyle/>
          <a:p>
            <a:r>
              <a:rPr lang="tr-TR" dirty="0"/>
              <a:t>Tuzluk Yöntemi İle Enine Yayınım Ölçümü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00BAE95-B123-784D-75C7-80B4ADB0C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6CCA643-A3BB-2BD6-C3A4-1A155B941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7408" y="6356350"/>
            <a:ext cx="4275992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BB6875B-4B78-34EC-9FBC-EBECA33A9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16</a:t>
            </a:fld>
            <a:endParaRPr lang="en-US"/>
          </a:p>
        </p:txBody>
      </p:sp>
      <p:pic>
        <p:nvPicPr>
          <p:cNvPr id="3" name="Resim 2" descr="ekran görüntüsü, grafik yazılımı, multimedya yazılımı, metin içeren bir resim&#10;&#10;Açıklama otomatik olarak oluşturuldu">
            <a:extLst>
              <a:ext uri="{FF2B5EF4-FFF2-40B4-BE49-F238E27FC236}">
                <a16:creationId xmlns:a16="http://schemas.microsoft.com/office/drawing/2014/main" id="{0F79516C-BD74-3C9A-CD73-AC805A61A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40" y="999000"/>
            <a:ext cx="10693119" cy="4860000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C8EAEB0D-401D-F6C9-E252-7010A0024F1A}"/>
              </a:ext>
            </a:extLst>
          </p:cNvPr>
          <p:cNvSpPr txBox="1"/>
          <p:nvPr/>
        </p:nvSpPr>
        <p:spPr>
          <a:xfrm>
            <a:off x="4977346" y="5848423"/>
            <a:ext cx="2237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Eşik &amp; Medyan Filtreli</a:t>
            </a:r>
          </a:p>
        </p:txBody>
      </p:sp>
    </p:spTree>
    <p:extLst>
      <p:ext uri="{BB962C8B-B14F-4D97-AF65-F5344CB8AC3E}">
        <p14:creationId xmlns:p14="http://schemas.microsoft.com/office/powerpoint/2010/main" val="37438136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8BD29D-B007-734F-8EC2-5E3B95F5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189"/>
            <a:ext cx="10515600" cy="816718"/>
          </a:xfrm>
        </p:spPr>
        <p:txBody>
          <a:bodyPr/>
          <a:lstStyle/>
          <a:p>
            <a:r>
              <a:rPr lang="tr-TR" dirty="0"/>
              <a:t>Tuzluk Yöntemi İle Enine Yayınım Ölçümü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00BAE95-B123-784D-75C7-80B4ADB0C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6CCA643-A3BB-2BD6-C3A4-1A155B941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7408" y="6356350"/>
            <a:ext cx="4275992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BB6875B-4B78-34EC-9FBC-EBECA33A9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17</a:t>
            </a:fld>
            <a:endParaRPr lang="en-US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1566E171-4991-8611-2A81-DD97054D5E39}"/>
              </a:ext>
            </a:extLst>
          </p:cNvPr>
          <p:cNvSpPr txBox="1"/>
          <p:nvPr/>
        </p:nvSpPr>
        <p:spPr>
          <a:xfrm>
            <a:off x="5112727" y="4962714"/>
            <a:ext cx="1966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Eşik Filtreli</a:t>
            </a:r>
          </a:p>
        </p:txBody>
      </p:sp>
      <p:pic>
        <p:nvPicPr>
          <p:cNvPr id="15" name="Resim 14" descr="ekran görüntüsü, metin, multimedya yazılımı, astronomi içeren bir resim&#10;&#10;Açıklama otomatik olarak oluşturuldu">
            <a:extLst>
              <a:ext uri="{FF2B5EF4-FFF2-40B4-BE49-F238E27FC236}">
                <a16:creationId xmlns:a16="http://schemas.microsoft.com/office/drawing/2014/main" id="{58269108-A4C2-A5AA-9F81-C31C2585DD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582" y="1956322"/>
            <a:ext cx="3850435" cy="28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Resim 16" descr="ekran görüntüsü, metin, uzay, boşluk, mekan, Astronomi nesnesi içeren bir resim&#10;&#10;Açıklama otomatik olarak oluşturuldu">
            <a:extLst>
              <a:ext uri="{FF2B5EF4-FFF2-40B4-BE49-F238E27FC236}">
                <a16:creationId xmlns:a16="http://schemas.microsoft.com/office/drawing/2014/main" id="{DDAE6808-D727-8114-AF37-BE4B9DB535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689" y="1956322"/>
            <a:ext cx="3876622" cy="28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Metin kutusu 19">
            <a:extLst>
              <a:ext uri="{FF2B5EF4-FFF2-40B4-BE49-F238E27FC236}">
                <a16:creationId xmlns:a16="http://schemas.microsoft.com/office/drawing/2014/main" id="{72F26BFA-3F90-5CD6-5286-5B9AE8227EDD}"/>
              </a:ext>
            </a:extLst>
          </p:cNvPr>
          <p:cNvSpPr txBox="1"/>
          <p:nvPr/>
        </p:nvSpPr>
        <p:spPr>
          <a:xfrm>
            <a:off x="8529918" y="4962714"/>
            <a:ext cx="2957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Eşik &amp; Medyan Filtreli</a:t>
            </a: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06BE36F3-AF1C-C7D1-AD78-41B322D5FA2C}"/>
              </a:ext>
            </a:extLst>
          </p:cNvPr>
          <p:cNvSpPr txBox="1"/>
          <p:nvPr/>
        </p:nvSpPr>
        <p:spPr>
          <a:xfrm>
            <a:off x="1189780" y="4962714"/>
            <a:ext cx="1966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Ham Görüntü</a:t>
            </a:r>
          </a:p>
        </p:txBody>
      </p:sp>
      <p:pic>
        <p:nvPicPr>
          <p:cNvPr id="23" name="Resim 22" descr="ekran görüntüsü, uzay, boşluk, mekan, evren, kainat, astronomi içeren bir resim&#10;&#10;Açıklama otomatik olarak oluşturuldu">
            <a:extLst>
              <a:ext uri="{FF2B5EF4-FFF2-40B4-BE49-F238E27FC236}">
                <a16:creationId xmlns:a16="http://schemas.microsoft.com/office/drawing/2014/main" id="{F06CEBDE-9882-B2AF-8CD0-519D829536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51" y="1956322"/>
            <a:ext cx="3837405" cy="28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0884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1CDBB58-2DD8-40BF-9910-4802A846C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Enine Yayınım ve </a:t>
            </a:r>
            <a:r>
              <a:rPr lang="tr-TR" dirty="0" err="1"/>
              <a:t>Twiss</a:t>
            </a:r>
            <a:r>
              <a:rPr lang="tr-TR" dirty="0"/>
              <a:t> Parametreleri</a:t>
            </a:r>
          </a:p>
        </p:txBody>
      </p:sp>
      <p:graphicFrame>
        <p:nvGraphicFramePr>
          <p:cNvPr id="7" name="İçerik Yer Tutucusu 6">
            <a:extLst>
              <a:ext uri="{FF2B5EF4-FFF2-40B4-BE49-F238E27FC236}">
                <a16:creationId xmlns:a16="http://schemas.microsoft.com/office/drawing/2014/main" id="{BAD7DEAD-53BB-3009-A010-8E1FD1230B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863203"/>
              </p:ext>
            </p:extLst>
          </p:nvPr>
        </p:nvGraphicFramePr>
        <p:xfrm>
          <a:off x="687348" y="2203268"/>
          <a:ext cx="10817303" cy="2837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400">
                  <a:extLst>
                    <a:ext uri="{9D8B030D-6E8A-4147-A177-3AD203B41FA5}">
                      <a16:colId xmlns:a16="http://schemas.microsoft.com/office/drawing/2014/main" val="1670409427"/>
                    </a:ext>
                  </a:extLst>
                </a:gridCol>
                <a:gridCol w="2128968">
                  <a:extLst>
                    <a:ext uri="{9D8B030D-6E8A-4147-A177-3AD203B41FA5}">
                      <a16:colId xmlns:a16="http://schemas.microsoft.com/office/drawing/2014/main" val="2544550404"/>
                    </a:ext>
                  </a:extLst>
                </a:gridCol>
                <a:gridCol w="2382072">
                  <a:extLst>
                    <a:ext uri="{9D8B030D-6E8A-4147-A177-3AD203B41FA5}">
                      <a16:colId xmlns:a16="http://schemas.microsoft.com/office/drawing/2014/main" val="4164581747"/>
                    </a:ext>
                  </a:extLst>
                </a:gridCol>
                <a:gridCol w="2149285">
                  <a:extLst>
                    <a:ext uri="{9D8B030D-6E8A-4147-A177-3AD203B41FA5}">
                      <a16:colId xmlns:a16="http://schemas.microsoft.com/office/drawing/2014/main" val="955946625"/>
                    </a:ext>
                  </a:extLst>
                </a:gridCol>
                <a:gridCol w="1978578">
                  <a:extLst>
                    <a:ext uri="{9D8B030D-6E8A-4147-A177-3AD203B41FA5}">
                      <a16:colId xmlns:a16="http://schemas.microsoft.com/office/drawing/2014/main" val="2067486752"/>
                    </a:ext>
                  </a:extLst>
                </a:gridCol>
              </a:tblGrid>
              <a:tr h="12265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dirty="0" err="1"/>
                        <a:t>PyILDA</a:t>
                      </a:r>
                      <a:r>
                        <a:rPr lang="tr-TR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DEDA Hattı Üzerinde Hesaplanan</a:t>
                      </a:r>
                    </a:p>
                    <a:p>
                      <a:pPr algn="ctr"/>
                      <a:r>
                        <a:rPr lang="tr-TR" dirty="0"/>
                        <a:t>Benzetim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Tuzluk Benzetimi İle Hesaplanan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dirty="0"/>
                        <a:t>Eşik Filtreli Deneysel Veri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Eşik &amp; Medyan Filtreli Deneysel Veri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8425340"/>
                  </a:ext>
                </a:extLst>
              </a:tr>
              <a:tr h="485229"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Geometrik Yayınım (</a:t>
                      </a:r>
                      <a:r>
                        <a:rPr lang="el-G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</a:t>
                      </a:r>
                      <a:r>
                        <a:rPr lang="tr-TR" dirty="0"/>
                        <a:t>.</a:t>
                      </a:r>
                      <a:r>
                        <a:rPr lang="tr-TR" dirty="0" err="1"/>
                        <a:t>mm.mrad</a:t>
                      </a:r>
                      <a:r>
                        <a:rPr lang="tr-TR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3.41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dirty="0"/>
                        <a:t>3.57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5.15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3.70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6658737"/>
                  </a:ext>
                </a:extLst>
              </a:tr>
              <a:tr h="485229"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Alfa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-6.42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dirty="0"/>
                        <a:t>-5.30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-4.03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-5.53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4660082"/>
                  </a:ext>
                </a:extLst>
              </a:tr>
              <a:tr h="485229"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Beta (mm/</a:t>
                      </a:r>
                      <a:r>
                        <a:rPr lang="el-G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</a:t>
                      </a:r>
                      <a:r>
                        <a:rPr lang="tr-TR" dirty="0"/>
                        <a:t>.</a:t>
                      </a:r>
                      <a:r>
                        <a:rPr lang="tr-TR" dirty="0" err="1"/>
                        <a:t>mrad</a:t>
                      </a:r>
                      <a:r>
                        <a:rPr lang="tr-TR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18.08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14.94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8.95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12.24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5636797"/>
                  </a:ext>
                </a:extLst>
              </a:tr>
            </a:tbl>
          </a:graphicData>
        </a:graphic>
      </p:graphicFrame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02E1E40-FFD6-D87A-6DFA-932ABBC5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E73CAC6-CF7A-9C7C-E6E9-DFED7B6C1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01562" y="6356350"/>
            <a:ext cx="4451838" cy="365125"/>
          </a:xfrm>
        </p:spPr>
        <p:txBody>
          <a:bodyPr/>
          <a:lstStyle/>
          <a:p>
            <a:r>
              <a:rPr lang="en-US"/>
              <a:t>Parçacık Hızlandırıcıları ve Algıçları Yerel Altyapı ve Ar-Ge Çalıştayı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37B46D4-3521-53E9-F375-EF7208CB9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11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E59D90-7CD3-9385-8631-868F56CC9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604" y="184246"/>
            <a:ext cx="10515600" cy="695576"/>
          </a:xfrm>
        </p:spPr>
        <p:txBody>
          <a:bodyPr/>
          <a:lstStyle/>
          <a:p>
            <a:r>
              <a:rPr lang="tr-TR" dirty="0"/>
              <a:t>Faraday Bardağı İle Demet Akımı Ölçümü</a:t>
            </a:r>
          </a:p>
        </p:txBody>
      </p:sp>
      <p:pic>
        <p:nvPicPr>
          <p:cNvPr id="55" name="İçerik Yer Tutucusu 54" descr="metin, ekran görüntüsü, çizgi, diyagram içeren bir resim&#10;&#10;Açıklama otomatik olarak oluşturuldu">
            <a:extLst>
              <a:ext uri="{FF2B5EF4-FFF2-40B4-BE49-F238E27FC236}">
                <a16:creationId xmlns:a16="http://schemas.microsoft.com/office/drawing/2014/main" id="{8F47B3DA-762D-2B70-3302-1029B57B3F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3"/>
          <a:stretch/>
        </p:blipFill>
        <p:spPr>
          <a:xfrm>
            <a:off x="838200" y="1505752"/>
            <a:ext cx="4680000" cy="21692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D0C8569-3794-4997-A439-9A56846AA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042F9D8-692F-36BA-8723-EEEF165E5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7408" y="6356350"/>
            <a:ext cx="4275992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8AB80DF-F20B-8EF1-F6D3-369547D1D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19</a:t>
            </a:fld>
            <a:endParaRPr lang="en-US"/>
          </a:p>
        </p:txBody>
      </p:sp>
      <p:pic>
        <p:nvPicPr>
          <p:cNvPr id="57" name="Resim 56" descr="metin, ekran görüntüsü, multimedya yazılımı, grafik yazılımı içeren bir resim&#10;&#10;Açıklama otomatik olarak oluşturuldu">
            <a:extLst>
              <a:ext uri="{FF2B5EF4-FFF2-40B4-BE49-F238E27FC236}">
                <a16:creationId xmlns:a16="http://schemas.microsoft.com/office/drawing/2014/main" id="{AFA31D87-248A-C3AC-6255-C1AFCF997A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2" b="17203"/>
          <a:stretch/>
        </p:blipFill>
        <p:spPr>
          <a:xfrm>
            <a:off x="838200" y="4127288"/>
            <a:ext cx="4680000" cy="17767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00FE743A-FC41-E2D2-DBD1-39319A205D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2017" y="1330922"/>
            <a:ext cx="2545987" cy="2287163"/>
          </a:xfrm>
          <a:prstGeom prst="rect">
            <a:avLst/>
          </a:prstGeom>
        </p:spPr>
      </p:pic>
      <p:sp>
        <p:nvSpPr>
          <p:cNvPr id="61" name="Dikdörtgen 11">
            <a:extLst>
              <a:ext uri="{FF2B5EF4-FFF2-40B4-BE49-F238E27FC236}">
                <a16:creationId xmlns:a16="http://schemas.microsoft.com/office/drawing/2014/main" id="{AD282063-A849-8DEA-F09A-F0BD8C8A1544}"/>
              </a:ext>
            </a:extLst>
          </p:cNvPr>
          <p:cNvSpPr txBox="1"/>
          <p:nvPr/>
        </p:nvSpPr>
        <p:spPr>
          <a:xfrm>
            <a:off x="6106122" y="1732284"/>
            <a:ext cx="4320578" cy="2585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buSzPct val="100000"/>
            </a:pPr>
            <a:r>
              <a:rPr lang="tr-TR" dirty="0"/>
              <a:t>20 kV</a:t>
            </a:r>
          </a:p>
          <a:p>
            <a:pPr>
              <a:buSzPct val="100000"/>
            </a:pPr>
            <a:r>
              <a:rPr lang="tr-TR" dirty="0"/>
              <a:t>Sol1= 0.17 T</a:t>
            </a:r>
          </a:p>
          <a:p>
            <a:pPr>
              <a:buSzPct val="100000"/>
            </a:pPr>
            <a:r>
              <a:rPr lang="tr-TR" dirty="0"/>
              <a:t>Sol2 =  0.19 T</a:t>
            </a:r>
          </a:p>
          <a:p>
            <a:pPr>
              <a:buSzPct val="100000"/>
            </a:pPr>
            <a:r>
              <a:rPr lang="tr-TR" dirty="0"/>
              <a:t>R = 10 k</a:t>
            </a:r>
            <a:r>
              <a:rPr lang="el-GR" dirty="0">
                <a:latin typeface="Cambria Math"/>
                <a:ea typeface="Cambria Math"/>
                <a:cs typeface="Cambria Math"/>
                <a:sym typeface="Cambria Math"/>
              </a:rPr>
              <a:t>Ω</a:t>
            </a:r>
            <a:endParaRPr lang="tr-TR" dirty="0"/>
          </a:p>
          <a:p>
            <a:pPr marL="285750" indent="-285750">
              <a:buSzPct val="100000"/>
              <a:buFont typeface="Arial"/>
              <a:buChar char="•"/>
            </a:pPr>
            <a:endParaRPr lang="tr-TR" dirty="0"/>
          </a:p>
          <a:p>
            <a:pPr marL="285750" indent="-285750">
              <a:buSzPct val="100000"/>
              <a:buFont typeface="Arial"/>
              <a:buChar char="•"/>
            </a:pPr>
            <a:r>
              <a:rPr lang="en-US" dirty="0"/>
              <a:t>Bias = -300 V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rPr lang="en-US" dirty="0" err="1"/>
              <a:t>Anlık</a:t>
            </a:r>
            <a:r>
              <a:rPr lang="en-US" dirty="0"/>
              <a:t> </a:t>
            </a:r>
            <a:r>
              <a:rPr lang="en-US" dirty="0" err="1"/>
              <a:t>Akım</a:t>
            </a:r>
            <a:r>
              <a:rPr lang="en-US" dirty="0"/>
              <a:t> = </a:t>
            </a:r>
            <a:r>
              <a:rPr lang="tr-TR" dirty="0"/>
              <a:t>12.0 V / 10 k</a:t>
            </a:r>
            <a:r>
              <a:rPr lang="el-GR" dirty="0">
                <a:latin typeface="Cambria Math"/>
                <a:ea typeface="Cambria Math"/>
                <a:cs typeface="Cambria Math"/>
                <a:sym typeface="Cambria Math"/>
              </a:rPr>
              <a:t>Ω</a:t>
            </a:r>
            <a:r>
              <a:rPr lang="tr-TR" dirty="0">
                <a:latin typeface="Cambria Math"/>
                <a:ea typeface="Cambria Math"/>
                <a:cs typeface="Cambria Math"/>
                <a:sym typeface="Cambria Math"/>
              </a:rPr>
              <a:t> = 1.2 </a:t>
            </a:r>
            <a:r>
              <a:rPr lang="en-US" dirty="0"/>
              <a:t>mA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rPr lang="en-US" dirty="0"/>
              <a:t>Duty Factor =</a:t>
            </a:r>
            <a:r>
              <a:rPr lang="tr-TR" dirty="0"/>
              <a:t> 0.4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rPr lang="tr-TR" dirty="0"/>
              <a:t>Ortalama Akım = </a:t>
            </a:r>
            <a:r>
              <a:rPr lang="tr-TR" dirty="0">
                <a:latin typeface="Cambria Math"/>
                <a:ea typeface="Cambria Math"/>
                <a:cs typeface="Cambria Math"/>
                <a:sym typeface="Cambria Math"/>
              </a:rPr>
              <a:t>1.2 * </a:t>
            </a:r>
            <a:r>
              <a:rPr lang="tr-TR" dirty="0"/>
              <a:t>0.4 = 0.48 </a:t>
            </a:r>
            <a:r>
              <a:rPr lang="tr-TR" dirty="0" err="1"/>
              <a:t>mA</a:t>
            </a:r>
            <a:endParaRPr lang="en-US" dirty="0"/>
          </a:p>
        </p:txBody>
      </p:sp>
      <p:sp>
        <p:nvSpPr>
          <p:cNvPr id="63" name="Voltage on Bias (Guard Ring) removes scattered electrons">
            <a:extLst>
              <a:ext uri="{FF2B5EF4-FFF2-40B4-BE49-F238E27FC236}">
                <a16:creationId xmlns:a16="http://schemas.microsoft.com/office/drawing/2014/main" id="{254A98ED-20FE-5767-37EA-949E111694DB}"/>
              </a:ext>
            </a:extLst>
          </p:cNvPr>
          <p:cNvSpPr txBox="1"/>
          <p:nvPr/>
        </p:nvSpPr>
        <p:spPr>
          <a:xfrm>
            <a:off x="6015404" y="4880747"/>
            <a:ext cx="552618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i="1"/>
            </a:lvl1pPr>
          </a:lstStyle>
          <a:p>
            <a:r>
              <a:rPr lang="tr-TR" dirty="0" err="1"/>
              <a:t>Guard</a:t>
            </a:r>
            <a:r>
              <a:rPr lang="tr-TR" dirty="0"/>
              <a:t> </a:t>
            </a:r>
            <a:r>
              <a:rPr lang="tr-TR" dirty="0" err="1"/>
              <a:t>ring’e</a:t>
            </a:r>
            <a:r>
              <a:rPr lang="tr-TR" dirty="0"/>
              <a:t> uygulanan negatif voltaj sayesinde </a:t>
            </a:r>
            <a:r>
              <a:rPr lang="tr-TR" dirty="0" err="1"/>
              <a:t>faraday</a:t>
            </a:r>
            <a:r>
              <a:rPr lang="tr-TR" dirty="0"/>
              <a:t> bardağının içinden ikincil elektronlar geri baskılanır.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3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0CEF10C-1D84-B38F-22F5-D9815CD1E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Akış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42F9FCB-9DBA-A07F-552C-6A7D4EE12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Proton Hattı Tasarımı</a:t>
            </a:r>
          </a:p>
          <a:p>
            <a:r>
              <a:rPr lang="tr-TR" sz="2400" dirty="0"/>
              <a:t>Proton Hattında Güncellemeler</a:t>
            </a:r>
          </a:p>
          <a:p>
            <a:pPr lvl="1"/>
            <a:r>
              <a:rPr lang="tr-TR" dirty="0"/>
              <a:t>Yeni Kalıcı Mıknatıslı İyon Kaynağı</a:t>
            </a:r>
          </a:p>
          <a:p>
            <a:pPr lvl="1"/>
            <a:r>
              <a:rPr lang="tr-TR" dirty="0"/>
              <a:t>Yayınım Ölçümü İçin Yeni Veri Alım Sistemi</a:t>
            </a:r>
          </a:p>
          <a:p>
            <a:r>
              <a:rPr lang="tr-TR" sz="2400" dirty="0"/>
              <a:t>DEDA Hattında Ölçümler</a:t>
            </a:r>
          </a:p>
          <a:p>
            <a:pPr lvl="1"/>
            <a:r>
              <a:rPr lang="tr-TR" dirty="0"/>
              <a:t>Parıldak Ekran ile Demet Profili Ölçümü</a:t>
            </a:r>
          </a:p>
          <a:p>
            <a:pPr lvl="1"/>
            <a:r>
              <a:rPr lang="tr-TR" dirty="0"/>
              <a:t>Tuzluk Yöntemi İle Enine Yayınım Ölçümü</a:t>
            </a:r>
          </a:p>
          <a:p>
            <a:pPr lvl="1"/>
            <a:r>
              <a:rPr lang="tr-TR" dirty="0"/>
              <a:t>Faraday Bardağı İle Demet Akımı Ölçümü</a:t>
            </a:r>
          </a:p>
          <a:p>
            <a:r>
              <a:rPr lang="tr-TR" sz="2400" dirty="0"/>
              <a:t>Sonuçlar ve Tartışma</a:t>
            </a:r>
          </a:p>
          <a:p>
            <a:pPr lvl="1"/>
            <a:endParaRPr lang="tr-TR" dirty="0"/>
          </a:p>
          <a:p>
            <a:endParaRPr lang="tr-TR" sz="2400" dirty="0"/>
          </a:p>
          <a:p>
            <a:endParaRPr lang="tr-TR" sz="2400" dirty="0"/>
          </a:p>
          <a:p>
            <a:endParaRPr lang="tr-TR" sz="2400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6995D585-C235-D915-DC4E-8A4A8C040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51031" y="6356350"/>
            <a:ext cx="4302369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3D903E53-5A33-D242-B881-2352CE3E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2</a:t>
            </a:fld>
            <a:endParaRPr lang="en-US"/>
          </a:p>
        </p:txBody>
      </p:sp>
      <p:sp>
        <p:nvSpPr>
          <p:cNvPr id="6" name="Veri Yer Tutucusu 5">
            <a:extLst>
              <a:ext uri="{FF2B5EF4-FFF2-40B4-BE49-F238E27FC236}">
                <a16:creationId xmlns:a16="http://schemas.microsoft.com/office/drawing/2014/main" id="{CDDEE4B5-2B8A-2728-9341-0247A20CA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</p:spTree>
    <p:extLst>
      <p:ext uri="{BB962C8B-B14F-4D97-AF65-F5344CB8AC3E}">
        <p14:creationId xmlns:p14="http://schemas.microsoft.com/office/powerpoint/2010/main" val="2452516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434B2F4-6558-31AB-B994-927E72A21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1685"/>
            <a:ext cx="10515600" cy="758703"/>
          </a:xfrm>
        </p:spPr>
        <p:txBody>
          <a:bodyPr/>
          <a:lstStyle/>
          <a:p>
            <a:r>
              <a:rPr lang="tr-TR" dirty="0"/>
              <a:t>Sonuçlar ve Tartışma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C52AF2E-85B4-3591-0D75-352D05D97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678"/>
            <a:ext cx="10515600" cy="4893286"/>
          </a:xfrm>
        </p:spPr>
        <p:txBody>
          <a:bodyPr>
            <a:normAutofit/>
          </a:bodyPr>
          <a:lstStyle/>
          <a:p>
            <a:r>
              <a:rPr lang="tr-TR" sz="2400" dirty="0"/>
              <a:t>Gerçekleştirilen güncellemeler:</a:t>
            </a:r>
          </a:p>
          <a:p>
            <a:pPr lvl="1"/>
            <a:r>
              <a:rPr lang="tr-TR" sz="2000" dirty="0"/>
              <a:t>Elektromıknatıslı ve su soğutmalı iyon kaynağından kalıcı mıknatıslı iyon kaynağına geçilmiştir. Böylece daha kararlı plazma ve demet elde edilmiştir.</a:t>
            </a:r>
          </a:p>
          <a:p>
            <a:pPr lvl="1"/>
            <a:r>
              <a:rPr lang="tr-TR" sz="2000" dirty="0"/>
              <a:t>Endüstriyel kameraya geçiş yapılmıştır.</a:t>
            </a:r>
          </a:p>
          <a:p>
            <a:pPr lvl="1"/>
            <a:r>
              <a:rPr lang="tr-TR" sz="2000" dirty="0"/>
              <a:t>Demet profili ve yayınımı hesabı için kullanılan algıçlardan floresan ekran değiştirilerek </a:t>
            </a:r>
            <a:r>
              <a:rPr lang="tr-TR" sz="2000" dirty="0" err="1"/>
              <a:t>CsI</a:t>
            </a:r>
            <a:r>
              <a:rPr lang="tr-TR" sz="2000" dirty="0"/>
              <a:t>(TI) ekran kullanılmaya başlanmıştır.</a:t>
            </a:r>
          </a:p>
          <a:p>
            <a:pPr lvl="1"/>
            <a:r>
              <a:rPr lang="tr-TR" sz="2000" dirty="0" err="1"/>
              <a:t>DemirciPRO</a:t>
            </a:r>
            <a:r>
              <a:rPr lang="tr-TR" sz="2000" dirty="0"/>
              <a:t>, </a:t>
            </a:r>
            <a:r>
              <a:rPr lang="tr-TR" sz="2000" dirty="0" err="1"/>
              <a:t>PlotWin</a:t>
            </a:r>
            <a:r>
              <a:rPr lang="tr-TR" sz="2000" dirty="0"/>
              <a:t> ve daha önce yazılmış olan Pyc3pA koduna ek olarak gelişmiş arayüzlü yeni bir Python kodu yazılmış ve diğer programlarla karşılaştırması yapılmıştır.</a:t>
            </a:r>
          </a:p>
          <a:p>
            <a:pPr lvl="1"/>
            <a:r>
              <a:rPr lang="tr-TR" sz="2000" dirty="0"/>
              <a:t>Uzay yükü etkisini hesaba katan </a:t>
            </a:r>
            <a:r>
              <a:rPr lang="tr-TR" sz="2000" dirty="0" err="1"/>
              <a:t>PyDEDA</a:t>
            </a:r>
            <a:r>
              <a:rPr lang="tr-TR" sz="2000" dirty="0"/>
              <a:t> yazılımı da geliştirilmektedir.</a:t>
            </a:r>
          </a:p>
          <a:p>
            <a:r>
              <a:rPr lang="tr-TR" sz="2400" dirty="0"/>
              <a:t>Yapılması planlananlar:</a:t>
            </a:r>
          </a:p>
          <a:p>
            <a:pPr lvl="1"/>
            <a:r>
              <a:rPr lang="tr-TR" sz="2000" dirty="0"/>
              <a:t>İyon kaynağı ve DEDA hattı benzetim çalışmalarına devam edilecektir.</a:t>
            </a:r>
          </a:p>
          <a:p>
            <a:pPr lvl="1"/>
            <a:r>
              <a:rPr lang="tr-TR" sz="2000" dirty="0"/>
              <a:t>Yeni iyon kaynağı elektrod sistemi optimize edilecektir.</a:t>
            </a:r>
          </a:p>
          <a:p>
            <a:pPr lvl="1"/>
            <a:r>
              <a:rPr lang="tr-TR" sz="2000" dirty="0"/>
              <a:t>Parıldak ekran temizlenerek veri alımı tekrarlanacaktır.</a:t>
            </a:r>
          </a:p>
          <a:p>
            <a:pPr lvl="1"/>
            <a:r>
              <a:rPr lang="tr-TR" sz="2000" dirty="0"/>
              <a:t>800 MHz’de üretilen RFQ sisteme eklenecektir.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8FBC7BF-B770-BD1B-2B5A-F81F3A854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B689F95-699D-48E3-B008-6B7992C2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51031" y="6356350"/>
            <a:ext cx="4302369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97801AE-B30B-1BAE-2C21-071DAA184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20</a:t>
            </a:fld>
            <a:endParaRPr lang="en-US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7B38D6D2-C9F6-5A20-8E6C-EA863C62BB02}"/>
              </a:ext>
            </a:extLst>
          </p:cNvPr>
          <p:cNvSpPr txBox="1">
            <a:spLocks/>
          </p:cNvSpPr>
          <p:nvPr/>
        </p:nvSpPr>
        <p:spPr>
          <a:xfrm>
            <a:off x="7895492" y="5125916"/>
            <a:ext cx="4173415" cy="1051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tr-TR" sz="5400" dirty="0">
                <a:latin typeface="+mj-lt"/>
              </a:rPr>
              <a:t>Teşekkürler!</a:t>
            </a:r>
          </a:p>
        </p:txBody>
      </p:sp>
    </p:spTree>
    <p:extLst>
      <p:ext uri="{BB962C8B-B14F-4D97-AF65-F5344CB8AC3E}">
        <p14:creationId xmlns:p14="http://schemas.microsoft.com/office/powerpoint/2010/main" val="105850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F11F7A2-B621-284A-1C48-C231BB6A3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PyILDA</a:t>
            </a:r>
            <a:r>
              <a:rPr lang="tr-TR" dirty="0"/>
              <a:t> Özellikleri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D8791F0-2BE3-46A6-37A3-D67293C7B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739"/>
            <a:ext cx="10515600" cy="4731930"/>
          </a:xfrm>
        </p:spPr>
        <p:txBody>
          <a:bodyPr>
            <a:normAutofit/>
          </a:bodyPr>
          <a:lstStyle/>
          <a:p>
            <a:r>
              <a:rPr lang="tr-TR" dirty="0"/>
              <a:t>Tuzluk Benzetim ve Analizi:</a:t>
            </a:r>
          </a:p>
          <a:p>
            <a:pPr lvl="1"/>
            <a:r>
              <a:rPr lang="tr-TR" dirty="0"/>
              <a:t>Tuzluk deneysel veri analizi. (Eşik ve medyan filtre ile)</a:t>
            </a:r>
            <a:endParaRPr lang="en-US" dirty="0"/>
          </a:p>
          <a:p>
            <a:pPr lvl="1"/>
            <a:r>
              <a:rPr lang="tr-TR" dirty="0"/>
              <a:t>DEDA hattı üzerinde aynı arayüzde tuzluk benzetimi.</a:t>
            </a:r>
            <a:endParaRPr lang="en-US" dirty="0"/>
          </a:p>
          <a:p>
            <a:r>
              <a:rPr lang="tr-TR" dirty="0"/>
              <a:t>DEDA Hattı Tasarımı:</a:t>
            </a:r>
            <a:endParaRPr lang="en-US" dirty="0"/>
          </a:p>
          <a:p>
            <a:pPr lvl="1"/>
            <a:r>
              <a:rPr lang="tr-TR" dirty="0"/>
              <a:t>DEDA hattı üzerinde benzetimi yapılabilen elemanlar:</a:t>
            </a:r>
          </a:p>
          <a:p>
            <a:pPr lvl="2"/>
            <a:r>
              <a:rPr lang="tr-TR" dirty="0"/>
              <a:t>S</a:t>
            </a:r>
            <a:r>
              <a:rPr lang="en-US" dirty="0" err="1"/>
              <a:t>olenoid</a:t>
            </a:r>
            <a:r>
              <a:rPr lang="en-US" dirty="0"/>
              <a:t> </a:t>
            </a:r>
            <a:r>
              <a:rPr lang="tr-TR" dirty="0"/>
              <a:t>mıknatıslar (İstenilen sayıda eklenebiliyor.)</a:t>
            </a:r>
          </a:p>
          <a:p>
            <a:pPr lvl="2"/>
            <a:r>
              <a:rPr lang="tr-TR" dirty="0"/>
              <a:t>Tuzluk</a:t>
            </a:r>
          </a:p>
          <a:p>
            <a:pPr lvl="2"/>
            <a:r>
              <a:rPr lang="tr-TR" dirty="0"/>
              <a:t>Parıldak Ekran (Değişken çözünürlük ve boyutta, alınan veri benzetim için tuzluk sekmesine aktarılabiliyor.)</a:t>
            </a:r>
          </a:p>
          <a:p>
            <a:pPr lvl="1"/>
            <a:r>
              <a:rPr lang="tr-TR" dirty="0"/>
              <a:t>Demetin hareketi benzetim sırasında gösteriliyor.</a:t>
            </a:r>
          </a:p>
          <a:p>
            <a:pPr lvl="1"/>
            <a:r>
              <a:rPr lang="tr-TR" dirty="0"/>
              <a:t>DST ve TXT formatlarında demet içe alabiliyor. </a:t>
            </a:r>
          </a:p>
          <a:p>
            <a:pPr lvl="1"/>
            <a:r>
              <a:rPr lang="tr-TR" dirty="0"/>
              <a:t>Verilen demet parametrelerinde </a:t>
            </a:r>
            <a:r>
              <a:rPr lang="tr-TR" dirty="0" err="1"/>
              <a:t>gaussian</a:t>
            </a:r>
            <a:r>
              <a:rPr lang="tr-TR" dirty="0"/>
              <a:t> dağılımlı demet üretebiliyor.</a:t>
            </a:r>
          </a:p>
          <a:p>
            <a:pPr lvl="1"/>
            <a:endParaRPr lang="tr-TR" dirty="0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ACFBD0D-A6DB-14C3-87F9-947F72671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0AB3052-A3C7-11C2-9B64-34A06584B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2238" y="6356350"/>
            <a:ext cx="4311162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8029A34-2523-B34E-3E01-00B2CCEF9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194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40105D4-5ADD-2D8B-D420-D8F12FECF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Proton Hattı Güncel Durum</a:t>
            </a:r>
          </a:p>
        </p:txBody>
      </p:sp>
      <p:sp>
        <p:nvSpPr>
          <p:cNvPr id="10" name="Alt Bilgi Yer Tutucusu 9">
            <a:extLst>
              <a:ext uri="{FF2B5EF4-FFF2-40B4-BE49-F238E27FC236}">
                <a16:creationId xmlns:a16="http://schemas.microsoft.com/office/drawing/2014/main" id="{EA75A0FD-6B60-6A1C-828C-E5696D7A7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3785" y="6356350"/>
            <a:ext cx="4249615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11" name="Slayt Numarası Yer Tutucusu 10">
            <a:extLst>
              <a:ext uri="{FF2B5EF4-FFF2-40B4-BE49-F238E27FC236}">
                <a16:creationId xmlns:a16="http://schemas.microsoft.com/office/drawing/2014/main" id="{3F585C78-C0D0-71F6-1AE6-A932D9CF6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3</a:t>
            </a:fld>
            <a:endParaRPr lang="en-US"/>
          </a:p>
        </p:txBody>
      </p:sp>
      <p:sp>
        <p:nvSpPr>
          <p:cNvPr id="12" name="Veri Yer Tutucusu 11">
            <a:extLst>
              <a:ext uri="{FF2B5EF4-FFF2-40B4-BE49-F238E27FC236}">
                <a16:creationId xmlns:a16="http://schemas.microsoft.com/office/drawing/2014/main" id="{21FDA373-72F5-EC4D-6193-CCAC1AC27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ABC97395-72D7-525E-38EF-58C337178B82}"/>
              </a:ext>
            </a:extLst>
          </p:cNvPr>
          <p:cNvSpPr txBox="1"/>
          <p:nvPr/>
        </p:nvSpPr>
        <p:spPr>
          <a:xfrm>
            <a:off x="838200" y="4907972"/>
            <a:ext cx="1059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Bu çalışma aşağıdaki projeler tarafından desteklenmiştir..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İstanbul Üniversitesi BAP 33250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İstanbul Üniversitesi BAP 36823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TUBITAK 119M774</a:t>
            </a:r>
          </a:p>
        </p:txBody>
      </p:sp>
      <p:pic>
        <p:nvPicPr>
          <p:cNvPr id="23" name="İçerik Yer Tutucusu 22" descr="metin, diyagram, plan, harita içeren bir resim&#10;&#10;Açıklama otomatik olarak oluşturuldu">
            <a:extLst>
              <a:ext uri="{FF2B5EF4-FFF2-40B4-BE49-F238E27FC236}">
                <a16:creationId xmlns:a16="http://schemas.microsoft.com/office/drawing/2014/main" id="{7DB45AE1-3AE3-7E7C-B25C-8FDF82F65D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13860" r="3205" b="13899"/>
          <a:stretch/>
        </p:blipFill>
        <p:spPr>
          <a:xfrm>
            <a:off x="838200" y="1666697"/>
            <a:ext cx="10319238" cy="2993226"/>
          </a:xfrm>
        </p:spPr>
      </p:pic>
    </p:spTree>
    <p:extLst>
      <p:ext uri="{BB962C8B-B14F-4D97-AF65-F5344CB8AC3E}">
        <p14:creationId xmlns:p14="http://schemas.microsoft.com/office/powerpoint/2010/main" val="3953071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 descr="makine, mühendislik, iç mekan, teknisyen içeren bir resim&#10;&#10;Açıklama otomatik olarak oluşturuldu">
            <a:extLst>
              <a:ext uri="{FF2B5EF4-FFF2-40B4-BE49-F238E27FC236}">
                <a16:creationId xmlns:a16="http://schemas.microsoft.com/office/drawing/2014/main" id="{CA60400C-9765-6DC9-970F-4CFCF2366B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Metin kutusu 9">
            <a:extLst>
              <a:ext uri="{FF2B5EF4-FFF2-40B4-BE49-F238E27FC236}">
                <a16:creationId xmlns:a16="http://schemas.microsoft.com/office/drawing/2014/main" id="{D7FD7098-0808-3113-CA20-9ADB75B18091}"/>
              </a:ext>
            </a:extLst>
          </p:cNvPr>
          <p:cNvSpPr txBox="1"/>
          <p:nvPr/>
        </p:nvSpPr>
        <p:spPr>
          <a:xfrm>
            <a:off x="94492" y="186068"/>
            <a:ext cx="1707931" cy="954107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Magnetron: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2.45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800 Watt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Ayarlanabilir güç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6C47B744-3D05-F578-B41C-BE8610E92E22}"/>
              </a:ext>
            </a:extLst>
          </p:cNvPr>
          <p:cNvSpPr txBox="1"/>
          <p:nvPr/>
        </p:nvSpPr>
        <p:spPr>
          <a:xfrm>
            <a:off x="1863006" y="177133"/>
            <a:ext cx="2567671" cy="1384995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İyon Kaynağı: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20kV – 1.2mA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Kalıcı Mıknatıslı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&gt;875 Gauss</a:t>
            </a:r>
            <a:br>
              <a:rPr lang="tr-TR" sz="1400" b="1" dirty="0"/>
            </a:br>
            <a:r>
              <a:rPr lang="tr-TR" sz="1400" b="1" dirty="0"/>
              <a:t>Manyetik alan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Vakum seviyesi: 1.2e-6mbar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FA879E2E-0763-7900-AE30-288B19D6D3A4}"/>
              </a:ext>
            </a:extLst>
          </p:cNvPr>
          <p:cNvSpPr txBox="1"/>
          <p:nvPr/>
        </p:nvSpPr>
        <p:spPr>
          <a:xfrm>
            <a:off x="4543415" y="180350"/>
            <a:ext cx="2182399" cy="1384995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Solenoid 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Su Soğutmalı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Sarım Sayısı : 1682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Direnç : 3.8 ohm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Uygulanan Akım : 15 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Manyetik Alan : 0.18 T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0029E5E0-9FCD-F504-E10A-B31EEA646B08}"/>
              </a:ext>
            </a:extLst>
          </p:cNvPr>
          <p:cNvSpPr txBox="1"/>
          <p:nvPr/>
        </p:nvSpPr>
        <p:spPr>
          <a:xfrm>
            <a:off x="6781799" y="179063"/>
            <a:ext cx="2743201" cy="1384995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Ölçüm Kutusu (MBOX):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Tuzluk (Yayınım)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Parıldak Ekran (Demet Profili)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Faraday Bardağı (Demet Akımı)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Vakum seviyesi: 1.3e-6mbar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B23CA05-456C-9195-BF06-E9F8E26F1CC8}"/>
              </a:ext>
            </a:extLst>
          </p:cNvPr>
          <p:cNvSpPr txBox="1"/>
          <p:nvPr/>
        </p:nvSpPr>
        <p:spPr>
          <a:xfrm>
            <a:off x="9637738" y="186068"/>
            <a:ext cx="2308529" cy="1384995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Solenoid 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Su Soğutmalı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Sarım Sayısı : 4000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Direnç :16.8 ohm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Uygulanan Akım: 6.4 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b="1" dirty="0"/>
              <a:t>Manyetik Alan : 0.18 T</a:t>
            </a:r>
          </a:p>
        </p:txBody>
      </p:sp>
      <p:cxnSp>
        <p:nvCxnSpPr>
          <p:cNvPr id="3" name="Düz Ok Bağlayıcısı 2">
            <a:extLst>
              <a:ext uri="{FF2B5EF4-FFF2-40B4-BE49-F238E27FC236}">
                <a16:creationId xmlns:a16="http://schemas.microsoft.com/office/drawing/2014/main" id="{076CAA5A-C730-574F-1A90-723C2984393D}"/>
              </a:ext>
            </a:extLst>
          </p:cNvPr>
          <p:cNvCxnSpPr>
            <a:cxnSpLocks/>
          </p:cNvCxnSpPr>
          <p:nvPr/>
        </p:nvCxnSpPr>
        <p:spPr>
          <a:xfrm flipH="1" flipV="1">
            <a:off x="1227509" y="1444479"/>
            <a:ext cx="71872" cy="18859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Düz Ok Bağlayıcısı 6">
            <a:extLst>
              <a:ext uri="{FF2B5EF4-FFF2-40B4-BE49-F238E27FC236}">
                <a16:creationId xmlns:a16="http://schemas.microsoft.com/office/drawing/2014/main" id="{C56AD35B-DB00-52A7-61D9-B7C8F5CDBFEA}"/>
              </a:ext>
            </a:extLst>
          </p:cNvPr>
          <p:cNvCxnSpPr>
            <a:cxnSpLocks/>
          </p:cNvCxnSpPr>
          <p:nvPr/>
        </p:nvCxnSpPr>
        <p:spPr>
          <a:xfrm flipH="1" flipV="1">
            <a:off x="3505065" y="1760986"/>
            <a:ext cx="925619" cy="16680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Düz Ok Bağlayıcısı 14">
            <a:extLst>
              <a:ext uri="{FF2B5EF4-FFF2-40B4-BE49-F238E27FC236}">
                <a16:creationId xmlns:a16="http://schemas.microsoft.com/office/drawing/2014/main" id="{27B2E7D8-A294-3A88-6AA9-24E327913FC6}"/>
              </a:ext>
            </a:extLst>
          </p:cNvPr>
          <p:cNvCxnSpPr>
            <a:cxnSpLocks/>
          </p:cNvCxnSpPr>
          <p:nvPr/>
        </p:nvCxnSpPr>
        <p:spPr>
          <a:xfrm flipH="1" flipV="1">
            <a:off x="5438782" y="1845256"/>
            <a:ext cx="589679" cy="12416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Düz Ok Bağlayıcısı 16">
            <a:extLst>
              <a:ext uri="{FF2B5EF4-FFF2-40B4-BE49-F238E27FC236}">
                <a16:creationId xmlns:a16="http://schemas.microsoft.com/office/drawing/2014/main" id="{345AFB5F-E07B-F29B-CF6B-09C1F70A30A6}"/>
              </a:ext>
            </a:extLst>
          </p:cNvPr>
          <p:cNvCxnSpPr>
            <a:cxnSpLocks/>
          </p:cNvCxnSpPr>
          <p:nvPr/>
        </p:nvCxnSpPr>
        <p:spPr>
          <a:xfrm flipV="1">
            <a:off x="7870253" y="1670538"/>
            <a:ext cx="95578" cy="15361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Düz Ok Bağlayıcısı 18">
            <a:extLst>
              <a:ext uri="{FF2B5EF4-FFF2-40B4-BE49-F238E27FC236}">
                <a16:creationId xmlns:a16="http://schemas.microsoft.com/office/drawing/2014/main" id="{E0F5780A-78DA-0BBE-634E-39859EAB989B}"/>
              </a:ext>
            </a:extLst>
          </p:cNvPr>
          <p:cNvCxnSpPr>
            <a:cxnSpLocks/>
          </p:cNvCxnSpPr>
          <p:nvPr/>
        </p:nvCxnSpPr>
        <p:spPr>
          <a:xfrm flipV="1">
            <a:off x="10236524" y="1845255"/>
            <a:ext cx="507676" cy="146742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132667CE-FEAB-37EC-BF6C-47E3DB3D66D4}"/>
              </a:ext>
            </a:extLst>
          </p:cNvPr>
          <p:cNvSpPr txBox="1"/>
          <p:nvPr/>
        </p:nvSpPr>
        <p:spPr>
          <a:xfrm>
            <a:off x="2646603" y="2319775"/>
            <a:ext cx="975542" cy="307777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Debimetre</a:t>
            </a:r>
          </a:p>
        </p:txBody>
      </p:sp>
      <p:cxnSp>
        <p:nvCxnSpPr>
          <p:cNvPr id="24" name="Düz Ok Bağlayıcısı 23">
            <a:extLst>
              <a:ext uri="{FF2B5EF4-FFF2-40B4-BE49-F238E27FC236}">
                <a16:creationId xmlns:a16="http://schemas.microsoft.com/office/drawing/2014/main" id="{B021FF0F-487E-7CF5-BBB9-D17E4D19DA8D}"/>
              </a:ext>
            </a:extLst>
          </p:cNvPr>
          <p:cNvCxnSpPr>
            <a:cxnSpLocks/>
          </p:cNvCxnSpPr>
          <p:nvPr/>
        </p:nvCxnSpPr>
        <p:spPr>
          <a:xfrm flipV="1">
            <a:off x="2948249" y="2681654"/>
            <a:ext cx="67513" cy="21674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Düz Ok Bağlayıcısı 27">
            <a:extLst>
              <a:ext uri="{FF2B5EF4-FFF2-40B4-BE49-F238E27FC236}">
                <a16:creationId xmlns:a16="http://schemas.microsoft.com/office/drawing/2014/main" id="{D74C5A44-22DA-0430-8DAF-362AC221A9B3}"/>
              </a:ext>
            </a:extLst>
          </p:cNvPr>
          <p:cNvCxnSpPr>
            <a:cxnSpLocks/>
          </p:cNvCxnSpPr>
          <p:nvPr/>
        </p:nvCxnSpPr>
        <p:spPr>
          <a:xfrm flipV="1">
            <a:off x="1999211" y="2229587"/>
            <a:ext cx="84899" cy="348823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56D5DD99-C2D4-2E1A-C105-F886AD2BED62}"/>
              </a:ext>
            </a:extLst>
          </p:cNvPr>
          <p:cNvSpPr txBox="1"/>
          <p:nvPr/>
        </p:nvSpPr>
        <p:spPr>
          <a:xfrm>
            <a:off x="1575642" y="1906811"/>
            <a:ext cx="1123181" cy="307777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Düzenleyici</a:t>
            </a:r>
          </a:p>
        </p:txBody>
      </p:sp>
      <p:cxnSp>
        <p:nvCxnSpPr>
          <p:cNvPr id="31" name="Düz Ok Bağlayıcısı 30">
            <a:extLst>
              <a:ext uri="{FF2B5EF4-FFF2-40B4-BE49-F238E27FC236}">
                <a16:creationId xmlns:a16="http://schemas.microsoft.com/office/drawing/2014/main" id="{B632D880-C0CA-4449-E7E9-EC507C96A42A}"/>
              </a:ext>
            </a:extLst>
          </p:cNvPr>
          <p:cNvCxnSpPr>
            <a:cxnSpLocks/>
          </p:cNvCxnSpPr>
          <p:nvPr/>
        </p:nvCxnSpPr>
        <p:spPr>
          <a:xfrm flipH="1" flipV="1">
            <a:off x="551934" y="2618509"/>
            <a:ext cx="780140" cy="309931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Metin kutusu 32">
            <a:extLst>
              <a:ext uri="{FF2B5EF4-FFF2-40B4-BE49-F238E27FC236}">
                <a16:creationId xmlns:a16="http://schemas.microsoft.com/office/drawing/2014/main" id="{D6509D50-DD04-711A-69B5-7DE381CDFD4E}"/>
              </a:ext>
            </a:extLst>
          </p:cNvPr>
          <p:cNvSpPr txBox="1"/>
          <p:nvPr/>
        </p:nvSpPr>
        <p:spPr>
          <a:xfrm>
            <a:off x="124807" y="2229587"/>
            <a:ext cx="931640" cy="307777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Hidrojen</a:t>
            </a:r>
          </a:p>
        </p:txBody>
      </p:sp>
      <p:cxnSp>
        <p:nvCxnSpPr>
          <p:cNvPr id="35" name="Düz Ok Bağlayıcısı 34">
            <a:extLst>
              <a:ext uri="{FF2B5EF4-FFF2-40B4-BE49-F238E27FC236}">
                <a16:creationId xmlns:a16="http://schemas.microsoft.com/office/drawing/2014/main" id="{19449082-65A8-3AA3-C293-B373B2959694}"/>
              </a:ext>
            </a:extLst>
          </p:cNvPr>
          <p:cNvCxnSpPr>
            <a:cxnSpLocks/>
          </p:cNvCxnSpPr>
          <p:nvPr/>
        </p:nvCxnSpPr>
        <p:spPr>
          <a:xfrm flipH="1" flipV="1">
            <a:off x="6590954" y="2456493"/>
            <a:ext cx="12296" cy="8561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Metin kutusu 37">
            <a:extLst>
              <a:ext uri="{FF2B5EF4-FFF2-40B4-BE49-F238E27FC236}">
                <a16:creationId xmlns:a16="http://schemas.microsoft.com/office/drawing/2014/main" id="{4EDD90FB-9E3F-332F-A065-488C42425622}"/>
              </a:ext>
            </a:extLst>
          </p:cNvPr>
          <p:cNvSpPr txBox="1"/>
          <p:nvPr/>
        </p:nvSpPr>
        <p:spPr>
          <a:xfrm>
            <a:off x="8063957" y="1845255"/>
            <a:ext cx="1076839" cy="523220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Yönlendirici</a:t>
            </a:r>
            <a:br>
              <a:rPr lang="tr-TR" sz="1400" b="1" dirty="0"/>
            </a:br>
            <a:r>
              <a:rPr lang="tr-TR" sz="1400" b="1" dirty="0"/>
              <a:t>Mıknatıs 2</a:t>
            </a:r>
          </a:p>
        </p:txBody>
      </p:sp>
      <p:cxnSp>
        <p:nvCxnSpPr>
          <p:cNvPr id="39" name="Düz Ok Bağlayıcısı 38">
            <a:extLst>
              <a:ext uri="{FF2B5EF4-FFF2-40B4-BE49-F238E27FC236}">
                <a16:creationId xmlns:a16="http://schemas.microsoft.com/office/drawing/2014/main" id="{AA680B92-5CAB-B422-554A-3C9C0DAE4616}"/>
              </a:ext>
            </a:extLst>
          </p:cNvPr>
          <p:cNvCxnSpPr>
            <a:cxnSpLocks/>
          </p:cNvCxnSpPr>
          <p:nvPr/>
        </p:nvCxnSpPr>
        <p:spPr>
          <a:xfrm flipH="1" flipV="1">
            <a:off x="8788724" y="2489052"/>
            <a:ext cx="461175" cy="64379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Metin kutusu 39">
            <a:extLst>
              <a:ext uri="{FF2B5EF4-FFF2-40B4-BE49-F238E27FC236}">
                <a16:creationId xmlns:a16="http://schemas.microsoft.com/office/drawing/2014/main" id="{97526811-B39D-1EB5-0742-A7E673EF6195}"/>
              </a:ext>
            </a:extLst>
          </p:cNvPr>
          <p:cNvSpPr txBox="1"/>
          <p:nvPr/>
        </p:nvSpPr>
        <p:spPr>
          <a:xfrm>
            <a:off x="6037018" y="1889491"/>
            <a:ext cx="1158277" cy="523220"/>
          </a:xfrm>
          <a:prstGeom prst="rect">
            <a:avLst/>
          </a:prstGeom>
          <a:solidFill>
            <a:schemeClr val="lt1"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1400" b="1" dirty="0"/>
              <a:t>Yönlendirici</a:t>
            </a:r>
            <a:br>
              <a:rPr lang="tr-TR" sz="1400" b="1" dirty="0"/>
            </a:br>
            <a:r>
              <a:rPr lang="tr-TR" sz="1400" b="1" dirty="0"/>
              <a:t>Mıknatıs 1</a:t>
            </a:r>
          </a:p>
        </p:txBody>
      </p:sp>
      <p:sp>
        <p:nvSpPr>
          <p:cNvPr id="42" name="Alt Bilgi Yer Tutucusu 41">
            <a:extLst>
              <a:ext uri="{FF2B5EF4-FFF2-40B4-BE49-F238E27FC236}">
                <a16:creationId xmlns:a16="http://schemas.microsoft.com/office/drawing/2014/main" id="{57114B3F-05B3-801C-05D8-C55379EDD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0454" y="6356350"/>
            <a:ext cx="4312946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43" name="Slayt Numarası Yer Tutucusu 42">
            <a:extLst>
              <a:ext uri="{FF2B5EF4-FFF2-40B4-BE49-F238E27FC236}">
                <a16:creationId xmlns:a16="http://schemas.microsoft.com/office/drawing/2014/main" id="{DA1B20ED-86E3-E829-F668-3F2F3CF4E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4</a:t>
            </a:fld>
            <a:endParaRPr lang="en-US"/>
          </a:p>
        </p:txBody>
      </p:sp>
      <p:sp>
        <p:nvSpPr>
          <p:cNvPr id="44" name="Veri Yer Tutucusu 43">
            <a:extLst>
              <a:ext uri="{FF2B5EF4-FFF2-40B4-BE49-F238E27FC236}">
                <a16:creationId xmlns:a16="http://schemas.microsoft.com/office/drawing/2014/main" id="{BDDA8252-857C-A38D-866C-237D4D373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Konuşma Balonu: Köşeleri Yuvarlanmış Dikdörtgen 4">
            <a:extLst>
              <a:ext uri="{FF2B5EF4-FFF2-40B4-BE49-F238E27FC236}">
                <a16:creationId xmlns:a16="http://schemas.microsoft.com/office/drawing/2014/main" id="{C67B3285-C0BE-803A-7109-23365AB4169A}"/>
              </a:ext>
            </a:extLst>
          </p:cNvPr>
          <p:cNvSpPr/>
          <p:nvPr/>
        </p:nvSpPr>
        <p:spPr>
          <a:xfrm>
            <a:off x="10703451" y="2002971"/>
            <a:ext cx="1363742" cy="1001486"/>
          </a:xfrm>
          <a:prstGeom prst="wedgeRoundRectCallout">
            <a:avLst/>
          </a:prstGeom>
          <a:solidFill>
            <a:schemeClr val="bg1">
              <a:alpha val="39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B65C3BB2-CBCE-4448-5C39-2BC6EC9F8B91}"/>
              </a:ext>
            </a:extLst>
          </p:cNvPr>
          <p:cNvSpPr txBox="1"/>
          <p:nvPr/>
        </p:nvSpPr>
        <p:spPr>
          <a:xfrm>
            <a:off x="10723825" y="2081127"/>
            <a:ext cx="132299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r-TR" dirty="0"/>
              <a:t>800 </a:t>
            </a:r>
            <a:r>
              <a:rPr lang="tr-TR" dirty="0" err="1"/>
              <a:t>MHz’lik</a:t>
            </a:r>
            <a:r>
              <a:rPr lang="tr-TR" dirty="0"/>
              <a:t> RFQ Eklenecek!</a:t>
            </a:r>
          </a:p>
        </p:txBody>
      </p:sp>
    </p:spTree>
    <p:extLst>
      <p:ext uri="{BB962C8B-B14F-4D97-AF65-F5344CB8AC3E}">
        <p14:creationId xmlns:p14="http://schemas.microsoft.com/office/powerpoint/2010/main" val="364454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AC2AA26-CFB5-AA51-7AD2-3F99D1839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Ölçüm Kutusu (MBOX) ve Ölçüm Aletleri:</a:t>
            </a:r>
          </a:p>
        </p:txBody>
      </p:sp>
      <p:pic>
        <p:nvPicPr>
          <p:cNvPr id="8" name="İçerik Yer Tutucusu 7" descr="iç mekan, suya batmak, lavabo, duvar, alet içeren bir resim&#10;&#10;Açıklama otomatik olarak oluşturuldu">
            <a:extLst>
              <a:ext uri="{FF2B5EF4-FFF2-40B4-BE49-F238E27FC236}">
                <a16:creationId xmlns:a16="http://schemas.microsoft.com/office/drawing/2014/main" id="{EF724CB1-EF81-EE03-6D27-DF6D906A9E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9" t="10710" r="15317" b="15184"/>
          <a:stretch/>
        </p:blipFill>
        <p:spPr>
          <a:xfrm rot="5400000">
            <a:off x="4748139" y="1414186"/>
            <a:ext cx="2880000" cy="41251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A2BC419-89E1-8A3A-3E16-3CC1BA5AD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  <a:endParaRPr lang="en-US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88DD91D-884A-8B11-EBF9-CD701E6CB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4890" y="6356350"/>
            <a:ext cx="4388510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9ECC96C-9A60-B6A8-2046-B7B31037D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5</a:t>
            </a:fld>
            <a:endParaRPr lang="en-US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E9104439-774B-0830-52FE-543CE4546D4E}"/>
              </a:ext>
            </a:extLst>
          </p:cNvPr>
          <p:cNvSpPr txBox="1"/>
          <p:nvPr/>
        </p:nvSpPr>
        <p:spPr>
          <a:xfrm>
            <a:off x="2722413" y="5534934"/>
            <a:ext cx="3016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dirty="0"/>
              <a:t>Demet Akımı Ölçümü</a:t>
            </a:r>
          </a:p>
          <a:p>
            <a:pPr algn="ctr"/>
            <a:r>
              <a:rPr lang="tr-TR" dirty="0"/>
              <a:t>Faraday Bardağı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</p:txBody>
      </p:sp>
      <p:cxnSp>
        <p:nvCxnSpPr>
          <p:cNvPr id="10" name="Düz Ok Bağlayıcısı 9">
            <a:extLst>
              <a:ext uri="{FF2B5EF4-FFF2-40B4-BE49-F238E27FC236}">
                <a16:creationId xmlns:a16="http://schemas.microsoft.com/office/drawing/2014/main" id="{A6374705-BEFF-59D2-8ED5-6B93995DEBC8}"/>
              </a:ext>
            </a:extLst>
          </p:cNvPr>
          <p:cNvCxnSpPr>
            <a:cxnSpLocks/>
          </p:cNvCxnSpPr>
          <p:nvPr/>
        </p:nvCxnSpPr>
        <p:spPr>
          <a:xfrm flipH="1">
            <a:off x="4381325" y="4067400"/>
            <a:ext cx="772953" cy="14744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1F783D53-F9E4-4AB5-6143-7DD65DB08962}"/>
              </a:ext>
            </a:extLst>
          </p:cNvPr>
          <p:cNvSpPr txBox="1"/>
          <p:nvPr/>
        </p:nvSpPr>
        <p:spPr>
          <a:xfrm>
            <a:off x="5425839" y="5553887"/>
            <a:ext cx="247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dirty="0"/>
              <a:t>Demet Profili Ölçümü</a:t>
            </a:r>
          </a:p>
          <a:p>
            <a:pPr algn="ctr"/>
            <a:r>
              <a:rPr lang="tr-TR" dirty="0"/>
              <a:t>Parıldak Ekran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</p:txBody>
      </p:sp>
      <p:cxnSp>
        <p:nvCxnSpPr>
          <p:cNvPr id="14" name="Düz Ok Bağlayıcısı 13">
            <a:extLst>
              <a:ext uri="{FF2B5EF4-FFF2-40B4-BE49-F238E27FC236}">
                <a16:creationId xmlns:a16="http://schemas.microsoft.com/office/drawing/2014/main" id="{42C18AFC-DCE8-FAFD-DCE1-055716A6567E}"/>
              </a:ext>
            </a:extLst>
          </p:cNvPr>
          <p:cNvCxnSpPr>
            <a:cxnSpLocks/>
          </p:cNvCxnSpPr>
          <p:nvPr/>
        </p:nvCxnSpPr>
        <p:spPr>
          <a:xfrm>
            <a:off x="6555083" y="4126327"/>
            <a:ext cx="0" cy="13318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AAC8618C-802D-42B8-4262-FE927BCD19BB}"/>
              </a:ext>
            </a:extLst>
          </p:cNvPr>
          <p:cNvSpPr txBox="1"/>
          <p:nvPr/>
        </p:nvSpPr>
        <p:spPr>
          <a:xfrm>
            <a:off x="8102956" y="5546980"/>
            <a:ext cx="2570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tr-TR" dirty="0"/>
              <a:t>Enine Yayınım Ölçümü</a:t>
            </a:r>
            <a:br>
              <a:rPr lang="tr-TR" dirty="0"/>
            </a:br>
            <a:r>
              <a:rPr lang="tr-TR" dirty="0"/>
              <a:t>Tuzluk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</p:txBody>
      </p:sp>
      <p:cxnSp>
        <p:nvCxnSpPr>
          <p:cNvPr id="16" name="Düz Ok Bağlayıcısı 15">
            <a:extLst>
              <a:ext uri="{FF2B5EF4-FFF2-40B4-BE49-F238E27FC236}">
                <a16:creationId xmlns:a16="http://schemas.microsoft.com/office/drawing/2014/main" id="{95A42592-7F91-5637-54F8-6290B0C0C797}"/>
              </a:ext>
            </a:extLst>
          </p:cNvPr>
          <p:cNvCxnSpPr>
            <a:cxnSpLocks/>
          </p:cNvCxnSpPr>
          <p:nvPr/>
        </p:nvCxnSpPr>
        <p:spPr>
          <a:xfrm>
            <a:off x="7624065" y="4008904"/>
            <a:ext cx="876514" cy="14383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Resim 17" descr="suya batmak, lavabo, ayna, alet, iç mekan içeren bir resim&#10;&#10;Açıklama otomatik olarak oluşturuldu">
            <a:extLst>
              <a:ext uri="{FF2B5EF4-FFF2-40B4-BE49-F238E27FC236}">
                <a16:creationId xmlns:a16="http://schemas.microsoft.com/office/drawing/2014/main" id="{31FC8927-C5EE-E9ED-B7A6-5926A7D0E8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5" t="13519" r="20278" b="20690"/>
          <a:stretch/>
        </p:blipFill>
        <p:spPr>
          <a:xfrm rot="10800000">
            <a:off x="713645" y="2036739"/>
            <a:ext cx="3110180" cy="28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Resim 19" descr="kabuklu yemiş, maden, makine, gümüş içeren bir resim&#10;&#10;Açıklama otomatik olarak oluşturuldu">
            <a:extLst>
              <a:ext uri="{FF2B5EF4-FFF2-40B4-BE49-F238E27FC236}">
                <a16:creationId xmlns:a16="http://schemas.microsoft.com/office/drawing/2014/main" id="{81D03E40-FE1B-D6E2-2917-2281F39C7C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0" t="10541" r="16007" b="7203"/>
          <a:stretch/>
        </p:blipFill>
        <p:spPr>
          <a:xfrm rot="5400000">
            <a:off x="8572758" y="2016434"/>
            <a:ext cx="2880000" cy="29206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Metin kutusu 20">
            <a:extLst>
              <a:ext uri="{FF2B5EF4-FFF2-40B4-BE49-F238E27FC236}">
                <a16:creationId xmlns:a16="http://schemas.microsoft.com/office/drawing/2014/main" id="{EECA7F13-F8E1-C210-C5C7-A703C2D9B28A}"/>
              </a:ext>
            </a:extLst>
          </p:cNvPr>
          <p:cNvSpPr txBox="1"/>
          <p:nvPr/>
        </p:nvSpPr>
        <p:spPr>
          <a:xfrm>
            <a:off x="73354" y="4937601"/>
            <a:ext cx="4388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Talyum katkılı Sezyum İyodür (</a:t>
            </a:r>
            <a:r>
              <a:rPr lang="tr-TR" dirty="0" err="1"/>
              <a:t>CsI:TI</a:t>
            </a:r>
            <a:r>
              <a:rPr lang="tr-TR" dirty="0"/>
              <a:t>)</a:t>
            </a:r>
            <a:br>
              <a:rPr lang="tr-TR" dirty="0"/>
            </a:br>
            <a:r>
              <a:rPr lang="tr-TR" dirty="0"/>
              <a:t>İnorganik Parıldak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60AEAB85-8CB4-3F3D-2CAE-7197DBD8A68D}"/>
              </a:ext>
            </a:extLst>
          </p:cNvPr>
          <p:cNvSpPr txBox="1"/>
          <p:nvPr/>
        </p:nvSpPr>
        <p:spPr>
          <a:xfrm>
            <a:off x="8759147" y="4990517"/>
            <a:ext cx="24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Tuzluk</a:t>
            </a:r>
          </a:p>
        </p:txBody>
      </p:sp>
      <p:cxnSp>
        <p:nvCxnSpPr>
          <p:cNvPr id="34" name="Düz Ok Bağlayıcısı 33">
            <a:extLst>
              <a:ext uri="{FF2B5EF4-FFF2-40B4-BE49-F238E27FC236}">
                <a16:creationId xmlns:a16="http://schemas.microsoft.com/office/drawing/2014/main" id="{58D53FDA-30E1-82FA-3CC7-B0766C57BF6F}"/>
              </a:ext>
            </a:extLst>
          </p:cNvPr>
          <p:cNvCxnSpPr>
            <a:cxnSpLocks/>
          </p:cNvCxnSpPr>
          <p:nvPr/>
        </p:nvCxnSpPr>
        <p:spPr>
          <a:xfrm flipH="1">
            <a:off x="7848303" y="3918186"/>
            <a:ext cx="65227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Metin kutusu 34">
            <a:extLst>
              <a:ext uri="{FF2B5EF4-FFF2-40B4-BE49-F238E27FC236}">
                <a16:creationId xmlns:a16="http://schemas.microsoft.com/office/drawing/2014/main" id="{15DCCA28-CB70-7E18-02CC-47B61CD5512D}"/>
              </a:ext>
            </a:extLst>
          </p:cNvPr>
          <p:cNvSpPr txBox="1"/>
          <p:nvPr/>
        </p:nvSpPr>
        <p:spPr>
          <a:xfrm>
            <a:off x="6523145" y="4535984"/>
            <a:ext cx="1598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</a:rPr>
              <a:t>Demet Yönü</a:t>
            </a:r>
          </a:p>
        </p:txBody>
      </p:sp>
    </p:spTree>
    <p:extLst>
      <p:ext uri="{BB962C8B-B14F-4D97-AF65-F5344CB8AC3E}">
        <p14:creationId xmlns:p14="http://schemas.microsoft.com/office/powerpoint/2010/main" val="163318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2063C63-8685-5EC7-85CB-81CA12D68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470"/>
            <a:ext cx="10515600" cy="815242"/>
          </a:xfrm>
        </p:spPr>
        <p:txBody>
          <a:bodyPr/>
          <a:lstStyle/>
          <a:p>
            <a:r>
              <a:rPr lang="tr-TR" dirty="0"/>
              <a:t>Yeni Kalıcı Mıknatıslı İyon Kaynağı</a:t>
            </a:r>
          </a:p>
        </p:txBody>
      </p:sp>
      <p:sp>
        <p:nvSpPr>
          <p:cNvPr id="12" name="Alt Bilgi Yer Tutucusu 11">
            <a:extLst>
              <a:ext uri="{FF2B5EF4-FFF2-40B4-BE49-F238E27FC236}">
                <a16:creationId xmlns:a16="http://schemas.microsoft.com/office/drawing/2014/main" id="{32FF249B-7007-1DB1-72E4-3626A6B37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2577" y="6356350"/>
            <a:ext cx="4240823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13" name="Slayt Numarası Yer Tutucusu 12">
            <a:extLst>
              <a:ext uri="{FF2B5EF4-FFF2-40B4-BE49-F238E27FC236}">
                <a16:creationId xmlns:a16="http://schemas.microsoft.com/office/drawing/2014/main" id="{51C61929-0FDF-442A-C24C-AB70921D9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6</a:t>
            </a:fld>
            <a:endParaRPr lang="en-US"/>
          </a:p>
        </p:txBody>
      </p:sp>
      <p:sp>
        <p:nvSpPr>
          <p:cNvPr id="14" name="Veri Yer Tutucusu 13">
            <a:extLst>
              <a:ext uri="{FF2B5EF4-FFF2-40B4-BE49-F238E27FC236}">
                <a16:creationId xmlns:a16="http://schemas.microsoft.com/office/drawing/2014/main" id="{235C4F68-113D-E673-576E-6699E641C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3/12/2023</a:t>
            </a:r>
          </a:p>
        </p:txBody>
      </p:sp>
      <p:sp>
        <p:nvSpPr>
          <p:cNvPr id="16" name="İçerik Yer Tutucusu 15">
            <a:extLst>
              <a:ext uri="{FF2B5EF4-FFF2-40B4-BE49-F238E27FC236}">
                <a16:creationId xmlns:a16="http://schemas.microsoft.com/office/drawing/2014/main" id="{EC5CFF4C-01E6-4E98-2909-C3307B46B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6947"/>
            <a:ext cx="10515600" cy="4351338"/>
          </a:xfrm>
        </p:spPr>
        <p:txBody>
          <a:bodyPr>
            <a:normAutofit/>
          </a:bodyPr>
          <a:lstStyle/>
          <a:p>
            <a:r>
              <a:rPr lang="tr-TR" sz="1600" dirty="0"/>
              <a:t>İyon Kaynağı Sınıflandırması: Kalıcı Mıknatıslı Mikrodalga Deşarj İyon Kaynağı (PM-MDIS)</a:t>
            </a:r>
          </a:p>
          <a:p>
            <a:r>
              <a:rPr lang="tr-TR" sz="1600" dirty="0"/>
              <a:t>2.45 GHz frekansında çalışan magnetron ile plazma oluşturabilmek için elektron siklotron frekansını sağlayan 875 Gauss manyetik alanın plazma odasında sağlanması gerekmektedir.</a:t>
            </a:r>
          </a:p>
          <a:p>
            <a:r>
              <a:rPr lang="tr-TR" sz="1600" dirty="0"/>
              <a:t>Gerekli  manyetik alan 32 adet </a:t>
            </a:r>
            <a:r>
              <a:rPr lang="tr-TR" sz="1600" dirty="0" err="1"/>
              <a:t>Neodyum</a:t>
            </a:r>
            <a:r>
              <a:rPr lang="tr-TR" sz="1600" dirty="0"/>
              <a:t> N40 tipi mıknatıs ile sağlandı.</a:t>
            </a:r>
          </a:p>
          <a:p>
            <a:endParaRPr lang="tr-TR" sz="1600" dirty="0"/>
          </a:p>
        </p:txBody>
      </p:sp>
      <p:pic>
        <p:nvPicPr>
          <p:cNvPr id="17" name="İçerik Yer Tutucusu 4" descr="tasarım içeren bir resim&#10;&#10;Açıklama otomatik olarak orta güvenilirlik düzeyiyle oluşturuldu">
            <a:extLst>
              <a:ext uri="{FF2B5EF4-FFF2-40B4-BE49-F238E27FC236}">
                <a16:creationId xmlns:a16="http://schemas.microsoft.com/office/drawing/2014/main" id="{8E59E3CB-F799-7A83-7E6C-B8E2D44234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80" y="2855049"/>
            <a:ext cx="4113261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Resim 17" descr="metin, diyagram, öykü gelişim çizgisi; kumpas; grafiğini çıkarma, çizgi içeren bir resim&#10;&#10;Açıklama otomatik olarak oluşturuldu">
            <a:extLst>
              <a:ext uri="{FF2B5EF4-FFF2-40B4-BE49-F238E27FC236}">
                <a16:creationId xmlns:a16="http://schemas.microsoft.com/office/drawing/2014/main" id="{F9C8C4E5-3938-91C7-4066-1B4BB81F11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066" y="2855049"/>
            <a:ext cx="4192492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Metin kutusu 20">
            <a:extLst>
              <a:ext uri="{FF2B5EF4-FFF2-40B4-BE49-F238E27FC236}">
                <a16:creationId xmlns:a16="http://schemas.microsoft.com/office/drawing/2014/main" id="{46932099-2965-5CDE-BCE0-4E5F6FFBDA36}"/>
              </a:ext>
            </a:extLst>
          </p:cNvPr>
          <p:cNvSpPr txBox="1"/>
          <p:nvPr/>
        </p:nvSpPr>
        <p:spPr>
          <a:xfrm>
            <a:off x="1749868" y="5348392"/>
            <a:ext cx="273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CST Manyetik Simülasyonu 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5D0D4E72-8217-CACB-00E9-C17B0679AE6D}"/>
              </a:ext>
            </a:extLst>
          </p:cNvPr>
          <p:cNvSpPr txBox="1"/>
          <p:nvPr/>
        </p:nvSpPr>
        <p:spPr>
          <a:xfrm>
            <a:off x="5691599" y="5361721"/>
            <a:ext cx="525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Manyetik Alan İçin Simülasyon – Ölçüm Karşılaştırması</a:t>
            </a: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1208C3A0-BA1B-91F9-736A-EE1EA3143E4A}"/>
              </a:ext>
            </a:extLst>
          </p:cNvPr>
          <p:cNvSpPr txBox="1"/>
          <p:nvPr/>
        </p:nvSpPr>
        <p:spPr>
          <a:xfrm>
            <a:off x="7350369" y="5987018"/>
            <a:ext cx="400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Sevim </a:t>
            </a:r>
            <a:r>
              <a:rPr lang="tr-TR" dirty="0" err="1"/>
              <a:t>Açıksöz</a:t>
            </a:r>
            <a:r>
              <a:rPr lang="tr-TR" dirty="0"/>
              <a:t> – Yüksek Lisans Tezi, 2022</a:t>
            </a:r>
          </a:p>
        </p:txBody>
      </p:sp>
      <p:cxnSp>
        <p:nvCxnSpPr>
          <p:cNvPr id="4" name="Düz Ok Bağlayıcısı 3">
            <a:extLst>
              <a:ext uri="{FF2B5EF4-FFF2-40B4-BE49-F238E27FC236}">
                <a16:creationId xmlns:a16="http://schemas.microsoft.com/office/drawing/2014/main" id="{A3140B19-EA27-88C0-18BE-F68DC2027B10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9645650" y="3878215"/>
            <a:ext cx="1039571" cy="7763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Düz Ok Bağlayıcısı 4">
            <a:extLst>
              <a:ext uri="{FF2B5EF4-FFF2-40B4-BE49-F238E27FC236}">
                <a16:creationId xmlns:a16="http://schemas.microsoft.com/office/drawing/2014/main" id="{6ABCD37B-F413-4C42-A701-87FD86F73592}"/>
              </a:ext>
            </a:extLst>
          </p:cNvPr>
          <p:cNvCxnSpPr>
            <a:cxnSpLocks/>
          </p:cNvCxnSpPr>
          <p:nvPr/>
        </p:nvCxnSpPr>
        <p:spPr>
          <a:xfrm flipV="1">
            <a:off x="9709150" y="4552861"/>
            <a:ext cx="1117600" cy="3001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etin kutusu 7">
            <a:extLst>
              <a:ext uri="{FF2B5EF4-FFF2-40B4-BE49-F238E27FC236}">
                <a16:creationId xmlns:a16="http://schemas.microsoft.com/office/drawing/2014/main" id="{4A3CDE8D-BA00-3902-7FBA-FDE97C2C0427}"/>
              </a:ext>
            </a:extLst>
          </p:cNvPr>
          <p:cNvSpPr txBox="1"/>
          <p:nvPr/>
        </p:nvSpPr>
        <p:spPr>
          <a:xfrm>
            <a:off x="10685221" y="3693549"/>
            <a:ext cx="150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CST Benzetim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06D13573-9848-45C8-A11D-479957466A46}"/>
              </a:ext>
            </a:extLst>
          </p:cNvPr>
          <p:cNvSpPr txBox="1"/>
          <p:nvPr/>
        </p:nvSpPr>
        <p:spPr>
          <a:xfrm>
            <a:off x="10798963" y="4342969"/>
            <a:ext cx="150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Ölçüm</a:t>
            </a:r>
          </a:p>
        </p:txBody>
      </p:sp>
    </p:spTree>
    <p:extLst>
      <p:ext uri="{BB962C8B-B14F-4D97-AF65-F5344CB8AC3E}">
        <p14:creationId xmlns:p14="http://schemas.microsoft.com/office/powerpoint/2010/main" val="2976506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9799F38-31DD-6EBA-6DE0-75B64D699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8704"/>
            <a:ext cx="10515600" cy="1325563"/>
          </a:xfrm>
        </p:spPr>
        <p:txBody>
          <a:bodyPr/>
          <a:lstStyle/>
          <a:p>
            <a:r>
              <a:rPr lang="tr-TR" dirty="0"/>
              <a:t>Yeni Kalıcı Mıknatıslı İyon Kaynağı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AB573CF-3D55-BC4E-1C92-4DA33389D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FDBEFDB-BFB8-8A54-9030-7CD5EFEBE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6410" y="6356350"/>
            <a:ext cx="4336990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60E890-BDE6-182D-87AB-CF9417CC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7</a:t>
            </a:fld>
            <a:endParaRPr lang="en-US"/>
          </a:p>
        </p:txBody>
      </p:sp>
      <p:pic>
        <p:nvPicPr>
          <p:cNvPr id="7" name="Resim 6" descr="metin, makine, ekran görüntüsü içeren bir resim&#10;&#10;Açıklama otomatik olarak oluşturuldu">
            <a:extLst>
              <a:ext uri="{FF2B5EF4-FFF2-40B4-BE49-F238E27FC236}">
                <a16:creationId xmlns:a16="http://schemas.microsoft.com/office/drawing/2014/main" id="{BF87BEF6-6B9A-3B57-3F14-B3A5EA4292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" t="5529" r="2659" b="2309"/>
          <a:stretch/>
        </p:blipFill>
        <p:spPr>
          <a:xfrm>
            <a:off x="838200" y="1989000"/>
            <a:ext cx="4779574" cy="28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Resim 7" descr="makine içeren bir resim&#10;&#10;Açıklama otomatik olarak oluşturuldu">
            <a:extLst>
              <a:ext uri="{FF2B5EF4-FFF2-40B4-BE49-F238E27FC236}">
                <a16:creationId xmlns:a16="http://schemas.microsoft.com/office/drawing/2014/main" id="{6709F320-A36E-3B08-022F-477FD65CD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400" y="1989000"/>
            <a:ext cx="5052400" cy="28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BE6FAF37-21F7-816F-E01B-5082020DF00C}"/>
              </a:ext>
            </a:extLst>
          </p:cNvPr>
          <p:cNvSpPr txBox="1"/>
          <p:nvPr/>
        </p:nvSpPr>
        <p:spPr>
          <a:xfrm>
            <a:off x="1430659" y="5326127"/>
            <a:ext cx="1099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Plazma</a:t>
            </a:r>
            <a:br>
              <a:rPr lang="tr-TR" dirty="0"/>
            </a:br>
            <a:r>
              <a:rPr lang="tr-TR" dirty="0"/>
              <a:t>Elektrodu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</p:txBody>
      </p:sp>
      <p:cxnSp>
        <p:nvCxnSpPr>
          <p:cNvPr id="10" name="Düz Ok Bağlayıcısı 9">
            <a:extLst>
              <a:ext uri="{FF2B5EF4-FFF2-40B4-BE49-F238E27FC236}">
                <a16:creationId xmlns:a16="http://schemas.microsoft.com/office/drawing/2014/main" id="{C2D63058-76B8-476C-324F-82AD83F52872}"/>
              </a:ext>
            </a:extLst>
          </p:cNvPr>
          <p:cNvCxnSpPr>
            <a:cxnSpLocks/>
          </p:cNvCxnSpPr>
          <p:nvPr/>
        </p:nvCxnSpPr>
        <p:spPr>
          <a:xfrm>
            <a:off x="1980509" y="3339591"/>
            <a:ext cx="0" cy="196435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950EAC0F-1DF0-53C7-E5FF-C450875A0864}"/>
              </a:ext>
            </a:extLst>
          </p:cNvPr>
          <p:cNvSpPr txBox="1"/>
          <p:nvPr/>
        </p:nvSpPr>
        <p:spPr>
          <a:xfrm>
            <a:off x="165739" y="5264857"/>
            <a:ext cx="1099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Plazma</a:t>
            </a:r>
            <a:br>
              <a:rPr lang="tr-TR" dirty="0"/>
            </a:br>
            <a:r>
              <a:rPr lang="tr-TR" dirty="0"/>
              <a:t>Odası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</p:txBody>
      </p:sp>
      <p:cxnSp>
        <p:nvCxnSpPr>
          <p:cNvPr id="14" name="Düz Ok Bağlayıcısı 13">
            <a:extLst>
              <a:ext uri="{FF2B5EF4-FFF2-40B4-BE49-F238E27FC236}">
                <a16:creationId xmlns:a16="http://schemas.microsoft.com/office/drawing/2014/main" id="{29F85D9B-7D3D-0A65-75FE-98F70795E0C4}"/>
              </a:ext>
            </a:extLst>
          </p:cNvPr>
          <p:cNvCxnSpPr>
            <a:cxnSpLocks/>
          </p:cNvCxnSpPr>
          <p:nvPr/>
        </p:nvCxnSpPr>
        <p:spPr>
          <a:xfrm flipH="1">
            <a:off x="715589" y="3169126"/>
            <a:ext cx="715070" cy="207354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513E9BFA-009E-7BA3-43D6-961B75F46645}"/>
              </a:ext>
            </a:extLst>
          </p:cNvPr>
          <p:cNvSpPr txBox="1"/>
          <p:nvPr/>
        </p:nvSpPr>
        <p:spPr>
          <a:xfrm>
            <a:off x="2442522" y="1092393"/>
            <a:ext cx="1570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Kalıcı Mıknatıslar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</p:txBody>
      </p:sp>
      <p:cxnSp>
        <p:nvCxnSpPr>
          <p:cNvPr id="17" name="Düz Ok Bağlayıcısı 16">
            <a:extLst>
              <a:ext uri="{FF2B5EF4-FFF2-40B4-BE49-F238E27FC236}">
                <a16:creationId xmlns:a16="http://schemas.microsoft.com/office/drawing/2014/main" id="{74A07BAE-6F67-E492-8763-D8C95B74E19B}"/>
              </a:ext>
            </a:extLst>
          </p:cNvPr>
          <p:cNvCxnSpPr>
            <a:cxnSpLocks/>
          </p:cNvCxnSpPr>
          <p:nvPr/>
        </p:nvCxnSpPr>
        <p:spPr>
          <a:xfrm flipV="1">
            <a:off x="2103120" y="1352391"/>
            <a:ext cx="624840" cy="6901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AB3EA09D-FE65-93CB-2522-153D25834BFD}"/>
              </a:ext>
            </a:extLst>
          </p:cNvPr>
          <p:cNvSpPr txBox="1"/>
          <p:nvPr/>
        </p:nvSpPr>
        <p:spPr>
          <a:xfrm>
            <a:off x="2765369" y="5303942"/>
            <a:ext cx="1099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Toprak</a:t>
            </a:r>
            <a:br>
              <a:rPr lang="tr-TR" dirty="0"/>
            </a:br>
            <a:r>
              <a:rPr lang="tr-TR" dirty="0"/>
              <a:t>Elektrodu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</p:txBody>
      </p:sp>
      <p:cxnSp>
        <p:nvCxnSpPr>
          <p:cNvPr id="20" name="Düz Ok Bağlayıcısı 19">
            <a:extLst>
              <a:ext uri="{FF2B5EF4-FFF2-40B4-BE49-F238E27FC236}">
                <a16:creationId xmlns:a16="http://schemas.microsoft.com/office/drawing/2014/main" id="{76B944E3-BF4D-BDAE-1FF8-C712B6A39099}"/>
              </a:ext>
            </a:extLst>
          </p:cNvPr>
          <p:cNvCxnSpPr>
            <a:cxnSpLocks/>
          </p:cNvCxnSpPr>
          <p:nvPr/>
        </p:nvCxnSpPr>
        <p:spPr>
          <a:xfrm>
            <a:off x="3223260" y="3169126"/>
            <a:ext cx="91959" cy="21126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F3EAED02-A48C-9F4B-1712-317FA3EF32AA}"/>
              </a:ext>
            </a:extLst>
          </p:cNvPr>
          <p:cNvSpPr txBox="1"/>
          <p:nvPr/>
        </p:nvSpPr>
        <p:spPr>
          <a:xfrm>
            <a:off x="5932862" y="4934610"/>
            <a:ext cx="609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Kalıcı Mıknatıslı İyon Kaynağı ve DEDA Hattının Kesit Görünümü</a:t>
            </a: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1F7C8CB5-5706-C91E-805C-5941CA49ED38}"/>
              </a:ext>
            </a:extLst>
          </p:cNvPr>
          <p:cNvSpPr txBox="1"/>
          <p:nvPr/>
        </p:nvSpPr>
        <p:spPr>
          <a:xfrm>
            <a:off x="7587762" y="5922479"/>
            <a:ext cx="398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Sevim </a:t>
            </a:r>
            <a:r>
              <a:rPr lang="tr-TR" dirty="0" err="1"/>
              <a:t>Açıksöz</a:t>
            </a:r>
            <a:r>
              <a:rPr lang="tr-TR" dirty="0"/>
              <a:t> – Yüksek Lisans Tezi, 2022</a:t>
            </a:r>
          </a:p>
        </p:txBody>
      </p:sp>
    </p:spTree>
    <p:extLst>
      <p:ext uri="{BB962C8B-B14F-4D97-AF65-F5344CB8AC3E}">
        <p14:creationId xmlns:p14="http://schemas.microsoft.com/office/powerpoint/2010/main" val="1574643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9ED142E-7417-17E6-ECF7-6154FC16A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Yayınım Ölçümü İçin Yeni Veri Alım Sistemi</a:t>
            </a:r>
            <a:br>
              <a:rPr lang="tr-TR" dirty="0"/>
            </a:br>
            <a:r>
              <a:rPr lang="tr-TR" dirty="0"/>
              <a:t>-Endüstriyel Kamera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9F32E21-F78A-92A0-7EEF-9FA1D3879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1800" dirty="0"/>
              <a:t>Cihaz: </a:t>
            </a:r>
            <a:r>
              <a:rPr lang="tr-TR" sz="1800" dirty="0" err="1"/>
              <a:t>Hikrobot</a:t>
            </a:r>
            <a:r>
              <a:rPr lang="tr-TR" sz="1800" dirty="0"/>
              <a:t> / MV-CS060-10GC-PRO</a:t>
            </a:r>
          </a:p>
          <a:p>
            <a:r>
              <a:rPr lang="tr-TR" sz="1800" dirty="0"/>
              <a:t>Sensör tipi: Sony® IMX178, CMOS, </a:t>
            </a:r>
            <a:r>
              <a:rPr lang="tr-TR" sz="1800" dirty="0" err="1"/>
              <a:t>rolling</a:t>
            </a:r>
            <a:r>
              <a:rPr lang="tr-TR" sz="1800" dirty="0"/>
              <a:t> </a:t>
            </a:r>
            <a:r>
              <a:rPr lang="tr-TR" sz="1800" dirty="0" err="1"/>
              <a:t>shutter</a:t>
            </a:r>
            <a:endParaRPr lang="tr-TR" sz="1800" dirty="0"/>
          </a:p>
          <a:p>
            <a:r>
              <a:rPr lang="tr-TR" sz="1800" dirty="0"/>
              <a:t>Çözünürlük: </a:t>
            </a:r>
            <a:r>
              <a:rPr lang="en-US" sz="1800" dirty="0"/>
              <a:t>3072 × 2048</a:t>
            </a:r>
            <a:endParaRPr lang="tr-TR" sz="1800" dirty="0"/>
          </a:p>
          <a:p>
            <a:r>
              <a:rPr lang="tr-TR" sz="1800" dirty="0"/>
              <a:t>Maximum kare hızı: </a:t>
            </a:r>
            <a:r>
              <a:rPr lang="en-US" sz="1800" dirty="0"/>
              <a:t>19.1 fps</a:t>
            </a:r>
            <a:r>
              <a:rPr lang="tr-TR" sz="1800" dirty="0"/>
              <a:t> / 30.7 </a:t>
            </a:r>
            <a:r>
              <a:rPr lang="tr-TR" sz="1800" dirty="0" err="1"/>
              <a:t>fps</a:t>
            </a:r>
            <a:r>
              <a:rPr lang="tr-TR" sz="1800" dirty="0"/>
              <a:t> (sıkıştırma ile)</a:t>
            </a:r>
          </a:p>
          <a:p>
            <a:r>
              <a:rPr lang="tr-TR" sz="1800" dirty="0"/>
              <a:t>Pozlama süresi: </a:t>
            </a:r>
            <a:r>
              <a:rPr lang="en-US" sz="1800" dirty="0"/>
              <a:t>25 </a:t>
            </a:r>
            <a:r>
              <a:rPr lang="en-US" sz="1800" dirty="0" err="1"/>
              <a:t>μs</a:t>
            </a:r>
            <a:r>
              <a:rPr lang="en-US" sz="1800" dirty="0"/>
              <a:t> </a:t>
            </a:r>
            <a:r>
              <a:rPr lang="tr-TR" sz="1800" dirty="0"/>
              <a:t>-</a:t>
            </a:r>
            <a:r>
              <a:rPr lang="en-US" sz="1800" dirty="0"/>
              <a:t> 2.5 sec</a:t>
            </a:r>
            <a:endParaRPr lang="tr-TR" sz="1800" dirty="0"/>
          </a:p>
          <a:p>
            <a:r>
              <a:rPr lang="tr-TR" sz="1800" dirty="0"/>
              <a:t>Veri arayüzü: </a:t>
            </a:r>
            <a:r>
              <a:rPr lang="tr-TR" sz="1800" dirty="0" err="1"/>
              <a:t>GigE</a:t>
            </a:r>
            <a:endParaRPr lang="tr-TR" sz="1800" dirty="0"/>
          </a:p>
          <a:p>
            <a:r>
              <a:rPr lang="tr-TR" sz="1800" dirty="0"/>
              <a:t>Güç: </a:t>
            </a:r>
            <a:r>
              <a:rPr lang="tr-TR" sz="1800" dirty="0" err="1"/>
              <a:t>PoE</a:t>
            </a:r>
            <a:endParaRPr lang="tr-TR" sz="1800" dirty="0"/>
          </a:p>
          <a:p>
            <a:r>
              <a:rPr lang="tr-TR" sz="1800" dirty="0"/>
              <a:t>Lens odak uzaklığı: 16mm</a:t>
            </a:r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EAB5BD94-D627-DCD7-2793-83077DEE1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57543" y="6356350"/>
            <a:ext cx="4395857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00775A5-48AD-68CA-7771-D17E1A253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8</a:t>
            </a:fld>
            <a:endParaRPr lang="en-US"/>
          </a:p>
        </p:txBody>
      </p:sp>
      <p:sp>
        <p:nvSpPr>
          <p:cNvPr id="6" name="Veri Yer Tutucusu 5">
            <a:extLst>
              <a:ext uri="{FF2B5EF4-FFF2-40B4-BE49-F238E27FC236}">
                <a16:creationId xmlns:a16="http://schemas.microsoft.com/office/drawing/2014/main" id="{30ED91DE-5E11-895A-1063-90E3183EB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pic>
        <p:nvPicPr>
          <p:cNvPr id="7" name="İçerik Yer Tutucusu 7" descr="iç mekan, duvar, ofis malzemesi içeren bir resim&#10;&#10;Açıklama otomatik olarak oluşturuldu">
            <a:extLst>
              <a:ext uri="{FF2B5EF4-FFF2-40B4-BE49-F238E27FC236}">
                <a16:creationId xmlns:a16="http://schemas.microsoft.com/office/drawing/2014/main" id="{3B2F0425-A75F-FF61-757D-34C242AC18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3" t="10088" r="42076" b="7053"/>
          <a:stretch/>
        </p:blipFill>
        <p:spPr>
          <a:xfrm rot="5400000">
            <a:off x="7417483" y="2803669"/>
            <a:ext cx="1673180" cy="49345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Resim 8" descr="makine, mühendislik, Elektrik kabloları, kablo içeren bir resim&#10;&#10;Açıklama otomatik olarak oluşturuldu">
            <a:extLst>
              <a:ext uri="{FF2B5EF4-FFF2-40B4-BE49-F238E27FC236}">
                <a16:creationId xmlns:a16="http://schemas.microsoft.com/office/drawing/2014/main" id="{3CF7AFE0-BF37-819D-90D3-8BC3A0E114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0" t="7134" r="47392" b="4146"/>
          <a:stretch/>
        </p:blipFill>
        <p:spPr>
          <a:xfrm rot="5400000">
            <a:off x="7633308" y="711509"/>
            <a:ext cx="1954582" cy="42214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Metin kutusu 10">
            <a:extLst>
              <a:ext uri="{FF2B5EF4-FFF2-40B4-BE49-F238E27FC236}">
                <a16:creationId xmlns:a16="http://schemas.microsoft.com/office/drawing/2014/main" id="{DFFF9AA2-839E-A878-E3D9-5C0315CE0A4E}"/>
              </a:ext>
            </a:extLst>
          </p:cNvPr>
          <p:cNvSpPr txBox="1"/>
          <p:nvPr/>
        </p:nvSpPr>
        <p:spPr>
          <a:xfrm>
            <a:off x="4272967" y="3788015"/>
            <a:ext cx="1594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Ölçüm Kutusu</a:t>
            </a:r>
            <a:br>
              <a:rPr lang="tr-TR" dirty="0"/>
            </a:br>
            <a:r>
              <a:rPr lang="tr-TR" dirty="0"/>
              <a:t>Camı</a:t>
            </a:r>
          </a:p>
        </p:txBody>
      </p:sp>
      <p:cxnSp>
        <p:nvCxnSpPr>
          <p:cNvPr id="12" name="Düz Ok Bağlayıcısı 11">
            <a:extLst>
              <a:ext uri="{FF2B5EF4-FFF2-40B4-BE49-F238E27FC236}">
                <a16:creationId xmlns:a16="http://schemas.microsoft.com/office/drawing/2014/main" id="{32DE5FF3-C854-FFC4-74F9-A5A482A6A281}"/>
              </a:ext>
            </a:extLst>
          </p:cNvPr>
          <p:cNvCxnSpPr>
            <a:cxnSpLocks/>
          </p:cNvCxnSpPr>
          <p:nvPr/>
        </p:nvCxnSpPr>
        <p:spPr>
          <a:xfrm flipH="1">
            <a:off x="5867398" y="2936631"/>
            <a:ext cx="1966548" cy="104229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9016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649E7DB-B598-91DC-A4E4-5E40C72D8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tr-TR" dirty="0"/>
              <a:t>Parıldak Ekran Örnekleri:</a:t>
            </a:r>
          </a:p>
        </p:txBody>
      </p:sp>
      <p:pic>
        <p:nvPicPr>
          <p:cNvPr id="8" name="İçerik Yer Tutucusu 7" descr="daire, suya batmak, lavabo, ayna, iç mekan içeren bir resim&#10;&#10;Açıklama otomatik olarak oluşturuldu">
            <a:extLst>
              <a:ext uri="{FF2B5EF4-FFF2-40B4-BE49-F238E27FC236}">
                <a16:creationId xmlns:a16="http://schemas.microsoft.com/office/drawing/2014/main" id="{4712E471-D796-77E4-B718-59832B6E3A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209" y="1740635"/>
            <a:ext cx="3087417" cy="36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03AE160-9438-7996-2EC3-D071F4A6A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3/12/2023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E1AE559-99B8-6EFB-1660-152325730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24654" y="6356350"/>
            <a:ext cx="4328746" cy="365125"/>
          </a:xfrm>
        </p:spPr>
        <p:txBody>
          <a:bodyPr/>
          <a:lstStyle/>
          <a:p>
            <a:r>
              <a:rPr lang="en-US" dirty="0" err="1"/>
              <a:t>Parçacık</a:t>
            </a:r>
            <a:r>
              <a:rPr lang="en-US" dirty="0"/>
              <a:t> </a:t>
            </a:r>
            <a:r>
              <a:rPr lang="en-US" dirty="0" err="1"/>
              <a:t>Hızlandırıcıları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Algıçları</a:t>
            </a:r>
            <a:r>
              <a:rPr lang="en-US" dirty="0"/>
              <a:t> </a:t>
            </a:r>
            <a:r>
              <a:rPr lang="en-US" dirty="0" err="1"/>
              <a:t>Yerel</a:t>
            </a:r>
            <a:r>
              <a:rPr lang="en-US" dirty="0"/>
              <a:t> </a:t>
            </a:r>
            <a:r>
              <a:rPr lang="en-US" dirty="0" err="1"/>
              <a:t>Altyapı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-Ge </a:t>
            </a:r>
            <a:r>
              <a:rPr lang="en-US" dirty="0" err="1"/>
              <a:t>Çalıştayı</a:t>
            </a:r>
            <a:endParaRPr lang="en-US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1D36674-F4E4-3C06-E58E-9808585C1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6E47-59AD-4C0C-A57F-FDFDD0CCF683}" type="slidenum">
              <a:rPr lang="en-US" smtClean="0"/>
              <a:t>9</a:t>
            </a:fld>
            <a:endParaRPr lang="en-US"/>
          </a:p>
        </p:txBody>
      </p:sp>
      <p:pic>
        <p:nvPicPr>
          <p:cNvPr id="9" name="Resim 8" descr="suya batmak, lavabo, ayna, alet, iç mekan içeren bir resim&#10;&#10;Açıklama otomatik olarak oluşturuldu">
            <a:extLst>
              <a:ext uri="{FF2B5EF4-FFF2-40B4-BE49-F238E27FC236}">
                <a16:creationId xmlns:a16="http://schemas.microsoft.com/office/drawing/2014/main" id="{C0485683-C51C-F1E6-4FEC-C7B6BE917F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5" t="13519" r="20278" b="20690"/>
          <a:stretch/>
        </p:blipFill>
        <p:spPr>
          <a:xfrm rot="16200000">
            <a:off x="1916689" y="1873851"/>
            <a:ext cx="3600000" cy="33335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Metin kutusu 9">
            <a:extLst>
              <a:ext uri="{FF2B5EF4-FFF2-40B4-BE49-F238E27FC236}">
                <a16:creationId xmlns:a16="http://schemas.microsoft.com/office/drawing/2014/main" id="{2DF0D3EA-28C5-5522-D4A8-2E3A212A6326}"/>
              </a:ext>
            </a:extLst>
          </p:cNvPr>
          <p:cNvSpPr txBox="1"/>
          <p:nvPr/>
        </p:nvSpPr>
        <p:spPr>
          <a:xfrm>
            <a:off x="1552316" y="5361926"/>
            <a:ext cx="4328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Talyum katkılı Sezyum İyodür (</a:t>
            </a:r>
            <a:r>
              <a:rPr lang="tr-TR" dirty="0" err="1"/>
              <a:t>CsI:TI</a:t>
            </a:r>
            <a:r>
              <a:rPr lang="tr-TR" dirty="0"/>
              <a:t>) İnorganik Parıldak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EBBC4A18-07E3-9DFE-FA39-E3A9AB864F3B}"/>
              </a:ext>
            </a:extLst>
          </p:cNvPr>
          <p:cNvSpPr txBox="1"/>
          <p:nvPr/>
        </p:nvSpPr>
        <p:spPr>
          <a:xfrm>
            <a:off x="6697209" y="5514303"/>
            <a:ext cx="311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El Yapımı Floresan Ekran</a:t>
            </a:r>
          </a:p>
        </p:txBody>
      </p:sp>
    </p:spTree>
    <p:extLst>
      <p:ext uri="{BB962C8B-B14F-4D97-AF65-F5344CB8AC3E}">
        <p14:creationId xmlns:p14="http://schemas.microsoft.com/office/powerpoint/2010/main" val="2806861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1977</TotalTime>
  <Words>1133</Words>
  <Application>Microsoft Office PowerPoint</Application>
  <PresentationFormat>Geniş ekran</PresentationFormat>
  <Paragraphs>242</Paragraphs>
  <Slides>21</Slides>
  <Notes>10</Notes>
  <HiddenSlides>0</HiddenSlides>
  <MMClips>1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Office Teması</vt:lpstr>
      <vt:lpstr>KAHVELab Kalıcı Mıknatıslı İyon Kaynağı ve DEDA Hattında Demet Ölçümleri</vt:lpstr>
      <vt:lpstr>Akış</vt:lpstr>
      <vt:lpstr>Proton Hattı Güncel Durum</vt:lpstr>
      <vt:lpstr>PowerPoint Sunusu</vt:lpstr>
      <vt:lpstr>Ölçüm Kutusu (MBOX) ve Ölçüm Aletleri:</vt:lpstr>
      <vt:lpstr>Yeni Kalıcı Mıknatıslı İyon Kaynağı</vt:lpstr>
      <vt:lpstr>Yeni Kalıcı Mıknatıslı İyon Kaynağı</vt:lpstr>
      <vt:lpstr>Yayınım Ölçümü İçin Yeni Veri Alım Sistemi -Endüstriyel Kamera</vt:lpstr>
      <vt:lpstr>Parıldak Ekran Örnekleri:</vt:lpstr>
      <vt:lpstr>Parıldak Ekran İle Demet Profili Benzetimi ve Ölçümü</vt:lpstr>
      <vt:lpstr>PyILDA</vt:lpstr>
      <vt:lpstr>İyon Kaynağı Sonrasında DEDA Hattı Üzerinde Benzetim Çalışması</vt:lpstr>
      <vt:lpstr>Tuzluk Yöntemi İle Enine Yayınım Ölçümü</vt:lpstr>
      <vt:lpstr>Tuzluk Benzetimi</vt:lpstr>
      <vt:lpstr>Tuzluk Yöntemi İle Enine Yayınım Ölçümü</vt:lpstr>
      <vt:lpstr>Tuzluk Yöntemi İle Enine Yayınım Ölçümü</vt:lpstr>
      <vt:lpstr>Tuzluk Yöntemi İle Enine Yayınım Ölçümü</vt:lpstr>
      <vt:lpstr>Enine Yayınım ve Twiss Parametreleri</vt:lpstr>
      <vt:lpstr>Faraday Bardağı İle Demet Akımı Ölçümü</vt:lpstr>
      <vt:lpstr>Sonuçlar ve Tartışma</vt:lpstr>
      <vt:lpstr>PyILDA Özellikleri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Arda İnanç</dc:creator>
  <cp:lastModifiedBy>Arda İnanç</cp:lastModifiedBy>
  <cp:revision>61</cp:revision>
  <dcterms:created xsi:type="dcterms:W3CDTF">2023-12-01T10:23:23Z</dcterms:created>
  <dcterms:modified xsi:type="dcterms:W3CDTF">2023-12-02T22:20:01Z</dcterms:modified>
</cp:coreProperties>
</file>