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90" r:id="rId2"/>
  </p:sldMasterIdLst>
  <p:notesMasterIdLst>
    <p:notesMasterId r:id="rId16"/>
  </p:notesMasterIdLst>
  <p:handoutMasterIdLst>
    <p:handoutMasterId r:id="rId17"/>
  </p:handoutMasterIdLst>
  <p:sldIdLst>
    <p:sldId id="256" r:id="rId3"/>
    <p:sldId id="685" r:id="rId4"/>
    <p:sldId id="687" r:id="rId5"/>
    <p:sldId id="690" r:id="rId6"/>
    <p:sldId id="692" r:id="rId7"/>
    <p:sldId id="723" r:id="rId8"/>
    <p:sldId id="718" r:id="rId9"/>
    <p:sldId id="721" r:id="rId10"/>
    <p:sldId id="729" r:id="rId11"/>
    <p:sldId id="728" r:id="rId12"/>
    <p:sldId id="731" r:id="rId13"/>
    <p:sldId id="730" r:id="rId14"/>
    <p:sldId id="715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6FB0CD56-9152-4EF2-AB6E-1AAAC2445293}">
          <p14:sldIdLst>
            <p14:sldId id="256"/>
            <p14:sldId id="685"/>
            <p14:sldId id="687"/>
            <p14:sldId id="690"/>
            <p14:sldId id="692"/>
            <p14:sldId id="723"/>
            <p14:sldId id="718"/>
            <p14:sldId id="721"/>
            <p14:sldId id="729"/>
            <p14:sldId id="728"/>
            <p14:sldId id="731"/>
            <p14:sldId id="730"/>
            <p14:sldId id="71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rsli" initials="o" lastIdx="1" clrIdx="0">
    <p:extLst>
      <p:ext uri="{19B8F6BF-5375-455C-9EA6-DF929625EA0E}">
        <p15:presenceInfo xmlns:p15="http://schemas.microsoft.com/office/powerpoint/2012/main" userId="okars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04BE5"/>
    <a:srgbClr val="63ED43"/>
    <a:srgbClr val="DCEC44"/>
    <a:srgbClr val="734AE6"/>
    <a:srgbClr val="ED9C43"/>
    <a:srgbClr val="E98517"/>
    <a:srgbClr val="46EAB7"/>
    <a:srgbClr val="48ABE8"/>
    <a:srgbClr val="E24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0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fer\Downloads\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Deformation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[Results.xlsx]Sheet1!$I$4:$I$56</c:f>
              <c:numCache>
                <c:formatCode>0.00000000</c:formatCode>
                <c:ptCount val="53"/>
                <c:pt idx="0">
                  <c:v>-8.0020389999999999</c:v>
                </c:pt>
                <c:pt idx="1">
                  <c:v>-7.6268185800000001</c:v>
                </c:pt>
                <c:pt idx="2">
                  <c:v>-7.2519304799999995</c:v>
                </c:pt>
                <c:pt idx="3">
                  <c:v>-6.8770293999999996</c:v>
                </c:pt>
                <c:pt idx="4">
                  <c:v>-6.5018159999999998</c:v>
                </c:pt>
                <c:pt idx="5">
                  <c:v>-6.1893117799999997</c:v>
                </c:pt>
                <c:pt idx="6">
                  <c:v>-5.8767164799999998</c:v>
                </c:pt>
                <c:pt idx="7">
                  <c:v>-5.5643623599999996</c:v>
                </c:pt>
                <c:pt idx="8">
                  <c:v>-5.2516109999999996</c:v>
                </c:pt>
                <c:pt idx="9">
                  <c:v>-5.00148598</c:v>
                </c:pt>
                <c:pt idx="10">
                  <c:v>-4.751525</c:v>
                </c:pt>
                <c:pt idx="11">
                  <c:v>-4.5013808199999996</c:v>
                </c:pt>
                <c:pt idx="12">
                  <c:v>-4.2514349999999999</c:v>
                </c:pt>
                <c:pt idx="13">
                  <c:v>-4.0012724099999994</c:v>
                </c:pt>
                <c:pt idx="14">
                  <c:v>-3.7513420000000002</c:v>
                </c:pt>
                <c:pt idx="15">
                  <c:v>-3.50116001</c:v>
                </c:pt>
                <c:pt idx="16">
                  <c:v>-3.2512460000000001</c:v>
                </c:pt>
                <c:pt idx="17">
                  <c:v>-3.0010455999999999</c:v>
                </c:pt>
                <c:pt idx="18">
                  <c:v>-2.7511480000000001</c:v>
                </c:pt>
                <c:pt idx="19">
                  <c:v>-2.5009291999999999</c:v>
                </c:pt>
                <c:pt idx="20">
                  <c:v>-2.2510469999999998</c:v>
                </c:pt>
                <c:pt idx="21">
                  <c:v>-1.8759542100000002</c:v>
                </c:pt>
                <c:pt idx="22">
                  <c:v>-1.5008923999999999</c:v>
                </c:pt>
                <c:pt idx="23">
                  <c:v>-1.12612059</c:v>
                </c:pt>
                <c:pt idx="24">
                  <c:v>-0.75073529999999999</c:v>
                </c:pt>
                <c:pt idx="25">
                  <c:v>-0.37558788999999998</c:v>
                </c:pt>
                <c:pt idx="26">
                  <c:v>-5.7689999999999998E-4</c:v>
                </c:pt>
                <c:pt idx="27">
                  <c:v>0.37443409</c:v>
                </c:pt>
                <c:pt idx="28">
                  <c:v>0.74958150000000001</c:v>
                </c:pt>
                <c:pt idx="29">
                  <c:v>1.12496679</c:v>
                </c:pt>
                <c:pt idx="30">
                  <c:v>1.4997385000000001</c:v>
                </c:pt>
                <c:pt idx="31">
                  <c:v>1.8748002100000001</c:v>
                </c:pt>
                <c:pt idx="32">
                  <c:v>2.2498931</c:v>
                </c:pt>
                <c:pt idx="33">
                  <c:v>2.49977486</c:v>
                </c:pt>
                <c:pt idx="34">
                  <c:v>2.7499937189999999</c:v>
                </c:pt>
                <c:pt idx="35">
                  <c:v>2.99989178</c:v>
                </c:pt>
                <c:pt idx="36">
                  <c:v>3.2500920500000001</c:v>
                </c:pt>
                <c:pt idx="37">
                  <c:v>3.5000061099999997</c:v>
                </c:pt>
                <c:pt idx="38">
                  <c:v>3.7501875</c:v>
                </c:pt>
                <c:pt idx="39">
                  <c:v>4.0001176100000002</c:v>
                </c:pt>
                <c:pt idx="40">
                  <c:v>4.2502801999999997</c:v>
                </c:pt>
                <c:pt idx="41">
                  <c:v>4.5002261199999998</c:v>
                </c:pt>
                <c:pt idx="42">
                  <c:v>4.7503697999999996</c:v>
                </c:pt>
                <c:pt idx="43">
                  <c:v>5.0003313800000004</c:v>
                </c:pt>
                <c:pt idx="44">
                  <c:v>5.2504564</c:v>
                </c:pt>
                <c:pt idx="45">
                  <c:v>5.5632072599999995</c:v>
                </c:pt>
                <c:pt idx="46">
                  <c:v>5.8755607799999998</c:v>
                </c:pt>
                <c:pt idx="47">
                  <c:v>6.18815648</c:v>
                </c:pt>
                <c:pt idx="48">
                  <c:v>6.5006599999999999</c:v>
                </c:pt>
                <c:pt idx="49">
                  <c:v>6.8758739999999996</c:v>
                </c:pt>
                <c:pt idx="50">
                  <c:v>7.2507741799999996</c:v>
                </c:pt>
                <c:pt idx="51">
                  <c:v>7.62566218</c:v>
                </c:pt>
                <c:pt idx="52">
                  <c:v>8.0008820000000007</c:v>
                </c:pt>
              </c:numCache>
            </c:numRef>
          </c:xVal>
          <c:yVal>
            <c:numRef>
              <c:f>[Results.xlsx]Sheet1!$V$4:$V$56</c:f>
              <c:numCache>
                <c:formatCode>0.00000000</c:formatCode>
                <c:ptCount val="53"/>
                <c:pt idx="0">
                  <c:v>3.0720937900241552E-6</c:v>
                </c:pt>
                <c:pt idx="1">
                  <c:v>4.3042934017023526E-6</c:v>
                </c:pt>
                <c:pt idx="2">
                  <c:v>5.5695672465105872E-6</c:v>
                </c:pt>
                <c:pt idx="3">
                  <c:v>5.6417432681143964E-6</c:v>
                </c:pt>
                <c:pt idx="4">
                  <c:v>5.2867847948334656E-6</c:v>
                </c:pt>
                <c:pt idx="5">
                  <c:v>6.3779761596549633E-6</c:v>
                </c:pt>
                <c:pt idx="6">
                  <c:v>6.0813052229491404E-6</c:v>
                </c:pt>
                <c:pt idx="7">
                  <c:v>3.2549879307453011E-6</c:v>
                </c:pt>
                <c:pt idx="8">
                  <c:v>4.4354058843509847E-6</c:v>
                </c:pt>
                <c:pt idx="9">
                  <c:v>3.8449203714208124E-6</c:v>
                </c:pt>
                <c:pt idx="10">
                  <c:v>4.237561263664702E-6</c:v>
                </c:pt>
                <c:pt idx="11">
                  <c:v>3.0381277369428972E-6</c:v>
                </c:pt>
                <c:pt idx="12">
                  <c:v>2.9349479255813549E-6</c:v>
                </c:pt>
                <c:pt idx="13">
                  <c:v>4.2740580035172115E-6</c:v>
                </c:pt>
                <c:pt idx="14">
                  <c:v>5.8341779300974395E-6</c:v>
                </c:pt>
                <c:pt idx="15">
                  <c:v>4.1322804982257821E-6</c:v>
                </c:pt>
                <c:pt idx="16">
                  <c:v>3.7661857632542706E-6</c:v>
                </c:pt>
                <c:pt idx="17">
                  <c:v>4.0443421660540935E-6</c:v>
                </c:pt>
                <c:pt idx="18">
                  <c:v>4.7449659170695213E-6</c:v>
                </c:pt>
                <c:pt idx="19">
                  <c:v>4.2766569343655192E-6</c:v>
                </c:pt>
                <c:pt idx="20">
                  <c:v>5.3090091753915658E-6</c:v>
                </c:pt>
                <c:pt idx="21">
                  <c:v>5.6665838954472747E-6</c:v>
                </c:pt>
                <c:pt idx="22">
                  <c:v>5.0081815246016959E-6</c:v>
                </c:pt>
                <c:pt idx="23">
                  <c:v>3.3743167797695151E-6</c:v>
                </c:pt>
                <c:pt idx="24">
                  <c:v>4.7928776112371452E-6</c:v>
                </c:pt>
                <c:pt idx="25">
                  <c:v>6.2519873793576153E-6</c:v>
                </c:pt>
                <c:pt idx="26">
                  <c:v>4.9996191791024103E-6</c:v>
                </c:pt>
                <c:pt idx="27">
                  <c:v>5.7803417021773384E-6</c:v>
                </c:pt>
                <c:pt idx="28">
                  <c:v>4.8493037176911002E-6</c:v>
                </c:pt>
                <c:pt idx="29">
                  <c:v>2.9581987988080982E-6</c:v>
                </c:pt>
                <c:pt idx="30">
                  <c:v>5.1172575439295542E-6</c:v>
                </c:pt>
                <c:pt idx="31">
                  <c:v>6.2993740002070808E-6</c:v>
                </c:pt>
                <c:pt idx="32">
                  <c:v>5.4631253227910292E-6</c:v>
                </c:pt>
                <c:pt idx="33">
                  <c:v>4.7767120960884313E-6</c:v>
                </c:pt>
                <c:pt idx="34">
                  <c:v>4.5898404543720517E-6</c:v>
                </c:pt>
                <c:pt idx="35">
                  <c:v>4.2318555415477022E-6</c:v>
                </c:pt>
                <c:pt idx="36">
                  <c:v>3.2953268416235915E-6</c:v>
                </c:pt>
                <c:pt idx="37">
                  <c:v>4.0007431962862938E-6</c:v>
                </c:pt>
                <c:pt idx="38">
                  <c:v>5.0407324678758414E-6</c:v>
                </c:pt>
                <c:pt idx="39">
                  <c:v>3.8161167879025015E-6</c:v>
                </c:pt>
                <c:pt idx="40">
                  <c:v>2.8103959266445599E-6</c:v>
                </c:pt>
                <c:pt idx="41">
                  <c:v>3.2442157333889554E-6</c:v>
                </c:pt>
                <c:pt idx="42">
                  <c:v>3.7724597774513313E-6</c:v>
                </c:pt>
                <c:pt idx="43">
                  <c:v>3.7048915864090759E-6</c:v>
                </c:pt>
                <c:pt idx="44">
                  <c:v>4.6182985080633898E-6</c:v>
                </c:pt>
                <c:pt idx="45">
                  <c:v>3.8379223177287258E-6</c:v>
                </c:pt>
                <c:pt idx="46">
                  <c:v>6.0590343444744121E-6</c:v>
                </c:pt>
                <c:pt idx="47">
                  <c:v>6.7447172220624907E-6</c:v>
                </c:pt>
                <c:pt idx="48">
                  <c:v>6.0380912465518577E-6</c:v>
                </c:pt>
                <c:pt idx="49">
                  <c:v>5.845720998820525E-6</c:v>
                </c:pt>
                <c:pt idx="50">
                  <c:v>5.2188245511786135E-6</c:v>
                </c:pt>
                <c:pt idx="51">
                  <c:v>4.3887765492911512E-6</c:v>
                </c:pt>
                <c:pt idx="52">
                  <c:v>2.5832046155471744E-6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24-4650-BBE8-22D3F00D7678}"/>
            </c:ext>
          </c:extLst>
        </c:ser>
        <c:ser>
          <c:idx val="1"/>
          <c:order val="1"/>
          <c:tx>
            <c:v>Slope error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[Results.xlsx]Sheet1!$I$4:$I$56</c:f>
              <c:numCache>
                <c:formatCode>0.00000000</c:formatCode>
                <c:ptCount val="53"/>
                <c:pt idx="0">
                  <c:v>-8.0020389999999999</c:v>
                </c:pt>
                <c:pt idx="1">
                  <c:v>-7.6268185800000001</c:v>
                </c:pt>
                <c:pt idx="2">
                  <c:v>-7.2519304799999995</c:v>
                </c:pt>
                <c:pt idx="3">
                  <c:v>-6.8770293999999996</c:v>
                </c:pt>
                <c:pt idx="4">
                  <c:v>-6.5018159999999998</c:v>
                </c:pt>
                <c:pt idx="5">
                  <c:v>-6.1893117799999997</c:v>
                </c:pt>
                <c:pt idx="6">
                  <c:v>-5.8767164799999998</c:v>
                </c:pt>
                <c:pt idx="7">
                  <c:v>-5.5643623599999996</c:v>
                </c:pt>
                <c:pt idx="8">
                  <c:v>-5.2516109999999996</c:v>
                </c:pt>
                <c:pt idx="9">
                  <c:v>-5.00148598</c:v>
                </c:pt>
                <c:pt idx="10">
                  <c:v>-4.751525</c:v>
                </c:pt>
                <c:pt idx="11">
                  <c:v>-4.5013808199999996</c:v>
                </c:pt>
                <c:pt idx="12">
                  <c:v>-4.2514349999999999</c:v>
                </c:pt>
                <c:pt idx="13">
                  <c:v>-4.0012724099999994</c:v>
                </c:pt>
                <c:pt idx="14">
                  <c:v>-3.7513420000000002</c:v>
                </c:pt>
                <c:pt idx="15">
                  <c:v>-3.50116001</c:v>
                </c:pt>
                <c:pt idx="16">
                  <c:v>-3.2512460000000001</c:v>
                </c:pt>
                <c:pt idx="17">
                  <c:v>-3.0010455999999999</c:v>
                </c:pt>
                <c:pt idx="18">
                  <c:v>-2.7511480000000001</c:v>
                </c:pt>
                <c:pt idx="19">
                  <c:v>-2.5009291999999999</c:v>
                </c:pt>
                <c:pt idx="20">
                  <c:v>-2.2510469999999998</c:v>
                </c:pt>
                <c:pt idx="21">
                  <c:v>-1.8759542100000002</c:v>
                </c:pt>
                <c:pt idx="22">
                  <c:v>-1.5008923999999999</c:v>
                </c:pt>
                <c:pt idx="23">
                  <c:v>-1.12612059</c:v>
                </c:pt>
                <c:pt idx="24">
                  <c:v>-0.75073529999999999</c:v>
                </c:pt>
                <c:pt idx="25">
                  <c:v>-0.37558788999999998</c:v>
                </c:pt>
                <c:pt idx="26">
                  <c:v>-5.7689999999999998E-4</c:v>
                </c:pt>
                <c:pt idx="27">
                  <c:v>0.37443409</c:v>
                </c:pt>
                <c:pt idx="28">
                  <c:v>0.74958150000000001</c:v>
                </c:pt>
                <c:pt idx="29">
                  <c:v>1.12496679</c:v>
                </c:pt>
                <c:pt idx="30">
                  <c:v>1.4997385000000001</c:v>
                </c:pt>
                <c:pt idx="31">
                  <c:v>1.8748002100000001</c:v>
                </c:pt>
                <c:pt idx="32">
                  <c:v>2.2498931</c:v>
                </c:pt>
                <c:pt idx="33">
                  <c:v>2.49977486</c:v>
                </c:pt>
                <c:pt idx="34">
                  <c:v>2.7499937189999999</c:v>
                </c:pt>
                <c:pt idx="35">
                  <c:v>2.99989178</c:v>
                </c:pt>
                <c:pt idx="36">
                  <c:v>3.2500920500000001</c:v>
                </c:pt>
                <c:pt idx="37">
                  <c:v>3.5000061099999997</c:v>
                </c:pt>
                <c:pt idx="38">
                  <c:v>3.7501875</c:v>
                </c:pt>
                <c:pt idx="39">
                  <c:v>4.0001176100000002</c:v>
                </c:pt>
                <c:pt idx="40">
                  <c:v>4.2502801999999997</c:v>
                </c:pt>
                <c:pt idx="41">
                  <c:v>4.5002261199999998</c:v>
                </c:pt>
                <c:pt idx="42">
                  <c:v>4.7503697999999996</c:v>
                </c:pt>
                <c:pt idx="43">
                  <c:v>5.0003313800000004</c:v>
                </c:pt>
                <c:pt idx="44">
                  <c:v>5.2504564</c:v>
                </c:pt>
                <c:pt idx="45">
                  <c:v>5.5632072599999995</c:v>
                </c:pt>
                <c:pt idx="46">
                  <c:v>5.8755607799999998</c:v>
                </c:pt>
                <c:pt idx="47">
                  <c:v>6.18815648</c:v>
                </c:pt>
                <c:pt idx="48">
                  <c:v>6.5006599999999999</c:v>
                </c:pt>
                <c:pt idx="49">
                  <c:v>6.8758739999999996</c:v>
                </c:pt>
                <c:pt idx="50">
                  <c:v>7.2507741799999996</c:v>
                </c:pt>
                <c:pt idx="51">
                  <c:v>7.62566218</c:v>
                </c:pt>
                <c:pt idx="52">
                  <c:v>8.0008820000000007</c:v>
                </c:pt>
              </c:numCache>
            </c:numRef>
          </c:xVal>
          <c:yVal>
            <c:numRef>
              <c:f>[Results.xlsx]Sheet1!$X$4:$X$56</c:f>
              <c:numCache>
                <c:formatCode>0.00000000</c:formatCode>
                <c:ptCount val="53"/>
                <c:pt idx="0">
                  <c:v>3.2839353777126473E-6</c:v>
                </c:pt>
                <c:pt idx="1">
                  <c:v>3.3750707072543312E-6</c:v>
                </c:pt>
                <c:pt idx="2">
                  <c:v>1.9252017519877304E-7</c:v>
                </c:pt>
                <c:pt idx="3">
                  <c:v>-9.4601758167733599E-7</c:v>
                </c:pt>
                <c:pt idx="4">
                  <c:v>3.491765214631333E-6</c:v>
                </c:pt>
                <c:pt idx="5">
                  <c:v>-9.4905757286121374E-7</c:v>
                </c:pt>
                <c:pt idx="6">
                  <c:v>-9.0484392912884824E-6</c:v>
                </c:pt>
                <c:pt idx="7">
                  <c:v>3.7743015845100831E-6</c:v>
                </c:pt>
                <c:pt idx="8">
                  <c:v>-2.3607614821187152E-6</c:v>
                </c:pt>
                <c:pt idx="9">
                  <c:v>1.5708087408038228E-6</c:v>
                </c:pt>
                <c:pt idx="10">
                  <c:v>-4.7949687525082655E-6</c:v>
                </c:pt>
                <c:pt idx="11">
                  <c:v>-4.1280870934965989E-7</c:v>
                </c:pt>
                <c:pt idx="12">
                  <c:v>5.3529589613533126E-6</c:v>
                </c:pt>
                <c:pt idx="13">
                  <c:v>6.2422172899257533E-6</c:v>
                </c:pt>
                <c:pt idx="14">
                  <c:v>-6.8026376793615559E-6</c:v>
                </c:pt>
                <c:pt idx="15">
                  <c:v>-1.46488280097427E-6</c:v>
                </c:pt>
                <c:pt idx="16">
                  <c:v>1.1117344448682843E-6</c:v>
                </c:pt>
                <c:pt idx="17">
                  <c:v>2.8036433763886835E-6</c:v>
                </c:pt>
                <c:pt idx="18">
                  <c:v>-1.8715979083266388E-6</c:v>
                </c:pt>
                <c:pt idx="19">
                  <c:v>4.131355658890655E-6</c:v>
                </c:pt>
                <c:pt idx="20">
                  <c:v>9.5329670307901478E-7</c:v>
                </c:pt>
                <c:pt idx="21">
                  <c:v>-1.7554503105650196E-6</c:v>
                </c:pt>
                <c:pt idx="22">
                  <c:v>-4.359625514075301E-6</c:v>
                </c:pt>
                <c:pt idx="23">
                  <c:v>3.7789462433853768E-6</c:v>
                </c:pt>
                <c:pt idx="24">
                  <c:v>3.8894304724653971E-6</c:v>
                </c:pt>
                <c:pt idx="25">
                  <c:v>-3.3395506629157855E-6</c:v>
                </c:pt>
                <c:pt idx="26">
                  <c:v>2.0818657156552352E-6</c:v>
                </c:pt>
                <c:pt idx="27">
                  <c:v>-2.481792382589655E-6</c:v>
                </c:pt>
                <c:pt idx="28">
                  <c:v>-5.0377704434902126E-6</c:v>
                </c:pt>
                <c:pt idx="29">
                  <c:v>5.7609971284157375E-6</c:v>
                </c:pt>
                <c:pt idx="30">
                  <c:v>3.1517918911997883E-6</c:v>
                </c:pt>
                <c:pt idx="31">
                  <c:v>-2.2294442249119992E-6</c:v>
                </c:pt>
                <c:pt idx="32">
                  <c:v>-2.7469521052781037E-6</c:v>
                </c:pt>
                <c:pt idx="33">
                  <c:v>-7.4683276257917756E-7</c:v>
                </c:pt>
                <c:pt idx="34">
                  <c:v>-1.4325237714603531E-6</c:v>
                </c:pt>
                <c:pt idx="35">
                  <c:v>-3.7431162641195802E-6</c:v>
                </c:pt>
                <c:pt idx="36">
                  <c:v>2.8226357279086398E-6</c:v>
                </c:pt>
                <c:pt idx="37">
                  <c:v>4.1569409762634479E-6</c:v>
                </c:pt>
                <c:pt idx="38">
                  <c:v>-4.8998325170718277E-6</c:v>
                </c:pt>
                <c:pt idx="39">
                  <c:v>-4.0202688230000478E-6</c:v>
                </c:pt>
                <c:pt idx="40">
                  <c:v>1.7356546837987809E-6</c:v>
                </c:pt>
                <c:pt idx="41">
                  <c:v>2.1117625041031468E-6</c:v>
                </c:pt>
                <c:pt idx="42">
                  <c:v>-2.7031430607157793E-7</c:v>
                </c:pt>
                <c:pt idx="43">
                  <c:v>3.6518014937262792E-6</c:v>
                </c:pt>
                <c:pt idx="44">
                  <c:v>-2.4952007816530552E-6</c:v>
                </c:pt>
                <c:pt idx="45">
                  <c:v>7.110891616478932E-6</c:v>
                </c:pt>
                <c:pt idx="46">
                  <c:v>2.1935134667178026E-6</c:v>
                </c:pt>
                <c:pt idx="47">
                  <c:v>-2.261177651728957E-6</c:v>
                </c:pt>
                <c:pt idx="48">
                  <c:v>-5.1269474947985114E-7</c:v>
                </c:pt>
                <c:pt idx="49">
                  <c:v>-1.672168969462515E-6</c:v>
                </c:pt>
                <c:pt idx="50">
                  <c:v>-2.2141226229899641E-6</c:v>
                </c:pt>
                <c:pt idx="51">
                  <c:v>-4.8120377376226377E-6</c:v>
                </c:pt>
                <c:pt idx="52">
                  <c:v>3.2286498107923277E-7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24-4650-BBE8-22D3F00D7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7962928"/>
        <c:axId val="1407961296"/>
      </c:scatterChart>
      <c:valAx>
        <c:axId val="14079629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tr-TR"/>
            </a:p>
          </c:txPr>
        </c:title>
        <c:numFmt formatCode="0.0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407961296"/>
        <c:crossesAt val="-10"/>
        <c:crossBetween val="midCat"/>
      </c:valAx>
      <c:valAx>
        <c:axId val="1407961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tr-TR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b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407962928"/>
        <c:crossesAt val="-10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E34A-C0A6-4C69-B908-C89961DA3826}" type="datetimeFigureOut">
              <a:rPr lang="tr-TR" smtClean="0"/>
              <a:t>2.12.2023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6F7B6-F282-4A09-B8E2-2B84F560C9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2717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3C734-B340-4EC9-88BB-8899B59CFA29}" type="datetimeFigureOut">
              <a:rPr lang="tr-TR" smtClean="0"/>
              <a:t>2.12.2023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97F48-69F1-4535-B1FE-2F5AE3659B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9809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04314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046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9C423-B605-4219-AA17-6FE65F21BB43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7528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9C423-B605-4219-AA17-6FE65F21BB43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1073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9C423-B605-4219-AA17-6FE65F21BB43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4569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9C423-B605-4219-AA17-6FE65F21BB43}" type="slidenum">
              <a:rPr lang="tr-TR" smtClean="0"/>
              <a:t>10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8429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9C423-B605-4219-AA17-6FE65F21BB43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81796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9C423-B605-4219-AA17-6FE65F21BB43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4846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3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963" y="2532678"/>
            <a:ext cx="9297317" cy="1846534"/>
          </a:xfrm>
        </p:spPr>
        <p:txBody>
          <a:bodyPr anchor="b"/>
          <a:lstStyle>
            <a:lvl1pPr algn="l">
              <a:defRPr sz="6000">
                <a:solidFill>
                  <a:srgbClr val="BE9F1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553" y="4488849"/>
            <a:ext cx="8132323" cy="1305769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64A9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D1E58CB-4B47-430F-8A0F-DB604BB351B3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tr-TR"/>
              <a:t>aaksoy@tarla.org.tr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39" y="215541"/>
            <a:ext cx="7326873" cy="135258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9579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5B88-5C8B-490B-87F3-EADBDD7BD6E2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143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2B57E-90D9-4DC9-9284-E42C411A9EA3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1047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0863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9916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617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264A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8BA4-79BF-49A7-A51A-C687A5ABF5B7}" type="datetime1">
              <a:rPr lang="tr-TR" smtClean="0"/>
              <a:t>2.12.2023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8007350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1525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0189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1188720" y="274320"/>
            <a:ext cx="9814560" cy="117729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>
              <a:defRPr>
                <a:latin typeface="+mn-lt"/>
                <a:ea typeface="+mn-ea"/>
                <a:cs typeface="+mn-cs"/>
                <a:sym typeface="Chalkboard SE Regular"/>
              </a:defRPr>
            </a:lvl1pPr>
          </a:lstStyle>
          <a:p>
            <a:r>
              <a:t>Title Text</a:t>
            </a:r>
          </a:p>
        </p:txBody>
      </p:sp>
      <p:sp>
        <p:nvSpPr>
          <p:cNvPr id="137" name="Body Level One…"/>
          <p:cNvSpPr txBox="1">
            <a:spLocks noGrp="1"/>
          </p:cNvSpPr>
          <p:nvPr>
            <p:ph type="body" idx="1"/>
          </p:nvPr>
        </p:nvSpPr>
        <p:spPr>
          <a:xfrm>
            <a:off x="1188720" y="1577340"/>
            <a:ext cx="9814560" cy="452628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80432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1pPr>
            <a:lvl2pPr marL="129581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2pPr>
            <a:lvl3pPr marL="177587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3pPr>
            <a:lvl4pPr marL="229022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4pPr>
            <a:lvl5pPr marL="281600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29043" y="6492240"/>
            <a:ext cx="337790" cy="295059"/>
          </a:xfrm>
          <a:prstGeom prst="rect">
            <a:avLst/>
          </a:prstGeom>
        </p:spPr>
        <p:txBody>
          <a:bodyPr lIns="50800" tIns="50800" rIns="50800" bIns="50800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072093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518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71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53" y="1238391"/>
            <a:ext cx="11780195" cy="51518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r>
              <a:rPr lang="tr-TR"/>
              <a:t>aaksoy@tarla.org.tr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fld id="{84CDF53C-BE00-4E83-89E8-DD91EA6DA5D6}" type="slidenum">
              <a:rPr lang="tr-TR" smtClean="0"/>
              <a:pPr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56749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08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39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44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12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82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286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30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844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1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2CBAC-0942-41F9-9048-74771112184D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828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553" y="1293778"/>
            <a:ext cx="5846323" cy="51264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93778"/>
            <a:ext cx="5802548" cy="51264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3C1B-6796-43CA-80F4-FD1DCA9CBA0A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20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74" y="72181"/>
            <a:ext cx="8926766" cy="9978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74" y="1274317"/>
            <a:ext cx="5906801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774" y="2235567"/>
            <a:ext cx="5906801" cy="4048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74317"/>
            <a:ext cx="5802548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35566"/>
            <a:ext cx="5802548" cy="4048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2EF95-6D27-47EB-9CCC-461F6EAB5B48}" type="datetime1">
              <a:rPr lang="tr-TR" smtClean="0"/>
              <a:t>2.12.2023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773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F570-0E3B-4EF8-B39F-847FDCBC3B11}" type="datetime1">
              <a:rPr lang="tr-TR" smtClean="0"/>
              <a:t>2.12.2023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4721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11295-77E8-41EA-B953-A957A1377DC4}" type="datetime1">
              <a:rPr lang="tr-TR" smtClean="0"/>
              <a:t>2.12.2023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9457268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rgbClr val="264A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tr-T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431" y="219420"/>
            <a:ext cx="3399317" cy="1223208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0625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54" y="97277"/>
            <a:ext cx="9105090" cy="10172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254868"/>
            <a:ext cx="6791560" cy="50097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553" y="1254868"/>
            <a:ext cx="4795735" cy="50097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FA9-29C3-4BCA-AA20-893E3E9356BD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405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B9089-BE3E-4181-A385-010EFB7D6A4D}" type="datetime1">
              <a:rPr lang="tr-TR" smtClean="0"/>
              <a:t>2.12.2023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aaksoy@tarla.org.tr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663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1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553" y="1254867"/>
            <a:ext cx="11780195" cy="5151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4553" y="6494633"/>
            <a:ext cx="2743200" cy="2560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299CF-2007-44C1-A63F-BA4CE7AB251D}" type="datetime1">
              <a:rPr lang="tr-TR" smtClean="0"/>
              <a:t>2.12.2023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4633"/>
            <a:ext cx="4114800" cy="265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aaksoy@tarla.org.tr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1548" y="6494633"/>
            <a:ext cx="2743200" cy="27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439" y="88215"/>
            <a:ext cx="2597434" cy="93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5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55" r:id="rId15"/>
    <p:sldLayoutId id="2147483660" r:id="rId16"/>
    <p:sldLayoutId id="214748368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4A9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64A90"/>
        </a:buClr>
        <a:buSzPct val="60000"/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4A90"/>
        </a:buClr>
        <a:buSzPct val="11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5534" y="230187"/>
            <a:ext cx="9345851" cy="1201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782" y="1825625"/>
            <a:ext cx="119468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E4665-58F5-4DAD-9A03-C5A48E52466B}" type="datetimeFigureOut">
              <a:rPr lang="en-US" smtClean="0"/>
              <a:t>12/2/2023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 descr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82" y="230188"/>
            <a:ext cx="1526836" cy="1291641"/>
          </a:xfrm>
          <a:prstGeom prst="rect">
            <a:avLst/>
          </a:prstGeom>
          <a:ln w="88900">
            <a:miter lim="400000"/>
          </a:ln>
        </p:spPr>
      </p:pic>
      <p:grpSp>
        <p:nvGrpSpPr>
          <p:cNvPr id="8" name="Group"/>
          <p:cNvGrpSpPr/>
          <p:nvPr userDrawn="1"/>
        </p:nvGrpSpPr>
        <p:grpSpPr>
          <a:xfrm>
            <a:off x="10762697" y="230188"/>
            <a:ext cx="1258897" cy="1066730"/>
            <a:chOff x="0" y="4301"/>
            <a:chExt cx="1258895" cy="1066728"/>
          </a:xfrm>
        </p:grpSpPr>
        <p:sp>
          <p:nvSpPr>
            <p:cNvPr id="9" name="Line"/>
            <p:cNvSpPr/>
            <p:nvPr/>
          </p:nvSpPr>
          <p:spPr>
            <a:xfrm>
              <a:off x="287619" y="933600"/>
              <a:ext cx="636477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0" name="Line"/>
            <p:cNvSpPr/>
            <p:nvPr/>
          </p:nvSpPr>
          <p:spPr>
            <a:xfrm>
              <a:off x="673665" y="273342"/>
              <a:ext cx="48416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1" name="Line"/>
            <p:cNvSpPr/>
            <p:nvPr/>
          </p:nvSpPr>
          <p:spPr>
            <a:xfrm>
              <a:off x="946724" y="270244"/>
              <a:ext cx="312172" cy="5403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2" name="Line"/>
            <p:cNvSpPr/>
            <p:nvPr/>
          </p:nvSpPr>
          <p:spPr>
            <a:xfrm flipV="1">
              <a:off x="870462" y="601323"/>
              <a:ext cx="273871" cy="46970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3" name="Polygon"/>
            <p:cNvSpPr/>
            <p:nvPr/>
          </p:nvSpPr>
          <p:spPr>
            <a:xfrm rot="1048196">
              <a:off x="122227" y="76113"/>
              <a:ext cx="556827" cy="510289"/>
            </a:xfrm>
            <a:prstGeom prst="pentagon">
              <a:avLst/>
            </a:prstGeom>
            <a:solidFill>
              <a:srgbClr val="011993"/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4" name="Line"/>
            <p:cNvSpPr/>
            <p:nvPr/>
          </p:nvSpPr>
          <p:spPr>
            <a:xfrm flipV="1">
              <a:off x="0" y="91881"/>
              <a:ext cx="459199" cy="14420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5" name="Polygon"/>
            <p:cNvSpPr/>
            <p:nvPr/>
          </p:nvSpPr>
          <p:spPr>
            <a:xfrm rot="5400000">
              <a:off x="428217" y="221704"/>
              <a:ext cx="658877" cy="764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400"/>
                  </a:lnTo>
                  <a:lnTo>
                    <a:pt x="21600" y="16200"/>
                  </a:lnTo>
                  <a:lnTo>
                    <a:pt x="10800" y="21600"/>
                  </a:lnTo>
                  <a:lnTo>
                    <a:pt x="0" y="162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2BABE2"/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6" name="Shape"/>
            <p:cNvSpPr/>
            <p:nvPr/>
          </p:nvSpPr>
          <p:spPr>
            <a:xfrm>
              <a:off x="356290" y="250170"/>
              <a:ext cx="335072" cy="373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98" y="0"/>
                  </a:moveTo>
                  <a:lnTo>
                    <a:pt x="21600" y="6001"/>
                  </a:lnTo>
                  <a:lnTo>
                    <a:pt x="8740" y="21600"/>
                  </a:lnTo>
                  <a:lnTo>
                    <a:pt x="0" y="19261"/>
                  </a:lnTo>
                  <a:lnTo>
                    <a:pt x="15998" y="0"/>
                  </a:lnTo>
                  <a:close/>
                </a:path>
              </a:pathLst>
            </a:custGeom>
            <a:solidFill>
              <a:schemeClr val="accent1">
                <a:hueOff val="378192"/>
                <a:satOff val="30564"/>
                <a:lumOff val="24900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9111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779" y="1017872"/>
            <a:ext cx="10265446" cy="3218417"/>
          </a:xfrm>
        </p:spPr>
        <p:txBody>
          <a:bodyPr>
            <a:normAutofit/>
          </a:bodyPr>
          <a:lstStyle/>
          <a:p>
            <a:r>
              <a:rPr lang="tr-TR" sz="4000" dirty="0"/>
              <a:t>Yüksek Güçlü Optik Rezonatör Tasarımı ve Üretimi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488849"/>
            <a:ext cx="7823956" cy="1305769"/>
          </a:xfrm>
        </p:spPr>
        <p:txBody>
          <a:bodyPr>
            <a:normAutofit/>
          </a:bodyPr>
          <a:lstStyle/>
          <a:p>
            <a:r>
              <a:rPr lang="tr-TR" dirty="0"/>
              <a:t>Barış </a:t>
            </a:r>
            <a:r>
              <a:rPr lang="tr-TR" dirty="0" err="1"/>
              <a:t>Yıldırımdemir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21577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4CDF53C-BE00-4E83-89E8-DD91EA6DA5D6}" type="slidenum">
              <a:rPr lang="tr-TR" smtClean="0"/>
              <a:pPr/>
              <a:t>10</a:t>
            </a:fld>
            <a:endParaRPr lang="tr-TR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8EB2F540-32C9-9C5B-9AD4-B41E2A0C8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53" y="1254867"/>
            <a:ext cx="11780195" cy="5151879"/>
          </a:xfrm>
        </p:spPr>
        <p:txBody>
          <a:bodyPr/>
          <a:lstStyle/>
          <a:p>
            <a:r>
              <a:rPr lang="tr-TR" dirty="0">
                <a:latin typeface="+mj-lt"/>
              </a:rPr>
              <a:t>M2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1FF1168-9238-75D6-D22D-18F816CC38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3178" y="2472531"/>
            <a:ext cx="4438650" cy="332898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FFD2EE6-1919-5DE2-1C78-69B3DA7B1D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36909" y="2472531"/>
            <a:ext cx="4438650" cy="3328988"/>
          </a:xfrm>
          <a:prstGeom prst="rect">
            <a:avLst/>
          </a:prstGeom>
        </p:spPr>
      </p:pic>
      <p:sp>
        <p:nvSpPr>
          <p:cNvPr id="27" name="Unvan 1">
            <a:extLst>
              <a:ext uri="{FF2B5EF4-FFF2-40B4-BE49-F238E27FC236}">
                <a16:creationId xmlns:a16="http://schemas.microsoft.com/office/drawing/2014/main" id="{2EF49B1E-78AA-235E-E4EA-CDBBCDE3A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</p:spPr>
        <p:txBody>
          <a:bodyPr/>
          <a:lstStyle/>
          <a:p>
            <a:r>
              <a:rPr lang="tr-TR" dirty="0"/>
              <a:t>Güncel Durum</a:t>
            </a:r>
            <a:endParaRPr lang="en-US" dirty="0"/>
          </a:p>
        </p:txBody>
      </p: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535C40C0-38DE-B0A0-E8C0-26C32608E3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995FA703-5ACB-1201-8F1E-7CEC19306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</p:spTree>
    <p:extLst>
      <p:ext uri="{BB962C8B-B14F-4D97-AF65-F5344CB8AC3E}">
        <p14:creationId xmlns:p14="http://schemas.microsoft.com/office/powerpoint/2010/main" val="23054778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4CDF53C-BE00-4E83-89E8-DD91EA6DA5D6}" type="slidenum">
              <a:rPr lang="tr-TR" smtClean="0"/>
              <a:pPr/>
              <a:t>11</a:t>
            </a:fld>
            <a:endParaRPr lang="tr-TR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8EB2F540-32C9-9C5B-9AD4-B41E2A0C8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53" y="1254867"/>
            <a:ext cx="11780195" cy="5151879"/>
          </a:xfrm>
        </p:spPr>
        <p:txBody>
          <a:bodyPr/>
          <a:lstStyle/>
          <a:p>
            <a:r>
              <a:rPr lang="tr-TR" dirty="0">
                <a:latin typeface="+mj-lt"/>
              </a:rPr>
              <a:t>M1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DDD712-1C43-977B-F73A-D1685EACFB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27" y="2061033"/>
            <a:ext cx="5307450" cy="39805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6F8262-99BC-482C-977C-C962A47D43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380" y="2061032"/>
            <a:ext cx="5307451" cy="3980589"/>
          </a:xfrm>
          <a:prstGeom prst="rect">
            <a:avLst/>
          </a:prstGeom>
        </p:spPr>
      </p:pic>
      <p:sp>
        <p:nvSpPr>
          <p:cNvPr id="9" name="Unvan 1">
            <a:extLst>
              <a:ext uri="{FF2B5EF4-FFF2-40B4-BE49-F238E27FC236}">
                <a16:creationId xmlns:a16="http://schemas.microsoft.com/office/drawing/2014/main" id="{8177214C-1A6B-01E0-9DB1-BB1690A6F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</p:spPr>
        <p:txBody>
          <a:bodyPr/>
          <a:lstStyle/>
          <a:p>
            <a:r>
              <a:rPr lang="tr-TR" dirty="0"/>
              <a:t>Güncel Durum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7CA7A39-61E7-4B26-1F0C-CF7C9A47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61388E0-5B06-D9DA-1A7A-83512A7F3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</p:spTree>
    <p:extLst>
      <p:ext uri="{BB962C8B-B14F-4D97-AF65-F5344CB8AC3E}">
        <p14:creationId xmlns:p14="http://schemas.microsoft.com/office/powerpoint/2010/main" val="857042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4CDF53C-BE00-4E83-89E8-DD91EA6DA5D6}" type="slidenum">
              <a:rPr lang="tr-TR" smtClean="0"/>
              <a:pPr/>
              <a:t>12</a:t>
            </a:fld>
            <a:endParaRPr lang="tr-TR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8EB2F540-32C9-9C5B-9AD4-B41E2A0C8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53" y="1254867"/>
            <a:ext cx="11780195" cy="5151879"/>
          </a:xfrm>
        </p:spPr>
        <p:txBody>
          <a:bodyPr/>
          <a:lstStyle/>
          <a:p>
            <a:r>
              <a:rPr lang="tr-TR" dirty="0">
                <a:latin typeface="+mj-lt"/>
              </a:rPr>
              <a:t>M1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646D3A-51A1-E8A4-8667-CACCBAE056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168" y="2453228"/>
            <a:ext cx="3905249" cy="29289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298C1F-7096-C0CD-BF2F-B33186AE2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9376" y="1841246"/>
            <a:ext cx="5436223" cy="4152900"/>
          </a:xfrm>
          <a:prstGeom prst="rect">
            <a:avLst/>
          </a:prstGeom>
        </p:spPr>
      </p:pic>
      <p:sp>
        <p:nvSpPr>
          <p:cNvPr id="6" name="Unvan 1">
            <a:extLst>
              <a:ext uri="{FF2B5EF4-FFF2-40B4-BE49-F238E27FC236}">
                <a16:creationId xmlns:a16="http://schemas.microsoft.com/office/drawing/2014/main" id="{28502282-07DF-BDAD-0760-7C477E2D3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</p:spPr>
        <p:txBody>
          <a:bodyPr/>
          <a:lstStyle/>
          <a:p>
            <a:r>
              <a:rPr lang="tr-TR" dirty="0"/>
              <a:t>Güncel Durum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EB44170-2743-A1F9-03D9-4A390FAC90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4BBA539-85D1-7579-E1CB-C46888CA7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</p:spTree>
    <p:extLst>
      <p:ext uri="{BB962C8B-B14F-4D97-AF65-F5344CB8AC3E}">
        <p14:creationId xmlns:p14="http://schemas.microsoft.com/office/powerpoint/2010/main" val="3820416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byildirimdemir@tarla.org.tr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13</a:t>
            </a:fld>
            <a:endParaRPr lang="tr-T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Teşekkürler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C8C2B3-76AC-0C1D-E304-2629F191C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03620BE2-9485-4A95-907A-4E7BFBC0A9CA}" type="datetime1">
              <a:rPr lang="tr-TR" smtClean="0"/>
              <a:t>2.12.2023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28283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İçerik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TARLA SEL Teknik Özellikler</a:t>
            </a:r>
          </a:p>
          <a:p>
            <a:r>
              <a:rPr lang="tr-TR" dirty="0"/>
              <a:t>Optik Rezonatör M1</a:t>
            </a:r>
          </a:p>
          <a:p>
            <a:r>
              <a:rPr lang="tr-TR" dirty="0"/>
              <a:t>Optik Rezonatör M2</a:t>
            </a:r>
          </a:p>
          <a:p>
            <a:r>
              <a:rPr lang="tr-TR" dirty="0"/>
              <a:t>Güncel durum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byildirimdemir@tarla-fel.org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2</a:t>
            </a:fld>
            <a:endParaRPr lang="tr-T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AA07CB-6E43-F371-2BD4-1A98A2C5B606}"/>
              </a:ext>
            </a:extLst>
          </p:cNvPr>
          <p:cNvSpPr/>
          <p:nvPr/>
        </p:nvSpPr>
        <p:spPr>
          <a:xfrm>
            <a:off x="4038600" y="3214130"/>
            <a:ext cx="4239622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/>
              <a:t>GRANTED</a:t>
            </a:r>
          </a:p>
          <a:p>
            <a:r>
              <a:rPr lang="en-US" dirty="0"/>
              <a:t>2236 Co-Funded Brain Circulation Scheme2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37DA6B-786F-B784-7E73-6F7C36E938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805" y="4069648"/>
            <a:ext cx="990600" cy="76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6D1401-2EEF-C394-AEA6-38AA9C916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626" y="3796577"/>
            <a:ext cx="1490747" cy="11993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EC91087-571B-F3DF-E2E3-659EC2C679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4629" y="3914348"/>
            <a:ext cx="89535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07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ayt Numarası Yer Tutucusu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3</a:t>
            </a:fld>
            <a:endParaRPr lang="tr-TR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2CAC268B-A753-186C-ED37-6AAC6B3695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03620BE2-9485-4A95-907A-4E7BFBC0A9CA}" type="datetime1">
              <a:rPr lang="tr-TR" smtClean="0"/>
              <a:t>2.12.2023</a:t>
            </a:fld>
            <a:endParaRPr lang="tr-TR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6BED501-D8C9-5E32-0C44-50F481F56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346" y="1884547"/>
            <a:ext cx="10344922" cy="4610086"/>
          </a:xfrm>
          <a:prstGeom prst="rect">
            <a:avLst/>
          </a:prstGeom>
        </p:spPr>
      </p:pic>
      <p:cxnSp>
        <p:nvCxnSpPr>
          <p:cNvPr id="45" name="Straight Arrow Connector 26">
            <a:extLst>
              <a:ext uri="{FF2B5EF4-FFF2-40B4-BE49-F238E27FC236}">
                <a16:creationId xmlns:a16="http://schemas.microsoft.com/office/drawing/2014/main" id="{F9355594-EE01-046B-22E5-3A6D968054E6}"/>
              </a:ext>
            </a:extLst>
          </p:cNvPr>
          <p:cNvCxnSpPr/>
          <p:nvPr/>
        </p:nvCxnSpPr>
        <p:spPr>
          <a:xfrm flipH="1">
            <a:off x="900026" y="2484571"/>
            <a:ext cx="2125392" cy="786748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27">
            <a:extLst>
              <a:ext uri="{FF2B5EF4-FFF2-40B4-BE49-F238E27FC236}">
                <a16:creationId xmlns:a16="http://schemas.microsoft.com/office/drawing/2014/main" id="{6628AC0B-E947-90F0-8BCC-9DB2F721FA54}"/>
              </a:ext>
            </a:extLst>
          </p:cNvPr>
          <p:cNvSpPr txBox="1"/>
          <p:nvPr/>
        </p:nvSpPr>
        <p:spPr>
          <a:xfrm>
            <a:off x="2617125" y="2115623"/>
            <a:ext cx="1215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Translation</a:t>
            </a:r>
          </a:p>
        </p:txBody>
      </p:sp>
      <p:sp>
        <p:nvSpPr>
          <p:cNvPr id="47" name="Curved Left Arrow 28">
            <a:extLst>
              <a:ext uri="{FF2B5EF4-FFF2-40B4-BE49-F238E27FC236}">
                <a16:creationId xmlns:a16="http://schemas.microsoft.com/office/drawing/2014/main" id="{B4BFD048-7CAE-8B37-207D-5DB5A06E909A}"/>
              </a:ext>
            </a:extLst>
          </p:cNvPr>
          <p:cNvSpPr/>
          <p:nvPr/>
        </p:nvSpPr>
        <p:spPr>
          <a:xfrm rot="16200000">
            <a:off x="2560161" y="2466141"/>
            <a:ext cx="309421" cy="285257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TextBox 29">
            <a:extLst>
              <a:ext uri="{FF2B5EF4-FFF2-40B4-BE49-F238E27FC236}">
                <a16:creationId xmlns:a16="http://schemas.microsoft.com/office/drawing/2014/main" id="{C4A21C56-AB38-44DC-40CE-FC9356C75E94}"/>
              </a:ext>
            </a:extLst>
          </p:cNvPr>
          <p:cNvSpPr txBox="1"/>
          <p:nvPr/>
        </p:nvSpPr>
        <p:spPr>
          <a:xfrm>
            <a:off x="2808672" y="2642788"/>
            <a:ext cx="64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Pitch</a:t>
            </a:r>
          </a:p>
        </p:txBody>
      </p:sp>
      <p:cxnSp>
        <p:nvCxnSpPr>
          <p:cNvPr id="49" name="Straight Arrow Connector 30">
            <a:extLst>
              <a:ext uri="{FF2B5EF4-FFF2-40B4-BE49-F238E27FC236}">
                <a16:creationId xmlns:a16="http://schemas.microsoft.com/office/drawing/2014/main" id="{064769C4-A6C4-52BE-6A2D-B62EC7E4BB68}"/>
              </a:ext>
            </a:extLst>
          </p:cNvPr>
          <p:cNvCxnSpPr/>
          <p:nvPr/>
        </p:nvCxnSpPr>
        <p:spPr>
          <a:xfrm>
            <a:off x="1897281" y="1574874"/>
            <a:ext cx="3823" cy="175837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urved Left Arrow 31">
            <a:extLst>
              <a:ext uri="{FF2B5EF4-FFF2-40B4-BE49-F238E27FC236}">
                <a16:creationId xmlns:a16="http://schemas.microsoft.com/office/drawing/2014/main" id="{B7239C5C-BF2A-0286-E025-980B335A20D0}"/>
              </a:ext>
            </a:extLst>
          </p:cNvPr>
          <p:cNvSpPr/>
          <p:nvPr/>
        </p:nvSpPr>
        <p:spPr>
          <a:xfrm>
            <a:off x="1773121" y="1659180"/>
            <a:ext cx="309421" cy="323207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Box 32">
            <a:extLst>
              <a:ext uri="{FF2B5EF4-FFF2-40B4-BE49-F238E27FC236}">
                <a16:creationId xmlns:a16="http://schemas.microsoft.com/office/drawing/2014/main" id="{0C6122C2-06B1-2A24-D2CF-2C09B8E626DC}"/>
              </a:ext>
            </a:extLst>
          </p:cNvPr>
          <p:cNvSpPr txBox="1"/>
          <p:nvPr/>
        </p:nvSpPr>
        <p:spPr>
          <a:xfrm>
            <a:off x="2057998" y="1595675"/>
            <a:ext cx="53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Roll</a:t>
            </a:r>
          </a:p>
        </p:txBody>
      </p:sp>
      <p:cxnSp>
        <p:nvCxnSpPr>
          <p:cNvPr id="52" name="Straight Arrow Connector 36">
            <a:extLst>
              <a:ext uri="{FF2B5EF4-FFF2-40B4-BE49-F238E27FC236}">
                <a16:creationId xmlns:a16="http://schemas.microsoft.com/office/drawing/2014/main" id="{C160290B-DC06-44DA-ABCE-7EB55EC37A84}"/>
              </a:ext>
            </a:extLst>
          </p:cNvPr>
          <p:cNvCxnSpPr/>
          <p:nvPr/>
        </p:nvCxnSpPr>
        <p:spPr>
          <a:xfrm>
            <a:off x="10689036" y="3997365"/>
            <a:ext cx="0" cy="180340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rved Left Arrow 37">
            <a:extLst>
              <a:ext uri="{FF2B5EF4-FFF2-40B4-BE49-F238E27FC236}">
                <a16:creationId xmlns:a16="http://schemas.microsoft.com/office/drawing/2014/main" id="{56F07169-C2FD-44AD-7296-5719D3A438E0}"/>
              </a:ext>
            </a:extLst>
          </p:cNvPr>
          <p:cNvSpPr/>
          <p:nvPr/>
        </p:nvSpPr>
        <p:spPr>
          <a:xfrm>
            <a:off x="10573725" y="4035441"/>
            <a:ext cx="309421" cy="285257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TextBox 38">
            <a:extLst>
              <a:ext uri="{FF2B5EF4-FFF2-40B4-BE49-F238E27FC236}">
                <a16:creationId xmlns:a16="http://schemas.microsoft.com/office/drawing/2014/main" id="{0D99E923-0CAA-946A-598B-11B0A68EB644}"/>
              </a:ext>
            </a:extLst>
          </p:cNvPr>
          <p:cNvSpPr txBox="1"/>
          <p:nvPr/>
        </p:nvSpPr>
        <p:spPr>
          <a:xfrm>
            <a:off x="10832831" y="3888355"/>
            <a:ext cx="53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Roll</a:t>
            </a:r>
          </a:p>
        </p:txBody>
      </p:sp>
      <p:sp>
        <p:nvSpPr>
          <p:cNvPr id="55" name="TextBox 21">
            <a:extLst>
              <a:ext uri="{FF2B5EF4-FFF2-40B4-BE49-F238E27FC236}">
                <a16:creationId xmlns:a16="http://schemas.microsoft.com/office/drawing/2014/main" id="{B3ACCDF3-5663-5A6D-8164-14E47CABEE29}"/>
              </a:ext>
            </a:extLst>
          </p:cNvPr>
          <p:cNvSpPr txBox="1"/>
          <p:nvPr/>
        </p:nvSpPr>
        <p:spPr>
          <a:xfrm>
            <a:off x="10464829" y="3475818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M2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B8920A0-1383-9805-FD3D-0EFB5B1DB600}"/>
              </a:ext>
            </a:extLst>
          </p:cNvPr>
          <p:cNvCxnSpPr/>
          <p:nvPr/>
        </p:nvCxnSpPr>
        <p:spPr>
          <a:xfrm>
            <a:off x="2094660" y="2876192"/>
            <a:ext cx="8130957" cy="21641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7D1C690-B015-450C-1DE2-C324DCB84B9E}"/>
              </a:ext>
            </a:extLst>
          </p:cNvPr>
          <p:cNvSpPr txBox="1"/>
          <p:nvPr/>
        </p:nvSpPr>
        <p:spPr>
          <a:xfrm rot="888895">
            <a:off x="6926482" y="3948962"/>
            <a:ext cx="1637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/>
              <a:t>11.53 m</a:t>
            </a:r>
            <a:endParaRPr lang="en-US" dirty="0"/>
          </a:p>
        </p:txBody>
      </p:sp>
      <p:cxnSp>
        <p:nvCxnSpPr>
          <p:cNvPr id="59" name="Straight Arrow Connector 4">
            <a:extLst>
              <a:ext uri="{FF2B5EF4-FFF2-40B4-BE49-F238E27FC236}">
                <a16:creationId xmlns:a16="http://schemas.microsoft.com/office/drawing/2014/main" id="{3DD509A6-9D0D-61DB-D983-8C83107E5F7B}"/>
              </a:ext>
            </a:extLst>
          </p:cNvPr>
          <p:cNvCxnSpPr/>
          <p:nvPr/>
        </p:nvCxnSpPr>
        <p:spPr>
          <a:xfrm flipH="1" flipV="1">
            <a:off x="11333499" y="5270187"/>
            <a:ext cx="13534" cy="809962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">
            <a:extLst>
              <a:ext uri="{FF2B5EF4-FFF2-40B4-BE49-F238E27FC236}">
                <a16:creationId xmlns:a16="http://schemas.microsoft.com/office/drawing/2014/main" id="{D0116FF4-E519-01A7-426F-4BCBB769F881}"/>
              </a:ext>
            </a:extLst>
          </p:cNvPr>
          <p:cNvSpPr txBox="1"/>
          <p:nvPr/>
        </p:nvSpPr>
        <p:spPr>
          <a:xfrm>
            <a:off x="11390434" y="5431433"/>
            <a:ext cx="801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Heigth</a:t>
            </a:r>
          </a:p>
        </p:txBody>
      </p:sp>
      <p:cxnSp>
        <p:nvCxnSpPr>
          <p:cNvPr id="61" name="Straight Arrow Connector 7">
            <a:extLst>
              <a:ext uri="{FF2B5EF4-FFF2-40B4-BE49-F238E27FC236}">
                <a16:creationId xmlns:a16="http://schemas.microsoft.com/office/drawing/2014/main" id="{932A83EA-6D1E-366C-5361-B7FB98AFB956}"/>
              </a:ext>
            </a:extLst>
          </p:cNvPr>
          <p:cNvCxnSpPr/>
          <p:nvPr/>
        </p:nvCxnSpPr>
        <p:spPr>
          <a:xfrm flipH="1" flipV="1">
            <a:off x="9923631" y="5464005"/>
            <a:ext cx="1344154" cy="422326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10">
            <a:extLst>
              <a:ext uri="{FF2B5EF4-FFF2-40B4-BE49-F238E27FC236}">
                <a16:creationId xmlns:a16="http://schemas.microsoft.com/office/drawing/2014/main" id="{2A0B03A8-DF37-B3EC-484B-8D74A9107875}"/>
              </a:ext>
            </a:extLst>
          </p:cNvPr>
          <p:cNvSpPr txBox="1"/>
          <p:nvPr/>
        </p:nvSpPr>
        <p:spPr>
          <a:xfrm>
            <a:off x="8747520" y="5321768"/>
            <a:ext cx="1215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Translation</a:t>
            </a:r>
          </a:p>
        </p:txBody>
      </p:sp>
      <p:cxnSp>
        <p:nvCxnSpPr>
          <p:cNvPr id="63" name="Straight Arrow Connector 14">
            <a:extLst>
              <a:ext uri="{FF2B5EF4-FFF2-40B4-BE49-F238E27FC236}">
                <a16:creationId xmlns:a16="http://schemas.microsoft.com/office/drawing/2014/main" id="{4ADF8B68-49C1-8529-889C-A104052E027D}"/>
              </a:ext>
            </a:extLst>
          </p:cNvPr>
          <p:cNvCxnSpPr/>
          <p:nvPr/>
        </p:nvCxnSpPr>
        <p:spPr>
          <a:xfrm flipV="1">
            <a:off x="10165604" y="4914440"/>
            <a:ext cx="1205723" cy="422441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2" name="Curved Left Arrow 33">
            <a:extLst>
              <a:ext uri="{FF2B5EF4-FFF2-40B4-BE49-F238E27FC236}">
                <a16:creationId xmlns:a16="http://schemas.microsoft.com/office/drawing/2014/main" id="{AE1DAEB5-3D66-754C-1B77-ACEAC61BC2DD}"/>
              </a:ext>
            </a:extLst>
          </p:cNvPr>
          <p:cNvSpPr/>
          <p:nvPr/>
        </p:nvSpPr>
        <p:spPr>
          <a:xfrm rot="16200000">
            <a:off x="11054485" y="4837103"/>
            <a:ext cx="309421" cy="285257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673" name="TextBox 35">
            <a:extLst>
              <a:ext uri="{FF2B5EF4-FFF2-40B4-BE49-F238E27FC236}">
                <a16:creationId xmlns:a16="http://schemas.microsoft.com/office/drawing/2014/main" id="{F980E95B-CC86-A9B1-5F56-03B5EC568DD9}"/>
              </a:ext>
            </a:extLst>
          </p:cNvPr>
          <p:cNvSpPr txBox="1"/>
          <p:nvPr/>
        </p:nvSpPr>
        <p:spPr>
          <a:xfrm>
            <a:off x="11049628" y="4437916"/>
            <a:ext cx="666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Pitch</a:t>
            </a:r>
          </a:p>
        </p:txBody>
      </p:sp>
      <p:sp>
        <p:nvSpPr>
          <p:cNvPr id="28674" name="TextBox 21">
            <a:extLst>
              <a:ext uri="{FF2B5EF4-FFF2-40B4-BE49-F238E27FC236}">
                <a16:creationId xmlns:a16="http://schemas.microsoft.com/office/drawing/2014/main" id="{999DE5DD-8531-7C2C-A4D2-738E324AA5CE}"/>
              </a:ext>
            </a:extLst>
          </p:cNvPr>
          <p:cNvSpPr txBox="1"/>
          <p:nvPr/>
        </p:nvSpPr>
        <p:spPr>
          <a:xfrm>
            <a:off x="1203116" y="1624372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M1</a:t>
            </a:r>
          </a:p>
        </p:txBody>
      </p:sp>
      <p:pic>
        <p:nvPicPr>
          <p:cNvPr id="28675" name="Picture 2" descr="felprinc">
            <a:extLst>
              <a:ext uri="{FF2B5EF4-FFF2-40B4-BE49-F238E27FC236}">
                <a16:creationId xmlns:a16="http://schemas.microsoft.com/office/drawing/2014/main" id="{152D5F92-423B-2972-55C3-A31E3A820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316" y="1236970"/>
            <a:ext cx="3724170" cy="156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6" name="Oval 28675">
            <a:extLst>
              <a:ext uri="{FF2B5EF4-FFF2-40B4-BE49-F238E27FC236}">
                <a16:creationId xmlns:a16="http://schemas.microsoft.com/office/drawing/2014/main" id="{6881F01D-4509-710E-1116-298EC0E1F78F}"/>
              </a:ext>
            </a:extLst>
          </p:cNvPr>
          <p:cNvSpPr/>
          <p:nvPr/>
        </p:nvSpPr>
        <p:spPr>
          <a:xfrm rot="19893971">
            <a:off x="7638839" y="1358385"/>
            <a:ext cx="3513209" cy="1315403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678" name="Straight Connector 28677">
            <a:extLst>
              <a:ext uri="{FF2B5EF4-FFF2-40B4-BE49-F238E27FC236}">
                <a16:creationId xmlns:a16="http://schemas.microsoft.com/office/drawing/2014/main" id="{DC805E4F-E6E1-6484-D3A9-773C628517EA}"/>
              </a:ext>
            </a:extLst>
          </p:cNvPr>
          <p:cNvCxnSpPr>
            <a:cxnSpLocks/>
          </p:cNvCxnSpPr>
          <p:nvPr/>
        </p:nvCxnSpPr>
        <p:spPr>
          <a:xfrm flipV="1">
            <a:off x="2808672" y="1659180"/>
            <a:ext cx="5938848" cy="323207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79" name="Straight Connector 28678">
            <a:extLst>
              <a:ext uri="{FF2B5EF4-FFF2-40B4-BE49-F238E27FC236}">
                <a16:creationId xmlns:a16="http://schemas.microsoft.com/office/drawing/2014/main" id="{8F7DDF93-E075-9377-0C90-E1E68742EBA9}"/>
              </a:ext>
            </a:extLst>
          </p:cNvPr>
          <p:cNvCxnSpPr>
            <a:cxnSpLocks/>
          </p:cNvCxnSpPr>
          <p:nvPr/>
        </p:nvCxnSpPr>
        <p:spPr>
          <a:xfrm flipH="1" flipV="1">
            <a:off x="10573725" y="1982387"/>
            <a:ext cx="1372597" cy="257334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81" name="Picture 1">
            <a:extLst>
              <a:ext uri="{FF2B5EF4-FFF2-40B4-BE49-F238E27FC236}">
                <a16:creationId xmlns:a16="http://schemas.microsoft.com/office/drawing/2014/main" id="{BCCA0796-ADEF-5ACA-5894-8E0AF5AFA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112" y="4936027"/>
            <a:ext cx="1267018" cy="129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2" name="Metin kutusu 9">
            <a:extLst>
              <a:ext uri="{FF2B5EF4-FFF2-40B4-BE49-F238E27FC236}">
                <a16:creationId xmlns:a16="http://schemas.microsoft.com/office/drawing/2014/main" id="{3F654570-D621-8E69-FAE1-43F276EE0592}"/>
              </a:ext>
            </a:extLst>
          </p:cNvPr>
          <p:cNvSpPr txBox="1"/>
          <p:nvPr/>
        </p:nvSpPr>
        <p:spPr>
          <a:xfrm>
            <a:off x="8216257" y="5361248"/>
            <a:ext cx="39946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r-TR" sz="1000" dirty="0" err="1"/>
              <a:t>Yaw</a:t>
            </a:r>
            <a:endParaRPr lang="en-GB" dirty="0"/>
          </a:p>
        </p:txBody>
      </p:sp>
      <p:sp>
        <p:nvSpPr>
          <p:cNvPr id="28684" name="Metin kutusu 11">
            <a:extLst>
              <a:ext uri="{FF2B5EF4-FFF2-40B4-BE49-F238E27FC236}">
                <a16:creationId xmlns:a16="http://schemas.microsoft.com/office/drawing/2014/main" id="{88CBBCA9-CAE5-0478-A692-621E012FB151}"/>
              </a:ext>
            </a:extLst>
          </p:cNvPr>
          <p:cNvSpPr txBox="1"/>
          <p:nvPr/>
        </p:nvSpPr>
        <p:spPr>
          <a:xfrm>
            <a:off x="8472133" y="5656823"/>
            <a:ext cx="25199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r-TR" sz="1200" dirty="0"/>
              <a:t>z</a:t>
            </a:r>
            <a:endParaRPr lang="en-GB" dirty="0"/>
          </a:p>
        </p:txBody>
      </p:sp>
      <p:sp>
        <p:nvSpPr>
          <p:cNvPr id="28685" name="Metin kutusu 12">
            <a:extLst>
              <a:ext uri="{FF2B5EF4-FFF2-40B4-BE49-F238E27FC236}">
                <a16:creationId xmlns:a16="http://schemas.microsoft.com/office/drawing/2014/main" id="{1672E5FE-FD2F-C4B0-036C-878108DEC15C}"/>
              </a:ext>
            </a:extLst>
          </p:cNvPr>
          <p:cNvSpPr txBox="1"/>
          <p:nvPr/>
        </p:nvSpPr>
        <p:spPr>
          <a:xfrm>
            <a:off x="7173115" y="6075575"/>
            <a:ext cx="25199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r-TR" sz="1200" dirty="0"/>
              <a:t>x</a:t>
            </a:r>
            <a:endParaRPr lang="en-GB" dirty="0"/>
          </a:p>
        </p:txBody>
      </p:sp>
      <p:sp>
        <p:nvSpPr>
          <p:cNvPr id="28686" name="Metin kutusu 13">
            <a:extLst>
              <a:ext uri="{FF2B5EF4-FFF2-40B4-BE49-F238E27FC236}">
                <a16:creationId xmlns:a16="http://schemas.microsoft.com/office/drawing/2014/main" id="{55CA5ECE-2D44-EEE9-5F21-D3DFA77E5FA1}"/>
              </a:ext>
            </a:extLst>
          </p:cNvPr>
          <p:cNvSpPr txBox="1"/>
          <p:nvPr/>
        </p:nvSpPr>
        <p:spPr>
          <a:xfrm>
            <a:off x="7221379" y="5604465"/>
            <a:ext cx="47387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000" dirty="0"/>
              <a:t>Pitch</a:t>
            </a:r>
            <a:endParaRPr lang="en-GB" sz="1100" dirty="0"/>
          </a:p>
        </p:txBody>
      </p:sp>
      <p:sp>
        <p:nvSpPr>
          <p:cNvPr id="28687" name="Metin kutusu 14">
            <a:extLst>
              <a:ext uri="{FF2B5EF4-FFF2-40B4-BE49-F238E27FC236}">
                <a16:creationId xmlns:a16="http://schemas.microsoft.com/office/drawing/2014/main" id="{405B7896-7374-B363-8080-46F3988A7C92}"/>
              </a:ext>
            </a:extLst>
          </p:cNvPr>
          <p:cNvSpPr txBox="1"/>
          <p:nvPr/>
        </p:nvSpPr>
        <p:spPr>
          <a:xfrm>
            <a:off x="7305404" y="5081244"/>
            <a:ext cx="389850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r-TR" sz="1000" dirty="0" err="1"/>
              <a:t>Roll</a:t>
            </a:r>
            <a:endParaRPr lang="en-GB" sz="1600" dirty="0"/>
          </a:p>
        </p:txBody>
      </p:sp>
      <p:sp>
        <p:nvSpPr>
          <p:cNvPr id="28688" name="Metin kutusu 15">
            <a:extLst>
              <a:ext uri="{FF2B5EF4-FFF2-40B4-BE49-F238E27FC236}">
                <a16:creationId xmlns:a16="http://schemas.microsoft.com/office/drawing/2014/main" id="{AFB161EA-C0A1-0FFF-F287-A6B920C8B78A}"/>
              </a:ext>
            </a:extLst>
          </p:cNvPr>
          <p:cNvSpPr txBox="1"/>
          <p:nvPr/>
        </p:nvSpPr>
        <p:spPr>
          <a:xfrm>
            <a:off x="7878700" y="4811100"/>
            <a:ext cx="25199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tr-TR" sz="1200" dirty="0"/>
              <a:t>y</a:t>
            </a:r>
            <a:endParaRPr lang="en-GB" dirty="0"/>
          </a:p>
        </p:txBody>
      </p:sp>
      <p:sp>
        <p:nvSpPr>
          <p:cNvPr id="28689" name="Metin kutusu 18">
            <a:extLst>
              <a:ext uri="{FF2B5EF4-FFF2-40B4-BE49-F238E27FC236}">
                <a16:creationId xmlns:a16="http://schemas.microsoft.com/office/drawing/2014/main" id="{8A6CE83A-713B-B71C-89E9-A3420959849F}"/>
              </a:ext>
            </a:extLst>
          </p:cNvPr>
          <p:cNvSpPr txBox="1"/>
          <p:nvPr/>
        </p:nvSpPr>
        <p:spPr>
          <a:xfrm>
            <a:off x="6922409" y="6211786"/>
            <a:ext cx="2587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z-direction = </a:t>
            </a:r>
            <a:r>
              <a:rPr lang="de-DE" dirty="0"/>
              <a:t>downstream</a:t>
            </a:r>
            <a:endParaRPr lang="en-GB" dirty="0"/>
          </a:p>
        </p:txBody>
      </p:sp>
      <p:sp>
        <p:nvSpPr>
          <p:cNvPr id="28690" name="Footer Placeholder 4">
            <a:extLst>
              <a:ext uri="{FF2B5EF4-FFF2-40B4-BE49-F238E27FC236}">
                <a16:creationId xmlns:a16="http://schemas.microsoft.com/office/drawing/2014/main" id="{29E4A3A6-4A59-10EA-0209-0CA4AC5A4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  <p:sp>
        <p:nvSpPr>
          <p:cNvPr id="28692" name="Title 28691">
            <a:extLst>
              <a:ext uri="{FF2B5EF4-FFF2-40B4-BE49-F238E27FC236}">
                <a16:creationId xmlns:a16="http://schemas.microsoft.com/office/drawing/2014/main" id="{1925E778-8ED4-BF25-ECAE-69B47E7F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Teknik Özellik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731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Teknik Özellik</a:t>
            </a:r>
            <a:endParaRPr lang="en-US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4</a:t>
            </a:fld>
            <a:endParaRPr lang="tr-TR" dirty="0"/>
          </a:p>
        </p:txBody>
      </p:sp>
      <p:sp>
        <p:nvSpPr>
          <p:cNvPr id="11" name="İçerik Yer Tutucusu 2">
            <a:extLst>
              <a:ext uri="{FF2B5EF4-FFF2-40B4-BE49-F238E27FC236}">
                <a16:creationId xmlns:a16="http://schemas.microsoft.com/office/drawing/2014/main" id="{9C203FD7-13A1-64AE-9E7E-A256A8CDD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53" y="1254867"/>
            <a:ext cx="11780195" cy="5151879"/>
          </a:xfrm>
        </p:spPr>
        <p:txBody>
          <a:bodyPr>
            <a:normAutofit/>
          </a:bodyPr>
          <a:lstStyle/>
          <a:p>
            <a:r>
              <a:rPr lang="tr-TR" dirty="0">
                <a:latin typeface="+mj-lt"/>
              </a:rPr>
              <a:t>Dalga boyu 3.6 µm - 37 µm</a:t>
            </a:r>
          </a:p>
          <a:p>
            <a:r>
              <a:rPr lang="tr-TR" dirty="0">
                <a:latin typeface="+mj-lt"/>
              </a:rPr>
              <a:t>Spot boyutu 20 mm – 71.6 mm</a:t>
            </a:r>
          </a:p>
          <a:p>
            <a:r>
              <a:rPr lang="tr-TR" dirty="0">
                <a:latin typeface="+mj-lt"/>
              </a:rPr>
              <a:t>4 adet </a:t>
            </a:r>
            <a:r>
              <a:rPr lang="tr-TR" dirty="0" err="1">
                <a:latin typeface="+mj-lt"/>
              </a:rPr>
              <a:t>outcouple</a:t>
            </a:r>
            <a:r>
              <a:rPr lang="tr-TR" dirty="0">
                <a:latin typeface="+mj-lt"/>
              </a:rPr>
              <a:t> ayna (0.5 mm, 1 mm, 1.5 mm, 2 mm)</a:t>
            </a:r>
          </a:p>
          <a:p>
            <a:r>
              <a:rPr lang="tr-TR" dirty="0">
                <a:latin typeface="+mj-lt"/>
              </a:rPr>
              <a:t>Ayna yarı çapı 5.85 m</a:t>
            </a:r>
          </a:p>
          <a:p>
            <a:r>
              <a:rPr lang="tr-TR" dirty="0">
                <a:latin typeface="+mj-lt"/>
              </a:rPr>
              <a:t>Kavite uzunluğu 11.5 m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38C3F06-61E6-1266-BA2C-4B2B3A682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  <p:graphicFrame>
        <p:nvGraphicFramePr>
          <p:cNvPr id="3" name="Tablo 8">
            <a:extLst>
              <a:ext uri="{FF2B5EF4-FFF2-40B4-BE49-F238E27FC236}">
                <a16:creationId xmlns:a16="http://schemas.microsoft.com/office/drawing/2014/main" id="{7ADD13DF-7395-E961-ABD6-CC2D0BA40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902303"/>
              </p:ext>
            </p:extLst>
          </p:nvPr>
        </p:nvGraphicFramePr>
        <p:xfrm>
          <a:off x="4503425" y="3559880"/>
          <a:ext cx="6171425" cy="21628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68774">
                  <a:extLst>
                    <a:ext uri="{9D8B030D-6E8A-4147-A177-3AD203B41FA5}">
                      <a16:colId xmlns:a16="http://schemas.microsoft.com/office/drawing/2014/main" val="1509061085"/>
                    </a:ext>
                  </a:extLst>
                </a:gridCol>
                <a:gridCol w="1250792">
                  <a:extLst>
                    <a:ext uri="{9D8B030D-6E8A-4147-A177-3AD203B41FA5}">
                      <a16:colId xmlns:a16="http://schemas.microsoft.com/office/drawing/2014/main" val="1825344945"/>
                    </a:ext>
                  </a:extLst>
                </a:gridCol>
                <a:gridCol w="1051859">
                  <a:extLst>
                    <a:ext uri="{9D8B030D-6E8A-4147-A177-3AD203B41FA5}">
                      <a16:colId xmlns:a16="http://schemas.microsoft.com/office/drawing/2014/main" val="2644260225"/>
                    </a:ext>
                  </a:extLst>
                </a:gridCol>
              </a:tblGrid>
              <a:tr h="48062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Axis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Desired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performance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Best effort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243404"/>
                  </a:ext>
                </a:extLst>
              </a:tr>
              <a:tr h="240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Repeatability of pitch after translation (M1 and M2)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2 µrad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1 µrad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032114"/>
                  </a:ext>
                </a:extLst>
              </a:tr>
              <a:tr h="240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Repeatability of roll after translation (M1 and M2)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2 µrad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2 µrad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5048823"/>
                  </a:ext>
                </a:extLst>
              </a:tr>
              <a:tr h="240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Stability (M1 and M2)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100 nrad</a:t>
                      </a:r>
                      <a:endParaRPr lang="en-GB" sz="14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50 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nrad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501564"/>
                  </a:ext>
                </a:extLst>
              </a:tr>
              <a:tr h="240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Repeatability of pitch after pitch rotation (M1,  M2)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2 µrad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1 µrad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376607"/>
                  </a:ext>
                </a:extLst>
              </a:tr>
              <a:tr h="240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Repeatability of roll after pitch rotation (M1 and M2)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2 µrad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1 µrad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347497"/>
                  </a:ext>
                </a:extLst>
              </a:tr>
              <a:tr h="240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Repeatability for translation along y (only M1)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400 nm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300 nm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683797"/>
                  </a:ext>
                </a:extLst>
              </a:tr>
              <a:tr h="240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Repeatability for translation along z and x (only M2)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100 nm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≤ 50 nm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5405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834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22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Optik Rezonatör M1</a:t>
            </a:r>
            <a:endParaRPr lang="en-US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5</a:t>
            </a:fld>
            <a:endParaRPr lang="tr-TR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D7E6AAD-350E-952B-2380-1DEDC4F64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490" y="1885291"/>
            <a:ext cx="6016473" cy="3595328"/>
          </a:xfrm>
          <a:prstGeom prst="rect">
            <a:avLst/>
          </a:prstGeom>
        </p:spPr>
      </p:pic>
      <p:sp>
        <p:nvSpPr>
          <p:cNvPr id="32" name="TextBox 6">
            <a:extLst>
              <a:ext uri="{FF2B5EF4-FFF2-40B4-BE49-F238E27FC236}">
                <a16:creationId xmlns:a16="http://schemas.microsoft.com/office/drawing/2014/main" id="{E34D3CF1-CC33-30BB-6E37-FF118A6F2AC8}"/>
              </a:ext>
            </a:extLst>
          </p:cNvPr>
          <p:cNvSpPr txBox="1"/>
          <p:nvPr/>
        </p:nvSpPr>
        <p:spPr>
          <a:xfrm>
            <a:off x="6348153" y="1137213"/>
            <a:ext cx="120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Ayna kızağı</a:t>
            </a:r>
            <a:endParaRPr lang="de-DE" dirty="0">
              <a:latin typeface="+mj-lt"/>
            </a:endParaRPr>
          </a:p>
        </p:txBody>
      </p:sp>
      <p:sp>
        <p:nvSpPr>
          <p:cNvPr id="33" name="TextBox 14">
            <a:extLst>
              <a:ext uri="{FF2B5EF4-FFF2-40B4-BE49-F238E27FC236}">
                <a16:creationId xmlns:a16="http://schemas.microsoft.com/office/drawing/2014/main" id="{4A2F2D85-2D50-B473-4C47-35DC693120DE}"/>
              </a:ext>
            </a:extLst>
          </p:cNvPr>
          <p:cNvSpPr txBox="1"/>
          <p:nvPr/>
        </p:nvSpPr>
        <p:spPr>
          <a:xfrm>
            <a:off x="9150323" y="1114084"/>
            <a:ext cx="1420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Mirror </a:t>
            </a:r>
            <a:r>
              <a:rPr lang="de-DE" dirty="0" err="1">
                <a:latin typeface="+mj-lt"/>
              </a:rPr>
              <a:t>cradle</a:t>
            </a:r>
            <a:endParaRPr lang="de-DE" dirty="0">
              <a:latin typeface="+mj-lt"/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66A72479-32F2-7028-2FF4-FC1339911D5A}"/>
              </a:ext>
            </a:extLst>
          </p:cNvPr>
          <p:cNvSpPr txBox="1"/>
          <p:nvPr/>
        </p:nvSpPr>
        <p:spPr>
          <a:xfrm>
            <a:off x="10848984" y="1361560"/>
            <a:ext cx="83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Taşıyıcı</a:t>
            </a:r>
            <a:endParaRPr lang="de-DE" dirty="0">
              <a:latin typeface="+mj-lt"/>
            </a:endParaRPr>
          </a:p>
        </p:txBody>
      </p:sp>
      <p:sp>
        <p:nvSpPr>
          <p:cNvPr id="35" name="TextBox 21">
            <a:extLst>
              <a:ext uri="{FF2B5EF4-FFF2-40B4-BE49-F238E27FC236}">
                <a16:creationId xmlns:a16="http://schemas.microsoft.com/office/drawing/2014/main" id="{81C8D283-82CE-5B38-CFBD-2BE1D997F86B}"/>
              </a:ext>
            </a:extLst>
          </p:cNvPr>
          <p:cNvSpPr txBox="1"/>
          <p:nvPr/>
        </p:nvSpPr>
        <p:spPr>
          <a:xfrm>
            <a:off x="4187707" y="1129160"/>
            <a:ext cx="1484975" cy="369332"/>
          </a:xfrm>
          <a:prstGeom prst="rect">
            <a:avLst/>
          </a:prstGeom>
          <a:noFill/>
          <a:ln w="2222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dirty="0">
                <a:latin typeface="+mj-lt"/>
              </a:rPr>
              <a:t>Ayna tutucu</a:t>
            </a:r>
            <a:endParaRPr lang="de-DE" dirty="0">
              <a:latin typeface="+mj-lt"/>
            </a:endParaRPr>
          </a:p>
        </p:txBody>
      </p:sp>
      <p:sp>
        <p:nvSpPr>
          <p:cNvPr id="36" name="TextBox 22">
            <a:extLst>
              <a:ext uri="{FF2B5EF4-FFF2-40B4-BE49-F238E27FC236}">
                <a16:creationId xmlns:a16="http://schemas.microsoft.com/office/drawing/2014/main" id="{3B1146A5-858B-C6EC-7B8A-A5FF441A93D2}"/>
              </a:ext>
            </a:extLst>
          </p:cNvPr>
          <p:cNvSpPr txBox="1"/>
          <p:nvPr/>
        </p:nvSpPr>
        <p:spPr>
          <a:xfrm>
            <a:off x="3410851" y="5605038"/>
            <a:ext cx="73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Taban</a:t>
            </a:r>
            <a:endParaRPr lang="de-DE" dirty="0">
              <a:latin typeface="+mj-lt"/>
            </a:endParaRPr>
          </a:p>
        </p:txBody>
      </p:sp>
      <p:cxnSp>
        <p:nvCxnSpPr>
          <p:cNvPr id="38" name="Straight Arrow Connector 11">
            <a:extLst>
              <a:ext uri="{FF2B5EF4-FFF2-40B4-BE49-F238E27FC236}">
                <a16:creationId xmlns:a16="http://schemas.microsoft.com/office/drawing/2014/main" id="{DD6903B6-3483-BE93-77D4-55CE5B31B465}"/>
              </a:ext>
            </a:extLst>
          </p:cNvPr>
          <p:cNvCxnSpPr>
            <a:cxnSpLocks/>
            <a:stCxn id="49" idx="3"/>
          </p:cNvCxnSpPr>
          <p:nvPr/>
        </p:nvCxnSpPr>
        <p:spPr>
          <a:xfrm flipV="1">
            <a:off x="4400252" y="4199139"/>
            <a:ext cx="1414540" cy="90081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17">
            <a:extLst>
              <a:ext uri="{FF2B5EF4-FFF2-40B4-BE49-F238E27FC236}">
                <a16:creationId xmlns:a16="http://schemas.microsoft.com/office/drawing/2014/main" id="{23911215-90C3-6FC1-413C-A5259702EEA7}"/>
              </a:ext>
            </a:extLst>
          </p:cNvPr>
          <p:cNvCxnSpPr>
            <a:cxnSpLocks/>
            <a:stCxn id="36" idx="3"/>
          </p:cNvCxnSpPr>
          <p:nvPr/>
        </p:nvCxnSpPr>
        <p:spPr>
          <a:xfrm flipV="1">
            <a:off x="4148169" y="5224629"/>
            <a:ext cx="2137568" cy="565075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20">
            <a:extLst>
              <a:ext uri="{FF2B5EF4-FFF2-40B4-BE49-F238E27FC236}">
                <a16:creationId xmlns:a16="http://schemas.microsoft.com/office/drawing/2014/main" id="{C71BD659-FB95-412B-184B-A3DF7625380E}"/>
              </a:ext>
            </a:extLst>
          </p:cNvPr>
          <p:cNvCxnSpPr>
            <a:cxnSpLocks/>
          </p:cNvCxnSpPr>
          <p:nvPr/>
        </p:nvCxnSpPr>
        <p:spPr>
          <a:xfrm>
            <a:off x="4951377" y="1492369"/>
            <a:ext cx="1855451" cy="1936631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5">
            <a:extLst>
              <a:ext uri="{FF2B5EF4-FFF2-40B4-BE49-F238E27FC236}">
                <a16:creationId xmlns:a16="http://schemas.microsoft.com/office/drawing/2014/main" id="{DFC82A43-0942-DC0A-F4B6-F8F0A47BDBF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6949504" y="1506545"/>
            <a:ext cx="371176" cy="720432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15">
            <a:extLst>
              <a:ext uri="{FF2B5EF4-FFF2-40B4-BE49-F238E27FC236}">
                <a16:creationId xmlns:a16="http://schemas.microsoft.com/office/drawing/2014/main" id="{52FF3CE2-CCB8-8C59-23E3-9A7981832061}"/>
              </a:ext>
            </a:extLst>
          </p:cNvPr>
          <p:cNvCxnSpPr>
            <a:cxnSpLocks/>
          </p:cNvCxnSpPr>
          <p:nvPr/>
        </p:nvCxnSpPr>
        <p:spPr>
          <a:xfrm>
            <a:off x="9847242" y="1491291"/>
            <a:ext cx="13147" cy="1047307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16">
            <a:extLst>
              <a:ext uri="{FF2B5EF4-FFF2-40B4-BE49-F238E27FC236}">
                <a16:creationId xmlns:a16="http://schemas.microsoft.com/office/drawing/2014/main" id="{7C76C286-14A8-4147-65BE-558E67AB7E1A}"/>
              </a:ext>
            </a:extLst>
          </p:cNvPr>
          <p:cNvCxnSpPr>
            <a:cxnSpLocks/>
          </p:cNvCxnSpPr>
          <p:nvPr/>
        </p:nvCxnSpPr>
        <p:spPr>
          <a:xfrm flipH="1">
            <a:off x="10981678" y="1693801"/>
            <a:ext cx="358672" cy="1200996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15">
            <a:extLst>
              <a:ext uri="{FF2B5EF4-FFF2-40B4-BE49-F238E27FC236}">
                <a16:creationId xmlns:a16="http://schemas.microsoft.com/office/drawing/2014/main" id="{DC644F7B-4661-ADA9-DB28-EF282278793C}"/>
              </a:ext>
            </a:extLst>
          </p:cNvPr>
          <p:cNvCxnSpPr>
            <a:cxnSpLocks/>
          </p:cNvCxnSpPr>
          <p:nvPr/>
        </p:nvCxnSpPr>
        <p:spPr>
          <a:xfrm flipV="1">
            <a:off x="8631719" y="3719744"/>
            <a:ext cx="384548" cy="201563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4">
            <a:extLst>
              <a:ext uri="{FF2B5EF4-FFF2-40B4-BE49-F238E27FC236}">
                <a16:creationId xmlns:a16="http://schemas.microsoft.com/office/drawing/2014/main" id="{477F6D5A-7B48-0F89-C2F7-50707EDEEE6E}"/>
              </a:ext>
            </a:extLst>
          </p:cNvPr>
          <p:cNvSpPr txBox="1"/>
          <p:nvPr/>
        </p:nvSpPr>
        <p:spPr>
          <a:xfrm>
            <a:off x="6183025" y="5878013"/>
            <a:ext cx="1650932" cy="369332"/>
          </a:xfrm>
          <a:prstGeom prst="rect">
            <a:avLst/>
          </a:prstGeom>
          <a:noFill/>
          <a:ln w="2222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Pitch </a:t>
            </a:r>
            <a:r>
              <a:rPr lang="tr-TR" dirty="0">
                <a:latin typeface="+mj-lt"/>
              </a:rPr>
              <a:t>aktüatör</a:t>
            </a:r>
            <a:endParaRPr lang="de-DE" dirty="0">
              <a:latin typeface="+mj-lt"/>
            </a:endParaRPr>
          </a:p>
        </p:txBody>
      </p:sp>
      <p:cxnSp>
        <p:nvCxnSpPr>
          <p:cNvPr id="47" name="Straight Arrow Connector 15">
            <a:extLst>
              <a:ext uri="{FF2B5EF4-FFF2-40B4-BE49-F238E27FC236}">
                <a16:creationId xmlns:a16="http://schemas.microsoft.com/office/drawing/2014/main" id="{9F6FD4A6-6B75-4847-411B-A887D1ED02F5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7008491" y="4438835"/>
            <a:ext cx="1054268" cy="143917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>
            <a:extLst>
              <a:ext uri="{FF2B5EF4-FFF2-40B4-BE49-F238E27FC236}">
                <a16:creationId xmlns:a16="http://schemas.microsoft.com/office/drawing/2014/main" id="{2CAEB7BF-CAE0-CEAB-E1FF-D1CE7E1FF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51" y="1766465"/>
            <a:ext cx="4085690" cy="3257985"/>
          </a:xfrm>
          <a:prstGeom prst="rect">
            <a:avLst/>
          </a:prstGeom>
        </p:spPr>
      </p:pic>
      <p:sp>
        <p:nvSpPr>
          <p:cNvPr id="49" name="TextBox 13">
            <a:extLst>
              <a:ext uri="{FF2B5EF4-FFF2-40B4-BE49-F238E27FC236}">
                <a16:creationId xmlns:a16="http://schemas.microsoft.com/office/drawing/2014/main" id="{0C01DFDA-41C6-37CE-33D8-5CF0C6B0040A}"/>
              </a:ext>
            </a:extLst>
          </p:cNvPr>
          <p:cNvSpPr txBox="1"/>
          <p:nvPr/>
        </p:nvSpPr>
        <p:spPr>
          <a:xfrm>
            <a:off x="3569960" y="4915283"/>
            <a:ext cx="83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Taşıyıcı</a:t>
            </a:r>
            <a:endParaRPr lang="de-DE" dirty="0">
              <a:latin typeface="+mj-lt"/>
            </a:endParaRPr>
          </a:p>
        </p:txBody>
      </p:sp>
      <p:cxnSp>
        <p:nvCxnSpPr>
          <p:cNvPr id="50" name="Straight Arrow Connector 4">
            <a:extLst>
              <a:ext uri="{FF2B5EF4-FFF2-40B4-BE49-F238E27FC236}">
                <a16:creationId xmlns:a16="http://schemas.microsoft.com/office/drawing/2014/main" id="{0D72DAFD-61AA-C8C0-D840-E492A6459AA0}"/>
              </a:ext>
            </a:extLst>
          </p:cNvPr>
          <p:cNvCxnSpPr>
            <a:cxnSpLocks/>
          </p:cNvCxnSpPr>
          <p:nvPr/>
        </p:nvCxnSpPr>
        <p:spPr>
          <a:xfrm flipV="1">
            <a:off x="4685937" y="2894798"/>
            <a:ext cx="6997077" cy="1110415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urved Left Arrow 30">
            <a:extLst>
              <a:ext uri="{FF2B5EF4-FFF2-40B4-BE49-F238E27FC236}">
                <a16:creationId xmlns:a16="http://schemas.microsoft.com/office/drawing/2014/main" id="{6C05808D-F3F7-9C70-D000-224D83B31B4C}"/>
              </a:ext>
            </a:extLst>
          </p:cNvPr>
          <p:cNvSpPr/>
          <p:nvPr/>
        </p:nvSpPr>
        <p:spPr>
          <a:xfrm rot="16200000">
            <a:off x="11260784" y="2806795"/>
            <a:ext cx="256313" cy="249621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2" name="Straight Arrow Connector 9">
            <a:extLst>
              <a:ext uri="{FF2B5EF4-FFF2-40B4-BE49-F238E27FC236}">
                <a16:creationId xmlns:a16="http://schemas.microsoft.com/office/drawing/2014/main" id="{F3F93598-568C-FF2E-B5B7-7F17624029CC}"/>
              </a:ext>
            </a:extLst>
          </p:cNvPr>
          <p:cNvCxnSpPr>
            <a:cxnSpLocks/>
          </p:cNvCxnSpPr>
          <p:nvPr/>
        </p:nvCxnSpPr>
        <p:spPr>
          <a:xfrm>
            <a:off x="6959545" y="1797939"/>
            <a:ext cx="98220" cy="2280120"/>
          </a:xfrm>
          <a:prstGeom prst="straightConnector1">
            <a:avLst/>
          </a:prstGeom>
          <a:ln w="25400">
            <a:solidFill>
              <a:srgbClr val="FF0000"/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rved Left Arrow 29">
            <a:extLst>
              <a:ext uri="{FF2B5EF4-FFF2-40B4-BE49-F238E27FC236}">
                <a16:creationId xmlns:a16="http://schemas.microsoft.com/office/drawing/2014/main" id="{511B06D1-9668-A15B-1F7C-271D6C6AEA76}"/>
              </a:ext>
            </a:extLst>
          </p:cNvPr>
          <p:cNvSpPr/>
          <p:nvPr/>
        </p:nvSpPr>
        <p:spPr>
          <a:xfrm>
            <a:off x="6852990" y="1836995"/>
            <a:ext cx="270766" cy="236296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4" name="Straight Arrow Connector 9">
            <a:extLst>
              <a:ext uri="{FF2B5EF4-FFF2-40B4-BE49-F238E27FC236}">
                <a16:creationId xmlns:a16="http://schemas.microsoft.com/office/drawing/2014/main" id="{E355ECCD-EA4E-1297-7DE6-63C4AAC26716}"/>
              </a:ext>
            </a:extLst>
          </p:cNvPr>
          <p:cNvCxnSpPr>
            <a:cxnSpLocks/>
          </p:cNvCxnSpPr>
          <p:nvPr/>
        </p:nvCxnSpPr>
        <p:spPr>
          <a:xfrm>
            <a:off x="7496427" y="1766465"/>
            <a:ext cx="98220" cy="2280120"/>
          </a:xfrm>
          <a:prstGeom prst="straightConnector1">
            <a:avLst/>
          </a:prstGeom>
          <a:ln w="25400">
            <a:solidFill>
              <a:srgbClr val="FF0000"/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urved Left Arrow 29">
            <a:extLst>
              <a:ext uri="{FF2B5EF4-FFF2-40B4-BE49-F238E27FC236}">
                <a16:creationId xmlns:a16="http://schemas.microsoft.com/office/drawing/2014/main" id="{890D70E3-4A6D-8F0B-A5E1-2D4A067684E8}"/>
              </a:ext>
            </a:extLst>
          </p:cNvPr>
          <p:cNvSpPr/>
          <p:nvPr/>
        </p:nvSpPr>
        <p:spPr>
          <a:xfrm>
            <a:off x="7389872" y="1805521"/>
            <a:ext cx="270766" cy="236296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6" name="Straight Arrow Connector 9">
            <a:extLst>
              <a:ext uri="{FF2B5EF4-FFF2-40B4-BE49-F238E27FC236}">
                <a16:creationId xmlns:a16="http://schemas.microsoft.com/office/drawing/2014/main" id="{EA716D65-580C-CC6F-20C2-626C6D2A96E3}"/>
              </a:ext>
            </a:extLst>
          </p:cNvPr>
          <p:cNvCxnSpPr>
            <a:cxnSpLocks/>
          </p:cNvCxnSpPr>
          <p:nvPr/>
        </p:nvCxnSpPr>
        <p:spPr>
          <a:xfrm>
            <a:off x="8039803" y="1701248"/>
            <a:ext cx="98220" cy="2280120"/>
          </a:xfrm>
          <a:prstGeom prst="straightConnector1">
            <a:avLst/>
          </a:prstGeom>
          <a:ln w="25400">
            <a:solidFill>
              <a:srgbClr val="FF0000"/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urved Left Arrow 29">
            <a:extLst>
              <a:ext uri="{FF2B5EF4-FFF2-40B4-BE49-F238E27FC236}">
                <a16:creationId xmlns:a16="http://schemas.microsoft.com/office/drawing/2014/main" id="{49B790EA-1351-139C-822D-123B23C0F46E}"/>
              </a:ext>
            </a:extLst>
          </p:cNvPr>
          <p:cNvSpPr/>
          <p:nvPr/>
        </p:nvSpPr>
        <p:spPr>
          <a:xfrm>
            <a:off x="7933248" y="1740304"/>
            <a:ext cx="270766" cy="236296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8" name="Straight Arrow Connector 9">
            <a:extLst>
              <a:ext uri="{FF2B5EF4-FFF2-40B4-BE49-F238E27FC236}">
                <a16:creationId xmlns:a16="http://schemas.microsoft.com/office/drawing/2014/main" id="{359A6AB6-2F81-9E31-D7E6-CB15E0C43A35}"/>
              </a:ext>
            </a:extLst>
          </p:cNvPr>
          <p:cNvCxnSpPr>
            <a:cxnSpLocks/>
          </p:cNvCxnSpPr>
          <p:nvPr/>
        </p:nvCxnSpPr>
        <p:spPr>
          <a:xfrm>
            <a:off x="8527716" y="1643658"/>
            <a:ext cx="98220" cy="2280120"/>
          </a:xfrm>
          <a:prstGeom prst="straightConnector1">
            <a:avLst/>
          </a:prstGeom>
          <a:ln w="25400">
            <a:solidFill>
              <a:srgbClr val="FF0000"/>
            </a:solidFill>
            <a:prstDash val="dash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urved Left Arrow 29">
            <a:extLst>
              <a:ext uri="{FF2B5EF4-FFF2-40B4-BE49-F238E27FC236}">
                <a16:creationId xmlns:a16="http://schemas.microsoft.com/office/drawing/2014/main" id="{4BB01514-D6C4-7241-5C4F-13F7E5EDEA29}"/>
              </a:ext>
            </a:extLst>
          </p:cNvPr>
          <p:cNvSpPr/>
          <p:nvPr/>
        </p:nvSpPr>
        <p:spPr>
          <a:xfrm>
            <a:off x="8421161" y="1682714"/>
            <a:ext cx="270766" cy="236296"/>
          </a:xfrm>
          <a:prstGeom prst="curvedLeftArrow">
            <a:avLst>
              <a:gd name="adj1" fmla="val 7767"/>
              <a:gd name="adj2" fmla="val 50000"/>
              <a:gd name="adj3" fmla="val 341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TextBox 31">
            <a:extLst>
              <a:ext uri="{FF2B5EF4-FFF2-40B4-BE49-F238E27FC236}">
                <a16:creationId xmlns:a16="http://schemas.microsoft.com/office/drawing/2014/main" id="{40934116-2E04-95F3-A8C6-E52288358CBD}"/>
              </a:ext>
            </a:extLst>
          </p:cNvPr>
          <p:cNvSpPr txBox="1"/>
          <p:nvPr/>
        </p:nvSpPr>
        <p:spPr>
          <a:xfrm>
            <a:off x="4177663" y="3554255"/>
            <a:ext cx="1311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Translation</a:t>
            </a:r>
          </a:p>
        </p:txBody>
      </p:sp>
      <p:sp>
        <p:nvSpPr>
          <p:cNvPr id="61" name="TextBox 32">
            <a:extLst>
              <a:ext uri="{FF2B5EF4-FFF2-40B4-BE49-F238E27FC236}">
                <a16:creationId xmlns:a16="http://schemas.microsoft.com/office/drawing/2014/main" id="{2BFBE0BA-E021-AF9A-8747-60F1CCD58684}"/>
              </a:ext>
            </a:extLst>
          </p:cNvPr>
          <p:cNvSpPr txBox="1"/>
          <p:nvPr/>
        </p:nvSpPr>
        <p:spPr>
          <a:xfrm>
            <a:off x="8677313" y="1570811"/>
            <a:ext cx="748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Roll</a:t>
            </a:r>
          </a:p>
        </p:txBody>
      </p:sp>
      <p:sp>
        <p:nvSpPr>
          <p:cNvPr id="62" name="TextBox 33">
            <a:extLst>
              <a:ext uri="{FF2B5EF4-FFF2-40B4-BE49-F238E27FC236}">
                <a16:creationId xmlns:a16="http://schemas.microsoft.com/office/drawing/2014/main" id="{8847B7D4-9449-5C9F-8008-BC397BDC440A}"/>
              </a:ext>
            </a:extLst>
          </p:cNvPr>
          <p:cNvSpPr txBox="1"/>
          <p:nvPr/>
        </p:nvSpPr>
        <p:spPr>
          <a:xfrm>
            <a:off x="11078365" y="2403452"/>
            <a:ext cx="745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Pitch</a:t>
            </a:r>
          </a:p>
        </p:txBody>
      </p:sp>
      <p:sp>
        <p:nvSpPr>
          <p:cNvPr id="63" name="Date Placeholder 3">
            <a:extLst>
              <a:ext uri="{FF2B5EF4-FFF2-40B4-BE49-F238E27FC236}">
                <a16:creationId xmlns:a16="http://schemas.microsoft.com/office/drawing/2014/main" id="{BEDF864D-05E6-6BC8-F7D3-7FD5B3D2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64" name="Footer Placeholder 4">
            <a:extLst>
              <a:ext uri="{FF2B5EF4-FFF2-40B4-BE49-F238E27FC236}">
                <a16:creationId xmlns:a16="http://schemas.microsoft.com/office/drawing/2014/main" id="{06B1E8E5-029D-9E94-3C66-3767396AA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  <p:sp>
        <p:nvSpPr>
          <p:cNvPr id="6" name="TextBox 22">
            <a:extLst>
              <a:ext uri="{FF2B5EF4-FFF2-40B4-BE49-F238E27FC236}">
                <a16:creationId xmlns:a16="http://schemas.microsoft.com/office/drawing/2014/main" id="{79BE744E-9F4C-6867-557C-64B152C7E161}"/>
              </a:ext>
            </a:extLst>
          </p:cNvPr>
          <p:cNvSpPr txBox="1"/>
          <p:nvPr/>
        </p:nvSpPr>
        <p:spPr>
          <a:xfrm>
            <a:off x="8260169" y="5652153"/>
            <a:ext cx="649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Kızak</a:t>
            </a:r>
            <a:endParaRPr lang="de-DE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0521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Optik Rezonatör M1</a:t>
            </a:r>
            <a:endParaRPr lang="en-US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6</a:t>
            </a:fld>
            <a:endParaRPr lang="tr-TR" dirty="0"/>
          </a:p>
        </p:txBody>
      </p:sp>
      <p:graphicFrame>
        <p:nvGraphicFramePr>
          <p:cNvPr id="3" name="Table 35">
            <a:extLst>
              <a:ext uri="{FF2B5EF4-FFF2-40B4-BE49-F238E27FC236}">
                <a16:creationId xmlns:a16="http://schemas.microsoft.com/office/drawing/2014/main" id="{C1449050-597E-82AE-3D60-18AE351C8E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003719"/>
              </p:ext>
            </p:extLst>
          </p:nvPr>
        </p:nvGraphicFramePr>
        <p:xfrm>
          <a:off x="666073" y="1802031"/>
          <a:ext cx="3285047" cy="8915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3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u="none" strike="noStrike" dirty="0">
                          <a:effectLst/>
                          <a:latin typeface="+mj-lt"/>
                        </a:rPr>
                        <a:t>Çözünürlük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u="none" strike="noStrike" dirty="0">
                          <a:effectLst/>
                          <a:latin typeface="+mj-lt"/>
                        </a:rPr>
                        <a:t>Oran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u="none" strike="noStrike" dirty="0">
                          <a:effectLst/>
                          <a:latin typeface="+mj-lt"/>
                        </a:rPr>
                        <a:t>Okuyucu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11 </a:t>
                      </a:r>
                      <a:r>
                        <a:rPr lang="en-US" sz="1400" u="none" strike="noStrike" dirty="0" err="1">
                          <a:effectLst/>
                          <a:latin typeface="+mj-lt"/>
                        </a:rPr>
                        <a:t>nrad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+/-2°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Pitch</a:t>
                      </a:r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tr-TR" sz="1400" b="1" u="none" strike="noStrike" dirty="0">
                          <a:effectLst/>
                          <a:latin typeface="+mj-lt"/>
                        </a:rPr>
                        <a:t>aktüatör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21</a:t>
                      </a:r>
                      <a:r>
                        <a:rPr lang="tr-TR" sz="1400" u="none" strike="noStrike" dirty="0">
                          <a:effectLst/>
                          <a:latin typeface="+mj-lt"/>
                        </a:rPr>
                        <a:t>.</a:t>
                      </a:r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5 </a:t>
                      </a:r>
                      <a:r>
                        <a:rPr lang="en-US" sz="1400" u="none" strike="noStrike" dirty="0" err="1">
                          <a:effectLst/>
                          <a:latin typeface="+mj-lt"/>
                        </a:rPr>
                        <a:t>nrad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+/-2°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  <a:latin typeface="+mj-lt"/>
                        </a:rPr>
                        <a:t>Piezo </a:t>
                      </a:r>
                      <a:r>
                        <a:rPr lang="tr-TR" sz="1400" b="1" u="none" strike="noStrike" dirty="0">
                          <a:effectLst/>
                          <a:latin typeface="+mj-lt"/>
                        </a:rPr>
                        <a:t>aktüatör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3</a:t>
                      </a:r>
                      <a:r>
                        <a:rPr lang="tr-TR" sz="1400" u="none" strike="noStrike" dirty="0">
                          <a:effectLst/>
                          <a:latin typeface="+mj-lt"/>
                        </a:rPr>
                        <a:t>.</a:t>
                      </a:r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2 </a:t>
                      </a:r>
                      <a:r>
                        <a:rPr lang="en-US" sz="1400" u="none" strike="noStrike" dirty="0" err="1">
                          <a:effectLst/>
                          <a:latin typeface="+mj-lt"/>
                        </a:rPr>
                        <a:t>nrad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+/- 0</a:t>
                      </a:r>
                      <a:r>
                        <a:rPr lang="tr-TR" sz="1400" u="none" strike="noStrike" dirty="0">
                          <a:effectLst/>
                          <a:latin typeface="+mj-lt"/>
                        </a:rPr>
                        <a:t>.</a:t>
                      </a:r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16 </a:t>
                      </a:r>
                      <a:r>
                        <a:rPr lang="en-US" sz="1400" u="none" strike="noStrike" dirty="0" err="1">
                          <a:effectLst/>
                          <a:latin typeface="+mj-lt"/>
                        </a:rPr>
                        <a:t>mrad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E45473C6-03D7-9196-7C47-42C5D200D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53" y="1254867"/>
            <a:ext cx="11780195" cy="5151879"/>
          </a:xfrm>
        </p:spPr>
        <p:txBody>
          <a:bodyPr/>
          <a:lstStyle/>
          <a:p>
            <a:r>
              <a:rPr lang="tr-TR" dirty="0">
                <a:latin typeface="+mj-lt"/>
              </a:rPr>
              <a:t>Pitch aktüatör</a:t>
            </a:r>
          </a:p>
        </p:txBody>
      </p:sp>
      <p:pic>
        <p:nvPicPr>
          <p:cNvPr id="9" name="Resim 3">
            <a:extLst>
              <a:ext uri="{FF2B5EF4-FFF2-40B4-BE49-F238E27FC236}">
                <a16:creationId xmlns:a16="http://schemas.microsoft.com/office/drawing/2014/main" id="{279EB15C-A4CE-3411-BB41-48275DCD3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331" y="1578617"/>
            <a:ext cx="7025199" cy="4828129"/>
          </a:xfrm>
          <a:prstGeom prst="rect">
            <a:avLst/>
          </a:prstGeom>
        </p:spPr>
      </p:pic>
      <p:sp>
        <p:nvSpPr>
          <p:cNvPr id="11" name="TextBox 14">
            <a:extLst>
              <a:ext uri="{FF2B5EF4-FFF2-40B4-BE49-F238E27FC236}">
                <a16:creationId xmlns:a16="http://schemas.microsoft.com/office/drawing/2014/main" id="{7B00B42B-A136-9F31-47B4-2394E1C2E06E}"/>
              </a:ext>
            </a:extLst>
          </p:cNvPr>
          <p:cNvSpPr txBox="1"/>
          <p:nvPr/>
        </p:nvSpPr>
        <p:spPr>
          <a:xfrm>
            <a:off x="2016114" y="5825810"/>
            <a:ext cx="1520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Wedge leveler</a:t>
            </a:r>
          </a:p>
        </p:txBody>
      </p:sp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D45282DD-97C9-5312-6BBB-F2791BE64B24}"/>
              </a:ext>
            </a:extLst>
          </p:cNvPr>
          <p:cNvCxnSpPr>
            <a:cxnSpLocks/>
          </p:cNvCxnSpPr>
          <p:nvPr/>
        </p:nvCxnSpPr>
        <p:spPr>
          <a:xfrm flipV="1">
            <a:off x="3521141" y="5103930"/>
            <a:ext cx="3394564" cy="906546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6">
            <a:extLst>
              <a:ext uri="{FF2B5EF4-FFF2-40B4-BE49-F238E27FC236}">
                <a16:creationId xmlns:a16="http://schemas.microsoft.com/office/drawing/2014/main" id="{78273C88-ADE8-279D-06F5-B1A3218A9B54}"/>
              </a:ext>
            </a:extLst>
          </p:cNvPr>
          <p:cNvSpPr txBox="1"/>
          <p:nvPr/>
        </p:nvSpPr>
        <p:spPr>
          <a:xfrm>
            <a:off x="2145423" y="4625468"/>
            <a:ext cx="91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+mj-lt"/>
              </a:rPr>
              <a:t>Körük</a:t>
            </a:r>
            <a:endParaRPr lang="de-DE" dirty="0">
              <a:latin typeface="+mj-lt"/>
            </a:endParaRPr>
          </a:p>
        </p:txBody>
      </p:sp>
      <p:cxnSp>
        <p:nvCxnSpPr>
          <p:cNvPr id="16" name="Straight Arrow Connector 17">
            <a:extLst>
              <a:ext uri="{FF2B5EF4-FFF2-40B4-BE49-F238E27FC236}">
                <a16:creationId xmlns:a16="http://schemas.microsoft.com/office/drawing/2014/main" id="{14F2626B-68E7-B2D2-3A25-C81310BDDDCC}"/>
              </a:ext>
            </a:extLst>
          </p:cNvPr>
          <p:cNvCxnSpPr>
            <a:cxnSpLocks/>
          </p:cNvCxnSpPr>
          <p:nvPr/>
        </p:nvCxnSpPr>
        <p:spPr>
          <a:xfrm flipV="1">
            <a:off x="2937753" y="4535342"/>
            <a:ext cx="4279793" cy="28604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>
            <a:extLst>
              <a:ext uri="{FF2B5EF4-FFF2-40B4-BE49-F238E27FC236}">
                <a16:creationId xmlns:a16="http://schemas.microsoft.com/office/drawing/2014/main" id="{3FBFA76A-751C-2CD4-8B41-4FD21BA64039}"/>
              </a:ext>
            </a:extLst>
          </p:cNvPr>
          <p:cNvSpPr txBox="1"/>
          <p:nvPr/>
        </p:nvSpPr>
        <p:spPr>
          <a:xfrm>
            <a:off x="1844877" y="4177257"/>
            <a:ext cx="1520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latin typeface="+mj-lt"/>
              </a:rPr>
              <a:t>Piezo</a:t>
            </a:r>
            <a:r>
              <a:rPr lang="de-DE" dirty="0">
                <a:latin typeface="+mj-lt"/>
              </a:rPr>
              <a:t> </a:t>
            </a:r>
            <a:r>
              <a:rPr lang="tr-TR" dirty="0">
                <a:latin typeface="+mj-lt"/>
              </a:rPr>
              <a:t>aktüatör</a:t>
            </a:r>
            <a:endParaRPr lang="de-DE" dirty="0">
              <a:latin typeface="+mj-lt"/>
            </a:endParaRPr>
          </a:p>
        </p:txBody>
      </p:sp>
      <p:cxnSp>
        <p:nvCxnSpPr>
          <p:cNvPr id="18" name="Straight Arrow Connector 30">
            <a:extLst>
              <a:ext uri="{FF2B5EF4-FFF2-40B4-BE49-F238E27FC236}">
                <a16:creationId xmlns:a16="http://schemas.microsoft.com/office/drawing/2014/main" id="{478256B7-FD23-E6D7-B667-E40F28B762D7}"/>
              </a:ext>
            </a:extLst>
          </p:cNvPr>
          <p:cNvCxnSpPr>
            <a:cxnSpLocks/>
          </p:cNvCxnSpPr>
          <p:nvPr/>
        </p:nvCxnSpPr>
        <p:spPr>
          <a:xfrm flipV="1">
            <a:off x="3364988" y="3953296"/>
            <a:ext cx="4003478" cy="40862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31">
            <a:extLst>
              <a:ext uri="{FF2B5EF4-FFF2-40B4-BE49-F238E27FC236}">
                <a16:creationId xmlns:a16="http://schemas.microsoft.com/office/drawing/2014/main" id="{EFD1327C-18DB-76DB-2D05-2B55801C50ED}"/>
              </a:ext>
            </a:extLst>
          </p:cNvPr>
          <p:cNvSpPr txBox="1"/>
          <p:nvPr/>
        </p:nvSpPr>
        <p:spPr>
          <a:xfrm>
            <a:off x="931207" y="3309991"/>
            <a:ext cx="2433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Rotatory stroke bearing</a:t>
            </a:r>
          </a:p>
        </p:txBody>
      </p:sp>
      <p:cxnSp>
        <p:nvCxnSpPr>
          <p:cNvPr id="20" name="Straight Arrow Connector 32">
            <a:extLst>
              <a:ext uri="{FF2B5EF4-FFF2-40B4-BE49-F238E27FC236}">
                <a16:creationId xmlns:a16="http://schemas.microsoft.com/office/drawing/2014/main" id="{6459A6D4-AFA9-DC69-3A6B-172A4A176AE9}"/>
              </a:ext>
            </a:extLst>
          </p:cNvPr>
          <p:cNvCxnSpPr>
            <a:cxnSpLocks/>
          </p:cNvCxnSpPr>
          <p:nvPr/>
        </p:nvCxnSpPr>
        <p:spPr>
          <a:xfrm flipV="1">
            <a:off x="3364988" y="3023665"/>
            <a:ext cx="3927778" cy="47099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33">
            <a:extLst>
              <a:ext uri="{FF2B5EF4-FFF2-40B4-BE49-F238E27FC236}">
                <a16:creationId xmlns:a16="http://schemas.microsoft.com/office/drawing/2014/main" id="{0A2A1ED9-D22E-D7BB-3170-B9AFBCFDD2BA}"/>
              </a:ext>
            </a:extLst>
          </p:cNvPr>
          <p:cNvSpPr txBox="1"/>
          <p:nvPr/>
        </p:nvSpPr>
        <p:spPr>
          <a:xfrm>
            <a:off x="1780674" y="2830710"/>
            <a:ext cx="1988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+mj-lt"/>
              </a:rPr>
              <a:t>Sertleştirilmiş teker</a:t>
            </a:r>
            <a:endParaRPr lang="de-DE" dirty="0">
              <a:latin typeface="+mj-lt"/>
            </a:endParaRPr>
          </a:p>
        </p:txBody>
      </p:sp>
      <p:cxnSp>
        <p:nvCxnSpPr>
          <p:cNvPr id="22" name="Straight Arrow Connector 34">
            <a:extLst>
              <a:ext uri="{FF2B5EF4-FFF2-40B4-BE49-F238E27FC236}">
                <a16:creationId xmlns:a16="http://schemas.microsoft.com/office/drawing/2014/main" id="{3EC874B5-2C55-4730-7F2A-447C6E9E8B0C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3768791" y="2618706"/>
            <a:ext cx="3448755" cy="39667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000778A5-FEC0-D4B8-65AE-D705697CE8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9E8FD2A6-671E-0F01-D5EA-9A1988E58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</p:spTree>
    <p:extLst>
      <p:ext uri="{BB962C8B-B14F-4D97-AF65-F5344CB8AC3E}">
        <p14:creationId xmlns:p14="http://schemas.microsoft.com/office/powerpoint/2010/main" val="1756209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4CDF53C-BE00-4E83-89E8-DD91EA6DA5D6}" type="slidenum">
              <a:rPr lang="tr-TR" smtClean="0"/>
              <a:pPr/>
              <a:t>7</a:t>
            </a:fld>
            <a:endParaRPr lang="tr-TR" dirty="0"/>
          </a:p>
        </p:txBody>
      </p:sp>
      <p:pic>
        <p:nvPicPr>
          <p:cNvPr id="2" name="Picture 29">
            <a:extLst>
              <a:ext uri="{FF2B5EF4-FFF2-40B4-BE49-F238E27FC236}">
                <a16:creationId xmlns:a16="http://schemas.microsoft.com/office/drawing/2014/main" id="{BE14F2F8-BF8A-0B80-57BA-0358911B5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0274" y="4572986"/>
            <a:ext cx="2676198" cy="1847851"/>
          </a:xfrm>
          <a:prstGeom prst="rect">
            <a:avLst/>
          </a:prstGeom>
        </p:spPr>
      </p:pic>
      <p:pic>
        <p:nvPicPr>
          <p:cNvPr id="3" name="Picture 2" descr="Image result for indium gallium eutectic">
            <a:extLst>
              <a:ext uri="{FF2B5EF4-FFF2-40B4-BE49-F238E27FC236}">
                <a16:creationId xmlns:a16="http://schemas.microsoft.com/office/drawing/2014/main" id="{04ABE9DB-E3A6-574C-7B72-8FC4D362C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279" y="4572986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Related image">
            <a:extLst>
              <a:ext uri="{FF2B5EF4-FFF2-40B4-BE49-F238E27FC236}">
                <a16:creationId xmlns:a16="http://schemas.microsoft.com/office/drawing/2014/main" id="{FC6B2169-398C-A306-9618-503A552ED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04" y="4572986"/>
            <a:ext cx="2466975" cy="185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19">
            <a:extLst>
              <a:ext uri="{FF2B5EF4-FFF2-40B4-BE49-F238E27FC236}">
                <a16:creationId xmlns:a16="http://schemas.microsoft.com/office/drawing/2014/main" id="{926CE884-07D2-7BA2-D81E-E543D8373C8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2" t="31561" r="16188"/>
          <a:stretch/>
        </p:blipFill>
        <p:spPr>
          <a:xfrm>
            <a:off x="771790" y="2177668"/>
            <a:ext cx="3274581" cy="1852383"/>
          </a:xfrm>
          <a:prstGeom prst="rect">
            <a:avLst/>
          </a:prstGeom>
        </p:spPr>
      </p:pic>
      <p:sp>
        <p:nvSpPr>
          <p:cNvPr id="7" name="TextBox 33">
            <a:extLst>
              <a:ext uri="{FF2B5EF4-FFF2-40B4-BE49-F238E27FC236}">
                <a16:creationId xmlns:a16="http://schemas.microsoft.com/office/drawing/2014/main" id="{D2C77FCF-6248-615E-8B03-0F8B6ACDC703}"/>
              </a:ext>
            </a:extLst>
          </p:cNvPr>
          <p:cNvSpPr txBox="1"/>
          <p:nvPr/>
        </p:nvSpPr>
        <p:spPr>
          <a:xfrm>
            <a:off x="8501562" y="4042711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2) Indium</a:t>
            </a:r>
            <a:endParaRPr lang="en-US" dirty="0">
              <a:latin typeface="+mj-lt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:a16="http://schemas.microsoft.com/office/drawing/2014/main" id="{24D8F65B-284C-71E7-57CE-E07EE994CD15}"/>
              </a:ext>
            </a:extLst>
          </p:cNvPr>
          <p:cNvSpPr txBox="1"/>
          <p:nvPr/>
        </p:nvSpPr>
        <p:spPr>
          <a:xfrm>
            <a:off x="1864725" y="4042711"/>
            <a:ext cx="1566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1) </a:t>
            </a:r>
            <a:r>
              <a:rPr lang="de-DE" dirty="0" err="1">
                <a:latin typeface="+mj-lt"/>
              </a:rPr>
              <a:t>GaIn</a:t>
            </a:r>
            <a:r>
              <a:rPr lang="de-DE" dirty="0">
                <a:latin typeface="+mj-lt"/>
              </a:rPr>
              <a:t> </a:t>
            </a:r>
            <a:r>
              <a:rPr lang="tr-TR" dirty="0">
                <a:latin typeface="+mj-lt"/>
              </a:rPr>
              <a:t>karışım</a:t>
            </a:r>
            <a:endParaRPr lang="en-US" dirty="0"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BCBB87-4200-09B1-709B-D609C5B9F3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6308" y="1381853"/>
            <a:ext cx="2311610" cy="3535404"/>
          </a:xfrm>
          <a:prstGeom prst="rect">
            <a:avLst/>
          </a:prstGeom>
        </p:spPr>
      </p:pic>
      <p:sp>
        <p:nvSpPr>
          <p:cNvPr id="11" name="TextBox 18">
            <a:extLst>
              <a:ext uri="{FF2B5EF4-FFF2-40B4-BE49-F238E27FC236}">
                <a16:creationId xmlns:a16="http://schemas.microsoft.com/office/drawing/2014/main" id="{6831F073-ED4F-2494-CE93-7CC4F64ACF64}"/>
              </a:ext>
            </a:extLst>
          </p:cNvPr>
          <p:cNvSpPr txBox="1"/>
          <p:nvPr/>
        </p:nvSpPr>
        <p:spPr>
          <a:xfrm>
            <a:off x="2479632" y="1560177"/>
            <a:ext cx="1627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+mj-lt"/>
              </a:rPr>
              <a:t>3 </a:t>
            </a:r>
            <a:r>
              <a:rPr lang="tr-TR" dirty="0">
                <a:latin typeface="+mj-lt"/>
              </a:rPr>
              <a:t>noktalı destek</a:t>
            </a:r>
            <a:endParaRPr lang="en-US" dirty="0">
              <a:latin typeface="+mj-lt"/>
            </a:endParaRPr>
          </a:p>
        </p:txBody>
      </p:sp>
      <p:cxnSp>
        <p:nvCxnSpPr>
          <p:cNvPr id="12" name="Straight Arrow Connector 19">
            <a:extLst>
              <a:ext uri="{FF2B5EF4-FFF2-40B4-BE49-F238E27FC236}">
                <a16:creationId xmlns:a16="http://schemas.microsoft.com/office/drawing/2014/main" id="{F2B30076-B80A-AB5D-4EA9-3DC96B015632}"/>
              </a:ext>
            </a:extLst>
          </p:cNvPr>
          <p:cNvCxnSpPr>
            <a:cxnSpLocks/>
          </p:cNvCxnSpPr>
          <p:nvPr/>
        </p:nvCxnSpPr>
        <p:spPr>
          <a:xfrm flipH="1">
            <a:off x="2409080" y="1901952"/>
            <a:ext cx="827254" cy="711852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8D18B4F-C855-91EA-6E57-C87395ED9AE3}"/>
              </a:ext>
            </a:extLst>
          </p:cNvPr>
          <p:cNvCxnSpPr>
            <a:cxnSpLocks/>
          </p:cNvCxnSpPr>
          <p:nvPr/>
        </p:nvCxnSpPr>
        <p:spPr>
          <a:xfrm flipH="1">
            <a:off x="3236334" y="2740790"/>
            <a:ext cx="1387274" cy="21676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5">
            <a:extLst>
              <a:ext uri="{FF2B5EF4-FFF2-40B4-BE49-F238E27FC236}">
                <a16:creationId xmlns:a16="http://schemas.microsoft.com/office/drawing/2014/main" id="{080BAA26-0034-CA6D-95FF-C22036094079}"/>
              </a:ext>
            </a:extLst>
          </p:cNvPr>
          <p:cNvSpPr txBox="1"/>
          <p:nvPr/>
        </p:nvSpPr>
        <p:spPr>
          <a:xfrm>
            <a:off x="4236263" y="2376051"/>
            <a:ext cx="1467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+mj-lt"/>
              </a:rPr>
              <a:t>Optik </a:t>
            </a:r>
            <a:r>
              <a:rPr lang="tr-TR" dirty="0" err="1">
                <a:latin typeface="+mj-lt"/>
              </a:rPr>
              <a:t>klemp</a:t>
            </a:r>
            <a:endParaRPr lang="en-US" dirty="0">
              <a:latin typeface="+mj-lt"/>
            </a:endParaRPr>
          </a:p>
        </p:txBody>
      </p:sp>
      <p:sp>
        <p:nvSpPr>
          <p:cNvPr id="15" name="Unvan 1">
            <a:extLst>
              <a:ext uri="{FF2B5EF4-FFF2-40B4-BE49-F238E27FC236}">
                <a16:creationId xmlns:a16="http://schemas.microsoft.com/office/drawing/2014/main" id="{33F9B267-D3E5-D8B6-7A17-ABF037900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</p:spPr>
        <p:txBody>
          <a:bodyPr/>
          <a:lstStyle/>
          <a:p>
            <a:r>
              <a:rPr lang="tr-TR" dirty="0"/>
              <a:t>Optik Rezonatör M1</a:t>
            </a:r>
            <a:endParaRPr lang="en-US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7420340-E0E1-D3F4-57EB-CBD121E1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98D75FC5-5377-B67A-9152-DFAB7A03A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</p:spTree>
    <p:extLst>
      <p:ext uri="{BB962C8B-B14F-4D97-AF65-F5344CB8AC3E}">
        <p14:creationId xmlns:p14="http://schemas.microsoft.com/office/powerpoint/2010/main" val="2471630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4CDF53C-BE00-4E83-89E8-DD91EA6DA5D6}" type="slidenum">
              <a:rPr lang="tr-TR" smtClean="0"/>
              <a:pPr/>
              <a:t>8</a:t>
            </a:fld>
            <a:endParaRPr lang="tr-TR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3C4452F-451B-5A81-CA0F-578F3B565C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5389862"/>
              </p:ext>
            </p:extLst>
          </p:nvPr>
        </p:nvGraphicFramePr>
        <p:xfrm>
          <a:off x="5446324" y="1103162"/>
          <a:ext cx="6528423" cy="3975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73A25A7F-C01D-C006-B6EB-723BED2CD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06" y="1233656"/>
            <a:ext cx="4950482" cy="38454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462770-EACF-9BC9-2DC6-A71EB9476D26}"/>
              </a:ext>
            </a:extLst>
          </p:cNvPr>
          <p:cNvSpPr txBox="1"/>
          <p:nvPr/>
        </p:nvSpPr>
        <p:spPr>
          <a:xfrm>
            <a:off x="6071291" y="4894404"/>
            <a:ext cx="22914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sz="1600" dirty="0"/>
              <a:t>RMS slope error 3.6 µrad </a:t>
            </a:r>
            <a:endParaRPr lang="en-US" sz="1600" dirty="0"/>
          </a:p>
        </p:txBody>
      </p:sp>
      <p:sp>
        <p:nvSpPr>
          <p:cNvPr id="2" name="Unvan 1">
            <a:extLst>
              <a:ext uri="{FF2B5EF4-FFF2-40B4-BE49-F238E27FC236}">
                <a16:creationId xmlns:a16="http://schemas.microsoft.com/office/drawing/2014/main" id="{34AA9DB9-506D-AC89-3D4F-A91849F1B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</p:spPr>
        <p:txBody>
          <a:bodyPr/>
          <a:lstStyle/>
          <a:p>
            <a:r>
              <a:rPr lang="tr-TR" dirty="0"/>
              <a:t>Optik Rezonatör M1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DE7516D-5EEF-3115-DBC4-95D9DBF521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CE5E7-26F9-BA5E-B017-4556A17E5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</p:spTree>
    <p:extLst>
      <p:ext uri="{BB962C8B-B14F-4D97-AF65-F5344CB8AC3E}">
        <p14:creationId xmlns:p14="http://schemas.microsoft.com/office/powerpoint/2010/main" val="6394217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6848AB83-4FAC-2350-F37C-8B3F12766C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25" y="1703597"/>
            <a:ext cx="9261312" cy="42544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6CEBA3-EBB8-78F4-6DD5-8548FD63D9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5" y="1638656"/>
            <a:ext cx="9544050" cy="4384298"/>
          </a:xfrm>
          <a:prstGeom prst="rect">
            <a:avLst/>
          </a:prstGeom>
        </p:spPr>
      </p:pic>
      <p:sp>
        <p:nvSpPr>
          <p:cNvPr id="59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4CDF53C-BE00-4E83-89E8-DD91EA6DA5D6}" type="slidenum">
              <a:rPr lang="tr-TR" smtClean="0"/>
              <a:pPr/>
              <a:t>9</a:t>
            </a:fld>
            <a:endParaRPr lang="tr-TR" dirty="0"/>
          </a:p>
        </p:txBody>
      </p:sp>
      <p:cxnSp>
        <p:nvCxnSpPr>
          <p:cNvPr id="9" name="Straight Arrow Connector 4">
            <a:extLst>
              <a:ext uri="{FF2B5EF4-FFF2-40B4-BE49-F238E27FC236}">
                <a16:creationId xmlns:a16="http://schemas.microsoft.com/office/drawing/2014/main" id="{4C62049F-DD75-68CE-437C-FD5EE00C146F}"/>
              </a:ext>
            </a:extLst>
          </p:cNvPr>
          <p:cNvCxnSpPr>
            <a:cxnSpLocks/>
          </p:cNvCxnSpPr>
          <p:nvPr/>
        </p:nvCxnSpPr>
        <p:spPr>
          <a:xfrm>
            <a:off x="974318" y="2458974"/>
            <a:ext cx="653695" cy="201275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>
            <a:extLst>
              <a:ext uri="{FF2B5EF4-FFF2-40B4-BE49-F238E27FC236}">
                <a16:creationId xmlns:a16="http://schemas.microsoft.com/office/drawing/2014/main" id="{5591C21B-5BBD-D4F5-E32C-FE7485348310}"/>
              </a:ext>
            </a:extLst>
          </p:cNvPr>
          <p:cNvSpPr txBox="1"/>
          <p:nvPr/>
        </p:nvSpPr>
        <p:spPr>
          <a:xfrm>
            <a:off x="871517" y="2772075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Giriş</a:t>
            </a:r>
            <a:endParaRPr lang="de-DE" dirty="0">
              <a:latin typeface="+mj-lt"/>
            </a:endParaRPr>
          </a:p>
        </p:txBody>
      </p:sp>
      <p:cxnSp>
        <p:nvCxnSpPr>
          <p:cNvPr id="12" name="Straight Arrow Connector 6">
            <a:extLst>
              <a:ext uri="{FF2B5EF4-FFF2-40B4-BE49-F238E27FC236}">
                <a16:creationId xmlns:a16="http://schemas.microsoft.com/office/drawing/2014/main" id="{222BF0D2-F92C-5998-221A-1C47DCF49622}"/>
              </a:ext>
            </a:extLst>
          </p:cNvPr>
          <p:cNvCxnSpPr>
            <a:cxnSpLocks/>
          </p:cNvCxnSpPr>
          <p:nvPr/>
        </p:nvCxnSpPr>
        <p:spPr>
          <a:xfrm flipV="1">
            <a:off x="1408176" y="2707553"/>
            <a:ext cx="439674" cy="283166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7">
            <a:extLst>
              <a:ext uri="{FF2B5EF4-FFF2-40B4-BE49-F238E27FC236}">
                <a16:creationId xmlns:a16="http://schemas.microsoft.com/office/drawing/2014/main" id="{483049BE-C6E5-5211-5D95-569813CC6D47}"/>
              </a:ext>
            </a:extLst>
          </p:cNvPr>
          <p:cNvSpPr txBox="1"/>
          <p:nvPr/>
        </p:nvSpPr>
        <p:spPr>
          <a:xfrm>
            <a:off x="126354" y="2267720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Çıkış</a:t>
            </a:r>
            <a:endParaRPr lang="de-DE" dirty="0">
              <a:latin typeface="+mj-lt"/>
            </a:endParaRPr>
          </a:p>
        </p:txBody>
      </p:sp>
      <p:cxnSp>
        <p:nvCxnSpPr>
          <p:cNvPr id="14" name="Straight Arrow Connector 9">
            <a:extLst>
              <a:ext uri="{FF2B5EF4-FFF2-40B4-BE49-F238E27FC236}">
                <a16:creationId xmlns:a16="http://schemas.microsoft.com/office/drawing/2014/main" id="{81C130D6-27D5-EAC5-FC1E-670353C9B386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963414" y="2080204"/>
            <a:ext cx="783039" cy="362496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0">
            <a:extLst>
              <a:ext uri="{FF2B5EF4-FFF2-40B4-BE49-F238E27FC236}">
                <a16:creationId xmlns:a16="http://schemas.microsoft.com/office/drawing/2014/main" id="{72CE7B0F-7F00-1CB3-2A1B-9A8A50FC7C26}"/>
              </a:ext>
            </a:extLst>
          </p:cNvPr>
          <p:cNvSpPr txBox="1"/>
          <p:nvPr/>
        </p:nvSpPr>
        <p:spPr>
          <a:xfrm>
            <a:off x="104589" y="1710872"/>
            <a:ext cx="1717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Koruyucu vakum</a:t>
            </a:r>
            <a:endParaRPr lang="de-DE" dirty="0">
              <a:latin typeface="+mj-lt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96BF294D-6DB3-C750-C112-4D2D70C50EE1}"/>
              </a:ext>
            </a:extLst>
          </p:cNvPr>
          <p:cNvSpPr txBox="1"/>
          <p:nvPr/>
        </p:nvSpPr>
        <p:spPr>
          <a:xfrm>
            <a:off x="156764" y="3151093"/>
            <a:ext cx="1380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latin typeface="+mj-lt"/>
              </a:rPr>
              <a:t>Kavite boyu aktüatör</a:t>
            </a:r>
            <a:endParaRPr lang="de-DE" dirty="0">
              <a:latin typeface="+mj-lt"/>
            </a:endParaRPr>
          </a:p>
        </p:txBody>
      </p:sp>
      <p:cxnSp>
        <p:nvCxnSpPr>
          <p:cNvPr id="17" name="Straight Arrow Connector 15">
            <a:extLst>
              <a:ext uri="{FF2B5EF4-FFF2-40B4-BE49-F238E27FC236}">
                <a16:creationId xmlns:a16="http://schemas.microsoft.com/office/drawing/2014/main" id="{82C4AEFC-DEAE-7E7A-C13C-CB0EDFFE5F19}"/>
              </a:ext>
            </a:extLst>
          </p:cNvPr>
          <p:cNvCxnSpPr>
            <a:cxnSpLocks/>
          </p:cNvCxnSpPr>
          <p:nvPr/>
        </p:nvCxnSpPr>
        <p:spPr>
          <a:xfrm>
            <a:off x="675494" y="3726951"/>
            <a:ext cx="136457" cy="406899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21">
            <a:extLst>
              <a:ext uri="{FF2B5EF4-FFF2-40B4-BE49-F238E27FC236}">
                <a16:creationId xmlns:a16="http://schemas.microsoft.com/office/drawing/2014/main" id="{7F19A397-3478-6903-5263-AAA0D5DB01F3}"/>
              </a:ext>
            </a:extLst>
          </p:cNvPr>
          <p:cNvCxnSpPr>
            <a:cxnSpLocks/>
          </p:cNvCxnSpPr>
          <p:nvPr/>
        </p:nvCxnSpPr>
        <p:spPr>
          <a:xfrm flipH="1">
            <a:off x="4077838" y="3976007"/>
            <a:ext cx="477833" cy="38644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4">
            <a:extLst>
              <a:ext uri="{FF2B5EF4-FFF2-40B4-BE49-F238E27FC236}">
                <a16:creationId xmlns:a16="http://schemas.microsoft.com/office/drawing/2014/main" id="{C56DB539-C58F-9DAC-501C-97A85022803E}"/>
              </a:ext>
            </a:extLst>
          </p:cNvPr>
          <p:cNvSpPr txBox="1"/>
          <p:nvPr/>
        </p:nvSpPr>
        <p:spPr>
          <a:xfrm>
            <a:off x="3971268" y="2458974"/>
            <a:ext cx="164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+mj-lt"/>
              </a:rPr>
              <a:t>Okuyucu</a:t>
            </a:r>
            <a:r>
              <a:rPr lang="de-DE" dirty="0">
                <a:latin typeface="+mj-lt"/>
              </a:rPr>
              <a:t> (Pitch)</a:t>
            </a:r>
          </a:p>
        </p:txBody>
      </p:sp>
      <p:cxnSp>
        <p:nvCxnSpPr>
          <p:cNvPr id="20" name="Straight Arrow Connector 25">
            <a:extLst>
              <a:ext uri="{FF2B5EF4-FFF2-40B4-BE49-F238E27FC236}">
                <a16:creationId xmlns:a16="http://schemas.microsoft.com/office/drawing/2014/main" id="{DAF8D49B-BCB7-4331-A98B-0FA31DED8AD8}"/>
              </a:ext>
            </a:extLst>
          </p:cNvPr>
          <p:cNvCxnSpPr>
            <a:cxnSpLocks/>
          </p:cNvCxnSpPr>
          <p:nvPr/>
        </p:nvCxnSpPr>
        <p:spPr>
          <a:xfrm flipH="1">
            <a:off x="3472588" y="2881993"/>
            <a:ext cx="993276" cy="84495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3">
            <a:extLst>
              <a:ext uri="{FF2B5EF4-FFF2-40B4-BE49-F238E27FC236}">
                <a16:creationId xmlns:a16="http://schemas.microsoft.com/office/drawing/2014/main" id="{BA86CAEA-95EA-0A5D-F914-EC55835BEA65}"/>
              </a:ext>
            </a:extLst>
          </p:cNvPr>
          <p:cNvSpPr txBox="1"/>
          <p:nvPr/>
        </p:nvSpPr>
        <p:spPr>
          <a:xfrm>
            <a:off x="4236079" y="3578135"/>
            <a:ext cx="1680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+mj-lt"/>
              </a:rPr>
              <a:t>Translation slide</a:t>
            </a:r>
          </a:p>
        </p:txBody>
      </p:sp>
      <p:sp>
        <p:nvSpPr>
          <p:cNvPr id="32" name="Unvan 1">
            <a:extLst>
              <a:ext uri="{FF2B5EF4-FFF2-40B4-BE49-F238E27FC236}">
                <a16:creationId xmlns:a16="http://schemas.microsoft.com/office/drawing/2014/main" id="{3104B32C-A47E-C27C-ED62-E0DD283F1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</p:spPr>
        <p:txBody>
          <a:bodyPr/>
          <a:lstStyle/>
          <a:p>
            <a:r>
              <a:rPr lang="tr-TR" dirty="0"/>
              <a:t>Optik Rezonatör M2</a:t>
            </a:r>
            <a:endParaRPr lang="en-US" dirty="0"/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C6A9AA6E-5827-4BBC-0811-E42EF552DA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4553" y="6494633"/>
            <a:ext cx="2743200" cy="256026"/>
          </a:xfrm>
        </p:spPr>
        <p:txBody>
          <a:bodyPr/>
          <a:lstStyle/>
          <a:p>
            <a:fld id="{5784752D-87BA-4BAC-8CA6-23F989ECF2F7}" type="datetime1">
              <a:rPr lang="tr-TR" smtClean="0"/>
              <a:t>2.12.2023</a:t>
            </a:fld>
            <a:endParaRPr lang="tr-TR" dirty="0"/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FCACC004-9986-B09A-5A63-BDA63F7C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4633"/>
            <a:ext cx="4114800" cy="265754"/>
          </a:xfrm>
        </p:spPr>
        <p:txBody>
          <a:bodyPr/>
          <a:lstStyle/>
          <a:p>
            <a:r>
              <a:rPr lang="tr-TR" dirty="0"/>
              <a:t>byildirimdemir@tarla-fel.org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72EEA3-04F7-CC32-DB5D-17CDBFE015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6242" y="1570986"/>
            <a:ext cx="2601169" cy="471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018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arla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0">
          <a:solidFill>
            <a:srgbClr val="0000F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arla_theme" id="{9F6154D8-FFAD-4501-B61A-CA92C61878BF}" vid="{7F4D2A27-0D29-4091-B90C-ECAA96584797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tarla_theme</Template>
  <TotalTime>13372</TotalTime>
  <Words>418</Words>
  <Application>Microsoft Office PowerPoint</Application>
  <PresentationFormat>Geniş ekran</PresentationFormat>
  <Paragraphs>156</Paragraphs>
  <Slides>13</Slides>
  <Notes>8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Hoefler Text</vt:lpstr>
      <vt:lpstr>Wingdings</vt:lpstr>
      <vt:lpstr>tarla_theme</vt:lpstr>
      <vt:lpstr>Custom Design</vt:lpstr>
      <vt:lpstr>Yüksek Güçlü Optik Rezonatör Tasarımı ve Üretimi</vt:lpstr>
      <vt:lpstr>İçerik</vt:lpstr>
      <vt:lpstr>Teknik Özellik</vt:lpstr>
      <vt:lpstr>Teknik Özellik</vt:lpstr>
      <vt:lpstr>Optik Rezonatör M1</vt:lpstr>
      <vt:lpstr>Optik Rezonatör M1</vt:lpstr>
      <vt:lpstr>Optik Rezonatör M1</vt:lpstr>
      <vt:lpstr>Optik Rezonatör M1</vt:lpstr>
      <vt:lpstr>Optik Rezonatör M2</vt:lpstr>
      <vt:lpstr>Güncel Durum</vt:lpstr>
      <vt:lpstr>Güncel Durum</vt:lpstr>
      <vt:lpstr>Güncel Durum</vt:lpstr>
      <vt:lpstr>Teşekkürler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aaksoy</dc:creator>
  <cp:lastModifiedBy>Baris Yildirimdemir</cp:lastModifiedBy>
  <cp:revision>997</cp:revision>
  <dcterms:created xsi:type="dcterms:W3CDTF">2019-02-26T15:32:10Z</dcterms:created>
  <dcterms:modified xsi:type="dcterms:W3CDTF">2023-12-02T20:47:27Z</dcterms:modified>
</cp:coreProperties>
</file>