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30270450" cy="42795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279449-FCF4-3840-B7BC-822B1B342F10}" v="481" dt="2025-06-04T01:31:38.434"/>
    <p1510:client id="{A28DF10D-0F3B-C181-1121-B21A44E181FC}" v="33" dt="2025-06-03T20:48:20.999"/>
    <p1510:client id="{CC6CA884-9429-BE2F-F522-8AC9F4F7FF6F}" v="2" dt="2025-06-04T01:26:09.470"/>
    <p1510:client id="{F83EEBB3-A55C-8A87-6C04-6A77E569AAFC}" v="69" dt="2025-06-04T08:09:37.5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BBDB4-6686-AA43-B16D-A0CFE07EAAD5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43000"/>
            <a:ext cx="2203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7B1AB-7520-D441-9731-E4C2F522B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22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36800" y="1143000"/>
            <a:ext cx="2184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D7B1AB-7520-D441-9731-E4C2F522B96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03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287" y="7003855"/>
            <a:ext cx="25729881" cy="14899287"/>
          </a:xfrm>
        </p:spPr>
        <p:txBody>
          <a:bodyPr anchor="b"/>
          <a:lstStyle>
            <a:lvl1pPr algn="ctr">
              <a:defRPr sz="4656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3808" y="22477724"/>
            <a:ext cx="22702839" cy="10332415"/>
          </a:xfrm>
        </p:spPr>
        <p:txBody>
          <a:bodyPr/>
          <a:lstStyle>
            <a:lvl1pPr marL="0" indent="0" algn="ctr">
              <a:buNone/>
              <a:defRPr sz="1862"/>
            </a:lvl1pPr>
            <a:lvl2pPr marL="354828" indent="0" algn="ctr">
              <a:buNone/>
              <a:defRPr sz="1552"/>
            </a:lvl2pPr>
            <a:lvl3pPr marL="709656" indent="0" algn="ctr">
              <a:buNone/>
              <a:defRPr sz="1397"/>
            </a:lvl3pPr>
            <a:lvl4pPr marL="1064484" indent="0" algn="ctr">
              <a:buNone/>
              <a:defRPr sz="1242"/>
            </a:lvl4pPr>
            <a:lvl5pPr marL="1419312" indent="0" algn="ctr">
              <a:buNone/>
              <a:defRPr sz="1242"/>
            </a:lvl5pPr>
            <a:lvl6pPr marL="1774140" indent="0" algn="ctr">
              <a:buNone/>
              <a:defRPr sz="1242"/>
            </a:lvl6pPr>
            <a:lvl7pPr marL="2128968" indent="0" algn="ctr">
              <a:buNone/>
              <a:defRPr sz="1242"/>
            </a:lvl7pPr>
            <a:lvl8pPr marL="2483797" indent="0" algn="ctr">
              <a:buNone/>
              <a:defRPr sz="1242"/>
            </a:lvl8pPr>
            <a:lvl9pPr marL="2838625" indent="0" algn="ctr">
              <a:buNone/>
              <a:defRPr sz="1242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843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21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2297" y="2278487"/>
            <a:ext cx="6527066" cy="3626748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095" y="2278487"/>
            <a:ext cx="19202815" cy="36267483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820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005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329" y="10669255"/>
            <a:ext cx="26108264" cy="17801873"/>
          </a:xfrm>
        </p:spPr>
        <p:txBody>
          <a:bodyPr anchor="b"/>
          <a:lstStyle>
            <a:lvl1pPr>
              <a:defRPr sz="4656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329" y="28639542"/>
            <a:ext cx="26108264" cy="9361583"/>
          </a:xfrm>
        </p:spPr>
        <p:txBody>
          <a:bodyPr/>
          <a:lstStyle>
            <a:lvl1pPr marL="0" indent="0">
              <a:buNone/>
              <a:defRPr sz="1862">
                <a:solidFill>
                  <a:schemeClr val="tx1">
                    <a:tint val="82000"/>
                  </a:schemeClr>
                </a:solidFill>
              </a:defRPr>
            </a:lvl1pPr>
            <a:lvl2pPr marL="354828" indent="0">
              <a:buNone/>
              <a:defRPr sz="1552">
                <a:solidFill>
                  <a:schemeClr val="tx1">
                    <a:tint val="82000"/>
                  </a:schemeClr>
                </a:solidFill>
              </a:defRPr>
            </a:lvl2pPr>
            <a:lvl3pPr marL="709656" indent="0">
              <a:buNone/>
              <a:defRPr sz="1397">
                <a:solidFill>
                  <a:schemeClr val="tx1">
                    <a:tint val="82000"/>
                  </a:schemeClr>
                </a:solidFill>
              </a:defRPr>
            </a:lvl3pPr>
            <a:lvl4pPr marL="1064484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4pPr>
            <a:lvl5pPr marL="1419312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5pPr>
            <a:lvl6pPr marL="1774140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6pPr>
            <a:lvl7pPr marL="2128968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7pPr>
            <a:lvl8pPr marL="2483797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8pPr>
            <a:lvl9pPr marL="2838625" indent="0">
              <a:buNone/>
              <a:defRPr sz="124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026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095" y="11392406"/>
            <a:ext cx="12864945" cy="271535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4414" y="11392406"/>
            <a:ext cx="12864945" cy="271535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2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037" y="2278493"/>
            <a:ext cx="26108264" cy="827188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039" y="10490927"/>
            <a:ext cx="12805817" cy="5141438"/>
          </a:xfrm>
        </p:spPr>
        <p:txBody>
          <a:bodyPr anchor="b"/>
          <a:lstStyle>
            <a:lvl1pPr marL="0" indent="0">
              <a:buNone/>
              <a:defRPr sz="1862" b="1"/>
            </a:lvl1pPr>
            <a:lvl2pPr marL="354828" indent="0">
              <a:buNone/>
              <a:defRPr sz="1552" b="1"/>
            </a:lvl2pPr>
            <a:lvl3pPr marL="709656" indent="0">
              <a:buNone/>
              <a:defRPr sz="1397" b="1"/>
            </a:lvl3pPr>
            <a:lvl4pPr marL="1064484" indent="0">
              <a:buNone/>
              <a:defRPr sz="1242" b="1"/>
            </a:lvl4pPr>
            <a:lvl5pPr marL="1419312" indent="0">
              <a:buNone/>
              <a:defRPr sz="1242" b="1"/>
            </a:lvl5pPr>
            <a:lvl6pPr marL="1774140" indent="0">
              <a:buNone/>
              <a:defRPr sz="1242" b="1"/>
            </a:lvl6pPr>
            <a:lvl7pPr marL="2128968" indent="0">
              <a:buNone/>
              <a:defRPr sz="1242" b="1"/>
            </a:lvl7pPr>
            <a:lvl8pPr marL="2483797" indent="0">
              <a:buNone/>
              <a:defRPr sz="1242" b="1"/>
            </a:lvl8pPr>
            <a:lvl9pPr marL="2838625" indent="0">
              <a:buNone/>
              <a:defRPr sz="12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039" y="15632372"/>
            <a:ext cx="12805817" cy="2299285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4421" y="10490927"/>
            <a:ext cx="12868882" cy="5141438"/>
          </a:xfrm>
        </p:spPr>
        <p:txBody>
          <a:bodyPr anchor="b"/>
          <a:lstStyle>
            <a:lvl1pPr marL="0" indent="0">
              <a:buNone/>
              <a:defRPr sz="1862" b="1"/>
            </a:lvl1pPr>
            <a:lvl2pPr marL="354828" indent="0">
              <a:buNone/>
              <a:defRPr sz="1552" b="1"/>
            </a:lvl2pPr>
            <a:lvl3pPr marL="709656" indent="0">
              <a:buNone/>
              <a:defRPr sz="1397" b="1"/>
            </a:lvl3pPr>
            <a:lvl4pPr marL="1064484" indent="0">
              <a:buNone/>
              <a:defRPr sz="1242" b="1"/>
            </a:lvl4pPr>
            <a:lvl5pPr marL="1419312" indent="0">
              <a:buNone/>
              <a:defRPr sz="1242" b="1"/>
            </a:lvl5pPr>
            <a:lvl6pPr marL="1774140" indent="0">
              <a:buNone/>
              <a:defRPr sz="1242" b="1"/>
            </a:lvl6pPr>
            <a:lvl7pPr marL="2128968" indent="0">
              <a:buNone/>
              <a:defRPr sz="1242" b="1"/>
            </a:lvl7pPr>
            <a:lvl8pPr marL="2483797" indent="0">
              <a:buNone/>
              <a:defRPr sz="1242" b="1"/>
            </a:lvl8pPr>
            <a:lvl9pPr marL="2838625" indent="0">
              <a:buNone/>
              <a:defRPr sz="1242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4421" y="15632372"/>
            <a:ext cx="12868882" cy="2299285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36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398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393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043" y="2853055"/>
            <a:ext cx="9763008" cy="9985693"/>
          </a:xfrm>
        </p:spPr>
        <p:txBody>
          <a:bodyPr anchor="b"/>
          <a:lstStyle>
            <a:lvl1pPr>
              <a:defRPr sz="2483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8887" y="6161818"/>
            <a:ext cx="15324418" cy="30412773"/>
          </a:xfrm>
        </p:spPr>
        <p:txBody>
          <a:bodyPr/>
          <a:lstStyle>
            <a:lvl1pPr>
              <a:defRPr sz="2483"/>
            </a:lvl1pPr>
            <a:lvl2pPr>
              <a:defRPr sz="2173"/>
            </a:lvl2pPr>
            <a:lvl3pPr>
              <a:defRPr sz="1862"/>
            </a:lvl3pPr>
            <a:lvl4pPr>
              <a:defRPr sz="1552"/>
            </a:lvl4pPr>
            <a:lvl5pPr>
              <a:defRPr sz="1552"/>
            </a:lvl5pPr>
            <a:lvl6pPr>
              <a:defRPr sz="1552"/>
            </a:lvl6pPr>
            <a:lvl7pPr>
              <a:defRPr sz="1552"/>
            </a:lvl7pPr>
            <a:lvl8pPr>
              <a:defRPr sz="1552"/>
            </a:lvl8pPr>
            <a:lvl9pPr>
              <a:defRPr sz="1552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043" y="12838754"/>
            <a:ext cx="9763008" cy="23785370"/>
          </a:xfrm>
        </p:spPr>
        <p:txBody>
          <a:bodyPr/>
          <a:lstStyle>
            <a:lvl1pPr marL="0" indent="0">
              <a:buNone/>
              <a:defRPr sz="1242"/>
            </a:lvl1pPr>
            <a:lvl2pPr marL="354828" indent="0">
              <a:buNone/>
              <a:defRPr sz="1087"/>
            </a:lvl2pPr>
            <a:lvl3pPr marL="709656" indent="0">
              <a:buNone/>
              <a:defRPr sz="932"/>
            </a:lvl3pPr>
            <a:lvl4pPr marL="1064484" indent="0">
              <a:buNone/>
              <a:defRPr sz="776"/>
            </a:lvl4pPr>
            <a:lvl5pPr marL="1419312" indent="0">
              <a:buNone/>
              <a:defRPr sz="776"/>
            </a:lvl5pPr>
            <a:lvl6pPr marL="1774140" indent="0">
              <a:buNone/>
              <a:defRPr sz="776"/>
            </a:lvl6pPr>
            <a:lvl7pPr marL="2128968" indent="0">
              <a:buNone/>
              <a:defRPr sz="776"/>
            </a:lvl7pPr>
            <a:lvl8pPr marL="2483797" indent="0">
              <a:buNone/>
              <a:defRPr sz="776"/>
            </a:lvl8pPr>
            <a:lvl9pPr marL="2838625" indent="0">
              <a:buNone/>
              <a:defRPr sz="7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05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043" y="2853055"/>
            <a:ext cx="9763008" cy="9985693"/>
          </a:xfrm>
        </p:spPr>
        <p:txBody>
          <a:bodyPr anchor="b"/>
          <a:lstStyle>
            <a:lvl1pPr>
              <a:defRPr sz="2483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68887" y="6161818"/>
            <a:ext cx="15324418" cy="30412773"/>
          </a:xfrm>
        </p:spPr>
        <p:txBody>
          <a:bodyPr anchor="t"/>
          <a:lstStyle>
            <a:lvl1pPr marL="0" indent="0">
              <a:buNone/>
              <a:defRPr sz="2483"/>
            </a:lvl1pPr>
            <a:lvl2pPr marL="354828" indent="0">
              <a:buNone/>
              <a:defRPr sz="2173"/>
            </a:lvl2pPr>
            <a:lvl3pPr marL="709656" indent="0">
              <a:buNone/>
              <a:defRPr sz="1862"/>
            </a:lvl3pPr>
            <a:lvl4pPr marL="1064484" indent="0">
              <a:buNone/>
              <a:defRPr sz="1552"/>
            </a:lvl4pPr>
            <a:lvl5pPr marL="1419312" indent="0">
              <a:buNone/>
              <a:defRPr sz="1552"/>
            </a:lvl5pPr>
            <a:lvl6pPr marL="1774140" indent="0">
              <a:buNone/>
              <a:defRPr sz="1552"/>
            </a:lvl6pPr>
            <a:lvl7pPr marL="2128968" indent="0">
              <a:buNone/>
              <a:defRPr sz="1552"/>
            </a:lvl7pPr>
            <a:lvl8pPr marL="2483797" indent="0">
              <a:buNone/>
              <a:defRPr sz="1552"/>
            </a:lvl8pPr>
            <a:lvl9pPr marL="2838625" indent="0">
              <a:buNone/>
              <a:defRPr sz="1552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043" y="12838754"/>
            <a:ext cx="9763008" cy="23785370"/>
          </a:xfrm>
        </p:spPr>
        <p:txBody>
          <a:bodyPr/>
          <a:lstStyle>
            <a:lvl1pPr marL="0" indent="0">
              <a:buNone/>
              <a:defRPr sz="1242"/>
            </a:lvl1pPr>
            <a:lvl2pPr marL="354828" indent="0">
              <a:buNone/>
              <a:defRPr sz="1087"/>
            </a:lvl2pPr>
            <a:lvl3pPr marL="709656" indent="0">
              <a:buNone/>
              <a:defRPr sz="932"/>
            </a:lvl3pPr>
            <a:lvl4pPr marL="1064484" indent="0">
              <a:buNone/>
              <a:defRPr sz="776"/>
            </a:lvl4pPr>
            <a:lvl5pPr marL="1419312" indent="0">
              <a:buNone/>
              <a:defRPr sz="776"/>
            </a:lvl5pPr>
            <a:lvl6pPr marL="1774140" indent="0">
              <a:buNone/>
              <a:defRPr sz="776"/>
            </a:lvl6pPr>
            <a:lvl7pPr marL="2128968" indent="0">
              <a:buNone/>
              <a:defRPr sz="776"/>
            </a:lvl7pPr>
            <a:lvl8pPr marL="2483797" indent="0">
              <a:buNone/>
              <a:defRPr sz="776"/>
            </a:lvl8pPr>
            <a:lvl9pPr marL="2838625" indent="0">
              <a:buNone/>
              <a:defRPr sz="77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14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095" y="2278493"/>
            <a:ext cx="26108264" cy="82718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095" y="11392406"/>
            <a:ext cx="26108264" cy="271535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097" y="39665407"/>
            <a:ext cx="6810855" cy="227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5668CD7-DD2F-1641-BE38-C5C953B8D637}" type="datetimeFigureOut">
              <a:rPr lang="en-GB" smtClean="0"/>
              <a:t>05/06/2025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7089" y="39665407"/>
            <a:ext cx="10216276" cy="227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78506" y="39665407"/>
            <a:ext cx="6810855" cy="227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5496D8-E753-2D46-A050-65EE2B7F88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081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09940" rtl="0" eaLnBrk="1" latinLnBrk="0" hangingPunct="1">
        <a:lnSpc>
          <a:spcPct val="90000"/>
        </a:lnSpc>
        <a:spcBef>
          <a:spcPct val="0"/>
        </a:spcBef>
        <a:buNone/>
        <a:defRPr sz="34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485" indent="-177485" algn="l" defTabSz="709940" rtl="0" eaLnBrk="1" latinLnBrk="0" hangingPunct="1">
        <a:lnSpc>
          <a:spcPct val="90000"/>
        </a:lnSpc>
        <a:spcBef>
          <a:spcPts val="776"/>
        </a:spcBef>
        <a:buFont typeface="Arial" panose="020B0604020202020204" pitchFamily="34" charset="0"/>
        <a:buChar char="•"/>
        <a:defRPr sz="2174" kern="1200">
          <a:solidFill>
            <a:schemeClr val="tx1"/>
          </a:solidFill>
          <a:latin typeface="+mn-lt"/>
          <a:ea typeface="+mn-ea"/>
          <a:cs typeface="+mn-cs"/>
        </a:defRPr>
      </a:lvl1pPr>
      <a:lvl2pPr marL="53245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863" kern="1200">
          <a:solidFill>
            <a:schemeClr val="tx1"/>
          </a:solidFill>
          <a:latin typeface="+mn-lt"/>
          <a:ea typeface="+mn-ea"/>
          <a:cs typeface="+mn-cs"/>
        </a:defRPr>
      </a:lvl2pPr>
      <a:lvl3pPr marL="88742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553" kern="1200">
          <a:solidFill>
            <a:schemeClr val="tx1"/>
          </a:solidFill>
          <a:latin typeface="+mn-lt"/>
          <a:ea typeface="+mn-ea"/>
          <a:cs typeface="+mn-cs"/>
        </a:defRPr>
      </a:lvl3pPr>
      <a:lvl4pPr marL="124239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736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2335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730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227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7246" indent="-177485" algn="l" defTabSz="709940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497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0994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491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1988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485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29820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479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39761" algn="l" defTabSz="709940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18" Type="http://schemas.openxmlformats.org/officeDocument/2006/relationships/image" Target="../media/image16.emf"/><Relationship Id="rId26" Type="http://schemas.openxmlformats.org/officeDocument/2006/relationships/image" Target="../media/image24.emf"/><Relationship Id="rId3" Type="http://schemas.openxmlformats.org/officeDocument/2006/relationships/image" Target="../media/image1.png"/><Relationship Id="rId21" Type="http://schemas.openxmlformats.org/officeDocument/2006/relationships/image" Target="../media/image19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17" Type="http://schemas.openxmlformats.org/officeDocument/2006/relationships/image" Target="../media/image15.emf"/><Relationship Id="rId25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emf"/><Relationship Id="rId20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24" Type="http://schemas.openxmlformats.org/officeDocument/2006/relationships/image" Target="../media/image22.emf"/><Relationship Id="rId5" Type="http://schemas.openxmlformats.org/officeDocument/2006/relationships/image" Target="../media/image3.emf"/><Relationship Id="rId15" Type="http://schemas.openxmlformats.org/officeDocument/2006/relationships/image" Target="../media/image13.emf"/><Relationship Id="rId23" Type="http://schemas.openxmlformats.org/officeDocument/2006/relationships/image" Target="../media/image21.emf"/><Relationship Id="rId10" Type="http://schemas.openxmlformats.org/officeDocument/2006/relationships/image" Target="../media/image8.emf"/><Relationship Id="rId19" Type="http://schemas.openxmlformats.org/officeDocument/2006/relationships/image" Target="../media/image17.emf"/><Relationship Id="rId4" Type="http://schemas.openxmlformats.org/officeDocument/2006/relationships/image" Target="../media/image2.png"/><Relationship Id="rId9" Type="http://schemas.openxmlformats.org/officeDocument/2006/relationships/image" Target="../media/image7.emf"/><Relationship Id="rId14" Type="http://schemas.openxmlformats.org/officeDocument/2006/relationships/image" Target="../media/image12.png"/><Relationship Id="rId22" Type="http://schemas.openxmlformats.org/officeDocument/2006/relationships/image" Target="../media/image20.emf"/><Relationship Id="rId27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B3EB9B-98C8-6345-787C-06D2C112E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896" y="366702"/>
            <a:ext cx="29218658" cy="3495482"/>
          </a:xfrm>
        </p:spPr>
        <p:txBody>
          <a:bodyPr>
            <a:noAutofit/>
          </a:bodyPr>
          <a:lstStyle>
            <a:defPPr>
              <a:defRPr lang="en-US"/>
            </a:defPPr>
            <a:lvl1pPr marL="0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60382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0764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881146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841529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801911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762293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22675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683057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500">
                <a:latin typeface="Futura Medium" panose="020B0602020204020303" pitchFamily="34" charset="-79"/>
                <a:cs typeface="Futura Medium" panose="020B0602020204020303" pitchFamily="34" charset="-79"/>
              </a:rPr>
              <a:t>Multi-Faceted GeV Neutrino Detection in LiquidO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F5E02B-362F-57CB-10CF-8A332876F411}"/>
              </a:ext>
            </a:extLst>
          </p:cNvPr>
          <p:cNvSpPr/>
          <p:nvPr/>
        </p:nvSpPr>
        <p:spPr>
          <a:xfrm>
            <a:off x="13785918" y="16694285"/>
            <a:ext cx="603578" cy="1994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60382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0764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881146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841529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801911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762293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22675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683057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799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81C8E8-06A1-09FD-DD4F-AE1928243BC4}"/>
              </a:ext>
            </a:extLst>
          </p:cNvPr>
          <p:cNvSpPr/>
          <p:nvPr/>
        </p:nvSpPr>
        <p:spPr>
          <a:xfrm>
            <a:off x="13785918" y="16694285"/>
            <a:ext cx="603578" cy="199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60382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0764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881146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841529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801911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762293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22675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683057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799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81D2B5-5FFE-1927-F413-171601997272}"/>
              </a:ext>
            </a:extLst>
          </p:cNvPr>
          <p:cNvSpPr txBox="1"/>
          <p:nvPr/>
        </p:nvSpPr>
        <p:spPr>
          <a:xfrm>
            <a:off x="11797988" y="23887468"/>
            <a:ext cx="1987931" cy="276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60382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0764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881146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841529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801911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762293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22675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683057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/>
              <a:t>2 GeV 𝝂</a:t>
            </a:r>
            <a:r>
              <a:rPr lang="en-US" sz="1200" baseline="-25000"/>
              <a:t>𝝁</a:t>
            </a:r>
            <a:r>
              <a:rPr lang="en-US" sz="1200"/>
              <a:t> CC event</a:t>
            </a:r>
          </a:p>
        </p:txBody>
      </p:sp>
      <p:pic>
        <p:nvPicPr>
          <p:cNvPr id="14" name="Picture 13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9F526772-B9D3-3048-5AEE-B1E917C37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5225" y="23655733"/>
            <a:ext cx="17885689" cy="8942845"/>
          </a:xfrm>
          <a:prstGeom prst="rect">
            <a:avLst/>
          </a:prstGeom>
        </p:spPr>
      </p:pic>
      <p:pic>
        <p:nvPicPr>
          <p:cNvPr id="16" name="Picture 15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0303B8A9-A547-1C7A-D09E-9C1CE022BA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62062" y="36896804"/>
            <a:ext cx="7352734" cy="367636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189AEC9-F23D-AF37-9A27-372D7C00A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9591" y="9197743"/>
            <a:ext cx="3600000" cy="360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6FF9596-393C-24C0-E222-A8DE91C556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19591" y="12797743"/>
            <a:ext cx="3600000" cy="360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79740A4-6235-9D69-ECC5-65BE478C67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9591" y="16397743"/>
            <a:ext cx="3600000" cy="360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B5EDE42-25E3-6FDD-7137-BB558676D94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19591" y="19997743"/>
            <a:ext cx="3600000" cy="36000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F44DDEE-3F2E-99F2-A583-38A10D0FD76E}"/>
              </a:ext>
            </a:extLst>
          </p:cNvPr>
          <p:cNvSpPr txBox="1"/>
          <p:nvPr/>
        </p:nvSpPr>
        <p:spPr>
          <a:xfrm>
            <a:off x="525897" y="4697482"/>
            <a:ext cx="13251803" cy="41857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800">
                <a:latin typeface="Futura Medium" panose="020B0602020204020303" pitchFamily="34" charset="-79"/>
                <a:cs typeface="Futura Medium"/>
              </a:rPr>
              <a:t>We present a new technology and new techniques which provide unique capabilities for GeV-scale neutrino detection. Based on the </a:t>
            </a:r>
            <a:r>
              <a:rPr lang="en-GB" sz="3800" err="1">
                <a:latin typeface="Futura Medium" panose="020B0602020204020303" pitchFamily="34" charset="-79"/>
                <a:cs typeface="Futura Medium"/>
              </a:rPr>
              <a:t>LiquidO</a:t>
            </a:r>
            <a:r>
              <a:rPr lang="en-GB" sz="3800">
                <a:latin typeface="Futura Medium" panose="020B0602020204020303" pitchFamily="34" charset="-79"/>
                <a:cs typeface="Futura Medium"/>
              </a:rPr>
              <a:t> technology, our approach couples an opaque scintillator with a lattice of wavelength-shifting fibres, offers high-granularity images and provides precise energy, position, and timing measurements from the MeV to the GeV energy range in a scalable design.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2E56C9-1B15-11F0-E3D2-E2A3AEE5E416}"/>
              </a:ext>
            </a:extLst>
          </p:cNvPr>
          <p:cNvSpPr txBox="1"/>
          <p:nvPr/>
        </p:nvSpPr>
        <p:spPr>
          <a:xfrm>
            <a:off x="525896" y="3734553"/>
            <a:ext cx="29298179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4000">
                <a:latin typeface="Futura Medium" panose="020B0602020204020303" pitchFamily="34" charset="-79"/>
                <a:cs typeface="Futura Medium"/>
              </a:rPr>
              <a:t>Pierre </a:t>
            </a:r>
            <a:r>
              <a:rPr lang="en-US" sz="4000" err="1">
                <a:latin typeface="Futura Medium" panose="020B0602020204020303" pitchFamily="34" charset="-79"/>
                <a:cs typeface="Futura Medium"/>
              </a:rPr>
              <a:t>Lasorak</a:t>
            </a:r>
            <a:r>
              <a:rPr lang="en-US" sz="4000">
                <a:latin typeface="Futura Medium" panose="020B0602020204020303" pitchFamily="34" charset="-79"/>
                <a:cs typeface="Futura Medium"/>
              </a:rPr>
              <a:t> (Imperial/Sussex), for the </a:t>
            </a:r>
            <a:r>
              <a:rPr lang="en-US" sz="4000" err="1">
                <a:latin typeface="Futura Medium" panose="020B0602020204020303" pitchFamily="34" charset="-79"/>
                <a:cs typeface="Futura Medium"/>
              </a:rPr>
              <a:t>LiquidO</a:t>
            </a:r>
            <a:r>
              <a:rPr lang="en-US" sz="4000">
                <a:latin typeface="Futura Medium" panose="020B0602020204020303" pitchFamily="34" charset="-79"/>
                <a:cs typeface="Futura Medium"/>
              </a:rPr>
              <a:t> collaboration</a:t>
            </a:r>
            <a:endParaRPr lang="en-US" sz="400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593F634-5768-098D-C3A1-841AE885C84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19591" y="23597743"/>
            <a:ext cx="3600000" cy="360000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C7D083B-6F3C-62E6-B6D0-1052C76670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19591" y="27197743"/>
            <a:ext cx="3600000" cy="360000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A7F02FA9-792E-8B76-B9F9-E9E95C2978D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19591" y="30797743"/>
            <a:ext cx="3600000" cy="360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4983AF8F-4B3F-9645-4CAB-9BBFEB21AC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419591" y="34398965"/>
            <a:ext cx="3600000" cy="36000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A2E61BE-486B-8852-0F01-493A5DF8ED2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19591" y="37997743"/>
            <a:ext cx="3600000" cy="3600000"/>
          </a:xfrm>
          <a:prstGeom prst="rect">
            <a:avLst/>
          </a:prstGeom>
        </p:spPr>
      </p:pic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944432E-C44E-86E4-8250-E590D4AE8402}"/>
              </a:ext>
            </a:extLst>
          </p:cNvPr>
          <p:cNvCxnSpPr>
            <a:cxnSpLocks/>
          </p:cNvCxnSpPr>
          <p:nvPr/>
        </p:nvCxnSpPr>
        <p:spPr>
          <a:xfrm>
            <a:off x="1639121" y="10997743"/>
            <a:ext cx="0" cy="28800000"/>
          </a:xfrm>
          <a:prstGeom prst="straightConnector1">
            <a:avLst/>
          </a:prstGeom>
          <a:ln w="1270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DEA9CE8-5074-AE71-4E08-6E1D7B5406D6}"/>
              </a:ext>
            </a:extLst>
          </p:cNvPr>
          <p:cNvSpPr txBox="1"/>
          <p:nvPr/>
        </p:nvSpPr>
        <p:spPr>
          <a:xfrm rot="16200000">
            <a:off x="-13366271" y="24889910"/>
            <a:ext cx="28800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>
                <a:latin typeface="Futura Medium" panose="020B0602020204020303" pitchFamily="34" charset="-79"/>
                <a:cs typeface="Futura Medium" panose="020B0602020204020303" pitchFamily="34" charset="-79"/>
              </a:rPr>
              <a:t>Time</a:t>
            </a:r>
          </a:p>
        </p:txBody>
      </p:sp>
      <p:pic>
        <p:nvPicPr>
          <p:cNvPr id="58" name="Picture 57" descr="A qr code with red squares&#10;&#10;AI-generated content may be incorrect.">
            <a:extLst>
              <a:ext uri="{FF2B5EF4-FFF2-40B4-BE49-F238E27FC236}">
                <a16:creationId xmlns:a16="http://schemas.microsoft.com/office/drawing/2014/main" id="{16EB67FC-4763-6863-E0F4-4FBF5DA096D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030653" y="40635702"/>
            <a:ext cx="1793421" cy="1793421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32950383-3931-1E06-5AE1-2F06EF952111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t="5213"/>
          <a:stretch>
            <a:fillRect/>
          </a:stretch>
        </p:blipFill>
        <p:spPr>
          <a:xfrm>
            <a:off x="7935225" y="9779362"/>
            <a:ext cx="14400000" cy="13649275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935DC338-B511-0207-B14D-52F317E1F17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4250859" y="9028638"/>
            <a:ext cx="3600000" cy="36000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09F8B5DB-9E95-A26B-BCF0-92E882844A4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4250859" y="12797743"/>
            <a:ext cx="3600000" cy="36000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DE63344E-EEF0-3029-36F9-0257206261B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4250859" y="16397743"/>
            <a:ext cx="3600000" cy="3600000"/>
          </a:xfrm>
          <a:prstGeom prst="rect">
            <a:avLst/>
          </a:prstGeom>
        </p:spPr>
      </p:pic>
      <p:sp>
        <p:nvSpPr>
          <p:cNvPr id="72" name="Rectangle 71">
            <a:extLst>
              <a:ext uri="{FF2B5EF4-FFF2-40B4-BE49-F238E27FC236}">
                <a16:creationId xmlns:a16="http://schemas.microsoft.com/office/drawing/2014/main" id="{C4469038-3ED8-DE67-5B21-A69658295B77}"/>
              </a:ext>
            </a:extLst>
          </p:cNvPr>
          <p:cNvSpPr/>
          <p:nvPr/>
        </p:nvSpPr>
        <p:spPr>
          <a:xfrm>
            <a:off x="14678664" y="9703435"/>
            <a:ext cx="1909124" cy="453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>
            <a:extLst>
              <a:ext uri="{FF2B5EF4-FFF2-40B4-BE49-F238E27FC236}">
                <a16:creationId xmlns:a16="http://schemas.microsoft.com/office/drawing/2014/main" id="{9F8B361A-D779-96DD-A3EB-2015EF8A4362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 t="33092" b="32457"/>
          <a:stretch>
            <a:fillRect/>
          </a:stretch>
        </p:blipFill>
        <p:spPr>
          <a:xfrm>
            <a:off x="13403732" y="19276474"/>
            <a:ext cx="6368112" cy="2193866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727A12C8-9150-B1F8-E183-2C35B05C41AA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 l="17595" t="36488" r="14130" b="33743"/>
          <a:stretch>
            <a:fillRect/>
          </a:stretch>
        </p:blipFill>
        <p:spPr>
          <a:xfrm>
            <a:off x="1940315" y="9470579"/>
            <a:ext cx="3502440" cy="15271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204E83C-7482-9479-D5DE-D146B4EA4EA3}"/>
              </a:ext>
            </a:extLst>
          </p:cNvPr>
          <p:cNvSpPr txBox="1"/>
          <p:nvPr/>
        </p:nvSpPr>
        <p:spPr>
          <a:xfrm>
            <a:off x="6223224" y="9064303"/>
            <a:ext cx="84554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60382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0764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881146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841529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801911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762293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22675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683057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800">
                <a:latin typeface="Futura Medium" panose="020B0602020204020303" pitchFamily="34" charset="-79"/>
                <a:cs typeface="Futura Medium" panose="020B0602020204020303" pitchFamily="34" charset="-79"/>
              </a:rPr>
              <a:t>𝝂</a:t>
            </a:r>
            <a:r>
              <a:rPr lang="en-US" sz="8800" baseline="-25000">
                <a:latin typeface="Futura Medium" panose="020B0602020204020303" pitchFamily="34" charset="-79"/>
                <a:cs typeface="Futura Medium" panose="020B0602020204020303" pitchFamily="34" charset="-79"/>
              </a:rPr>
              <a:t>e</a:t>
            </a:r>
            <a:r>
              <a:rPr lang="en-US" sz="8800">
                <a:latin typeface="Futura Medium" panose="020B0602020204020303" pitchFamily="34" charset="-79"/>
                <a:cs typeface="Futura Medium" panose="020B0602020204020303" pitchFamily="34" charset="-79"/>
              </a:rPr>
              <a:t> CC (2 GeV) 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C2922BCB-2B39-0C40-A784-4079856CC69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836143" y="35044805"/>
            <a:ext cx="5400000" cy="5400000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4A917BF5-02EE-EB9E-CB06-152161B60FBB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16473" t="36602" r="16859" b="36682"/>
          <a:stretch>
            <a:fillRect/>
          </a:stretch>
        </p:blipFill>
        <p:spPr>
          <a:xfrm>
            <a:off x="7745758" y="40481850"/>
            <a:ext cx="5181702" cy="2076427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9FF6EACD-4965-7583-D38D-4320D707862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7137286" y="35044805"/>
            <a:ext cx="5400000" cy="5400000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A2E2F291-9E5C-4FF1-8A7A-207FFEB0DBEC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 l="4709" t="37780" r="1761" b="35504"/>
          <a:stretch>
            <a:fillRect/>
          </a:stretch>
        </p:blipFill>
        <p:spPr>
          <a:xfrm>
            <a:off x="16339139" y="40573171"/>
            <a:ext cx="7269531" cy="2076427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B02A774B-7CF9-3560-49D2-3C72917FE3AF}"/>
              </a:ext>
            </a:extLst>
          </p:cNvPr>
          <p:cNvSpPr txBox="1"/>
          <p:nvPr/>
        </p:nvSpPr>
        <p:spPr>
          <a:xfrm>
            <a:off x="6586858" y="33906975"/>
            <a:ext cx="8455440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60382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0764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881146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841529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801911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762293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22675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683057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800">
                <a:latin typeface="Futura Medium" panose="020B0602020204020303" pitchFamily="34" charset="-79"/>
                <a:cs typeface="Futura Medium" panose="020B0602020204020303" pitchFamily="34" charset="-79"/>
              </a:rPr>
              <a:t>𝝂</a:t>
            </a:r>
            <a:r>
              <a:rPr lang="en-US" sz="8800" baseline="-25000">
                <a:latin typeface="Futura Medium" panose="020B0602020204020303" pitchFamily="34" charset="-79"/>
                <a:cs typeface="Futura Medium" panose="020B0602020204020303" pitchFamily="34" charset="-79"/>
              </a:rPr>
              <a:t>e</a:t>
            </a:r>
            <a:r>
              <a:rPr lang="en-US" sz="8800">
                <a:latin typeface="Futura Medium" panose="020B0602020204020303" pitchFamily="34" charset="-79"/>
                <a:cs typeface="Futura Medium" panose="020B0602020204020303" pitchFamily="34" charset="-79"/>
              </a:rPr>
              <a:t> CC (B=0.4 T)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0F94585-418A-062C-C48E-863E556EFAC4}"/>
              </a:ext>
            </a:extLst>
          </p:cNvPr>
          <p:cNvSpPr txBox="1"/>
          <p:nvPr/>
        </p:nvSpPr>
        <p:spPr>
          <a:xfrm>
            <a:off x="15609565" y="33901563"/>
            <a:ext cx="9514663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60382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20764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881146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841529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801911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762293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722675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683057" algn="l" defTabSz="1960382" rtl="0" eaLnBrk="1" latinLnBrk="0" hangingPunct="1">
              <a:defRPr sz="771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800">
                <a:latin typeface="Futura Medium" panose="020B0602020204020303" pitchFamily="34" charset="-79"/>
                <a:cs typeface="Futura Medium" panose="020B0602020204020303" pitchFamily="34" charset="-79"/>
              </a:rPr>
              <a:t>𝝂</a:t>
            </a:r>
            <a:r>
              <a:rPr lang="en-US" sz="8800" b="1" baseline="-25000">
                <a:latin typeface="Futura Medium" panose="020B0602020204020303" pitchFamily="34" charset="-79"/>
                <a:cs typeface="Futura Medium" panose="020B0602020204020303" pitchFamily="34" charset="-79"/>
              </a:rPr>
              <a:t>𝜇</a:t>
            </a:r>
            <a:r>
              <a:rPr lang="en-US" sz="8800" baseline="-25000"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  <a:r>
              <a:rPr lang="en-US" sz="8800">
                <a:latin typeface="Futura Medium" panose="020B0602020204020303" pitchFamily="34" charset="-79"/>
                <a:cs typeface="Futura Medium" panose="020B0602020204020303" pitchFamily="34" charset="-79"/>
              </a:rPr>
              <a:t> CC (2 GeV)</a:t>
            </a: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80491137-3FF7-0435-722D-9AE39A8522FA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4250859" y="19997743"/>
            <a:ext cx="3600000" cy="3600000"/>
          </a:xfrm>
          <a:prstGeom prst="rect">
            <a:avLst/>
          </a:prstGeom>
        </p:spPr>
      </p:pic>
      <p:sp>
        <p:nvSpPr>
          <p:cNvPr id="92" name="Rectangle 91">
            <a:extLst>
              <a:ext uri="{FF2B5EF4-FFF2-40B4-BE49-F238E27FC236}">
                <a16:creationId xmlns:a16="http://schemas.microsoft.com/office/drawing/2014/main" id="{A6C92541-60C5-A813-EB32-FAEC9E1DFEBF}"/>
              </a:ext>
            </a:extLst>
          </p:cNvPr>
          <p:cNvSpPr/>
          <p:nvPr/>
        </p:nvSpPr>
        <p:spPr>
          <a:xfrm>
            <a:off x="10197159" y="35348113"/>
            <a:ext cx="1234839" cy="284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71E8FDA-DB00-BA31-BEE7-2C00E22D65B7}"/>
              </a:ext>
            </a:extLst>
          </p:cNvPr>
          <p:cNvSpPr/>
          <p:nvPr/>
        </p:nvSpPr>
        <p:spPr>
          <a:xfrm>
            <a:off x="19550709" y="35205657"/>
            <a:ext cx="1234839" cy="2849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B87CEBD9-FBFC-FDBE-E55A-AE4454C74BC0}"/>
              </a:ext>
            </a:extLst>
          </p:cNvPr>
          <p:cNvSpPr/>
          <p:nvPr/>
        </p:nvSpPr>
        <p:spPr>
          <a:xfrm>
            <a:off x="19410946" y="41688668"/>
            <a:ext cx="3930316" cy="5020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7" name="Picture 96">
            <a:extLst>
              <a:ext uri="{FF2B5EF4-FFF2-40B4-BE49-F238E27FC236}">
                <a16:creationId xmlns:a16="http://schemas.microsoft.com/office/drawing/2014/main" id="{6FF7ED90-FC34-E94B-33EA-4A059547EC79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3690709" y="34516788"/>
            <a:ext cx="2520000" cy="2520000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EB4D17A5-66C4-CA94-4974-F886EC33E549}"/>
              </a:ext>
            </a:extLst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26770653" y="34516788"/>
            <a:ext cx="2520000" cy="2520000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5C6BCD3B-E2B9-F7E4-6FBD-987DCE140FB6}"/>
              </a:ext>
            </a:extLst>
          </p:cNvPr>
          <p:cNvSpPr txBox="1"/>
          <p:nvPr/>
        </p:nvSpPr>
        <p:spPr>
          <a:xfrm>
            <a:off x="12561401" y="16893704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82DB83A-EE73-5357-564C-8205DCC97CEB}"/>
              </a:ext>
            </a:extLst>
          </p:cNvPr>
          <p:cNvSpPr txBox="1"/>
          <p:nvPr/>
        </p:nvSpPr>
        <p:spPr>
          <a:xfrm>
            <a:off x="9437201" y="20445239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n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34FC42CE-244F-B783-A50F-62BD31A9D007}"/>
              </a:ext>
            </a:extLst>
          </p:cNvPr>
          <p:cNvSpPr txBox="1"/>
          <p:nvPr/>
        </p:nvSpPr>
        <p:spPr>
          <a:xfrm>
            <a:off x="9970601" y="18874770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𝜋</a:t>
            </a:r>
            <a:r>
              <a:rPr lang="en-US" sz="3600" baseline="30000"/>
              <a:t>+</a:t>
            </a:r>
            <a:endParaRPr lang="en-US" sz="3600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40E97C1C-0B0B-AA4A-9F63-9EA47AD8631E}"/>
              </a:ext>
            </a:extLst>
          </p:cNvPr>
          <p:cNvSpPr txBox="1"/>
          <p:nvPr/>
        </p:nvSpPr>
        <p:spPr>
          <a:xfrm>
            <a:off x="26416691" y="10828638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𝜋</a:t>
            </a:r>
            <a:r>
              <a:rPr lang="en-US" sz="3600" baseline="30000"/>
              <a:t>+</a:t>
            </a:r>
            <a:endParaRPr lang="en-US" sz="360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77E43C1-895C-C9F2-7318-4E32D62ED5E7}"/>
              </a:ext>
            </a:extLst>
          </p:cNvPr>
          <p:cNvSpPr txBox="1"/>
          <p:nvPr/>
        </p:nvSpPr>
        <p:spPr>
          <a:xfrm>
            <a:off x="25908150" y="9833327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e</a:t>
            </a:r>
            <a:r>
              <a:rPr lang="en-US" sz="3600" baseline="30000"/>
              <a:t>-</a:t>
            </a:r>
            <a:endParaRPr lang="en-US" sz="360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1D3EF5C-213C-7C33-EE03-C72B5D06D337}"/>
              </a:ext>
            </a:extLst>
          </p:cNvPr>
          <p:cNvSpPr txBox="1"/>
          <p:nvPr/>
        </p:nvSpPr>
        <p:spPr>
          <a:xfrm>
            <a:off x="26416690" y="10279862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E12222F-E8BB-EA75-B976-B76CED21B929}"/>
              </a:ext>
            </a:extLst>
          </p:cNvPr>
          <p:cNvSpPr txBox="1"/>
          <p:nvPr/>
        </p:nvSpPr>
        <p:spPr>
          <a:xfrm>
            <a:off x="25923637" y="11386386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n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BE764C12-1DD8-44CE-F958-B9CF2A1C23F1}"/>
              </a:ext>
            </a:extLst>
          </p:cNvPr>
          <p:cNvSpPr txBox="1"/>
          <p:nvPr/>
        </p:nvSpPr>
        <p:spPr>
          <a:xfrm>
            <a:off x="25457797" y="11000689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p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1B962A6-A9C9-470D-3631-274F719D6B81}"/>
              </a:ext>
            </a:extLst>
          </p:cNvPr>
          <p:cNvSpPr txBox="1"/>
          <p:nvPr/>
        </p:nvSpPr>
        <p:spPr>
          <a:xfrm>
            <a:off x="24782600" y="14431435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𝜋</a:t>
            </a:r>
            <a:r>
              <a:rPr lang="en-US" sz="3600" baseline="30000"/>
              <a:t>+</a:t>
            </a:r>
            <a:endParaRPr lang="en-US" sz="3600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4246700F-A75B-5B16-31F8-73C5CAF62D0D}"/>
              </a:ext>
            </a:extLst>
          </p:cNvPr>
          <p:cNvSpPr txBox="1"/>
          <p:nvPr/>
        </p:nvSpPr>
        <p:spPr>
          <a:xfrm>
            <a:off x="26316729" y="13854985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𝛾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04C4D91-E4C8-C30E-A79D-210DF93FFABB}"/>
              </a:ext>
            </a:extLst>
          </p:cNvPr>
          <p:cNvSpPr txBox="1"/>
          <p:nvPr/>
        </p:nvSpPr>
        <p:spPr>
          <a:xfrm>
            <a:off x="25303666" y="15419823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𝛾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E8F5233-F954-BD12-4EBA-2C544EAC8B00}"/>
              </a:ext>
            </a:extLst>
          </p:cNvPr>
          <p:cNvSpPr txBox="1"/>
          <p:nvPr/>
        </p:nvSpPr>
        <p:spPr>
          <a:xfrm>
            <a:off x="26079091" y="17252558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𝛾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5BBEB0BA-9C24-0C86-AB95-6290C0302783}"/>
              </a:ext>
            </a:extLst>
          </p:cNvPr>
          <p:cNvSpPr txBox="1"/>
          <p:nvPr/>
        </p:nvSpPr>
        <p:spPr>
          <a:xfrm>
            <a:off x="24838666" y="19173295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n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CAB631C3-90C7-C7B5-E82E-42FB9B08B6CA}"/>
              </a:ext>
            </a:extLst>
          </p:cNvPr>
          <p:cNvSpPr txBox="1"/>
          <p:nvPr/>
        </p:nvSpPr>
        <p:spPr>
          <a:xfrm>
            <a:off x="26132994" y="20373407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097AD3F-F3BC-281E-E7E0-A0948B4CB391}"/>
              </a:ext>
            </a:extLst>
          </p:cNvPr>
          <p:cNvSpPr txBox="1"/>
          <p:nvPr/>
        </p:nvSpPr>
        <p:spPr>
          <a:xfrm>
            <a:off x="25120198" y="22392519"/>
            <a:ext cx="6751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/>
              <a:t>𝛾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DEF3C73-D90B-980B-C2AE-BB02EDEECB71}"/>
              </a:ext>
            </a:extLst>
          </p:cNvPr>
          <p:cNvSpPr txBox="1"/>
          <p:nvPr/>
        </p:nvSpPr>
        <p:spPr>
          <a:xfrm>
            <a:off x="8992701" y="38065616"/>
            <a:ext cx="44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e</a:t>
            </a:r>
            <a:r>
              <a:rPr lang="en-US" baseline="30000"/>
              <a:t>-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A766E0D-FAB0-AFD4-14FB-2FF6C1DEA5BA}"/>
              </a:ext>
            </a:extLst>
          </p:cNvPr>
          <p:cNvSpPr txBox="1"/>
          <p:nvPr/>
        </p:nvSpPr>
        <p:spPr>
          <a:xfrm>
            <a:off x="8662499" y="38611716"/>
            <a:ext cx="44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𝜋</a:t>
            </a:r>
            <a:r>
              <a:rPr lang="en-US" baseline="30000"/>
              <a:t>+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2A16D8A0-3839-8D2F-4858-FB5492D5017E}"/>
              </a:ext>
            </a:extLst>
          </p:cNvPr>
          <p:cNvSpPr txBox="1"/>
          <p:nvPr/>
        </p:nvSpPr>
        <p:spPr>
          <a:xfrm>
            <a:off x="8321551" y="39077688"/>
            <a:ext cx="44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</a:t>
            </a:r>
            <a:endParaRPr lang="en-US" baseline="3000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EF518B1-24AD-A625-E706-4F49A4B7FFCA}"/>
              </a:ext>
            </a:extLst>
          </p:cNvPr>
          <p:cNvSpPr txBox="1"/>
          <p:nvPr/>
        </p:nvSpPr>
        <p:spPr>
          <a:xfrm>
            <a:off x="18552904" y="39165714"/>
            <a:ext cx="44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</a:t>
            </a:r>
            <a:endParaRPr lang="en-US" baseline="3000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5D31DE1-4972-67C7-67D4-6DB5F44465C1}"/>
              </a:ext>
            </a:extLst>
          </p:cNvPr>
          <p:cNvSpPr txBox="1"/>
          <p:nvPr/>
        </p:nvSpPr>
        <p:spPr>
          <a:xfrm>
            <a:off x="10774682" y="37696284"/>
            <a:ext cx="44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</a:t>
            </a:r>
            <a:endParaRPr lang="en-US" baseline="3000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4794D6A7-E7FE-6AAE-42CF-4EEBC22D53AA}"/>
              </a:ext>
            </a:extLst>
          </p:cNvPr>
          <p:cNvSpPr txBox="1"/>
          <p:nvPr/>
        </p:nvSpPr>
        <p:spPr>
          <a:xfrm>
            <a:off x="19889378" y="38573604"/>
            <a:ext cx="44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</a:t>
            </a:r>
            <a:endParaRPr lang="en-US" baseline="3000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851CFD5-51AC-8E96-8ED9-0A0168EE4489}"/>
              </a:ext>
            </a:extLst>
          </p:cNvPr>
          <p:cNvSpPr txBox="1"/>
          <p:nvPr/>
        </p:nvSpPr>
        <p:spPr>
          <a:xfrm>
            <a:off x="19634766" y="37527127"/>
            <a:ext cx="44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𝜋</a:t>
            </a:r>
            <a:r>
              <a:rPr lang="en-US" baseline="30000"/>
              <a:t>+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407D68D-C04C-C5D9-D688-3C53CE99CD91}"/>
              </a:ext>
            </a:extLst>
          </p:cNvPr>
          <p:cNvSpPr txBox="1"/>
          <p:nvPr/>
        </p:nvSpPr>
        <p:spPr>
          <a:xfrm>
            <a:off x="17839532" y="36913220"/>
            <a:ext cx="44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𝜇</a:t>
            </a:r>
            <a:r>
              <a:rPr lang="en-US" baseline="30000"/>
              <a:t>-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F13B3F9-01BF-82A4-F34E-4549B39F81EC}"/>
              </a:ext>
            </a:extLst>
          </p:cNvPr>
          <p:cNvSpPr txBox="1"/>
          <p:nvPr/>
        </p:nvSpPr>
        <p:spPr>
          <a:xfrm>
            <a:off x="23842756" y="36404526"/>
            <a:ext cx="44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𝜇</a:t>
            </a:r>
            <a:r>
              <a:rPr lang="en-US" baseline="30000"/>
              <a:t>-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78EB08E9-2BEE-925B-B8DD-69D39FBB28CC}"/>
              </a:ext>
            </a:extLst>
          </p:cNvPr>
          <p:cNvSpPr txBox="1"/>
          <p:nvPr/>
        </p:nvSpPr>
        <p:spPr>
          <a:xfrm>
            <a:off x="24586331" y="35887236"/>
            <a:ext cx="44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-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42F58E2-6BF6-B6CD-931D-0C853ACB23CA}"/>
              </a:ext>
            </a:extLst>
          </p:cNvPr>
          <p:cNvSpPr txBox="1"/>
          <p:nvPr/>
        </p:nvSpPr>
        <p:spPr>
          <a:xfrm>
            <a:off x="27413886" y="36514056"/>
            <a:ext cx="44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𝜋</a:t>
            </a:r>
            <a:r>
              <a:rPr lang="en-US" baseline="30000"/>
              <a:t>+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6344FCA1-6169-C476-1644-75A7BC9AC312}"/>
              </a:ext>
            </a:extLst>
          </p:cNvPr>
          <p:cNvSpPr txBox="1"/>
          <p:nvPr/>
        </p:nvSpPr>
        <p:spPr>
          <a:xfrm>
            <a:off x="27586152" y="35555045"/>
            <a:ext cx="44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e</a:t>
            </a:r>
            <a:r>
              <a:rPr lang="en-US" baseline="30000"/>
              <a:t>+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2F71ED5F-79E3-6F19-F801-DBED1A59AAE2}"/>
              </a:ext>
            </a:extLst>
          </p:cNvPr>
          <p:cNvSpPr txBox="1"/>
          <p:nvPr/>
        </p:nvSpPr>
        <p:spPr>
          <a:xfrm>
            <a:off x="26969385" y="34978781"/>
            <a:ext cx="44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𝛾</a:t>
            </a:r>
            <a:endParaRPr lang="en-US" baseline="3000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10BC1DE-364A-B8C7-4BF0-951759AAC2A2}"/>
              </a:ext>
            </a:extLst>
          </p:cNvPr>
          <p:cNvSpPr txBox="1"/>
          <p:nvPr/>
        </p:nvSpPr>
        <p:spPr>
          <a:xfrm>
            <a:off x="28427051" y="35397559"/>
            <a:ext cx="44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𝛾</a:t>
            </a:r>
            <a:endParaRPr lang="en-US" baseline="300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5B043C-AA92-1899-744C-2B97C2D763D7}"/>
              </a:ext>
            </a:extLst>
          </p:cNvPr>
          <p:cNvSpPr txBox="1"/>
          <p:nvPr/>
        </p:nvSpPr>
        <p:spPr>
          <a:xfrm>
            <a:off x="15154927" y="4697481"/>
            <a:ext cx="14567910" cy="418576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800">
                <a:latin typeface="Futura Medium" panose="020B0602020204020303" pitchFamily="34" charset="-79"/>
                <a:cs typeface="Futura Medium"/>
              </a:rPr>
              <a:t>The key features of our approach include powerful particle identification capabilities aided by precise timing and spatial correlations, charge-sign identification, and the precise reconstruction of the final-state, are displayed in this poster. The expected performance of this new detection framework is comparable to the current state-of-the-art neutrino detector technologies, with the potential for unique additional capabilities.</a:t>
            </a:r>
          </a:p>
        </p:txBody>
      </p:sp>
    </p:spTree>
    <p:extLst>
      <p:ext uri="{BB962C8B-B14F-4D97-AF65-F5344CB8AC3E}">
        <p14:creationId xmlns:p14="http://schemas.microsoft.com/office/powerpoint/2010/main" val="3798160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Multi-Faceted GeV Neutrino Detection in LiquidO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Jeff Hartnell</dc:creator>
  <cp:revision>2</cp:revision>
  <dcterms:created xsi:type="dcterms:W3CDTF">2025-06-03T16:28:10Z</dcterms:created>
  <dcterms:modified xsi:type="dcterms:W3CDTF">2025-06-05T08:28:18Z</dcterms:modified>
</cp:coreProperties>
</file>