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62" r:id="rId2"/>
    <p:sldId id="257" r:id="rId3"/>
    <p:sldId id="258" r:id="rId4"/>
    <p:sldId id="284" r:id="rId5"/>
    <p:sldId id="283" r:id="rId6"/>
    <p:sldId id="285" r:id="rId7"/>
    <p:sldId id="319" r:id="rId8"/>
    <p:sldId id="269" r:id="rId9"/>
    <p:sldId id="259" r:id="rId10"/>
    <p:sldId id="295" r:id="rId11"/>
    <p:sldId id="275" r:id="rId12"/>
    <p:sldId id="309" r:id="rId13"/>
    <p:sldId id="302" r:id="rId14"/>
    <p:sldId id="261" r:id="rId15"/>
    <p:sldId id="271" r:id="rId16"/>
    <p:sldId id="298" r:id="rId17"/>
    <p:sldId id="303" r:id="rId18"/>
    <p:sldId id="260" r:id="rId19"/>
    <p:sldId id="286" r:id="rId20"/>
    <p:sldId id="320" r:id="rId21"/>
    <p:sldId id="304" r:id="rId22"/>
    <p:sldId id="290" r:id="rId23"/>
    <p:sldId id="291" r:id="rId24"/>
    <p:sldId id="314" r:id="rId25"/>
    <p:sldId id="288" r:id="rId26"/>
    <p:sldId id="289" r:id="rId27"/>
    <p:sldId id="305" r:id="rId28"/>
    <p:sldId id="276" r:id="rId29"/>
    <p:sldId id="280" r:id="rId30"/>
    <p:sldId id="277" r:id="rId31"/>
    <p:sldId id="321" r:id="rId32"/>
    <p:sldId id="308" r:id="rId33"/>
    <p:sldId id="296" r:id="rId34"/>
    <p:sldId id="317" r:id="rId35"/>
    <p:sldId id="267" r:id="rId36"/>
    <p:sldId id="313" r:id="rId37"/>
    <p:sldId id="311" r:id="rId38"/>
    <p:sldId id="312" r:id="rId39"/>
    <p:sldId id="301" r:id="rId40"/>
    <p:sldId id="306" r:id="rId41"/>
    <p:sldId id="307" r:id="rId42"/>
    <p:sldId id="299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111A"/>
    <a:srgbClr val="BD1622"/>
    <a:srgbClr val="DBBBF5"/>
    <a:srgbClr val="FFFFFF"/>
    <a:srgbClr val="51536E"/>
    <a:srgbClr val="F0FFFC"/>
    <a:srgbClr val="ADC6FF"/>
    <a:srgbClr val="C5E30F"/>
    <a:srgbClr val="DDF45B"/>
    <a:srgbClr val="EFFA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5033" autoAdjust="0"/>
  </p:normalViewPr>
  <p:slideViewPr>
    <p:cSldViewPr snapToGrid="0">
      <p:cViewPr varScale="1">
        <p:scale>
          <a:sx n="78" d="100"/>
          <a:sy n="78" d="100"/>
        </p:scale>
        <p:origin x="893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nna Wakely" userId="db23a42db77ca623" providerId="LiveId" clId="{44FD2E28-BB7F-4451-847C-194F27AEC1F3}"/>
    <pc:docChg chg="delSld">
      <pc:chgData name="Susanna Wakely" userId="db23a42db77ca623" providerId="LiveId" clId="{44FD2E28-BB7F-4451-847C-194F27AEC1F3}" dt="2025-06-12T08:57:32.542" v="1" actId="47"/>
      <pc:docMkLst>
        <pc:docMk/>
      </pc:docMkLst>
      <pc:sldChg chg="del">
        <pc:chgData name="Susanna Wakely" userId="db23a42db77ca623" providerId="LiveId" clId="{44FD2E28-BB7F-4451-847C-194F27AEC1F3}" dt="2025-06-12T08:57:30.121" v="0" actId="47"/>
        <pc:sldMkLst>
          <pc:docMk/>
          <pc:sldMk cId="459544262" sldId="263"/>
        </pc:sldMkLst>
      </pc:sldChg>
      <pc:sldChg chg="del">
        <pc:chgData name="Susanna Wakely" userId="db23a42db77ca623" providerId="LiveId" clId="{44FD2E28-BB7F-4451-847C-194F27AEC1F3}" dt="2025-06-12T08:57:30.121" v="0" actId="47"/>
        <pc:sldMkLst>
          <pc:docMk/>
          <pc:sldMk cId="2147488272" sldId="264"/>
        </pc:sldMkLst>
      </pc:sldChg>
      <pc:sldChg chg="del">
        <pc:chgData name="Susanna Wakely" userId="db23a42db77ca623" providerId="LiveId" clId="{44FD2E28-BB7F-4451-847C-194F27AEC1F3}" dt="2025-06-12T08:57:30.121" v="0" actId="47"/>
        <pc:sldMkLst>
          <pc:docMk/>
          <pc:sldMk cId="2745870281" sldId="268"/>
        </pc:sldMkLst>
      </pc:sldChg>
      <pc:sldChg chg="del">
        <pc:chgData name="Susanna Wakely" userId="db23a42db77ca623" providerId="LiveId" clId="{44FD2E28-BB7F-4451-847C-194F27AEC1F3}" dt="2025-06-12T08:57:30.121" v="0" actId="47"/>
        <pc:sldMkLst>
          <pc:docMk/>
          <pc:sldMk cId="3210314545" sldId="270"/>
        </pc:sldMkLst>
      </pc:sldChg>
      <pc:sldChg chg="del">
        <pc:chgData name="Susanna Wakely" userId="db23a42db77ca623" providerId="LiveId" clId="{44FD2E28-BB7F-4451-847C-194F27AEC1F3}" dt="2025-06-12T08:57:32.542" v="1" actId="47"/>
        <pc:sldMkLst>
          <pc:docMk/>
          <pc:sldMk cId="1236892739" sldId="315"/>
        </pc:sldMkLst>
      </pc:sldChg>
      <pc:sldChg chg="del">
        <pc:chgData name="Susanna Wakely" userId="db23a42db77ca623" providerId="LiveId" clId="{44FD2E28-BB7F-4451-847C-194F27AEC1F3}" dt="2025-06-12T08:57:30.121" v="0" actId="47"/>
        <pc:sldMkLst>
          <pc:docMk/>
          <pc:sldMk cId="2144508248" sldId="316"/>
        </pc:sldMkLst>
      </pc:sldChg>
      <pc:sldChg chg="del">
        <pc:chgData name="Susanna Wakely" userId="db23a42db77ca623" providerId="LiveId" clId="{44FD2E28-BB7F-4451-847C-194F27AEC1F3}" dt="2025-06-12T08:57:30.121" v="0" actId="47"/>
        <pc:sldMkLst>
          <pc:docMk/>
          <pc:sldMk cId="3452637159" sldId="31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BB3D9-78C4-45B1-B382-72684D11DF60}" type="datetimeFigureOut">
              <a:rPr lang="en-GB" smtClean="0"/>
              <a:t>12/06/2025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D95D1-5773-44C1-8050-9574C0963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726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4 sigma: first evidence</a:t>
            </a:r>
          </a:p>
          <a:p>
            <a:r>
              <a:rPr lang="en-GB" dirty="0"/>
              <a:t>5 sigma: first discovery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D95D1-5773-44C1-8050-9574C0963A8B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605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26D96-FFAF-F14F-58CC-F2D4F1F2C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758821-2662-FC3D-2567-84403AA1AB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2B163E-647C-E038-A634-134D1646F8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4 sigma: first evidence</a:t>
            </a:r>
          </a:p>
          <a:p>
            <a:r>
              <a:rPr lang="en-GB" dirty="0"/>
              <a:t>5 sigma: first discovery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080B74-36E0-3BBE-B0FD-3DEB60B9E9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D95D1-5773-44C1-8050-9574C0963A8B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818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8D95D1-5773-44C1-8050-9574C0963A8B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86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0F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DF58CFB-FDC8-DAC4-088F-D673917AC464}"/>
              </a:ext>
            </a:extLst>
          </p:cNvPr>
          <p:cNvSpPr/>
          <p:nvPr userDrawn="1"/>
        </p:nvSpPr>
        <p:spPr>
          <a:xfrm>
            <a:off x="0" y="2050474"/>
            <a:ext cx="12192000" cy="2743200"/>
          </a:xfrm>
          <a:prstGeom prst="rect">
            <a:avLst/>
          </a:prstGeom>
          <a:solidFill>
            <a:srgbClr val="51536E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02EE5-F547-7864-4CEE-0AD95779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11109" y="4059093"/>
            <a:ext cx="2743200" cy="365125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666F4A7-C0E6-4684-B197-4DE27D539F07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57C07-7AFD-427C-330E-86AE881F4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EF43D-66B2-67EE-43D3-9D322A386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9BD60C3-E997-4BAD-956A-29225610E0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8DA9C0B-2534-FA3C-A6F5-C8715C7AC3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573" y="219875"/>
            <a:ext cx="3918475" cy="125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3D43A9-9FD7-1CD6-0D80-99217AAE4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988" y="2367123"/>
            <a:ext cx="11072647" cy="957967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213773-EA96-BC78-5CD9-29DF820333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1109" y="3602038"/>
            <a:ext cx="4442691" cy="82218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57BA72A-C3E9-F334-9447-26075D5714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2" y="6080125"/>
            <a:ext cx="7239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255C02DD-BCAF-109A-5F34-07D73C84DE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096" y="6165850"/>
            <a:ext cx="3476625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12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64A6B-8B99-ADB9-1511-EC6898763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55AB1A-C27D-3D97-ECB0-2C379A26EA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22624-1F5A-6FB7-1C20-BEF509AED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22C9E1E-7D75-450B-AE36-4AF9EA65A137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DE05B-6D5D-C4F1-C18D-8D6A65B2E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43E64-78D4-DC4D-2AD5-63620F606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9BD60C3-E997-4BAD-956A-29225610E0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ECC0CE8-C55C-45C1-F0ED-C7E3C258A5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05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75DF7F-5E03-F889-1C11-1F9B97865C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81517C-9A46-578E-AE61-D73056B273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F00E8-DF70-D9FB-6FCB-8D73FA379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A25991A-EE0E-4BC0-B320-1E9ED7DCC4C5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AF46C-9C41-2595-4358-F4BBAE700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9B2BC-D02C-6C11-2125-2739B165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9BD60C3-E997-4BAD-956A-29225610E0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B6873D1-9B4F-1879-CADE-1C1645B38E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268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31FD7-88A9-BAAD-7025-D84C3A47B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90247-9E2B-9C67-0FA3-1A47F8EF2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C43F98-2395-D3AD-5BD9-3B5C1C7EC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3D71A-B74E-94A1-261A-1D66D7BA1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2015C-F667-D5D5-97BB-C6D1561B6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9BD60C3-E997-4BAD-956A-29225610E01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008EA81-EEBC-1E5B-484D-20A4D4C23CA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1" y="1339850"/>
            <a:ext cx="10515600" cy="485775"/>
          </a:xfrm>
        </p:spPr>
        <p:txBody>
          <a:bodyPr/>
          <a:lstStyle>
            <a:lvl1pPr marL="0" indent="0">
              <a:buNone/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	Click to edit Master text styles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DDC0144-35EF-F34F-4586-46C83F3C48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71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DAD52-FF66-FF99-F6D9-21EDB80BE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5D5156-A96F-6F76-ECC4-809071A0F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3251C-EAB8-B145-186A-1658F452B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7AD95FC-903E-4C9A-ABFD-997E8651ACE7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584B3-648B-3AC2-50E5-FA15B1CA4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C2E79-CE6F-7E62-B4F1-C8B7760EA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9BD60C3-E997-4BAD-956A-29225610E0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EA2CBFB-856B-38C8-C369-5D24D397E7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75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0875D-6471-2DFE-0ACD-048FEF8BC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A0122-48A0-8EE9-F4E3-FF23F1A939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7084-0726-1079-44DB-2AF643E404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A8D5E-BE96-707C-411F-3C7C6E60F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291D51ED-5E59-46F8-A723-1CF7A7814DEB}" type="datetime1">
              <a:rPr lang="en-GB" smtClean="0"/>
              <a:t>12/06/2025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B0BB4A-DFF1-90AD-6614-C4E8993C4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C93CEA-4DEA-07E3-DA5A-24DFC4241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9BD60C3-E997-4BAD-956A-29225610E0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1B294CA-BA41-EAA2-1667-F6D55BF3C1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E4D7FBC-C16E-841A-1952-E28B476F0D2D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1" y="1339850"/>
            <a:ext cx="10515600" cy="485775"/>
          </a:xfrm>
        </p:spPr>
        <p:txBody>
          <a:bodyPr/>
          <a:lstStyle>
            <a:lvl1pPr marL="0" indent="0">
              <a:buNone/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	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2721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4BC83-BA5D-D3AA-025C-E395BD9F5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D1B21C-2432-B13C-482E-46DA8FB4F6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7AEAB2-3427-7E3E-AA42-B2FC4BDF9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278F06-1A3B-1E2B-C305-FF0819018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0E9109-B778-1B9C-99D1-C9B821762A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EE3193-D2C6-E1E2-76A9-C7EEA2A87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83E3FCD-7D02-4717-B3F3-26E84F9ABD6C}" type="datetime1">
              <a:rPr lang="en-GB" smtClean="0"/>
              <a:t>12/06/2025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14744A-73F7-32D2-F64B-D5B2E22DE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8679C4-3A0B-C0EC-91D3-F541A9346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9BD60C3-E997-4BAD-956A-29225610E0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F49A929-0296-23EB-8F6A-74AFCF6EDB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BD675CD-EF51-5A3F-A7CF-51701693606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1" y="1339850"/>
            <a:ext cx="10515600" cy="485775"/>
          </a:xfrm>
        </p:spPr>
        <p:txBody>
          <a:bodyPr/>
          <a:lstStyle>
            <a:lvl1pPr marL="0" indent="0">
              <a:buNone/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	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6969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254CF-0568-B1C0-A6B8-D42086001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63D475-ADC2-19C1-0E3E-0063D094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ACF99DF-4ACE-4859-80C9-F34293A99699}" type="datetime1">
              <a:rPr lang="en-GB" smtClean="0"/>
              <a:t>12/06/2025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0CFF0D-D72B-0D4A-8DB1-DC75308B6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9D8CC0-598B-E062-06D7-32D0F989E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9BD60C3-E997-4BAD-956A-29225610E0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22D5F88-3445-862B-4A85-7EE10DCC8F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B16E0F-5476-2110-CAB7-0A380877EF1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1" y="1339850"/>
            <a:ext cx="10515600" cy="485775"/>
          </a:xfrm>
        </p:spPr>
        <p:txBody>
          <a:bodyPr/>
          <a:lstStyle>
            <a:lvl1pPr marL="0" indent="0">
              <a:buNone/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	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274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9FF419-E744-F28E-88A3-B26BF1928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88178B4-C711-495F-B503-963DF4A0843B}" type="datetime1">
              <a:rPr lang="en-GB" smtClean="0"/>
              <a:t>12/06/2025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B22DB9-FC36-14F9-1BA9-9D606DD5E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1E9ADB-918D-D5B1-1BFD-9C680B31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9BD60C3-E997-4BAD-956A-29225610E0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DB37DFF-4F38-2D3C-730E-AE9BA57FFE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971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CED85-ADC2-4E22-7BC5-DA2B16B76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41F7F-EEAC-C701-0276-60C6328C2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4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590913-83D9-B8D9-0C71-06D504BB0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15BE3F-E10E-6389-813C-6B2DE722D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5265D22-D45E-40BB-A9B7-691420CED43A}" type="datetime1">
              <a:rPr lang="en-GB" smtClean="0"/>
              <a:t>12/06/2025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6EA33C-51E3-9AB4-9794-99D242A83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5F9CCA-8EC3-5336-5CEE-91EF510E1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9BD60C3-E997-4BAD-956A-29225610E0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B1BB8CB-5E20-B920-0FBB-A3C7B4EEA7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87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1EBAB-44D4-6FE3-7473-877C8FA02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3C42ED-94E5-DD90-3F62-11058DA4D4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7085A8-3C67-65ED-26FD-9F9224077F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465408-ED68-E9A9-9354-08C5E9B14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E9ECA90-53D7-4DD6-B5B5-8853C7A1EEA4}" type="datetime1">
              <a:rPr lang="en-GB" smtClean="0"/>
              <a:t>12/06/2025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9B1FD4-A8C7-7858-4BCF-6B7610F07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CF8BFA-6854-2DAC-CFFB-E63020CBB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9BD60C3-E997-4BAD-956A-29225610E01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DF7A279-1B9D-94C6-1890-AFC68E276F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7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CC565A-3BDD-207D-50AC-3F80D23CF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20EAB6-7D59-B583-4296-D402CA55C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81899-DA7A-A2D3-9EDF-A7AAFA26EA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2A841E-2447-455D-A61A-DF72D3A79D12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1C79F-FBBE-9C0B-3A1B-1BE6421ED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EF1D4-D938-D3CA-1813-AF68A296B7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BD60C3-E997-4BAD-956A-29225610E0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667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51536E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1536E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1536E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1536E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1536E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1536E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xiv.org/pdf/2407.05999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1.png"/><Relationship Id="rId4" Type="http://schemas.openxmlformats.org/officeDocument/2006/relationships/image" Target="../media/image20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1.png"/><Relationship Id="rId7" Type="http://schemas.openxmlformats.org/officeDocument/2006/relationships/image" Target="../media/image2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0.png"/><Relationship Id="rId4" Type="http://schemas.openxmlformats.org/officeDocument/2006/relationships/image" Target="../media/image211.png"/><Relationship Id="rId9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1.png"/><Relationship Id="rId7" Type="http://schemas.openxmlformats.org/officeDocument/2006/relationships/image" Target="../media/image28.png"/><Relationship Id="rId12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.png"/><Relationship Id="rId5" Type="http://schemas.openxmlformats.org/officeDocument/2006/relationships/image" Target="../media/image22.png"/><Relationship Id="rId10" Type="http://schemas.openxmlformats.org/officeDocument/2006/relationships/image" Target="../media/image250.png"/><Relationship Id="rId4" Type="http://schemas.openxmlformats.org/officeDocument/2006/relationships/image" Target="../media/image21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60.png"/><Relationship Id="rId7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1.png"/><Relationship Id="rId5" Type="http://schemas.openxmlformats.org/officeDocument/2006/relationships/image" Target="../media/image280.png"/><Relationship Id="rId10" Type="http://schemas.openxmlformats.org/officeDocument/2006/relationships/image" Target="../media/image30.png"/><Relationship Id="rId4" Type="http://schemas.openxmlformats.org/officeDocument/2006/relationships/image" Target="../media/image27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1.png"/><Relationship Id="rId7" Type="http://schemas.openxmlformats.org/officeDocument/2006/relationships/image" Target="../media/image28.png"/><Relationship Id="rId12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.png"/><Relationship Id="rId5" Type="http://schemas.openxmlformats.org/officeDocument/2006/relationships/image" Target="../media/image22.png"/><Relationship Id="rId10" Type="http://schemas.openxmlformats.org/officeDocument/2006/relationships/image" Target="../media/image250.png"/><Relationship Id="rId4" Type="http://schemas.openxmlformats.org/officeDocument/2006/relationships/image" Target="../media/image21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1.png"/><Relationship Id="rId7" Type="http://schemas.openxmlformats.org/officeDocument/2006/relationships/image" Target="../media/image28.png"/><Relationship Id="rId12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.png"/><Relationship Id="rId5" Type="http://schemas.openxmlformats.org/officeDocument/2006/relationships/image" Target="../media/image22.png"/><Relationship Id="rId10" Type="http://schemas.openxmlformats.org/officeDocument/2006/relationships/image" Target="../media/image250.png"/><Relationship Id="rId4" Type="http://schemas.openxmlformats.org/officeDocument/2006/relationships/image" Target="../media/image21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pdf/2407.05999" TargetMode="Externa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pdf/2407.05999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0.png"/><Relationship Id="rId4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0.png"/><Relationship Id="rId11" Type="http://schemas.openxmlformats.org/officeDocument/2006/relationships/hyperlink" Target="https://arxiv.org/pdf/2407.05999" TargetMode="External"/><Relationship Id="rId10" Type="http://schemas.openxmlformats.org/officeDocument/2006/relationships/image" Target="../media/image32.png"/><Relationship Id="rId4" Type="http://schemas.openxmlformats.org/officeDocument/2006/relationships/image" Target="../media/image21.png"/><Relationship Id="rId9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13" Type="http://schemas.openxmlformats.org/officeDocument/2006/relationships/hyperlink" Target="https://arxiv.org/pdf/2407.05999" TargetMode="External"/><Relationship Id="rId3" Type="http://schemas.openxmlformats.org/officeDocument/2006/relationships/image" Target="../media/image4.png"/><Relationship Id="rId12" Type="http://schemas.openxmlformats.org/officeDocument/2006/relationships/image" Target="../media/image3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.png"/><Relationship Id="rId10" Type="http://schemas.openxmlformats.org/officeDocument/2006/relationships/image" Target="../media/image330.png"/><Relationship Id="rId9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rxiv.org/pdf/2407.05999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2407.05999" TargetMode="Externa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40.png"/><Relationship Id="rId9" Type="http://schemas.openxmlformats.org/officeDocument/2006/relationships/hyperlink" Target="https://arxiv.org/pdf/2407.05999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F7F7-4CC7-0254-C9C2-B4AC272DE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B0D87-BB87-2854-0DC3-2C27C980F3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988" y="2327795"/>
            <a:ext cx="11072647" cy="957967"/>
          </a:xfrm>
        </p:spPr>
        <p:txBody>
          <a:bodyPr/>
          <a:lstStyle/>
          <a:p>
            <a:r>
              <a:rPr lang="en-US" dirty="0" err="1"/>
              <a:t>NuDoubt</a:t>
            </a:r>
            <a:r>
              <a:rPr lang="en-US" baseline="30000" dirty="0"/>
              <a:t>++</a:t>
            </a:r>
            <a:r>
              <a:rPr lang="en-US" dirty="0"/>
              <a:t> Experiment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BC645-4E03-7EAE-2329-EDD096B7D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4762" y="3759355"/>
            <a:ext cx="4442691" cy="82218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800" dirty="0"/>
              <a:t>Susie Wakely</a:t>
            </a:r>
            <a:endParaRPr lang="en-GB" sz="28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0A6C18-65A0-EBC3-B123-94A00218ED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54762" y="4216410"/>
            <a:ext cx="5525728" cy="365125"/>
          </a:xfrm>
        </p:spPr>
        <p:txBody>
          <a:bodyPr/>
          <a:lstStyle/>
          <a:p>
            <a:r>
              <a:rPr lang="en-GB" sz="2000" dirty="0"/>
              <a:t>On behalf of the </a:t>
            </a:r>
            <a:r>
              <a:rPr lang="en-GB" sz="2000" dirty="0" err="1"/>
              <a:t>NuDoubt</a:t>
            </a:r>
            <a:r>
              <a:rPr lang="en-GB" sz="2000" baseline="30000" dirty="0"/>
              <a:t>++</a:t>
            </a:r>
            <a:r>
              <a:rPr lang="en-GB" sz="2000" dirty="0"/>
              <a:t> collaboration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CD58797-B2F3-A58E-AD1E-056DBA526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swakely@uni-mainz.de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C5D18F4-DFB7-2D76-D2BD-CE3AB76D5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7A851FF6-0B66-AE2E-6A48-56C3E74AEE9D}"/>
              </a:ext>
            </a:extLst>
          </p:cNvPr>
          <p:cNvSpPr txBox="1">
            <a:spLocks/>
          </p:cNvSpPr>
          <p:nvPr/>
        </p:nvSpPr>
        <p:spPr>
          <a:xfrm>
            <a:off x="600365" y="3151620"/>
            <a:ext cx="10087300" cy="496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The search for </a:t>
            </a:r>
            <a:r>
              <a:rPr lang="en-US" sz="2800" dirty="0" err="1"/>
              <a:t>neutrinoless</a:t>
            </a:r>
            <a:r>
              <a:rPr lang="en-US" sz="2800" dirty="0"/>
              <a:t> double beta plus decay</a:t>
            </a:r>
            <a:endParaRPr lang="en-GB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1FD139-79DB-9355-2B08-D68BA11BA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667" y="5396697"/>
            <a:ext cx="7766202" cy="8221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3F1A8A-D596-E993-E19E-669079422B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2300" y="4807333"/>
            <a:ext cx="1409700" cy="1409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CFC67F-024B-4922-F9CD-E84D7C652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9" y="72297"/>
            <a:ext cx="3621803" cy="1354346"/>
          </a:xfrm>
          <a:prstGeom prst="rect">
            <a:avLst/>
          </a:prstGeom>
        </p:spPr>
      </p:pic>
      <p:sp>
        <p:nvSpPr>
          <p:cNvPr id="12" name="TextBox 11">
            <a:hlinkClick r:id="rId5"/>
            <a:extLst>
              <a:ext uri="{FF2B5EF4-FFF2-40B4-BE49-F238E27FC236}">
                <a16:creationId xmlns:a16="http://schemas.microsoft.com/office/drawing/2014/main" id="{0403CB9F-17E4-9BF7-082F-6AF4973CD10E}"/>
              </a:ext>
            </a:extLst>
          </p:cNvPr>
          <p:cNvSpPr txBox="1"/>
          <p:nvPr/>
        </p:nvSpPr>
        <p:spPr>
          <a:xfrm>
            <a:off x="3041667" y="5068101"/>
            <a:ext cx="2464398" cy="38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5"/>
              </a:rPr>
              <a:t>NuDoubt</a:t>
            </a:r>
            <a:r>
              <a:rPr lang="en-US" baseline="30000" dirty="0">
                <a:hlinkClick r:id="rId5"/>
              </a:rPr>
              <a:t>++</a:t>
            </a:r>
            <a:r>
              <a:rPr lang="en-US" dirty="0">
                <a:hlinkClick r:id="rId5"/>
              </a:rPr>
              <a:t> paper: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6101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107724-DAEF-0259-B1F4-E60286D73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6DECD0A-6C11-1012-A365-E5B480CE9EF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2566" y="2033422"/>
            <a:ext cx="6605652" cy="41151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A68FEFAE-FBC7-0A39-B1DE-0462F21A89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137319"/>
                <a:ext cx="4315528" cy="4039643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/>
                  <a:t>50% enriched Krypton-78 gas</a:t>
                </a:r>
              </a:p>
              <a:p>
                <a:r>
                  <a:rPr lang="en-GB" sz="2400" dirty="0"/>
                  <a:t>5 bar overpressure</a:t>
                </a:r>
              </a:p>
              <a:p>
                <a:r>
                  <a:rPr lang="en-GB" sz="2400" dirty="0"/>
                  <a:t>10 kg scintillator mass (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dirty="0"/>
                  <a:t>1% isotope) in central fiducial vessel</a:t>
                </a:r>
              </a:p>
            </p:txBody>
          </p:sp>
        </mc:Choice>
        <mc:Fallback xmlns="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A68FEFAE-FBC7-0A39-B1DE-0462F21A89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137319"/>
                <a:ext cx="4315528" cy="4039643"/>
              </a:xfrm>
              <a:blipFill>
                <a:blip r:embed="rId3"/>
                <a:stretch>
                  <a:fillRect l="-1980" t="-2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550EF268-A415-E02B-F92F-2E0851142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2A3F5-9624-0388-2C9F-43A9D045C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0E4050-13B1-2F7A-C001-B3E208F26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5B462-DCFC-F5BF-CA07-3A333D72B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6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0F0355C-31BF-264C-54BC-63FEF15EBCB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First Prototype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2491B793-956B-E26D-1B90-80AA45F46F5D}"/>
              </a:ext>
            </a:extLst>
          </p:cNvPr>
          <p:cNvSpPr txBox="1">
            <a:spLocks/>
          </p:cNvSpPr>
          <p:nvPr/>
        </p:nvSpPr>
        <p:spPr>
          <a:xfrm>
            <a:off x="489669" y="4546601"/>
            <a:ext cx="10515600" cy="485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Combining 3 novel technologies</a:t>
            </a:r>
          </a:p>
        </p:txBody>
      </p:sp>
    </p:spTree>
    <p:extLst>
      <p:ext uri="{BB962C8B-B14F-4D97-AF65-F5344CB8AC3E}">
        <p14:creationId xmlns:p14="http://schemas.microsoft.com/office/powerpoint/2010/main" val="1694452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4B616-EE19-1FF6-311D-9816D9FFC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0364182B-3D98-D803-0535-FBDD0E02597F}"/>
              </a:ext>
            </a:extLst>
          </p:cNvPr>
          <p:cNvSpPr/>
          <p:nvPr/>
        </p:nvSpPr>
        <p:spPr>
          <a:xfrm flipH="1">
            <a:off x="9684773" y="3101681"/>
            <a:ext cx="894733" cy="206477"/>
          </a:xfrm>
          <a:prstGeom prst="rect">
            <a:avLst/>
          </a:prstGeom>
          <a:solidFill>
            <a:srgbClr val="DBBBF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1AC36ED-76D4-501F-8031-EC29FD2429FF}"/>
              </a:ext>
            </a:extLst>
          </p:cNvPr>
          <p:cNvSpPr/>
          <p:nvPr/>
        </p:nvSpPr>
        <p:spPr>
          <a:xfrm flipH="1">
            <a:off x="11130113" y="3795252"/>
            <a:ext cx="629267" cy="206477"/>
          </a:xfrm>
          <a:prstGeom prst="rect">
            <a:avLst/>
          </a:prstGeom>
          <a:solidFill>
            <a:srgbClr val="ADC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DDFB6A9-30A7-4A0C-30AE-274E2C92512A}"/>
              </a:ext>
            </a:extLst>
          </p:cNvPr>
          <p:cNvSpPr/>
          <p:nvPr/>
        </p:nvSpPr>
        <p:spPr>
          <a:xfrm flipH="1">
            <a:off x="10579508" y="3795252"/>
            <a:ext cx="550607" cy="206477"/>
          </a:xfrm>
          <a:prstGeom prst="rect">
            <a:avLst/>
          </a:prstGeom>
          <a:solidFill>
            <a:srgbClr val="DDF4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7710B3-48E6-4164-5A4E-CD9F6B403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 Prototype</a:t>
            </a:r>
            <a:endParaRPr lang="en-GB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23CFA-E59E-D868-5885-0F77290ED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BEFC6-3809-D2F0-2A7C-AA13645BD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4FEC1-3B54-52FE-BE74-ECDD83F38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F39DC4-5973-4B12-59DE-041E3D84071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Combining 3 novel technologies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2E129ED-0252-6CD5-2C6C-5341A93EFA33}"/>
              </a:ext>
            </a:extLst>
          </p:cNvPr>
          <p:cNvSpPr/>
          <p:nvPr/>
        </p:nvSpPr>
        <p:spPr>
          <a:xfrm flipH="1">
            <a:off x="10751572" y="4567085"/>
            <a:ext cx="550607" cy="206477"/>
          </a:xfrm>
          <a:prstGeom prst="rect">
            <a:avLst/>
          </a:prstGeom>
          <a:solidFill>
            <a:srgbClr val="DDF4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015FBF-4E26-6ABC-D6EF-FF18161A36CF}"/>
              </a:ext>
            </a:extLst>
          </p:cNvPr>
          <p:cNvSpPr/>
          <p:nvPr/>
        </p:nvSpPr>
        <p:spPr>
          <a:xfrm flipH="1">
            <a:off x="11302178" y="4567085"/>
            <a:ext cx="629267" cy="206477"/>
          </a:xfrm>
          <a:prstGeom prst="rect">
            <a:avLst/>
          </a:prstGeom>
          <a:solidFill>
            <a:srgbClr val="ADC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0248C08-0726-B12A-FE79-C358175D1CC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2566" y="2033422"/>
            <a:ext cx="6605652" cy="411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01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917E63-6989-88FF-5462-C3E15832B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CD350BC-F548-DDB2-AADC-DAF3ABA59699}"/>
              </a:ext>
            </a:extLst>
          </p:cNvPr>
          <p:cNvSpPr/>
          <p:nvPr/>
        </p:nvSpPr>
        <p:spPr>
          <a:xfrm>
            <a:off x="2330245" y="3420819"/>
            <a:ext cx="1216865" cy="477671"/>
          </a:xfrm>
          <a:prstGeom prst="rect">
            <a:avLst/>
          </a:prstGeom>
          <a:solidFill>
            <a:srgbClr val="ADC6FF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B74A4C-677D-97A1-1018-4D854D6DF637}"/>
              </a:ext>
            </a:extLst>
          </p:cNvPr>
          <p:cNvSpPr/>
          <p:nvPr/>
        </p:nvSpPr>
        <p:spPr>
          <a:xfrm>
            <a:off x="446212" y="3420819"/>
            <a:ext cx="1884033" cy="477671"/>
          </a:xfrm>
          <a:prstGeom prst="rect">
            <a:avLst/>
          </a:prstGeom>
          <a:solidFill>
            <a:srgbClr val="DDF45B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1DD88A-685B-B31A-A2EC-5E79608201C3}"/>
              </a:ext>
            </a:extLst>
          </p:cNvPr>
          <p:cNvSpPr/>
          <p:nvPr/>
        </p:nvSpPr>
        <p:spPr>
          <a:xfrm>
            <a:off x="448670" y="1825625"/>
            <a:ext cx="1801633" cy="477671"/>
          </a:xfrm>
          <a:prstGeom prst="rect">
            <a:avLst/>
          </a:prstGeom>
          <a:solidFill>
            <a:srgbClr val="DBBBF5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B38261C-318E-F41A-8630-4121F74BB223}"/>
              </a:ext>
            </a:extLst>
          </p:cNvPr>
          <p:cNvSpPr/>
          <p:nvPr/>
        </p:nvSpPr>
        <p:spPr>
          <a:xfrm flipH="1">
            <a:off x="9684773" y="3101681"/>
            <a:ext cx="894733" cy="206477"/>
          </a:xfrm>
          <a:prstGeom prst="rect">
            <a:avLst/>
          </a:prstGeom>
          <a:solidFill>
            <a:srgbClr val="DBBBF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024E8C2-D208-DF19-08C7-E23FFABE33FE}"/>
              </a:ext>
            </a:extLst>
          </p:cNvPr>
          <p:cNvSpPr/>
          <p:nvPr/>
        </p:nvSpPr>
        <p:spPr>
          <a:xfrm flipH="1">
            <a:off x="11130113" y="3795252"/>
            <a:ext cx="629267" cy="206477"/>
          </a:xfrm>
          <a:prstGeom prst="rect">
            <a:avLst/>
          </a:prstGeom>
          <a:solidFill>
            <a:srgbClr val="ADC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2778AC-B42D-F972-2B97-BA46F65847D1}"/>
              </a:ext>
            </a:extLst>
          </p:cNvPr>
          <p:cNvSpPr/>
          <p:nvPr/>
        </p:nvSpPr>
        <p:spPr>
          <a:xfrm flipH="1">
            <a:off x="10579508" y="3795252"/>
            <a:ext cx="550607" cy="206477"/>
          </a:xfrm>
          <a:prstGeom prst="rect">
            <a:avLst/>
          </a:prstGeom>
          <a:solidFill>
            <a:srgbClr val="DDF4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67FFB9-5F41-E778-88A3-E4D0A7D1D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 Prototype</a:t>
            </a:r>
            <a:endParaRPr lang="en-GB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3A471-146A-F22D-FB2A-12BCA7D69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632A4-B1D7-9B20-731D-5B86E5681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C6D7F-9298-083B-6B29-5133D05B6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BE6BA5B-8D29-E12E-9D41-0F919060D72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Combining 3 novel technologies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98CEFF-FE75-ACB2-4D69-58CB2B112CA8}"/>
              </a:ext>
            </a:extLst>
          </p:cNvPr>
          <p:cNvSpPr/>
          <p:nvPr/>
        </p:nvSpPr>
        <p:spPr>
          <a:xfrm flipH="1">
            <a:off x="10751572" y="4567085"/>
            <a:ext cx="550607" cy="206477"/>
          </a:xfrm>
          <a:prstGeom prst="rect">
            <a:avLst/>
          </a:prstGeom>
          <a:solidFill>
            <a:srgbClr val="DDF4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3294B27-DBDB-6457-9AA6-78F800E85715}"/>
              </a:ext>
            </a:extLst>
          </p:cNvPr>
          <p:cNvSpPr/>
          <p:nvPr/>
        </p:nvSpPr>
        <p:spPr>
          <a:xfrm flipH="1">
            <a:off x="11302178" y="4567085"/>
            <a:ext cx="629267" cy="206477"/>
          </a:xfrm>
          <a:prstGeom prst="rect">
            <a:avLst/>
          </a:prstGeom>
          <a:solidFill>
            <a:srgbClr val="ADC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43566F-2D2A-3061-F6AF-0A6463E575D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2566" y="2033422"/>
            <a:ext cx="6605652" cy="4115131"/>
          </a:xfrm>
          <a:prstGeom prst="rect">
            <a:avLst/>
          </a:prstGeom>
        </p:spPr>
      </p:pic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5B71C979-F1B1-6EFF-B876-77C1EEEE0F99}"/>
              </a:ext>
            </a:extLst>
          </p:cNvPr>
          <p:cNvSpPr txBox="1">
            <a:spLocks/>
          </p:cNvSpPr>
          <p:nvPr/>
        </p:nvSpPr>
        <p:spPr>
          <a:xfrm>
            <a:off x="300825" y="4030356"/>
            <a:ext cx="2029420" cy="1304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Separate Cherenkov and scintillation light in time</a:t>
            </a:r>
          </a:p>
        </p:txBody>
      </p:sp>
      <p:sp>
        <p:nvSpPr>
          <p:cNvPr id="14" name="Content Placeholder 14">
            <a:extLst>
              <a:ext uri="{FF2B5EF4-FFF2-40B4-BE49-F238E27FC236}">
                <a16:creationId xmlns:a16="http://schemas.microsoft.com/office/drawing/2014/main" id="{6B31436B-86E3-CD0B-67AA-9D9D0B5828DB}"/>
              </a:ext>
            </a:extLst>
          </p:cNvPr>
          <p:cNvSpPr txBox="1">
            <a:spLocks/>
          </p:cNvSpPr>
          <p:nvPr/>
        </p:nvSpPr>
        <p:spPr>
          <a:xfrm>
            <a:off x="2330245" y="4030356"/>
            <a:ext cx="2177845" cy="1669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Stochastic confinement of light for improved PID</a:t>
            </a:r>
            <a:endParaRPr lang="en-GB" sz="2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DBB87F0-0F26-24F2-41F8-11B6FD4DB927}"/>
              </a:ext>
            </a:extLst>
          </p:cNvPr>
          <p:cNvCxnSpPr/>
          <p:nvPr/>
        </p:nvCxnSpPr>
        <p:spPr>
          <a:xfrm>
            <a:off x="2330245" y="3898490"/>
            <a:ext cx="0" cy="1627239"/>
          </a:xfrm>
          <a:prstGeom prst="line">
            <a:avLst/>
          </a:prstGeom>
          <a:ln>
            <a:solidFill>
              <a:srgbClr val="51536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1E579D8B-6B9F-E785-F8BC-69209C1E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20" y="1825625"/>
            <a:ext cx="4929946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OWL-fibres</a:t>
            </a:r>
          </a:p>
          <a:p>
            <a:r>
              <a:rPr lang="en-US" sz="2000" dirty="0"/>
              <a:t>Based on WOMs (</a:t>
            </a:r>
            <a:r>
              <a:rPr lang="en-US" sz="2000" dirty="0" err="1"/>
              <a:t>IceCube</a:t>
            </a:r>
            <a:r>
              <a:rPr lang="en-US" sz="2000" dirty="0"/>
              <a:t>)</a:t>
            </a:r>
          </a:p>
          <a:p>
            <a:r>
              <a:rPr lang="en-US" sz="2000" dirty="0"/>
              <a:t>Wavelength shifter coated on </a:t>
            </a:r>
            <a:r>
              <a:rPr lang="en-US" sz="2000" dirty="0" err="1"/>
              <a:t>fibre</a:t>
            </a:r>
            <a:r>
              <a:rPr lang="en-US" sz="2000" dirty="0"/>
              <a:t> to </a:t>
            </a:r>
            <a:r>
              <a:rPr lang="en-US" sz="2000" dirty="0" err="1"/>
              <a:t>maximise</a:t>
            </a:r>
            <a:r>
              <a:rPr lang="en-US" sz="2000" dirty="0"/>
              <a:t> photon capture</a:t>
            </a:r>
          </a:p>
          <a:p>
            <a:pPr marL="0" indent="0">
              <a:buNone/>
            </a:pPr>
            <a:r>
              <a:rPr lang="en-US" dirty="0"/>
              <a:t>Hybrid-Slow Opaque Scintillator</a:t>
            </a:r>
          </a:p>
        </p:txBody>
      </p:sp>
    </p:spTree>
    <p:extLst>
      <p:ext uri="{BB962C8B-B14F-4D97-AF65-F5344CB8AC3E}">
        <p14:creationId xmlns:p14="http://schemas.microsoft.com/office/powerpoint/2010/main" val="3858532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780D16-8F74-55E5-00DC-785E25EBC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27BA0C-6803-A632-041D-149AACDA7C79}"/>
              </a:ext>
            </a:extLst>
          </p:cNvPr>
          <p:cNvSpPr/>
          <p:nvPr/>
        </p:nvSpPr>
        <p:spPr>
          <a:xfrm>
            <a:off x="446212" y="3420819"/>
            <a:ext cx="1884033" cy="477671"/>
          </a:xfrm>
          <a:prstGeom prst="rect">
            <a:avLst/>
          </a:prstGeom>
          <a:solidFill>
            <a:srgbClr val="EFFAB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062B42-F313-637E-26AD-0E9F87C4E319}"/>
              </a:ext>
            </a:extLst>
          </p:cNvPr>
          <p:cNvSpPr/>
          <p:nvPr/>
        </p:nvSpPr>
        <p:spPr>
          <a:xfrm>
            <a:off x="2330245" y="3420819"/>
            <a:ext cx="2823478" cy="2097331"/>
          </a:xfrm>
          <a:prstGeom prst="rect">
            <a:avLst/>
          </a:prstGeom>
          <a:solidFill>
            <a:srgbClr val="ADC6FF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8DFC19-1805-DD42-467B-4F64011A0C6B}"/>
              </a:ext>
            </a:extLst>
          </p:cNvPr>
          <p:cNvSpPr/>
          <p:nvPr/>
        </p:nvSpPr>
        <p:spPr>
          <a:xfrm>
            <a:off x="448670" y="1825625"/>
            <a:ext cx="1801633" cy="477671"/>
          </a:xfrm>
          <a:prstGeom prst="rect">
            <a:avLst/>
          </a:prstGeom>
          <a:solidFill>
            <a:srgbClr val="EFE1FB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8683779-E33E-D7C3-6230-445DAA150A53}"/>
              </a:ext>
            </a:extLst>
          </p:cNvPr>
          <p:cNvSpPr/>
          <p:nvPr/>
        </p:nvSpPr>
        <p:spPr>
          <a:xfrm flipH="1">
            <a:off x="9684773" y="3101681"/>
            <a:ext cx="894733" cy="206477"/>
          </a:xfrm>
          <a:prstGeom prst="rect">
            <a:avLst/>
          </a:prstGeom>
          <a:solidFill>
            <a:srgbClr val="EFE1FB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B3D097E-489D-E5AD-574F-337F68AC0ADA}"/>
              </a:ext>
            </a:extLst>
          </p:cNvPr>
          <p:cNvSpPr/>
          <p:nvPr/>
        </p:nvSpPr>
        <p:spPr>
          <a:xfrm flipH="1">
            <a:off x="10579508" y="3795252"/>
            <a:ext cx="550607" cy="206477"/>
          </a:xfrm>
          <a:prstGeom prst="rect">
            <a:avLst/>
          </a:prstGeom>
          <a:solidFill>
            <a:srgbClr val="EFFAB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3B79C-D928-2DD0-716D-5C84E95D9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21CBC-5C3A-C491-3BCE-3EE08EEEB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22BE1-BA9E-B97B-4C06-259D6EC0E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E9186FF-CF4B-2721-0086-CCBB4D88890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Combining 3 novel technologies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E35822-D8CA-57E2-00F8-54B2C1D23B33}"/>
              </a:ext>
            </a:extLst>
          </p:cNvPr>
          <p:cNvSpPr/>
          <p:nvPr/>
        </p:nvSpPr>
        <p:spPr>
          <a:xfrm flipH="1">
            <a:off x="10751572" y="4567085"/>
            <a:ext cx="550607" cy="206477"/>
          </a:xfrm>
          <a:prstGeom prst="rect">
            <a:avLst/>
          </a:prstGeom>
          <a:solidFill>
            <a:srgbClr val="EFFAB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7E0C5C2-3FAC-08C4-4353-23C3566A0F57}"/>
              </a:ext>
            </a:extLst>
          </p:cNvPr>
          <p:cNvSpPr/>
          <p:nvPr/>
        </p:nvSpPr>
        <p:spPr>
          <a:xfrm flipH="1">
            <a:off x="11302178" y="4567085"/>
            <a:ext cx="629267" cy="206477"/>
          </a:xfrm>
          <a:prstGeom prst="rect">
            <a:avLst/>
          </a:prstGeom>
          <a:solidFill>
            <a:srgbClr val="ADC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FD9C7324-9DA5-755F-6922-74BF9C313734}"/>
              </a:ext>
            </a:extLst>
          </p:cNvPr>
          <p:cNvSpPr txBox="1">
            <a:spLocks/>
          </p:cNvSpPr>
          <p:nvPr/>
        </p:nvSpPr>
        <p:spPr>
          <a:xfrm>
            <a:off x="300825" y="4030356"/>
            <a:ext cx="2029420" cy="1304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Separate Cherenkov and scintillation light in time</a:t>
            </a:r>
          </a:p>
        </p:txBody>
      </p:sp>
      <p:sp>
        <p:nvSpPr>
          <p:cNvPr id="14" name="Content Placeholder 14">
            <a:extLst>
              <a:ext uri="{FF2B5EF4-FFF2-40B4-BE49-F238E27FC236}">
                <a16:creationId xmlns:a16="http://schemas.microsoft.com/office/drawing/2014/main" id="{71EE4B96-AED9-538E-7F87-A136EF724AD0}"/>
              </a:ext>
            </a:extLst>
          </p:cNvPr>
          <p:cNvSpPr txBox="1">
            <a:spLocks/>
          </p:cNvSpPr>
          <p:nvPr/>
        </p:nvSpPr>
        <p:spPr>
          <a:xfrm>
            <a:off x="2330245" y="4030356"/>
            <a:ext cx="2177845" cy="1669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Stochastic confinement of light for improved PID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0BA476A-BFF5-ABE8-3F70-616743222CD8}"/>
              </a:ext>
            </a:extLst>
          </p:cNvPr>
          <p:cNvCxnSpPr/>
          <p:nvPr/>
        </p:nvCxnSpPr>
        <p:spPr>
          <a:xfrm>
            <a:off x="2330245" y="3898490"/>
            <a:ext cx="0" cy="1627239"/>
          </a:xfrm>
          <a:prstGeom prst="line">
            <a:avLst/>
          </a:prstGeom>
          <a:ln>
            <a:solidFill>
              <a:srgbClr val="51536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8A69EED-3258-D74F-8B2A-EFC6B73BB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20" y="1825625"/>
            <a:ext cx="4929946" cy="2176104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OWL-fibres</a:t>
            </a:r>
          </a:p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Based on WOMs (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IceCube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Wavelength shifter coated on 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fibre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to 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maximise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photon capture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Hybrid-Slow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Opaque Scintillator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0202CC-9D3A-062C-CDCD-4E461D5775BB}"/>
              </a:ext>
            </a:extLst>
          </p:cNvPr>
          <p:cNvSpPr/>
          <p:nvPr/>
        </p:nvSpPr>
        <p:spPr>
          <a:xfrm flipH="1">
            <a:off x="11130113" y="3795252"/>
            <a:ext cx="629267" cy="206477"/>
          </a:xfrm>
          <a:prstGeom prst="rect">
            <a:avLst/>
          </a:prstGeom>
          <a:solidFill>
            <a:srgbClr val="ADC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2C1F48F-2CB8-2E95-BF02-E57C646EC49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2566" y="2033422"/>
            <a:ext cx="6605652" cy="4115131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7B647597-CB87-793C-6B37-3C938C453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 Prototype</a:t>
            </a:r>
          </a:p>
        </p:txBody>
      </p:sp>
    </p:spTree>
    <p:extLst>
      <p:ext uri="{BB962C8B-B14F-4D97-AF65-F5344CB8AC3E}">
        <p14:creationId xmlns:p14="http://schemas.microsoft.com/office/powerpoint/2010/main" val="2327242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60518-A21B-0362-4D80-A4B139CEC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D0853-787C-EB38-A376-2D9ADEBC6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Opaque Scintillator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DC803-8F5E-5AEC-3FC9-3BA4BBC60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19503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Particle ID </a:t>
            </a:r>
            <a:r>
              <a:rPr lang="en-GB" dirty="0"/>
              <a:t>from event topology (pattern of energy deposits)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87C12-1EE1-24C9-8E8A-36B1DCEB0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1E83F-662C-2C92-879F-FE765CB41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E498D-4C28-D9DE-8457-F1869A042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8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D403831-6FA2-0A3D-D3BB-9BA3092B983F}"/>
              </a:ext>
            </a:extLst>
          </p:cNvPr>
          <p:cNvGrpSpPr/>
          <p:nvPr/>
        </p:nvGrpSpPr>
        <p:grpSpPr>
          <a:xfrm>
            <a:off x="838198" y="3085233"/>
            <a:ext cx="3057952" cy="2618248"/>
            <a:chOff x="838198" y="3763655"/>
            <a:chExt cx="3057952" cy="261824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7F4E2C-3DB5-03C6-5F7F-3921E926CB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198" y="3763655"/>
              <a:ext cx="3057952" cy="2200582"/>
            </a:xfrm>
            <a:prstGeom prst="rect">
              <a:avLst/>
            </a:prstGeom>
          </p:spPr>
        </p:pic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53AECBA4-33B2-BF1E-8950-F37C4A7A930E}"/>
                </a:ext>
              </a:extLst>
            </p:cNvPr>
            <p:cNvSpPr txBox="1">
              <a:spLocks/>
            </p:cNvSpPr>
            <p:nvPr/>
          </p:nvSpPr>
          <p:spPr>
            <a:xfrm>
              <a:off x="838198" y="6016777"/>
              <a:ext cx="1310149" cy="36512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dirty="0"/>
                <a:t>Electron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D5CF2C-5101-E3FC-91ED-737DC51F3661}"/>
              </a:ext>
            </a:extLst>
          </p:cNvPr>
          <p:cNvGrpSpPr/>
          <p:nvPr/>
        </p:nvGrpSpPr>
        <p:grpSpPr>
          <a:xfrm>
            <a:off x="4768924" y="3085233"/>
            <a:ext cx="2838846" cy="2942148"/>
            <a:chOff x="4768924" y="3763655"/>
            <a:chExt cx="2838846" cy="294214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9109EEF-1D54-D12E-9C5A-0FE8F0E51C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8924" y="3763655"/>
              <a:ext cx="2838846" cy="2200582"/>
            </a:xfrm>
            <a:prstGeom prst="rect">
              <a:avLst/>
            </a:prstGeom>
          </p:spPr>
        </p:pic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C0CD037F-761F-3730-6B71-1BE5ABBCEDCB}"/>
                </a:ext>
              </a:extLst>
            </p:cNvPr>
            <p:cNvSpPr txBox="1">
              <a:spLocks/>
            </p:cNvSpPr>
            <p:nvPr/>
          </p:nvSpPr>
          <p:spPr>
            <a:xfrm>
              <a:off x="4785851" y="6016777"/>
              <a:ext cx="2821919" cy="68902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dirty="0"/>
                <a:t>Gamma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en-GB" sz="1800" dirty="0"/>
                <a:t>(Compton Scattering)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1FC8D32-8E07-003A-2E10-1FAF75FF8329}"/>
              </a:ext>
            </a:extLst>
          </p:cNvPr>
          <p:cNvGrpSpPr/>
          <p:nvPr/>
        </p:nvGrpSpPr>
        <p:grpSpPr>
          <a:xfrm>
            <a:off x="8386916" y="2959512"/>
            <a:ext cx="3264310" cy="3121535"/>
            <a:chOff x="8386916" y="3637934"/>
            <a:chExt cx="3264310" cy="312153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0126FD7-E77C-28A6-5774-E492B6C120BB}"/>
                </a:ext>
              </a:extLst>
            </p:cNvPr>
            <p:cNvSpPr/>
            <p:nvPr/>
          </p:nvSpPr>
          <p:spPr>
            <a:xfrm>
              <a:off x="8386916" y="3637934"/>
              <a:ext cx="3264310" cy="3121535"/>
            </a:xfrm>
            <a:prstGeom prst="rect">
              <a:avLst/>
            </a:prstGeom>
            <a:solidFill>
              <a:srgbClr val="ADC6FF"/>
            </a:solidFill>
            <a:ln>
              <a:solidFill>
                <a:srgbClr val="ADC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ADB199B-E79D-FA6D-97EA-7E5B60110A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6446" y="3763655"/>
              <a:ext cx="3048425" cy="2200582"/>
            </a:xfrm>
            <a:prstGeom prst="rect">
              <a:avLst/>
            </a:prstGeom>
          </p:spPr>
        </p:pic>
        <p:sp>
          <p:nvSpPr>
            <p:cNvPr id="18" name="Content Placeholder 2">
              <a:extLst>
                <a:ext uri="{FF2B5EF4-FFF2-40B4-BE49-F238E27FC236}">
                  <a16:creationId xmlns:a16="http://schemas.microsoft.com/office/drawing/2014/main" id="{535585B5-5595-77B2-5093-FC6C17FC8578}"/>
                </a:ext>
              </a:extLst>
            </p:cNvPr>
            <p:cNvSpPr txBox="1">
              <a:spLocks/>
            </p:cNvSpPr>
            <p:nvPr/>
          </p:nvSpPr>
          <p:spPr>
            <a:xfrm>
              <a:off x="8480544" y="6016776"/>
              <a:ext cx="3048425" cy="68902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5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4400" dirty="0">
                  <a:solidFill>
                    <a:schemeClr val="tx1"/>
                  </a:solidFill>
                </a:rPr>
                <a:t>Positron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en-GB" dirty="0">
                  <a:solidFill>
                    <a:schemeClr val="tx1"/>
                  </a:solidFill>
                </a:rPr>
                <a:t>(electron-like + 2 x 511keV gammas)</a:t>
              </a:r>
            </a:p>
          </p:txBody>
        </p:sp>
      </p:grp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3434437-723F-75E9-BA07-6A5C2EDB1F9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1" y="1339850"/>
            <a:ext cx="10515600" cy="48577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800" dirty="0"/>
              <a:t>Short scattering length + Long absorption length =  Stochastic light confinement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476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857F1-2C8B-9E83-8B9F-440D45331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BD0D39D-999A-E22C-17E6-CF39B971C863}"/>
              </a:ext>
            </a:extLst>
          </p:cNvPr>
          <p:cNvGrpSpPr/>
          <p:nvPr/>
        </p:nvGrpSpPr>
        <p:grpSpPr>
          <a:xfrm>
            <a:off x="835715" y="2802196"/>
            <a:ext cx="3264310" cy="3121535"/>
            <a:chOff x="8386916" y="3637934"/>
            <a:chExt cx="3264310" cy="3121535"/>
          </a:xfrm>
          <a:solidFill>
            <a:srgbClr val="ADC6FF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B802A2F-DB77-E7E7-8A38-FBFB8D3FC479}"/>
                </a:ext>
              </a:extLst>
            </p:cNvPr>
            <p:cNvSpPr/>
            <p:nvPr/>
          </p:nvSpPr>
          <p:spPr>
            <a:xfrm>
              <a:off x="8386916" y="3637934"/>
              <a:ext cx="3264310" cy="3121535"/>
            </a:xfrm>
            <a:prstGeom prst="rect">
              <a:avLst/>
            </a:prstGeom>
            <a:grpFill/>
            <a:ln>
              <a:solidFill>
                <a:srgbClr val="ADC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763EB02-17A9-CA61-2991-5A5E1BA34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6446" y="3763655"/>
              <a:ext cx="3048425" cy="2200582"/>
            </a:xfrm>
            <a:prstGeom prst="rect">
              <a:avLst/>
            </a:prstGeom>
            <a:grpFill/>
            <a:ln>
              <a:solidFill>
                <a:srgbClr val="ADC6FF"/>
              </a:solidFill>
            </a:ln>
          </p:spPr>
        </p:pic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23069DEE-79F4-7912-A74C-FFA84025D75F}"/>
                </a:ext>
              </a:extLst>
            </p:cNvPr>
            <p:cNvSpPr txBox="1">
              <a:spLocks/>
            </p:cNvSpPr>
            <p:nvPr/>
          </p:nvSpPr>
          <p:spPr>
            <a:xfrm>
              <a:off x="8480544" y="6016776"/>
              <a:ext cx="3048425" cy="689027"/>
            </a:xfrm>
            <a:prstGeom prst="rect">
              <a:avLst/>
            </a:prstGeom>
            <a:grpFill/>
            <a:ln>
              <a:solidFill>
                <a:srgbClr val="ADC6FF"/>
              </a:solidFill>
            </a:ln>
          </p:spPr>
          <p:txBody>
            <a:bodyPr vert="horz" lIns="91440" tIns="45720" rIns="91440" bIns="45720" rtlCol="0">
              <a:normAutofit fontScale="5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4400" dirty="0">
                  <a:solidFill>
                    <a:schemeClr val="tx1"/>
                  </a:solidFill>
                </a:rPr>
                <a:t>Positron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en-GB" dirty="0">
                  <a:solidFill>
                    <a:schemeClr val="tx1"/>
                  </a:solidFill>
                </a:rPr>
                <a:t>(electron-like + 2 x 511keV gammas)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FFA1AD8-A18A-D082-5AC5-8E2D7961B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Opaque Scintillator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350E8-F1F2-5761-3AE7-0A50015CE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67AC0-3354-BFED-7CFE-04E84596A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34F3E-9F7C-FEAA-64C9-F887851BF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9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5D09956-2D33-E026-80FE-C0D5705BB879}"/>
              </a:ext>
            </a:extLst>
          </p:cNvPr>
          <p:cNvGrpSpPr/>
          <p:nvPr/>
        </p:nvGrpSpPr>
        <p:grpSpPr>
          <a:xfrm>
            <a:off x="4207071" y="2858915"/>
            <a:ext cx="4257394" cy="3073004"/>
            <a:chOff x="4207071" y="3291534"/>
            <a:chExt cx="4257394" cy="307300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E90F534-4A51-D338-124A-9CC71666C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96416" y="3972687"/>
              <a:ext cx="3464609" cy="1878640"/>
            </a:xfrm>
            <a:prstGeom prst="rect">
              <a:avLst/>
            </a:prstGeom>
          </p:spPr>
        </p:pic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7F889CA9-EC81-1244-B7B2-B227F5247DC1}"/>
                </a:ext>
              </a:extLst>
            </p:cNvPr>
            <p:cNvSpPr txBox="1">
              <a:spLocks/>
            </p:cNvSpPr>
            <p:nvPr/>
          </p:nvSpPr>
          <p:spPr>
            <a:xfrm>
              <a:off x="4207071" y="3291534"/>
              <a:ext cx="4257394" cy="97165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000" dirty="0"/>
                <a:t>First implementation of opaque scintillator: adding wax to LS (</a:t>
              </a:r>
              <a:r>
                <a:rPr lang="en-US" sz="2000" dirty="0" err="1"/>
                <a:t>NoWaSH</a:t>
              </a:r>
              <a:r>
                <a:rPr lang="en-US" sz="2000" dirty="0"/>
                <a:t>)</a:t>
              </a:r>
              <a:endParaRPr lang="en-GB" sz="36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EA3EEFD-CABA-C819-1D71-42E7E1BF5D32}"/>
                </a:ext>
              </a:extLst>
            </p:cNvPr>
            <p:cNvSpPr txBox="1"/>
            <p:nvPr/>
          </p:nvSpPr>
          <p:spPr>
            <a:xfrm>
              <a:off x="4232744" y="5841318"/>
              <a:ext cx="399195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51536E"/>
                  </a:solidFill>
                </a:rPr>
                <a:t>Novel Opaque Scintillator for Neutrino Detection C. Buck et al., 2019</a:t>
              </a:r>
              <a:endParaRPr lang="en-GB" sz="1400" dirty="0">
                <a:solidFill>
                  <a:srgbClr val="51536E"/>
                </a:solidFill>
              </a:endParaRPr>
            </a:p>
          </p:txBody>
        </p: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69C608F-D21C-C2A1-8516-95045BD6D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19503" cy="1177974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Particle ID </a:t>
            </a:r>
            <a:r>
              <a:rPr lang="en-GB" dirty="0"/>
              <a:t>from event topology (pattern of energy deposits)</a:t>
            </a:r>
          </a:p>
        </p:txBody>
      </p:sp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CE364584-37ED-A46A-3BBC-D5B628A72E3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1" y="1339850"/>
            <a:ext cx="10515600" cy="48577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800" dirty="0"/>
              <a:t>Short scattering length + Long absorption length =  Stochastic light confinement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463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15ED8-5C90-6E44-1F61-F7FEF9B7C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17571-6604-FBC2-CDE8-386BEC2B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Opaque Scintillator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97F6F-0C0B-EFC4-85E7-9BB67EA24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B1EEA-105F-75B9-3A31-63A55B4FD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826C6-C2D7-4FD0-A44E-70030F5A6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9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CD8A5C7-2992-CBE2-121A-ACC542C74089}"/>
              </a:ext>
            </a:extLst>
          </p:cNvPr>
          <p:cNvGrpSpPr/>
          <p:nvPr/>
        </p:nvGrpSpPr>
        <p:grpSpPr>
          <a:xfrm>
            <a:off x="4207071" y="2858915"/>
            <a:ext cx="4257394" cy="3073004"/>
            <a:chOff x="4207071" y="3291534"/>
            <a:chExt cx="4257394" cy="307300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02440B6-059A-F0F3-88A9-7CBF84BBA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96416" y="3972687"/>
              <a:ext cx="3464609" cy="1878640"/>
            </a:xfrm>
            <a:prstGeom prst="rect">
              <a:avLst/>
            </a:prstGeom>
          </p:spPr>
        </p:pic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DB5BC609-5795-CF40-5BB7-36F2F02C1269}"/>
                </a:ext>
              </a:extLst>
            </p:cNvPr>
            <p:cNvSpPr txBox="1">
              <a:spLocks/>
            </p:cNvSpPr>
            <p:nvPr/>
          </p:nvSpPr>
          <p:spPr>
            <a:xfrm>
              <a:off x="4207071" y="3291534"/>
              <a:ext cx="4257394" cy="97165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000" dirty="0"/>
                <a:t>First implementation of opaque scintillator: adding wax to LS (</a:t>
              </a:r>
              <a:r>
                <a:rPr lang="en-US" sz="2000" dirty="0" err="1"/>
                <a:t>NoWaSH</a:t>
              </a:r>
              <a:r>
                <a:rPr lang="en-US" sz="2000" dirty="0"/>
                <a:t>)</a:t>
              </a:r>
              <a:endParaRPr lang="en-GB" sz="36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CF79817-2FFC-772C-27FF-54B78B084AFA}"/>
                </a:ext>
              </a:extLst>
            </p:cNvPr>
            <p:cNvSpPr txBox="1"/>
            <p:nvPr/>
          </p:nvSpPr>
          <p:spPr>
            <a:xfrm>
              <a:off x="4232744" y="5841318"/>
              <a:ext cx="399195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51536E"/>
                  </a:solidFill>
                </a:rPr>
                <a:t>Novel Opaque Scintillator for Neutrino Detection C. Buck et al., 2019</a:t>
              </a:r>
              <a:endParaRPr lang="en-GB" sz="1400" dirty="0">
                <a:solidFill>
                  <a:srgbClr val="51536E"/>
                </a:solidFill>
              </a:endParaRPr>
            </a:p>
          </p:txBody>
        </p: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B262A1E-D486-6AEA-AA7A-FE6B534C4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19503" cy="1177974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Particle ID </a:t>
            </a:r>
            <a:r>
              <a:rPr lang="en-GB" dirty="0"/>
              <a:t>from event topology (pattern of energy deposits)</a:t>
            </a:r>
          </a:p>
        </p:txBody>
      </p:sp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2FEF8D07-B9CB-9D8E-9F96-85C0307C155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1" y="1339850"/>
            <a:ext cx="10515600" cy="48577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2800" dirty="0"/>
              <a:t>Short scattering length + Long absorption length =  Stochastic light confinement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9B9068-1646-4755-679E-E4247CFD20BF}"/>
              </a:ext>
            </a:extLst>
          </p:cNvPr>
          <p:cNvGrpSpPr/>
          <p:nvPr/>
        </p:nvGrpSpPr>
        <p:grpSpPr>
          <a:xfrm>
            <a:off x="835715" y="2802196"/>
            <a:ext cx="3264310" cy="3121535"/>
            <a:chOff x="8386916" y="3637934"/>
            <a:chExt cx="3264310" cy="3121535"/>
          </a:xfrm>
          <a:solidFill>
            <a:srgbClr val="ADC6FF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D28EB85-30E4-E9F0-9EE1-1D3AA12BFC09}"/>
                </a:ext>
              </a:extLst>
            </p:cNvPr>
            <p:cNvSpPr/>
            <p:nvPr/>
          </p:nvSpPr>
          <p:spPr>
            <a:xfrm>
              <a:off x="8386916" y="3637934"/>
              <a:ext cx="3264310" cy="3121535"/>
            </a:xfrm>
            <a:prstGeom prst="rect">
              <a:avLst/>
            </a:prstGeom>
            <a:grpFill/>
            <a:ln>
              <a:solidFill>
                <a:srgbClr val="ADC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BA7ED90-CBD8-58E5-A34D-10AAD9AA68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6446" y="3763655"/>
              <a:ext cx="3048425" cy="2200582"/>
            </a:xfrm>
            <a:prstGeom prst="rect">
              <a:avLst/>
            </a:prstGeom>
            <a:grpFill/>
            <a:ln>
              <a:solidFill>
                <a:srgbClr val="ADC6FF"/>
              </a:solidFill>
            </a:ln>
          </p:spPr>
        </p:pic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E0450D65-E541-3950-F248-104400BFCE1D}"/>
                </a:ext>
              </a:extLst>
            </p:cNvPr>
            <p:cNvSpPr txBox="1">
              <a:spLocks/>
            </p:cNvSpPr>
            <p:nvPr/>
          </p:nvSpPr>
          <p:spPr>
            <a:xfrm>
              <a:off x="8480544" y="6016776"/>
              <a:ext cx="3048425" cy="689027"/>
            </a:xfrm>
            <a:prstGeom prst="rect">
              <a:avLst/>
            </a:prstGeom>
            <a:grpFill/>
            <a:ln>
              <a:solidFill>
                <a:srgbClr val="ADC6FF"/>
              </a:solidFill>
            </a:ln>
          </p:spPr>
          <p:txBody>
            <a:bodyPr vert="horz" lIns="91440" tIns="45720" rIns="91440" bIns="45720" rtlCol="0">
              <a:normAutofit fontScale="5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4400" dirty="0">
                  <a:solidFill>
                    <a:schemeClr val="tx1"/>
                  </a:solidFill>
                </a:rPr>
                <a:t>Positron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en-GB" dirty="0">
                  <a:solidFill>
                    <a:schemeClr val="tx1"/>
                  </a:solidFill>
                </a:rPr>
                <a:t>(electron-like + 2 x 511keV gammas)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483A2C7-8468-CB2D-2CEA-1BE770B89286}"/>
              </a:ext>
            </a:extLst>
          </p:cNvPr>
          <p:cNvGrpSpPr/>
          <p:nvPr/>
        </p:nvGrpSpPr>
        <p:grpSpPr>
          <a:xfrm>
            <a:off x="8286149" y="3540068"/>
            <a:ext cx="3571553" cy="2764249"/>
            <a:chOff x="8586016" y="2753902"/>
            <a:chExt cx="3571553" cy="276424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2A17F08-E368-BE39-FCCE-B357B512EE63}"/>
                </a:ext>
              </a:extLst>
            </p:cNvPr>
            <p:cNvSpPr/>
            <p:nvPr/>
          </p:nvSpPr>
          <p:spPr>
            <a:xfrm>
              <a:off x="8586016" y="2753902"/>
              <a:ext cx="3571553" cy="2698136"/>
            </a:xfrm>
            <a:prstGeom prst="rect">
              <a:avLst/>
            </a:prstGeom>
            <a:solidFill>
              <a:srgbClr val="ADC6FF"/>
            </a:solidFill>
            <a:ln>
              <a:solidFill>
                <a:srgbClr val="ADC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Content Placeholder 2">
              <a:extLst>
                <a:ext uri="{FF2B5EF4-FFF2-40B4-BE49-F238E27FC236}">
                  <a16:creationId xmlns:a16="http://schemas.microsoft.com/office/drawing/2014/main" id="{DC013197-A3CA-AE29-BC1C-ED67B1B486E0}"/>
                </a:ext>
              </a:extLst>
            </p:cNvPr>
            <p:cNvSpPr txBox="1">
              <a:spLocks/>
            </p:cNvSpPr>
            <p:nvPr/>
          </p:nvSpPr>
          <p:spPr>
            <a:xfrm>
              <a:off x="8631613" y="2820015"/>
              <a:ext cx="3525956" cy="2698136"/>
            </a:xfrm>
            <a:prstGeom prst="rect">
              <a:avLst/>
            </a:prstGeom>
            <a:ln w="57150">
              <a:noFill/>
            </a:ln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>
                  <a:solidFill>
                    <a:schemeClr val="tx1"/>
                  </a:solidFill>
                </a:rPr>
                <a:t>Additional properties:</a:t>
              </a:r>
            </a:p>
            <a:p>
              <a:r>
                <a:rPr lang="en-GB" sz="2400" dirty="0">
                  <a:solidFill>
                    <a:schemeClr val="tx1"/>
                  </a:solidFill>
                </a:rPr>
                <a:t>Tuneable opacity</a:t>
              </a:r>
            </a:p>
            <a:p>
              <a:r>
                <a:rPr lang="en-GB" sz="2400" dirty="0">
                  <a:solidFill>
                    <a:schemeClr val="tx1"/>
                  </a:solidFill>
                </a:rPr>
                <a:t>High fluor/isotope concentration is possible</a:t>
              </a:r>
            </a:p>
            <a:p>
              <a:r>
                <a:rPr lang="en-GB" sz="2400" dirty="0">
                  <a:solidFill>
                    <a:schemeClr val="tx1"/>
                  </a:solidFill>
                </a:rPr>
                <a:t>Comparable light yield to transparent scintillators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1825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D40BAC-D4D0-5926-7CF5-35BDBE7F8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0DC0881-71E1-779E-1432-D0184CEC1794}"/>
              </a:ext>
            </a:extLst>
          </p:cNvPr>
          <p:cNvSpPr/>
          <p:nvPr/>
        </p:nvSpPr>
        <p:spPr>
          <a:xfrm>
            <a:off x="2330245" y="3420819"/>
            <a:ext cx="1216865" cy="477671"/>
          </a:xfrm>
          <a:prstGeom prst="rect">
            <a:avLst/>
          </a:prstGeom>
          <a:solidFill>
            <a:srgbClr val="D1DFFF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2B0EF7F-E692-D5BF-780D-18F241FECFBB}"/>
              </a:ext>
            </a:extLst>
          </p:cNvPr>
          <p:cNvSpPr/>
          <p:nvPr/>
        </p:nvSpPr>
        <p:spPr>
          <a:xfrm>
            <a:off x="300824" y="3420819"/>
            <a:ext cx="2029421" cy="2097331"/>
          </a:xfrm>
          <a:prstGeom prst="rect">
            <a:avLst/>
          </a:prstGeom>
          <a:solidFill>
            <a:srgbClr val="DDF45B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4A0851-FC4B-D56C-D3FF-0009D7FE1E6D}"/>
              </a:ext>
            </a:extLst>
          </p:cNvPr>
          <p:cNvSpPr/>
          <p:nvPr/>
        </p:nvSpPr>
        <p:spPr>
          <a:xfrm>
            <a:off x="448670" y="1825625"/>
            <a:ext cx="1801633" cy="477671"/>
          </a:xfrm>
          <a:prstGeom prst="rect">
            <a:avLst/>
          </a:prstGeom>
          <a:solidFill>
            <a:srgbClr val="EFE1FB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F46D323-6FEB-D4CB-6CA8-626F8B86EAC3}"/>
              </a:ext>
            </a:extLst>
          </p:cNvPr>
          <p:cNvSpPr/>
          <p:nvPr/>
        </p:nvSpPr>
        <p:spPr>
          <a:xfrm flipH="1">
            <a:off x="9684773" y="3101681"/>
            <a:ext cx="894733" cy="206477"/>
          </a:xfrm>
          <a:prstGeom prst="rect">
            <a:avLst/>
          </a:prstGeom>
          <a:solidFill>
            <a:srgbClr val="EFE1FB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D9EC5E3-256A-3D21-7467-A08CC33150D6}"/>
              </a:ext>
            </a:extLst>
          </p:cNvPr>
          <p:cNvSpPr/>
          <p:nvPr/>
        </p:nvSpPr>
        <p:spPr>
          <a:xfrm flipH="1">
            <a:off x="11130113" y="3795252"/>
            <a:ext cx="629267" cy="206477"/>
          </a:xfrm>
          <a:prstGeom prst="rect">
            <a:avLst/>
          </a:prstGeom>
          <a:solidFill>
            <a:srgbClr val="D1DFFF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9BB8ABA-5FD6-B203-6BD1-67FFEDDAC1CF}"/>
              </a:ext>
            </a:extLst>
          </p:cNvPr>
          <p:cNvSpPr/>
          <p:nvPr/>
        </p:nvSpPr>
        <p:spPr>
          <a:xfrm flipH="1">
            <a:off x="10579508" y="3795252"/>
            <a:ext cx="550607" cy="206477"/>
          </a:xfrm>
          <a:prstGeom prst="rect">
            <a:avLst/>
          </a:prstGeom>
          <a:solidFill>
            <a:srgbClr val="DDF4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7D81B9-D8C5-E0C8-70EB-8791C2959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 Prototype</a:t>
            </a:r>
            <a:endParaRPr lang="en-GB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2B8DD2-8DE6-A6EB-926D-DC485F35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7F2CB-BDFA-6B05-BDD8-5BF687F8F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21C56-F0E3-F994-0398-CEB039A3F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B8CA929-CF31-1227-3931-CEB290FB236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Combining 3 novel technologies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7261929-E67D-0284-B1FF-030C7E18AE25}"/>
              </a:ext>
            </a:extLst>
          </p:cNvPr>
          <p:cNvSpPr/>
          <p:nvPr/>
        </p:nvSpPr>
        <p:spPr>
          <a:xfrm flipH="1">
            <a:off x="11302178" y="4567085"/>
            <a:ext cx="629267" cy="206477"/>
          </a:xfrm>
          <a:prstGeom prst="rect">
            <a:avLst/>
          </a:prstGeom>
          <a:solidFill>
            <a:srgbClr val="D1DFFF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3B23B8B2-9193-484D-BD9F-4EE068E7D338}"/>
              </a:ext>
            </a:extLst>
          </p:cNvPr>
          <p:cNvSpPr txBox="1">
            <a:spLocks/>
          </p:cNvSpPr>
          <p:nvPr/>
        </p:nvSpPr>
        <p:spPr>
          <a:xfrm>
            <a:off x="300825" y="4030356"/>
            <a:ext cx="2029420" cy="1304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Separate Cherenkov and scintillation light in time</a:t>
            </a:r>
          </a:p>
        </p:txBody>
      </p:sp>
      <p:sp>
        <p:nvSpPr>
          <p:cNvPr id="14" name="Content Placeholder 14">
            <a:extLst>
              <a:ext uri="{FF2B5EF4-FFF2-40B4-BE49-F238E27FC236}">
                <a16:creationId xmlns:a16="http://schemas.microsoft.com/office/drawing/2014/main" id="{82A8872A-C6C3-E4B1-474B-13494A30E6BC}"/>
              </a:ext>
            </a:extLst>
          </p:cNvPr>
          <p:cNvSpPr txBox="1">
            <a:spLocks/>
          </p:cNvSpPr>
          <p:nvPr/>
        </p:nvSpPr>
        <p:spPr>
          <a:xfrm>
            <a:off x="2330245" y="4030356"/>
            <a:ext cx="2177845" cy="1669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Stochastic confinement of light for improved PID</a:t>
            </a:r>
            <a:endParaRPr lang="en-GB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9B4E522-7A01-F4BC-1724-6036ADF013B2}"/>
              </a:ext>
            </a:extLst>
          </p:cNvPr>
          <p:cNvCxnSpPr/>
          <p:nvPr/>
        </p:nvCxnSpPr>
        <p:spPr>
          <a:xfrm>
            <a:off x="2330245" y="3898490"/>
            <a:ext cx="0" cy="1627239"/>
          </a:xfrm>
          <a:prstGeom prst="line">
            <a:avLst/>
          </a:prstGeom>
          <a:ln>
            <a:solidFill>
              <a:srgbClr val="51536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BFB794E1-D04B-2991-BBA2-2BEA4D21B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20" y="1825625"/>
            <a:ext cx="4929946" cy="209733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OWL-fibres</a:t>
            </a:r>
          </a:p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Based on WOMs (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IceCube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Wavelength shifter coated on 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fibre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to 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maximise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photon capture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Hybrid-Slow</a:t>
            </a:r>
            <a:r>
              <a:rPr lang="en-US" dirty="0"/>
              <a:t>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Opaque Scintillator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D54A47A-5B7F-0D1B-FB14-649D093E89A0}"/>
              </a:ext>
            </a:extLst>
          </p:cNvPr>
          <p:cNvSpPr/>
          <p:nvPr/>
        </p:nvSpPr>
        <p:spPr>
          <a:xfrm flipH="1">
            <a:off x="10751572" y="4567085"/>
            <a:ext cx="550607" cy="206477"/>
          </a:xfrm>
          <a:prstGeom prst="rect">
            <a:avLst/>
          </a:prstGeom>
          <a:solidFill>
            <a:srgbClr val="DDF4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5B8AC8B-41EC-093D-8B6B-689CD451914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2566" y="2033422"/>
            <a:ext cx="6605652" cy="411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69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3AE4D-5E07-0454-45CE-72B0079E7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Hybrid-Slow Scintillator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EC22E-2ADF-EC44-0E5D-13D9D8451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Slow scintillator separates Cherenkov and scintillation signals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BE738-FC0D-3A36-9438-2079D5DCA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D4D33-3CAE-6A82-60DA-8488A539E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202EB-C913-02C6-4E87-DBA95E049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11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BDD4CA4-CBBE-2782-1FA3-0A4491D0B63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Cherenkov/Scintillator ratio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B518027-2D67-7B89-D12E-41B981EB9E94}"/>
              </a:ext>
            </a:extLst>
          </p:cNvPr>
          <p:cNvGrpSpPr/>
          <p:nvPr/>
        </p:nvGrpSpPr>
        <p:grpSpPr>
          <a:xfrm>
            <a:off x="6302331" y="1370253"/>
            <a:ext cx="5586120" cy="4761260"/>
            <a:chOff x="6302331" y="1370253"/>
            <a:chExt cx="5586120" cy="476126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02F342B-B9AD-2D4A-82CA-5A9905260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02331" y="1370253"/>
              <a:ext cx="5586119" cy="4117493"/>
            </a:xfrm>
            <a:prstGeom prst="rect">
              <a:avLst/>
            </a:prstGeom>
            <a:ln w="57150">
              <a:solidFill>
                <a:srgbClr val="C5E30F"/>
              </a:solidFill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6F4AA17-E821-DE5F-1037-6CD8702A7AC7}"/>
                </a:ext>
              </a:extLst>
            </p:cNvPr>
            <p:cNvSpPr txBox="1"/>
            <p:nvPr/>
          </p:nvSpPr>
          <p:spPr>
            <a:xfrm>
              <a:off x="6302331" y="5546738"/>
              <a:ext cx="5586120" cy="58477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Development of a Bi-solvent Liquid Scintillator with Slow Light Emission, </a:t>
              </a:r>
              <a:r>
                <a:rPr lang="en-US" sz="1600" dirty="0" err="1"/>
                <a:t>H.Th.J</a:t>
              </a:r>
              <a:r>
                <a:rPr lang="en-US" sz="1600" dirty="0"/>
                <a:t>. Steiger et al., 2024 </a:t>
              </a:r>
              <a:endParaRPr lang="en-GB" sz="1600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D7DBA49-5A9A-0EC9-4B6B-2EA0896E6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752" y="4001294"/>
            <a:ext cx="2978696" cy="2236635"/>
          </a:xfrm>
          <a:prstGeom prst="rect">
            <a:avLst/>
          </a:prstGeom>
          <a:ln w="57150">
            <a:solidFill>
              <a:srgbClr val="C5E30F"/>
            </a:solidFill>
          </a:ln>
        </p:spPr>
      </p:pic>
    </p:spTree>
    <p:extLst>
      <p:ext uri="{BB962C8B-B14F-4D97-AF65-F5344CB8AC3E}">
        <p14:creationId xmlns:p14="http://schemas.microsoft.com/office/powerpoint/2010/main" val="14562859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0EBB3-E8B8-1811-0078-B867F21EB3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D7C87-15D2-AA26-0414-725413B50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Hybrid-Slow Scintillator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080E1-127A-C2BA-4FF1-E0B8148BF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83942" cy="4351338"/>
          </a:xfrm>
        </p:spPr>
        <p:txBody>
          <a:bodyPr>
            <a:normAutofit/>
          </a:bodyPr>
          <a:lstStyle/>
          <a:p>
            <a:r>
              <a:rPr lang="en-GB" sz="2400" dirty="0"/>
              <a:t>Slow scintillator separates Cherenkov and scintillation signals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343F3-98B0-731E-7004-8ECA1AF6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9B597-B664-187C-A0B9-597D7DB8B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43DDF-2A4B-C78C-D80C-2CB624E30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12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FA7660C-9971-FDEA-45AD-F6BB06F2D28D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Cherenkov/Scintillator ratio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B40EE1-AC1B-F8EB-F005-0FEB81B6E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752" y="4001294"/>
            <a:ext cx="2978696" cy="2236635"/>
          </a:xfrm>
          <a:prstGeom prst="rect">
            <a:avLst/>
          </a:prstGeom>
          <a:ln w="57150">
            <a:solidFill>
              <a:srgbClr val="C5E30F"/>
            </a:solidFill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F90FF1A-97EB-0A27-3308-83103002F3E7}"/>
              </a:ext>
            </a:extLst>
          </p:cNvPr>
          <p:cNvGrpSpPr/>
          <p:nvPr/>
        </p:nvGrpSpPr>
        <p:grpSpPr>
          <a:xfrm>
            <a:off x="6990735" y="1339850"/>
            <a:ext cx="4924946" cy="4926806"/>
            <a:chOff x="6647621" y="1048415"/>
            <a:chExt cx="5268060" cy="5218241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FD39A48-3AD6-C327-594E-6FDA5C78D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5557"/>
            <a:stretch/>
          </p:blipFill>
          <p:spPr>
            <a:xfrm>
              <a:off x="6647621" y="1048415"/>
              <a:ext cx="5268060" cy="5218241"/>
            </a:xfrm>
            <a:prstGeom prst="rect">
              <a:avLst/>
            </a:prstGeom>
            <a:ln w="57150">
              <a:solidFill>
                <a:srgbClr val="C5E30F"/>
              </a:solidFill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Content Placeholder 2">
                  <a:extLst>
                    <a:ext uri="{FF2B5EF4-FFF2-40B4-BE49-F238E27FC236}">
                      <a16:creationId xmlns:a16="http://schemas.microsoft.com/office/drawing/2014/main" id="{88E4CA9A-9A6F-DB32-499B-28BB4D1D92C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Content Placeholder 2">
                  <a:extLst>
                    <a:ext uri="{FF2B5EF4-FFF2-40B4-BE49-F238E27FC236}">
                      <a16:creationId xmlns:a16="http://schemas.microsoft.com/office/drawing/2014/main" id="{88E4CA9A-9A6F-DB32-499B-28BB4D1D92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blipFill>
                  <a:blip r:embed="rId4"/>
                  <a:stretch>
                    <a:fillRect r="-441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Content Placeholder 2">
                  <a:extLst>
                    <a:ext uri="{FF2B5EF4-FFF2-40B4-BE49-F238E27FC236}">
                      <a16:creationId xmlns:a16="http://schemas.microsoft.com/office/drawing/2014/main" id="{F95D2DFD-A319-A499-F6E8-54C38711FE0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GB" sz="200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Content Placeholder 2">
                  <a:extLst>
                    <a:ext uri="{FF2B5EF4-FFF2-40B4-BE49-F238E27FC236}">
                      <a16:creationId xmlns:a16="http://schemas.microsoft.com/office/drawing/2014/main" id="{F95D2DFD-A319-A499-F6E8-54C38711FE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blipFill>
                  <a:blip r:embed="rId5"/>
                  <a:stretch>
                    <a:fillRect r="-833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Content Placeholder 2">
                  <a:extLst>
                    <a:ext uri="{FF2B5EF4-FFF2-40B4-BE49-F238E27FC236}">
                      <a16:creationId xmlns:a16="http://schemas.microsoft.com/office/drawing/2014/main" id="{E7BC8226-6E97-6635-2E2B-FD6BE726014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Content Placeholder 2">
                  <a:extLst>
                    <a:ext uri="{FF2B5EF4-FFF2-40B4-BE49-F238E27FC236}">
                      <a16:creationId xmlns:a16="http://schemas.microsoft.com/office/drawing/2014/main" id="{E7BC8226-6E97-6635-2E2B-FD6BE72601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Content Placeholder 2">
                  <a:extLst>
                    <a:ext uri="{FF2B5EF4-FFF2-40B4-BE49-F238E27FC236}">
                      <a16:creationId xmlns:a16="http://schemas.microsoft.com/office/drawing/2014/main" id="{5E6EF458-038E-1B26-6CE3-619AAD71F14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BD1622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Content Placeholder 2">
                  <a:extLst>
                    <a:ext uri="{FF2B5EF4-FFF2-40B4-BE49-F238E27FC236}">
                      <a16:creationId xmlns:a16="http://schemas.microsoft.com/office/drawing/2014/main" id="{5E6EF458-038E-1B26-6CE3-619AAD71F1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6D4967E-9960-F9EE-2E37-FF876945B771}"/>
              </a:ext>
            </a:extLst>
          </p:cNvPr>
          <p:cNvSpPr txBox="1">
            <a:spLocks/>
          </p:cNvSpPr>
          <p:nvPr/>
        </p:nvSpPr>
        <p:spPr>
          <a:xfrm>
            <a:off x="6990735" y="876812"/>
            <a:ext cx="4924946" cy="570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/>
              <a:t>C/S for 2.8 MeV deposited in detector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7A2A1B8-04AE-08C7-5C1F-045B8523661F}"/>
              </a:ext>
            </a:extLst>
          </p:cNvPr>
          <p:cNvSpPr txBox="1">
            <a:spLocks/>
          </p:cNvSpPr>
          <p:nvPr/>
        </p:nvSpPr>
        <p:spPr>
          <a:xfrm>
            <a:off x="8807245" y="4099127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(1.78 MeV)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7FCF85C-8711-26D7-5D4B-30ABC2C08483}"/>
              </a:ext>
            </a:extLst>
          </p:cNvPr>
          <p:cNvSpPr txBox="1">
            <a:spLocks/>
          </p:cNvSpPr>
          <p:nvPr/>
        </p:nvSpPr>
        <p:spPr>
          <a:xfrm>
            <a:off x="10943050" y="4099126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(0.38 MeV)</a:t>
            </a:r>
          </a:p>
        </p:txBody>
      </p:sp>
    </p:spTree>
    <p:extLst>
      <p:ext uri="{BB962C8B-B14F-4D97-AF65-F5344CB8AC3E}">
        <p14:creationId xmlns:p14="http://schemas.microsoft.com/office/powerpoint/2010/main" val="4228703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CC457-78B1-CEE2-BAA3-05F71D7F6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Beta Decay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A7BF4-F94D-40A8-C29C-F25562F08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Occurs when single beta decay is energetically forbidden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B86F3-B8F5-CB35-7009-A66DBE0E6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B58-AAC3-4E54-8B02-19FB5FB499D9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BCF6D-1632-2622-244D-F4E0C4F14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99A9C-9B3B-799B-BE5B-601292970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pic>
        <p:nvPicPr>
          <p:cNvPr id="118" name="Picture 117">
            <a:extLst>
              <a:ext uri="{FF2B5EF4-FFF2-40B4-BE49-F238E27FC236}">
                <a16:creationId xmlns:a16="http://schemas.microsoft.com/office/drawing/2014/main" id="{DB2070AD-96F3-3182-31A8-50256A52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816" y="2802615"/>
            <a:ext cx="3257550" cy="3457575"/>
          </a:xfrm>
          <a:prstGeom prst="rect">
            <a:avLst/>
          </a:prstGeom>
          <a:ln w="76200">
            <a:solidFill>
              <a:srgbClr val="51536E"/>
            </a:solidFill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3E28AAE-5568-778E-843F-EB96E17E71B3}"/>
              </a:ext>
            </a:extLst>
          </p:cNvPr>
          <p:cNvGrpSpPr/>
          <p:nvPr/>
        </p:nvGrpSpPr>
        <p:grpSpPr>
          <a:xfrm>
            <a:off x="6843283" y="1239619"/>
            <a:ext cx="4854530" cy="2268545"/>
            <a:chOff x="6843283" y="1239619"/>
            <a:chExt cx="4854530" cy="226854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2ED68F0-C11F-3D4B-F6DD-FE3A06F142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>
            <a:xfrm>
              <a:off x="6843283" y="1239619"/>
              <a:ext cx="4854530" cy="2268545"/>
            </a:xfrm>
            <a:prstGeom prst="rect">
              <a:avLst/>
            </a:prstGeom>
            <a:ln w="76200">
              <a:solidFill>
                <a:srgbClr val="51536E"/>
              </a:solidFill>
            </a:ln>
          </p:spPr>
        </p:pic>
        <p:sp>
          <p:nvSpPr>
            <p:cNvPr id="54" name="Content Placeholder 2">
              <a:extLst>
                <a:ext uri="{FF2B5EF4-FFF2-40B4-BE49-F238E27FC236}">
                  <a16:creationId xmlns:a16="http://schemas.microsoft.com/office/drawing/2014/main" id="{26EAD2CA-4083-B26F-B35F-24B215A15B0E}"/>
                </a:ext>
              </a:extLst>
            </p:cNvPr>
            <p:cNvSpPr txBox="1">
              <a:spLocks/>
            </p:cNvSpPr>
            <p:nvPr/>
          </p:nvSpPr>
          <p:spPr>
            <a:xfrm>
              <a:off x="6843283" y="1239619"/>
              <a:ext cx="924201" cy="4910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400" dirty="0"/>
                <a:t>2</a:t>
              </a:r>
              <a:r>
                <a:rPr lang="el-GR" sz="2400" dirty="0"/>
                <a:t>νββ</a:t>
              </a:r>
              <a:endParaRPr lang="en-GB" sz="24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135EC39-D740-2671-120A-980125525002}"/>
              </a:ext>
            </a:extLst>
          </p:cNvPr>
          <p:cNvGrpSpPr/>
          <p:nvPr/>
        </p:nvGrpSpPr>
        <p:grpSpPr>
          <a:xfrm>
            <a:off x="6843283" y="3822865"/>
            <a:ext cx="4854530" cy="2275852"/>
            <a:chOff x="6843283" y="3822865"/>
            <a:chExt cx="4854530" cy="227585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1AD86D6-CA6D-5266-D02A-E0A23FF413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839"/>
            <a:stretch/>
          </p:blipFill>
          <p:spPr>
            <a:xfrm>
              <a:off x="6843283" y="3822865"/>
              <a:ext cx="4854530" cy="2275852"/>
            </a:xfrm>
            <a:prstGeom prst="rect">
              <a:avLst/>
            </a:prstGeom>
            <a:ln w="76200">
              <a:solidFill>
                <a:srgbClr val="51536E"/>
              </a:solidFill>
            </a:ln>
          </p:spPr>
        </p:pic>
        <p:sp>
          <p:nvSpPr>
            <p:cNvPr id="55" name="Content Placeholder 2">
              <a:extLst>
                <a:ext uri="{FF2B5EF4-FFF2-40B4-BE49-F238E27FC236}">
                  <a16:creationId xmlns:a16="http://schemas.microsoft.com/office/drawing/2014/main" id="{9C3DF839-CC22-B40E-E4E5-753C373FB736}"/>
                </a:ext>
              </a:extLst>
            </p:cNvPr>
            <p:cNvSpPr txBox="1">
              <a:spLocks/>
            </p:cNvSpPr>
            <p:nvPr/>
          </p:nvSpPr>
          <p:spPr>
            <a:xfrm>
              <a:off x="6843283" y="3832604"/>
              <a:ext cx="924201" cy="4910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400" dirty="0"/>
                <a:t>0</a:t>
              </a:r>
              <a:r>
                <a:rPr lang="el-GR" sz="2400" dirty="0"/>
                <a:t>νββ</a:t>
              </a:r>
              <a:endParaRPr lang="en-GB" sz="2400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4136DD3-3F7D-E5BE-F517-8F396189091D}"/>
              </a:ext>
            </a:extLst>
          </p:cNvPr>
          <p:cNvSpPr txBox="1"/>
          <p:nvPr/>
        </p:nvSpPr>
        <p:spPr>
          <a:xfrm>
            <a:off x="6843283" y="3126658"/>
            <a:ext cx="219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Standard Model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10947-69BB-7A5B-53B9-78730FA7F917}"/>
              </a:ext>
            </a:extLst>
          </p:cNvPr>
          <p:cNvSpPr txBox="1"/>
          <p:nvPr/>
        </p:nvSpPr>
        <p:spPr>
          <a:xfrm>
            <a:off x="6843282" y="5729385"/>
            <a:ext cx="292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Beyond Standard Model</a:t>
            </a:r>
          </a:p>
        </p:txBody>
      </p:sp>
    </p:spTree>
    <p:extLst>
      <p:ext uri="{BB962C8B-B14F-4D97-AF65-F5344CB8AC3E}">
        <p14:creationId xmlns:p14="http://schemas.microsoft.com/office/powerpoint/2010/main" val="9145086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7C1DB-B1B5-A477-F878-43C176B5E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D3E52-B81C-60B1-1D32-5CD845564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Hybrid-Slow Scintillator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8F541-8B45-29D6-FF6D-2144E92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83942" cy="4351338"/>
          </a:xfrm>
        </p:spPr>
        <p:txBody>
          <a:bodyPr>
            <a:normAutofit/>
          </a:bodyPr>
          <a:lstStyle/>
          <a:p>
            <a:r>
              <a:rPr lang="en-GB" sz="2400" dirty="0"/>
              <a:t>Slow scintillator separates Cherenkov and scintillation signals</a:t>
            </a:r>
          </a:p>
          <a:p>
            <a:r>
              <a:rPr lang="en-GB" sz="2400" dirty="0"/>
              <a:t>Ratio of Cherenkov to scintillation light depends on particle</a:t>
            </a:r>
          </a:p>
          <a:p>
            <a:pPr marL="0" indent="0">
              <a:buNone/>
            </a:pPr>
            <a:r>
              <a:rPr lang="en-GB" sz="2400" dirty="0"/>
              <a:t>  </a:t>
            </a:r>
            <a:r>
              <a:rPr lang="en-GB" sz="2400" dirty="0">
                <a:solidFill>
                  <a:srgbClr val="BD1622"/>
                </a:solidFill>
              </a:rPr>
              <a:t> =&gt; Particle ID from C/S ratio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56E49-2544-F8D3-1D47-9811EFF54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DF8C6-346D-17BD-AD29-CF8EE514D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E7A71-0926-D9AA-A6D6-2C83CE47B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12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8D0A7A-148F-5351-40A2-5F372CD660B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Cherenkov/Scintillator ratio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22C34E9-1ABE-8F47-5A94-D098E2649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752" y="4001294"/>
            <a:ext cx="2978696" cy="2236635"/>
          </a:xfrm>
          <a:prstGeom prst="rect">
            <a:avLst/>
          </a:prstGeom>
          <a:ln w="57150">
            <a:solidFill>
              <a:srgbClr val="C5E30F"/>
            </a:solidFill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EC99D44-055A-07DB-BE53-9895A6A4D080}"/>
              </a:ext>
            </a:extLst>
          </p:cNvPr>
          <p:cNvGrpSpPr/>
          <p:nvPr/>
        </p:nvGrpSpPr>
        <p:grpSpPr>
          <a:xfrm>
            <a:off x="6990735" y="1339850"/>
            <a:ext cx="4924946" cy="4926806"/>
            <a:chOff x="6647621" y="1048415"/>
            <a:chExt cx="5268060" cy="5218241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472229F-DAEE-16A0-88AF-B1A8661D0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5557"/>
            <a:stretch/>
          </p:blipFill>
          <p:spPr>
            <a:xfrm>
              <a:off x="6647621" y="1048415"/>
              <a:ext cx="5268060" cy="5218241"/>
            </a:xfrm>
            <a:prstGeom prst="rect">
              <a:avLst/>
            </a:prstGeom>
            <a:ln w="57150">
              <a:solidFill>
                <a:srgbClr val="C5E30F"/>
              </a:solidFill>
            </a:ln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Content Placeholder 2">
                  <a:extLst>
                    <a:ext uri="{FF2B5EF4-FFF2-40B4-BE49-F238E27FC236}">
                      <a16:creationId xmlns:a16="http://schemas.microsoft.com/office/drawing/2014/main" id="{E9B6AC2C-205F-B738-0C36-D30AC039769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>
            <p:sp>
              <p:nvSpPr>
                <p:cNvPr id="20" name="Content Placeholder 2">
                  <a:extLst>
                    <a:ext uri="{FF2B5EF4-FFF2-40B4-BE49-F238E27FC236}">
                      <a16:creationId xmlns:a16="http://schemas.microsoft.com/office/drawing/2014/main" id="{E9B6AC2C-205F-B738-0C36-D30AC03976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blipFill>
                  <a:blip r:embed="rId4"/>
                  <a:stretch>
                    <a:fillRect r="-294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Content Placeholder 2">
                  <a:extLst>
                    <a:ext uri="{FF2B5EF4-FFF2-40B4-BE49-F238E27FC236}">
                      <a16:creationId xmlns:a16="http://schemas.microsoft.com/office/drawing/2014/main" id="{F0BF2892-145B-B478-48E7-C6D4DF15604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GB" sz="200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>
            <p:sp>
              <p:nvSpPr>
                <p:cNvPr id="21" name="Content Placeholder 2">
                  <a:extLst>
                    <a:ext uri="{FF2B5EF4-FFF2-40B4-BE49-F238E27FC236}">
                      <a16:creationId xmlns:a16="http://schemas.microsoft.com/office/drawing/2014/main" id="{F0BF2892-145B-B478-48E7-C6D4DF1560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blipFill>
                  <a:blip r:embed="rId5"/>
                  <a:stretch>
                    <a:fillRect r="-740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Content Placeholder 2">
                  <a:extLst>
                    <a:ext uri="{FF2B5EF4-FFF2-40B4-BE49-F238E27FC236}">
                      <a16:creationId xmlns:a16="http://schemas.microsoft.com/office/drawing/2014/main" id="{C1AC10FA-6ED8-1216-3925-869E11BA654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>
            <p:sp>
              <p:nvSpPr>
                <p:cNvPr id="22" name="Content Placeholder 2">
                  <a:extLst>
                    <a:ext uri="{FF2B5EF4-FFF2-40B4-BE49-F238E27FC236}">
                      <a16:creationId xmlns:a16="http://schemas.microsoft.com/office/drawing/2014/main" id="{C1AC10FA-6ED8-1216-3925-869E11BA65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Content Placeholder 2">
                  <a:extLst>
                    <a:ext uri="{FF2B5EF4-FFF2-40B4-BE49-F238E27FC236}">
                      <a16:creationId xmlns:a16="http://schemas.microsoft.com/office/drawing/2014/main" id="{9B4223CD-B5BC-15EE-912D-103BCAA1168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BD1622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>
            <p:sp>
              <p:nvSpPr>
                <p:cNvPr id="23" name="Content Placeholder 2">
                  <a:extLst>
                    <a:ext uri="{FF2B5EF4-FFF2-40B4-BE49-F238E27FC236}">
                      <a16:creationId xmlns:a16="http://schemas.microsoft.com/office/drawing/2014/main" id="{9B4223CD-B5BC-15EE-912D-103BCAA116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976B5D7-AAE2-F5A3-630A-C6D5CA8A010C}"/>
              </a:ext>
            </a:extLst>
          </p:cNvPr>
          <p:cNvSpPr txBox="1">
            <a:spLocks/>
          </p:cNvSpPr>
          <p:nvPr/>
        </p:nvSpPr>
        <p:spPr>
          <a:xfrm>
            <a:off x="6990735" y="876812"/>
            <a:ext cx="4924946" cy="570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/>
              <a:t>C/S for 2.8 MeV deposited in detector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71726C-D422-6EB2-A429-A9796CDDDAD2}"/>
              </a:ext>
            </a:extLst>
          </p:cNvPr>
          <p:cNvSpPr txBox="1">
            <a:spLocks/>
          </p:cNvSpPr>
          <p:nvPr/>
        </p:nvSpPr>
        <p:spPr>
          <a:xfrm>
            <a:off x="8807245" y="4099127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(1.78 MeV)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4CBC654-4FCB-3167-32D1-195E32A697A0}"/>
              </a:ext>
            </a:extLst>
          </p:cNvPr>
          <p:cNvSpPr txBox="1">
            <a:spLocks/>
          </p:cNvSpPr>
          <p:nvPr/>
        </p:nvSpPr>
        <p:spPr>
          <a:xfrm>
            <a:off x="10943050" y="4099126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(0.38 MeV)</a:t>
            </a:r>
          </a:p>
        </p:txBody>
      </p:sp>
    </p:spTree>
    <p:extLst>
      <p:ext uri="{BB962C8B-B14F-4D97-AF65-F5344CB8AC3E}">
        <p14:creationId xmlns:p14="http://schemas.microsoft.com/office/powerpoint/2010/main" val="26289936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58ECC7-C3BD-9447-4394-0ED0E446D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F49AA6-3B0A-1792-992C-CD89A6E64150}"/>
              </a:ext>
            </a:extLst>
          </p:cNvPr>
          <p:cNvSpPr/>
          <p:nvPr/>
        </p:nvSpPr>
        <p:spPr>
          <a:xfrm>
            <a:off x="2330245" y="3420819"/>
            <a:ext cx="2823478" cy="2097331"/>
          </a:xfrm>
          <a:prstGeom prst="rect">
            <a:avLst/>
          </a:prstGeom>
          <a:solidFill>
            <a:srgbClr val="ADC6FF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19E9FF-5293-EF47-DEC6-B6E8C78E9D11}"/>
              </a:ext>
            </a:extLst>
          </p:cNvPr>
          <p:cNvSpPr/>
          <p:nvPr/>
        </p:nvSpPr>
        <p:spPr>
          <a:xfrm>
            <a:off x="300824" y="3420819"/>
            <a:ext cx="2029421" cy="2097331"/>
          </a:xfrm>
          <a:prstGeom prst="rect">
            <a:avLst/>
          </a:prstGeom>
          <a:solidFill>
            <a:srgbClr val="DDF45B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005D0D-20F8-1BC2-9441-B3FDCA217263}"/>
              </a:ext>
            </a:extLst>
          </p:cNvPr>
          <p:cNvSpPr/>
          <p:nvPr/>
        </p:nvSpPr>
        <p:spPr>
          <a:xfrm>
            <a:off x="448670" y="1825625"/>
            <a:ext cx="1801633" cy="477671"/>
          </a:xfrm>
          <a:prstGeom prst="rect">
            <a:avLst/>
          </a:prstGeom>
          <a:solidFill>
            <a:srgbClr val="EFE1FB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4A7FF3-EBA8-7DA7-971A-7986A4ADF950}"/>
              </a:ext>
            </a:extLst>
          </p:cNvPr>
          <p:cNvSpPr/>
          <p:nvPr/>
        </p:nvSpPr>
        <p:spPr>
          <a:xfrm flipH="1">
            <a:off x="9684773" y="3101681"/>
            <a:ext cx="894733" cy="206477"/>
          </a:xfrm>
          <a:prstGeom prst="rect">
            <a:avLst/>
          </a:prstGeom>
          <a:solidFill>
            <a:srgbClr val="EFE1FB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DCBA105-F468-7246-8038-1E32B280D363}"/>
              </a:ext>
            </a:extLst>
          </p:cNvPr>
          <p:cNvSpPr/>
          <p:nvPr/>
        </p:nvSpPr>
        <p:spPr>
          <a:xfrm flipH="1">
            <a:off x="11130113" y="3795252"/>
            <a:ext cx="629267" cy="206477"/>
          </a:xfrm>
          <a:prstGeom prst="rect">
            <a:avLst/>
          </a:prstGeom>
          <a:solidFill>
            <a:srgbClr val="ADC6FF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3896D8D-39B0-701D-14BD-01D421702D1D}"/>
              </a:ext>
            </a:extLst>
          </p:cNvPr>
          <p:cNvSpPr/>
          <p:nvPr/>
        </p:nvSpPr>
        <p:spPr>
          <a:xfrm flipH="1">
            <a:off x="10579508" y="3795252"/>
            <a:ext cx="550607" cy="206477"/>
          </a:xfrm>
          <a:prstGeom prst="rect">
            <a:avLst/>
          </a:prstGeom>
          <a:solidFill>
            <a:srgbClr val="DDF4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A565F0-CC91-7543-E13B-BF69D7274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 Prototype</a:t>
            </a:r>
            <a:endParaRPr lang="en-GB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32993-CCE8-BEC0-06F1-6D5EA5834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7776F-15A9-0577-0845-B424F1E52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4795E-3901-40E2-4948-106B57A12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13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4499CB-27F7-5734-D6BA-EB2CE55E63E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Combining 3 novel technologies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BDAFDF-3CD1-F5F9-EB89-406060FA36A3}"/>
              </a:ext>
            </a:extLst>
          </p:cNvPr>
          <p:cNvSpPr/>
          <p:nvPr/>
        </p:nvSpPr>
        <p:spPr>
          <a:xfrm flipH="1">
            <a:off x="11302178" y="4567085"/>
            <a:ext cx="629267" cy="206477"/>
          </a:xfrm>
          <a:prstGeom prst="rect">
            <a:avLst/>
          </a:prstGeom>
          <a:solidFill>
            <a:srgbClr val="ADC6FF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EA86BF08-A727-AC32-74D5-99FECE15B1AE}"/>
              </a:ext>
            </a:extLst>
          </p:cNvPr>
          <p:cNvSpPr txBox="1">
            <a:spLocks/>
          </p:cNvSpPr>
          <p:nvPr/>
        </p:nvSpPr>
        <p:spPr>
          <a:xfrm>
            <a:off x="300825" y="4030356"/>
            <a:ext cx="2029420" cy="1304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Separate Cherenkov and scintillation light in time</a:t>
            </a:r>
          </a:p>
        </p:txBody>
      </p:sp>
      <p:sp>
        <p:nvSpPr>
          <p:cNvPr id="14" name="Content Placeholder 14">
            <a:extLst>
              <a:ext uri="{FF2B5EF4-FFF2-40B4-BE49-F238E27FC236}">
                <a16:creationId xmlns:a16="http://schemas.microsoft.com/office/drawing/2014/main" id="{9561256C-83AE-D92E-F182-3C0CB8410901}"/>
              </a:ext>
            </a:extLst>
          </p:cNvPr>
          <p:cNvSpPr txBox="1">
            <a:spLocks/>
          </p:cNvSpPr>
          <p:nvPr/>
        </p:nvSpPr>
        <p:spPr>
          <a:xfrm>
            <a:off x="2330245" y="4030356"/>
            <a:ext cx="2177845" cy="1669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Stochastic confinement of light for improved PID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A157C61-8452-49F7-D9E1-35C0C1A20D6A}"/>
              </a:ext>
            </a:extLst>
          </p:cNvPr>
          <p:cNvCxnSpPr/>
          <p:nvPr/>
        </p:nvCxnSpPr>
        <p:spPr>
          <a:xfrm>
            <a:off x="2330245" y="3898490"/>
            <a:ext cx="0" cy="1627239"/>
          </a:xfrm>
          <a:prstGeom prst="line">
            <a:avLst/>
          </a:prstGeom>
          <a:ln>
            <a:solidFill>
              <a:srgbClr val="51536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61A73CB-CAD9-FF5F-D304-7B40711189D3}"/>
              </a:ext>
            </a:extLst>
          </p:cNvPr>
          <p:cNvSpPr/>
          <p:nvPr/>
        </p:nvSpPr>
        <p:spPr>
          <a:xfrm flipH="1">
            <a:off x="10751572" y="4567085"/>
            <a:ext cx="550607" cy="206477"/>
          </a:xfrm>
          <a:prstGeom prst="rect">
            <a:avLst/>
          </a:prstGeom>
          <a:solidFill>
            <a:srgbClr val="DDF4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A2C79EDF-EF51-85CA-FD89-EAB28BF5E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20" y="1825625"/>
            <a:ext cx="4929946" cy="209733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OWL-fibres</a:t>
            </a:r>
          </a:p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Based on WOMs (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IceCube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Wavelength shifter coated on 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fibre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to 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</a:rPr>
              <a:t>maximise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 photon capture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Hybrid-Slow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Opaque Scintillator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4155E3-341E-5D6B-E6B6-5350611122B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2566" y="2033422"/>
            <a:ext cx="6605652" cy="411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785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A49100-601C-9290-E49A-6EC94FBC1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D767F-B391-84B7-B43D-0ACBA98F3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Hybrid-Opaque Scintillator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A0CBB-F8F9-4DE6-6DB3-F0C13C877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054213" cy="4351338"/>
          </a:xfrm>
        </p:spPr>
        <p:txBody>
          <a:bodyPr>
            <a:normAutofit/>
          </a:bodyPr>
          <a:lstStyle/>
          <a:p>
            <a:r>
              <a:rPr lang="en-GB" sz="2400" dirty="0"/>
              <a:t>Both Hybrid and Opaque Scintillator give PID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E3244-AC12-D430-BB6A-3E45863E6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72767-B81D-1A99-E7C5-D5591D65A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28618-E96E-BAE8-5A25-FBE21ED57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14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175888A-046F-D767-ED1C-17C54FC82A3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PID &amp; Positron Energy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8F26932-CA37-938C-9449-090BA0E24C73}"/>
              </a:ext>
            </a:extLst>
          </p:cNvPr>
          <p:cNvGrpSpPr/>
          <p:nvPr/>
        </p:nvGrpSpPr>
        <p:grpSpPr>
          <a:xfrm>
            <a:off x="6990735" y="1339850"/>
            <a:ext cx="4924946" cy="4926806"/>
            <a:chOff x="6647621" y="1048415"/>
            <a:chExt cx="5268060" cy="521824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D3A2ECC-35F2-76E7-0F0A-AFB61CC71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5557"/>
            <a:stretch/>
          </p:blipFill>
          <p:spPr>
            <a:xfrm>
              <a:off x="6647621" y="1048415"/>
              <a:ext cx="5268060" cy="5218241"/>
            </a:xfrm>
            <a:prstGeom prst="rect">
              <a:avLst/>
            </a:prstGeom>
            <a:ln w="57150">
              <a:solidFill>
                <a:srgbClr val="C5E30F"/>
              </a:solidFill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ontent Placeholder 2">
                  <a:extLst>
                    <a:ext uri="{FF2B5EF4-FFF2-40B4-BE49-F238E27FC236}">
                      <a16:creationId xmlns:a16="http://schemas.microsoft.com/office/drawing/2014/main" id="{73993E5A-D112-2C78-0A26-BE6AD1CCEB64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Content Placeholder 2">
                  <a:extLst>
                    <a:ext uri="{FF2B5EF4-FFF2-40B4-BE49-F238E27FC236}">
                      <a16:creationId xmlns:a16="http://schemas.microsoft.com/office/drawing/2014/main" id="{73993E5A-D112-2C78-0A26-BE6AD1CCEB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blipFill>
                  <a:blip r:embed="rId3"/>
                  <a:stretch>
                    <a:fillRect r="-441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3AE8563C-DEDC-F876-4D67-36274B78193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GB" sz="200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3AE8563C-DEDC-F876-4D67-36274B7819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blipFill>
                  <a:blip r:embed="rId4"/>
                  <a:stretch>
                    <a:fillRect r="-833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ontent Placeholder 2">
                  <a:extLst>
                    <a:ext uri="{FF2B5EF4-FFF2-40B4-BE49-F238E27FC236}">
                      <a16:creationId xmlns:a16="http://schemas.microsoft.com/office/drawing/2014/main" id="{E90A4B37-22AC-24BE-9413-A208904FDE3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Content Placeholder 2">
                  <a:extLst>
                    <a:ext uri="{FF2B5EF4-FFF2-40B4-BE49-F238E27FC236}">
                      <a16:creationId xmlns:a16="http://schemas.microsoft.com/office/drawing/2014/main" id="{E90A4B37-22AC-24BE-9413-A208904FDE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DF0EE523-DBF6-644A-C388-0C98FAD0F66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BD1622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DF0EE523-DBF6-644A-C388-0C98FAD0F6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1A4ADFF6-4D2F-D24E-6F36-AC6559BC0229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70000"/>
          </a:blip>
          <a:stretch>
            <a:fillRect/>
          </a:stretch>
        </p:blipFill>
        <p:spPr>
          <a:xfrm>
            <a:off x="6990734" y="1335954"/>
            <a:ext cx="4924946" cy="2340409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916A9AB-F753-8CD8-D36D-B341A5FA79F7}"/>
              </a:ext>
            </a:extLst>
          </p:cNvPr>
          <p:cNvGrpSpPr/>
          <p:nvPr/>
        </p:nvGrpSpPr>
        <p:grpSpPr>
          <a:xfrm>
            <a:off x="7911033" y="757084"/>
            <a:ext cx="3026119" cy="2844181"/>
            <a:chOff x="8386915" y="3637934"/>
            <a:chExt cx="3264311" cy="3121535"/>
          </a:xfrm>
          <a:solidFill>
            <a:srgbClr val="ADC6FF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53F5997-D99E-6B6B-FB2B-CC228AC77E19}"/>
                </a:ext>
              </a:extLst>
            </p:cNvPr>
            <p:cNvSpPr/>
            <p:nvPr/>
          </p:nvSpPr>
          <p:spPr>
            <a:xfrm>
              <a:off x="8386916" y="3637934"/>
              <a:ext cx="3264310" cy="3121535"/>
            </a:xfrm>
            <a:prstGeom prst="rect">
              <a:avLst/>
            </a:prstGeom>
            <a:grpFill/>
            <a:ln>
              <a:solidFill>
                <a:srgbClr val="ADC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6B705D3-119A-D760-FEF4-E4F302752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6446" y="3763655"/>
              <a:ext cx="3048425" cy="2200582"/>
            </a:xfrm>
            <a:prstGeom prst="rect">
              <a:avLst/>
            </a:prstGeom>
            <a:grpFill/>
            <a:ln>
              <a:solidFill>
                <a:srgbClr val="ADC6FF"/>
              </a:solidFill>
            </a:ln>
          </p:spPr>
        </p:pic>
        <p:sp>
          <p:nvSpPr>
            <p:cNvPr id="19" name="Content Placeholder 2">
              <a:extLst>
                <a:ext uri="{FF2B5EF4-FFF2-40B4-BE49-F238E27FC236}">
                  <a16:creationId xmlns:a16="http://schemas.microsoft.com/office/drawing/2014/main" id="{892D7193-C580-BC66-67EF-956354AE47ED}"/>
                </a:ext>
              </a:extLst>
            </p:cNvPr>
            <p:cNvSpPr txBox="1">
              <a:spLocks/>
            </p:cNvSpPr>
            <p:nvPr/>
          </p:nvSpPr>
          <p:spPr>
            <a:xfrm>
              <a:off x="8386915" y="6016776"/>
              <a:ext cx="3264311" cy="689027"/>
            </a:xfrm>
            <a:prstGeom prst="rect">
              <a:avLst/>
            </a:prstGeom>
            <a:grpFill/>
            <a:ln>
              <a:solidFill>
                <a:srgbClr val="ADC6FF"/>
              </a:solidFill>
            </a:ln>
          </p:spPr>
          <p:txBody>
            <a:bodyPr vert="horz" lIns="91440" tIns="45720" rIns="91440" bIns="45720" rtlCol="0">
              <a:normAutofit fontScale="47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4400" dirty="0">
                  <a:solidFill>
                    <a:schemeClr val="tx1"/>
                  </a:solidFill>
                </a:rPr>
                <a:t>Positron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en-GB" dirty="0">
                  <a:solidFill>
                    <a:schemeClr val="tx1"/>
                  </a:solidFill>
                </a:rPr>
                <a:t>(electron-like + 2 x 511keV gammas)</a:t>
              </a:r>
            </a:p>
          </p:txBody>
        </p:sp>
      </p:grpSp>
      <p:pic>
        <p:nvPicPr>
          <p:cNvPr id="37" name="Picture 2">
            <a:extLst>
              <a:ext uri="{FF2B5EF4-FFF2-40B4-BE49-F238E27FC236}">
                <a16:creationId xmlns:a16="http://schemas.microsoft.com/office/drawing/2014/main" id="{91737E9B-8D03-D739-3490-E0888CA59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182E61A-FC7D-EDB7-7E62-E4DE9113462D}"/>
              </a:ext>
            </a:extLst>
          </p:cNvPr>
          <p:cNvSpPr txBox="1">
            <a:spLocks/>
          </p:cNvSpPr>
          <p:nvPr/>
        </p:nvSpPr>
        <p:spPr>
          <a:xfrm>
            <a:off x="8807245" y="4099127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(1.78 MeV)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F5E3DC2-DBC1-2900-6B77-A4956287B541}"/>
              </a:ext>
            </a:extLst>
          </p:cNvPr>
          <p:cNvSpPr txBox="1">
            <a:spLocks/>
          </p:cNvSpPr>
          <p:nvPr/>
        </p:nvSpPr>
        <p:spPr>
          <a:xfrm>
            <a:off x="10943050" y="4099126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(0.38 MeV)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A4176A9-D411-368F-600D-227AEA352D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80" t="37594" r="48887" b="52221"/>
          <a:stretch/>
        </p:blipFill>
        <p:spPr>
          <a:xfrm>
            <a:off x="8919186" y="4360715"/>
            <a:ext cx="1248005" cy="362572"/>
          </a:xfrm>
          <a:prstGeom prst="rect">
            <a:avLst/>
          </a:prstGeom>
          <a:ln w="57150"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7F227D1-97E3-8C21-B8E2-59630FB80E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77752" y="4001294"/>
            <a:ext cx="2978696" cy="2236635"/>
          </a:xfrm>
          <a:prstGeom prst="rect">
            <a:avLst/>
          </a:prstGeom>
          <a:ln w="57150">
            <a:solidFill>
              <a:srgbClr val="C5E30F"/>
            </a:solidFill>
          </a:ln>
        </p:spPr>
      </p:pic>
    </p:spTree>
    <p:extLst>
      <p:ext uri="{BB962C8B-B14F-4D97-AF65-F5344CB8AC3E}">
        <p14:creationId xmlns:p14="http://schemas.microsoft.com/office/powerpoint/2010/main" val="1341284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F22CA-E07B-8ACB-90F2-8546DC4CC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D3AE2-D410-CBAE-4D4C-5AB37B423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Hybrid-Opaque Scintillator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29731-C2B9-D319-EA7C-114F49D2A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054213" cy="4351338"/>
          </a:xfrm>
        </p:spPr>
        <p:txBody>
          <a:bodyPr>
            <a:normAutofit/>
          </a:bodyPr>
          <a:lstStyle/>
          <a:p>
            <a:r>
              <a:rPr lang="en-GB" sz="2400" dirty="0"/>
              <a:t>Both Hybrid and Opaque Scintillator give PID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F75E7-20C9-6D3A-957A-5562E2D3C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5B53A-DDA6-19A7-8965-1DA35ADD3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463FD-EB69-E733-956F-3058FD1E4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14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390E1CD-171A-27ED-B8A3-C177E0DC502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PID &amp; Positron Energy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67A2D37-89AC-08EC-271B-7665E7B7A4AE}"/>
              </a:ext>
            </a:extLst>
          </p:cNvPr>
          <p:cNvGrpSpPr/>
          <p:nvPr/>
        </p:nvGrpSpPr>
        <p:grpSpPr>
          <a:xfrm>
            <a:off x="6990735" y="1339850"/>
            <a:ext cx="4924946" cy="4926806"/>
            <a:chOff x="6647621" y="1048415"/>
            <a:chExt cx="5268060" cy="521824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EE03C26-511C-0CCE-C7C9-611C1C534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5557"/>
            <a:stretch/>
          </p:blipFill>
          <p:spPr>
            <a:xfrm>
              <a:off x="6647621" y="1048415"/>
              <a:ext cx="5268060" cy="5218241"/>
            </a:xfrm>
            <a:prstGeom prst="rect">
              <a:avLst/>
            </a:prstGeom>
            <a:ln w="57150">
              <a:solidFill>
                <a:srgbClr val="C5E30F"/>
              </a:solidFill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ontent Placeholder 2">
                  <a:extLst>
                    <a:ext uri="{FF2B5EF4-FFF2-40B4-BE49-F238E27FC236}">
                      <a16:creationId xmlns:a16="http://schemas.microsoft.com/office/drawing/2014/main" id="{FCD7BBB1-8B45-0B33-4D0C-A580728092F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Content Placeholder 2">
                  <a:extLst>
                    <a:ext uri="{FF2B5EF4-FFF2-40B4-BE49-F238E27FC236}">
                      <a16:creationId xmlns:a16="http://schemas.microsoft.com/office/drawing/2014/main" id="{FCD7BBB1-8B45-0B33-4D0C-A580728092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blipFill>
                  <a:blip r:embed="rId3"/>
                  <a:stretch>
                    <a:fillRect r="-441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BC63DB2B-1A5E-FD5A-2FE7-47644135EF8B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GB" sz="200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BC63DB2B-1A5E-FD5A-2FE7-47644135EF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blipFill>
                  <a:blip r:embed="rId4"/>
                  <a:stretch>
                    <a:fillRect r="-833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ontent Placeholder 2">
                  <a:extLst>
                    <a:ext uri="{FF2B5EF4-FFF2-40B4-BE49-F238E27FC236}">
                      <a16:creationId xmlns:a16="http://schemas.microsoft.com/office/drawing/2014/main" id="{7A8B5A2E-A1C1-D284-21DA-A0F5E7FC063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Content Placeholder 2">
                  <a:extLst>
                    <a:ext uri="{FF2B5EF4-FFF2-40B4-BE49-F238E27FC236}">
                      <a16:creationId xmlns:a16="http://schemas.microsoft.com/office/drawing/2014/main" id="{7A8B5A2E-A1C1-D284-21DA-A0F5E7FC06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6B585C2E-102F-A3B1-8DCF-0950FF640B2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BD1622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6B585C2E-102F-A3B1-8DCF-0950FF640B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72ADC6AF-EF0E-6357-530B-984EA27FFFC5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70000"/>
          </a:blip>
          <a:stretch>
            <a:fillRect/>
          </a:stretch>
        </p:blipFill>
        <p:spPr>
          <a:xfrm>
            <a:off x="6990734" y="1335954"/>
            <a:ext cx="4924946" cy="2340409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A02F2082-A6F4-2EB8-D480-F2BFB810B6FF}"/>
              </a:ext>
            </a:extLst>
          </p:cNvPr>
          <p:cNvGrpSpPr/>
          <p:nvPr/>
        </p:nvGrpSpPr>
        <p:grpSpPr>
          <a:xfrm>
            <a:off x="7911033" y="757084"/>
            <a:ext cx="3026119" cy="2844181"/>
            <a:chOff x="7911033" y="757084"/>
            <a:chExt cx="3026119" cy="284418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74DB393-0042-43BA-BB3F-8C331109C88C}"/>
                </a:ext>
              </a:extLst>
            </p:cNvPr>
            <p:cNvGrpSpPr/>
            <p:nvPr/>
          </p:nvGrpSpPr>
          <p:grpSpPr>
            <a:xfrm>
              <a:off x="7911033" y="757084"/>
              <a:ext cx="3026119" cy="2844181"/>
              <a:chOff x="8386915" y="3637934"/>
              <a:chExt cx="3264311" cy="3121535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CFA90FB-B903-BB40-AE23-8F63F1EE93CD}"/>
                  </a:ext>
                </a:extLst>
              </p:cNvPr>
              <p:cNvSpPr/>
              <p:nvPr/>
            </p:nvSpPr>
            <p:spPr>
              <a:xfrm>
                <a:off x="8386916" y="3637934"/>
                <a:ext cx="3264310" cy="3121535"/>
              </a:xfrm>
              <a:prstGeom prst="rect">
                <a:avLst/>
              </a:prstGeom>
              <a:solidFill>
                <a:srgbClr val="ADC6FF"/>
              </a:solidFill>
              <a:ln>
                <a:solidFill>
                  <a:srgbClr val="ADC6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58811ED1-E060-D9D1-5DF2-412578F50D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96446" y="3763655"/>
                <a:ext cx="3048425" cy="2200582"/>
              </a:xfrm>
              <a:prstGeom prst="rect">
                <a:avLst/>
              </a:prstGeom>
            </p:spPr>
          </p:pic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2F187B5A-F777-6A7C-9C08-7CC609EAE12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6915" y="6016776"/>
                <a:ext cx="3264311" cy="6890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4400" dirty="0">
                    <a:solidFill>
                      <a:schemeClr val="tx1"/>
                    </a:solidFill>
                  </a:rPr>
                  <a:t>Positron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dirty="0">
                    <a:solidFill>
                      <a:schemeClr val="tx1"/>
                    </a:solidFill>
                  </a:rPr>
                  <a:t>(electron-like + 2 x 511keV gammas)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ontent Placeholder 2">
                  <a:extLst>
                    <a:ext uri="{FF2B5EF4-FFF2-40B4-BE49-F238E27FC236}">
                      <a16:creationId xmlns:a16="http://schemas.microsoft.com/office/drawing/2014/main" id="{74D825A6-6264-3DC4-5AEA-47AB84A0345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520875" y="972404"/>
                  <a:ext cx="416649" cy="50388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Content Placeholder 2">
                  <a:extLst>
                    <a:ext uri="{FF2B5EF4-FFF2-40B4-BE49-F238E27FC236}">
                      <a16:creationId xmlns:a16="http://schemas.microsoft.com/office/drawing/2014/main" id="{74D825A6-6264-3DC4-5AEA-47AB84A034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20875" y="972404"/>
                  <a:ext cx="416649" cy="503889"/>
                </a:xfrm>
                <a:prstGeom prst="rect">
                  <a:avLst/>
                </a:prstGeom>
                <a:blipFill>
                  <a:blip r:embed="rId10"/>
                  <a:stretch>
                    <a:fillRect r="-294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C2363E2-DBF6-3CAF-554B-01FFC8C41CFE}"/>
                </a:ext>
              </a:extLst>
            </p:cNvPr>
            <p:cNvCxnSpPr>
              <a:cxnSpLocks/>
              <a:endCxn id="25" idx="2"/>
            </p:cNvCxnSpPr>
            <p:nvPr/>
          </p:nvCxnSpPr>
          <p:spPr>
            <a:xfrm>
              <a:off x="8937523" y="1160206"/>
              <a:ext cx="569999" cy="273062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367E78F-EF4B-C51F-0275-C0E20DEAC681}"/>
                </a:ext>
              </a:extLst>
            </p:cNvPr>
            <p:cNvSpPr/>
            <p:nvPr/>
          </p:nvSpPr>
          <p:spPr>
            <a:xfrm>
              <a:off x="9507522" y="1275944"/>
              <a:ext cx="320806" cy="314648"/>
            </a:xfrm>
            <a:prstGeom prst="ellipse">
              <a:avLst/>
            </a:prstGeom>
            <a:noFill/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Picture 2">
            <a:extLst>
              <a:ext uri="{FF2B5EF4-FFF2-40B4-BE49-F238E27FC236}">
                <a16:creationId xmlns:a16="http://schemas.microsoft.com/office/drawing/2014/main" id="{1CC17DEB-63DD-8FC0-2A1D-1336BA657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187ACC9-A543-846A-11E3-59708F3E8EB7}"/>
              </a:ext>
            </a:extLst>
          </p:cNvPr>
          <p:cNvSpPr txBox="1">
            <a:spLocks/>
          </p:cNvSpPr>
          <p:nvPr/>
        </p:nvSpPr>
        <p:spPr>
          <a:xfrm>
            <a:off x="8807245" y="4099127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(1.78 MeV)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1F52CE28-0E0A-800C-DDFF-576FE73D93E7}"/>
              </a:ext>
            </a:extLst>
          </p:cNvPr>
          <p:cNvSpPr txBox="1">
            <a:spLocks/>
          </p:cNvSpPr>
          <p:nvPr/>
        </p:nvSpPr>
        <p:spPr>
          <a:xfrm>
            <a:off x="10943050" y="4099126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(0.38 MeV)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ED8DDAC-E830-D87A-154E-910F33E4354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77752" y="4001294"/>
            <a:ext cx="2978696" cy="2236635"/>
          </a:xfrm>
          <a:prstGeom prst="rect">
            <a:avLst/>
          </a:prstGeom>
          <a:ln w="57150">
            <a:solidFill>
              <a:srgbClr val="C5E30F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BB394C4-3A99-8EA6-C98D-8E55148979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80" t="37594" r="48887" b="52221"/>
          <a:stretch/>
        </p:blipFill>
        <p:spPr>
          <a:xfrm>
            <a:off x="8919186" y="4360715"/>
            <a:ext cx="1248005" cy="362572"/>
          </a:xfrm>
          <a:prstGeom prst="rect">
            <a:avLst/>
          </a:prstGeom>
          <a:ln w="57150">
            <a:noFill/>
          </a:ln>
        </p:spPr>
      </p:pic>
    </p:spTree>
    <p:extLst>
      <p:ext uri="{BB962C8B-B14F-4D97-AF65-F5344CB8AC3E}">
        <p14:creationId xmlns:p14="http://schemas.microsoft.com/office/powerpoint/2010/main" val="36264699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DDE6C-7016-C55F-7419-5001EAD01D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D1643-86D7-2C79-3137-8C16B3AC4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Hybrid-Opaque Scintillator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1BE38-6B82-B512-457D-153C53387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054213" cy="4351338"/>
          </a:xfrm>
        </p:spPr>
        <p:txBody>
          <a:bodyPr>
            <a:normAutofit/>
          </a:bodyPr>
          <a:lstStyle/>
          <a:p>
            <a:r>
              <a:rPr lang="en-GB" sz="2400" dirty="0"/>
              <a:t>Both Hybrid and Opaque Scintillator give PID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C263F-5086-810A-A0E1-74BA6BE62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9FD9B-F61A-F92A-991A-DD0E07C08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F0D01-933B-534D-1B92-095A21618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14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0A09DBB-9546-BF17-3C81-E326C7DDA50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PID &amp; Positron Energy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04CC31-02FF-AEA1-A599-FBFE5BE5C741}"/>
              </a:ext>
            </a:extLst>
          </p:cNvPr>
          <p:cNvGrpSpPr/>
          <p:nvPr/>
        </p:nvGrpSpPr>
        <p:grpSpPr>
          <a:xfrm>
            <a:off x="6990735" y="1339850"/>
            <a:ext cx="4924946" cy="4926806"/>
            <a:chOff x="6647621" y="1048415"/>
            <a:chExt cx="5268060" cy="521824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45DB5E-3784-27A6-3EE0-2B73EA66E4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5557"/>
            <a:stretch/>
          </p:blipFill>
          <p:spPr>
            <a:xfrm>
              <a:off x="6647621" y="1048415"/>
              <a:ext cx="5268060" cy="5218241"/>
            </a:xfrm>
            <a:prstGeom prst="rect">
              <a:avLst/>
            </a:prstGeom>
            <a:ln w="57150">
              <a:solidFill>
                <a:srgbClr val="C5E30F"/>
              </a:solidFill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ontent Placeholder 2">
                  <a:extLst>
                    <a:ext uri="{FF2B5EF4-FFF2-40B4-BE49-F238E27FC236}">
                      <a16:creationId xmlns:a16="http://schemas.microsoft.com/office/drawing/2014/main" id="{B612F1B6-1193-F63B-05D0-F970006D660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Content Placeholder 2">
                  <a:extLst>
                    <a:ext uri="{FF2B5EF4-FFF2-40B4-BE49-F238E27FC236}">
                      <a16:creationId xmlns:a16="http://schemas.microsoft.com/office/drawing/2014/main" id="{B612F1B6-1193-F63B-05D0-F970006D66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blipFill>
                  <a:blip r:embed="rId3"/>
                  <a:stretch>
                    <a:fillRect r="-441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9BF9CDB8-EF08-0647-D5CA-49027237467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GB" sz="200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9BF9CDB8-EF08-0647-D5CA-4902723746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blipFill>
                  <a:blip r:embed="rId4"/>
                  <a:stretch>
                    <a:fillRect r="-833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ontent Placeholder 2">
                  <a:extLst>
                    <a:ext uri="{FF2B5EF4-FFF2-40B4-BE49-F238E27FC236}">
                      <a16:creationId xmlns:a16="http://schemas.microsoft.com/office/drawing/2014/main" id="{6A8B79C6-A7FE-E020-D8DD-EBBC20F62BC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Content Placeholder 2">
                  <a:extLst>
                    <a:ext uri="{FF2B5EF4-FFF2-40B4-BE49-F238E27FC236}">
                      <a16:creationId xmlns:a16="http://schemas.microsoft.com/office/drawing/2014/main" id="{6A8B79C6-A7FE-E020-D8DD-EBBC20F62B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D7D96355-FD2D-6EBD-E0EA-29561B8F872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BD1622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D7D96355-FD2D-6EBD-E0EA-29561B8F87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3A32B2E5-AB0E-FD00-7A6A-27EA8ABBC1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7752" y="4001294"/>
            <a:ext cx="2978696" cy="2236635"/>
          </a:xfrm>
          <a:prstGeom prst="rect">
            <a:avLst/>
          </a:prstGeom>
          <a:ln w="57150">
            <a:solidFill>
              <a:srgbClr val="C5E30F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F80183F-C4DE-758B-F2D0-0FE2FF8452F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70000"/>
          </a:blip>
          <a:stretch>
            <a:fillRect/>
          </a:stretch>
        </p:blipFill>
        <p:spPr>
          <a:xfrm>
            <a:off x="6990734" y="1335954"/>
            <a:ext cx="4924946" cy="2340409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0C051158-D4E7-61DA-1454-B53EA2D47E69}"/>
              </a:ext>
            </a:extLst>
          </p:cNvPr>
          <p:cNvGrpSpPr/>
          <p:nvPr/>
        </p:nvGrpSpPr>
        <p:grpSpPr>
          <a:xfrm>
            <a:off x="7911033" y="757084"/>
            <a:ext cx="3026119" cy="2844181"/>
            <a:chOff x="7911033" y="757084"/>
            <a:chExt cx="3026119" cy="284418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4DF9883-188D-5738-08A8-D2D52EB9FA04}"/>
                </a:ext>
              </a:extLst>
            </p:cNvPr>
            <p:cNvGrpSpPr/>
            <p:nvPr/>
          </p:nvGrpSpPr>
          <p:grpSpPr>
            <a:xfrm>
              <a:off x="7911033" y="757084"/>
              <a:ext cx="3026119" cy="2844181"/>
              <a:chOff x="8386915" y="3637934"/>
              <a:chExt cx="3264311" cy="3121535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6E35F76-D643-8F56-FEF1-127B2A61863D}"/>
                  </a:ext>
                </a:extLst>
              </p:cNvPr>
              <p:cNvSpPr/>
              <p:nvPr/>
            </p:nvSpPr>
            <p:spPr>
              <a:xfrm>
                <a:off x="8386916" y="3637934"/>
                <a:ext cx="3264310" cy="3121535"/>
              </a:xfrm>
              <a:prstGeom prst="rect">
                <a:avLst/>
              </a:prstGeom>
              <a:solidFill>
                <a:srgbClr val="ADC6FF"/>
              </a:solidFill>
              <a:ln>
                <a:solidFill>
                  <a:srgbClr val="ADC6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273523B-4E90-0B51-7F99-49AB9B91C0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96446" y="3763655"/>
                <a:ext cx="3048425" cy="2200582"/>
              </a:xfrm>
              <a:prstGeom prst="rect">
                <a:avLst/>
              </a:prstGeom>
            </p:spPr>
          </p:pic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0AA54877-054E-ADEE-AD93-5F3586A9BF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6915" y="6016776"/>
                <a:ext cx="3264311" cy="6890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4400" dirty="0">
                    <a:solidFill>
                      <a:schemeClr val="tx1"/>
                    </a:solidFill>
                  </a:rPr>
                  <a:t>Positron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dirty="0">
                    <a:solidFill>
                      <a:schemeClr val="tx1"/>
                    </a:solidFill>
                  </a:rPr>
                  <a:t>(electron-like + 2 x 511keV gammas)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ontent Placeholder 2">
                  <a:extLst>
                    <a:ext uri="{FF2B5EF4-FFF2-40B4-BE49-F238E27FC236}">
                      <a16:creationId xmlns:a16="http://schemas.microsoft.com/office/drawing/2014/main" id="{A8E65D5A-2FF6-9F1A-FE69-34F7DA1331A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520875" y="972404"/>
                  <a:ext cx="416649" cy="50388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Content Placeholder 2">
                  <a:extLst>
                    <a:ext uri="{FF2B5EF4-FFF2-40B4-BE49-F238E27FC236}">
                      <a16:creationId xmlns:a16="http://schemas.microsoft.com/office/drawing/2014/main" id="{A8E65D5A-2FF6-9F1A-FE69-34F7DA1331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20875" y="972404"/>
                  <a:ext cx="416649" cy="503889"/>
                </a:xfrm>
                <a:prstGeom prst="rect">
                  <a:avLst/>
                </a:prstGeom>
                <a:blipFill>
                  <a:blip r:embed="rId10"/>
                  <a:stretch>
                    <a:fillRect r="-294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F81D1AA-82FB-2D68-FBC8-A29AF89FCDD0}"/>
                </a:ext>
              </a:extLst>
            </p:cNvPr>
            <p:cNvCxnSpPr>
              <a:cxnSpLocks/>
              <a:endCxn id="25" idx="2"/>
            </p:cNvCxnSpPr>
            <p:nvPr/>
          </p:nvCxnSpPr>
          <p:spPr>
            <a:xfrm>
              <a:off x="8937523" y="1160206"/>
              <a:ext cx="569999" cy="273062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4DA81D9-7517-3C15-6287-E2BA5E66CB86}"/>
                </a:ext>
              </a:extLst>
            </p:cNvPr>
            <p:cNvSpPr/>
            <p:nvPr/>
          </p:nvSpPr>
          <p:spPr>
            <a:xfrm>
              <a:off x="9635612" y="1121343"/>
              <a:ext cx="313173" cy="314648"/>
            </a:xfrm>
            <a:prstGeom prst="ellipse">
              <a:avLst/>
            </a:prstGeom>
            <a:noFill/>
            <a:ln>
              <a:solidFill>
                <a:schemeClr val="tx2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3686979-5DA1-F198-C6CB-27FE20B11276}"/>
                </a:ext>
              </a:extLst>
            </p:cNvPr>
            <p:cNvSpPr/>
            <p:nvPr/>
          </p:nvSpPr>
          <p:spPr>
            <a:xfrm>
              <a:off x="9507522" y="1275944"/>
              <a:ext cx="320806" cy="314648"/>
            </a:xfrm>
            <a:prstGeom prst="ellipse">
              <a:avLst/>
            </a:prstGeom>
            <a:noFill/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4CF5554E-CA1D-CB52-0E6D-37BB95278AB9}"/>
                </a:ext>
              </a:extLst>
            </p:cNvPr>
            <p:cNvCxnSpPr>
              <a:cxnSpLocks/>
              <a:endCxn id="27" idx="5"/>
            </p:cNvCxnSpPr>
            <p:nvPr/>
          </p:nvCxnSpPr>
          <p:spPr>
            <a:xfrm flipH="1" flipV="1">
              <a:off x="9902922" y="1389912"/>
              <a:ext cx="144186" cy="549968"/>
            </a:xfrm>
            <a:prstGeom prst="straightConnector1">
              <a:avLst/>
            </a:prstGeom>
            <a:ln>
              <a:solidFill>
                <a:schemeClr val="tx2">
                  <a:lumMod val="10000"/>
                  <a:lumOff val="9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ontent Placeholder 2">
              <a:extLst>
                <a:ext uri="{FF2B5EF4-FFF2-40B4-BE49-F238E27FC236}">
                  <a16:creationId xmlns:a16="http://schemas.microsoft.com/office/drawing/2014/main" id="{95B44615-A530-F569-C5BD-E58D50B0BC72}"/>
                </a:ext>
              </a:extLst>
            </p:cNvPr>
            <p:cNvSpPr txBox="1">
              <a:spLocks/>
            </p:cNvSpPr>
            <p:nvPr/>
          </p:nvSpPr>
          <p:spPr>
            <a:xfrm>
              <a:off x="9496303" y="2039543"/>
              <a:ext cx="1215491" cy="503889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>
              <a:normAutofit fontScale="77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1</a:t>
              </a:r>
              <a:r>
                <a:rPr lang="en-GB" sz="2000" baseline="30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st</a:t>
              </a:r>
              <a:r>
                <a:rPr lang="en-GB" sz="2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 Compton scatter of </a:t>
              </a:r>
              <a:r>
                <a:rPr lang="el-GR" sz="2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γ</a:t>
              </a:r>
              <a:endParaRPr lang="en-GB" sz="2000" dirty="0">
                <a:solidFill>
                  <a:schemeClr val="tx2">
                    <a:lumMod val="10000"/>
                    <a:lumOff val="90000"/>
                  </a:schemeClr>
                </a:solidFill>
              </a:endParaRPr>
            </a:p>
          </p:txBody>
        </p:sp>
      </p:grpSp>
      <p:pic>
        <p:nvPicPr>
          <p:cNvPr id="24" name="Picture 2">
            <a:extLst>
              <a:ext uri="{FF2B5EF4-FFF2-40B4-BE49-F238E27FC236}">
                <a16:creationId xmlns:a16="http://schemas.microsoft.com/office/drawing/2014/main" id="{744033E0-0F74-766C-BC12-ADBA11B92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2C5964-02A2-B0BD-137E-372B43AADB70}"/>
              </a:ext>
            </a:extLst>
          </p:cNvPr>
          <p:cNvSpPr txBox="1">
            <a:spLocks/>
          </p:cNvSpPr>
          <p:nvPr/>
        </p:nvSpPr>
        <p:spPr>
          <a:xfrm>
            <a:off x="8807245" y="4099127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(1.78 MeV)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D853F001-417C-B141-B76B-B3BFF2FCE1D2}"/>
              </a:ext>
            </a:extLst>
          </p:cNvPr>
          <p:cNvSpPr txBox="1">
            <a:spLocks/>
          </p:cNvSpPr>
          <p:nvPr/>
        </p:nvSpPr>
        <p:spPr>
          <a:xfrm>
            <a:off x="10943050" y="4099126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(0.38 MeV)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0FB45D2-096D-A1FB-7F57-98046CBCF8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80" t="37594" r="48887" b="52221"/>
          <a:stretch/>
        </p:blipFill>
        <p:spPr>
          <a:xfrm>
            <a:off x="8919186" y="4360715"/>
            <a:ext cx="1248005" cy="362572"/>
          </a:xfrm>
          <a:prstGeom prst="rect">
            <a:avLst/>
          </a:prstGeom>
          <a:ln w="57150">
            <a:noFill/>
          </a:ln>
        </p:spPr>
      </p:pic>
    </p:spTree>
    <p:extLst>
      <p:ext uri="{BB962C8B-B14F-4D97-AF65-F5344CB8AC3E}">
        <p14:creationId xmlns:p14="http://schemas.microsoft.com/office/powerpoint/2010/main" val="5703150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C8C6F-943E-6F05-36B1-4131B195E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C64D9-BF4F-4167-8EDB-82FD4D318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Hybrid-Opaque Scintillator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E37BC-1764-8CBB-94B8-B6DF3B9F2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054213" cy="4351338"/>
          </a:xfrm>
        </p:spPr>
        <p:txBody>
          <a:bodyPr>
            <a:normAutofit/>
          </a:bodyPr>
          <a:lstStyle/>
          <a:p>
            <a:r>
              <a:rPr lang="en-GB" sz="2400" dirty="0"/>
              <a:t>Both Hybrid and Opaque Scintillator give PID.</a:t>
            </a:r>
          </a:p>
          <a:p>
            <a:r>
              <a:rPr lang="en-GB" sz="2400" dirty="0"/>
              <a:t>Compton scatters from annihilation gammas (511keV) don’t produce Cherenkov light.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58F60-511D-76C4-8BB5-71B9FE7CF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006FC-EF52-86EF-39ED-6CAFDD6A6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D24D3-6470-5868-4014-A951ED1F3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14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6A5623B-1230-DCA2-7C3B-3D59974707A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PID &amp; Positron Energy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5E02A6E-DF0B-7402-70A9-1F5DC14F5C41}"/>
              </a:ext>
            </a:extLst>
          </p:cNvPr>
          <p:cNvGrpSpPr/>
          <p:nvPr/>
        </p:nvGrpSpPr>
        <p:grpSpPr>
          <a:xfrm>
            <a:off x="6990735" y="1339850"/>
            <a:ext cx="4924946" cy="4926806"/>
            <a:chOff x="6647621" y="1048415"/>
            <a:chExt cx="5268060" cy="521824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A9D4490-5799-AB25-1442-67BCB498A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5557"/>
            <a:stretch/>
          </p:blipFill>
          <p:spPr>
            <a:xfrm>
              <a:off x="6647621" y="1048415"/>
              <a:ext cx="5268060" cy="5218241"/>
            </a:xfrm>
            <a:prstGeom prst="rect">
              <a:avLst/>
            </a:prstGeom>
            <a:ln w="57150">
              <a:solidFill>
                <a:srgbClr val="C5E30F"/>
              </a:solidFill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ontent Placeholder 2">
                  <a:extLst>
                    <a:ext uri="{FF2B5EF4-FFF2-40B4-BE49-F238E27FC236}">
                      <a16:creationId xmlns:a16="http://schemas.microsoft.com/office/drawing/2014/main" id="{0E8F3003-3F0C-49B8-A745-273C9D50024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Content Placeholder 2">
                  <a:extLst>
                    <a:ext uri="{FF2B5EF4-FFF2-40B4-BE49-F238E27FC236}">
                      <a16:creationId xmlns:a16="http://schemas.microsoft.com/office/drawing/2014/main" id="{0E8F3003-3F0C-49B8-A745-273C9D5002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blipFill>
                  <a:blip r:embed="rId3"/>
                  <a:stretch>
                    <a:fillRect r="-441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4A8B7586-288A-B76C-E4D8-6FC1F424B0AB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GB" sz="200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4A8B7586-288A-B76C-E4D8-6FC1F424B0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blipFill>
                  <a:blip r:embed="rId4"/>
                  <a:stretch>
                    <a:fillRect r="-833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ontent Placeholder 2">
                  <a:extLst>
                    <a:ext uri="{FF2B5EF4-FFF2-40B4-BE49-F238E27FC236}">
                      <a16:creationId xmlns:a16="http://schemas.microsoft.com/office/drawing/2014/main" id="{7AE1A99D-8E93-BAA8-0E51-9917BDBAEE1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Content Placeholder 2">
                  <a:extLst>
                    <a:ext uri="{FF2B5EF4-FFF2-40B4-BE49-F238E27FC236}">
                      <a16:creationId xmlns:a16="http://schemas.microsoft.com/office/drawing/2014/main" id="{7AE1A99D-8E93-BAA8-0E51-9917BDBAEE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1B716356-316A-069C-1BC0-17CC1568269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BD1622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1B716356-316A-069C-1BC0-17CC156826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2BFBAAB5-EA45-D06D-F3AC-934BEFFAD61B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70000"/>
          </a:blip>
          <a:stretch>
            <a:fillRect/>
          </a:stretch>
        </p:blipFill>
        <p:spPr>
          <a:xfrm>
            <a:off x="6990734" y="1335954"/>
            <a:ext cx="4924946" cy="2340409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5F7A483-E306-F191-E2DF-240CCCD2B038}"/>
              </a:ext>
            </a:extLst>
          </p:cNvPr>
          <p:cNvGrpSpPr/>
          <p:nvPr/>
        </p:nvGrpSpPr>
        <p:grpSpPr>
          <a:xfrm>
            <a:off x="7911033" y="757084"/>
            <a:ext cx="3026119" cy="2844181"/>
            <a:chOff x="7911033" y="757084"/>
            <a:chExt cx="3026119" cy="284418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B3F69E4-1375-AE6B-4B79-C5198EDEE0B8}"/>
                </a:ext>
              </a:extLst>
            </p:cNvPr>
            <p:cNvGrpSpPr/>
            <p:nvPr/>
          </p:nvGrpSpPr>
          <p:grpSpPr>
            <a:xfrm>
              <a:off x="7911033" y="757084"/>
              <a:ext cx="3026119" cy="2844181"/>
              <a:chOff x="8386915" y="3637934"/>
              <a:chExt cx="3264311" cy="3121535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A5EDDD6-B6EB-20C9-2D9D-ECFF25D395B7}"/>
                  </a:ext>
                </a:extLst>
              </p:cNvPr>
              <p:cNvSpPr/>
              <p:nvPr/>
            </p:nvSpPr>
            <p:spPr>
              <a:xfrm>
                <a:off x="8386916" y="3637934"/>
                <a:ext cx="3264310" cy="3121535"/>
              </a:xfrm>
              <a:prstGeom prst="rect">
                <a:avLst/>
              </a:prstGeom>
              <a:solidFill>
                <a:srgbClr val="ADC6FF"/>
              </a:solidFill>
              <a:ln>
                <a:solidFill>
                  <a:srgbClr val="ADC6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E4D5E866-4FB0-0604-2174-17A286EC94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96446" y="3763655"/>
                <a:ext cx="3048425" cy="2200582"/>
              </a:xfrm>
              <a:prstGeom prst="rect">
                <a:avLst/>
              </a:prstGeom>
            </p:spPr>
          </p:pic>
          <p:sp>
            <p:nvSpPr>
              <p:cNvPr id="38" name="Content Placeholder 2">
                <a:extLst>
                  <a:ext uri="{FF2B5EF4-FFF2-40B4-BE49-F238E27FC236}">
                    <a16:creationId xmlns:a16="http://schemas.microsoft.com/office/drawing/2014/main" id="{624512BF-807C-5AFE-6CB8-A5743FD2681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6915" y="6016776"/>
                <a:ext cx="3264311" cy="6890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4400" dirty="0">
                    <a:solidFill>
                      <a:schemeClr val="tx1"/>
                    </a:solidFill>
                  </a:rPr>
                  <a:t>Positron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dirty="0">
                    <a:solidFill>
                      <a:schemeClr val="tx1"/>
                    </a:solidFill>
                  </a:rPr>
                  <a:t>(electron-like + 2 x 511keV gammas)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ontent Placeholder 2">
                  <a:extLst>
                    <a:ext uri="{FF2B5EF4-FFF2-40B4-BE49-F238E27FC236}">
                      <a16:creationId xmlns:a16="http://schemas.microsoft.com/office/drawing/2014/main" id="{0C4AFB55-A035-C11A-B263-089C129064B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520875" y="972404"/>
                  <a:ext cx="416649" cy="50388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Content Placeholder 2">
                  <a:extLst>
                    <a:ext uri="{FF2B5EF4-FFF2-40B4-BE49-F238E27FC236}">
                      <a16:creationId xmlns:a16="http://schemas.microsoft.com/office/drawing/2014/main" id="{0C4AFB55-A035-C11A-B263-089C129064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20875" y="972404"/>
                  <a:ext cx="416649" cy="503889"/>
                </a:xfrm>
                <a:prstGeom prst="rect">
                  <a:avLst/>
                </a:prstGeom>
                <a:blipFill>
                  <a:blip r:embed="rId10"/>
                  <a:stretch>
                    <a:fillRect r="-294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9CB5F7E-A7D9-50E2-F1CB-0961F40E7952}"/>
                </a:ext>
              </a:extLst>
            </p:cNvPr>
            <p:cNvCxnSpPr>
              <a:cxnSpLocks/>
              <a:endCxn id="33" idx="2"/>
            </p:cNvCxnSpPr>
            <p:nvPr/>
          </p:nvCxnSpPr>
          <p:spPr>
            <a:xfrm>
              <a:off x="8937523" y="1160206"/>
              <a:ext cx="569999" cy="273062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7B3F491-1DFD-C135-8DD7-EB319AADA384}"/>
                </a:ext>
              </a:extLst>
            </p:cNvPr>
            <p:cNvSpPr/>
            <p:nvPr/>
          </p:nvSpPr>
          <p:spPr>
            <a:xfrm>
              <a:off x="9635612" y="1121343"/>
              <a:ext cx="313173" cy="314648"/>
            </a:xfrm>
            <a:prstGeom prst="ellipse">
              <a:avLst/>
            </a:prstGeom>
            <a:noFill/>
            <a:ln>
              <a:solidFill>
                <a:schemeClr val="tx2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401083A-E7AB-F93C-4327-7C4E0AA99DFD}"/>
                </a:ext>
              </a:extLst>
            </p:cNvPr>
            <p:cNvSpPr/>
            <p:nvPr/>
          </p:nvSpPr>
          <p:spPr>
            <a:xfrm>
              <a:off x="9507522" y="1275944"/>
              <a:ext cx="320806" cy="314648"/>
            </a:xfrm>
            <a:prstGeom prst="ellipse">
              <a:avLst/>
            </a:prstGeom>
            <a:noFill/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3C6E014-CA29-272D-A3E2-AC0C0CA3B4BE}"/>
                </a:ext>
              </a:extLst>
            </p:cNvPr>
            <p:cNvCxnSpPr>
              <a:cxnSpLocks/>
              <a:endCxn id="23" idx="5"/>
            </p:cNvCxnSpPr>
            <p:nvPr/>
          </p:nvCxnSpPr>
          <p:spPr>
            <a:xfrm flipH="1" flipV="1">
              <a:off x="9902922" y="1389912"/>
              <a:ext cx="144186" cy="549968"/>
            </a:xfrm>
            <a:prstGeom prst="straightConnector1">
              <a:avLst/>
            </a:prstGeom>
            <a:ln>
              <a:solidFill>
                <a:schemeClr val="tx2">
                  <a:lumMod val="10000"/>
                  <a:lumOff val="9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ontent Placeholder 2">
              <a:extLst>
                <a:ext uri="{FF2B5EF4-FFF2-40B4-BE49-F238E27FC236}">
                  <a16:creationId xmlns:a16="http://schemas.microsoft.com/office/drawing/2014/main" id="{1917AB52-D5B6-9690-3811-3CB8BBBA504A}"/>
                </a:ext>
              </a:extLst>
            </p:cNvPr>
            <p:cNvSpPr txBox="1">
              <a:spLocks/>
            </p:cNvSpPr>
            <p:nvPr/>
          </p:nvSpPr>
          <p:spPr>
            <a:xfrm>
              <a:off x="9496303" y="2039543"/>
              <a:ext cx="1215491" cy="503889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>
              <a:normAutofit fontScale="77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1</a:t>
              </a:r>
              <a:r>
                <a:rPr lang="en-GB" sz="2000" baseline="30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st</a:t>
              </a:r>
              <a:r>
                <a:rPr lang="en-GB" sz="2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 Compton scatter of </a:t>
              </a:r>
              <a:r>
                <a:rPr lang="el-GR" sz="2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γ</a:t>
              </a:r>
              <a:endParaRPr lang="en-GB" sz="2000" dirty="0">
                <a:solidFill>
                  <a:schemeClr val="tx2">
                    <a:lumMod val="10000"/>
                    <a:lumOff val="90000"/>
                  </a:schemeClr>
                </a:solidFill>
              </a:endParaRPr>
            </a:p>
          </p:txBody>
        </p:sp>
      </p:grpSp>
      <p:pic>
        <p:nvPicPr>
          <p:cNvPr id="32" name="Picture 2">
            <a:extLst>
              <a:ext uri="{FF2B5EF4-FFF2-40B4-BE49-F238E27FC236}">
                <a16:creationId xmlns:a16="http://schemas.microsoft.com/office/drawing/2014/main" id="{A33D8169-EC54-2D11-F66A-F1B7A70AF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E4FAAC9-B8C4-E337-92DD-740295593F44}"/>
              </a:ext>
            </a:extLst>
          </p:cNvPr>
          <p:cNvSpPr txBox="1">
            <a:spLocks/>
          </p:cNvSpPr>
          <p:nvPr/>
        </p:nvSpPr>
        <p:spPr>
          <a:xfrm>
            <a:off x="8807245" y="4099127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(1.78 MeV)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7BD9AD7-D709-0D44-3594-6FB22989BF92}"/>
              </a:ext>
            </a:extLst>
          </p:cNvPr>
          <p:cNvSpPr txBox="1">
            <a:spLocks/>
          </p:cNvSpPr>
          <p:nvPr/>
        </p:nvSpPr>
        <p:spPr>
          <a:xfrm>
            <a:off x="10943050" y="4099126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(0.38 MeV)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63F94F9-2BF1-C5F9-B5D8-7258D4CD263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77752" y="4001294"/>
            <a:ext cx="2978696" cy="2236635"/>
          </a:xfrm>
          <a:prstGeom prst="rect">
            <a:avLst/>
          </a:prstGeom>
          <a:ln w="57150">
            <a:solidFill>
              <a:srgbClr val="C5E30F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D4E3799-C33C-7495-311D-1CF4140D48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80" t="37594" r="48887" b="52221"/>
          <a:stretch/>
        </p:blipFill>
        <p:spPr>
          <a:xfrm>
            <a:off x="8919186" y="4360715"/>
            <a:ext cx="1248005" cy="362572"/>
          </a:xfrm>
          <a:prstGeom prst="rect">
            <a:avLst/>
          </a:prstGeom>
          <a:ln w="57150">
            <a:noFill/>
          </a:ln>
        </p:spPr>
      </p:pic>
    </p:spTree>
    <p:extLst>
      <p:ext uri="{BB962C8B-B14F-4D97-AF65-F5344CB8AC3E}">
        <p14:creationId xmlns:p14="http://schemas.microsoft.com/office/powerpoint/2010/main" val="15703072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BFFE76-FE12-DECC-CB66-8048A92B3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9DBE3-73A6-4CA8-F8C4-E13A035B7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Hybrid-Opaque Scintillator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5BFEE-1C0C-53A8-869E-2899BA435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054213" cy="1940433"/>
          </a:xfrm>
        </p:spPr>
        <p:txBody>
          <a:bodyPr>
            <a:normAutofit/>
          </a:bodyPr>
          <a:lstStyle/>
          <a:p>
            <a:r>
              <a:rPr lang="en-GB" sz="2400" dirty="0"/>
              <a:t>Both Hybrid and Opaque Scintillator give PID</a:t>
            </a:r>
          </a:p>
          <a:p>
            <a:r>
              <a:rPr lang="en-GB" sz="2400" dirty="0"/>
              <a:t>Compton scatters from annihilation gammas (511keV) don’t produce Cherenkov light.</a:t>
            </a:r>
          </a:p>
          <a:p>
            <a:r>
              <a:rPr lang="en-GB" sz="2400" dirty="0">
                <a:solidFill>
                  <a:srgbClr val="BD1622"/>
                </a:solidFill>
              </a:rPr>
              <a:t>Positron energy from Cherenkov signal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75923-EBEE-71CA-B2B8-EA14AA4A1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A58C0-C5E6-9878-2720-B3576413C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B8CEA-276D-801E-8A31-9F8553B5A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14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F8E9701-817A-7031-6BBB-109B356C6D4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PID &amp; Positron Energy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290DCAC-F02A-317A-6EDB-65D0C276FD62}"/>
              </a:ext>
            </a:extLst>
          </p:cNvPr>
          <p:cNvGrpSpPr/>
          <p:nvPr/>
        </p:nvGrpSpPr>
        <p:grpSpPr>
          <a:xfrm>
            <a:off x="6990735" y="1339850"/>
            <a:ext cx="4924946" cy="4926806"/>
            <a:chOff x="6647621" y="1048415"/>
            <a:chExt cx="5268060" cy="521824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5372F3C-047C-2C4E-1ABE-5AD2F9C57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5557"/>
            <a:stretch/>
          </p:blipFill>
          <p:spPr>
            <a:xfrm>
              <a:off x="6647621" y="1048415"/>
              <a:ext cx="5268060" cy="5218241"/>
            </a:xfrm>
            <a:prstGeom prst="rect">
              <a:avLst/>
            </a:prstGeom>
            <a:ln w="57150">
              <a:solidFill>
                <a:srgbClr val="C5E30F"/>
              </a:solidFill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ontent Placeholder 2">
                  <a:extLst>
                    <a:ext uri="{FF2B5EF4-FFF2-40B4-BE49-F238E27FC236}">
                      <a16:creationId xmlns:a16="http://schemas.microsoft.com/office/drawing/2014/main" id="{99AE8300-B0C8-877B-840C-E65C4E3EA00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Content Placeholder 2">
                  <a:extLst>
                    <a:ext uri="{FF2B5EF4-FFF2-40B4-BE49-F238E27FC236}">
                      <a16:creationId xmlns:a16="http://schemas.microsoft.com/office/drawing/2014/main" id="{99AE8300-B0C8-877B-840C-E65C4E3EA0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2225" y="3618140"/>
                  <a:ext cx="445676" cy="533695"/>
                </a:xfrm>
                <a:prstGeom prst="rect">
                  <a:avLst/>
                </a:prstGeom>
                <a:blipFill>
                  <a:blip r:embed="rId3"/>
                  <a:stretch>
                    <a:fillRect r="-441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7FD1ECF6-4159-3BDD-A397-A54597028FC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GB" sz="200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b="0" i="1" dirty="0" smtClean="0">
                                    <a:solidFill>
                                      <a:srgbClr val="BD1622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7FD1ECF6-4159-3BDD-A397-A54597028F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62967" y="3618206"/>
                  <a:ext cx="709370" cy="533695"/>
                </a:xfrm>
                <a:prstGeom prst="rect">
                  <a:avLst/>
                </a:prstGeom>
                <a:blipFill>
                  <a:blip r:embed="rId4"/>
                  <a:stretch>
                    <a:fillRect r="-833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ontent Placeholder 2">
                  <a:extLst>
                    <a:ext uri="{FF2B5EF4-FFF2-40B4-BE49-F238E27FC236}">
                      <a16:creationId xmlns:a16="http://schemas.microsoft.com/office/drawing/2014/main" id="{D8D5DC73-6A88-B7F2-B340-780FDE155D3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Content Placeholder 2">
                  <a:extLst>
                    <a:ext uri="{FF2B5EF4-FFF2-40B4-BE49-F238E27FC236}">
                      <a16:creationId xmlns:a16="http://schemas.microsoft.com/office/drawing/2014/main" id="{D8D5DC73-6A88-B7F2-B340-780FDE155D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2057" y="1266101"/>
                  <a:ext cx="445676" cy="53369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E6FCB55B-CF42-C75F-F9D7-1AA3C2E4B95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BD1622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Content Placeholder 2">
                  <a:extLst>
                    <a:ext uri="{FF2B5EF4-FFF2-40B4-BE49-F238E27FC236}">
                      <a16:creationId xmlns:a16="http://schemas.microsoft.com/office/drawing/2014/main" id="{E6FCB55B-CF42-C75F-F9D7-1AA3C2E4B9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6493" y="1256813"/>
                  <a:ext cx="445676" cy="53369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0330C6CA-96CF-59BF-3045-E7DA0C781849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70000"/>
          </a:blip>
          <a:stretch>
            <a:fillRect/>
          </a:stretch>
        </p:blipFill>
        <p:spPr>
          <a:xfrm>
            <a:off x="6990734" y="1335954"/>
            <a:ext cx="4924946" cy="2340409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47899171-40CB-E361-799B-A81972EF0663}"/>
              </a:ext>
            </a:extLst>
          </p:cNvPr>
          <p:cNvGrpSpPr/>
          <p:nvPr/>
        </p:nvGrpSpPr>
        <p:grpSpPr>
          <a:xfrm>
            <a:off x="7911033" y="757084"/>
            <a:ext cx="3026119" cy="2844181"/>
            <a:chOff x="7911033" y="757084"/>
            <a:chExt cx="3026119" cy="284418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81EA969-EFEA-B289-3597-89E05C60D108}"/>
                </a:ext>
              </a:extLst>
            </p:cNvPr>
            <p:cNvGrpSpPr/>
            <p:nvPr/>
          </p:nvGrpSpPr>
          <p:grpSpPr>
            <a:xfrm>
              <a:off x="7911033" y="757084"/>
              <a:ext cx="3026119" cy="2844181"/>
              <a:chOff x="8386915" y="3637934"/>
              <a:chExt cx="3264311" cy="3121535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C93F2E6-107E-CB77-C2D5-96E0EFD5E16D}"/>
                  </a:ext>
                </a:extLst>
              </p:cNvPr>
              <p:cNvSpPr/>
              <p:nvPr/>
            </p:nvSpPr>
            <p:spPr>
              <a:xfrm>
                <a:off x="8386916" y="3637934"/>
                <a:ext cx="3264310" cy="3121535"/>
              </a:xfrm>
              <a:prstGeom prst="rect">
                <a:avLst/>
              </a:prstGeom>
              <a:solidFill>
                <a:srgbClr val="ADC6FF"/>
              </a:solidFill>
              <a:ln>
                <a:solidFill>
                  <a:srgbClr val="ADC6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32C1DD51-11EB-D7FF-A41A-5EF7787565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96446" y="3763655"/>
                <a:ext cx="3048425" cy="2200582"/>
              </a:xfrm>
              <a:prstGeom prst="rect">
                <a:avLst/>
              </a:prstGeom>
            </p:spPr>
          </p:pic>
          <p:sp>
            <p:nvSpPr>
              <p:cNvPr id="38" name="Content Placeholder 2">
                <a:extLst>
                  <a:ext uri="{FF2B5EF4-FFF2-40B4-BE49-F238E27FC236}">
                    <a16:creationId xmlns:a16="http://schemas.microsoft.com/office/drawing/2014/main" id="{C6796EAE-2069-D620-2184-58861EE8FB9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6915" y="6016776"/>
                <a:ext cx="3264311" cy="6890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4400" dirty="0">
                    <a:solidFill>
                      <a:schemeClr val="tx1"/>
                    </a:solidFill>
                  </a:rPr>
                  <a:t>Positron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dirty="0">
                    <a:solidFill>
                      <a:schemeClr val="tx1"/>
                    </a:solidFill>
                  </a:rPr>
                  <a:t>(electron-like + 2 x 511keV gammas)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ontent Placeholder 2">
                  <a:extLst>
                    <a:ext uri="{FF2B5EF4-FFF2-40B4-BE49-F238E27FC236}">
                      <a16:creationId xmlns:a16="http://schemas.microsoft.com/office/drawing/2014/main" id="{BF09FC96-CA68-1589-D97E-033F6DE97EC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520875" y="972404"/>
                  <a:ext cx="416649" cy="50388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chemeClr val="accent2">
                                    <a:lumMod val="20000"/>
                                    <a:lumOff val="8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Content Placeholder 2">
                  <a:extLst>
                    <a:ext uri="{FF2B5EF4-FFF2-40B4-BE49-F238E27FC236}">
                      <a16:creationId xmlns:a16="http://schemas.microsoft.com/office/drawing/2014/main" id="{BF09FC96-CA68-1589-D97E-033F6DE97E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20875" y="972404"/>
                  <a:ext cx="416649" cy="503889"/>
                </a:xfrm>
                <a:prstGeom prst="rect">
                  <a:avLst/>
                </a:prstGeom>
                <a:blipFill>
                  <a:blip r:embed="rId10"/>
                  <a:stretch>
                    <a:fillRect r="-294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1A65E11-74D7-41EC-3205-CA3348998DAD}"/>
                </a:ext>
              </a:extLst>
            </p:cNvPr>
            <p:cNvCxnSpPr>
              <a:cxnSpLocks/>
              <a:endCxn id="33" idx="2"/>
            </p:cNvCxnSpPr>
            <p:nvPr/>
          </p:nvCxnSpPr>
          <p:spPr>
            <a:xfrm>
              <a:off x="8937523" y="1160206"/>
              <a:ext cx="569999" cy="273062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C525C7F-E8E3-33FA-E430-0B4BED4AFDF3}"/>
                </a:ext>
              </a:extLst>
            </p:cNvPr>
            <p:cNvSpPr/>
            <p:nvPr/>
          </p:nvSpPr>
          <p:spPr>
            <a:xfrm>
              <a:off x="9635612" y="1121343"/>
              <a:ext cx="313173" cy="314648"/>
            </a:xfrm>
            <a:prstGeom prst="ellipse">
              <a:avLst/>
            </a:prstGeom>
            <a:noFill/>
            <a:ln>
              <a:solidFill>
                <a:schemeClr val="tx2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B739406-33EA-8451-E02B-27B4867A6BE1}"/>
                </a:ext>
              </a:extLst>
            </p:cNvPr>
            <p:cNvSpPr/>
            <p:nvPr/>
          </p:nvSpPr>
          <p:spPr>
            <a:xfrm>
              <a:off x="9507522" y="1275944"/>
              <a:ext cx="320806" cy="314648"/>
            </a:xfrm>
            <a:prstGeom prst="ellipse">
              <a:avLst/>
            </a:prstGeom>
            <a:noFill/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C0B20071-1CEE-03E3-80C3-078632CAE765}"/>
                </a:ext>
              </a:extLst>
            </p:cNvPr>
            <p:cNvCxnSpPr>
              <a:cxnSpLocks/>
              <a:endCxn id="23" idx="5"/>
            </p:cNvCxnSpPr>
            <p:nvPr/>
          </p:nvCxnSpPr>
          <p:spPr>
            <a:xfrm flipH="1" flipV="1">
              <a:off x="9902922" y="1389912"/>
              <a:ext cx="144186" cy="549968"/>
            </a:xfrm>
            <a:prstGeom prst="straightConnector1">
              <a:avLst/>
            </a:prstGeom>
            <a:ln>
              <a:solidFill>
                <a:schemeClr val="tx2">
                  <a:lumMod val="10000"/>
                  <a:lumOff val="9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ontent Placeholder 2">
              <a:extLst>
                <a:ext uri="{FF2B5EF4-FFF2-40B4-BE49-F238E27FC236}">
                  <a16:creationId xmlns:a16="http://schemas.microsoft.com/office/drawing/2014/main" id="{FC053DAC-464D-AFA2-4E81-86E169BAF5CA}"/>
                </a:ext>
              </a:extLst>
            </p:cNvPr>
            <p:cNvSpPr txBox="1">
              <a:spLocks/>
            </p:cNvSpPr>
            <p:nvPr/>
          </p:nvSpPr>
          <p:spPr>
            <a:xfrm>
              <a:off x="9496303" y="2039543"/>
              <a:ext cx="1215491" cy="503889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>
              <a:normAutofit fontScale="77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1</a:t>
              </a:r>
              <a:r>
                <a:rPr lang="en-GB" sz="2000" baseline="30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st</a:t>
              </a:r>
              <a:r>
                <a:rPr lang="en-GB" sz="2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 Compton scatter of </a:t>
              </a:r>
              <a:r>
                <a:rPr lang="el-GR" sz="2000" dirty="0">
                  <a:solidFill>
                    <a:schemeClr val="tx2">
                      <a:lumMod val="10000"/>
                      <a:lumOff val="90000"/>
                    </a:schemeClr>
                  </a:solidFill>
                </a:rPr>
                <a:t>γ</a:t>
              </a:r>
              <a:endParaRPr lang="en-GB" sz="2000" dirty="0">
                <a:solidFill>
                  <a:schemeClr val="tx2">
                    <a:lumMod val="10000"/>
                    <a:lumOff val="90000"/>
                  </a:schemeClr>
                </a:solidFill>
              </a:endParaRPr>
            </a:p>
          </p:txBody>
        </p:sp>
      </p:grpSp>
      <p:pic>
        <p:nvPicPr>
          <p:cNvPr id="32" name="Picture 2">
            <a:extLst>
              <a:ext uri="{FF2B5EF4-FFF2-40B4-BE49-F238E27FC236}">
                <a16:creationId xmlns:a16="http://schemas.microsoft.com/office/drawing/2014/main" id="{BD4CE8CB-6FC4-0354-0B5A-EB616D5C9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219875"/>
            <a:ext cx="1974830" cy="63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3FF5536-E873-CFC9-9C32-2D6E67122BFB}"/>
              </a:ext>
            </a:extLst>
          </p:cNvPr>
          <p:cNvSpPr txBox="1">
            <a:spLocks/>
          </p:cNvSpPr>
          <p:nvPr/>
        </p:nvSpPr>
        <p:spPr>
          <a:xfrm>
            <a:off x="8807245" y="4099127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(1.78 MeV)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72E42FF-7814-D916-4112-D71B3CEE66EE}"/>
              </a:ext>
            </a:extLst>
          </p:cNvPr>
          <p:cNvSpPr txBox="1">
            <a:spLocks/>
          </p:cNvSpPr>
          <p:nvPr/>
        </p:nvSpPr>
        <p:spPr>
          <a:xfrm>
            <a:off x="10943050" y="4099126"/>
            <a:ext cx="852120" cy="3416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BD1622"/>
                </a:solidFill>
              </a:rPr>
              <a:t>(0.38 MeV)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E3ADD6F-4D77-29DA-7416-99D9707E55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80" t="37594" r="48887" b="52221"/>
          <a:stretch/>
        </p:blipFill>
        <p:spPr>
          <a:xfrm>
            <a:off x="8919186" y="4360715"/>
            <a:ext cx="1248005" cy="362572"/>
          </a:xfrm>
          <a:prstGeom prst="rect">
            <a:avLst/>
          </a:prstGeom>
          <a:ln w="57150">
            <a:noFill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9B1409C-3B1B-F5C4-B7BD-BBB402EB07D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77752" y="4001294"/>
            <a:ext cx="2978696" cy="2236635"/>
          </a:xfrm>
          <a:prstGeom prst="rect">
            <a:avLst/>
          </a:prstGeom>
          <a:ln w="57150">
            <a:solidFill>
              <a:srgbClr val="C5E30F"/>
            </a:solidFill>
          </a:ln>
        </p:spPr>
      </p:pic>
    </p:spTree>
    <p:extLst>
      <p:ext uri="{BB962C8B-B14F-4D97-AF65-F5344CB8AC3E}">
        <p14:creationId xmlns:p14="http://schemas.microsoft.com/office/powerpoint/2010/main" val="42670181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3836A1-EF38-8955-88BD-3436E2F25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715D96F-8059-C839-CD0D-0BEAB027D154}"/>
              </a:ext>
            </a:extLst>
          </p:cNvPr>
          <p:cNvSpPr/>
          <p:nvPr/>
        </p:nvSpPr>
        <p:spPr>
          <a:xfrm>
            <a:off x="2330245" y="3420819"/>
            <a:ext cx="1216865" cy="477671"/>
          </a:xfrm>
          <a:prstGeom prst="rect">
            <a:avLst/>
          </a:prstGeom>
          <a:solidFill>
            <a:srgbClr val="D1DFFF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6F7EB8-0C6C-086D-FCC8-55754B8EE2C3}"/>
              </a:ext>
            </a:extLst>
          </p:cNvPr>
          <p:cNvSpPr/>
          <p:nvPr/>
        </p:nvSpPr>
        <p:spPr>
          <a:xfrm>
            <a:off x="446212" y="3420819"/>
            <a:ext cx="1884033" cy="477671"/>
          </a:xfrm>
          <a:prstGeom prst="rect">
            <a:avLst/>
          </a:prstGeom>
          <a:solidFill>
            <a:srgbClr val="EFFAB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68ECAF-D20A-7A89-97AE-A1C468EFE173}"/>
              </a:ext>
            </a:extLst>
          </p:cNvPr>
          <p:cNvSpPr/>
          <p:nvPr/>
        </p:nvSpPr>
        <p:spPr>
          <a:xfrm>
            <a:off x="448670" y="1825625"/>
            <a:ext cx="4408465" cy="1548480"/>
          </a:xfrm>
          <a:prstGeom prst="rect">
            <a:avLst/>
          </a:prstGeom>
          <a:solidFill>
            <a:srgbClr val="DBBBF5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DCD1CFC-696D-2939-B42F-1591B409CEFF}"/>
              </a:ext>
            </a:extLst>
          </p:cNvPr>
          <p:cNvSpPr/>
          <p:nvPr/>
        </p:nvSpPr>
        <p:spPr>
          <a:xfrm flipH="1">
            <a:off x="9684773" y="3101681"/>
            <a:ext cx="894733" cy="206477"/>
          </a:xfrm>
          <a:prstGeom prst="rect">
            <a:avLst/>
          </a:prstGeom>
          <a:solidFill>
            <a:srgbClr val="DBBBF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5C12A3-B546-9B76-916C-C7DA6744F4A9}"/>
              </a:ext>
            </a:extLst>
          </p:cNvPr>
          <p:cNvSpPr/>
          <p:nvPr/>
        </p:nvSpPr>
        <p:spPr>
          <a:xfrm flipH="1">
            <a:off x="11130113" y="3795252"/>
            <a:ext cx="629267" cy="206477"/>
          </a:xfrm>
          <a:prstGeom prst="rect">
            <a:avLst/>
          </a:prstGeom>
          <a:solidFill>
            <a:srgbClr val="D1DFFF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4C37683-5A1D-B5C6-08FF-FE4528D27868}"/>
              </a:ext>
            </a:extLst>
          </p:cNvPr>
          <p:cNvSpPr/>
          <p:nvPr/>
        </p:nvSpPr>
        <p:spPr>
          <a:xfrm flipH="1">
            <a:off x="10579508" y="3795252"/>
            <a:ext cx="550607" cy="206477"/>
          </a:xfrm>
          <a:prstGeom prst="rect">
            <a:avLst/>
          </a:prstGeom>
          <a:solidFill>
            <a:srgbClr val="EFFAB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C9DAF9-48FF-D08A-C0C1-0B0A4B948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 Prototype</a:t>
            </a:r>
            <a:endParaRPr lang="en-GB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4497F-81A3-8A74-371C-DF773F1C3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B48A6-26A2-E64F-8164-9BD29885A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150F30-7C1E-D7E1-29DF-B7147A2E6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15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67FA545-2FCD-A0B4-2E0F-D02055728F1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Combining 3 novel technologies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A69FD8-B82E-3D95-0AFB-35FCE00CB33D}"/>
              </a:ext>
            </a:extLst>
          </p:cNvPr>
          <p:cNvSpPr/>
          <p:nvPr/>
        </p:nvSpPr>
        <p:spPr>
          <a:xfrm flipH="1">
            <a:off x="10751572" y="4567085"/>
            <a:ext cx="550607" cy="206477"/>
          </a:xfrm>
          <a:prstGeom prst="rect">
            <a:avLst/>
          </a:prstGeom>
          <a:solidFill>
            <a:srgbClr val="EFFAB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AF5BBB0-98A9-1FDA-3D43-28A8F4CD1975}"/>
              </a:ext>
            </a:extLst>
          </p:cNvPr>
          <p:cNvSpPr/>
          <p:nvPr/>
        </p:nvSpPr>
        <p:spPr>
          <a:xfrm flipH="1">
            <a:off x="11302178" y="4567085"/>
            <a:ext cx="629267" cy="206477"/>
          </a:xfrm>
          <a:prstGeom prst="rect">
            <a:avLst/>
          </a:prstGeom>
          <a:solidFill>
            <a:srgbClr val="D1DFFF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06035AE0-889B-3ADF-3BBF-E39806696D59}"/>
              </a:ext>
            </a:extLst>
          </p:cNvPr>
          <p:cNvSpPr txBox="1">
            <a:spLocks/>
          </p:cNvSpPr>
          <p:nvPr/>
        </p:nvSpPr>
        <p:spPr>
          <a:xfrm>
            <a:off x="300825" y="4030356"/>
            <a:ext cx="2029420" cy="1304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Separate Cherenkov and scintillation light in time</a:t>
            </a:r>
          </a:p>
        </p:txBody>
      </p:sp>
      <p:sp>
        <p:nvSpPr>
          <p:cNvPr id="14" name="Content Placeholder 14">
            <a:extLst>
              <a:ext uri="{FF2B5EF4-FFF2-40B4-BE49-F238E27FC236}">
                <a16:creationId xmlns:a16="http://schemas.microsoft.com/office/drawing/2014/main" id="{A7063E53-1247-C3B6-2144-50D716E2062D}"/>
              </a:ext>
            </a:extLst>
          </p:cNvPr>
          <p:cNvSpPr txBox="1">
            <a:spLocks/>
          </p:cNvSpPr>
          <p:nvPr/>
        </p:nvSpPr>
        <p:spPr>
          <a:xfrm>
            <a:off x="2330245" y="4030356"/>
            <a:ext cx="2177845" cy="1669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Stochastic confinement of light for improved PID</a:t>
            </a:r>
            <a:endParaRPr lang="en-GB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96D1C8C-04E8-7758-D64D-781843456987}"/>
              </a:ext>
            </a:extLst>
          </p:cNvPr>
          <p:cNvCxnSpPr/>
          <p:nvPr/>
        </p:nvCxnSpPr>
        <p:spPr>
          <a:xfrm>
            <a:off x="2330245" y="3898490"/>
            <a:ext cx="0" cy="162723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77227FD-54FE-C099-6111-65B44A08F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20" y="1825625"/>
            <a:ext cx="4929946" cy="2176104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OWL-fibres</a:t>
            </a:r>
          </a:p>
          <a:p>
            <a:r>
              <a:rPr lang="en-US" sz="2000" dirty="0">
                <a:solidFill>
                  <a:schemeClr val="tx1"/>
                </a:solidFill>
              </a:rPr>
              <a:t>Based on WOMs (</a:t>
            </a:r>
            <a:r>
              <a:rPr lang="en-US" sz="2000" dirty="0" err="1">
                <a:solidFill>
                  <a:schemeClr val="tx1"/>
                </a:solidFill>
              </a:rPr>
              <a:t>IceCube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</a:p>
          <a:p>
            <a:r>
              <a:rPr lang="en-US" sz="2000" dirty="0">
                <a:solidFill>
                  <a:schemeClr val="tx1"/>
                </a:solidFill>
              </a:rPr>
              <a:t>Wavelength shifter coated on </a:t>
            </a:r>
            <a:r>
              <a:rPr lang="en-US" sz="2000" dirty="0" err="1">
                <a:solidFill>
                  <a:schemeClr val="tx1"/>
                </a:solidFill>
              </a:rPr>
              <a:t>fibre</a:t>
            </a:r>
            <a:r>
              <a:rPr lang="en-US" sz="2000" dirty="0">
                <a:solidFill>
                  <a:schemeClr val="tx1"/>
                </a:solidFill>
              </a:rPr>
              <a:t> to </a:t>
            </a:r>
            <a:r>
              <a:rPr lang="en-US" sz="2000" dirty="0" err="1">
                <a:solidFill>
                  <a:schemeClr val="tx1"/>
                </a:solidFill>
              </a:rPr>
              <a:t>maximise</a:t>
            </a:r>
            <a:r>
              <a:rPr lang="en-US" sz="2000" dirty="0">
                <a:solidFill>
                  <a:schemeClr val="tx1"/>
                </a:solidFill>
              </a:rPr>
              <a:t> photon capture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Hybrid-Slow Opaque Scintillator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D2C2AEC-686E-FCD5-BBF2-344FB8B59CB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2566" y="2033422"/>
            <a:ext cx="6605652" cy="411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1914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4102C-A8F4-D682-44DB-C10B8721D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18C01-3850-D1FF-DCD9-863EEB188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OWL-fibres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F9F75-C268-310D-A606-0D0DF9B8F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7955"/>
            <a:ext cx="5257800" cy="1185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Traditional wavelength-shifting fibres:</a:t>
            </a:r>
          </a:p>
          <a:p>
            <a:pPr lvl="1"/>
            <a:r>
              <a:rPr lang="en-GB" sz="1800" dirty="0"/>
              <a:t>Wavelength shifter dispersed throughout the fibre core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50653-A93E-5A31-3A70-41F442F61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04CC9-7E52-9C02-A577-D0E6197E1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37770-74FF-4ED4-16E0-E3D67AA7F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16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3DE25E9-4AE0-AA8B-8D65-B147ED4A0E6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Based on </a:t>
            </a:r>
            <a:r>
              <a:rPr lang="en-GB" dirty="0" err="1"/>
              <a:t>IceCube’s</a:t>
            </a:r>
            <a:r>
              <a:rPr lang="en-GB" dirty="0"/>
              <a:t> WOMs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C201BB5-8D5B-55D3-193D-16C86F9D43CF}"/>
              </a:ext>
            </a:extLst>
          </p:cNvPr>
          <p:cNvSpPr/>
          <p:nvPr/>
        </p:nvSpPr>
        <p:spPr>
          <a:xfrm>
            <a:off x="6070491" y="2227955"/>
            <a:ext cx="45719" cy="4038701"/>
          </a:xfrm>
          <a:prstGeom prst="rect">
            <a:avLst/>
          </a:prstGeom>
          <a:solidFill>
            <a:srgbClr val="DBBBF5"/>
          </a:solidFill>
          <a:ln>
            <a:solidFill>
              <a:srgbClr val="8C8EA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D6EA04-BE99-0DF3-6566-8546C30551E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65" y="3150705"/>
            <a:ext cx="4158183" cy="282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5197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B0DA2-69E8-A19F-6735-9959A6E6E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EC820-500A-E8F0-E469-A6A048F6E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OWL-fibres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83DD5-F64C-8205-F07D-E5B1DA5D3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7955"/>
            <a:ext cx="5257800" cy="1185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Traditional wavelength-shifting fibres:</a:t>
            </a:r>
          </a:p>
          <a:p>
            <a:pPr lvl="1"/>
            <a:r>
              <a:rPr lang="en-GB" sz="1800" dirty="0"/>
              <a:t>Wavelength shifter dispersed throughout the fibre core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6A3C0-D78E-DEFD-1525-B92698281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AB0FC-91BF-7D68-D021-9CD78D36B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D486B-498B-FFB8-FDCE-BC4D1FFC1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16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AE49DB-0980-0B87-BEA9-A6E968AFE15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Based on </a:t>
            </a:r>
            <a:r>
              <a:rPr lang="en-GB" dirty="0" err="1"/>
              <a:t>IceCube’s</a:t>
            </a:r>
            <a:r>
              <a:rPr lang="en-GB" dirty="0"/>
              <a:t> WOMs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6CF5895-D556-12D1-ECDD-6934D19ADF4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65" y="3150705"/>
            <a:ext cx="4158183" cy="2823902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BF190824-9DB5-745E-6E4E-5A241D355155}"/>
              </a:ext>
            </a:extLst>
          </p:cNvPr>
          <p:cNvSpPr/>
          <p:nvPr/>
        </p:nvSpPr>
        <p:spPr>
          <a:xfrm>
            <a:off x="6070491" y="2227955"/>
            <a:ext cx="45719" cy="4038701"/>
          </a:xfrm>
          <a:prstGeom prst="rect">
            <a:avLst/>
          </a:prstGeom>
          <a:solidFill>
            <a:srgbClr val="DBBBF5"/>
          </a:solidFill>
          <a:ln>
            <a:solidFill>
              <a:srgbClr val="8C8EA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Content Placeholder 2">
            <a:extLst>
              <a:ext uri="{FF2B5EF4-FFF2-40B4-BE49-F238E27FC236}">
                <a16:creationId xmlns:a16="http://schemas.microsoft.com/office/drawing/2014/main" id="{6BF618DD-8144-2EDE-4D66-F028CD8A2CEF}"/>
              </a:ext>
            </a:extLst>
          </p:cNvPr>
          <p:cNvSpPr txBox="1">
            <a:spLocks/>
          </p:cNvSpPr>
          <p:nvPr/>
        </p:nvSpPr>
        <p:spPr>
          <a:xfrm>
            <a:off x="6254364" y="2227955"/>
            <a:ext cx="5257800" cy="1185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OWL fibres:</a:t>
            </a:r>
          </a:p>
          <a:p>
            <a:pPr lvl="1"/>
            <a:r>
              <a:rPr lang="en-GB" sz="1800" dirty="0"/>
              <a:t>Wavelength shifter on the fibre’s surface only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7509B6-F5D8-DA2D-7596-6B80C4559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2620" y="957372"/>
            <a:ext cx="3992258" cy="13122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36A725-E6BE-C840-BF30-283C69EA535D}"/>
              </a:ext>
            </a:extLst>
          </p:cNvPr>
          <p:cNvSpPr txBox="1"/>
          <p:nvPr/>
        </p:nvSpPr>
        <p:spPr>
          <a:xfrm>
            <a:off x="8072830" y="1975158"/>
            <a:ext cx="39922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Wavelength-shifting paint coated on PMMA fibres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1B1B122-3914-5783-23A0-F6D5910426B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0FFFC"/>
              </a:clrFrom>
              <a:clrTo>
                <a:srgbClr val="F0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5481" y="3023596"/>
            <a:ext cx="4527554" cy="322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36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5F745-9278-A087-0197-B5013E328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Double Beta Decay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34605-A9FA-AD41-D7A9-BCB104B8F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AE16F-D9D6-61C0-05AE-D212AD7F7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89996-5391-C321-8A46-361AB00B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55518868-33F1-192F-64DF-2338D1BD3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Occurs when single beta decay is energetically forbidden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4F98653-A514-7F50-A502-4533F84B10BB}"/>
              </a:ext>
            </a:extLst>
          </p:cNvPr>
          <p:cNvSpPr txBox="1"/>
          <p:nvPr/>
        </p:nvSpPr>
        <p:spPr>
          <a:xfrm>
            <a:off x="3581400" y="1024987"/>
            <a:ext cx="588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^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A114A-3554-3098-C291-C67460AC9301}"/>
              </a:ext>
            </a:extLst>
          </p:cNvPr>
          <p:cNvSpPr txBox="1"/>
          <p:nvPr/>
        </p:nvSpPr>
        <p:spPr>
          <a:xfrm rot="21349699">
            <a:off x="3338460" y="210553"/>
            <a:ext cx="1662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Plus</a:t>
            </a:r>
          </a:p>
        </p:txBody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C07E93C6-0B11-746C-4D5C-65F8E30625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816" y="2802615"/>
            <a:ext cx="3257550" cy="3467100"/>
          </a:xfrm>
          <a:prstGeom prst="rect">
            <a:avLst/>
          </a:prstGeom>
          <a:ln w="76200">
            <a:solidFill>
              <a:srgbClr val="BD1622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CD2FBB9-AC8B-9F49-4AEA-A62B85DFC7F5}"/>
              </a:ext>
            </a:extLst>
          </p:cNvPr>
          <p:cNvGrpSpPr/>
          <p:nvPr/>
        </p:nvGrpSpPr>
        <p:grpSpPr>
          <a:xfrm>
            <a:off x="6843282" y="1237828"/>
            <a:ext cx="4854531" cy="2258162"/>
            <a:chOff x="6843282" y="1237828"/>
            <a:chExt cx="4854531" cy="225816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41465F0-3CE4-BE7F-943D-96C4CA9DE1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50743"/>
            <a:stretch/>
          </p:blipFill>
          <p:spPr>
            <a:xfrm>
              <a:off x="6843484" y="1239619"/>
              <a:ext cx="4854329" cy="2256371"/>
            </a:xfrm>
            <a:prstGeom prst="rect">
              <a:avLst/>
            </a:prstGeom>
            <a:ln w="76200">
              <a:solidFill>
                <a:srgbClr val="BD1622"/>
              </a:solidFill>
            </a:ln>
          </p:spPr>
        </p:pic>
        <p:sp>
          <p:nvSpPr>
            <p:cNvPr id="121" name="Content Placeholder 2">
              <a:extLst>
                <a:ext uri="{FF2B5EF4-FFF2-40B4-BE49-F238E27FC236}">
                  <a16:creationId xmlns:a16="http://schemas.microsoft.com/office/drawing/2014/main" id="{658D4A25-2047-27D2-391A-34EE7DCC48EF}"/>
                </a:ext>
              </a:extLst>
            </p:cNvPr>
            <p:cNvSpPr txBox="1">
              <a:spLocks/>
            </p:cNvSpPr>
            <p:nvPr/>
          </p:nvSpPr>
          <p:spPr>
            <a:xfrm>
              <a:off x="6843282" y="1237828"/>
              <a:ext cx="1310117" cy="4910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400" dirty="0">
                  <a:solidFill>
                    <a:srgbClr val="BD1622"/>
                  </a:solidFill>
                </a:rPr>
                <a:t>2</a:t>
              </a:r>
              <a:r>
                <a:rPr lang="el-GR" sz="2400" dirty="0">
                  <a:solidFill>
                    <a:srgbClr val="BD1622"/>
                  </a:solidFill>
                </a:rPr>
                <a:t>νββ</a:t>
              </a:r>
              <a:r>
                <a:rPr lang="en-GB" sz="2400" dirty="0">
                  <a:solidFill>
                    <a:srgbClr val="BD1622"/>
                  </a:solidFill>
                </a:rPr>
                <a:t>++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F17A129-8740-274A-CE3A-3EA7A45BD6E8}"/>
                </a:ext>
              </a:extLst>
            </p:cNvPr>
            <p:cNvSpPr txBox="1"/>
            <p:nvPr/>
          </p:nvSpPr>
          <p:spPr>
            <a:xfrm>
              <a:off x="6843283" y="3126658"/>
              <a:ext cx="21925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Standard Model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2421AF-B1C8-48F2-3CD8-FB34AF0EFA1E}"/>
              </a:ext>
            </a:extLst>
          </p:cNvPr>
          <p:cNvGrpSpPr/>
          <p:nvPr/>
        </p:nvGrpSpPr>
        <p:grpSpPr>
          <a:xfrm>
            <a:off x="6843282" y="3822865"/>
            <a:ext cx="4854330" cy="2275852"/>
            <a:chOff x="6843282" y="3822865"/>
            <a:chExt cx="4854330" cy="227585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21A1B8F-EEE3-B3C9-2FA9-42FB15B10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317"/>
            <a:stretch/>
          </p:blipFill>
          <p:spPr>
            <a:xfrm>
              <a:off x="6843283" y="3822865"/>
              <a:ext cx="4854329" cy="2275852"/>
            </a:xfrm>
            <a:prstGeom prst="rect">
              <a:avLst/>
            </a:prstGeom>
            <a:ln w="76200">
              <a:solidFill>
                <a:srgbClr val="BD1622"/>
              </a:solidFill>
            </a:ln>
          </p:spPr>
        </p:pic>
        <p:sp>
          <p:nvSpPr>
            <p:cNvPr id="122" name="Content Placeholder 2">
              <a:extLst>
                <a:ext uri="{FF2B5EF4-FFF2-40B4-BE49-F238E27FC236}">
                  <a16:creationId xmlns:a16="http://schemas.microsoft.com/office/drawing/2014/main" id="{115E8B76-425F-90AE-B85A-46B8C95557A9}"/>
                </a:ext>
              </a:extLst>
            </p:cNvPr>
            <p:cNvSpPr txBox="1">
              <a:spLocks/>
            </p:cNvSpPr>
            <p:nvPr/>
          </p:nvSpPr>
          <p:spPr>
            <a:xfrm>
              <a:off x="6843282" y="3822865"/>
              <a:ext cx="1310117" cy="4910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400" dirty="0">
                  <a:solidFill>
                    <a:srgbClr val="BD1622"/>
                  </a:solidFill>
                </a:rPr>
                <a:t>0</a:t>
              </a:r>
              <a:r>
                <a:rPr lang="el-GR" sz="2400" dirty="0">
                  <a:solidFill>
                    <a:srgbClr val="BD1622"/>
                  </a:solidFill>
                </a:rPr>
                <a:t>νββ</a:t>
              </a:r>
              <a:r>
                <a:rPr lang="en-GB" sz="2400" dirty="0">
                  <a:solidFill>
                    <a:srgbClr val="BD1622"/>
                  </a:solidFill>
                </a:rPr>
                <a:t>++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BF42F7F-7632-0242-4F04-2C824F57ED6D}"/>
                </a:ext>
              </a:extLst>
            </p:cNvPr>
            <p:cNvSpPr txBox="1"/>
            <p:nvPr/>
          </p:nvSpPr>
          <p:spPr>
            <a:xfrm>
              <a:off x="6843282" y="5729385"/>
              <a:ext cx="29201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Beyond Standard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2829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84EBCD-BB0C-65CB-DB0D-99BBD92B8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B3FD948-8A0B-0600-C954-C2CCD70662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FFC"/>
              </a:clrFrom>
              <a:clrTo>
                <a:srgbClr val="F0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5481" y="3023596"/>
            <a:ext cx="4527554" cy="32207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19E0C15-184F-95D0-ACC7-937B41B14B3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65" y="3150705"/>
            <a:ext cx="4158183" cy="28239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59945F-AFD4-2F31-3213-7A32AF63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OWL-fibres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5CDAD-9C23-8B48-02D6-A39EFE411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7955"/>
            <a:ext cx="5257800" cy="1185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Traditional wavelength-shifting fibres:</a:t>
            </a:r>
          </a:p>
          <a:p>
            <a:pPr lvl="1"/>
            <a:r>
              <a:rPr lang="en-GB" sz="1800" dirty="0"/>
              <a:t>Wavelength shifter dispersed throughout the fibre core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FE822-524A-54F9-A6B4-BFCE5F908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CC230-0959-4C53-B83A-B131241BB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DB89C-BC89-ECA4-60FD-3D67998BC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16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F4CBC9B-D7C0-5D85-88F0-A5DF96E019A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Based on </a:t>
            </a:r>
            <a:r>
              <a:rPr lang="en-GB" dirty="0" err="1"/>
              <a:t>IceCube’s</a:t>
            </a:r>
            <a:r>
              <a:rPr lang="en-GB" dirty="0"/>
              <a:t> WOMs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117B3AE-8F56-E2C6-5A4C-46C6CC597A5C}"/>
              </a:ext>
            </a:extLst>
          </p:cNvPr>
          <p:cNvSpPr/>
          <p:nvPr/>
        </p:nvSpPr>
        <p:spPr>
          <a:xfrm>
            <a:off x="6075187" y="2227955"/>
            <a:ext cx="45719" cy="4038701"/>
          </a:xfrm>
          <a:prstGeom prst="rect">
            <a:avLst/>
          </a:prstGeom>
          <a:solidFill>
            <a:srgbClr val="DBBBF5"/>
          </a:solidFill>
          <a:ln>
            <a:solidFill>
              <a:srgbClr val="8C8EA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Content Placeholder 2">
            <a:extLst>
              <a:ext uri="{FF2B5EF4-FFF2-40B4-BE49-F238E27FC236}">
                <a16:creationId xmlns:a16="http://schemas.microsoft.com/office/drawing/2014/main" id="{CF7763DB-BC4F-B465-7472-AC7EFF2EB37E}"/>
              </a:ext>
            </a:extLst>
          </p:cNvPr>
          <p:cNvSpPr txBox="1">
            <a:spLocks/>
          </p:cNvSpPr>
          <p:nvPr/>
        </p:nvSpPr>
        <p:spPr>
          <a:xfrm>
            <a:off x="6254364" y="2227955"/>
            <a:ext cx="5257800" cy="1185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OWL fibres:</a:t>
            </a:r>
          </a:p>
          <a:p>
            <a:pPr lvl="1"/>
            <a:r>
              <a:rPr lang="en-GB" sz="1800" dirty="0"/>
              <a:t>Wavelength shifter on the fibre’s surface only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45BB60F-EA83-8DF8-55D6-DD7416133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2620" y="957372"/>
            <a:ext cx="3992258" cy="13122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661177-BC8C-8ADD-7FFA-9922298652B7}"/>
              </a:ext>
            </a:extLst>
          </p:cNvPr>
          <p:cNvSpPr txBox="1"/>
          <p:nvPr/>
        </p:nvSpPr>
        <p:spPr>
          <a:xfrm>
            <a:off x="8072830" y="1975158"/>
            <a:ext cx="39922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Wavelength-shifting paint coated on PMMA fibres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4DF8F69-3598-7AFF-2B5C-EDDCC4303E94}"/>
              </a:ext>
            </a:extLst>
          </p:cNvPr>
          <p:cNvGrpSpPr/>
          <p:nvPr/>
        </p:nvGrpSpPr>
        <p:grpSpPr>
          <a:xfrm>
            <a:off x="4112324" y="3036876"/>
            <a:ext cx="3992259" cy="3690634"/>
            <a:chOff x="6567948" y="1117962"/>
            <a:chExt cx="5532127" cy="505900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71DEDF5-FFEF-C403-120A-C54799BBE758}"/>
                </a:ext>
              </a:extLst>
            </p:cNvPr>
            <p:cNvGrpSpPr/>
            <p:nvPr/>
          </p:nvGrpSpPr>
          <p:grpSpPr>
            <a:xfrm>
              <a:off x="6567948" y="1117962"/>
              <a:ext cx="5532127" cy="5059001"/>
              <a:chOff x="6567948" y="1117962"/>
              <a:chExt cx="5532127" cy="505900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4E14D83-7CD7-9D77-2441-D30565917718}"/>
                  </a:ext>
                </a:extLst>
              </p:cNvPr>
              <p:cNvGrpSpPr/>
              <p:nvPr/>
            </p:nvGrpSpPr>
            <p:grpSpPr>
              <a:xfrm>
                <a:off x="6567948" y="1117962"/>
                <a:ext cx="5532127" cy="5059001"/>
                <a:chOff x="6567948" y="1117962"/>
                <a:chExt cx="5532127" cy="5059001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B96D5431-25B4-B33A-A0D1-1E54EF9880A9}"/>
                    </a:ext>
                  </a:extLst>
                </p:cNvPr>
                <p:cNvGrpSpPr/>
                <p:nvPr/>
              </p:nvGrpSpPr>
              <p:grpSpPr>
                <a:xfrm>
                  <a:off x="6567948" y="1117962"/>
                  <a:ext cx="5532127" cy="5059001"/>
                  <a:chOff x="4159045" y="2792361"/>
                  <a:chExt cx="4315049" cy="3785420"/>
                </a:xfrm>
              </p:grpSpPr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3380697E-E381-AAD0-48E7-9E7BEF3800E0}"/>
                      </a:ext>
                    </a:extLst>
                  </p:cNvPr>
                  <p:cNvSpPr/>
                  <p:nvPr/>
                </p:nvSpPr>
                <p:spPr>
                  <a:xfrm>
                    <a:off x="4159045" y="2792361"/>
                    <a:ext cx="4315049" cy="378542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rgbClr val="51536E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0BD18C69-C271-0B6C-A6B2-83AC143BD359}"/>
                      </a:ext>
                    </a:extLst>
                  </p:cNvPr>
                  <p:cNvGrpSpPr/>
                  <p:nvPr/>
                </p:nvGrpSpPr>
                <p:grpSpPr>
                  <a:xfrm>
                    <a:off x="4182797" y="2810452"/>
                    <a:ext cx="4264313" cy="3735038"/>
                    <a:chOff x="4182797" y="2810452"/>
                    <a:chExt cx="4264313" cy="3735038"/>
                  </a:xfrm>
                  <a:solidFill>
                    <a:srgbClr val="FFFFFF"/>
                  </a:solidFill>
                </p:grpSpPr>
                <p:pic>
                  <p:nvPicPr>
                    <p:cNvPr id="32" name="Picture 31">
                      <a:extLst>
                        <a:ext uri="{FF2B5EF4-FFF2-40B4-BE49-F238E27FC236}">
                          <a16:creationId xmlns:a16="http://schemas.microsoft.com/office/drawing/2014/main" id="{E334BA45-473C-43E9-53B7-CEF687D331B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rcRect l="392" t="811"/>
                    <a:stretch/>
                  </p:blipFill>
                  <p:spPr>
                    <a:xfrm>
                      <a:off x="4185542" y="2810452"/>
                      <a:ext cx="3861779" cy="3273290"/>
                    </a:xfrm>
                    <a:prstGeom prst="rect">
                      <a:avLst/>
                    </a:prstGeom>
                    <a:grpFill/>
                  </p:spPr>
                </p:pic>
                <p:sp>
                  <p:nvSpPr>
                    <p:cNvPr id="33" name="Content Placeholder 2">
                      <a:extLst>
                        <a:ext uri="{FF2B5EF4-FFF2-40B4-BE49-F238E27FC236}">
                          <a16:creationId xmlns:a16="http://schemas.microsoft.com/office/drawing/2014/main" id="{53103B49-B4E3-22E2-9BD2-CC8849A912BE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4182797" y="6077516"/>
                      <a:ext cx="1683454" cy="467974"/>
                    </a:xfrm>
                    <a:prstGeom prst="rect">
                      <a:avLst/>
                    </a:prstGeom>
                    <a:grpFill/>
                  </p:spPr>
                  <p:txBody>
                    <a:bodyPr vert="horz" lIns="91440" tIns="45720" rIns="91440" bIns="45720" rtlCol="0">
                      <a:normAutofit/>
                    </a:bodyPr>
                    <a:lstStyle>
                      <a:lvl1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1pPr>
                      <a:lvl2pPr marL="685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5pPr>
                      <a:lvl6pPr marL="2514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/>
                        <a:t>Centre of fibre</a:t>
                      </a:r>
                      <a:endParaRPr lang="en-GB" sz="1050" dirty="0"/>
                    </a:p>
                  </p:txBody>
                </p:sp>
                <p:sp>
                  <p:nvSpPr>
                    <p:cNvPr id="34" name="Content Placeholder 2">
                      <a:extLst>
                        <a:ext uri="{FF2B5EF4-FFF2-40B4-BE49-F238E27FC236}">
                          <a16:creationId xmlns:a16="http://schemas.microsoft.com/office/drawing/2014/main" id="{A0415F78-8547-F3C4-9A8B-1A7DF7F0B956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6989087" y="6067373"/>
                      <a:ext cx="1458023" cy="467974"/>
                    </a:xfrm>
                    <a:prstGeom prst="rect">
                      <a:avLst/>
                    </a:prstGeom>
                    <a:grpFill/>
                  </p:spPr>
                  <p:txBody>
                    <a:bodyPr vert="horz" lIns="91440" tIns="45720" rIns="91440" bIns="45720" rtlCol="0">
                      <a:normAutofit/>
                    </a:bodyPr>
                    <a:lstStyle>
                      <a:lvl1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1pPr>
                      <a:lvl2pPr marL="685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5pPr>
                      <a:lvl6pPr marL="2514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/>
                        <a:t>Surface of fibre</a:t>
                      </a:r>
                      <a:endParaRPr lang="en-GB" sz="1050" dirty="0"/>
                    </a:p>
                  </p:txBody>
                </p:sp>
              </p:grpSp>
            </p:grp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553C8710-40E0-9129-D729-77C00EDE379F}"/>
                    </a:ext>
                  </a:extLst>
                </p:cNvPr>
                <p:cNvSpPr/>
                <p:nvPr/>
              </p:nvSpPr>
              <p:spPr>
                <a:xfrm>
                  <a:off x="9982200" y="2610622"/>
                  <a:ext cx="1482090" cy="81837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41E6620B-3763-DB24-F3D4-D122252DFA9F}"/>
                    </a:ext>
                  </a:extLst>
                </p:cNvPr>
                <p:cNvSpPr/>
                <p:nvPr/>
              </p:nvSpPr>
              <p:spPr>
                <a:xfrm>
                  <a:off x="10088880" y="3429000"/>
                  <a:ext cx="979280" cy="27851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320EEB02-4CA9-F4F5-9CB0-97F43E806A66}"/>
                    </a:ext>
                  </a:extLst>
                </p:cNvPr>
                <p:cNvSpPr/>
                <p:nvPr/>
              </p:nvSpPr>
              <p:spPr>
                <a:xfrm>
                  <a:off x="11410949" y="3233035"/>
                  <a:ext cx="141980" cy="13925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56185703-A24B-7F39-B31E-3D31C97122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479163" y="1833245"/>
                  <a:ext cx="1" cy="3205162"/>
                </a:xfrm>
                <a:prstGeom prst="line">
                  <a:avLst/>
                </a:prstGeom>
                <a:ln w="12700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FEBEF4E-FA31-187E-EC0E-2F3DF312E9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470509" y="1830705"/>
                <a:ext cx="1" cy="3205162"/>
              </a:xfrm>
              <a:prstGeom prst="line">
                <a:avLst/>
              </a:prstGeom>
              <a:ln w="127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227CDF0-7117-54DE-462F-1B9C45C04A53}"/>
                </a:ext>
              </a:extLst>
            </p:cNvPr>
            <p:cNvSpPr/>
            <p:nvPr/>
          </p:nvSpPr>
          <p:spPr>
            <a:xfrm>
              <a:off x="11353800" y="2878065"/>
              <a:ext cx="281641" cy="48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E215FA8-6076-4D0B-6438-AD8EA00E6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872350" y="2194580"/>
              <a:ext cx="1724381" cy="12224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62350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88574-B654-7597-9B46-A9656CF84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3C0305-5886-BD43-2C6B-9212AEBEC9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FFC"/>
              </a:clrFrom>
              <a:clrTo>
                <a:srgbClr val="F0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5481" y="3023596"/>
            <a:ext cx="4527554" cy="32207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A7FEF2E-93BC-B173-F015-003A97D0FAD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65" y="3150705"/>
            <a:ext cx="4158183" cy="28239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43BB5D-9E14-AE1C-9AAD-D50EF2045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OWL-fibres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F7D0A-CE7C-A3ED-E072-B82A811D5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7955"/>
            <a:ext cx="5257800" cy="1185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Traditional wavelength-shifting fibres:</a:t>
            </a:r>
          </a:p>
          <a:p>
            <a:pPr lvl="1"/>
            <a:r>
              <a:rPr lang="en-GB" sz="1800" dirty="0"/>
              <a:t>Wavelength shifter dispersed throughout the fibre core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7FA27-F904-68B9-F4DD-EA5AB6B17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9FEA6-EE97-41D1-6C7F-F4FF34523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E7A5C-A6D4-EE90-4E87-202398622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16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06FA97-1104-1EF6-AB98-BE055544DD7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Based on </a:t>
            </a:r>
            <a:r>
              <a:rPr lang="en-GB" dirty="0" err="1"/>
              <a:t>IceCube’s</a:t>
            </a:r>
            <a:r>
              <a:rPr lang="en-GB" dirty="0"/>
              <a:t> WOMs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7784436-C840-98B4-C27C-80DA3CBBA579}"/>
              </a:ext>
            </a:extLst>
          </p:cNvPr>
          <p:cNvSpPr/>
          <p:nvPr/>
        </p:nvSpPr>
        <p:spPr>
          <a:xfrm>
            <a:off x="6075187" y="2227955"/>
            <a:ext cx="45719" cy="4038701"/>
          </a:xfrm>
          <a:prstGeom prst="rect">
            <a:avLst/>
          </a:prstGeom>
          <a:solidFill>
            <a:srgbClr val="DBBBF5"/>
          </a:solidFill>
          <a:ln>
            <a:solidFill>
              <a:srgbClr val="8C8EA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Content Placeholder 2">
            <a:extLst>
              <a:ext uri="{FF2B5EF4-FFF2-40B4-BE49-F238E27FC236}">
                <a16:creationId xmlns:a16="http://schemas.microsoft.com/office/drawing/2014/main" id="{3BCCE312-5E04-C14F-3422-739D72EDCE7B}"/>
              </a:ext>
            </a:extLst>
          </p:cNvPr>
          <p:cNvSpPr txBox="1">
            <a:spLocks/>
          </p:cNvSpPr>
          <p:nvPr/>
        </p:nvSpPr>
        <p:spPr>
          <a:xfrm>
            <a:off x="6254364" y="2227955"/>
            <a:ext cx="5257800" cy="1185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OWL fibres:</a:t>
            </a:r>
          </a:p>
          <a:p>
            <a:pPr lvl="1"/>
            <a:r>
              <a:rPr lang="en-GB" sz="1800" dirty="0"/>
              <a:t>Wavelength shifter on the fibre’s surface only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589C3A6-71EE-6785-F397-402CBEE0D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2620" y="957372"/>
            <a:ext cx="3992258" cy="13122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DEEB77-73AC-4477-2523-359769300E71}"/>
              </a:ext>
            </a:extLst>
          </p:cNvPr>
          <p:cNvSpPr txBox="1"/>
          <p:nvPr/>
        </p:nvSpPr>
        <p:spPr>
          <a:xfrm>
            <a:off x="8072830" y="1975158"/>
            <a:ext cx="39922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Wavelength-shifting paint coated on PMMA fibres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9C090D3-2CE3-B4B4-612C-CD165C1ABB86}"/>
              </a:ext>
            </a:extLst>
          </p:cNvPr>
          <p:cNvGrpSpPr/>
          <p:nvPr/>
        </p:nvGrpSpPr>
        <p:grpSpPr>
          <a:xfrm>
            <a:off x="4112324" y="3036876"/>
            <a:ext cx="3992259" cy="3690634"/>
            <a:chOff x="6567948" y="1117962"/>
            <a:chExt cx="5532127" cy="505900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13E62E9-F114-F93A-04E6-5B587A4D6059}"/>
                </a:ext>
              </a:extLst>
            </p:cNvPr>
            <p:cNvGrpSpPr/>
            <p:nvPr/>
          </p:nvGrpSpPr>
          <p:grpSpPr>
            <a:xfrm>
              <a:off x="6567948" y="1117962"/>
              <a:ext cx="5532127" cy="5059001"/>
              <a:chOff x="6567948" y="1117962"/>
              <a:chExt cx="5532127" cy="505900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6DE53F9-0B7E-84AD-A501-8242D71AAD46}"/>
                  </a:ext>
                </a:extLst>
              </p:cNvPr>
              <p:cNvGrpSpPr/>
              <p:nvPr/>
            </p:nvGrpSpPr>
            <p:grpSpPr>
              <a:xfrm>
                <a:off x="6567948" y="1117962"/>
                <a:ext cx="5532127" cy="5059001"/>
                <a:chOff x="6567948" y="1117962"/>
                <a:chExt cx="5532127" cy="5059001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76C4A40C-6DBE-B387-499D-21D2BF306761}"/>
                    </a:ext>
                  </a:extLst>
                </p:cNvPr>
                <p:cNvGrpSpPr/>
                <p:nvPr/>
              </p:nvGrpSpPr>
              <p:grpSpPr>
                <a:xfrm>
                  <a:off x="6567948" y="1117962"/>
                  <a:ext cx="5532127" cy="5059001"/>
                  <a:chOff x="4159045" y="2792361"/>
                  <a:chExt cx="4315049" cy="3785420"/>
                </a:xfrm>
              </p:grpSpPr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4C52BD6C-B3EB-2247-AF25-04D2B60CEDC4}"/>
                      </a:ext>
                    </a:extLst>
                  </p:cNvPr>
                  <p:cNvSpPr/>
                  <p:nvPr/>
                </p:nvSpPr>
                <p:spPr>
                  <a:xfrm>
                    <a:off x="4159045" y="2792361"/>
                    <a:ext cx="4315049" cy="378542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rgbClr val="51536E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5FC19672-B27D-CD33-00AD-01670CB151CD}"/>
                      </a:ext>
                    </a:extLst>
                  </p:cNvPr>
                  <p:cNvGrpSpPr/>
                  <p:nvPr/>
                </p:nvGrpSpPr>
                <p:grpSpPr>
                  <a:xfrm>
                    <a:off x="4182797" y="2810452"/>
                    <a:ext cx="4264313" cy="3735038"/>
                    <a:chOff x="4182797" y="2810452"/>
                    <a:chExt cx="4264313" cy="3735038"/>
                  </a:xfrm>
                  <a:solidFill>
                    <a:srgbClr val="FFFFFF"/>
                  </a:solidFill>
                </p:grpSpPr>
                <p:pic>
                  <p:nvPicPr>
                    <p:cNvPr id="32" name="Picture 31">
                      <a:extLst>
                        <a:ext uri="{FF2B5EF4-FFF2-40B4-BE49-F238E27FC236}">
                          <a16:creationId xmlns:a16="http://schemas.microsoft.com/office/drawing/2014/main" id="{5529813E-A079-7E97-E9B7-6FEDCB36840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rcRect l="392" t="811"/>
                    <a:stretch/>
                  </p:blipFill>
                  <p:spPr>
                    <a:xfrm>
                      <a:off x="4185542" y="2810452"/>
                      <a:ext cx="3861779" cy="3273290"/>
                    </a:xfrm>
                    <a:prstGeom prst="rect">
                      <a:avLst/>
                    </a:prstGeom>
                    <a:grpFill/>
                  </p:spPr>
                </p:pic>
                <p:sp>
                  <p:nvSpPr>
                    <p:cNvPr id="33" name="Content Placeholder 2">
                      <a:extLst>
                        <a:ext uri="{FF2B5EF4-FFF2-40B4-BE49-F238E27FC236}">
                          <a16:creationId xmlns:a16="http://schemas.microsoft.com/office/drawing/2014/main" id="{589B3676-6271-ACEE-2347-048DF0EBCDAC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4182797" y="6077516"/>
                      <a:ext cx="1683454" cy="467974"/>
                    </a:xfrm>
                    <a:prstGeom prst="rect">
                      <a:avLst/>
                    </a:prstGeom>
                    <a:grpFill/>
                  </p:spPr>
                  <p:txBody>
                    <a:bodyPr vert="horz" lIns="91440" tIns="45720" rIns="91440" bIns="45720" rtlCol="0">
                      <a:normAutofit/>
                    </a:bodyPr>
                    <a:lstStyle>
                      <a:lvl1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1pPr>
                      <a:lvl2pPr marL="685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5pPr>
                      <a:lvl6pPr marL="2514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/>
                        <a:t>Centre of fibre</a:t>
                      </a:r>
                      <a:endParaRPr lang="en-GB" sz="1050" dirty="0"/>
                    </a:p>
                  </p:txBody>
                </p:sp>
                <p:sp>
                  <p:nvSpPr>
                    <p:cNvPr id="34" name="Content Placeholder 2">
                      <a:extLst>
                        <a:ext uri="{FF2B5EF4-FFF2-40B4-BE49-F238E27FC236}">
                          <a16:creationId xmlns:a16="http://schemas.microsoft.com/office/drawing/2014/main" id="{8352F16C-34DF-5B3E-BB0D-36DF49378745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6989087" y="6067373"/>
                      <a:ext cx="1458023" cy="467974"/>
                    </a:xfrm>
                    <a:prstGeom prst="rect">
                      <a:avLst/>
                    </a:prstGeom>
                    <a:grpFill/>
                  </p:spPr>
                  <p:txBody>
                    <a:bodyPr vert="horz" lIns="91440" tIns="45720" rIns="91440" bIns="45720" rtlCol="0">
                      <a:normAutofit/>
                    </a:bodyPr>
                    <a:lstStyle>
                      <a:lvl1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1pPr>
                      <a:lvl2pPr marL="685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5pPr>
                      <a:lvl6pPr marL="2514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/>
                        <a:t>Surface of fibre</a:t>
                      </a:r>
                      <a:endParaRPr lang="en-GB" sz="1050" dirty="0"/>
                    </a:p>
                  </p:txBody>
                </p:sp>
              </p:grpSp>
            </p:grp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7F2E6B7-509B-9C02-247A-7A4F256A599A}"/>
                    </a:ext>
                  </a:extLst>
                </p:cNvPr>
                <p:cNvSpPr/>
                <p:nvPr/>
              </p:nvSpPr>
              <p:spPr>
                <a:xfrm>
                  <a:off x="9982200" y="2610622"/>
                  <a:ext cx="1482090" cy="81837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DC2E18F-BCAD-AF5B-8376-334C1B9EA2C7}"/>
                    </a:ext>
                  </a:extLst>
                </p:cNvPr>
                <p:cNvSpPr/>
                <p:nvPr/>
              </p:nvSpPr>
              <p:spPr>
                <a:xfrm>
                  <a:off x="10088880" y="3429000"/>
                  <a:ext cx="979280" cy="27851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FAB7786C-BCD2-B28A-D0A2-C85CDAA24AD7}"/>
                    </a:ext>
                  </a:extLst>
                </p:cNvPr>
                <p:cNvSpPr/>
                <p:nvPr/>
              </p:nvSpPr>
              <p:spPr>
                <a:xfrm>
                  <a:off x="11410949" y="3233035"/>
                  <a:ext cx="141980" cy="13925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7226E33D-E401-9201-58B8-104B7D437D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479163" y="1833245"/>
                  <a:ext cx="1" cy="3205162"/>
                </a:xfrm>
                <a:prstGeom prst="line">
                  <a:avLst/>
                </a:prstGeom>
                <a:ln w="12700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4AA825BB-44B9-B0D4-47DA-484BEA9740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470509" y="1830705"/>
                <a:ext cx="1" cy="3205162"/>
              </a:xfrm>
              <a:prstGeom prst="line">
                <a:avLst/>
              </a:prstGeom>
              <a:ln w="127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11C1C64-AA24-824B-1AA5-DE0C69A3222D}"/>
                </a:ext>
              </a:extLst>
            </p:cNvPr>
            <p:cNvSpPr/>
            <p:nvPr/>
          </p:nvSpPr>
          <p:spPr>
            <a:xfrm>
              <a:off x="11353800" y="2878065"/>
              <a:ext cx="281641" cy="48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2BDD4B7-1768-BEAA-CA6F-86503DDDC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872350" y="2194580"/>
              <a:ext cx="1724381" cy="1222421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747369C-30B1-EEC6-9198-B6BA24858C2D}"/>
              </a:ext>
            </a:extLst>
          </p:cNvPr>
          <p:cNvGrpSpPr/>
          <p:nvPr/>
        </p:nvGrpSpPr>
        <p:grpSpPr>
          <a:xfrm>
            <a:off x="7943072" y="5610061"/>
            <a:ext cx="2999190" cy="857839"/>
            <a:chOff x="7943072" y="5610061"/>
            <a:chExt cx="2999190" cy="85783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DF3D7C-7AE5-56BA-3B48-674ED4EB8E06}"/>
                </a:ext>
              </a:extLst>
            </p:cNvPr>
            <p:cNvSpPr/>
            <p:nvPr/>
          </p:nvSpPr>
          <p:spPr>
            <a:xfrm>
              <a:off x="7961487" y="5610061"/>
              <a:ext cx="2743200" cy="857839"/>
            </a:xfrm>
            <a:prstGeom prst="rect">
              <a:avLst/>
            </a:prstGeom>
            <a:solidFill>
              <a:srgbClr val="DBBBF5"/>
            </a:solidFill>
            <a:ln>
              <a:solidFill>
                <a:srgbClr val="8C8EA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EA6AFE5-ABFC-4E01-0E8E-BB0E99EF3EBD}"/>
                    </a:ext>
                  </a:extLst>
                </p:cNvPr>
                <p:cNvSpPr txBox="1"/>
                <p:nvPr/>
              </p:nvSpPr>
              <p:spPr>
                <a:xfrm>
                  <a:off x="7943072" y="5739306"/>
                  <a:ext cx="2999190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dirty="0"/>
                    <a:t>Factor </a:t>
                  </a:r>
                  <a14:m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~</m:t>
                      </m:r>
                    </m:oMath>
                  </a14:m>
                  <a:r>
                    <a:rPr lang="en-GB" dirty="0"/>
                    <a:t>2 improvement in capture efficiency</a:t>
                  </a:r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EA6AFE5-ABFC-4E01-0E8E-BB0E99EF3E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43072" y="5739306"/>
                  <a:ext cx="2999190" cy="646331"/>
                </a:xfrm>
                <a:prstGeom prst="rect">
                  <a:avLst/>
                </a:prstGeom>
                <a:blipFill>
                  <a:blip r:embed="rId7"/>
                  <a:stretch>
                    <a:fillRect l="-1829" t="-3738" b="-140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8541564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2A3659-4885-A86D-E182-6D2747C7F7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78689C7-4F07-5C6C-D1B6-4FDE62CE7097}"/>
              </a:ext>
            </a:extLst>
          </p:cNvPr>
          <p:cNvSpPr/>
          <p:nvPr/>
        </p:nvSpPr>
        <p:spPr>
          <a:xfrm>
            <a:off x="2330245" y="3420819"/>
            <a:ext cx="1216865" cy="477671"/>
          </a:xfrm>
          <a:prstGeom prst="rect">
            <a:avLst/>
          </a:prstGeom>
          <a:solidFill>
            <a:srgbClr val="ADC6FF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DF9C81-8EBB-9B44-EAD5-38D6D5F15920}"/>
              </a:ext>
            </a:extLst>
          </p:cNvPr>
          <p:cNvSpPr/>
          <p:nvPr/>
        </p:nvSpPr>
        <p:spPr>
          <a:xfrm>
            <a:off x="446212" y="3420819"/>
            <a:ext cx="1884033" cy="477671"/>
          </a:xfrm>
          <a:prstGeom prst="rect">
            <a:avLst/>
          </a:prstGeom>
          <a:solidFill>
            <a:srgbClr val="DDF45B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EC0865-BC31-4825-AC03-6BECFDBF7CD2}"/>
              </a:ext>
            </a:extLst>
          </p:cNvPr>
          <p:cNvSpPr/>
          <p:nvPr/>
        </p:nvSpPr>
        <p:spPr>
          <a:xfrm>
            <a:off x="448670" y="1825625"/>
            <a:ext cx="1801633" cy="477671"/>
          </a:xfrm>
          <a:prstGeom prst="rect">
            <a:avLst/>
          </a:prstGeom>
          <a:solidFill>
            <a:srgbClr val="DBBBF5"/>
          </a:solidFill>
          <a:ln>
            <a:solidFill>
              <a:srgbClr val="5153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28780C5-AAE1-7796-A801-1475784BD691}"/>
              </a:ext>
            </a:extLst>
          </p:cNvPr>
          <p:cNvSpPr/>
          <p:nvPr/>
        </p:nvSpPr>
        <p:spPr>
          <a:xfrm flipH="1">
            <a:off x="9684773" y="3101681"/>
            <a:ext cx="894733" cy="206477"/>
          </a:xfrm>
          <a:prstGeom prst="rect">
            <a:avLst/>
          </a:prstGeom>
          <a:solidFill>
            <a:srgbClr val="DBBBF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9F30798-0C1A-612C-23C2-66FE2B8C4B52}"/>
              </a:ext>
            </a:extLst>
          </p:cNvPr>
          <p:cNvSpPr/>
          <p:nvPr/>
        </p:nvSpPr>
        <p:spPr>
          <a:xfrm flipH="1">
            <a:off x="11130113" y="3795252"/>
            <a:ext cx="629267" cy="206477"/>
          </a:xfrm>
          <a:prstGeom prst="rect">
            <a:avLst/>
          </a:prstGeom>
          <a:solidFill>
            <a:srgbClr val="ADC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6F0C21-987C-F703-DBD6-0AA7212405C9}"/>
              </a:ext>
            </a:extLst>
          </p:cNvPr>
          <p:cNvSpPr/>
          <p:nvPr/>
        </p:nvSpPr>
        <p:spPr>
          <a:xfrm flipH="1">
            <a:off x="10579508" y="3795252"/>
            <a:ext cx="550607" cy="206477"/>
          </a:xfrm>
          <a:prstGeom prst="rect">
            <a:avLst/>
          </a:prstGeom>
          <a:solidFill>
            <a:srgbClr val="DDF4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DDBC09-5E21-DF24-221B-7D61D2E6B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 Prototype</a:t>
            </a:r>
            <a:endParaRPr lang="en-GB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E23CA-55F4-84AC-6569-5A4F74FC8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59D5A-57B8-2FCD-EEB6-69C1A6916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8681B-8A5D-6A10-6C03-2DA2DA579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17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9B209AA-2725-77C8-CF50-C66BC1C6EFD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Combining 3 novel technologies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BB5ABA-B627-0C47-2CA7-5D329B5955E2}"/>
              </a:ext>
            </a:extLst>
          </p:cNvPr>
          <p:cNvSpPr/>
          <p:nvPr/>
        </p:nvSpPr>
        <p:spPr>
          <a:xfrm flipH="1">
            <a:off x="10751572" y="4567085"/>
            <a:ext cx="550607" cy="206477"/>
          </a:xfrm>
          <a:prstGeom prst="rect">
            <a:avLst/>
          </a:prstGeom>
          <a:solidFill>
            <a:srgbClr val="DDF4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B8E605-F7AC-AE8A-FA5C-BF116B333925}"/>
              </a:ext>
            </a:extLst>
          </p:cNvPr>
          <p:cNvSpPr/>
          <p:nvPr/>
        </p:nvSpPr>
        <p:spPr>
          <a:xfrm flipH="1">
            <a:off x="11302178" y="4567085"/>
            <a:ext cx="629267" cy="206477"/>
          </a:xfrm>
          <a:prstGeom prst="rect">
            <a:avLst/>
          </a:prstGeom>
          <a:solidFill>
            <a:srgbClr val="ADC6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9ED9E3-1C2A-1237-6D93-C1DA0079F41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2566" y="2033422"/>
            <a:ext cx="6605652" cy="4115131"/>
          </a:xfrm>
          <a:prstGeom prst="rect">
            <a:avLst/>
          </a:prstGeom>
        </p:spPr>
      </p:pic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32DF855F-D0F9-8E6B-A4C0-B6F472A7C69D}"/>
              </a:ext>
            </a:extLst>
          </p:cNvPr>
          <p:cNvSpPr txBox="1">
            <a:spLocks/>
          </p:cNvSpPr>
          <p:nvPr/>
        </p:nvSpPr>
        <p:spPr>
          <a:xfrm>
            <a:off x="300825" y="4030356"/>
            <a:ext cx="2029420" cy="1304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Separate Cherenkov and scintillation light in time</a:t>
            </a:r>
          </a:p>
        </p:txBody>
      </p:sp>
      <p:sp>
        <p:nvSpPr>
          <p:cNvPr id="14" name="Content Placeholder 14">
            <a:extLst>
              <a:ext uri="{FF2B5EF4-FFF2-40B4-BE49-F238E27FC236}">
                <a16:creationId xmlns:a16="http://schemas.microsoft.com/office/drawing/2014/main" id="{1124E8D1-BABA-85D8-4F41-946C0AD0FCE9}"/>
              </a:ext>
            </a:extLst>
          </p:cNvPr>
          <p:cNvSpPr txBox="1">
            <a:spLocks/>
          </p:cNvSpPr>
          <p:nvPr/>
        </p:nvSpPr>
        <p:spPr>
          <a:xfrm>
            <a:off x="2330245" y="4030356"/>
            <a:ext cx="2177845" cy="1669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Stochastic confinement of light for improved PID</a:t>
            </a:r>
            <a:endParaRPr lang="en-GB" sz="2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694FE4E-B29D-EC02-E18A-994A69816A82}"/>
              </a:ext>
            </a:extLst>
          </p:cNvPr>
          <p:cNvCxnSpPr/>
          <p:nvPr/>
        </p:nvCxnSpPr>
        <p:spPr>
          <a:xfrm>
            <a:off x="2330245" y="3898490"/>
            <a:ext cx="0" cy="1627239"/>
          </a:xfrm>
          <a:prstGeom prst="line">
            <a:avLst/>
          </a:prstGeom>
          <a:ln>
            <a:solidFill>
              <a:srgbClr val="51536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156B91E-5033-789D-099E-99044A100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20" y="1825625"/>
            <a:ext cx="4929946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OWL-fibres</a:t>
            </a:r>
          </a:p>
          <a:p>
            <a:r>
              <a:rPr lang="en-US" sz="2000" dirty="0"/>
              <a:t>Based on WOMs (</a:t>
            </a:r>
            <a:r>
              <a:rPr lang="en-US" sz="2000" dirty="0" err="1"/>
              <a:t>IceCube</a:t>
            </a:r>
            <a:r>
              <a:rPr lang="en-US" sz="2000" dirty="0"/>
              <a:t>)</a:t>
            </a:r>
          </a:p>
          <a:p>
            <a:r>
              <a:rPr lang="en-US" sz="2000" dirty="0"/>
              <a:t>Wavelength shifter coated on </a:t>
            </a:r>
            <a:r>
              <a:rPr lang="en-US" sz="2000" dirty="0" err="1"/>
              <a:t>fibre</a:t>
            </a:r>
            <a:r>
              <a:rPr lang="en-US" sz="2000" dirty="0"/>
              <a:t> to </a:t>
            </a:r>
            <a:r>
              <a:rPr lang="en-US" sz="2000" dirty="0" err="1"/>
              <a:t>maximise</a:t>
            </a:r>
            <a:r>
              <a:rPr lang="en-US" sz="2000" dirty="0"/>
              <a:t> photon capture</a:t>
            </a:r>
          </a:p>
          <a:p>
            <a:pPr marL="0" indent="0">
              <a:buNone/>
            </a:pPr>
            <a:r>
              <a:rPr lang="en-US" dirty="0"/>
              <a:t>Hybrid-Slow Opaque Scintillator</a:t>
            </a:r>
          </a:p>
        </p:txBody>
      </p:sp>
    </p:spTree>
    <p:extLst>
      <p:ext uri="{BB962C8B-B14F-4D97-AF65-F5344CB8AC3E}">
        <p14:creationId xmlns:p14="http://schemas.microsoft.com/office/powerpoint/2010/main" val="5872708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96535-903E-6E96-CCE2-D1E71EB0B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A103F-5FB7-AACF-C5D0-8CB59835F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: Sensitivities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59F03-1E34-8AB4-4BB3-EC9196C2D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56A1B-3D66-2B34-BE25-920634FE1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B3954A-591E-BDEC-7E01-77793BCF3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18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5FAE02E-BB30-2CE7-6B7C-2BBEBAC7934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None/>
              <a:tabLst/>
            </a:pPr>
            <a:r>
              <a:rPr lang="en-GB" sz="2400" b="0" i="0" u="none" strike="noStrike" kern="1200" cap="none" dirty="0">
                <a:ln>
                  <a:noFill/>
                </a:ln>
                <a:latin typeface="DejaVu Sans Light" pitchFamily="34"/>
                <a:ea typeface="AR PL KaitiM GB" pitchFamily="2"/>
                <a:cs typeface="FreeSans" pitchFamily="2"/>
              </a:rPr>
              <a:t>After 2 years of operation*: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1C617C-7FBE-D1AA-1DD8-D42A907F88B0}"/>
              </a:ext>
            </a:extLst>
          </p:cNvPr>
          <p:cNvSpPr txBox="1"/>
          <p:nvPr/>
        </p:nvSpPr>
        <p:spPr>
          <a:xfrm>
            <a:off x="8693604" y="1022080"/>
            <a:ext cx="340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*Assuming Gran Sasso overburden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7E2ACEB-A2DC-B73E-49CC-77014A7D6F4A}"/>
              </a:ext>
            </a:extLst>
          </p:cNvPr>
          <p:cNvGrpSpPr/>
          <p:nvPr/>
        </p:nvGrpSpPr>
        <p:grpSpPr>
          <a:xfrm>
            <a:off x="4892777" y="1884054"/>
            <a:ext cx="2730910" cy="830997"/>
            <a:chOff x="5136198" y="3916064"/>
            <a:chExt cx="1770898" cy="963184"/>
          </a:xfrm>
          <a:solidFill>
            <a:srgbClr val="BD1622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557162-9EF9-2D44-815D-709EFE5898C7}"/>
                </a:ext>
              </a:extLst>
            </p:cNvPr>
            <p:cNvSpPr/>
            <p:nvPr/>
          </p:nvSpPr>
          <p:spPr>
            <a:xfrm>
              <a:off x="5136198" y="3916064"/>
              <a:ext cx="1770898" cy="963184"/>
            </a:xfrm>
            <a:prstGeom prst="rect">
              <a:avLst/>
            </a:prstGeom>
            <a:grpFill/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814ED77-E493-7D52-0FA6-15B15504AD4B}"/>
                </a:ext>
              </a:extLst>
            </p:cNvPr>
            <p:cNvSpPr txBox="1"/>
            <p:nvPr/>
          </p:nvSpPr>
          <p:spPr>
            <a:xfrm>
              <a:off x="5136198" y="3916064"/>
              <a:ext cx="1770898" cy="963184"/>
            </a:xfrm>
            <a:prstGeom prst="rect">
              <a:avLst/>
            </a:prstGeom>
            <a:grpFill/>
            <a:ln w="762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     (0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++)</a:t>
              </a:r>
            </a:p>
            <a:p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    (0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+)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D81554B-E7A5-8C5E-11B4-2212DD5BC5D4}"/>
              </a:ext>
            </a:extLst>
          </p:cNvPr>
          <p:cNvGrpSpPr/>
          <p:nvPr/>
        </p:nvGrpSpPr>
        <p:grpSpPr>
          <a:xfrm>
            <a:off x="6565173" y="2814123"/>
            <a:ext cx="4256861" cy="3494494"/>
            <a:chOff x="6565173" y="2814123"/>
            <a:chExt cx="4256861" cy="349449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F8507B4-2488-6FFA-C8E0-AD4DD99C6DF8}"/>
                </a:ext>
              </a:extLst>
            </p:cNvPr>
            <p:cNvSpPr txBox="1"/>
            <p:nvPr/>
          </p:nvSpPr>
          <p:spPr>
            <a:xfrm>
              <a:off x="6565173" y="5954975"/>
              <a:ext cx="4256861" cy="35364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600" b="0" i="0" u="none" strike="noStrike" kern="1200" cap="none" dirty="0">
                  <a:ln>
                    <a:noFill/>
                  </a:ln>
                  <a:solidFill>
                    <a:srgbClr val="51536E"/>
                  </a:solidFill>
                  <a:latin typeface="DejaVu Sans Light" pitchFamily="34"/>
                  <a:ea typeface="AR PL KaitiM GB" pitchFamily="2"/>
                  <a:cs typeface="FreeSans" pitchFamily="2"/>
                </a:rPr>
                <a:t>Expected 90% C.L. exclusion sensitivity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60FF8E0-0E78-8E1F-29A8-75F18901D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5098" y="2814123"/>
              <a:ext cx="3913239" cy="313059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C275658-77C4-5109-33CA-CC5CAFDEE0BD}"/>
              </a:ext>
            </a:extLst>
          </p:cNvPr>
          <p:cNvGrpSpPr/>
          <p:nvPr/>
        </p:nvGrpSpPr>
        <p:grpSpPr>
          <a:xfrm>
            <a:off x="1703228" y="2821282"/>
            <a:ext cx="3913239" cy="3487335"/>
            <a:chOff x="1703228" y="2821282"/>
            <a:chExt cx="3913239" cy="348733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73FD389-3E6C-5310-EFA4-72C548E0AA1F}"/>
                </a:ext>
              </a:extLst>
            </p:cNvPr>
            <p:cNvSpPr txBox="1"/>
            <p:nvPr/>
          </p:nvSpPr>
          <p:spPr>
            <a:xfrm>
              <a:off x="1735703" y="5954975"/>
              <a:ext cx="3829365" cy="35364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600" b="0" i="0" u="none" strike="noStrike" kern="1200" cap="none" dirty="0">
                  <a:ln>
                    <a:noFill/>
                  </a:ln>
                  <a:solidFill>
                    <a:srgbClr val="51536E"/>
                  </a:solidFill>
                  <a:latin typeface="DejaVu Sans Light" pitchFamily="34"/>
                  <a:ea typeface="AR PL KaitiM GB" pitchFamily="2"/>
                  <a:cs typeface="FreeSans" pitchFamily="2"/>
                </a:rPr>
                <a:t>Expected 5</a:t>
              </a:r>
              <a:r>
                <a:rPr lang="en-GB" sz="1600" b="0" i="0" u="none" strike="noStrike" kern="1200" cap="none" dirty="0">
                  <a:ln>
                    <a:noFill/>
                  </a:ln>
                  <a:solidFill>
                    <a:srgbClr val="51536E"/>
                  </a:solidFill>
                  <a:latin typeface="DejaVu Sans Light" pitchFamily="34"/>
                  <a:ea typeface="DejaVu Sans Light" pitchFamily="34"/>
                  <a:cs typeface="DejaVu Sans Light" pitchFamily="34"/>
                </a:rPr>
                <a:t>σ </a:t>
              </a:r>
              <a:r>
                <a:rPr lang="en-GB" sz="1600" b="0" i="0" u="none" strike="noStrike" kern="1200" cap="none" dirty="0">
                  <a:ln>
                    <a:noFill/>
                  </a:ln>
                  <a:solidFill>
                    <a:srgbClr val="51536E"/>
                  </a:solidFill>
                  <a:latin typeface="DejaVu Sans Light" pitchFamily="34"/>
                  <a:ea typeface="AR PL KaitiM GB" pitchFamily="2"/>
                  <a:cs typeface="FreeSans" pitchFamily="2"/>
                </a:rPr>
                <a:t>observation sensitivity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5B957EC-05AA-2317-81E5-D53CAFFE72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3228" y="2821282"/>
              <a:ext cx="3913239" cy="313059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5386471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B9E69-AFAA-C845-F365-188F07FFA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162CD-2AB0-F0B2-CEBF-BB0CC554A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: Sensitivities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D6C81-D982-C791-E67A-CBFDC6F9C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47B8A-5F3A-16E7-EB39-49219DB72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7614FD-DE67-7685-9176-D2ADBE1F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18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E4FF927-CB9C-359C-ADCA-61B7C286D9C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567"/>
              </a:spcBef>
              <a:spcAft>
                <a:spcPts val="567"/>
              </a:spcAft>
              <a:buNone/>
              <a:tabLst/>
            </a:pPr>
            <a:r>
              <a:rPr lang="en-GB" sz="2400" b="0" i="0" u="none" strike="noStrike" kern="1200" cap="none" dirty="0">
                <a:ln>
                  <a:noFill/>
                </a:ln>
                <a:latin typeface="DejaVu Sans Light" pitchFamily="34"/>
                <a:ea typeface="AR PL KaitiM GB" pitchFamily="2"/>
                <a:cs typeface="FreeSans" pitchFamily="2"/>
              </a:rPr>
              <a:t>After 2 years of operation*: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12F65-4910-AAE5-70EA-36502CF984B1}"/>
              </a:ext>
            </a:extLst>
          </p:cNvPr>
          <p:cNvSpPr txBox="1"/>
          <p:nvPr/>
        </p:nvSpPr>
        <p:spPr>
          <a:xfrm>
            <a:off x="8693604" y="1022080"/>
            <a:ext cx="340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51536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*Assuming Gran Sasso overburden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1378D99-CB37-02FA-092D-A077ED9F590A}"/>
              </a:ext>
            </a:extLst>
          </p:cNvPr>
          <p:cNvGrpSpPr/>
          <p:nvPr/>
        </p:nvGrpSpPr>
        <p:grpSpPr>
          <a:xfrm>
            <a:off x="1769805" y="1746302"/>
            <a:ext cx="9987118" cy="1015663"/>
            <a:chOff x="1769805" y="1746302"/>
            <a:chExt cx="9987118" cy="101566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C0D7964-2F3F-259D-2E7A-19EBF3E690D9}"/>
                </a:ext>
              </a:extLst>
            </p:cNvPr>
            <p:cNvSpPr txBox="1"/>
            <p:nvPr/>
          </p:nvSpPr>
          <p:spPr>
            <a:xfrm>
              <a:off x="7623687" y="1746302"/>
              <a:ext cx="10520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0" dirty="0">
                  <a:solidFill>
                    <a:srgbClr val="51536E"/>
                  </a:solidFill>
                </a:rPr>
                <a:t>}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1C6226A-AC84-DCF7-E965-F769B2EBD2ED}"/>
                </a:ext>
              </a:extLst>
            </p:cNvPr>
            <p:cNvGrpSpPr/>
            <p:nvPr/>
          </p:nvGrpSpPr>
          <p:grpSpPr>
            <a:xfrm>
              <a:off x="1769805" y="1884054"/>
              <a:ext cx="9987118" cy="863951"/>
              <a:chOff x="1769805" y="1884054"/>
              <a:chExt cx="9987118" cy="86395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43DBE3D2-CB35-5357-54A0-0266AD974DF4}"/>
                  </a:ext>
                </a:extLst>
              </p:cNvPr>
              <p:cNvGrpSpPr/>
              <p:nvPr/>
            </p:nvGrpSpPr>
            <p:grpSpPr>
              <a:xfrm>
                <a:off x="1769805" y="1884054"/>
                <a:ext cx="9987118" cy="863951"/>
                <a:chOff x="1769805" y="1884054"/>
                <a:chExt cx="9987118" cy="863951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C10ED8A0-9188-0735-E819-08381B598320}"/>
                    </a:ext>
                  </a:extLst>
                </p:cNvPr>
                <p:cNvGrpSpPr/>
                <p:nvPr/>
              </p:nvGrpSpPr>
              <p:grpSpPr>
                <a:xfrm>
                  <a:off x="4892777" y="1884054"/>
                  <a:ext cx="2730910" cy="830997"/>
                  <a:chOff x="5136198" y="3916064"/>
                  <a:chExt cx="1770898" cy="963184"/>
                </a:xfrm>
                <a:solidFill>
                  <a:srgbClr val="BD1622"/>
                </a:solidFill>
              </p:grpSpPr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B551D33F-BBBE-B379-DBC3-B36D8A33C929}"/>
                      </a:ext>
                    </a:extLst>
                  </p:cNvPr>
                  <p:cNvSpPr/>
                  <p:nvPr/>
                </p:nvSpPr>
                <p:spPr>
                  <a:xfrm>
                    <a:off x="5136198" y="3916064"/>
                    <a:ext cx="1770898" cy="963184"/>
                  </a:xfrm>
                  <a:prstGeom prst="rect">
                    <a:avLst/>
                  </a:prstGeom>
                  <a:grpFill/>
                  <a:ln w="76200">
                    <a:solidFill>
                      <a:srgbClr val="BD1622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3A00A8FE-5BA2-7184-D942-8BB35BD0A6B0}"/>
                      </a:ext>
                    </a:extLst>
                  </p:cNvPr>
                  <p:cNvSpPr txBox="1"/>
                  <p:nvPr/>
                </p:nvSpPr>
                <p:spPr>
                  <a:xfrm>
                    <a:off x="5136198" y="3916064"/>
                    <a:ext cx="1770898" cy="963184"/>
                  </a:xfrm>
                  <a:prstGeom prst="rect">
                    <a:avLst/>
                  </a:prstGeom>
                  <a:grpFill/>
                  <a:ln w="7620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2400" b="1" dirty="0">
                        <a:solidFill>
                          <a:schemeClr val="bg1"/>
                        </a:solidFill>
                      </a:rPr>
                      <a:t>2</a:t>
                    </a:r>
                    <a:r>
                      <a:rPr lang="el-GR" sz="2400" b="1" dirty="0">
                        <a:solidFill>
                          <a:schemeClr val="bg1"/>
                        </a:solidFill>
                      </a:rPr>
                      <a:t>νββ</a:t>
                    </a:r>
                    <a:r>
                      <a:rPr lang="en-GB" sz="2400" b="1" dirty="0">
                        <a:solidFill>
                          <a:schemeClr val="bg1"/>
                        </a:solidFill>
                      </a:rPr>
                      <a:t>++     (0</a:t>
                    </a:r>
                    <a:r>
                      <a:rPr lang="el-GR" sz="2400" b="1" dirty="0">
                        <a:solidFill>
                          <a:schemeClr val="bg1"/>
                        </a:solidFill>
                      </a:rPr>
                      <a:t>νββ</a:t>
                    </a:r>
                    <a:r>
                      <a:rPr lang="en-GB" sz="2400" b="1" dirty="0">
                        <a:solidFill>
                          <a:schemeClr val="bg1"/>
                        </a:solidFill>
                      </a:rPr>
                      <a:t>++)</a:t>
                    </a:r>
                  </a:p>
                  <a:p>
                    <a:r>
                      <a:rPr lang="en-GB" sz="2400" b="1" dirty="0">
                        <a:solidFill>
                          <a:schemeClr val="bg1"/>
                        </a:solidFill>
                      </a:rPr>
                      <a:t>2</a:t>
                    </a:r>
                    <a:r>
                      <a:rPr lang="el-GR" sz="2400" b="1" dirty="0">
                        <a:solidFill>
                          <a:schemeClr val="bg1"/>
                        </a:solidFill>
                      </a:rPr>
                      <a:t>ν</a:t>
                    </a:r>
                    <a:r>
                      <a:rPr lang="en-GB" sz="2400" b="1" dirty="0">
                        <a:solidFill>
                          <a:schemeClr val="bg1"/>
                        </a:solidFill>
                      </a:rPr>
                      <a:t>EC</a:t>
                    </a:r>
                    <a:r>
                      <a:rPr lang="el-GR" sz="2400" b="1" dirty="0">
                        <a:solidFill>
                          <a:schemeClr val="bg1"/>
                        </a:solidFill>
                      </a:rPr>
                      <a:t>β</a:t>
                    </a:r>
                    <a:r>
                      <a:rPr lang="en-GB" sz="2400" b="1" dirty="0">
                        <a:solidFill>
                          <a:schemeClr val="bg1"/>
                        </a:solidFill>
                      </a:rPr>
                      <a:t>+    (0</a:t>
                    </a:r>
                    <a:r>
                      <a:rPr lang="el-GR" sz="2400" b="1" dirty="0">
                        <a:solidFill>
                          <a:schemeClr val="bg1"/>
                        </a:solidFill>
                      </a:rPr>
                      <a:t>ν</a:t>
                    </a:r>
                    <a:r>
                      <a:rPr lang="en-GB" sz="2400" b="1" dirty="0">
                        <a:solidFill>
                          <a:schemeClr val="bg1"/>
                        </a:solidFill>
                      </a:rPr>
                      <a:t>EC</a:t>
                    </a:r>
                    <a:r>
                      <a:rPr lang="el-GR" sz="2400" b="1" dirty="0">
                        <a:solidFill>
                          <a:schemeClr val="bg1"/>
                        </a:solidFill>
                      </a:rPr>
                      <a:t>β</a:t>
                    </a:r>
                    <a:r>
                      <a:rPr lang="en-GB" sz="2400" b="1" dirty="0">
                        <a:solidFill>
                          <a:schemeClr val="bg1"/>
                        </a:solidFill>
                      </a:rPr>
                      <a:t>+)</a:t>
                    </a:r>
                  </a:p>
                </p:txBody>
              </p:sp>
            </p:grp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E5F5BFE-8F11-2F22-C063-F69FEFAAB28A}"/>
                    </a:ext>
                  </a:extLst>
                </p:cNvPr>
                <p:cNvSpPr txBox="1"/>
                <p:nvPr/>
              </p:nvSpPr>
              <p:spPr>
                <a:xfrm>
                  <a:off x="1769806" y="2347895"/>
                  <a:ext cx="2418735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2000" b="1" i="0" u="none" strike="noStrike" kern="1200" cap="none" dirty="0">
                      <a:ln>
                        <a:noFill/>
                      </a:ln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First 5σ </a:t>
                  </a:r>
                  <a:r>
                    <a:rPr lang="en-GB" sz="2000" b="1" dirty="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discovery</a:t>
                  </a:r>
                  <a:endParaRPr lang="en-GB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80BB82C-CD0E-BC1C-289F-3EFA239F1C2F}"/>
                    </a:ext>
                  </a:extLst>
                </p:cNvPr>
                <p:cNvSpPr txBox="1"/>
                <p:nvPr/>
              </p:nvSpPr>
              <p:spPr>
                <a:xfrm>
                  <a:off x="1769805" y="1921492"/>
                  <a:ext cx="2418735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2000" dirty="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First 4</a:t>
                  </a:r>
                  <a:r>
                    <a:rPr lang="en-GB" sz="2000" i="0" u="none" strike="noStrike" kern="1200" cap="none" dirty="0">
                      <a:ln>
                        <a:noFill/>
                      </a:ln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σ evidence</a:t>
                  </a:r>
                  <a:endParaRPr lang="en-GB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05170CE-9FD1-DD5F-FF47-E37334B3C908}"/>
                    </a:ext>
                  </a:extLst>
                </p:cNvPr>
                <p:cNvSpPr txBox="1"/>
                <p:nvPr/>
              </p:nvSpPr>
              <p:spPr>
                <a:xfrm>
                  <a:off x="8015747" y="1967659"/>
                  <a:ext cx="3741176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2000" dirty="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Improvement of half-life limits by </a:t>
                  </a:r>
                  <a:r>
                    <a:rPr lang="en-GB" sz="2000" b="1" dirty="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3 orders of magnitude</a:t>
                  </a:r>
                  <a:endParaRPr lang="en-GB" sz="20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5" name="Arrow: Left 24">
                  <a:extLst>
                    <a:ext uri="{FF2B5EF4-FFF2-40B4-BE49-F238E27FC236}">
                      <a16:creationId xmlns:a16="http://schemas.microsoft.com/office/drawing/2014/main" id="{E499CFF6-EB7E-58E4-0256-0A6D18FF2C92}"/>
                    </a:ext>
                  </a:extLst>
                </p:cNvPr>
                <p:cNvSpPr/>
                <p:nvPr/>
              </p:nvSpPr>
              <p:spPr>
                <a:xfrm>
                  <a:off x="3840725" y="2008456"/>
                  <a:ext cx="947584" cy="269864"/>
                </a:xfrm>
                <a:prstGeom prst="leftArrow">
                  <a:avLst>
                    <a:gd name="adj1" fmla="val 20852"/>
                    <a:gd name="adj2" fmla="val 50000"/>
                  </a:avLst>
                </a:prstGeom>
                <a:solidFill>
                  <a:srgbClr val="51536E"/>
                </a:solidFill>
                <a:ln>
                  <a:solidFill>
                    <a:srgbClr val="51536E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8" name="Arrow: Left 17">
                <a:extLst>
                  <a:ext uri="{FF2B5EF4-FFF2-40B4-BE49-F238E27FC236}">
                    <a16:creationId xmlns:a16="http://schemas.microsoft.com/office/drawing/2014/main" id="{8B8031FD-97B8-5BCA-E024-A2EF414017A2}"/>
                  </a:ext>
                </a:extLst>
              </p:cNvPr>
              <p:cNvSpPr/>
              <p:nvPr/>
            </p:nvSpPr>
            <p:spPr>
              <a:xfrm>
                <a:off x="3840725" y="2389584"/>
                <a:ext cx="947584" cy="269864"/>
              </a:xfrm>
              <a:prstGeom prst="leftArrow">
                <a:avLst>
                  <a:gd name="adj1" fmla="val 20852"/>
                  <a:gd name="adj2" fmla="val 50000"/>
                </a:avLst>
              </a:prstGeom>
              <a:solidFill>
                <a:srgbClr val="51536E"/>
              </a:solidFill>
              <a:ln>
                <a:solidFill>
                  <a:srgbClr val="51536E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F655C7-53D4-9147-D572-DAA25CC436C7}"/>
              </a:ext>
            </a:extLst>
          </p:cNvPr>
          <p:cNvGrpSpPr/>
          <p:nvPr/>
        </p:nvGrpSpPr>
        <p:grpSpPr>
          <a:xfrm>
            <a:off x="1703228" y="2821282"/>
            <a:ext cx="3913239" cy="3487335"/>
            <a:chOff x="1703228" y="2821282"/>
            <a:chExt cx="3913239" cy="3487335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C75B73F-C292-90C1-5057-466EBC417B8A}"/>
                </a:ext>
              </a:extLst>
            </p:cNvPr>
            <p:cNvGrpSpPr/>
            <p:nvPr/>
          </p:nvGrpSpPr>
          <p:grpSpPr>
            <a:xfrm>
              <a:off x="1703228" y="2821282"/>
              <a:ext cx="3913239" cy="3487335"/>
              <a:chOff x="1703228" y="2821282"/>
              <a:chExt cx="3913239" cy="3487335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6DA347-EDAD-D784-135B-EEAAC7CAE75C}"/>
                  </a:ext>
                </a:extLst>
              </p:cNvPr>
              <p:cNvSpPr txBox="1"/>
              <p:nvPr/>
            </p:nvSpPr>
            <p:spPr>
              <a:xfrm>
                <a:off x="1735703" y="5954975"/>
                <a:ext cx="3829365" cy="3536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GB" sz="1600" b="0" i="0" u="none" strike="noStrike" kern="1200" cap="none" dirty="0">
                    <a:ln>
                      <a:noFill/>
                    </a:ln>
                    <a:solidFill>
                      <a:srgbClr val="51536E"/>
                    </a:solidFill>
                    <a:latin typeface="DejaVu Sans Light" pitchFamily="34"/>
                    <a:ea typeface="AR PL KaitiM GB" pitchFamily="2"/>
                    <a:cs typeface="FreeSans" pitchFamily="2"/>
                  </a:rPr>
                  <a:t>Expected 5</a:t>
                </a:r>
                <a:r>
                  <a:rPr lang="en-GB" sz="1600" b="0" i="0" u="none" strike="noStrike" kern="1200" cap="none" dirty="0">
                    <a:ln>
                      <a:noFill/>
                    </a:ln>
                    <a:solidFill>
                      <a:srgbClr val="51536E"/>
                    </a:solidFill>
                    <a:latin typeface="DejaVu Sans Light" pitchFamily="34"/>
                    <a:ea typeface="DejaVu Sans Light" pitchFamily="34"/>
                    <a:cs typeface="DejaVu Sans Light" pitchFamily="34"/>
                  </a:rPr>
                  <a:t>σ </a:t>
                </a:r>
                <a:r>
                  <a:rPr lang="en-GB" sz="1600" b="0" i="0" u="none" strike="noStrike" kern="1200" cap="none" dirty="0">
                    <a:ln>
                      <a:noFill/>
                    </a:ln>
                    <a:solidFill>
                      <a:srgbClr val="51536E"/>
                    </a:solidFill>
                    <a:latin typeface="DejaVu Sans Light" pitchFamily="34"/>
                    <a:ea typeface="AR PL KaitiM GB" pitchFamily="2"/>
                    <a:cs typeface="FreeSans" pitchFamily="2"/>
                  </a:rPr>
                  <a:t>observation sensitivity</a:t>
                </a:r>
              </a:p>
            </p:txBody>
          </p:sp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CFFDACEF-0D41-157D-D0DD-62EDBF4343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03228" y="2821282"/>
                <a:ext cx="3913239" cy="3130591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C8F9292-B692-F84B-BB50-30BB02FC050A}"/>
                </a:ext>
              </a:extLst>
            </p:cNvPr>
            <p:cNvSpPr/>
            <p:nvPr/>
          </p:nvSpPr>
          <p:spPr>
            <a:xfrm>
              <a:off x="5067300" y="4134771"/>
              <a:ext cx="247650" cy="228600"/>
            </a:xfrm>
            <a:prstGeom prst="ellipse">
              <a:avLst/>
            </a:prstGeom>
            <a:noFill/>
            <a:ln w="76200">
              <a:solidFill>
                <a:srgbClr val="BD1622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AEFE9B3-FF3B-E12F-1EE2-B82D944FC8B6}"/>
              </a:ext>
            </a:extLst>
          </p:cNvPr>
          <p:cNvGrpSpPr/>
          <p:nvPr/>
        </p:nvGrpSpPr>
        <p:grpSpPr>
          <a:xfrm>
            <a:off x="6565173" y="2814123"/>
            <a:ext cx="4256861" cy="3494494"/>
            <a:chOff x="6565173" y="2814123"/>
            <a:chExt cx="4256861" cy="3494494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0D96780-1084-160B-D7B9-61AF10D54244}"/>
                </a:ext>
              </a:extLst>
            </p:cNvPr>
            <p:cNvGrpSpPr/>
            <p:nvPr/>
          </p:nvGrpSpPr>
          <p:grpSpPr>
            <a:xfrm>
              <a:off x="6565173" y="2814123"/>
              <a:ext cx="4256861" cy="3494494"/>
              <a:chOff x="6565173" y="2814123"/>
              <a:chExt cx="4256861" cy="3494494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76530F4-223B-3A77-5CDE-45FB0F5431D6}"/>
                  </a:ext>
                </a:extLst>
              </p:cNvPr>
              <p:cNvSpPr txBox="1"/>
              <p:nvPr/>
            </p:nvSpPr>
            <p:spPr>
              <a:xfrm>
                <a:off x="6565173" y="5954975"/>
                <a:ext cx="4256861" cy="3536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GB" sz="1600" b="0" i="0" u="none" strike="noStrike" kern="1200" cap="none" dirty="0">
                    <a:ln>
                      <a:noFill/>
                    </a:ln>
                    <a:solidFill>
                      <a:srgbClr val="51536E"/>
                    </a:solidFill>
                    <a:latin typeface="DejaVu Sans Light" pitchFamily="34"/>
                    <a:ea typeface="AR PL KaitiM GB" pitchFamily="2"/>
                    <a:cs typeface="FreeSans" pitchFamily="2"/>
                  </a:rPr>
                  <a:t>Expected 90% C.L. exclusion sensitivity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79191FC4-94A5-A13E-ADDE-30770D362F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35098" y="2814123"/>
                <a:ext cx="3913239" cy="3130591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F52A2D5-46C3-E484-2513-4D977EDC37BA}"/>
                </a:ext>
              </a:extLst>
            </p:cNvPr>
            <p:cNvSpPr/>
            <p:nvPr/>
          </p:nvSpPr>
          <p:spPr>
            <a:xfrm>
              <a:off x="10103282" y="3992024"/>
              <a:ext cx="247650" cy="228600"/>
            </a:xfrm>
            <a:prstGeom prst="ellipse">
              <a:avLst/>
            </a:prstGeom>
            <a:noFill/>
            <a:ln w="76200">
              <a:solidFill>
                <a:srgbClr val="BD1622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48202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D31E7-2DDF-3DA0-F692-DF8DF7FAC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 Experiment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5BB24-F2BD-D20A-9ED5-CACF46E30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353C6-F295-C6D6-E443-DC9F5E4C4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9705A-3F20-6BB0-BD54-B02E5721C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19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9563B3-E708-7957-F18F-8712325ACE0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b="1" dirty="0"/>
              <a:t>Overview and Conclusion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62D446-CCA3-2AF6-8BC5-FE7AE6656E4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rcRect l="16015"/>
          <a:stretch/>
        </p:blipFill>
        <p:spPr>
          <a:xfrm>
            <a:off x="6420494" y="2033422"/>
            <a:ext cx="5547723" cy="41151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196020-A6AC-78B7-067C-6850E6F12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6663" y="1222830"/>
            <a:ext cx="6675337" cy="70669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03B5BEC-736A-8A50-9DA0-F4E711D85884}"/>
              </a:ext>
            </a:extLst>
          </p:cNvPr>
          <p:cNvGrpSpPr/>
          <p:nvPr/>
        </p:nvGrpSpPr>
        <p:grpSpPr>
          <a:xfrm>
            <a:off x="4968977" y="5790518"/>
            <a:ext cx="2730910" cy="830997"/>
            <a:chOff x="5136198" y="3916064"/>
            <a:chExt cx="1770898" cy="963184"/>
          </a:xfrm>
          <a:solidFill>
            <a:srgbClr val="BD1622"/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7939D33-14AC-1CF1-F31C-8AD4A6066E27}"/>
                </a:ext>
              </a:extLst>
            </p:cNvPr>
            <p:cNvSpPr/>
            <p:nvPr/>
          </p:nvSpPr>
          <p:spPr>
            <a:xfrm>
              <a:off x="5136198" y="3916064"/>
              <a:ext cx="1770898" cy="963184"/>
            </a:xfrm>
            <a:prstGeom prst="rect">
              <a:avLst/>
            </a:prstGeom>
            <a:grpFill/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F0B3E16-DE0E-68F6-4400-BA55240EAD59}"/>
                </a:ext>
              </a:extLst>
            </p:cNvPr>
            <p:cNvSpPr txBox="1"/>
            <p:nvPr/>
          </p:nvSpPr>
          <p:spPr>
            <a:xfrm>
              <a:off x="5136198" y="3916064"/>
              <a:ext cx="1770898" cy="963184"/>
            </a:xfrm>
            <a:prstGeom prst="rect">
              <a:avLst/>
            </a:prstGeom>
            <a:grpFill/>
            <a:ln w="762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     (0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++)</a:t>
              </a:r>
            </a:p>
            <a:p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    (0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+)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4E3ED589-CFDC-2D3C-EC72-1BDD0E9D61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300" y="1870022"/>
            <a:ext cx="1409700" cy="1409700"/>
          </a:xfrm>
          <a:prstGeom prst="rect">
            <a:avLst/>
          </a:prstGeom>
        </p:spPr>
      </p:pic>
      <p:sp>
        <p:nvSpPr>
          <p:cNvPr id="10" name="TextBox 9">
            <a:hlinkClick r:id="rId5"/>
            <a:extLst>
              <a:ext uri="{FF2B5EF4-FFF2-40B4-BE49-F238E27FC236}">
                <a16:creationId xmlns:a16="http://schemas.microsoft.com/office/drawing/2014/main" id="{E12F83F5-E13A-DA62-99B8-7687FEEDE971}"/>
              </a:ext>
            </a:extLst>
          </p:cNvPr>
          <p:cNvSpPr txBox="1"/>
          <p:nvPr/>
        </p:nvSpPr>
        <p:spPr>
          <a:xfrm>
            <a:off x="7933921" y="900898"/>
            <a:ext cx="2464398" cy="38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5"/>
              </a:rPr>
              <a:t>NuDoubt</a:t>
            </a:r>
            <a:r>
              <a:rPr lang="en-US" baseline="30000" dirty="0">
                <a:hlinkClick r:id="rId5"/>
              </a:rPr>
              <a:t>++</a:t>
            </a:r>
            <a:r>
              <a:rPr lang="en-US" dirty="0">
                <a:hlinkClick r:id="rId5"/>
              </a:rPr>
              <a:t> paper: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9366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3DE7B-8377-88BC-F940-FA613AD17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20E37-0AD0-1BEA-058B-5665148D3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 Experiment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40570-F8AB-99F8-0E46-AFC689160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50E20-C8B9-2075-19D6-242A2D975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C6015-C512-C04E-7C81-97AFB839C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19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9A7543F-E585-33C7-5119-8AF71A740E3D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b="1" dirty="0"/>
              <a:t>Overview and Conclusion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246DBC-3508-D117-47CC-0314FA53A27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rcRect l="16015"/>
          <a:stretch/>
        </p:blipFill>
        <p:spPr>
          <a:xfrm>
            <a:off x="6420494" y="2033422"/>
            <a:ext cx="5547723" cy="41151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E4A14E-3C62-C326-9FE2-958D583B9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6663" y="1222830"/>
            <a:ext cx="6675337" cy="70669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AC4E289-F995-82D9-0DB5-71EEF8EC12D7}"/>
              </a:ext>
            </a:extLst>
          </p:cNvPr>
          <p:cNvGrpSpPr/>
          <p:nvPr/>
        </p:nvGrpSpPr>
        <p:grpSpPr>
          <a:xfrm>
            <a:off x="641434" y="1813959"/>
            <a:ext cx="2743226" cy="2696129"/>
            <a:chOff x="641434" y="1813959"/>
            <a:chExt cx="2743226" cy="269612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8B22F3A-E8EA-9693-878C-6E4405DC385D}"/>
                </a:ext>
              </a:extLst>
            </p:cNvPr>
            <p:cNvSpPr/>
            <p:nvPr/>
          </p:nvSpPr>
          <p:spPr>
            <a:xfrm>
              <a:off x="641434" y="1813959"/>
              <a:ext cx="2743226" cy="2696129"/>
            </a:xfrm>
            <a:prstGeom prst="rect">
              <a:avLst/>
            </a:prstGeom>
            <a:gradFill flip="none" rotWithShape="1">
              <a:gsLst>
                <a:gs pos="0">
                  <a:srgbClr val="ADC6FF"/>
                </a:gs>
                <a:gs pos="49000">
                  <a:srgbClr val="ADC6FF"/>
                </a:gs>
                <a:gs pos="55000">
                  <a:srgbClr val="C5E30F"/>
                </a:gs>
                <a:gs pos="100000">
                  <a:srgbClr val="C5E30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F421DE9-7C54-59B9-93B5-761531C1B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50272" r="46292"/>
            <a:stretch/>
          </p:blipFill>
          <p:spPr>
            <a:xfrm>
              <a:off x="690502" y="1865054"/>
              <a:ext cx="2645091" cy="2594150"/>
            </a:xfrm>
            <a:prstGeom prst="rect">
              <a:avLst/>
            </a:prstGeom>
            <a:ln w="57150">
              <a:noFill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ontent Placeholder 2">
                  <a:extLst>
                    <a:ext uri="{FF2B5EF4-FFF2-40B4-BE49-F238E27FC236}">
                      <a16:creationId xmlns:a16="http://schemas.microsoft.com/office/drawing/2014/main" id="{3415CDCC-E56C-8DAD-C141-EE81340219FB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826308" y="1958606"/>
                  <a:ext cx="416649" cy="50388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Content Placeholder 2">
                  <a:extLst>
                    <a:ext uri="{FF2B5EF4-FFF2-40B4-BE49-F238E27FC236}">
                      <a16:creationId xmlns:a16="http://schemas.microsoft.com/office/drawing/2014/main" id="{3415CDCC-E56C-8DAD-C141-EE81340219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26308" y="1958606"/>
                  <a:ext cx="416649" cy="503889"/>
                </a:xfrm>
                <a:prstGeom prst="rect">
                  <a:avLst/>
                </a:prstGeom>
                <a:blipFill>
                  <a:blip r:embed="rId6"/>
                  <a:stretch>
                    <a:fillRect r="-294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682FF00-7688-B5F8-D659-CE5A87299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3980" t="37594" r="48887" b="52221"/>
            <a:stretch/>
          </p:blipFill>
          <p:spPr>
            <a:xfrm>
              <a:off x="1441486" y="1886907"/>
              <a:ext cx="1367459" cy="397276"/>
            </a:xfrm>
            <a:prstGeom prst="rect">
              <a:avLst/>
            </a:prstGeom>
            <a:ln w="57150">
              <a:noFill/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51657E5-B85E-8E43-F1C3-E2AC5F3BDBB7}"/>
              </a:ext>
            </a:extLst>
          </p:cNvPr>
          <p:cNvGrpSpPr/>
          <p:nvPr/>
        </p:nvGrpSpPr>
        <p:grpSpPr>
          <a:xfrm>
            <a:off x="3384658" y="1958606"/>
            <a:ext cx="2645091" cy="1584692"/>
            <a:chOff x="3384658" y="1958606"/>
            <a:chExt cx="2645091" cy="158469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2A00F-1698-4E1A-BE4A-309DB431D138}"/>
                </a:ext>
              </a:extLst>
            </p:cNvPr>
            <p:cNvSpPr/>
            <p:nvPr/>
          </p:nvSpPr>
          <p:spPr>
            <a:xfrm rot="10800000">
              <a:off x="3384658" y="1958606"/>
              <a:ext cx="2645091" cy="1584692"/>
            </a:xfrm>
            <a:prstGeom prst="rect">
              <a:avLst/>
            </a:prstGeom>
            <a:gradFill flip="none" rotWithShape="1">
              <a:gsLst>
                <a:gs pos="0">
                  <a:srgbClr val="ADC6FF"/>
                </a:gs>
                <a:gs pos="49000">
                  <a:srgbClr val="ADC6FF"/>
                </a:gs>
                <a:gs pos="55000">
                  <a:srgbClr val="C5E30F"/>
                </a:gs>
                <a:gs pos="100000">
                  <a:srgbClr val="C5E30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FD1207D-2510-54CF-B0CB-6F734159FBDC}"/>
                </a:ext>
              </a:extLst>
            </p:cNvPr>
            <p:cNvSpPr txBox="1"/>
            <p:nvPr/>
          </p:nvSpPr>
          <p:spPr>
            <a:xfrm>
              <a:off x="3385158" y="2013223"/>
              <a:ext cx="2597395" cy="1477328"/>
            </a:xfrm>
            <a:prstGeom prst="rect">
              <a:avLst/>
            </a:prstGeom>
            <a:solidFill>
              <a:srgbClr val="F0FFFC"/>
            </a:solidFill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Using a Hybrid-Slow Opaque scintillator gives excellent </a:t>
              </a:r>
              <a:r>
                <a:rPr lang="en-GB" b="1" dirty="0"/>
                <a:t>particle ID </a:t>
              </a:r>
              <a:r>
                <a:rPr lang="en-GB" dirty="0"/>
                <a:t>and positron</a:t>
              </a:r>
              <a:r>
                <a:rPr lang="en-GB" b="1" dirty="0"/>
                <a:t> energy </a:t>
              </a:r>
              <a:r>
                <a:rPr lang="en-GB" dirty="0"/>
                <a:t>reconstruction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233982E-055F-16C5-FC5F-8EAA43F0F2EE}"/>
              </a:ext>
            </a:extLst>
          </p:cNvPr>
          <p:cNvGrpSpPr/>
          <p:nvPr/>
        </p:nvGrpSpPr>
        <p:grpSpPr>
          <a:xfrm>
            <a:off x="4968977" y="5790518"/>
            <a:ext cx="2730910" cy="830997"/>
            <a:chOff x="5136198" y="3916064"/>
            <a:chExt cx="1770898" cy="963184"/>
          </a:xfrm>
          <a:solidFill>
            <a:srgbClr val="BD1622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FC0B6D9-6641-0B3D-AD2F-3B6ADC42BE64}"/>
                </a:ext>
              </a:extLst>
            </p:cNvPr>
            <p:cNvSpPr/>
            <p:nvPr/>
          </p:nvSpPr>
          <p:spPr>
            <a:xfrm>
              <a:off x="5136198" y="3916064"/>
              <a:ext cx="1770898" cy="963184"/>
            </a:xfrm>
            <a:prstGeom prst="rect">
              <a:avLst/>
            </a:prstGeom>
            <a:grpFill/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1060887-316E-C3E7-4855-93E166D0F25C}"/>
                </a:ext>
              </a:extLst>
            </p:cNvPr>
            <p:cNvSpPr txBox="1"/>
            <p:nvPr/>
          </p:nvSpPr>
          <p:spPr>
            <a:xfrm>
              <a:off x="5136198" y="3916064"/>
              <a:ext cx="1770898" cy="963184"/>
            </a:xfrm>
            <a:prstGeom prst="rect">
              <a:avLst/>
            </a:prstGeom>
            <a:grpFill/>
            <a:ln w="762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     (0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++)</a:t>
              </a:r>
            </a:p>
            <a:p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    (0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+)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D17CF784-1ED6-87F7-EC9F-C7F67FAAB9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82300" y="1870022"/>
            <a:ext cx="1409700" cy="1409700"/>
          </a:xfrm>
          <a:prstGeom prst="rect">
            <a:avLst/>
          </a:prstGeom>
        </p:spPr>
      </p:pic>
      <p:sp>
        <p:nvSpPr>
          <p:cNvPr id="10" name="TextBox 9">
            <a:hlinkClick r:id="rId8"/>
            <a:extLst>
              <a:ext uri="{FF2B5EF4-FFF2-40B4-BE49-F238E27FC236}">
                <a16:creationId xmlns:a16="http://schemas.microsoft.com/office/drawing/2014/main" id="{7856BCF5-184B-B164-BCF8-8705254473F1}"/>
              </a:ext>
            </a:extLst>
          </p:cNvPr>
          <p:cNvSpPr txBox="1"/>
          <p:nvPr/>
        </p:nvSpPr>
        <p:spPr>
          <a:xfrm>
            <a:off x="7933921" y="900898"/>
            <a:ext cx="2464398" cy="38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8"/>
              </a:rPr>
              <a:t>NuDoubt</a:t>
            </a:r>
            <a:r>
              <a:rPr lang="en-US" baseline="30000" dirty="0">
                <a:hlinkClick r:id="rId8"/>
              </a:rPr>
              <a:t>++</a:t>
            </a:r>
            <a:r>
              <a:rPr lang="en-US" dirty="0">
                <a:hlinkClick r:id="rId8"/>
              </a:rPr>
              <a:t> paper: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49477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0A83D-795E-9C1A-C031-93A65DF39E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71FD5-3944-A756-FD06-4FE374AEB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 Experiment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01802-1183-1A28-DA9E-58C2A6E36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D5AF4-BA75-BDDF-1826-CF6EC078E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2736C-441C-0ACE-F931-E9EDDFB6A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19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738817F-C889-FD92-AA53-B07C3886FD6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b="1" dirty="0"/>
              <a:t>Overview and Conclusion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57CA1A-A50A-CCE9-3D54-850784AB973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rcRect l="16015"/>
          <a:stretch/>
        </p:blipFill>
        <p:spPr>
          <a:xfrm>
            <a:off x="6420494" y="2033422"/>
            <a:ext cx="5547723" cy="41151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D39941-013B-7578-AA9E-A426DC0D68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6663" y="1222830"/>
            <a:ext cx="6675337" cy="70669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2E55967-6297-EF4A-88EC-655A3B6774D4}"/>
              </a:ext>
            </a:extLst>
          </p:cNvPr>
          <p:cNvGrpSpPr/>
          <p:nvPr/>
        </p:nvGrpSpPr>
        <p:grpSpPr>
          <a:xfrm>
            <a:off x="641434" y="1813959"/>
            <a:ext cx="2743226" cy="2696129"/>
            <a:chOff x="641434" y="1813959"/>
            <a:chExt cx="2743226" cy="2696129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09F87BA-45DF-AC55-B83D-1E402ABC2E66}"/>
                </a:ext>
              </a:extLst>
            </p:cNvPr>
            <p:cNvSpPr/>
            <p:nvPr/>
          </p:nvSpPr>
          <p:spPr>
            <a:xfrm>
              <a:off x="641434" y="1813959"/>
              <a:ext cx="2743226" cy="2696129"/>
            </a:xfrm>
            <a:prstGeom prst="roundRect">
              <a:avLst>
                <a:gd name="adj" fmla="val 1331"/>
              </a:avLst>
            </a:prstGeom>
            <a:gradFill flip="none" rotWithShape="1">
              <a:gsLst>
                <a:gs pos="0">
                  <a:srgbClr val="ADC6FF"/>
                </a:gs>
                <a:gs pos="49000">
                  <a:srgbClr val="ADC6FF"/>
                </a:gs>
                <a:gs pos="55000">
                  <a:srgbClr val="C5E30F"/>
                </a:gs>
                <a:gs pos="100000">
                  <a:srgbClr val="C5E30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E8CE86F-3459-871B-51F8-348ACC7ED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50272" r="46292"/>
            <a:stretch/>
          </p:blipFill>
          <p:spPr>
            <a:xfrm>
              <a:off x="690502" y="1865054"/>
              <a:ext cx="2645091" cy="2594150"/>
            </a:xfrm>
            <a:prstGeom prst="rect">
              <a:avLst/>
            </a:prstGeom>
            <a:ln w="57150">
              <a:noFill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ontent Placeholder 2">
                  <a:extLst>
                    <a:ext uri="{FF2B5EF4-FFF2-40B4-BE49-F238E27FC236}">
                      <a16:creationId xmlns:a16="http://schemas.microsoft.com/office/drawing/2014/main" id="{20B1A919-E1A0-C261-EB6C-B4C469797E9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826308" y="1958606"/>
                  <a:ext cx="416649" cy="50388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Content Placeholder 2">
                  <a:extLst>
                    <a:ext uri="{FF2B5EF4-FFF2-40B4-BE49-F238E27FC236}">
                      <a16:creationId xmlns:a16="http://schemas.microsoft.com/office/drawing/2014/main" id="{20B1A919-E1A0-C261-EB6C-B4C469797E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26308" y="1958606"/>
                  <a:ext cx="416649" cy="503889"/>
                </a:xfrm>
                <a:prstGeom prst="rect">
                  <a:avLst/>
                </a:prstGeom>
                <a:blipFill>
                  <a:blip r:embed="rId6"/>
                  <a:stretch>
                    <a:fillRect r="-294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C9A387A-1DE5-80FE-3AFB-F9C812CF2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3980" t="37594" r="48887" b="52221"/>
            <a:stretch/>
          </p:blipFill>
          <p:spPr>
            <a:xfrm>
              <a:off x="1441486" y="1886907"/>
              <a:ext cx="1367459" cy="397276"/>
            </a:xfrm>
            <a:prstGeom prst="rect">
              <a:avLst/>
            </a:prstGeom>
            <a:ln w="57150">
              <a:noFill/>
            </a:ln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7793F0-D649-44C0-69B3-5BCB3ECE1D77}"/>
              </a:ext>
            </a:extLst>
          </p:cNvPr>
          <p:cNvGrpSpPr/>
          <p:nvPr/>
        </p:nvGrpSpPr>
        <p:grpSpPr>
          <a:xfrm>
            <a:off x="3335592" y="1958605"/>
            <a:ext cx="2694155" cy="1584692"/>
            <a:chOff x="3335592" y="1958605"/>
            <a:chExt cx="2694155" cy="1584692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11DD2E7-52E9-C96C-5446-26ECF58F45D4}"/>
                </a:ext>
              </a:extLst>
            </p:cNvPr>
            <p:cNvSpPr/>
            <p:nvPr/>
          </p:nvSpPr>
          <p:spPr>
            <a:xfrm rot="10800000">
              <a:off x="3335592" y="1958605"/>
              <a:ext cx="2694155" cy="1584692"/>
            </a:xfrm>
            <a:prstGeom prst="roundRect">
              <a:avLst>
                <a:gd name="adj" fmla="val 3621"/>
              </a:avLst>
            </a:prstGeom>
            <a:gradFill flip="none" rotWithShape="1">
              <a:gsLst>
                <a:gs pos="0">
                  <a:srgbClr val="ADC6FF"/>
                </a:gs>
                <a:gs pos="49000">
                  <a:srgbClr val="ADC6FF"/>
                </a:gs>
                <a:gs pos="55000">
                  <a:srgbClr val="C5E30F"/>
                </a:gs>
                <a:gs pos="100000">
                  <a:srgbClr val="C5E30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078FAC2-0D2A-11A4-1DAB-A8D4A79BCD03}"/>
                </a:ext>
              </a:extLst>
            </p:cNvPr>
            <p:cNvSpPr txBox="1"/>
            <p:nvPr/>
          </p:nvSpPr>
          <p:spPr>
            <a:xfrm>
              <a:off x="3385158" y="2013223"/>
              <a:ext cx="2597395" cy="1477328"/>
            </a:xfrm>
            <a:prstGeom prst="rect">
              <a:avLst/>
            </a:prstGeom>
            <a:solidFill>
              <a:srgbClr val="F0FFFC"/>
            </a:solidFill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Using a Hybrid-Slow Opaque scintillator gives excellent </a:t>
              </a:r>
              <a:r>
                <a:rPr lang="en-GB" b="1" dirty="0"/>
                <a:t>particle ID </a:t>
              </a:r>
              <a:r>
                <a:rPr lang="en-GB" dirty="0"/>
                <a:t>and positron </a:t>
              </a:r>
              <a:r>
                <a:rPr lang="en-GB" b="1" dirty="0"/>
                <a:t>energy</a:t>
              </a:r>
              <a:r>
                <a:rPr lang="en-GB" dirty="0"/>
                <a:t> reconstruction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7A160E2-B086-4A3B-874B-13248EFDC26C}"/>
                  </a:ext>
                </a:extLst>
              </p:cNvPr>
              <p:cNvSpPr txBox="1"/>
              <p:nvPr/>
            </p:nvSpPr>
            <p:spPr>
              <a:xfrm>
                <a:off x="344129" y="4829857"/>
                <a:ext cx="3246967" cy="646331"/>
              </a:xfrm>
              <a:prstGeom prst="rect">
                <a:avLst/>
              </a:prstGeom>
              <a:noFill/>
              <a:ln w="57150">
                <a:solidFill>
                  <a:srgbClr val="DBBBF5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OWL fibres improve photon capture efficiency (factor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2)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7A160E2-B086-4A3B-874B-13248EFDC2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129" y="4829857"/>
                <a:ext cx="3246967" cy="646331"/>
              </a:xfrm>
              <a:prstGeom prst="rect">
                <a:avLst/>
              </a:prstGeom>
              <a:blipFill>
                <a:blip r:embed="rId8"/>
                <a:stretch>
                  <a:fillRect l="-738" b="-9565"/>
                </a:stretch>
              </a:blipFill>
              <a:ln w="57150">
                <a:solidFill>
                  <a:srgbClr val="DBBBF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36B9BAFA-61B2-FAE9-A169-6A20745E1B03}"/>
              </a:ext>
            </a:extLst>
          </p:cNvPr>
          <p:cNvGrpSpPr/>
          <p:nvPr/>
        </p:nvGrpSpPr>
        <p:grpSpPr>
          <a:xfrm>
            <a:off x="4968977" y="5790518"/>
            <a:ext cx="2730910" cy="830997"/>
            <a:chOff x="5136198" y="3916064"/>
            <a:chExt cx="1770898" cy="963184"/>
          </a:xfrm>
          <a:solidFill>
            <a:srgbClr val="BD1622"/>
          </a:solidFill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E8C1D8D-BC68-6CBE-2CDB-020AB1D150A2}"/>
                </a:ext>
              </a:extLst>
            </p:cNvPr>
            <p:cNvSpPr/>
            <p:nvPr/>
          </p:nvSpPr>
          <p:spPr>
            <a:xfrm>
              <a:off x="5136198" y="3916064"/>
              <a:ext cx="1770898" cy="963184"/>
            </a:xfrm>
            <a:prstGeom prst="rect">
              <a:avLst/>
            </a:prstGeom>
            <a:grpFill/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401C499-8E7C-919C-FBB1-78180317E462}"/>
                </a:ext>
              </a:extLst>
            </p:cNvPr>
            <p:cNvSpPr txBox="1"/>
            <p:nvPr/>
          </p:nvSpPr>
          <p:spPr>
            <a:xfrm>
              <a:off x="5136198" y="3916064"/>
              <a:ext cx="1770898" cy="963184"/>
            </a:xfrm>
            <a:prstGeom prst="rect">
              <a:avLst/>
            </a:prstGeom>
            <a:grpFill/>
            <a:ln w="762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     (0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++)</a:t>
              </a:r>
            </a:p>
            <a:p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    (0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+)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DCA1CE0-1BDC-71DB-7C72-3A814D8D3C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82300" y="1870022"/>
            <a:ext cx="1409700" cy="1409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BC469BF-F95D-7C32-7DB2-FBC1CB527F4A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0FFFC"/>
              </a:clrFrom>
              <a:clrTo>
                <a:srgbClr val="F0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5341" y="3636849"/>
            <a:ext cx="2726590" cy="1939597"/>
          </a:xfrm>
          <a:prstGeom prst="rect">
            <a:avLst/>
          </a:prstGeom>
          <a:ln w="57150">
            <a:solidFill>
              <a:srgbClr val="DBBBF5"/>
            </a:solidFill>
          </a:ln>
        </p:spPr>
      </p:pic>
      <p:sp>
        <p:nvSpPr>
          <p:cNvPr id="11" name="TextBox 10">
            <a:hlinkClick r:id="rId11"/>
            <a:extLst>
              <a:ext uri="{FF2B5EF4-FFF2-40B4-BE49-F238E27FC236}">
                <a16:creationId xmlns:a16="http://schemas.microsoft.com/office/drawing/2014/main" id="{2D0779B2-48BC-2DC3-747D-850DD0F2FBBB}"/>
              </a:ext>
            </a:extLst>
          </p:cNvPr>
          <p:cNvSpPr txBox="1"/>
          <p:nvPr/>
        </p:nvSpPr>
        <p:spPr>
          <a:xfrm>
            <a:off x="7933921" y="900898"/>
            <a:ext cx="2464398" cy="38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11"/>
              </a:rPr>
              <a:t>NuDoubt</a:t>
            </a:r>
            <a:r>
              <a:rPr lang="en-US" baseline="30000" dirty="0">
                <a:hlinkClick r:id="rId11"/>
              </a:rPr>
              <a:t>++</a:t>
            </a:r>
            <a:r>
              <a:rPr lang="en-US" dirty="0">
                <a:hlinkClick r:id="rId11"/>
              </a:rPr>
              <a:t> paper: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28579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3AF069-BE52-E091-D7CC-B38BCB920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48CB7-6CB5-3D66-2E9E-4AB293F29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  <a:r>
              <a:rPr lang="en-GB" dirty="0"/>
              <a:t> Experiment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DF698-5145-A618-6D5A-4A797D4E1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6591E-890D-0BAC-02F5-2AB08615B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34BF9E3-EE31-8A01-3685-DBFB0ECB6E1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b="1" dirty="0"/>
              <a:t>Overview and Conclusion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AE0D3F-36BC-187F-E16A-A3EE749E3A6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rcRect l="16015"/>
          <a:stretch/>
        </p:blipFill>
        <p:spPr>
          <a:xfrm>
            <a:off x="6420494" y="2033422"/>
            <a:ext cx="5547723" cy="41151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8DE16A-D80E-43C4-876F-08D5D33C2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6663" y="1222830"/>
            <a:ext cx="6675337" cy="7066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2EA5599-B996-ADD9-5246-6250DF71CF30}"/>
                  </a:ext>
                </a:extLst>
              </p:cNvPr>
              <p:cNvSpPr txBox="1"/>
              <p:nvPr/>
            </p:nvSpPr>
            <p:spPr>
              <a:xfrm>
                <a:off x="344129" y="4829857"/>
                <a:ext cx="3246967" cy="646331"/>
              </a:xfrm>
              <a:prstGeom prst="rect">
                <a:avLst/>
              </a:prstGeom>
              <a:noFill/>
              <a:ln w="57150">
                <a:solidFill>
                  <a:srgbClr val="DBBBF5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OWL fibres improve photon capture efficiency (factor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2)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2EA5599-B996-ADD9-5246-6250DF71CF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129" y="4829857"/>
                <a:ext cx="3246967" cy="646331"/>
              </a:xfrm>
              <a:prstGeom prst="rect">
                <a:avLst/>
              </a:prstGeom>
              <a:blipFill>
                <a:blip r:embed="rId8"/>
                <a:stretch>
                  <a:fillRect l="-738" b="-9565"/>
                </a:stretch>
              </a:blipFill>
              <a:ln w="57150">
                <a:solidFill>
                  <a:srgbClr val="DBBBF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5E90D600-FCAB-EC48-1D34-3B7063421C12}"/>
              </a:ext>
            </a:extLst>
          </p:cNvPr>
          <p:cNvGrpSpPr/>
          <p:nvPr/>
        </p:nvGrpSpPr>
        <p:grpSpPr>
          <a:xfrm>
            <a:off x="641434" y="1813959"/>
            <a:ext cx="2743226" cy="2696129"/>
            <a:chOff x="641434" y="1813959"/>
            <a:chExt cx="2743226" cy="269612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73985DB-1BAE-2DD4-EEBB-E9BC3CBE6BB2}"/>
                </a:ext>
              </a:extLst>
            </p:cNvPr>
            <p:cNvSpPr/>
            <p:nvPr/>
          </p:nvSpPr>
          <p:spPr>
            <a:xfrm>
              <a:off x="641434" y="1813959"/>
              <a:ext cx="2743226" cy="2696129"/>
            </a:xfrm>
            <a:prstGeom prst="rect">
              <a:avLst/>
            </a:prstGeom>
            <a:gradFill flip="none" rotWithShape="1">
              <a:gsLst>
                <a:gs pos="0">
                  <a:srgbClr val="ADC6FF"/>
                </a:gs>
                <a:gs pos="49000">
                  <a:srgbClr val="ADC6FF"/>
                </a:gs>
                <a:gs pos="55000">
                  <a:srgbClr val="C5E30F"/>
                </a:gs>
                <a:gs pos="100000">
                  <a:srgbClr val="C5E30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4811306-BFD7-DFC2-29F0-1F0C962AED2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t="50272" r="46292"/>
            <a:stretch/>
          </p:blipFill>
          <p:spPr>
            <a:xfrm>
              <a:off x="690502" y="1865054"/>
              <a:ext cx="2645091" cy="2594150"/>
            </a:xfrm>
            <a:prstGeom prst="rect">
              <a:avLst/>
            </a:prstGeom>
            <a:ln w="57150">
              <a:noFill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ontent Placeholder 2">
                  <a:extLst>
                    <a:ext uri="{FF2B5EF4-FFF2-40B4-BE49-F238E27FC236}">
                      <a16:creationId xmlns:a16="http://schemas.microsoft.com/office/drawing/2014/main" id="{231B9699-589C-5C98-5A2D-F2D7AB4CDBF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826308" y="1958606"/>
                  <a:ext cx="416649" cy="50388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rgbClr val="51536E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00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dirty="0" smtClean="0">
                                <a:solidFill>
                                  <a:srgbClr val="BD162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sz="2000" dirty="0">
                    <a:solidFill>
                      <a:srgbClr val="BD1622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Content Placeholder 2">
                  <a:extLst>
                    <a:ext uri="{FF2B5EF4-FFF2-40B4-BE49-F238E27FC236}">
                      <a16:creationId xmlns:a16="http://schemas.microsoft.com/office/drawing/2014/main" id="{231B9699-589C-5C98-5A2D-F2D7AB4CDB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26308" y="1958606"/>
                  <a:ext cx="416649" cy="503889"/>
                </a:xfrm>
                <a:prstGeom prst="rect">
                  <a:avLst/>
                </a:prstGeom>
                <a:blipFill>
                  <a:blip r:embed="rId10"/>
                  <a:stretch>
                    <a:fillRect r="-294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E52D52F-3D64-7B8A-2FC2-76797C1A2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13980" t="37594" r="48887" b="52221"/>
            <a:stretch/>
          </p:blipFill>
          <p:spPr>
            <a:xfrm>
              <a:off x="1441486" y="1886907"/>
              <a:ext cx="1367459" cy="397276"/>
            </a:xfrm>
            <a:prstGeom prst="rect">
              <a:avLst/>
            </a:prstGeom>
            <a:ln w="57150">
              <a:noFill/>
            </a:ln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D5D3FB-1A93-4E4D-937E-D0F6DBF7086A}"/>
              </a:ext>
            </a:extLst>
          </p:cNvPr>
          <p:cNvGrpSpPr/>
          <p:nvPr/>
        </p:nvGrpSpPr>
        <p:grpSpPr>
          <a:xfrm>
            <a:off x="3384658" y="1958606"/>
            <a:ext cx="2645091" cy="1584692"/>
            <a:chOff x="3384658" y="1958606"/>
            <a:chExt cx="2645091" cy="158469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20920AD-E7A1-E5A0-5CB7-92C34FF58B35}"/>
                </a:ext>
              </a:extLst>
            </p:cNvPr>
            <p:cNvSpPr/>
            <p:nvPr/>
          </p:nvSpPr>
          <p:spPr>
            <a:xfrm rot="10800000">
              <a:off x="3384658" y="1958606"/>
              <a:ext cx="2645091" cy="1584692"/>
            </a:xfrm>
            <a:prstGeom prst="rect">
              <a:avLst/>
            </a:prstGeom>
            <a:gradFill flip="none" rotWithShape="1">
              <a:gsLst>
                <a:gs pos="0">
                  <a:srgbClr val="ADC6FF"/>
                </a:gs>
                <a:gs pos="49000">
                  <a:srgbClr val="ADC6FF"/>
                </a:gs>
                <a:gs pos="55000">
                  <a:srgbClr val="C5E30F"/>
                </a:gs>
                <a:gs pos="100000">
                  <a:srgbClr val="C5E30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72F7FDA-A861-8CB4-CF42-FD52F3E447C8}"/>
                </a:ext>
              </a:extLst>
            </p:cNvPr>
            <p:cNvSpPr txBox="1"/>
            <p:nvPr/>
          </p:nvSpPr>
          <p:spPr>
            <a:xfrm>
              <a:off x="3385158" y="2013223"/>
              <a:ext cx="2597395" cy="1477328"/>
            </a:xfrm>
            <a:prstGeom prst="rect">
              <a:avLst/>
            </a:prstGeom>
            <a:solidFill>
              <a:srgbClr val="F0FFFC"/>
            </a:solidFill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Using a Hybrid-Slow Opaque scintillator gives excellent </a:t>
              </a:r>
              <a:r>
                <a:rPr lang="en-GB" b="1" dirty="0"/>
                <a:t>particle ID </a:t>
              </a:r>
              <a:r>
                <a:rPr lang="en-GB" dirty="0"/>
                <a:t>and positron </a:t>
              </a:r>
              <a:r>
                <a:rPr lang="en-GB" b="1" dirty="0"/>
                <a:t>energy</a:t>
              </a:r>
              <a:r>
                <a:rPr lang="en-GB" dirty="0"/>
                <a:t> reconstruction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2ED89E1-5F72-EA8D-F768-336E46EB174B}"/>
              </a:ext>
            </a:extLst>
          </p:cNvPr>
          <p:cNvGrpSpPr/>
          <p:nvPr/>
        </p:nvGrpSpPr>
        <p:grpSpPr>
          <a:xfrm>
            <a:off x="1846005" y="5790518"/>
            <a:ext cx="9987118" cy="863951"/>
            <a:chOff x="1769805" y="1884054"/>
            <a:chExt cx="9987118" cy="86395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C77460B-6D19-FD53-57F3-630056A5D1D4}"/>
                </a:ext>
              </a:extLst>
            </p:cNvPr>
            <p:cNvGrpSpPr/>
            <p:nvPr/>
          </p:nvGrpSpPr>
          <p:grpSpPr>
            <a:xfrm>
              <a:off x="1769805" y="1884054"/>
              <a:ext cx="9987118" cy="863951"/>
              <a:chOff x="1769805" y="1884054"/>
              <a:chExt cx="9987118" cy="863951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0B77618C-F502-A3B3-7BC8-9FC4C0B47FEB}"/>
                  </a:ext>
                </a:extLst>
              </p:cNvPr>
              <p:cNvGrpSpPr/>
              <p:nvPr/>
            </p:nvGrpSpPr>
            <p:grpSpPr>
              <a:xfrm>
                <a:off x="4892777" y="1884054"/>
                <a:ext cx="2730910" cy="830997"/>
                <a:chOff x="5136198" y="3916064"/>
                <a:chExt cx="1770898" cy="963184"/>
              </a:xfrm>
              <a:solidFill>
                <a:srgbClr val="BD1622"/>
              </a:solidFill>
            </p:grpSpPr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AB3E95CB-C94F-BC0F-7C67-38577A7876F9}"/>
                    </a:ext>
                  </a:extLst>
                </p:cNvPr>
                <p:cNvSpPr/>
                <p:nvPr/>
              </p:nvSpPr>
              <p:spPr>
                <a:xfrm>
                  <a:off x="5136198" y="3916064"/>
                  <a:ext cx="1770898" cy="963184"/>
                </a:xfrm>
                <a:prstGeom prst="rect">
                  <a:avLst/>
                </a:prstGeom>
                <a:grpFill/>
                <a:ln w="76200">
                  <a:solidFill>
                    <a:srgbClr val="BD162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05E398EF-62B1-54E3-4487-3763558A5A1A}"/>
                    </a:ext>
                  </a:extLst>
                </p:cNvPr>
                <p:cNvSpPr txBox="1"/>
                <p:nvPr/>
              </p:nvSpPr>
              <p:spPr>
                <a:xfrm>
                  <a:off x="5136198" y="3916064"/>
                  <a:ext cx="1770898" cy="963184"/>
                </a:xfrm>
                <a:prstGeom prst="rect">
                  <a:avLst/>
                </a:prstGeom>
                <a:grpFill/>
                <a:ln w="762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400" b="1" dirty="0">
                      <a:solidFill>
                        <a:schemeClr val="bg1"/>
                      </a:solidFill>
                    </a:rPr>
                    <a:t>2</a:t>
                  </a:r>
                  <a:r>
                    <a:rPr lang="el-GR" sz="2400" b="1" dirty="0">
                      <a:solidFill>
                        <a:schemeClr val="bg1"/>
                      </a:solidFill>
                    </a:rPr>
                    <a:t>νββ</a:t>
                  </a:r>
                  <a:r>
                    <a:rPr lang="en-GB" sz="2400" b="1" dirty="0">
                      <a:solidFill>
                        <a:schemeClr val="bg1"/>
                      </a:solidFill>
                    </a:rPr>
                    <a:t>++     (0</a:t>
                  </a:r>
                  <a:r>
                    <a:rPr lang="el-GR" sz="2400" b="1" dirty="0">
                      <a:solidFill>
                        <a:schemeClr val="bg1"/>
                      </a:solidFill>
                    </a:rPr>
                    <a:t>νββ</a:t>
                  </a:r>
                  <a:r>
                    <a:rPr lang="en-GB" sz="2400" b="1" dirty="0">
                      <a:solidFill>
                        <a:schemeClr val="bg1"/>
                      </a:solidFill>
                    </a:rPr>
                    <a:t>++)</a:t>
                  </a:r>
                </a:p>
                <a:p>
                  <a:r>
                    <a:rPr lang="en-GB" sz="2400" b="1" dirty="0">
                      <a:solidFill>
                        <a:schemeClr val="bg1"/>
                      </a:solidFill>
                    </a:rPr>
                    <a:t>2</a:t>
                  </a:r>
                  <a:r>
                    <a:rPr lang="el-GR" sz="2400" b="1" dirty="0">
                      <a:solidFill>
                        <a:schemeClr val="bg1"/>
                      </a:solidFill>
                    </a:rPr>
                    <a:t>ν</a:t>
                  </a:r>
                  <a:r>
                    <a:rPr lang="en-GB" sz="2400" b="1" dirty="0">
                      <a:solidFill>
                        <a:schemeClr val="bg1"/>
                      </a:solidFill>
                    </a:rPr>
                    <a:t>EC</a:t>
                  </a:r>
                  <a:r>
                    <a:rPr lang="el-GR" sz="2400" b="1" dirty="0">
                      <a:solidFill>
                        <a:schemeClr val="bg1"/>
                      </a:solidFill>
                    </a:rPr>
                    <a:t>β</a:t>
                  </a:r>
                  <a:r>
                    <a:rPr lang="en-GB" sz="2400" b="1" dirty="0">
                      <a:solidFill>
                        <a:schemeClr val="bg1"/>
                      </a:solidFill>
                    </a:rPr>
                    <a:t>+    (0</a:t>
                  </a:r>
                  <a:r>
                    <a:rPr lang="el-GR" sz="2400" b="1" dirty="0">
                      <a:solidFill>
                        <a:schemeClr val="bg1"/>
                      </a:solidFill>
                    </a:rPr>
                    <a:t>ν</a:t>
                  </a:r>
                  <a:r>
                    <a:rPr lang="en-GB" sz="2400" b="1" dirty="0">
                      <a:solidFill>
                        <a:schemeClr val="bg1"/>
                      </a:solidFill>
                    </a:rPr>
                    <a:t>EC</a:t>
                  </a:r>
                  <a:r>
                    <a:rPr lang="el-GR" sz="2400" b="1" dirty="0">
                      <a:solidFill>
                        <a:schemeClr val="bg1"/>
                      </a:solidFill>
                    </a:rPr>
                    <a:t>β</a:t>
                  </a:r>
                  <a:r>
                    <a:rPr lang="en-GB" sz="2400" b="1" dirty="0">
                      <a:solidFill>
                        <a:schemeClr val="bg1"/>
                      </a:solidFill>
                    </a:rPr>
                    <a:t>+)</a:t>
                  </a:r>
                </a:p>
              </p:txBody>
            </p:sp>
          </p:grp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975ACDC-21C2-D02C-8807-0435E1E2E7E4}"/>
                  </a:ext>
                </a:extLst>
              </p:cNvPr>
              <p:cNvSpPr txBox="1"/>
              <p:nvPr/>
            </p:nvSpPr>
            <p:spPr>
              <a:xfrm>
                <a:off x="1769806" y="2347895"/>
                <a:ext cx="241873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000" b="1" i="0" u="none" strike="noStrike" kern="1200" cap="none" dirty="0">
                    <a:ln>
                      <a:noFill/>
                    </a:ln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First 5σ </a:t>
                </a:r>
                <a:r>
                  <a:rPr lang="en-GB" sz="2000" b="1" dirty="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discovery</a:t>
                </a:r>
                <a:endParaRPr lang="en-GB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B941127-6A8B-4DB9-DAC1-E416BBDBD585}"/>
                  </a:ext>
                </a:extLst>
              </p:cNvPr>
              <p:cNvSpPr txBox="1"/>
              <p:nvPr/>
            </p:nvSpPr>
            <p:spPr>
              <a:xfrm>
                <a:off x="1769805" y="1921492"/>
                <a:ext cx="241873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000" dirty="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First 4</a:t>
                </a:r>
                <a:r>
                  <a:rPr lang="en-GB" sz="2000" i="0" u="none" strike="noStrike" kern="1200" cap="none" dirty="0">
                    <a:ln>
                      <a:noFill/>
                    </a:ln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σ evidence</a:t>
                </a:r>
                <a:endParaRPr lang="en-GB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01D2AEA-7258-616F-AB9F-C788EAA7180B}"/>
                  </a:ext>
                </a:extLst>
              </p:cNvPr>
              <p:cNvSpPr txBox="1"/>
              <p:nvPr/>
            </p:nvSpPr>
            <p:spPr>
              <a:xfrm>
                <a:off x="8015747" y="1967659"/>
                <a:ext cx="3741176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000" dirty="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Improvement of half-life limits by </a:t>
                </a:r>
                <a:r>
                  <a:rPr lang="en-GB" sz="2000" b="1" dirty="0">
                    <a:solidFill>
                      <a:srgbClr val="51536E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 orders of magnitude</a:t>
                </a:r>
                <a:endParaRPr lang="en-GB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4" name="Arrow: Left 43">
                <a:extLst>
                  <a:ext uri="{FF2B5EF4-FFF2-40B4-BE49-F238E27FC236}">
                    <a16:creationId xmlns:a16="http://schemas.microsoft.com/office/drawing/2014/main" id="{557F82C5-3F73-B264-631B-4226D6C23560}"/>
                  </a:ext>
                </a:extLst>
              </p:cNvPr>
              <p:cNvSpPr/>
              <p:nvPr/>
            </p:nvSpPr>
            <p:spPr>
              <a:xfrm>
                <a:off x="3840725" y="2008456"/>
                <a:ext cx="947584" cy="269864"/>
              </a:xfrm>
              <a:prstGeom prst="leftArrow">
                <a:avLst>
                  <a:gd name="adj1" fmla="val 20852"/>
                  <a:gd name="adj2" fmla="val 50000"/>
                </a:avLst>
              </a:prstGeom>
              <a:solidFill>
                <a:srgbClr val="51536E"/>
              </a:solidFill>
              <a:ln>
                <a:solidFill>
                  <a:srgbClr val="51536E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7" name="Arrow: Left 36">
              <a:extLst>
                <a:ext uri="{FF2B5EF4-FFF2-40B4-BE49-F238E27FC236}">
                  <a16:creationId xmlns:a16="http://schemas.microsoft.com/office/drawing/2014/main" id="{CC977D3D-66FF-4120-035A-68A56A1BD692}"/>
                </a:ext>
              </a:extLst>
            </p:cNvPr>
            <p:cNvSpPr/>
            <p:nvPr/>
          </p:nvSpPr>
          <p:spPr>
            <a:xfrm>
              <a:off x="3840725" y="2389584"/>
              <a:ext cx="947584" cy="269864"/>
            </a:xfrm>
            <a:prstGeom prst="leftArrow">
              <a:avLst>
                <a:gd name="adj1" fmla="val 20852"/>
                <a:gd name="adj2" fmla="val 50000"/>
              </a:avLst>
            </a:prstGeom>
            <a:solidFill>
              <a:srgbClr val="51536E"/>
            </a:solidFill>
            <a:ln>
              <a:solidFill>
                <a:srgbClr val="51536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3FE8F8BB-F43D-8345-342E-1575327254B0}"/>
              </a:ext>
            </a:extLst>
          </p:cNvPr>
          <p:cNvSpPr txBox="1"/>
          <p:nvPr/>
        </p:nvSpPr>
        <p:spPr>
          <a:xfrm>
            <a:off x="7730584" y="5667211"/>
            <a:ext cx="1052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rgbClr val="51536E"/>
                </a:solidFill>
              </a:rPr>
              <a:t>}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DF06765-F3E2-C2C9-1EA9-7CFAB97E34A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82300" y="1870022"/>
            <a:ext cx="1409700" cy="14097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A2AC757-29DA-7D99-A5D0-C6F4808A73EA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0FFFC"/>
              </a:clrFrom>
              <a:clrTo>
                <a:srgbClr val="F0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5341" y="3636849"/>
            <a:ext cx="2726590" cy="1939597"/>
          </a:xfrm>
          <a:prstGeom prst="rect">
            <a:avLst/>
          </a:prstGeom>
          <a:ln w="57150">
            <a:solidFill>
              <a:srgbClr val="DBBBF5"/>
            </a:solidFill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82198-C041-4CF5-D727-627ECB933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19</a:t>
            </a:r>
            <a:endParaRPr lang="en-GB" dirty="0"/>
          </a:p>
        </p:txBody>
      </p:sp>
      <p:sp>
        <p:nvSpPr>
          <p:cNvPr id="17" name="TextBox 16">
            <a:hlinkClick r:id="rId13"/>
            <a:extLst>
              <a:ext uri="{FF2B5EF4-FFF2-40B4-BE49-F238E27FC236}">
                <a16:creationId xmlns:a16="http://schemas.microsoft.com/office/drawing/2014/main" id="{D43EF2E4-798D-8D60-F737-B3FBB0617192}"/>
              </a:ext>
            </a:extLst>
          </p:cNvPr>
          <p:cNvSpPr txBox="1"/>
          <p:nvPr/>
        </p:nvSpPr>
        <p:spPr>
          <a:xfrm>
            <a:off x="7933921" y="900898"/>
            <a:ext cx="2464398" cy="38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13"/>
              </a:rPr>
              <a:t>NuDoubt</a:t>
            </a:r>
            <a:r>
              <a:rPr lang="en-US" baseline="30000" dirty="0">
                <a:hlinkClick r:id="rId13"/>
              </a:rPr>
              <a:t>++</a:t>
            </a:r>
            <a:r>
              <a:rPr lang="en-US" dirty="0">
                <a:hlinkClick r:id="rId13"/>
              </a:rPr>
              <a:t> paper: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83675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AB83E-A2A7-CA87-E725-F9E7AAB1D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F2D14-B004-AE47-73EE-AC8AAA68D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F52F7-B876-410F-18EC-D6EB2DB19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450A1-88DF-4C99-7B3E-D93BE597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77F81-93DE-907B-A819-F2BE6B117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074744-5AD3-B8E0-2B7D-2080FC7AA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D60C3-E997-4BAD-956A-29225610E010}" type="slidenum">
              <a:rPr lang="en-GB" smtClean="0"/>
              <a:pPr/>
              <a:t>39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3BA6FD0-666D-A172-DF92-F8F3AA2478C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406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EA27C2-7D2D-6D8F-6A6D-30DC9ABD4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61E05-B740-60FE-1DB7-823F53272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Double Beta Decay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891A10-FA1A-93C6-D5A1-0AD4E10CB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EA7A2-2B20-1313-5772-C85E80519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4BF43-DBD3-4EA4-0D89-B137F6F50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8FF2D71-5CB4-FB98-07EF-45C3A0B687F7}"/>
              </a:ext>
            </a:extLst>
          </p:cNvPr>
          <p:cNvSpPr txBox="1"/>
          <p:nvPr/>
        </p:nvSpPr>
        <p:spPr>
          <a:xfrm>
            <a:off x="3581400" y="1024987"/>
            <a:ext cx="588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^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305CFB-1D5F-579E-C4EE-09CDCD338FD7}"/>
              </a:ext>
            </a:extLst>
          </p:cNvPr>
          <p:cNvSpPr txBox="1"/>
          <p:nvPr/>
        </p:nvSpPr>
        <p:spPr>
          <a:xfrm rot="21349699">
            <a:off x="3338460" y="210553"/>
            <a:ext cx="1662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Plus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B500FE6-3967-EDD4-8682-22616AF0D137}"/>
              </a:ext>
            </a:extLst>
          </p:cNvPr>
          <p:cNvGrpSpPr/>
          <p:nvPr/>
        </p:nvGrpSpPr>
        <p:grpSpPr>
          <a:xfrm>
            <a:off x="6705589" y="1573162"/>
            <a:ext cx="5257800" cy="1965505"/>
            <a:chOff x="700506" y="1582994"/>
            <a:chExt cx="5257800" cy="196550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439B361-D335-629D-F933-B34B9C0A0E22}"/>
                </a:ext>
              </a:extLst>
            </p:cNvPr>
            <p:cNvSpPr/>
            <p:nvPr/>
          </p:nvSpPr>
          <p:spPr>
            <a:xfrm>
              <a:off x="700506" y="1582994"/>
              <a:ext cx="5257800" cy="1965505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55343F67-1988-3524-E7B5-7B471D347979}"/>
                </a:ext>
              </a:extLst>
            </p:cNvPr>
            <p:cNvSpPr txBox="1">
              <a:spLocks/>
            </p:cNvSpPr>
            <p:nvPr/>
          </p:nvSpPr>
          <p:spPr>
            <a:xfrm>
              <a:off x="838200" y="1825625"/>
              <a:ext cx="5120106" cy="172287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/>
                <a:t>Suppressed decay probabilities </a:t>
              </a:r>
            </a:p>
            <a:p>
              <a:r>
                <a:rPr lang="en-GB" dirty="0"/>
                <a:t>Less favourable Q-values </a:t>
              </a:r>
            </a:p>
            <a:p>
              <a:r>
                <a:rPr lang="en-GB" dirty="0"/>
                <a:t>Low natural abundances of nuclei </a:t>
              </a:r>
            </a:p>
            <a:p>
              <a:r>
                <a:rPr lang="en-GB" dirty="0"/>
                <a:t>Challenging signatures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A897715-2CB2-B240-3BF9-37CD2F07F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36" y="2802615"/>
            <a:ext cx="3257550" cy="3467100"/>
          </a:xfrm>
          <a:prstGeom prst="rect">
            <a:avLst/>
          </a:prstGeom>
          <a:ln w="76200">
            <a:solidFill>
              <a:srgbClr val="BD1622"/>
            </a:solidFill>
          </a:ln>
        </p:spPr>
      </p:pic>
    </p:spTree>
    <p:extLst>
      <p:ext uri="{BB962C8B-B14F-4D97-AF65-F5344CB8AC3E}">
        <p14:creationId xmlns:p14="http://schemas.microsoft.com/office/powerpoint/2010/main" val="21991614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B820F-A218-0FB6-DD2B-20364B72F0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67571-F49F-E019-26DE-300ECEF993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988" y="2327795"/>
            <a:ext cx="11072647" cy="1536282"/>
          </a:xfrm>
        </p:spPr>
        <p:txBody>
          <a:bodyPr/>
          <a:lstStyle/>
          <a:p>
            <a:pPr algn="ctr"/>
            <a:r>
              <a:rPr lang="en-US" dirty="0"/>
              <a:t>Back-up Slides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C79D92-443B-CCD8-64E4-59DC079B3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282" y="4912845"/>
            <a:ext cx="6675337" cy="7066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4A5252-C34B-E04B-3E9F-81F5C10E6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9619" y="4285308"/>
            <a:ext cx="1315306" cy="1334231"/>
          </a:xfrm>
          <a:prstGeom prst="rect">
            <a:avLst/>
          </a:prstGeom>
        </p:spPr>
      </p:pic>
      <p:sp>
        <p:nvSpPr>
          <p:cNvPr id="3" name="TextBox 2">
            <a:hlinkClick r:id="rId4"/>
            <a:extLst>
              <a:ext uri="{FF2B5EF4-FFF2-40B4-BE49-F238E27FC236}">
                <a16:creationId xmlns:a16="http://schemas.microsoft.com/office/drawing/2014/main" id="{0E323653-B9A1-1745-532F-88956401CD70}"/>
              </a:ext>
            </a:extLst>
          </p:cNvPr>
          <p:cNvSpPr txBox="1"/>
          <p:nvPr/>
        </p:nvSpPr>
        <p:spPr>
          <a:xfrm>
            <a:off x="9550527" y="5619539"/>
            <a:ext cx="2464398" cy="38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4"/>
              </a:rPr>
              <a:t>NuDoubt</a:t>
            </a:r>
            <a:r>
              <a:rPr lang="en-US" baseline="30000" dirty="0">
                <a:hlinkClick r:id="rId4"/>
              </a:rPr>
              <a:t>++</a:t>
            </a:r>
            <a:r>
              <a:rPr lang="en-US" dirty="0">
                <a:hlinkClick r:id="rId4"/>
              </a:rPr>
              <a:t> paper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22345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B0E4B-7150-5C4B-7306-EBF08B914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3725E-1236-F3C7-7773-D118EECD4D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2038"/>
            <a:ext cx="10515600" cy="4351338"/>
          </a:xfrm>
        </p:spPr>
        <p:txBody>
          <a:bodyPr/>
          <a:lstStyle/>
          <a:p>
            <a:r>
              <a:rPr lang="en-GB" dirty="0"/>
              <a:t>C/S ratio for background discrimination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FCF95-FBBA-F87D-C4B1-6C70ADDDA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FADD4-5D82-EDA7-8027-5D7AACD82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C4183-F1E3-42F3-CEFD-E5381DDBE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D60C3-E997-4BAD-956A-29225610E010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E800E33-6E24-4219-B1C6-926CF0818EE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39BD30-8B19-B738-4239-862355AFD6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413"/>
          <a:stretch/>
        </p:blipFill>
        <p:spPr>
          <a:xfrm>
            <a:off x="614483" y="2296615"/>
            <a:ext cx="5326627" cy="405973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38E0D2-A48F-EF1E-DAF1-395094DEF8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628"/>
          <a:stretch/>
        </p:blipFill>
        <p:spPr>
          <a:xfrm>
            <a:off x="6164826" y="2296614"/>
            <a:ext cx="5412690" cy="405973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220300-7DD4-BB9F-169A-C7509024D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2300" y="877887"/>
            <a:ext cx="1409700" cy="1409700"/>
          </a:xfrm>
          <a:prstGeom prst="rect">
            <a:avLst/>
          </a:prstGeom>
        </p:spPr>
      </p:pic>
      <p:sp>
        <p:nvSpPr>
          <p:cNvPr id="11" name="TextBox 10">
            <a:hlinkClick r:id="rId4"/>
            <a:extLst>
              <a:ext uri="{FF2B5EF4-FFF2-40B4-BE49-F238E27FC236}">
                <a16:creationId xmlns:a16="http://schemas.microsoft.com/office/drawing/2014/main" id="{6E761BE3-5C4E-4B03-3279-C9CEC7088B2C}"/>
              </a:ext>
            </a:extLst>
          </p:cNvPr>
          <p:cNvSpPr txBox="1"/>
          <p:nvPr/>
        </p:nvSpPr>
        <p:spPr>
          <a:xfrm>
            <a:off x="8750001" y="930394"/>
            <a:ext cx="2464398" cy="38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4"/>
              </a:rPr>
              <a:t>NuDoubt</a:t>
            </a:r>
            <a:r>
              <a:rPr lang="en-US" baseline="30000" dirty="0">
                <a:hlinkClick r:id="rId4"/>
              </a:rPr>
              <a:t>++</a:t>
            </a:r>
            <a:r>
              <a:rPr lang="en-US" dirty="0">
                <a:hlinkClick r:id="rId4"/>
              </a:rPr>
              <a:t> paper: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5093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D9C6B-1547-4892-CB13-983E136C5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140F5-65D8-D81B-9FC5-999BA1F5F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OWL-fibres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8E3FA-0BC4-11C3-BE16-D59D33A61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BD590-254F-D858-6560-853AB6096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02EB-96D4-3BDC-049B-CD30C3B34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17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42FFF09-D116-2126-30C7-EE73FDF188D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Based on </a:t>
            </a:r>
            <a:r>
              <a:rPr lang="en-GB" dirty="0" err="1"/>
              <a:t>IceCube’s</a:t>
            </a:r>
            <a:r>
              <a:rPr lang="en-GB" dirty="0"/>
              <a:t> WOMs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D70AB08-F061-162B-758D-7B79565ACE13}"/>
              </a:ext>
            </a:extLst>
          </p:cNvPr>
          <p:cNvGrpSpPr/>
          <p:nvPr/>
        </p:nvGrpSpPr>
        <p:grpSpPr>
          <a:xfrm>
            <a:off x="1592464" y="5030787"/>
            <a:ext cx="4012468" cy="1325563"/>
            <a:chOff x="8052620" y="957372"/>
            <a:chExt cx="4012468" cy="132556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455211E-B40F-4537-32C6-35B0637C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52620" y="957372"/>
              <a:ext cx="3992258" cy="131228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CD13A3F-3127-37CF-1FAD-0AC59FC320D5}"/>
                </a:ext>
              </a:extLst>
            </p:cNvPr>
            <p:cNvSpPr txBox="1"/>
            <p:nvPr/>
          </p:nvSpPr>
          <p:spPr>
            <a:xfrm>
              <a:off x="8072830" y="1975158"/>
              <a:ext cx="399225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Wavelength-shifting paint coated on PMMA fibres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7932D8CF-8E81-F80E-B1FA-3DFE469DDD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375787" cy="2951799"/>
              </a:xfrm>
            </p:spPr>
            <p:txBody>
              <a:bodyPr/>
              <a:lstStyle/>
              <a:p>
                <a:r>
                  <a:rPr lang="en-GB" dirty="0"/>
                  <a:t>Factor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2 improvement in capture efficiency</a:t>
                </a:r>
              </a:p>
              <a:p>
                <a:r>
                  <a:rPr lang="en-GB" dirty="0"/>
                  <a:t>Capture ≠ Detection</a:t>
                </a:r>
              </a:p>
              <a:p>
                <a:r>
                  <a:rPr lang="en-GB" dirty="0"/>
                  <a:t>OWL photon abs length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2m</a:t>
                </a:r>
              </a:p>
            </p:txBody>
          </p:sp>
        </mc:Choice>
        <mc:Fallback xmlns="">
          <p:sp>
            <p:nvSpPr>
              <p:cNvPr id="18" name="Content Placeholder 17">
                <a:extLst>
                  <a:ext uri="{FF2B5EF4-FFF2-40B4-BE49-F238E27FC236}">
                    <a16:creationId xmlns:a16="http://schemas.microsoft.com/office/drawing/2014/main" id="{7932D8CF-8E81-F80E-B1FA-3DFE469DDD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375787" cy="2951799"/>
              </a:xfrm>
              <a:blipFill>
                <a:blip r:embed="rId5"/>
                <a:stretch>
                  <a:fillRect l="-2043" t="-3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46062E50-8958-04ED-3ED4-E1A92DD32653}"/>
              </a:ext>
            </a:extLst>
          </p:cNvPr>
          <p:cNvGrpSpPr/>
          <p:nvPr/>
        </p:nvGrpSpPr>
        <p:grpSpPr>
          <a:xfrm>
            <a:off x="6567948" y="1117962"/>
            <a:ext cx="5532127" cy="5059001"/>
            <a:chOff x="6567948" y="1117962"/>
            <a:chExt cx="5532127" cy="505900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B12FDCF-09B6-0B94-012A-EBD5304A7C6C}"/>
                </a:ext>
              </a:extLst>
            </p:cNvPr>
            <p:cNvGrpSpPr/>
            <p:nvPr/>
          </p:nvGrpSpPr>
          <p:grpSpPr>
            <a:xfrm>
              <a:off x="6567948" y="1117962"/>
              <a:ext cx="5532127" cy="5059001"/>
              <a:chOff x="6567948" y="1117962"/>
              <a:chExt cx="5532127" cy="505900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24357329-A852-9B08-FF91-4BE3BA67A2C4}"/>
                  </a:ext>
                </a:extLst>
              </p:cNvPr>
              <p:cNvGrpSpPr/>
              <p:nvPr/>
            </p:nvGrpSpPr>
            <p:grpSpPr>
              <a:xfrm>
                <a:off x="6567948" y="1117962"/>
                <a:ext cx="5532127" cy="5059001"/>
                <a:chOff x="6567948" y="1117962"/>
                <a:chExt cx="5532127" cy="5059001"/>
              </a:xfrm>
            </p:grpSpPr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4AC9EA3E-EE67-EB2B-EF3C-A6C09AE9EBDD}"/>
                    </a:ext>
                  </a:extLst>
                </p:cNvPr>
                <p:cNvGrpSpPr/>
                <p:nvPr/>
              </p:nvGrpSpPr>
              <p:grpSpPr>
                <a:xfrm>
                  <a:off x="6567948" y="1117962"/>
                  <a:ext cx="5532127" cy="5059001"/>
                  <a:chOff x="4159045" y="2792361"/>
                  <a:chExt cx="4315049" cy="3785420"/>
                </a:xfrm>
              </p:grpSpPr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5853CD94-08B8-2C56-069C-22A7432F009F}"/>
                      </a:ext>
                    </a:extLst>
                  </p:cNvPr>
                  <p:cNvSpPr/>
                  <p:nvPr/>
                </p:nvSpPr>
                <p:spPr>
                  <a:xfrm>
                    <a:off x="4159045" y="2792361"/>
                    <a:ext cx="4315049" cy="378542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rgbClr val="51536E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9" name="Group 38">
                    <a:extLst>
                      <a:ext uri="{FF2B5EF4-FFF2-40B4-BE49-F238E27FC236}">
                        <a16:creationId xmlns:a16="http://schemas.microsoft.com/office/drawing/2014/main" id="{B3388956-48A5-7630-424B-14B06115C7BE}"/>
                      </a:ext>
                    </a:extLst>
                  </p:cNvPr>
                  <p:cNvGrpSpPr/>
                  <p:nvPr/>
                </p:nvGrpSpPr>
                <p:grpSpPr>
                  <a:xfrm>
                    <a:off x="4182797" y="2810452"/>
                    <a:ext cx="4264313" cy="3735038"/>
                    <a:chOff x="4182797" y="2810452"/>
                    <a:chExt cx="4264313" cy="3735038"/>
                  </a:xfrm>
                  <a:solidFill>
                    <a:srgbClr val="FFFFFF"/>
                  </a:solidFill>
                </p:grpSpPr>
                <p:pic>
                  <p:nvPicPr>
                    <p:cNvPr id="40" name="Picture 39">
                      <a:extLst>
                        <a:ext uri="{FF2B5EF4-FFF2-40B4-BE49-F238E27FC236}">
                          <a16:creationId xmlns:a16="http://schemas.microsoft.com/office/drawing/2014/main" id="{F53DC080-18F8-E7E7-0607-B5B6C36D96A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rcRect l="392" t="811"/>
                    <a:stretch/>
                  </p:blipFill>
                  <p:spPr>
                    <a:xfrm>
                      <a:off x="4185542" y="2810452"/>
                      <a:ext cx="3861779" cy="3273290"/>
                    </a:xfrm>
                    <a:prstGeom prst="rect">
                      <a:avLst/>
                    </a:prstGeom>
                    <a:grpFill/>
                  </p:spPr>
                </p:pic>
                <p:sp>
                  <p:nvSpPr>
                    <p:cNvPr id="41" name="Content Placeholder 2">
                      <a:extLst>
                        <a:ext uri="{FF2B5EF4-FFF2-40B4-BE49-F238E27FC236}">
                          <a16:creationId xmlns:a16="http://schemas.microsoft.com/office/drawing/2014/main" id="{A760B68E-CC09-D910-2A4E-B389751AD7DB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4182797" y="6077516"/>
                      <a:ext cx="1683454" cy="467974"/>
                    </a:xfrm>
                    <a:prstGeom prst="rect">
                      <a:avLst/>
                    </a:prstGeom>
                    <a:grpFill/>
                  </p:spPr>
                  <p:txBody>
                    <a:bodyPr vert="horz" lIns="91440" tIns="45720" rIns="91440" bIns="45720" rtlCol="0">
                      <a:normAutofit/>
                    </a:bodyPr>
                    <a:lstStyle>
                      <a:lvl1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1pPr>
                      <a:lvl2pPr marL="685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5pPr>
                      <a:lvl6pPr marL="2514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/>
                        <a:t>Centre of fibre</a:t>
                      </a:r>
                      <a:endParaRPr lang="en-GB" sz="1050" dirty="0"/>
                    </a:p>
                  </p:txBody>
                </p:sp>
                <p:sp>
                  <p:nvSpPr>
                    <p:cNvPr id="42" name="Content Placeholder 2">
                      <a:extLst>
                        <a:ext uri="{FF2B5EF4-FFF2-40B4-BE49-F238E27FC236}">
                          <a16:creationId xmlns:a16="http://schemas.microsoft.com/office/drawing/2014/main" id="{057A29EE-53DB-CB6B-D0D9-D434799F551C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6989087" y="6067373"/>
                      <a:ext cx="1458023" cy="467974"/>
                    </a:xfrm>
                    <a:prstGeom prst="rect">
                      <a:avLst/>
                    </a:prstGeom>
                    <a:grpFill/>
                  </p:spPr>
                  <p:txBody>
                    <a:bodyPr vert="horz" lIns="91440" tIns="45720" rIns="91440" bIns="45720" rtlCol="0">
                      <a:normAutofit/>
                    </a:bodyPr>
                    <a:lstStyle>
                      <a:lvl1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1pPr>
                      <a:lvl2pPr marL="685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rgbClr val="51536E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defRPr>
                      </a:lvl5pPr>
                      <a:lvl6pPr marL="2514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/>
                        <a:t>Surface of fibre</a:t>
                      </a:r>
                      <a:endParaRPr lang="en-GB" sz="1050" dirty="0"/>
                    </a:p>
                  </p:txBody>
                </p:sp>
              </p:grpSp>
            </p:grp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AC501005-70AC-9563-AE8B-AF539A45A1A4}"/>
                    </a:ext>
                  </a:extLst>
                </p:cNvPr>
                <p:cNvSpPr/>
                <p:nvPr/>
              </p:nvSpPr>
              <p:spPr>
                <a:xfrm>
                  <a:off x="9982200" y="2610622"/>
                  <a:ext cx="1482090" cy="81837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ED397A6D-4BD8-E7AB-E006-7B54ECEBE8B9}"/>
                    </a:ext>
                  </a:extLst>
                </p:cNvPr>
                <p:cNvSpPr/>
                <p:nvPr/>
              </p:nvSpPr>
              <p:spPr>
                <a:xfrm>
                  <a:off x="10088880" y="3429000"/>
                  <a:ext cx="979280" cy="27851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AF0E1238-BE7D-B1A4-07AF-BE0D135E57A2}"/>
                    </a:ext>
                  </a:extLst>
                </p:cNvPr>
                <p:cNvSpPr/>
                <p:nvPr/>
              </p:nvSpPr>
              <p:spPr>
                <a:xfrm>
                  <a:off x="11410949" y="3233035"/>
                  <a:ext cx="141980" cy="13925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194C04FA-4484-0B83-135B-BD810ABDAB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479163" y="1833245"/>
                  <a:ext cx="1" cy="3205162"/>
                </a:xfrm>
                <a:prstGeom prst="line">
                  <a:avLst/>
                </a:prstGeom>
                <a:ln w="12700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7B30F37-5D3E-34F9-3E5C-A8177925AE1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470509" y="1830705"/>
                <a:ext cx="1" cy="3205162"/>
              </a:xfrm>
              <a:prstGeom prst="line">
                <a:avLst/>
              </a:prstGeom>
              <a:ln w="127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C143763-59C2-008C-87D2-01F615718A41}"/>
                </a:ext>
              </a:extLst>
            </p:cNvPr>
            <p:cNvSpPr/>
            <p:nvPr/>
          </p:nvSpPr>
          <p:spPr>
            <a:xfrm>
              <a:off x="11353800" y="2878065"/>
              <a:ext cx="281641" cy="48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DFC07FA-92A3-8661-8698-D2C8BB5628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872350" y="2194580"/>
              <a:ext cx="1724381" cy="1222421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5106821-9FB1-1FD3-0E5A-7EB59A1F35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046" y="5004152"/>
            <a:ext cx="1409700" cy="1409700"/>
          </a:xfrm>
          <a:prstGeom prst="rect">
            <a:avLst/>
          </a:prstGeom>
        </p:spPr>
      </p:pic>
      <p:sp>
        <p:nvSpPr>
          <p:cNvPr id="17" name="TextBox 16">
            <a:hlinkClick r:id="rId9"/>
            <a:extLst>
              <a:ext uri="{FF2B5EF4-FFF2-40B4-BE49-F238E27FC236}">
                <a16:creationId xmlns:a16="http://schemas.microsoft.com/office/drawing/2014/main" id="{F995A82E-E40D-D035-8326-AFCA6C994B80}"/>
              </a:ext>
            </a:extLst>
          </p:cNvPr>
          <p:cNvSpPr txBox="1"/>
          <p:nvPr/>
        </p:nvSpPr>
        <p:spPr>
          <a:xfrm>
            <a:off x="0" y="4712983"/>
            <a:ext cx="2464398" cy="38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linkClick r:id="rId9"/>
              </a:rPr>
              <a:t>NuDoubt</a:t>
            </a:r>
            <a:r>
              <a:rPr lang="en-US" baseline="30000" dirty="0">
                <a:hlinkClick r:id="rId9"/>
              </a:rPr>
              <a:t>++</a:t>
            </a:r>
            <a:r>
              <a:rPr lang="en-US" dirty="0">
                <a:hlinkClick r:id="rId9"/>
              </a:rPr>
              <a:t> paper: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762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AAB94-32B9-4F50-9016-3305A8E2E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115">
            <a:extLst>
              <a:ext uri="{FF2B5EF4-FFF2-40B4-BE49-F238E27FC236}">
                <a16:creationId xmlns:a16="http://schemas.microsoft.com/office/drawing/2014/main" id="{E4EF62E2-B348-9397-1576-8048D24EF66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32" y="2802615"/>
            <a:ext cx="3257550" cy="3467100"/>
          </a:xfrm>
          <a:prstGeom prst="rect">
            <a:avLst/>
          </a:prstGeom>
          <a:ln w="76200">
            <a:solidFill>
              <a:srgbClr val="F0848C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992586-EC45-33A9-CEFA-50C63EFE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Double Beta Decay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16FFD-14A8-90D3-89DA-650467729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689A1-4A26-679C-8FD5-03D62F624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4FCA5-3FF1-1082-0B5D-EF03FCDB2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1FF13AD-056B-E202-3B35-526C24B4A409}"/>
              </a:ext>
            </a:extLst>
          </p:cNvPr>
          <p:cNvSpPr txBox="1"/>
          <p:nvPr/>
        </p:nvSpPr>
        <p:spPr>
          <a:xfrm>
            <a:off x="3581400" y="1024987"/>
            <a:ext cx="588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^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48969FE-4415-CCB2-4A11-0CBD2EBDDB79}"/>
              </a:ext>
            </a:extLst>
          </p:cNvPr>
          <p:cNvSpPr txBox="1"/>
          <p:nvPr/>
        </p:nvSpPr>
        <p:spPr>
          <a:xfrm rot="21349699">
            <a:off x="3338460" y="210553"/>
            <a:ext cx="1662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214ACC-39B7-6A83-2E56-582DB5509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2" t="56315" r="11775" b="22698"/>
          <a:stretch/>
        </p:blipFill>
        <p:spPr>
          <a:xfrm>
            <a:off x="4375230" y="4748981"/>
            <a:ext cx="1325913" cy="727587"/>
          </a:xfrm>
          <a:prstGeom prst="ellipse">
            <a:avLst/>
          </a:prstGeom>
          <a:ln w="76200">
            <a:solidFill>
              <a:srgbClr val="BD1622"/>
            </a:solidFill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E0262AC-2A74-3110-FC39-E9C9EE7B64F3}"/>
              </a:ext>
            </a:extLst>
          </p:cNvPr>
          <p:cNvGrpSpPr/>
          <p:nvPr/>
        </p:nvGrpSpPr>
        <p:grpSpPr>
          <a:xfrm>
            <a:off x="560440" y="4245996"/>
            <a:ext cx="3787082" cy="1762012"/>
            <a:chOff x="228611" y="4023360"/>
            <a:chExt cx="3058594" cy="176201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1E6D8E4-6FDF-E196-5586-5783148D05C1}"/>
                </a:ext>
              </a:extLst>
            </p:cNvPr>
            <p:cNvSpPr/>
            <p:nvPr/>
          </p:nvSpPr>
          <p:spPr>
            <a:xfrm>
              <a:off x="228611" y="4023360"/>
              <a:ext cx="3058594" cy="1762012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F56D984-4076-2B83-3791-5088E7CAA0EB}"/>
                </a:ext>
              </a:extLst>
            </p:cNvPr>
            <p:cNvSpPr txBox="1"/>
            <p:nvPr/>
          </p:nvSpPr>
          <p:spPr>
            <a:xfrm>
              <a:off x="350931" y="4118855"/>
              <a:ext cx="2813956" cy="1477328"/>
            </a:xfrm>
            <a:prstGeom prst="rect">
              <a:avLst/>
            </a:prstGeom>
            <a:noFill/>
            <a:ln w="762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Also possible via: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double electron capture (ECEC)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electron capture single beta+ (EC</a:t>
              </a:r>
              <a:r>
                <a:rPr lang="el-GR" dirty="0"/>
                <a:t>β</a:t>
              </a:r>
              <a:r>
                <a:rPr lang="en-GB" dirty="0"/>
                <a:t>+)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EDAEC40-18ED-4B19-94CC-244A3586C564}"/>
              </a:ext>
            </a:extLst>
          </p:cNvPr>
          <p:cNvGrpSpPr/>
          <p:nvPr/>
        </p:nvGrpSpPr>
        <p:grpSpPr>
          <a:xfrm>
            <a:off x="6705589" y="1573162"/>
            <a:ext cx="5257800" cy="1965505"/>
            <a:chOff x="700506" y="1582994"/>
            <a:chExt cx="5257800" cy="196550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DC616FD-4BF8-D527-03EC-A9933C19F2F0}"/>
                </a:ext>
              </a:extLst>
            </p:cNvPr>
            <p:cNvSpPr/>
            <p:nvPr/>
          </p:nvSpPr>
          <p:spPr>
            <a:xfrm>
              <a:off x="700506" y="1582994"/>
              <a:ext cx="5257800" cy="1965505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Content Placeholder 2">
              <a:extLst>
                <a:ext uri="{FF2B5EF4-FFF2-40B4-BE49-F238E27FC236}">
                  <a16:creationId xmlns:a16="http://schemas.microsoft.com/office/drawing/2014/main" id="{5FA1D96C-DDF7-266D-8596-8E0DC07A20E8}"/>
                </a:ext>
              </a:extLst>
            </p:cNvPr>
            <p:cNvSpPr txBox="1">
              <a:spLocks/>
            </p:cNvSpPr>
            <p:nvPr/>
          </p:nvSpPr>
          <p:spPr>
            <a:xfrm>
              <a:off x="838200" y="1825625"/>
              <a:ext cx="5120106" cy="172287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/>
                <a:t>Suppressed decay probabilities </a:t>
              </a:r>
            </a:p>
            <a:p>
              <a:r>
                <a:rPr lang="en-GB" dirty="0"/>
                <a:t>Less favourable Q-values </a:t>
              </a:r>
            </a:p>
            <a:p>
              <a:r>
                <a:rPr lang="en-GB" dirty="0"/>
                <a:t>Low natural abundances of nuclei </a:t>
              </a:r>
            </a:p>
            <a:p>
              <a:r>
                <a:rPr lang="en-GB" dirty="0"/>
                <a:t>Challenging signatures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1510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44481-6D78-1E9C-9254-E6CD805693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C774B-7A3A-F86F-185E-302272EF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Double Beta Decay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2FF1E-EA3B-FB48-FD3C-298AEA298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9AF7A-6F4D-4C4B-30A8-1C822ADB9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CA6CC-5FE7-4D15-7A08-3F77722EC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86F1A4C-96F5-2BC2-A575-54B68292B13D}"/>
              </a:ext>
            </a:extLst>
          </p:cNvPr>
          <p:cNvSpPr txBox="1"/>
          <p:nvPr/>
        </p:nvSpPr>
        <p:spPr>
          <a:xfrm>
            <a:off x="3581400" y="1024987"/>
            <a:ext cx="588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^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DC2B1DB-74E1-9165-E842-709C04B089BA}"/>
              </a:ext>
            </a:extLst>
          </p:cNvPr>
          <p:cNvSpPr txBox="1"/>
          <p:nvPr/>
        </p:nvSpPr>
        <p:spPr>
          <a:xfrm rot="21349699">
            <a:off x="3338460" y="210553"/>
            <a:ext cx="1662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Plus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22E9D36-84F2-285A-A457-B677E1EF93E9}"/>
              </a:ext>
            </a:extLst>
          </p:cNvPr>
          <p:cNvGrpSpPr/>
          <p:nvPr/>
        </p:nvGrpSpPr>
        <p:grpSpPr>
          <a:xfrm>
            <a:off x="6843283" y="3958498"/>
            <a:ext cx="4885118" cy="1978021"/>
            <a:chOff x="5136197" y="3916064"/>
            <a:chExt cx="2920149" cy="1346252"/>
          </a:xfrm>
          <a:solidFill>
            <a:srgbClr val="BD1622"/>
          </a:solidFill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F0DA551-A25C-7E47-F0CB-626D77DCF485}"/>
                </a:ext>
              </a:extLst>
            </p:cNvPr>
            <p:cNvSpPr/>
            <p:nvPr/>
          </p:nvSpPr>
          <p:spPr>
            <a:xfrm>
              <a:off x="5136197" y="3916064"/>
              <a:ext cx="2920149" cy="1346252"/>
            </a:xfrm>
            <a:prstGeom prst="rect">
              <a:avLst/>
            </a:prstGeom>
            <a:grpFill/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844BF84-91CB-FE88-AD34-67DB42190DF6}"/>
                </a:ext>
              </a:extLst>
            </p:cNvPr>
            <p:cNvSpPr txBox="1"/>
            <p:nvPr/>
          </p:nvSpPr>
          <p:spPr>
            <a:xfrm>
              <a:off x="5251274" y="4172452"/>
              <a:ext cx="2686584" cy="816951"/>
            </a:xfrm>
            <a:prstGeom prst="rect">
              <a:avLst/>
            </a:prstGeom>
            <a:grpFill/>
            <a:ln w="762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400" b="1" dirty="0" err="1">
                  <a:solidFill>
                    <a:schemeClr val="bg1"/>
                  </a:solidFill>
                </a:rPr>
                <a:t>NuDoubt</a:t>
              </a:r>
              <a:r>
                <a:rPr lang="en-GB" sz="2400" b="1" baseline="30000" dirty="0">
                  <a:solidFill>
                    <a:schemeClr val="bg1"/>
                  </a:solidFill>
                </a:rPr>
                <a:t>++</a:t>
              </a:r>
              <a:r>
                <a:rPr lang="en-GB" sz="2400" b="1" dirty="0">
                  <a:solidFill>
                    <a:schemeClr val="bg1"/>
                  </a:solidFill>
                </a:rPr>
                <a:t> will be sensitive to: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     (0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    (0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+)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EFBC5B5-AD69-D003-F5A2-825F7F493C5A}"/>
              </a:ext>
            </a:extLst>
          </p:cNvPr>
          <p:cNvGrpSpPr/>
          <p:nvPr/>
        </p:nvGrpSpPr>
        <p:grpSpPr>
          <a:xfrm>
            <a:off x="6705589" y="1573162"/>
            <a:ext cx="5257800" cy="1965505"/>
            <a:chOff x="700506" y="1582994"/>
            <a:chExt cx="5257800" cy="196550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B003B48-029F-960D-8D88-26260E886971}"/>
                </a:ext>
              </a:extLst>
            </p:cNvPr>
            <p:cNvSpPr/>
            <p:nvPr/>
          </p:nvSpPr>
          <p:spPr>
            <a:xfrm>
              <a:off x="700506" y="1582994"/>
              <a:ext cx="5257800" cy="1965505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Content Placeholder 2">
              <a:extLst>
                <a:ext uri="{FF2B5EF4-FFF2-40B4-BE49-F238E27FC236}">
                  <a16:creationId xmlns:a16="http://schemas.microsoft.com/office/drawing/2014/main" id="{5B28ACA6-2CB8-6F3F-5AB2-94C5018DD5C9}"/>
                </a:ext>
              </a:extLst>
            </p:cNvPr>
            <p:cNvSpPr txBox="1">
              <a:spLocks/>
            </p:cNvSpPr>
            <p:nvPr/>
          </p:nvSpPr>
          <p:spPr>
            <a:xfrm>
              <a:off x="838200" y="1825625"/>
              <a:ext cx="5120106" cy="172287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/>
                <a:t>Suppressed decay probabilities </a:t>
              </a:r>
            </a:p>
            <a:p>
              <a:r>
                <a:rPr lang="en-GB" dirty="0"/>
                <a:t>Less favourable Q-values </a:t>
              </a:r>
            </a:p>
            <a:p>
              <a:r>
                <a:rPr lang="en-GB" dirty="0"/>
                <a:t>Low natural abundances of nuclei </a:t>
              </a:r>
            </a:p>
            <a:p>
              <a:r>
                <a:rPr lang="en-GB" dirty="0"/>
                <a:t>Challenging signatures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70C58AF-055E-B840-B00C-E55FDA7811F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32" y="2802615"/>
            <a:ext cx="3257550" cy="3467100"/>
          </a:xfrm>
          <a:prstGeom prst="rect">
            <a:avLst/>
          </a:prstGeom>
          <a:ln w="76200">
            <a:solidFill>
              <a:srgbClr val="F0848C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45B50E-A80F-59C3-D1D8-DE6192F1B6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2" t="56315" r="11775" b="22698"/>
          <a:stretch/>
        </p:blipFill>
        <p:spPr>
          <a:xfrm>
            <a:off x="4375230" y="4748981"/>
            <a:ext cx="1325913" cy="727587"/>
          </a:xfrm>
          <a:prstGeom prst="ellipse">
            <a:avLst/>
          </a:prstGeom>
          <a:ln w="76200">
            <a:solidFill>
              <a:srgbClr val="BD1622"/>
            </a:solidFill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259A2AD-AA2D-7022-F740-7B71EA036015}"/>
              </a:ext>
            </a:extLst>
          </p:cNvPr>
          <p:cNvGrpSpPr/>
          <p:nvPr/>
        </p:nvGrpSpPr>
        <p:grpSpPr>
          <a:xfrm>
            <a:off x="560440" y="4245996"/>
            <a:ext cx="3787082" cy="1762012"/>
            <a:chOff x="228611" y="4023360"/>
            <a:chExt cx="3058594" cy="176201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94BDC8C-565B-CC69-42D3-69119672E176}"/>
                </a:ext>
              </a:extLst>
            </p:cNvPr>
            <p:cNvSpPr/>
            <p:nvPr/>
          </p:nvSpPr>
          <p:spPr>
            <a:xfrm>
              <a:off x="228611" y="4023360"/>
              <a:ext cx="3058594" cy="1762012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7B11867-90D9-B315-FCD9-69481664A4CD}"/>
                </a:ext>
              </a:extLst>
            </p:cNvPr>
            <p:cNvSpPr txBox="1"/>
            <p:nvPr/>
          </p:nvSpPr>
          <p:spPr>
            <a:xfrm>
              <a:off x="350931" y="4118855"/>
              <a:ext cx="2813956" cy="1477328"/>
            </a:xfrm>
            <a:prstGeom prst="rect">
              <a:avLst/>
            </a:prstGeom>
            <a:noFill/>
            <a:ln w="762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Also possible via: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double electron capture (ECEC)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electron capture single beta+ (EC</a:t>
              </a:r>
              <a:r>
                <a:rPr lang="el-GR" dirty="0"/>
                <a:t>β</a:t>
              </a:r>
              <a:r>
                <a:rPr lang="en-GB" dirty="0"/>
                <a:t>+)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0657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9B2AF-CB5F-9561-E382-A2CD35639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BF0B2-3AB6-752A-E9AA-B8FB1E170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Double Beta Decay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9CC8E-CC70-9482-D401-4A40EFDBE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F9604-4F45-8B3F-C92F-56F1267C7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C697E-E9B9-6DA2-FBD5-E40EE6569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3AAF16F-CBD7-5919-2CC3-E9BF5D093539}"/>
              </a:ext>
            </a:extLst>
          </p:cNvPr>
          <p:cNvSpPr txBox="1"/>
          <p:nvPr/>
        </p:nvSpPr>
        <p:spPr>
          <a:xfrm>
            <a:off x="3581400" y="1024987"/>
            <a:ext cx="588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^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A6C2725-3F1E-9E94-802F-79273D6817D9}"/>
              </a:ext>
            </a:extLst>
          </p:cNvPr>
          <p:cNvSpPr txBox="1"/>
          <p:nvPr/>
        </p:nvSpPr>
        <p:spPr>
          <a:xfrm rot="21349699">
            <a:off x="3338460" y="210553"/>
            <a:ext cx="1662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Plus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779A26-605B-59C2-4181-DFC624F6A6DB}"/>
              </a:ext>
            </a:extLst>
          </p:cNvPr>
          <p:cNvGrpSpPr/>
          <p:nvPr/>
        </p:nvGrpSpPr>
        <p:grpSpPr>
          <a:xfrm>
            <a:off x="6843283" y="3958498"/>
            <a:ext cx="4885118" cy="1978021"/>
            <a:chOff x="5136197" y="3916064"/>
            <a:chExt cx="2920149" cy="1346252"/>
          </a:xfrm>
          <a:solidFill>
            <a:srgbClr val="BD1622"/>
          </a:solidFill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B44E6A2-87CA-18D1-8373-1BC66DA4BFD8}"/>
                </a:ext>
              </a:extLst>
            </p:cNvPr>
            <p:cNvSpPr/>
            <p:nvPr/>
          </p:nvSpPr>
          <p:spPr>
            <a:xfrm>
              <a:off x="5136197" y="3916064"/>
              <a:ext cx="2920149" cy="1346252"/>
            </a:xfrm>
            <a:prstGeom prst="rect">
              <a:avLst/>
            </a:prstGeom>
            <a:grpFill/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BF8DFE7-A6FA-CA80-A0F6-B5A729B11CB0}"/>
                </a:ext>
              </a:extLst>
            </p:cNvPr>
            <p:cNvSpPr txBox="1"/>
            <p:nvPr/>
          </p:nvSpPr>
          <p:spPr>
            <a:xfrm>
              <a:off x="5251274" y="4172452"/>
              <a:ext cx="2686584" cy="816951"/>
            </a:xfrm>
            <a:prstGeom prst="rect">
              <a:avLst/>
            </a:prstGeom>
            <a:grpFill/>
            <a:ln w="762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400" b="1" dirty="0" err="1">
                  <a:solidFill>
                    <a:schemeClr val="bg1"/>
                  </a:solidFill>
                </a:rPr>
                <a:t>NuDoubt</a:t>
              </a:r>
              <a:r>
                <a:rPr lang="en-GB" sz="2400" b="1" baseline="30000" dirty="0">
                  <a:solidFill>
                    <a:schemeClr val="bg1"/>
                  </a:solidFill>
                </a:rPr>
                <a:t>++</a:t>
              </a:r>
              <a:r>
                <a:rPr lang="en-GB" sz="2400" b="1" dirty="0">
                  <a:solidFill>
                    <a:schemeClr val="bg1"/>
                  </a:solidFill>
                </a:rPr>
                <a:t> will be sensitive to: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     (0</a:t>
              </a:r>
              <a:r>
                <a:rPr lang="el-GR" sz="2400" b="1" dirty="0">
                  <a:solidFill>
                    <a:schemeClr val="bg1"/>
                  </a:solidFill>
                </a:rPr>
                <a:t>νββ</a:t>
              </a:r>
              <a:r>
                <a:rPr lang="en-GB" sz="2400" b="1" dirty="0">
                  <a:solidFill>
                    <a:schemeClr val="bg1"/>
                  </a:solidFill>
                </a:rPr>
                <a:t>++)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400" b="1" dirty="0">
                  <a:solidFill>
                    <a:schemeClr val="bg1"/>
                  </a:solidFill>
                </a:rPr>
                <a:t>2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    (0</a:t>
              </a:r>
              <a:r>
                <a:rPr lang="el-GR" sz="2400" b="1" dirty="0">
                  <a:solidFill>
                    <a:schemeClr val="bg1"/>
                  </a:solidFill>
                </a:rPr>
                <a:t>ν</a:t>
              </a:r>
              <a:r>
                <a:rPr lang="en-GB" sz="2400" b="1" dirty="0">
                  <a:solidFill>
                    <a:schemeClr val="bg1"/>
                  </a:solidFill>
                </a:rPr>
                <a:t>EC</a:t>
              </a:r>
              <a:r>
                <a:rPr lang="el-GR" sz="2400" b="1" dirty="0">
                  <a:solidFill>
                    <a:schemeClr val="bg1"/>
                  </a:solidFill>
                </a:rPr>
                <a:t>β</a:t>
              </a:r>
              <a:r>
                <a:rPr lang="en-GB" sz="2400" b="1" dirty="0">
                  <a:solidFill>
                    <a:schemeClr val="bg1"/>
                  </a:solidFill>
                </a:rPr>
                <a:t>+)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3D0BF43-AE09-13EB-9D04-BFE109087CC1}"/>
              </a:ext>
            </a:extLst>
          </p:cNvPr>
          <p:cNvGrpSpPr/>
          <p:nvPr/>
        </p:nvGrpSpPr>
        <p:grpSpPr>
          <a:xfrm>
            <a:off x="6705589" y="1573162"/>
            <a:ext cx="5257800" cy="1965505"/>
            <a:chOff x="700506" y="1582994"/>
            <a:chExt cx="5257800" cy="196550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F317355-23A8-28CA-4B2D-2D04B1954B02}"/>
                </a:ext>
              </a:extLst>
            </p:cNvPr>
            <p:cNvSpPr/>
            <p:nvPr/>
          </p:nvSpPr>
          <p:spPr>
            <a:xfrm>
              <a:off x="700506" y="1582994"/>
              <a:ext cx="5257800" cy="1965505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Content Placeholder 2">
              <a:extLst>
                <a:ext uri="{FF2B5EF4-FFF2-40B4-BE49-F238E27FC236}">
                  <a16:creationId xmlns:a16="http://schemas.microsoft.com/office/drawing/2014/main" id="{23AF8B49-FD44-370F-6C5F-FB10EE7A8230}"/>
                </a:ext>
              </a:extLst>
            </p:cNvPr>
            <p:cNvSpPr txBox="1">
              <a:spLocks/>
            </p:cNvSpPr>
            <p:nvPr/>
          </p:nvSpPr>
          <p:spPr>
            <a:xfrm>
              <a:off x="838200" y="1825625"/>
              <a:ext cx="5120106" cy="172287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/>
                <a:t>Suppressed decay probabilities </a:t>
              </a:r>
            </a:p>
            <a:p>
              <a:r>
                <a:rPr lang="en-GB" dirty="0"/>
                <a:t>Less favourable Q-values </a:t>
              </a:r>
            </a:p>
            <a:p>
              <a:r>
                <a:rPr lang="en-GB" dirty="0"/>
                <a:t>Low natural abundances of nuclei </a:t>
              </a:r>
            </a:p>
            <a:p>
              <a:r>
                <a:rPr lang="en-GB" dirty="0"/>
                <a:t>Challenging signatures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CB2E1851-D41D-D97E-3E1B-4D939FFC28B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32" y="2802615"/>
            <a:ext cx="3257550" cy="3467100"/>
          </a:xfrm>
          <a:prstGeom prst="rect">
            <a:avLst/>
          </a:prstGeom>
          <a:ln w="76200">
            <a:solidFill>
              <a:srgbClr val="F0848C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74DD6B-34FE-3D5F-EDD9-B7A30028B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2" t="56315" r="11775" b="22698"/>
          <a:stretch/>
        </p:blipFill>
        <p:spPr>
          <a:xfrm>
            <a:off x="4375230" y="4748981"/>
            <a:ext cx="1325913" cy="727587"/>
          </a:xfrm>
          <a:prstGeom prst="ellipse">
            <a:avLst/>
          </a:prstGeom>
          <a:ln w="76200">
            <a:solidFill>
              <a:srgbClr val="BD1622"/>
            </a:solidFill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DA51E92-DA44-F650-D750-6D655D6546F8}"/>
              </a:ext>
            </a:extLst>
          </p:cNvPr>
          <p:cNvGrpSpPr/>
          <p:nvPr/>
        </p:nvGrpSpPr>
        <p:grpSpPr>
          <a:xfrm>
            <a:off x="560440" y="4245996"/>
            <a:ext cx="3787082" cy="1762012"/>
            <a:chOff x="228611" y="4023360"/>
            <a:chExt cx="3058594" cy="176201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ADD5FDC-8D97-989D-B7B2-5D1E9CF90731}"/>
                </a:ext>
              </a:extLst>
            </p:cNvPr>
            <p:cNvSpPr/>
            <p:nvPr/>
          </p:nvSpPr>
          <p:spPr>
            <a:xfrm>
              <a:off x="228611" y="4023360"/>
              <a:ext cx="3058594" cy="1762012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BD162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766AC2A-E03A-4B7C-0BAE-A0C0CEB4070E}"/>
                </a:ext>
              </a:extLst>
            </p:cNvPr>
            <p:cNvSpPr txBox="1"/>
            <p:nvPr/>
          </p:nvSpPr>
          <p:spPr>
            <a:xfrm>
              <a:off x="350931" y="4118855"/>
              <a:ext cx="2813956" cy="1477328"/>
            </a:xfrm>
            <a:prstGeom prst="rect">
              <a:avLst/>
            </a:prstGeom>
            <a:noFill/>
            <a:ln w="762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Also possible via: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double electron capture (ECEC)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electron capture single beta+ (EC</a:t>
              </a:r>
              <a:r>
                <a:rPr lang="el-GR" dirty="0"/>
                <a:t>β</a:t>
              </a:r>
              <a:r>
                <a:rPr lang="en-GB" dirty="0"/>
                <a:t>+)</a:t>
              </a:r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EC7DEC4-ADDE-47B0-E2AA-1E53BFAEEC66}"/>
              </a:ext>
            </a:extLst>
          </p:cNvPr>
          <p:cNvSpPr/>
          <p:nvPr/>
        </p:nvSpPr>
        <p:spPr>
          <a:xfrm>
            <a:off x="10166555" y="5270090"/>
            <a:ext cx="1754358" cy="999625"/>
          </a:xfrm>
          <a:prstGeom prst="roundRect">
            <a:avLst/>
          </a:prstGeom>
          <a:solidFill>
            <a:srgbClr val="93111A"/>
          </a:solidFill>
          <a:ln>
            <a:solidFill>
              <a:srgbClr val="93111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ie</a:t>
            </a:r>
            <a:r>
              <a:rPr lang="en-US" dirty="0"/>
              <a:t>. </a:t>
            </a:r>
            <a:r>
              <a:rPr lang="en-US"/>
              <a:t>Positron producing </a:t>
            </a:r>
            <a:r>
              <a:rPr lang="en-US" dirty="0"/>
              <a:t>p</a:t>
            </a:r>
            <a:r>
              <a:rPr lang="en-US"/>
              <a:t>rocesses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43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2816E9-A769-BDB7-4D12-447A48422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E578B-ABAA-C10D-60D9-128E617EF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Double Beta Decay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BF83D-43D3-7EA9-3B48-218B4B531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03514-0102-6DE5-73F0-D409BCB00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D2179-B53F-7BDA-79C0-E650D5BB4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303A3BD4-8AC7-3E79-84BA-D03609DF6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1722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Need to:</a:t>
            </a:r>
          </a:p>
          <a:p>
            <a:r>
              <a:rPr lang="en-US" sz="2400" b="1" dirty="0">
                <a:solidFill>
                  <a:srgbClr val="BD1622"/>
                </a:solidFill>
              </a:rPr>
              <a:t>Identify</a:t>
            </a:r>
            <a:r>
              <a:rPr lang="en-US" sz="2400" dirty="0"/>
              <a:t> positrons</a:t>
            </a:r>
          </a:p>
          <a:p>
            <a:r>
              <a:rPr lang="en-US" sz="2400" dirty="0"/>
              <a:t>Reconstruct positron </a:t>
            </a:r>
            <a:r>
              <a:rPr lang="en-US" sz="2400" b="1" dirty="0">
                <a:solidFill>
                  <a:srgbClr val="BD1622"/>
                </a:solidFill>
              </a:rPr>
              <a:t>energy</a:t>
            </a:r>
            <a:endParaRPr lang="en-GB" sz="2400" b="1" dirty="0">
              <a:solidFill>
                <a:srgbClr val="BD162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B94677-E1E4-3E9F-FEFB-700CFDDAD74F}"/>
              </a:ext>
            </a:extLst>
          </p:cNvPr>
          <p:cNvSpPr txBox="1"/>
          <p:nvPr/>
        </p:nvSpPr>
        <p:spPr>
          <a:xfrm>
            <a:off x="3581400" y="1024987"/>
            <a:ext cx="588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^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B1EA845-57F3-A4A5-7272-53896471F4DD}"/>
              </a:ext>
            </a:extLst>
          </p:cNvPr>
          <p:cNvGrpSpPr/>
          <p:nvPr/>
        </p:nvGrpSpPr>
        <p:grpSpPr>
          <a:xfrm>
            <a:off x="952500" y="3777099"/>
            <a:ext cx="4386416" cy="1866530"/>
            <a:chOff x="6843283" y="1289379"/>
            <a:chExt cx="4800600" cy="2240397"/>
          </a:xfrm>
        </p:grpSpPr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786B738C-15D7-8611-DD6E-E32EF1BD9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50273"/>
            <a:stretch/>
          </p:blipFill>
          <p:spPr>
            <a:xfrm>
              <a:off x="6843283" y="1289379"/>
              <a:ext cx="4800600" cy="2240397"/>
            </a:xfrm>
            <a:prstGeom prst="rect">
              <a:avLst/>
            </a:prstGeom>
            <a:ln w="76200">
              <a:solidFill>
                <a:srgbClr val="BD1622"/>
              </a:solidFill>
            </a:ln>
          </p:spPr>
        </p:pic>
        <p:sp>
          <p:nvSpPr>
            <p:cNvPr id="121" name="Content Placeholder 2">
              <a:extLst>
                <a:ext uri="{FF2B5EF4-FFF2-40B4-BE49-F238E27FC236}">
                  <a16:creationId xmlns:a16="http://schemas.microsoft.com/office/drawing/2014/main" id="{D7262D43-6DE1-D372-F6C1-30D5FE68FEE2}"/>
                </a:ext>
              </a:extLst>
            </p:cNvPr>
            <p:cNvSpPr txBox="1">
              <a:spLocks/>
            </p:cNvSpPr>
            <p:nvPr/>
          </p:nvSpPr>
          <p:spPr>
            <a:xfrm>
              <a:off x="6843283" y="1289379"/>
              <a:ext cx="1310117" cy="4910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400" dirty="0">
                  <a:solidFill>
                    <a:srgbClr val="BD1622"/>
                  </a:solidFill>
                </a:rPr>
                <a:t>2</a:t>
              </a:r>
              <a:r>
                <a:rPr lang="el-GR" sz="2400" dirty="0">
                  <a:solidFill>
                    <a:srgbClr val="BD1622"/>
                  </a:solidFill>
                </a:rPr>
                <a:t>νββ</a:t>
              </a:r>
              <a:r>
                <a:rPr lang="en-GB" sz="2400" dirty="0">
                  <a:solidFill>
                    <a:srgbClr val="BD1622"/>
                  </a:solidFill>
                </a:rPr>
                <a:t>++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E0F40A9-7E15-69C4-0486-B5DD7D23AB7B}"/>
              </a:ext>
            </a:extLst>
          </p:cNvPr>
          <p:cNvGrpSpPr/>
          <p:nvPr/>
        </p:nvGrpSpPr>
        <p:grpSpPr>
          <a:xfrm>
            <a:off x="6728982" y="1250352"/>
            <a:ext cx="4386417" cy="1887329"/>
            <a:chOff x="6843282" y="4001294"/>
            <a:chExt cx="4800601" cy="2265362"/>
          </a:xfrm>
        </p:grpSpPr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463CE452-3695-56E9-D6FA-5CD5B9B504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728"/>
            <a:stretch/>
          </p:blipFill>
          <p:spPr>
            <a:xfrm>
              <a:off x="6843283" y="4001729"/>
              <a:ext cx="4800600" cy="2264927"/>
            </a:xfrm>
            <a:prstGeom prst="rect">
              <a:avLst/>
            </a:prstGeom>
            <a:ln w="76200">
              <a:solidFill>
                <a:srgbClr val="BD1622"/>
              </a:solidFill>
            </a:ln>
          </p:spPr>
        </p:pic>
        <p:sp>
          <p:nvSpPr>
            <p:cNvPr id="122" name="Content Placeholder 2">
              <a:extLst>
                <a:ext uri="{FF2B5EF4-FFF2-40B4-BE49-F238E27FC236}">
                  <a16:creationId xmlns:a16="http://schemas.microsoft.com/office/drawing/2014/main" id="{6382BF73-4EB5-BFFE-27D7-19E4083D0F99}"/>
                </a:ext>
              </a:extLst>
            </p:cNvPr>
            <p:cNvSpPr txBox="1">
              <a:spLocks/>
            </p:cNvSpPr>
            <p:nvPr/>
          </p:nvSpPr>
          <p:spPr>
            <a:xfrm>
              <a:off x="6843282" y="4001294"/>
              <a:ext cx="1310117" cy="4910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51536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400" dirty="0">
                  <a:solidFill>
                    <a:srgbClr val="BD1622"/>
                  </a:solidFill>
                </a:rPr>
                <a:t>0</a:t>
              </a:r>
              <a:r>
                <a:rPr lang="el-GR" sz="2400" dirty="0">
                  <a:solidFill>
                    <a:srgbClr val="BD1622"/>
                  </a:solidFill>
                </a:rPr>
                <a:t>νββ</a:t>
              </a:r>
              <a:r>
                <a:rPr lang="en-GB" sz="2400" dirty="0">
                  <a:solidFill>
                    <a:srgbClr val="BD1622"/>
                  </a:solidFill>
                </a:rPr>
                <a:t>++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0254A0F2-5C7C-1BF7-EC0A-7E8EC5E3F3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0FFFC"/>
              </a:clrFrom>
              <a:clrTo>
                <a:srgbClr val="F0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3330360"/>
            <a:ext cx="5202494" cy="3162515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A3C5AD9-0A70-11A7-CCB3-289655844BD6}"/>
              </a:ext>
            </a:extLst>
          </p:cNvPr>
          <p:cNvCxnSpPr>
            <a:cxnSpLocks/>
          </p:cNvCxnSpPr>
          <p:nvPr/>
        </p:nvCxnSpPr>
        <p:spPr>
          <a:xfrm>
            <a:off x="5366385" y="5019675"/>
            <a:ext cx="1811163" cy="447060"/>
          </a:xfrm>
          <a:prstGeom prst="straightConnector1">
            <a:avLst/>
          </a:prstGeom>
          <a:ln w="57150">
            <a:solidFill>
              <a:srgbClr val="BD162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63DA559-19FC-0E83-C522-4121EEF06677}"/>
              </a:ext>
            </a:extLst>
          </p:cNvPr>
          <p:cNvCxnSpPr>
            <a:cxnSpLocks/>
          </p:cNvCxnSpPr>
          <p:nvPr/>
        </p:nvCxnSpPr>
        <p:spPr>
          <a:xfrm>
            <a:off x="9669810" y="3164154"/>
            <a:ext cx="0" cy="1855521"/>
          </a:xfrm>
          <a:prstGeom prst="straightConnector1">
            <a:avLst/>
          </a:prstGeom>
          <a:ln w="57150">
            <a:solidFill>
              <a:srgbClr val="BD162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288D1A5-DDE7-AF34-C988-9846C1FC9FDE}"/>
              </a:ext>
            </a:extLst>
          </p:cNvPr>
          <p:cNvSpPr txBox="1"/>
          <p:nvPr/>
        </p:nvSpPr>
        <p:spPr>
          <a:xfrm rot="21349699">
            <a:off x="3338460" y="210553"/>
            <a:ext cx="1662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BD162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Plus</a:t>
            </a:r>
          </a:p>
        </p:txBody>
      </p:sp>
    </p:spTree>
    <p:extLst>
      <p:ext uri="{BB962C8B-B14F-4D97-AF65-F5344CB8AC3E}">
        <p14:creationId xmlns:p14="http://schemas.microsoft.com/office/powerpoint/2010/main" val="3971907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51681C1-CA9A-FA26-9D6B-0650731D3CC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9F7"/>
              </a:clrFrom>
              <a:clrTo>
                <a:srgbClr val="F0F9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2566" y="2033422"/>
            <a:ext cx="6605652" cy="41151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56892960-DD13-66F8-3DA1-9653A10E93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137320"/>
                <a:ext cx="4315528" cy="2729648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/>
                  <a:t>50% enriched Krypton-78 gas</a:t>
                </a:r>
              </a:p>
              <a:p>
                <a:r>
                  <a:rPr lang="en-GB" sz="2400" dirty="0"/>
                  <a:t>5 bar overpressure</a:t>
                </a:r>
              </a:p>
              <a:p>
                <a:r>
                  <a:rPr lang="en-GB" sz="2400" dirty="0"/>
                  <a:t>10 kg scintillator mass (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dirty="0"/>
                  <a:t>1% isotope) in central fiducial vessel</a:t>
                </a:r>
              </a:p>
            </p:txBody>
          </p:sp>
        </mc:Choice>
        <mc:Fallback xmlns="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56892960-DD13-66F8-3DA1-9653A10E93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137320"/>
                <a:ext cx="4315528" cy="2729648"/>
              </a:xfrm>
              <a:blipFill>
                <a:blip r:embed="rId3"/>
                <a:stretch>
                  <a:fillRect l="-1980" t="-31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D7A87C0D-A73A-58D6-3A45-4C2A54595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NuDoubt</a:t>
            </a:r>
            <a:r>
              <a:rPr lang="en-GB" baseline="30000" dirty="0"/>
              <a:t>++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EE51C8-1EA1-FF84-A984-9FC1FF1E1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5C3E-84A6-4917-AF16-D0D4A1F239C6}" type="datetime1">
              <a:rPr lang="en-GB" smtClean="0"/>
              <a:t>12/06/2025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F64B5-AA99-F76B-586B-22C21E01C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swakely@uni-mainz.de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F74047-7952-59AF-3A44-9ABF3A69A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6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86AE3A5-9882-389D-5CAD-74AE8CBB9FA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First Prototype</a:t>
            </a:r>
          </a:p>
        </p:txBody>
      </p:sp>
    </p:spTree>
    <p:extLst>
      <p:ext uri="{BB962C8B-B14F-4D97-AF65-F5344CB8AC3E}">
        <p14:creationId xmlns:p14="http://schemas.microsoft.com/office/powerpoint/2010/main" val="567000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4197</TotalTime>
  <Words>1880</Words>
  <Application>Microsoft Office PowerPoint</Application>
  <PresentationFormat>Widescreen</PresentationFormat>
  <Paragraphs>471</Paragraphs>
  <Slides>42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Aptos</vt:lpstr>
      <vt:lpstr>Arial</vt:lpstr>
      <vt:lpstr>Calibri</vt:lpstr>
      <vt:lpstr>Cambria Math</vt:lpstr>
      <vt:lpstr>DejaVu Sans Light</vt:lpstr>
      <vt:lpstr>Office Theme</vt:lpstr>
      <vt:lpstr>NuDoubt++ Experiment</vt:lpstr>
      <vt:lpstr>Double Beta Decay</vt:lpstr>
      <vt:lpstr>Double Beta Decay</vt:lpstr>
      <vt:lpstr>Double Beta Decay</vt:lpstr>
      <vt:lpstr>Double Beta Decay</vt:lpstr>
      <vt:lpstr>Double Beta Decay</vt:lpstr>
      <vt:lpstr>Double Beta Decay</vt:lpstr>
      <vt:lpstr>Double Beta Decay</vt:lpstr>
      <vt:lpstr>NuDoubt++</vt:lpstr>
      <vt:lpstr>NuDoubt++</vt:lpstr>
      <vt:lpstr>NuDoubt++ Prototype</vt:lpstr>
      <vt:lpstr>NuDoubt++ Prototype</vt:lpstr>
      <vt:lpstr>NuDoubt++ Prototype</vt:lpstr>
      <vt:lpstr>Opaque Scintillator</vt:lpstr>
      <vt:lpstr>Opaque Scintillator</vt:lpstr>
      <vt:lpstr>Opaque Scintillator</vt:lpstr>
      <vt:lpstr>NuDoubt++ Prototype</vt:lpstr>
      <vt:lpstr>Hybrid-Slow Scintillator</vt:lpstr>
      <vt:lpstr>Hybrid-Slow Scintillator</vt:lpstr>
      <vt:lpstr>Hybrid-Slow Scintillator</vt:lpstr>
      <vt:lpstr>NuDoubt++ Prototype</vt:lpstr>
      <vt:lpstr>Hybrid-Opaque Scintillator</vt:lpstr>
      <vt:lpstr>Hybrid-Opaque Scintillator</vt:lpstr>
      <vt:lpstr>Hybrid-Opaque Scintillator</vt:lpstr>
      <vt:lpstr>Hybrid-Opaque Scintillator</vt:lpstr>
      <vt:lpstr>Hybrid-Opaque Scintillator</vt:lpstr>
      <vt:lpstr>NuDoubt++ Prototype</vt:lpstr>
      <vt:lpstr>OWL-fibres</vt:lpstr>
      <vt:lpstr>OWL-fibres</vt:lpstr>
      <vt:lpstr>OWL-fibres</vt:lpstr>
      <vt:lpstr>OWL-fibres</vt:lpstr>
      <vt:lpstr>NuDoubt++ Prototype</vt:lpstr>
      <vt:lpstr>NuDoubt++: Sensitivities</vt:lpstr>
      <vt:lpstr>NuDoubt++: Sensitivities</vt:lpstr>
      <vt:lpstr>NuDoubt++ Experiment</vt:lpstr>
      <vt:lpstr>NuDoubt++ Experiment</vt:lpstr>
      <vt:lpstr>NuDoubt++ Experiment</vt:lpstr>
      <vt:lpstr>NuDoubt++ Experiment</vt:lpstr>
      <vt:lpstr>PowerPoint Presentation</vt:lpstr>
      <vt:lpstr>Back-up Slides</vt:lpstr>
      <vt:lpstr>Backgrounds</vt:lpstr>
      <vt:lpstr>OWL-fibres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Susanna</dc:creator>
  <cp:lastModifiedBy>Susanna</cp:lastModifiedBy>
  <cp:revision>2</cp:revision>
  <dcterms:created xsi:type="dcterms:W3CDTF">2025-05-07T13:44:18Z</dcterms:created>
  <dcterms:modified xsi:type="dcterms:W3CDTF">2025-06-12T08:57:40Z</dcterms:modified>
</cp:coreProperties>
</file>