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8"/>
  </p:notesMasterIdLst>
  <p:sldIdLst>
    <p:sldId id="256" r:id="rId2"/>
    <p:sldId id="273" r:id="rId3"/>
    <p:sldId id="272" r:id="rId4"/>
    <p:sldId id="267" r:id="rId5"/>
    <p:sldId id="434" r:id="rId6"/>
    <p:sldId id="433" r:id="rId7"/>
    <p:sldId id="412" r:id="rId8"/>
    <p:sldId id="432" r:id="rId9"/>
    <p:sldId id="435" r:id="rId10"/>
    <p:sldId id="436" r:id="rId11"/>
    <p:sldId id="266" r:id="rId12"/>
    <p:sldId id="429" r:id="rId13"/>
    <p:sldId id="437" r:id="rId14"/>
    <p:sldId id="430" r:id="rId15"/>
    <p:sldId id="274" r:id="rId16"/>
    <p:sldId id="43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575"/>
    <p:restoredTop sz="77889"/>
  </p:normalViewPr>
  <p:slideViewPr>
    <p:cSldViewPr snapToGrid="0" snapToObjects="1">
      <p:cViewPr varScale="1">
        <p:scale>
          <a:sx n="80" d="100"/>
          <a:sy n="80" d="100"/>
        </p:scale>
        <p:origin x="224" y="304"/>
      </p:cViewPr>
      <p:guideLst/>
    </p:cSldViewPr>
  </p:slideViewPr>
  <p:notesTextViewPr>
    <p:cViewPr>
      <p:scale>
        <a:sx n="95" d="100"/>
        <a:sy n="95"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C2FCE4-D6FD-9647-82CA-1F58DF685E7D}" type="datetimeFigureOut">
              <a:rPr lang="en-US" smtClean="0"/>
              <a:t>6/10/25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AF0918-598C-7240-BBBA-C2B34B646EF0}" type="slidenum">
              <a:rPr lang="en-US" smtClean="0"/>
              <a:t>‹#›</a:t>
            </a:fld>
            <a:endParaRPr lang="en-US"/>
          </a:p>
        </p:txBody>
      </p:sp>
    </p:spTree>
    <p:extLst>
      <p:ext uri="{BB962C8B-B14F-4D97-AF65-F5344CB8AC3E}">
        <p14:creationId xmlns:p14="http://schemas.microsoft.com/office/powerpoint/2010/main" val="1002966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AF0918-598C-7240-BBBA-C2B34B646EF0}" type="slidenum">
              <a:rPr lang="en-US" smtClean="0"/>
              <a:t>1</a:t>
            </a:fld>
            <a:endParaRPr lang="en-US"/>
          </a:p>
        </p:txBody>
      </p:sp>
    </p:spTree>
    <p:extLst>
      <p:ext uri="{BB962C8B-B14F-4D97-AF65-F5344CB8AC3E}">
        <p14:creationId xmlns:p14="http://schemas.microsoft.com/office/powerpoint/2010/main" val="1877406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Stepping now to super-nova bursts. </a:t>
            </a:r>
          </a:p>
          <a:p>
            <a:endParaRPr lang="en-US" dirty="0"/>
          </a:p>
          <a:p>
            <a:r>
              <a:rPr lang="en-US" dirty="0"/>
              <a:t>This plot shows the expected number of events in Hyper-K in different interaction channels against super-nova distance. </a:t>
            </a:r>
          </a:p>
          <a:p>
            <a:r>
              <a:rPr lang="en-US" dirty="0"/>
              <a:t>So maybe focus on the galactic </a:t>
            </a:r>
            <a:r>
              <a:rPr lang="en-US" dirty="0" err="1"/>
              <a:t>centre</a:t>
            </a:r>
            <a:r>
              <a:rPr lang="en-US" dirty="0"/>
              <a:t> here at 10kpc - we expect to see around 10^5 inverse beta decay events, and 5000 elastic scattering events - in just a few seconds. </a:t>
            </a:r>
          </a:p>
          <a:p>
            <a:endParaRPr lang="en-US" dirty="0"/>
          </a:p>
          <a:p>
            <a:r>
              <a:rPr lang="en-US" dirty="0"/>
              <a:t>And even beyond out Galaxy, out to Andromeda, Hyper-K has potential to see similar numbers of neutrinos as from 1987A</a:t>
            </a:r>
          </a:p>
          <a:p>
            <a:endParaRPr lang="en-US" dirty="0"/>
          </a:p>
          <a:p>
            <a:r>
              <a:rPr lang="en-US" dirty="0"/>
              <a:t>So obviously, we are designing the Hyper-K DAQ to cope with these very high rates, even for a very close super-nova like Betelgeuse. </a:t>
            </a:r>
          </a:p>
          <a:p>
            <a:endParaRPr lang="en-US" dirty="0"/>
          </a:p>
          <a:p>
            <a:r>
              <a:rPr lang="en-US" dirty="0"/>
              <a:t>Hyper-K will contribute to the super-nova early warning system - not only being able to give a swift alert when a burst happens, but also using the directionality of elastic scattering events in water </a:t>
            </a:r>
            <a:r>
              <a:rPr lang="en-US" dirty="0" err="1"/>
              <a:t>cherenkov</a:t>
            </a:r>
            <a:r>
              <a:rPr lang="en-US" dirty="0"/>
              <a:t> detectors - we would see a thousand above 5MeV from a 10kpc supernova - we can also give a pretty accurate direction estimate - about 1.3degrees accuracy, which is great for astronomers to point their telescopes!</a:t>
            </a:r>
          </a:p>
          <a:p>
            <a:endParaRPr lang="en-US" dirty="0"/>
          </a:p>
          <a:p>
            <a:r>
              <a:rPr lang="en-GB" sz="1200" kern="1200" dirty="0">
                <a:solidFill>
                  <a:schemeClr val="tx1"/>
                </a:solidFill>
                <a:effectLst/>
                <a:latin typeface="+mn-lt"/>
                <a:ea typeface="+mn-ea"/>
                <a:cs typeface="+mn-cs"/>
              </a:rPr>
              <a:t>DUNE (4.3 degrees https://</a:t>
            </a:r>
            <a:r>
              <a:rPr lang="en-GB" sz="1200" kern="1200" dirty="0" err="1">
                <a:solidFill>
                  <a:schemeClr val="tx1"/>
                </a:solidFill>
                <a:effectLst/>
                <a:latin typeface="+mn-lt"/>
                <a:ea typeface="+mn-ea"/>
                <a:cs typeface="+mn-cs"/>
              </a:rPr>
              <a:t>journals.aps.org</a:t>
            </a:r>
            <a:r>
              <a:rPr lang="en-GB" sz="1200" kern="1200" dirty="0">
                <a:solidFill>
                  <a:schemeClr val="tx1"/>
                </a:solidFill>
                <a:effectLst/>
                <a:latin typeface="+mn-lt"/>
                <a:ea typeface="+mn-ea"/>
                <a:cs typeface="+mn-cs"/>
              </a:rPr>
              <a:t>/</a:t>
            </a:r>
            <a:r>
              <a:rPr lang="en-GB" sz="1200" kern="1200" dirty="0" err="1">
                <a:solidFill>
                  <a:schemeClr val="tx1"/>
                </a:solidFill>
                <a:effectLst/>
                <a:latin typeface="+mn-lt"/>
                <a:ea typeface="+mn-ea"/>
                <a:cs typeface="+mn-cs"/>
              </a:rPr>
              <a:t>prd</a:t>
            </a:r>
            <a:r>
              <a:rPr lang="en-GB" sz="1200" kern="1200" dirty="0">
                <a:solidFill>
                  <a:schemeClr val="tx1"/>
                </a:solidFill>
                <a:effectLst/>
                <a:latin typeface="+mn-lt"/>
                <a:ea typeface="+mn-ea"/>
                <a:cs typeface="+mn-cs"/>
              </a:rPr>
              <a:t>/abstract/10.1103/PhysRevD.111.092006):</a:t>
            </a:r>
          </a:p>
          <a:p>
            <a:r>
              <a:rPr lang="en-GB" sz="1200" kern="1200" dirty="0">
                <a:solidFill>
                  <a:schemeClr val="tx1"/>
                </a:solidFill>
                <a:effectLst/>
                <a:latin typeface="+mn-lt"/>
                <a:ea typeface="+mn-ea"/>
                <a:cs typeface="+mn-cs"/>
              </a:rPr>
              <a:t>- HK ~1000 e- elastic scattering events (1.7-2.5% of the total)</a:t>
            </a:r>
          </a:p>
          <a:p>
            <a:r>
              <a:rPr lang="en-GB" sz="1200" kern="1200" dirty="0">
                <a:solidFill>
                  <a:schemeClr val="tx1"/>
                </a:solidFill>
                <a:effectLst/>
                <a:latin typeface="+mn-lt"/>
                <a:ea typeface="+mn-ea"/>
                <a:cs typeface="+mn-cs"/>
              </a:rPr>
              <a:t>- DUNE ~ 300 e- elastic scattering events (8-15% of the total)</a:t>
            </a:r>
          </a:p>
          <a:p>
            <a:endParaRPr lang="en-US" dirty="0"/>
          </a:p>
        </p:txBody>
      </p:sp>
      <p:sp>
        <p:nvSpPr>
          <p:cNvPr id="4" name="Slide Number Placeholder 3"/>
          <p:cNvSpPr>
            <a:spLocks noGrp="1"/>
          </p:cNvSpPr>
          <p:nvPr>
            <p:ph type="sldNum" sz="quarter" idx="5"/>
          </p:nvPr>
        </p:nvSpPr>
        <p:spPr/>
        <p:txBody>
          <a:bodyPr/>
          <a:lstStyle/>
          <a:p>
            <a:fld id="{93AF0918-598C-7240-BBBA-C2B34B646EF0}" type="slidenum">
              <a:rPr lang="en-US" smtClean="0"/>
              <a:t>10</a:t>
            </a:fld>
            <a:endParaRPr lang="en-US"/>
          </a:p>
        </p:txBody>
      </p:sp>
    </p:spTree>
    <p:extLst>
      <p:ext uri="{BB962C8B-B14F-4D97-AF65-F5344CB8AC3E}">
        <p14:creationId xmlns:p14="http://schemas.microsoft.com/office/powerpoint/2010/main" val="1317686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With these high statistics, we can also provide valuable information for super-nova modelling. </a:t>
            </a:r>
          </a:p>
          <a:p>
            <a:r>
              <a:rPr lang="en-GB" sz="1200" kern="1200" dirty="0">
                <a:solidFill>
                  <a:schemeClr val="tx1"/>
                </a:solidFill>
                <a:effectLst/>
                <a:latin typeface="+mn-lt"/>
                <a:ea typeface="+mn-ea"/>
                <a:cs typeface="+mn-cs"/>
              </a:rPr>
              <a:t>These figures show the expected time profile and event numbers in Hyper-K for a 10kpc supernova using the Livermore model. </a:t>
            </a:r>
          </a:p>
          <a:p>
            <a:r>
              <a:rPr lang="en-GB" sz="1200" kern="1200" dirty="0">
                <a:solidFill>
                  <a:schemeClr val="tx1"/>
                </a:solidFill>
                <a:effectLst/>
                <a:latin typeface="+mn-lt"/>
                <a:ea typeface="+mn-ea"/>
                <a:cs typeface="+mn-cs"/>
              </a:rPr>
              <a:t>The numbers in brackets are the total numbers integrated over the 10s burst but notice the time structure of the burst . </a:t>
            </a:r>
          </a:p>
          <a:p>
            <a:r>
              <a:rPr lang="en-GB" sz="1200" kern="1200" dirty="0">
                <a:solidFill>
                  <a:schemeClr val="tx1"/>
                </a:solidFill>
                <a:effectLst/>
                <a:latin typeface="+mn-lt"/>
                <a:ea typeface="+mn-ea"/>
                <a:cs typeface="+mn-cs"/>
              </a:rPr>
              <a:t>This plot on the right shows different model predictions, and as you can see that time structure is very model dependent so we can really test this if when we measure a SN burst in Hyper-K.</a:t>
            </a: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DUNE (4.3 degrees https://</a:t>
            </a:r>
            <a:r>
              <a:rPr lang="en-GB" sz="1200" kern="1200" dirty="0" err="1">
                <a:solidFill>
                  <a:schemeClr val="tx1"/>
                </a:solidFill>
                <a:effectLst/>
                <a:latin typeface="+mn-lt"/>
                <a:ea typeface="+mn-ea"/>
                <a:cs typeface="+mn-cs"/>
              </a:rPr>
              <a:t>journals.aps.org</a:t>
            </a:r>
            <a:r>
              <a:rPr lang="en-GB" sz="1200" kern="1200" dirty="0">
                <a:solidFill>
                  <a:schemeClr val="tx1"/>
                </a:solidFill>
                <a:effectLst/>
                <a:latin typeface="+mn-lt"/>
                <a:ea typeface="+mn-ea"/>
                <a:cs typeface="+mn-cs"/>
              </a:rPr>
              <a:t>/</a:t>
            </a:r>
            <a:r>
              <a:rPr lang="en-GB" sz="1200" kern="1200" dirty="0" err="1">
                <a:solidFill>
                  <a:schemeClr val="tx1"/>
                </a:solidFill>
                <a:effectLst/>
                <a:latin typeface="+mn-lt"/>
                <a:ea typeface="+mn-ea"/>
                <a:cs typeface="+mn-cs"/>
              </a:rPr>
              <a:t>prd</a:t>
            </a:r>
            <a:r>
              <a:rPr lang="en-GB" sz="1200" kern="1200" dirty="0">
                <a:solidFill>
                  <a:schemeClr val="tx1"/>
                </a:solidFill>
                <a:effectLst/>
                <a:latin typeface="+mn-lt"/>
                <a:ea typeface="+mn-ea"/>
                <a:cs typeface="+mn-cs"/>
              </a:rPr>
              <a:t>/abstract/10.1103/PhysRevD.111.092006):</a:t>
            </a:r>
          </a:p>
          <a:p>
            <a:r>
              <a:rPr lang="en-GB" sz="1200" kern="1200" dirty="0">
                <a:solidFill>
                  <a:schemeClr val="tx1"/>
                </a:solidFill>
                <a:effectLst/>
                <a:latin typeface="+mn-lt"/>
                <a:ea typeface="+mn-ea"/>
                <a:cs typeface="+mn-cs"/>
              </a:rPr>
              <a:t>- HK ~1000 e- elastic scattering events (1.7-2.5% of the total)</a:t>
            </a:r>
          </a:p>
          <a:p>
            <a:r>
              <a:rPr lang="en-GB" sz="1200" kern="1200" dirty="0">
                <a:solidFill>
                  <a:schemeClr val="tx1"/>
                </a:solidFill>
                <a:effectLst/>
                <a:latin typeface="+mn-lt"/>
                <a:ea typeface="+mn-ea"/>
                <a:cs typeface="+mn-cs"/>
              </a:rPr>
              <a:t>- DUNE ~ 300 e- elastic scattering events (8-15% of the total)</a:t>
            </a:r>
          </a:p>
          <a:p>
            <a:endParaRPr lang="en-US" dirty="0"/>
          </a:p>
        </p:txBody>
      </p:sp>
      <p:sp>
        <p:nvSpPr>
          <p:cNvPr id="4" name="Slide Number Placeholder 3"/>
          <p:cNvSpPr>
            <a:spLocks noGrp="1"/>
          </p:cNvSpPr>
          <p:nvPr>
            <p:ph type="sldNum" sz="quarter" idx="5"/>
          </p:nvPr>
        </p:nvSpPr>
        <p:spPr/>
        <p:txBody>
          <a:bodyPr/>
          <a:lstStyle/>
          <a:p>
            <a:fld id="{93AF0918-598C-7240-BBBA-C2B34B646EF0}" type="slidenum">
              <a:rPr lang="en-US" smtClean="0"/>
              <a:t>11</a:t>
            </a:fld>
            <a:endParaRPr lang="en-US"/>
          </a:p>
        </p:txBody>
      </p:sp>
    </p:spTree>
    <p:extLst>
      <p:ext uri="{BB962C8B-B14F-4D97-AF65-F5344CB8AC3E}">
        <p14:creationId xmlns:p14="http://schemas.microsoft.com/office/powerpoint/2010/main" val="1771347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well as super-nova bursts, which we just have to wait and hope for, we can also probe the diffuse supernova neutrino background – sometimes called  supernova relic neutrinos which are just the distributed background from all the past supernovae in the universe. </a:t>
            </a:r>
          </a:p>
          <a:p>
            <a:endParaRPr lang="en-US" dirty="0"/>
          </a:p>
          <a:p>
            <a:r>
              <a:rPr lang="en-US" dirty="0"/>
              <a:t>There are different models for the energy distribution of these DSNB neutrinos - the plot on the left uses the red solid curve model shown here. (alternative models assume some fraction of SN form BHs) </a:t>
            </a:r>
          </a:p>
          <a:p>
            <a:endParaRPr lang="en-US" dirty="0"/>
          </a:p>
          <a:p>
            <a:r>
              <a:rPr lang="en-US" dirty="0"/>
              <a:t>So this plot on the left shows the expected events in the HK fiducial volume per year (and compares to JUNO - though I point you to the dedicated talk later in this session for that!) </a:t>
            </a:r>
          </a:p>
          <a:p>
            <a:r>
              <a:rPr lang="en-US" dirty="0"/>
              <a:t>We expect ~7 events / year in Hyper-K, though that depends on local relic density</a:t>
            </a:r>
          </a:p>
          <a:p>
            <a:endParaRPr lang="en-US" dirty="0"/>
          </a:p>
          <a:p>
            <a:r>
              <a:rPr lang="en-US" dirty="0"/>
              <a:t>We look in this energy region 16-30 MeV where the challenge is separation from atmospheric spallation backgrounds.</a:t>
            </a:r>
          </a:p>
          <a:p>
            <a:r>
              <a:rPr lang="en-US" dirty="0"/>
              <a:t>Hyper-K projects a 4.2sigma discovery potential after 10 years from 70 signal events. </a:t>
            </a:r>
          </a:p>
          <a:p>
            <a:endParaRPr lang="en-US" dirty="0"/>
          </a:p>
          <a:p>
            <a:endParaRPr lang="en-US" dirty="0"/>
          </a:p>
          <a:p>
            <a:r>
              <a:rPr lang="en-US" dirty="0"/>
              <a:t>Caveat –old analysis with 40k PMTs (we now have 20k)</a:t>
            </a:r>
          </a:p>
          <a:p>
            <a:r>
              <a:rPr lang="en-US" dirty="0"/>
              <a:t>Lower end of event window driven by atmospheric </a:t>
            </a:r>
            <a:r>
              <a:rPr lang="en-US" dirty="0" err="1"/>
              <a:t>bgs</a:t>
            </a:r>
            <a:r>
              <a:rPr lang="en-US" dirty="0"/>
              <a:t> at lower energy</a:t>
            </a:r>
          </a:p>
          <a:p>
            <a:endParaRPr lang="en-US" dirty="0"/>
          </a:p>
          <a:p>
            <a:r>
              <a:rPr lang="en-US" dirty="0"/>
              <a:t>DUNE – no published info about DSNB</a:t>
            </a:r>
          </a:p>
        </p:txBody>
      </p:sp>
      <p:sp>
        <p:nvSpPr>
          <p:cNvPr id="4" name="Slide Number Placeholder 3"/>
          <p:cNvSpPr>
            <a:spLocks noGrp="1"/>
          </p:cNvSpPr>
          <p:nvPr>
            <p:ph type="sldNum" sz="quarter" idx="5"/>
          </p:nvPr>
        </p:nvSpPr>
        <p:spPr/>
        <p:txBody>
          <a:bodyPr/>
          <a:lstStyle/>
          <a:p>
            <a:fld id="{93AF0918-598C-7240-BBBA-C2B34B646EF0}" type="slidenum">
              <a:rPr lang="en-US" smtClean="0"/>
              <a:t>12</a:t>
            </a:fld>
            <a:endParaRPr lang="en-US"/>
          </a:p>
        </p:txBody>
      </p:sp>
    </p:spTree>
    <p:extLst>
      <p:ext uri="{BB962C8B-B14F-4D97-AF65-F5344CB8AC3E}">
        <p14:creationId xmlns:p14="http://schemas.microsoft.com/office/powerpoint/2010/main" val="39712224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my last topic - Hyper-K's ability to measure high energy neutrinos of astrophysical origin. </a:t>
            </a:r>
          </a:p>
          <a:p>
            <a:r>
              <a:rPr lang="en-US" dirty="0"/>
              <a:t>In particular - we can look at the up-going muon sample - these come from interactions of high energy neutrinos in the Earth below the detector - if you look at through-going ones, they fill in this gap in energies between accelerator neutrinos and neutrino telescopes like </a:t>
            </a:r>
            <a:r>
              <a:rPr lang="en-US" dirty="0" err="1"/>
              <a:t>IceCUBE</a:t>
            </a:r>
            <a:r>
              <a:rPr lang="en-US" dirty="0"/>
              <a:t> and KM3net. </a:t>
            </a:r>
          </a:p>
          <a:p>
            <a:endParaRPr lang="en-US" dirty="0"/>
          </a:p>
          <a:p>
            <a:r>
              <a:rPr lang="en-US" dirty="0"/>
              <a:t>We expect around 1000 upgoing muon events per year from this TeV neutrino region probing for example galactic plane neutrinos. This is projected from the Super-K event rates shown here in the right. </a:t>
            </a:r>
          </a:p>
        </p:txBody>
      </p:sp>
      <p:sp>
        <p:nvSpPr>
          <p:cNvPr id="4" name="Slide Number Placeholder 3"/>
          <p:cNvSpPr>
            <a:spLocks noGrp="1"/>
          </p:cNvSpPr>
          <p:nvPr>
            <p:ph type="sldNum" sz="quarter" idx="5"/>
          </p:nvPr>
        </p:nvSpPr>
        <p:spPr/>
        <p:txBody>
          <a:bodyPr/>
          <a:lstStyle/>
          <a:p>
            <a:fld id="{93AF0918-598C-7240-BBBA-C2B34B646EF0}" type="slidenum">
              <a:rPr lang="en-US" smtClean="0"/>
              <a:t>13</a:t>
            </a:fld>
            <a:endParaRPr lang="en-US"/>
          </a:p>
        </p:txBody>
      </p:sp>
    </p:spTree>
    <p:extLst>
      <p:ext uri="{BB962C8B-B14F-4D97-AF65-F5344CB8AC3E}">
        <p14:creationId xmlns:p14="http://schemas.microsoft.com/office/powerpoint/2010/main" val="1906598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conclude, </a:t>
            </a:r>
          </a:p>
        </p:txBody>
      </p:sp>
      <p:sp>
        <p:nvSpPr>
          <p:cNvPr id="4" name="Slide Number Placeholder 3"/>
          <p:cNvSpPr>
            <a:spLocks noGrp="1"/>
          </p:cNvSpPr>
          <p:nvPr>
            <p:ph type="sldNum" sz="quarter" idx="5"/>
          </p:nvPr>
        </p:nvSpPr>
        <p:spPr/>
        <p:txBody>
          <a:bodyPr/>
          <a:lstStyle/>
          <a:p>
            <a:fld id="{93AF0918-598C-7240-BBBA-C2B34B646EF0}" type="slidenum">
              <a:rPr lang="en-US" smtClean="0"/>
              <a:t>14</a:t>
            </a:fld>
            <a:endParaRPr lang="en-US"/>
          </a:p>
        </p:txBody>
      </p:sp>
    </p:spTree>
    <p:extLst>
      <p:ext uri="{BB962C8B-B14F-4D97-AF65-F5344CB8AC3E}">
        <p14:creationId xmlns:p14="http://schemas.microsoft.com/office/powerpoint/2010/main" val="22480152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After a quick introduction to the Hyper-K collaboration, currently consisting of over 20 countries, over 100 institutes and around 600 members. </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There are two hosts for the project - the University of Tokyo which is responsible for the far detector, and KEK/JPARC who are responsible for the near detectors and beamline</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This is a collaboration photo from October 2023 - at the top of cavity excavation - in a couple of weeks, at our next collaboration meeting, we'll be taking a similar photo in the completed cavity. </a:t>
            </a:r>
          </a:p>
        </p:txBody>
      </p:sp>
      <p:sp>
        <p:nvSpPr>
          <p:cNvPr id="4" name="Slide Number Placeholder 3"/>
          <p:cNvSpPr>
            <a:spLocks noGrp="1"/>
          </p:cNvSpPr>
          <p:nvPr>
            <p:ph type="sldNum" sz="quarter" idx="5"/>
          </p:nvPr>
        </p:nvSpPr>
        <p:spPr/>
        <p:txBody>
          <a:bodyPr/>
          <a:lstStyle/>
          <a:p>
            <a:fld id="{93AF0918-598C-7240-BBBA-C2B34B646EF0}" type="slidenum">
              <a:rPr lang="en-US" smtClean="0"/>
              <a:t>15</a:t>
            </a:fld>
            <a:endParaRPr lang="en-US"/>
          </a:p>
        </p:txBody>
      </p:sp>
    </p:spTree>
    <p:extLst>
      <p:ext uri="{BB962C8B-B14F-4D97-AF65-F5344CB8AC3E}">
        <p14:creationId xmlns:p14="http://schemas.microsoft.com/office/powerpoint/2010/main" val="3656851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Hyper-K is a multi-purpose, next generation neutrino experiment. </a:t>
            </a:r>
          </a:p>
          <a:p>
            <a:r>
              <a:rPr lang="en-US" dirty="0"/>
              <a:t>The Hyper-K project as a whole encompasses both the huge water </a:t>
            </a:r>
            <a:r>
              <a:rPr lang="en-US" dirty="0" err="1"/>
              <a:t>cherenkov</a:t>
            </a:r>
            <a:r>
              <a:rPr lang="en-US" dirty="0"/>
              <a:t> far detector, and the neutrino beam from J-PARC.</a:t>
            </a:r>
          </a:p>
          <a:p>
            <a:r>
              <a:rPr lang="en-US" dirty="0"/>
              <a:t>Together these are needed for one of the major goal of Hyper-K - the measurement of CP violation and precision measurement of oscillation parameters with beam neutrinos, as you will hear about in Patricia Vahle’s plenary talk on Friday morning</a:t>
            </a:r>
          </a:p>
          <a:p>
            <a:r>
              <a:rPr lang="en-US" dirty="0"/>
              <a:t>But the large volume far detector means we can measure a lot of other non-beam sources. </a:t>
            </a:r>
            <a:br>
              <a:rPr lang="en-US" dirty="0"/>
            </a:br>
            <a:r>
              <a:rPr lang="en-US" dirty="0"/>
              <a:t>Firstly, atmospheric neutrinos, which I'm not going to cover today as their power is in combination with the beam measurements to address the mass hierarchy - I'll leave that topic for the plenary talk too. </a:t>
            </a:r>
          </a:p>
          <a:p>
            <a:endParaRPr lang="en-US" dirty="0"/>
          </a:p>
          <a:p>
            <a:r>
              <a:rPr lang="en-US" dirty="0"/>
              <a:t>What I will focus on today is:</a:t>
            </a:r>
          </a:p>
          <a:p>
            <a:r>
              <a:rPr lang="en-US" dirty="0"/>
              <a:t>- Proton decay searches</a:t>
            </a:r>
          </a:p>
          <a:p>
            <a:r>
              <a:rPr lang="en-US" dirty="0"/>
              <a:t>- Solar neutrino measurements</a:t>
            </a:r>
          </a:p>
          <a:p>
            <a:r>
              <a:rPr lang="en-US" dirty="0"/>
              <a:t>- Supernova measurements</a:t>
            </a:r>
          </a:p>
          <a:p>
            <a:r>
              <a:rPr lang="en-US" dirty="0"/>
              <a:t>- and high energy neutrinos of astrophysical origin</a:t>
            </a:r>
          </a:p>
        </p:txBody>
      </p:sp>
      <p:sp>
        <p:nvSpPr>
          <p:cNvPr id="4" name="Slide Number Placeholder 3"/>
          <p:cNvSpPr>
            <a:spLocks noGrp="1"/>
          </p:cNvSpPr>
          <p:nvPr>
            <p:ph type="sldNum" sz="quarter" idx="5"/>
          </p:nvPr>
        </p:nvSpPr>
        <p:spPr/>
        <p:txBody>
          <a:bodyPr/>
          <a:lstStyle/>
          <a:p>
            <a:fld id="{93AF0918-598C-7240-BBBA-C2B34B646EF0}" type="slidenum">
              <a:rPr lang="en-US" smtClean="0"/>
              <a:t>2</a:t>
            </a:fld>
            <a:endParaRPr lang="en-US"/>
          </a:p>
        </p:txBody>
      </p:sp>
    </p:spTree>
    <p:extLst>
      <p:ext uri="{BB962C8B-B14F-4D97-AF65-F5344CB8AC3E}">
        <p14:creationId xmlns:p14="http://schemas.microsoft.com/office/powerpoint/2010/main" val="2059559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Hyper-K of course builds on the very successful Japanese water </a:t>
            </a:r>
            <a:r>
              <a:rPr lang="en-US" dirty="0" err="1"/>
              <a:t>cherenkov</a:t>
            </a:r>
            <a:r>
              <a:rPr lang="en-US" dirty="0"/>
              <a:t> </a:t>
            </a:r>
            <a:r>
              <a:rPr lang="en-US" dirty="0" err="1"/>
              <a:t>programme</a:t>
            </a:r>
            <a:r>
              <a:rPr lang="en-US" dirty="0"/>
              <a:t>. </a:t>
            </a:r>
            <a:br>
              <a:rPr lang="en-US" dirty="0"/>
            </a:br>
            <a:r>
              <a:rPr lang="en-US" dirty="0"/>
              <a:t>The Super-K detector, currently in operation is 50kton. </a:t>
            </a:r>
          </a:p>
          <a:p>
            <a:endParaRPr lang="en-US" dirty="0"/>
          </a:p>
          <a:p>
            <a:r>
              <a:rPr lang="en-US" dirty="0"/>
              <a:t>At ~70m high, the new Hyper-K far detector will be over 8 times the size of Super-K with a 188kton fiducial volume</a:t>
            </a:r>
          </a:p>
        </p:txBody>
      </p:sp>
      <p:sp>
        <p:nvSpPr>
          <p:cNvPr id="4" name="Slide Number Placeholder 3"/>
          <p:cNvSpPr>
            <a:spLocks noGrp="1"/>
          </p:cNvSpPr>
          <p:nvPr>
            <p:ph type="sldNum" sz="quarter" idx="5"/>
          </p:nvPr>
        </p:nvSpPr>
        <p:spPr/>
        <p:txBody>
          <a:bodyPr/>
          <a:lstStyle/>
          <a:p>
            <a:fld id="{93AF0918-598C-7240-BBBA-C2B34B646EF0}" type="slidenum">
              <a:rPr lang="en-US" smtClean="0"/>
              <a:t>3</a:t>
            </a:fld>
            <a:endParaRPr lang="en-US"/>
          </a:p>
        </p:txBody>
      </p:sp>
    </p:spTree>
    <p:extLst>
      <p:ext uri="{BB962C8B-B14F-4D97-AF65-F5344CB8AC3E}">
        <p14:creationId xmlns:p14="http://schemas.microsoft.com/office/powerpoint/2010/main" val="1626017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start with Proton decay - given its colossal size, Hyper-K has a lot of protons!</a:t>
            </a:r>
          </a:p>
          <a:p>
            <a:r>
              <a:rPr lang="en-US" dirty="0"/>
              <a:t>8.4 times as many as Super-K so has the capability to extend on many current limits by an order of magnitude. </a:t>
            </a:r>
          </a:p>
          <a:p>
            <a:endParaRPr lang="en-US" dirty="0"/>
          </a:p>
          <a:p>
            <a:r>
              <a:rPr lang="en-US" dirty="0" err="1"/>
              <a:t>HyperK</a:t>
            </a:r>
            <a:r>
              <a:rPr lang="en-US" dirty="0"/>
              <a:t> can search for proton decay in various channels, I'm just showing two of the strongest here. </a:t>
            </a:r>
          </a:p>
          <a:p>
            <a:endParaRPr lang="en-US" dirty="0"/>
          </a:p>
          <a:p>
            <a:r>
              <a:rPr lang="en-US" dirty="0"/>
              <a:t>These are 3 sigma discovery potential curves. </a:t>
            </a:r>
          </a:p>
          <a:p>
            <a:endParaRPr lang="en-US" dirty="0"/>
          </a:p>
          <a:p>
            <a:r>
              <a:rPr lang="en-US" dirty="0"/>
              <a:t>First for the positron, pi-0 decay mode. </a:t>
            </a:r>
          </a:p>
          <a:p>
            <a:r>
              <a:rPr lang="en-US" dirty="0"/>
              <a:t>This is the cleanest signal in a </a:t>
            </a:r>
            <a:r>
              <a:rPr lang="en-US" dirty="0" err="1"/>
              <a:t>cherenkov</a:t>
            </a:r>
            <a:r>
              <a:rPr lang="en-US" dirty="0"/>
              <a:t> detector - we select on 3 rings (or 2 if the gammas overlap since the pion is boosted), reconstruct p mass (and pi0 mass) for selection. </a:t>
            </a:r>
            <a:br>
              <a:rPr lang="en-US" dirty="0"/>
            </a:br>
            <a:r>
              <a:rPr lang="en-US" dirty="0"/>
              <a:t>Backgrounds from atmospherics – reject with </a:t>
            </a:r>
            <a:r>
              <a:rPr lang="en-US" dirty="0" err="1"/>
              <a:t>michels</a:t>
            </a:r>
            <a:r>
              <a:rPr lang="en-US" dirty="0"/>
              <a:t> and ns</a:t>
            </a:r>
          </a:p>
          <a:p>
            <a:r>
              <a:rPr lang="en-US" dirty="0"/>
              <a:t>And this is the current world limit from SK</a:t>
            </a:r>
          </a:p>
          <a:p>
            <a:endParaRPr lang="en-US" dirty="0"/>
          </a:p>
          <a:p>
            <a:r>
              <a:rPr lang="en-US" dirty="0"/>
              <a:t>The second mode I show here is P-&gt;</a:t>
            </a:r>
            <a:r>
              <a:rPr lang="en-US" dirty="0" err="1"/>
              <a:t>K+nu-bar</a:t>
            </a:r>
            <a:endParaRPr lang="en-US" dirty="0"/>
          </a:p>
          <a:p>
            <a:r>
              <a:rPr lang="en-US" dirty="0"/>
              <a:t>This mode is a feature of many </a:t>
            </a:r>
            <a:r>
              <a:rPr lang="en-US" dirty="0" err="1"/>
              <a:t>supersymmetic</a:t>
            </a:r>
            <a:r>
              <a:rPr lang="en-US" dirty="0"/>
              <a:t> GUTs. </a:t>
            </a:r>
            <a:br>
              <a:rPr lang="en-US" dirty="0"/>
            </a:br>
            <a:r>
              <a:rPr lang="en-US" dirty="0"/>
              <a:t>The K+ is below the </a:t>
            </a:r>
            <a:r>
              <a:rPr lang="en-US" dirty="0" err="1"/>
              <a:t>cherenkov</a:t>
            </a:r>
            <a:r>
              <a:rPr lang="en-US" dirty="0"/>
              <a:t> threshold (340MeV) but it decays to a muon (and nu). </a:t>
            </a:r>
          </a:p>
          <a:p>
            <a:r>
              <a:rPr lang="en-US" dirty="0"/>
              <a:t>And again SK produced the world leading limit on this mode, which HK should extend on by an order of magnitude</a:t>
            </a:r>
          </a:p>
          <a:p>
            <a:endParaRPr lang="en-US" dirty="0"/>
          </a:p>
          <a:p>
            <a:endParaRPr lang="en-US" dirty="0"/>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Three methods, each targeting different aspects of the K+ decay, are used to search for p → </a:t>
            </a:r>
            <a:r>
              <a:rPr lang="el-GR" sz="1200" kern="1200" dirty="0">
                <a:solidFill>
                  <a:schemeClr val="tx1"/>
                </a:solidFill>
                <a:effectLst/>
                <a:latin typeface="+mn-lt"/>
                <a:ea typeface="+mn-ea"/>
                <a:cs typeface="+mn-cs"/>
              </a:rPr>
              <a:t>ν</a:t>
            </a:r>
            <a:r>
              <a:rPr lang="en-GB" sz="1200" kern="1200" dirty="0">
                <a:solidFill>
                  <a:schemeClr val="tx1"/>
                </a:solidFill>
                <a:effectLst/>
                <a:latin typeface="+mn-lt"/>
                <a:ea typeface="+mn-ea"/>
                <a:cs typeface="+mn-cs"/>
              </a:rPr>
              <a:t>K+ events [230]. The “prompt </a:t>
            </a:r>
            <a:r>
              <a:rPr lang="el-GR" sz="1200" kern="1200" dirty="0">
                <a:solidFill>
                  <a:schemeClr val="tx1"/>
                </a:solidFill>
                <a:effectLst/>
                <a:latin typeface="+mn-lt"/>
                <a:ea typeface="+mn-ea"/>
                <a:cs typeface="+mn-cs"/>
              </a:rPr>
              <a:t>γ” </a:t>
            </a:r>
            <a:r>
              <a:rPr lang="en-GB" sz="1200" kern="1200" dirty="0">
                <a:solidFill>
                  <a:schemeClr val="tx1"/>
                </a:solidFill>
                <a:effectLst/>
                <a:latin typeface="+mn-lt"/>
                <a:ea typeface="+mn-ea"/>
                <a:cs typeface="+mn-cs"/>
              </a:rPr>
              <a:t>method searches for a prompt nuclear de-excitation </a:t>
            </a:r>
            <a:r>
              <a:rPr lang="el-GR" sz="1200" kern="1200" dirty="0">
                <a:solidFill>
                  <a:schemeClr val="tx1"/>
                </a:solidFill>
                <a:effectLst/>
                <a:latin typeface="+mn-lt"/>
                <a:ea typeface="+mn-ea"/>
                <a:cs typeface="+mn-cs"/>
              </a:rPr>
              <a:t>γ </a:t>
            </a:r>
            <a:r>
              <a:rPr lang="en-GB" sz="1200" kern="1200" dirty="0">
                <a:solidFill>
                  <a:schemeClr val="tx1"/>
                </a:solidFill>
                <a:effectLst/>
                <a:latin typeface="+mn-lt"/>
                <a:ea typeface="+mn-ea"/>
                <a:cs typeface="+mn-cs"/>
              </a:rPr>
              <a:t>ray (6.3 MeV) occurring prior to and separated in time from a 236MeV/c muon. In the second method the same monochromatic muon is searched for but without the </a:t>
            </a:r>
            <a:r>
              <a:rPr lang="el-GR" sz="1200" kern="1200" dirty="0">
                <a:solidFill>
                  <a:schemeClr val="tx1"/>
                </a:solidFill>
                <a:effectLst/>
                <a:latin typeface="+mn-lt"/>
                <a:ea typeface="+mn-ea"/>
                <a:cs typeface="+mn-cs"/>
              </a:rPr>
              <a:t>γ </a:t>
            </a:r>
            <a:r>
              <a:rPr lang="en-GB" sz="1200" kern="1200" dirty="0">
                <a:solidFill>
                  <a:schemeClr val="tx1"/>
                </a:solidFill>
                <a:effectLst/>
                <a:latin typeface="+mn-lt"/>
                <a:ea typeface="+mn-ea"/>
                <a:cs typeface="+mn-cs"/>
              </a:rPr>
              <a:t>tag. Finally, the third method, or “</a:t>
            </a:r>
            <a:r>
              <a:rPr lang="el-GR" sz="1200" kern="1200" dirty="0">
                <a:solidFill>
                  <a:schemeClr val="tx1"/>
                </a:solidFill>
                <a:effectLst/>
                <a:latin typeface="+mn-lt"/>
                <a:ea typeface="+mn-ea"/>
                <a:cs typeface="+mn-cs"/>
              </a:rPr>
              <a:t>π+π0 </a:t>
            </a:r>
            <a:r>
              <a:rPr lang="en-GB" sz="1200" kern="1200" dirty="0">
                <a:solidFill>
                  <a:schemeClr val="tx1"/>
                </a:solidFill>
                <a:effectLst/>
                <a:latin typeface="+mn-lt"/>
                <a:ea typeface="+mn-ea"/>
                <a:cs typeface="+mn-cs"/>
              </a:rPr>
              <a:t>method”, searches for a monochromatic </a:t>
            </a:r>
            <a:r>
              <a:rPr lang="el-GR" sz="1200" kern="1200" dirty="0">
                <a:solidFill>
                  <a:schemeClr val="tx1"/>
                </a:solidFill>
                <a:effectLst/>
                <a:latin typeface="+mn-lt"/>
                <a:ea typeface="+mn-ea"/>
                <a:cs typeface="+mn-cs"/>
              </a:rPr>
              <a:t>π0 </a:t>
            </a:r>
            <a:r>
              <a:rPr lang="en-GB" sz="1200" kern="1200" dirty="0">
                <a:solidFill>
                  <a:schemeClr val="tx1"/>
                </a:solidFill>
                <a:effectLst/>
                <a:latin typeface="+mn-lt"/>
                <a:ea typeface="+mn-ea"/>
                <a:cs typeface="+mn-cs"/>
              </a:rPr>
              <a:t>with light from a backward </a:t>
            </a:r>
            <a:r>
              <a:rPr lang="el-GR" sz="1200" kern="1200" dirty="0">
                <a:solidFill>
                  <a:schemeClr val="tx1"/>
                </a:solidFill>
                <a:effectLst/>
                <a:latin typeface="+mn-lt"/>
                <a:ea typeface="+mn-ea"/>
                <a:cs typeface="+mn-cs"/>
              </a:rPr>
              <a:t>π+. </a:t>
            </a:r>
            <a:endParaRPr lang="el-GR" dirty="0"/>
          </a:p>
          <a:p>
            <a:endParaRPr lang="en-US" dirty="0"/>
          </a:p>
          <a:p>
            <a:r>
              <a:rPr lang="en-US" dirty="0"/>
              <a:t> 12ns lifetime makes it possible to observe prompt gamma ray emission when proton hole left over in bound p decay  is filled by another p</a:t>
            </a:r>
          </a:p>
          <a:p>
            <a:endParaRPr lang="en-US" dirty="0"/>
          </a:p>
        </p:txBody>
      </p:sp>
      <p:sp>
        <p:nvSpPr>
          <p:cNvPr id="4" name="Slide Number Placeholder 3"/>
          <p:cNvSpPr>
            <a:spLocks noGrp="1"/>
          </p:cNvSpPr>
          <p:nvPr>
            <p:ph type="sldNum" sz="quarter" idx="5"/>
          </p:nvPr>
        </p:nvSpPr>
        <p:spPr/>
        <p:txBody>
          <a:bodyPr/>
          <a:lstStyle/>
          <a:p>
            <a:fld id="{93AF0918-598C-7240-BBBA-C2B34B646EF0}" type="slidenum">
              <a:rPr lang="en-US" smtClean="0"/>
              <a:t>4</a:t>
            </a:fld>
            <a:endParaRPr lang="en-US"/>
          </a:p>
        </p:txBody>
      </p:sp>
    </p:spTree>
    <p:extLst>
      <p:ext uri="{BB962C8B-B14F-4D97-AF65-F5344CB8AC3E}">
        <p14:creationId xmlns:p14="http://schemas.microsoft.com/office/powerpoint/2010/main" val="363047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28FE4C-0435-3106-43DA-73CDB47377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E2A7DC-4189-A4AF-3E51-753D34BD9E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812F8FA-6258-8438-92FD-3FEF4F85E5E6}"/>
              </a:ext>
            </a:extLst>
          </p:cNvPr>
          <p:cNvSpPr>
            <a:spLocks noGrp="1"/>
          </p:cNvSpPr>
          <p:nvPr>
            <p:ph type="body" idx="1"/>
          </p:nvPr>
        </p:nvSpPr>
        <p:spPr/>
        <p:txBody>
          <a:bodyPr/>
          <a:lstStyle/>
          <a:p>
            <a:r>
              <a:rPr lang="en-US" dirty="0"/>
              <a:t>I've also tried to put the Hyper-K sensitivities to the kaon mode into context with other experiments (they don't compete on the e+pi0 mode) - I include the references which I hope are the most up to date ones.</a:t>
            </a:r>
          </a:p>
          <a:p>
            <a:endParaRPr lang="en-US" dirty="0"/>
          </a:p>
          <a:p>
            <a:r>
              <a:rPr lang="en-US" dirty="0"/>
              <a:t>Firstly these are the JUNO projected limits in RED</a:t>
            </a:r>
          </a:p>
          <a:p>
            <a:r>
              <a:rPr lang="en-US" dirty="0"/>
              <a:t>And the DUNE projected sensitivity in BLUE</a:t>
            </a:r>
          </a:p>
          <a:p>
            <a:endParaRPr lang="en-US" dirty="0"/>
          </a:p>
          <a:p>
            <a:r>
              <a:rPr lang="en-US" dirty="0"/>
              <a:t>And as a caveat - these are not formal comparison plots - I drew those lines in power-point so they are just illustrative and presumably should in reality curve up towards these final values similar to the Hyper-K curve.</a:t>
            </a:r>
          </a:p>
        </p:txBody>
      </p:sp>
      <p:sp>
        <p:nvSpPr>
          <p:cNvPr id="4" name="Slide Number Placeholder 3">
            <a:extLst>
              <a:ext uri="{FF2B5EF4-FFF2-40B4-BE49-F238E27FC236}">
                <a16:creationId xmlns:a16="http://schemas.microsoft.com/office/drawing/2014/main" id="{541DD132-6859-A864-1003-CE945C27BBEA}"/>
              </a:ext>
            </a:extLst>
          </p:cNvPr>
          <p:cNvSpPr>
            <a:spLocks noGrp="1"/>
          </p:cNvSpPr>
          <p:nvPr>
            <p:ph type="sldNum" sz="quarter" idx="5"/>
          </p:nvPr>
        </p:nvSpPr>
        <p:spPr/>
        <p:txBody>
          <a:bodyPr/>
          <a:lstStyle/>
          <a:p>
            <a:fld id="{93AF0918-598C-7240-BBBA-C2B34B646EF0}" type="slidenum">
              <a:rPr lang="en-US" smtClean="0"/>
              <a:t>5</a:t>
            </a:fld>
            <a:endParaRPr lang="en-US"/>
          </a:p>
        </p:txBody>
      </p:sp>
    </p:spTree>
    <p:extLst>
      <p:ext uri="{BB962C8B-B14F-4D97-AF65-F5344CB8AC3E}">
        <p14:creationId xmlns:p14="http://schemas.microsoft.com/office/powerpoint/2010/main" val="375021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change topic and talk about solar neutrinos now, which are sensitive to the 1-2 mixing parameters. </a:t>
            </a:r>
          </a:p>
          <a:p>
            <a:endParaRPr lang="en-US" dirty="0"/>
          </a:p>
          <a:p>
            <a:r>
              <a:rPr lang="en-US" dirty="0"/>
              <a:t>To set the scene, here are two recent  plots from Super-K. The first is the allowed parameter space for deltam^2 21 and sin^2 12 using fits to global neutrino data. The green shows the input from solar data, and the red/blue from the </a:t>
            </a:r>
            <a:r>
              <a:rPr lang="en-US" dirty="0" err="1"/>
              <a:t>KamLAND</a:t>
            </a:r>
            <a:r>
              <a:rPr lang="en-US" dirty="0"/>
              <a:t> reactor experiment. You can see they prefer slightly different values for delta-m squared. This tension is interesting as disagreement between the two measurements (solar neutrinos, reactor anti-neutrinos) would point to CPT violation. </a:t>
            </a:r>
          </a:p>
          <a:p>
            <a:endParaRPr lang="en-US" dirty="0"/>
          </a:p>
          <a:p>
            <a:r>
              <a:rPr lang="en-US" dirty="0"/>
              <a:t>This second plot is electron neutrino survival probability against the solar neutrino energy. Solar neutrino energies span from sub-MeV from the pp interaction, to over 10MeV from the 8B interaction. </a:t>
            </a:r>
          </a:p>
          <a:p>
            <a:r>
              <a:rPr lang="en-US" dirty="0"/>
              <a:t>The preferred large mixing angle oscillation parameters, in combination with the MSW effect in the Sun, predict an upturn in the 8B energy spectrum at low energies, around 2-4MeV, but as yet we don't have any clear measurement of that up-turn and therefore can't rule out various alternative BSM models. </a:t>
            </a:r>
          </a:p>
        </p:txBody>
      </p:sp>
      <p:sp>
        <p:nvSpPr>
          <p:cNvPr id="4" name="Slide Number Placeholder 3"/>
          <p:cNvSpPr>
            <a:spLocks noGrp="1"/>
          </p:cNvSpPr>
          <p:nvPr>
            <p:ph type="sldNum" sz="quarter" idx="5"/>
          </p:nvPr>
        </p:nvSpPr>
        <p:spPr/>
        <p:txBody>
          <a:bodyPr/>
          <a:lstStyle/>
          <a:p>
            <a:fld id="{93AF0918-598C-7240-BBBA-C2B34B646EF0}" type="slidenum">
              <a:rPr lang="en-US" smtClean="0"/>
              <a:t>6</a:t>
            </a:fld>
            <a:endParaRPr lang="en-US"/>
          </a:p>
        </p:txBody>
      </p:sp>
    </p:spTree>
    <p:extLst>
      <p:ext uri="{BB962C8B-B14F-4D97-AF65-F5344CB8AC3E}">
        <p14:creationId xmlns:p14="http://schemas.microsoft.com/office/powerpoint/2010/main" val="189919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main driver in the fit to delta-m^2 21 is day-night asymmetry.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Earth matter effects lead to a “regeneration” of electron flavour, i.e., the electron flavour survival probability Pee is larger during the night compared to the day, but the Day-night asymmetry you should get from </a:t>
            </a:r>
            <a:r>
              <a:rPr lang="en-GB" sz="1200" kern="1200" dirty="0" err="1">
                <a:solidFill>
                  <a:schemeClr val="tx1"/>
                </a:solidFill>
                <a:effectLst/>
                <a:latin typeface="+mn-lt"/>
                <a:ea typeface="+mn-ea"/>
                <a:cs typeface="+mn-cs"/>
              </a:rPr>
              <a:t>KamLAND</a:t>
            </a:r>
            <a:r>
              <a:rPr lang="en-GB" sz="1200" kern="1200" dirty="0">
                <a:solidFill>
                  <a:schemeClr val="tx1"/>
                </a:solidFill>
                <a:effectLst/>
                <a:latin typeface="+mn-lt"/>
                <a:ea typeface="+mn-ea"/>
                <a:cs typeface="+mn-cs"/>
              </a:rPr>
              <a:t> preferred oscillation parameters is smaller than that measured by Super-K.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Hyper-K can improve on the day-night measurements, expecting to see around 180 8B solar neutrinos above 5MeV per day.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dirty="0"/>
              <a:t>This figure shows how accurately, in sigma, we can measure the asymmetry - for two different scenarios, against measurement time.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Hyper-K can reject the no day-night asymmetry scenario at greater than 5 sigma with 10 years of data, and will investigate the solar-reactor tension with increased statistics.</a:t>
            </a:r>
            <a:endParaRPr lang="en-GB" dirty="0"/>
          </a:p>
        </p:txBody>
      </p:sp>
      <p:sp>
        <p:nvSpPr>
          <p:cNvPr id="4" name="Slide Number Placeholder 3"/>
          <p:cNvSpPr>
            <a:spLocks noGrp="1"/>
          </p:cNvSpPr>
          <p:nvPr>
            <p:ph type="sldNum" sz="quarter" idx="5"/>
          </p:nvPr>
        </p:nvSpPr>
        <p:spPr/>
        <p:txBody>
          <a:bodyPr/>
          <a:lstStyle/>
          <a:p>
            <a:fld id="{93AF0918-598C-7240-BBBA-C2B34B646EF0}" type="slidenum">
              <a:rPr lang="en-US" smtClean="0"/>
              <a:t>7</a:t>
            </a:fld>
            <a:endParaRPr lang="en-US"/>
          </a:p>
        </p:txBody>
      </p:sp>
    </p:spTree>
    <p:extLst>
      <p:ext uri="{BB962C8B-B14F-4D97-AF65-F5344CB8AC3E}">
        <p14:creationId xmlns:p14="http://schemas.microsoft.com/office/powerpoint/2010/main" val="40564806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on to the spectrum upturn </a:t>
            </a:r>
          </a:p>
          <a:p>
            <a:r>
              <a:rPr lang="en-US" dirty="0"/>
              <a:t>- this figure shows the predicted spectral shape for various alternative models alongside the existing measurements of solar neutrino survival probabilities from </a:t>
            </a:r>
            <a:r>
              <a:rPr lang="en-US" dirty="0" err="1"/>
              <a:t>Borexino</a:t>
            </a:r>
            <a:r>
              <a:rPr lang="en-US" dirty="0"/>
              <a:t>, SNO and Super-K</a:t>
            </a:r>
          </a:p>
          <a:p>
            <a:r>
              <a:rPr lang="en-US" dirty="0"/>
              <a:t>- You can see there is plenty of variation in this region, so pushing the 8B measurements to lower energies could help distinguish them, though the challenge for the water </a:t>
            </a:r>
            <a:r>
              <a:rPr lang="en-US" dirty="0" err="1"/>
              <a:t>cherenkov</a:t>
            </a:r>
            <a:r>
              <a:rPr lang="en-US" dirty="0"/>
              <a:t> approach is the low energy backgrounds from radioactivity around 3MeV. </a:t>
            </a:r>
          </a:p>
          <a:p>
            <a:endParaRPr lang="en-US" dirty="0"/>
          </a:p>
          <a:p>
            <a:r>
              <a:rPr lang="en-US" dirty="0"/>
              <a:t>This figure shows the low energy spectrum upturn sensitivity as a function of observation time for two different detection thresholds. </a:t>
            </a:r>
          </a:p>
          <a:p>
            <a:endParaRPr lang="en-US" dirty="0"/>
          </a:p>
          <a:p>
            <a:r>
              <a:rPr lang="en-US" dirty="0"/>
              <a:t>Hyper-K has a sensitivity of 3-5 sigma for upturn discovery in 10 years. </a:t>
            </a:r>
          </a:p>
        </p:txBody>
      </p:sp>
      <p:sp>
        <p:nvSpPr>
          <p:cNvPr id="4" name="Slide Number Placeholder 3"/>
          <p:cNvSpPr>
            <a:spLocks noGrp="1"/>
          </p:cNvSpPr>
          <p:nvPr>
            <p:ph type="sldNum" sz="quarter" idx="5"/>
          </p:nvPr>
        </p:nvSpPr>
        <p:spPr/>
        <p:txBody>
          <a:bodyPr/>
          <a:lstStyle/>
          <a:p>
            <a:fld id="{93AF0918-598C-7240-BBBA-C2B34B646EF0}" type="slidenum">
              <a:rPr lang="en-US" smtClean="0"/>
              <a:t>8</a:t>
            </a:fld>
            <a:endParaRPr lang="en-US"/>
          </a:p>
        </p:txBody>
      </p:sp>
    </p:spTree>
    <p:extLst>
      <p:ext uri="{BB962C8B-B14F-4D97-AF65-F5344CB8AC3E}">
        <p14:creationId xmlns:p14="http://schemas.microsoft.com/office/powerpoint/2010/main" val="33122787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final point on solar neutrinos - this is the solar neutrino spectrum, all of these components have now been measured by Super-K, SNO and </a:t>
            </a:r>
            <a:r>
              <a:rPr lang="en-US" dirty="0" err="1"/>
              <a:t>Borexino</a:t>
            </a:r>
            <a:r>
              <a:rPr lang="en-US" dirty="0"/>
              <a:t>, except the hep component shown in purple here where we only have upper limits.</a:t>
            </a:r>
          </a:p>
          <a:p>
            <a:r>
              <a:rPr lang="en-US" dirty="0"/>
              <a:t>This is the interaction - it produces neutrinos up to nearly 20MeV (not the log-x scale) </a:t>
            </a:r>
          </a:p>
          <a:p>
            <a:endParaRPr lang="en-US" dirty="0"/>
          </a:p>
          <a:p>
            <a:r>
              <a:rPr lang="en-US" dirty="0"/>
              <a:t>With its high statistics, Hyper-K could have a chance to perform the first observation of this component, an important test of the solar model. However, the challenge is separating these events from atmospheric spallation backgrounds. </a:t>
            </a:r>
          </a:p>
        </p:txBody>
      </p:sp>
      <p:sp>
        <p:nvSpPr>
          <p:cNvPr id="4" name="Slide Number Placeholder 3"/>
          <p:cNvSpPr>
            <a:spLocks noGrp="1"/>
          </p:cNvSpPr>
          <p:nvPr>
            <p:ph type="sldNum" sz="quarter" idx="5"/>
          </p:nvPr>
        </p:nvSpPr>
        <p:spPr/>
        <p:txBody>
          <a:bodyPr/>
          <a:lstStyle/>
          <a:p>
            <a:fld id="{93AF0918-598C-7240-BBBA-C2B34B646EF0}" type="slidenum">
              <a:rPr lang="en-US" smtClean="0"/>
              <a:t>9</a:t>
            </a:fld>
            <a:endParaRPr lang="en-US"/>
          </a:p>
        </p:txBody>
      </p:sp>
    </p:spTree>
    <p:extLst>
      <p:ext uri="{BB962C8B-B14F-4D97-AF65-F5344CB8AC3E}">
        <p14:creationId xmlns:p14="http://schemas.microsoft.com/office/powerpoint/2010/main" val="1066514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A15253D-F253-2F4B-9EAB-DD92F98BDFF5}" type="datetime1">
              <a:rPr lang="en-GB" smtClean="0"/>
              <a:t>10/06/2025</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1D7ACB1E-03E5-1341-8288-CD36E1F71528}" type="slidenum">
              <a:rPr lang="en-US" smtClean="0"/>
              <a:t>‹#›</a:t>
            </a:fld>
            <a:endParaRPr lang="en-US"/>
          </a:p>
        </p:txBody>
      </p:sp>
    </p:spTree>
    <p:extLst>
      <p:ext uri="{BB962C8B-B14F-4D97-AF65-F5344CB8AC3E}">
        <p14:creationId xmlns:p14="http://schemas.microsoft.com/office/powerpoint/2010/main" val="1283315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D7DC7E5B-446B-F74C-8156-4C3E89867962}" type="datetime1">
              <a:rPr lang="en-GB" smtClean="0"/>
              <a:t>10/06/2025</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1D7ACB1E-03E5-1341-8288-CD36E1F71528}" type="slidenum">
              <a:rPr lang="en-US" smtClean="0"/>
              <a:t>‹#›</a:t>
            </a:fld>
            <a:endParaRPr lang="en-US"/>
          </a:p>
        </p:txBody>
      </p:sp>
    </p:spTree>
    <p:extLst>
      <p:ext uri="{BB962C8B-B14F-4D97-AF65-F5344CB8AC3E}">
        <p14:creationId xmlns:p14="http://schemas.microsoft.com/office/powerpoint/2010/main" val="2471718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4D2E61-F681-E14B-BF49-1FAB55E21F0C}" type="datetime1">
              <a:rPr lang="en-GB" smtClean="0"/>
              <a:t>10/06/2025</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1D7ACB1E-03E5-1341-8288-CD36E1F71528}" type="slidenum">
              <a:rPr lang="en-US" smtClean="0"/>
              <a:t>‹#›</a:t>
            </a:fld>
            <a:endParaRPr lang="en-US"/>
          </a:p>
        </p:txBody>
      </p:sp>
    </p:spTree>
    <p:extLst>
      <p:ext uri="{BB962C8B-B14F-4D97-AF65-F5344CB8AC3E}">
        <p14:creationId xmlns:p14="http://schemas.microsoft.com/office/powerpoint/2010/main" val="4188975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3497262-0C3F-C445-96FF-AEBBAF266323}" type="datetime1">
              <a:rPr lang="en-GB" smtClean="0"/>
              <a:t>10/06/2025</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1D7ACB1E-03E5-1341-8288-CD36E1F71528}" type="slidenum">
              <a:rPr lang="en-US" smtClean="0"/>
              <a:t>‹#›</a:t>
            </a:fld>
            <a:endParaRPr lang="en-US"/>
          </a:p>
        </p:txBody>
      </p:sp>
    </p:spTree>
    <p:extLst>
      <p:ext uri="{BB962C8B-B14F-4D97-AF65-F5344CB8AC3E}">
        <p14:creationId xmlns:p14="http://schemas.microsoft.com/office/powerpoint/2010/main" val="1926770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89D43D6-057D-C34B-9EF9-E1E2684D3EBF}" type="datetime1">
              <a:rPr lang="en-GB" smtClean="0"/>
              <a:t>10/06/2025</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1D7ACB1E-03E5-1341-8288-CD36E1F71528}" type="slidenum">
              <a:rPr lang="en-US" smtClean="0"/>
              <a:t>‹#›</a:t>
            </a:fld>
            <a:endParaRPr lang="en-US"/>
          </a:p>
        </p:txBody>
      </p:sp>
    </p:spTree>
    <p:extLst>
      <p:ext uri="{BB962C8B-B14F-4D97-AF65-F5344CB8AC3E}">
        <p14:creationId xmlns:p14="http://schemas.microsoft.com/office/powerpoint/2010/main" val="1226260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D10ABE7-4D4A-6941-9394-3DD41D449C21}" type="datetime1">
              <a:rPr lang="en-GB" smtClean="0"/>
              <a:t>10/06/2025</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1D7ACB1E-03E5-1341-8288-CD36E1F71528}" type="slidenum">
              <a:rPr lang="en-US" smtClean="0"/>
              <a:t>‹#›</a:t>
            </a:fld>
            <a:endParaRPr lang="en-US"/>
          </a:p>
        </p:txBody>
      </p:sp>
    </p:spTree>
    <p:extLst>
      <p:ext uri="{BB962C8B-B14F-4D97-AF65-F5344CB8AC3E}">
        <p14:creationId xmlns:p14="http://schemas.microsoft.com/office/powerpoint/2010/main" val="2244020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92CE234-AF44-2344-8320-F0F9AAEB3132}" type="datetime1">
              <a:rPr lang="en-GB" smtClean="0"/>
              <a:t>10/06/2025</a:t>
            </a:fld>
            <a:endParaRPr 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1D7ACB1E-03E5-1341-8288-CD36E1F71528}" type="slidenum">
              <a:rPr lang="en-US" smtClean="0"/>
              <a:t>‹#›</a:t>
            </a:fld>
            <a:endParaRPr lang="en-US"/>
          </a:p>
        </p:txBody>
      </p:sp>
    </p:spTree>
    <p:extLst>
      <p:ext uri="{BB962C8B-B14F-4D97-AF65-F5344CB8AC3E}">
        <p14:creationId xmlns:p14="http://schemas.microsoft.com/office/powerpoint/2010/main" val="1327092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8F6FBFED-579B-584A-BFC3-909C419BE821}" type="datetime1">
              <a:rPr lang="en-GB" smtClean="0"/>
              <a:t>10/06/2025</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1D7ACB1E-03E5-1341-8288-CD36E1F71528}" type="slidenum">
              <a:rPr lang="en-US" smtClean="0"/>
              <a:t>‹#›</a:t>
            </a:fld>
            <a:endParaRPr lang="en-US"/>
          </a:p>
        </p:txBody>
      </p:sp>
    </p:spTree>
    <p:extLst>
      <p:ext uri="{BB962C8B-B14F-4D97-AF65-F5344CB8AC3E}">
        <p14:creationId xmlns:p14="http://schemas.microsoft.com/office/powerpoint/2010/main" val="745601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7DE071-594C-AC40-88A1-5B5E8692D1D4}" type="datetime1">
              <a:rPr lang="en-GB" smtClean="0"/>
              <a:t>10/06/2025</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1D7ACB1E-03E5-1341-8288-CD36E1F71528}" type="slidenum">
              <a:rPr lang="en-US" smtClean="0"/>
              <a:t>‹#›</a:t>
            </a:fld>
            <a:endParaRPr lang="en-US"/>
          </a:p>
        </p:txBody>
      </p:sp>
    </p:spTree>
    <p:extLst>
      <p:ext uri="{BB962C8B-B14F-4D97-AF65-F5344CB8AC3E}">
        <p14:creationId xmlns:p14="http://schemas.microsoft.com/office/powerpoint/2010/main" val="408776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6579D4EC-8B23-DC4B-B19B-A3137720F052}" type="datetime1">
              <a:rPr lang="en-GB" smtClean="0"/>
              <a:t>10/06/2025</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1D7ACB1E-03E5-1341-8288-CD36E1F71528}" type="slidenum">
              <a:rPr lang="en-US" smtClean="0"/>
              <a:t>‹#›</a:t>
            </a:fld>
            <a:endParaRPr lang="en-US"/>
          </a:p>
        </p:txBody>
      </p:sp>
    </p:spTree>
    <p:extLst>
      <p:ext uri="{BB962C8B-B14F-4D97-AF65-F5344CB8AC3E}">
        <p14:creationId xmlns:p14="http://schemas.microsoft.com/office/powerpoint/2010/main" val="1829182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0F0F8D8-F064-3F49-B274-2DEE78AA4743}" type="datetime1">
              <a:rPr lang="en-GB" smtClean="0"/>
              <a:t>10/06/2025</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1D7ACB1E-03E5-1341-8288-CD36E1F71528}" type="slidenum">
              <a:rPr lang="en-US" smtClean="0"/>
              <a:t>‹#›</a:t>
            </a:fld>
            <a:endParaRPr lang="en-US"/>
          </a:p>
        </p:txBody>
      </p:sp>
    </p:spTree>
    <p:extLst>
      <p:ext uri="{BB962C8B-B14F-4D97-AF65-F5344CB8AC3E}">
        <p14:creationId xmlns:p14="http://schemas.microsoft.com/office/powerpoint/2010/main" val="590992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8256"/>
            <a:ext cx="12192000" cy="863488"/>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250371" y="1153886"/>
            <a:ext cx="11756572" cy="502307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08857" y="6398985"/>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D8802A-7F11-444C-B5DB-B09C36C0143D}" type="datetime1">
              <a:rPr lang="en-GB" smtClean="0"/>
              <a:t>10/06/2025</a:t>
            </a:fld>
            <a:endParaRPr lang="en-US" dirty="0"/>
          </a:p>
        </p:txBody>
      </p:sp>
      <p:sp>
        <p:nvSpPr>
          <p:cNvPr id="6" name="Slide Number Placeholder 5"/>
          <p:cNvSpPr>
            <a:spLocks noGrp="1"/>
          </p:cNvSpPr>
          <p:nvPr>
            <p:ph type="sldNum" sz="quarter" idx="4"/>
          </p:nvPr>
        </p:nvSpPr>
        <p:spPr>
          <a:xfrm>
            <a:off x="9339943" y="6398986"/>
            <a:ext cx="27432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1D7ACB1E-03E5-1341-8288-CD36E1F71528}" type="slidenum">
              <a:rPr lang="en-US" smtClean="0"/>
              <a:pPr/>
              <a:t>‹#›</a:t>
            </a:fld>
            <a:endParaRPr lang="en-US"/>
          </a:p>
        </p:txBody>
      </p:sp>
    </p:spTree>
    <p:extLst>
      <p:ext uri="{BB962C8B-B14F-4D97-AF65-F5344CB8AC3E}">
        <p14:creationId xmlns:p14="http://schemas.microsoft.com/office/powerpoint/2010/main" val="34621253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accent1">
              <a:lumMod val="20000"/>
              <a:lumOff val="80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gif"/></Relationships>
</file>

<file path=ppt/slides/_rels/slide1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2.png"/><Relationship Id="rId3" Type="http://schemas.openxmlformats.org/officeDocument/2006/relationships/image" Target="../media/image5.jpe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1.jpeg"/><Relationship Id="rId5" Type="http://schemas.openxmlformats.org/officeDocument/2006/relationships/image" Target="../media/image7.jpeg"/><Relationship Id="rId10" Type="http://schemas.openxmlformats.org/officeDocument/2006/relationships/image" Target="../media/image10.jpeg"/><Relationship Id="rId4" Type="http://schemas.openxmlformats.org/officeDocument/2006/relationships/image" Target="../media/image6.jpeg"/><Relationship Id="rId9" Type="http://schemas.openxmlformats.org/officeDocument/2006/relationships/image" Target="../media/image10.png"/><Relationship Id="rId1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560.png"/><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24.png"/><Relationship Id="rId10" Type="http://schemas.openxmlformats.org/officeDocument/2006/relationships/image" Target="../media/image260.png"/><Relationship Id="rId4" Type="http://schemas.openxmlformats.org/officeDocument/2006/relationships/image" Target="../media/image18.png"/><Relationship Id="rId9" Type="http://schemas.openxmlformats.org/officeDocument/2006/relationships/hyperlink" Target="https://link.aps.org/doi/10.1103/PhysRevD.106.072003"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link.aps.org/doi/10.1103/PhysRevD.106.072003" TargetMode="External"/><Relationship Id="rId3" Type="http://schemas.openxmlformats.org/officeDocument/2006/relationships/image" Target="../media/image17.png"/><Relationship Id="rId7"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BE3B1-E8F4-E5B7-E6AF-A38066D0BA54}"/>
              </a:ext>
            </a:extLst>
          </p:cNvPr>
          <p:cNvSpPr>
            <a:spLocks noGrp="1"/>
          </p:cNvSpPr>
          <p:nvPr>
            <p:ph type="ctrTitle"/>
          </p:nvPr>
        </p:nvSpPr>
        <p:spPr/>
        <p:txBody>
          <a:bodyPr/>
          <a:lstStyle/>
          <a:p>
            <a:r>
              <a:rPr lang="en-US" dirty="0"/>
              <a:t>Non-Beam Physics at    Hyper-Kamiokande</a:t>
            </a:r>
          </a:p>
        </p:txBody>
      </p:sp>
      <p:sp>
        <p:nvSpPr>
          <p:cNvPr id="3" name="Subtitle 2">
            <a:extLst>
              <a:ext uri="{FF2B5EF4-FFF2-40B4-BE49-F238E27FC236}">
                <a16:creationId xmlns:a16="http://schemas.microsoft.com/office/drawing/2014/main" id="{C2F92909-6135-D79C-81BF-44F898DFA6EE}"/>
              </a:ext>
            </a:extLst>
          </p:cNvPr>
          <p:cNvSpPr>
            <a:spLocks noGrp="1"/>
          </p:cNvSpPr>
          <p:nvPr>
            <p:ph type="subTitle" idx="1"/>
          </p:nvPr>
        </p:nvSpPr>
        <p:spPr/>
        <p:txBody>
          <a:bodyPr/>
          <a:lstStyle/>
          <a:p>
            <a:r>
              <a:rPr lang="en-US" dirty="0"/>
              <a:t>Jeanne Wilson</a:t>
            </a:r>
          </a:p>
          <a:p>
            <a:r>
              <a:rPr lang="en-US" dirty="0"/>
              <a:t>For the Hyper-</a:t>
            </a:r>
            <a:r>
              <a:rPr lang="en-US" dirty="0" err="1"/>
              <a:t>Kamiokande</a:t>
            </a:r>
            <a:r>
              <a:rPr lang="en-US" dirty="0"/>
              <a:t> Collaboration</a:t>
            </a:r>
          </a:p>
          <a:p>
            <a:endParaRPr lang="en-US" dirty="0"/>
          </a:p>
        </p:txBody>
      </p:sp>
      <p:pic>
        <p:nvPicPr>
          <p:cNvPr id="5" name="Picture 4" descr="A picture containing person, wall, indoor, person&#10;&#10;Description automatically generated">
            <a:extLst>
              <a:ext uri="{FF2B5EF4-FFF2-40B4-BE49-F238E27FC236}">
                <a16:creationId xmlns:a16="http://schemas.microsoft.com/office/drawing/2014/main" id="{0381328F-7511-DF33-EC5B-6B58FC715687}"/>
              </a:ext>
            </a:extLst>
          </p:cNvPr>
          <p:cNvPicPr>
            <a:picLocks noChangeAspect="1"/>
          </p:cNvPicPr>
          <p:nvPr/>
        </p:nvPicPr>
        <p:blipFill>
          <a:blip r:embed="rId3"/>
          <a:stretch>
            <a:fillRect/>
          </a:stretch>
        </p:blipFill>
        <p:spPr>
          <a:xfrm>
            <a:off x="9664459" y="4480613"/>
            <a:ext cx="2358904" cy="2157470"/>
          </a:xfrm>
          <a:prstGeom prst="rect">
            <a:avLst/>
          </a:prstGeom>
        </p:spPr>
      </p:pic>
      <p:pic>
        <p:nvPicPr>
          <p:cNvPr id="7" name="Picture 6" descr="Logo&#10;&#10;Description automatically generated">
            <a:extLst>
              <a:ext uri="{FF2B5EF4-FFF2-40B4-BE49-F238E27FC236}">
                <a16:creationId xmlns:a16="http://schemas.microsoft.com/office/drawing/2014/main" id="{AED756A3-E7F5-B95A-A616-0AF6656261F5}"/>
              </a:ext>
            </a:extLst>
          </p:cNvPr>
          <p:cNvPicPr>
            <a:picLocks noChangeAspect="1"/>
          </p:cNvPicPr>
          <p:nvPr/>
        </p:nvPicPr>
        <p:blipFill>
          <a:blip r:embed="rId4"/>
          <a:stretch>
            <a:fillRect/>
          </a:stretch>
        </p:blipFill>
        <p:spPr>
          <a:xfrm>
            <a:off x="193923" y="5703733"/>
            <a:ext cx="3188022" cy="920330"/>
          </a:xfrm>
          <a:prstGeom prst="rect">
            <a:avLst/>
          </a:prstGeom>
        </p:spPr>
      </p:pic>
      <p:pic>
        <p:nvPicPr>
          <p:cNvPr id="1026" name="Picture 2">
            <a:extLst>
              <a:ext uri="{FF2B5EF4-FFF2-40B4-BE49-F238E27FC236}">
                <a16:creationId xmlns:a16="http://schemas.microsoft.com/office/drawing/2014/main" id="{A3FA4498-5262-57AD-5717-F73AF11A62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4941" y="5361612"/>
            <a:ext cx="1690177" cy="12882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red and blue background with white text&#10;&#10;AI-generated content may be incorrect.">
            <a:extLst>
              <a:ext uri="{FF2B5EF4-FFF2-40B4-BE49-F238E27FC236}">
                <a16:creationId xmlns:a16="http://schemas.microsoft.com/office/drawing/2014/main" id="{3D960608-F0C0-B273-8930-E3C967EB4DA9}"/>
              </a:ext>
            </a:extLst>
          </p:cNvPr>
          <p:cNvPicPr>
            <a:picLocks noChangeAspect="1"/>
          </p:cNvPicPr>
          <p:nvPr/>
        </p:nvPicPr>
        <p:blipFill>
          <a:blip r:embed="rId6"/>
          <a:stretch>
            <a:fillRect/>
          </a:stretch>
        </p:blipFill>
        <p:spPr>
          <a:xfrm>
            <a:off x="3645016" y="5688985"/>
            <a:ext cx="3895896" cy="946087"/>
          </a:xfrm>
          <a:prstGeom prst="rect">
            <a:avLst/>
          </a:prstGeom>
        </p:spPr>
      </p:pic>
    </p:spTree>
    <p:extLst>
      <p:ext uri="{BB962C8B-B14F-4D97-AF65-F5344CB8AC3E}">
        <p14:creationId xmlns:p14="http://schemas.microsoft.com/office/powerpoint/2010/main" val="35802559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2AF47-13DC-8370-6384-657C7D8294F4}"/>
              </a:ext>
            </a:extLst>
          </p:cNvPr>
          <p:cNvSpPr>
            <a:spLocks noGrp="1"/>
          </p:cNvSpPr>
          <p:nvPr>
            <p:ph type="title"/>
          </p:nvPr>
        </p:nvSpPr>
        <p:spPr/>
        <p:txBody>
          <a:bodyPr/>
          <a:lstStyle/>
          <a:p>
            <a:r>
              <a:rPr lang="en-US" dirty="0"/>
              <a:t>Supernova Bursts</a:t>
            </a:r>
          </a:p>
        </p:txBody>
      </p:sp>
      <p:pic>
        <p:nvPicPr>
          <p:cNvPr id="6" name="Content Placeholder 5" descr="A graph of events and distance&#10;&#10;AI-generated content may be incorrect.">
            <a:extLst>
              <a:ext uri="{FF2B5EF4-FFF2-40B4-BE49-F238E27FC236}">
                <a16:creationId xmlns:a16="http://schemas.microsoft.com/office/drawing/2014/main" id="{58E40EA1-B85F-0CA9-1D69-9E70839D9C5D}"/>
              </a:ext>
            </a:extLst>
          </p:cNvPr>
          <p:cNvPicPr>
            <a:picLocks noGrp="1" noChangeAspect="1"/>
          </p:cNvPicPr>
          <p:nvPr>
            <p:ph idx="1"/>
          </p:nvPr>
        </p:nvPicPr>
        <p:blipFill>
          <a:blip r:embed="rId3"/>
          <a:stretch>
            <a:fillRect/>
          </a:stretch>
        </p:blipFill>
        <p:spPr>
          <a:xfrm>
            <a:off x="3180384" y="992931"/>
            <a:ext cx="5191601" cy="5022850"/>
          </a:xfrm>
        </p:spPr>
      </p:pic>
      <p:sp>
        <p:nvSpPr>
          <p:cNvPr id="4" name="Slide Number Placeholder 3">
            <a:extLst>
              <a:ext uri="{FF2B5EF4-FFF2-40B4-BE49-F238E27FC236}">
                <a16:creationId xmlns:a16="http://schemas.microsoft.com/office/drawing/2014/main" id="{6BAD171A-83BA-E23D-5313-A6788E6FEC3A}"/>
              </a:ext>
            </a:extLst>
          </p:cNvPr>
          <p:cNvSpPr>
            <a:spLocks noGrp="1"/>
          </p:cNvSpPr>
          <p:nvPr>
            <p:ph type="sldNum" sz="quarter" idx="12"/>
          </p:nvPr>
        </p:nvSpPr>
        <p:spPr/>
        <p:txBody>
          <a:bodyPr/>
          <a:lstStyle/>
          <a:p>
            <a:fld id="{1D7ACB1E-03E5-1341-8288-CD36E1F71528}" type="slidenum">
              <a:rPr lang="en-US" smtClean="0"/>
              <a:t>10</a:t>
            </a:fld>
            <a:endParaRPr lang="en-US"/>
          </a:p>
        </p:txBody>
      </p:sp>
      <p:sp>
        <p:nvSpPr>
          <p:cNvPr id="9" name="TextBox 8">
            <a:extLst>
              <a:ext uri="{FF2B5EF4-FFF2-40B4-BE49-F238E27FC236}">
                <a16:creationId xmlns:a16="http://schemas.microsoft.com/office/drawing/2014/main" id="{E26D418D-C600-4412-65A8-62F9B7F4AD8A}"/>
              </a:ext>
            </a:extLst>
          </p:cNvPr>
          <p:cNvSpPr txBox="1"/>
          <p:nvPr/>
        </p:nvSpPr>
        <p:spPr>
          <a:xfrm>
            <a:off x="0" y="992931"/>
            <a:ext cx="3180384" cy="1015663"/>
          </a:xfrm>
          <a:prstGeom prst="rect">
            <a:avLst/>
          </a:prstGeom>
          <a:solidFill>
            <a:srgbClr val="FFFF00"/>
          </a:solidFill>
        </p:spPr>
        <p:txBody>
          <a:bodyPr wrap="square" rtlCol="0">
            <a:spAutoFit/>
          </a:bodyPr>
          <a:lstStyle/>
          <a:p>
            <a:r>
              <a:rPr lang="en-US" sz="2000" dirty="0">
                <a:solidFill>
                  <a:schemeClr val="bg1"/>
                </a:solidFill>
              </a:rPr>
              <a:t>DAQ designed to cope with peak data rates from very close SN (</a:t>
            </a:r>
            <a:r>
              <a:rPr lang="en-US" sz="2000" dirty="0" err="1">
                <a:solidFill>
                  <a:schemeClr val="bg1"/>
                </a:solidFill>
              </a:rPr>
              <a:t>eg.</a:t>
            </a:r>
            <a:r>
              <a:rPr lang="en-US" sz="2000" dirty="0">
                <a:solidFill>
                  <a:schemeClr val="bg1"/>
                </a:solidFill>
              </a:rPr>
              <a:t> Betelgeuse) </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06838FD-CF0B-D880-9272-EA299A97F5A2}"/>
                  </a:ext>
                </a:extLst>
              </p:cNvPr>
              <p:cNvSpPr txBox="1"/>
              <p:nvPr/>
            </p:nvSpPr>
            <p:spPr>
              <a:xfrm>
                <a:off x="8495167" y="1749287"/>
                <a:ext cx="3813263" cy="4462760"/>
              </a:xfrm>
              <a:prstGeom prst="rect">
                <a:avLst/>
              </a:prstGeom>
              <a:noFill/>
            </p:spPr>
            <p:txBody>
              <a:bodyPr wrap="square" rtlCol="0">
                <a:spAutoFit/>
              </a:bodyPr>
              <a:lstStyle/>
              <a:p>
                <a:endParaRPr lang="en-GB" dirty="0"/>
              </a:p>
              <a:p>
                <a:endParaRPr lang="en-GB" dirty="0"/>
              </a:p>
              <a:p>
                <a:r>
                  <a:rPr lang="en-GB" sz="3200" dirty="0">
                    <a:solidFill>
                      <a:schemeClr val="accent6">
                        <a:lumMod val="40000"/>
                        <a:lumOff val="60000"/>
                      </a:schemeClr>
                    </a:solidFill>
                  </a:rPr>
                  <a:t>Hyper-K will contribute to SNEWS (supernova early warning system)</a:t>
                </a:r>
              </a:p>
              <a:p>
                <a:pPr marL="457200" indent="-457200">
                  <a:buFont typeface="Arial" panose="020B0604020202020204" pitchFamily="34" charset="0"/>
                  <a:buChar char="•"/>
                </a:pPr>
                <a:r>
                  <a:rPr lang="en-GB" sz="2400" dirty="0">
                    <a:solidFill>
                      <a:schemeClr val="tx1"/>
                    </a:solidFill>
                  </a:rPr>
                  <a:t>Water Cherenkov approach gives 1.3</a:t>
                </a:r>
                <a14:m>
                  <m:oMath xmlns:m="http://schemas.openxmlformats.org/officeDocument/2006/math">
                    <m:r>
                      <a:rPr lang="en-GB" sz="2400" i="1" smtClean="0">
                        <a:solidFill>
                          <a:schemeClr val="tx1"/>
                        </a:solidFill>
                        <a:latin typeface="Cambria Math" panose="02040503050406030204" pitchFamily="18" charset="0"/>
                        <a:ea typeface="Cambria Math" panose="02040503050406030204" pitchFamily="18" charset="0"/>
                      </a:rPr>
                      <m:t>°</m:t>
                    </m:r>
                  </m:oMath>
                </a14:m>
                <a:r>
                  <a:rPr lang="en-US" sz="2400" dirty="0">
                    <a:solidFill>
                      <a:schemeClr val="tx1"/>
                    </a:solidFill>
                  </a:rPr>
                  <a:t> pointing accuracy</a:t>
                </a:r>
              </a:p>
              <a:p>
                <a:pPr marL="457200" indent="-457200">
                  <a:buFont typeface="Arial" panose="020B0604020202020204" pitchFamily="34" charset="0"/>
                  <a:buChar char="•"/>
                </a:pPr>
                <a:r>
                  <a:rPr lang="en-US" sz="2400" dirty="0"/>
                  <a:t>~1000 ES events &gt; 5MeV (10kpc SN) </a:t>
                </a:r>
                <a:endParaRPr lang="en-US" sz="2400" dirty="0">
                  <a:solidFill>
                    <a:schemeClr val="tx1"/>
                  </a:solidFill>
                </a:endParaRPr>
              </a:p>
            </p:txBody>
          </p:sp>
        </mc:Choice>
        <mc:Fallback xmlns="">
          <p:sp>
            <p:nvSpPr>
              <p:cNvPr id="10" name="TextBox 9">
                <a:extLst>
                  <a:ext uri="{FF2B5EF4-FFF2-40B4-BE49-F238E27FC236}">
                    <a16:creationId xmlns:a16="http://schemas.microsoft.com/office/drawing/2014/main" id="{906838FD-CF0B-D880-9272-EA299A97F5A2}"/>
                  </a:ext>
                </a:extLst>
              </p:cNvPr>
              <p:cNvSpPr txBox="1">
                <a:spLocks noRot="1" noChangeAspect="1" noMove="1" noResize="1" noEditPoints="1" noAdjustHandles="1" noChangeArrowheads="1" noChangeShapeType="1" noTextEdit="1"/>
              </p:cNvSpPr>
              <p:nvPr/>
            </p:nvSpPr>
            <p:spPr>
              <a:xfrm>
                <a:off x="8495167" y="1749287"/>
                <a:ext cx="3813263" cy="4462760"/>
              </a:xfrm>
              <a:prstGeom prst="rect">
                <a:avLst/>
              </a:prstGeom>
              <a:blipFill>
                <a:blip r:embed="rId4"/>
                <a:stretch>
                  <a:fillRect l="-4319" r="-1661" b="-1700"/>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873E19D3-2B5C-370C-6645-DA3382EAEB77}"/>
              </a:ext>
            </a:extLst>
          </p:cNvPr>
          <p:cNvSpPr txBox="1"/>
          <p:nvPr/>
        </p:nvSpPr>
        <p:spPr>
          <a:xfrm>
            <a:off x="314188" y="2769703"/>
            <a:ext cx="2866196" cy="2031325"/>
          </a:xfrm>
          <a:prstGeom prst="rect">
            <a:avLst/>
          </a:prstGeom>
          <a:noFill/>
        </p:spPr>
        <p:txBody>
          <a:bodyPr wrap="square" rtlCol="0">
            <a:spAutoFit/>
          </a:bodyPr>
          <a:lstStyle/>
          <a:p>
            <a:r>
              <a:rPr lang="en-US" dirty="0"/>
              <a:t>Expected number of events at Hyper-K as a function of Supernova distance</a:t>
            </a:r>
          </a:p>
          <a:p>
            <a:r>
              <a:rPr lang="en-US" dirty="0"/>
              <a:t>Using Totani et al model</a:t>
            </a:r>
          </a:p>
          <a:p>
            <a:endParaRPr lang="en-US" dirty="0"/>
          </a:p>
          <a:p>
            <a:r>
              <a:rPr lang="en-GB" dirty="0" err="1"/>
              <a:t>Astrophys.J</a:t>
            </a:r>
            <a:r>
              <a:rPr lang="en-GB" dirty="0"/>
              <a:t>. 916 (2021) 15</a:t>
            </a:r>
          </a:p>
          <a:p>
            <a:endParaRPr lang="en-US" dirty="0"/>
          </a:p>
        </p:txBody>
      </p:sp>
      <p:pic>
        <p:nvPicPr>
          <p:cNvPr id="7" name="Picture 6" descr="A close up of a news&#10;&#10;AI-generated content may be incorrect.">
            <a:extLst>
              <a:ext uri="{FF2B5EF4-FFF2-40B4-BE49-F238E27FC236}">
                <a16:creationId xmlns:a16="http://schemas.microsoft.com/office/drawing/2014/main" id="{4925AF3E-CD78-18C3-173B-23DC990BF7E4}"/>
              </a:ext>
            </a:extLst>
          </p:cNvPr>
          <p:cNvPicPr>
            <a:picLocks noChangeAspect="1"/>
          </p:cNvPicPr>
          <p:nvPr/>
        </p:nvPicPr>
        <p:blipFill>
          <a:blip r:embed="rId5"/>
          <a:stretch>
            <a:fillRect/>
          </a:stretch>
        </p:blipFill>
        <p:spPr>
          <a:xfrm>
            <a:off x="8891160" y="1339056"/>
            <a:ext cx="3047116" cy="863488"/>
          </a:xfrm>
          <a:prstGeom prst="rect">
            <a:avLst/>
          </a:prstGeom>
        </p:spPr>
      </p:pic>
    </p:spTree>
    <p:extLst>
      <p:ext uri="{BB962C8B-B14F-4D97-AF65-F5344CB8AC3E}">
        <p14:creationId xmlns:p14="http://schemas.microsoft.com/office/powerpoint/2010/main" val="1603087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3206D-05D0-7D57-C808-C8A36AE79A40}"/>
              </a:ext>
            </a:extLst>
          </p:cNvPr>
          <p:cNvSpPr>
            <a:spLocks noGrp="1"/>
          </p:cNvSpPr>
          <p:nvPr>
            <p:ph type="title"/>
          </p:nvPr>
        </p:nvSpPr>
        <p:spPr/>
        <p:txBody>
          <a:bodyPr/>
          <a:lstStyle/>
          <a:p>
            <a:r>
              <a:rPr lang="en-US" dirty="0"/>
              <a:t>Neutrino Astrophysics – Supernova Bursts</a:t>
            </a:r>
          </a:p>
        </p:txBody>
      </p:sp>
      <p:sp>
        <p:nvSpPr>
          <p:cNvPr id="3" name="Content Placeholder 2">
            <a:extLst>
              <a:ext uri="{FF2B5EF4-FFF2-40B4-BE49-F238E27FC236}">
                <a16:creationId xmlns:a16="http://schemas.microsoft.com/office/drawing/2014/main" id="{C391C826-DA3C-413E-98BD-1068A43739AF}"/>
              </a:ext>
            </a:extLst>
          </p:cNvPr>
          <p:cNvSpPr>
            <a:spLocks noGrp="1"/>
          </p:cNvSpPr>
          <p:nvPr>
            <p:ph idx="1"/>
          </p:nvPr>
        </p:nvSpPr>
        <p:spPr>
          <a:xfrm>
            <a:off x="0" y="1041653"/>
            <a:ext cx="11756572" cy="5023077"/>
          </a:xfrm>
        </p:spPr>
        <p:txBody>
          <a:bodyPr/>
          <a:lstStyle/>
          <a:p>
            <a:r>
              <a:rPr lang="en-GB" dirty="0"/>
              <a:t>Expected time profile and event numbers in HK for a supernova at 10 kpc (Livermore simulation)</a:t>
            </a:r>
          </a:p>
          <a:p>
            <a:pPr lvl="1"/>
            <a:r>
              <a:rPr lang="en-GB" dirty="0"/>
              <a:t>numbers in brackets are total interactions integrated over the 10 s burst</a:t>
            </a:r>
          </a:p>
          <a:p>
            <a:pPr lvl="1"/>
            <a:r>
              <a:rPr lang="en-GB" dirty="0"/>
              <a:t>peak event rate of inverse beta decay events (black) reaches ~50 kHz </a:t>
            </a:r>
          </a:p>
          <a:p>
            <a:pPr lvl="1"/>
            <a:r>
              <a:rPr lang="en-GB" dirty="0"/>
              <a:t>Model discrimination</a:t>
            </a:r>
            <a:endParaRPr lang="en-US" dirty="0"/>
          </a:p>
        </p:txBody>
      </p:sp>
      <p:pic>
        <p:nvPicPr>
          <p:cNvPr id="4" name="Picture 1" descr="page17image718328048">
            <a:extLst>
              <a:ext uri="{FF2B5EF4-FFF2-40B4-BE49-F238E27FC236}">
                <a16:creationId xmlns:a16="http://schemas.microsoft.com/office/drawing/2014/main" id="{06B6D5D3-AB9E-25EE-9C78-57DF77FB91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769" y="3158315"/>
            <a:ext cx="8572500" cy="34925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page18image719033728">
            <a:extLst>
              <a:ext uri="{FF2B5EF4-FFF2-40B4-BE49-F238E27FC236}">
                <a16:creationId xmlns:a16="http://schemas.microsoft.com/office/drawing/2014/main" id="{7C651A69-D85E-92C3-FAA0-3C4D9A2E19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27159" y="2745629"/>
            <a:ext cx="3255984" cy="3255124"/>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a:extLst>
              <a:ext uri="{FF2B5EF4-FFF2-40B4-BE49-F238E27FC236}">
                <a16:creationId xmlns:a16="http://schemas.microsoft.com/office/drawing/2014/main" id="{35803176-2101-B4AF-CA22-B957AD17DEA6}"/>
              </a:ext>
            </a:extLst>
          </p:cNvPr>
          <p:cNvSpPr>
            <a:spLocks noGrp="1"/>
          </p:cNvSpPr>
          <p:nvPr>
            <p:ph type="sldNum" sz="quarter" idx="12"/>
          </p:nvPr>
        </p:nvSpPr>
        <p:spPr/>
        <p:txBody>
          <a:bodyPr/>
          <a:lstStyle/>
          <a:p>
            <a:fld id="{1D7ACB1E-03E5-1341-8288-CD36E1F71528}" type="slidenum">
              <a:rPr lang="en-US" smtClean="0"/>
              <a:t>11</a:t>
            </a:fld>
            <a:endParaRPr lang="en-US"/>
          </a:p>
        </p:txBody>
      </p:sp>
      <p:sp>
        <p:nvSpPr>
          <p:cNvPr id="6" name="TextBox 5">
            <a:extLst>
              <a:ext uri="{FF2B5EF4-FFF2-40B4-BE49-F238E27FC236}">
                <a16:creationId xmlns:a16="http://schemas.microsoft.com/office/drawing/2014/main" id="{F5A0EAB9-E787-4835-D569-1EAD20584490}"/>
              </a:ext>
            </a:extLst>
          </p:cNvPr>
          <p:cNvSpPr txBox="1"/>
          <p:nvPr/>
        </p:nvSpPr>
        <p:spPr>
          <a:xfrm>
            <a:off x="9538517" y="686759"/>
            <a:ext cx="2653483" cy="369332"/>
          </a:xfrm>
          <a:prstGeom prst="rect">
            <a:avLst/>
          </a:prstGeom>
          <a:noFill/>
        </p:spPr>
        <p:txBody>
          <a:bodyPr wrap="none" rtlCol="0">
            <a:spAutoFit/>
          </a:bodyPr>
          <a:lstStyle/>
          <a:p>
            <a:r>
              <a:rPr lang="en-GB" dirty="0" err="1"/>
              <a:t>Astrophys.J</a:t>
            </a:r>
            <a:r>
              <a:rPr lang="en-GB" dirty="0"/>
              <a:t>. 916 (2021) 15</a:t>
            </a:r>
            <a:endParaRPr lang="en-US" dirty="0"/>
          </a:p>
        </p:txBody>
      </p:sp>
    </p:spTree>
    <p:extLst>
      <p:ext uri="{BB962C8B-B14F-4D97-AF65-F5344CB8AC3E}">
        <p14:creationId xmlns:p14="http://schemas.microsoft.com/office/powerpoint/2010/main" val="818682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90AF0-4E02-C58A-5B63-2960790F9734}"/>
              </a:ext>
            </a:extLst>
          </p:cNvPr>
          <p:cNvSpPr>
            <a:spLocks noGrp="1"/>
          </p:cNvSpPr>
          <p:nvPr>
            <p:ph type="title"/>
          </p:nvPr>
        </p:nvSpPr>
        <p:spPr/>
        <p:txBody>
          <a:bodyPr/>
          <a:lstStyle/>
          <a:p>
            <a:r>
              <a:rPr lang="en-US" dirty="0"/>
              <a:t>Diffuse Supernova Neutrino Background (DSNB)</a:t>
            </a:r>
          </a:p>
        </p:txBody>
      </p:sp>
      <p:sp>
        <p:nvSpPr>
          <p:cNvPr id="3" name="Content Placeholder 2">
            <a:extLst>
              <a:ext uri="{FF2B5EF4-FFF2-40B4-BE49-F238E27FC236}">
                <a16:creationId xmlns:a16="http://schemas.microsoft.com/office/drawing/2014/main" id="{262820B1-DEDA-F88E-FBF3-91181D2E389A}"/>
              </a:ext>
            </a:extLst>
          </p:cNvPr>
          <p:cNvSpPr>
            <a:spLocks noGrp="1"/>
          </p:cNvSpPr>
          <p:nvPr>
            <p:ph idx="1"/>
          </p:nvPr>
        </p:nvSpPr>
        <p:spPr>
          <a:xfrm>
            <a:off x="250371" y="1992651"/>
            <a:ext cx="11756572" cy="5023077"/>
          </a:xfrm>
        </p:spPr>
        <p:txBody>
          <a:bodyPr/>
          <a:lstStyle/>
          <a:p>
            <a:r>
              <a:rPr lang="en-US" dirty="0"/>
              <a:t>Or Supernova Relic Neutrinos (SNR)</a:t>
            </a:r>
          </a:p>
        </p:txBody>
      </p:sp>
      <p:sp>
        <p:nvSpPr>
          <p:cNvPr id="4" name="Slide Number Placeholder 3">
            <a:extLst>
              <a:ext uri="{FF2B5EF4-FFF2-40B4-BE49-F238E27FC236}">
                <a16:creationId xmlns:a16="http://schemas.microsoft.com/office/drawing/2014/main" id="{2FE57D3D-D61E-C509-D111-B821F6EF5A0B}"/>
              </a:ext>
            </a:extLst>
          </p:cNvPr>
          <p:cNvSpPr>
            <a:spLocks noGrp="1"/>
          </p:cNvSpPr>
          <p:nvPr>
            <p:ph type="sldNum" sz="quarter" idx="12"/>
          </p:nvPr>
        </p:nvSpPr>
        <p:spPr/>
        <p:txBody>
          <a:bodyPr/>
          <a:lstStyle/>
          <a:p>
            <a:fld id="{1D7ACB1E-03E5-1341-8288-CD36E1F71528}" type="slidenum">
              <a:rPr lang="en-US" smtClean="0"/>
              <a:t>12</a:t>
            </a:fld>
            <a:endParaRPr lang="en-US"/>
          </a:p>
        </p:txBody>
      </p:sp>
      <p:sp>
        <p:nvSpPr>
          <p:cNvPr id="7" name="TextBox 6">
            <a:extLst>
              <a:ext uri="{FF2B5EF4-FFF2-40B4-BE49-F238E27FC236}">
                <a16:creationId xmlns:a16="http://schemas.microsoft.com/office/drawing/2014/main" id="{9CC25AF3-5737-9573-7016-0CB172CA4F88}"/>
              </a:ext>
            </a:extLst>
          </p:cNvPr>
          <p:cNvSpPr txBox="1"/>
          <p:nvPr/>
        </p:nvSpPr>
        <p:spPr>
          <a:xfrm>
            <a:off x="174172" y="801519"/>
            <a:ext cx="8079492" cy="830997"/>
          </a:xfrm>
          <a:prstGeom prst="rect">
            <a:avLst/>
          </a:prstGeom>
          <a:noFill/>
        </p:spPr>
        <p:txBody>
          <a:bodyPr wrap="square" rtlCol="0">
            <a:spAutoFit/>
          </a:bodyPr>
          <a:lstStyle/>
          <a:p>
            <a:r>
              <a:rPr lang="en-US" sz="2400" dirty="0"/>
              <a:t>Expected number of DSNB IBD reactions as a function of year </a:t>
            </a:r>
          </a:p>
          <a:p>
            <a:endParaRPr lang="en-US" sz="2400" dirty="0"/>
          </a:p>
        </p:txBody>
      </p:sp>
      <p:pic>
        <p:nvPicPr>
          <p:cNvPr id="8" name="Picture 7" descr="A graph of different types of energy&#10;&#10;AI-generated content may be incorrect.">
            <a:extLst>
              <a:ext uri="{FF2B5EF4-FFF2-40B4-BE49-F238E27FC236}">
                <a16:creationId xmlns:a16="http://schemas.microsoft.com/office/drawing/2014/main" id="{ED125D7D-0619-786E-CE4D-811E64673626}"/>
              </a:ext>
            </a:extLst>
          </p:cNvPr>
          <p:cNvPicPr>
            <a:picLocks noChangeAspect="1"/>
          </p:cNvPicPr>
          <p:nvPr/>
        </p:nvPicPr>
        <p:blipFill>
          <a:blip r:embed="rId3"/>
          <a:stretch>
            <a:fillRect/>
          </a:stretch>
        </p:blipFill>
        <p:spPr>
          <a:xfrm>
            <a:off x="7699388" y="2661851"/>
            <a:ext cx="3611116" cy="2459944"/>
          </a:xfrm>
          <a:prstGeom prst="rect">
            <a:avLst/>
          </a:prstGeom>
        </p:spPr>
      </p:pic>
      <p:sp>
        <p:nvSpPr>
          <p:cNvPr id="9" name="TextBox 8">
            <a:extLst>
              <a:ext uri="{FF2B5EF4-FFF2-40B4-BE49-F238E27FC236}">
                <a16:creationId xmlns:a16="http://schemas.microsoft.com/office/drawing/2014/main" id="{1EE83426-7572-08C2-5468-C4D2532F3278}"/>
              </a:ext>
            </a:extLst>
          </p:cNvPr>
          <p:cNvSpPr txBox="1"/>
          <p:nvPr/>
        </p:nvSpPr>
        <p:spPr>
          <a:xfrm>
            <a:off x="6906126" y="1382608"/>
            <a:ext cx="5285874" cy="1477328"/>
          </a:xfrm>
          <a:prstGeom prst="rect">
            <a:avLst/>
          </a:prstGeom>
          <a:noFill/>
        </p:spPr>
        <p:txBody>
          <a:bodyPr wrap="square" rtlCol="0">
            <a:spAutoFit/>
          </a:bodyPr>
          <a:lstStyle/>
          <a:p>
            <a:r>
              <a:rPr lang="en-GB" dirty="0"/>
              <a:t>Dashed lines corresponds to the case, in which 30% of the supernovae form black holes and emit higher energy neutrinos corresponding to the neutrino temperature of 8 MeV</a:t>
            </a:r>
            <a:endParaRPr lang="en-US" dirty="0"/>
          </a:p>
          <a:p>
            <a:endParaRPr lang="en-US" dirty="0"/>
          </a:p>
        </p:txBody>
      </p:sp>
      <p:sp>
        <p:nvSpPr>
          <p:cNvPr id="10" name="TextBox 9">
            <a:extLst>
              <a:ext uri="{FF2B5EF4-FFF2-40B4-BE49-F238E27FC236}">
                <a16:creationId xmlns:a16="http://schemas.microsoft.com/office/drawing/2014/main" id="{8392F8E4-B53A-DB8F-B8F5-F0F7229491B3}"/>
              </a:ext>
            </a:extLst>
          </p:cNvPr>
          <p:cNvSpPr txBox="1"/>
          <p:nvPr/>
        </p:nvSpPr>
        <p:spPr>
          <a:xfrm>
            <a:off x="10173428" y="3707157"/>
            <a:ext cx="1833515" cy="369332"/>
          </a:xfrm>
          <a:prstGeom prst="rect">
            <a:avLst/>
          </a:prstGeom>
          <a:solidFill>
            <a:schemeClr val="tx1"/>
          </a:solidFill>
        </p:spPr>
        <p:txBody>
          <a:bodyPr wrap="none" rtlCol="0">
            <a:spAutoFit/>
          </a:bodyPr>
          <a:lstStyle/>
          <a:p>
            <a:r>
              <a:rPr lang="en-US" dirty="0">
                <a:solidFill>
                  <a:schemeClr val="accent6">
                    <a:lumMod val="40000"/>
                    <a:lumOff val="60000"/>
                  </a:schemeClr>
                </a:solidFill>
              </a:rPr>
              <a:t>Diff DSNB models</a:t>
            </a:r>
          </a:p>
        </p:txBody>
      </p:sp>
      <p:sp>
        <p:nvSpPr>
          <p:cNvPr id="11" name="TextBox 10">
            <a:extLst>
              <a:ext uri="{FF2B5EF4-FFF2-40B4-BE49-F238E27FC236}">
                <a16:creationId xmlns:a16="http://schemas.microsoft.com/office/drawing/2014/main" id="{551E8A5E-E123-2223-8379-133D1EC1959A}"/>
              </a:ext>
            </a:extLst>
          </p:cNvPr>
          <p:cNvSpPr txBox="1"/>
          <p:nvPr/>
        </p:nvSpPr>
        <p:spPr>
          <a:xfrm>
            <a:off x="8130627" y="5313760"/>
            <a:ext cx="2748638" cy="369332"/>
          </a:xfrm>
          <a:prstGeom prst="rect">
            <a:avLst/>
          </a:prstGeom>
          <a:noFill/>
        </p:spPr>
        <p:txBody>
          <a:bodyPr wrap="none" rtlCol="0">
            <a:spAutoFit/>
          </a:bodyPr>
          <a:lstStyle/>
          <a:p>
            <a:r>
              <a:rPr lang="en-US" dirty="0"/>
              <a:t>Look in this energy window</a:t>
            </a:r>
          </a:p>
        </p:txBody>
      </p:sp>
      <p:cxnSp>
        <p:nvCxnSpPr>
          <p:cNvPr id="13" name="Straight Arrow Connector 12">
            <a:extLst>
              <a:ext uri="{FF2B5EF4-FFF2-40B4-BE49-F238E27FC236}">
                <a16:creationId xmlns:a16="http://schemas.microsoft.com/office/drawing/2014/main" id="{505FD5CB-A25F-5FC7-1355-CBCDB9892BAE}"/>
              </a:ext>
            </a:extLst>
          </p:cNvPr>
          <p:cNvCxnSpPr/>
          <p:nvPr/>
        </p:nvCxnSpPr>
        <p:spPr>
          <a:xfrm flipV="1">
            <a:off x="9249706" y="4650750"/>
            <a:ext cx="180474" cy="62564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2F5D95E-BD24-D275-2FE6-8CBD8778B405}"/>
              </a:ext>
            </a:extLst>
          </p:cNvPr>
          <p:cNvSpPr txBox="1"/>
          <p:nvPr/>
        </p:nvSpPr>
        <p:spPr>
          <a:xfrm>
            <a:off x="187503" y="5760442"/>
            <a:ext cx="11371834" cy="1200329"/>
          </a:xfrm>
          <a:prstGeom prst="rect">
            <a:avLst/>
          </a:prstGeom>
          <a:noFill/>
        </p:spPr>
        <p:txBody>
          <a:bodyPr wrap="square" rtlCol="0">
            <a:spAutoFit/>
          </a:bodyPr>
          <a:lstStyle/>
          <a:p>
            <a:r>
              <a:rPr lang="en-US" sz="2400" dirty="0"/>
              <a:t>Challenge is separation from atmospheric spallation backgrounds</a:t>
            </a:r>
          </a:p>
          <a:p>
            <a:r>
              <a:rPr lang="en-GB" sz="2400" dirty="0">
                <a:solidFill>
                  <a:schemeClr val="accent6">
                    <a:lumMod val="40000"/>
                    <a:lumOff val="60000"/>
                  </a:schemeClr>
                </a:solidFill>
              </a:rPr>
              <a:t>4.2 (5.7) sigma discovery potential after 10 (20) years, with 70 (140) signal events</a:t>
            </a:r>
          </a:p>
          <a:p>
            <a:endParaRPr lang="en-US" sz="2400" dirty="0"/>
          </a:p>
        </p:txBody>
      </p:sp>
      <p:pic>
        <p:nvPicPr>
          <p:cNvPr id="12" name="Picture 11" descr="A graph with a red line and blue line&#10;&#10;AI-generated content may be incorrect.">
            <a:extLst>
              <a:ext uri="{FF2B5EF4-FFF2-40B4-BE49-F238E27FC236}">
                <a16:creationId xmlns:a16="http://schemas.microsoft.com/office/drawing/2014/main" id="{7A67D495-420E-1225-CF63-6E65CAE5946C}"/>
              </a:ext>
            </a:extLst>
          </p:cNvPr>
          <p:cNvPicPr>
            <a:picLocks noChangeAspect="1"/>
          </p:cNvPicPr>
          <p:nvPr/>
        </p:nvPicPr>
        <p:blipFill>
          <a:blip r:embed="rId4"/>
          <a:stretch>
            <a:fillRect/>
          </a:stretch>
        </p:blipFill>
        <p:spPr>
          <a:xfrm>
            <a:off x="337295" y="1382608"/>
            <a:ext cx="6172200" cy="4216400"/>
          </a:xfrm>
          <a:prstGeom prst="rect">
            <a:avLst/>
          </a:prstGeom>
        </p:spPr>
      </p:pic>
    </p:spTree>
    <p:extLst>
      <p:ext uri="{BB962C8B-B14F-4D97-AF65-F5344CB8AC3E}">
        <p14:creationId xmlns:p14="http://schemas.microsoft.com/office/powerpoint/2010/main" val="792111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5D2EE-A9FE-BDD6-B4EF-B3E807695BE7}"/>
              </a:ext>
            </a:extLst>
          </p:cNvPr>
          <p:cNvSpPr>
            <a:spLocks noGrp="1"/>
          </p:cNvSpPr>
          <p:nvPr>
            <p:ph type="title"/>
          </p:nvPr>
        </p:nvSpPr>
        <p:spPr/>
        <p:txBody>
          <a:bodyPr/>
          <a:lstStyle/>
          <a:p>
            <a:r>
              <a:rPr lang="en-US" dirty="0"/>
              <a:t>High Energy Astrophysical Neutrinos</a:t>
            </a:r>
          </a:p>
        </p:txBody>
      </p:sp>
      <p:sp>
        <p:nvSpPr>
          <p:cNvPr id="4" name="Slide Number Placeholder 3">
            <a:extLst>
              <a:ext uri="{FF2B5EF4-FFF2-40B4-BE49-F238E27FC236}">
                <a16:creationId xmlns:a16="http://schemas.microsoft.com/office/drawing/2014/main" id="{859923E2-331F-9E57-982A-8526D7948976}"/>
              </a:ext>
            </a:extLst>
          </p:cNvPr>
          <p:cNvSpPr>
            <a:spLocks noGrp="1"/>
          </p:cNvSpPr>
          <p:nvPr>
            <p:ph type="sldNum" sz="quarter" idx="12"/>
          </p:nvPr>
        </p:nvSpPr>
        <p:spPr/>
        <p:txBody>
          <a:bodyPr/>
          <a:lstStyle/>
          <a:p>
            <a:fld id="{1D7ACB1E-03E5-1341-8288-CD36E1F71528}" type="slidenum">
              <a:rPr lang="en-US" smtClean="0"/>
              <a:t>13</a:t>
            </a:fld>
            <a:endParaRPr lang="en-US"/>
          </a:p>
        </p:txBody>
      </p:sp>
      <p:sp>
        <p:nvSpPr>
          <p:cNvPr id="6" name="TextBox 5">
            <a:extLst>
              <a:ext uri="{FF2B5EF4-FFF2-40B4-BE49-F238E27FC236}">
                <a16:creationId xmlns:a16="http://schemas.microsoft.com/office/drawing/2014/main" id="{0F3A4EA8-F7B4-77ED-74C0-F25C92491A2D}"/>
              </a:ext>
            </a:extLst>
          </p:cNvPr>
          <p:cNvSpPr txBox="1"/>
          <p:nvPr/>
        </p:nvSpPr>
        <p:spPr>
          <a:xfrm>
            <a:off x="159940" y="1028233"/>
            <a:ext cx="8995527" cy="1200329"/>
          </a:xfrm>
          <a:prstGeom prst="rect">
            <a:avLst/>
          </a:prstGeom>
          <a:noFill/>
        </p:spPr>
        <p:txBody>
          <a:bodyPr wrap="square">
            <a:spAutoFit/>
          </a:bodyPr>
          <a:lstStyle/>
          <a:p>
            <a:r>
              <a:rPr lang="en-US" sz="2400" dirty="0">
                <a:cs typeface="Times New Roman" panose="02020603050405020304" pitchFamily="18" charset="0"/>
              </a:rPr>
              <a:t>- ~1000 events/yr in TeV region from upgoing muon sample</a:t>
            </a:r>
          </a:p>
          <a:p>
            <a:r>
              <a:rPr lang="en-US" sz="2400" dirty="0">
                <a:cs typeface="Times New Roman" panose="02020603050405020304" pitchFamily="18" charset="0"/>
              </a:rPr>
              <a:t> - Fill the “gap” between accelerator neutrinos and neutrino telescopes </a:t>
            </a:r>
          </a:p>
          <a:p>
            <a:r>
              <a:rPr lang="en-US" sz="2400" dirty="0">
                <a:cs typeface="Times New Roman" panose="02020603050405020304" pitchFamily="18" charset="0"/>
              </a:rPr>
              <a:t> - Prompt neutrinos, galactic plane neutrinos, etc</a:t>
            </a:r>
          </a:p>
        </p:txBody>
      </p:sp>
      <p:pic>
        <p:nvPicPr>
          <p:cNvPr id="7" name="Picture 6">
            <a:extLst>
              <a:ext uri="{FF2B5EF4-FFF2-40B4-BE49-F238E27FC236}">
                <a16:creationId xmlns:a16="http://schemas.microsoft.com/office/drawing/2014/main" id="{E1DFBE0E-AD39-3BA7-08B3-0B3FC1EDC7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2869" y="2995216"/>
            <a:ext cx="4948098" cy="3225479"/>
          </a:xfrm>
          <a:prstGeom prst="rect">
            <a:avLst/>
          </a:prstGeom>
        </p:spPr>
      </p:pic>
      <p:sp>
        <p:nvSpPr>
          <p:cNvPr id="9" name="Can 8">
            <a:extLst>
              <a:ext uri="{FF2B5EF4-FFF2-40B4-BE49-F238E27FC236}">
                <a16:creationId xmlns:a16="http://schemas.microsoft.com/office/drawing/2014/main" id="{D98CCD4F-DF68-EAC6-543C-929F6424DFE7}"/>
              </a:ext>
            </a:extLst>
          </p:cNvPr>
          <p:cNvSpPr/>
          <p:nvPr/>
        </p:nvSpPr>
        <p:spPr>
          <a:xfrm>
            <a:off x="9570954" y="501632"/>
            <a:ext cx="1498611" cy="1620110"/>
          </a:xfrm>
          <a:prstGeom prst="ca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400" dirty="0"/>
          </a:p>
        </p:txBody>
      </p:sp>
      <p:cxnSp>
        <p:nvCxnSpPr>
          <p:cNvPr id="10" name="Straight Arrow Connector 9">
            <a:extLst>
              <a:ext uri="{FF2B5EF4-FFF2-40B4-BE49-F238E27FC236}">
                <a16:creationId xmlns:a16="http://schemas.microsoft.com/office/drawing/2014/main" id="{6368C89E-C59B-1E6F-2978-1C721705F6E1}"/>
              </a:ext>
            </a:extLst>
          </p:cNvPr>
          <p:cNvCxnSpPr/>
          <p:nvPr/>
        </p:nvCxnSpPr>
        <p:spPr>
          <a:xfrm flipH="1">
            <a:off x="10543259" y="294564"/>
            <a:ext cx="540511" cy="994339"/>
          </a:xfrm>
          <a:prstGeom prst="straightConnector1">
            <a:avLst/>
          </a:prstGeom>
          <a:ln w="57150">
            <a:solidFill>
              <a:srgbClr val="0070C0"/>
            </a:solidFill>
            <a:prstDash val="dash"/>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BE549F78-5679-870B-182B-80EFD62F2D6F}"/>
              </a:ext>
            </a:extLst>
          </p:cNvPr>
          <p:cNvCxnSpPr>
            <a:cxnSpLocks/>
          </p:cNvCxnSpPr>
          <p:nvPr/>
        </p:nvCxnSpPr>
        <p:spPr>
          <a:xfrm>
            <a:off x="10545354" y="1288903"/>
            <a:ext cx="116913" cy="497170"/>
          </a:xfrm>
          <a:prstGeom prst="straightConnector1">
            <a:avLst/>
          </a:prstGeom>
          <a:ln w="57150">
            <a:solidFill>
              <a:srgbClr val="0070C0"/>
            </a:solidFill>
            <a:prstDash val="solid"/>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77178272-2EFF-DE1D-0FA4-6613AE6685FE}"/>
              </a:ext>
            </a:extLst>
          </p:cNvPr>
          <p:cNvSpPr txBox="1"/>
          <p:nvPr/>
        </p:nvSpPr>
        <p:spPr>
          <a:xfrm>
            <a:off x="11129935" y="550239"/>
            <a:ext cx="1062065" cy="738664"/>
          </a:xfrm>
          <a:prstGeom prst="rect">
            <a:avLst/>
          </a:prstGeom>
          <a:noFill/>
        </p:spPr>
        <p:txBody>
          <a:bodyPr wrap="square" rtlCol="0">
            <a:spAutoFit/>
          </a:bodyPr>
          <a:lstStyle/>
          <a:p>
            <a:r>
              <a:rPr lang="en-GB" sz="1400" dirty="0">
                <a:solidFill>
                  <a:srgbClr val="0070C0"/>
                </a:solidFill>
                <a:latin typeface="Arial"/>
                <a:cs typeface="Arial"/>
                <a:sym typeface="Wingdings"/>
              </a:rPr>
              <a:t>Fully Contained (FC)</a:t>
            </a:r>
            <a:endParaRPr lang="en-GB" sz="1400" dirty="0">
              <a:solidFill>
                <a:srgbClr val="0070C0"/>
              </a:solidFill>
            </a:endParaRPr>
          </a:p>
        </p:txBody>
      </p:sp>
      <p:cxnSp>
        <p:nvCxnSpPr>
          <p:cNvPr id="13" name="Straight Arrow Connector 12">
            <a:extLst>
              <a:ext uri="{FF2B5EF4-FFF2-40B4-BE49-F238E27FC236}">
                <a16:creationId xmlns:a16="http://schemas.microsoft.com/office/drawing/2014/main" id="{948D34B2-AC77-7E18-795E-47B128CB395A}"/>
              </a:ext>
            </a:extLst>
          </p:cNvPr>
          <p:cNvCxnSpPr>
            <a:cxnSpLocks/>
          </p:cNvCxnSpPr>
          <p:nvPr/>
        </p:nvCxnSpPr>
        <p:spPr>
          <a:xfrm>
            <a:off x="9763875" y="327988"/>
            <a:ext cx="124229" cy="1000233"/>
          </a:xfrm>
          <a:prstGeom prst="straightConnector1">
            <a:avLst/>
          </a:prstGeom>
          <a:ln w="57150">
            <a:solidFill>
              <a:srgbClr val="00B050"/>
            </a:solidFill>
            <a:prstDash val="dash"/>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BDDBD384-7E97-B116-4C51-22C7592E14B4}"/>
              </a:ext>
            </a:extLst>
          </p:cNvPr>
          <p:cNvCxnSpPr>
            <a:cxnSpLocks/>
          </p:cNvCxnSpPr>
          <p:nvPr/>
        </p:nvCxnSpPr>
        <p:spPr>
          <a:xfrm flipH="1">
            <a:off x="9672583" y="1328222"/>
            <a:ext cx="208698" cy="1374691"/>
          </a:xfrm>
          <a:prstGeom prst="straightConnector1">
            <a:avLst/>
          </a:prstGeom>
          <a:ln w="57150">
            <a:solidFill>
              <a:srgbClr val="00B050"/>
            </a:solidFill>
            <a:prstDash val="solid"/>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CD9C358A-2AF9-14CE-0F9A-E55D39B645A3}"/>
              </a:ext>
            </a:extLst>
          </p:cNvPr>
          <p:cNvSpPr txBox="1"/>
          <p:nvPr/>
        </p:nvSpPr>
        <p:spPr>
          <a:xfrm>
            <a:off x="8641517" y="584827"/>
            <a:ext cx="1025897" cy="738664"/>
          </a:xfrm>
          <a:prstGeom prst="rect">
            <a:avLst/>
          </a:prstGeom>
          <a:noFill/>
        </p:spPr>
        <p:txBody>
          <a:bodyPr wrap="square" rtlCol="0">
            <a:spAutoFit/>
          </a:bodyPr>
          <a:lstStyle/>
          <a:p>
            <a:r>
              <a:rPr lang="en-GB" sz="1400" dirty="0">
                <a:solidFill>
                  <a:srgbClr val="00B050"/>
                </a:solidFill>
                <a:latin typeface="Arial"/>
                <a:cs typeface="Arial"/>
                <a:sym typeface="Wingdings"/>
              </a:rPr>
              <a:t>Partially Contained (PC)</a:t>
            </a:r>
            <a:endParaRPr lang="en-GB" sz="1400" dirty="0">
              <a:solidFill>
                <a:srgbClr val="00B050"/>
              </a:solidFill>
            </a:endParaRPr>
          </a:p>
        </p:txBody>
      </p:sp>
      <p:cxnSp>
        <p:nvCxnSpPr>
          <p:cNvPr id="16" name="Straight Arrow Connector 15">
            <a:extLst>
              <a:ext uri="{FF2B5EF4-FFF2-40B4-BE49-F238E27FC236}">
                <a16:creationId xmlns:a16="http://schemas.microsoft.com/office/drawing/2014/main" id="{2EB70100-3557-F729-CB1E-3F83474328B5}"/>
              </a:ext>
            </a:extLst>
          </p:cNvPr>
          <p:cNvCxnSpPr>
            <a:cxnSpLocks/>
          </p:cNvCxnSpPr>
          <p:nvPr/>
        </p:nvCxnSpPr>
        <p:spPr>
          <a:xfrm flipV="1">
            <a:off x="10212344" y="136523"/>
            <a:ext cx="284750" cy="2274397"/>
          </a:xfrm>
          <a:prstGeom prst="straightConnector1">
            <a:avLst/>
          </a:prstGeom>
          <a:ln w="57150">
            <a:solidFill>
              <a:srgbClr val="C00000"/>
            </a:solidFill>
            <a:prstDash val="solid"/>
            <a:tailEnd type="triangle"/>
          </a:ln>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FBB7FF03-8B74-8F3B-E96A-21AF35F61DD7}"/>
              </a:ext>
            </a:extLst>
          </p:cNvPr>
          <p:cNvSpPr txBox="1"/>
          <p:nvPr/>
        </p:nvSpPr>
        <p:spPr>
          <a:xfrm>
            <a:off x="11066899" y="1754506"/>
            <a:ext cx="1310482" cy="954107"/>
          </a:xfrm>
          <a:prstGeom prst="rect">
            <a:avLst/>
          </a:prstGeom>
          <a:noFill/>
        </p:spPr>
        <p:txBody>
          <a:bodyPr wrap="square" rtlCol="0">
            <a:spAutoFit/>
          </a:bodyPr>
          <a:lstStyle/>
          <a:p>
            <a:r>
              <a:rPr lang="en-GB" sz="1400" b="1" dirty="0">
                <a:solidFill>
                  <a:srgbClr val="C00000"/>
                </a:solidFill>
                <a:latin typeface="Arial"/>
                <a:cs typeface="Arial"/>
                <a:sym typeface="Wingdings"/>
              </a:rPr>
              <a:t>Through-going Up-going muon</a:t>
            </a:r>
          </a:p>
          <a:p>
            <a:r>
              <a:rPr lang="en-GB" sz="1400" b="1" dirty="0">
                <a:solidFill>
                  <a:srgbClr val="C00000"/>
                </a:solidFill>
                <a:latin typeface="Arial"/>
                <a:cs typeface="Arial"/>
                <a:sym typeface="Wingdings"/>
              </a:rPr>
              <a:t>(Up-mu)</a:t>
            </a:r>
            <a:endParaRPr lang="en-GB" sz="1400" b="1" dirty="0">
              <a:solidFill>
                <a:srgbClr val="C00000"/>
              </a:solidFill>
            </a:endParaRPr>
          </a:p>
        </p:txBody>
      </p:sp>
      <p:pic>
        <p:nvPicPr>
          <p:cNvPr id="5" name="Picture 4">
            <a:extLst>
              <a:ext uri="{FF2B5EF4-FFF2-40B4-BE49-F238E27FC236}">
                <a16:creationId xmlns:a16="http://schemas.microsoft.com/office/drawing/2014/main" id="{AB8CDAFF-CBF8-AF92-9DE1-533D40932045}"/>
              </a:ext>
            </a:extLst>
          </p:cNvPr>
          <p:cNvPicPr>
            <a:picLocks noChangeAspect="1"/>
          </p:cNvPicPr>
          <p:nvPr/>
        </p:nvPicPr>
        <p:blipFill>
          <a:blip r:embed="rId4"/>
          <a:stretch>
            <a:fillRect/>
          </a:stretch>
        </p:blipFill>
        <p:spPr>
          <a:xfrm>
            <a:off x="218820" y="2597164"/>
            <a:ext cx="6299782" cy="3868568"/>
          </a:xfrm>
          <a:prstGeom prst="rect">
            <a:avLst/>
          </a:prstGeom>
        </p:spPr>
      </p:pic>
      <p:grpSp>
        <p:nvGrpSpPr>
          <p:cNvPr id="8" name="Group 7">
            <a:extLst>
              <a:ext uri="{FF2B5EF4-FFF2-40B4-BE49-F238E27FC236}">
                <a16:creationId xmlns:a16="http://schemas.microsoft.com/office/drawing/2014/main" id="{3AED639C-EC4B-3D0E-E234-C7A3B52F7011}"/>
              </a:ext>
            </a:extLst>
          </p:cNvPr>
          <p:cNvGrpSpPr/>
          <p:nvPr/>
        </p:nvGrpSpPr>
        <p:grpSpPr>
          <a:xfrm>
            <a:off x="830579" y="2803811"/>
            <a:ext cx="4876557" cy="2283565"/>
            <a:chOff x="830579" y="2803811"/>
            <a:chExt cx="4876557" cy="2283565"/>
          </a:xfrm>
        </p:grpSpPr>
        <p:grpSp>
          <p:nvGrpSpPr>
            <p:cNvPr id="19" name="Group 18">
              <a:extLst>
                <a:ext uri="{FF2B5EF4-FFF2-40B4-BE49-F238E27FC236}">
                  <a16:creationId xmlns:a16="http://schemas.microsoft.com/office/drawing/2014/main" id="{CAF11797-1435-77DC-11CA-57D28A6B3CFB}"/>
                </a:ext>
              </a:extLst>
            </p:cNvPr>
            <p:cNvGrpSpPr/>
            <p:nvPr/>
          </p:nvGrpSpPr>
          <p:grpSpPr>
            <a:xfrm>
              <a:off x="2036464" y="4270287"/>
              <a:ext cx="423836" cy="98810"/>
              <a:chOff x="7810125" y="3364462"/>
              <a:chExt cx="423836" cy="98810"/>
            </a:xfrm>
          </p:grpSpPr>
          <p:cxnSp>
            <p:nvCxnSpPr>
              <p:cNvPr id="20" name="Straight Connector 19">
                <a:extLst>
                  <a:ext uri="{FF2B5EF4-FFF2-40B4-BE49-F238E27FC236}">
                    <a16:creationId xmlns:a16="http://schemas.microsoft.com/office/drawing/2014/main" id="{C5837045-5985-A44E-ACA1-708E298AF41C}"/>
                  </a:ext>
                </a:extLst>
              </p:cNvPr>
              <p:cNvCxnSpPr>
                <a:cxnSpLocks/>
              </p:cNvCxnSpPr>
              <p:nvPr/>
            </p:nvCxnSpPr>
            <p:spPr>
              <a:xfrm flipV="1">
                <a:off x="8033753" y="3364462"/>
                <a:ext cx="0" cy="98810"/>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cxnSp>
            <p:nvCxnSpPr>
              <p:cNvPr id="21" name="Straight Connector 20">
                <a:extLst>
                  <a:ext uri="{FF2B5EF4-FFF2-40B4-BE49-F238E27FC236}">
                    <a16:creationId xmlns:a16="http://schemas.microsoft.com/office/drawing/2014/main" id="{AAFA8F91-0D8D-C378-90B1-41AD8371101E}"/>
                  </a:ext>
                </a:extLst>
              </p:cNvPr>
              <p:cNvCxnSpPr>
                <a:cxnSpLocks/>
              </p:cNvCxnSpPr>
              <p:nvPr/>
            </p:nvCxnSpPr>
            <p:spPr>
              <a:xfrm flipV="1">
                <a:off x="7810125" y="3408152"/>
                <a:ext cx="423836" cy="2537"/>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grpSp>
        <p:grpSp>
          <p:nvGrpSpPr>
            <p:cNvPr id="22" name="Group 21">
              <a:extLst>
                <a:ext uri="{FF2B5EF4-FFF2-40B4-BE49-F238E27FC236}">
                  <a16:creationId xmlns:a16="http://schemas.microsoft.com/office/drawing/2014/main" id="{A10D48D4-BE3E-7367-0A82-4E2ED5522971}"/>
                </a:ext>
              </a:extLst>
            </p:cNvPr>
            <p:cNvGrpSpPr/>
            <p:nvPr/>
          </p:nvGrpSpPr>
          <p:grpSpPr>
            <a:xfrm>
              <a:off x="2030749" y="3147705"/>
              <a:ext cx="550127" cy="189571"/>
              <a:chOff x="6096000" y="3109331"/>
              <a:chExt cx="550127" cy="189571"/>
            </a:xfrm>
          </p:grpSpPr>
          <p:cxnSp>
            <p:nvCxnSpPr>
              <p:cNvPr id="23" name="Straight Connector 22">
                <a:extLst>
                  <a:ext uri="{FF2B5EF4-FFF2-40B4-BE49-F238E27FC236}">
                    <a16:creationId xmlns:a16="http://schemas.microsoft.com/office/drawing/2014/main" id="{EDDFD89E-1FA3-0A99-CB75-282FDBAF915A}"/>
                  </a:ext>
                </a:extLst>
              </p:cNvPr>
              <p:cNvCxnSpPr/>
              <p:nvPr/>
            </p:nvCxnSpPr>
            <p:spPr>
              <a:xfrm>
                <a:off x="6096000" y="3204117"/>
                <a:ext cx="550127" cy="0"/>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cxnSp>
            <p:nvCxnSpPr>
              <p:cNvPr id="24" name="Straight Connector 23">
                <a:extLst>
                  <a:ext uri="{FF2B5EF4-FFF2-40B4-BE49-F238E27FC236}">
                    <a16:creationId xmlns:a16="http://schemas.microsoft.com/office/drawing/2014/main" id="{0B76177A-B487-4C53-262F-8C79D3C0095D}"/>
                  </a:ext>
                </a:extLst>
              </p:cNvPr>
              <p:cNvCxnSpPr>
                <a:cxnSpLocks/>
              </p:cNvCxnSpPr>
              <p:nvPr/>
            </p:nvCxnSpPr>
            <p:spPr>
              <a:xfrm flipV="1">
                <a:off x="6371063" y="3109331"/>
                <a:ext cx="0" cy="189571"/>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grpSp>
        <p:sp>
          <p:nvSpPr>
            <p:cNvPr id="25" name="TextBox 24">
              <a:extLst>
                <a:ext uri="{FF2B5EF4-FFF2-40B4-BE49-F238E27FC236}">
                  <a16:creationId xmlns:a16="http://schemas.microsoft.com/office/drawing/2014/main" id="{7FE7AE06-639E-5029-04B2-7560812BD282}"/>
                </a:ext>
              </a:extLst>
            </p:cNvPr>
            <p:cNvSpPr txBox="1"/>
            <p:nvPr/>
          </p:nvSpPr>
          <p:spPr>
            <a:xfrm>
              <a:off x="2534539" y="2803811"/>
              <a:ext cx="3172597" cy="646331"/>
            </a:xfrm>
            <a:prstGeom prst="rect">
              <a:avLst/>
            </a:prstGeom>
            <a:noFill/>
            <a:ln w="12700">
              <a:noFill/>
            </a:ln>
          </p:spPr>
          <p:txBody>
            <a:bodyPr wrap="square">
              <a:spAutoFit/>
            </a:bodyPr>
            <a:lstStyle/>
            <a:p>
              <a:r>
                <a:rPr lang="en-US" sz="1800" dirty="0">
                  <a:solidFill>
                    <a:srgbClr val="FF0000"/>
                  </a:solidFill>
                  <a:latin typeface="Times New Roman" panose="02020603050405020304" pitchFamily="18" charset="0"/>
                  <a:cs typeface="Times New Roman" panose="02020603050405020304" pitchFamily="18" charset="0"/>
                </a:rPr>
                <a:t>Super-Kamiokande</a:t>
              </a:r>
            </a:p>
            <a:p>
              <a:r>
                <a:rPr lang="en-US" dirty="0">
                  <a:solidFill>
                    <a:srgbClr val="3333FF"/>
                  </a:solidFill>
                  <a:latin typeface="Times New Roman" panose="02020603050405020304" pitchFamily="18" charset="0"/>
                  <a:cs typeface="Times New Roman" panose="02020603050405020304" pitchFamily="18" charset="0"/>
                </a:rPr>
                <a:t>Hyper-Kamiokande (sensitivity)</a:t>
              </a:r>
              <a:endParaRPr lang="en-GB" dirty="0">
                <a:solidFill>
                  <a:srgbClr val="3333FF"/>
                </a:solidFill>
              </a:endParaRPr>
            </a:p>
          </p:txBody>
        </p:sp>
        <p:grpSp>
          <p:nvGrpSpPr>
            <p:cNvPr id="26" name="Group 25">
              <a:extLst>
                <a:ext uri="{FF2B5EF4-FFF2-40B4-BE49-F238E27FC236}">
                  <a16:creationId xmlns:a16="http://schemas.microsoft.com/office/drawing/2014/main" id="{6216FD05-F221-AB9F-3F9E-A4A519822CB4}"/>
                </a:ext>
              </a:extLst>
            </p:cNvPr>
            <p:cNvGrpSpPr/>
            <p:nvPr/>
          </p:nvGrpSpPr>
          <p:grpSpPr>
            <a:xfrm>
              <a:off x="830579" y="4208817"/>
              <a:ext cx="550127" cy="98810"/>
              <a:chOff x="7758690" y="3364462"/>
              <a:chExt cx="550127" cy="98810"/>
            </a:xfrm>
          </p:grpSpPr>
          <p:cxnSp>
            <p:nvCxnSpPr>
              <p:cNvPr id="27" name="Straight Connector 26">
                <a:extLst>
                  <a:ext uri="{FF2B5EF4-FFF2-40B4-BE49-F238E27FC236}">
                    <a16:creationId xmlns:a16="http://schemas.microsoft.com/office/drawing/2014/main" id="{633A1533-C830-46E3-2EBB-F36039F7B26E}"/>
                  </a:ext>
                </a:extLst>
              </p:cNvPr>
              <p:cNvCxnSpPr>
                <a:cxnSpLocks/>
              </p:cNvCxnSpPr>
              <p:nvPr/>
            </p:nvCxnSpPr>
            <p:spPr>
              <a:xfrm flipV="1">
                <a:off x="8033753" y="3364462"/>
                <a:ext cx="0" cy="98810"/>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cxnSp>
            <p:nvCxnSpPr>
              <p:cNvPr id="28" name="Straight Connector 27">
                <a:extLst>
                  <a:ext uri="{FF2B5EF4-FFF2-40B4-BE49-F238E27FC236}">
                    <a16:creationId xmlns:a16="http://schemas.microsoft.com/office/drawing/2014/main" id="{EC108F31-F38F-8930-507A-46E70E7D239F}"/>
                  </a:ext>
                </a:extLst>
              </p:cNvPr>
              <p:cNvCxnSpPr/>
              <p:nvPr/>
            </p:nvCxnSpPr>
            <p:spPr>
              <a:xfrm>
                <a:off x="7758690" y="3410689"/>
                <a:ext cx="550127" cy="0"/>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grpSp>
        <p:grpSp>
          <p:nvGrpSpPr>
            <p:cNvPr id="29" name="Group 28">
              <a:extLst>
                <a:ext uri="{FF2B5EF4-FFF2-40B4-BE49-F238E27FC236}">
                  <a16:creationId xmlns:a16="http://schemas.microsoft.com/office/drawing/2014/main" id="{201CB9AC-0E30-7B0F-251A-6DCC0B41DA00}"/>
                </a:ext>
              </a:extLst>
            </p:cNvPr>
            <p:cNvGrpSpPr/>
            <p:nvPr/>
          </p:nvGrpSpPr>
          <p:grpSpPr>
            <a:xfrm>
              <a:off x="1411186" y="4259616"/>
              <a:ext cx="550127" cy="98810"/>
              <a:chOff x="7758690" y="3364462"/>
              <a:chExt cx="550127" cy="98810"/>
            </a:xfrm>
          </p:grpSpPr>
          <p:cxnSp>
            <p:nvCxnSpPr>
              <p:cNvPr id="30" name="Straight Connector 29">
                <a:extLst>
                  <a:ext uri="{FF2B5EF4-FFF2-40B4-BE49-F238E27FC236}">
                    <a16:creationId xmlns:a16="http://schemas.microsoft.com/office/drawing/2014/main" id="{7AF83579-9BA7-B1CF-AACB-606BB0CE1FC1}"/>
                  </a:ext>
                </a:extLst>
              </p:cNvPr>
              <p:cNvCxnSpPr>
                <a:cxnSpLocks/>
              </p:cNvCxnSpPr>
              <p:nvPr/>
            </p:nvCxnSpPr>
            <p:spPr>
              <a:xfrm flipV="1">
                <a:off x="8033753" y="3364462"/>
                <a:ext cx="0" cy="98810"/>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cxnSp>
            <p:nvCxnSpPr>
              <p:cNvPr id="31" name="Straight Connector 30">
                <a:extLst>
                  <a:ext uri="{FF2B5EF4-FFF2-40B4-BE49-F238E27FC236}">
                    <a16:creationId xmlns:a16="http://schemas.microsoft.com/office/drawing/2014/main" id="{4B0CBA34-714F-9E48-D86A-38417FF8E44B}"/>
                  </a:ext>
                </a:extLst>
              </p:cNvPr>
              <p:cNvCxnSpPr/>
              <p:nvPr/>
            </p:nvCxnSpPr>
            <p:spPr>
              <a:xfrm>
                <a:off x="7758690" y="3410689"/>
                <a:ext cx="550127" cy="0"/>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grpSp>
        <p:grpSp>
          <p:nvGrpSpPr>
            <p:cNvPr id="32" name="Group 31">
              <a:extLst>
                <a:ext uri="{FF2B5EF4-FFF2-40B4-BE49-F238E27FC236}">
                  <a16:creationId xmlns:a16="http://schemas.microsoft.com/office/drawing/2014/main" id="{265E6515-E633-70AE-5BE0-9953986B2310}"/>
                </a:ext>
              </a:extLst>
            </p:cNvPr>
            <p:cNvGrpSpPr/>
            <p:nvPr/>
          </p:nvGrpSpPr>
          <p:grpSpPr>
            <a:xfrm>
              <a:off x="2987750" y="4230496"/>
              <a:ext cx="840525" cy="283462"/>
              <a:chOff x="7430168" y="4508065"/>
              <a:chExt cx="840525" cy="283462"/>
            </a:xfrm>
          </p:grpSpPr>
          <p:cxnSp>
            <p:nvCxnSpPr>
              <p:cNvPr id="33" name="Straight Connector 32">
                <a:extLst>
                  <a:ext uri="{FF2B5EF4-FFF2-40B4-BE49-F238E27FC236}">
                    <a16:creationId xmlns:a16="http://schemas.microsoft.com/office/drawing/2014/main" id="{A475AA34-72E7-657C-D047-631661D03426}"/>
                  </a:ext>
                </a:extLst>
              </p:cNvPr>
              <p:cNvCxnSpPr>
                <a:cxnSpLocks/>
              </p:cNvCxnSpPr>
              <p:nvPr/>
            </p:nvCxnSpPr>
            <p:spPr>
              <a:xfrm flipV="1">
                <a:off x="7819531" y="4508065"/>
                <a:ext cx="0" cy="283462"/>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cxnSp>
            <p:nvCxnSpPr>
              <p:cNvPr id="34" name="Straight Connector 33">
                <a:extLst>
                  <a:ext uri="{FF2B5EF4-FFF2-40B4-BE49-F238E27FC236}">
                    <a16:creationId xmlns:a16="http://schemas.microsoft.com/office/drawing/2014/main" id="{15723BEA-70DA-309A-2782-11C8A8FBD6AA}"/>
                  </a:ext>
                </a:extLst>
              </p:cNvPr>
              <p:cNvCxnSpPr>
                <a:cxnSpLocks/>
              </p:cNvCxnSpPr>
              <p:nvPr/>
            </p:nvCxnSpPr>
            <p:spPr>
              <a:xfrm>
                <a:off x="7430168" y="4634302"/>
                <a:ext cx="840525" cy="0"/>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grpSp>
        <p:grpSp>
          <p:nvGrpSpPr>
            <p:cNvPr id="35" name="Group 34">
              <a:extLst>
                <a:ext uri="{FF2B5EF4-FFF2-40B4-BE49-F238E27FC236}">
                  <a16:creationId xmlns:a16="http://schemas.microsoft.com/office/drawing/2014/main" id="{C570BB49-0856-6BA2-6100-309FF4F84B57}"/>
                </a:ext>
              </a:extLst>
            </p:cNvPr>
            <p:cNvGrpSpPr/>
            <p:nvPr/>
          </p:nvGrpSpPr>
          <p:grpSpPr>
            <a:xfrm>
              <a:off x="2488875" y="4304703"/>
              <a:ext cx="460216" cy="98810"/>
              <a:chOff x="7810125" y="3364462"/>
              <a:chExt cx="460216" cy="98810"/>
            </a:xfrm>
          </p:grpSpPr>
          <p:cxnSp>
            <p:nvCxnSpPr>
              <p:cNvPr id="36" name="Straight Connector 35">
                <a:extLst>
                  <a:ext uri="{FF2B5EF4-FFF2-40B4-BE49-F238E27FC236}">
                    <a16:creationId xmlns:a16="http://schemas.microsoft.com/office/drawing/2014/main" id="{E19423F1-5694-7D0A-539E-436E0DB01D2E}"/>
                  </a:ext>
                </a:extLst>
              </p:cNvPr>
              <p:cNvCxnSpPr>
                <a:cxnSpLocks/>
              </p:cNvCxnSpPr>
              <p:nvPr/>
            </p:nvCxnSpPr>
            <p:spPr>
              <a:xfrm flipV="1">
                <a:off x="8033753" y="3364462"/>
                <a:ext cx="0" cy="98810"/>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cxnSp>
            <p:nvCxnSpPr>
              <p:cNvPr id="37" name="Straight Connector 36">
                <a:extLst>
                  <a:ext uri="{FF2B5EF4-FFF2-40B4-BE49-F238E27FC236}">
                    <a16:creationId xmlns:a16="http://schemas.microsoft.com/office/drawing/2014/main" id="{8C41209F-B3EB-0350-12F0-244CEA8AA37C}"/>
                  </a:ext>
                </a:extLst>
              </p:cNvPr>
              <p:cNvCxnSpPr>
                <a:cxnSpLocks/>
              </p:cNvCxnSpPr>
              <p:nvPr/>
            </p:nvCxnSpPr>
            <p:spPr>
              <a:xfrm>
                <a:off x="7810125" y="3382979"/>
                <a:ext cx="460216" cy="0"/>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grpSp>
        <p:grpSp>
          <p:nvGrpSpPr>
            <p:cNvPr id="38" name="Group 37">
              <a:extLst>
                <a:ext uri="{FF2B5EF4-FFF2-40B4-BE49-F238E27FC236}">
                  <a16:creationId xmlns:a16="http://schemas.microsoft.com/office/drawing/2014/main" id="{6AD13FFF-3112-EB39-C5CA-A66546D1B942}"/>
                </a:ext>
              </a:extLst>
            </p:cNvPr>
            <p:cNvGrpSpPr/>
            <p:nvPr/>
          </p:nvGrpSpPr>
          <p:grpSpPr>
            <a:xfrm>
              <a:off x="3896855" y="4384840"/>
              <a:ext cx="611505" cy="283462"/>
              <a:chOff x="7525063" y="4508065"/>
              <a:chExt cx="611505" cy="283462"/>
            </a:xfrm>
          </p:grpSpPr>
          <p:cxnSp>
            <p:nvCxnSpPr>
              <p:cNvPr id="39" name="Straight Connector 38">
                <a:extLst>
                  <a:ext uri="{FF2B5EF4-FFF2-40B4-BE49-F238E27FC236}">
                    <a16:creationId xmlns:a16="http://schemas.microsoft.com/office/drawing/2014/main" id="{310BD2C5-7205-6EE8-6DDA-7D90CC0659E2}"/>
                  </a:ext>
                </a:extLst>
              </p:cNvPr>
              <p:cNvCxnSpPr>
                <a:cxnSpLocks/>
              </p:cNvCxnSpPr>
              <p:nvPr/>
            </p:nvCxnSpPr>
            <p:spPr>
              <a:xfrm flipV="1">
                <a:off x="7825246" y="4508065"/>
                <a:ext cx="0" cy="283462"/>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cxnSp>
            <p:nvCxnSpPr>
              <p:cNvPr id="40" name="Straight Connector 39">
                <a:extLst>
                  <a:ext uri="{FF2B5EF4-FFF2-40B4-BE49-F238E27FC236}">
                    <a16:creationId xmlns:a16="http://schemas.microsoft.com/office/drawing/2014/main" id="{D11DE2D4-EFD9-F28F-F9ED-C808B04F984F}"/>
                  </a:ext>
                </a:extLst>
              </p:cNvPr>
              <p:cNvCxnSpPr>
                <a:cxnSpLocks/>
              </p:cNvCxnSpPr>
              <p:nvPr/>
            </p:nvCxnSpPr>
            <p:spPr>
              <a:xfrm>
                <a:off x="7525063" y="4634302"/>
                <a:ext cx="611505" cy="0"/>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grpSp>
        <p:grpSp>
          <p:nvGrpSpPr>
            <p:cNvPr id="41" name="Group 40">
              <a:extLst>
                <a:ext uri="{FF2B5EF4-FFF2-40B4-BE49-F238E27FC236}">
                  <a16:creationId xmlns:a16="http://schemas.microsoft.com/office/drawing/2014/main" id="{820E54B7-591B-4712-7BAE-35CDAAD046C1}"/>
                </a:ext>
              </a:extLst>
            </p:cNvPr>
            <p:cNvGrpSpPr/>
            <p:nvPr/>
          </p:nvGrpSpPr>
          <p:grpSpPr>
            <a:xfrm>
              <a:off x="4562687" y="4210895"/>
              <a:ext cx="204214" cy="876481"/>
              <a:chOff x="7525063" y="4199487"/>
              <a:chExt cx="204214" cy="876481"/>
            </a:xfrm>
          </p:grpSpPr>
          <p:cxnSp>
            <p:nvCxnSpPr>
              <p:cNvPr id="42" name="Straight Connector 41">
                <a:extLst>
                  <a:ext uri="{FF2B5EF4-FFF2-40B4-BE49-F238E27FC236}">
                    <a16:creationId xmlns:a16="http://schemas.microsoft.com/office/drawing/2014/main" id="{4DBB70B3-A0B5-43CD-7039-569406613B3E}"/>
                  </a:ext>
                </a:extLst>
              </p:cNvPr>
              <p:cNvCxnSpPr>
                <a:cxnSpLocks/>
              </p:cNvCxnSpPr>
              <p:nvPr/>
            </p:nvCxnSpPr>
            <p:spPr>
              <a:xfrm flipV="1">
                <a:off x="7610731" y="4199487"/>
                <a:ext cx="0" cy="876481"/>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cxnSp>
            <p:nvCxnSpPr>
              <p:cNvPr id="43" name="Straight Connector 42">
                <a:extLst>
                  <a:ext uri="{FF2B5EF4-FFF2-40B4-BE49-F238E27FC236}">
                    <a16:creationId xmlns:a16="http://schemas.microsoft.com/office/drawing/2014/main" id="{909EF54E-DB05-3BCB-E7DF-57BE5CC5B4F4}"/>
                  </a:ext>
                </a:extLst>
              </p:cNvPr>
              <p:cNvCxnSpPr>
                <a:cxnSpLocks/>
              </p:cNvCxnSpPr>
              <p:nvPr/>
            </p:nvCxnSpPr>
            <p:spPr>
              <a:xfrm>
                <a:off x="7525063" y="4634302"/>
                <a:ext cx="204214" cy="0"/>
              </a:xfrm>
              <a:prstGeom prst="line">
                <a:avLst/>
              </a:prstGeom>
              <a:ln w="12700">
                <a:solidFill>
                  <a:srgbClr val="3333FF"/>
                </a:solidFill>
              </a:ln>
            </p:spPr>
            <p:style>
              <a:lnRef idx="1">
                <a:schemeClr val="accent6"/>
              </a:lnRef>
              <a:fillRef idx="0">
                <a:schemeClr val="accent6"/>
              </a:fillRef>
              <a:effectRef idx="0">
                <a:schemeClr val="accent6"/>
              </a:effectRef>
              <a:fontRef idx="minor">
                <a:schemeClr val="tx1"/>
              </a:fontRef>
            </p:style>
          </p:cxnSp>
        </p:grpSp>
        <p:sp>
          <p:nvSpPr>
            <p:cNvPr id="44" name="Rectangle 43">
              <a:extLst>
                <a:ext uri="{FF2B5EF4-FFF2-40B4-BE49-F238E27FC236}">
                  <a16:creationId xmlns:a16="http://schemas.microsoft.com/office/drawing/2014/main" id="{598EF63F-547C-BC0C-BDC0-64149FD61FE7}"/>
                </a:ext>
              </a:extLst>
            </p:cNvPr>
            <p:cNvSpPr/>
            <p:nvPr/>
          </p:nvSpPr>
          <p:spPr>
            <a:xfrm>
              <a:off x="2086169" y="2911821"/>
              <a:ext cx="458126" cy="165541"/>
            </a:xfrm>
            <a:prstGeom prst="rect">
              <a:avLst/>
            </a:prstGeom>
            <a:solidFill>
              <a:srgbClr val="FF0000">
                <a:alpha val="19608"/>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45" name="TextBox 44">
            <a:extLst>
              <a:ext uri="{FF2B5EF4-FFF2-40B4-BE49-F238E27FC236}">
                <a16:creationId xmlns:a16="http://schemas.microsoft.com/office/drawing/2014/main" id="{566A5EE6-EE2F-65C7-1309-7A821A669D0C}"/>
              </a:ext>
            </a:extLst>
          </p:cNvPr>
          <p:cNvSpPr txBox="1"/>
          <p:nvPr/>
        </p:nvSpPr>
        <p:spPr>
          <a:xfrm>
            <a:off x="8209205" y="6220695"/>
            <a:ext cx="2011320" cy="369332"/>
          </a:xfrm>
          <a:prstGeom prst="rect">
            <a:avLst/>
          </a:prstGeom>
          <a:noFill/>
        </p:spPr>
        <p:txBody>
          <a:bodyPr wrap="none" rtlCol="0">
            <a:spAutoFit/>
          </a:bodyPr>
          <a:lstStyle/>
          <a:p>
            <a:r>
              <a:rPr lang="en-US" dirty="0"/>
              <a:t>Super-K event rates</a:t>
            </a:r>
          </a:p>
        </p:txBody>
      </p:sp>
      <p:sp>
        <p:nvSpPr>
          <p:cNvPr id="46" name="Up Arrow 45">
            <a:extLst>
              <a:ext uri="{FF2B5EF4-FFF2-40B4-BE49-F238E27FC236}">
                <a16:creationId xmlns:a16="http://schemas.microsoft.com/office/drawing/2014/main" id="{CBF438AB-9C7C-D64F-35EF-53B7B83E3508}"/>
              </a:ext>
            </a:extLst>
          </p:cNvPr>
          <p:cNvSpPr/>
          <p:nvPr/>
        </p:nvSpPr>
        <p:spPr>
          <a:xfrm rot="18946977">
            <a:off x="10357885" y="2404216"/>
            <a:ext cx="204478" cy="376887"/>
          </a:xfrm>
          <a:prstGeom prst="upArrow">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0823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E76CA-35EB-DEAE-AFD8-626D5D9363B0}"/>
              </a:ext>
            </a:extLst>
          </p:cNvPr>
          <p:cNvSpPr>
            <a:spLocks noGrp="1"/>
          </p:cNvSpPr>
          <p:nvPr>
            <p:ph type="title"/>
          </p:nvPr>
        </p:nvSpPr>
        <p:spPr>
          <a:xfrm>
            <a:off x="156410" y="18256"/>
            <a:ext cx="12035589" cy="863488"/>
          </a:xfrm>
        </p:spPr>
        <p:txBody>
          <a:bodyPr/>
          <a:lstStyle/>
          <a:p>
            <a:r>
              <a:rPr lang="en-US" dirty="0"/>
              <a:t>Summary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73C32BF-790B-BD12-E39E-CA5EDC1140B5}"/>
                  </a:ext>
                </a:extLst>
              </p:cNvPr>
              <p:cNvSpPr>
                <a:spLocks noGrp="1"/>
              </p:cNvSpPr>
              <p:nvPr>
                <p:ph idx="1"/>
              </p:nvPr>
            </p:nvSpPr>
            <p:spPr/>
            <p:txBody>
              <a:bodyPr/>
              <a:lstStyle/>
              <a:p>
                <a:pPr marL="0" indent="0">
                  <a:buNone/>
                </a:pPr>
                <a:r>
                  <a:rPr lang="en-US" dirty="0"/>
                  <a:t>In addition to the Hyper-K long-baseline </a:t>
                </a:r>
                <a:r>
                  <a:rPr lang="en-US" dirty="0" err="1"/>
                  <a:t>programme</a:t>
                </a:r>
                <a:r>
                  <a:rPr lang="en-US" dirty="0"/>
                  <a:t> to address CP violation and neutrino oscillation physics - with beam + atmospheric neutrinos - Hyper-K has a vibrant non-beam </a:t>
                </a:r>
                <a:r>
                  <a:rPr lang="en-US" dirty="0" err="1"/>
                  <a:t>programme</a:t>
                </a:r>
                <a:r>
                  <a:rPr lang="en-US" dirty="0"/>
                  <a:t>:</a:t>
                </a:r>
              </a:p>
              <a:p>
                <a:r>
                  <a:rPr lang="en-US" dirty="0">
                    <a:solidFill>
                      <a:schemeClr val="accent6">
                        <a:lumMod val="40000"/>
                        <a:lumOff val="60000"/>
                      </a:schemeClr>
                    </a:solidFill>
                  </a:rPr>
                  <a:t>Proton Decay </a:t>
                </a:r>
                <a:r>
                  <a:rPr lang="en-US" dirty="0"/>
                  <a:t>– world-leading sensitivities in many channels</a:t>
                </a:r>
              </a:p>
              <a:p>
                <a:r>
                  <a:rPr lang="en-US" dirty="0">
                    <a:solidFill>
                      <a:schemeClr val="accent6">
                        <a:lumMod val="40000"/>
                        <a:lumOff val="60000"/>
                      </a:schemeClr>
                    </a:solidFill>
                  </a:rPr>
                  <a:t>Solar Neutrinos </a:t>
                </a:r>
                <a:r>
                  <a:rPr lang="en-US" dirty="0"/>
                  <a:t>– potential to measure day-night asymmetry, MSW low energy upturn and hep-neutrinos, probe tension with reactor measurements and test for new physics</a:t>
                </a:r>
              </a:p>
              <a:p>
                <a:r>
                  <a:rPr lang="en-US" dirty="0">
                    <a:solidFill>
                      <a:schemeClr val="accent6">
                        <a:lumMod val="40000"/>
                        <a:lumOff val="60000"/>
                      </a:schemeClr>
                    </a:solidFill>
                  </a:rPr>
                  <a:t>Supernova burst </a:t>
                </a:r>
                <a:r>
                  <a:rPr lang="en-US" dirty="0"/>
                  <a:t>– potential to observe SN  0.1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 ~10</a:t>
                </a:r>
                <a:r>
                  <a:rPr lang="en-US" baseline="30000" dirty="0"/>
                  <a:t>3 </a:t>
                </a:r>
                <a:r>
                  <a:rPr lang="en-US" dirty="0"/>
                  <a:t>kpc and discriminate between different models</a:t>
                </a:r>
              </a:p>
              <a:p>
                <a:r>
                  <a:rPr lang="en-US" dirty="0">
                    <a:solidFill>
                      <a:schemeClr val="accent6">
                        <a:lumMod val="40000"/>
                        <a:lumOff val="60000"/>
                      </a:schemeClr>
                    </a:solidFill>
                  </a:rPr>
                  <a:t>DSNB </a:t>
                </a:r>
                <a:r>
                  <a:rPr lang="en-US" dirty="0"/>
                  <a:t>– discovery potential</a:t>
                </a:r>
              </a:p>
            </p:txBody>
          </p:sp>
        </mc:Choice>
        <mc:Fallback xmlns="">
          <p:sp>
            <p:nvSpPr>
              <p:cNvPr id="3" name="Content Placeholder 2">
                <a:extLst>
                  <a:ext uri="{FF2B5EF4-FFF2-40B4-BE49-F238E27FC236}">
                    <a16:creationId xmlns:a16="http://schemas.microsoft.com/office/drawing/2014/main" id="{673C32BF-790B-BD12-E39E-CA5EDC1140B5}"/>
                  </a:ext>
                </a:extLst>
              </p:cNvPr>
              <p:cNvSpPr>
                <a:spLocks noGrp="1" noRot="1" noChangeAspect="1" noMove="1" noResize="1" noEditPoints="1" noAdjustHandles="1" noChangeArrowheads="1" noChangeShapeType="1" noTextEdit="1"/>
              </p:cNvSpPr>
              <p:nvPr>
                <p:ph idx="1"/>
              </p:nvPr>
            </p:nvSpPr>
            <p:spPr>
              <a:blipFill>
                <a:blip r:embed="rId3"/>
                <a:stretch>
                  <a:fillRect l="-1079" t="-2015" r="-1510"/>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B1E868A-CF24-9C90-8CDC-66354B63BC70}"/>
              </a:ext>
            </a:extLst>
          </p:cNvPr>
          <p:cNvSpPr>
            <a:spLocks noGrp="1"/>
          </p:cNvSpPr>
          <p:nvPr>
            <p:ph type="sldNum" sz="quarter" idx="12"/>
          </p:nvPr>
        </p:nvSpPr>
        <p:spPr/>
        <p:txBody>
          <a:bodyPr/>
          <a:lstStyle/>
          <a:p>
            <a:fld id="{1D7ACB1E-03E5-1341-8288-CD36E1F71528}" type="slidenum">
              <a:rPr lang="en-US" smtClean="0"/>
              <a:t>14</a:t>
            </a:fld>
            <a:endParaRPr lang="en-US"/>
          </a:p>
        </p:txBody>
      </p:sp>
    </p:spTree>
    <p:extLst>
      <p:ext uri="{BB962C8B-B14F-4D97-AF65-F5344CB8AC3E}">
        <p14:creationId xmlns:p14="http://schemas.microsoft.com/office/powerpoint/2010/main" val="3743641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7823C-38E2-ED5C-BA09-340F3B59A196}"/>
              </a:ext>
            </a:extLst>
          </p:cNvPr>
          <p:cNvSpPr>
            <a:spLocks noGrp="1"/>
          </p:cNvSpPr>
          <p:nvPr>
            <p:ph type="title"/>
          </p:nvPr>
        </p:nvSpPr>
        <p:spPr>
          <a:xfrm>
            <a:off x="0" y="5556"/>
            <a:ext cx="12192000" cy="863488"/>
          </a:xfrm>
        </p:spPr>
        <p:txBody>
          <a:bodyPr/>
          <a:lstStyle/>
          <a:p>
            <a:r>
              <a:rPr lang="en-US" dirty="0"/>
              <a:t>Hyper-</a:t>
            </a:r>
            <a:r>
              <a:rPr lang="en-US" dirty="0" err="1"/>
              <a:t>Kamiokande</a:t>
            </a:r>
            <a:r>
              <a:rPr lang="en-US" dirty="0"/>
              <a:t> Collaboration</a:t>
            </a:r>
          </a:p>
        </p:txBody>
      </p:sp>
      <p:sp>
        <p:nvSpPr>
          <p:cNvPr id="3" name="Content Placeholder 2">
            <a:extLst>
              <a:ext uri="{FF2B5EF4-FFF2-40B4-BE49-F238E27FC236}">
                <a16:creationId xmlns:a16="http://schemas.microsoft.com/office/drawing/2014/main" id="{D339452D-B7D6-2F51-FCD5-729EF2488217}"/>
              </a:ext>
            </a:extLst>
          </p:cNvPr>
          <p:cNvSpPr>
            <a:spLocks noGrp="1"/>
          </p:cNvSpPr>
          <p:nvPr>
            <p:ph idx="1"/>
          </p:nvPr>
        </p:nvSpPr>
        <p:spPr>
          <a:xfrm>
            <a:off x="6785428" y="762163"/>
            <a:ext cx="5156201" cy="2275114"/>
          </a:xfrm>
        </p:spPr>
        <p:txBody>
          <a:bodyPr/>
          <a:lstStyle/>
          <a:p>
            <a:pPr marL="0" indent="0">
              <a:buNone/>
            </a:pPr>
            <a:r>
              <a:rPr lang="en-US" sz="2400" dirty="0"/>
              <a:t>22 countries, 104 institutes, 583 members as of 1/4/2024</a:t>
            </a:r>
          </a:p>
          <a:p>
            <a:pPr marL="0" indent="0">
              <a:buNone/>
            </a:pPr>
            <a:r>
              <a:rPr lang="en-US" sz="2000" dirty="0"/>
              <a:t>Still increasing</a:t>
            </a:r>
          </a:p>
        </p:txBody>
      </p:sp>
      <p:sp>
        <p:nvSpPr>
          <p:cNvPr id="6" name="Content Placeholder 2">
            <a:extLst>
              <a:ext uri="{FF2B5EF4-FFF2-40B4-BE49-F238E27FC236}">
                <a16:creationId xmlns:a16="http://schemas.microsoft.com/office/drawing/2014/main" id="{A9C0A6DE-7ECE-AB16-B511-2915F68AE204}"/>
              </a:ext>
            </a:extLst>
          </p:cNvPr>
          <p:cNvSpPr txBox="1">
            <a:spLocks/>
          </p:cNvSpPr>
          <p:nvPr/>
        </p:nvSpPr>
        <p:spPr>
          <a:xfrm>
            <a:off x="650603" y="6398986"/>
            <a:ext cx="4002314" cy="22751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2000" dirty="0"/>
              <a:t>October 2023</a:t>
            </a:r>
          </a:p>
        </p:txBody>
      </p:sp>
      <p:sp>
        <p:nvSpPr>
          <p:cNvPr id="4" name="Slide Number Placeholder 3">
            <a:extLst>
              <a:ext uri="{FF2B5EF4-FFF2-40B4-BE49-F238E27FC236}">
                <a16:creationId xmlns:a16="http://schemas.microsoft.com/office/drawing/2014/main" id="{DA0BEF8C-8AEE-BA62-6C6B-88E6B17692AB}"/>
              </a:ext>
            </a:extLst>
          </p:cNvPr>
          <p:cNvSpPr>
            <a:spLocks noGrp="1"/>
          </p:cNvSpPr>
          <p:nvPr>
            <p:ph type="sldNum" sz="quarter" idx="12"/>
          </p:nvPr>
        </p:nvSpPr>
        <p:spPr/>
        <p:txBody>
          <a:bodyPr/>
          <a:lstStyle/>
          <a:p>
            <a:fld id="{1D7ACB1E-03E5-1341-8288-CD36E1F71528}" type="slidenum">
              <a:rPr lang="en-US" smtClean="0"/>
              <a:t>15</a:t>
            </a:fld>
            <a:endParaRPr lang="en-US"/>
          </a:p>
        </p:txBody>
      </p:sp>
      <p:pic>
        <p:nvPicPr>
          <p:cNvPr id="7" name="Picture 6" descr="A group of people in a round building&#10;&#10;Description automatically generated">
            <a:extLst>
              <a:ext uri="{FF2B5EF4-FFF2-40B4-BE49-F238E27FC236}">
                <a16:creationId xmlns:a16="http://schemas.microsoft.com/office/drawing/2014/main" id="{934CD892-E7FA-C10D-723D-05318F4D402D}"/>
              </a:ext>
            </a:extLst>
          </p:cNvPr>
          <p:cNvPicPr>
            <a:picLocks noChangeAspect="1"/>
          </p:cNvPicPr>
          <p:nvPr/>
        </p:nvPicPr>
        <p:blipFill>
          <a:blip r:embed="rId3"/>
          <a:stretch>
            <a:fillRect/>
          </a:stretch>
        </p:blipFill>
        <p:spPr>
          <a:xfrm>
            <a:off x="4630615" y="1993504"/>
            <a:ext cx="7025611" cy="4681828"/>
          </a:xfrm>
          <a:prstGeom prst="rect">
            <a:avLst/>
          </a:prstGeom>
        </p:spPr>
      </p:pic>
      <p:pic>
        <p:nvPicPr>
          <p:cNvPr id="5124" name="Picture 4">
            <a:extLst>
              <a:ext uri="{FF2B5EF4-FFF2-40B4-BE49-F238E27FC236}">
                <a16:creationId xmlns:a16="http://schemas.microsoft.com/office/drawing/2014/main" id="{D4961CCE-01AB-3E51-D200-52374D9D81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371" y="869044"/>
            <a:ext cx="6350000" cy="35433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blue and white flag&#10;&#10;Description automatically generated">
            <a:extLst>
              <a:ext uri="{FF2B5EF4-FFF2-40B4-BE49-F238E27FC236}">
                <a16:creationId xmlns:a16="http://schemas.microsoft.com/office/drawing/2014/main" id="{4F07BFB5-C8A3-676C-E461-533B439EE40E}"/>
              </a:ext>
            </a:extLst>
          </p:cNvPr>
          <p:cNvPicPr>
            <a:picLocks noChangeAspect="1"/>
          </p:cNvPicPr>
          <p:nvPr/>
        </p:nvPicPr>
        <p:blipFill>
          <a:blip r:embed="rId5"/>
          <a:stretch>
            <a:fillRect/>
          </a:stretch>
        </p:blipFill>
        <p:spPr>
          <a:xfrm>
            <a:off x="2003376" y="2738499"/>
            <a:ext cx="648384" cy="430356"/>
          </a:xfrm>
          <a:prstGeom prst="rect">
            <a:avLst/>
          </a:prstGeom>
          <a:ln>
            <a:solidFill>
              <a:schemeClr val="bg1"/>
            </a:solidFill>
          </a:ln>
        </p:spPr>
      </p:pic>
      <p:pic>
        <p:nvPicPr>
          <p:cNvPr id="11" name="Picture 10" descr="A flag with stars and a red white and blue flag&#10;&#10;Description automatically generated">
            <a:extLst>
              <a:ext uri="{FF2B5EF4-FFF2-40B4-BE49-F238E27FC236}">
                <a16:creationId xmlns:a16="http://schemas.microsoft.com/office/drawing/2014/main" id="{FEDEE5F1-E229-5C29-4CF4-CEAE318820CF}"/>
              </a:ext>
            </a:extLst>
          </p:cNvPr>
          <p:cNvPicPr>
            <a:picLocks noChangeAspect="1"/>
          </p:cNvPicPr>
          <p:nvPr/>
        </p:nvPicPr>
        <p:blipFill>
          <a:blip r:embed="rId6"/>
          <a:stretch>
            <a:fillRect/>
          </a:stretch>
        </p:blipFill>
        <p:spPr>
          <a:xfrm>
            <a:off x="2003376" y="3287346"/>
            <a:ext cx="648384" cy="430356"/>
          </a:xfrm>
          <a:prstGeom prst="rect">
            <a:avLst/>
          </a:prstGeom>
          <a:ln>
            <a:solidFill>
              <a:schemeClr val="bg1"/>
            </a:solidFill>
          </a:ln>
        </p:spPr>
      </p:pic>
      <p:sp>
        <p:nvSpPr>
          <p:cNvPr id="12" name="Content Placeholder 2">
            <a:extLst>
              <a:ext uri="{FF2B5EF4-FFF2-40B4-BE49-F238E27FC236}">
                <a16:creationId xmlns:a16="http://schemas.microsoft.com/office/drawing/2014/main" id="{D4A15256-1C75-37B4-4AC2-781242F7DC7E}"/>
              </a:ext>
            </a:extLst>
          </p:cNvPr>
          <p:cNvSpPr txBox="1">
            <a:spLocks/>
          </p:cNvSpPr>
          <p:nvPr/>
        </p:nvSpPr>
        <p:spPr>
          <a:xfrm>
            <a:off x="250372" y="4444608"/>
            <a:ext cx="4380244" cy="22751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dirty="0"/>
              <a:t>Hosts:</a:t>
            </a:r>
          </a:p>
          <a:p>
            <a:r>
              <a:rPr lang="en-US" sz="2000" dirty="0"/>
              <a:t>University of Tokyo  </a:t>
            </a:r>
          </a:p>
          <a:p>
            <a:pPr lvl="1"/>
            <a:r>
              <a:rPr lang="en-US" sz="1600" dirty="0"/>
              <a:t>Hyper-K far detector</a:t>
            </a:r>
          </a:p>
          <a:p>
            <a:r>
              <a:rPr lang="en-US" sz="2000" dirty="0"/>
              <a:t>KEK/JPARC </a:t>
            </a:r>
          </a:p>
          <a:p>
            <a:pPr lvl="1"/>
            <a:r>
              <a:rPr lang="en-US" sz="1600" dirty="0"/>
              <a:t>Beam and Near Detectors</a:t>
            </a:r>
            <a:endParaRPr lang="en-US" sz="1400" dirty="0"/>
          </a:p>
        </p:txBody>
      </p:sp>
    </p:spTree>
    <p:extLst>
      <p:ext uri="{BB962C8B-B14F-4D97-AF65-F5344CB8AC3E}">
        <p14:creationId xmlns:p14="http://schemas.microsoft.com/office/powerpoint/2010/main" val="1831913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9E28F-DF2A-9E1F-5FC9-9EA31D75255B}"/>
              </a:ext>
            </a:extLst>
          </p:cNvPr>
          <p:cNvSpPr>
            <a:spLocks noGrp="1"/>
          </p:cNvSpPr>
          <p:nvPr>
            <p:ph type="title"/>
          </p:nvPr>
        </p:nvSpPr>
        <p:spPr/>
        <p:txBody>
          <a:bodyPr/>
          <a:lstStyle/>
          <a:p>
            <a:r>
              <a:rPr lang="en-US" dirty="0"/>
              <a:t>Other Hyper-K talks</a:t>
            </a:r>
          </a:p>
        </p:txBody>
      </p:sp>
      <p:pic>
        <p:nvPicPr>
          <p:cNvPr id="6" name="Content Placeholder 5" descr="A blue text on a white background&#10;&#10;AI-generated content may be incorrect.">
            <a:extLst>
              <a:ext uri="{FF2B5EF4-FFF2-40B4-BE49-F238E27FC236}">
                <a16:creationId xmlns:a16="http://schemas.microsoft.com/office/drawing/2014/main" id="{C3878DA9-EA89-25CE-35E9-CE368FFEE173}"/>
              </a:ext>
            </a:extLst>
          </p:cNvPr>
          <p:cNvPicPr>
            <a:picLocks noGrp="1" noChangeAspect="1"/>
          </p:cNvPicPr>
          <p:nvPr>
            <p:ph idx="1"/>
          </p:nvPr>
        </p:nvPicPr>
        <p:blipFill>
          <a:blip r:embed="rId2"/>
          <a:stretch>
            <a:fillRect/>
          </a:stretch>
        </p:blipFill>
        <p:spPr>
          <a:xfrm>
            <a:off x="628212" y="881744"/>
            <a:ext cx="5295900" cy="1143000"/>
          </a:xfrm>
        </p:spPr>
      </p:pic>
      <p:sp>
        <p:nvSpPr>
          <p:cNvPr id="4" name="Slide Number Placeholder 3">
            <a:extLst>
              <a:ext uri="{FF2B5EF4-FFF2-40B4-BE49-F238E27FC236}">
                <a16:creationId xmlns:a16="http://schemas.microsoft.com/office/drawing/2014/main" id="{BB646992-C31E-7A05-3B0C-C3677DC0A57F}"/>
              </a:ext>
            </a:extLst>
          </p:cNvPr>
          <p:cNvSpPr>
            <a:spLocks noGrp="1"/>
          </p:cNvSpPr>
          <p:nvPr>
            <p:ph type="sldNum" sz="quarter" idx="12"/>
          </p:nvPr>
        </p:nvSpPr>
        <p:spPr/>
        <p:txBody>
          <a:bodyPr/>
          <a:lstStyle/>
          <a:p>
            <a:fld id="{1D7ACB1E-03E5-1341-8288-CD36E1F71528}" type="slidenum">
              <a:rPr lang="en-US" smtClean="0"/>
              <a:t>16</a:t>
            </a:fld>
            <a:endParaRPr lang="en-US"/>
          </a:p>
        </p:txBody>
      </p:sp>
      <p:pic>
        <p:nvPicPr>
          <p:cNvPr id="8" name="Picture 7" descr="A screenshot of a cell phone&#10;&#10;AI-generated content may be incorrect.">
            <a:extLst>
              <a:ext uri="{FF2B5EF4-FFF2-40B4-BE49-F238E27FC236}">
                <a16:creationId xmlns:a16="http://schemas.microsoft.com/office/drawing/2014/main" id="{0DFE7498-8E6B-002D-E80E-EB7ACB41F3CD}"/>
              </a:ext>
            </a:extLst>
          </p:cNvPr>
          <p:cNvPicPr>
            <a:picLocks noChangeAspect="1"/>
          </p:cNvPicPr>
          <p:nvPr/>
        </p:nvPicPr>
        <p:blipFill>
          <a:blip r:embed="rId3"/>
          <a:stretch>
            <a:fillRect/>
          </a:stretch>
        </p:blipFill>
        <p:spPr>
          <a:xfrm>
            <a:off x="628212" y="2235200"/>
            <a:ext cx="3848100" cy="1193800"/>
          </a:xfrm>
          <a:prstGeom prst="rect">
            <a:avLst/>
          </a:prstGeom>
        </p:spPr>
      </p:pic>
    </p:spTree>
    <p:extLst>
      <p:ext uri="{BB962C8B-B14F-4D97-AF65-F5344CB8AC3E}">
        <p14:creationId xmlns:p14="http://schemas.microsoft.com/office/powerpoint/2010/main" val="347330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620FC-7CC2-CFB1-0111-83A2C74EE27B}"/>
              </a:ext>
            </a:extLst>
          </p:cNvPr>
          <p:cNvSpPr>
            <a:spLocks noGrp="1"/>
          </p:cNvSpPr>
          <p:nvPr>
            <p:ph type="title"/>
          </p:nvPr>
        </p:nvSpPr>
        <p:spPr/>
        <p:txBody>
          <a:bodyPr/>
          <a:lstStyle/>
          <a:p>
            <a:r>
              <a:rPr lang="en-US" dirty="0"/>
              <a:t>The Hyper-</a:t>
            </a:r>
            <a:r>
              <a:rPr lang="en-US" dirty="0" err="1"/>
              <a:t>Kamiokande</a:t>
            </a:r>
            <a:r>
              <a:rPr lang="en-US" dirty="0"/>
              <a:t> Project</a:t>
            </a:r>
          </a:p>
        </p:txBody>
      </p:sp>
      <p:pic>
        <p:nvPicPr>
          <p:cNvPr id="4097" name="Picture 1" descr="page8image108175488">
            <a:extLst>
              <a:ext uri="{FF2B5EF4-FFF2-40B4-BE49-F238E27FC236}">
                <a16:creationId xmlns:a16="http://schemas.microsoft.com/office/drawing/2014/main" id="{E625A07F-8F36-9F81-CD93-15BD3D80CB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104" y="3793683"/>
            <a:ext cx="3674031" cy="278786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陽子崩壊">
            <a:extLst>
              <a:ext uri="{FF2B5EF4-FFF2-40B4-BE49-F238E27FC236}">
                <a16:creationId xmlns:a16="http://schemas.microsoft.com/office/drawing/2014/main" id="{4C07D7B3-46B7-6090-6ABD-ED7C121C0C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3807" y="2312286"/>
            <a:ext cx="2540000" cy="1701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2449526-E1D4-645E-F40C-4913DF44ED08}"/>
              </a:ext>
            </a:extLst>
          </p:cNvPr>
          <p:cNvSpPr txBox="1"/>
          <p:nvPr/>
        </p:nvSpPr>
        <p:spPr>
          <a:xfrm>
            <a:off x="4779367" y="3980542"/>
            <a:ext cx="2118337" cy="369332"/>
          </a:xfrm>
          <a:prstGeom prst="rect">
            <a:avLst/>
          </a:prstGeom>
          <a:noFill/>
        </p:spPr>
        <p:txBody>
          <a:bodyPr wrap="none" rtlCol="0">
            <a:spAutoFit/>
          </a:bodyPr>
          <a:lstStyle/>
          <a:p>
            <a:r>
              <a:rPr lang="en-US" dirty="0"/>
              <a:t>Proton Decay Search</a:t>
            </a:r>
          </a:p>
        </p:txBody>
      </p:sp>
      <p:sp>
        <p:nvSpPr>
          <p:cNvPr id="5" name="Left Arrow 4">
            <a:extLst>
              <a:ext uri="{FF2B5EF4-FFF2-40B4-BE49-F238E27FC236}">
                <a16:creationId xmlns:a16="http://schemas.microsoft.com/office/drawing/2014/main" id="{674CB07B-ED82-43E0-F9DB-9B31808C15A4}"/>
              </a:ext>
            </a:extLst>
          </p:cNvPr>
          <p:cNvSpPr/>
          <p:nvPr/>
        </p:nvSpPr>
        <p:spPr>
          <a:xfrm>
            <a:off x="3341732" y="4443183"/>
            <a:ext cx="5404702" cy="965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CP violation, oscillation parameters</a:t>
            </a:r>
          </a:p>
        </p:txBody>
      </p:sp>
      <p:pic>
        <p:nvPicPr>
          <p:cNvPr id="4104" name="Picture 8" descr="page8image108262400">
            <a:extLst>
              <a:ext uri="{FF2B5EF4-FFF2-40B4-BE49-F238E27FC236}">
                <a16:creationId xmlns:a16="http://schemas.microsoft.com/office/drawing/2014/main" id="{E7C18EBF-79A3-3870-BE71-E394C023D5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53608" y="3980542"/>
            <a:ext cx="3854452" cy="2111356"/>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page13image40928896">
            <a:extLst>
              <a:ext uri="{FF2B5EF4-FFF2-40B4-BE49-F238E27FC236}">
                <a16:creationId xmlns:a16="http://schemas.microsoft.com/office/drawing/2014/main" id="{FD50C34A-3DC3-3F04-CF01-A693F7B510E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25289" y="5772584"/>
            <a:ext cx="2193483" cy="100712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A9BFF95-5CA6-A515-AE8A-D671A8E4C50B}"/>
                  </a:ext>
                </a:extLst>
              </p:cNvPr>
              <p:cNvSpPr txBox="1"/>
              <p:nvPr/>
            </p:nvSpPr>
            <p:spPr>
              <a:xfrm>
                <a:off x="9080500" y="3566413"/>
                <a:ext cx="2905795" cy="391646"/>
              </a:xfrm>
              <a:prstGeom prst="rect">
                <a:avLst/>
              </a:prstGeom>
              <a:noFill/>
            </p:spPr>
            <p:txBody>
              <a:bodyPr wrap="none" rtlCol="0">
                <a:spAutoFit/>
              </a:bodyPr>
              <a:lstStyle/>
              <a:p>
                <a:r>
                  <a:rPr lang="en-US" dirty="0"/>
                  <a:t>J-PARC neutrino beam: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𝜈</m:t>
                        </m:r>
                      </m:e>
                      <m:sub>
                        <m:r>
                          <a:rPr lang="en-US" i="1">
                            <a:latin typeface="Cambria Math" panose="02040503050406030204" pitchFamily="18" charset="0"/>
                            <a:ea typeface="Cambria Math" panose="02040503050406030204" pitchFamily="18" charset="0"/>
                          </a:rPr>
                          <m:t>𝜇</m:t>
                        </m:r>
                      </m:sub>
                    </m:sSub>
                    <m:r>
                      <a:rPr lang="en-GB" i="1">
                        <a:latin typeface="Cambria Math" panose="02040503050406030204" pitchFamily="18" charset="0"/>
                      </a:rPr>
                      <m:t>,</m:t>
                    </m:r>
                    <m:sSub>
                      <m:sSubPr>
                        <m:ctrlPr>
                          <a:rPr lang="en-GB" i="1">
                            <a:latin typeface="Cambria Math" panose="02040503050406030204" pitchFamily="18" charset="0"/>
                          </a:rPr>
                        </m:ctrlPr>
                      </m:sSubPr>
                      <m:e>
                        <m:acc>
                          <m:accPr>
                            <m:chr m:val="̅"/>
                            <m:ctrlPr>
                              <a:rPr lang="en-GB" i="1">
                                <a:latin typeface="Cambria Math" panose="02040503050406030204" pitchFamily="18" charset="0"/>
                              </a:rPr>
                            </m:ctrlPr>
                          </m:accPr>
                          <m:e>
                            <m:r>
                              <a:rPr lang="en-GB" i="1">
                                <a:latin typeface="Cambria Math" panose="02040503050406030204" pitchFamily="18" charset="0"/>
                                <a:ea typeface="Cambria Math" panose="02040503050406030204" pitchFamily="18" charset="0"/>
                              </a:rPr>
                              <m:t>𝜈</m:t>
                            </m:r>
                          </m:e>
                        </m:acc>
                      </m:e>
                      <m:sub>
                        <m:r>
                          <a:rPr lang="en-GB" i="1">
                            <a:latin typeface="Cambria Math" panose="02040503050406030204" pitchFamily="18" charset="0"/>
                            <a:ea typeface="Cambria Math" panose="02040503050406030204" pitchFamily="18" charset="0"/>
                          </a:rPr>
                          <m:t>𝜇</m:t>
                        </m:r>
                      </m:sub>
                    </m:sSub>
                  </m:oMath>
                </a14:m>
                <a:endParaRPr lang="en-US" dirty="0"/>
              </a:p>
            </p:txBody>
          </p:sp>
        </mc:Choice>
        <mc:Fallback xmlns="">
          <p:sp>
            <p:nvSpPr>
              <p:cNvPr id="6" name="TextBox 5">
                <a:extLst>
                  <a:ext uri="{FF2B5EF4-FFF2-40B4-BE49-F238E27FC236}">
                    <a16:creationId xmlns:a16="http://schemas.microsoft.com/office/drawing/2014/main" id="{9A9BFF95-5CA6-A515-AE8A-D671A8E4C50B}"/>
                  </a:ext>
                </a:extLst>
              </p:cNvPr>
              <p:cNvSpPr txBox="1">
                <a:spLocks noRot="1" noChangeAspect="1" noMove="1" noResize="1" noEditPoints="1" noAdjustHandles="1" noChangeArrowheads="1" noChangeShapeType="1" noTextEdit="1"/>
              </p:cNvSpPr>
              <p:nvPr/>
            </p:nvSpPr>
            <p:spPr>
              <a:xfrm>
                <a:off x="9080500" y="3566413"/>
                <a:ext cx="2905795" cy="391646"/>
              </a:xfrm>
              <a:prstGeom prst="rect">
                <a:avLst/>
              </a:prstGeom>
              <a:blipFill>
                <a:blip r:embed="rId7"/>
                <a:stretch>
                  <a:fillRect l="-2183" t="-6250" b="-18750"/>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00B526ED-6AE8-59F5-88EA-0C303B42DCCE}"/>
              </a:ext>
            </a:extLst>
          </p:cNvPr>
          <p:cNvSpPr txBox="1"/>
          <p:nvPr/>
        </p:nvSpPr>
        <p:spPr>
          <a:xfrm>
            <a:off x="9380935" y="6361389"/>
            <a:ext cx="1599797" cy="369332"/>
          </a:xfrm>
          <a:prstGeom prst="rect">
            <a:avLst/>
          </a:prstGeom>
          <a:noFill/>
        </p:spPr>
        <p:txBody>
          <a:bodyPr wrap="none" rtlCol="0">
            <a:spAutoFit/>
          </a:bodyPr>
          <a:lstStyle/>
          <a:p>
            <a:r>
              <a:rPr lang="en-US" dirty="0"/>
              <a:t>Near Detectors</a:t>
            </a:r>
          </a:p>
        </p:txBody>
      </p:sp>
      <p:pic>
        <p:nvPicPr>
          <p:cNvPr id="4107" name="Picture 11" descr="Atmospheric neutrinos | All Things Neutrino">
            <a:extLst>
              <a:ext uri="{FF2B5EF4-FFF2-40B4-BE49-F238E27FC236}">
                <a16:creationId xmlns:a16="http://schemas.microsoft.com/office/drawing/2014/main" id="{E6F3944C-A954-1F97-A17B-A4E66415DB5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6461" y="905506"/>
            <a:ext cx="2998287" cy="227965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636AFEA-746E-C93C-8A50-AE1120D847C9}"/>
                  </a:ext>
                </a:extLst>
              </p:cNvPr>
              <p:cNvSpPr txBox="1"/>
              <p:nvPr/>
            </p:nvSpPr>
            <p:spPr>
              <a:xfrm>
                <a:off x="3223122" y="1144313"/>
                <a:ext cx="1376174" cy="945643"/>
              </a:xfrm>
              <a:prstGeom prst="rect">
                <a:avLst/>
              </a:prstGeom>
              <a:noFill/>
            </p:spPr>
            <p:txBody>
              <a:bodyPr wrap="square" rtlCol="0">
                <a:spAutoFit/>
              </a:bodyPr>
              <a:lstStyle/>
              <a:p>
                <a:r>
                  <a:rPr lang="en-US" dirty="0"/>
                  <a:t>Atmospheric neutrinos:</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𝜈</m:t>
                        </m:r>
                      </m:e>
                      <m:sub>
                        <m:r>
                          <a:rPr lang="en-US" i="1">
                            <a:latin typeface="Cambria Math" panose="02040503050406030204" pitchFamily="18" charset="0"/>
                            <a:ea typeface="Cambria Math" panose="02040503050406030204" pitchFamily="18" charset="0"/>
                          </a:rPr>
                          <m:t>𝜇</m:t>
                        </m:r>
                      </m:sub>
                    </m:sSub>
                    <m:r>
                      <a:rPr lang="en-GB" i="1">
                        <a:latin typeface="Cambria Math" panose="02040503050406030204" pitchFamily="18" charset="0"/>
                      </a:rPr>
                      <m:t>,</m:t>
                    </m:r>
                    <m:sSub>
                      <m:sSubPr>
                        <m:ctrlPr>
                          <a:rPr lang="en-GB" i="1" smtClean="0">
                            <a:latin typeface="Cambria Math" panose="02040503050406030204" pitchFamily="18" charset="0"/>
                          </a:rPr>
                        </m:ctrlPr>
                      </m:sSubPr>
                      <m:e>
                        <m:acc>
                          <m:accPr>
                            <m:chr m:val="̅"/>
                            <m:ctrlPr>
                              <a:rPr lang="en-GB" i="1" smtClean="0">
                                <a:latin typeface="Cambria Math" panose="02040503050406030204" pitchFamily="18" charset="0"/>
                              </a:rPr>
                            </m:ctrlPr>
                          </m:accPr>
                          <m:e>
                            <m:r>
                              <a:rPr lang="en-GB" i="1" smtClean="0">
                                <a:latin typeface="Cambria Math" panose="02040503050406030204" pitchFamily="18" charset="0"/>
                                <a:ea typeface="Cambria Math" panose="02040503050406030204" pitchFamily="18" charset="0"/>
                              </a:rPr>
                              <m:t>𝜈</m:t>
                            </m:r>
                          </m:e>
                        </m:acc>
                      </m:e>
                      <m:sub>
                        <m:r>
                          <a:rPr lang="en-GB" i="1" smtClean="0">
                            <a:latin typeface="Cambria Math" panose="02040503050406030204" pitchFamily="18" charset="0"/>
                            <a:ea typeface="Cambria Math" panose="02040503050406030204" pitchFamily="18" charset="0"/>
                          </a:rPr>
                          <m:t>𝜇</m:t>
                        </m:r>
                      </m:sub>
                    </m:sSub>
                  </m:oMath>
                </a14:m>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ea typeface="Cambria Math" panose="02040503050406030204" pitchFamily="18" charset="0"/>
                          </a:rPr>
                          <m:t>𝑒</m:t>
                        </m:r>
                      </m:sub>
                    </m:sSub>
                    <m:r>
                      <a:rPr lang="en-GB" i="1">
                        <a:latin typeface="Cambria Math" panose="02040503050406030204" pitchFamily="18" charset="0"/>
                      </a:rPr>
                      <m:t>, </m:t>
                    </m:r>
                    <m:sSub>
                      <m:sSubPr>
                        <m:ctrlPr>
                          <a:rPr lang="en-GB" i="1" smtClean="0">
                            <a:latin typeface="Cambria Math" panose="02040503050406030204" pitchFamily="18" charset="0"/>
                          </a:rPr>
                        </m:ctrlPr>
                      </m:sSubPr>
                      <m:e>
                        <m:acc>
                          <m:accPr>
                            <m:chr m:val="̅"/>
                            <m:ctrlPr>
                              <a:rPr lang="en-GB" i="1" smtClean="0">
                                <a:latin typeface="Cambria Math" panose="02040503050406030204" pitchFamily="18" charset="0"/>
                              </a:rPr>
                            </m:ctrlPr>
                          </m:accPr>
                          <m:e>
                            <m:r>
                              <a:rPr lang="en-GB" i="1" smtClean="0">
                                <a:latin typeface="Cambria Math" panose="02040503050406030204" pitchFamily="18" charset="0"/>
                                <a:ea typeface="Cambria Math" panose="02040503050406030204" pitchFamily="18" charset="0"/>
                              </a:rPr>
                              <m:t>𝜈</m:t>
                            </m:r>
                          </m:e>
                        </m:acc>
                      </m:e>
                      <m:sub>
                        <m:r>
                          <a:rPr lang="en-GB" b="0" i="1" smtClean="0">
                            <a:latin typeface="Cambria Math" panose="02040503050406030204" pitchFamily="18" charset="0"/>
                          </a:rPr>
                          <m:t>𝑒</m:t>
                        </m:r>
                      </m:sub>
                    </m:sSub>
                  </m:oMath>
                </a14:m>
                <a:endParaRPr lang="en-US" dirty="0"/>
              </a:p>
            </p:txBody>
          </p:sp>
        </mc:Choice>
        <mc:Fallback xmlns="">
          <p:sp>
            <p:nvSpPr>
              <p:cNvPr id="7" name="TextBox 6">
                <a:extLst>
                  <a:ext uri="{FF2B5EF4-FFF2-40B4-BE49-F238E27FC236}">
                    <a16:creationId xmlns:a16="http://schemas.microsoft.com/office/drawing/2014/main" id="{F636AFEA-746E-C93C-8A50-AE1120D847C9}"/>
                  </a:ext>
                </a:extLst>
              </p:cNvPr>
              <p:cNvSpPr txBox="1">
                <a:spLocks noRot="1" noChangeAspect="1" noMove="1" noResize="1" noEditPoints="1" noAdjustHandles="1" noChangeArrowheads="1" noChangeShapeType="1" noTextEdit="1"/>
              </p:cNvSpPr>
              <p:nvPr/>
            </p:nvSpPr>
            <p:spPr>
              <a:xfrm>
                <a:off x="3223122" y="1144313"/>
                <a:ext cx="1376174" cy="945643"/>
              </a:xfrm>
              <a:prstGeom prst="rect">
                <a:avLst/>
              </a:prstGeom>
              <a:blipFill>
                <a:blip r:embed="rId9"/>
                <a:stretch>
                  <a:fillRect l="-3670" t="-4000" r="-7339" b="-6667"/>
                </a:stretch>
              </a:blipFill>
            </p:spPr>
            <p:txBody>
              <a:bodyPr/>
              <a:lstStyle/>
              <a:p>
                <a:r>
                  <a:rPr lang="en-US">
                    <a:noFill/>
                  </a:rPr>
                  <a:t> </a:t>
                </a:r>
              </a:p>
            </p:txBody>
          </p:sp>
        </mc:Fallback>
      </mc:AlternateContent>
      <p:sp>
        <p:nvSpPr>
          <p:cNvPr id="16" name="Left Arrow 15">
            <a:extLst>
              <a:ext uri="{FF2B5EF4-FFF2-40B4-BE49-F238E27FC236}">
                <a16:creationId xmlns:a16="http://schemas.microsoft.com/office/drawing/2014/main" id="{8EE9597E-ED62-0629-34DF-CDD8ECDFAB42}"/>
              </a:ext>
            </a:extLst>
          </p:cNvPr>
          <p:cNvSpPr/>
          <p:nvPr/>
        </p:nvSpPr>
        <p:spPr>
          <a:xfrm rot="3681105" flipH="1">
            <a:off x="-238134" y="3279636"/>
            <a:ext cx="2496289" cy="965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Mass Ordering</a:t>
            </a:r>
          </a:p>
        </p:txBody>
      </p:sp>
      <p:pic>
        <p:nvPicPr>
          <p:cNvPr id="4109" name="Picture 13" descr="Do solar neutrinos affect nuclear decay on Earth? – Physics World">
            <a:extLst>
              <a:ext uri="{FF2B5EF4-FFF2-40B4-BE49-F238E27FC236}">
                <a16:creationId xmlns:a16="http://schemas.microsoft.com/office/drawing/2014/main" id="{6F15E4A6-369C-380D-CF5D-9383559A616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41474" y="337444"/>
            <a:ext cx="2387600" cy="2387600"/>
          </a:xfrm>
          <a:prstGeom prst="rect">
            <a:avLst/>
          </a:prstGeom>
          <a:noFill/>
          <a:extLst>
            <a:ext uri="{909E8E84-426E-40DD-AFC4-6F175D3DCCD1}">
              <a14:hiddenFill xmlns:a14="http://schemas.microsoft.com/office/drawing/2010/main">
                <a:solidFill>
                  <a:srgbClr val="FFFFFF"/>
                </a:solidFill>
              </a14:hiddenFill>
            </a:ext>
          </a:extLst>
        </p:spPr>
      </p:pic>
      <p:pic>
        <p:nvPicPr>
          <p:cNvPr id="4111" name="Picture 15" descr="What happens before a star explodes and dies: New research on 'pre-supernova'  neutrinos.">
            <a:extLst>
              <a:ext uri="{FF2B5EF4-FFF2-40B4-BE49-F238E27FC236}">
                <a16:creationId xmlns:a16="http://schemas.microsoft.com/office/drawing/2014/main" id="{8126EAC8-4B7C-2D35-F1F4-DF0D47E862F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866901" y="926710"/>
            <a:ext cx="2286000" cy="22860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8B0D1FF-DCC9-F859-F2A1-301F3CEEC299}"/>
                  </a:ext>
                </a:extLst>
              </p:cNvPr>
              <p:cNvSpPr txBox="1"/>
              <p:nvPr/>
            </p:nvSpPr>
            <p:spPr>
              <a:xfrm>
                <a:off x="7469161" y="2246245"/>
                <a:ext cx="1988365" cy="369332"/>
              </a:xfrm>
              <a:prstGeom prst="rect">
                <a:avLst/>
              </a:prstGeom>
              <a:noFill/>
            </p:spPr>
            <p:txBody>
              <a:bodyPr wrap="none" rtlCol="0">
                <a:spAutoFit/>
              </a:bodyPr>
              <a:lstStyle/>
              <a:p>
                <a:r>
                  <a:rPr lang="en-US" dirty="0"/>
                  <a:t>Solar neutrinos,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𝜈</m:t>
                        </m:r>
                      </m:e>
                      <m:sub>
                        <m:r>
                          <a:rPr lang="en-GB" i="1">
                            <a:latin typeface="Cambria Math" panose="02040503050406030204" pitchFamily="18" charset="0"/>
                            <a:ea typeface="Cambria Math" panose="02040503050406030204" pitchFamily="18" charset="0"/>
                          </a:rPr>
                          <m:t>𝑒</m:t>
                        </m:r>
                      </m:sub>
                    </m:sSub>
                  </m:oMath>
                </a14:m>
                <a:r>
                  <a:rPr lang="en-US" dirty="0"/>
                  <a:t> </a:t>
                </a:r>
              </a:p>
            </p:txBody>
          </p:sp>
        </mc:Choice>
        <mc:Fallback xmlns="">
          <p:sp>
            <p:nvSpPr>
              <p:cNvPr id="8" name="TextBox 7">
                <a:extLst>
                  <a:ext uri="{FF2B5EF4-FFF2-40B4-BE49-F238E27FC236}">
                    <a16:creationId xmlns:a16="http://schemas.microsoft.com/office/drawing/2014/main" id="{28B0D1FF-DCC9-F859-F2A1-301F3CEEC299}"/>
                  </a:ext>
                </a:extLst>
              </p:cNvPr>
              <p:cNvSpPr txBox="1">
                <a:spLocks noRot="1" noChangeAspect="1" noMove="1" noResize="1" noEditPoints="1" noAdjustHandles="1" noChangeArrowheads="1" noChangeShapeType="1" noTextEdit="1"/>
              </p:cNvSpPr>
              <p:nvPr/>
            </p:nvSpPr>
            <p:spPr>
              <a:xfrm>
                <a:off x="7469161" y="2246245"/>
                <a:ext cx="1988365" cy="369332"/>
              </a:xfrm>
              <a:prstGeom prst="rect">
                <a:avLst/>
              </a:prstGeom>
              <a:blipFill>
                <a:blip r:embed="rId12"/>
                <a:stretch>
                  <a:fillRect l="-2548" t="-6667" b="-26667"/>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85A5EF71-B0FD-9094-7200-7B93A1239FF8}"/>
              </a:ext>
            </a:extLst>
          </p:cNvPr>
          <p:cNvSpPr txBox="1"/>
          <p:nvPr/>
        </p:nvSpPr>
        <p:spPr>
          <a:xfrm>
            <a:off x="8108973" y="2859332"/>
            <a:ext cx="4043928" cy="646331"/>
          </a:xfrm>
          <a:prstGeom prst="rect">
            <a:avLst/>
          </a:prstGeom>
          <a:noFill/>
        </p:spPr>
        <p:txBody>
          <a:bodyPr wrap="none" rtlCol="0">
            <a:spAutoFit/>
          </a:bodyPr>
          <a:lstStyle/>
          <a:p>
            <a:r>
              <a:rPr lang="en-US" dirty="0"/>
              <a:t>Supernova bursts</a:t>
            </a:r>
          </a:p>
          <a:p>
            <a:r>
              <a:rPr lang="en-US" dirty="0"/>
              <a:t>Diffuse Supernova Background Neutrinos</a:t>
            </a:r>
          </a:p>
        </p:txBody>
      </p:sp>
      <p:sp>
        <p:nvSpPr>
          <p:cNvPr id="9" name="Slide Number Placeholder 8">
            <a:extLst>
              <a:ext uri="{FF2B5EF4-FFF2-40B4-BE49-F238E27FC236}">
                <a16:creationId xmlns:a16="http://schemas.microsoft.com/office/drawing/2014/main" id="{F6E19633-553C-07BD-8766-334F78E5487D}"/>
              </a:ext>
            </a:extLst>
          </p:cNvPr>
          <p:cNvSpPr>
            <a:spLocks noGrp="1"/>
          </p:cNvSpPr>
          <p:nvPr>
            <p:ph type="sldNum" sz="quarter" idx="12"/>
          </p:nvPr>
        </p:nvSpPr>
        <p:spPr/>
        <p:txBody>
          <a:bodyPr/>
          <a:lstStyle/>
          <a:p>
            <a:fld id="{1D7ACB1E-03E5-1341-8288-CD36E1F71528}" type="slidenum">
              <a:rPr lang="en-US" smtClean="0"/>
              <a:t>2</a:t>
            </a:fld>
            <a:endParaRPr lang="en-US"/>
          </a:p>
        </p:txBody>
      </p:sp>
      <p:pic>
        <p:nvPicPr>
          <p:cNvPr id="4112" name="Picture 16" descr="page7image3472245072">
            <a:extLst>
              <a:ext uri="{FF2B5EF4-FFF2-40B4-BE49-F238E27FC236}">
                <a16:creationId xmlns:a16="http://schemas.microsoft.com/office/drawing/2014/main" id="{A497B0AC-A0AE-9DA6-49AD-4688E41EE7E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45005" y="5195319"/>
            <a:ext cx="1180284" cy="15892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EA41DD7-2979-F9E7-B157-BABEB880090B}"/>
              </a:ext>
            </a:extLst>
          </p:cNvPr>
          <p:cNvSpPr txBox="1"/>
          <p:nvPr/>
        </p:nvSpPr>
        <p:spPr>
          <a:xfrm>
            <a:off x="4967905" y="920196"/>
            <a:ext cx="1124433" cy="923330"/>
          </a:xfrm>
          <a:prstGeom prst="rect">
            <a:avLst/>
          </a:prstGeom>
          <a:noFill/>
        </p:spPr>
        <p:txBody>
          <a:bodyPr wrap="square" rtlCol="0">
            <a:spAutoFit/>
          </a:bodyPr>
          <a:lstStyle/>
          <a:p>
            <a:pPr algn="r"/>
            <a:r>
              <a:rPr lang="en-GB" dirty="0"/>
              <a:t>High Energy Neutrinos</a:t>
            </a:r>
            <a:endParaRPr lang="en-US" dirty="0"/>
          </a:p>
        </p:txBody>
      </p:sp>
      <p:pic>
        <p:nvPicPr>
          <p:cNvPr id="1026" name="Picture 2" descr="Ultra-High Energy Neutrinos Found, From ...">
            <a:extLst>
              <a:ext uri="{FF2B5EF4-FFF2-40B4-BE49-F238E27FC236}">
                <a16:creationId xmlns:a16="http://schemas.microsoft.com/office/drawing/2014/main" id="{765EA3E6-E942-EE3B-B395-0E082B37DBC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rot="5400000">
            <a:off x="5724068" y="1196898"/>
            <a:ext cx="1460830" cy="820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108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10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1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2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6" grpId="0" animBg="1"/>
      <p:bldP spid="8" grpId="0"/>
      <p:bldP spid="20"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8E55F-5F49-CCE5-0FD7-06D8F67549D7}"/>
              </a:ext>
            </a:extLst>
          </p:cNvPr>
          <p:cNvSpPr>
            <a:spLocks noGrp="1"/>
          </p:cNvSpPr>
          <p:nvPr>
            <p:ph type="title"/>
          </p:nvPr>
        </p:nvSpPr>
        <p:spPr/>
        <p:txBody>
          <a:bodyPr/>
          <a:lstStyle/>
          <a:p>
            <a:r>
              <a:rPr lang="en-US" dirty="0" err="1"/>
              <a:t>Kamioka</a:t>
            </a:r>
            <a:r>
              <a:rPr lang="en-US" dirty="0"/>
              <a:t> Water Cherenkov Experiments</a:t>
            </a:r>
          </a:p>
        </p:txBody>
      </p:sp>
      <p:pic>
        <p:nvPicPr>
          <p:cNvPr id="4" name="Picture 1" descr="page7image702458576">
            <a:extLst>
              <a:ext uri="{FF2B5EF4-FFF2-40B4-BE49-F238E27FC236}">
                <a16:creationId xmlns:a16="http://schemas.microsoft.com/office/drawing/2014/main" id="{89290280-0C70-48B7-4CBD-F94C671A12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500" y="1063703"/>
            <a:ext cx="9461500" cy="5776041"/>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867FE771-19D8-5B5D-36B2-E23221C188AB}"/>
              </a:ext>
            </a:extLst>
          </p:cNvPr>
          <p:cNvSpPr txBox="1">
            <a:spLocks/>
          </p:cNvSpPr>
          <p:nvPr/>
        </p:nvSpPr>
        <p:spPr>
          <a:xfrm>
            <a:off x="817742" y="4444629"/>
            <a:ext cx="2636658" cy="161120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70000"/>
              </a:lnSpc>
              <a:buFont typeface="Arial" panose="020B0604020202020204" pitchFamily="34" charset="0"/>
              <a:buNone/>
            </a:pPr>
            <a:r>
              <a:rPr lang="en-US" u="sng" dirty="0" err="1">
                <a:solidFill>
                  <a:srgbClr val="CE98E7"/>
                </a:solidFill>
              </a:rPr>
              <a:t>Kamiokande</a:t>
            </a:r>
            <a:endParaRPr lang="en-US" u="sng" dirty="0">
              <a:solidFill>
                <a:srgbClr val="CE98E7"/>
              </a:solidFill>
            </a:endParaRPr>
          </a:p>
          <a:p>
            <a:pPr>
              <a:lnSpc>
                <a:spcPct val="70000"/>
              </a:lnSpc>
            </a:pPr>
            <a:r>
              <a:rPr lang="en-US" dirty="0"/>
              <a:t>1983 – 1996</a:t>
            </a:r>
          </a:p>
          <a:p>
            <a:pPr>
              <a:lnSpc>
                <a:spcPct val="70000"/>
              </a:lnSpc>
            </a:pPr>
            <a:r>
              <a:rPr lang="en-US" dirty="0"/>
              <a:t>3 </a:t>
            </a:r>
            <a:r>
              <a:rPr lang="en-US" dirty="0" err="1"/>
              <a:t>kton</a:t>
            </a:r>
            <a:endParaRPr lang="en-US" dirty="0"/>
          </a:p>
        </p:txBody>
      </p:sp>
      <p:grpSp>
        <p:nvGrpSpPr>
          <p:cNvPr id="10" name="Group 9">
            <a:extLst>
              <a:ext uri="{FF2B5EF4-FFF2-40B4-BE49-F238E27FC236}">
                <a16:creationId xmlns:a16="http://schemas.microsoft.com/office/drawing/2014/main" id="{DFD75539-3081-23E1-E375-B1D3D3A4C101}"/>
              </a:ext>
            </a:extLst>
          </p:cNvPr>
          <p:cNvGrpSpPr/>
          <p:nvPr/>
        </p:nvGrpSpPr>
        <p:grpSpPr>
          <a:xfrm>
            <a:off x="2316951" y="5259542"/>
            <a:ext cx="1188249" cy="1188249"/>
            <a:chOff x="2385043" y="5259542"/>
            <a:chExt cx="1188249" cy="1188249"/>
          </a:xfrm>
        </p:grpSpPr>
        <p:pic>
          <p:nvPicPr>
            <p:cNvPr id="6" name="Picture 3" descr="List of Nobel laureates in Physics - Wikipedia">
              <a:extLst>
                <a:ext uri="{FF2B5EF4-FFF2-40B4-BE49-F238E27FC236}">
                  <a16:creationId xmlns:a16="http://schemas.microsoft.com/office/drawing/2014/main" id="{C57B59E7-29F1-6F81-5C63-627EEA915E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5043" y="5259542"/>
              <a:ext cx="1188249" cy="118824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C553AE7-91E3-E9A8-085E-17588118EA74}"/>
                </a:ext>
              </a:extLst>
            </p:cNvPr>
            <p:cNvSpPr txBox="1"/>
            <p:nvPr/>
          </p:nvSpPr>
          <p:spPr>
            <a:xfrm>
              <a:off x="2628900" y="5794297"/>
              <a:ext cx="652743" cy="369332"/>
            </a:xfrm>
            <a:prstGeom prst="rect">
              <a:avLst/>
            </a:prstGeom>
            <a:noFill/>
          </p:spPr>
          <p:txBody>
            <a:bodyPr wrap="none" rtlCol="0">
              <a:spAutoFit/>
            </a:bodyPr>
            <a:lstStyle/>
            <a:p>
              <a:r>
                <a:rPr lang="en-US" dirty="0">
                  <a:solidFill>
                    <a:schemeClr val="bg1"/>
                  </a:solidFill>
                </a:rPr>
                <a:t>2002</a:t>
              </a:r>
            </a:p>
          </p:txBody>
        </p:sp>
      </p:grpSp>
      <p:sp>
        <p:nvSpPr>
          <p:cNvPr id="8" name="Content Placeholder 2">
            <a:extLst>
              <a:ext uri="{FF2B5EF4-FFF2-40B4-BE49-F238E27FC236}">
                <a16:creationId xmlns:a16="http://schemas.microsoft.com/office/drawing/2014/main" id="{A900ACFA-3387-083C-10B1-3E05E0F2BFEF}"/>
              </a:ext>
            </a:extLst>
          </p:cNvPr>
          <p:cNvSpPr txBox="1">
            <a:spLocks/>
          </p:cNvSpPr>
          <p:nvPr/>
        </p:nvSpPr>
        <p:spPr>
          <a:xfrm>
            <a:off x="1658677" y="2722970"/>
            <a:ext cx="3693045" cy="1611209"/>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none" baseline="0">
                <a:solidFill>
                  <a:schemeClr val="tx1"/>
                </a:solidFill>
                <a:effectLst>
                  <a:outerShdw blurRad="47625" dist="12700" dir="2700000" algn="tl" rotWithShape="0">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none" baseline="0">
                <a:solidFill>
                  <a:schemeClr val="tx1"/>
                </a:solidFill>
                <a:effectLst>
                  <a:outerShdw blurRad="47625" dist="12700" dir="2700000" algn="tl" rotWithShape="0">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none" baseline="0">
                <a:solidFill>
                  <a:schemeClr val="tx1"/>
                </a:solidFill>
                <a:effectLst>
                  <a:outerShdw blurRad="47625" dist="12700" dir="2700000" algn="tl" rotWithShape="0">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none" baseline="0">
                <a:solidFill>
                  <a:schemeClr val="tx1"/>
                </a:solidFill>
                <a:effectLst>
                  <a:outerShdw blurRad="47625" dist="12700" dir="2700000" algn="tl" rotWithShape="0">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none" baseline="0">
                <a:solidFill>
                  <a:schemeClr val="tx1"/>
                </a:solidFill>
                <a:effectLst>
                  <a:outerShdw blurRad="47625" dist="12700" dir="2700000" algn="tl" rotWithShape="0">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9pPr>
          </a:lstStyle>
          <a:p>
            <a:pPr marL="0" indent="0">
              <a:lnSpc>
                <a:spcPct val="70000"/>
              </a:lnSpc>
              <a:buFont typeface="Arial" panose="020B0604020202020204" pitchFamily="34" charset="0"/>
              <a:buNone/>
            </a:pPr>
            <a:r>
              <a:rPr lang="en-US" sz="2800" u="sng" dirty="0">
                <a:solidFill>
                  <a:srgbClr val="CE98E7"/>
                </a:solidFill>
              </a:rPr>
              <a:t>Super-</a:t>
            </a:r>
            <a:r>
              <a:rPr lang="en-US" sz="2800" u="sng" dirty="0" err="1">
                <a:solidFill>
                  <a:srgbClr val="CE98E7"/>
                </a:solidFill>
              </a:rPr>
              <a:t>Kamiokande</a:t>
            </a:r>
            <a:endParaRPr lang="en-US" sz="2800" u="sng" dirty="0">
              <a:solidFill>
                <a:srgbClr val="CE98E7"/>
              </a:solidFill>
            </a:endParaRPr>
          </a:p>
          <a:p>
            <a:pPr>
              <a:lnSpc>
                <a:spcPct val="70000"/>
              </a:lnSpc>
            </a:pPr>
            <a:r>
              <a:rPr lang="en-US" sz="2800" dirty="0"/>
              <a:t>1996 onwards</a:t>
            </a:r>
          </a:p>
          <a:p>
            <a:pPr>
              <a:lnSpc>
                <a:spcPct val="70000"/>
              </a:lnSpc>
            </a:pPr>
            <a:r>
              <a:rPr lang="en-US" sz="2800" dirty="0"/>
              <a:t>50 </a:t>
            </a:r>
            <a:r>
              <a:rPr lang="en-US" sz="2800" dirty="0" err="1"/>
              <a:t>kton</a:t>
            </a:r>
            <a:r>
              <a:rPr lang="en-US" sz="2800" dirty="0"/>
              <a:t> (22.5 </a:t>
            </a:r>
            <a:r>
              <a:rPr lang="en-US" sz="2800" dirty="0" err="1"/>
              <a:t>kton</a:t>
            </a:r>
            <a:r>
              <a:rPr lang="en-US" sz="2800" dirty="0"/>
              <a:t> FV)</a:t>
            </a:r>
          </a:p>
        </p:txBody>
      </p:sp>
      <p:grpSp>
        <p:nvGrpSpPr>
          <p:cNvPr id="11" name="Group 10">
            <a:extLst>
              <a:ext uri="{FF2B5EF4-FFF2-40B4-BE49-F238E27FC236}">
                <a16:creationId xmlns:a16="http://schemas.microsoft.com/office/drawing/2014/main" id="{E493AF90-4B0D-CEBA-BD23-1EB4AFB5721C}"/>
              </a:ext>
            </a:extLst>
          </p:cNvPr>
          <p:cNvGrpSpPr/>
          <p:nvPr/>
        </p:nvGrpSpPr>
        <p:grpSpPr>
          <a:xfrm>
            <a:off x="4725049" y="2365294"/>
            <a:ext cx="1188249" cy="1188249"/>
            <a:chOff x="2385043" y="5259542"/>
            <a:chExt cx="1188249" cy="1188249"/>
          </a:xfrm>
        </p:grpSpPr>
        <p:pic>
          <p:nvPicPr>
            <p:cNvPr id="12" name="Picture 3" descr="List of Nobel laureates in Physics - Wikipedia">
              <a:extLst>
                <a:ext uri="{FF2B5EF4-FFF2-40B4-BE49-F238E27FC236}">
                  <a16:creationId xmlns:a16="http://schemas.microsoft.com/office/drawing/2014/main" id="{0F3DFC09-0D2D-D8F7-4DB3-8D58DEB7AA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5043" y="5259542"/>
              <a:ext cx="1188249" cy="118824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9A57FA22-6570-8202-08FC-494F1B2D438F}"/>
                </a:ext>
              </a:extLst>
            </p:cNvPr>
            <p:cNvSpPr txBox="1"/>
            <p:nvPr/>
          </p:nvSpPr>
          <p:spPr>
            <a:xfrm>
              <a:off x="2628900" y="5794297"/>
              <a:ext cx="652743" cy="369332"/>
            </a:xfrm>
            <a:prstGeom prst="rect">
              <a:avLst/>
            </a:prstGeom>
            <a:noFill/>
          </p:spPr>
          <p:txBody>
            <a:bodyPr wrap="none" rtlCol="0">
              <a:spAutoFit/>
            </a:bodyPr>
            <a:lstStyle/>
            <a:p>
              <a:r>
                <a:rPr lang="en-US" dirty="0">
                  <a:solidFill>
                    <a:schemeClr val="bg1"/>
                  </a:solidFill>
                </a:rPr>
                <a:t>2015</a:t>
              </a:r>
            </a:p>
          </p:txBody>
        </p:sp>
      </p:grpSp>
      <p:sp>
        <p:nvSpPr>
          <p:cNvPr id="14" name="Content Placeholder 2">
            <a:extLst>
              <a:ext uri="{FF2B5EF4-FFF2-40B4-BE49-F238E27FC236}">
                <a16:creationId xmlns:a16="http://schemas.microsoft.com/office/drawing/2014/main" id="{332549F1-97F1-4A31-3642-E30631C96D8B}"/>
              </a:ext>
            </a:extLst>
          </p:cNvPr>
          <p:cNvSpPr txBox="1">
            <a:spLocks/>
          </p:cNvSpPr>
          <p:nvPr/>
        </p:nvSpPr>
        <p:spPr>
          <a:xfrm>
            <a:off x="3772549" y="881744"/>
            <a:ext cx="3920648" cy="1252456"/>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none" baseline="0">
                <a:solidFill>
                  <a:schemeClr val="tx1"/>
                </a:solidFill>
                <a:effectLst>
                  <a:outerShdw blurRad="47625" dist="12700" dir="2700000" algn="tl" rotWithShape="0">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none" baseline="0">
                <a:solidFill>
                  <a:schemeClr val="tx1"/>
                </a:solidFill>
                <a:effectLst>
                  <a:outerShdw blurRad="47625" dist="12700" dir="2700000" algn="tl" rotWithShape="0">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none" baseline="0">
                <a:solidFill>
                  <a:schemeClr val="tx1"/>
                </a:solidFill>
                <a:effectLst>
                  <a:outerShdw blurRad="47625" dist="12700" dir="2700000" algn="tl" rotWithShape="0">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none" baseline="0">
                <a:solidFill>
                  <a:schemeClr val="tx1"/>
                </a:solidFill>
                <a:effectLst>
                  <a:outerShdw blurRad="47625" dist="12700" dir="2700000" algn="tl" rotWithShape="0">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none" baseline="0">
                <a:solidFill>
                  <a:schemeClr val="tx1"/>
                </a:solidFill>
                <a:effectLst>
                  <a:outerShdw blurRad="47625" dist="12700" dir="2700000" algn="tl" rotWithShape="0">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9pPr>
          </a:lstStyle>
          <a:p>
            <a:pPr marL="0" indent="0">
              <a:lnSpc>
                <a:spcPct val="70000"/>
              </a:lnSpc>
              <a:buFont typeface="Arial" panose="020B0604020202020204" pitchFamily="34" charset="0"/>
              <a:buNone/>
            </a:pPr>
            <a:r>
              <a:rPr lang="en-US" sz="2800" u="sng" dirty="0">
                <a:solidFill>
                  <a:srgbClr val="CE98E7"/>
                </a:solidFill>
              </a:rPr>
              <a:t>Hyper-</a:t>
            </a:r>
            <a:r>
              <a:rPr lang="en-US" sz="2800" u="sng" dirty="0" err="1">
                <a:solidFill>
                  <a:srgbClr val="CE98E7"/>
                </a:solidFill>
              </a:rPr>
              <a:t>Kamiokande</a:t>
            </a:r>
            <a:endParaRPr lang="en-US" sz="2800" u="sng" dirty="0">
              <a:solidFill>
                <a:srgbClr val="CE98E7"/>
              </a:solidFill>
            </a:endParaRPr>
          </a:p>
          <a:p>
            <a:pPr>
              <a:lnSpc>
                <a:spcPct val="70000"/>
              </a:lnSpc>
            </a:pPr>
            <a:r>
              <a:rPr lang="en-US" sz="2800" dirty="0"/>
              <a:t>~2027 onwards</a:t>
            </a:r>
          </a:p>
          <a:p>
            <a:pPr>
              <a:lnSpc>
                <a:spcPct val="70000"/>
              </a:lnSpc>
            </a:pPr>
            <a:r>
              <a:rPr lang="en-US" sz="2800" dirty="0"/>
              <a:t>260 </a:t>
            </a:r>
            <a:r>
              <a:rPr lang="en-US" sz="2800" dirty="0" err="1"/>
              <a:t>kton</a:t>
            </a:r>
            <a:r>
              <a:rPr lang="en-US" sz="2800" dirty="0"/>
              <a:t> (188 </a:t>
            </a:r>
            <a:r>
              <a:rPr lang="en-US" sz="2800" dirty="0" err="1"/>
              <a:t>kton</a:t>
            </a:r>
            <a:r>
              <a:rPr lang="en-US" sz="2800" dirty="0"/>
              <a:t> FV)</a:t>
            </a:r>
          </a:p>
        </p:txBody>
      </p:sp>
      <p:sp>
        <p:nvSpPr>
          <p:cNvPr id="15" name="Right Arrow 14">
            <a:extLst>
              <a:ext uri="{FF2B5EF4-FFF2-40B4-BE49-F238E27FC236}">
                <a16:creationId xmlns:a16="http://schemas.microsoft.com/office/drawing/2014/main" id="{56C91AD8-2451-3EC2-C983-75DDD29908CE}"/>
              </a:ext>
            </a:extLst>
          </p:cNvPr>
          <p:cNvSpPr/>
          <p:nvPr/>
        </p:nvSpPr>
        <p:spPr>
          <a:xfrm>
            <a:off x="586279" y="3208269"/>
            <a:ext cx="987552" cy="441461"/>
          </a:xfrm>
          <a:prstGeom prst="rightArrow">
            <a:avLst/>
          </a:prstGeom>
          <a:solidFill>
            <a:srgbClr val="CE98E7"/>
          </a:solidFill>
          <a:ln>
            <a:solidFill>
              <a:srgbClr val="CE98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X 20</a:t>
            </a:r>
          </a:p>
        </p:txBody>
      </p:sp>
      <p:sp>
        <p:nvSpPr>
          <p:cNvPr id="17" name="Right Arrow 16">
            <a:extLst>
              <a:ext uri="{FF2B5EF4-FFF2-40B4-BE49-F238E27FC236}">
                <a16:creationId xmlns:a16="http://schemas.microsoft.com/office/drawing/2014/main" id="{A6804F3C-A3C1-87FD-78ED-47EE07890706}"/>
              </a:ext>
            </a:extLst>
          </p:cNvPr>
          <p:cNvSpPr/>
          <p:nvPr/>
        </p:nvSpPr>
        <p:spPr>
          <a:xfrm>
            <a:off x="6922310" y="1147375"/>
            <a:ext cx="1077880" cy="350991"/>
          </a:xfrm>
          <a:prstGeom prst="rightArrow">
            <a:avLst/>
          </a:prstGeom>
          <a:solidFill>
            <a:srgbClr val="CE98E7"/>
          </a:solidFill>
          <a:ln>
            <a:solidFill>
              <a:srgbClr val="CE98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X 8.4</a:t>
            </a:r>
          </a:p>
        </p:txBody>
      </p:sp>
      <p:pic>
        <p:nvPicPr>
          <p:cNvPr id="6146" name="Picture 2" descr="Experimental Technique">
            <a:extLst>
              <a:ext uri="{FF2B5EF4-FFF2-40B4-BE49-F238E27FC236}">
                <a16:creationId xmlns:a16="http://schemas.microsoft.com/office/drawing/2014/main" id="{9ED7F41A-EE5A-99E9-0545-B1C343BAD9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654" y="751856"/>
            <a:ext cx="2540000" cy="1841500"/>
          </a:xfrm>
          <a:prstGeom prst="rect">
            <a:avLst/>
          </a:prstGeom>
          <a:noFill/>
          <a:extLst>
            <a:ext uri="{909E8E84-426E-40DD-AFC4-6F175D3DCCD1}">
              <a14:hiddenFill xmlns:a14="http://schemas.microsoft.com/office/drawing/2010/main">
                <a:solidFill>
                  <a:srgbClr val="FFFFFF"/>
                </a:solidFill>
              </a14:hiddenFill>
            </a:ext>
          </a:extLst>
        </p:spPr>
      </p:pic>
      <p:sp>
        <p:nvSpPr>
          <p:cNvPr id="18" name="Slide Number Placeholder 17">
            <a:extLst>
              <a:ext uri="{FF2B5EF4-FFF2-40B4-BE49-F238E27FC236}">
                <a16:creationId xmlns:a16="http://schemas.microsoft.com/office/drawing/2014/main" id="{172F7373-9E9A-35C9-9C11-40D6709F7BF3}"/>
              </a:ext>
            </a:extLst>
          </p:cNvPr>
          <p:cNvSpPr>
            <a:spLocks noGrp="1"/>
          </p:cNvSpPr>
          <p:nvPr>
            <p:ph type="sldNum" sz="quarter" idx="12"/>
          </p:nvPr>
        </p:nvSpPr>
        <p:spPr/>
        <p:txBody>
          <a:bodyPr/>
          <a:lstStyle/>
          <a:p>
            <a:fld id="{1D7ACB1E-03E5-1341-8288-CD36E1F71528}" type="slidenum">
              <a:rPr lang="en-US" smtClean="0"/>
              <a:t>3</a:t>
            </a:fld>
            <a:endParaRPr lang="en-US"/>
          </a:p>
        </p:txBody>
      </p:sp>
      <p:cxnSp>
        <p:nvCxnSpPr>
          <p:cNvPr id="9" name="Straight Arrow Connector 8">
            <a:extLst>
              <a:ext uri="{FF2B5EF4-FFF2-40B4-BE49-F238E27FC236}">
                <a16:creationId xmlns:a16="http://schemas.microsoft.com/office/drawing/2014/main" id="{B451ABDC-C5AF-4EE2-5B0F-B18B253452A9}"/>
              </a:ext>
            </a:extLst>
          </p:cNvPr>
          <p:cNvCxnSpPr>
            <a:cxnSpLocks/>
          </p:cNvCxnSpPr>
          <p:nvPr/>
        </p:nvCxnSpPr>
        <p:spPr>
          <a:xfrm>
            <a:off x="10672763" y="2593356"/>
            <a:ext cx="0" cy="380563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DBB955E-3A9C-4DAE-970A-AA31561DBD1E}"/>
              </a:ext>
            </a:extLst>
          </p:cNvPr>
          <p:cNvSpPr txBox="1"/>
          <p:nvPr/>
        </p:nvSpPr>
        <p:spPr>
          <a:xfrm>
            <a:off x="10101263" y="3986213"/>
            <a:ext cx="603050" cy="369332"/>
          </a:xfrm>
          <a:prstGeom prst="rect">
            <a:avLst/>
          </a:prstGeom>
          <a:noFill/>
        </p:spPr>
        <p:txBody>
          <a:bodyPr wrap="none" rtlCol="0">
            <a:spAutoFit/>
          </a:bodyPr>
          <a:lstStyle/>
          <a:p>
            <a:r>
              <a:rPr lang="en-US" dirty="0"/>
              <a:t>67m</a:t>
            </a:r>
          </a:p>
        </p:txBody>
      </p:sp>
    </p:spTree>
    <p:extLst>
      <p:ext uri="{BB962C8B-B14F-4D97-AF65-F5344CB8AC3E}">
        <p14:creationId xmlns:p14="http://schemas.microsoft.com/office/powerpoint/2010/main" val="679707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hart&#10;&#10;Description automatically generated">
            <a:extLst>
              <a:ext uri="{FF2B5EF4-FFF2-40B4-BE49-F238E27FC236}">
                <a16:creationId xmlns:a16="http://schemas.microsoft.com/office/drawing/2014/main" id="{B050FF79-0567-911F-F98B-80D4FFDBA935}"/>
              </a:ext>
            </a:extLst>
          </p:cNvPr>
          <p:cNvPicPr>
            <a:picLocks noChangeAspect="1"/>
          </p:cNvPicPr>
          <p:nvPr/>
        </p:nvPicPr>
        <p:blipFill>
          <a:blip r:embed="rId3"/>
          <a:stretch>
            <a:fillRect/>
          </a:stretch>
        </p:blipFill>
        <p:spPr>
          <a:xfrm>
            <a:off x="6349576" y="2594593"/>
            <a:ext cx="5100628" cy="3742260"/>
          </a:xfrm>
          <a:prstGeom prst="rect">
            <a:avLst/>
          </a:prstGeom>
        </p:spPr>
      </p:pic>
      <p:pic>
        <p:nvPicPr>
          <p:cNvPr id="10" name="Picture 9" descr="Chart, table&#10;&#10;Description automatically generated">
            <a:extLst>
              <a:ext uri="{FF2B5EF4-FFF2-40B4-BE49-F238E27FC236}">
                <a16:creationId xmlns:a16="http://schemas.microsoft.com/office/drawing/2014/main" id="{C7321548-BECA-F222-9427-396E45AD2DF4}"/>
              </a:ext>
            </a:extLst>
          </p:cNvPr>
          <p:cNvPicPr>
            <a:picLocks noChangeAspect="1"/>
          </p:cNvPicPr>
          <p:nvPr/>
        </p:nvPicPr>
        <p:blipFill>
          <a:blip r:embed="rId4"/>
          <a:stretch>
            <a:fillRect/>
          </a:stretch>
        </p:blipFill>
        <p:spPr>
          <a:xfrm>
            <a:off x="929848" y="2608448"/>
            <a:ext cx="5097946" cy="3740292"/>
          </a:xfrm>
          <a:prstGeom prst="rect">
            <a:avLst/>
          </a:prstGeom>
        </p:spPr>
      </p:pic>
      <p:sp>
        <p:nvSpPr>
          <p:cNvPr id="2" name="Title 1">
            <a:extLst>
              <a:ext uri="{FF2B5EF4-FFF2-40B4-BE49-F238E27FC236}">
                <a16:creationId xmlns:a16="http://schemas.microsoft.com/office/drawing/2014/main" id="{60E41DA3-6207-D01D-DA88-660C8D379C09}"/>
              </a:ext>
            </a:extLst>
          </p:cNvPr>
          <p:cNvSpPr>
            <a:spLocks noGrp="1"/>
          </p:cNvSpPr>
          <p:nvPr>
            <p:ph type="title"/>
          </p:nvPr>
        </p:nvSpPr>
        <p:spPr/>
        <p:txBody>
          <a:bodyPr/>
          <a:lstStyle/>
          <a:p>
            <a:r>
              <a:rPr lang="en-US" dirty="0"/>
              <a:t>Proton Decay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6C647DF-C4CD-E641-317E-EC34A7E403FA}"/>
                  </a:ext>
                </a:extLst>
              </p:cNvPr>
              <p:cNvSpPr>
                <a:spLocks noGrp="1"/>
              </p:cNvSpPr>
              <p:nvPr>
                <p:ph idx="1"/>
              </p:nvPr>
            </p:nvSpPr>
            <p:spPr>
              <a:xfrm>
                <a:off x="217714" y="847075"/>
                <a:ext cx="11974286" cy="5023077"/>
              </a:xfrm>
            </p:spPr>
            <p:txBody>
              <a:bodyPr/>
              <a:lstStyle/>
              <a:p>
                <a:r>
                  <a:rPr lang="en-US" dirty="0"/>
                  <a:t>Hyper-K far detector has many protons! (188kT = 8.4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 </m:t>
                    </m:r>
                  </m:oMath>
                </a14:m>
                <a:r>
                  <a:rPr lang="en-US" dirty="0"/>
                  <a:t>Super-K fiducial volume)</a:t>
                </a:r>
              </a:p>
              <a:p>
                <a:r>
                  <a:rPr lang="en-US" dirty="0"/>
                  <a:t>Can extend proton decay search by an order of magnitude beyond current limits </a:t>
                </a:r>
              </a:p>
            </p:txBody>
          </p:sp>
        </mc:Choice>
        <mc:Fallback xmlns="">
          <p:sp>
            <p:nvSpPr>
              <p:cNvPr id="3" name="Content Placeholder 2">
                <a:extLst>
                  <a:ext uri="{FF2B5EF4-FFF2-40B4-BE49-F238E27FC236}">
                    <a16:creationId xmlns:a16="http://schemas.microsoft.com/office/drawing/2014/main" id="{E6C647DF-C4CD-E641-317E-EC34A7E403FA}"/>
                  </a:ext>
                </a:extLst>
              </p:cNvPr>
              <p:cNvSpPr>
                <a:spLocks noGrp="1" noRot="1" noChangeAspect="1" noMove="1" noResize="1" noEditPoints="1" noAdjustHandles="1" noChangeArrowheads="1" noChangeShapeType="1" noTextEdit="1"/>
              </p:cNvSpPr>
              <p:nvPr>
                <p:ph idx="1"/>
              </p:nvPr>
            </p:nvSpPr>
            <p:spPr>
              <a:xfrm>
                <a:off x="217714" y="847075"/>
                <a:ext cx="11974286" cy="5023077"/>
              </a:xfrm>
              <a:blipFill>
                <a:blip r:embed="rId5"/>
                <a:stretch>
                  <a:fillRect l="-953" t="-2015" r="-1589"/>
                </a:stretch>
              </a:blipFill>
            </p:spPr>
            <p:txBody>
              <a:bodyPr/>
              <a:lstStyle/>
              <a:p>
                <a:r>
                  <a:rPr lang="en-US">
                    <a:noFill/>
                  </a:rPr>
                  <a:t> </a:t>
                </a:r>
              </a:p>
            </p:txBody>
          </p:sp>
        </mc:Fallback>
      </mc:AlternateContent>
      <p:pic>
        <p:nvPicPr>
          <p:cNvPr id="7" name="Picture 1" descr="page16image52404432">
            <a:extLst>
              <a:ext uri="{FF2B5EF4-FFF2-40B4-BE49-F238E27FC236}">
                <a16:creationId xmlns:a16="http://schemas.microsoft.com/office/drawing/2014/main" id="{96A61FEA-E8A0-63A5-F4F1-EF7BC03007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0925" y="1953008"/>
            <a:ext cx="1795726" cy="13108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 descr="page47image35900880">
            <a:extLst>
              <a:ext uri="{FF2B5EF4-FFF2-40B4-BE49-F238E27FC236}">
                <a16:creationId xmlns:a16="http://schemas.microsoft.com/office/drawing/2014/main" id="{6B395FF5-6AF7-A2B0-95F9-A5B2621312B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80735" y="1942534"/>
            <a:ext cx="1678326" cy="1310881"/>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0B6032F5-3A4C-518C-6832-D481D5396B69}"/>
              </a:ext>
            </a:extLst>
          </p:cNvPr>
          <p:cNvSpPr>
            <a:spLocks noGrp="1"/>
          </p:cNvSpPr>
          <p:nvPr>
            <p:ph type="sldNum" sz="quarter" idx="12"/>
          </p:nvPr>
        </p:nvSpPr>
        <p:spPr/>
        <p:txBody>
          <a:bodyPr/>
          <a:lstStyle/>
          <a:p>
            <a:fld id="{1D7ACB1E-03E5-1341-8288-CD36E1F71528}" type="slidenum">
              <a:rPr lang="en-US" smtClean="0"/>
              <a:t>4</a:t>
            </a:fld>
            <a:endParaRPr lang="en-US" dirty="0"/>
          </a:p>
        </p:txBody>
      </p:sp>
      <p:cxnSp>
        <p:nvCxnSpPr>
          <p:cNvPr id="14" name="Straight Connector 13">
            <a:extLst>
              <a:ext uri="{FF2B5EF4-FFF2-40B4-BE49-F238E27FC236}">
                <a16:creationId xmlns:a16="http://schemas.microsoft.com/office/drawing/2014/main" id="{A83843FC-973D-F03A-66FB-2B23D7233869}"/>
              </a:ext>
            </a:extLst>
          </p:cNvPr>
          <p:cNvCxnSpPr>
            <a:cxnSpLocks/>
          </p:cNvCxnSpPr>
          <p:nvPr/>
        </p:nvCxnSpPr>
        <p:spPr>
          <a:xfrm>
            <a:off x="997050" y="4191900"/>
            <a:ext cx="4963542"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B31747B-3827-2662-E0AF-8B9F1737E72B}"/>
                  </a:ext>
                </a:extLst>
              </p:cNvPr>
              <p:cNvSpPr txBox="1"/>
              <p:nvPr/>
            </p:nvSpPr>
            <p:spPr>
              <a:xfrm>
                <a:off x="217714" y="6003420"/>
                <a:ext cx="3175869" cy="646331"/>
              </a:xfrm>
              <a:prstGeom prst="rect">
                <a:avLst/>
              </a:prstGeom>
              <a:solidFill>
                <a:schemeClr val="accent2"/>
              </a:solidFill>
            </p:spPr>
            <p:txBody>
              <a:bodyPr wrap="none"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𝜏</m:t>
                    </m:r>
                    <m:r>
                      <a:rPr lang="en-US" i="1" smtClean="0">
                        <a:latin typeface="Cambria Math" panose="02040503050406030204" pitchFamily="18" charset="0"/>
                        <a:ea typeface="Cambria Math" panose="02040503050406030204" pitchFamily="18" charset="0"/>
                      </a:rPr>
                      <m:t>&gt;2.4×</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34</m:t>
                        </m:r>
                      </m:sup>
                    </m:sSup>
                  </m:oMath>
                </a14:m>
                <a:r>
                  <a:rPr lang="en-US" dirty="0"/>
                  <a:t>years  (Super-K)</a:t>
                </a:r>
              </a:p>
              <a:p>
                <a:r>
                  <a:rPr lang="en-GB" dirty="0"/>
                  <a:t>Phys. Rev. D 102, 112011 (2020)</a:t>
                </a:r>
                <a:endParaRPr lang="en-US" dirty="0"/>
              </a:p>
            </p:txBody>
          </p:sp>
        </mc:Choice>
        <mc:Fallback xmlns="">
          <p:sp>
            <p:nvSpPr>
              <p:cNvPr id="15" name="TextBox 14">
                <a:extLst>
                  <a:ext uri="{FF2B5EF4-FFF2-40B4-BE49-F238E27FC236}">
                    <a16:creationId xmlns:a16="http://schemas.microsoft.com/office/drawing/2014/main" id="{5B31747B-3827-2662-E0AF-8B9F1737E72B}"/>
                  </a:ext>
                </a:extLst>
              </p:cNvPr>
              <p:cNvSpPr txBox="1">
                <a:spLocks noRot="1" noChangeAspect="1" noMove="1" noResize="1" noEditPoints="1" noAdjustHandles="1" noChangeArrowheads="1" noChangeShapeType="1" noTextEdit="1"/>
              </p:cNvSpPr>
              <p:nvPr/>
            </p:nvSpPr>
            <p:spPr>
              <a:xfrm>
                <a:off x="217714" y="6003420"/>
                <a:ext cx="3175869" cy="646331"/>
              </a:xfrm>
              <a:prstGeom prst="rect">
                <a:avLst/>
              </a:prstGeom>
              <a:blipFill>
                <a:blip r:embed="rId8"/>
                <a:stretch>
                  <a:fillRect l="-1992" t="-3846" r="-398" b="-13462"/>
                </a:stretch>
              </a:blipFill>
            </p:spPr>
            <p:txBody>
              <a:bodyPr/>
              <a:lstStyle/>
              <a:p>
                <a:r>
                  <a:rPr lang="en-US">
                    <a:noFill/>
                  </a:rPr>
                  <a:t> </a:t>
                </a:r>
              </a:p>
            </p:txBody>
          </p:sp>
        </mc:Fallback>
      </mc:AlternateContent>
      <p:cxnSp>
        <p:nvCxnSpPr>
          <p:cNvPr id="4" name="Straight Connector 3">
            <a:extLst>
              <a:ext uri="{FF2B5EF4-FFF2-40B4-BE49-F238E27FC236}">
                <a16:creationId xmlns:a16="http://schemas.microsoft.com/office/drawing/2014/main" id="{C7C93F23-FC9B-2DD0-4B2B-CC603A8BF9AB}"/>
              </a:ext>
            </a:extLst>
          </p:cNvPr>
          <p:cNvCxnSpPr>
            <a:cxnSpLocks/>
          </p:cNvCxnSpPr>
          <p:nvPr/>
        </p:nvCxnSpPr>
        <p:spPr>
          <a:xfrm>
            <a:off x="6373640" y="4964656"/>
            <a:ext cx="4963542"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46BF139-5D79-6F3B-2FB4-4B3B1A5122B5}"/>
                  </a:ext>
                </a:extLst>
              </p:cNvPr>
              <p:cNvSpPr txBox="1"/>
              <p:nvPr/>
            </p:nvSpPr>
            <p:spPr>
              <a:xfrm>
                <a:off x="6362699" y="5974486"/>
                <a:ext cx="3175806" cy="646331"/>
              </a:xfrm>
              <a:prstGeom prst="rect">
                <a:avLst/>
              </a:prstGeom>
              <a:solidFill>
                <a:schemeClr val="accent2"/>
              </a:solidFill>
            </p:spPr>
            <p:txBody>
              <a:bodyPr wrap="none"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𝜏</m:t>
                    </m:r>
                    <m:r>
                      <a:rPr lang="en-US" i="1" smtClean="0">
                        <a:latin typeface="Cambria Math" panose="02040503050406030204" pitchFamily="18" charset="0"/>
                        <a:ea typeface="Cambria Math" panose="02040503050406030204" pitchFamily="18" charset="0"/>
                      </a:rPr>
                      <m:t>&gt;0.36×</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34</m:t>
                        </m:r>
                      </m:sup>
                    </m:sSup>
                  </m:oMath>
                </a14:m>
                <a:r>
                  <a:rPr lang="en-US" dirty="0"/>
                  <a:t>years  (Super-K)</a:t>
                </a:r>
              </a:p>
              <a:p>
                <a:r>
                  <a:rPr lang="en-GB" u="sng" dirty="0">
                    <a:hlinkClick r:id="rId9"/>
                  </a:rPr>
                  <a:t>Phys. Rev. D 106, 072003</a:t>
                </a:r>
                <a:r>
                  <a:rPr lang="en-GB" u="sng" dirty="0"/>
                  <a:t> (2022)</a:t>
                </a:r>
                <a:endParaRPr lang="en-US" dirty="0"/>
              </a:p>
            </p:txBody>
          </p:sp>
        </mc:Choice>
        <mc:Fallback xmlns="">
          <p:sp>
            <p:nvSpPr>
              <p:cNvPr id="6" name="TextBox 5">
                <a:extLst>
                  <a:ext uri="{FF2B5EF4-FFF2-40B4-BE49-F238E27FC236}">
                    <a16:creationId xmlns:a16="http://schemas.microsoft.com/office/drawing/2014/main" id="{546BF139-5D79-6F3B-2FB4-4B3B1A5122B5}"/>
                  </a:ext>
                </a:extLst>
              </p:cNvPr>
              <p:cNvSpPr txBox="1">
                <a:spLocks noRot="1" noChangeAspect="1" noMove="1" noResize="1" noEditPoints="1" noAdjustHandles="1" noChangeArrowheads="1" noChangeShapeType="1" noTextEdit="1"/>
              </p:cNvSpPr>
              <p:nvPr/>
            </p:nvSpPr>
            <p:spPr>
              <a:xfrm>
                <a:off x="6362699" y="5974486"/>
                <a:ext cx="3175806" cy="646331"/>
              </a:xfrm>
              <a:prstGeom prst="rect">
                <a:avLst/>
              </a:prstGeom>
              <a:blipFill>
                <a:blip r:embed="rId10"/>
                <a:stretch>
                  <a:fillRect l="-1992" t="-3846" r="-398" b="-13462"/>
                </a:stretch>
              </a:blipFill>
            </p:spPr>
            <p:txBody>
              <a:bodyPr/>
              <a:lstStyle/>
              <a:p>
                <a:r>
                  <a:rPr lang="en-US">
                    <a:noFill/>
                  </a:rPr>
                  <a:t> </a:t>
                </a:r>
              </a:p>
            </p:txBody>
          </p:sp>
        </mc:Fallback>
      </mc:AlternateContent>
    </p:spTree>
    <p:extLst>
      <p:ext uri="{BB962C8B-B14F-4D97-AF65-F5344CB8AC3E}">
        <p14:creationId xmlns:p14="http://schemas.microsoft.com/office/powerpoint/2010/main" val="2139277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6603F1-E801-80F7-8BD0-0BD2214B9167}"/>
            </a:ext>
          </a:extLst>
        </p:cNvPr>
        <p:cNvGrpSpPr/>
        <p:nvPr/>
      </p:nvGrpSpPr>
      <p:grpSpPr>
        <a:xfrm>
          <a:off x="0" y="0"/>
          <a:ext cx="0" cy="0"/>
          <a:chOff x="0" y="0"/>
          <a:chExt cx="0" cy="0"/>
        </a:xfrm>
      </p:grpSpPr>
      <p:pic>
        <p:nvPicPr>
          <p:cNvPr id="12" name="Picture 11" descr="Chart&#10;&#10;Description automatically generated">
            <a:extLst>
              <a:ext uri="{FF2B5EF4-FFF2-40B4-BE49-F238E27FC236}">
                <a16:creationId xmlns:a16="http://schemas.microsoft.com/office/drawing/2014/main" id="{E6C72C7F-443F-39C8-C2FF-58FFD323629A}"/>
              </a:ext>
            </a:extLst>
          </p:cNvPr>
          <p:cNvPicPr>
            <a:picLocks noChangeAspect="1"/>
          </p:cNvPicPr>
          <p:nvPr/>
        </p:nvPicPr>
        <p:blipFill>
          <a:blip r:embed="rId3"/>
          <a:stretch>
            <a:fillRect/>
          </a:stretch>
        </p:blipFill>
        <p:spPr>
          <a:xfrm>
            <a:off x="6349576" y="2594593"/>
            <a:ext cx="5100628" cy="3742260"/>
          </a:xfrm>
          <a:prstGeom prst="rect">
            <a:avLst/>
          </a:prstGeom>
        </p:spPr>
      </p:pic>
      <p:pic>
        <p:nvPicPr>
          <p:cNvPr id="10" name="Picture 9" descr="Chart, table&#10;&#10;Description automatically generated">
            <a:extLst>
              <a:ext uri="{FF2B5EF4-FFF2-40B4-BE49-F238E27FC236}">
                <a16:creationId xmlns:a16="http://schemas.microsoft.com/office/drawing/2014/main" id="{DF41C3B3-4993-47DF-963B-B7EDA2C12D99}"/>
              </a:ext>
            </a:extLst>
          </p:cNvPr>
          <p:cNvPicPr>
            <a:picLocks noChangeAspect="1"/>
          </p:cNvPicPr>
          <p:nvPr/>
        </p:nvPicPr>
        <p:blipFill>
          <a:blip r:embed="rId4"/>
          <a:stretch>
            <a:fillRect/>
          </a:stretch>
        </p:blipFill>
        <p:spPr>
          <a:xfrm>
            <a:off x="929848" y="2608448"/>
            <a:ext cx="5097946" cy="3740292"/>
          </a:xfrm>
          <a:prstGeom prst="rect">
            <a:avLst/>
          </a:prstGeom>
        </p:spPr>
      </p:pic>
      <p:sp>
        <p:nvSpPr>
          <p:cNvPr id="2" name="Title 1">
            <a:extLst>
              <a:ext uri="{FF2B5EF4-FFF2-40B4-BE49-F238E27FC236}">
                <a16:creationId xmlns:a16="http://schemas.microsoft.com/office/drawing/2014/main" id="{0BD9ECC3-1568-7127-E677-BE668964F33C}"/>
              </a:ext>
            </a:extLst>
          </p:cNvPr>
          <p:cNvSpPr>
            <a:spLocks noGrp="1"/>
          </p:cNvSpPr>
          <p:nvPr>
            <p:ph type="title"/>
          </p:nvPr>
        </p:nvSpPr>
        <p:spPr/>
        <p:txBody>
          <a:bodyPr/>
          <a:lstStyle/>
          <a:p>
            <a:r>
              <a:rPr lang="en-US" dirty="0"/>
              <a:t>Proton Decay</a:t>
            </a:r>
          </a:p>
        </p:txBody>
      </p:sp>
      <p:sp>
        <p:nvSpPr>
          <p:cNvPr id="3" name="Content Placeholder 2">
            <a:extLst>
              <a:ext uri="{FF2B5EF4-FFF2-40B4-BE49-F238E27FC236}">
                <a16:creationId xmlns:a16="http://schemas.microsoft.com/office/drawing/2014/main" id="{F08B070F-9AAC-9ED8-00F3-01FE77B0149C}"/>
              </a:ext>
            </a:extLst>
          </p:cNvPr>
          <p:cNvSpPr>
            <a:spLocks noGrp="1"/>
          </p:cNvSpPr>
          <p:nvPr>
            <p:ph idx="1"/>
          </p:nvPr>
        </p:nvSpPr>
        <p:spPr>
          <a:xfrm>
            <a:off x="217714" y="847075"/>
            <a:ext cx="11756572" cy="5023077"/>
          </a:xfrm>
        </p:spPr>
        <p:txBody>
          <a:bodyPr/>
          <a:lstStyle/>
          <a:p>
            <a:r>
              <a:rPr lang="en-US" dirty="0"/>
              <a:t>JUNO 10 year sensitivity = </a:t>
            </a:r>
            <a:r>
              <a:rPr lang="en-GB" dirty="0">
                <a:solidFill>
                  <a:srgbClr val="FF0000"/>
                </a:solidFill>
              </a:rPr>
              <a:t>9.6 × 10</a:t>
            </a:r>
            <a:r>
              <a:rPr lang="en-GB" baseline="30000" dirty="0">
                <a:solidFill>
                  <a:srgbClr val="FF0000"/>
                </a:solidFill>
              </a:rPr>
              <a:t>33</a:t>
            </a:r>
            <a:r>
              <a:rPr lang="en-GB" dirty="0">
                <a:solidFill>
                  <a:srgbClr val="FF0000"/>
                </a:solidFill>
              </a:rPr>
              <a:t> years</a:t>
            </a:r>
            <a:r>
              <a:rPr lang="en-GB" dirty="0"/>
              <a:t>  </a:t>
            </a:r>
            <a:r>
              <a:rPr lang="en-GB" sz="1600" dirty="0"/>
              <a:t>Angel </a:t>
            </a:r>
            <a:r>
              <a:rPr lang="en-GB" sz="1600" dirty="0" err="1"/>
              <a:t>Abusleme</a:t>
            </a:r>
            <a:r>
              <a:rPr lang="en-GB" sz="1600" dirty="0"/>
              <a:t> et al 2023 Chinese Phys. C 47 113002</a:t>
            </a:r>
          </a:p>
          <a:p>
            <a:r>
              <a:rPr lang="en-GB" dirty="0"/>
              <a:t>DUNE 400 kt-yr sensitivity = </a:t>
            </a:r>
            <a:r>
              <a:rPr lang="en-GB" dirty="0">
                <a:solidFill>
                  <a:srgbClr val="00B0F0"/>
                </a:solidFill>
              </a:rPr>
              <a:t>1.3×10</a:t>
            </a:r>
            <a:r>
              <a:rPr lang="en-GB" baseline="30000" dirty="0">
                <a:solidFill>
                  <a:srgbClr val="00B0F0"/>
                </a:solidFill>
              </a:rPr>
              <a:t>34</a:t>
            </a:r>
            <a:r>
              <a:rPr lang="en-GB" dirty="0">
                <a:solidFill>
                  <a:srgbClr val="00B0F0"/>
                </a:solidFill>
              </a:rPr>
              <a:t> years </a:t>
            </a:r>
            <a:r>
              <a:rPr lang="en-GB" sz="1600" dirty="0"/>
              <a:t>https://</a:t>
            </a:r>
            <a:r>
              <a:rPr lang="en-GB" sz="1600" dirty="0" err="1"/>
              <a:t>arxiv.org</a:t>
            </a:r>
            <a:r>
              <a:rPr lang="en-GB" sz="1600" dirty="0"/>
              <a:t>/pdf/2503.23291 </a:t>
            </a:r>
            <a:endParaRPr lang="en-GB" dirty="0"/>
          </a:p>
          <a:p>
            <a:pPr marL="0" indent="0">
              <a:buNone/>
            </a:pPr>
            <a:endParaRPr lang="en-GB" dirty="0"/>
          </a:p>
        </p:txBody>
      </p:sp>
      <p:pic>
        <p:nvPicPr>
          <p:cNvPr id="7" name="Picture 1" descr="page16image52404432">
            <a:extLst>
              <a:ext uri="{FF2B5EF4-FFF2-40B4-BE49-F238E27FC236}">
                <a16:creationId xmlns:a16="http://schemas.microsoft.com/office/drawing/2014/main" id="{8C1B60A4-5216-F485-1BA7-5A1B54C700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0925" y="1953008"/>
            <a:ext cx="1795726" cy="13108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 descr="page47image35900880">
            <a:extLst>
              <a:ext uri="{FF2B5EF4-FFF2-40B4-BE49-F238E27FC236}">
                <a16:creationId xmlns:a16="http://schemas.microsoft.com/office/drawing/2014/main" id="{CA21C23D-D456-AD4C-4C32-530B017247E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80735" y="1942534"/>
            <a:ext cx="1678326" cy="1310881"/>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44E26588-6F44-F388-FD16-EE404C00B24A}"/>
              </a:ext>
            </a:extLst>
          </p:cNvPr>
          <p:cNvSpPr>
            <a:spLocks noGrp="1"/>
          </p:cNvSpPr>
          <p:nvPr>
            <p:ph type="sldNum" sz="quarter" idx="12"/>
          </p:nvPr>
        </p:nvSpPr>
        <p:spPr/>
        <p:txBody>
          <a:bodyPr/>
          <a:lstStyle/>
          <a:p>
            <a:fld id="{1D7ACB1E-03E5-1341-8288-CD36E1F71528}" type="slidenum">
              <a:rPr lang="en-US" smtClean="0"/>
              <a:t>5</a:t>
            </a:fld>
            <a:endParaRPr lang="en-US" dirty="0"/>
          </a:p>
        </p:txBody>
      </p:sp>
      <p:cxnSp>
        <p:nvCxnSpPr>
          <p:cNvPr id="14" name="Straight Connector 13">
            <a:extLst>
              <a:ext uri="{FF2B5EF4-FFF2-40B4-BE49-F238E27FC236}">
                <a16:creationId xmlns:a16="http://schemas.microsoft.com/office/drawing/2014/main" id="{8A8F237D-2D2B-3257-12D8-20A4035B10C4}"/>
              </a:ext>
            </a:extLst>
          </p:cNvPr>
          <p:cNvCxnSpPr>
            <a:cxnSpLocks/>
          </p:cNvCxnSpPr>
          <p:nvPr/>
        </p:nvCxnSpPr>
        <p:spPr>
          <a:xfrm>
            <a:off x="997050" y="4191900"/>
            <a:ext cx="4963542"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909E7B9-B203-145D-ECF9-3953249DF546}"/>
                  </a:ext>
                </a:extLst>
              </p:cNvPr>
              <p:cNvSpPr txBox="1"/>
              <p:nvPr/>
            </p:nvSpPr>
            <p:spPr>
              <a:xfrm>
                <a:off x="217714" y="6003420"/>
                <a:ext cx="3175869" cy="646331"/>
              </a:xfrm>
              <a:prstGeom prst="rect">
                <a:avLst/>
              </a:prstGeom>
              <a:solidFill>
                <a:schemeClr val="accent2"/>
              </a:solidFill>
            </p:spPr>
            <p:txBody>
              <a:bodyPr wrap="none"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𝜏</m:t>
                    </m:r>
                    <m:r>
                      <a:rPr lang="en-US" i="1" smtClean="0">
                        <a:latin typeface="Cambria Math" panose="02040503050406030204" pitchFamily="18" charset="0"/>
                        <a:ea typeface="Cambria Math" panose="02040503050406030204" pitchFamily="18" charset="0"/>
                      </a:rPr>
                      <m:t>&gt;2.4×</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34</m:t>
                        </m:r>
                      </m:sup>
                    </m:sSup>
                  </m:oMath>
                </a14:m>
                <a:r>
                  <a:rPr lang="en-US" dirty="0"/>
                  <a:t>years  (Super-K)</a:t>
                </a:r>
              </a:p>
              <a:p>
                <a:r>
                  <a:rPr lang="en-GB" dirty="0"/>
                  <a:t>Phys. Rev. D 102, 112011 (2020)</a:t>
                </a:r>
                <a:endParaRPr lang="en-US" dirty="0"/>
              </a:p>
            </p:txBody>
          </p:sp>
        </mc:Choice>
        <mc:Fallback xmlns="">
          <p:sp>
            <p:nvSpPr>
              <p:cNvPr id="15" name="TextBox 14">
                <a:extLst>
                  <a:ext uri="{FF2B5EF4-FFF2-40B4-BE49-F238E27FC236}">
                    <a16:creationId xmlns:a16="http://schemas.microsoft.com/office/drawing/2014/main" id="{F909E7B9-B203-145D-ECF9-3953249DF546}"/>
                  </a:ext>
                </a:extLst>
              </p:cNvPr>
              <p:cNvSpPr txBox="1">
                <a:spLocks noRot="1" noChangeAspect="1" noMove="1" noResize="1" noEditPoints="1" noAdjustHandles="1" noChangeArrowheads="1" noChangeShapeType="1" noTextEdit="1"/>
              </p:cNvSpPr>
              <p:nvPr/>
            </p:nvSpPr>
            <p:spPr>
              <a:xfrm>
                <a:off x="217714" y="6003420"/>
                <a:ext cx="3175869" cy="646331"/>
              </a:xfrm>
              <a:prstGeom prst="rect">
                <a:avLst/>
              </a:prstGeom>
              <a:blipFill>
                <a:blip r:embed="rId7"/>
                <a:stretch>
                  <a:fillRect l="-1992" t="-3846" r="-398" b="-13462"/>
                </a:stretch>
              </a:blipFill>
            </p:spPr>
            <p:txBody>
              <a:bodyPr/>
              <a:lstStyle/>
              <a:p>
                <a:r>
                  <a:rPr lang="en-US">
                    <a:noFill/>
                  </a:rPr>
                  <a:t> </a:t>
                </a:r>
              </a:p>
            </p:txBody>
          </p:sp>
        </mc:Fallback>
      </mc:AlternateContent>
      <p:cxnSp>
        <p:nvCxnSpPr>
          <p:cNvPr id="19" name="Straight Connector 18">
            <a:extLst>
              <a:ext uri="{FF2B5EF4-FFF2-40B4-BE49-F238E27FC236}">
                <a16:creationId xmlns:a16="http://schemas.microsoft.com/office/drawing/2014/main" id="{31232F56-A44A-F3DB-A703-40D4F0997DC8}"/>
              </a:ext>
            </a:extLst>
          </p:cNvPr>
          <p:cNvCxnSpPr>
            <a:cxnSpLocks/>
          </p:cNvCxnSpPr>
          <p:nvPr/>
        </p:nvCxnSpPr>
        <p:spPr>
          <a:xfrm>
            <a:off x="6373640" y="4964656"/>
            <a:ext cx="4963542"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D3606B2D-861A-D5FD-27B2-06AB0F4DF06B}"/>
                  </a:ext>
                </a:extLst>
              </p:cNvPr>
              <p:cNvSpPr txBox="1"/>
              <p:nvPr/>
            </p:nvSpPr>
            <p:spPr>
              <a:xfrm>
                <a:off x="6266446" y="5986518"/>
                <a:ext cx="3175806" cy="646331"/>
              </a:xfrm>
              <a:prstGeom prst="rect">
                <a:avLst/>
              </a:prstGeom>
              <a:solidFill>
                <a:schemeClr val="accent2"/>
              </a:solidFill>
            </p:spPr>
            <p:txBody>
              <a:bodyPr wrap="none" rtlCol="0">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𝜏</m:t>
                    </m:r>
                    <m:r>
                      <a:rPr lang="en-US" i="1" smtClean="0">
                        <a:latin typeface="Cambria Math" panose="02040503050406030204" pitchFamily="18" charset="0"/>
                        <a:ea typeface="Cambria Math" panose="02040503050406030204" pitchFamily="18" charset="0"/>
                      </a:rPr>
                      <m:t>&gt;0.36×</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34</m:t>
                        </m:r>
                      </m:sup>
                    </m:sSup>
                  </m:oMath>
                </a14:m>
                <a:r>
                  <a:rPr lang="en-US" dirty="0"/>
                  <a:t>years  (Super-K)</a:t>
                </a:r>
              </a:p>
              <a:p>
                <a:r>
                  <a:rPr lang="en-GB" u="sng" dirty="0">
                    <a:hlinkClick r:id="rId8"/>
                  </a:rPr>
                  <a:t>Phys. Rev. D 106, 072003</a:t>
                </a:r>
                <a:r>
                  <a:rPr lang="en-GB" u="sng" dirty="0"/>
                  <a:t> (2022)</a:t>
                </a:r>
                <a:endParaRPr lang="en-US" dirty="0"/>
              </a:p>
            </p:txBody>
          </p:sp>
        </mc:Choice>
        <mc:Fallback xmlns="">
          <p:sp>
            <p:nvSpPr>
              <p:cNvPr id="20" name="TextBox 19">
                <a:extLst>
                  <a:ext uri="{FF2B5EF4-FFF2-40B4-BE49-F238E27FC236}">
                    <a16:creationId xmlns:a16="http://schemas.microsoft.com/office/drawing/2014/main" id="{D3606B2D-861A-D5FD-27B2-06AB0F4DF06B}"/>
                  </a:ext>
                </a:extLst>
              </p:cNvPr>
              <p:cNvSpPr txBox="1">
                <a:spLocks noRot="1" noChangeAspect="1" noMove="1" noResize="1" noEditPoints="1" noAdjustHandles="1" noChangeArrowheads="1" noChangeShapeType="1" noTextEdit="1"/>
              </p:cNvSpPr>
              <p:nvPr/>
            </p:nvSpPr>
            <p:spPr>
              <a:xfrm>
                <a:off x="6266446" y="5986518"/>
                <a:ext cx="3175806" cy="646331"/>
              </a:xfrm>
              <a:prstGeom prst="rect">
                <a:avLst/>
              </a:prstGeom>
              <a:blipFill>
                <a:blip r:embed="rId9"/>
                <a:stretch>
                  <a:fillRect l="-1594" t="-3846" r="-398" b="-13462"/>
                </a:stretch>
              </a:blipFill>
            </p:spPr>
            <p:txBody>
              <a:bodyPr/>
              <a:lstStyle/>
              <a:p>
                <a:r>
                  <a:rPr lang="en-US">
                    <a:noFill/>
                  </a:rPr>
                  <a:t> </a:t>
                </a:r>
              </a:p>
            </p:txBody>
          </p:sp>
        </mc:Fallback>
      </mc:AlternateContent>
      <p:cxnSp>
        <p:nvCxnSpPr>
          <p:cNvPr id="4" name="Straight Connector 3">
            <a:extLst>
              <a:ext uri="{FF2B5EF4-FFF2-40B4-BE49-F238E27FC236}">
                <a16:creationId xmlns:a16="http://schemas.microsoft.com/office/drawing/2014/main" id="{DB448B57-65C4-B40F-68D1-67ABEF990203}"/>
              </a:ext>
            </a:extLst>
          </p:cNvPr>
          <p:cNvCxnSpPr>
            <a:cxnSpLocks/>
          </p:cNvCxnSpPr>
          <p:nvPr/>
        </p:nvCxnSpPr>
        <p:spPr>
          <a:xfrm>
            <a:off x="8052224" y="4567793"/>
            <a:ext cx="3284958"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BDDAFF6-7AA4-140E-6A72-1CC36DC8F52E}"/>
              </a:ext>
            </a:extLst>
          </p:cNvPr>
          <p:cNvCxnSpPr>
            <a:cxnSpLocks/>
          </p:cNvCxnSpPr>
          <p:nvPr/>
        </p:nvCxnSpPr>
        <p:spPr>
          <a:xfrm>
            <a:off x="8710863" y="4463338"/>
            <a:ext cx="2666422" cy="0"/>
          </a:xfrm>
          <a:prstGeom prst="line">
            <a:avLst/>
          </a:prstGeom>
          <a:ln w="19050">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26B038A-9C0D-661E-666B-3CF9C33FA7E7}"/>
              </a:ext>
            </a:extLst>
          </p:cNvPr>
          <p:cNvSpPr txBox="1"/>
          <p:nvPr/>
        </p:nvSpPr>
        <p:spPr>
          <a:xfrm>
            <a:off x="10536492" y="5013341"/>
            <a:ext cx="913712" cy="369332"/>
          </a:xfrm>
          <a:prstGeom prst="rect">
            <a:avLst/>
          </a:prstGeom>
          <a:noFill/>
        </p:spPr>
        <p:txBody>
          <a:bodyPr wrap="none" rtlCol="0">
            <a:spAutoFit/>
          </a:bodyPr>
          <a:lstStyle/>
          <a:p>
            <a:r>
              <a:rPr lang="en-US" dirty="0">
                <a:solidFill>
                  <a:srgbClr val="7030A0"/>
                </a:solidFill>
              </a:rPr>
              <a:t>Super-K</a:t>
            </a:r>
          </a:p>
        </p:txBody>
      </p:sp>
      <p:sp>
        <p:nvSpPr>
          <p:cNvPr id="13" name="TextBox 12">
            <a:extLst>
              <a:ext uri="{FF2B5EF4-FFF2-40B4-BE49-F238E27FC236}">
                <a16:creationId xmlns:a16="http://schemas.microsoft.com/office/drawing/2014/main" id="{D1B28E8F-A978-CF4B-2B2A-3D9462B53A2A}"/>
              </a:ext>
            </a:extLst>
          </p:cNvPr>
          <p:cNvSpPr txBox="1"/>
          <p:nvPr/>
        </p:nvSpPr>
        <p:spPr>
          <a:xfrm>
            <a:off x="10568575" y="4540098"/>
            <a:ext cx="707245" cy="369332"/>
          </a:xfrm>
          <a:prstGeom prst="rect">
            <a:avLst/>
          </a:prstGeom>
          <a:noFill/>
        </p:spPr>
        <p:txBody>
          <a:bodyPr wrap="none" rtlCol="0">
            <a:spAutoFit/>
          </a:bodyPr>
          <a:lstStyle/>
          <a:p>
            <a:r>
              <a:rPr lang="en-US" dirty="0">
                <a:solidFill>
                  <a:srgbClr val="FF0000"/>
                </a:solidFill>
              </a:rPr>
              <a:t>JUNO</a:t>
            </a:r>
          </a:p>
        </p:txBody>
      </p:sp>
      <p:sp>
        <p:nvSpPr>
          <p:cNvPr id="16" name="TextBox 15">
            <a:extLst>
              <a:ext uri="{FF2B5EF4-FFF2-40B4-BE49-F238E27FC236}">
                <a16:creationId xmlns:a16="http://schemas.microsoft.com/office/drawing/2014/main" id="{5CAB26E8-D440-DECC-4A88-051A9480DCFF}"/>
              </a:ext>
            </a:extLst>
          </p:cNvPr>
          <p:cNvSpPr txBox="1"/>
          <p:nvPr/>
        </p:nvSpPr>
        <p:spPr>
          <a:xfrm>
            <a:off x="10588626" y="4127015"/>
            <a:ext cx="736099" cy="369332"/>
          </a:xfrm>
          <a:prstGeom prst="rect">
            <a:avLst/>
          </a:prstGeom>
          <a:noFill/>
        </p:spPr>
        <p:txBody>
          <a:bodyPr wrap="none" rtlCol="0">
            <a:spAutoFit/>
          </a:bodyPr>
          <a:lstStyle/>
          <a:p>
            <a:r>
              <a:rPr lang="en-US" dirty="0">
                <a:solidFill>
                  <a:srgbClr val="00B0F0"/>
                </a:solidFill>
              </a:rPr>
              <a:t>DUNE</a:t>
            </a:r>
          </a:p>
        </p:txBody>
      </p:sp>
      <p:sp>
        <p:nvSpPr>
          <p:cNvPr id="21" name="TextBox 20">
            <a:extLst>
              <a:ext uri="{FF2B5EF4-FFF2-40B4-BE49-F238E27FC236}">
                <a16:creationId xmlns:a16="http://schemas.microsoft.com/office/drawing/2014/main" id="{0F9C0D37-83D3-A6BF-EA28-5FAB73D38E81}"/>
              </a:ext>
            </a:extLst>
          </p:cNvPr>
          <p:cNvSpPr txBox="1"/>
          <p:nvPr/>
        </p:nvSpPr>
        <p:spPr>
          <a:xfrm rot="928449">
            <a:off x="8235451" y="3229130"/>
            <a:ext cx="2855141" cy="369332"/>
          </a:xfrm>
          <a:prstGeom prst="rect">
            <a:avLst/>
          </a:prstGeom>
          <a:noFill/>
        </p:spPr>
        <p:txBody>
          <a:bodyPr wrap="none" rtlCol="0">
            <a:spAutoFit/>
          </a:bodyPr>
          <a:lstStyle/>
          <a:p>
            <a:r>
              <a:rPr lang="en-US" dirty="0">
                <a:solidFill>
                  <a:schemeClr val="bg1"/>
                </a:solidFill>
                <a:highlight>
                  <a:srgbClr val="FFFF00"/>
                </a:highlight>
              </a:rPr>
              <a:t>* Caveat – Hand-drawn lines</a:t>
            </a:r>
          </a:p>
        </p:txBody>
      </p:sp>
    </p:spTree>
    <p:extLst>
      <p:ext uri="{BB962C8B-B14F-4D97-AF65-F5344CB8AC3E}">
        <p14:creationId xmlns:p14="http://schemas.microsoft.com/office/powerpoint/2010/main" val="716650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089A9-4E57-4910-9C98-DD31DA2288A4}"/>
              </a:ext>
            </a:extLst>
          </p:cNvPr>
          <p:cNvSpPr>
            <a:spLocks noGrp="1"/>
          </p:cNvSpPr>
          <p:nvPr>
            <p:ph type="title"/>
          </p:nvPr>
        </p:nvSpPr>
        <p:spPr/>
        <p:txBody>
          <a:bodyPr/>
          <a:lstStyle/>
          <a:p>
            <a:r>
              <a:rPr lang="en-US" dirty="0"/>
              <a:t>Solar Neutrinos – current status</a:t>
            </a:r>
          </a:p>
        </p:txBody>
      </p:sp>
      <p:sp>
        <p:nvSpPr>
          <p:cNvPr id="3" name="Content Placeholder 2">
            <a:extLst>
              <a:ext uri="{FF2B5EF4-FFF2-40B4-BE49-F238E27FC236}">
                <a16:creationId xmlns:a16="http://schemas.microsoft.com/office/drawing/2014/main" id="{0F341729-867C-1D0F-8CC1-FCC9A6E14485}"/>
              </a:ext>
            </a:extLst>
          </p:cNvPr>
          <p:cNvSpPr>
            <a:spLocks noGrp="1"/>
          </p:cNvSpPr>
          <p:nvPr>
            <p:ph idx="1"/>
          </p:nvPr>
        </p:nvSpPr>
        <p:spPr>
          <a:xfrm>
            <a:off x="6229102" y="656113"/>
            <a:ext cx="6221681" cy="451262"/>
          </a:xfrm>
        </p:spPr>
        <p:txBody>
          <a:bodyPr>
            <a:normAutofit/>
          </a:bodyPr>
          <a:lstStyle/>
          <a:p>
            <a:pPr marL="0" indent="0">
              <a:buNone/>
            </a:pPr>
            <a:r>
              <a:rPr lang="en-GB" sz="1800" dirty="0"/>
              <a:t>Super-Kamiokande - PHYSICAL REVIEW D 109, 092001 (2024) </a:t>
            </a:r>
          </a:p>
          <a:p>
            <a:endParaRPr lang="en-US" sz="1800" dirty="0"/>
          </a:p>
        </p:txBody>
      </p:sp>
      <p:sp>
        <p:nvSpPr>
          <p:cNvPr id="4" name="Slide Number Placeholder 3">
            <a:extLst>
              <a:ext uri="{FF2B5EF4-FFF2-40B4-BE49-F238E27FC236}">
                <a16:creationId xmlns:a16="http://schemas.microsoft.com/office/drawing/2014/main" id="{9EAAA2DF-D1F4-39F9-BD09-2504932DD4AE}"/>
              </a:ext>
            </a:extLst>
          </p:cNvPr>
          <p:cNvSpPr>
            <a:spLocks noGrp="1"/>
          </p:cNvSpPr>
          <p:nvPr>
            <p:ph type="sldNum" sz="quarter" idx="12"/>
          </p:nvPr>
        </p:nvSpPr>
        <p:spPr/>
        <p:txBody>
          <a:bodyPr/>
          <a:lstStyle/>
          <a:p>
            <a:fld id="{1D7ACB1E-03E5-1341-8288-CD36E1F71528}" type="slidenum">
              <a:rPr lang="en-US" smtClean="0"/>
              <a:t>6</a:t>
            </a:fld>
            <a:endParaRPr lang="en-US"/>
          </a:p>
        </p:txBody>
      </p:sp>
      <p:pic>
        <p:nvPicPr>
          <p:cNvPr id="5" name="Picture 4" descr="A diagram of solar energy&#10;&#10;AI-generated content may be incorrect.">
            <a:extLst>
              <a:ext uri="{FF2B5EF4-FFF2-40B4-BE49-F238E27FC236}">
                <a16:creationId xmlns:a16="http://schemas.microsoft.com/office/drawing/2014/main" id="{A72D3BE1-C0DF-CA68-C161-810A08CA79AE}"/>
              </a:ext>
            </a:extLst>
          </p:cNvPr>
          <p:cNvPicPr>
            <a:picLocks noChangeAspect="1"/>
          </p:cNvPicPr>
          <p:nvPr/>
        </p:nvPicPr>
        <p:blipFill>
          <a:blip r:embed="rId3"/>
          <a:stretch>
            <a:fillRect/>
          </a:stretch>
        </p:blipFill>
        <p:spPr>
          <a:xfrm>
            <a:off x="5962302" y="1107375"/>
            <a:ext cx="6088961" cy="4229968"/>
          </a:xfrm>
          <a:prstGeom prst="rect">
            <a:avLst/>
          </a:prstGeom>
        </p:spPr>
      </p:pic>
      <p:pic>
        <p:nvPicPr>
          <p:cNvPr id="8" name="Picture 7" descr="A graph of a function&#10;&#10;AI-generated content may be incorrect.">
            <a:extLst>
              <a:ext uri="{FF2B5EF4-FFF2-40B4-BE49-F238E27FC236}">
                <a16:creationId xmlns:a16="http://schemas.microsoft.com/office/drawing/2014/main" id="{5A147CE1-31A8-12C3-6722-5BE7FE9F575D}"/>
              </a:ext>
            </a:extLst>
          </p:cNvPr>
          <p:cNvPicPr>
            <a:picLocks noChangeAspect="1"/>
          </p:cNvPicPr>
          <p:nvPr/>
        </p:nvPicPr>
        <p:blipFill>
          <a:blip r:embed="rId4"/>
          <a:stretch>
            <a:fillRect/>
          </a:stretch>
        </p:blipFill>
        <p:spPr>
          <a:xfrm>
            <a:off x="217425" y="1107375"/>
            <a:ext cx="5362575" cy="4216726"/>
          </a:xfrm>
          <a:prstGeom prst="rect">
            <a:avLst/>
          </a:prstGeom>
        </p:spPr>
      </p:pic>
      <p:sp>
        <p:nvSpPr>
          <p:cNvPr id="9" name="TextBox 8">
            <a:extLst>
              <a:ext uri="{FF2B5EF4-FFF2-40B4-BE49-F238E27FC236}">
                <a16:creationId xmlns:a16="http://schemas.microsoft.com/office/drawing/2014/main" id="{C09E4DAF-6A3F-AB23-D73F-C24DAA412466}"/>
              </a:ext>
            </a:extLst>
          </p:cNvPr>
          <p:cNvSpPr txBox="1"/>
          <p:nvPr/>
        </p:nvSpPr>
        <p:spPr>
          <a:xfrm>
            <a:off x="5962302" y="5514975"/>
            <a:ext cx="6088961" cy="1477328"/>
          </a:xfrm>
          <a:prstGeom prst="rect">
            <a:avLst/>
          </a:prstGeom>
          <a:noFill/>
        </p:spPr>
        <p:txBody>
          <a:bodyPr wrap="square" rtlCol="0">
            <a:spAutoFit/>
          </a:bodyPr>
          <a:lstStyle/>
          <a:p>
            <a:r>
              <a:rPr lang="en-US" dirty="0"/>
              <a:t>Large Mixing Angle + MSW – expect upturn in solar </a:t>
            </a:r>
            <a:r>
              <a:rPr lang="en-US" baseline="30000" dirty="0"/>
              <a:t>8</a:t>
            </a:r>
            <a:r>
              <a:rPr lang="en-US" dirty="0"/>
              <a:t>B spectrum at low energies</a:t>
            </a:r>
          </a:p>
          <a:p>
            <a:r>
              <a:rPr lang="en-GB" dirty="0"/>
              <a:t>SK spectrum measurement favours the existence of an “upturn” by 1.2</a:t>
            </a:r>
            <a:r>
              <a:rPr lang="el-GR" dirty="0"/>
              <a:t>σ </a:t>
            </a:r>
          </a:p>
          <a:p>
            <a:endParaRPr lang="en-US"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13B36EC1-912C-B81C-3974-DDDCBFECD4CA}"/>
                  </a:ext>
                </a:extLst>
              </p:cNvPr>
              <p:cNvSpPr txBox="1"/>
              <p:nvPr/>
            </p:nvSpPr>
            <p:spPr>
              <a:xfrm>
                <a:off x="217425" y="5514974"/>
                <a:ext cx="5362575" cy="927049"/>
              </a:xfrm>
              <a:prstGeom prst="rect">
                <a:avLst/>
              </a:prstGeom>
              <a:noFill/>
            </p:spPr>
            <p:txBody>
              <a:bodyPr wrap="square" rtlCol="0">
                <a:spAutoFit/>
              </a:bodyPr>
              <a:lstStyle/>
              <a:p>
                <a:r>
                  <a:rPr lang="en-US" dirty="0"/>
                  <a:t>Global neutrino data (Green) prefer lower value of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sSubSup>
                      <m:sSubSupPr>
                        <m:ctrlPr>
                          <a:rPr lang="el-GR"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21</m:t>
                        </m:r>
                      </m:sub>
                      <m:sup>
                        <m:r>
                          <a:rPr lang="en-GB" b="0" i="1" smtClean="0">
                            <a:latin typeface="Cambria Math" panose="02040503050406030204" pitchFamily="18" charset="0"/>
                            <a:ea typeface="Cambria Math" panose="02040503050406030204" pitchFamily="18" charset="0"/>
                          </a:rPr>
                          <m:t>2</m:t>
                        </m:r>
                      </m:sup>
                    </m:sSubSup>
                  </m:oMath>
                </a14:m>
                <a:r>
                  <a:rPr lang="en-US" dirty="0"/>
                  <a:t> than </a:t>
                </a:r>
                <a:r>
                  <a:rPr lang="en-US" dirty="0" err="1"/>
                  <a:t>KamLAND</a:t>
                </a:r>
                <a:r>
                  <a:rPr lang="en-US" dirty="0"/>
                  <a:t> reactor experiment ~1.5</a:t>
                </a:r>
                <a14:m>
                  <m:oMath xmlns:m="http://schemas.openxmlformats.org/officeDocument/2006/math">
                    <m:r>
                      <a:rPr lang="en-US" i="1" smtClean="0">
                        <a:latin typeface="Cambria Math" panose="02040503050406030204" pitchFamily="18" charset="0"/>
                        <a:ea typeface="Cambria Math" panose="02040503050406030204" pitchFamily="18" charset="0"/>
                      </a:rPr>
                      <m:t>𝜎</m:t>
                    </m:r>
                  </m:oMath>
                </a14:m>
                <a:r>
                  <a:rPr lang="en-US" dirty="0"/>
                  <a:t> tension</a:t>
                </a:r>
              </a:p>
              <a:p>
                <a:r>
                  <a:rPr lang="en-US" dirty="0"/>
                  <a:t>Disagreement = CPT violation</a:t>
                </a:r>
              </a:p>
            </p:txBody>
          </p:sp>
        </mc:Choice>
        <mc:Fallback xmlns="">
          <p:sp>
            <p:nvSpPr>
              <p:cNvPr id="10" name="TextBox 9">
                <a:extLst>
                  <a:ext uri="{FF2B5EF4-FFF2-40B4-BE49-F238E27FC236}">
                    <a16:creationId xmlns:a16="http://schemas.microsoft.com/office/drawing/2014/main" id="{13B36EC1-912C-B81C-3974-DDDCBFECD4CA}"/>
                  </a:ext>
                </a:extLst>
              </p:cNvPr>
              <p:cNvSpPr txBox="1">
                <a:spLocks noRot="1" noChangeAspect="1" noMove="1" noResize="1" noEditPoints="1" noAdjustHandles="1" noChangeArrowheads="1" noChangeShapeType="1" noTextEdit="1"/>
              </p:cNvSpPr>
              <p:nvPr/>
            </p:nvSpPr>
            <p:spPr>
              <a:xfrm>
                <a:off x="217425" y="5514974"/>
                <a:ext cx="5362575" cy="927049"/>
              </a:xfrm>
              <a:prstGeom prst="rect">
                <a:avLst/>
              </a:prstGeom>
              <a:blipFill>
                <a:blip r:embed="rId5"/>
                <a:stretch>
                  <a:fillRect l="-1182" t="-2703" r="-709" b="-9459"/>
                </a:stretch>
              </a:blipFill>
            </p:spPr>
            <p:txBody>
              <a:bodyPr/>
              <a:lstStyle/>
              <a:p>
                <a:r>
                  <a:rPr lang="en-US">
                    <a:noFill/>
                  </a:rPr>
                  <a:t> </a:t>
                </a:r>
              </a:p>
            </p:txBody>
          </p:sp>
        </mc:Fallback>
      </mc:AlternateContent>
    </p:spTree>
    <p:extLst>
      <p:ext uri="{BB962C8B-B14F-4D97-AF65-F5344CB8AC3E}">
        <p14:creationId xmlns:p14="http://schemas.microsoft.com/office/powerpoint/2010/main" val="2224287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061B486-029B-DCF8-E931-8C30BC29CF82}"/>
              </a:ext>
            </a:extLst>
          </p:cNvPr>
          <p:cNvSpPr>
            <a:spLocks noGrp="1"/>
          </p:cNvSpPr>
          <p:nvPr>
            <p:ph type="sldNum" sz="quarter" idx="12"/>
          </p:nvPr>
        </p:nvSpPr>
        <p:spPr/>
        <p:txBody>
          <a:bodyPr/>
          <a:lstStyle/>
          <a:p>
            <a:fld id="{1D7ACB1E-03E5-1341-8288-CD36E1F71528}" type="slidenum">
              <a:rPr lang="en-US" smtClean="0"/>
              <a:t>7</a:t>
            </a:fld>
            <a:endParaRPr lang="en-US" dirty="0"/>
          </a:p>
        </p:txBody>
      </p:sp>
      <p:pic>
        <p:nvPicPr>
          <p:cNvPr id="5" name="Picture 2" descr="page14image709547648">
            <a:extLst>
              <a:ext uri="{FF2B5EF4-FFF2-40B4-BE49-F238E27FC236}">
                <a16:creationId xmlns:a16="http://schemas.microsoft.com/office/drawing/2014/main" id="{94D95176-FFF4-9A8A-6B3D-72A5A30E40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666" y="12848"/>
            <a:ext cx="2539334" cy="192024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69865831-FAD3-97BA-E2D3-08B65A64137D}"/>
              </a:ext>
            </a:extLst>
          </p:cNvPr>
          <p:cNvSpPr txBox="1">
            <a:spLocks/>
          </p:cNvSpPr>
          <p:nvPr/>
        </p:nvSpPr>
        <p:spPr>
          <a:xfrm>
            <a:off x="82810" y="59649"/>
            <a:ext cx="9370906" cy="10142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lumMod val="20000"/>
                    <a:lumOff val="80000"/>
                  </a:schemeClr>
                </a:solidFill>
                <a:latin typeface="+mj-lt"/>
                <a:ea typeface="+mj-ea"/>
                <a:cs typeface="+mj-cs"/>
              </a:defRPr>
            </a:lvl1pPr>
          </a:lstStyle>
          <a:p>
            <a:r>
              <a:rPr lang="en-US" dirty="0"/>
              <a:t>Solar Neutrinos – Day/Night Asymmetry</a:t>
            </a:r>
          </a:p>
        </p:txBody>
      </p:sp>
      <p:sp>
        <p:nvSpPr>
          <p:cNvPr id="10" name="TextBox 9">
            <a:extLst>
              <a:ext uri="{FF2B5EF4-FFF2-40B4-BE49-F238E27FC236}">
                <a16:creationId xmlns:a16="http://schemas.microsoft.com/office/drawing/2014/main" id="{63FD574B-45DA-02C8-512B-98B81EA451D9}"/>
              </a:ext>
            </a:extLst>
          </p:cNvPr>
          <p:cNvSpPr txBox="1"/>
          <p:nvPr/>
        </p:nvSpPr>
        <p:spPr>
          <a:xfrm>
            <a:off x="201378" y="952315"/>
            <a:ext cx="9252338" cy="1015663"/>
          </a:xfrm>
          <a:prstGeom prst="rect">
            <a:avLst/>
          </a:prstGeom>
          <a:noFill/>
        </p:spPr>
        <p:txBody>
          <a:bodyPr wrap="square" rtlCol="0">
            <a:spAutoFit/>
          </a:bodyPr>
          <a:lstStyle/>
          <a:p>
            <a:pPr marL="342900" indent="-342900">
              <a:buFont typeface="Arial" panose="020B0604020202020204" pitchFamily="34" charset="0"/>
              <a:buChar char="•"/>
            </a:pPr>
            <a:r>
              <a:rPr lang="en-GB" sz="2000" dirty="0"/>
              <a:t>Larger survival probability expected at night due to MSW earth ‘regeneration’ effect</a:t>
            </a:r>
          </a:p>
          <a:p>
            <a:pPr marL="342900" indent="-342900">
              <a:buFont typeface="Arial" panose="020B0604020202020204" pitchFamily="34" charset="0"/>
              <a:buChar char="•"/>
            </a:pPr>
            <a:r>
              <a:rPr lang="en-GB" sz="2000" dirty="0"/>
              <a:t>Size of effect driven by 1-2 mixing parameters</a:t>
            </a:r>
          </a:p>
          <a:p>
            <a:pPr marL="342900" indent="-342900">
              <a:buFont typeface="Arial" panose="020B0604020202020204" pitchFamily="34" charset="0"/>
              <a:buChar char="•"/>
            </a:pPr>
            <a:r>
              <a:rPr lang="en-GB" sz="2000" dirty="0"/>
              <a:t>Super-K Day/Night asymmetry is higher than expected from the reactor constraint</a:t>
            </a:r>
            <a:endParaRPr lang="en-US" sz="2000" dirty="0"/>
          </a:p>
        </p:txBody>
      </p:sp>
      <p:sp>
        <p:nvSpPr>
          <p:cNvPr id="11" name="TextBox 10">
            <a:extLst>
              <a:ext uri="{FF2B5EF4-FFF2-40B4-BE49-F238E27FC236}">
                <a16:creationId xmlns:a16="http://schemas.microsoft.com/office/drawing/2014/main" id="{1BCE4B24-839B-3E42-5B72-9734CB7F9E9D}"/>
              </a:ext>
            </a:extLst>
          </p:cNvPr>
          <p:cNvSpPr txBox="1"/>
          <p:nvPr/>
        </p:nvSpPr>
        <p:spPr>
          <a:xfrm>
            <a:off x="6673721" y="2206534"/>
            <a:ext cx="5197685" cy="5078313"/>
          </a:xfrm>
          <a:prstGeom prst="rect">
            <a:avLst/>
          </a:prstGeom>
          <a:noFill/>
        </p:spPr>
        <p:txBody>
          <a:bodyPr wrap="square" rtlCol="0">
            <a:spAutoFit/>
          </a:bodyPr>
          <a:lstStyle/>
          <a:p>
            <a:r>
              <a:rPr lang="en-US" sz="2400" dirty="0"/>
              <a:t>Expect to see ~180 </a:t>
            </a:r>
            <a:r>
              <a:rPr lang="en-US" sz="2400" baseline="30000" dirty="0"/>
              <a:t>8</a:t>
            </a:r>
            <a:r>
              <a:rPr lang="en-US" sz="2400" dirty="0"/>
              <a:t>B Solar neutrinos (&gt;5 MeV) / day in Hyper-K</a:t>
            </a:r>
            <a:endParaRPr lang="en-GB" sz="2400" dirty="0"/>
          </a:p>
          <a:p>
            <a:pPr marL="285750" indent="-285750">
              <a:buFont typeface="Arial" panose="020B0604020202020204" pitchFamily="34" charset="0"/>
              <a:buChar char="•"/>
            </a:pPr>
            <a:endParaRPr lang="en-GB" dirty="0"/>
          </a:p>
          <a:p>
            <a:r>
              <a:rPr lang="en-GB" dirty="0"/>
              <a:t>Day-night asymmetry observation sensitivity </a:t>
            </a:r>
          </a:p>
          <a:p>
            <a:pPr marL="285750" indent="-285750">
              <a:buFont typeface="Arial" panose="020B0604020202020204" pitchFamily="34" charset="0"/>
              <a:buChar char="•"/>
            </a:pPr>
            <a:r>
              <a:rPr lang="en-GB" dirty="0"/>
              <a:t>red line = sensitivity from no asymmetry</a:t>
            </a:r>
          </a:p>
          <a:p>
            <a:pPr marL="285750" indent="-285750">
              <a:buFont typeface="Arial" panose="020B0604020202020204" pitchFamily="34" charset="0"/>
              <a:buChar char="•"/>
            </a:pPr>
            <a:r>
              <a:rPr lang="en-GB" dirty="0"/>
              <a:t>blue line = asymmetry expected by the reactor neutrino oscillation  (</a:t>
            </a:r>
            <a:r>
              <a:rPr lang="el-GR" dirty="0"/>
              <a:t>Δ</a:t>
            </a:r>
            <a:r>
              <a:rPr lang="en-GB" dirty="0"/>
              <a:t>m</a:t>
            </a:r>
            <a:r>
              <a:rPr lang="en-GB" baseline="30000" dirty="0"/>
              <a:t>2</a:t>
            </a:r>
            <a:r>
              <a:rPr lang="en-GB" baseline="-25000" dirty="0"/>
              <a:t>21</a:t>
            </a:r>
            <a:r>
              <a:rPr lang="en-GB" dirty="0"/>
              <a:t> = 7.54 x 10</a:t>
            </a:r>
            <a:r>
              <a:rPr lang="en-GB" baseline="30000" dirty="0"/>
              <a:t>-5</a:t>
            </a:r>
            <a:r>
              <a:rPr lang="en-GB" dirty="0"/>
              <a:t> eV</a:t>
            </a:r>
            <a:r>
              <a:rPr lang="en-GB" baseline="30000" dirty="0"/>
              <a:t>2</a:t>
            </a:r>
            <a:r>
              <a:rPr lang="en-GB" dirty="0"/>
              <a:t>)</a:t>
            </a:r>
          </a:p>
          <a:p>
            <a:pPr marL="285750" indent="-285750">
              <a:buFont typeface="Arial" panose="020B0604020202020204" pitchFamily="34" charset="0"/>
              <a:buChar char="•"/>
            </a:pPr>
            <a:r>
              <a:rPr lang="en-GB" dirty="0"/>
              <a:t>Systematic from remaining background direction 0.3% (solid) 0.1% (dashed)</a:t>
            </a:r>
          </a:p>
          <a:p>
            <a:pPr marL="285750" indent="-285750">
              <a:buFont typeface="Arial" panose="020B0604020202020204" pitchFamily="34" charset="0"/>
              <a:buChar char="•"/>
            </a:pPr>
            <a:endParaRPr lang="en-GB" dirty="0"/>
          </a:p>
          <a:p>
            <a:r>
              <a:rPr lang="en-GB" sz="2400" dirty="0">
                <a:solidFill>
                  <a:schemeClr val="accent6">
                    <a:lumMod val="40000"/>
                    <a:lumOff val="60000"/>
                  </a:schemeClr>
                </a:solidFill>
              </a:rPr>
              <a:t>Hyper-K can reject no D/N asymmetry  at &gt;5</a:t>
            </a:r>
            <a:r>
              <a:rPr lang="el-GR" sz="2400" dirty="0">
                <a:solidFill>
                  <a:schemeClr val="accent6">
                    <a:lumMod val="40000"/>
                    <a:lumOff val="60000"/>
                  </a:schemeClr>
                </a:solidFill>
              </a:rPr>
              <a:t>σ </a:t>
            </a:r>
            <a:r>
              <a:rPr lang="en-GB" sz="2400" dirty="0">
                <a:solidFill>
                  <a:schemeClr val="accent6">
                    <a:lumMod val="40000"/>
                    <a:lumOff val="60000"/>
                  </a:schemeClr>
                </a:solidFill>
              </a:rPr>
              <a:t>with 10 years of data and can investigate this tension with increased statistics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8" name="Picture 7">
            <a:extLst>
              <a:ext uri="{FF2B5EF4-FFF2-40B4-BE49-F238E27FC236}">
                <a16:creationId xmlns:a16="http://schemas.microsoft.com/office/drawing/2014/main" id="{6938F242-3085-EB04-95F2-FF808C9B5F73}"/>
              </a:ext>
            </a:extLst>
          </p:cNvPr>
          <p:cNvPicPr>
            <a:picLocks noChangeAspect="1"/>
          </p:cNvPicPr>
          <p:nvPr/>
        </p:nvPicPr>
        <p:blipFill>
          <a:blip r:embed="rId4"/>
          <a:stretch>
            <a:fillRect/>
          </a:stretch>
        </p:blipFill>
        <p:spPr>
          <a:xfrm>
            <a:off x="320593" y="2301648"/>
            <a:ext cx="5956300" cy="4279900"/>
          </a:xfrm>
          <a:prstGeom prst="rect">
            <a:avLst/>
          </a:prstGeom>
        </p:spPr>
      </p:pic>
    </p:spTree>
    <p:extLst>
      <p:ext uri="{BB962C8B-B14F-4D97-AF65-F5344CB8AC3E}">
        <p14:creationId xmlns:p14="http://schemas.microsoft.com/office/powerpoint/2010/main" val="120173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D5BE3-FD45-201C-D055-5AEE8E0CFD31}"/>
              </a:ext>
            </a:extLst>
          </p:cNvPr>
          <p:cNvSpPr>
            <a:spLocks noGrp="1"/>
          </p:cNvSpPr>
          <p:nvPr>
            <p:ph type="title"/>
          </p:nvPr>
        </p:nvSpPr>
        <p:spPr/>
        <p:txBody>
          <a:bodyPr/>
          <a:lstStyle/>
          <a:p>
            <a:r>
              <a:rPr lang="en-US" dirty="0"/>
              <a:t>Solar Neutrinos - 8B Spectrum Upturn</a:t>
            </a:r>
          </a:p>
        </p:txBody>
      </p:sp>
      <p:pic>
        <p:nvPicPr>
          <p:cNvPr id="6" name="Content Placeholder 5">
            <a:extLst>
              <a:ext uri="{FF2B5EF4-FFF2-40B4-BE49-F238E27FC236}">
                <a16:creationId xmlns:a16="http://schemas.microsoft.com/office/drawing/2014/main" id="{73550904-8EE9-491B-BEEF-93C86FE938CB}"/>
              </a:ext>
            </a:extLst>
          </p:cNvPr>
          <p:cNvPicPr>
            <a:picLocks noGrp="1" noChangeAspect="1"/>
          </p:cNvPicPr>
          <p:nvPr>
            <p:ph idx="1"/>
          </p:nvPr>
        </p:nvPicPr>
        <p:blipFill>
          <a:blip r:embed="rId3"/>
          <a:stretch>
            <a:fillRect/>
          </a:stretch>
        </p:blipFill>
        <p:spPr>
          <a:xfrm>
            <a:off x="215335" y="924606"/>
            <a:ext cx="6336729" cy="4571760"/>
          </a:xfrm>
        </p:spPr>
      </p:pic>
      <p:sp>
        <p:nvSpPr>
          <p:cNvPr id="4" name="Slide Number Placeholder 3">
            <a:extLst>
              <a:ext uri="{FF2B5EF4-FFF2-40B4-BE49-F238E27FC236}">
                <a16:creationId xmlns:a16="http://schemas.microsoft.com/office/drawing/2014/main" id="{C45097CF-F811-375D-D70E-432009CEE16A}"/>
              </a:ext>
            </a:extLst>
          </p:cNvPr>
          <p:cNvSpPr>
            <a:spLocks noGrp="1"/>
          </p:cNvSpPr>
          <p:nvPr>
            <p:ph type="sldNum" sz="quarter" idx="12"/>
          </p:nvPr>
        </p:nvSpPr>
        <p:spPr/>
        <p:txBody>
          <a:bodyPr/>
          <a:lstStyle/>
          <a:p>
            <a:fld id="{1D7ACB1E-03E5-1341-8288-CD36E1F71528}" type="slidenum">
              <a:rPr lang="en-US" smtClean="0"/>
              <a:t>8</a:t>
            </a:fld>
            <a:endParaRPr lang="en-US"/>
          </a:p>
        </p:txBody>
      </p:sp>
      <p:sp>
        <p:nvSpPr>
          <p:cNvPr id="7" name="TextBox 6">
            <a:extLst>
              <a:ext uri="{FF2B5EF4-FFF2-40B4-BE49-F238E27FC236}">
                <a16:creationId xmlns:a16="http://schemas.microsoft.com/office/drawing/2014/main" id="{6FF5EADA-3D13-1AA8-93DE-F615F75EBB87}"/>
              </a:ext>
            </a:extLst>
          </p:cNvPr>
          <p:cNvSpPr txBox="1"/>
          <p:nvPr/>
        </p:nvSpPr>
        <p:spPr>
          <a:xfrm>
            <a:off x="6713683" y="4530809"/>
            <a:ext cx="5639936" cy="2862322"/>
          </a:xfrm>
          <a:prstGeom prst="rect">
            <a:avLst/>
          </a:prstGeom>
          <a:noFill/>
        </p:spPr>
        <p:txBody>
          <a:bodyPr wrap="square" rtlCol="0">
            <a:spAutoFit/>
          </a:bodyPr>
          <a:lstStyle/>
          <a:p>
            <a:pPr marL="285750" indent="-285750">
              <a:buFont typeface="Arial" panose="020B0604020202020204" pitchFamily="34" charset="0"/>
              <a:buChar char="•"/>
            </a:pPr>
            <a:r>
              <a:rPr lang="en-GB" sz="2000" dirty="0"/>
              <a:t>Measurement of upturn could distinguish standard neutrino oscillations from several different exotic models </a:t>
            </a:r>
          </a:p>
          <a:p>
            <a:pPr marL="285750" indent="-285750">
              <a:buFont typeface="Arial" panose="020B0604020202020204" pitchFamily="34" charset="0"/>
              <a:buChar char="•"/>
            </a:pPr>
            <a:r>
              <a:rPr lang="en-GB" sz="2000" dirty="0"/>
              <a:t>Low energy spectrum upturn sensitivity as a function of observation time for two different detection thresholds</a:t>
            </a:r>
          </a:p>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sz="2000" dirty="0"/>
          </a:p>
        </p:txBody>
      </p:sp>
      <p:pic>
        <p:nvPicPr>
          <p:cNvPr id="8" name="Picture 1" descr="page15image709148128">
            <a:extLst>
              <a:ext uri="{FF2B5EF4-FFF2-40B4-BE49-F238E27FC236}">
                <a16:creationId xmlns:a16="http://schemas.microsoft.com/office/drawing/2014/main" id="{2A187672-5B8A-B030-8551-708E43E2B7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56547" y="924606"/>
            <a:ext cx="5166791" cy="35184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8FDC2E8-81F1-9FB5-3689-5902F8EDBE0A}"/>
              </a:ext>
            </a:extLst>
          </p:cNvPr>
          <p:cNvSpPr txBox="1"/>
          <p:nvPr/>
        </p:nvSpPr>
        <p:spPr>
          <a:xfrm>
            <a:off x="266469" y="5575821"/>
            <a:ext cx="6285596" cy="1446550"/>
          </a:xfrm>
          <a:prstGeom prst="rect">
            <a:avLst/>
          </a:prstGeom>
          <a:noFill/>
        </p:spPr>
        <p:txBody>
          <a:bodyPr wrap="square" rtlCol="0">
            <a:spAutoFit/>
          </a:bodyPr>
          <a:lstStyle/>
          <a:p>
            <a:r>
              <a:rPr lang="en-GB" sz="2800" dirty="0">
                <a:solidFill>
                  <a:schemeClr val="accent6">
                    <a:lumMod val="40000"/>
                    <a:lumOff val="60000"/>
                  </a:schemeClr>
                </a:solidFill>
              </a:rPr>
              <a:t>Sensitivity of 3-5</a:t>
            </a:r>
            <a:r>
              <a:rPr lang="el-GR" sz="2800" dirty="0">
                <a:solidFill>
                  <a:schemeClr val="accent6">
                    <a:lumMod val="40000"/>
                    <a:lumOff val="60000"/>
                  </a:schemeClr>
                </a:solidFill>
              </a:rPr>
              <a:t>σ </a:t>
            </a:r>
            <a:r>
              <a:rPr lang="en-GB" sz="2800" dirty="0">
                <a:solidFill>
                  <a:schemeClr val="accent6">
                    <a:lumMod val="40000"/>
                    <a:lumOff val="60000"/>
                  </a:schemeClr>
                </a:solidFill>
              </a:rPr>
              <a:t>for upturn</a:t>
            </a:r>
            <a:r>
              <a:rPr lang="en-GB" sz="3200" dirty="0">
                <a:solidFill>
                  <a:schemeClr val="accent6">
                    <a:lumMod val="40000"/>
                    <a:lumOff val="60000"/>
                  </a:schemeClr>
                </a:solidFill>
              </a:rPr>
              <a:t> </a:t>
            </a:r>
            <a:r>
              <a:rPr lang="en-GB" sz="2800" dirty="0">
                <a:solidFill>
                  <a:schemeClr val="accent6">
                    <a:lumMod val="40000"/>
                    <a:lumOff val="60000"/>
                  </a:schemeClr>
                </a:solidFill>
              </a:rPr>
              <a:t>discovery after 10 years of  Hyper-K running</a:t>
            </a:r>
            <a:endParaRPr lang="en-GB" sz="3200" dirty="0">
              <a:solidFill>
                <a:schemeClr val="accent6">
                  <a:lumMod val="40000"/>
                  <a:lumOff val="60000"/>
                </a:schemeClr>
              </a:solidFill>
            </a:endParaRPr>
          </a:p>
          <a:p>
            <a:endParaRPr lang="en-US" sz="2800" dirty="0"/>
          </a:p>
        </p:txBody>
      </p:sp>
    </p:spTree>
    <p:extLst>
      <p:ext uri="{BB962C8B-B14F-4D97-AF65-F5344CB8AC3E}">
        <p14:creationId xmlns:p14="http://schemas.microsoft.com/office/powerpoint/2010/main" val="835938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F8A89-16F0-6B79-917E-1F1346670CF7}"/>
              </a:ext>
            </a:extLst>
          </p:cNvPr>
          <p:cNvSpPr>
            <a:spLocks noGrp="1"/>
          </p:cNvSpPr>
          <p:nvPr>
            <p:ph type="title"/>
          </p:nvPr>
        </p:nvSpPr>
        <p:spPr/>
        <p:txBody>
          <a:bodyPr/>
          <a:lstStyle/>
          <a:p>
            <a:r>
              <a:rPr lang="en-US" dirty="0"/>
              <a:t>Solar hep Flux</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97C8906-9C4F-671F-916F-021FB913B22E}"/>
                  </a:ext>
                </a:extLst>
              </p:cNvPr>
              <p:cNvSpPr>
                <a:spLocks noGrp="1"/>
              </p:cNvSpPr>
              <p:nvPr>
                <p:ph idx="1"/>
              </p:nvPr>
            </p:nvSpPr>
            <p:spPr>
              <a:xfrm>
                <a:off x="250371" y="1153886"/>
                <a:ext cx="5464629" cy="5023077"/>
              </a:xfrm>
            </p:spPr>
            <p:txBody>
              <a:bodyPr/>
              <a:lstStyle/>
              <a:p>
                <a14:m>
                  <m:oMath xmlns:m="http://schemas.openxmlformats.org/officeDocument/2006/math">
                    <m:sPre>
                      <m:sPrePr>
                        <m:ctrlPr>
                          <a:rPr lang="en-US" i="1" smtClean="0">
                            <a:latin typeface="Cambria Math" panose="02040503050406030204" pitchFamily="18" charset="0"/>
                          </a:rPr>
                        </m:ctrlPr>
                      </m:sPrePr>
                      <m:sub/>
                      <m:sup>
                        <m:r>
                          <a:rPr lang="en-GB" b="0" i="1" smtClean="0">
                            <a:latin typeface="Cambria Math" panose="02040503050406030204" pitchFamily="18" charset="0"/>
                          </a:rPr>
                          <m:t>3</m:t>
                        </m:r>
                      </m:sup>
                      <m:e>
                        <m:r>
                          <a:rPr lang="en-GB" b="0" i="1" smtClean="0">
                            <a:latin typeface="Cambria Math" panose="02040503050406030204" pitchFamily="18" charset="0"/>
                          </a:rPr>
                          <m:t>𝐻𝑒</m:t>
                        </m:r>
                      </m:e>
                    </m:sPre>
                    <m:r>
                      <a:rPr lang="en-GB" b="0" i="1" smtClean="0">
                        <a:latin typeface="Cambria Math" panose="02040503050406030204" pitchFamily="18" charset="0"/>
                      </a:rPr>
                      <m:t>+</m:t>
                    </m:r>
                    <m:r>
                      <a:rPr lang="en-GB" b="0" i="1" smtClean="0">
                        <a:latin typeface="Cambria Math" panose="02040503050406030204" pitchFamily="18" charset="0"/>
                      </a:rPr>
                      <m:t>𝑝</m:t>
                    </m:r>
                    <m:r>
                      <a:rPr lang="en-GB" b="0" i="1" smtClean="0">
                        <a:latin typeface="Cambria Math" panose="02040503050406030204" pitchFamily="18" charset="0"/>
                      </a:rPr>
                      <m:t> → </m:t>
                    </m:r>
                    <m:sPre>
                      <m:sPrePr>
                        <m:ctrlPr>
                          <a:rPr lang="en-US" i="1" smtClean="0">
                            <a:latin typeface="Cambria Math" panose="02040503050406030204" pitchFamily="18" charset="0"/>
                          </a:rPr>
                        </m:ctrlPr>
                      </m:sPrePr>
                      <m:sub/>
                      <m:sup>
                        <m:r>
                          <a:rPr lang="en-GB" b="0" i="1" smtClean="0">
                            <a:latin typeface="Cambria Math" panose="02040503050406030204" pitchFamily="18" charset="0"/>
                          </a:rPr>
                          <m:t>4</m:t>
                        </m:r>
                      </m:sup>
                      <m:e>
                        <m:r>
                          <a:rPr lang="en-GB" i="1">
                            <a:latin typeface="Cambria Math" panose="02040503050406030204" pitchFamily="18" charset="0"/>
                          </a:rPr>
                          <m:t>𝐻𝑒</m:t>
                        </m:r>
                      </m:e>
                    </m:sPre>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r>
                          <a:rPr lang="en-GB" b="0" i="1" smtClean="0">
                            <a:latin typeface="Cambria Math" panose="02040503050406030204" pitchFamily="18" charset="0"/>
                          </a:rPr>
                          <m:t>+</m:t>
                        </m:r>
                      </m:sup>
                    </m:sSup>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𝜈</m:t>
                        </m:r>
                      </m:e>
                      <m:sub>
                        <m:r>
                          <a:rPr lang="en-GB" b="0" i="1" smtClean="0">
                            <a:latin typeface="Cambria Math" panose="02040503050406030204" pitchFamily="18" charset="0"/>
                          </a:rPr>
                          <m:t>𝑒</m:t>
                        </m:r>
                      </m:sub>
                    </m:sSub>
                  </m:oMath>
                </a14:m>
                <a:endParaRPr lang="en-US" dirty="0"/>
              </a:p>
              <a:p>
                <a:r>
                  <a:rPr lang="en-US" dirty="0"/>
                  <a:t>Flux never been observed </a:t>
                </a:r>
              </a:p>
              <a:p>
                <a:pPr lvl="1"/>
                <a:r>
                  <a:rPr lang="en-US" dirty="0"/>
                  <a:t>Upper limits from SNO and SK</a:t>
                </a:r>
              </a:p>
              <a:p>
                <a:pPr lvl="1"/>
                <a:endParaRPr lang="en-US" dirty="0"/>
              </a:p>
              <a:p>
                <a:r>
                  <a:rPr lang="en-US" dirty="0"/>
                  <a:t>Chance to perform first observation in Hyper-K</a:t>
                </a:r>
              </a:p>
              <a:p>
                <a:pPr lvl="1"/>
                <a:r>
                  <a:rPr lang="en-US" dirty="0"/>
                  <a:t>Challenge is separation from atmospheric spallation backgrounds</a:t>
                </a:r>
              </a:p>
            </p:txBody>
          </p:sp>
        </mc:Choice>
        <mc:Fallback xmlns="">
          <p:sp>
            <p:nvSpPr>
              <p:cNvPr id="3" name="Content Placeholder 2">
                <a:extLst>
                  <a:ext uri="{FF2B5EF4-FFF2-40B4-BE49-F238E27FC236}">
                    <a16:creationId xmlns:a16="http://schemas.microsoft.com/office/drawing/2014/main" id="{097C8906-9C4F-671F-916F-021FB913B22E}"/>
                  </a:ext>
                </a:extLst>
              </p:cNvPr>
              <p:cNvSpPr>
                <a:spLocks noGrp="1" noRot="1" noChangeAspect="1" noMove="1" noResize="1" noEditPoints="1" noAdjustHandles="1" noChangeArrowheads="1" noChangeShapeType="1" noTextEdit="1"/>
              </p:cNvSpPr>
              <p:nvPr>
                <p:ph idx="1"/>
              </p:nvPr>
            </p:nvSpPr>
            <p:spPr>
              <a:xfrm>
                <a:off x="250371" y="1153886"/>
                <a:ext cx="5464629" cy="5023077"/>
              </a:xfrm>
              <a:blipFill>
                <a:blip r:embed="rId3"/>
                <a:stretch>
                  <a:fillRect l="-1852" t="-75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311D7F20-865D-66B2-460D-C2988927FA1A}"/>
              </a:ext>
            </a:extLst>
          </p:cNvPr>
          <p:cNvSpPr>
            <a:spLocks noGrp="1"/>
          </p:cNvSpPr>
          <p:nvPr>
            <p:ph type="sldNum" sz="quarter" idx="12"/>
          </p:nvPr>
        </p:nvSpPr>
        <p:spPr/>
        <p:txBody>
          <a:bodyPr/>
          <a:lstStyle/>
          <a:p>
            <a:fld id="{1D7ACB1E-03E5-1341-8288-CD36E1F71528}" type="slidenum">
              <a:rPr lang="en-US" smtClean="0"/>
              <a:t>9</a:t>
            </a:fld>
            <a:endParaRPr lang="en-US"/>
          </a:p>
        </p:txBody>
      </p:sp>
      <p:pic>
        <p:nvPicPr>
          <p:cNvPr id="1026" name="Picture 2" descr="Solar Neutrinos">
            <a:extLst>
              <a:ext uri="{FF2B5EF4-FFF2-40B4-BE49-F238E27FC236}">
                <a16:creationId xmlns:a16="http://schemas.microsoft.com/office/drawing/2014/main" id="{AD1FD1BB-617D-74AE-C3F8-262193288E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881744"/>
            <a:ext cx="6350000" cy="4699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EB0207D-8F9E-429F-C52E-368F471D3196}"/>
              </a:ext>
            </a:extLst>
          </p:cNvPr>
          <p:cNvSpPr txBox="1"/>
          <p:nvPr/>
        </p:nvSpPr>
        <p:spPr>
          <a:xfrm>
            <a:off x="9192991" y="5820305"/>
            <a:ext cx="2748638" cy="369332"/>
          </a:xfrm>
          <a:prstGeom prst="rect">
            <a:avLst/>
          </a:prstGeom>
          <a:noFill/>
        </p:spPr>
        <p:txBody>
          <a:bodyPr wrap="none" rtlCol="0">
            <a:spAutoFit/>
          </a:bodyPr>
          <a:lstStyle/>
          <a:p>
            <a:r>
              <a:rPr lang="en-US" dirty="0"/>
              <a:t>Look in this energy window</a:t>
            </a:r>
          </a:p>
        </p:txBody>
      </p:sp>
      <p:cxnSp>
        <p:nvCxnSpPr>
          <p:cNvPr id="6" name="Straight Arrow Connector 5">
            <a:extLst>
              <a:ext uri="{FF2B5EF4-FFF2-40B4-BE49-F238E27FC236}">
                <a16:creationId xmlns:a16="http://schemas.microsoft.com/office/drawing/2014/main" id="{5309972A-5789-FF24-C537-AFB9F07A7AE3}"/>
              </a:ext>
            </a:extLst>
          </p:cNvPr>
          <p:cNvCxnSpPr/>
          <p:nvPr/>
        </p:nvCxnSpPr>
        <p:spPr>
          <a:xfrm flipV="1">
            <a:off x="11189368" y="5116323"/>
            <a:ext cx="180474" cy="62564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382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81967</TotalTime>
  <Words>2950</Words>
  <Application>Microsoft Macintosh PowerPoint</Application>
  <PresentationFormat>Widescreen</PresentationFormat>
  <Paragraphs>281</Paragraphs>
  <Slides>16</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Cambria Math</vt:lpstr>
      <vt:lpstr>Times New Roman</vt:lpstr>
      <vt:lpstr>Office Theme</vt:lpstr>
      <vt:lpstr>Non-Beam Physics at    Hyper-Kamiokande</vt:lpstr>
      <vt:lpstr>The Hyper-Kamiokande Project</vt:lpstr>
      <vt:lpstr>Kamioka Water Cherenkov Experiments</vt:lpstr>
      <vt:lpstr>Proton Decay</vt:lpstr>
      <vt:lpstr>Proton Decay</vt:lpstr>
      <vt:lpstr>Solar Neutrinos – current status</vt:lpstr>
      <vt:lpstr>PowerPoint Presentation</vt:lpstr>
      <vt:lpstr>Solar Neutrinos - 8B Spectrum Upturn</vt:lpstr>
      <vt:lpstr>Solar hep Flux</vt:lpstr>
      <vt:lpstr>Supernova Bursts</vt:lpstr>
      <vt:lpstr>Neutrino Astrophysics – Supernova Bursts</vt:lpstr>
      <vt:lpstr>Diffuse Supernova Neutrino Background (DSNB)</vt:lpstr>
      <vt:lpstr>High Energy Astrophysical Neutrinos</vt:lpstr>
      <vt:lpstr>Summary</vt:lpstr>
      <vt:lpstr>Hyper-Kamiokande Collaboration</vt:lpstr>
      <vt:lpstr>Other Hyper-K talks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Hyper-Kamiokande Experiment</dc:title>
  <dc:creator>Wilson, Jeanne</dc:creator>
  <cp:lastModifiedBy>Jeanne Wilson</cp:lastModifiedBy>
  <cp:revision>36</cp:revision>
  <cp:lastPrinted>2022-05-26T11:44:36Z</cp:lastPrinted>
  <dcterms:created xsi:type="dcterms:W3CDTF">2022-05-09T13:36:20Z</dcterms:created>
  <dcterms:modified xsi:type="dcterms:W3CDTF">2025-06-11T07:59:13Z</dcterms:modified>
</cp:coreProperties>
</file>