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9" r:id="rId4"/>
    <p:sldId id="258" r:id="rId5"/>
    <p:sldId id="286" r:id="rId6"/>
    <p:sldId id="276" r:id="rId7"/>
    <p:sldId id="277" r:id="rId8"/>
    <p:sldId id="263" r:id="rId9"/>
    <p:sldId id="265" r:id="rId10"/>
    <p:sldId id="279" r:id="rId11"/>
    <p:sldId id="281" r:id="rId12"/>
    <p:sldId id="284" r:id="rId13"/>
    <p:sldId id="268" r:id="rId14"/>
    <p:sldId id="285" r:id="rId15"/>
    <p:sldId id="288" r:id="rId16"/>
    <p:sldId id="290" r:id="rId17"/>
    <p:sldId id="291" r:id="rId18"/>
    <p:sldId id="294" r:id="rId19"/>
    <p:sldId id="292" r:id="rId20"/>
    <p:sldId id="293" r:id="rId21"/>
    <p:sldId id="295" r:id="rId22"/>
    <p:sldId id="282" r:id="rId23"/>
    <p:sldId id="280" r:id="rId24"/>
    <p:sldId id="261" r:id="rId25"/>
    <p:sldId id="296" r:id="rId26"/>
    <p:sldId id="28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6DAE"/>
    <a:srgbClr val="1B1BFF"/>
    <a:srgbClr val="F99874"/>
    <a:srgbClr val="7FA0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01" autoAdjust="0"/>
    <p:restoredTop sz="94585" autoAdjust="0"/>
  </p:normalViewPr>
  <p:slideViewPr>
    <p:cSldViewPr snapToGrid="0">
      <p:cViewPr varScale="1">
        <p:scale>
          <a:sx n="82" d="100"/>
          <a:sy n="82" d="100"/>
        </p:scale>
        <p:origin x="5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aoran Guo" userId="533d0c69bf88c020" providerId="LiveId" clId="{702D0AD9-9C4D-4A8A-9AE7-B84683BC07DE}"/>
    <pc:docChg chg="undo custSel addSld modSld">
      <pc:chgData name="Xiaoran Guo" userId="533d0c69bf88c020" providerId="LiveId" clId="{702D0AD9-9C4D-4A8A-9AE7-B84683BC07DE}" dt="2025-05-23T07:38:32.678" v="705" actId="20577"/>
      <pc:docMkLst>
        <pc:docMk/>
      </pc:docMkLst>
      <pc:sldChg chg="modSp mod">
        <pc:chgData name="Xiaoran Guo" userId="533d0c69bf88c020" providerId="LiveId" clId="{702D0AD9-9C4D-4A8A-9AE7-B84683BC07DE}" dt="2025-05-23T07:38:32.678" v="705" actId="20577"/>
        <pc:sldMkLst>
          <pc:docMk/>
          <pc:sldMk cId="422975695" sldId="258"/>
        </pc:sldMkLst>
        <pc:spChg chg="mod">
          <ac:chgData name="Xiaoran Guo" userId="533d0c69bf88c020" providerId="LiveId" clId="{702D0AD9-9C4D-4A8A-9AE7-B84683BC07DE}" dt="2025-05-23T07:38:32.678" v="705" actId="20577"/>
          <ac:spMkLst>
            <pc:docMk/>
            <pc:sldMk cId="422975695" sldId="258"/>
            <ac:spMk id="5" creationId="{85138648-4083-AD86-F9DE-E14F254B6859}"/>
          </ac:spMkLst>
        </pc:spChg>
      </pc:sldChg>
      <pc:sldChg chg="modAnim">
        <pc:chgData name="Xiaoran Guo" userId="533d0c69bf88c020" providerId="LiveId" clId="{702D0AD9-9C4D-4A8A-9AE7-B84683BC07DE}" dt="2025-05-23T06:50:27.966" v="4"/>
        <pc:sldMkLst>
          <pc:docMk/>
          <pc:sldMk cId="2416210479" sldId="260"/>
        </pc:sldMkLst>
      </pc:sldChg>
      <pc:sldChg chg="addSp delSp modSp mod modAnim">
        <pc:chgData name="Xiaoran Guo" userId="533d0c69bf88c020" providerId="LiveId" clId="{702D0AD9-9C4D-4A8A-9AE7-B84683BC07DE}" dt="2025-05-23T07:35:16.950" v="687" actId="1076"/>
        <pc:sldMkLst>
          <pc:docMk/>
          <pc:sldMk cId="3037675808" sldId="261"/>
        </pc:sldMkLst>
        <pc:spChg chg="mod">
          <ac:chgData name="Xiaoran Guo" userId="533d0c69bf88c020" providerId="LiveId" clId="{702D0AD9-9C4D-4A8A-9AE7-B84683BC07DE}" dt="2025-05-23T07:35:16.950" v="687" actId="1076"/>
          <ac:spMkLst>
            <pc:docMk/>
            <pc:sldMk cId="3037675808" sldId="261"/>
            <ac:spMk id="2" creationId="{07F018FB-3172-3D1C-A39C-C48686021CBA}"/>
          </ac:spMkLst>
        </pc:spChg>
        <pc:spChg chg="mod">
          <ac:chgData name="Xiaoran Guo" userId="533d0c69bf88c020" providerId="LiveId" clId="{702D0AD9-9C4D-4A8A-9AE7-B84683BC07DE}" dt="2025-05-23T07:01:12.616" v="191" actId="20577"/>
          <ac:spMkLst>
            <pc:docMk/>
            <pc:sldMk cId="3037675808" sldId="261"/>
            <ac:spMk id="3" creationId="{A72270FE-68E5-571E-F132-3932E0500E33}"/>
          </ac:spMkLst>
        </pc:spChg>
        <pc:spChg chg="add del mod">
          <ac:chgData name="Xiaoran Guo" userId="533d0c69bf88c020" providerId="LiveId" clId="{702D0AD9-9C4D-4A8A-9AE7-B84683BC07DE}" dt="2025-05-23T07:02:01.117" v="195" actId="478"/>
          <ac:spMkLst>
            <pc:docMk/>
            <pc:sldMk cId="3037675808" sldId="261"/>
            <ac:spMk id="6" creationId="{31BA3C23-0A9D-D6E2-BC32-5A8989EB4D57}"/>
          </ac:spMkLst>
        </pc:spChg>
        <pc:spChg chg="add mod">
          <ac:chgData name="Xiaoran Guo" userId="533d0c69bf88c020" providerId="LiveId" clId="{702D0AD9-9C4D-4A8A-9AE7-B84683BC07DE}" dt="2025-05-23T07:06:25.396" v="287" actId="1076"/>
          <ac:spMkLst>
            <pc:docMk/>
            <pc:sldMk cId="3037675808" sldId="261"/>
            <ac:spMk id="8" creationId="{5F1F4E72-36D8-9004-AF1F-5D32C612EBFD}"/>
          </ac:spMkLst>
        </pc:spChg>
        <pc:spChg chg="add mod">
          <ac:chgData name="Xiaoran Guo" userId="533d0c69bf88c020" providerId="LiveId" clId="{702D0AD9-9C4D-4A8A-9AE7-B84683BC07DE}" dt="2025-05-23T07:06:03.709" v="285" actId="1076"/>
          <ac:spMkLst>
            <pc:docMk/>
            <pc:sldMk cId="3037675808" sldId="261"/>
            <ac:spMk id="14" creationId="{BCABF52A-7A7A-35A0-83C1-7E946844DE6D}"/>
          </ac:spMkLst>
        </pc:spChg>
        <pc:spChg chg="add mod">
          <ac:chgData name="Xiaoran Guo" userId="533d0c69bf88c020" providerId="LiveId" clId="{702D0AD9-9C4D-4A8A-9AE7-B84683BC07DE}" dt="2025-05-23T07:06:43.228" v="290" actId="207"/>
          <ac:spMkLst>
            <pc:docMk/>
            <pc:sldMk cId="3037675808" sldId="261"/>
            <ac:spMk id="15" creationId="{9EB29D5C-CFCB-828A-DC7A-873A6BC056A0}"/>
          </ac:spMkLst>
        </pc:spChg>
        <pc:spChg chg="add del mod">
          <ac:chgData name="Xiaoran Guo" userId="533d0c69bf88c020" providerId="LiveId" clId="{702D0AD9-9C4D-4A8A-9AE7-B84683BC07DE}" dt="2025-05-23T07:09:02.639" v="299" actId="478"/>
          <ac:spMkLst>
            <pc:docMk/>
            <pc:sldMk cId="3037675808" sldId="261"/>
            <ac:spMk id="16" creationId="{5E7B8EB2-D72C-3A0B-2A96-06C724BFD6B2}"/>
          </ac:spMkLst>
        </pc:spChg>
        <pc:spChg chg="add mod">
          <ac:chgData name="Xiaoran Guo" userId="533d0c69bf88c020" providerId="LiveId" clId="{702D0AD9-9C4D-4A8A-9AE7-B84683BC07DE}" dt="2025-05-23T07:09:29.560" v="304" actId="208"/>
          <ac:spMkLst>
            <pc:docMk/>
            <pc:sldMk cId="3037675808" sldId="261"/>
            <ac:spMk id="17" creationId="{3A5F69DC-74D7-970A-960C-BF5FF78AEFB5}"/>
          </ac:spMkLst>
        </pc:spChg>
        <pc:spChg chg="add mod">
          <ac:chgData name="Xiaoran Guo" userId="533d0c69bf88c020" providerId="LiveId" clId="{702D0AD9-9C4D-4A8A-9AE7-B84683BC07DE}" dt="2025-05-23T07:10:02.572" v="310" actId="207"/>
          <ac:spMkLst>
            <pc:docMk/>
            <pc:sldMk cId="3037675808" sldId="261"/>
            <ac:spMk id="18" creationId="{88E80A10-414F-690B-2380-760B7D471015}"/>
          </ac:spMkLst>
        </pc:spChg>
        <pc:spChg chg="add mod">
          <ac:chgData name="Xiaoran Guo" userId="533d0c69bf88c020" providerId="LiveId" clId="{702D0AD9-9C4D-4A8A-9AE7-B84683BC07DE}" dt="2025-05-23T07:15:26.963" v="475" actId="1076"/>
          <ac:spMkLst>
            <pc:docMk/>
            <pc:sldMk cId="3037675808" sldId="261"/>
            <ac:spMk id="20" creationId="{407207A3-3AC5-02C9-8A9C-3B493ED0C63E}"/>
          </ac:spMkLst>
        </pc:spChg>
        <pc:spChg chg="add del mod">
          <ac:chgData name="Xiaoran Guo" userId="533d0c69bf88c020" providerId="LiveId" clId="{702D0AD9-9C4D-4A8A-9AE7-B84683BC07DE}" dt="2025-05-23T07:33:59.264" v="615" actId="478"/>
          <ac:spMkLst>
            <pc:docMk/>
            <pc:sldMk cId="3037675808" sldId="261"/>
            <ac:spMk id="23" creationId="{EA49D563-FFD0-9F54-A072-A2594DBBE610}"/>
          </ac:spMkLst>
        </pc:spChg>
        <pc:picChg chg="add mod">
          <ac:chgData name="Xiaoran Guo" userId="533d0c69bf88c020" providerId="LiveId" clId="{702D0AD9-9C4D-4A8A-9AE7-B84683BC07DE}" dt="2025-05-23T07:01:15.164" v="192" actId="1076"/>
          <ac:picMkLst>
            <pc:docMk/>
            <pc:sldMk cId="3037675808" sldId="261"/>
            <ac:picMk id="5" creationId="{8E9BACC4-6312-D516-043D-B4A3A44F401B}"/>
          </ac:picMkLst>
        </pc:picChg>
        <pc:picChg chg="add mod">
          <ac:chgData name="Xiaoran Guo" userId="533d0c69bf88c020" providerId="LiveId" clId="{702D0AD9-9C4D-4A8A-9AE7-B84683BC07DE}" dt="2025-05-23T07:35:04.288" v="686" actId="1076"/>
          <ac:picMkLst>
            <pc:docMk/>
            <pc:sldMk cId="3037675808" sldId="261"/>
            <ac:picMk id="22" creationId="{859055B1-F080-8350-5106-A1C91993D4F3}"/>
          </ac:picMkLst>
        </pc:picChg>
        <pc:inkChg chg="add del">
          <ac:chgData name="Xiaoran Guo" userId="533d0c69bf88c020" providerId="LiveId" clId="{702D0AD9-9C4D-4A8A-9AE7-B84683BC07DE}" dt="2025-05-23T07:02:26.451" v="197"/>
          <ac:inkMkLst>
            <pc:docMk/>
            <pc:sldMk cId="3037675808" sldId="261"/>
            <ac:inkMk id="7" creationId="{4ADE3AFD-696F-7D26-CA9C-E7BCAB2668FD}"/>
          </ac:inkMkLst>
        </pc:inkChg>
        <pc:inkChg chg="add">
          <ac:chgData name="Xiaoran Guo" userId="533d0c69bf88c020" providerId="LiveId" clId="{702D0AD9-9C4D-4A8A-9AE7-B84683BC07DE}" dt="2025-05-23T07:02:36.302" v="198" actId="9405"/>
          <ac:inkMkLst>
            <pc:docMk/>
            <pc:sldMk cId="3037675808" sldId="261"/>
            <ac:inkMk id="9" creationId="{AAD9789C-4952-ACEA-45C7-2997998BD445}"/>
          </ac:inkMkLst>
        </pc:inkChg>
        <pc:inkChg chg="add del">
          <ac:chgData name="Xiaoran Guo" userId="533d0c69bf88c020" providerId="LiveId" clId="{702D0AD9-9C4D-4A8A-9AE7-B84683BC07DE}" dt="2025-05-23T07:02:39.531" v="202" actId="9405"/>
          <ac:inkMkLst>
            <pc:docMk/>
            <pc:sldMk cId="3037675808" sldId="261"/>
            <ac:inkMk id="10" creationId="{BB3DEBB1-C4DE-2048-9773-69492416D0A9}"/>
          </ac:inkMkLst>
        </pc:inkChg>
        <pc:inkChg chg="add del">
          <ac:chgData name="Xiaoran Guo" userId="533d0c69bf88c020" providerId="LiveId" clId="{702D0AD9-9C4D-4A8A-9AE7-B84683BC07DE}" dt="2025-05-23T07:02:39.128" v="201" actId="9405"/>
          <ac:inkMkLst>
            <pc:docMk/>
            <pc:sldMk cId="3037675808" sldId="261"/>
            <ac:inkMk id="11" creationId="{07F77E62-400A-F38F-231C-6DA9171B0261}"/>
          </ac:inkMkLst>
        </pc:inkChg>
        <pc:inkChg chg="add del">
          <ac:chgData name="Xiaoran Guo" userId="533d0c69bf88c020" providerId="LiveId" clId="{702D0AD9-9C4D-4A8A-9AE7-B84683BC07DE}" dt="2025-05-23T07:02:52.867" v="204" actId="9405"/>
          <ac:inkMkLst>
            <pc:docMk/>
            <pc:sldMk cId="3037675808" sldId="261"/>
            <ac:inkMk id="12" creationId="{45792D1C-6546-6518-BAFF-C3214A8285A3}"/>
          </ac:inkMkLst>
        </pc:inkChg>
      </pc:sldChg>
      <pc:sldChg chg="modSp new mod">
        <pc:chgData name="Xiaoran Guo" userId="533d0c69bf88c020" providerId="LiveId" clId="{702D0AD9-9C4D-4A8A-9AE7-B84683BC07DE}" dt="2025-05-23T07:36:44.900" v="701" actId="20577"/>
        <pc:sldMkLst>
          <pc:docMk/>
          <pc:sldMk cId="322142233" sldId="262"/>
        </pc:sldMkLst>
        <pc:spChg chg="mod">
          <ac:chgData name="Xiaoran Guo" userId="533d0c69bf88c020" providerId="LiveId" clId="{702D0AD9-9C4D-4A8A-9AE7-B84683BC07DE}" dt="2025-05-23T07:17:32.918" v="508" actId="20577"/>
          <ac:spMkLst>
            <pc:docMk/>
            <pc:sldMk cId="322142233" sldId="262"/>
            <ac:spMk id="2" creationId="{EE60CE76-284C-9C1F-87D3-C8128093A76E}"/>
          </ac:spMkLst>
        </pc:spChg>
        <pc:spChg chg="mod">
          <ac:chgData name="Xiaoran Guo" userId="533d0c69bf88c020" providerId="LiveId" clId="{702D0AD9-9C4D-4A8A-9AE7-B84683BC07DE}" dt="2025-05-23T07:36:44.900" v="701" actId="20577"/>
          <ac:spMkLst>
            <pc:docMk/>
            <pc:sldMk cId="322142233" sldId="262"/>
            <ac:spMk id="3" creationId="{3944031D-0B60-DE12-BF76-1A5DA3C5E989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7:02:36.3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24575,'-6'0'0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4109A-5647-44D2-8164-F3CD274924E9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659D6-6810-4F33-BE49-B4B39AE5E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43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59D6-6810-4F33-BE49-B4B39AE5E1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701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background is caused by a high emission rate of delayed electrons after S2 signals in the TPC, which could be incorrectly identified as </a:t>
            </a:r>
            <a:r>
              <a:rPr lang="en-US" dirty="0" err="1"/>
              <a:t>CEνNS</a:t>
            </a:r>
            <a:r>
              <a:rPr lang="en-US" dirty="0"/>
              <a:t> candidate in “S2-only” analysis.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59D6-6810-4F33-BE49-B4B39AE5E1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19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59D6-6810-4F33-BE49-B4B39AE5E12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59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FA8F3-4256-4A81-AA22-DA0DF9205D2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02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FA8F3-4256-4A81-AA22-DA0DF9205D2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152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59D6-6810-4F33-BE49-B4B39AE5E12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30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59D6-6810-4F33-BE49-B4B39AE5E12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77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BE8C0C-3C0B-674B-52F2-CA8E21DEF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C33F096-E203-1D12-1ECD-A4B74587B4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A99896-B619-B15D-2EA4-8D34C694D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ADE3-7CBF-4BC6-A780-5217BEFCD720}" type="datetime1">
              <a:rPr lang="en-US" smtClean="0"/>
              <a:t>6/10/2025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23F62D-D89C-48B4-C189-0CD73C443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9F353A-0CC3-D86F-E102-E4D4E9990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47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CE09C6-7130-6B6C-E202-B5D4757FF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FA63052-71A5-2CD4-619B-16A0C6055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F81493-F69C-D74A-C479-3BC6F1442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11D1-FD96-45CA-BAAB-44318599A8B6}" type="datetime1">
              <a:rPr lang="en-US" smtClean="0"/>
              <a:t>6/10/2025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39CEFB9-1E53-7DD0-2D25-C41C19B3F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BA06993-C417-0F37-2B02-1C4F24F0E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6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B0AA1BE-EA32-2FEC-F46F-2B30CD02DE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7D8F44A-2789-E20E-6A04-C0316F2770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A5FF17-D99B-F3F5-7717-7AE0CE49B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357F-C537-4F37-9161-12BBC8C66691}" type="datetime1">
              <a:rPr lang="en-US" smtClean="0"/>
              <a:t>6/10/2025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64EEF6-104E-F7FB-F51B-0FD86DC03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8459EA0-35C8-4A95-E0DA-D3F8F311B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6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820AAB-A3A0-15AD-451E-25410103F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A8A0BD9-72DD-9321-2864-622C15024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2A58364-C1E5-2F6F-6EE4-771402E26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B122C-F2CC-46EA-85E6-BCC8B79BE842}" type="datetime1">
              <a:rPr lang="en-US" smtClean="0"/>
              <a:t>6/10/2025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2489B7-7470-9B76-4605-53E3EBBB0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2C4B3EC-8C3D-7C93-C493-1EA9962F2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969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22CF62-59C0-53A5-63A5-452662EAC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98471C2-C49E-1290-B4FB-1AFE5F38A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A1A174-8579-BC27-2D91-8FAEAEABC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A2BF-3ABC-4437-B2C2-57305F2873C4}" type="datetime1">
              <a:rPr lang="en-US" smtClean="0"/>
              <a:t>6/10/2025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CC93F8-AC8D-58FB-ED62-10215E845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5C3E8D-5DD1-5925-A2B3-505983506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24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8D8C18-33EB-16B9-CA77-139DF92D6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E08ABE9-FE80-8D48-CD59-F9A622E4E1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D054976-4B35-2C39-E9F6-1106612F9E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1326219-7897-2023-DA64-4B968A132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34C1-8A03-4264-979A-4C50C7A4D2FA}" type="datetime1">
              <a:rPr lang="en-US" smtClean="0"/>
              <a:t>6/10/2025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F32572-22C7-78BF-2C97-C99A25026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751C811-C5C9-722F-5091-19A5F6E12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31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A394F6-59D2-4ADE-C480-FD1B0325B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301E833-57F6-5178-6076-119F59FC7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7EB741-6BED-F985-9029-052E588A3F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15D076C-6DBB-D664-8B11-4D65A96AF6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AB266F5-A6CB-02AA-7F84-1CBF690FC1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D831192-4D0D-ADA1-EFB8-A30EDD55D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4D55-D366-40E2-9B44-CC373BCD7ED7}" type="datetime1">
              <a:rPr lang="en-US" smtClean="0"/>
              <a:t>6/10/2025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F4CDA3A-9B51-4F51-216A-47E882889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21CA258-641F-FA89-5B05-FCAF01E6A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A7624B-94F3-105A-2E1D-BAD0DC818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6D12614-78D0-6355-66F6-0A74F3B23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6DBDC-ABB2-4FB8-AAF8-0A63E8083CA5}" type="datetime1">
              <a:rPr lang="en-US" smtClean="0"/>
              <a:t>6/10/2025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718955E-DE31-A166-A85F-B6278EC91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A7ECCEF-B48E-11BA-A440-C5B6286E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046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CABEFBD-7BD4-19F7-E6CA-8626B7D67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23D3-2F12-4733-B7EF-C893439A3060}" type="datetime1">
              <a:rPr lang="en-US" smtClean="0"/>
              <a:t>6/10/2025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28F0291-C7B0-1F86-B50C-1ED3DFEEE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F452F23-9109-1546-CD6E-86BEEA99B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53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A3E0D3-4E8E-4890-9206-F6880B7B5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AEE4AB-1439-5F50-5280-CC96D9502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D82ED71-3917-9934-6711-DC6720A6C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9269F3-03A1-B657-1828-BF2AC0E14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2E2F-3AD4-4715-9DEF-BE3B963D827F}" type="datetime1">
              <a:rPr lang="en-US" smtClean="0"/>
              <a:t>6/10/2025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203375B-5008-F363-6DE7-A2EFA215A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3E331A3-EE74-8A5B-F8FF-5EC610AC6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9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1AB9F3-3AFA-366F-17DD-911EE0E1B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1DA97DB-48DE-9F01-1626-42AD68B832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5E38F73-162C-C656-694E-507D6F26D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240FF72-B80E-16F7-7F28-09D257AD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29B77-4BE6-4632-A72E-42067AA13722}" type="datetime1">
              <a:rPr lang="en-US" smtClean="0"/>
              <a:t>6/10/2025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7A090AE-6818-21E8-5FF3-8B7D1CD72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33CA42F-FA15-0B4C-EB44-DD053DD6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206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5915E62-B21A-D538-1BC0-E241D0A5C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F4CFBF-F673-2A8B-2588-409D9AE9D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2A8FE9-6DBC-BC98-18E8-016CB10E6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BEA09B-2426-4386-938B-74D1C14E8F8A}" type="datetime1">
              <a:rPr lang="en-US" smtClean="0"/>
              <a:t>6/10/2025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13CBD2-11BC-A198-A2D7-EFF91ADE4A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5DD5F88-A63C-CE10-6477-B79EE45CB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586E27-B0E1-4A95-9A1D-A71AD321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4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10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2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B81DD2-4657-52CA-A9C7-753A47BCB4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84749"/>
            <a:ext cx="9144000" cy="2387600"/>
          </a:xfrm>
        </p:spPr>
        <p:txBody>
          <a:bodyPr>
            <a:no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Delayed Electron Mitigation in the RELICS Experiment with Deep Neural Network based Position Reconstruction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04B1BF1-0E8C-8260-DFF9-A857BE6D24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65713"/>
            <a:ext cx="9144000" cy="1655763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iaoran Guo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Science and Technology of China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RELICS C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ollaboration</a:t>
            </a:r>
          </a:p>
          <a:p>
            <a:pPr algn="l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2025/6/10</a:t>
            </a:r>
          </a:p>
          <a:p>
            <a:pPr algn="l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xiaoran_guo@mail.ustc.edu.cn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C47E414-7ACB-4B08-D446-C19592F27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6006184-73AA-2EF5-7FE7-DE4B77DEA6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48006" cy="1491386"/>
          </a:xfrm>
          <a:prstGeom prst="rect">
            <a:avLst/>
          </a:prstGeom>
        </p:spPr>
      </p:pic>
      <p:pic>
        <p:nvPicPr>
          <p:cNvPr id="7" name="Picture 20">
            <a:extLst>
              <a:ext uri="{FF2B5EF4-FFF2-40B4-BE49-F238E27FC236}">
                <a16:creationId xmlns:a16="http://schemas.microsoft.com/office/drawing/2014/main" id="{1131D99C-BC9D-B2AA-7376-89A3E4202E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750" t="18992" r="19044" b="20065"/>
          <a:stretch/>
        </p:blipFill>
        <p:spPr>
          <a:xfrm>
            <a:off x="11063771" y="0"/>
            <a:ext cx="1128229" cy="110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656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B38247-6335-4948-8459-1146C936B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075" y="125108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Distribution Before and After DA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EBA0CAC-C62F-8C44-444B-89352EE3C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1412026"/>
            <a:ext cx="6523875" cy="5178537"/>
          </a:xfrm>
          <a:prstGeom prst="rect">
            <a:avLst/>
          </a:prstGeom>
        </p:spPr>
      </p:pic>
      <p:pic>
        <p:nvPicPr>
          <p:cNvPr id="5" name="内容占位符 8">
            <a:extLst>
              <a:ext uri="{FF2B5EF4-FFF2-40B4-BE49-F238E27FC236}">
                <a16:creationId xmlns:a16="http://schemas.microsoft.com/office/drawing/2014/main" id="{AC78BE55-5AF3-DC21-74AC-BCC0743B1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4790" y="4753915"/>
            <a:ext cx="4719088" cy="94213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316CCEF-6A76-A0A7-3C60-80DC5C1915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582" t="83867" r="24079"/>
          <a:stretch/>
        </p:blipFill>
        <p:spPr>
          <a:xfrm>
            <a:off x="6676276" y="2581348"/>
            <a:ext cx="4781897" cy="1412973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B529B65-AEF6-F9D8-5055-E81077D615F9}"/>
              </a:ext>
            </a:extLst>
          </p:cNvPr>
          <p:cNvSpPr/>
          <p:nvPr/>
        </p:nvSpPr>
        <p:spPr>
          <a:xfrm>
            <a:off x="9112056" y="2689150"/>
            <a:ext cx="475979" cy="529178"/>
          </a:xfrm>
          <a:prstGeom prst="rect">
            <a:avLst/>
          </a:prstGeom>
          <a:solidFill>
            <a:srgbClr val="000000">
              <a:alpha val="5000"/>
            </a:srgbClr>
          </a:solidFill>
          <a:ln w="18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6900AF0-0C5C-ACB3-6618-F031BA465740}"/>
              </a:ext>
            </a:extLst>
          </p:cNvPr>
          <p:cNvSpPr txBox="1"/>
          <p:nvPr/>
        </p:nvSpPr>
        <p:spPr>
          <a:xfrm>
            <a:off x="7004790" y="2140210"/>
            <a:ext cx="40862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PMT center Position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C7BAC80-4E0A-AFDB-228C-518C018BEF61}"/>
              </a:ext>
            </a:extLst>
          </p:cNvPr>
          <p:cNvSpPr/>
          <p:nvPr/>
        </p:nvSpPr>
        <p:spPr>
          <a:xfrm>
            <a:off x="9908392" y="2689147"/>
            <a:ext cx="1207283" cy="529180"/>
          </a:xfrm>
          <a:prstGeom prst="rect">
            <a:avLst/>
          </a:prstGeom>
          <a:solidFill>
            <a:srgbClr val="0070C0">
              <a:alpha val="5000"/>
            </a:srgbClr>
          </a:solidFill>
          <a:ln w="180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D4E6A54-71B4-C86F-A715-52233B652B61}"/>
              </a:ext>
            </a:extLst>
          </p:cNvPr>
          <p:cNvSpPr txBox="1"/>
          <p:nvPr/>
        </p:nvSpPr>
        <p:spPr>
          <a:xfrm>
            <a:off x="8278618" y="3907867"/>
            <a:ext cx="40862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 Position(simulated)</a:t>
            </a:r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F20C1148-3DBA-BD44-431B-3217807B6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4973" y="6367767"/>
            <a:ext cx="2743200" cy="365125"/>
          </a:xfrm>
        </p:spPr>
        <p:txBody>
          <a:bodyPr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528C34C-3AB5-E80B-ADFC-1E97841E1302}"/>
              </a:ext>
            </a:extLst>
          </p:cNvPr>
          <p:cNvSpPr/>
          <p:nvPr/>
        </p:nvSpPr>
        <p:spPr>
          <a:xfrm>
            <a:off x="796830" y="4455542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9699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77F0016B-D1C4-E79B-819B-4BBA5ABE5F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80"/>
          <a:stretch/>
        </p:blipFill>
        <p:spPr>
          <a:xfrm>
            <a:off x="381000" y="1708073"/>
            <a:ext cx="5517412" cy="4351339"/>
          </a:xfr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D284665-920E-77DA-5868-74E955B9F98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86" b="3976"/>
          <a:stretch/>
        </p:blipFill>
        <p:spPr>
          <a:xfrm>
            <a:off x="5920026" y="1876903"/>
            <a:ext cx="5433775" cy="3851868"/>
          </a:xfrm>
          <a:prstGeom prst="rect">
            <a:avLst/>
          </a:prstGeom>
        </p:spPr>
      </p:pic>
      <p:sp>
        <p:nvSpPr>
          <p:cNvPr id="12" name="文本框 5">
            <a:extLst>
              <a:ext uri="{FF2B5EF4-FFF2-40B4-BE49-F238E27FC236}">
                <a16:creationId xmlns:a16="http://schemas.microsoft.com/office/drawing/2014/main" id="{7A524CCB-6011-0317-9381-370E8D061ACE}"/>
              </a:ext>
            </a:extLst>
          </p:cNvPr>
          <p:cNvSpPr txBox="1"/>
          <p:nvPr/>
        </p:nvSpPr>
        <p:spPr>
          <a:xfrm>
            <a:off x="1262297" y="6076799"/>
            <a:ext cx="3726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reconstructed events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5">
            <a:extLst>
              <a:ext uri="{FF2B5EF4-FFF2-40B4-BE49-F238E27FC236}">
                <a16:creationId xmlns:a16="http://schemas.microsoft.com/office/drawing/2014/main" id="{5AD566E0-6551-5CF2-9E43-5C140D3D5AF3}"/>
              </a:ext>
            </a:extLst>
          </p:cNvPr>
          <p:cNvSpPr txBox="1"/>
          <p:nvPr/>
        </p:nvSpPr>
        <p:spPr>
          <a:xfrm>
            <a:off x="7094864" y="5996881"/>
            <a:ext cx="3506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resolution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100&lt;R&lt;140[mm]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6825446B-07E7-6592-53FA-73B9573785D9}"/>
              </a:ext>
            </a:extLst>
          </p:cNvPr>
          <p:cNvSpPr txBox="1">
            <a:spLocks/>
          </p:cNvSpPr>
          <p:nvPr/>
        </p:nvSpPr>
        <p:spPr>
          <a:xfrm>
            <a:off x="331763" y="1554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RELICS TPC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Events reconstruction near the TPC edge</a:t>
            </a:r>
          </a:p>
        </p:txBody>
      </p:sp>
      <p:sp>
        <p:nvSpPr>
          <p:cNvPr id="11" name="灯片编号占位符 10">
            <a:extLst>
              <a:ext uri="{FF2B5EF4-FFF2-40B4-BE49-F238E27FC236}">
                <a16:creationId xmlns:a16="http://schemas.microsoft.com/office/drawing/2014/main" id="{82C0085A-3479-46E1-60A1-76106DBBA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D3F66EA-8C2C-B2F4-3C75-35DE1A240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4864" y="697573"/>
            <a:ext cx="4071651" cy="59799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814B4931-C6DF-16D7-1633-5F1F7C46069A}"/>
              </a:ext>
            </a:extLst>
          </p:cNvPr>
          <p:cNvSpPr txBox="1"/>
          <p:nvPr/>
        </p:nvSpPr>
        <p:spPr>
          <a:xfrm>
            <a:off x="6602437" y="304905"/>
            <a:ext cx="5056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resolution is calculated by: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11D3BB72-2957-2A80-035B-A7ABD5B4C0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830053"/>
              </p:ext>
            </p:extLst>
          </p:nvPr>
        </p:nvGraphicFramePr>
        <p:xfrm>
          <a:off x="7983516" y="1924885"/>
          <a:ext cx="3725111" cy="133723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40268">
                  <a:extLst>
                    <a:ext uri="{9D8B030D-6E8A-4147-A177-3AD203B41FA5}">
                      <a16:colId xmlns:a16="http://schemas.microsoft.com/office/drawing/2014/main" val="197142929"/>
                    </a:ext>
                  </a:extLst>
                </a:gridCol>
                <a:gridCol w="1584843">
                  <a:extLst>
                    <a:ext uri="{9D8B030D-6E8A-4147-A177-3AD203B41FA5}">
                      <a16:colId xmlns:a16="http://schemas.microsoft.com/office/drawing/2014/main" val="3470142566"/>
                    </a:ext>
                  </a:extLst>
                </a:gridCol>
              </a:tblGrid>
              <a:tr h="331391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Dataset used for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Resolution [mm]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477777"/>
                  </a:ext>
                </a:extLst>
              </a:tr>
              <a:tr h="331391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MC</a:t>
                      </a:r>
                      <a:r>
                        <a:rPr lang="en-US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Pseudo-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407498"/>
                  </a:ext>
                </a:extLst>
              </a:tr>
              <a:tr h="33139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MC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Simulated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887200"/>
                  </a:ext>
                </a:extLst>
              </a:tr>
              <a:tr h="331391">
                <a:tc>
                  <a:txBody>
                    <a:bodyPr/>
                    <a:lstStyle/>
                    <a:p>
                      <a:r>
                        <a:rPr lang="en-US" altLang="zh-CN" sz="1400" kern="12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G(MC</a:t>
                      </a:r>
                      <a:r>
                        <a:rPr lang="en-US" altLang="zh-CN" sz="1100" kern="12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altLang="zh-CN" sz="1400" kern="12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):</a:t>
                      </a:r>
                      <a:r>
                        <a:rPr lang="zh-CN" altLang="en-US" sz="1400" kern="12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MC</a:t>
                      </a:r>
                      <a:r>
                        <a:rPr lang="en-US" sz="11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en-US" sz="14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altLang="zh-CN" sz="14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MC</a:t>
                      </a:r>
                      <a:r>
                        <a:rPr lang="en-US" sz="11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solidFill>
                          <a:srgbClr val="1B1B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rgbClr val="1B1B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2.857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202143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B69D5712-60D7-140C-7F9E-7A1952F8B0DA}"/>
              </a:ext>
            </a:extLst>
          </p:cNvPr>
          <p:cNvSpPr txBox="1"/>
          <p:nvPr/>
        </p:nvSpPr>
        <p:spPr>
          <a:xfrm>
            <a:off x="5789378" y="1403798"/>
            <a:ext cx="5919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models validated on Pseudo-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domain (MC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F87E86C-327D-3AA3-71BA-36EE8F1DE670}"/>
              </a:ext>
            </a:extLst>
          </p:cNvPr>
          <p:cNvSpPr/>
          <p:nvPr/>
        </p:nvSpPr>
        <p:spPr>
          <a:xfrm>
            <a:off x="381000" y="4913944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8295D3C-F81C-10BF-411D-DB35A5441D87}"/>
              </a:ext>
            </a:extLst>
          </p:cNvPr>
          <p:cNvSpPr/>
          <p:nvPr/>
        </p:nvSpPr>
        <p:spPr>
          <a:xfrm>
            <a:off x="5920026" y="4807872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2257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6DB201-F970-6B23-3863-69B589165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C8DA06-162F-4940-A533-45176D495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712" y="275207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RELICS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F455A4-A373-04A9-BF40-0E3BE8E75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59">
            <a:extLst>
              <a:ext uri="{FF2B5EF4-FFF2-40B4-BE49-F238E27FC236}">
                <a16:creationId xmlns:a16="http://schemas.microsoft.com/office/drawing/2014/main" id="{3C01F941-E2E6-0D17-BD3B-06B52EDA18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2" y="1825626"/>
            <a:ext cx="4704241" cy="425767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8877C07-CC95-1B6B-0871-FB95018D1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353" y="1916214"/>
            <a:ext cx="6173947" cy="288507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67C2953-33F0-DBAF-A914-073B1465B77F}"/>
              </a:ext>
            </a:extLst>
          </p:cNvPr>
          <p:cNvSpPr txBox="1"/>
          <p:nvPr/>
        </p:nvSpPr>
        <p:spPr>
          <a:xfrm>
            <a:off x="5624353" y="5250994"/>
            <a:ext cx="59724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prototype for RELICS is a more compact TPC. </a:t>
            </a:r>
          </a:p>
          <a:p>
            <a:pPr marL="342891" indent="-342891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arrays of 7 PMTs(R8520-406 PMTs)  for each on top and bottom</a:t>
            </a:r>
          </a:p>
        </p:txBody>
      </p:sp>
      <p:sp>
        <p:nvSpPr>
          <p:cNvPr id="11" name="灯片编号占位符 10">
            <a:extLst>
              <a:ext uri="{FF2B5EF4-FFF2-40B4-BE49-F238E27FC236}">
                <a16:creationId xmlns:a16="http://schemas.microsoft.com/office/drawing/2014/main" id="{5D9E0138-AFE1-8A3B-10F3-9854D2109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964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77578402-F72A-8959-43B3-47992CEDE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581" y="13861"/>
            <a:ext cx="11595100" cy="1325563"/>
          </a:xfrm>
        </p:spPr>
        <p:txBody>
          <a:bodyPr>
            <a:normAutofit/>
          </a:bodyPr>
          <a:lstStyle/>
          <a:p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Distribution of Ar37 Events After Reconstruction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3797C12-28A6-6ECB-6DFF-B59ED6C1B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88" y="1888936"/>
            <a:ext cx="4712071" cy="383564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9495945-1D98-B0AE-E9C8-768EE8E72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595" y="1893546"/>
            <a:ext cx="4117679" cy="3835645"/>
          </a:xfrm>
          <a:prstGeom prst="rect">
            <a:avLst/>
          </a:prstGeom>
        </p:spPr>
      </p:pic>
      <p:sp>
        <p:nvSpPr>
          <p:cNvPr id="13" name="文本框 5">
            <a:extLst>
              <a:ext uri="{FF2B5EF4-FFF2-40B4-BE49-F238E27FC236}">
                <a16:creationId xmlns:a16="http://schemas.microsoft.com/office/drawing/2014/main" id="{9C895B52-0D60-680D-ADD1-3C0796E30098}"/>
              </a:ext>
            </a:extLst>
          </p:cNvPr>
          <p:cNvSpPr txBox="1"/>
          <p:nvPr/>
        </p:nvSpPr>
        <p:spPr>
          <a:xfrm>
            <a:off x="426231" y="5830177"/>
            <a:ext cx="44311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Reconstructed with DNN</a:t>
            </a:r>
          </a:p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trained with simulated domain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5">
            <a:extLst>
              <a:ext uri="{FF2B5EF4-FFF2-40B4-BE49-F238E27FC236}">
                <a16:creationId xmlns:a16="http://schemas.microsoft.com/office/drawing/2014/main" id="{C6E2D7F1-2F13-98AB-CE13-DAB786BE64D4}"/>
              </a:ext>
            </a:extLst>
          </p:cNvPr>
          <p:cNvSpPr txBox="1"/>
          <p:nvPr/>
        </p:nvSpPr>
        <p:spPr>
          <a:xfrm>
            <a:off x="4079595" y="5781603"/>
            <a:ext cx="4531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Reconstructed with DNN </a:t>
            </a:r>
          </a:p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trained with simulated domain after 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4AEC02C4-318A-B7EF-1C88-51E0D4E14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5773A2A-A389-3862-BA0D-7CA566CD27DD}"/>
              </a:ext>
            </a:extLst>
          </p:cNvPr>
          <p:cNvSpPr txBox="1"/>
          <p:nvPr/>
        </p:nvSpPr>
        <p:spPr>
          <a:xfrm>
            <a:off x="8249238" y="2921902"/>
            <a:ext cx="351746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 Spot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 electric field in the center of electric grid,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matches the pitch(5 mm)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performance: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 events tend to be distributed nearer to the boundary of the cylindrical TPC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3213B4B-C9F1-31FD-5AD2-084EFB29BA23}"/>
              </a:ext>
            </a:extLst>
          </p:cNvPr>
          <p:cNvSpPr txBox="1"/>
          <p:nvPr/>
        </p:nvSpPr>
        <p:spPr>
          <a:xfrm>
            <a:off x="615625" y="1058388"/>
            <a:ext cx="82990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Calibration source: Ar37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Injected into the gas circulation system, considered to be a uniform distribution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F4EA8D1-72E5-CE72-EFFD-BA581824FF4C}"/>
              </a:ext>
            </a:extLst>
          </p:cNvPr>
          <p:cNvSpPr/>
          <p:nvPr/>
        </p:nvSpPr>
        <p:spPr>
          <a:xfrm>
            <a:off x="2177727" y="4583302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7" name="图片 6" descr="图表, 条形图&#10;&#10;AI 生成的内容可能不正确。">
            <a:extLst>
              <a:ext uri="{FF2B5EF4-FFF2-40B4-BE49-F238E27FC236}">
                <a16:creationId xmlns:a16="http://schemas.microsoft.com/office/drawing/2014/main" id="{F7D1B807-CDB7-53E9-77DF-B1F30EB43B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7" r="61624"/>
          <a:stretch/>
        </p:blipFill>
        <p:spPr>
          <a:xfrm>
            <a:off x="8696489" y="1245073"/>
            <a:ext cx="2347424" cy="158247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77C74DB-1D35-373E-D5AD-2F2EA754D7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6855" y="2604617"/>
            <a:ext cx="349420" cy="12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69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02BB50-D739-C108-3956-DF079AE12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35" y="-10444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Reconstruction R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esolution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ROI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67B1AAA-8322-8F1E-E74A-7C07246C61A6}"/>
              </a:ext>
            </a:extLst>
          </p:cNvPr>
          <p:cNvSpPr txBox="1"/>
          <p:nvPr/>
        </p:nvSpPr>
        <p:spPr>
          <a:xfrm>
            <a:off x="6846728" y="1760704"/>
            <a:ext cx="5360378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RELICS region-of-interest(ROI) :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[3, 10] electrons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Shaded in gray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average resolution of</a:t>
            </a:r>
          </a:p>
          <a:p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6.478 mm </a:t>
            </a:r>
          </a:p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[3.106, 11.117] mm as the 1σ region.</a:t>
            </a:r>
          </a:p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obtained</a:t>
            </a:r>
          </a:p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29BF18F2-50EA-F1EB-863A-987C48E26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E2BCF88-AD73-860C-1FF9-DDE9C32686C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7"/>
          <a:stretch/>
        </p:blipFill>
        <p:spPr>
          <a:xfrm>
            <a:off x="506980" y="1382126"/>
            <a:ext cx="6148842" cy="497422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2D7143F1-18E4-E561-72E7-DC520FA48F56}"/>
              </a:ext>
            </a:extLst>
          </p:cNvPr>
          <p:cNvSpPr txBox="1"/>
          <p:nvPr/>
        </p:nvSpPr>
        <p:spPr>
          <a:xfrm>
            <a:off x="2863758" y="3961306"/>
            <a:ext cx="3792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06DA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 bar representing </a:t>
            </a:r>
            <a:r>
              <a:rPr lang="en-US" altLang="zh-CN" b="1" dirty="0">
                <a:solidFill>
                  <a:srgbClr val="106DA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1σ region</a:t>
            </a:r>
            <a:endParaRPr lang="en-US" b="1" dirty="0">
              <a:solidFill>
                <a:srgbClr val="106DA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12D41C7-F801-C592-D4EF-9E3F7D54EB11}"/>
              </a:ext>
            </a:extLst>
          </p:cNvPr>
          <p:cNvSpPr/>
          <p:nvPr/>
        </p:nvSpPr>
        <p:spPr>
          <a:xfrm>
            <a:off x="3042993" y="4498674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0276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0F4159-05F6-B96E-9E8D-C09126DBF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188" y="136525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B7F0DE8-F5B4-C918-7E6F-55D3FB572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126"/>
            <a:ext cx="11148152" cy="4854152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the assumption of a 20 mm spatial resolution, the DE signal was suppressed by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4-orders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magnitude.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Training-testing bias caused by discrepancies between simulated and actual detector optical parameters can lead to reduced reconstruction accuracy.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applying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CycleGAN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domain adaptation, the position resolution near the edge of the TPC is </a:t>
            </a:r>
            <a:r>
              <a:rPr lang="en-US" sz="3200" b="1" dirty="0">
                <a:solidFill>
                  <a:srgbClr val="106DA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 by 63%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average Resolution of </a:t>
            </a:r>
            <a:r>
              <a:rPr lang="en-US" b="1" dirty="0">
                <a:solidFill>
                  <a:srgbClr val="106DA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6.478 mm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Position Reconstruction is achieved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143FC85-DECF-DA94-BF94-6DF7EFD2D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09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4F7F28-AFEE-81DE-2BE4-790B1D8EC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145840"/>
            <a:ext cx="11148924" cy="2637005"/>
          </a:xfrm>
        </p:spPr>
        <p:txBody>
          <a:bodyPr>
            <a:normAutofit/>
          </a:bodyPr>
          <a:lstStyle/>
          <a:p>
            <a:r>
              <a:rPr lang="en-US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br>
              <a:rPr lang="en-US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your attention!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062AE22-16FC-EE94-18E9-9AFCA3758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5115312-7180-8397-FEA0-20D54267EC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48006" cy="149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784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578DA5-9492-734A-3EC1-E6AB1E34B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-191096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 up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8519DCBA-DC62-4768-7BCD-41175DCFAD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240" y="1601064"/>
            <a:ext cx="6129212" cy="4743755"/>
          </a:xfr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3998075E-FEEF-474E-FBC1-42655FB53436}"/>
              </a:ext>
            </a:extLst>
          </p:cNvPr>
          <p:cNvSpPr txBox="1">
            <a:spLocks/>
          </p:cNvSpPr>
          <p:nvPr/>
        </p:nvSpPr>
        <p:spPr>
          <a:xfrm>
            <a:off x="833905" y="557631"/>
            <a:ext cx="334105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Bias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B9A4487-1456-4788-356A-5CD25FA85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476" y="1789393"/>
            <a:ext cx="5750809" cy="4743755"/>
          </a:xfrm>
          <a:prstGeom prst="rect">
            <a:avLst/>
          </a:prstGeom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D0163F22-9490-BA4D-35D2-5D8348A510B2}"/>
              </a:ext>
            </a:extLst>
          </p:cNvPr>
          <p:cNvSpPr txBox="1">
            <a:spLocks/>
          </p:cNvSpPr>
          <p:nvPr/>
        </p:nvSpPr>
        <p:spPr>
          <a:xfrm>
            <a:off x="6761748" y="557629"/>
            <a:ext cx="458775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Events Reconstructed form a uniform distribution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灯片编号占位符 10">
            <a:extLst>
              <a:ext uri="{FF2B5EF4-FFF2-40B4-BE49-F238E27FC236}">
                <a16:creationId xmlns:a16="http://schemas.microsoft.com/office/drawing/2014/main" id="{CE6E0858-A03A-ABF5-D29C-84F25D5F7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EDA97641-DB3E-5911-D1C8-5C519EB7376F}"/>
              </a:ext>
            </a:extLst>
          </p:cNvPr>
          <p:cNvSpPr/>
          <p:nvPr/>
        </p:nvSpPr>
        <p:spPr>
          <a:xfrm>
            <a:off x="707126" y="5035690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EAA8A91-E17D-C993-D4D5-EE4A5B8B6073}"/>
              </a:ext>
            </a:extLst>
          </p:cNvPr>
          <p:cNvSpPr/>
          <p:nvPr/>
        </p:nvSpPr>
        <p:spPr>
          <a:xfrm>
            <a:off x="6592362" y="5102523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4833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7A8166-308C-FEA5-9EB8-8AA37E8A6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econstruted</a:t>
            </a:r>
            <a:r>
              <a:rPr lang="en-US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from a uniform distribution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 descr="图片包含 图表&#10;&#10;AI 生成的内容可能不正确。">
            <a:extLst>
              <a:ext uri="{FF2B5EF4-FFF2-40B4-BE49-F238E27FC236}">
                <a16:creationId xmlns:a16="http://schemas.microsoft.com/office/drawing/2014/main" id="{21682318-BBD8-039E-53CE-1A08666B45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20" y="1690690"/>
            <a:ext cx="5498781" cy="4248631"/>
          </a:xfrm>
        </p:spPr>
      </p:pic>
      <p:sp>
        <p:nvSpPr>
          <p:cNvPr id="6" name="AutoShape 2">
            <a:extLst>
              <a:ext uri="{FF2B5EF4-FFF2-40B4-BE49-F238E27FC236}">
                <a16:creationId xmlns:a16="http://schemas.microsoft.com/office/drawing/2014/main" id="{F698570D-E579-2E5E-FA3C-40AA0EFA809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 descr="图表&#10;&#10;AI 生成的内容可能不正确。">
            <a:extLst>
              <a:ext uri="{FF2B5EF4-FFF2-40B4-BE49-F238E27FC236}">
                <a16:creationId xmlns:a16="http://schemas.microsoft.com/office/drawing/2014/main" id="{0B17F971-3A61-0ECE-CA4D-D3053CE224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2" y="1690690"/>
            <a:ext cx="6152079" cy="439531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5F07E46-A31C-7C53-76E3-CA9060B47219}"/>
              </a:ext>
            </a:extLst>
          </p:cNvPr>
          <p:cNvSpPr txBox="1"/>
          <p:nvPr/>
        </p:nvSpPr>
        <p:spPr>
          <a:xfrm>
            <a:off x="6719567" y="6018176"/>
            <a:ext cx="4863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deviation</a:t>
            </a:r>
            <a:r>
              <a:rPr lang="en-US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distribution in the XY plane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2AA7E81-6E09-46A1-C384-978946A1F4C5}"/>
              </a:ext>
            </a:extLst>
          </p:cNvPr>
          <p:cNvSpPr txBox="1"/>
          <p:nvPr/>
        </p:nvSpPr>
        <p:spPr>
          <a:xfrm>
            <a:off x="370327" y="6052093"/>
            <a:ext cx="564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reconstructed position </a:t>
            </a:r>
            <a:r>
              <a:rPr lang="en-US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in the XY plane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灯片编号占位符 11">
            <a:extLst>
              <a:ext uri="{FF2B5EF4-FFF2-40B4-BE49-F238E27FC236}">
                <a16:creationId xmlns:a16="http://schemas.microsoft.com/office/drawing/2014/main" id="{FBC3A94A-E8D6-42E7-FF52-EEF2127FC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70DEE404-F4C2-7794-2755-D53C13631CE1}"/>
              </a:ext>
            </a:extLst>
          </p:cNvPr>
          <p:cNvSpPr/>
          <p:nvPr/>
        </p:nvSpPr>
        <p:spPr>
          <a:xfrm>
            <a:off x="444819" y="4938622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9D81312-BE27-D2AF-68F6-88878336C9B2}"/>
              </a:ext>
            </a:extLst>
          </p:cNvPr>
          <p:cNvSpPr/>
          <p:nvPr/>
        </p:nvSpPr>
        <p:spPr>
          <a:xfrm>
            <a:off x="6412627" y="4938621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39863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35AFF0-B227-BCE8-5AED-D2E21BFBE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 descr="图表, 条形图&#10;&#10;AI 生成的内容可能不正确。">
            <a:extLst>
              <a:ext uri="{FF2B5EF4-FFF2-40B4-BE49-F238E27FC236}">
                <a16:creationId xmlns:a16="http://schemas.microsoft.com/office/drawing/2014/main" id="{2D9F4D98-3A47-DE86-E390-31F518A3E0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29" y="2669760"/>
            <a:ext cx="7591579" cy="2760996"/>
          </a:xfrm>
          <a:prstGeom prst="rect">
            <a:avLst/>
          </a:prstGeom>
        </p:spPr>
      </p:pic>
      <p:pic>
        <p:nvPicPr>
          <p:cNvPr id="5" name="图片 4" descr="图片包含 室内, 桌子, 蛋糕, 小&#10;&#10;AI 生成的内容可能不正确。">
            <a:extLst>
              <a:ext uri="{FF2B5EF4-FFF2-40B4-BE49-F238E27FC236}">
                <a16:creationId xmlns:a16="http://schemas.microsoft.com/office/drawing/2014/main" id="{5FE68644-AA22-0AAC-BE58-4A275ADF4F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931" y="2193011"/>
            <a:ext cx="3618740" cy="3714495"/>
          </a:xfrm>
          <a:prstGeom prst="rect">
            <a:avLst/>
          </a:prstGeom>
        </p:spPr>
      </p:pic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C882A22-5DA2-1006-2B5F-DB34F822D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E6EDABA9-A3CB-9CF8-9367-78DADC9E0D9E}"/>
              </a:ext>
            </a:extLst>
          </p:cNvPr>
          <p:cNvSpPr/>
          <p:nvPr/>
        </p:nvSpPr>
        <p:spPr>
          <a:xfrm>
            <a:off x="693313" y="4395157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1575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0E6F9F-1B6C-27E0-815D-F33C54B86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728" y="242522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RELICS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actor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neutrino </a:t>
            </a:r>
            <a:r>
              <a:rPr lang="en-US" sz="2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quid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xenon </a:t>
            </a: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oherent </a:t>
            </a: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cattering experiment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330BAAD-80C6-4E64-2FA6-FDA09F20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D351CBC1-959A-06DC-34B2-0B395B3D4229}"/>
              </a:ext>
            </a:extLst>
          </p:cNvPr>
          <p:cNvGrpSpPr/>
          <p:nvPr/>
        </p:nvGrpSpPr>
        <p:grpSpPr>
          <a:xfrm>
            <a:off x="3363869" y="1555436"/>
            <a:ext cx="8975075" cy="5144496"/>
            <a:chOff x="1249225" y="528782"/>
            <a:chExt cx="11018975" cy="6359242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3CA44486-D66B-78F7-FEAB-2CF92D4169A3}"/>
                </a:ext>
              </a:extLst>
            </p:cNvPr>
            <p:cNvGrpSpPr/>
            <p:nvPr/>
          </p:nvGrpSpPr>
          <p:grpSpPr>
            <a:xfrm>
              <a:off x="1249225" y="528782"/>
              <a:ext cx="10064435" cy="6359242"/>
              <a:chOff x="7871839" y="3122513"/>
              <a:chExt cx="14095127" cy="890604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id="{E071681B-6731-B3D1-B5EA-C969CC253D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639533" y="3122513"/>
                <a:ext cx="5327433" cy="8906045"/>
              </a:xfrm>
              <a:prstGeom prst="rect">
                <a:avLst/>
              </a:prstGeom>
              <a:effectLst>
                <a:glow rad="444500">
                  <a:schemeClr val="bg1">
                    <a:alpha val="20000"/>
                  </a:schemeClr>
                </a:glow>
              </a:effectLst>
            </p:spPr>
          </p:pic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id="{2F303A21-9574-068D-878B-83AF4240E4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1839" y="8060936"/>
                <a:ext cx="7015830" cy="3708369"/>
              </a:xfrm>
              <a:prstGeom prst="rect">
                <a:avLst/>
              </a:prstGeom>
              <a:effectLst>
                <a:glow rad="317500">
                  <a:schemeClr val="bg1">
                    <a:alpha val="30000"/>
                  </a:schemeClr>
                </a:glow>
              </a:effectLst>
            </p:spPr>
          </p:pic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id="{54BEB350-26D4-AD8F-00DF-4F5175F37A44}"/>
                  </a:ext>
                </a:extLst>
              </p:cNvPr>
              <p:cNvGrpSpPr/>
              <p:nvPr/>
            </p:nvGrpSpPr>
            <p:grpSpPr>
              <a:xfrm rot="19606375">
                <a:off x="15602631" y="7694506"/>
                <a:ext cx="4650312" cy="2600874"/>
                <a:chOff x="1667633" y="1132897"/>
                <a:chExt cx="4650312" cy="2600874"/>
              </a:xfrm>
            </p:grpSpPr>
            <p:cxnSp>
              <p:nvCxnSpPr>
                <p:cNvPr id="33" name="直接箭头连接符 62">
                  <a:extLst>
                    <a:ext uri="{FF2B5EF4-FFF2-40B4-BE49-F238E27FC236}">
                      <a16:creationId xmlns:a16="http://schemas.microsoft.com/office/drawing/2014/main" id="{A7DDF2EE-F6B7-9EBD-9874-CB4EAB03C7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93625">
                  <a:off x="5977945" y="3223290"/>
                  <a:ext cx="340000" cy="130790"/>
                </a:xfrm>
                <a:prstGeom prst="straightConnector1">
                  <a:avLst/>
                </a:prstGeom>
                <a:ln w="571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椭圆 33">
                  <a:extLst>
                    <a:ext uri="{FF2B5EF4-FFF2-40B4-BE49-F238E27FC236}">
                      <a16:creationId xmlns:a16="http://schemas.microsoft.com/office/drawing/2014/main" id="{18513D5E-7389-DD89-6BBB-DE1B3FED8E24}"/>
                    </a:ext>
                  </a:extLst>
                </p:cNvPr>
                <p:cNvSpPr/>
                <p:nvPr/>
              </p:nvSpPr>
              <p:spPr>
                <a:xfrm>
                  <a:off x="1693501" y="1833275"/>
                  <a:ext cx="314696" cy="314696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ffectLst>
                  <a:innerShdw blurRad="63500" dist="50800" dir="8100000">
                    <a:prstClr val="black">
                      <a:alpha val="8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/>
                </a:p>
              </p:txBody>
            </p:sp>
            <p:sp>
              <p:nvSpPr>
                <p:cNvPr id="35" name="椭圆 34">
                  <a:extLst>
                    <a:ext uri="{FF2B5EF4-FFF2-40B4-BE49-F238E27FC236}">
                      <a16:creationId xmlns:a16="http://schemas.microsoft.com/office/drawing/2014/main" id="{FCF141B1-CA2B-CA52-2014-9666BFEB044A}"/>
                    </a:ext>
                  </a:extLst>
                </p:cNvPr>
                <p:cNvSpPr/>
                <p:nvPr/>
              </p:nvSpPr>
              <p:spPr>
                <a:xfrm>
                  <a:off x="5643333" y="1254651"/>
                  <a:ext cx="314696" cy="314696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ffectLst>
                  <a:innerShdw blurRad="63500" dist="50800" dir="8100000">
                    <a:prstClr val="black">
                      <a:alpha val="8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/>
                </a:p>
              </p:txBody>
            </p:sp>
            <p:cxnSp>
              <p:nvCxnSpPr>
                <p:cNvPr id="36" name="直接连接符 65">
                  <a:extLst>
                    <a:ext uri="{FF2B5EF4-FFF2-40B4-BE49-F238E27FC236}">
                      <a16:creationId xmlns:a16="http://schemas.microsoft.com/office/drawing/2014/main" id="{E1328796-9297-ADB5-C9E3-5FFF6D0A9F94}"/>
                    </a:ext>
                  </a:extLst>
                </p:cNvPr>
                <p:cNvCxnSpPr>
                  <a:cxnSpLocks/>
                  <a:stCxn id="34" idx="6"/>
                  <a:endCxn id="57" idx="0"/>
                </p:cNvCxnSpPr>
                <p:nvPr/>
              </p:nvCxnSpPr>
              <p:spPr>
                <a:xfrm rot="1993625" flipV="1">
                  <a:off x="2260396" y="1145369"/>
                  <a:ext cx="2702515" cy="172685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接连接符 66">
                  <a:extLst>
                    <a:ext uri="{FF2B5EF4-FFF2-40B4-BE49-F238E27FC236}">
                      <a16:creationId xmlns:a16="http://schemas.microsoft.com/office/drawing/2014/main" id="{DE3235F8-8EB6-7426-50BF-786DBE197436}"/>
                    </a:ext>
                  </a:extLst>
                </p:cNvPr>
                <p:cNvCxnSpPr>
                  <a:cxnSpLocks/>
                  <a:endCxn id="35" idx="3"/>
                </p:cNvCxnSpPr>
                <p:nvPr/>
              </p:nvCxnSpPr>
              <p:spPr>
                <a:xfrm flipV="1">
                  <a:off x="5219700" y="1523261"/>
                  <a:ext cx="469719" cy="50378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8" name="组合 37">
                  <a:extLst>
                    <a:ext uri="{FF2B5EF4-FFF2-40B4-BE49-F238E27FC236}">
                      <a16:creationId xmlns:a16="http://schemas.microsoft.com/office/drawing/2014/main" id="{19867F8A-55C2-5D59-1A0A-222CFBC1DF11}"/>
                    </a:ext>
                  </a:extLst>
                </p:cNvPr>
                <p:cNvGrpSpPr/>
                <p:nvPr/>
              </p:nvGrpSpPr>
              <p:grpSpPr>
                <a:xfrm rot="3200595">
                  <a:off x="5006600" y="2263563"/>
                  <a:ext cx="1010136" cy="295784"/>
                  <a:chOff x="5814098" y="2220512"/>
                  <a:chExt cx="1010136" cy="295784"/>
                </a:xfrm>
              </p:grpSpPr>
              <p:sp>
                <p:nvSpPr>
                  <p:cNvPr id="57" name="弧形 86">
                    <a:extLst>
                      <a:ext uri="{FF2B5EF4-FFF2-40B4-BE49-F238E27FC236}">
                        <a16:creationId xmlns:a16="http://schemas.microsoft.com/office/drawing/2014/main" id="{B9D16480-0E3F-8386-4144-A5CAAF760DE2}"/>
                      </a:ext>
                    </a:extLst>
                  </p:cNvPr>
                  <p:cNvSpPr/>
                  <p:nvPr/>
                </p:nvSpPr>
                <p:spPr>
                  <a:xfrm rot="18577126">
                    <a:off x="5814098" y="2345894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58" name="弧形 87">
                    <a:extLst>
                      <a:ext uri="{FF2B5EF4-FFF2-40B4-BE49-F238E27FC236}">
                        <a16:creationId xmlns:a16="http://schemas.microsoft.com/office/drawing/2014/main" id="{2F09413F-2E4E-091A-C929-63C3BE593A7D}"/>
                      </a:ext>
                    </a:extLst>
                  </p:cNvPr>
                  <p:cNvSpPr/>
                  <p:nvPr/>
                </p:nvSpPr>
                <p:spPr>
                  <a:xfrm rot="7777126">
                    <a:off x="5934060" y="2224573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59" name="弧形 88">
                    <a:extLst>
                      <a:ext uri="{FF2B5EF4-FFF2-40B4-BE49-F238E27FC236}">
                        <a16:creationId xmlns:a16="http://schemas.microsoft.com/office/drawing/2014/main" id="{0CCF1E9D-B584-308C-1DAA-04878E82FF53}"/>
                      </a:ext>
                    </a:extLst>
                  </p:cNvPr>
                  <p:cNvSpPr/>
                  <p:nvPr/>
                </p:nvSpPr>
                <p:spPr>
                  <a:xfrm rot="18577126">
                    <a:off x="6054022" y="2344533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 dirty="0"/>
                  </a:p>
                </p:txBody>
              </p:sp>
              <p:sp>
                <p:nvSpPr>
                  <p:cNvPr id="60" name="弧形 89">
                    <a:extLst>
                      <a:ext uri="{FF2B5EF4-FFF2-40B4-BE49-F238E27FC236}">
                        <a16:creationId xmlns:a16="http://schemas.microsoft.com/office/drawing/2014/main" id="{3C713A26-6B08-6AAB-270D-F11E6555ED3E}"/>
                      </a:ext>
                    </a:extLst>
                  </p:cNvPr>
                  <p:cNvSpPr/>
                  <p:nvPr/>
                </p:nvSpPr>
                <p:spPr>
                  <a:xfrm rot="7777126">
                    <a:off x="6173984" y="2223212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61" name="弧形 90">
                    <a:extLst>
                      <a:ext uri="{FF2B5EF4-FFF2-40B4-BE49-F238E27FC236}">
                        <a16:creationId xmlns:a16="http://schemas.microsoft.com/office/drawing/2014/main" id="{BB4CC8E9-39AC-C629-27C9-65222AF2DFAD}"/>
                      </a:ext>
                    </a:extLst>
                  </p:cNvPr>
                  <p:cNvSpPr/>
                  <p:nvPr/>
                </p:nvSpPr>
                <p:spPr>
                  <a:xfrm rot="18577126">
                    <a:off x="6293946" y="2343194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62" name="弧形 91">
                    <a:extLst>
                      <a:ext uri="{FF2B5EF4-FFF2-40B4-BE49-F238E27FC236}">
                        <a16:creationId xmlns:a16="http://schemas.microsoft.com/office/drawing/2014/main" id="{FB75CDC0-ADE3-5B72-08C9-7658298181C4}"/>
                      </a:ext>
                    </a:extLst>
                  </p:cNvPr>
                  <p:cNvSpPr/>
                  <p:nvPr/>
                </p:nvSpPr>
                <p:spPr>
                  <a:xfrm rot="7777126">
                    <a:off x="6413908" y="2221873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63" name="弧形 92">
                    <a:extLst>
                      <a:ext uri="{FF2B5EF4-FFF2-40B4-BE49-F238E27FC236}">
                        <a16:creationId xmlns:a16="http://schemas.microsoft.com/office/drawing/2014/main" id="{3F102FF0-49BB-EA2D-91C2-B527F565FA15}"/>
                      </a:ext>
                    </a:extLst>
                  </p:cNvPr>
                  <p:cNvSpPr/>
                  <p:nvPr/>
                </p:nvSpPr>
                <p:spPr>
                  <a:xfrm rot="18577126">
                    <a:off x="6533870" y="2341833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64" name="弧形 93">
                    <a:extLst>
                      <a:ext uri="{FF2B5EF4-FFF2-40B4-BE49-F238E27FC236}">
                        <a16:creationId xmlns:a16="http://schemas.microsoft.com/office/drawing/2014/main" id="{93817C96-F96C-809C-278B-C783136A0559}"/>
                      </a:ext>
                    </a:extLst>
                  </p:cNvPr>
                  <p:cNvSpPr/>
                  <p:nvPr/>
                </p:nvSpPr>
                <p:spPr>
                  <a:xfrm rot="7777126">
                    <a:off x="6653832" y="2220512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</p:grpSp>
            <p:grpSp>
              <p:nvGrpSpPr>
                <p:cNvPr id="39" name="组合 38">
                  <a:extLst>
                    <a:ext uri="{FF2B5EF4-FFF2-40B4-BE49-F238E27FC236}">
                      <a16:creationId xmlns:a16="http://schemas.microsoft.com/office/drawing/2014/main" id="{B62E1FC3-7BF6-43E9-5402-00A7EA8E2594}"/>
                    </a:ext>
                  </a:extLst>
                </p:cNvPr>
                <p:cNvGrpSpPr/>
                <p:nvPr/>
              </p:nvGrpSpPr>
              <p:grpSpPr>
                <a:xfrm>
                  <a:off x="5689419" y="2692414"/>
                  <a:ext cx="509609" cy="490529"/>
                  <a:chOff x="6630822" y="2404374"/>
                  <a:chExt cx="393634" cy="378896"/>
                </a:xfrm>
              </p:grpSpPr>
              <p:sp>
                <p:nvSpPr>
                  <p:cNvPr id="45" name="椭圆 44">
                    <a:extLst>
                      <a:ext uri="{FF2B5EF4-FFF2-40B4-BE49-F238E27FC236}">
                        <a16:creationId xmlns:a16="http://schemas.microsoft.com/office/drawing/2014/main" id="{952BF788-D23F-115B-F514-C05B7723698F}"/>
                      </a:ext>
                    </a:extLst>
                  </p:cNvPr>
                  <p:cNvSpPr/>
                  <p:nvPr/>
                </p:nvSpPr>
                <p:spPr>
                  <a:xfrm>
                    <a:off x="6712581" y="2410899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6" name="椭圆 45">
                    <a:extLst>
                      <a:ext uri="{FF2B5EF4-FFF2-40B4-BE49-F238E27FC236}">
                        <a16:creationId xmlns:a16="http://schemas.microsoft.com/office/drawing/2014/main" id="{6DB8936E-3A8E-7F54-6CBE-912028BE51E0}"/>
                      </a:ext>
                    </a:extLst>
                  </p:cNvPr>
                  <p:cNvSpPr/>
                  <p:nvPr/>
                </p:nvSpPr>
                <p:spPr>
                  <a:xfrm>
                    <a:off x="6680331" y="2624754"/>
                    <a:ext cx="129332" cy="12933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7" name="椭圆 46">
                    <a:extLst>
                      <a:ext uri="{FF2B5EF4-FFF2-40B4-BE49-F238E27FC236}">
                        <a16:creationId xmlns:a16="http://schemas.microsoft.com/office/drawing/2014/main" id="{65D47DEC-C8FA-94D4-89B0-806574A64ADB}"/>
                      </a:ext>
                    </a:extLst>
                  </p:cNvPr>
                  <p:cNvSpPr/>
                  <p:nvPr/>
                </p:nvSpPr>
                <p:spPr>
                  <a:xfrm>
                    <a:off x="6647589" y="2469040"/>
                    <a:ext cx="129332" cy="12933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8" name="椭圆 47">
                    <a:extLst>
                      <a:ext uri="{FF2B5EF4-FFF2-40B4-BE49-F238E27FC236}">
                        <a16:creationId xmlns:a16="http://schemas.microsoft.com/office/drawing/2014/main" id="{CE28A1F9-46D7-2D46-3276-AB4EDC4B5A78}"/>
                      </a:ext>
                    </a:extLst>
                  </p:cNvPr>
                  <p:cNvSpPr/>
                  <p:nvPr/>
                </p:nvSpPr>
                <p:spPr>
                  <a:xfrm>
                    <a:off x="6862664" y="2477295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9" name="椭圆 48">
                    <a:extLst>
                      <a:ext uri="{FF2B5EF4-FFF2-40B4-BE49-F238E27FC236}">
                        <a16:creationId xmlns:a16="http://schemas.microsoft.com/office/drawing/2014/main" id="{424876FD-393F-2D9B-DF62-BC7A3C2A8DA4}"/>
                      </a:ext>
                    </a:extLst>
                  </p:cNvPr>
                  <p:cNvSpPr/>
                  <p:nvPr/>
                </p:nvSpPr>
                <p:spPr>
                  <a:xfrm>
                    <a:off x="6821161" y="2404374"/>
                    <a:ext cx="129332" cy="12933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50" name="椭圆 49">
                    <a:extLst>
                      <a:ext uri="{FF2B5EF4-FFF2-40B4-BE49-F238E27FC236}">
                        <a16:creationId xmlns:a16="http://schemas.microsoft.com/office/drawing/2014/main" id="{664C0535-C59A-CA19-19AB-0CF43F7C6C12}"/>
                      </a:ext>
                    </a:extLst>
                  </p:cNvPr>
                  <p:cNvSpPr/>
                  <p:nvPr/>
                </p:nvSpPr>
                <p:spPr>
                  <a:xfrm>
                    <a:off x="6720751" y="2553707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51" name="椭圆 50">
                    <a:extLst>
                      <a:ext uri="{FF2B5EF4-FFF2-40B4-BE49-F238E27FC236}">
                        <a16:creationId xmlns:a16="http://schemas.microsoft.com/office/drawing/2014/main" id="{C3C632DB-BD67-D55F-8F7D-0C2B93522B0A}"/>
                      </a:ext>
                    </a:extLst>
                  </p:cNvPr>
                  <p:cNvSpPr/>
                  <p:nvPr/>
                </p:nvSpPr>
                <p:spPr>
                  <a:xfrm>
                    <a:off x="6630822" y="2567438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52" name="椭圆 51">
                    <a:extLst>
                      <a:ext uri="{FF2B5EF4-FFF2-40B4-BE49-F238E27FC236}">
                        <a16:creationId xmlns:a16="http://schemas.microsoft.com/office/drawing/2014/main" id="{5A5C3296-D254-C89F-F74C-4E06A4083422}"/>
                      </a:ext>
                    </a:extLst>
                  </p:cNvPr>
                  <p:cNvSpPr/>
                  <p:nvPr/>
                </p:nvSpPr>
                <p:spPr>
                  <a:xfrm>
                    <a:off x="6895124" y="2548459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53" name="椭圆 52">
                    <a:extLst>
                      <a:ext uri="{FF2B5EF4-FFF2-40B4-BE49-F238E27FC236}">
                        <a16:creationId xmlns:a16="http://schemas.microsoft.com/office/drawing/2014/main" id="{63978F48-4034-B606-C7E6-29BFB962C288}"/>
                      </a:ext>
                    </a:extLst>
                  </p:cNvPr>
                  <p:cNvSpPr/>
                  <p:nvPr/>
                </p:nvSpPr>
                <p:spPr>
                  <a:xfrm>
                    <a:off x="6739812" y="2653938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54" name="椭圆 53">
                    <a:extLst>
                      <a:ext uri="{FF2B5EF4-FFF2-40B4-BE49-F238E27FC236}">
                        <a16:creationId xmlns:a16="http://schemas.microsoft.com/office/drawing/2014/main" id="{C9B62D65-4799-9A56-C21D-EEC17E7CDF89}"/>
                      </a:ext>
                    </a:extLst>
                  </p:cNvPr>
                  <p:cNvSpPr/>
                  <p:nvPr/>
                </p:nvSpPr>
                <p:spPr>
                  <a:xfrm>
                    <a:off x="6841996" y="2644628"/>
                    <a:ext cx="129332" cy="12933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55" name="椭圆 54">
                    <a:extLst>
                      <a:ext uri="{FF2B5EF4-FFF2-40B4-BE49-F238E27FC236}">
                        <a16:creationId xmlns:a16="http://schemas.microsoft.com/office/drawing/2014/main" id="{94D4F1F8-9FD0-E754-A372-4129CF94ED97}"/>
                      </a:ext>
                    </a:extLst>
                  </p:cNvPr>
                  <p:cNvSpPr/>
                  <p:nvPr/>
                </p:nvSpPr>
                <p:spPr>
                  <a:xfrm>
                    <a:off x="6797672" y="2546699"/>
                    <a:ext cx="129332" cy="12933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56" name="椭圆 55">
                    <a:extLst>
                      <a:ext uri="{FF2B5EF4-FFF2-40B4-BE49-F238E27FC236}">
                        <a16:creationId xmlns:a16="http://schemas.microsoft.com/office/drawing/2014/main" id="{D6FE893E-A59E-7935-D8F8-67AE5C28A167}"/>
                      </a:ext>
                    </a:extLst>
                  </p:cNvPr>
                  <p:cNvSpPr/>
                  <p:nvPr/>
                </p:nvSpPr>
                <p:spPr>
                  <a:xfrm>
                    <a:off x="6745640" y="2477295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0" name="文本框 39">
                      <a:extLst>
                        <a:ext uri="{FF2B5EF4-FFF2-40B4-BE49-F238E27FC236}">
                          <a16:creationId xmlns:a16="http://schemas.microsoft.com/office/drawing/2014/main" id="{CA591EA6-1A37-F28D-98D1-BD71A3011C69}"/>
                        </a:ext>
                      </a:extLst>
                    </p:cNvPr>
                    <p:cNvSpPr txBox="1"/>
                    <p:nvPr/>
                  </p:nvSpPr>
                  <p:spPr>
                    <a:xfrm rot="1795623">
                      <a:off x="1667633" y="1705150"/>
                      <a:ext cx="314696" cy="5328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1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oMath>
                        </m:oMathPara>
                      </a14:m>
                      <a:endParaRPr lang="zh-CN" altLang="en-US" sz="1400" dirty="0">
                        <a:solidFill>
                          <a:schemeClr val="bg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0" name="文本框 39">
                      <a:extLst>
                        <a:ext uri="{FF2B5EF4-FFF2-40B4-BE49-F238E27FC236}">
                          <a16:creationId xmlns:a16="http://schemas.microsoft.com/office/drawing/2014/main" id="{CA591EA6-1A37-F28D-98D1-BD71A3011C6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795623">
                      <a:off x="1667633" y="1705150"/>
                      <a:ext cx="314696" cy="532817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r="-2058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文本框 40">
                      <a:extLst>
                        <a:ext uri="{FF2B5EF4-FFF2-40B4-BE49-F238E27FC236}">
                          <a16:creationId xmlns:a16="http://schemas.microsoft.com/office/drawing/2014/main" id="{1D1CE20F-7B79-929F-AD38-257A91A51FF3}"/>
                        </a:ext>
                      </a:extLst>
                    </p:cNvPr>
                    <p:cNvSpPr txBox="1"/>
                    <p:nvPr/>
                  </p:nvSpPr>
                  <p:spPr>
                    <a:xfrm rot="1838569">
                      <a:off x="5613943" y="1132897"/>
                      <a:ext cx="314696" cy="5328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1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oMath>
                        </m:oMathPara>
                      </a14:m>
                      <a:endParaRPr lang="zh-CN" altLang="en-US" sz="1400" dirty="0">
                        <a:solidFill>
                          <a:schemeClr val="bg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1" name="文本框 40">
                      <a:extLst>
                        <a:ext uri="{FF2B5EF4-FFF2-40B4-BE49-F238E27FC236}">
                          <a16:creationId xmlns:a16="http://schemas.microsoft.com/office/drawing/2014/main" id="{1D1CE20F-7B79-929F-AD38-257A91A51FF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838569">
                      <a:off x="5613943" y="1132897"/>
                      <a:ext cx="314696" cy="532817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r="-2121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2" name="文本框 41">
                      <a:extLst>
                        <a:ext uri="{FF2B5EF4-FFF2-40B4-BE49-F238E27FC236}">
                          <a16:creationId xmlns:a16="http://schemas.microsoft.com/office/drawing/2014/main" id="{718334BB-E6CC-C4F9-C9C6-76B805D69DB4}"/>
                        </a:ext>
                      </a:extLst>
                    </p:cNvPr>
                    <p:cNvSpPr txBox="1"/>
                    <p:nvPr/>
                  </p:nvSpPr>
                  <p:spPr>
                    <a:xfrm rot="1993625">
                      <a:off x="5725022" y="3200954"/>
                      <a:ext cx="314696" cy="5328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1400" b="1" i="1">
                                <a:latin typeface="Cambria Math" panose="02040503050406030204" pitchFamily="18" charset="0"/>
                              </a:rPr>
                              <m:t>𝒒</m:t>
                            </m:r>
                          </m:oMath>
                        </m:oMathPara>
                      </a14:m>
                      <a:endParaRPr lang="zh-CN" altLang="en-US" sz="1400" b="1" dirty="0"/>
                    </a:p>
                  </p:txBody>
                </p:sp>
              </mc:Choice>
              <mc:Fallback xmlns="">
                <p:sp>
                  <p:nvSpPr>
                    <p:cNvPr id="42" name="文本框 41">
                      <a:extLst>
                        <a:ext uri="{FF2B5EF4-FFF2-40B4-BE49-F238E27FC236}">
                          <a16:creationId xmlns:a16="http://schemas.microsoft.com/office/drawing/2014/main" id="{718334BB-E6CC-C4F9-C9C6-76B805D69DB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993625">
                      <a:off x="5725022" y="3200954"/>
                      <a:ext cx="314696" cy="532817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r="-43333" b="-2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文本框 42">
                      <a:extLst>
                        <a:ext uri="{FF2B5EF4-FFF2-40B4-BE49-F238E27FC236}">
                          <a16:creationId xmlns:a16="http://schemas.microsoft.com/office/drawing/2014/main" id="{E3F05909-F7F8-BF07-F238-4ED3C590C60A}"/>
                        </a:ext>
                      </a:extLst>
                    </p:cNvPr>
                    <p:cNvSpPr txBox="1"/>
                    <p:nvPr/>
                  </p:nvSpPr>
                  <p:spPr>
                    <a:xfrm rot="1993625">
                      <a:off x="5355919" y="1936123"/>
                      <a:ext cx="314696" cy="5328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altLang="zh-CN" sz="1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400">
                                    <a:latin typeface="Cambria Math" panose="02040503050406030204" pitchFamily="18" charset="0"/>
                                  </a:rPr>
                                  <m:t>Z</m:t>
                                </m:r>
                              </m:e>
                              <m:sup>
                                <m:r>
                                  <a:rPr lang="en-US" altLang="zh-CN" sz="140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</m:oMath>
                        </m:oMathPara>
                      </a14:m>
                      <a:endParaRPr lang="zh-CN" altLang="en-US" sz="1400" dirty="0"/>
                    </a:p>
                  </p:txBody>
                </p:sp>
              </mc:Choice>
              <mc:Fallback xmlns="">
                <p:sp>
                  <p:nvSpPr>
                    <p:cNvPr id="43" name="文本框 42">
                      <a:extLst>
                        <a:ext uri="{FF2B5EF4-FFF2-40B4-BE49-F238E27FC236}">
                          <a16:creationId xmlns:a16="http://schemas.microsoft.com/office/drawing/2014/main" id="{E3F05909-F7F8-BF07-F238-4ED3C590C60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993625">
                      <a:off x="5355919" y="1936123"/>
                      <a:ext cx="314696" cy="532817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r="-70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4" name="文本框 43">
                      <a:extLst>
                        <a:ext uri="{FF2B5EF4-FFF2-40B4-BE49-F238E27FC236}">
                          <a16:creationId xmlns:a16="http://schemas.microsoft.com/office/drawing/2014/main" id="{87924738-0DD4-83B0-E50A-5E112D2F2595}"/>
                        </a:ext>
                      </a:extLst>
                    </p:cNvPr>
                    <p:cNvSpPr txBox="1"/>
                    <p:nvPr/>
                  </p:nvSpPr>
                  <p:spPr>
                    <a:xfrm rot="1993625">
                      <a:off x="5324293" y="2832475"/>
                      <a:ext cx="314696" cy="5328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altLang="zh-CN" sz="1400">
                                <a:latin typeface="Cambria Math" panose="02040503050406030204" pitchFamily="18" charset="0"/>
                              </a:rPr>
                              <m:t>Xe</m:t>
                            </m:r>
                          </m:oMath>
                        </m:oMathPara>
                      </a14:m>
                      <a:endParaRPr lang="zh-CN" altLang="en-US" sz="1400" dirty="0"/>
                    </a:p>
                  </p:txBody>
                </p:sp>
              </mc:Choice>
              <mc:Fallback xmlns="">
                <p:sp>
                  <p:nvSpPr>
                    <p:cNvPr id="44" name="文本框 43">
                      <a:extLst>
                        <a:ext uri="{FF2B5EF4-FFF2-40B4-BE49-F238E27FC236}">
                          <a16:creationId xmlns:a16="http://schemas.microsoft.com/office/drawing/2014/main" id="{87924738-0DD4-83B0-E50A-5E112D2F259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993625">
                      <a:off x="5324293" y="2832475"/>
                      <a:ext cx="314696" cy="532817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r="-8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D1769B24-3F58-FAFA-777E-2928362BEE95}"/>
                  </a:ext>
                </a:extLst>
              </p:cNvPr>
              <p:cNvSpPr/>
              <p:nvPr/>
            </p:nvSpPr>
            <p:spPr>
              <a:xfrm rot="19606375">
                <a:off x="15151319" y="9691505"/>
                <a:ext cx="314696" cy="3146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innerShdw blurRad="63500" dist="50800" dir="8100000">
                  <a:prstClr val="black">
                    <a:alpha val="8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文本框 24">
                    <a:extLst>
                      <a:ext uri="{FF2B5EF4-FFF2-40B4-BE49-F238E27FC236}">
                        <a16:creationId xmlns:a16="http://schemas.microsoft.com/office/drawing/2014/main" id="{0675B3F9-E3AA-7345-AFBB-D5F94C5890EC}"/>
                      </a:ext>
                    </a:extLst>
                  </p:cNvPr>
                  <p:cNvSpPr txBox="1"/>
                  <p:nvPr/>
                </p:nvSpPr>
                <p:spPr>
                  <a:xfrm>
                    <a:off x="15105848" y="9598964"/>
                    <a:ext cx="314696" cy="5328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oMath>
                      </m:oMathPara>
                    </a14:m>
                    <a:endParaRPr lang="zh-CN" altLang="en-US" sz="1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文本框 24">
                    <a:extLst>
                      <a:ext uri="{FF2B5EF4-FFF2-40B4-BE49-F238E27FC236}">
                        <a16:creationId xmlns:a16="http://schemas.microsoft.com/office/drawing/2014/main" id="{0675B3F9-E3AA-7345-AFBB-D5F94C5890E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105848" y="9598964"/>
                    <a:ext cx="314696" cy="532817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r="-2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id="{6191EFD2-21CA-E944-F88F-FD1ABF52C6B1}"/>
                  </a:ext>
                </a:extLst>
              </p:cNvPr>
              <p:cNvSpPr/>
              <p:nvPr/>
            </p:nvSpPr>
            <p:spPr>
              <a:xfrm>
                <a:off x="15951588" y="10001575"/>
                <a:ext cx="314696" cy="3146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innerShdw blurRad="63500" dist="50800" dir="8100000">
                  <a:prstClr val="black">
                    <a:alpha val="8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3DA59606-F45B-044D-F418-5E3BC3FA6765}"/>
                      </a:ext>
                    </a:extLst>
                  </p:cNvPr>
                  <p:cNvSpPr txBox="1"/>
                  <p:nvPr/>
                </p:nvSpPr>
                <p:spPr>
                  <a:xfrm>
                    <a:off x="15917094" y="9915122"/>
                    <a:ext cx="314696" cy="5328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oMath>
                      </m:oMathPara>
                    </a14:m>
                    <a:endParaRPr lang="zh-CN" altLang="en-US" sz="1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3DA59606-F45B-044D-F418-5E3BC3FA676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917094" y="9915122"/>
                    <a:ext cx="314696" cy="532817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r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文本框 27">
                    <a:extLst>
                      <a:ext uri="{FF2B5EF4-FFF2-40B4-BE49-F238E27FC236}">
                        <a16:creationId xmlns:a16="http://schemas.microsoft.com/office/drawing/2014/main" id="{16C1DFBD-B629-FD3E-CEEE-0FD7C8007D4F}"/>
                      </a:ext>
                    </a:extLst>
                  </p:cNvPr>
                  <p:cNvSpPr txBox="1"/>
                  <p:nvPr/>
                </p:nvSpPr>
                <p:spPr>
                  <a:xfrm>
                    <a:off x="19587053" y="7593112"/>
                    <a:ext cx="532878" cy="5328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lang="en-US" altLang="zh-CN" sz="1400" dirty="0"/>
                  </a:p>
                </p:txBody>
              </p:sp>
            </mc:Choice>
            <mc:Fallback xmlns="">
              <p:sp>
                <p:nvSpPr>
                  <p:cNvPr id="28" name="文本框 27">
                    <a:extLst>
                      <a:ext uri="{FF2B5EF4-FFF2-40B4-BE49-F238E27FC236}">
                        <a16:creationId xmlns:a16="http://schemas.microsoft.com/office/drawing/2014/main" id="{16C1DFBD-B629-FD3E-CEEE-0FD7C8007D4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587053" y="7593112"/>
                    <a:ext cx="532878" cy="532817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文本框 28">
                    <a:extLst>
                      <a:ext uri="{FF2B5EF4-FFF2-40B4-BE49-F238E27FC236}">
                        <a16:creationId xmlns:a16="http://schemas.microsoft.com/office/drawing/2014/main" id="{E315706D-190D-A5F4-7EDC-30044B70EB86}"/>
                      </a:ext>
                    </a:extLst>
                  </p:cNvPr>
                  <p:cNvSpPr txBox="1"/>
                  <p:nvPr/>
                </p:nvSpPr>
                <p:spPr>
                  <a:xfrm>
                    <a:off x="19730917" y="7749663"/>
                    <a:ext cx="532878" cy="5328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lang="en-US" altLang="zh-CN" sz="1400" dirty="0"/>
                  </a:p>
                </p:txBody>
              </p:sp>
            </mc:Choice>
            <mc:Fallback xmlns="">
              <p:sp>
                <p:nvSpPr>
                  <p:cNvPr id="29" name="文本框 28">
                    <a:extLst>
                      <a:ext uri="{FF2B5EF4-FFF2-40B4-BE49-F238E27FC236}">
                        <a16:creationId xmlns:a16="http://schemas.microsoft.com/office/drawing/2014/main" id="{E315706D-190D-A5F4-7EDC-30044B70EB8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730917" y="7749663"/>
                    <a:ext cx="532878" cy="532817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文本框 29">
                    <a:extLst>
                      <a:ext uri="{FF2B5EF4-FFF2-40B4-BE49-F238E27FC236}">
                        <a16:creationId xmlns:a16="http://schemas.microsoft.com/office/drawing/2014/main" id="{9A2A30CA-2705-33CA-DC2D-971D756FF3D0}"/>
                      </a:ext>
                    </a:extLst>
                  </p:cNvPr>
                  <p:cNvSpPr txBox="1"/>
                  <p:nvPr/>
                </p:nvSpPr>
                <p:spPr>
                  <a:xfrm>
                    <a:off x="19808562" y="7530954"/>
                    <a:ext cx="532878" cy="5328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lang="en-US" altLang="zh-CN" sz="1400" dirty="0"/>
                  </a:p>
                </p:txBody>
              </p:sp>
            </mc:Choice>
            <mc:Fallback xmlns="">
              <p:sp>
                <p:nvSpPr>
                  <p:cNvPr id="30" name="文本框 29">
                    <a:extLst>
                      <a:ext uri="{FF2B5EF4-FFF2-40B4-BE49-F238E27FC236}">
                        <a16:creationId xmlns:a16="http://schemas.microsoft.com/office/drawing/2014/main" id="{9A2A30CA-2705-33CA-DC2D-971D756FF3D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808562" y="7530954"/>
                    <a:ext cx="532878" cy="532817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1" name="直接箭头连接符 60">
                <a:extLst>
                  <a:ext uri="{FF2B5EF4-FFF2-40B4-BE49-F238E27FC236}">
                    <a16:creationId xmlns:a16="http://schemas.microsoft.com/office/drawing/2014/main" id="{A778373A-2B9A-01B0-ABA4-9950F26247F3}"/>
                  </a:ext>
                </a:extLst>
              </p:cNvPr>
              <p:cNvCxnSpPr/>
              <p:nvPr/>
            </p:nvCxnSpPr>
            <p:spPr>
              <a:xfrm flipV="1">
                <a:off x="19942175" y="6933880"/>
                <a:ext cx="0" cy="74019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id="{9AFE3103-0F17-0D53-2AB4-FCCD90006A91}"/>
                  </a:ext>
                </a:extLst>
              </p:cNvPr>
              <p:cNvSpPr/>
              <p:nvPr/>
            </p:nvSpPr>
            <p:spPr>
              <a:xfrm>
                <a:off x="19907703" y="6662057"/>
                <a:ext cx="45719" cy="45719"/>
              </a:xfrm>
              <a:prstGeom prst="ellipse">
                <a:avLst/>
              </a:prstGeom>
              <a:solidFill>
                <a:srgbClr val="94519D">
                  <a:alpha val="1000"/>
                </a:srgbClr>
              </a:solidFill>
              <a:ln>
                <a:noFill/>
              </a:ln>
              <a:effectLst>
                <a:glow rad="254000">
                  <a:srgbClr val="94519D"/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cxnSp>
          <p:nvCxnSpPr>
            <p:cNvPr id="12" name="直接箭头连接符 96">
              <a:extLst>
                <a:ext uri="{FF2B5EF4-FFF2-40B4-BE49-F238E27FC236}">
                  <a16:creationId xmlns:a16="http://schemas.microsoft.com/office/drawing/2014/main" id="{83435749-7FD7-A6F6-4110-C957BF91B3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60515" y="3170616"/>
              <a:ext cx="0" cy="1569754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C04298E5-88CD-7759-70C8-AF808CDD814F}"/>
                </a:ext>
              </a:extLst>
            </p:cNvPr>
            <p:cNvSpPr txBox="1"/>
            <p:nvPr/>
          </p:nvSpPr>
          <p:spPr>
            <a:xfrm>
              <a:off x="10885715" y="3708405"/>
              <a:ext cx="1360714" cy="418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C00000"/>
                  </a:solidFill>
                </a:rPr>
                <a:t>H 24cm</a:t>
              </a:r>
              <a:endParaRPr lang="zh-CN" altLang="en-US" sz="1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16" name="直接箭头连接符 99">
              <a:extLst>
                <a:ext uri="{FF2B5EF4-FFF2-40B4-BE49-F238E27FC236}">
                  <a16:creationId xmlns:a16="http://schemas.microsoft.com/office/drawing/2014/main" id="{A163340E-3506-AD82-ADFC-DF674A6B5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25085" y="2998925"/>
              <a:ext cx="560629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/>
              <a:tailEnd type="stealth"/>
            </a:ln>
            <a:effectLst>
              <a:glow rad="2286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1C48D8C0-6380-ACD1-652B-20B574363C9B}"/>
                </a:ext>
              </a:extLst>
            </p:cNvPr>
            <p:cNvSpPr txBox="1"/>
            <p:nvPr/>
          </p:nvSpPr>
          <p:spPr>
            <a:xfrm>
              <a:off x="10907486" y="2814259"/>
              <a:ext cx="1360714" cy="418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C00000"/>
                  </a:solidFill>
                </a:rPr>
                <a:t>D 28cm</a:t>
              </a:r>
              <a:endParaRPr lang="zh-CN" alt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5BBE7DC-6BBF-3342-83A4-5B5977AF9782}"/>
                </a:ext>
              </a:extLst>
            </p:cNvPr>
            <p:cNvSpPr txBox="1"/>
            <p:nvPr/>
          </p:nvSpPr>
          <p:spPr>
            <a:xfrm>
              <a:off x="7018841" y="4441747"/>
              <a:ext cx="903731" cy="418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/>
                <a:t>~25 m</a:t>
              </a:r>
              <a:endParaRPr lang="zh-CN" altLang="en-US" sz="1600" b="1" dirty="0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AE74FBCD-A8FA-9761-1426-E8856319BA3B}"/>
                </a:ext>
              </a:extLst>
            </p:cNvPr>
            <p:cNvSpPr txBox="1"/>
            <p:nvPr/>
          </p:nvSpPr>
          <p:spPr>
            <a:xfrm>
              <a:off x="2334931" y="4356250"/>
              <a:ext cx="3657017" cy="418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C00000"/>
                  </a:solidFill>
                </a:rPr>
                <a:t>AP1000 Heat power ~ 3GW</a:t>
              </a:r>
              <a:endParaRPr lang="zh-CN" altLang="en-US" sz="1600" b="1" dirty="0">
                <a:solidFill>
                  <a:srgbClr val="C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8BAF546D-2FD7-C958-CF5D-E1E8B6A7EEBE}"/>
                    </a:ext>
                  </a:extLst>
                </p:cNvPr>
                <p:cNvSpPr txBox="1"/>
                <p:nvPr/>
              </p:nvSpPr>
              <p:spPr>
                <a:xfrm>
                  <a:off x="6218747" y="5405470"/>
                  <a:ext cx="2039379" cy="7297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zh-CN" sz="16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𝝂</m:t>
                      </m:r>
                    </m:oMath>
                  </a14:m>
                  <a:r>
                    <a:rPr lang="zh-CN" altLang="en-US" sz="1600" b="1" dirty="0">
                      <a:solidFill>
                        <a:srgbClr val="C00000"/>
                      </a:solidFill>
                    </a:rPr>
                    <a:t> </a:t>
                  </a:r>
                  <a:r>
                    <a:rPr lang="en-US" altLang="zh-CN" sz="1600" b="1" dirty="0">
                      <a:solidFill>
                        <a:srgbClr val="C00000"/>
                      </a:solidFill>
                    </a:rPr>
                    <a:t>flux </a:t>
                  </a:r>
                  <a:br>
                    <a:rPr lang="en-US" altLang="zh-CN" sz="1600" b="1" dirty="0">
                      <a:solidFill>
                        <a:srgbClr val="C00000"/>
                      </a:solidFill>
                    </a:rPr>
                  </a:br>
                  <a:r>
                    <a:rPr lang="en-US" altLang="zh-CN" sz="1600" b="1" dirty="0">
                      <a:solidFill>
                        <a:srgbClr val="C00000"/>
                      </a:solidFill>
                    </a:rPr>
                    <a:t>~ </a:t>
                  </a:r>
                  <a14:m>
                    <m:oMath xmlns:m="http://schemas.openxmlformats.org/officeDocument/2006/math">
                      <m:r>
                        <a:rPr lang="en-US" altLang="zh-CN" sz="16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altLang="zh-CN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sup>
                      </m:sSup>
                      <m:r>
                        <a:rPr lang="en-US" altLang="zh-CN" sz="16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6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𝐜</m:t>
                      </m:r>
                      <m:sSup>
                        <m:sSupPr>
                          <m:ctrlPr>
                            <a:rPr lang="en-US" altLang="zh-CN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altLang="zh-CN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𝐬</m:t>
                          </m:r>
                        </m:e>
                        <m:sup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a14:m>
                  <a:r>
                    <a:rPr lang="zh-CN" altLang="en-US" sz="1600" b="1" dirty="0">
                      <a:solidFill>
                        <a:srgbClr val="C00000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8BAF546D-2FD7-C958-CF5D-E1E8B6A7EE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18747" y="5405470"/>
                  <a:ext cx="2039379" cy="729752"/>
                </a:xfrm>
                <a:prstGeom prst="rect">
                  <a:avLst/>
                </a:prstGeom>
                <a:blipFill>
                  <a:blip r:embed="rId14"/>
                  <a:stretch>
                    <a:fillRect l="-2206" t="-3093" b="-123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5" name="Picture 5">
            <a:extLst>
              <a:ext uri="{FF2B5EF4-FFF2-40B4-BE49-F238E27FC236}">
                <a16:creationId xmlns:a16="http://schemas.microsoft.com/office/drawing/2014/main" id="{81A0E422-ACE3-E760-A95F-3E956A1A69AD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1950"/>
          <a:stretch/>
        </p:blipFill>
        <p:spPr>
          <a:xfrm>
            <a:off x="4427193" y="1646556"/>
            <a:ext cx="2910905" cy="2626065"/>
          </a:xfrm>
          <a:prstGeom prst="rect">
            <a:avLst/>
          </a:prstGeom>
        </p:spPr>
      </p:pic>
      <p:sp>
        <p:nvSpPr>
          <p:cNvPr id="67" name="文本框 66">
            <a:extLst>
              <a:ext uri="{FF2B5EF4-FFF2-40B4-BE49-F238E27FC236}">
                <a16:creationId xmlns:a16="http://schemas.microsoft.com/office/drawing/2014/main" id="{36EC770E-6A81-BA58-50DB-EFFCF4BC01C6}"/>
              </a:ext>
            </a:extLst>
          </p:cNvPr>
          <p:cNvSpPr txBox="1"/>
          <p:nvPr/>
        </p:nvSpPr>
        <p:spPr>
          <a:xfrm>
            <a:off x="139794" y="4340351"/>
            <a:ext cx="2843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Liquid Xenon Time Projection Chamber (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LXeTPC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technology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78360BE5-BA3B-631C-3201-798BFF489DE0}"/>
              </a:ext>
            </a:extLst>
          </p:cNvPr>
          <p:cNvSpPr txBox="1"/>
          <p:nvPr/>
        </p:nvSpPr>
        <p:spPr>
          <a:xfrm>
            <a:off x="263271" y="5308194"/>
            <a:ext cx="2892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vertex reconstruction</a:t>
            </a:r>
          </a:p>
          <a:p>
            <a:pPr marL="342891" indent="-342891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reduction</a:t>
            </a:r>
          </a:p>
          <a:p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 energy threshold</a:t>
            </a: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A63B4804-70D3-7C5E-2887-CD418A783C9A}"/>
              </a:ext>
            </a:extLst>
          </p:cNvPr>
          <p:cNvSpPr txBox="1"/>
          <p:nvPr/>
        </p:nvSpPr>
        <p:spPr>
          <a:xfrm>
            <a:off x="580921" y="6180973"/>
            <a:ext cx="6169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nuclear recoil energy ~1keV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Picture 11">
            <a:extLst>
              <a:ext uri="{FF2B5EF4-FFF2-40B4-BE49-F238E27FC236}">
                <a16:creationId xmlns:a16="http://schemas.microsoft.com/office/drawing/2014/main" id="{8F8B6636-0F5E-69EE-9C2A-F3126CC4F56D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/>
          <a:stretch/>
        </p:blipFill>
        <p:spPr>
          <a:xfrm>
            <a:off x="630539" y="1508918"/>
            <a:ext cx="2910905" cy="127640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B748159F-EF38-2E61-97C4-FAA4CC481FBB}"/>
              </a:ext>
            </a:extLst>
          </p:cNvPr>
          <p:cNvSpPr txBox="1"/>
          <p:nvPr/>
        </p:nvSpPr>
        <p:spPr>
          <a:xfrm>
            <a:off x="368401" y="2795293"/>
            <a:ext cx="40512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 on </a:t>
            </a:r>
            <a:r>
              <a:rPr lang="el-G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Explore:                          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Nonstandard neutrino interactions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application:               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reactor monitoring</a:t>
            </a:r>
          </a:p>
        </p:txBody>
      </p:sp>
    </p:spTree>
    <p:extLst>
      <p:ext uri="{BB962C8B-B14F-4D97-AF65-F5344CB8AC3E}">
        <p14:creationId xmlns:p14="http://schemas.microsoft.com/office/powerpoint/2010/main" val="1246415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050C90-D4E5-F2D7-F505-DA46AD684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etwork structure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 descr="图示&#10;&#10;AI 生成的内容可能不正确。">
            <a:extLst>
              <a:ext uri="{FF2B5EF4-FFF2-40B4-BE49-F238E27FC236}">
                <a16:creationId xmlns:a16="http://schemas.microsoft.com/office/drawing/2014/main" id="{511BF87A-0A7A-C671-A1F9-023A1EB0BF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687" y="252663"/>
            <a:ext cx="5199837" cy="6518587"/>
          </a:xfrm>
          <a:prstGeom prst="rect">
            <a:avLst/>
          </a:prstGeom>
        </p:spPr>
      </p:pic>
      <p:pic>
        <p:nvPicPr>
          <p:cNvPr id="11" name="内容占位符 10" descr="图示&#10;&#10;AI 生成的内容可能不正确。">
            <a:extLst>
              <a:ext uri="{FF2B5EF4-FFF2-40B4-BE49-F238E27FC236}">
                <a16:creationId xmlns:a16="http://schemas.microsoft.com/office/drawing/2014/main" id="{158DF2C5-3059-1990-9AFD-F507617DFD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464679"/>
            <a:ext cx="4669783" cy="5306571"/>
          </a:xfrm>
        </p:spPr>
      </p:pic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E50B701A-DCEF-8938-8B7D-3081CD9D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4ECDEBE-FFD8-FE86-20A5-CB4E9F1769A6}"/>
              </a:ext>
            </a:extLst>
          </p:cNvPr>
          <p:cNvSpPr/>
          <p:nvPr/>
        </p:nvSpPr>
        <p:spPr>
          <a:xfrm>
            <a:off x="796830" y="4455542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2953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2A0630-CD32-A99A-C03C-39CE8ADA5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ycleGAN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 descr="图示&#10;&#10;AI 生成的内容可能不正确。">
            <a:extLst>
              <a:ext uri="{FF2B5EF4-FFF2-40B4-BE49-F238E27FC236}">
                <a16:creationId xmlns:a16="http://schemas.microsoft.com/office/drawing/2014/main" id="{4DAAA0FD-1C0F-EC5A-69F4-B067A0D3E5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1" y="1889030"/>
            <a:ext cx="12112057" cy="3499039"/>
          </a:xfrm>
        </p:spPr>
      </p:pic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380D655-14F4-A9DD-A5EA-508F1F51A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737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E464DC-D30A-1802-5B25-68DD912CF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Ar37 Events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97440A-F126-7B89-524F-AF3919A8F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42919CD-E095-8D40-2B3D-5C695E6BAF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986"/>
          <a:stretch/>
        </p:blipFill>
        <p:spPr>
          <a:xfrm>
            <a:off x="-1" y="1568860"/>
            <a:ext cx="12092049" cy="4469197"/>
          </a:xfrm>
          <a:prstGeom prst="rect">
            <a:avLst/>
          </a:prstGeom>
        </p:spPr>
      </p:pic>
      <p:sp>
        <p:nvSpPr>
          <p:cNvPr id="8" name="文本框 5">
            <a:extLst>
              <a:ext uri="{FF2B5EF4-FFF2-40B4-BE49-F238E27FC236}">
                <a16:creationId xmlns:a16="http://schemas.microsoft.com/office/drawing/2014/main" id="{19BB988D-75E5-140B-6538-271BB1F759BE}"/>
              </a:ext>
            </a:extLst>
          </p:cNvPr>
          <p:cNvSpPr txBox="1"/>
          <p:nvPr/>
        </p:nvSpPr>
        <p:spPr>
          <a:xfrm>
            <a:off x="2072989" y="6038057"/>
            <a:ext cx="1077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/>
              <a:t>S1 VS S2</a:t>
            </a:r>
            <a:endParaRPr lang="zh-CN" altLang="en-US" dirty="0"/>
          </a:p>
        </p:txBody>
      </p:sp>
      <p:sp>
        <p:nvSpPr>
          <p:cNvPr id="9" name="文本框 5">
            <a:extLst>
              <a:ext uri="{FF2B5EF4-FFF2-40B4-BE49-F238E27FC236}">
                <a16:creationId xmlns:a16="http://schemas.microsoft.com/office/drawing/2014/main" id="{F08DD900-41E9-8DCB-77D2-0AAC8EE9503B}"/>
              </a:ext>
            </a:extLst>
          </p:cNvPr>
          <p:cNvSpPr txBox="1"/>
          <p:nvPr/>
        </p:nvSpPr>
        <p:spPr>
          <a:xfrm>
            <a:off x="7724403" y="6018213"/>
            <a:ext cx="2257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333333"/>
                </a:solidFill>
                <a:latin typeface="Arial" panose="020B0604020202020204" pitchFamily="34" charset="0"/>
              </a:rPr>
              <a:t>S2 AFT VS S2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n-US" altLang="zh-CN" b="1" dirty="0">
                <a:solidFill>
                  <a:srgbClr val="333333"/>
                </a:solidFill>
                <a:latin typeface="Arial" panose="020B0604020202020204" pitchFamily="34" charset="0"/>
              </a:rPr>
              <a:t>Area</a:t>
            </a:r>
            <a:endParaRPr lang="zh-CN" altLang="en-US" b="1" dirty="0"/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04067458-B6D3-5A4E-9682-18122A288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0359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B3A781-391C-39C5-232D-0DC3D3F98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RELICS TPC (</a:t>
            </a: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center area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6526E6-5A24-9FDA-06DC-45060FF80B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81D6C92-626F-2F1F-A49F-CC2E0FDC3A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208"/>
          <a:stretch/>
        </p:blipFill>
        <p:spPr>
          <a:xfrm>
            <a:off x="390451" y="1799420"/>
            <a:ext cx="5758243" cy="430688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8A88C03-AA6A-E212-C69E-6E5F868694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129" y="918947"/>
            <a:ext cx="4800673" cy="70506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04E0C66-C9E2-7875-83E7-EF9400ABBD6D}"/>
              </a:ext>
            </a:extLst>
          </p:cNvPr>
          <p:cNvSpPr txBox="1"/>
          <p:nvPr/>
        </p:nvSpPr>
        <p:spPr>
          <a:xfrm>
            <a:off x="6553127" y="272617"/>
            <a:ext cx="5056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deviation is calculated by: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5">
            <a:extLst>
              <a:ext uri="{FF2B5EF4-FFF2-40B4-BE49-F238E27FC236}">
                <a16:creationId xmlns:a16="http://schemas.microsoft.com/office/drawing/2014/main" id="{FF5D88B0-FDF6-259C-0E9A-891B0FE8C69A}"/>
              </a:ext>
            </a:extLst>
          </p:cNvPr>
          <p:cNvSpPr txBox="1"/>
          <p:nvPr/>
        </p:nvSpPr>
        <p:spPr>
          <a:xfrm>
            <a:off x="1189112" y="5981181"/>
            <a:ext cx="3726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reconstructed events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5">
            <a:extLst>
              <a:ext uri="{FF2B5EF4-FFF2-40B4-BE49-F238E27FC236}">
                <a16:creationId xmlns:a16="http://schemas.microsoft.com/office/drawing/2014/main" id="{54E367FD-6B0A-CCB4-9BBD-A959AE72A49B}"/>
              </a:ext>
            </a:extLst>
          </p:cNvPr>
          <p:cNvSpPr txBox="1"/>
          <p:nvPr/>
        </p:nvSpPr>
        <p:spPr>
          <a:xfrm>
            <a:off x="7379525" y="5976069"/>
            <a:ext cx="318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total 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diviation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A0040FF-9FCA-1A0C-07ED-4B7070ADB4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960" b="14615"/>
          <a:stretch/>
        </p:blipFill>
        <p:spPr>
          <a:xfrm>
            <a:off x="6000714" y="1870077"/>
            <a:ext cx="5905500" cy="3677455"/>
          </a:xfrm>
          <a:prstGeom prst="rect">
            <a:avLst/>
          </a:prstGeom>
        </p:spPr>
      </p:pic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5C2D06FE-4ABE-B0EB-531C-74937CF34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F9A19FB-4E79-8C2B-5186-3F0A156CBE80}"/>
              </a:ext>
            </a:extLst>
          </p:cNvPr>
          <p:cNvSpPr/>
          <p:nvPr/>
        </p:nvSpPr>
        <p:spPr>
          <a:xfrm>
            <a:off x="6272072" y="4607942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81ECAED-6596-DF5F-6E56-9BCBFE9276EB}"/>
              </a:ext>
            </a:extLst>
          </p:cNvPr>
          <p:cNvSpPr/>
          <p:nvPr/>
        </p:nvSpPr>
        <p:spPr>
          <a:xfrm>
            <a:off x="719299" y="4756748"/>
            <a:ext cx="3803735" cy="7694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4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3111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756C28B-2FF0-A7EC-A485-EECE5D27E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85620"/>
            <a:ext cx="12192000" cy="1537408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07F018FB-3172-3D1C-A39C-C48686021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037" y="281899"/>
            <a:ext cx="10515600" cy="1325563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Space-time Correlation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2270FE-68E5-571E-F132-3932E0500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 tracks</a:t>
            </a:r>
            <a:r>
              <a:rPr lang="en-US" altLang="zh-CN" sz="3600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</a:t>
            </a:r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Strongly correlated in: </a:t>
            </a:r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(x, y)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(emission time) </a:t>
            </a:r>
          </a:p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PDF of DEs: </a:t>
            </a:r>
          </a:p>
          <a:p>
            <a:pPr marL="0" indent="0">
              <a:buNone/>
            </a:pP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F1F4E72-36D8-9004-AF1F-5D32C612EBFD}"/>
              </a:ext>
            </a:extLst>
          </p:cNvPr>
          <p:cNvSpPr/>
          <p:nvPr/>
        </p:nvSpPr>
        <p:spPr>
          <a:xfrm>
            <a:off x="2859931" y="3922776"/>
            <a:ext cx="2552700" cy="1138561"/>
          </a:xfrm>
          <a:prstGeom prst="rect">
            <a:avLst/>
          </a:prstGeom>
          <a:solidFill>
            <a:srgbClr val="000000">
              <a:alpha val="5000"/>
            </a:srgbClr>
          </a:solidFill>
          <a:ln w="18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墨迹 8">
                <a:extLst>
                  <a:ext uri="{FF2B5EF4-FFF2-40B4-BE49-F238E27FC236}">
                    <a16:creationId xmlns:a16="http://schemas.microsoft.com/office/drawing/2014/main" id="{AAD9789C-4952-ACEA-45C7-2997998BD445}"/>
                  </a:ext>
                </a:extLst>
              </p14:cNvPr>
              <p14:cNvContentPartPr/>
              <p14:nvPr/>
            </p14:nvContentPartPr>
            <p14:xfrm>
              <a:off x="-624800" y="736580"/>
              <a:ext cx="2520" cy="360"/>
            </p14:xfrm>
          </p:contentPart>
        </mc:Choice>
        <mc:Fallback xmlns="">
          <p:pic>
            <p:nvPicPr>
              <p:cNvPr id="9" name="墨迹 8">
                <a:extLst>
                  <a:ext uri="{FF2B5EF4-FFF2-40B4-BE49-F238E27FC236}">
                    <a16:creationId xmlns:a16="http://schemas.microsoft.com/office/drawing/2014/main" id="{AAD9789C-4952-ACEA-45C7-2997998BD44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633800" y="727580"/>
                <a:ext cx="2016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BCABF52A-7A7A-35A0-83C1-7E946844DE6D}"/>
              </a:ext>
            </a:extLst>
          </p:cNvPr>
          <p:cNvSpPr txBox="1"/>
          <p:nvPr/>
        </p:nvSpPr>
        <p:spPr>
          <a:xfrm>
            <a:off x="1538289" y="5466250"/>
            <a:ext cx="40862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Assumed : power law</a:t>
            </a:r>
          </a:p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LUX: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https://arxiv.org/abs/2004.07791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3A5F69DC-74D7-970A-960C-BF5FF78AEFB5}"/>
              </a:ext>
            </a:extLst>
          </p:cNvPr>
          <p:cNvSpPr/>
          <p:nvPr/>
        </p:nvSpPr>
        <p:spPr>
          <a:xfrm>
            <a:off x="6188920" y="3720005"/>
            <a:ext cx="5905500" cy="1468638"/>
          </a:xfrm>
          <a:prstGeom prst="rect">
            <a:avLst/>
          </a:prstGeom>
          <a:solidFill>
            <a:srgbClr val="000000">
              <a:alpha val="5000"/>
            </a:srgbClr>
          </a:solidFill>
          <a:ln w="180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07207A3-3AC5-02C9-8A9C-3B493ED0C63E}"/>
              </a:ext>
            </a:extLst>
          </p:cNvPr>
          <p:cNvSpPr txBox="1"/>
          <p:nvPr/>
        </p:nvSpPr>
        <p:spPr>
          <a:xfrm>
            <a:off x="5829301" y="5512415"/>
            <a:ext cx="65769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considered as Gaussian</a:t>
            </a:r>
          </a:p>
          <a:p>
            <a:r>
              <a:rPr lang="el-GR" altLang="zh-CN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altLang="zh-CN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resolution of Reconstructed Position</a:t>
            </a:r>
          </a:p>
          <a:p>
            <a:endParaRPr lang="en-US" altLang="zh-CN" sz="2400" dirty="0">
              <a:solidFill>
                <a:schemeClr val="tx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859055B1-F080-8350-5106-A1C91993D4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5557" y="627736"/>
            <a:ext cx="5896443" cy="1859995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202893-227D-7D79-CF83-CB7D836CC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67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FAE2B-FE6A-8250-B8FE-A60309F7E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A66141-6650-B8CA-3081-9DA46D635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16" y="98733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Pile-up DEs and CE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C089CC3-A4F5-CBE6-0321-20DD11856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199" y="539665"/>
            <a:ext cx="6024177" cy="5999249"/>
          </a:xfrm>
          <a:prstGeom prst="rect">
            <a:avLst/>
          </a:prstGeom>
        </p:spPr>
      </p:pic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57C6EDFA-D36D-8594-AF41-0B21D68976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14084" y="1224471"/>
            <a:ext cx="2612433" cy="77638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6E6F1F6-36AC-2755-0E8D-6B52958FC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850" y="2149003"/>
            <a:ext cx="4472231" cy="57203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30413B5-D029-FD60-6E2B-AB7C6C6AA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083" y="2745604"/>
            <a:ext cx="2519443" cy="793685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49712AD8-572A-EA20-0911-74322BE3DBD6}"/>
              </a:ext>
            </a:extLst>
          </p:cNvPr>
          <p:cNvSpPr/>
          <p:nvPr/>
        </p:nvSpPr>
        <p:spPr>
          <a:xfrm>
            <a:off x="569615" y="1326586"/>
            <a:ext cx="4880701" cy="2200204"/>
          </a:xfrm>
          <a:prstGeom prst="rect">
            <a:avLst/>
          </a:prstGeom>
          <a:solidFill>
            <a:srgbClr val="000000">
              <a:alpha val="5000"/>
            </a:srgbClr>
          </a:solidFill>
          <a:ln w="18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AAA0C292-3FF5-4014-F346-76C72D479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40AAB09-3E88-874D-FDAF-9E7562A5BFB1}"/>
              </a:ext>
            </a:extLst>
          </p:cNvPr>
          <p:cNvSpPr txBox="1"/>
          <p:nvPr/>
        </p:nvSpPr>
        <p:spPr>
          <a:xfrm>
            <a:off x="549221" y="4512499"/>
            <a:ext cx="651372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7FA0F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CEνNS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within ROI</a:t>
            </a:r>
          </a:p>
          <a:p>
            <a:r>
              <a:rPr lang="en-US" sz="2800" dirty="0">
                <a:solidFill>
                  <a:srgbClr val="7FA0F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46.5%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(scores over 0 )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F998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Pile up DEs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ROI </a:t>
            </a:r>
          </a:p>
          <a:p>
            <a:r>
              <a:rPr lang="en-US" sz="2800" dirty="0">
                <a:solidFill>
                  <a:srgbClr val="F998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0.005%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27A86F4-4027-4814-7F4E-EC01022F99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713" y="3852628"/>
            <a:ext cx="5341603" cy="36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5919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C6D3A6-35DA-A47F-6B64-A09CF8B73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164" y="304172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core the events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A607EE1-A171-9DF4-5E59-72ED11FEA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2007211"/>
            <a:ext cx="10503564" cy="71840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DCBE8DD8-2CC9-DA21-42BB-93F666FBC5A1}"/>
              </a:ext>
            </a:extLst>
          </p:cNvPr>
          <p:cNvSpPr txBox="1"/>
          <p:nvPr/>
        </p:nvSpPr>
        <p:spPr>
          <a:xfrm>
            <a:off x="838201" y="4951586"/>
            <a:ext cx="106923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arameter space scanned </a:t>
            </a:r>
          </a:p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estricting the acceptance of Pile-up DE events lower than 0.005%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BA39AE44-24D2-AB1C-E4BE-965DC869C48E}"/>
              </a:ext>
            </a:extLst>
          </p:cNvPr>
          <p:cNvSpPr/>
          <p:nvPr/>
        </p:nvSpPr>
        <p:spPr>
          <a:xfrm>
            <a:off x="3750592" y="2068166"/>
            <a:ext cx="634577" cy="718404"/>
          </a:xfrm>
          <a:prstGeom prst="rect">
            <a:avLst/>
          </a:prstGeom>
          <a:solidFill>
            <a:srgbClr val="000000">
              <a:alpha val="5000"/>
            </a:srgbClr>
          </a:solidFill>
          <a:ln w="18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24F5439-6514-FCE3-FD21-D7D3D032987C}"/>
              </a:ext>
            </a:extLst>
          </p:cNvPr>
          <p:cNvSpPr/>
          <p:nvPr/>
        </p:nvSpPr>
        <p:spPr>
          <a:xfrm>
            <a:off x="7806837" y="2068166"/>
            <a:ext cx="1042697" cy="715343"/>
          </a:xfrm>
          <a:prstGeom prst="rect">
            <a:avLst/>
          </a:prstGeom>
          <a:solidFill>
            <a:srgbClr val="000000">
              <a:alpha val="5000"/>
            </a:srgbClr>
          </a:solidFill>
          <a:ln w="180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箭头: 上 10">
            <a:extLst>
              <a:ext uri="{FF2B5EF4-FFF2-40B4-BE49-F238E27FC236}">
                <a16:creationId xmlns:a16="http://schemas.microsoft.com/office/drawing/2014/main" id="{7714A5B1-7202-2F47-64D0-02D1953235E9}"/>
              </a:ext>
            </a:extLst>
          </p:cNvPr>
          <p:cNvSpPr/>
          <p:nvPr/>
        </p:nvSpPr>
        <p:spPr>
          <a:xfrm rot="11992160">
            <a:off x="3725506" y="2905570"/>
            <a:ext cx="409455" cy="685327"/>
          </a:xfrm>
          <a:prstGeom prst="upArrow">
            <a:avLst>
              <a:gd name="adj1" fmla="val 37085"/>
              <a:gd name="adj2" fmla="val 50000"/>
            </a:avLst>
          </a:prstGeom>
          <a:solidFill>
            <a:srgbClr val="FF0000">
              <a:alpha val="42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19A5E6D-8E8E-BCDB-1F75-146645BF7DBA}"/>
              </a:ext>
            </a:extLst>
          </p:cNvPr>
          <p:cNvSpPr txBox="1"/>
          <p:nvPr/>
        </p:nvSpPr>
        <p:spPr>
          <a:xfrm>
            <a:off x="3341297" y="3609769"/>
            <a:ext cx="11778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5.6</a:t>
            </a:r>
          </a:p>
        </p:txBody>
      </p:sp>
      <p:sp>
        <p:nvSpPr>
          <p:cNvPr id="13" name="箭头: 上 12">
            <a:extLst>
              <a:ext uri="{FF2B5EF4-FFF2-40B4-BE49-F238E27FC236}">
                <a16:creationId xmlns:a16="http://schemas.microsoft.com/office/drawing/2014/main" id="{A0481181-9177-DD03-8804-9EF3DB2F2BF4}"/>
              </a:ext>
            </a:extLst>
          </p:cNvPr>
          <p:cNvSpPr/>
          <p:nvPr/>
        </p:nvSpPr>
        <p:spPr>
          <a:xfrm rot="11992160">
            <a:off x="8055870" y="2905570"/>
            <a:ext cx="409455" cy="685327"/>
          </a:xfrm>
          <a:prstGeom prst="upArrow">
            <a:avLst>
              <a:gd name="adj1" fmla="val 37085"/>
              <a:gd name="adj2" fmla="val 50000"/>
            </a:avLst>
          </a:prstGeom>
          <a:solidFill>
            <a:srgbClr val="0070C0">
              <a:alpha val="42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FE94976-B278-0E91-EDE8-463CCA5920B4}"/>
              </a:ext>
            </a:extLst>
          </p:cNvPr>
          <p:cNvSpPr txBox="1"/>
          <p:nvPr/>
        </p:nvSpPr>
        <p:spPr>
          <a:xfrm>
            <a:off x="7671660" y="3609769"/>
            <a:ext cx="11778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0.8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B3E16E7-402D-B74B-DE4B-0BF56173381F}"/>
              </a:ext>
            </a:extLst>
          </p:cNvPr>
          <p:cNvSpPr/>
          <p:nvPr/>
        </p:nvSpPr>
        <p:spPr>
          <a:xfrm>
            <a:off x="10892796" y="2010273"/>
            <a:ext cx="461005" cy="715343"/>
          </a:xfrm>
          <a:prstGeom prst="rect">
            <a:avLst/>
          </a:prstGeom>
          <a:solidFill>
            <a:srgbClr val="000000">
              <a:alpha val="5000"/>
            </a:srgbClr>
          </a:solidFill>
          <a:ln w="18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箭头: 上 17">
            <a:extLst>
              <a:ext uri="{FF2B5EF4-FFF2-40B4-BE49-F238E27FC236}">
                <a16:creationId xmlns:a16="http://schemas.microsoft.com/office/drawing/2014/main" id="{A0570FFC-A687-A697-6E98-3F2BA0D04486}"/>
              </a:ext>
            </a:extLst>
          </p:cNvPr>
          <p:cNvSpPr/>
          <p:nvPr/>
        </p:nvSpPr>
        <p:spPr>
          <a:xfrm rot="11992160">
            <a:off x="10918571" y="2832691"/>
            <a:ext cx="409455" cy="685327"/>
          </a:xfrm>
          <a:prstGeom prst="upArrow">
            <a:avLst>
              <a:gd name="adj1" fmla="val 37085"/>
              <a:gd name="adj2" fmla="val 50000"/>
            </a:avLst>
          </a:prstGeom>
          <a:solidFill>
            <a:schemeClr val="tx1">
              <a:alpha val="4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5F926904-125D-3616-21A5-D6E3B252D40D}"/>
              </a:ext>
            </a:extLst>
          </p:cNvPr>
          <p:cNvSpPr txBox="1"/>
          <p:nvPr/>
        </p:nvSpPr>
        <p:spPr>
          <a:xfrm>
            <a:off x="10383865" y="3551874"/>
            <a:ext cx="15516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-37.42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DB949AA0-2CAF-6550-E009-4E3770772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20" y="1339124"/>
            <a:ext cx="7514885" cy="5518877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69A50898-B4F3-1582-FE64-B33D8D5E5707}"/>
              </a:ext>
            </a:extLst>
          </p:cNvPr>
          <p:cNvSpPr txBox="1"/>
          <p:nvPr/>
        </p:nvSpPr>
        <p:spPr>
          <a:xfrm>
            <a:off x="7740305" y="1809242"/>
            <a:ext cx="4195188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scores from pattern classifier Survival rate: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err="1">
                <a:solidFill>
                  <a:srgbClr val="7FA0F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CEνNS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within ROI</a:t>
            </a:r>
          </a:p>
          <a:p>
            <a:r>
              <a:rPr lang="en-US" sz="3200" dirty="0">
                <a:solidFill>
                  <a:srgbClr val="7FA0F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46.5%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(scores over 0 )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solidFill>
                  <a:srgbClr val="F998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Pile up DEs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ROI </a:t>
            </a:r>
            <a:r>
              <a:rPr lang="en-US" sz="3200" dirty="0">
                <a:solidFill>
                  <a:srgbClr val="F998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0.005%</a:t>
            </a:r>
          </a:p>
        </p:txBody>
      </p:sp>
      <p:sp>
        <p:nvSpPr>
          <p:cNvPr id="24" name="灯片编号占位符 23">
            <a:extLst>
              <a:ext uri="{FF2B5EF4-FFF2-40B4-BE49-F238E27FC236}">
                <a16:creationId xmlns:a16="http://schemas.microsoft.com/office/drawing/2014/main" id="{681918C9-4A75-1A1C-8508-E5800CD37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65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/>
      <p:bldP spid="13" grpId="0" animBg="1"/>
      <p:bldP spid="14" grpId="0"/>
      <p:bldP spid="17" grpId="0" animBg="1"/>
      <p:bldP spid="18" grpId="0" animBg="1"/>
      <p:bldP spid="19" grpId="0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84F3D0-796E-58B2-F2D0-2D1545CE9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839773" cy="1325563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Delayed Electrons(DEs)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Cosmic Muon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7D4E44A-BE1B-79C5-DDDD-B334B18B0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Major challenge: DE caused by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Rate of Cosmic Muon Events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C21DF73-B6AD-2851-B248-B206A7707961}"/>
              </a:ext>
            </a:extLst>
          </p:cNvPr>
          <p:cNvSpPr txBox="1"/>
          <p:nvPr/>
        </p:nvSpPr>
        <p:spPr>
          <a:xfrm>
            <a:off x="1018746" y="1750388"/>
            <a:ext cx="7914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Muons passing through 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LXeTPC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energy deposition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73AB306-17E2-3D88-8AE9-3FFF31194279}"/>
              </a:ext>
            </a:extLst>
          </p:cNvPr>
          <p:cNvSpPr txBox="1"/>
          <p:nvPr/>
        </p:nvSpPr>
        <p:spPr>
          <a:xfrm>
            <a:off x="10337802" y="23445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4F27C7E5-FA38-AA27-9D70-2A996FE6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D961877B-4132-D236-2016-9B288B37A0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608" b="16793"/>
          <a:stretch/>
        </p:blipFill>
        <p:spPr>
          <a:xfrm>
            <a:off x="5549732" y="2344537"/>
            <a:ext cx="6247061" cy="3723162"/>
          </a:xfrm>
          <a:prstGeom prst="rect">
            <a:avLst/>
          </a:prstGeom>
        </p:spPr>
      </p:pic>
      <p:pic>
        <p:nvPicPr>
          <p:cNvPr id="4" name="内容占位符 4">
            <a:extLst>
              <a:ext uri="{FF2B5EF4-FFF2-40B4-BE49-F238E27FC236}">
                <a16:creationId xmlns:a16="http://schemas.microsoft.com/office/drawing/2014/main" id="{820F0024-1277-9CB6-E9E3-E12B3F08E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457" y="2212053"/>
            <a:ext cx="4538032" cy="370721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99939FF-B045-3DF0-CFB6-902682DC8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919267"/>
            <a:ext cx="3902966" cy="99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757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0D5D87-87B5-BB69-DDBD-463D9C172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176" y="1"/>
            <a:ext cx="11044827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Delayed Electrons(DE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76EAA893-2AE6-B14E-3F20-A11A69E55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1158812"/>
            <a:ext cx="12189955" cy="371244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5138648-4083-AD86-F9DE-E14F254B6859}"/>
              </a:ext>
            </a:extLst>
          </p:cNvPr>
          <p:cNvSpPr txBox="1"/>
          <p:nvPr/>
        </p:nvSpPr>
        <p:spPr>
          <a:xfrm>
            <a:off x="8512234" y="4640426"/>
            <a:ext cx="3328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---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XENONnT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Collaboration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2AEC881-FD47-EA79-C35D-F09738340600}"/>
              </a:ext>
            </a:extLst>
          </p:cNvPr>
          <p:cNvSpPr txBox="1"/>
          <p:nvPr/>
        </p:nvSpPr>
        <p:spPr>
          <a:xfrm>
            <a:off x="373416" y="5102091"/>
            <a:ext cx="115085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background has been observed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large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LXeTPCs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experiments searching for dark matter particles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XENON1T: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https://doi.org/10.1103/PhysRevD.106.022001 </a:t>
            </a:r>
          </a:p>
          <a:p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PandaX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4T:  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https://doi.org/10.1103/PhysRevLett.130.261001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LUX: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https://arxiv.org/abs/2004.07791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441A22D-FEA7-09C7-36BA-59F55A365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75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455FD1-FC96-E8F5-BB75-A59768855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16" y="98733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Pile-up DEs and CE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615073F-3C42-F5A4-9175-A4F3AF0C6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199" y="539665"/>
            <a:ext cx="6024177" cy="5999249"/>
          </a:xfrm>
          <a:prstGeom prst="rect">
            <a:avLst/>
          </a:prstGeom>
        </p:spPr>
      </p:pic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A2A4E09E-4521-5F1F-08B2-C8ED3221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F0BA10-8BD5-B626-9253-5756DB6AF73B}"/>
              </a:ext>
            </a:extLst>
          </p:cNvPr>
          <p:cNvSpPr txBox="1"/>
          <p:nvPr/>
        </p:nvSpPr>
        <p:spPr>
          <a:xfrm>
            <a:off x="593289" y="2988612"/>
            <a:ext cx="6513723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7FA0F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CEνNS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within ROI</a:t>
            </a:r>
          </a:p>
          <a:p>
            <a:r>
              <a:rPr lang="en-US" sz="2800" dirty="0">
                <a:solidFill>
                  <a:srgbClr val="7FA0F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46.5%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(scores over 0 )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F998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Pile up DEs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ROI </a:t>
            </a:r>
          </a:p>
          <a:p>
            <a:r>
              <a:rPr lang="en-US" sz="2800" dirty="0">
                <a:solidFill>
                  <a:srgbClr val="F998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0.005%</a:t>
            </a:r>
          </a:p>
          <a:p>
            <a:endParaRPr lang="en-US" sz="2800" dirty="0">
              <a:solidFill>
                <a:srgbClr val="F998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(x, y)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resolution: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20mm</a:t>
            </a:r>
          </a:p>
          <a:p>
            <a:endParaRPr lang="en-US" sz="2800" dirty="0">
              <a:solidFill>
                <a:srgbClr val="F998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2879811-125B-8943-960D-265340AFB8BF}"/>
              </a:ext>
            </a:extLst>
          </p:cNvPr>
          <p:cNvSpPr txBox="1"/>
          <p:nvPr/>
        </p:nvSpPr>
        <p:spPr>
          <a:xfrm>
            <a:off x="297455" y="1424296"/>
            <a:ext cx="61249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 tracks</a:t>
            </a:r>
            <a:r>
              <a:rPr lang="en-US" altLang="zh-CN" sz="2800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Strongly correlated in: 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(x, y)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(emission time) </a:t>
            </a: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007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27387482-AFE2-FE93-63D5-569EC9C03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88" y="-364382"/>
            <a:ext cx="10515600" cy="1325563"/>
          </a:xfrm>
        </p:spPr>
        <p:txBody>
          <a:bodyPr>
            <a:normAutofit/>
          </a:bodyPr>
          <a:lstStyle/>
          <a:p>
            <a:b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Position  Reconstruction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061781E-0587-2FC5-69E7-338BC8108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16" y="1194254"/>
            <a:ext cx="4328991" cy="321073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B2309F1-38B2-8CB1-5C71-9709EF588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9466" y="2530971"/>
            <a:ext cx="4169993" cy="3297204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7149AB-5BCD-EE69-A7C1-F6FA2E02A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245DE38-841D-138B-0095-83082EA24FCB}"/>
              </a:ext>
            </a:extLst>
          </p:cNvPr>
          <p:cNvSpPr txBox="1"/>
          <p:nvPr/>
        </p:nvSpPr>
        <p:spPr>
          <a:xfrm>
            <a:off x="5196428" y="1790187"/>
            <a:ext cx="6828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Convert simulated PMT pattern into 10*10 matrix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E41C7ADD-DF08-0189-6728-18A168498B3F}"/>
              </a:ext>
            </a:extLst>
          </p:cNvPr>
          <p:cNvGrpSpPr/>
          <p:nvPr/>
        </p:nvGrpSpPr>
        <p:grpSpPr>
          <a:xfrm rot="1885047">
            <a:off x="5088437" y="3301179"/>
            <a:ext cx="1439013" cy="540733"/>
            <a:chOff x="2908230" y="1556279"/>
            <a:chExt cx="527351" cy="571899"/>
          </a:xfrm>
        </p:grpSpPr>
        <p:sp>
          <p:nvSpPr>
            <p:cNvPr id="13" name="箭头: 右 12">
              <a:extLst>
                <a:ext uri="{FF2B5EF4-FFF2-40B4-BE49-F238E27FC236}">
                  <a16:creationId xmlns:a16="http://schemas.microsoft.com/office/drawing/2014/main" id="{359BA59F-7837-A40E-FBF0-053CEEA7D510}"/>
                </a:ext>
              </a:extLst>
            </p:cNvPr>
            <p:cNvSpPr/>
            <p:nvPr/>
          </p:nvSpPr>
          <p:spPr>
            <a:xfrm rot="187907">
              <a:off x="2908230" y="1556279"/>
              <a:ext cx="527351" cy="57189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箭头: 右 4">
              <a:extLst>
                <a:ext uri="{FF2B5EF4-FFF2-40B4-BE49-F238E27FC236}">
                  <a16:creationId xmlns:a16="http://schemas.microsoft.com/office/drawing/2014/main" id="{DDDECD03-C942-5C23-DE3F-7199F1BF3E49}"/>
                </a:ext>
              </a:extLst>
            </p:cNvPr>
            <p:cNvSpPr txBox="1"/>
            <p:nvPr/>
          </p:nvSpPr>
          <p:spPr>
            <a:xfrm rot="187907">
              <a:off x="2908348" y="1666337"/>
              <a:ext cx="369146" cy="3431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06677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3A359B23-7C68-9489-9278-B025F80F8992}"/>
              </a:ext>
            </a:extLst>
          </p:cNvPr>
          <p:cNvGrpSpPr/>
          <p:nvPr/>
        </p:nvGrpSpPr>
        <p:grpSpPr>
          <a:xfrm rot="8909579">
            <a:off x="5795873" y="4949970"/>
            <a:ext cx="1049091" cy="569135"/>
            <a:chOff x="2908230" y="1556279"/>
            <a:chExt cx="527351" cy="571899"/>
          </a:xfrm>
        </p:grpSpPr>
        <p:sp>
          <p:nvSpPr>
            <p:cNvPr id="17" name="箭头: 右 16">
              <a:extLst>
                <a:ext uri="{FF2B5EF4-FFF2-40B4-BE49-F238E27FC236}">
                  <a16:creationId xmlns:a16="http://schemas.microsoft.com/office/drawing/2014/main" id="{16AB6466-57B5-5325-2307-15909225398F}"/>
                </a:ext>
              </a:extLst>
            </p:cNvPr>
            <p:cNvSpPr/>
            <p:nvPr/>
          </p:nvSpPr>
          <p:spPr>
            <a:xfrm rot="187907">
              <a:off x="2908230" y="1556279"/>
              <a:ext cx="527351" cy="57189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箭头: 右 4">
              <a:extLst>
                <a:ext uri="{FF2B5EF4-FFF2-40B4-BE49-F238E27FC236}">
                  <a16:creationId xmlns:a16="http://schemas.microsoft.com/office/drawing/2014/main" id="{8728795B-ED53-2860-482B-8F68FB9848BE}"/>
                </a:ext>
              </a:extLst>
            </p:cNvPr>
            <p:cNvSpPr txBox="1"/>
            <p:nvPr/>
          </p:nvSpPr>
          <p:spPr>
            <a:xfrm rot="187907">
              <a:off x="2908348" y="1666337"/>
              <a:ext cx="369146" cy="3431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06677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/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B663F8E8-3F40-152A-4301-A1B1FFAF51C9}"/>
              </a:ext>
            </a:extLst>
          </p:cNvPr>
          <p:cNvSpPr txBox="1"/>
          <p:nvPr/>
        </p:nvSpPr>
        <p:spPr>
          <a:xfrm>
            <a:off x="391778" y="4920286"/>
            <a:ext cx="5314452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eep Residual Network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Position Reconstruction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the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 Position</a:t>
            </a:r>
            <a:r>
              <a:rPr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(x, y)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training label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 Task: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Matrix 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altLang="zh-CN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Predicted (x, y)</a:t>
            </a:r>
            <a:endParaRPr lang="en-US" sz="1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802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DE6000CB-8156-A256-0DF9-DC182830E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206" y="2230114"/>
            <a:ext cx="4540601" cy="3273537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CA9CA302-DB1A-AAB7-6280-E7C91CAE3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with MC-based Simulations: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EF8CD7D-69E2-4DBA-F24E-753244091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6452"/>
            <a:ext cx="10996534" cy="5125025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Neural network training </a:t>
            </a:r>
            <a:r>
              <a:rPr lang="en-US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heavily relies on simulated data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8" lvl="1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8" lvl="1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Apply </a:t>
            </a: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Domain Adaptation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(DA)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align the distribution of simulated data with that of real data.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98E003-7B05-A509-AFC7-0493695AE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A2B34B4-D01D-03DC-8991-F2632880D4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363" y="2587116"/>
            <a:ext cx="4995634" cy="9973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EC2D380-B27B-C3A0-994D-0285D7ED2C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5102" y="4663552"/>
            <a:ext cx="4071651" cy="59799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E06586F-A13D-9F99-417E-8C8190D1D01C}"/>
              </a:ext>
            </a:extLst>
          </p:cNvPr>
          <p:cNvSpPr txBox="1"/>
          <p:nvPr/>
        </p:nvSpPr>
        <p:spPr>
          <a:xfrm>
            <a:off x="742675" y="4270884"/>
            <a:ext cx="5056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resolution is calculated by: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5226900C-73A9-7819-9EE8-70B815C94A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191578"/>
              </p:ext>
            </p:extLst>
          </p:nvPr>
        </p:nvGraphicFramePr>
        <p:xfrm>
          <a:off x="7151533" y="2230114"/>
          <a:ext cx="3725111" cy="100195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40268">
                  <a:extLst>
                    <a:ext uri="{9D8B030D-6E8A-4147-A177-3AD203B41FA5}">
                      <a16:colId xmlns:a16="http://schemas.microsoft.com/office/drawing/2014/main" val="197142929"/>
                    </a:ext>
                  </a:extLst>
                </a:gridCol>
                <a:gridCol w="1584843">
                  <a:extLst>
                    <a:ext uri="{9D8B030D-6E8A-4147-A177-3AD203B41FA5}">
                      <a16:colId xmlns:a16="http://schemas.microsoft.com/office/drawing/2014/main" val="3470142566"/>
                    </a:ext>
                  </a:extLst>
                </a:gridCol>
              </a:tblGrid>
              <a:tr h="331391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Dataset used for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Resolution [mm]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477777"/>
                  </a:ext>
                </a:extLst>
              </a:tr>
              <a:tr h="331391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MC</a:t>
                      </a:r>
                      <a:r>
                        <a:rPr lang="en-US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Pseudo-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407498"/>
                  </a:ext>
                </a:extLst>
              </a:tr>
              <a:tr h="33139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MC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Simulated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887200"/>
                  </a:ext>
                </a:extLst>
              </a:tr>
            </a:tbl>
          </a:graphicData>
        </a:graphic>
      </p:graphicFrame>
      <p:sp>
        <p:nvSpPr>
          <p:cNvPr id="15" name="矩形 14">
            <a:extLst>
              <a:ext uri="{FF2B5EF4-FFF2-40B4-BE49-F238E27FC236}">
                <a16:creationId xmlns:a16="http://schemas.microsoft.com/office/drawing/2014/main" id="{27D35BE1-600B-9DBF-92BE-42C650D4CD0C}"/>
              </a:ext>
            </a:extLst>
          </p:cNvPr>
          <p:cNvSpPr/>
          <p:nvPr/>
        </p:nvSpPr>
        <p:spPr>
          <a:xfrm>
            <a:off x="5306753" y="4531375"/>
            <a:ext cx="5215781" cy="707886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0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40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0928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>
            <a:extLst>
              <a:ext uri="{FF2B5EF4-FFF2-40B4-BE49-F238E27FC236}">
                <a16:creationId xmlns:a16="http://schemas.microsoft.com/office/drawing/2014/main" id="{82638C9E-E4AD-2B7B-1019-E502339B7B10}"/>
              </a:ext>
            </a:extLst>
          </p:cNvPr>
          <p:cNvSpPr txBox="1">
            <a:spLocks/>
          </p:cNvSpPr>
          <p:nvPr/>
        </p:nvSpPr>
        <p:spPr>
          <a:xfrm>
            <a:off x="4854742" y="460604"/>
            <a:ext cx="7511716" cy="6260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generators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189" indent="-457189">
              <a:buFont typeface="+mj-lt"/>
              <a:buAutoNum type="arabicPeriod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G: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→ Y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domain -&gt; data domain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buFont typeface="+mj-lt"/>
              <a:buAutoNum type="arabicPeriod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F: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→ X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domain-&gt; simulated domain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buFont typeface="+mj-lt"/>
              <a:buAutoNum type="arabicPeriod"/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discriminators</a:t>
            </a:r>
            <a:r>
              <a:rPr lang="zh-CN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CN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buFont typeface="+mj-lt"/>
              <a:buAutoNum type="arabicPeriod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the input matrices from data domain?</a:t>
            </a:r>
          </a:p>
          <a:p>
            <a:pPr marL="457189" indent="-457189">
              <a:buFont typeface="+mj-lt"/>
              <a:buAutoNum type="arabicPeriod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the input matrices from simulated domain?</a:t>
            </a:r>
          </a:p>
          <a:p>
            <a:pPr marL="457189" indent="-457189">
              <a:buFont typeface="+mj-lt"/>
              <a:buAutoNum type="arabicPeriod"/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 consistency loss: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 the GAN to:</a:t>
            </a:r>
          </a:p>
          <a:p>
            <a:pPr marL="0" indent="0"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→ G(x) → F(G(x)) ≈ x</a:t>
            </a: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04881110-E48A-F677-8B69-DCC5977EE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内容占位符 8" descr="图示&#10;&#10;AI 生成的内容可能不正确。">
            <a:extLst>
              <a:ext uri="{FF2B5EF4-FFF2-40B4-BE49-F238E27FC236}">
                <a16:creationId xmlns:a16="http://schemas.microsoft.com/office/drawing/2014/main" id="{7EAA8ACF-C7F3-DDFD-7453-566C8BDCC3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11" y="3974103"/>
            <a:ext cx="4441403" cy="2883897"/>
          </a:xfr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16DBDAE-6FC8-77E5-DE3E-BF220C083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882" y="1138988"/>
            <a:ext cx="4427732" cy="2604841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6332A94B-C066-D0A3-4DEA-1C787DFDF6AE}"/>
              </a:ext>
            </a:extLst>
          </p:cNvPr>
          <p:cNvSpPr txBox="1">
            <a:spLocks/>
          </p:cNvSpPr>
          <p:nvPr/>
        </p:nvSpPr>
        <p:spPr>
          <a:xfrm>
            <a:off x="644767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ycle-GAN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254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ABF6DE2E-FD82-5877-2947-6DC74970B8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17318"/>
          <a:stretch/>
        </p:blipFill>
        <p:spPr>
          <a:xfrm>
            <a:off x="4312961" y="1794715"/>
            <a:ext cx="3255771" cy="3692820"/>
          </a:xfr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21FEA03-B644-9D4A-6F77-FF27F03CCF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866" y="1794716"/>
            <a:ext cx="3984100" cy="369282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10C53B3-54F0-6184-6F5B-0A02BE25907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4364" r="-1"/>
          <a:stretch/>
        </p:blipFill>
        <p:spPr>
          <a:xfrm>
            <a:off x="7609768" y="1697525"/>
            <a:ext cx="4277433" cy="3790011"/>
          </a:xfrm>
          <a:prstGeom prst="rect">
            <a:avLst/>
          </a:prstGeom>
        </p:spPr>
      </p:pic>
      <p:sp>
        <p:nvSpPr>
          <p:cNvPr id="12" name="标题 1">
            <a:extLst>
              <a:ext uri="{FF2B5EF4-FFF2-40B4-BE49-F238E27FC236}">
                <a16:creationId xmlns:a16="http://schemas.microsoft.com/office/drawing/2014/main" id="{41CD76B9-139C-3279-2FE8-637B805E8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865" y="344281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Domain Adaptation(DA)</a:t>
            </a:r>
            <a:b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5">
            <a:extLst>
              <a:ext uri="{FF2B5EF4-FFF2-40B4-BE49-F238E27FC236}">
                <a16:creationId xmlns:a16="http://schemas.microsoft.com/office/drawing/2014/main" id="{F000136B-AD7C-8AA4-961A-374CDFF2B357}"/>
              </a:ext>
            </a:extLst>
          </p:cNvPr>
          <p:cNvSpPr txBox="1"/>
          <p:nvPr/>
        </p:nvSpPr>
        <p:spPr>
          <a:xfrm>
            <a:off x="7304327" y="5661176"/>
            <a:ext cx="39108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）：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Pattern From MC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MC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Pseudo-data domain</a:t>
            </a:r>
          </a:p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5">
            <a:extLst>
              <a:ext uri="{FF2B5EF4-FFF2-40B4-BE49-F238E27FC236}">
                <a16:creationId xmlns:a16="http://schemas.microsoft.com/office/drawing/2014/main" id="{7116FE68-2CD0-64A3-1508-88AD923CE7EF}"/>
              </a:ext>
            </a:extLst>
          </p:cNvPr>
          <p:cNvSpPr txBox="1"/>
          <p:nvPr/>
        </p:nvSpPr>
        <p:spPr>
          <a:xfrm>
            <a:off x="4464814" y="5681208"/>
            <a:ext cx="3504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）：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Pattern After DA</a:t>
            </a:r>
          </a:p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the trained generator G</a:t>
            </a:r>
          </a:p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generate a new Dataset G(MC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5">
            <a:extLst>
              <a:ext uri="{FF2B5EF4-FFF2-40B4-BE49-F238E27FC236}">
                <a16:creationId xmlns:a16="http://schemas.microsoft.com/office/drawing/2014/main" id="{EAE78026-9EF4-626D-29F9-661D64082B47}"/>
              </a:ext>
            </a:extLst>
          </p:cNvPr>
          <p:cNvSpPr txBox="1"/>
          <p:nvPr/>
        </p:nvSpPr>
        <p:spPr>
          <a:xfrm>
            <a:off x="810439" y="5737277"/>
            <a:ext cx="327258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 Pattern From </a:t>
            </a:r>
            <a:r>
              <a:rPr lang="en-US" altLang="zh-CN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MC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Simulated domain</a:t>
            </a:r>
          </a:p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5A16499C-8C62-577B-D8E0-5F0CFCDFC2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9069" y="303049"/>
            <a:ext cx="6014731" cy="1200803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6FB79CB-CA9F-88FB-351B-05AFFD357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6E27-B0E1-4A95-9A1D-A71AD3215F19}" type="slidenum"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5CDD78E-B0A3-F9FB-4BD7-3921ACC82A10}"/>
              </a:ext>
            </a:extLst>
          </p:cNvPr>
          <p:cNvSpPr/>
          <p:nvPr/>
        </p:nvSpPr>
        <p:spPr>
          <a:xfrm>
            <a:off x="3130653" y="4144812"/>
            <a:ext cx="5215781" cy="1015663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6000" b="1" dirty="0">
                <a:ln w="6600">
                  <a:solidFill>
                    <a:schemeClr val="accent2">
                      <a:alpha val="42000"/>
                    </a:schemeClr>
                  </a:solidFill>
                  <a:prstDash val="solid"/>
                </a:ln>
                <a:solidFill>
                  <a:srgbClr val="FFFFFF">
                    <a:alpha val="34000"/>
                  </a:srgb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zh-CN" altLang="en-US" sz="6000" b="1" cap="none" spc="0" dirty="0">
              <a:ln w="6600">
                <a:solidFill>
                  <a:schemeClr val="accent2">
                    <a:alpha val="42000"/>
                  </a:schemeClr>
                </a:solidFill>
                <a:prstDash val="solid"/>
              </a:ln>
              <a:solidFill>
                <a:srgbClr val="FFFFFF">
                  <a:alpha val="34000"/>
                </a:srgb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3792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1407</TotalTime>
  <Words>1065</Words>
  <Application>Microsoft Office PowerPoint</Application>
  <PresentationFormat>宽屏</PresentationFormat>
  <Paragraphs>244</Paragraphs>
  <Slides>26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Aptos</vt:lpstr>
      <vt:lpstr>Aptos Display</vt:lpstr>
      <vt:lpstr>Arial</vt:lpstr>
      <vt:lpstr>Cambria Math</vt:lpstr>
      <vt:lpstr>Times New Roman</vt:lpstr>
      <vt:lpstr>Office 主题​​</vt:lpstr>
      <vt:lpstr>Delayed Electron Mitigation in the RELICS Experiment with Deep Neural Network based Position Reconstruction</vt:lpstr>
      <vt:lpstr>RELICS REactor neutrino LIquid xenon Coherent Scattering experiment</vt:lpstr>
      <vt:lpstr>Delayed Electrons(DEs) from Cosmic Muon</vt:lpstr>
      <vt:lpstr>Delayed Electrons(DEs)</vt:lpstr>
      <vt:lpstr>Pile-up DEs and CEνNS</vt:lpstr>
      <vt:lpstr> Position  Reconstruction</vt:lpstr>
      <vt:lpstr>Problems with MC-based Simulations:</vt:lpstr>
      <vt:lpstr>PowerPoint 演示文稿</vt:lpstr>
      <vt:lpstr> Domain Adaptation(DA)  </vt:lpstr>
      <vt:lpstr>Data Distribution Before and After DA </vt:lpstr>
      <vt:lpstr>PowerPoint 演示文稿</vt:lpstr>
      <vt:lpstr>RELICS  Prototype</vt:lpstr>
      <vt:lpstr> Distribution of Ar37 Events After Reconstruction </vt:lpstr>
      <vt:lpstr>Reconstruction Resolution in ROI</vt:lpstr>
      <vt:lpstr>Summary</vt:lpstr>
      <vt:lpstr>Thank you  for your attention!</vt:lpstr>
      <vt:lpstr>Back up</vt:lpstr>
      <vt:lpstr>Reconstruted from a uniform distribution</vt:lpstr>
      <vt:lpstr>S2 simulation</vt:lpstr>
      <vt:lpstr>Network structure</vt:lpstr>
      <vt:lpstr>CycleGAN</vt:lpstr>
      <vt:lpstr>Ar37 Events</vt:lpstr>
      <vt:lpstr>RELICS TPC (center area)</vt:lpstr>
      <vt:lpstr>Space-time Correlation</vt:lpstr>
      <vt:lpstr>Pile-up DEs and CEνNS</vt:lpstr>
      <vt:lpstr>Score the events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Xiaoran Guo</dc:creator>
  <cp:lastModifiedBy>Xiaoran Guo</cp:lastModifiedBy>
  <cp:revision>63</cp:revision>
  <dcterms:created xsi:type="dcterms:W3CDTF">2025-05-23T03:41:13Z</dcterms:created>
  <dcterms:modified xsi:type="dcterms:W3CDTF">2025-06-10T13:12:59Z</dcterms:modified>
</cp:coreProperties>
</file>