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6.jp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6" r:id="rId2"/>
    <p:sldId id="311" r:id="rId3"/>
    <p:sldId id="313" r:id="rId4"/>
    <p:sldId id="323" r:id="rId5"/>
    <p:sldId id="303" r:id="rId6"/>
    <p:sldId id="304" r:id="rId7"/>
    <p:sldId id="305" r:id="rId8"/>
    <p:sldId id="326" r:id="rId9"/>
    <p:sldId id="309" r:id="rId10"/>
    <p:sldId id="310" r:id="rId11"/>
    <p:sldId id="333" r:id="rId12"/>
    <p:sldId id="334" r:id="rId13"/>
    <p:sldId id="332" r:id="rId14"/>
    <p:sldId id="314" r:id="rId15"/>
    <p:sldId id="330" r:id="rId16"/>
    <p:sldId id="257" r:id="rId17"/>
    <p:sldId id="307" r:id="rId18"/>
    <p:sldId id="308" r:id="rId19"/>
    <p:sldId id="312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B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20"/>
    <p:restoredTop sz="86939"/>
  </p:normalViewPr>
  <p:slideViewPr>
    <p:cSldViewPr snapToGrid="0">
      <p:cViewPr varScale="1">
        <p:scale>
          <a:sx n="110" d="100"/>
          <a:sy n="110" d="100"/>
        </p:scale>
        <p:origin x="111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19" d="100"/>
          <a:sy n="119" d="100"/>
        </p:scale>
        <p:origin x="308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804A5BB4-9F3D-C19E-0AD9-BE614A30563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F97AAF1A-3678-AF14-7630-28613BFDCC1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EF203E-6BFC-BF4D-9BEB-A90C70E97734}" type="datetimeFigureOut">
              <a:rPr kumimoji="1" lang="zh-CN" altLang="en-US" smtClean="0"/>
              <a:t>2025/6/10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8D74D1AF-6EC4-2CC6-CB5C-CE0D2B4153A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2D3687E-C6D5-FC95-54B2-622D6FFF96A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72FCC4-471D-F149-8082-DC09E31AFBA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340225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9CA89C-E390-B843-AA22-46585926E78D}" type="datetimeFigureOut">
              <a:rPr kumimoji="1" lang="zh-CN" altLang="en-US" smtClean="0"/>
              <a:t>2025/6/10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5EF14A-7BB9-394C-B64D-ED4B2F2652F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12697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" altLang="zh-CN" dirty="0"/>
              <a:t>The incoming neutrino sees the nucleus as a whole during scattering with a cross-section proportional to the nucleon number squared</a:t>
            </a:r>
          </a:p>
          <a:p>
            <a:r>
              <a:rPr lang="en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 the scattering energy increases, Cross Section drops sharply.</a:t>
            </a:r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EF14A-7BB9-394C-B64D-ED4B2F2652F2}" type="slidenum">
              <a:rPr kumimoji="1" lang="zh-CN" altLang="en-US" smtClean="0"/>
              <a:t>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345741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 dirty="0"/>
              <a:t>加</a:t>
            </a:r>
            <a:r>
              <a:rPr kumimoji="1" lang="en-US" altLang="zh-CN" dirty="0"/>
              <a:t>Bulletin</a:t>
            </a:r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EF14A-7BB9-394C-B64D-ED4B2F2652F2}" type="slidenum">
              <a:rPr kumimoji="1" lang="zh-CN" altLang="en-US" smtClean="0"/>
              <a:t>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925629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 dirty="0"/>
              <a:t>表格错误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EF14A-7BB9-394C-B64D-ED4B2F2652F2}" type="slidenum">
              <a:rPr kumimoji="1" lang="zh-CN" altLang="en-US" smtClean="0"/>
              <a:t>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23269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 dirty="0"/>
              <a:t>加数据来源，</a:t>
            </a:r>
            <a:r>
              <a:rPr kumimoji="1" lang="en-US" altLang="zh-CN" dirty="0"/>
              <a:t>CRY</a:t>
            </a:r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EF14A-7BB9-394C-B64D-ED4B2F2652F2}" type="slidenum">
              <a:rPr kumimoji="1" lang="zh-CN" altLang="en-US" smtClean="0"/>
              <a:t>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420088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 dirty="0"/>
              <a:t>放射性参考依据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EF14A-7BB9-394C-B64D-ED4B2F2652F2}" type="slidenum">
              <a:rPr kumimoji="1" lang="zh-CN" altLang="en-US" smtClean="0"/>
              <a:t>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815797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 dirty="0"/>
              <a:t>说明</a:t>
            </a:r>
            <a:r>
              <a:rPr kumimoji="1" lang="en-US" altLang="zh-CN" dirty="0"/>
              <a:t>XENON</a:t>
            </a:r>
            <a:r>
              <a:rPr kumimoji="1" lang="zh-CN" altLang="en-US" dirty="0"/>
              <a:t>的延迟电子特性来源。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EF14A-7BB9-394C-B64D-ED4B2F2652F2}" type="slidenum">
              <a:rPr kumimoji="1" lang="zh-CN" altLang="en-US" smtClean="0"/>
              <a:t>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233039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 dirty="0"/>
              <a:t>没有方法，分数代替成说明图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EF14A-7BB9-394C-B64D-ED4B2F2652F2}" type="slidenum">
              <a:rPr kumimoji="1" lang="zh-CN" altLang="en-US" smtClean="0"/>
              <a:t>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293012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 dirty="0"/>
              <a:t>强调是</a:t>
            </a:r>
            <a:r>
              <a:rPr kumimoji="1" lang="en-US" altLang="zh-CN" dirty="0"/>
              <a:t>projection</a:t>
            </a:r>
            <a:r>
              <a:rPr kumimoji="1" lang="zh-CN" altLang="en-US" dirty="0"/>
              <a:t>，预期的结果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EF14A-7BB9-394C-B64D-ED4B2F2652F2}" type="slidenum">
              <a:rPr kumimoji="1" lang="zh-CN" altLang="en-US" smtClean="0"/>
              <a:t>10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11459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0834" y="1253526"/>
            <a:ext cx="9966960" cy="3035808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2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B1A46-8237-7246-8DB6-1FEABDE841B1}" type="datetime1">
              <a:rPr kumimoji="1" lang="zh-CN" altLang="en-US" smtClean="0"/>
              <a:t>2025/6/10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E08BE343-7C8F-2269-3BFA-B560C7D3B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1128" y="6272784"/>
            <a:ext cx="640080" cy="365125"/>
          </a:xfrm>
        </p:spPr>
        <p:txBody>
          <a:bodyPr/>
          <a:lstStyle/>
          <a:p>
            <a:fld id="{B036287C-930E-5D43-B9D8-CB35E9CE702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97689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360000"/>
            <a:ext cx="10058400" cy="1080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CFB09-C674-6642-AF1B-05A30A6547AE}" type="datetime1">
              <a:rPr kumimoji="1" lang="zh-CN" altLang="en-US" smtClean="0"/>
              <a:t>2025/6/10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6287C-930E-5D43-B9D8-CB35E9CE702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54567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9909-12B4-3643-A3F2-E850258B59CC}" type="datetime1">
              <a:rPr kumimoji="1" lang="zh-CN" altLang="en-US" smtClean="0"/>
              <a:t>2025/6/10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6287C-930E-5D43-B9D8-CB35E9CE702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4379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5800"/>
            <a:ext cx="9864000" cy="1080000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BCA5C-5B1F-8140-BEAC-10710AEA631F}" type="datetime1">
              <a:rPr kumimoji="1" lang="zh-CN" altLang="en-US" smtClean="0"/>
              <a:t>2025/6/10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6287C-930E-5D43-B9D8-CB35E9CE702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45604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6226632F-1D5C-4E4A-8B17-886E64689DE4}" type="datetime1">
              <a:rPr kumimoji="1" lang="zh-CN" altLang="en-US" smtClean="0"/>
              <a:t>2025/6/10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kumimoji="1" lang="zh-CN" alt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B036287C-930E-5D43-B9D8-CB35E9CE702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24982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360000"/>
            <a:ext cx="10058400" cy="1080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5EC5-A65E-D84C-87D8-42947207EBDA}" type="datetime1">
              <a:rPr kumimoji="1" lang="zh-CN" altLang="en-US" smtClean="0"/>
              <a:t>2025/6/10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6287C-930E-5D43-B9D8-CB35E9CE702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92758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5595-CABF-D344-A972-66A13BF365D5}" type="datetime1">
              <a:rPr kumimoji="1" lang="zh-CN" altLang="en-US" smtClean="0"/>
              <a:t>2025/6/10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6287C-930E-5D43-B9D8-CB35E9CE702C}" type="slidenum">
              <a:rPr kumimoji="1" lang="zh-CN" altLang="en-US" smtClean="0"/>
              <a:t>‹#›</a:t>
            </a:fld>
            <a:endParaRPr kumimoji="1" lang="zh-CN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69848" y="360000"/>
            <a:ext cx="10058400" cy="1080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699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FE943-1F31-EA4A-941B-9D7F2908119E}" type="datetime1">
              <a:rPr kumimoji="1" lang="zh-CN" altLang="en-US" smtClean="0"/>
              <a:t>2025/6/10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6287C-930E-5D43-B9D8-CB35E9CE702C}" type="slidenum">
              <a:rPr kumimoji="1" lang="zh-CN" altLang="en-US" smtClean="0"/>
              <a:t>‹#›</a:t>
            </a:fld>
            <a:endParaRPr kumimoji="1" lang="zh-CN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066800" y="0"/>
            <a:ext cx="10058400" cy="1080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cxnSp>
        <p:nvCxnSpPr>
          <p:cNvPr id="2" name="直接连接符 133">
            <a:extLst>
              <a:ext uri="{FF2B5EF4-FFF2-40B4-BE49-F238E27FC236}">
                <a16:creationId xmlns:a16="http://schemas.microsoft.com/office/drawing/2014/main" id="{F91D306B-C3FC-3BDB-7254-E5449F6D73C6}"/>
              </a:ext>
            </a:extLst>
          </p:cNvPr>
          <p:cNvCxnSpPr>
            <a:cxnSpLocks/>
          </p:cNvCxnSpPr>
          <p:nvPr userDrawn="1"/>
        </p:nvCxnSpPr>
        <p:spPr>
          <a:xfrm>
            <a:off x="0" y="997754"/>
            <a:ext cx="1219200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368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BC9A9-6991-E942-A4C9-430156D0D7D2}" type="datetime1">
              <a:rPr kumimoji="1" lang="zh-CN" altLang="en-US" smtClean="0"/>
              <a:t>2025/6/10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6287C-930E-5D43-B9D8-CB35E9CE702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55622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D8E41-00F8-394A-BEF1-58B9D2B46617}" type="datetime1">
              <a:rPr kumimoji="1" lang="zh-CN" altLang="en-US" smtClean="0"/>
              <a:t>2025/6/10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6287C-930E-5D43-B9D8-CB35E9CE702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13674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C074C-A65C-7740-91FD-863ABCD18C21}" type="datetime1">
              <a:rPr kumimoji="1" lang="zh-CN" altLang="en-US" smtClean="0"/>
              <a:t>2025/6/10</a:t>
            </a:fld>
            <a:endParaRPr kumimoji="1" lang="zh-CN" alt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6287C-930E-5D43-B9D8-CB35E9CE702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67266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339AB6BF-5EB2-7744-8B06-8A6EC54581E7}" type="datetime1">
              <a:rPr kumimoji="1" lang="zh-CN" altLang="en-US" smtClean="0"/>
              <a:t>2025/6/10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kumimoji="1" lang="zh-CN" alt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B036287C-930E-5D43-B9D8-CB35E9CE702C}" type="slidenum">
              <a:rPr kumimoji="1" lang="zh-CN" altLang="en-US" smtClean="0"/>
              <a:t>‹#›</a:t>
            </a:fld>
            <a:endParaRPr kumimoji="1" lang="zh-CN" altLang="en-US"/>
          </a:p>
        </p:txBody>
      </p:sp>
      <p:sp>
        <p:nvSpPr>
          <p:cNvPr id="11" name="标题占位符 10">
            <a:extLst>
              <a:ext uri="{FF2B5EF4-FFF2-40B4-BE49-F238E27FC236}">
                <a16:creationId xmlns:a16="http://schemas.microsoft.com/office/drawing/2014/main" id="{26B8F098-AA50-B38C-C9F8-7850A831B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0"/>
            <a:ext cx="10155757" cy="1195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pic>
        <p:nvPicPr>
          <p:cNvPr id="14" name="Picture 18">
            <a:extLst>
              <a:ext uri="{FF2B5EF4-FFF2-40B4-BE49-F238E27FC236}">
                <a16:creationId xmlns:a16="http://schemas.microsoft.com/office/drawing/2014/main" id="{01A2654E-74BC-5AE7-8B71-99A5556E7443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1237975" y="0"/>
            <a:ext cx="953049" cy="953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583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 cap="all" baseline="0">
          <a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SimHei" panose="02010609060101010101" pitchFamily="49" charset="-122"/>
          <a:ea typeface="SimHei" panose="02010609060101010101" pitchFamily="49" charset="-122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15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SimHei" panose="02010609060101010101" pitchFamily="49" charset="-122"/>
          <a:ea typeface="SimHei" panose="02010609060101010101" pitchFamily="49" charset="-122"/>
          <a:cs typeface="+mn-cs"/>
        </a:defRPr>
      </a:lvl1pPr>
      <a:lvl2pPr marL="457200" indent="-182880" algn="l" defTabSz="914400" rtl="0" eaLnBrk="1" latinLnBrk="0" hangingPunct="1">
        <a:lnSpc>
          <a:spcPct val="15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SimHei" panose="02010609060101010101" pitchFamily="49" charset="-122"/>
          <a:ea typeface="SimHei" panose="02010609060101010101" pitchFamily="49" charset="-122"/>
          <a:cs typeface="+mn-cs"/>
        </a:defRPr>
      </a:lvl2pPr>
      <a:lvl3pPr marL="731520" indent="-182880" algn="l" defTabSz="914400" rtl="0" eaLnBrk="1" latinLnBrk="0" hangingPunct="1">
        <a:lnSpc>
          <a:spcPct val="15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SimHei" panose="02010609060101010101" pitchFamily="49" charset="-122"/>
          <a:ea typeface="SimHei" panose="02010609060101010101" pitchFamily="49" charset="-122"/>
          <a:cs typeface="+mn-cs"/>
        </a:defRPr>
      </a:lvl3pPr>
      <a:lvl4pPr marL="1005840" indent="-182880" algn="l" defTabSz="914400" rtl="0" eaLnBrk="1" latinLnBrk="0" hangingPunct="1">
        <a:lnSpc>
          <a:spcPct val="15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SimHei" panose="02010609060101010101" pitchFamily="49" charset="-122"/>
          <a:ea typeface="SimHei" panose="02010609060101010101" pitchFamily="49" charset="-122"/>
          <a:cs typeface="+mn-cs"/>
        </a:defRPr>
      </a:lvl4pPr>
      <a:lvl5pPr marL="1280160" indent="-182880" algn="l" defTabSz="914400" rtl="0" eaLnBrk="1" latinLnBrk="0" hangingPunct="1">
        <a:lnSpc>
          <a:spcPct val="15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SimHei" panose="02010609060101010101" pitchFamily="49" charset="-122"/>
          <a:ea typeface="SimHei" panose="02010609060101010101" pitchFamily="49" charset="-122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png"/><Relationship Id="rId5" Type="http://schemas.openxmlformats.org/officeDocument/2006/relationships/image" Target="../media/image43.png"/><Relationship Id="rId4" Type="http://schemas.openxmlformats.org/officeDocument/2006/relationships/image" Target="../media/image7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8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12" Type="http://schemas.openxmlformats.org/officeDocument/2006/relationships/image" Target="../media/image57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5" Type="http://schemas.openxmlformats.org/officeDocument/2006/relationships/image" Target="../media/image50.png"/><Relationship Id="rId10" Type="http://schemas.openxmlformats.org/officeDocument/2006/relationships/image" Target="../media/image55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Relationship Id="rId14" Type="http://schemas.openxmlformats.org/officeDocument/2006/relationships/image" Target="../media/image5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6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1.png"/><Relationship Id="rId4" Type="http://schemas.openxmlformats.org/officeDocument/2006/relationships/image" Target="../media/image6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jpeg"/><Relationship Id="rId3" Type="http://schemas.openxmlformats.org/officeDocument/2006/relationships/image" Target="../media/image73.png"/><Relationship Id="rId7" Type="http://schemas.openxmlformats.org/officeDocument/2006/relationships/image" Target="../media/image76.png"/><Relationship Id="rId2" Type="http://schemas.openxmlformats.org/officeDocument/2006/relationships/image" Target="../media/image7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3.jpg"/><Relationship Id="rId4" Type="http://schemas.openxmlformats.org/officeDocument/2006/relationships/image" Target="../media/image74.jpg"/><Relationship Id="rId9" Type="http://schemas.openxmlformats.org/officeDocument/2006/relationships/image" Target="../media/image6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tags" Target="../tags/tag4.xml"/><Relationship Id="rId7" Type="http://schemas.openxmlformats.org/officeDocument/2006/relationships/image" Target="../media/image79.emf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83.png"/><Relationship Id="rId5" Type="http://schemas.openxmlformats.org/officeDocument/2006/relationships/tags" Target="../tags/tag6.xml"/><Relationship Id="rId10" Type="http://schemas.openxmlformats.org/officeDocument/2006/relationships/image" Target="../media/image4.png"/><Relationship Id="rId4" Type="http://schemas.openxmlformats.org/officeDocument/2006/relationships/tags" Target="../tags/tag5.xml"/><Relationship Id="rId9" Type="http://schemas.openxmlformats.org/officeDocument/2006/relationships/image" Target="../media/image8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13" Type="http://schemas.openxmlformats.org/officeDocument/2006/relationships/image" Target="../media/image140.png"/><Relationship Id="rId3" Type="http://schemas.openxmlformats.org/officeDocument/2006/relationships/image" Target="../media/image12.png"/><Relationship Id="rId7" Type="http://schemas.openxmlformats.org/officeDocument/2006/relationships/image" Target="../media/image80.png"/><Relationship Id="rId12" Type="http://schemas.openxmlformats.org/officeDocument/2006/relationships/image" Target="../media/image13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2.png"/><Relationship Id="rId11" Type="http://schemas.openxmlformats.org/officeDocument/2006/relationships/image" Target="../media/image120.png"/><Relationship Id="rId5" Type="http://schemas.openxmlformats.org/officeDocument/2006/relationships/image" Target="../media/image6.png"/><Relationship Id="rId15" Type="http://schemas.openxmlformats.org/officeDocument/2006/relationships/image" Target="../media/image14.png"/><Relationship Id="rId10" Type="http://schemas.openxmlformats.org/officeDocument/2006/relationships/image" Target="../media/image110.png"/><Relationship Id="rId4" Type="http://schemas.openxmlformats.org/officeDocument/2006/relationships/image" Target="../media/image13.png"/><Relationship Id="rId9" Type="http://schemas.openxmlformats.org/officeDocument/2006/relationships/image" Target="../media/image100.png"/><Relationship Id="rId14" Type="http://schemas.openxmlformats.org/officeDocument/2006/relationships/image" Target="../media/image15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6.gif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gif"/><Relationship Id="rId5" Type="http://schemas.openxmlformats.org/officeDocument/2006/relationships/image" Target="../media/image18.gif"/><Relationship Id="rId4" Type="http://schemas.openxmlformats.org/officeDocument/2006/relationships/image" Target="../media/image17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21.png"/><Relationship Id="rId7" Type="http://schemas.openxmlformats.org/officeDocument/2006/relationships/image" Target="../media/image3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27.emf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310.png"/><Relationship Id="rId4" Type="http://schemas.openxmlformats.org/officeDocument/2006/relationships/image" Target="../media/image32.emf"/><Relationship Id="rId9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gif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38.gif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6" Type="http://schemas.openxmlformats.org/officeDocument/2006/relationships/image" Target="../media/image37.emf"/><Relationship Id="rId5" Type="http://schemas.openxmlformats.org/officeDocument/2006/relationships/image" Target="../media/image36.gif"/><Relationship Id="rId4" Type="http://schemas.openxmlformats.org/officeDocument/2006/relationships/image" Target="../media/image35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png"/><Relationship Id="rId5" Type="http://schemas.openxmlformats.org/officeDocument/2006/relationships/image" Target="../media/image4.png"/><Relationship Id="rId4" Type="http://schemas.openxmlformats.org/officeDocument/2006/relationships/image" Target="../media/image4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516CA06-A8A0-89EE-931D-D09A1F0603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0834" y="1430960"/>
            <a:ext cx="9966960" cy="3035808"/>
          </a:xfrm>
        </p:spPr>
        <p:txBody>
          <a:bodyPr>
            <a:normAutofit/>
          </a:bodyPr>
          <a:lstStyle/>
          <a:p>
            <a:pPr algn="ctr"/>
            <a:r>
              <a:rPr lang="en-US" altLang="zh-CN" sz="4800" cap="small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</a:t>
            </a:r>
            <a:r>
              <a:rPr lang="en-US" altLang="zh-CN" sz="4800" cap="smal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48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ctor neutrino </a:t>
            </a:r>
            <a:r>
              <a:rPr lang="en-US" altLang="zh-CN" sz="4800" cap="small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</a:t>
            </a:r>
            <a:r>
              <a:rPr lang="en-US" altLang="zh-CN" sz="48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quid</a:t>
            </a:r>
            <a:r>
              <a:rPr lang="en-US" altLang="zh-CN" sz="48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xenon </a:t>
            </a:r>
            <a:r>
              <a:rPr lang="en-US" altLang="zh-CN" sz="4800" cap="small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48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oherent </a:t>
            </a:r>
            <a:r>
              <a:rPr lang="en-US" altLang="zh-CN" sz="4800" cap="small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48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cattering experiment </a:t>
            </a:r>
            <a:r>
              <a:rPr lang="en-US" altLang="zh-CN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(RELICS)</a:t>
            </a:r>
            <a:endParaRPr lang="zh-CN" alt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422DB47-231D-9CAC-F953-CD636138B6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9848" y="4389119"/>
            <a:ext cx="7891272" cy="2077781"/>
          </a:xfrm>
        </p:spPr>
        <p:txBody>
          <a:bodyPr>
            <a:noAutofit/>
          </a:bodyPr>
          <a:lstStyle/>
          <a:p>
            <a:r>
              <a:rPr kumimoji="1"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 Cai</a:t>
            </a:r>
            <a:r>
              <a:rPr kumimoji="1" lang="zh-CN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(Tsinghua University)</a:t>
            </a:r>
            <a:endParaRPr lang="en-US" altLang="zh-CN" sz="1800" b="1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sz="18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On</a:t>
            </a:r>
            <a:r>
              <a:rPr lang="zh-CN" altLang="en-US" sz="18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8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behalf of the RELICS collaboration</a:t>
            </a:r>
            <a:endParaRPr kumimoji="1" lang="en-US" altLang="zh-CN" sz="1600" dirty="0">
              <a:latin typeface="SimHei" panose="02010609060101010101" pitchFamily="49" charset="-122"/>
              <a:ea typeface="SimHei" panose="02010609060101010101" pitchFamily="49" charset="-122"/>
            </a:endParaRPr>
          </a:p>
          <a:p>
            <a:r>
              <a:rPr kumimoji="1" lang="en-US" altLang="zh-CN" sz="1600" dirty="0">
                <a:latin typeface="SimHei" panose="02010609060101010101" pitchFamily="49" charset="-122"/>
                <a:ea typeface="SimHei" panose="02010609060101010101" pitchFamily="49" charset="-122"/>
              </a:rPr>
              <a:t>2025.6.10</a:t>
            </a:r>
            <a:endParaRPr kumimoji="1" lang="zh-CN" altLang="en-US" sz="1600" dirty="0">
              <a:latin typeface="SimHei" panose="02010609060101010101" pitchFamily="49" charset="-122"/>
              <a:ea typeface="SimHei" panose="02010609060101010101" pitchFamily="49" charset="-122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BDF6CFE-F341-2836-F30F-F74F82537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3864" y="6151418"/>
            <a:ext cx="1088136" cy="623968"/>
          </a:xfrm>
        </p:spPr>
        <p:txBody>
          <a:bodyPr/>
          <a:lstStyle/>
          <a:p>
            <a:fld id="{B036287C-930E-5D43-B9D8-CB35E9CE702C}" type="slidenum">
              <a:rPr kumimoji="1" lang="zh-CN" altLang="en-US" smtClean="0"/>
              <a:t>1</a:t>
            </a:fld>
            <a:endParaRPr kumimoji="1" lang="zh-CN" altLang="en-US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A3F3623A-91F0-EB8F-044E-6181FAAB24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131"/>
            <a:ext cx="2643293" cy="1177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651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360"/>
    </mc:Choice>
    <mc:Fallback xmlns="">
      <p:transition spd="slow" advTm="2136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C792E73F-9B91-6A16-6269-ADF216946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6287C-930E-5D43-B9D8-CB35E9CE702C}" type="slidenum">
              <a:rPr kumimoji="1" lang="zh-CN" altLang="en-US" smtClean="0"/>
              <a:t>10</a:t>
            </a:fld>
            <a:endParaRPr kumimoji="1"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标题 2">
                <a:extLst>
                  <a:ext uri="{FF2B5EF4-FFF2-40B4-BE49-F238E27FC236}">
                    <a16:creationId xmlns:a16="http://schemas.microsoft.com/office/drawing/2014/main" id="{8F2B33BE-B5EF-3537-70E2-2BE16BACE6F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10058400" cy="1027289"/>
              </a:xfrm>
            </p:spPr>
            <p:txBody>
              <a:bodyPr>
                <a:normAutofit/>
              </a:bodyPr>
              <a:lstStyle/>
              <a:p>
                <a:r>
                  <a:rPr kumimoji="1" lang="en" altLang="zh-CN" sz="3600" cap="non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Physical Potential for </a:t>
                </a:r>
                <a:r>
                  <a:rPr kumimoji="1" lang="en-US" altLang="zh-CN" sz="3600" cap="non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CE</a:t>
                </a:r>
                <a14:m>
                  <m:oMath xmlns:m="http://schemas.openxmlformats.org/officeDocument/2006/math">
                    <m:r>
                      <a:rPr lang="en-US" altLang="zh-CN" sz="36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𝒗</m:t>
                    </m:r>
                  </m:oMath>
                </a14:m>
                <a:r>
                  <a:rPr kumimoji="1" lang="en-US" altLang="zh-CN" sz="3600" cap="non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NS</a:t>
                </a:r>
                <a:r>
                  <a:rPr kumimoji="1" lang="en" altLang="zh-CN" sz="3600" cap="non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kumimoji="1" lang="zh-CN" altLang="en-US" sz="3600" cap="none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标题 2">
                <a:extLst>
                  <a:ext uri="{FF2B5EF4-FFF2-40B4-BE49-F238E27FC236}">
                    <a16:creationId xmlns:a16="http://schemas.microsoft.com/office/drawing/2014/main" id="{8F2B33BE-B5EF-3537-70E2-2BE16BACE6F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10058400" cy="1027289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">
            <a:extLst>
              <a:ext uri="{FF2B5EF4-FFF2-40B4-BE49-F238E27FC236}">
                <a16:creationId xmlns:a16="http://schemas.microsoft.com/office/drawing/2014/main" id="{D99ACE73-EA3E-24A3-9E8F-0D97C1210809}"/>
              </a:ext>
            </a:extLst>
          </p:cNvPr>
          <p:cNvSpPr txBox="1"/>
          <p:nvPr/>
        </p:nvSpPr>
        <p:spPr>
          <a:xfrm>
            <a:off x="5816301" y="1015673"/>
            <a:ext cx="35789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zh-CN" sz="2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CEvNS</a:t>
            </a:r>
            <a:r>
              <a:rPr lang="en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ROI: [120, 240] PE 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7">
                <a:extLst>
                  <a:ext uri="{FF2B5EF4-FFF2-40B4-BE49-F238E27FC236}">
                    <a16:creationId xmlns:a16="http://schemas.microsoft.com/office/drawing/2014/main" id="{BBA35313-9CBB-AE99-9B7A-B3E0CADBB6F0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5929536" y="1465722"/>
              <a:ext cx="5159455" cy="2737814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355512">
                      <a:extLst>
                        <a:ext uri="{9D8B030D-6E8A-4147-A177-3AD203B41FA5}">
                          <a16:colId xmlns:a16="http://schemas.microsoft.com/office/drawing/2014/main" val="2346834028"/>
                        </a:ext>
                      </a:extLst>
                    </a:gridCol>
                    <a:gridCol w="2803943">
                      <a:extLst>
                        <a:ext uri="{9D8B030D-6E8A-4147-A177-3AD203B41FA5}">
                          <a16:colId xmlns:a16="http://schemas.microsoft.com/office/drawing/2014/main" val="3430142571"/>
                        </a:ext>
                      </a:extLst>
                    </a:gridCol>
                  </a:tblGrid>
                  <a:tr h="393955"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/>
                            <a:t>Events/(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32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𝑘𝑔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𝑦𝑒𝑎𝑟</m:t>
                              </m:r>
                            </m:oMath>
                          </a14:m>
                          <a:r>
                            <a:rPr lang="en-US" altLang="zh-CN" dirty="0"/>
                            <a:t>)</a:t>
                          </a:r>
                          <a:endParaRPr lang="zh-CN" alt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10526330"/>
                      </a:ext>
                    </a:extLst>
                  </a:tr>
                  <a:tr h="45615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/>
                            <a:t>CEvNS</a:t>
                          </a:r>
                          <a:endParaRPr lang="zh-CN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0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4639.7</a:t>
                          </a:r>
                          <a:endParaRPr lang="zh-CN" alt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20221887"/>
                      </a:ext>
                    </a:extLst>
                  </a:tr>
                  <a:tr h="39942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/>
                            <a:t>Cosmic Ray Neutron</a:t>
                          </a:r>
                          <a:endParaRPr lang="zh-CN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/>
                            <a:t>339.9</a:t>
                          </a:r>
                          <a:endParaRPr lang="zh-CN" alt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165131379"/>
                      </a:ext>
                    </a:extLst>
                  </a:tr>
                  <a:tr h="68942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/>
                            <a:t>Neutron Induced by Cosmic Muon</a:t>
                          </a:r>
                          <a:endParaRPr lang="zh-CN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/>
                            <a:t>1.7</a:t>
                          </a:r>
                          <a:endParaRPr lang="zh-CN" alt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762534847"/>
                      </a:ext>
                    </a:extLst>
                  </a:tr>
                  <a:tr h="39942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/>
                            <a:t>ER</a:t>
                          </a:r>
                          <a:endParaRPr lang="zh-CN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0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21.1</a:t>
                          </a:r>
                          <a:endParaRPr lang="zh-CN" alt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176453521"/>
                      </a:ext>
                    </a:extLst>
                  </a:tr>
                  <a:tr h="39942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/>
                            <a:t>DE Pile-ups</a:t>
                          </a:r>
                          <a:endParaRPr lang="zh-CN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0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1325.1</a:t>
                          </a:r>
                          <a:endParaRPr lang="zh-CN" alt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9503300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7">
                <a:extLst>
                  <a:ext uri="{FF2B5EF4-FFF2-40B4-BE49-F238E27FC236}">
                    <a16:creationId xmlns:a16="http://schemas.microsoft.com/office/drawing/2014/main" id="{BBA35313-9CBB-AE99-9B7A-B3E0CADBB6F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8693767"/>
                  </p:ext>
                </p:extLst>
              </p:nvPr>
            </p:nvGraphicFramePr>
            <p:xfrm>
              <a:off x="5929536" y="1465722"/>
              <a:ext cx="5159455" cy="2737814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355512">
                      <a:extLst>
                        <a:ext uri="{9D8B030D-6E8A-4147-A177-3AD203B41FA5}">
                          <a16:colId xmlns:a16="http://schemas.microsoft.com/office/drawing/2014/main" val="2346834028"/>
                        </a:ext>
                      </a:extLst>
                    </a:gridCol>
                    <a:gridCol w="2803943">
                      <a:extLst>
                        <a:ext uri="{9D8B030D-6E8A-4147-A177-3AD203B41FA5}">
                          <a16:colId xmlns:a16="http://schemas.microsoft.com/office/drawing/2014/main" val="3430142571"/>
                        </a:ext>
                      </a:extLst>
                    </a:gridCol>
                  </a:tblGrid>
                  <a:tr h="393955"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83784" t="-3226" r="-450" b="-61612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0526330"/>
                      </a:ext>
                    </a:extLst>
                  </a:tr>
                  <a:tr h="45615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/>
                            <a:t>CEvNS</a:t>
                          </a:r>
                          <a:endParaRPr lang="zh-CN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0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4639.7</a:t>
                          </a:r>
                          <a:endParaRPr lang="zh-CN" alt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20221887"/>
                      </a:ext>
                    </a:extLst>
                  </a:tr>
                  <a:tr h="39942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/>
                            <a:t>Cosmic Ray Neutron</a:t>
                          </a:r>
                          <a:endParaRPr lang="zh-CN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/>
                            <a:t>339.9</a:t>
                          </a:r>
                          <a:endParaRPr lang="zh-CN" alt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165131379"/>
                      </a:ext>
                    </a:extLst>
                  </a:tr>
                  <a:tr h="68942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/>
                            <a:t>Neutron Induced by Cosmic Muon</a:t>
                          </a:r>
                          <a:endParaRPr lang="zh-CN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/>
                            <a:t>1.7</a:t>
                          </a:r>
                          <a:endParaRPr lang="zh-CN" alt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762534847"/>
                      </a:ext>
                    </a:extLst>
                  </a:tr>
                  <a:tr h="39942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/>
                            <a:t>ER</a:t>
                          </a:r>
                          <a:endParaRPr lang="zh-CN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0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21.1</a:t>
                          </a:r>
                          <a:endParaRPr lang="zh-CN" alt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176453521"/>
                      </a:ext>
                    </a:extLst>
                  </a:tr>
                  <a:tr h="39942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/>
                            <a:t>DE Pile-ups</a:t>
                          </a:r>
                          <a:endParaRPr lang="zh-CN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0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1325.1</a:t>
                          </a:r>
                          <a:endParaRPr lang="zh-CN" alt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95033007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3" name="图片 12">
            <a:extLst>
              <a:ext uri="{FF2B5EF4-FFF2-40B4-BE49-F238E27FC236}">
                <a16:creationId xmlns:a16="http://schemas.microsoft.com/office/drawing/2014/main" id="{07E86507-1B38-2A88-90AB-2D63931ED8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5186" y="4150792"/>
            <a:ext cx="3356386" cy="2707208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434702D3-8FAB-C0F5-E16E-D6F3B6CD9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921" y="1127195"/>
            <a:ext cx="3578916" cy="2923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299939FF-B045-3DF0-CFB6-902682DC84A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37807" y="4399669"/>
            <a:ext cx="6871855" cy="1743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7092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000F22-54AD-BE5C-09D0-DD513A21C9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936E3A8B-1E17-9797-C328-A360F18E4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6287C-930E-5D43-B9D8-CB35E9CE702C}" type="slidenum">
              <a:rPr kumimoji="1" lang="zh-CN" altLang="en-US" smtClean="0"/>
              <a:t>11</a:t>
            </a:fld>
            <a:endParaRPr kumimoji="1" lang="zh-CN" altLang="en-US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769393E8-6BE6-89C7-432B-7C7ECC85D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058400" cy="1027289"/>
          </a:xfrm>
        </p:spPr>
        <p:txBody>
          <a:bodyPr>
            <a:normAutofit/>
          </a:bodyPr>
          <a:lstStyle/>
          <a:p>
            <a:r>
              <a:rPr kumimoji="1" lang="en" altLang="zh-CN" sz="36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	Physical Potential for Axion-like Particles</a:t>
            </a:r>
            <a:endParaRPr kumimoji="1" lang="zh-CN" altLang="en-US" sz="36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152DCF19-E602-32EF-0E24-FCDE442AD9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401" y="4869160"/>
            <a:ext cx="2379629" cy="161131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F693B6C-8637-40DA-2955-F778841392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382" y="2798936"/>
            <a:ext cx="2379629" cy="1557963"/>
          </a:xfrm>
          <a:prstGeom prst="rect">
            <a:avLst/>
          </a:prstGeom>
        </p:spPr>
      </p:pic>
      <p:pic>
        <p:nvPicPr>
          <p:cNvPr id="6" name="Picture 7">
            <a:extLst>
              <a:ext uri="{FF2B5EF4-FFF2-40B4-BE49-F238E27FC236}">
                <a16:creationId xmlns:a16="http://schemas.microsoft.com/office/drawing/2014/main" id="{EA172ABC-208B-188B-EE90-B8CE61BF25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400" y="1123564"/>
            <a:ext cx="2379629" cy="1419241"/>
          </a:xfrm>
          <a:prstGeom prst="rect">
            <a:avLst/>
          </a:prstGeom>
        </p:spPr>
      </p:pic>
      <p:pic>
        <p:nvPicPr>
          <p:cNvPr id="7" name="Picture 18">
            <a:extLst>
              <a:ext uri="{FF2B5EF4-FFF2-40B4-BE49-F238E27FC236}">
                <a16:creationId xmlns:a16="http://schemas.microsoft.com/office/drawing/2014/main" id="{0222094F-1DCD-FC81-6930-AF7E879CE79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6010" y="2965878"/>
            <a:ext cx="1959475" cy="1478200"/>
          </a:xfrm>
          <a:prstGeom prst="rect">
            <a:avLst/>
          </a:prstGeom>
        </p:spPr>
      </p:pic>
      <p:pic>
        <p:nvPicPr>
          <p:cNvPr id="9" name="Picture 28">
            <a:extLst>
              <a:ext uri="{FF2B5EF4-FFF2-40B4-BE49-F238E27FC236}">
                <a16:creationId xmlns:a16="http://schemas.microsoft.com/office/drawing/2014/main" id="{AD2457E4-1C26-FB5B-5A97-B85DED6A268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7302" y="1103538"/>
            <a:ext cx="2096890" cy="1578471"/>
          </a:xfrm>
          <a:prstGeom prst="rect">
            <a:avLst/>
          </a:prstGeom>
        </p:spPr>
      </p:pic>
      <p:pic>
        <p:nvPicPr>
          <p:cNvPr id="10" name="Picture 30">
            <a:extLst>
              <a:ext uri="{FF2B5EF4-FFF2-40B4-BE49-F238E27FC236}">
                <a16:creationId xmlns:a16="http://schemas.microsoft.com/office/drawing/2014/main" id="{26220D88-5276-8689-2E3B-86D0B33177F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1208" y="5127273"/>
            <a:ext cx="2095062" cy="1295715"/>
          </a:xfrm>
          <a:prstGeom prst="rect">
            <a:avLst/>
          </a:prstGeom>
        </p:spPr>
      </p:pic>
      <p:graphicFrame>
        <p:nvGraphicFramePr>
          <p:cNvPr id="11" name="表格 10">
            <a:extLst>
              <a:ext uri="{FF2B5EF4-FFF2-40B4-BE49-F238E27FC236}">
                <a16:creationId xmlns:a16="http://schemas.microsoft.com/office/drawing/2014/main" id="{CA6CAC9D-83B2-940F-DAC4-1E3E830B1E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9863290"/>
              </p:ext>
            </p:extLst>
          </p:nvPr>
        </p:nvGraphicFramePr>
        <p:xfrm>
          <a:off x="2729051" y="2017219"/>
          <a:ext cx="6235959" cy="35223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8653">
                  <a:extLst>
                    <a:ext uri="{9D8B030D-6E8A-4147-A177-3AD203B41FA5}">
                      <a16:colId xmlns:a16="http://schemas.microsoft.com/office/drawing/2014/main" val="1950888251"/>
                    </a:ext>
                  </a:extLst>
                </a:gridCol>
                <a:gridCol w="2615780">
                  <a:extLst>
                    <a:ext uri="{9D8B030D-6E8A-4147-A177-3AD203B41FA5}">
                      <a16:colId xmlns:a16="http://schemas.microsoft.com/office/drawing/2014/main" val="3477498843"/>
                    </a:ext>
                  </a:extLst>
                </a:gridCol>
                <a:gridCol w="1541526">
                  <a:extLst>
                    <a:ext uri="{9D8B030D-6E8A-4147-A177-3AD203B41FA5}">
                      <a16:colId xmlns:a16="http://schemas.microsoft.com/office/drawing/2014/main" val="452354154"/>
                    </a:ext>
                  </a:extLst>
                </a:gridCol>
              </a:tblGrid>
              <a:tr h="504845">
                <a:tc>
                  <a:txBody>
                    <a:bodyPr/>
                    <a:lstStyle/>
                    <a:p>
                      <a:r>
                        <a:rPr lang="en-US" altLang="zh-CN" dirty="0"/>
                        <a:t>Production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Signals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Constraints</a:t>
                      </a:r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947048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 err="1"/>
                        <a:t>Primakoff</a:t>
                      </a:r>
                      <a:r>
                        <a:rPr lang="en-US" altLang="zh-CN" dirty="0"/>
                        <a:t> Process (       )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Inverse </a:t>
                      </a:r>
                      <a:r>
                        <a:rPr lang="en" altLang="zh-CN" dirty="0" err="1"/>
                        <a:t>Primakoff</a:t>
                      </a:r>
                      <a:r>
                        <a:rPr lang="en" altLang="zh-CN" dirty="0"/>
                        <a:t> Process</a:t>
                      </a:r>
                      <a:r>
                        <a:rPr lang="en-US" altLang="zh-CN" dirty="0"/>
                        <a:t>…(      )</a:t>
                      </a:r>
                      <a:br>
                        <a:rPr lang="en" altLang="zh-CN" dirty="0"/>
                      </a:b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0687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Compton-like Scattering (     )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/>
                        <a:t>Inverse Compton-like Scattering…(     )</a:t>
                      </a:r>
                      <a:br>
                        <a:rPr lang="en-US" altLang="zh-CN" dirty="0"/>
                      </a:b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4491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De-excitation of nucleus(       )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/>
                        <a:t>Inverse </a:t>
                      </a:r>
                      <a:r>
                        <a:rPr lang="en" altLang="zh-CN" dirty="0" err="1"/>
                        <a:t>Primakoff</a:t>
                      </a:r>
                      <a:r>
                        <a:rPr lang="en" altLang="zh-CN" dirty="0"/>
                        <a:t> Process</a:t>
                      </a:r>
                      <a:r>
                        <a:rPr lang="en-US" altLang="zh-CN" dirty="0"/>
                        <a:t>…(      )</a:t>
                      </a:r>
                      <a:br>
                        <a:rPr lang="en-US" altLang="zh-CN" dirty="0"/>
                      </a:br>
                      <a:r>
                        <a:rPr lang="en-US" altLang="zh-CN" dirty="0"/>
                        <a:t>Inverse Compton-like Scattering…(     )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68536427"/>
                  </a:ext>
                </a:extLst>
              </a:tr>
            </a:tbl>
          </a:graphicData>
        </a:graphic>
      </p:graphicFrame>
      <p:pic>
        <p:nvPicPr>
          <p:cNvPr id="15" name="图片 14">
            <a:extLst>
              <a:ext uri="{FF2B5EF4-FFF2-40B4-BE49-F238E27FC236}">
                <a16:creationId xmlns:a16="http://schemas.microsoft.com/office/drawing/2014/main" id="{5C687B4B-938D-AFEB-1F08-6465B3D8034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90691" y="3778401"/>
            <a:ext cx="280236" cy="22860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B517A94C-C5DA-FFE0-CF31-C00A79148C7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96233" y="3800822"/>
            <a:ext cx="280236" cy="2159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C7FD95CC-D7BE-F55D-379D-D82581B5C57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54388" y="2848864"/>
            <a:ext cx="291912" cy="22860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6FF41380-EDE8-7DF9-3874-44E82A0411A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31011" y="2990405"/>
            <a:ext cx="291912" cy="22860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100E131D-FE1E-E00E-0AED-5241E5FD6C9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61192" y="3912293"/>
            <a:ext cx="280236" cy="215900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483AE495-259F-76C5-73F0-48EA4C83FF2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757603" y="4974077"/>
            <a:ext cx="303589" cy="215900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6ACD8089-532B-67DB-3710-62E9BD0EE56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54388" y="4718739"/>
            <a:ext cx="291912" cy="228600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2456EA07-F9F0-4107-D3BF-6E1209B94D7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96233" y="5249132"/>
            <a:ext cx="280236" cy="215900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887E2769-4AF7-E3E8-7BAC-6FDBB921783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716295" y="4640560"/>
            <a:ext cx="829030" cy="228600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CC9BE275-9D88-2042-143A-0323799E42A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727971" y="5060659"/>
            <a:ext cx="805677" cy="215900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A04F1DF5-DEA8-08FD-04C5-5F4E3DABC4E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990691" y="2836164"/>
            <a:ext cx="317500" cy="25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0270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374511-0536-7D14-72DA-EA18383805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F4699BE4-9363-37B0-A20B-5A71D703E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6287C-930E-5D43-B9D8-CB35E9CE702C}" type="slidenum">
              <a:rPr kumimoji="1" lang="zh-CN" altLang="en-US" smtClean="0"/>
              <a:t>12</a:t>
            </a:fld>
            <a:endParaRPr kumimoji="1"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980BA9F7-64D0-42AD-002D-D560F28264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317" y="1091160"/>
            <a:ext cx="2991258" cy="299125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81350E7E-4922-946F-2F6E-6EA9150A15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793" y="4271211"/>
            <a:ext cx="3163782" cy="2502568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1D5ABFA8-335D-9DD7-87D3-1B7E533618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9307" y="1091160"/>
            <a:ext cx="7065851" cy="5181624"/>
          </a:xfrm>
          <a:prstGeom prst="rect">
            <a:avLst/>
          </a:prstGeom>
        </p:spPr>
      </p:pic>
      <p:sp>
        <p:nvSpPr>
          <p:cNvPr id="13" name="标题 2">
            <a:extLst>
              <a:ext uri="{FF2B5EF4-FFF2-40B4-BE49-F238E27FC236}">
                <a16:creationId xmlns:a16="http://schemas.microsoft.com/office/drawing/2014/main" id="{DCC1A1BA-7789-4794-ABEE-40903F93868C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058400" cy="10272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 cap="all" baseline="0">
                <a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SimHei" panose="02010609060101010101" pitchFamily="49" charset="-122"/>
                <a:ea typeface="SimHei" panose="02010609060101010101" pitchFamily="49" charset="-122"/>
                <a:cs typeface="+mj-cs"/>
              </a:defRPr>
            </a:lvl1pPr>
          </a:lstStyle>
          <a:p>
            <a:r>
              <a:rPr kumimoji="1" lang="en" altLang="zh-CN" sz="3600" cap="none">
                <a:latin typeface="Times New Roman" panose="02020603050405020304" pitchFamily="18" charset="0"/>
                <a:cs typeface="Times New Roman" panose="02020603050405020304" pitchFamily="18" charset="0"/>
              </a:rPr>
              <a:t>	Physical Potential for Axion-like Particles</a:t>
            </a:r>
            <a:endParaRPr kumimoji="1" lang="zh-CN" altLang="en-US" sz="36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7FFBC63B-2BDE-6D3E-8DA3-4959E86B6E07}"/>
              </a:ext>
            </a:extLst>
          </p:cNvPr>
          <p:cNvSpPr txBox="1"/>
          <p:nvPr/>
        </p:nvSpPr>
        <p:spPr>
          <a:xfrm rot="19496071">
            <a:off x="5754746" y="2970038"/>
            <a:ext cx="4826972" cy="917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5400" dirty="0">
                <a:solidFill>
                  <a:schemeClr val="tx2">
                    <a:alpha val="50000"/>
                  </a:schemeClr>
                </a:solidFill>
              </a:rPr>
              <a:t>Preliminary</a:t>
            </a:r>
            <a:endParaRPr kumimoji="1" lang="zh-CN" altLang="en-US" dirty="0">
              <a:solidFill>
                <a:schemeClr val="tx2"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0225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946EACD5-C637-F3CC-EC81-B98628BCA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6287C-930E-5D43-B9D8-CB35E9CE702C}" type="slidenum">
              <a:rPr kumimoji="1" lang="zh-CN" altLang="en-US" smtClean="0"/>
              <a:t>13</a:t>
            </a:fld>
            <a:endParaRPr kumimoji="1" lang="zh-CN" altLang="en-US"/>
          </a:p>
        </p:txBody>
      </p:sp>
      <p:pic>
        <p:nvPicPr>
          <p:cNvPr id="4" name="图片 25">
            <a:extLst>
              <a:ext uri="{FF2B5EF4-FFF2-40B4-BE49-F238E27FC236}">
                <a16:creationId xmlns:a16="http://schemas.microsoft.com/office/drawing/2014/main" id="{457D8350-F8D6-C2CE-0950-A1A56CB3DE2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18124" y="1556792"/>
            <a:ext cx="7563961" cy="4721521"/>
          </a:xfrm>
          <a:prstGeom prst="rect">
            <a:avLst/>
          </a:prstGeom>
        </p:spPr>
      </p:pic>
      <p:sp>
        <p:nvSpPr>
          <p:cNvPr id="5" name="矩形: 圆角 6">
            <a:extLst>
              <a:ext uri="{FF2B5EF4-FFF2-40B4-BE49-F238E27FC236}">
                <a16:creationId xmlns:a16="http://schemas.microsoft.com/office/drawing/2014/main" id="{B2E62CF0-5822-8DCE-BF28-74DF94A772B0}"/>
              </a:ext>
            </a:extLst>
          </p:cNvPr>
          <p:cNvSpPr/>
          <p:nvPr/>
        </p:nvSpPr>
        <p:spPr>
          <a:xfrm>
            <a:off x="1055671" y="2264279"/>
            <a:ext cx="3007328" cy="525303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5">
                <a:lumMod val="75000"/>
              </a:schemeClr>
            </a:solidFill>
          </a:ln>
          <a:effectLst>
            <a:glow rad="50800">
              <a:schemeClr val="bg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/>
                </a:solidFill>
              </a:rPr>
              <a:t>Cooling System</a:t>
            </a:r>
          </a:p>
        </p:txBody>
      </p:sp>
      <p:sp>
        <p:nvSpPr>
          <p:cNvPr id="6" name="矩形: 圆角 27">
            <a:extLst>
              <a:ext uri="{FF2B5EF4-FFF2-40B4-BE49-F238E27FC236}">
                <a16:creationId xmlns:a16="http://schemas.microsoft.com/office/drawing/2014/main" id="{27E90A3F-E5B6-A0FF-F61A-554DE9BFD17A}"/>
              </a:ext>
            </a:extLst>
          </p:cNvPr>
          <p:cNvSpPr/>
          <p:nvPr/>
        </p:nvSpPr>
        <p:spPr>
          <a:xfrm>
            <a:off x="318124" y="5512416"/>
            <a:ext cx="4199305" cy="525303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5">
                <a:lumMod val="75000"/>
              </a:schemeClr>
            </a:solidFill>
          </a:ln>
          <a:effectLst>
            <a:glow rad="50800">
              <a:schemeClr val="bg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/>
                </a:solidFill>
              </a:rPr>
              <a:t>Circulation and Getter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pic>
        <p:nvPicPr>
          <p:cNvPr id="7" name="图片 32">
            <a:extLst>
              <a:ext uri="{FF2B5EF4-FFF2-40B4-BE49-F238E27FC236}">
                <a16:creationId xmlns:a16="http://schemas.microsoft.com/office/drawing/2014/main" id="{3DC88D0E-20F7-D161-A11E-CDA70877E2A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4598" y="1260578"/>
            <a:ext cx="1904566" cy="3164523"/>
          </a:xfrm>
          <a:prstGeom prst="rect">
            <a:avLst/>
          </a:prstGeom>
        </p:spPr>
      </p:pic>
      <p:pic>
        <p:nvPicPr>
          <p:cNvPr id="8" name="图片 33">
            <a:extLst>
              <a:ext uri="{FF2B5EF4-FFF2-40B4-BE49-F238E27FC236}">
                <a16:creationId xmlns:a16="http://schemas.microsoft.com/office/drawing/2014/main" id="{3E7BEF7D-0DBF-20C6-1817-73B72F002CC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4" r="8989"/>
          <a:stretch/>
        </p:blipFill>
        <p:spPr>
          <a:xfrm>
            <a:off x="9842998" y="1260578"/>
            <a:ext cx="2085649" cy="3164666"/>
          </a:xfrm>
          <a:prstGeom prst="rect">
            <a:avLst/>
          </a:prstGeom>
        </p:spPr>
      </p:pic>
      <p:pic>
        <p:nvPicPr>
          <p:cNvPr id="9" name="图片 35">
            <a:extLst>
              <a:ext uri="{FF2B5EF4-FFF2-40B4-BE49-F238E27FC236}">
                <a16:creationId xmlns:a16="http://schemas.microsoft.com/office/drawing/2014/main" id="{E31699DA-3B8A-2F46-4C79-5FF2E36C40E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36" b="12864"/>
          <a:stretch/>
        </p:blipFill>
        <p:spPr>
          <a:xfrm>
            <a:off x="7817080" y="4581496"/>
            <a:ext cx="4111568" cy="1861841"/>
          </a:xfrm>
          <a:prstGeom prst="rect">
            <a:avLst/>
          </a:prstGeom>
        </p:spPr>
      </p:pic>
      <p:sp>
        <p:nvSpPr>
          <p:cNvPr id="10" name="思想气泡: 云 31">
            <a:extLst>
              <a:ext uri="{FF2B5EF4-FFF2-40B4-BE49-F238E27FC236}">
                <a16:creationId xmlns:a16="http://schemas.microsoft.com/office/drawing/2014/main" id="{4C30FE4E-076F-A2B9-EAF0-78E826EEFEF3}"/>
              </a:ext>
            </a:extLst>
          </p:cNvPr>
          <p:cNvSpPr/>
          <p:nvPr/>
        </p:nvSpPr>
        <p:spPr>
          <a:xfrm>
            <a:off x="8747654" y="4640751"/>
            <a:ext cx="2801898" cy="671541"/>
          </a:xfrm>
          <a:prstGeom prst="cloudCallout">
            <a:avLst>
              <a:gd name="adj1" fmla="val -52130"/>
              <a:gd name="adj2" fmla="val 93548"/>
            </a:avLst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5">
                <a:lumMod val="75000"/>
              </a:schemeClr>
            </a:solidFill>
          </a:ln>
          <a:effectLst>
            <a:glow rad="50800">
              <a:schemeClr val="bg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solidFill>
                  <a:schemeClr val="tx1"/>
                </a:solidFill>
              </a:rPr>
              <a:t>Calibration Sources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cxnSp>
        <p:nvCxnSpPr>
          <p:cNvPr id="11" name="直接箭头连接符 49">
            <a:extLst>
              <a:ext uri="{FF2B5EF4-FFF2-40B4-BE49-F238E27FC236}">
                <a16:creationId xmlns:a16="http://schemas.microsoft.com/office/drawing/2014/main" id="{CE4B9B84-58D1-18FE-1B95-1628FF1F392F}"/>
              </a:ext>
            </a:extLst>
          </p:cNvPr>
          <p:cNvCxnSpPr>
            <a:cxnSpLocks/>
            <a:stCxn id="15" idx="3"/>
          </p:cNvCxnSpPr>
          <p:nvPr/>
        </p:nvCxnSpPr>
        <p:spPr>
          <a:xfrm>
            <a:off x="5910497" y="3225942"/>
            <a:ext cx="1937278" cy="0"/>
          </a:xfrm>
          <a:prstGeom prst="straightConnector1">
            <a:avLst/>
          </a:prstGeom>
          <a:ln w="76200">
            <a:tailEnd type="triangle"/>
          </a:ln>
          <a:effectLst>
            <a:glow rad="101600">
              <a:schemeClr val="bg1">
                <a:alpha val="7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52">
            <a:extLst>
              <a:ext uri="{FF2B5EF4-FFF2-40B4-BE49-F238E27FC236}">
                <a16:creationId xmlns:a16="http://schemas.microsoft.com/office/drawing/2014/main" id="{149BA23F-36A3-D0A7-C8D2-AD493D793A15}"/>
              </a:ext>
            </a:extLst>
          </p:cNvPr>
          <p:cNvCxnSpPr>
            <a:cxnSpLocks/>
            <a:stCxn id="16" idx="3"/>
          </p:cNvCxnSpPr>
          <p:nvPr/>
        </p:nvCxnSpPr>
        <p:spPr>
          <a:xfrm flipV="1">
            <a:off x="7648237" y="4166259"/>
            <a:ext cx="2565211" cy="30438"/>
          </a:xfrm>
          <a:prstGeom prst="straightConnector1">
            <a:avLst/>
          </a:prstGeom>
          <a:ln w="76200">
            <a:tailEnd type="triangle"/>
          </a:ln>
          <a:effectLst>
            <a:glow rad="101600">
              <a:schemeClr val="bg1">
                <a:alpha val="7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7">
            <a:extLst>
              <a:ext uri="{FF2B5EF4-FFF2-40B4-BE49-F238E27FC236}">
                <a16:creationId xmlns:a16="http://schemas.microsoft.com/office/drawing/2014/main" id="{9FC69823-2AAA-85B9-C289-4738E854BF86}"/>
              </a:ext>
            </a:extLst>
          </p:cNvPr>
          <p:cNvCxnSpPr>
            <a:cxnSpLocks/>
            <a:stCxn id="15" idx="2"/>
          </p:cNvCxnSpPr>
          <p:nvPr/>
        </p:nvCxnSpPr>
        <p:spPr>
          <a:xfrm>
            <a:off x="4922129" y="3512497"/>
            <a:ext cx="64619" cy="675108"/>
          </a:xfrm>
          <a:prstGeom prst="straightConnector1">
            <a:avLst/>
          </a:prstGeom>
          <a:ln w="76200">
            <a:tailEnd type="triangle"/>
          </a:ln>
          <a:effectLst>
            <a:glow rad="101600">
              <a:schemeClr val="bg1">
                <a:alpha val="7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21">
            <a:extLst>
              <a:ext uri="{FF2B5EF4-FFF2-40B4-BE49-F238E27FC236}">
                <a16:creationId xmlns:a16="http://schemas.microsoft.com/office/drawing/2014/main" id="{0C784898-B060-6CAC-91FF-BE8C5AC41683}"/>
              </a:ext>
            </a:extLst>
          </p:cNvPr>
          <p:cNvCxnSpPr>
            <a:cxnSpLocks/>
          </p:cNvCxnSpPr>
          <p:nvPr/>
        </p:nvCxnSpPr>
        <p:spPr>
          <a:xfrm>
            <a:off x="6577530" y="4459348"/>
            <a:ext cx="0" cy="675108"/>
          </a:xfrm>
          <a:prstGeom prst="straightConnector1">
            <a:avLst/>
          </a:prstGeom>
          <a:ln w="76200">
            <a:tailEnd type="triangle"/>
          </a:ln>
          <a:effectLst>
            <a:glow rad="101600">
              <a:schemeClr val="bg1">
                <a:alpha val="7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: 圆角 4">
            <a:extLst>
              <a:ext uri="{FF2B5EF4-FFF2-40B4-BE49-F238E27FC236}">
                <a16:creationId xmlns:a16="http://schemas.microsoft.com/office/drawing/2014/main" id="{81692DBE-5FFB-E09B-8B5C-28F37B60E5F9}"/>
              </a:ext>
            </a:extLst>
          </p:cNvPr>
          <p:cNvSpPr/>
          <p:nvPr/>
        </p:nvSpPr>
        <p:spPr>
          <a:xfrm>
            <a:off x="3933761" y="2939387"/>
            <a:ext cx="1976736" cy="573110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5">
                <a:lumMod val="75000"/>
              </a:schemeClr>
            </a:solidFill>
          </a:ln>
          <a:effectLst>
            <a:glow rad="50800">
              <a:schemeClr val="bg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/>
                </a:solidFill>
              </a:rPr>
              <a:t>TPC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16" name="矩形: 圆角 28">
            <a:extLst>
              <a:ext uri="{FF2B5EF4-FFF2-40B4-BE49-F238E27FC236}">
                <a16:creationId xmlns:a16="http://schemas.microsoft.com/office/drawing/2014/main" id="{85ACC8D1-5213-0F30-0EEA-0B770A99B2AD}"/>
              </a:ext>
            </a:extLst>
          </p:cNvPr>
          <p:cNvSpPr/>
          <p:nvPr/>
        </p:nvSpPr>
        <p:spPr>
          <a:xfrm>
            <a:off x="5735961" y="3934045"/>
            <a:ext cx="1912276" cy="525303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5">
                <a:lumMod val="75000"/>
              </a:schemeClr>
            </a:solidFill>
          </a:ln>
          <a:effectLst>
            <a:glow rad="50800">
              <a:schemeClr val="bg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/>
                </a:solidFill>
              </a:rPr>
              <a:t>DAQ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17" name="思想气泡: 云 29">
            <a:extLst>
              <a:ext uri="{FF2B5EF4-FFF2-40B4-BE49-F238E27FC236}">
                <a16:creationId xmlns:a16="http://schemas.microsoft.com/office/drawing/2014/main" id="{4EA56596-AD54-DCAF-C34E-6AFD0B97BF4E}"/>
              </a:ext>
            </a:extLst>
          </p:cNvPr>
          <p:cNvSpPr/>
          <p:nvPr/>
        </p:nvSpPr>
        <p:spPr>
          <a:xfrm>
            <a:off x="4908674" y="1432441"/>
            <a:ext cx="2965236" cy="962236"/>
          </a:xfrm>
          <a:prstGeom prst="cloudCallout">
            <a:avLst>
              <a:gd name="adj1" fmla="val -54972"/>
              <a:gd name="adj2" fmla="val 81907"/>
            </a:avLst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5">
                <a:lumMod val="75000"/>
              </a:schemeClr>
            </a:solidFill>
          </a:ln>
          <a:effectLst>
            <a:glow rad="50800">
              <a:schemeClr val="bg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/>
                </a:solidFill>
              </a:rPr>
              <a:t>Slow Control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18" name="标题 2">
            <a:extLst>
              <a:ext uri="{FF2B5EF4-FFF2-40B4-BE49-F238E27FC236}">
                <a16:creationId xmlns:a16="http://schemas.microsoft.com/office/drawing/2014/main" id="{23155B08-E7DA-EBC4-B2C8-006DC0C93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058400" cy="1027289"/>
          </a:xfrm>
        </p:spPr>
        <p:txBody>
          <a:bodyPr>
            <a:normAutofit/>
          </a:bodyPr>
          <a:lstStyle/>
          <a:p>
            <a:r>
              <a:rPr kumimoji="1" lang="en" altLang="zh-C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Relics</a:t>
            </a:r>
            <a:r>
              <a:rPr kumimoji="1" lang="zh-CN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Prototype</a:t>
            </a:r>
            <a:endParaRPr kumimoji="1" lang="zh-CN" altLang="en-US" sz="36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30777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317E9578-2E1A-6686-BD89-F9E001D62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6287C-930E-5D43-B9D8-CB35E9CE702C}" type="slidenum">
              <a:rPr kumimoji="1" lang="zh-CN" altLang="en-US" smtClean="0"/>
              <a:t>14</a:t>
            </a:fld>
            <a:endParaRPr kumimoji="1"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2476C38-4739-CE9F-472C-D11323F3A93D}"/>
              </a:ext>
            </a:extLst>
          </p:cNvPr>
          <p:cNvSpPr txBox="1"/>
          <p:nvPr/>
        </p:nvSpPr>
        <p:spPr>
          <a:xfrm>
            <a:off x="355392" y="1134029"/>
            <a:ext cx="4309583" cy="874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dirty="0">
                <a:cs typeface="Times New Roman" panose="02020603050405020304" pitchFamily="18" charset="0"/>
              </a:rPr>
              <a:t>Active Volume with </a:t>
            </a:r>
            <a:r>
              <a:rPr lang="en-US" altLang="zh-CN" b="1" dirty="0">
                <a:solidFill>
                  <a:srgbClr val="C00000"/>
                </a:solidFill>
                <a:cs typeface="Times New Roman" panose="02020603050405020304" pitchFamily="18" charset="0"/>
              </a:rPr>
              <a:t>0.56 kg </a:t>
            </a:r>
            <a:r>
              <a:rPr lang="en-US" altLang="zh-CN" b="1" dirty="0" err="1">
                <a:solidFill>
                  <a:srgbClr val="C00000"/>
                </a:solidFill>
                <a:cs typeface="Times New Roman" panose="02020603050405020304" pitchFamily="18" charset="0"/>
              </a:rPr>
              <a:t>LXe</a:t>
            </a:r>
            <a:endParaRPr lang="en-US" altLang="zh-CN" b="1" dirty="0">
              <a:solidFill>
                <a:srgbClr val="C00000"/>
              </a:solidFill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dirty="0">
                <a:cs typeface="Times New Roman" panose="02020603050405020304" pitchFamily="18" charset="0"/>
              </a:rPr>
              <a:t>Hamamatsu R8520-406 </a:t>
            </a:r>
            <a:r>
              <a:rPr lang="en-US" altLang="zh-CN" b="1" dirty="0">
                <a:solidFill>
                  <a:srgbClr val="C00000"/>
                </a:solidFill>
                <a:cs typeface="Times New Roman" panose="02020603050405020304" pitchFamily="18" charset="0"/>
              </a:rPr>
              <a:t>PMT×14</a:t>
            </a:r>
            <a:endParaRPr lang="zh-CN" altLang="en-US" b="1" dirty="0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DF317704-5D7D-70BC-345E-9A5FF832A4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8401" y="1053078"/>
            <a:ext cx="3776723" cy="2375173"/>
          </a:xfrm>
          <a:prstGeom prst="rect">
            <a:avLst/>
          </a:prstGeom>
        </p:spPr>
      </p:pic>
      <p:sp>
        <p:nvSpPr>
          <p:cNvPr id="10" name="标题 2">
            <a:extLst>
              <a:ext uri="{FF2B5EF4-FFF2-40B4-BE49-F238E27FC236}">
                <a16:creationId xmlns:a16="http://schemas.microsoft.com/office/drawing/2014/main" id="{2A2DE642-DD2A-5DD1-3FBB-45836B006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058400" cy="1027289"/>
          </a:xfrm>
        </p:spPr>
        <p:txBody>
          <a:bodyPr>
            <a:normAutofit/>
          </a:bodyPr>
          <a:lstStyle/>
          <a:p>
            <a:r>
              <a:rPr kumimoji="1" lang="en" altLang="zh-C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Relics</a:t>
            </a:r>
            <a:r>
              <a:rPr kumimoji="1" lang="zh-CN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Prototype</a:t>
            </a:r>
            <a:endParaRPr kumimoji="1" lang="zh-CN" altLang="en-US" sz="36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07D9BD9F-350F-8F73-A645-BC59AE1897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73"/>
          <a:stretch>
            <a:fillRect/>
          </a:stretch>
        </p:blipFill>
        <p:spPr>
          <a:xfrm>
            <a:off x="4394973" y="3727893"/>
            <a:ext cx="3997537" cy="2910016"/>
          </a:xfrm>
          <a:prstGeom prst="rect">
            <a:avLst/>
          </a:prstGeom>
        </p:spPr>
      </p:pic>
      <p:sp>
        <p:nvSpPr>
          <p:cNvPr id="14" name="六边形 13">
            <a:extLst>
              <a:ext uri="{FF2B5EF4-FFF2-40B4-BE49-F238E27FC236}">
                <a16:creationId xmlns:a16="http://schemas.microsoft.com/office/drawing/2014/main" id="{A057FFFD-1A7B-6635-CFE6-57E6193AD775}"/>
              </a:ext>
            </a:extLst>
          </p:cNvPr>
          <p:cNvSpPr/>
          <p:nvPr/>
        </p:nvSpPr>
        <p:spPr>
          <a:xfrm>
            <a:off x="7153679" y="4443336"/>
            <a:ext cx="1130498" cy="974568"/>
          </a:xfrm>
          <a:prstGeom prst="hexagon">
            <a:avLst/>
          </a:prstGeom>
          <a:solidFill>
            <a:srgbClr val="F070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3B5E4177-2C8D-DCD5-C15D-F8895E18AD78}"/>
              </a:ext>
            </a:extLst>
          </p:cNvPr>
          <p:cNvSpPr txBox="1"/>
          <p:nvPr/>
        </p:nvSpPr>
        <p:spPr>
          <a:xfrm>
            <a:off x="7288097" y="4524195"/>
            <a:ext cx="99752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/>
              <a:t>Run7</a:t>
            </a:r>
          </a:p>
          <a:p>
            <a:pPr algn="ctr"/>
            <a:r>
              <a:rPr lang="en-US" altLang="zh-CN" sz="1400" b="1" dirty="0"/>
              <a:t>~45 PE</a:t>
            </a:r>
            <a:br>
              <a:rPr lang="en-US" altLang="zh-CN" sz="1400" b="1" dirty="0"/>
            </a:br>
            <a:r>
              <a:rPr lang="en-US" altLang="zh-CN" sz="1400" b="1" dirty="0"/>
              <a:t>@5000V</a:t>
            </a:r>
            <a:endParaRPr lang="zh-CN" altLang="en-US" sz="1400" b="1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9B3F4E99-4385-4746-87ED-4B53AF776E66}"/>
              </a:ext>
            </a:extLst>
          </p:cNvPr>
          <p:cNvSpPr txBox="1"/>
          <p:nvPr/>
        </p:nvSpPr>
        <p:spPr>
          <a:xfrm>
            <a:off x="4482548" y="6442632"/>
            <a:ext cx="5710532" cy="457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/>
              <a:t> </a:t>
            </a:r>
          </a:p>
        </p:txBody>
      </p:sp>
      <p:pic>
        <p:nvPicPr>
          <p:cNvPr id="9" name="Picture 159">
            <a:extLst>
              <a:ext uri="{FF2B5EF4-FFF2-40B4-BE49-F238E27FC236}">
                <a16:creationId xmlns:a16="http://schemas.microsoft.com/office/drawing/2014/main" id="{2ACD121C-7DA8-E2CA-4512-780F66E48E5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46" y="2285313"/>
            <a:ext cx="4405697" cy="3987471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CBA9F8F1-4BFD-096F-967F-CCEFB8C1EED8}"/>
              </a:ext>
            </a:extLst>
          </p:cNvPr>
          <p:cNvSpPr txBox="1"/>
          <p:nvPr/>
        </p:nvSpPr>
        <p:spPr>
          <a:xfrm>
            <a:off x="8526929" y="4390507"/>
            <a:ext cx="3623526" cy="2119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dirty="0"/>
              <a:t>Single PE trigger </a:t>
            </a:r>
            <a:r>
              <a:rPr lang="en-US" altLang="zh-CN" b="1" dirty="0">
                <a:solidFill>
                  <a:srgbClr val="C00000"/>
                </a:solidFill>
              </a:rPr>
              <a:t>rate &gt; 90%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dirty="0"/>
              <a:t>Sufficient </a:t>
            </a:r>
            <a:r>
              <a:rPr lang="en-US" altLang="zh-CN" b="1" dirty="0">
                <a:solidFill>
                  <a:srgbClr val="C00000"/>
                </a:solidFill>
              </a:rPr>
              <a:t>Single-Electron</a:t>
            </a:r>
            <a:r>
              <a:rPr lang="en-US" altLang="zh-CN" dirty="0"/>
              <a:t> detection efficiency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dirty="0">
                <a:cs typeface="Times New Roman" panose="02020603050405020304" pitchFamily="18" charset="0"/>
              </a:rPr>
              <a:t>Ar-37 </a:t>
            </a:r>
            <a:r>
              <a:rPr lang="en-US" altLang="zh-CN" b="1" dirty="0">
                <a:solidFill>
                  <a:srgbClr val="C00000"/>
                </a:solidFill>
                <a:cs typeface="Times New Roman" panose="02020603050405020304" pitchFamily="18" charset="0"/>
              </a:rPr>
              <a:t>2.82 keV </a:t>
            </a:r>
            <a:r>
              <a:rPr lang="en-US" altLang="zh-CN" dirty="0">
                <a:cs typeface="Times New Roman" panose="02020603050405020304" pitchFamily="18" charset="0"/>
              </a:rPr>
              <a:t>and Kr-83m 41.5 keV calibrated</a:t>
            </a:r>
            <a:endParaRPr lang="zh-CN" altLang="en-US" dirty="0">
              <a:cs typeface="Times New Roman" panose="02020603050405020304" pitchFamily="18" charset="0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DE582790-DCD0-B200-67C3-C2A4C87FF42A}"/>
              </a:ext>
            </a:extLst>
          </p:cNvPr>
          <p:cNvGrpSpPr>
            <a:grpSpLocks noChangeAspect="1"/>
          </p:cNvGrpSpPr>
          <p:nvPr/>
        </p:nvGrpSpPr>
        <p:grpSpPr>
          <a:xfrm>
            <a:off x="8284177" y="1029156"/>
            <a:ext cx="4037921" cy="3240306"/>
            <a:chOff x="1047615" y="1484028"/>
            <a:chExt cx="5730546" cy="4598586"/>
          </a:xfrm>
        </p:grpSpPr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id="{77B7F2EE-7FD9-6701-7837-A191B9B523E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7615" y="1484028"/>
              <a:ext cx="5730546" cy="4598586"/>
            </a:xfrm>
            <a:prstGeom prst="rect">
              <a:avLst/>
            </a:prstGeom>
          </p:spPr>
        </p:pic>
        <p:cxnSp>
          <p:nvCxnSpPr>
            <p:cNvPr id="16" name="直接箭头连接符 13">
              <a:extLst>
                <a:ext uri="{FF2B5EF4-FFF2-40B4-BE49-F238E27FC236}">
                  <a16:creationId xmlns:a16="http://schemas.microsoft.com/office/drawing/2014/main" id="{AD8A2F50-3D65-4B40-E500-E3242F39B9CE}"/>
                </a:ext>
              </a:extLst>
            </p:cNvPr>
            <p:cNvCxnSpPr>
              <a:cxnSpLocks/>
            </p:cNvCxnSpPr>
            <p:nvPr/>
          </p:nvCxnSpPr>
          <p:spPr>
            <a:xfrm>
              <a:off x="2746499" y="3303888"/>
              <a:ext cx="0" cy="479433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  <a:effectLst>
              <a:glow rad="63500">
                <a:schemeClr val="bg1">
                  <a:alpha val="8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3442E392-AA9F-D7EC-7A43-E62E341E7523}"/>
                </a:ext>
              </a:extLst>
            </p:cNvPr>
            <p:cNvSpPr txBox="1"/>
            <p:nvPr/>
          </p:nvSpPr>
          <p:spPr>
            <a:xfrm>
              <a:off x="2209295" y="2296766"/>
              <a:ext cx="1240968" cy="1048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solidFill>
                    <a:srgbClr val="FF0000"/>
                  </a:solidFill>
                  <a:effectLst>
                    <a:glow rad="127000">
                      <a:schemeClr val="bg1"/>
                    </a:glow>
                  </a:effectLst>
                </a:rPr>
                <a:t>Ar37</a:t>
              </a:r>
            </a:p>
            <a:p>
              <a:r>
                <a:rPr lang="en-US" altLang="zh-CN" sz="1400" b="1" dirty="0">
                  <a:solidFill>
                    <a:srgbClr val="FF0000"/>
                  </a:solidFill>
                  <a:effectLst>
                    <a:glow rad="127000">
                      <a:schemeClr val="bg1"/>
                    </a:glow>
                  </a:effectLst>
                </a:rPr>
                <a:t>2.82 keV</a:t>
              </a:r>
              <a:endParaRPr lang="zh-CN" altLang="en-US" sz="1400" b="1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</a:endParaRPr>
            </a:p>
          </p:txBody>
        </p:sp>
        <p:cxnSp>
          <p:nvCxnSpPr>
            <p:cNvPr id="18" name="直接箭头连接符 15">
              <a:extLst>
                <a:ext uri="{FF2B5EF4-FFF2-40B4-BE49-F238E27FC236}">
                  <a16:creationId xmlns:a16="http://schemas.microsoft.com/office/drawing/2014/main" id="{0132B467-C423-CD69-7010-B836578BF88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96410" y="3515096"/>
              <a:ext cx="0" cy="401889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  <a:effectLst>
              <a:glow rad="63500">
                <a:schemeClr val="bg1">
                  <a:alpha val="8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35207712-7B15-55EF-C475-B44E4EAABED8}"/>
                </a:ext>
              </a:extLst>
            </p:cNvPr>
            <p:cNvSpPr txBox="1"/>
            <p:nvPr/>
          </p:nvSpPr>
          <p:spPr>
            <a:xfrm>
              <a:off x="4044207" y="3916984"/>
              <a:ext cx="1104405" cy="1048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solidFill>
                    <a:srgbClr val="FF0000"/>
                  </a:solidFill>
                  <a:effectLst>
                    <a:glow rad="127000">
                      <a:schemeClr val="bg1"/>
                    </a:glow>
                  </a:effectLst>
                </a:rPr>
                <a:t>Kr83m</a:t>
              </a:r>
              <a:br>
                <a:rPr lang="en-US" altLang="zh-CN" sz="1400" b="1" dirty="0">
                  <a:solidFill>
                    <a:srgbClr val="FF0000"/>
                  </a:solidFill>
                  <a:effectLst>
                    <a:glow rad="127000">
                      <a:schemeClr val="bg1"/>
                    </a:glow>
                  </a:effectLst>
                </a:rPr>
              </a:br>
              <a:r>
                <a:rPr lang="en-US" altLang="zh-CN" sz="1400" b="1" dirty="0">
                  <a:solidFill>
                    <a:srgbClr val="FF0000"/>
                  </a:solidFill>
                  <a:effectLst>
                    <a:glow rad="127000">
                      <a:schemeClr val="bg1"/>
                    </a:glow>
                  </a:effectLst>
                </a:rPr>
                <a:t>41.5 keV</a:t>
              </a:r>
              <a:endParaRPr lang="zh-CN" altLang="en-US" sz="1400" b="1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78365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17530F-C454-BE31-E0F4-E65BCACEDC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095383B4-939F-D387-5B80-CCD3CA0B1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6287C-930E-5D43-B9D8-CB35E9CE702C}" type="slidenum">
              <a:rPr kumimoji="1" lang="zh-CN" altLang="en-US" smtClean="0"/>
              <a:t>15</a:t>
            </a:fld>
            <a:endParaRPr kumimoji="1" lang="zh-CN" altLang="en-US"/>
          </a:p>
        </p:txBody>
      </p:sp>
      <p:sp>
        <p:nvSpPr>
          <p:cNvPr id="59" name="标题 1">
            <a:extLst>
              <a:ext uri="{FF2B5EF4-FFF2-40B4-BE49-F238E27FC236}">
                <a16:creationId xmlns:a16="http://schemas.microsoft.com/office/drawing/2014/main" id="{E8D0B277-37FC-FCEB-C6C5-395F3415F1C1}"/>
              </a:ext>
            </a:extLst>
          </p:cNvPr>
          <p:cNvSpPr txBox="1">
            <a:spLocks/>
          </p:cNvSpPr>
          <p:nvPr/>
        </p:nvSpPr>
        <p:spPr>
          <a:xfrm>
            <a:off x="-27490" y="0"/>
            <a:ext cx="9864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 cap="all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SimHei" panose="02010609060101010101" pitchFamily="49" charset="-122"/>
                <a:ea typeface="SimHei" panose="02010609060101010101" pitchFamily="49" charset="-122"/>
                <a:cs typeface="+mj-cs"/>
              </a:defRPr>
            </a:lvl1pPr>
          </a:lstStyle>
          <a:p>
            <a:r>
              <a:rPr lang="en-US" altLang="zh-CN" sz="36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	Summary</a:t>
            </a:r>
            <a:endParaRPr kumimoji="1" lang="zh-CN" altLang="en-US" sz="36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7">
                <a:extLst>
                  <a:ext uri="{FF2B5EF4-FFF2-40B4-BE49-F238E27FC236}">
                    <a16:creationId xmlns:a16="http://schemas.microsoft.com/office/drawing/2014/main" id="{8FE10684-C908-9FAF-8C17-22D4D4E47115}"/>
                  </a:ext>
                </a:extLst>
              </p:cNvPr>
              <p:cNvSpPr txBox="1"/>
              <p:nvPr/>
            </p:nvSpPr>
            <p:spPr>
              <a:xfrm>
                <a:off x="598683" y="1236266"/>
                <a:ext cx="10513013" cy="4385467"/>
              </a:xfrm>
              <a:prstGeom prst="rect">
                <a:avLst/>
              </a:prstGeom>
              <a:noFill/>
            </p:spPr>
            <p:txBody>
              <a:bodyPr wrap="square">
                <a:no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itchFamily="2" charset="2"/>
                  <a:buChar char="n"/>
                </a:pPr>
                <a:r>
                  <a:rPr lang="en-US" altLang="zh-CN" sz="2000" dirty="0">
                    <a:cs typeface="Times New Roman" panose="02020603050405020304" pitchFamily="18" charset="0"/>
                  </a:rPr>
                  <a:t>RELICS is designed to detect CE</a:t>
                </a:r>
                <a14:m>
                  <m:oMath xmlns:m="http://schemas.openxmlformats.org/officeDocument/2006/math">
                    <m:r>
                      <a:rPr lang="en-US" altLang="zh-CN" sz="20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𝑣</m:t>
                    </m:r>
                  </m:oMath>
                </a14:m>
                <a:r>
                  <a:rPr lang="en-US" altLang="zh-CN" sz="2000" dirty="0">
                    <a:cs typeface="Times New Roman" panose="02020603050405020304" pitchFamily="18" charset="0"/>
                  </a:rPr>
                  <a:t>NS signals from reactor neutrinos using </a:t>
                </a:r>
                <a:r>
                  <a:rPr lang="en-US" altLang="zh-CN" sz="2000" dirty="0" err="1">
                    <a:cs typeface="Times New Roman" panose="02020603050405020304" pitchFamily="18" charset="0"/>
                  </a:rPr>
                  <a:t>LXe</a:t>
                </a:r>
                <a:r>
                  <a:rPr lang="en-US" altLang="zh-CN" sz="2000" dirty="0">
                    <a:cs typeface="Times New Roman" panose="02020603050405020304" pitchFamily="18" charset="0"/>
                  </a:rPr>
                  <a:t>-TPC detector</a:t>
                </a:r>
              </a:p>
              <a:p>
                <a:pPr marL="285750" indent="-285750">
                  <a:lnSpc>
                    <a:spcPct val="150000"/>
                  </a:lnSpc>
                  <a:buFont typeface="Wingdings" pitchFamily="2" charset="2"/>
                  <a:buChar char="n"/>
                </a:pPr>
                <a:r>
                  <a:rPr lang="en-US" altLang="zh-CN" sz="2000" dirty="0">
                    <a:cs typeface="Times New Roman" panose="02020603050405020304" pitchFamily="18" charset="0"/>
                  </a:rPr>
                  <a:t>Energy ROI will be [0.3,1] keV, which poses a challenge to the detection capability of few-electrons events, especially under the S2-only signal mode</a:t>
                </a:r>
              </a:p>
              <a:p>
                <a:pPr marL="285750" indent="-285750">
                  <a:lnSpc>
                    <a:spcPct val="150000"/>
                  </a:lnSpc>
                  <a:buFont typeface="Wingdings" pitchFamily="2" charset="2"/>
                  <a:buChar char="n"/>
                </a:pPr>
                <a:r>
                  <a:rPr lang="en-US" altLang="zh-CN" sz="2000" dirty="0">
                    <a:cs typeface="Times New Roman" panose="02020603050405020304" pitchFamily="18" charset="0"/>
                  </a:rPr>
                  <a:t>Delayed-electrons pile-up events will be the dominant background, but can be suppressed by waveform and pattern-spacetime cuts.</a:t>
                </a:r>
              </a:p>
              <a:p>
                <a:pPr marL="285750" indent="-285750">
                  <a:lnSpc>
                    <a:spcPct val="150000"/>
                  </a:lnSpc>
                  <a:buFont typeface="Wingdings" pitchFamily="2" charset="2"/>
                  <a:buChar char="n"/>
                </a:pPr>
                <a:r>
                  <a:rPr lang="en-US" altLang="zh-CN" sz="2000" dirty="0">
                    <a:cs typeface="Times New Roman" panose="02020603050405020304" pitchFamily="18" charset="0"/>
                  </a:rPr>
                  <a:t>The prototype has verified the feasibility of each sub-system for the RELICS experiment and the capability to detect single-electron signals and signals from calibration sources in the low-energy region.</a:t>
                </a:r>
              </a:p>
            </p:txBody>
          </p:sp>
        </mc:Choice>
        <mc:Fallback xmlns="">
          <p:sp>
            <p:nvSpPr>
              <p:cNvPr id="58" name="TextBox 7">
                <a:extLst>
                  <a:ext uri="{FF2B5EF4-FFF2-40B4-BE49-F238E27FC236}">
                    <a16:creationId xmlns:a16="http://schemas.microsoft.com/office/drawing/2014/main" id="{8FE10684-C908-9FAF-8C17-22D4D4E471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683" y="1236266"/>
                <a:ext cx="10513013" cy="4385467"/>
              </a:xfrm>
              <a:prstGeom prst="rect">
                <a:avLst/>
              </a:prstGeom>
              <a:blipFill>
                <a:blip r:embed="rId3"/>
                <a:stretch>
                  <a:fillRect l="-4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096649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D50F8D6B-D312-61F4-BF69-4DEB1C22695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5291"/>
          <a:stretch>
            <a:fillRect/>
          </a:stretch>
        </p:blipFill>
        <p:spPr>
          <a:xfrm>
            <a:off x="2209800" y="1323267"/>
            <a:ext cx="7772400" cy="3775887"/>
          </a:xfrm>
          <a:prstGeom prst="rect">
            <a:avLst/>
          </a:prstGeom>
        </p:spPr>
      </p:pic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C9F8BAD-F07E-A6F0-8614-ECCF21B72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1128" y="6272784"/>
            <a:ext cx="640080" cy="365125"/>
          </a:xfrm>
        </p:spPr>
        <p:txBody>
          <a:bodyPr/>
          <a:lstStyle/>
          <a:p>
            <a:fld id="{B036287C-930E-5D43-B9D8-CB35E9CE702C}" type="slidenum">
              <a:rPr kumimoji="1" lang="zh-CN" altLang="en-US" smtClean="0"/>
              <a:t>16</a:t>
            </a:fld>
            <a:endParaRPr kumimoji="1" lang="zh-CN" altLang="en-US"/>
          </a:p>
        </p:txBody>
      </p:sp>
      <p:pic>
        <p:nvPicPr>
          <p:cNvPr id="9" name="Picture 12">
            <a:extLst>
              <a:ext uri="{FF2B5EF4-FFF2-40B4-BE49-F238E27FC236}">
                <a16:creationId xmlns:a16="http://schemas.microsoft.com/office/drawing/2014/main" id="{BC1B9B30-0B58-3D60-261B-F2CA497312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5269" y="5325384"/>
            <a:ext cx="1443821" cy="1438664"/>
          </a:xfrm>
          <a:prstGeom prst="rect">
            <a:avLst/>
          </a:prstGeom>
        </p:spPr>
      </p:pic>
      <p:pic>
        <p:nvPicPr>
          <p:cNvPr id="10" name="Picture 14">
            <a:extLst>
              <a:ext uri="{FF2B5EF4-FFF2-40B4-BE49-F238E27FC236}">
                <a16:creationId xmlns:a16="http://schemas.microsoft.com/office/drawing/2014/main" id="{8CB86B39-89A2-09A8-6C27-C0DF6CC3680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620" t="12888" r="23089" b="12973"/>
          <a:stretch/>
        </p:blipFill>
        <p:spPr>
          <a:xfrm>
            <a:off x="5782969" y="5279039"/>
            <a:ext cx="1443821" cy="1436192"/>
          </a:xfrm>
          <a:prstGeom prst="rect">
            <a:avLst/>
          </a:prstGeom>
        </p:spPr>
      </p:pic>
      <p:pic>
        <p:nvPicPr>
          <p:cNvPr id="11" name="Picture 18">
            <a:extLst>
              <a:ext uri="{FF2B5EF4-FFF2-40B4-BE49-F238E27FC236}">
                <a16:creationId xmlns:a16="http://schemas.microsoft.com/office/drawing/2014/main" id="{62CBD842-B758-4117-72EB-6BA4515DE1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7990" y="5337786"/>
            <a:ext cx="1520214" cy="1520214"/>
          </a:xfrm>
          <a:prstGeom prst="rect">
            <a:avLst/>
          </a:prstGeom>
        </p:spPr>
      </p:pic>
      <p:pic>
        <p:nvPicPr>
          <p:cNvPr id="12" name="Picture 20">
            <a:extLst>
              <a:ext uri="{FF2B5EF4-FFF2-40B4-BE49-F238E27FC236}">
                <a16:creationId xmlns:a16="http://schemas.microsoft.com/office/drawing/2014/main" id="{C7C7EC64-F1C0-A7EA-D809-8AAD0F03846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8750" t="18992" r="19044" b="20065"/>
          <a:stretch/>
        </p:blipFill>
        <p:spPr>
          <a:xfrm>
            <a:off x="2075164" y="5306962"/>
            <a:ext cx="1596226" cy="1563849"/>
          </a:xfrm>
          <a:prstGeom prst="rect">
            <a:avLst/>
          </a:prstGeom>
        </p:spPr>
      </p:pic>
      <p:pic>
        <p:nvPicPr>
          <p:cNvPr id="13" name="Picture 22">
            <a:extLst>
              <a:ext uri="{FF2B5EF4-FFF2-40B4-BE49-F238E27FC236}">
                <a16:creationId xmlns:a16="http://schemas.microsoft.com/office/drawing/2014/main" id="{1EF145CD-3038-46FF-EB2A-22929829FEC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88697" y="5408450"/>
            <a:ext cx="1789935" cy="127253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0F3B5708-080B-5015-2359-2EBC641B4B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40539" y="5279039"/>
            <a:ext cx="1544653" cy="1544653"/>
          </a:xfrm>
          <a:prstGeom prst="rect">
            <a:avLst/>
          </a:prstGeom>
        </p:spPr>
      </p:pic>
      <p:pic>
        <p:nvPicPr>
          <p:cNvPr id="17" name="Picture 4">
            <a:extLst>
              <a:ext uri="{FF2B5EF4-FFF2-40B4-BE49-F238E27FC236}">
                <a16:creationId xmlns:a16="http://schemas.microsoft.com/office/drawing/2014/main" id="{E13EB8C9-C716-FCBC-1052-DB3C4A5336F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131"/>
            <a:ext cx="2643293" cy="1177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173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257"/>
    </mc:Choice>
    <mc:Fallback xmlns="">
      <p:transition spd="slow" advTm="13257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AC467F0C-0C88-D32F-8E01-2DAFFE927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6287C-930E-5D43-B9D8-CB35E9CE702C}" type="slidenum">
              <a:rPr kumimoji="1" lang="zh-CN" altLang="en-US" smtClean="0"/>
              <a:t>17</a:t>
            </a:fld>
            <a:endParaRPr kumimoji="1" lang="zh-CN" altLang="en-US"/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3E715696-CB7E-2D70-34B2-7BD9D60E5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889"/>
            <a:ext cx="9864000" cy="971791"/>
          </a:xfrm>
        </p:spPr>
        <p:txBody>
          <a:bodyPr>
            <a:normAutofit/>
          </a:bodyPr>
          <a:lstStyle/>
          <a:p>
            <a:r>
              <a:rPr kumimoji="1" lang="en-US" altLang="zh-CN" sz="36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kumimoji="1" lang="en-US" altLang="zh-CN" sz="3600" cap="none" dirty="0"/>
              <a:t> Back Up</a:t>
            </a:r>
            <a:endParaRPr kumimoji="1" lang="zh-CN" altLang="en-US" sz="36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val 7">
            <a:extLst>
              <a:ext uri="{FF2B5EF4-FFF2-40B4-BE49-F238E27FC236}">
                <a16:creationId xmlns:a16="http://schemas.microsoft.com/office/drawing/2014/main" id="{07BA13BE-6276-9E8F-9DCC-69496B844D90}"/>
              </a:ext>
            </a:extLst>
          </p:cNvPr>
          <p:cNvSpPr/>
          <p:nvPr/>
        </p:nvSpPr>
        <p:spPr>
          <a:xfrm>
            <a:off x="1274012" y="3261661"/>
            <a:ext cx="5423017" cy="840891"/>
          </a:xfrm>
          <a:prstGeom prst="ellipse">
            <a:avLst/>
          </a:prstGeom>
          <a:noFill/>
          <a:ln w="190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C868FD8A-7AE4-5F2A-AC89-E33B74A49EB6}"/>
              </a:ext>
            </a:extLst>
          </p:cNvPr>
          <p:cNvSpPr txBox="1"/>
          <p:nvPr/>
        </p:nvSpPr>
        <p:spPr>
          <a:xfrm>
            <a:off x="6323272" y="5384174"/>
            <a:ext cx="5212863" cy="7279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Wingdings" pitchFamily="2" charset="2"/>
              <a:buChar char="n"/>
            </a:pPr>
            <a:r>
              <a:rPr lang="en" altLang="zh-CN" dirty="0"/>
              <a:t>~80% of the signal acceptance</a:t>
            </a: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n"/>
            </a:pPr>
            <a:r>
              <a:rPr lang="en" altLang="zh-CN" dirty="0"/>
              <a:t>~90% of rejection power for DE pile-ups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B4C97720-D79F-802F-088C-447E42E03F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865" y="1451834"/>
            <a:ext cx="5304667" cy="3717801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6BB7291D-262A-B428-D56B-92F88040F094}"/>
              </a:ext>
            </a:extLst>
          </p:cNvPr>
          <p:cNvSpPr txBox="1"/>
          <p:nvPr/>
        </p:nvSpPr>
        <p:spPr>
          <a:xfrm>
            <a:off x="931302" y="103476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zh-CN" dirty="0"/>
              <a:t>Selection 1):Waveform Cut</a:t>
            </a:r>
            <a:endParaRPr lang="zh-CN" altLang="en-US" dirty="0"/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D1C11DE1-A78B-6178-B15A-267F4539BF35}"/>
              </a:ext>
            </a:extLst>
          </p:cNvPr>
          <p:cNvGrpSpPr/>
          <p:nvPr/>
        </p:nvGrpSpPr>
        <p:grpSpPr>
          <a:xfrm>
            <a:off x="6475901" y="1296518"/>
            <a:ext cx="5060234" cy="3873117"/>
            <a:chOff x="6475901" y="1296518"/>
            <a:chExt cx="5060234" cy="3873117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E32D6E4C-0A3F-28C2-A431-319BD701D7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75901" y="1296518"/>
              <a:ext cx="5060234" cy="3873117"/>
            </a:xfrm>
            <a:prstGeom prst="rect">
              <a:avLst/>
            </a:prstGeom>
          </p:spPr>
        </p:pic>
        <p:cxnSp>
          <p:nvCxnSpPr>
            <p:cNvPr id="11" name="直线连接符 10">
              <a:extLst>
                <a:ext uri="{FF2B5EF4-FFF2-40B4-BE49-F238E27FC236}">
                  <a16:creationId xmlns:a16="http://schemas.microsoft.com/office/drawing/2014/main" id="{6184A663-DEAF-4DE9-FB7B-70FE028BBF2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476089" y="1969666"/>
              <a:ext cx="0" cy="2583989"/>
            </a:xfrm>
            <a:prstGeom prst="line">
              <a:avLst/>
            </a:prstGeom>
            <a:ln w="41275">
              <a:solidFill>
                <a:schemeClr val="accent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753401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F0F5B26D-21E1-ED52-BF91-42754B8B2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6287C-930E-5D43-B9D8-CB35E9CE702C}" type="slidenum">
              <a:rPr kumimoji="1" lang="zh-CN" altLang="en-US" smtClean="0"/>
              <a:t>18</a:t>
            </a:fld>
            <a:endParaRPr kumimoji="1"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E074A7CE-5D4E-D53A-B25F-C432B567906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04040" y="1369676"/>
            <a:ext cx="5486400" cy="548640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1A1DAE0E-B114-74A5-C63E-4ACE83E6D2D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217090" y="1626836"/>
            <a:ext cx="279365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en-US" altLang="zh-CN" sz="1600" dirty="0">
                <a:solidFill>
                  <a:srgbClr val="C00000"/>
                </a:solidFill>
                <a:sym typeface="+mn-ea"/>
              </a:rPr>
              <a:t>Higher Pattern Coefficient:</a:t>
            </a:r>
          </a:p>
          <a:p>
            <a:r>
              <a:rPr kumimoji="1" lang="en-US" altLang="zh-CN" sz="1600" dirty="0">
                <a:solidFill>
                  <a:srgbClr val="C00000"/>
                </a:solidFill>
                <a:sym typeface="+mn-ea"/>
              </a:rPr>
              <a:t>Looks like a point pattern</a:t>
            </a:r>
            <a:endParaRPr kumimoji="1" lang="zh-CN" altLang="en-US" sz="1600" dirty="0">
              <a:solidFill>
                <a:srgbClr val="C00000"/>
              </a:solidFill>
              <a:sym typeface="+mn-ea"/>
            </a:endParaRPr>
          </a:p>
        </p:txBody>
      </p:sp>
      <p:pic>
        <p:nvPicPr>
          <p:cNvPr id="6" name="图片 5" descr="track_pattern1">
            <a:extLst>
              <a:ext uri="{FF2B5EF4-FFF2-40B4-BE49-F238E27FC236}">
                <a16:creationId xmlns:a16="http://schemas.microsoft.com/office/drawing/2014/main" id="{3BE95230-A03C-8FC4-A588-A2F3B98A0865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3170"/>
          <a:stretch>
            <a:fillRect/>
          </a:stretch>
        </p:blipFill>
        <p:spPr>
          <a:xfrm>
            <a:off x="8596086" y="1000344"/>
            <a:ext cx="2700000" cy="2537644"/>
          </a:xfrm>
          <a:prstGeom prst="rect">
            <a:avLst/>
          </a:prstGeom>
        </p:spPr>
      </p:pic>
      <p:cxnSp>
        <p:nvCxnSpPr>
          <p:cNvPr id="7" name="Straight Arrow Connector 14">
            <a:extLst>
              <a:ext uri="{FF2B5EF4-FFF2-40B4-BE49-F238E27FC236}">
                <a16:creationId xmlns:a16="http://schemas.microsoft.com/office/drawing/2014/main" id="{8C059147-03F0-F637-D4D0-3232559043E4}"/>
              </a:ext>
            </a:extLst>
          </p:cNvPr>
          <p:cNvCxnSpPr>
            <a:cxnSpLocks/>
          </p:cNvCxnSpPr>
          <p:nvPr>
            <p:custDataLst>
              <p:tags r:id="rId2"/>
            </p:custDataLst>
          </p:nvPr>
        </p:nvCxnSpPr>
        <p:spPr>
          <a:xfrm flipH="1">
            <a:off x="7416800" y="2604433"/>
            <a:ext cx="1173640" cy="199242"/>
          </a:xfrm>
          <a:prstGeom prst="straightConnector1">
            <a:avLst/>
          </a:prstGeom>
          <a:ln w="76200">
            <a:solidFill>
              <a:srgbClr val="C0000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图片 7" descr="track_pattern2">
            <a:extLst>
              <a:ext uri="{FF2B5EF4-FFF2-40B4-BE49-F238E27FC236}">
                <a16:creationId xmlns:a16="http://schemas.microsoft.com/office/drawing/2014/main" id="{E644C559-EEC2-C4B1-1B3D-345467DF1DE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12429" y="4047483"/>
            <a:ext cx="2700000" cy="2231553"/>
          </a:xfrm>
          <a:prstGeom prst="rect">
            <a:avLst/>
          </a:prstGeom>
        </p:spPr>
      </p:pic>
      <p:cxnSp>
        <p:nvCxnSpPr>
          <p:cNvPr id="9" name="Straight Arrow Connector 17">
            <a:extLst>
              <a:ext uri="{FF2B5EF4-FFF2-40B4-BE49-F238E27FC236}">
                <a16:creationId xmlns:a16="http://schemas.microsoft.com/office/drawing/2014/main" id="{B9C0E958-F0A0-0456-A413-40968C7C79BB}"/>
              </a:ext>
            </a:extLst>
          </p:cNvPr>
          <p:cNvCxnSpPr>
            <a:cxnSpLocks/>
          </p:cNvCxnSpPr>
          <p:nvPr>
            <p:custDataLst>
              <p:tags r:id="rId3"/>
            </p:custDataLst>
          </p:nvPr>
        </p:nvCxnSpPr>
        <p:spPr>
          <a:xfrm flipH="1">
            <a:off x="6655055" y="4639772"/>
            <a:ext cx="1935385" cy="165679"/>
          </a:xfrm>
          <a:prstGeom prst="straightConnector1">
            <a:avLst/>
          </a:prstGeom>
          <a:ln w="76200">
            <a:solidFill>
              <a:srgbClr val="C0000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id="{5C33BEB1-FD2D-B345-6D40-0E42844DA4D4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8590440" y="6338728"/>
            <a:ext cx="3479644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en-US" altLang="zh-CN" sz="1600" dirty="0">
                <a:solidFill>
                  <a:srgbClr val="C00000"/>
                </a:solidFill>
                <a:sym typeface="+mn-ea"/>
              </a:rPr>
              <a:t>Higher SC-Coefficient:</a:t>
            </a:r>
          </a:p>
          <a:p>
            <a:r>
              <a:rPr kumimoji="1" lang="en-US" altLang="zh-CN" sz="1600" dirty="0">
                <a:solidFill>
                  <a:srgbClr val="C00000"/>
                </a:solidFill>
                <a:sym typeface="+mn-ea"/>
              </a:rPr>
              <a:t>Closer to previous muon track</a:t>
            </a:r>
            <a:endParaRPr kumimoji="1" lang="zh-CN" altLang="en-US" sz="1600" dirty="0">
              <a:solidFill>
                <a:srgbClr val="C00000"/>
              </a:solidFill>
              <a:sym typeface="+mn-ea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EB5B23D9-7F5B-77D7-130D-8F842054D1ED}"/>
              </a:ext>
            </a:extLst>
          </p:cNvPr>
          <p:cNvSpPr txBox="1"/>
          <p:nvPr/>
        </p:nvSpPr>
        <p:spPr>
          <a:xfrm>
            <a:off x="1041603" y="1000344"/>
            <a:ext cx="5485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zh-CN" dirty="0"/>
              <a:t>Selection 2): Pattern vs Space-time correlation Cut</a:t>
            </a:r>
            <a:endParaRPr kumimoji="1" lang="zh-CN" altLang="en-US" dirty="0"/>
          </a:p>
        </p:txBody>
      </p:sp>
      <p:sp>
        <p:nvSpPr>
          <p:cNvPr id="12" name="标题 1">
            <a:extLst>
              <a:ext uri="{FF2B5EF4-FFF2-40B4-BE49-F238E27FC236}">
                <a16:creationId xmlns:a16="http://schemas.microsoft.com/office/drawing/2014/main" id="{99E78DDC-CC3C-56AC-B54A-743372D92946}"/>
              </a:ext>
            </a:extLst>
          </p:cNvPr>
          <p:cNvSpPr txBox="1">
            <a:spLocks/>
          </p:cNvSpPr>
          <p:nvPr/>
        </p:nvSpPr>
        <p:spPr>
          <a:xfrm>
            <a:off x="0" y="23093"/>
            <a:ext cx="9864000" cy="959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 cap="all" baseline="0">
                <a:blipFill>
                  <a:blip r:embed="rId10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SimHei" panose="02010609060101010101" pitchFamily="49" charset="-122"/>
                <a:ea typeface="SimHei" panose="02010609060101010101" pitchFamily="49" charset="-122"/>
                <a:cs typeface="+mj-cs"/>
              </a:defRPr>
            </a:lvl1pPr>
          </a:lstStyle>
          <a:p>
            <a:r>
              <a:rPr kumimoji="1" lang="en-US" altLang="zh-CN" sz="36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kumimoji="1" lang="en-US" altLang="zh-CN" sz="3600" cap="none" dirty="0"/>
              <a:t>Back Up</a:t>
            </a:r>
            <a:endParaRPr kumimoji="1" lang="zh-CN" altLang="en-US" sz="36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Straight Arrow Connector 14">
            <a:extLst>
              <a:ext uri="{FF2B5EF4-FFF2-40B4-BE49-F238E27FC236}">
                <a16:creationId xmlns:a16="http://schemas.microsoft.com/office/drawing/2014/main" id="{1769A074-0641-5FCB-35AA-AE26DEFBA949}"/>
              </a:ext>
            </a:extLst>
          </p:cNvPr>
          <p:cNvCxnSpPr>
            <a:cxnSpLocks/>
          </p:cNvCxnSpPr>
          <p:nvPr>
            <p:custDataLst>
              <p:tags r:id="rId5"/>
            </p:custDataLst>
          </p:nvPr>
        </p:nvCxnSpPr>
        <p:spPr>
          <a:xfrm flipV="1">
            <a:off x="3082051" y="2911010"/>
            <a:ext cx="2765189" cy="1027739"/>
          </a:xfrm>
          <a:prstGeom prst="straightConnector1">
            <a:avLst/>
          </a:prstGeom>
          <a:ln w="76200">
            <a:solidFill>
              <a:srgbClr val="C0000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文本框 16">
            <a:extLst>
              <a:ext uri="{FF2B5EF4-FFF2-40B4-BE49-F238E27FC236}">
                <a16:creationId xmlns:a16="http://schemas.microsoft.com/office/drawing/2014/main" id="{D7BE32EF-3D47-6EE6-E02A-DF4685162D2A}"/>
              </a:ext>
            </a:extLst>
          </p:cNvPr>
          <p:cNvSpPr txBox="1"/>
          <p:nvPr/>
        </p:nvSpPr>
        <p:spPr>
          <a:xfrm>
            <a:off x="8749544" y="3569417"/>
            <a:ext cx="315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DE pile-up signal S2 pattern</a:t>
            </a:r>
            <a:endParaRPr kumimoji="1" lang="zh-CN" altLang="en-US" dirty="0"/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DBCF8F6A-0587-5929-E76C-2D2ADB417BEE}"/>
              </a:ext>
            </a:extLst>
          </p:cNvPr>
          <p:cNvGrpSpPr/>
          <p:nvPr/>
        </p:nvGrpSpPr>
        <p:grpSpPr>
          <a:xfrm>
            <a:off x="240614" y="2911010"/>
            <a:ext cx="2859105" cy="2780904"/>
            <a:chOff x="85831" y="2746822"/>
            <a:chExt cx="2859105" cy="2780904"/>
          </a:xfrm>
        </p:grpSpPr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id="{74E40EEC-9C44-51A1-45AD-D3C41106B37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5831" y="2746822"/>
              <a:ext cx="2700000" cy="2401054"/>
            </a:xfrm>
            <a:prstGeom prst="rect">
              <a:avLst/>
            </a:prstGeom>
          </p:spPr>
        </p:pic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794D0E6A-5687-E82B-3499-01B919AC181A}"/>
                </a:ext>
              </a:extLst>
            </p:cNvPr>
            <p:cNvSpPr txBox="1"/>
            <p:nvPr/>
          </p:nvSpPr>
          <p:spPr>
            <a:xfrm>
              <a:off x="195016" y="5158394"/>
              <a:ext cx="27499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 err="1"/>
                <a:t>CEvNS</a:t>
              </a:r>
              <a:r>
                <a:rPr kumimoji="1" lang="en-US" altLang="zh-CN" dirty="0"/>
                <a:t> signal S2 pattern</a:t>
              </a:r>
              <a:endParaRPr kumimoji="1" lang="zh-CN" altLang="en-US" dirty="0"/>
            </a:p>
          </p:txBody>
        </p:sp>
        <p:cxnSp>
          <p:nvCxnSpPr>
            <p:cNvPr id="19" name="直线连接符 18">
              <a:extLst>
                <a:ext uri="{FF2B5EF4-FFF2-40B4-BE49-F238E27FC236}">
                  <a16:creationId xmlns:a16="http://schemas.microsoft.com/office/drawing/2014/main" id="{F58E1DB0-3D49-3E24-978F-5FB2BCEC513A}"/>
                </a:ext>
              </a:extLst>
            </p:cNvPr>
            <p:cNvCxnSpPr>
              <a:cxnSpLocks/>
            </p:cNvCxnSpPr>
            <p:nvPr/>
          </p:nvCxnSpPr>
          <p:spPr>
            <a:xfrm>
              <a:off x="879571" y="3171497"/>
              <a:ext cx="429940" cy="1366636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776772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6E30A2A9-9586-DCF3-6E72-65C7290FE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6287C-930E-5D43-B9D8-CB35E9CE702C}" type="slidenum">
              <a:rPr kumimoji="1" lang="zh-CN" altLang="en-US" smtClean="0"/>
              <a:t>19</a:t>
            </a:fld>
            <a:endParaRPr kumimoji="1" lang="zh-CN" altLang="en-US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FB482BD8-CFD3-2943-C62B-5C35B9C11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cap="none" dirty="0"/>
              <a:t>Back Up</a:t>
            </a:r>
            <a:endParaRPr kumimoji="1" lang="zh-CN" altLang="en-US" cap="none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4B9A3397-1CD1-442C-E84F-86590260B5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5401718"/>
            <a:ext cx="2717800" cy="762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5FE6FF67-F7EC-0225-850F-77AFF9D45F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6050024"/>
            <a:ext cx="4383492" cy="75526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7D014133-08C4-2E1A-7682-46A102BCF9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908" y="1132707"/>
            <a:ext cx="8539778" cy="3935630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1919CCB2-B8E6-E607-C2F5-3E06F2070FD5}"/>
              </a:ext>
            </a:extLst>
          </p:cNvPr>
          <p:cNvSpPr txBox="1"/>
          <p:nvPr/>
        </p:nvSpPr>
        <p:spPr>
          <a:xfrm>
            <a:off x="1066800" y="1132707"/>
            <a:ext cx="3499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Pattern Coefficient Calculation: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2887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506CC2F3-EE87-D2FC-ED69-CB0A12FC219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248" r="2545"/>
          <a:stretch>
            <a:fillRect/>
          </a:stretch>
        </p:blipFill>
        <p:spPr>
          <a:xfrm>
            <a:off x="7211027" y="1038444"/>
            <a:ext cx="5278057" cy="3672995"/>
          </a:xfrm>
          <a:prstGeom prst="rect">
            <a:avLst/>
          </a:prstGeom>
        </p:spPr>
      </p:pic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4AE9B258-645C-F36A-6BA0-D06BCB173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6287C-930E-5D43-B9D8-CB35E9CE702C}" type="slidenum">
              <a:rPr kumimoji="1" lang="zh-CN" altLang="en-US" smtClean="0"/>
              <a:t>2</a:t>
            </a:fld>
            <a:endParaRPr kumimoji="1"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标题 1">
                <a:extLst>
                  <a:ext uri="{FF2B5EF4-FFF2-40B4-BE49-F238E27FC236}">
                    <a16:creationId xmlns:a16="http://schemas.microsoft.com/office/drawing/2014/main" id="{D9B1C5D7-8C65-9B78-079F-8DDB67FE4B6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11006667" cy="1011219"/>
              </a:xfrm>
            </p:spPr>
            <p:txBody>
              <a:bodyPr>
                <a:normAutofit/>
              </a:bodyPr>
              <a:lstStyle/>
              <a:p>
                <a:r>
                  <a:rPr lang="en" altLang="zh-CN" sz="3200" cap="non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Coherent Elastic Neutrino-Nucleus Scattering: </a:t>
                </a:r>
                <a:r>
                  <a:rPr lang="en-US" altLang="zh-CN" sz="3200" b="1" cap="none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CE</a:t>
                </a:r>
                <a14:m>
                  <m:oMath xmlns:m="http://schemas.openxmlformats.org/officeDocument/2006/math">
                    <m:r>
                      <a:rPr lang="en-US" altLang="zh-CN" sz="3200" b="1" i="1" cap="none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𝒗</m:t>
                    </m:r>
                  </m:oMath>
                </a14:m>
                <a:r>
                  <a:rPr lang="en-US" altLang="zh-CN" sz="3200" b="1" cap="none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NS</a:t>
                </a:r>
                <a:endParaRPr lang="zh-CN" altLang="en-US" sz="3200" b="1" cap="none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标题 1">
                <a:extLst>
                  <a:ext uri="{FF2B5EF4-FFF2-40B4-BE49-F238E27FC236}">
                    <a16:creationId xmlns:a16="http://schemas.microsoft.com/office/drawing/2014/main" id="{D9B1C5D7-8C65-9B78-079F-8DDB67FE4B6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11006667" cy="1011219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>
            <a:extLst>
              <a:ext uri="{FF2B5EF4-FFF2-40B4-BE49-F238E27FC236}">
                <a16:creationId xmlns:a16="http://schemas.microsoft.com/office/drawing/2014/main" id="{E82E5218-568A-013D-B4C5-7043324655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66" y="1341880"/>
            <a:ext cx="2422737" cy="3116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>
            <a:extLst>
              <a:ext uri="{FF2B5EF4-FFF2-40B4-BE49-F238E27FC236}">
                <a16:creationId xmlns:a16="http://schemas.microsoft.com/office/drawing/2014/main" id="{A09E7BF9-BA61-A631-75E8-FF7DE98F5A1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/>
          <a:stretch/>
        </p:blipFill>
        <p:spPr>
          <a:xfrm>
            <a:off x="0" y="4913694"/>
            <a:ext cx="3693460" cy="1619553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47782C37-DBB5-36A8-B266-8B67989523C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13903" y="1341880"/>
            <a:ext cx="4144818" cy="3326088"/>
          </a:xfrm>
          <a:prstGeom prst="rect">
            <a:avLst/>
          </a:prstGeom>
        </p:spPr>
      </p:pic>
      <p:sp>
        <p:nvSpPr>
          <p:cNvPr id="10" name="TextBox 6">
            <a:extLst>
              <a:ext uri="{FF2B5EF4-FFF2-40B4-BE49-F238E27FC236}">
                <a16:creationId xmlns:a16="http://schemas.microsoft.com/office/drawing/2014/main" id="{45DBB0D2-A430-1752-B7A1-71EFC11EB1CE}"/>
              </a:ext>
            </a:extLst>
          </p:cNvPr>
          <p:cNvSpPr txBox="1"/>
          <p:nvPr/>
        </p:nvSpPr>
        <p:spPr>
          <a:xfrm>
            <a:off x="3740816" y="4800449"/>
            <a:ext cx="4219482" cy="19467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>
                <a:cs typeface="Times New Roman" panose="02020603050405020304" pitchFamily="18" charset="0"/>
              </a:rPr>
              <a:t>Opportunities:</a:t>
            </a: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n"/>
            </a:pPr>
            <a:r>
              <a:rPr lang="en" altLang="zh-CN" sz="1600" dirty="0"/>
              <a:t>Cross section proportional to the </a:t>
            </a:r>
            <a:r>
              <a:rPr lang="en" altLang="zh-CN" sz="1600" b="1" dirty="0">
                <a:solidFill>
                  <a:srgbClr val="C00000"/>
                </a:solidFill>
              </a:rPr>
              <a:t>square</a:t>
            </a:r>
            <a:r>
              <a:rPr lang="en" altLang="zh-CN" sz="1600" dirty="0"/>
              <a:t> of the number of</a:t>
            </a:r>
            <a:r>
              <a:rPr lang="zh-CN" altLang="en-US" sz="1600" dirty="0"/>
              <a:t> </a:t>
            </a:r>
            <a:r>
              <a:rPr lang="en-US" altLang="zh-CN" sz="1600" dirty="0"/>
              <a:t>nucleons</a:t>
            </a: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n"/>
            </a:pPr>
            <a:r>
              <a:rPr lang="en-US" altLang="zh-CN" sz="1600" dirty="0">
                <a:cs typeface="Times New Roman" panose="02020603050405020304" pitchFamily="18" charset="0"/>
              </a:rPr>
              <a:t>Larger cross section compared with IBD</a:t>
            </a: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n"/>
            </a:pPr>
            <a:r>
              <a:rPr lang="en-US" altLang="zh-CN" sz="1600" dirty="0">
                <a:cs typeface="Times New Roman" panose="02020603050405020304" pitchFamily="18" charset="0"/>
              </a:rPr>
              <a:t>Smaller neutrino detectors</a:t>
            </a:r>
          </a:p>
          <a:p>
            <a:pPr marL="742950" lvl="1" indent="-285750">
              <a:lnSpc>
                <a:spcPct val="120000"/>
              </a:lnSpc>
              <a:buFont typeface="Wingdings" pitchFamily="2" charset="2"/>
              <a:buChar char="n"/>
            </a:pPr>
            <a:endParaRPr lang="en-US" altLang="zh-CN" dirty="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6">
                <a:extLst>
                  <a:ext uri="{FF2B5EF4-FFF2-40B4-BE49-F238E27FC236}">
                    <a16:creationId xmlns:a16="http://schemas.microsoft.com/office/drawing/2014/main" id="{9043CF58-8580-37A9-BA34-BD6C1B12F33D}"/>
                  </a:ext>
                </a:extLst>
              </p:cNvPr>
              <p:cNvSpPr txBox="1"/>
              <p:nvPr/>
            </p:nvSpPr>
            <p:spPr>
              <a:xfrm>
                <a:off x="7960298" y="4812330"/>
                <a:ext cx="3795998" cy="161755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2000" dirty="0">
                    <a:cs typeface="Times New Roman" panose="02020603050405020304" pitchFamily="18" charset="0"/>
                  </a:rPr>
                  <a:t>Challenges:</a:t>
                </a:r>
              </a:p>
              <a:p>
                <a:pPr marL="285750" indent="-285750">
                  <a:lnSpc>
                    <a:spcPct val="120000"/>
                  </a:lnSpc>
                  <a:buFont typeface="Wingdings" pitchFamily="2" charset="2"/>
                  <a:buChar char="n"/>
                </a:pPr>
                <a:r>
                  <a:rPr lang="en-US" altLang="zh-CN" sz="1600" dirty="0">
                    <a:cs typeface="Times New Roman" panose="02020603050405020304" pitchFamily="18" charset="0"/>
                  </a:rPr>
                  <a:t>Energy ROI</a:t>
                </a:r>
                <a:r>
                  <a:rPr lang="en-US" altLang="zh-CN" sz="1600" b="1" dirty="0">
                    <a:cs typeface="Times New Roman" panose="02020603050405020304" pitchFamily="18" charset="0"/>
                  </a:rPr>
                  <a:t>:</a:t>
                </a:r>
                <a:r>
                  <a:rPr lang="zh-CN" altLang="en-US" sz="1600" b="1" dirty="0"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b="1" dirty="0">
                    <a:solidFill>
                      <a:srgbClr val="C00000"/>
                    </a:solidFill>
                    <a:cs typeface="Times New Roman" panose="02020603050405020304" pitchFamily="18" charset="0"/>
                  </a:rPr>
                  <a:t>[0.3,1]</a:t>
                </a:r>
                <a14:m>
                  <m:oMath xmlns:m="http://schemas.openxmlformats.org/officeDocument/2006/math">
                    <m:r>
                      <a:rPr lang="en-US" altLang="zh-CN" sz="1600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DejaVu Math TeX Gyre" panose="02000503000000000000" charset="0"/>
                      </a:rPr>
                      <m:t>𝐤𝐞</m:t>
                    </m:r>
                    <m:sSub>
                      <m:sSubPr>
                        <m:ctrlPr>
                          <a:rPr lang="en-US" altLang="zh-CN" sz="1600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DejaVu Math TeX Gyre" panose="02000503000000000000" charset="0"/>
                          </a:rPr>
                        </m:ctrlPr>
                      </m:sSubPr>
                      <m:e>
                        <m:r>
                          <a:rPr lang="en-US" altLang="zh-CN" sz="1600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DejaVu Math TeX Gyre" panose="02000503000000000000" charset="0"/>
                          </a:rPr>
                          <m:t>𝑽</m:t>
                        </m:r>
                      </m:e>
                      <m:sub>
                        <m:r>
                          <a:rPr lang="en-US" altLang="zh-CN" sz="1600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DejaVu Math TeX Gyre" panose="02000503000000000000" charset="0"/>
                          </a:rPr>
                          <m:t>𝒏𝒓</m:t>
                        </m:r>
                      </m:sub>
                    </m:sSub>
                  </m:oMath>
                </a14:m>
                <a:endParaRPr lang="en-US" altLang="zh-CN" sz="1600" dirty="0">
                  <a:cs typeface="Times New Roman" panose="02020603050405020304" pitchFamily="18" charset="0"/>
                </a:endParaRPr>
              </a:p>
              <a:p>
                <a:pPr marL="285750" indent="-285750">
                  <a:lnSpc>
                    <a:spcPct val="120000"/>
                  </a:lnSpc>
                  <a:buFont typeface="Wingdings" pitchFamily="2" charset="2"/>
                  <a:buChar char="n"/>
                </a:pPr>
                <a:r>
                  <a:rPr lang="en-US" altLang="zh-CN" sz="1600" dirty="0">
                    <a:cs typeface="Times New Roman" panose="02020603050405020304" pitchFamily="18" charset="0"/>
                  </a:rPr>
                  <a:t>Higher detection efficiency</a:t>
                </a:r>
              </a:p>
              <a:p>
                <a:pPr marL="285750" indent="-285750">
                  <a:lnSpc>
                    <a:spcPct val="120000"/>
                  </a:lnSpc>
                  <a:buFont typeface="Wingdings" pitchFamily="2" charset="2"/>
                  <a:buChar char="n"/>
                </a:pPr>
                <a:r>
                  <a:rPr lang="en-US" altLang="zh-CN" sz="1600" dirty="0">
                    <a:cs typeface="Times New Roman" panose="02020603050405020304" pitchFamily="18" charset="0"/>
                  </a:rPr>
                  <a:t>Lower background rate especially below 1keV</a:t>
                </a:r>
              </a:p>
            </p:txBody>
          </p:sp>
        </mc:Choice>
        <mc:Fallback>
          <p:sp>
            <p:nvSpPr>
              <p:cNvPr id="11" name="TextBox 6">
                <a:extLst>
                  <a:ext uri="{FF2B5EF4-FFF2-40B4-BE49-F238E27FC236}">
                    <a16:creationId xmlns:a16="http://schemas.microsoft.com/office/drawing/2014/main" id="{9043CF58-8580-37A9-BA34-BD6C1B12F3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0298" y="4812330"/>
                <a:ext cx="3795998" cy="1617559"/>
              </a:xfrm>
              <a:prstGeom prst="rect">
                <a:avLst/>
              </a:prstGeom>
              <a:blipFill>
                <a:blip r:embed="rId8"/>
                <a:stretch>
                  <a:fillRect l="-1667" b="-38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48290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A3AAC44B-E3E0-A3C7-6C48-0DCF226CD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6287C-930E-5D43-B9D8-CB35E9CE702C}" type="slidenum">
              <a:rPr kumimoji="1" lang="zh-CN" altLang="en-US" smtClean="0"/>
              <a:t>3</a:t>
            </a:fld>
            <a:endParaRPr kumimoji="1" lang="zh-CN" altLang="en-US"/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4121C7B4-E15C-6ECB-ECA9-DD07FA328407}"/>
              </a:ext>
            </a:extLst>
          </p:cNvPr>
          <p:cNvGrpSpPr/>
          <p:nvPr/>
        </p:nvGrpSpPr>
        <p:grpSpPr>
          <a:xfrm>
            <a:off x="1249225" y="528783"/>
            <a:ext cx="11018975" cy="6359242"/>
            <a:chOff x="1249225" y="528783"/>
            <a:chExt cx="11018975" cy="6359242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568FBCFA-A3EC-543E-50EC-183F814DB645}"/>
                </a:ext>
              </a:extLst>
            </p:cNvPr>
            <p:cNvGrpSpPr/>
            <p:nvPr/>
          </p:nvGrpSpPr>
          <p:grpSpPr>
            <a:xfrm>
              <a:off x="1249225" y="528783"/>
              <a:ext cx="10104575" cy="6359242"/>
              <a:chOff x="7871839" y="3122514"/>
              <a:chExt cx="14151342" cy="890604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13" name="图片 12">
                <a:extLst>
                  <a:ext uri="{FF2B5EF4-FFF2-40B4-BE49-F238E27FC236}">
                    <a16:creationId xmlns:a16="http://schemas.microsoft.com/office/drawing/2014/main" id="{5E9827E5-6668-B32D-F7D1-8D2771ED52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695747" y="3122514"/>
                <a:ext cx="5327434" cy="8906045"/>
              </a:xfrm>
              <a:prstGeom prst="rect">
                <a:avLst/>
              </a:prstGeom>
              <a:effectLst>
                <a:glow rad="444500">
                  <a:schemeClr val="bg1">
                    <a:alpha val="20000"/>
                  </a:schemeClr>
                </a:glow>
              </a:effectLst>
            </p:spPr>
          </p:pic>
          <p:pic>
            <p:nvPicPr>
              <p:cNvPr id="14" name="图片 13">
                <a:extLst>
                  <a:ext uri="{FF2B5EF4-FFF2-40B4-BE49-F238E27FC236}">
                    <a16:creationId xmlns:a16="http://schemas.microsoft.com/office/drawing/2014/main" id="{22D47988-F5EC-A326-BC99-DD575AB487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1839" y="8060936"/>
                <a:ext cx="7015830" cy="3708369"/>
              </a:xfrm>
              <a:prstGeom prst="rect">
                <a:avLst/>
              </a:prstGeom>
              <a:effectLst>
                <a:glow rad="317500">
                  <a:schemeClr val="bg1">
                    <a:alpha val="30000"/>
                  </a:schemeClr>
                </a:glow>
              </a:effectLst>
            </p:spPr>
          </p:pic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id="{3D772ECD-BDFC-7C19-211F-198C0811AF8E}"/>
                  </a:ext>
                </a:extLst>
              </p:cNvPr>
              <p:cNvGrpSpPr/>
              <p:nvPr/>
            </p:nvGrpSpPr>
            <p:grpSpPr>
              <a:xfrm rot="19606375">
                <a:off x="15599974" y="7706897"/>
                <a:ext cx="4650310" cy="2567975"/>
                <a:chOff x="1667635" y="1144494"/>
                <a:chExt cx="4650310" cy="2567975"/>
              </a:xfrm>
            </p:grpSpPr>
            <p:cxnSp>
              <p:nvCxnSpPr>
                <p:cNvPr id="25" name="直接箭头连接符 62">
                  <a:extLst>
                    <a:ext uri="{FF2B5EF4-FFF2-40B4-BE49-F238E27FC236}">
                      <a16:creationId xmlns:a16="http://schemas.microsoft.com/office/drawing/2014/main" id="{09EB0B2C-1F89-0819-7F35-C80BACC2EDA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93625">
                  <a:off x="5977945" y="3223290"/>
                  <a:ext cx="340000" cy="130790"/>
                </a:xfrm>
                <a:prstGeom prst="straightConnector1">
                  <a:avLst/>
                </a:prstGeom>
                <a:ln w="571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椭圆 25">
                  <a:extLst>
                    <a:ext uri="{FF2B5EF4-FFF2-40B4-BE49-F238E27FC236}">
                      <a16:creationId xmlns:a16="http://schemas.microsoft.com/office/drawing/2014/main" id="{DE63445C-264A-AA1B-5E77-4C82860E1ECB}"/>
                    </a:ext>
                  </a:extLst>
                </p:cNvPr>
                <p:cNvSpPr/>
                <p:nvPr/>
              </p:nvSpPr>
              <p:spPr>
                <a:xfrm>
                  <a:off x="1693501" y="1833275"/>
                  <a:ext cx="314696" cy="314696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ffectLst>
                  <a:innerShdw blurRad="63500" dist="50800" dir="8100000">
                    <a:prstClr val="black">
                      <a:alpha val="8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 dirty="0"/>
                </a:p>
              </p:txBody>
            </p:sp>
            <p:sp>
              <p:nvSpPr>
                <p:cNvPr id="27" name="椭圆 26">
                  <a:extLst>
                    <a:ext uri="{FF2B5EF4-FFF2-40B4-BE49-F238E27FC236}">
                      <a16:creationId xmlns:a16="http://schemas.microsoft.com/office/drawing/2014/main" id="{B34B2C0E-649D-C55D-2340-D69E08F65297}"/>
                    </a:ext>
                  </a:extLst>
                </p:cNvPr>
                <p:cNvSpPr/>
                <p:nvPr/>
              </p:nvSpPr>
              <p:spPr>
                <a:xfrm>
                  <a:off x="5643333" y="1254651"/>
                  <a:ext cx="314696" cy="314696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ffectLst>
                  <a:innerShdw blurRad="63500" dist="50800" dir="8100000">
                    <a:prstClr val="black">
                      <a:alpha val="8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/>
                </a:p>
              </p:txBody>
            </p:sp>
            <p:cxnSp>
              <p:nvCxnSpPr>
                <p:cNvPr id="28" name="直接连接符 65">
                  <a:extLst>
                    <a:ext uri="{FF2B5EF4-FFF2-40B4-BE49-F238E27FC236}">
                      <a16:creationId xmlns:a16="http://schemas.microsoft.com/office/drawing/2014/main" id="{9880F258-DE49-BF09-020F-041412917EE5}"/>
                    </a:ext>
                  </a:extLst>
                </p:cNvPr>
                <p:cNvCxnSpPr>
                  <a:cxnSpLocks/>
                  <a:stCxn id="26" idx="6"/>
                  <a:endCxn id="49" idx="0"/>
                </p:cNvCxnSpPr>
                <p:nvPr/>
              </p:nvCxnSpPr>
              <p:spPr>
                <a:xfrm rot="1993625" flipV="1">
                  <a:off x="2260396" y="1145369"/>
                  <a:ext cx="2702515" cy="1726853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直接连接符 66">
                  <a:extLst>
                    <a:ext uri="{FF2B5EF4-FFF2-40B4-BE49-F238E27FC236}">
                      <a16:creationId xmlns:a16="http://schemas.microsoft.com/office/drawing/2014/main" id="{A6011DEE-EAFA-898A-6F97-A0E7973B2005}"/>
                    </a:ext>
                  </a:extLst>
                </p:cNvPr>
                <p:cNvCxnSpPr>
                  <a:cxnSpLocks/>
                  <a:endCxn id="27" idx="3"/>
                </p:cNvCxnSpPr>
                <p:nvPr/>
              </p:nvCxnSpPr>
              <p:spPr>
                <a:xfrm flipV="1">
                  <a:off x="5219700" y="1523261"/>
                  <a:ext cx="469719" cy="50378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prstDash val="sysDash"/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0" name="组合 29">
                  <a:extLst>
                    <a:ext uri="{FF2B5EF4-FFF2-40B4-BE49-F238E27FC236}">
                      <a16:creationId xmlns:a16="http://schemas.microsoft.com/office/drawing/2014/main" id="{58CC5B7C-461E-C8C3-74B7-5BD3448DA8E0}"/>
                    </a:ext>
                  </a:extLst>
                </p:cNvPr>
                <p:cNvGrpSpPr/>
                <p:nvPr/>
              </p:nvGrpSpPr>
              <p:grpSpPr>
                <a:xfrm rot="3200595">
                  <a:off x="5006600" y="2263563"/>
                  <a:ext cx="1010136" cy="295784"/>
                  <a:chOff x="5814098" y="2220512"/>
                  <a:chExt cx="1010136" cy="295784"/>
                </a:xfrm>
              </p:grpSpPr>
              <p:sp>
                <p:nvSpPr>
                  <p:cNvPr id="49" name="弧形 86">
                    <a:extLst>
                      <a:ext uri="{FF2B5EF4-FFF2-40B4-BE49-F238E27FC236}">
                        <a16:creationId xmlns:a16="http://schemas.microsoft.com/office/drawing/2014/main" id="{F6CF65E0-190B-675F-4841-F08EBE870B05}"/>
                      </a:ext>
                    </a:extLst>
                  </p:cNvPr>
                  <p:cNvSpPr/>
                  <p:nvPr/>
                </p:nvSpPr>
                <p:spPr>
                  <a:xfrm rot="18577126">
                    <a:off x="5814098" y="2345894"/>
                    <a:ext cx="170402" cy="170402"/>
                  </a:xfrm>
                  <a:prstGeom prst="arc">
                    <a:avLst>
                      <a:gd name="adj1" fmla="val 16200000"/>
                      <a:gd name="adj2" fmla="val 416716"/>
                    </a:avLst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400"/>
                  </a:p>
                </p:txBody>
              </p:sp>
              <p:sp>
                <p:nvSpPr>
                  <p:cNvPr id="50" name="弧形 87">
                    <a:extLst>
                      <a:ext uri="{FF2B5EF4-FFF2-40B4-BE49-F238E27FC236}">
                        <a16:creationId xmlns:a16="http://schemas.microsoft.com/office/drawing/2014/main" id="{F4F86912-94AB-E666-F427-947415BB716D}"/>
                      </a:ext>
                    </a:extLst>
                  </p:cNvPr>
                  <p:cNvSpPr/>
                  <p:nvPr/>
                </p:nvSpPr>
                <p:spPr>
                  <a:xfrm rot="7777126">
                    <a:off x="5934060" y="2224573"/>
                    <a:ext cx="170402" cy="170402"/>
                  </a:xfrm>
                  <a:prstGeom prst="arc">
                    <a:avLst>
                      <a:gd name="adj1" fmla="val 16200000"/>
                      <a:gd name="adj2" fmla="val 416716"/>
                    </a:avLst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400"/>
                  </a:p>
                </p:txBody>
              </p:sp>
              <p:sp>
                <p:nvSpPr>
                  <p:cNvPr id="51" name="弧形 88">
                    <a:extLst>
                      <a:ext uri="{FF2B5EF4-FFF2-40B4-BE49-F238E27FC236}">
                        <a16:creationId xmlns:a16="http://schemas.microsoft.com/office/drawing/2014/main" id="{4F7CB16D-417E-5683-DC1C-4FCBED686E5F}"/>
                      </a:ext>
                    </a:extLst>
                  </p:cNvPr>
                  <p:cNvSpPr/>
                  <p:nvPr/>
                </p:nvSpPr>
                <p:spPr>
                  <a:xfrm rot="18577126">
                    <a:off x="6054022" y="2344533"/>
                    <a:ext cx="170402" cy="170402"/>
                  </a:xfrm>
                  <a:prstGeom prst="arc">
                    <a:avLst>
                      <a:gd name="adj1" fmla="val 16200000"/>
                      <a:gd name="adj2" fmla="val 416716"/>
                    </a:avLst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400" dirty="0"/>
                  </a:p>
                </p:txBody>
              </p:sp>
              <p:sp>
                <p:nvSpPr>
                  <p:cNvPr id="52" name="弧形 89">
                    <a:extLst>
                      <a:ext uri="{FF2B5EF4-FFF2-40B4-BE49-F238E27FC236}">
                        <a16:creationId xmlns:a16="http://schemas.microsoft.com/office/drawing/2014/main" id="{410FF7C2-EC2D-EFD3-EEFD-72EA5DD7208E}"/>
                      </a:ext>
                    </a:extLst>
                  </p:cNvPr>
                  <p:cNvSpPr/>
                  <p:nvPr/>
                </p:nvSpPr>
                <p:spPr>
                  <a:xfrm rot="7777126">
                    <a:off x="6173984" y="2223212"/>
                    <a:ext cx="170402" cy="170402"/>
                  </a:xfrm>
                  <a:prstGeom prst="arc">
                    <a:avLst>
                      <a:gd name="adj1" fmla="val 16200000"/>
                      <a:gd name="adj2" fmla="val 416716"/>
                    </a:avLst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400"/>
                  </a:p>
                </p:txBody>
              </p:sp>
              <p:sp>
                <p:nvSpPr>
                  <p:cNvPr id="53" name="弧形 90">
                    <a:extLst>
                      <a:ext uri="{FF2B5EF4-FFF2-40B4-BE49-F238E27FC236}">
                        <a16:creationId xmlns:a16="http://schemas.microsoft.com/office/drawing/2014/main" id="{A442B0C2-CCAA-995B-3383-661EFF055827}"/>
                      </a:ext>
                    </a:extLst>
                  </p:cNvPr>
                  <p:cNvSpPr/>
                  <p:nvPr/>
                </p:nvSpPr>
                <p:spPr>
                  <a:xfrm rot="18577126">
                    <a:off x="6293946" y="2343194"/>
                    <a:ext cx="170402" cy="170402"/>
                  </a:xfrm>
                  <a:prstGeom prst="arc">
                    <a:avLst>
                      <a:gd name="adj1" fmla="val 16200000"/>
                      <a:gd name="adj2" fmla="val 416716"/>
                    </a:avLst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400"/>
                  </a:p>
                </p:txBody>
              </p:sp>
              <p:sp>
                <p:nvSpPr>
                  <p:cNvPr id="54" name="弧形 91">
                    <a:extLst>
                      <a:ext uri="{FF2B5EF4-FFF2-40B4-BE49-F238E27FC236}">
                        <a16:creationId xmlns:a16="http://schemas.microsoft.com/office/drawing/2014/main" id="{3A9DBF29-5459-0AB0-5DCB-9A182C20C443}"/>
                      </a:ext>
                    </a:extLst>
                  </p:cNvPr>
                  <p:cNvSpPr/>
                  <p:nvPr/>
                </p:nvSpPr>
                <p:spPr>
                  <a:xfrm rot="7777126">
                    <a:off x="6413908" y="2221873"/>
                    <a:ext cx="170402" cy="170402"/>
                  </a:xfrm>
                  <a:prstGeom prst="arc">
                    <a:avLst>
                      <a:gd name="adj1" fmla="val 16200000"/>
                      <a:gd name="adj2" fmla="val 416716"/>
                    </a:avLst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400"/>
                  </a:p>
                </p:txBody>
              </p:sp>
              <p:sp>
                <p:nvSpPr>
                  <p:cNvPr id="55" name="弧形 92">
                    <a:extLst>
                      <a:ext uri="{FF2B5EF4-FFF2-40B4-BE49-F238E27FC236}">
                        <a16:creationId xmlns:a16="http://schemas.microsoft.com/office/drawing/2014/main" id="{9D06DB38-F1DE-9E9D-D97C-3CDB49EF5536}"/>
                      </a:ext>
                    </a:extLst>
                  </p:cNvPr>
                  <p:cNvSpPr/>
                  <p:nvPr/>
                </p:nvSpPr>
                <p:spPr>
                  <a:xfrm rot="18577126">
                    <a:off x="6533870" y="2341833"/>
                    <a:ext cx="170402" cy="170402"/>
                  </a:xfrm>
                  <a:prstGeom prst="arc">
                    <a:avLst>
                      <a:gd name="adj1" fmla="val 16200000"/>
                      <a:gd name="adj2" fmla="val 416716"/>
                    </a:avLst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400"/>
                  </a:p>
                </p:txBody>
              </p:sp>
              <p:sp>
                <p:nvSpPr>
                  <p:cNvPr id="56" name="弧形 93">
                    <a:extLst>
                      <a:ext uri="{FF2B5EF4-FFF2-40B4-BE49-F238E27FC236}">
                        <a16:creationId xmlns:a16="http://schemas.microsoft.com/office/drawing/2014/main" id="{3A22FCB8-6A0D-12E3-6B01-A0C8B6249811}"/>
                      </a:ext>
                    </a:extLst>
                  </p:cNvPr>
                  <p:cNvSpPr/>
                  <p:nvPr/>
                </p:nvSpPr>
                <p:spPr>
                  <a:xfrm rot="7777126">
                    <a:off x="6653832" y="2220512"/>
                    <a:ext cx="170402" cy="170402"/>
                  </a:xfrm>
                  <a:prstGeom prst="arc">
                    <a:avLst>
                      <a:gd name="adj1" fmla="val 16200000"/>
                      <a:gd name="adj2" fmla="val 416716"/>
                    </a:avLst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400"/>
                  </a:p>
                </p:txBody>
              </p:sp>
            </p:grpSp>
            <p:grpSp>
              <p:nvGrpSpPr>
                <p:cNvPr id="31" name="组合 30">
                  <a:extLst>
                    <a:ext uri="{FF2B5EF4-FFF2-40B4-BE49-F238E27FC236}">
                      <a16:creationId xmlns:a16="http://schemas.microsoft.com/office/drawing/2014/main" id="{12D3857A-7C70-2327-DAD1-B119F4303489}"/>
                    </a:ext>
                  </a:extLst>
                </p:cNvPr>
                <p:cNvGrpSpPr/>
                <p:nvPr/>
              </p:nvGrpSpPr>
              <p:grpSpPr>
                <a:xfrm>
                  <a:off x="5689419" y="2692414"/>
                  <a:ext cx="509609" cy="490529"/>
                  <a:chOff x="6630822" y="2404374"/>
                  <a:chExt cx="393634" cy="378896"/>
                </a:xfrm>
              </p:grpSpPr>
              <p:sp>
                <p:nvSpPr>
                  <p:cNvPr id="37" name="椭圆 36">
                    <a:extLst>
                      <a:ext uri="{FF2B5EF4-FFF2-40B4-BE49-F238E27FC236}">
                        <a16:creationId xmlns:a16="http://schemas.microsoft.com/office/drawing/2014/main" id="{65503269-0B30-D626-E89E-DB07F45DEAEB}"/>
                      </a:ext>
                    </a:extLst>
                  </p:cNvPr>
                  <p:cNvSpPr/>
                  <p:nvPr/>
                </p:nvSpPr>
                <p:spPr>
                  <a:xfrm>
                    <a:off x="6712581" y="2410899"/>
                    <a:ext cx="129332" cy="129332"/>
                  </a:xfrm>
                  <a:prstGeom prst="ellips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3175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  <a:effectLst>
                    <a:innerShdw blurRad="63500" dist="50800" dir="8100000">
                      <a:schemeClr val="accent1">
                        <a:lumMod val="50000"/>
                        <a:alpha val="80000"/>
                      </a:scheme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400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a:endParaRPr>
                  </a:p>
                </p:txBody>
              </p:sp>
              <p:sp>
                <p:nvSpPr>
                  <p:cNvPr id="38" name="椭圆 37">
                    <a:extLst>
                      <a:ext uri="{FF2B5EF4-FFF2-40B4-BE49-F238E27FC236}">
                        <a16:creationId xmlns:a16="http://schemas.microsoft.com/office/drawing/2014/main" id="{BE813AF8-379E-B5AC-3671-86FD298FA070}"/>
                      </a:ext>
                    </a:extLst>
                  </p:cNvPr>
                  <p:cNvSpPr/>
                  <p:nvPr/>
                </p:nvSpPr>
                <p:spPr>
                  <a:xfrm>
                    <a:off x="6680331" y="2624754"/>
                    <a:ext cx="129332" cy="129332"/>
                  </a:xfrm>
                  <a:prstGeom prst="ellipse">
                    <a:avLst/>
                  </a:prstGeom>
                  <a:solidFill>
                    <a:srgbClr val="C00000"/>
                  </a:solidFill>
                  <a:ln w="3175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  <a:effectLst>
                    <a:innerShdw blurRad="63500" dist="50800" dir="81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400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a:endParaRPr>
                  </a:p>
                </p:txBody>
              </p:sp>
              <p:sp>
                <p:nvSpPr>
                  <p:cNvPr id="39" name="椭圆 38">
                    <a:extLst>
                      <a:ext uri="{FF2B5EF4-FFF2-40B4-BE49-F238E27FC236}">
                        <a16:creationId xmlns:a16="http://schemas.microsoft.com/office/drawing/2014/main" id="{5EC943DA-AEC2-4815-2FB0-CD340D47886B}"/>
                      </a:ext>
                    </a:extLst>
                  </p:cNvPr>
                  <p:cNvSpPr/>
                  <p:nvPr/>
                </p:nvSpPr>
                <p:spPr>
                  <a:xfrm>
                    <a:off x="6647589" y="2469040"/>
                    <a:ext cx="129332" cy="129332"/>
                  </a:xfrm>
                  <a:prstGeom prst="ellipse">
                    <a:avLst/>
                  </a:prstGeom>
                  <a:solidFill>
                    <a:srgbClr val="C00000"/>
                  </a:solidFill>
                  <a:ln w="3175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  <a:effectLst>
                    <a:innerShdw blurRad="63500" dist="50800" dir="81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400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a:endParaRPr>
                  </a:p>
                </p:txBody>
              </p:sp>
              <p:sp>
                <p:nvSpPr>
                  <p:cNvPr id="40" name="椭圆 39">
                    <a:extLst>
                      <a:ext uri="{FF2B5EF4-FFF2-40B4-BE49-F238E27FC236}">
                        <a16:creationId xmlns:a16="http://schemas.microsoft.com/office/drawing/2014/main" id="{06E35CA2-D6D2-C783-6C6D-FB20828646BF}"/>
                      </a:ext>
                    </a:extLst>
                  </p:cNvPr>
                  <p:cNvSpPr/>
                  <p:nvPr/>
                </p:nvSpPr>
                <p:spPr>
                  <a:xfrm>
                    <a:off x="6862664" y="2477295"/>
                    <a:ext cx="129332" cy="129332"/>
                  </a:xfrm>
                  <a:prstGeom prst="ellips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3175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  <a:effectLst>
                    <a:innerShdw blurRad="63500" dist="50800" dir="8100000">
                      <a:schemeClr val="accent1">
                        <a:lumMod val="50000"/>
                        <a:alpha val="80000"/>
                      </a:scheme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400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a:endParaRPr>
                  </a:p>
                </p:txBody>
              </p:sp>
              <p:sp>
                <p:nvSpPr>
                  <p:cNvPr id="41" name="椭圆 40">
                    <a:extLst>
                      <a:ext uri="{FF2B5EF4-FFF2-40B4-BE49-F238E27FC236}">
                        <a16:creationId xmlns:a16="http://schemas.microsoft.com/office/drawing/2014/main" id="{7F661C50-FF72-E3E4-C76A-6D2AA70F1C45}"/>
                      </a:ext>
                    </a:extLst>
                  </p:cNvPr>
                  <p:cNvSpPr/>
                  <p:nvPr/>
                </p:nvSpPr>
                <p:spPr>
                  <a:xfrm>
                    <a:off x="6821161" y="2404374"/>
                    <a:ext cx="129332" cy="129332"/>
                  </a:xfrm>
                  <a:prstGeom prst="ellipse">
                    <a:avLst/>
                  </a:prstGeom>
                  <a:solidFill>
                    <a:srgbClr val="C00000"/>
                  </a:solidFill>
                  <a:ln w="3175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  <a:effectLst>
                    <a:innerShdw blurRad="63500" dist="50800" dir="81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400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a:endParaRPr>
                  </a:p>
                </p:txBody>
              </p:sp>
              <p:sp>
                <p:nvSpPr>
                  <p:cNvPr id="42" name="椭圆 41">
                    <a:extLst>
                      <a:ext uri="{FF2B5EF4-FFF2-40B4-BE49-F238E27FC236}">
                        <a16:creationId xmlns:a16="http://schemas.microsoft.com/office/drawing/2014/main" id="{26359708-176C-8691-2053-C1CEC51EE550}"/>
                      </a:ext>
                    </a:extLst>
                  </p:cNvPr>
                  <p:cNvSpPr/>
                  <p:nvPr/>
                </p:nvSpPr>
                <p:spPr>
                  <a:xfrm>
                    <a:off x="6720751" y="2553707"/>
                    <a:ext cx="129332" cy="129332"/>
                  </a:xfrm>
                  <a:prstGeom prst="ellips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3175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  <a:effectLst>
                    <a:innerShdw blurRad="63500" dist="50800" dir="8100000">
                      <a:schemeClr val="accent1">
                        <a:lumMod val="50000"/>
                        <a:alpha val="80000"/>
                      </a:scheme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400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a:endParaRPr>
                  </a:p>
                </p:txBody>
              </p:sp>
              <p:sp>
                <p:nvSpPr>
                  <p:cNvPr id="43" name="椭圆 42">
                    <a:extLst>
                      <a:ext uri="{FF2B5EF4-FFF2-40B4-BE49-F238E27FC236}">
                        <a16:creationId xmlns:a16="http://schemas.microsoft.com/office/drawing/2014/main" id="{B98F58DE-3238-6CE3-347E-B02680B319D8}"/>
                      </a:ext>
                    </a:extLst>
                  </p:cNvPr>
                  <p:cNvSpPr/>
                  <p:nvPr/>
                </p:nvSpPr>
                <p:spPr>
                  <a:xfrm>
                    <a:off x="6630822" y="2567438"/>
                    <a:ext cx="129332" cy="129332"/>
                  </a:xfrm>
                  <a:prstGeom prst="ellips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3175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  <a:effectLst>
                    <a:innerShdw blurRad="63500" dist="50800" dir="8100000">
                      <a:schemeClr val="accent1">
                        <a:lumMod val="50000"/>
                        <a:alpha val="80000"/>
                      </a:scheme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400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a:endParaRPr>
                  </a:p>
                </p:txBody>
              </p:sp>
              <p:sp>
                <p:nvSpPr>
                  <p:cNvPr id="44" name="椭圆 43">
                    <a:extLst>
                      <a:ext uri="{FF2B5EF4-FFF2-40B4-BE49-F238E27FC236}">
                        <a16:creationId xmlns:a16="http://schemas.microsoft.com/office/drawing/2014/main" id="{7828558E-A70E-56C9-DE69-8D8FBE71D5BF}"/>
                      </a:ext>
                    </a:extLst>
                  </p:cNvPr>
                  <p:cNvSpPr/>
                  <p:nvPr/>
                </p:nvSpPr>
                <p:spPr>
                  <a:xfrm>
                    <a:off x="6895124" y="2548459"/>
                    <a:ext cx="129332" cy="129332"/>
                  </a:xfrm>
                  <a:prstGeom prst="ellips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3175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  <a:effectLst>
                    <a:innerShdw blurRad="63500" dist="50800" dir="8100000">
                      <a:schemeClr val="accent1">
                        <a:lumMod val="50000"/>
                        <a:alpha val="80000"/>
                      </a:scheme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400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a:endParaRPr>
                  </a:p>
                </p:txBody>
              </p:sp>
              <p:sp>
                <p:nvSpPr>
                  <p:cNvPr id="45" name="椭圆 44">
                    <a:extLst>
                      <a:ext uri="{FF2B5EF4-FFF2-40B4-BE49-F238E27FC236}">
                        <a16:creationId xmlns:a16="http://schemas.microsoft.com/office/drawing/2014/main" id="{97B00A02-1CD2-50BB-C114-674F5B13BA14}"/>
                      </a:ext>
                    </a:extLst>
                  </p:cNvPr>
                  <p:cNvSpPr/>
                  <p:nvPr/>
                </p:nvSpPr>
                <p:spPr>
                  <a:xfrm>
                    <a:off x="6739812" y="2653938"/>
                    <a:ext cx="129332" cy="129332"/>
                  </a:xfrm>
                  <a:prstGeom prst="ellips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3175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  <a:effectLst>
                    <a:innerShdw blurRad="63500" dist="50800" dir="8100000">
                      <a:schemeClr val="accent1">
                        <a:lumMod val="50000"/>
                        <a:alpha val="80000"/>
                      </a:scheme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400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a:endParaRPr>
                  </a:p>
                </p:txBody>
              </p:sp>
              <p:sp>
                <p:nvSpPr>
                  <p:cNvPr id="46" name="椭圆 45">
                    <a:extLst>
                      <a:ext uri="{FF2B5EF4-FFF2-40B4-BE49-F238E27FC236}">
                        <a16:creationId xmlns:a16="http://schemas.microsoft.com/office/drawing/2014/main" id="{76B4E1BE-D291-92BC-C2B5-0BA77D68D4D3}"/>
                      </a:ext>
                    </a:extLst>
                  </p:cNvPr>
                  <p:cNvSpPr/>
                  <p:nvPr/>
                </p:nvSpPr>
                <p:spPr>
                  <a:xfrm>
                    <a:off x="6841996" y="2644628"/>
                    <a:ext cx="129332" cy="129332"/>
                  </a:xfrm>
                  <a:prstGeom prst="ellipse">
                    <a:avLst/>
                  </a:prstGeom>
                  <a:solidFill>
                    <a:srgbClr val="C00000"/>
                  </a:solidFill>
                  <a:ln w="3175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  <a:effectLst>
                    <a:innerShdw blurRad="63500" dist="50800" dir="81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400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a:endParaRPr>
                  </a:p>
                </p:txBody>
              </p:sp>
              <p:sp>
                <p:nvSpPr>
                  <p:cNvPr id="47" name="椭圆 46">
                    <a:extLst>
                      <a:ext uri="{FF2B5EF4-FFF2-40B4-BE49-F238E27FC236}">
                        <a16:creationId xmlns:a16="http://schemas.microsoft.com/office/drawing/2014/main" id="{2C3A1D70-EA98-3CC0-1FA5-B1C1155D3439}"/>
                      </a:ext>
                    </a:extLst>
                  </p:cNvPr>
                  <p:cNvSpPr/>
                  <p:nvPr/>
                </p:nvSpPr>
                <p:spPr>
                  <a:xfrm>
                    <a:off x="6797672" y="2546699"/>
                    <a:ext cx="129332" cy="129332"/>
                  </a:xfrm>
                  <a:prstGeom prst="ellipse">
                    <a:avLst/>
                  </a:prstGeom>
                  <a:solidFill>
                    <a:srgbClr val="C00000"/>
                  </a:solidFill>
                  <a:ln w="3175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  <a:effectLst>
                    <a:innerShdw blurRad="63500" dist="50800" dir="81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400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a:endParaRPr>
                  </a:p>
                </p:txBody>
              </p:sp>
              <p:sp>
                <p:nvSpPr>
                  <p:cNvPr id="48" name="椭圆 47">
                    <a:extLst>
                      <a:ext uri="{FF2B5EF4-FFF2-40B4-BE49-F238E27FC236}">
                        <a16:creationId xmlns:a16="http://schemas.microsoft.com/office/drawing/2014/main" id="{0FC054C8-D3FB-B26B-CDC5-0571C62796F2}"/>
                      </a:ext>
                    </a:extLst>
                  </p:cNvPr>
                  <p:cNvSpPr/>
                  <p:nvPr/>
                </p:nvSpPr>
                <p:spPr>
                  <a:xfrm>
                    <a:off x="6745640" y="2477295"/>
                    <a:ext cx="129332" cy="129332"/>
                  </a:xfrm>
                  <a:prstGeom prst="ellips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3175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  <a:effectLst>
                    <a:innerShdw blurRad="63500" dist="50800" dir="8100000">
                      <a:schemeClr val="accent1">
                        <a:lumMod val="50000"/>
                        <a:alpha val="80000"/>
                      </a:scheme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400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a:endParaRPr>
                  </a:p>
                </p:txBody>
              </p: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2" name="文本框 31">
                      <a:extLst>
                        <a:ext uri="{FF2B5EF4-FFF2-40B4-BE49-F238E27FC236}">
                          <a16:creationId xmlns:a16="http://schemas.microsoft.com/office/drawing/2014/main" id="{D3B4EE04-5AFA-B467-7FB7-EA267465DBA0}"/>
                        </a:ext>
                      </a:extLst>
                    </p:cNvPr>
                    <p:cNvSpPr txBox="1"/>
                    <p:nvPr/>
                  </p:nvSpPr>
                  <p:spPr>
                    <a:xfrm rot="1795623">
                      <a:off x="1667635" y="1716748"/>
                      <a:ext cx="314695" cy="50961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altLang="zh-CN" sz="1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oMath>
                        </m:oMathPara>
                      </a14:m>
                      <a:endParaRPr lang="zh-CN" altLang="en-US" sz="1400" dirty="0">
                        <a:solidFill>
                          <a:schemeClr val="bg1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70" name="文本框 69">
                      <a:extLst>
                        <a:ext uri="{FF2B5EF4-FFF2-40B4-BE49-F238E27FC236}">
                          <a16:creationId xmlns:a16="http://schemas.microsoft.com/office/drawing/2014/main" id="{303209FC-1639-4364-8588-2806CFD9C39B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 rot="1795623">
                      <a:off x="1667635" y="1716748"/>
                      <a:ext cx="314695" cy="509617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3" name="文本框 32">
                      <a:extLst>
                        <a:ext uri="{FF2B5EF4-FFF2-40B4-BE49-F238E27FC236}">
                          <a16:creationId xmlns:a16="http://schemas.microsoft.com/office/drawing/2014/main" id="{AEF2AF53-359E-38FA-FBEB-36721582CAB7}"/>
                        </a:ext>
                      </a:extLst>
                    </p:cNvPr>
                    <p:cNvSpPr txBox="1"/>
                    <p:nvPr/>
                  </p:nvSpPr>
                  <p:spPr>
                    <a:xfrm rot="1838569">
                      <a:off x="5613944" y="1144494"/>
                      <a:ext cx="314695" cy="50961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altLang="zh-CN" sz="1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oMath>
                        </m:oMathPara>
                      </a14:m>
                      <a:endParaRPr lang="zh-CN" altLang="en-US" sz="1400" dirty="0">
                        <a:solidFill>
                          <a:schemeClr val="bg1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71" name="文本框 70">
                      <a:extLst>
                        <a:ext uri="{FF2B5EF4-FFF2-40B4-BE49-F238E27FC236}">
                          <a16:creationId xmlns:a16="http://schemas.microsoft.com/office/drawing/2014/main" id="{2E385291-260C-43D7-84ED-ECEC2C68E02F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 rot="1838569">
                      <a:off x="5613944" y="1144494"/>
                      <a:ext cx="314695" cy="509617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4" name="文本框 33">
                      <a:extLst>
                        <a:ext uri="{FF2B5EF4-FFF2-40B4-BE49-F238E27FC236}">
                          <a16:creationId xmlns:a16="http://schemas.microsoft.com/office/drawing/2014/main" id="{E4170458-BF4E-F017-658A-21F3CEB315AB}"/>
                        </a:ext>
                      </a:extLst>
                    </p:cNvPr>
                    <p:cNvSpPr txBox="1"/>
                    <p:nvPr/>
                  </p:nvSpPr>
                  <p:spPr>
                    <a:xfrm rot="1993625">
                      <a:off x="5731336" y="3202853"/>
                      <a:ext cx="314696" cy="50961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altLang="zh-CN" sz="1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𝒒</m:t>
                            </m:r>
                          </m:oMath>
                        </m:oMathPara>
                      </a14:m>
                      <a:endParaRPr lang="zh-CN" altLang="en-US" sz="1400" b="1" dirty="0">
                        <a:solidFill>
                          <a:schemeClr val="tx1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72" name="文本框 71">
                      <a:extLst>
                        <a:ext uri="{FF2B5EF4-FFF2-40B4-BE49-F238E27FC236}">
                          <a16:creationId xmlns:a16="http://schemas.microsoft.com/office/drawing/2014/main" id="{0487FAD2-CA09-4243-84F6-EBE86E8BA6B7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 rot="1993625">
                      <a:off x="5731336" y="3202853"/>
                      <a:ext cx="314696" cy="509616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 r="-16216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5" name="文本框 34">
                      <a:extLst>
                        <a:ext uri="{FF2B5EF4-FFF2-40B4-BE49-F238E27FC236}">
                          <a16:creationId xmlns:a16="http://schemas.microsoft.com/office/drawing/2014/main" id="{41E5E1B5-DCB8-AD53-3172-6E007C3A26DB}"/>
                        </a:ext>
                      </a:extLst>
                    </p:cNvPr>
                    <p:cNvSpPr txBox="1"/>
                    <p:nvPr/>
                  </p:nvSpPr>
                  <p:spPr>
                    <a:xfrm rot="1993625">
                      <a:off x="5362231" y="1938020"/>
                      <a:ext cx="314696" cy="50961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US" altLang="zh-CN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4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Z</m:t>
                                </m:r>
                              </m:e>
                              <m:sup>
                                <m:r>
                                  <a:rPr lang="en-US" altLang="zh-CN" sz="14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p>
                            </m:sSup>
                          </m:oMath>
                        </m:oMathPara>
                      </a14:m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73" name="文本框 72">
                      <a:extLst>
                        <a:ext uri="{FF2B5EF4-FFF2-40B4-BE49-F238E27FC236}">
                          <a16:creationId xmlns:a16="http://schemas.microsoft.com/office/drawing/2014/main" id="{5A2636F6-4DD9-49DE-89C0-AC5E43018C9B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 rot="1993625">
                      <a:off x="5362231" y="1938020"/>
                      <a:ext cx="314696" cy="509616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 r="-4166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6" name="文本框 35">
                      <a:extLst>
                        <a:ext uri="{FF2B5EF4-FFF2-40B4-BE49-F238E27FC236}">
                          <a16:creationId xmlns:a16="http://schemas.microsoft.com/office/drawing/2014/main" id="{C54D0A19-94DA-005C-D862-265C26B976F7}"/>
                        </a:ext>
                      </a:extLst>
                    </p:cNvPr>
                    <p:cNvSpPr txBox="1"/>
                    <p:nvPr/>
                  </p:nvSpPr>
                  <p:spPr>
                    <a:xfrm rot="1993625">
                      <a:off x="5330606" y="2834372"/>
                      <a:ext cx="314696" cy="50961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m:rPr>
                                <m:sty m:val="p"/>
                              </m:rPr>
                              <a:rPr lang="en-US" altLang="zh-CN" sz="14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Xe</m:t>
                            </m:r>
                          </m:oMath>
                        </m:oMathPara>
                      </a14:m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74" name="文本框 73">
                      <a:extLst>
                        <a:ext uri="{FF2B5EF4-FFF2-40B4-BE49-F238E27FC236}">
                          <a16:creationId xmlns:a16="http://schemas.microsoft.com/office/drawing/2014/main" id="{1FC3A936-1BEB-4448-9183-237CC8673CE0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 rot="1993625">
                      <a:off x="5330606" y="2834372"/>
                      <a:ext cx="314696" cy="509616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 r="-51351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16" name="椭圆 15">
                <a:extLst>
                  <a:ext uri="{FF2B5EF4-FFF2-40B4-BE49-F238E27FC236}">
                    <a16:creationId xmlns:a16="http://schemas.microsoft.com/office/drawing/2014/main" id="{1544C6E7-14A5-94F8-0845-B0D6A8C2B7E6}"/>
                  </a:ext>
                </a:extLst>
              </p:cNvPr>
              <p:cNvSpPr/>
              <p:nvPr/>
            </p:nvSpPr>
            <p:spPr>
              <a:xfrm rot="19606375">
                <a:off x="15151319" y="9691505"/>
                <a:ext cx="314696" cy="314696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ffectLst>
                <a:innerShdw blurRad="63500" dist="50800" dir="8100000">
                  <a:prstClr val="black">
                    <a:alpha val="8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文本框 16">
                    <a:extLst>
                      <a:ext uri="{FF2B5EF4-FFF2-40B4-BE49-F238E27FC236}">
                        <a16:creationId xmlns:a16="http://schemas.microsoft.com/office/drawing/2014/main" id="{30457F7D-7A2A-02D8-D4EF-7E50AA7CDD1A}"/>
                      </a:ext>
                    </a:extLst>
                  </p:cNvPr>
                  <p:cNvSpPr txBox="1"/>
                  <p:nvPr/>
                </p:nvSpPr>
                <p:spPr>
                  <a:xfrm>
                    <a:off x="15105848" y="9598963"/>
                    <a:ext cx="314696" cy="50961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altLang="zh-CN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oMath>
                      </m:oMathPara>
                    </a14:m>
                    <a:endParaRPr lang="zh-CN" altLang="en-US" sz="1400" dirty="0">
                      <a:solidFill>
                        <a:schemeClr val="bg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5" name="文本框 54">
                    <a:extLst>
                      <a:ext uri="{FF2B5EF4-FFF2-40B4-BE49-F238E27FC236}">
                        <a16:creationId xmlns:a16="http://schemas.microsoft.com/office/drawing/2014/main" id="{FE85C3FC-53BB-4B28-8DF6-32D3C0C6A6F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5105848" y="9598963"/>
                    <a:ext cx="314696" cy="509616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r="-2703"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8" name="椭圆 17">
                <a:extLst>
                  <a:ext uri="{FF2B5EF4-FFF2-40B4-BE49-F238E27FC236}">
                    <a16:creationId xmlns:a16="http://schemas.microsoft.com/office/drawing/2014/main" id="{24627B97-76A3-9B9B-7A5C-C4CB424D53DD}"/>
                  </a:ext>
                </a:extLst>
              </p:cNvPr>
              <p:cNvSpPr/>
              <p:nvPr/>
            </p:nvSpPr>
            <p:spPr>
              <a:xfrm>
                <a:off x="15951588" y="10001575"/>
                <a:ext cx="314696" cy="314696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ffectLst>
                <a:innerShdw blurRad="63500" dist="50800" dir="8100000">
                  <a:prstClr val="black">
                    <a:alpha val="8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" name="文本框 18">
                    <a:extLst>
                      <a:ext uri="{FF2B5EF4-FFF2-40B4-BE49-F238E27FC236}">
                        <a16:creationId xmlns:a16="http://schemas.microsoft.com/office/drawing/2014/main" id="{FEE367DA-952B-F2FE-87F3-C919E86775D7}"/>
                      </a:ext>
                    </a:extLst>
                  </p:cNvPr>
                  <p:cNvSpPr txBox="1"/>
                  <p:nvPr/>
                </p:nvSpPr>
                <p:spPr>
                  <a:xfrm>
                    <a:off x="15917094" y="9915122"/>
                    <a:ext cx="314695" cy="50961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altLang="zh-CN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oMath>
                      </m:oMathPara>
                    </a14:m>
                    <a:endParaRPr lang="zh-CN" altLang="en-US" sz="1400" dirty="0">
                      <a:solidFill>
                        <a:schemeClr val="bg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7" name="文本框 56">
                    <a:extLst>
                      <a:ext uri="{FF2B5EF4-FFF2-40B4-BE49-F238E27FC236}">
                        <a16:creationId xmlns:a16="http://schemas.microsoft.com/office/drawing/2014/main" id="{84D74696-75B8-4108-B525-6C094CBCBB3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5917094" y="9915122"/>
                    <a:ext cx="314695" cy="509615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r="-2703"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文本框 19">
                    <a:extLst>
                      <a:ext uri="{FF2B5EF4-FFF2-40B4-BE49-F238E27FC236}">
                        <a16:creationId xmlns:a16="http://schemas.microsoft.com/office/drawing/2014/main" id="{A39B193F-E691-CA63-75F2-B295A9303121}"/>
                      </a:ext>
                    </a:extLst>
                  </p:cNvPr>
                  <p:cNvSpPr txBox="1"/>
                  <p:nvPr/>
                </p:nvSpPr>
                <p:spPr>
                  <a:xfrm>
                    <a:off x="19587055" y="7593113"/>
                    <a:ext cx="532878" cy="50961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oMath>
                      </m:oMathPara>
                    </a14:m>
                    <a:endParaRPr lang="en-US" altLang="zh-CN" sz="1400" b="0" dirty="0"/>
                  </a:p>
                </p:txBody>
              </p:sp>
            </mc:Choice>
            <mc:Fallback xmlns="">
              <p:sp>
                <p:nvSpPr>
                  <p:cNvPr id="58" name="文本框 57">
                    <a:extLst>
                      <a:ext uri="{FF2B5EF4-FFF2-40B4-BE49-F238E27FC236}">
                        <a16:creationId xmlns:a16="http://schemas.microsoft.com/office/drawing/2014/main" id="{6298EB78-3C5D-40A8-BE2F-21C3E5BC198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9587055" y="7593113"/>
                    <a:ext cx="532878" cy="509616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文本框 20">
                    <a:extLst>
                      <a:ext uri="{FF2B5EF4-FFF2-40B4-BE49-F238E27FC236}">
                        <a16:creationId xmlns:a16="http://schemas.microsoft.com/office/drawing/2014/main" id="{9B860F6F-AA03-0A27-AB3C-2EEE1DC22344}"/>
                      </a:ext>
                    </a:extLst>
                  </p:cNvPr>
                  <p:cNvSpPr txBox="1"/>
                  <p:nvPr/>
                </p:nvSpPr>
                <p:spPr>
                  <a:xfrm>
                    <a:off x="19730917" y="7749662"/>
                    <a:ext cx="532878" cy="50961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oMath>
                      </m:oMathPara>
                    </a14:m>
                    <a:endParaRPr lang="en-US" altLang="zh-CN" sz="1400" b="0" dirty="0"/>
                  </a:p>
                </p:txBody>
              </p:sp>
            </mc:Choice>
            <mc:Fallback xmlns="">
              <p:sp>
                <p:nvSpPr>
                  <p:cNvPr id="59" name="文本框 58">
                    <a:extLst>
                      <a:ext uri="{FF2B5EF4-FFF2-40B4-BE49-F238E27FC236}">
                        <a16:creationId xmlns:a16="http://schemas.microsoft.com/office/drawing/2014/main" id="{CAB7896E-0C25-4022-B7AF-B2A3DDD3F12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9730917" y="7749662"/>
                    <a:ext cx="532878" cy="509616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文本框 21">
                    <a:extLst>
                      <a:ext uri="{FF2B5EF4-FFF2-40B4-BE49-F238E27FC236}">
                        <a16:creationId xmlns:a16="http://schemas.microsoft.com/office/drawing/2014/main" id="{02DA83F0-C469-BCCD-2764-8CCD3955BC5F}"/>
                      </a:ext>
                    </a:extLst>
                  </p:cNvPr>
                  <p:cNvSpPr txBox="1"/>
                  <p:nvPr/>
                </p:nvSpPr>
                <p:spPr>
                  <a:xfrm>
                    <a:off x="19808565" y="7530954"/>
                    <a:ext cx="532878" cy="50961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oMath>
                      </m:oMathPara>
                    </a14:m>
                    <a:endParaRPr lang="en-US" altLang="zh-CN" sz="1400" b="0" dirty="0"/>
                  </a:p>
                </p:txBody>
              </p:sp>
            </mc:Choice>
            <mc:Fallback xmlns="">
              <p:sp>
                <p:nvSpPr>
                  <p:cNvPr id="60" name="文本框 59">
                    <a:extLst>
                      <a:ext uri="{FF2B5EF4-FFF2-40B4-BE49-F238E27FC236}">
                        <a16:creationId xmlns:a16="http://schemas.microsoft.com/office/drawing/2014/main" id="{84D4580B-19C8-4082-8049-5AD30DCE3E1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9808565" y="7530954"/>
                    <a:ext cx="532878" cy="509616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23" name="直接箭头连接符 60">
                <a:extLst>
                  <a:ext uri="{FF2B5EF4-FFF2-40B4-BE49-F238E27FC236}">
                    <a16:creationId xmlns:a16="http://schemas.microsoft.com/office/drawing/2014/main" id="{6FF69903-535B-1096-6173-21C518280E40}"/>
                  </a:ext>
                </a:extLst>
              </p:cNvPr>
              <p:cNvCxnSpPr/>
              <p:nvPr/>
            </p:nvCxnSpPr>
            <p:spPr>
              <a:xfrm flipV="1">
                <a:off x="19942175" y="6933880"/>
                <a:ext cx="0" cy="740197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椭圆 23">
                <a:extLst>
                  <a:ext uri="{FF2B5EF4-FFF2-40B4-BE49-F238E27FC236}">
                    <a16:creationId xmlns:a16="http://schemas.microsoft.com/office/drawing/2014/main" id="{AD105DC1-12FF-BC3B-362B-8327273C9FB9}"/>
                  </a:ext>
                </a:extLst>
              </p:cNvPr>
              <p:cNvSpPr/>
              <p:nvPr/>
            </p:nvSpPr>
            <p:spPr>
              <a:xfrm>
                <a:off x="19907703" y="6662057"/>
                <a:ext cx="45719" cy="45719"/>
              </a:xfrm>
              <a:prstGeom prst="ellipse">
                <a:avLst/>
              </a:prstGeom>
              <a:solidFill>
                <a:srgbClr val="94519D">
                  <a:alpha val="1000"/>
                </a:srgbClr>
              </a:solidFill>
              <a:ln>
                <a:noFill/>
              </a:ln>
              <a:effectLst>
                <a:glow rad="254000">
                  <a:srgbClr val="94519D"/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</p:grpSp>
        <p:cxnSp>
          <p:nvCxnSpPr>
            <p:cNvPr id="6" name="直接箭头连接符 96">
              <a:extLst>
                <a:ext uri="{FF2B5EF4-FFF2-40B4-BE49-F238E27FC236}">
                  <a16:creationId xmlns:a16="http://schemas.microsoft.com/office/drawing/2014/main" id="{C6713007-5710-8DC9-BD3F-D4825C85AE3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760515" y="3170616"/>
              <a:ext cx="0" cy="1569754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8B5ECD71-E6AF-9B5E-6234-B1D9C21F7A1B}"/>
                </a:ext>
              </a:extLst>
            </p:cNvPr>
            <p:cNvSpPr txBox="1"/>
            <p:nvPr/>
          </p:nvSpPr>
          <p:spPr>
            <a:xfrm>
              <a:off x="10885714" y="3708404"/>
              <a:ext cx="13607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solidFill>
                    <a:srgbClr val="C00000"/>
                  </a:solidFill>
                </a:rPr>
                <a:t>H 24cm</a:t>
              </a:r>
              <a:endParaRPr lang="zh-CN" altLang="en-US" sz="16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8" name="直接箭头连接符 99">
              <a:extLst>
                <a:ext uri="{FF2B5EF4-FFF2-40B4-BE49-F238E27FC236}">
                  <a16:creationId xmlns:a16="http://schemas.microsoft.com/office/drawing/2014/main" id="{2F9CFC34-0402-D507-5EEF-7444FDB46EE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25085" y="2998925"/>
              <a:ext cx="560629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none"/>
              <a:tailEnd type="stealth"/>
            </a:ln>
            <a:effectLst>
              <a:glow rad="228600">
                <a:schemeClr val="bg1">
                  <a:alpha val="8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C4333876-0E7A-B2AF-F03B-1CA4BDE47495}"/>
                </a:ext>
              </a:extLst>
            </p:cNvPr>
            <p:cNvSpPr txBox="1"/>
            <p:nvPr/>
          </p:nvSpPr>
          <p:spPr>
            <a:xfrm>
              <a:off x="10907487" y="2814259"/>
              <a:ext cx="13607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solidFill>
                    <a:srgbClr val="C00000"/>
                  </a:solidFill>
                </a:rPr>
                <a:t>D 28cm</a:t>
              </a:r>
              <a:endParaRPr lang="zh-CN" altLang="en-US" sz="1600" b="1" dirty="0">
                <a:solidFill>
                  <a:srgbClr val="C00000"/>
                </a:solidFill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21D682C3-9DD3-23FD-E146-85F6EC26B4C7}"/>
                </a:ext>
              </a:extLst>
            </p:cNvPr>
            <p:cNvSpPr txBox="1"/>
            <p:nvPr/>
          </p:nvSpPr>
          <p:spPr>
            <a:xfrm>
              <a:off x="6912114" y="4382765"/>
              <a:ext cx="8796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/>
                <a:t>~25 m</a:t>
              </a:r>
              <a:endParaRPr lang="zh-CN" altLang="en-US" sz="1600" b="1" dirty="0"/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37C6FD58-B536-0DA1-B21F-DF5B7142B01C}"/>
                </a:ext>
              </a:extLst>
            </p:cNvPr>
            <p:cNvSpPr txBox="1"/>
            <p:nvPr/>
          </p:nvSpPr>
          <p:spPr>
            <a:xfrm>
              <a:off x="2334931" y="4356249"/>
              <a:ext cx="365701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solidFill>
                    <a:srgbClr val="C00000"/>
                  </a:solidFill>
                </a:rPr>
                <a:t>AP1000 Heat power ~ 3GW</a:t>
              </a:r>
              <a:endParaRPr lang="zh-CN" altLang="en-US" sz="1600" b="1" dirty="0">
                <a:solidFill>
                  <a:srgbClr val="C0000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文本框 11">
                  <a:extLst>
                    <a:ext uri="{FF2B5EF4-FFF2-40B4-BE49-F238E27FC236}">
                      <a16:creationId xmlns:a16="http://schemas.microsoft.com/office/drawing/2014/main" id="{840BFEB8-F252-CCB5-C85E-E9CD0A511B10}"/>
                    </a:ext>
                  </a:extLst>
                </p:cNvPr>
                <p:cNvSpPr txBox="1"/>
                <p:nvPr/>
              </p:nvSpPr>
              <p:spPr>
                <a:xfrm>
                  <a:off x="6218747" y="5405470"/>
                  <a:ext cx="1704377" cy="5903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altLang="zh-CN" sz="1600" b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𝝂</m:t>
                      </m:r>
                    </m:oMath>
                  </a14:m>
                  <a:r>
                    <a:rPr lang="zh-CN" altLang="en-US" sz="1600" b="1" dirty="0">
                      <a:solidFill>
                        <a:srgbClr val="C00000"/>
                      </a:solidFill>
                    </a:rPr>
                    <a:t> </a:t>
                  </a:r>
                  <a:r>
                    <a:rPr lang="en-US" altLang="zh-CN" sz="1600" b="1" dirty="0">
                      <a:solidFill>
                        <a:srgbClr val="C00000"/>
                      </a:solidFill>
                    </a:rPr>
                    <a:t>flux </a:t>
                  </a:r>
                  <a:br>
                    <a:rPr lang="en-US" altLang="zh-CN" sz="1600" b="1" dirty="0">
                      <a:solidFill>
                        <a:srgbClr val="C00000"/>
                      </a:solidFill>
                    </a:rPr>
                  </a:br>
                  <a:r>
                    <a:rPr lang="en-US" altLang="zh-CN" sz="1600" b="1" dirty="0">
                      <a:solidFill>
                        <a:srgbClr val="C00000"/>
                      </a:solidFill>
                    </a:rPr>
                    <a:t>~ </a:t>
                  </a:r>
                  <a14:m>
                    <m:oMath xmlns:m="http://schemas.openxmlformats.org/officeDocument/2006/math">
                      <m:r>
                        <a:rPr lang="en-US" altLang="zh-CN" sz="1600" b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sSup>
                        <m:sSupPr>
                          <m:ctrlPr>
                            <a:rPr lang="en-US" altLang="zh-CN" sz="16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600" b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  <m:sup>
                          <m:r>
                            <a:rPr lang="en-US" altLang="zh-CN" sz="1600" b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𝟏𝟑</m:t>
                          </m:r>
                        </m:sup>
                      </m:sSup>
                      <m:r>
                        <a:rPr lang="en-US" altLang="zh-CN" sz="1600" b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zh-CN" sz="1600" b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𝐜</m:t>
                      </m:r>
                      <m:sSup>
                        <m:sSupPr>
                          <m:ctrlPr>
                            <a:rPr lang="en-US" altLang="zh-CN" sz="16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600" b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𝐦</m:t>
                          </m:r>
                        </m:e>
                        <m:sup>
                          <m:r>
                            <a:rPr lang="en-US" altLang="zh-CN" sz="1600" b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sz="1600" b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en-US" altLang="zh-CN" sz="16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600" b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𝐬</m:t>
                          </m:r>
                        </m:e>
                        <m:sup>
                          <m:r>
                            <a:rPr lang="en-US" altLang="zh-CN" sz="1600" b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sz="1600" b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</m:oMath>
                  </a14:m>
                  <a:r>
                    <a:rPr lang="zh-CN" altLang="en-US" sz="1600" b="1" dirty="0">
                      <a:solidFill>
                        <a:srgbClr val="C00000"/>
                      </a:solidFill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12" name="文本框 11">
                  <a:extLst>
                    <a:ext uri="{FF2B5EF4-FFF2-40B4-BE49-F238E27FC236}">
                      <a16:creationId xmlns:a16="http://schemas.microsoft.com/office/drawing/2014/main" id="{840BFEB8-F252-CCB5-C85E-E9CD0A511B1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18747" y="5405470"/>
                  <a:ext cx="1704377" cy="590354"/>
                </a:xfrm>
                <a:prstGeom prst="rect">
                  <a:avLst/>
                </a:prstGeom>
                <a:blipFill>
                  <a:blip r:embed="rId14"/>
                  <a:stretch>
                    <a:fillRect l="-1481" t="-2083" b="-1250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57" name="Picture 5">
            <a:extLst>
              <a:ext uri="{FF2B5EF4-FFF2-40B4-BE49-F238E27FC236}">
                <a16:creationId xmlns:a16="http://schemas.microsoft.com/office/drawing/2014/main" id="{BB1408B4-97AE-CD80-8A07-B287AC613ECC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r="1950"/>
          <a:stretch/>
        </p:blipFill>
        <p:spPr>
          <a:xfrm>
            <a:off x="399478" y="1192066"/>
            <a:ext cx="3292988" cy="2970760"/>
          </a:xfrm>
          <a:prstGeom prst="rect">
            <a:avLst/>
          </a:prstGeom>
        </p:spPr>
      </p:pic>
      <p:sp>
        <p:nvSpPr>
          <p:cNvPr id="59" name="标题 1">
            <a:extLst>
              <a:ext uri="{FF2B5EF4-FFF2-40B4-BE49-F238E27FC236}">
                <a16:creationId xmlns:a16="http://schemas.microsoft.com/office/drawing/2014/main" id="{C9CE373A-AA13-785D-1822-3045D2BE0134}"/>
              </a:ext>
            </a:extLst>
          </p:cNvPr>
          <p:cNvSpPr txBox="1">
            <a:spLocks/>
          </p:cNvSpPr>
          <p:nvPr/>
        </p:nvSpPr>
        <p:spPr>
          <a:xfrm>
            <a:off x="-27490" y="0"/>
            <a:ext cx="9864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 cap="all" baseline="0">
                <a:blipFill>
                  <a:blip r:embed="rId1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SimHei" panose="02010609060101010101" pitchFamily="49" charset="-122"/>
                <a:ea typeface="SimHei" panose="02010609060101010101" pitchFamily="49" charset="-122"/>
                <a:cs typeface="+mj-cs"/>
              </a:defRPr>
            </a:lvl1pPr>
          </a:lstStyle>
          <a:p>
            <a:r>
              <a:rPr lang="en-US" altLang="zh-C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RELICS E</a:t>
            </a:r>
            <a:r>
              <a:rPr lang="en-US" altLang="zh-CN" sz="36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xperimental Design</a:t>
            </a:r>
            <a:endParaRPr kumimoji="1" lang="zh-CN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1740CF08-C0F1-FF65-95BC-674FEE2EF380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985704" y="1100505"/>
            <a:ext cx="2720582" cy="3123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796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2461B87C-588F-AF89-9E38-F5537A5F1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6287C-930E-5D43-B9D8-CB35E9CE702C}" type="slidenum">
              <a:rPr kumimoji="1" lang="zh-CN" altLang="en-US" smtClean="0"/>
              <a:t>4</a:t>
            </a:fld>
            <a:endParaRPr kumimoji="1"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61B67F08-3160-4A7D-F22F-E98CC30C2D19}"/>
              </a:ext>
            </a:extLst>
          </p:cNvPr>
          <p:cNvSpPr txBox="1"/>
          <p:nvPr/>
        </p:nvSpPr>
        <p:spPr>
          <a:xfrm>
            <a:off x="1053296" y="1155686"/>
            <a:ext cx="1944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S1-S2</a:t>
            </a:r>
            <a:r>
              <a:rPr kumimoji="1" lang="zh-CN" altLang="en-US" dirty="0"/>
              <a:t> </a:t>
            </a:r>
            <a:r>
              <a:rPr kumimoji="1" lang="en-US" altLang="zh-CN" dirty="0"/>
              <a:t>Pair Signal</a:t>
            </a:r>
            <a:endParaRPr kumimoji="1"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59F4222-8648-D86A-0F54-1414C3DC1CFF}"/>
              </a:ext>
            </a:extLst>
          </p:cNvPr>
          <p:cNvSpPr txBox="1"/>
          <p:nvPr/>
        </p:nvSpPr>
        <p:spPr>
          <a:xfrm>
            <a:off x="1053296" y="3838165"/>
            <a:ext cx="2861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" altLang="zh-CN" dirty="0"/>
              <a:t>CE𝒗NS</a:t>
            </a:r>
            <a:r>
              <a:rPr kumimoji="1" lang="zh-CN" altLang="en-US" dirty="0"/>
              <a:t>“</a:t>
            </a:r>
            <a:r>
              <a:rPr kumimoji="1" lang="en-US" altLang="zh-CN" dirty="0"/>
              <a:t>S2</a:t>
            </a:r>
            <a:r>
              <a:rPr kumimoji="1" lang="zh-CN" altLang="en-US" dirty="0"/>
              <a:t> </a:t>
            </a:r>
            <a:r>
              <a:rPr kumimoji="1" lang="en-US" altLang="zh-CN" dirty="0"/>
              <a:t>Only</a:t>
            </a:r>
            <a:r>
              <a:rPr kumimoji="1" lang="zh-CN" altLang="en-US" dirty="0"/>
              <a:t>”</a:t>
            </a:r>
            <a:r>
              <a:rPr kumimoji="1" lang="en-US" altLang="zh-CN" dirty="0"/>
              <a:t>Signal</a:t>
            </a:r>
            <a:endParaRPr kumimoji="1" lang="zh-CN" altLang="en-US" dirty="0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A8741C2D-0D51-DE28-A277-E23310BE9CF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0000" t="24824" b="18946"/>
          <a:stretch>
            <a:fillRect/>
          </a:stretch>
        </p:blipFill>
        <p:spPr>
          <a:xfrm>
            <a:off x="4419916" y="1166349"/>
            <a:ext cx="4572002" cy="285648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5C4F9E52-4063-72A4-24C0-0B529DC6B2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24091" y="1748531"/>
            <a:ext cx="5080000" cy="19050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4C101712-C932-A8A0-CE92-81BA587C1F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06240" y="4477431"/>
            <a:ext cx="5080000" cy="190500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B91F9938-CD17-B0B2-D8A4-43753A572E09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0000" t="23851" b="19918"/>
          <a:stretch>
            <a:fillRect/>
          </a:stretch>
        </p:blipFill>
        <p:spPr>
          <a:xfrm>
            <a:off x="4419916" y="3962307"/>
            <a:ext cx="4572002" cy="2856483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:a16="http://schemas.microsoft.com/office/drawing/2014/main" id="{B6856E41-A62A-4A6C-F30B-6C5B5E3F2735}"/>
              </a:ext>
            </a:extLst>
          </p:cNvPr>
          <p:cNvSpPr txBox="1"/>
          <p:nvPr/>
        </p:nvSpPr>
        <p:spPr>
          <a:xfrm>
            <a:off x="8296507" y="3978658"/>
            <a:ext cx="3895493" cy="2581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n"/>
            </a:pPr>
            <a:r>
              <a:rPr kumimoji="1" lang="en-US" altLang="zh-CN" sz="2000" b="1" dirty="0"/>
              <a:t>For CE𝒗NS  signals</a:t>
            </a:r>
            <a:r>
              <a:rPr kumimoji="1" lang="zh-CN" altLang="en-US" sz="2000" dirty="0"/>
              <a:t>：</a:t>
            </a:r>
            <a:endParaRPr kumimoji="1" lang="en-US" altLang="zh-CN" sz="2000" dirty="0"/>
          </a:p>
          <a:p>
            <a:pPr marL="742950" lvl="1" indent="-285750">
              <a:lnSpc>
                <a:spcPct val="150000"/>
              </a:lnSpc>
              <a:buFont typeface="Wingdings" pitchFamily="2" charset="2"/>
              <a:buChar char="n"/>
            </a:pPr>
            <a:r>
              <a:rPr kumimoji="1" lang="en-US" altLang="zh-CN" dirty="0"/>
              <a:t>Mostly</a:t>
            </a:r>
            <a:r>
              <a:rPr kumimoji="1" lang="zh-CN" altLang="en-US" dirty="0"/>
              <a:t> </a:t>
            </a:r>
            <a:r>
              <a:rPr kumimoji="1" lang="en-US" altLang="zh-CN" dirty="0"/>
              <a:t>below 1keV_nr</a:t>
            </a:r>
          </a:p>
          <a:p>
            <a:pPr marL="742950" lvl="1" indent="-285750">
              <a:lnSpc>
                <a:spcPct val="150000"/>
              </a:lnSpc>
              <a:buFont typeface="Wingdings" pitchFamily="2" charset="2"/>
              <a:buChar char="n"/>
            </a:pPr>
            <a:r>
              <a:rPr kumimoji="1" lang="en-US" altLang="zh-CN" dirty="0"/>
              <a:t>O(10) Photons, </a:t>
            </a:r>
            <a:r>
              <a:rPr kumimoji="1" lang="en-US" altLang="zh-CN" dirty="0">
                <a:solidFill>
                  <a:srgbClr val="C00000"/>
                </a:solidFill>
              </a:rPr>
              <a:t>S1 </a:t>
            </a:r>
            <a:r>
              <a:rPr kumimoji="1" lang="en-US" altLang="zh-CN" dirty="0"/>
              <a:t>hardly to be detected</a:t>
            </a:r>
          </a:p>
          <a:p>
            <a:pPr marL="742950" lvl="1" indent="-285750">
              <a:lnSpc>
                <a:spcPct val="150000"/>
              </a:lnSpc>
              <a:buFont typeface="Wingdings" pitchFamily="2" charset="2"/>
              <a:buChar char="n"/>
            </a:pPr>
            <a:r>
              <a:rPr kumimoji="1" lang="en-US" altLang="zh-CN" dirty="0"/>
              <a:t>S2 signals composed of </a:t>
            </a:r>
            <a:r>
              <a:rPr kumimoji="1" lang="en-US" altLang="zh-CN" dirty="0">
                <a:solidFill>
                  <a:srgbClr val="C00000"/>
                </a:solidFill>
              </a:rPr>
              <a:t>discrete electrons</a:t>
            </a:r>
          </a:p>
        </p:txBody>
      </p:sp>
      <p:sp>
        <p:nvSpPr>
          <p:cNvPr id="22" name="乘 21">
            <a:extLst>
              <a:ext uri="{FF2B5EF4-FFF2-40B4-BE49-F238E27FC236}">
                <a16:creationId xmlns:a16="http://schemas.microsoft.com/office/drawing/2014/main" id="{8CE8CD04-C0E9-0285-37C9-68C01EA77AA6}"/>
              </a:ext>
            </a:extLst>
          </p:cNvPr>
          <p:cNvSpPr/>
          <p:nvPr/>
        </p:nvSpPr>
        <p:spPr>
          <a:xfrm>
            <a:off x="1447051" y="4633260"/>
            <a:ext cx="712573" cy="1198605"/>
          </a:xfrm>
          <a:prstGeom prst="mathMultiply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标题 2">
                <a:extLst>
                  <a:ext uri="{FF2B5EF4-FFF2-40B4-BE49-F238E27FC236}">
                    <a16:creationId xmlns:a16="http://schemas.microsoft.com/office/drawing/2014/main" id="{49061852-A870-E0DF-B671-7C112497861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-7345"/>
                <a:ext cx="10058400" cy="1026982"/>
              </a:xfrm>
            </p:spPr>
            <p:txBody>
              <a:bodyPr>
                <a:normAutofit/>
              </a:bodyPr>
              <a:lstStyle/>
              <a:p>
                <a:r>
                  <a:rPr kumimoji="1" lang="en-US" altLang="zh-CN" sz="3600" cap="non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CE</a:t>
                </a:r>
                <a14:m>
                  <m:oMath xmlns:m="http://schemas.openxmlformats.org/officeDocument/2006/math">
                    <m:r>
                      <a:rPr lang="en-US" altLang="zh-CN" sz="36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𝒗</m:t>
                    </m:r>
                  </m:oMath>
                </a14:m>
                <a:r>
                  <a:rPr kumimoji="1" lang="en-US" altLang="zh-CN" sz="3600" cap="non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NS in </a:t>
                </a:r>
                <a:r>
                  <a:rPr kumimoji="1" lang="en-US" altLang="zh-CN" sz="3600" cap="none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LXe</a:t>
                </a:r>
                <a:r>
                  <a:rPr kumimoji="1" lang="en-US" altLang="zh-CN" sz="3600" cap="non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-TPC</a:t>
                </a:r>
                <a:endParaRPr kumimoji="1" lang="zh-CN" altLang="en-US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标题 2">
                <a:extLst>
                  <a:ext uri="{FF2B5EF4-FFF2-40B4-BE49-F238E27FC236}">
                    <a16:creationId xmlns:a16="http://schemas.microsoft.com/office/drawing/2014/main" id="{49061852-A870-E0DF-B671-7C112497861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-7345"/>
                <a:ext cx="10058400" cy="1026982"/>
              </a:xfr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表格 3">
                <a:extLst>
                  <a:ext uri="{FF2B5EF4-FFF2-40B4-BE49-F238E27FC236}">
                    <a16:creationId xmlns:a16="http://schemas.microsoft.com/office/drawing/2014/main" id="{CF224736-A0CE-A389-24C6-388535DD3CE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20191857"/>
                  </p:ext>
                </p:extLst>
              </p:nvPr>
            </p:nvGraphicFramePr>
            <p:xfrm>
              <a:off x="8470232" y="1340352"/>
              <a:ext cx="3602164" cy="2026920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1583858">
                      <a:extLst>
                        <a:ext uri="{9D8B030D-6E8A-4147-A177-3AD203B41FA5}">
                          <a16:colId xmlns:a16="http://schemas.microsoft.com/office/drawing/2014/main" val="4014077094"/>
                        </a:ext>
                      </a:extLst>
                    </a:gridCol>
                    <a:gridCol w="2018306">
                      <a:extLst>
                        <a:ext uri="{9D8B030D-6E8A-4147-A177-3AD203B41FA5}">
                          <a16:colId xmlns:a16="http://schemas.microsoft.com/office/drawing/2014/main" val="387047448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S1</a:t>
                          </a:r>
                          <a:endParaRPr lang="zh-CN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Energy</a:t>
                          </a:r>
                          <a:endParaRPr lang="zh-CN" alt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952778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S2</a:t>
                          </a:r>
                          <a:endParaRPr lang="zh-CN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Energy,</a:t>
                          </a:r>
                          <a:br>
                            <a:rPr lang="en-US" altLang="zh-CN" dirty="0"/>
                          </a:br>
                          <a:r>
                            <a:rPr lang="en-US" altLang="zh-CN" dirty="0"/>
                            <a:t>X-Y Pos,</a:t>
                          </a:r>
                          <a:br>
                            <a:rPr lang="en-US" altLang="zh-CN" dirty="0"/>
                          </a:br>
                          <a:r>
                            <a:rPr lang="en-US" altLang="zh-CN" dirty="0"/>
                            <a:t>Approx. Z Pos…</a:t>
                          </a:r>
                          <a:endParaRPr lang="zh-CN" alt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489486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S1-S2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oMath>
                          </a14:m>
                          <a:endParaRPr lang="zh-CN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dirty="0"/>
                            <a:t>Z pos</a:t>
                          </a:r>
                          <a:endParaRPr lang="zh-CN" alt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6379393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S1-S2 ratio</a:t>
                          </a:r>
                          <a:endParaRPr lang="zh-CN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Event type</a:t>
                          </a:r>
                          <a:r>
                            <a:rPr lang="zh-CN" altLang="en-US" dirty="0"/>
                            <a:t>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9019345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表格 3">
                <a:extLst>
                  <a:ext uri="{FF2B5EF4-FFF2-40B4-BE49-F238E27FC236}">
                    <a16:creationId xmlns:a16="http://schemas.microsoft.com/office/drawing/2014/main" id="{CF224736-A0CE-A389-24C6-388535DD3CE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20191857"/>
                  </p:ext>
                </p:extLst>
              </p:nvPr>
            </p:nvGraphicFramePr>
            <p:xfrm>
              <a:off x="8470232" y="1340352"/>
              <a:ext cx="3602164" cy="2026920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1583858">
                      <a:extLst>
                        <a:ext uri="{9D8B030D-6E8A-4147-A177-3AD203B41FA5}">
                          <a16:colId xmlns:a16="http://schemas.microsoft.com/office/drawing/2014/main" val="4014077094"/>
                        </a:ext>
                      </a:extLst>
                    </a:gridCol>
                    <a:gridCol w="2018306">
                      <a:extLst>
                        <a:ext uri="{9D8B030D-6E8A-4147-A177-3AD203B41FA5}">
                          <a16:colId xmlns:a16="http://schemas.microsoft.com/office/drawing/2014/main" val="387047448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S1</a:t>
                          </a:r>
                          <a:endParaRPr lang="zh-CN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Energy</a:t>
                          </a:r>
                          <a:endParaRPr lang="zh-CN" alt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9527780"/>
                      </a:ext>
                    </a:extLst>
                  </a:tr>
                  <a:tr h="914400"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S2</a:t>
                          </a:r>
                          <a:endParaRPr lang="zh-CN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Energy,</a:t>
                          </a:r>
                          <a:br>
                            <a:rPr lang="en-US" altLang="zh-CN" dirty="0"/>
                          </a:br>
                          <a:r>
                            <a:rPr lang="en-US" altLang="zh-CN" dirty="0"/>
                            <a:t>X-Y Pos,</a:t>
                          </a:r>
                          <a:br>
                            <a:rPr lang="en-US" altLang="zh-CN" dirty="0"/>
                          </a:br>
                          <a:r>
                            <a:rPr lang="en-US" altLang="zh-CN" dirty="0"/>
                            <a:t>Approx. Z Pos…</a:t>
                          </a:r>
                          <a:endParaRPr lang="zh-CN" alt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489486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8"/>
                          <a:stretch>
                            <a:fillRect t="-346667" r="-128800" b="-1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dirty="0"/>
                            <a:t>Z pos</a:t>
                          </a:r>
                          <a:endParaRPr lang="zh-CN" alt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6379393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S1-S2 ratio</a:t>
                          </a:r>
                          <a:endParaRPr lang="zh-CN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Event type</a:t>
                          </a:r>
                          <a:r>
                            <a:rPr lang="zh-CN" altLang="en-US" dirty="0"/>
                            <a:t>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90193451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8" name="直线连接符 7">
            <a:extLst>
              <a:ext uri="{FF2B5EF4-FFF2-40B4-BE49-F238E27FC236}">
                <a16:creationId xmlns:a16="http://schemas.microsoft.com/office/drawing/2014/main" id="{2ACCE006-1F37-690F-99A8-2A36A37471D6}"/>
              </a:ext>
            </a:extLst>
          </p:cNvPr>
          <p:cNvCxnSpPr/>
          <p:nvPr/>
        </p:nvCxnSpPr>
        <p:spPr>
          <a:xfrm>
            <a:off x="8604041" y="1525018"/>
            <a:ext cx="3027127" cy="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线连接符 9">
            <a:extLst>
              <a:ext uri="{FF2B5EF4-FFF2-40B4-BE49-F238E27FC236}">
                <a16:creationId xmlns:a16="http://schemas.microsoft.com/office/drawing/2014/main" id="{347639EB-F01D-20BA-09F5-6A6C65384039}"/>
              </a:ext>
            </a:extLst>
          </p:cNvPr>
          <p:cNvCxnSpPr/>
          <p:nvPr/>
        </p:nvCxnSpPr>
        <p:spPr>
          <a:xfrm>
            <a:off x="8604041" y="3160263"/>
            <a:ext cx="3027127" cy="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线连接符 10">
            <a:extLst>
              <a:ext uri="{FF2B5EF4-FFF2-40B4-BE49-F238E27FC236}">
                <a16:creationId xmlns:a16="http://schemas.microsoft.com/office/drawing/2014/main" id="{B5BD26FC-0675-53EE-48B0-2BF4A0484C05}"/>
              </a:ext>
            </a:extLst>
          </p:cNvPr>
          <p:cNvCxnSpPr/>
          <p:nvPr/>
        </p:nvCxnSpPr>
        <p:spPr>
          <a:xfrm>
            <a:off x="8604041" y="2832056"/>
            <a:ext cx="3027127" cy="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9616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C0027395-024A-82AB-014E-F441B3596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6287C-930E-5D43-B9D8-CB35E9CE702C}" type="slidenum">
              <a:rPr kumimoji="1" lang="zh-CN" altLang="en-US" smtClean="0"/>
              <a:t>5</a:t>
            </a:fld>
            <a:endParaRPr kumimoji="1" lang="zh-CN" altLang="en-US"/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FA0E41BF-54F6-D6CE-B6B5-CF52CF1D982C}"/>
              </a:ext>
            </a:extLst>
          </p:cNvPr>
          <p:cNvSpPr txBox="1">
            <a:spLocks/>
          </p:cNvSpPr>
          <p:nvPr/>
        </p:nvSpPr>
        <p:spPr>
          <a:xfrm>
            <a:off x="0" y="-29288"/>
            <a:ext cx="9864000" cy="10466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 cap="all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SimHei" panose="02010609060101010101" pitchFamily="49" charset="-122"/>
                <a:ea typeface="SimHei" panose="02010609060101010101" pitchFamily="49" charset="-122"/>
                <a:cs typeface="+mj-cs"/>
              </a:defRPr>
            </a:lvl1pPr>
          </a:lstStyle>
          <a:p>
            <a:r>
              <a:rPr kumimoji="1" lang="en-US" altLang="zh-CN" sz="36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	Background Sources</a:t>
            </a:r>
            <a:endParaRPr kumimoji="1" lang="zh-CN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1A2F6431-CDE2-6FA2-E918-4020D461B41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986"/>
          <a:stretch/>
        </p:blipFill>
        <p:spPr>
          <a:xfrm>
            <a:off x="404174" y="1751719"/>
            <a:ext cx="3209582" cy="3275769"/>
          </a:xfrm>
          <a:prstGeom prst="rect">
            <a:avLst/>
          </a:prstGeom>
        </p:spPr>
      </p:pic>
      <p:pic>
        <p:nvPicPr>
          <p:cNvPr id="6" name="Picture 7">
            <a:extLst>
              <a:ext uri="{FF2B5EF4-FFF2-40B4-BE49-F238E27FC236}">
                <a16:creationId xmlns:a16="http://schemas.microsoft.com/office/drawing/2014/main" id="{C2A03A28-E67C-9069-F2AC-244EC74FF5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9728" y="1751719"/>
            <a:ext cx="3645711" cy="2953701"/>
          </a:xfrm>
          <a:prstGeom prst="rect">
            <a:avLst/>
          </a:prstGeom>
        </p:spPr>
      </p:pic>
      <p:cxnSp>
        <p:nvCxnSpPr>
          <p:cNvPr id="7" name="Straight Connector 10">
            <a:extLst>
              <a:ext uri="{FF2B5EF4-FFF2-40B4-BE49-F238E27FC236}">
                <a16:creationId xmlns:a16="http://schemas.microsoft.com/office/drawing/2014/main" id="{B77D6555-0C7A-466A-BCB4-4C16E8429392}"/>
              </a:ext>
            </a:extLst>
          </p:cNvPr>
          <p:cNvCxnSpPr>
            <a:cxnSpLocks/>
          </p:cNvCxnSpPr>
          <p:nvPr/>
        </p:nvCxnSpPr>
        <p:spPr>
          <a:xfrm>
            <a:off x="4265230" y="1438662"/>
            <a:ext cx="0" cy="4966282"/>
          </a:xfrm>
          <a:prstGeom prst="line">
            <a:avLst/>
          </a:prstGeom>
          <a:ln w="57150">
            <a:solidFill>
              <a:srgbClr val="C0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1">
            <a:extLst>
              <a:ext uri="{FF2B5EF4-FFF2-40B4-BE49-F238E27FC236}">
                <a16:creationId xmlns:a16="http://schemas.microsoft.com/office/drawing/2014/main" id="{EF0360C5-EA8A-572A-EA86-EDD02B9A169B}"/>
              </a:ext>
            </a:extLst>
          </p:cNvPr>
          <p:cNvCxnSpPr>
            <a:cxnSpLocks/>
          </p:cNvCxnSpPr>
          <p:nvPr/>
        </p:nvCxnSpPr>
        <p:spPr>
          <a:xfrm>
            <a:off x="8334197" y="1339392"/>
            <a:ext cx="0" cy="4966282"/>
          </a:xfrm>
          <a:prstGeom prst="line">
            <a:avLst/>
          </a:prstGeom>
          <a:ln w="57150">
            <a:solidFill>
              <a:srgbClr val="C0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12">
            <a:extLst>
              <a:ext uri="{FF2B5EF4-FFF2-40B4-BE49-F238E27FC236}">
                <a16:creationId xmlns:a16="http://schemas.microsoft.com/office/drawing/2014/main" id="{33E80048-974E-57ED-8688-A7A600F03CC7}"/>
              </a:ext>
            </a:extLst>
          </p:cNvPr>
          <p:cNvSpPr txBox="1"/>
          <p:nvPr/>
        </p:nvSpPr>
        <p:spPr>
          <a:xfrm>
            <a:off x="152330" y="1108559"/>
            <a:ext cx="406896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en-US" altLang="zh-CN" sz="2400" b="1" dirty="0">
                <a:cs typeface="Times New Roman" panose="02020603050405020304" pitchFamily="18" charset="0"/>
              </a:rPr>
              <a:t>Cosmic</a:t>
            </a:r>
            <a:r>
              <a:rPr lang="zh-CN" altLang="en-US" sz="2400" b="1" dirty="0"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cs typeface="Times New Roman" panose="02020603050405020304" pitchFamily="18" charset="0"/>
              </a:rPr>
              <a:t>Ray Particles </a:t>
            </a:r>
            <a:endParaRPr lang="zh-CN" altLang="en-US" sz="2400" b="1" dirty="0">
              <a:cs typeface="Times New Roman" panose="02020603050405020304" pitchFamily="18" charset="0"/>
            </a:endParaRPr>
          </a:p>
        </p:txBody>
      </p:sp>
      <p:sp>
        <p:nvSpPr>
          <p:cNvPr id="10" name="TextBox 14">
            <a:extLst>
              <a:ext uri="{FF2B5EF4-FFF2-40B4-BE49-F238E27FC236}">
                <a16:creationId xmlns:a16="http://schemas.microsoft.com/office/drawing/2014/main" id="{A95E2FD7-FF5E-92F8-516B-48BF16DFED95}"/>
              </a:ext>
            </a:extLst>
          </p:cNvPr>
          <p:cNvSpPr txBox="1"/>
          <p:nvPr/>
        </p:nvSpPr>
        <p:spPr>
          <a:xfrm>
            <a:off x="8360775" y="1108559"/>
            <a:ext cx="359043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en-US" altLang="zh-CN" sz="2400" b="1" dirty="0">
                <a:cs typeface="Times New Roman" panose="02020603050405020304" pitchFamily="18" charset="0"/>
              </a:rPr>
              <a:t>Detector Material</a:t>
            </a:r>
            <a:endParaRPr lang="zh-CN" altLang="en-US" sz="2400" b="1" dirty="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5">
                <a:extLst>
                  <a:ext uri="{FF2B5EF4-FFF2-40B4-BE49-F238E27FC236}">
                    <a16:creationId xmlns:a16="http://schemas.microsoft.com/office/drawing/2014/main" id="{995E5EA8-5487-B0EB-8126-D9C551D09DC5}"/>
                  </a:ext>
                </a:extLst>
              </p:cNvPr>
              <p:cNvSpPr txBox="1"/>
              <p:nvPr/>
            </p:nvSpPr>
            <p:spPr>
              <a:xfrm>
                <a:off x="407529" y="5053445"/>
                <a:ext cx="3473241" cy="13830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ct val="120000"/>
                  </a:lnSpc>
                  <a:buFont typeface="Wingdings" pitchFamily="2" charset="2"/>
                  <a:buChar char="n"/>
                </a:pPr>
                <a:r>
                  <a:rPr lang="en-US" altLang="zh-CN" sz="2400" dirty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Cosmi</a:t>
                </a:r>
                <a:r>
                  <a:rPr lang="en-US" altLang="zh-CN" sz="2400" dirty="0">
                    <a:cs typeface="Times New Roman" panose="02020603050405020304" pitchFamily="18" charset="0"/>
                  </a:rPr>
                  <a:t>c </a:t>
                </a:r>
                <a14:m>
                  <m:oMath xmlns:m="http://schemas.openxmlformats.org/officeDocument/2006/math">
                    <m:r>
                      <a:rPr lang="zh-CN" altLang="en-US" sz="24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𝜇</m:t>
                    </m:r>
                  </m:oMath>
                </a14:m>
                <a:r>
                  <a:rPr lang="zh-CN" altLang="en-US" sz="2400" dirty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；</a:t>
                </a:r>
                <a:endParaRPr lang="en-US" altLang="zh-CN" sz="2400" dirty="0">
                  <a:solidFill>
                    <a:schemeClr val="tx1"/>
                  </a:solidFill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ct val="120000"/>
                  </a:lnSpc>
                  <a:buFont typeface="Wingdings" pitchFamily="2" charset="2"/>
                  <a:buChar char="n"/>
                </a:pPr>
                <a:r>
                  <a:rPr lang="en-US" altLang="zh-CN" sz="2400" dirty="0">
                    <a:cs typeface="Times New Roman" panose="02020603050405020304" pitchFamily="18" charset="0"/>
                  </a:rPr>
                  <a:t>Cosmic neutron</a:t>
                </a:r>
                <a:r>
                  <a:rPr lang="zh-CN" altLang="en-US" sz="2400" dirty="0">
                    <a:cs typeface="Times New Roman" panose="02020603050405020304" pitchFamily="18" charset="0"/>
                  </a:rPr>
                  <a:t>；</a:t>
                </a:r>
                <a:endParaRPr lang="en-US" altLang="zh-CN" sz="2400" dirty="0"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ct val="120000"/>
                  </a:lnSpc>
                  <a:buFont typeface="Wingdings" pitchFamily="2" charset="2"/>
                  <a:buChar char="n"/>
                </a:pPr>
                <a:r>
                  <a:rPr lang="en-US" altLang="zh-CN" sz="2400" dirty="0">
                    <a:cs typeface="Times New Roman" panose="02020603050405020304" pitchFamily="18" charset="0"/>
                  </a:rPr>
                  <a:t>Others…</a:t>
                </a:r>
                <a:endParaRPr lang="zh-CN" altLang="en-US" sz="2400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TextBox 15">
                <a:extLst>
                  <a:ext uri="{FF2B5EF4-FFF2-40B4-BE49-F238E27FC236}">
                    <a16:creationId xmlns:a16="http://schemas.microsoft.com/office/drawing/2014/main" id="{995E5EA8-5487-B0EB-8126-D9C551D09D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529" y="5053445"/>
                <a:ext cx="3473241" cy="1383007"/>
              </a:xfrm>
              <a:prstGeom prst="rect">
                <a:avLst/>
              </a:prstGeom>
              <a:blipFill>
                <a:blip r:embed="rId5"/>
                <a:stretch>
                  <a:fillRect l="-2555" t="-909" b="-10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6">
                <a:extLst>
                  <a:ext uri="{FF2B5EF4-FFF2-40B4-BE49-F238E27FC236}">
                    <a16:creationId xmlns:a16="http://schemas.microsoft.com/office/drawing/2014/main" id="{E455F1C7-DDDB-16C7-9F9F-098ACBDAE5A3}"/>
                  </a:ext>
                </a:extLst>
              </p:cNvPr>
              <p:cNvSpPr txBox="1"/>
              <p:nvPr/>
            </p:nvSpPr>
            <p:spPr>
              <a:xfrm>
                <a:off x="4739507" y="5027488"/>
                <a:ext cx="3473241" cy="13830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ct val="120000"/>
                  </a:lnSpc>
                  <a:buFont typeface="Wingdings" pitchFamily="2" charset="2"/>
                  <a:buChar char="n"/>
                </a:pPr>
                <a:r>
                  <a:rPr lang="en-US" altLang="zh-CN" sz="2400" dirty="0">
                    <a:cs typeface="Times New Roman" panose="02020603050405020304" pitchFamily="18" charset="0"/>
                  </a:rPr>
                  <a:t>Reactor Neutron</a:t>
                </a:r>
                <a:endParaRPr lang="en-US" altLang="zh-CN" sz="2400" i="1" dirty="0">
                  <a:solidFill>
                    <a:schemeClr val="tx1"/>
                  </a:solidFill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ct val="120000"/>
                  </a:lnSpc>
                  <a:buFont typeface="Wingdings" pitchFamily="2" charset="2"/>
                  <a:buChar char="n"/>
                </a:pPr>
                <a:r>
                  <a:rPr lang="en-US" altLang="zh-CN" sz="2400" dirty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Reactor </a:t>
                </a:r>
                <a14:m>
                  <m:oMath xmlns:m="http://schemas.openxmlformats.org/officeDocument/2006/math">
                    <m:r>
                      <a:rPr lang="zh-CN" altLang="en-US" sz="24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𝛾</m:t>
                    </m:r>
                  </m:oMath>
                </a14:m>
                <a:r>
                  <a:rPr lang="zh-CN" altLang="en-US" sz="2400" dirty="0">
                    <a:cs typeface="Times New Roman" panose="02020603050405020304" pitchFamily="18" charset="0"/>
                  </a:rPr>
                  <a:t>；</a:t>
                </a:r>
                <a:endParaRPr lang="en-US" altLang="zh-CN" sz="2400" dirty="0"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ct val="120000"/>
                  </a:lnSpc>
                  <a:buFont typeface="Wingdings" pitchFamily="2" charset="2"/>
                  <a:buChar char="n"/>
                </a:pPr>
                <a:r>
                  <a:rPr lang="en-US" altLang="zh-CN" sz="2400" dirty="0">
                    <a:cs typeface="Times New Roman" panose="02020603050405020304" pitchFamily="18" charset="0"/>
                  </a:rPr>
                  <a:t>Others…</a:t>
                </a:r>
                <a:endParaRPr lang="zh-CN" altLang="en-US" sz="2400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TextBox 16">
                <a:extLst>
                  <a:ext uri="{FF2B5EF4-FFF2-40B4-BE49-F238E27FC236}">
                    <a16:creationId xmlns:a16="http://schemas.microsoft.com/office/drawing/2014/main" id="{E455F1C7-DDDB-16C7-9F9F-098ACBDAE5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9507" y="5027488"/>
                <a:ext cx="3473241" cy="1383007"/>
              </a:xfrm>
              <a:prstGeom prst="rect">
                <a:avLst/>
              </a:prstGeom>
              <a:blipFill>
                <a:blip r:embed="rId6"/>
                <a:stretch>
                  <a:fillRect l="-2182" t="-917" b="-100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7">
                <a:extLst>
                  <a:ext uri="{FF2B5EF4-FFF2-40B4-BE49-F238E27FC236}">
                    <a16:creationId xmlns:a16="http://schemas.microsoft.com/office/drawing/2014/main" id="{3688B392-6E78-40B4-D109-8F154A4A0FA9}"/>
                  </a:ext>
                </a:extLst>
              </p:cNvPr>
              <p:cNvSpPr txBox="1"/>
              <p:nvPr/>
            </p:nvSpPr>
            <p:spPr>
              <a:xfrm>
                <a:off x="8845280" y="5056015"/>
                <a:ext cx="2939191" cy="9398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ct val="120000"/>
                  </a:lnSpc>
                  <a:buFont typeface="Wingdings" pitchFamily="2" charset="2"/>
                  <a:buChar char="n"/>
                </a:pPr>
                <a:r>
                  <a:rPr lang="en-US" altLang="zh-CN" sz="2400" dirty="0">
                    <a:cs typeface="Times New Roman" panose="02020603050405020304" pitchFamily="18" charset="0"/>
                  </a:rPr>
                  <a:t>Material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zh-CN" altLang="en-US" sz="2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γ</m:t>
                    </m:r>
                  </m:oMath>
                </a14:m>
                <a:r>
                  <a:rPr lang="en-US" altLang="zh-CN" sz="2400" dirty="0">
                    <a:cs typeface="Times New Roman" panose="02020603050405020304" pitchFamily="18" charset="0"/>
                  </a:rPr>
                  <a:t>, beta;</a:t>
                </a:r>
              </a:p>
              <a:p>
                <a:pPr marL="342900" indent="-342900">
                  <a:lnSpc>
                    <a:spcPct val="120000"/>
                  </a:lnSpc>
                  <a:buFont typeface="Wingdings" pitchFamily="2" charset="2"/>
                  <a:buChar char="n"/>
                </a:pPr>
                <a:r>
                  <a:rPr lang="en-US" altLang="zh-CN" sz="2400" dirty="0">
                    <a:cs typeface="Times New Roman" panose="02020603050405020304" pitchFamily="18" charset="0"/>
                  </a:rPr>
                  <a:t>Others…</a:t>
                </a:r>
                <a:endParaRPr lang="zh-CN" altLang="en-US" sz="2400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TextBox 17">
                <a:extLst>
                  <a:ext uri="{FF2B5EF4-FFF2-40B4-BE49-F238E27FC236}">
                    <a16:creationId xmlns:a16="http://schemas.microsoft.com/office/drawing/2014/main" id="{3688B392-6E78-40B4-D109-8F154A4A0F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45280" y="5056015"/>
                <a:ext cx="2939191" cy="939809"/>
              </a:xfrm>
              <a:prstGeom prst="rect">
                <a:avLst/>
              </a:prstGeom>
              <a:blipFill>
                <a:blip r:embed="rId7"/>
                <a:stretch>
                  <a:fillRect l="-3017" b="-131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文本框 13">
            <a:extLst>
              <a:ext uri="{FF2B5EF4-FFF2-40B4-BE49-F238E27FC236}">
                <a16:creationId xmlns:a16="http://schemas.microsoft.com/office/drawing/2014/main" id="{B84969BA-B2F1-77BC-B76E-A962B2C4BD6D}"/>
              </a:ext>
            </a:extLst>
          </p:cNvPr>
          <p:cNvSpPr txBox="1"/>
          <p:nvPr/>
        </p:nvSpPr>
        <p:spPr>
          <a:xfrm>
            <a:off x="4265230" y="1147565"/>
            <a:ext cx="40689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400" b="1" dirty="0">
                <a:cs typeface="Times New Roman" panose="02020603050405020304" pitchFamily="18" charset="0"/>
              </a:rPr>
              <a:t>Reactor</a:t>
            </a:r>
            <a:endParaRPr kumimoji="1" lang="zh-CN" altLang="en-US" sz="2400" b="1" dirty="0">
              <a:cs typeface="Times New Roman" panose="02020603050405020304" pitchFamily="18" charset="0"/>
            </a:endParaRPr>
          </a:p>
        </p:txBody>
      </p:sp>
      <p:pic>
        <p:nvPicPr>
          <p:cNvPr id="15" name="Picture 10">
            <a:extLst>
              <a:ext uri="{FF2B5EF4-FFF2-40B4-BE49-F238E27FC236}">
                <a16:creationId xmlns:a16="http://schemas.microsoft.com/office/drawing/2014/main" id="{D8EC9557-98E9-618D-950E-BFB60DAB975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08573" y="1894187"/>
            <a:ext cx="2729550" cy="2772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034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4851A65F-5C36-1819-F94F-E43D679B2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6287C-930E-5D43-B9D8-CB35E9CE702C}" type="slidenum">
              <a:rPr kumimoji="1" lang="zh-CN" altLang="en-US" smtClean="0"/>
              <a:t>6</a:t>
            </a:fld>
            <a:endParaRPr kumimoji="1"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11">
                <a:extLst>
                  <a:ext uri="{FF2B5EF4-FFF2-40B4-BE49-F238E27FC236}">
                    <a16:creationId xmlns:a16="http://schemas.microsoft.com/office/drawing/2014/main" id="{519BD872-7CE0-15DC-6897-DC92FAC72EFB}"/>
                  </a:ext>
                </a:extLst>
              </p:cNvPr>
              <p:cNvSpPr txBox="1"/>
              <p:nvPr/>
            </p:nvSpPr>
            <p:spPr>
              <a:xfrm>
                <a:off x="1306506" y="5233130"/>
                <a:ext cx="10324662" cy="1433894"/>
              </a:xfrm>
              <a:prstGeom prst="rect">
                <a:avLst/>
              </a:prstGeom>
              <a:noFill/>
            </p:spPr>
            <p:txBody>
              <a:bodyPr wrap="square">
                <a:noAutofit/>
              </a:bodyPr>
              <a:lstStyle/>
              <a:p>
                <a:pPr marL="285750" indent="-285750" fontAlgn="auto">
                  <a:lnSpc>
                    <a:spcPct val="120000"/>
                  </a:lnSpc>
                  <a:buFont typeface="Wingdings" pitchFamily="2" charset="2"/>
                  <a:buChar char="n"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7.7±0.7</m:t>
                        </m:r>
                      </m:e>
                    </m:d>
                    <m:r>
                      <a:rPr lang="en-US" altLang="zh-CN" sz="20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en-US" altLang="zh-CN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−2</m:t>
                        </m:r>
                      </m:sup>
                    </m:sSup>
                    <m:r>
                      <a:rPr lang="en-US" altLang="zh-CN" sz="20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zh-CN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𝑘𝑔</m:t>
                        </m:r>
                      </m:e>
                      <m:sup>
                        <m: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  <m:r>
                      <a:rPr lang="en-US" altLang="zh-CN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∙ </m:t>
                    </m:r>
                    <m:sSup>
                      <m:sSupPr>
                        <m:ctrlP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𝑑𝑎𝑦</m:t>
                        </m:r>
                      </m:e>
                      <m:sup>
                        <m: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2000" dirty="0">
                    <a:cs typeface="Times New Roman" panose="02020603050405020304" pitchFamily="18" charset="0"/>
                  </a:rPr>
                  <a:t>  of  [0.3,1]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k</m:t>
                    </m:r>
                    <m:r>
                      <a:rPr lang="en-US" altLang="zh-CN" sz="20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𝑒</m:t>
                    </m:r>
                    <m:sSub>
                      <m:sSubPr>
                        <m:ctrlPr>
                          <a:rPr lang="en-US" altLang="zh-CN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nr</m:t>
                        </m:r>
                      </m:sub>
                    </m:sSub>
                  </m:oMath>
                </a14:m>
                <a:endParaRPr lang="en-US" altLang="zh-CN" sz="2000" b="0" dirty="0">
                  <a:solidFill>
                    <a:schemeClr val="tx1"/>
                  </a:solidFill>
                  <a:cs typeface="Times New Roman" panose="02020603050405020304" pitchFamily="18" charset="0"/>
                </a:endParaRPr>
              </a:p>
              <a:p>
                <a:pPr marL="285750" indent="-285750">
                  <a:lnSpc>
                    <a:spcPct val="120000"/>
                  </a:lnSpc>
                  <a:buFont typeface="Wingdings" pitchFamily="2" charset="2"/>
                  <a:buChar char="n"/>
                </a:pPr>
                <a:r>
                  <a:rPr lang="en-US" altLang="zh-CN" sz="2000" dirty="0">
                    <a:cs typeface="Times New Roman" panose="02020603050405020304" pitchFamily="18" charset="0"/>
                  </a:rPr>
                  <a:t>M</a:t>
                </a:r>
                <a:r>
                  <a:rPr lang="en-US" altLang="zh-CN" sz="2000" dirty="0">
                    <a:effectLst/>
                    <a:cs typeface="Times New Roman" panose="02020603050405020304" pitchFamily="18" charset="0"/>
                  </a:rPr>
                  <a:t>uon veto efficiency expected to be </a:t>
                </a:r>
                <a:r>
                  <a:rPr lang="en-US" altLang="zh-CN" sz="2000" dirty="0">
                    <a:cs typeface="Times New Roman" panose="02020603050405020304" pitchFamily="18" charset="0"/>
                  </a:rPr>
                  <a:t>&gt; 99%</a:t>
                </a:r>
              </a:p>
              <a:p>
                <a:pPr marL="285750" indent="-285750">
                  <a:lnSpc>
                    <a:spcPct val="120000"/>
                  </a:lnSpc>
                  <a:buFont typeface="Wingdings" pitchFamily="2" charset="2"/>
                  <a:buChar char="n"/>
                </a:pPr>
                <a:r>
                  <a:rPr lang="en-US" altLang="zh-CN" sz="2000" dirty="0">
                    <a:cs typeface="Times New Roman" panose="02020603050405020304" pitchFamily="18" charset="0"/>
                  </a:rPr>
                  <a:t>Dominated by </a:t>
                </a:r>
                <a:r>
                  <a:rPr lang="en-US" altLang="zh-CN" sz="2000" b="1" dirty="0">
                    <a:solidFill>
                      <a:srgbClr val="C00000"/>
                    </a:solidFill>
                    <a:cs typeface="Times New Roman" panose="02020603050405020304" pitchFamily="18" charset="0"/>
                  </a:rPr>
                  <a:t>cosmic ray neutron</a:t>
                </a:r>
                <a:endParaRPr lang="en" altLang="zh-CN" sz="2000" b="1" dirty="0"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TextBox 11">
                <a:extLst>
                  <a:ext uri="{FF2B5EF4-FFF2-40B4-BE49-F238E27FC236}">
                    <a16:creationId xmlns:a16="http://schemas.microsoft.com/office/drawing/2014/main" id="{519BD872-7CE0-15DC-6897-DC92FAC72E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6506" y="5233130"/>
                <a:ext cx="10324662" cy="1433894"/>
              </a:xfrm>
              <a:prstGeom prst="rect">
                <a:avLst/>
              </a:prstGeom>
              <a:blipFill>
                <a:blip r:embed="rId3"/>
                <a:stretch>
                  <a:fillRect l="-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>
            <a:extLst>
              <a:ext uri="{FF2B5EF4-FFF2-40B4-BE49-F238E27FC236}">
                <a16:creationId xmlns:a16="http://schemas.microsoft.com/office/drawing/2014/main" id="{A1697E99-DE32-9145-C661-2987374C63B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719" r="1421" b="784"/>
          <a:stretch>
            <a:fillRect/>
          </a:stretch>
        </p:blipFill>
        <p:spPr>
          <a:xfrm>
            <a:off x="5822384" y="1226916"/>
            <a:ext cx="6041667" cy="397709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50A7E75B-1265-CE8E-E1DC-AB0FD10D7D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005" y="982133"/>
            <a:ext cx="5667995" cy="4250997"/>
          </a:xfrm>
          <a:prstGeom prst="rect">
            <a:avLst/>
          </a:prstGeom>
        </p:spPr>
      </p:pic>
      <p:sp>
        <p:nvSpPr>
          <p:cNvPr id="7" name="标题 1">
            <a:extLst>
              <a:ext uri="{FF2B5EF4-FFF2-40B4-BE49-F238E27FC236}">
                <a16:creationId xmlns:a16="http://schemas.microsoft.com/office/drawing/2014/main" id="{FEDEB4FD-45CE-E303-B89B-EE07F75BB48B}"/>
              </a:ext>
            </a:extLst>
          </p:cNvPr>
          <p:cNvSpPr txBox="1">
            <a:spLocks/>
          </p:cNvSpPr>
          <p:nvPr/>
        </p:nvSpPr>
        <p:spPr>
          <a:xfrm>
            <a:off x="0" y="-41044"/>
            <a:ext cx="9864000" cy="1023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 cap="all" baseline="0">
                <a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SimHei" panose="02010609060101010101" pitchFamily="49" charset="-122"/>
                <a:ea typeface="SimHei" panose="02010609060101010101" pitchFamily="49" charset="-122"/>
                <a:cs typeface="+mj-cs"/>
              </a:defRPr>
            </a:lvl1pPr>
          </a:lstStyle>
          <a:p>
            <a:r>
              <a:rPr kumimoji="1" lang="en-US" altLang="zh-C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NR </a:t>
            </a:r>
            <a:r>
              <a:rPr kumimoji="1" lang="en-US" altLang="zh-CN" sz="36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</a:t>
            </a:r>
            <a:endParaRPr kumimoji="1" lang="zh-CN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95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2CA385A1-F5A3-63A8-EE51-669CACF8E57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916" t="3529" r="1144" b="3278"/>
          <a:stretch>
            <a:fillRect/>
          </a:stretch>
        </p:blipFill>
        <p:spPr>
          <a:xfrm>
            <a:off x="590309" y="1145894"/>
            <a:ext cx="4661377" cy="3415158"/>
          </a:xfrm>
          <a:prstGeom prst="rect">
            <a:avLst/>
          </a:prstGeom>
        </p:spPr>
      </p:pic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21C792BA-8D60-CA84-3487-7CF8512C5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6287C-930E-5D43-B9D8-CB35E9CE702C}" type="slidenum">
              <a:rPr kumimoji="1" lang="zh-CN" altLang="en-US" smtClean="0"/>
              <a:t>7</a:t>
            </a:fld>
            <a:endParaRPr kumimoji="1" lang="zh-CN" altLang="en-US"/>
          </a:p>
        </p:txBody>
      </p:sp>
      <p:pic>
        <p:nvPicPr>
          <p:cNvPr id="4" name="内容占位符 11">
            <a:extLst>
              <a:ext uri="{FF2B5EF4-FFF2-40B4-BE49-F238E27FC236}">
                <a16:creationId xmlns:a16="http://schemas.microsoft.com/office/drawing/2014/main" id="{EE492C7C-D9C4-0C53-EBF2-37F19E180A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0947" y="750362"/>
            <a:ext cx="4355954" cy="326696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7">
                <a:extLst>
                  <a:ext uri="{FF2B5EF4-FFF2-40B4-BE49-F238E27FC236}">
                    <a16:creationId xmlns:a16="http://schemas.microsoft.com/office/drawing/2014/main" id="{25AE147B-DA99-71FC-E954-488DD1CF5F97}"/>
                  </a:ext>
                </a:extLst>
              </p:cNvPr>
              <p:cNvSpPr txBox="1"/>
              <p:nvPr/>
            </p:nvSpPr>
            <p:spPr>
              <a:xfrm>
                <a:off x="359130" y="4411991"/>
                <a:ext cx="5222817" cy="2616091"/>
              </a:xfrm>
              <a:prstGeom prst="rect">
                <a:avLst/>
              </a:prstGeom>
              <a:noFill/>
            </p:spPr>
            <p:txBody>
              <a:bodyPr wrap="square">
                <a:no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itchFamily="2" charset="2"/>
                  <a:buChar char="n"/>
                </a:pPr>
                <a:r>
                  <a:rPr lang="en" altLang="zh-CN" dirty="0"/>
                  <a:t>Material  radioactive intensity refers to the measurement from XENON100</a:t>
                </a:r>
                <a:r>
                  <a:rPr lang="en" altLang="zh-CN" sz="1000" dirty="0"/>
                  <a:t>[1]</a:t>
                </a:r>
                <a:endParaRPr lang="en-US" altLang="zh-CN" sz="1600" dirty="0">
                  <a:cs typeface="Times New Roman" panose="02020603050405020304" pitchFamily="18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Wingdings" pitchFamily="2" charset="2"/>
                  <a:buChar char="n"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altLang="zh-CN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a:rPr lang="en-US" altLang="zh-CN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.10</m:t>
                        </m:r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±</m:t>
                        </m:r>
                        <m:r>
                          <a:rPr lang="en-US" altLang="zh-CN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0.10</m:t>
                        </m:r>
                      </m:e>
                    </m:d>
                    <m:r>
                      <a:rPr lang="en-US" altLang="zh-CN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p>
                    </m:sSup>
                    <m:sSup>
                      <m:sSupPr>
                        <m:ctrlPr>
                          <a:rPr lang="en-US" altLang="zh-CN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𝑘𝑔</m:t>
                        </m:r>
                      </m:e>
                      <m:sup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  <m:r>
                      <a:rPr lang="en-US" altLang="zh-CN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∙ </m:t>
                    </m:r>
                    <m:sSup>
                      <m:sSup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𝑑𝑎𝑦</m:t>
                        </m:r>
                      </m:e>
                      <m:sup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  <m:r>
                      <a:rPr lang="en-US" altLang="zh-CN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∙ </m:t>
                    </m:r>
                    <m:sSup>
                      <m:sSup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𝑘𝑒𝑉</m:t>
                        </m:r>
                      </m:e>
                      <m:sup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dirty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  </a:t>
                </a:r>
                <a:r>
                  <a:rPr lang="en-US" altLang="zh-CN" dirty="0">
                    <a:cs typeface="Times New Roman" panose="02020603050405020304" pitchFamily="18" charset="0"/>
                  </a:rPr>
                  <a:t>average of</a:t>
                </a:r>
                <a:r>
                  <a:rPr lang="en-US" altLang="zh-CN" dirty="0">
                    <a:solidFill>
                      <a:srgbClr val="C00000"/>
                    </a:solidFill>
                    <a:cs typeface="Times New Roman" panose="02020603050405020304" pitchFamily="18" charset="0"/>
                  </a:rPr>
                  <a:t>  </a:t>
                </a:r>
                <a:r>
                  <a:rPr lang="en" altLang="zh-CN" dirty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[0,</a:t>
                </a:r>
                <a:r>
                  <a:rPr lang="en-US" altLang="zh-CN" dirty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20</a:t>
                </a:r>
                <a:r>
                  <a:rPr lang="en" altLang="zh-CN" dirty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] </a:t>
                </a:r>
                <a14:m>
                  <m:oMath xmlns:m="http://schemas.openxmlformats.org/officeDocument/2006/math">
                    <m:r>
                      <a:rPr lang="en-US" altLang="zh-CN" b="0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altLang="zh-CN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𝒌𝒆</m:t>
                    </m:r>
                    <m:sSub>
                      <m:sSubPr>
                        <m:ctrlPr>
                          <a:rPr lang="en-US" altLang="zh-CN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𝑽</m:t>
                        </m:r>
                      </m:e>
                      <m:sub>
                        <m:r>
                          <a:rPr lang="en-US" altLang="zh-CN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𝑬𝑹</m:t>
                        </m:r>
                      </m:sub>
                    </m:sSub>
                    <m:r>
                      <a:rPr lang="en-US" altLang="zh-CN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" altLang="zh-CN" dirty="0">
                    <a:cs typeface="Times New Roman" panose="02020603050405020304" pitchFamily="18" charset="0"/>
                  </a:rPr>
                  <a:t>before S2 width cut, </a:t>
                </a:r>
                <a:r>
                  <a:rPr lang="en-US" altLang="zh-CN" dirty="0">
                    <a:cs typeface="Times New Roman" panose="02020603050405020304" pitchFamily="18" charset="0"/>
                  </a:rPr>
                  <a:t>mostly from </a:t>
                </a:r>
                <a:r>
                  <a:rPr lang="en-US" altLang="zh-CN" b="1" dirty="0">
                    <a:solidFill>
                      <a:srgbClr val="C00000"/>
                    </a:solidFill>
                    <a:cs typeface="Times New Roman" panose="02020603050405020304" pitchFamily="18" charset="0"/>
                  </a:rPr>
                  <a:t>detector material</a:t>
                </a:r>
                <a:endParaRPr lang="en" altLang="zh-CN" b="1" dirty="0">
                  <a:solidFill>
                    <a:srgbClr val="C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7">
                <a:extLst>
                  <a:ext uri="{FF2B5EF4-FFF2-40B4-BE49-F238E27FC236}">
                    <a16:creationId xmlns:a16="http://schemas.microsoft.com/office/drawing/2014/main" id="{25AE147B-DA99-71FC-E954-488DD1CF5F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130" y="4411991"/>
                <a:ext cx="5222817" cy="2616091"/>
              </a:xfrm>
              <a:prstGeom prst="rect">
                <a:avLst/>
              </a:prstGeom>
              <a:blipFill>
                <a:blip r:embed="rId5"/>
                <a:stretch>
                  <a:fillRect l="-728" r="-9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 descr="fig9_s2width_cut">
            <a:extLst>
              <a:ext uri="{FF2B5EF4-FFF2-40B4-BE49-F238E27FC236}">
                <a16:creationId xmlns:a16="http://schemas.microsoft.com/office/drawing/2014/main" id="{FC1D39CD-9C45-3372-72F5-FFFADE8CB1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09423" y="3993493"/>
            <a:ext cx="3548823" cy="2860270"/>
          </a:xfrm>
          <a:prstGeom prst="rect">
            <a:avLst/>
          </a:prstGeom>
        </p:spPr>
      </p:pic>
      <p:sp>
        <p:nvSpPr>
          <p:cNvPr id="7" name="标题 1">
            <a:extLst>
              <a:ext uri="{FF2B5EF4-FFF2-40B4-BE49-F238E27FC236}">
                <a16:creationId xmlns:a16="http://schemas.microsoft.com/office/drawing/2014/main" id="{98C063FB-A943-A272-FBF9-C3D43A07FE34}"/>
              </a:ext>
            </a:extLst>
          </p:cNvPr>
          <p:cNvSpPr txBox="1">
            <a:spLocks/>
          </p:cNvSpPr>
          <p:nvPr/>
        </p:nvSpPr>
        <p:spPr>
          <a:xfrm>
            <a:off x="0" y="-10088"/>
            <a:ext cx="9864000" cy="10104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 cap="all" baseline="0">
                <a:blipFill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SimHei" panose="02010609060101010101" pitchFamily="49" charset="-122"/>
                <a:ea typeface="SimHei" panose="02010609060101010101" pitchFamily="49" charset="-122"/>
                <a:cs typeface="+mj-cs"/>
              </a:defRPr>
            </a:lvl1pPr>
          </a:lstStyle>
          <a:p>
            <a:r>
              <a:rPr kumimoji="1" lang="en-US" altLang="zh-C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ER </a:t>
            </a:r>
            <a:r>
              <a:rPr kumimoji="1" lang="en-US" altLang="zh-CN" sz="36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</a:t>
            </a:r>
            <a:endParaRPr kumimoji="1" lang="zh-CN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A60522C1-8496-DED5-32F5-14B3768BC3C5}"/>
              </a:ext>
            </a:extLst>
          </p:cNvPr>
          <p:cNvSpPr txBox="1"/>
          <p:nvPr/>
        </p:nvSpPr>
        <p:spPr>
          <a:xfrm>
            <a:off x="9746283" y="2442725"/>
            <a:ext cx="16914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solidFill>
                  <a:srgbClr val="C00000"/>
                </a:solidFill>
              </a:rPr>
              <a:t>S2 Only?</a:t>
            </a:r>
          </a:p>
          <a:p>
            <a:r>
              <a:rPr kumimoji="1" lang="en-US" altLang="zh-CN" dirty="0">
                <a:solidFill>
                  <a:srgbClr val="C00000"/>
                </a:solidFill>
              </a:rPr>
              <a:t>No Z position?</a:t>
            </a:r>
            <a:endParaRPr kumimoji="1" lang="zh-CN" altLang="en-US" dirty="0">
              <a:solidFill>
                <a:srgbClr val="C00000"/>
              </a:solidFill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8CE7C37E-780B-18EC-FE64-940E82A617C1}"/>
              </a:ext>
            </a:extLst>
          </p:cNvPr>
          <p:cNvSpPr txBox="1"/>
          <p:nvPr/>
        </p:nvSpPr>
        <p:spPr>
          <a:xfrm>
            <a:off x="9385722" y="6363347"/>
            <a:ext cx="1925406" cy="400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altLang="zh-CN" sz="1000" dirty="0">
                <a:solidFill>
                  <a:schemeClr val="tx2"/>
                </a:solidFill>
                <a:effectLst/>
                <a:latin typeface="CMR9"/>
              </a:rPr>
              <a:t>P. SorensenarXiv:1102.2865 [</a:t>
            </a:r>
            <a:r>
              <a:rPr lang="en" altLang="zh-CN" sz="1000" dirty="0" err="1">
                <a:solidFill>
                  <a:schemeClr val="tx2"/>
                </a:solidFill>
                <a:effectLst/>
                <a:latin typeface="CMR9"/>
              </a:rPr>
              <a:t>astro-ph.IM</a:t>
            </a:r>
            <a:r>
              <a:rPr lang="en" altLang="zh-CN" sz="1000" dirty="0">
                <a:solidFill>
                  <a:schemeClr val="tx2"/>
                </a:solidFill>
                <a:effectLst/>
                <a:latin typeface="CMR9"/>
              </a:rPr>
              <a:t>]. </a:t>
            </a:r>
            <a:endParaRPr lang="en" altLang="zh-CN" sz="1000" dirty="0">
              <a:solidFill>
                <a:schemeClr val="tx2"/>
              </a:solidFill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9898F1E1-FB3A-1AEF-BDDE-FCA4F3BAA4E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39926" y="3891884"/>
            <a:ext cx="1968500" cy="48260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A8163821-8E63-6302-6E82-9BFD12B5CA09}"/>
              </a:ext>
            </a:extLst>
          </p:cNvPr>
          <p:cNvSpPr txBox="1"/>
          <p:nvPr/>
        </p:nvSpPr>
        <p:spPr>
          <a:xfrm>
            <a:off x="9746283" y="1449102"/>
            <a:ext cx="19475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/>
              <a:t>Mostly from Top PMT bases</a:t>
            </a:r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50746A7F-73C5-35F3-6259-B18A2A8F1421}"/>
                  </a:ext>
                </a:extLst>
              </p:cNvPr>
              <p:cNvSpPr txBox="1"/>
              <p:nvPr/>
            </p:nvSpPr>
            <p:spPr>
              <a:xfrm>
                <a:off x="9307209" y="4561052"/>
                <a:ext cx="2825679" cy="17251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800" dirty="0">
                    <a:cs typeface="Times New Roman" panose="02020603050405020304" pitchFamily="18" charset="0"/>
                  </a:rPr>
                  <a:t>S2 Width Cut rejection power of  </a:t>
                </a:r>
                <a:r>
                  <a:rPr lang="en-US" altLang="zh-CN" sz="1800" dirty="0">
                    <a:solidFill>
                      <a:srgbClr val="C00000"/>
                    </a:solidFill>
                    <a:cs typeface="Times New Roman" panose="02020603050405020304" pitchFamily="18" charset="0"/>
                  </a:rPr>
                  <a:t>94%</a:t>
                </a:r>
                <a:r>
                  <a:rPr lang="en-US" altLang="zh-CN" sz="1800" dirty="0">
                    <a:cs typeface="Times New Roman" panose="02020603050405020304" pitchFamily="18" charset="0"/>
                  </a:rPr>
                  <a:t> with S2 width threshold of </a:t>
                </a:r>
                <a:r>
                  <a:rPr lang="en-US" altLang="zh-CN" sz="1800" dirty="0">
                    <a:solidFill>
                      <a:srgbClr val="C00000"/>
                    </a:solidFill>
                    <a:cs typeface="Times New Roman" panose="02020603050405020304" pitchFamily="18" charset="0"/>
                  </a:rPr>
                  <a:t>0.22us</a:t>
                </a:r>
                <a:r>
                  <a:rPr lang="en-US" altLang="zh-CN" sz="1800" dirty="0">
                    <a:cs typeface="Times New Roman" panose="02020603050405020304" pitchFamily="18" charset="0"/>
                  </a:rPr>
                  <a:t>, </a:t>
                </a:r>
                <a:r>
                  <a:rPr lang="en-US" altLang="zh-CN" sz="1800" dirty="0">
                    <a:cs typeface="Times New Roman" panose="02020603050405020304" pitchFamily="18" charset="0"/>
                    <a:sym typeface="+mn-ea"/>
                  </a:rPr>
                  <a:t>CE</a:t>
                </a:r>
                <a14:m>
                  <m:oMath xmlns:m="http://schemas.openxmlformats.org/officeDocument/2006/math">
                    <m:r>
                      <a:rPr lang="zh-CN" altLang="en-US" sz="1800" b="1" i="1" dirty="0">
                        <a:latin typeface="Cambria Math" panose="02040503050406030204" pitchFamily="18" charset="0"/>
                        <a:cs typeface="DejaVu Math TeX Gyre" panose="02000503000000000000" charset="0"/>
                      </a:rPr>
                      <m:t>𝝊</m:t>
                    </m:r>
                  </m:oMath>
                </a14:m>
                <a:r>
                  <a:rPr lang="en-US" altLang="zh-CN" sz="1800" dirty="0">
                    <a:cs typeface="Times New Roman" panose="02020603050405020304" pitchFamily="18" charset="0"/>
                    <a:sym typeface="+mn-ea"/>
                  </a:rPr>
                  <a:t>Ns acceptance</a:t>
                </a:r>
                <a:r>
                  <a:rPr lang="zh-CN" altLang="en-US" sz="1800" dirty="0">
                    <a:cs typeface="Times New Roman" panose="02020603050405020304" pitchFamily="18" charset="0"/>
                    <a:sym typeface="+mn-ea"/>
                  </a:rPr>
                  <a:t> </a:t>
                </a:r>
                <a:r>
                  <a:rPr lang="en-US" altLang="zh-CN" sz="1800" dirty="0">
                    <a:cs typeface="Times New Roman" panose="02020603050405020304" pitchFamily="18" charset="0"/>
                    <a:sym typeface="+mn-ea"/>
                  </a:rPr>
                  <a:t>of </a:t>
                </a:r>
                <a:r>
                  <a:rPr lang="en-US" altLang="zh-CN" sz="1800" dirty="0">
                    <a:solidFill>
                      <a:srgbClr val="C00000"/>
                    </a:solidFill>
                    <a:cs typeface="Times New Roman" panose="02020603050405020304" pitchFamily="18" charset="0"/>
                  </a:rPr>
                  <a:t>86%</a:t>
                </a:r>
                <a:endParaRPr lang="zh-CN" altLang="en-US" sz="1800" dirty="0">
                  <a:solidFill>
                    <a:srgbClr val="C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50746A7F-73C5-35F3-6259-B18A2A8F14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07209" y="4561052"/>
                <a:ext cx="2825679" cy="1725152"/>
              </a:xfrm>
              <a:prstGeom prst="rect">
                <a:avLst/>
              </a:prstGeom>
              <a:blipFill>
                <a:blip r:embed="rId9"/>
                <a:stretch>
                  <a:fillRect l="-1786" r="-4464" b="-51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文本框 13">
            <a:extLst>
              <a:ext uri="{FF2B5EF4-FFF2-40B4-BE49-F238E27FC236}">
                <a16:creationId xmlns:a16="http://schemas.microsoft.com/office/drawing/2014/main" id="{1E0265F7-F4CA-C1C0-9A19-2C7A49B39A2C}"/>
              </a:ext>
            </a:extLst>
          </p:cNvPr>
          <p:cNvSpPr txBox="1"/>
          <p:nvPr/>
        </p:nvSpPr>
        <p:spPr>
          <a:xfrm>
            <a:off x="2006094" y="6601708"/>
            <a:ext cx="37651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altLang="zh-CN" sz="800" dirty="0">
                <a:solidFill>
                  <a:schemeClr val="tx2"/>
                </a:solidFill>
              </a:rPr>
              <a:t>[1] Aprile, E., et al. "Study of the electromagnetic background in the XENON100 experiment." Physical Review D 83.8 (2011): 082001.</a:t>
            </a:r>
          </a:p>
        </p:txBody>
      </p:sp>
    </p:spTree>
    <p:extLst>
      <p:ext uri="{BB962C8B-B14F-4D97-AF65-F5344CB8AC3E}">
        <p14:creationId xmlns:p14="http://schemas.microsoft.com/office/powerpoint/2010/main" val="24005131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CE2670-AB16-E885-3667-95F5D5541B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1AC158FA-EB1A-3FA8-7610-F9B4AD922ED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3608" b="16793"/>
          <a:stretch/>
        </p:blipFill>
        <p:spPr>
          <a:xfrm>
            <a:off x="3760807" y="3792220"/>
            <a:ext cx="4162116" cy="248056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91EE3C61-E091-1256-75DD-64DF2403A70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22149" b="19230"/>
          <a:stretch/>
        </p:blipFill>
        <p:spPr>
          <a:xfrm>
            <a:off x="3760807" y="1044851"/>
            <a:ext cx="4067011" cy="2384149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06E28A0B-4338-66D4-B583-4BE67F34522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5769" r="28438"/>
          <a:stretch>
            <a:fillRect/>
          </a:stretch>
        </p:blipFill>
        <p:spPr>
          <a:xfrm>
            <a:off x="7371072" y="1035476"/>
            <a:ext cx="3767632" cy="2480564"/>
          </a:xfrm>
          <a:prstGeom prst="rect">
            <a:avLst/>
          </a:prstGeom>
        </p:spPr>
      </p:pic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DB43E7A9-9A0E-FC11-941E-52EA6B32C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6287C-930E-5D43-B9D8-CB35E9CE702C}" type="slidenum">
              <a:rPr kumimoji="1" lang="zh-CN" altLang="en-US" smtClean="0"/>
              <a:t>8</a:t>
            </a:fld>
            <a:endParaRPr kumimoji="1"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CDAA4AA-1C11-406D-4D3E-AC2D23E66E11}"/>
              </a:ext>
            </a:extLst>
          </p:cNvPr>
          <p:cNvSpPr txBox="1"/>
          <p:nvPr/>
        </p:nvSpPr>
        <p:spPr>
          <a:xfrm>
            <a:off x="1053296" y="1155686"/>
            <a:ext cx="2321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Muon Signal  ~10 Hz</a:t>
            </a:r>
            <a:endParaRPr kumimoji="1"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4969901A-67CE-1D63-9578-57A6B6D3207E}"/>
              </a:ext>
            </a:extLst>
          </p:cNvPr>
          <p:cNvSpPr txBox="1"/>
          <p:nvPr/>
        </p:nvSpPr>
        <p:spPr>
          <a:xfrm>
            <a:off x="1053296" y="3838165"/>
            <a:ext cx="211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Delayed Electrons</a:t>
            </a:r>
            <a:endParaRPr kumimoji="1" lang="zh-CN" altLang="en-US" dirty="0"/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33B4F0C8-66EF-115C-81A0-F8ADF27C93B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69701" y="1705795"/>
            <a:ext cx="4257411" cy="1596529"/>
          </a:xfrm>
          <a:prstGeom prst="rect">
            <a:avLst/>
          </a:prstGeom>
        </p:spPr>
      </p:pic>
      <p:sp>
        <p:nvSpPr>
          <p:cNvPr id="9" name="标题 1">
            <a:extLst>
              <a:ext uri="{FF2B5EF4-FFF2-40B4-BE49-F238E27FC236}">
                <a16:creationId xmlns:a16="http://schemas.microsoft.com/office/drawing/2014/main" id="{1D2B20A4-C80D-BA7C-C470-2C00FAEB4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889"/>
            <a:ext cx="9864000" cy="971791"/>
          </a:xfrm>
        </p:spPr>
        <p:txBody>
          <a:bodyPr>
            <a:normAutofit/>
          </a:bodyPr>
          <a:lstStyle/>
          <a:p>
            <a:r>
              <a:rPr kumimoji="1" lang="en-US" altLang="zh-CN" sz="36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	Delayed Electrons Background</a:t>
            </a:r>
            <a:endParaRPr kumimoji="1" lang="zh-CN" altLang="en-US" sz="36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29B6B8EB-B7C3-A8E7-CED4-33C0F532CC9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7000408" y="3962727"/>
            <a:ext cx="5191591" cy="20944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1">
              <a:lnSpc>
                <a:spcPct val="120000"/>
              </a:lnSpc>
            </a:pPr>
            <a:r>
              <a:rPr lang="en" altLang="zh-CN" sz="2000" b="1" dirty="0">
                <a:cs typeface="Times New Roman" panose="02020603050405020304" pitchFamily="18" charset="0"/>
                <a:sym typeface="+mn-ea"/>
              </a:rPr>
              <a:t>Delayed Electrons:</a:t>
            </a:r>
          </a:p>
          <a:p>
            <a:pPr marL="800100" lvl="1" indent="-342900">
              <a:lnSpc>
                <a:spcPct val="120000"/>
              </a:lnSpc>
              <a:buFont typeface="Wingdings" pitchFamily="2" charset="2"/>
              <a:buChar char="n"/>
            </a:pPr>
            <a:r>
              <a:rPr lang="en" altLang="zh-CN" b="1" dirty="0">
                <a:solidFill>
                  <a:srgbClr val="C00000"/>
                </a:solidFill>
                <a:cs typeface="Times New Roman" panose="02020603050405020304" pitchFamily="18" charset="0"/>
                <a:sym typeface="+mn-ea"/>
              </a:rPr>
              <a:t>Position correlated, power law decay</a:t>
            </a:r>
          </a:p>
          <a:p>
            <a:pPr marL="800100" lvl="1" indent="-342900">
              <a:lnSpc>
                <a:spcPct val="120000"/>
              </a:lnSpc>
              <a:buFont typeface="Wingdings" pitchFamily="2" charset="2"/>
              <a:buChar char="n"/>
            </a:pPr>
            <a:r>
              <a:rPr lang="en" altLang="zh-CN" dirty="0">
                <a:cs typeface="Times New Roman" panose="02020603050405020304" pitchFamily="18" charset="0"/>
              </a:rPr>
              <a:t>Strongly correlated with </a:t>
            </a:r>
            <a:r>
              <a:rPr lang="en" altLang="zh-CN" b="1" dirty="0">
                <a:solidFill>
                  <a:srgbClr val="C00000"/>
                </a:solidFill>
                <a:cs typeface="Times New Roman" panose="02020603050405020304" pitchFamily="18" charset="0"/>
              </a:rPr>
              <a:t>impurities</a:t>
            </a:r>
            <a:r>
              <a:rPr lang="en" altLang="zh-CN" dirty="0">
                <a:cs typeface="Times New Roman" panose="02020603050405020304" pitchFamily="18" charset="0"/>
              </a:rPr>
              <a:t> in </a:t>
            </a:r>
            <a:r>
              <a:rPr lang="en" altLang="zh-CN" dirty="0" err="1">
                <a:cs typeface="Times New Roman" panose="02020603050405020304" pitchFamily="18" charset="0"/>
              </a:rPr>
              <a:t>LXe</a:t>
            </a:r>
            <a:r>
              <a:rPr lang="en" altLang="zh-CN" dirty="0">
                <a:cs typeface="Times New Roman" panose="02020603050405020304" pitchFamily="18" charset="0"/>
              </a:rPr>
              <a:t>, weakly with the </a:t>
            </a:r>
            <a:r>
              <a:rPr lang="en" altLang="zh-CN" b="1" dirty="0">
                <a:solidFill>
                  <a:srgbClr val="C00000"/>
                </a:solidFill>
                <a:cs typeface="Times New Roman" panose="02020603050405020304" pitchFamily="18" charset="0"/>
              </a:rPr>
              <a:t>extraction field</a:t>
            </a:r>
            <a:r>
              <a:rPr lang="en" altLang="zh-CN" b="1" dirty="0">
                <a:solidFill>
                  <a:schemeClr val="tx2"/>
                </a:solidFill>
              </a:rPr>
              <a:t> </a:t>
            </a:r>
            <a:r>
              <a:rPr lang="en" altLang="zh-CN" sz="1050" dirty="0">
                <a:solidFill>
                  <a:schemeClr val="tx2"/>
                </a:solidFill>
              </a:rPr>
              <a:t>[2]</a:t>
            </a:r>
            <a:r>
              <a:rPr lang="en" altLang="zh-CN" dirty="0">
                <a:solidFill>
                  <a:schemeClr val="tx2"/>
                </a:solidFill>
              </a:rPr>
              <a:t> </a:t>
            </a:r>
            <a:endParaRPr lang="en" altLang="zh-CN" dirty="0"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20000"/>
              </a:lnSpc>
              <a:buFont typeface="Wingdings" pitchFamily="2" charset="2"/>
              <a:buChar char="n"/>
            </a:pPr>
            <a:r>
              <a:rPr lang="en" altLang="zh-CN" b="1" dirty="0">
                <a:solidFill>
                  <a:srgbClr val="C00000"/>
                </a:solidFill>
                <a:cs typeface="Times New Roman" panose="02020603050405020304" pitchFamily="18" charset="0"/>
              </a:rPr>
              <a:t>Major challenge </a:t>
            </a:r>
            <a:r>
              <a:rPr lang="en" altLang="zh-CN" dirty="0">
                <a:cs typeface="Times New Roman" panose="02020603050405020304" pitchFamily="18" charset="0"/>
              </a:rPr>
              <a:t>for RELICS in suppressing background</a:t>
            </a:r>
            <a:endParaRPr lang="en" altLang="zh-CN" dirty="0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BD479D2E-E381-EC6C-BBD8-3B36B7EC884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69701" y="4468829"/>
            <a:ext cx="4257411" cy="1596529"/>
          </a:xfrm>
          <a:prstGeom prst="rect">
            <a:avLst/>
          </a:prstGeom>
        </p:spPr>
      </p:pic>
      <p:sp>
        <p:nvSpPr>
          <p:cNvPr id="11" name="框架 10">
            <a:extLst>
              <a:ext uri="{FF2B5EF4-FFF2-40B4-BE49-F238E27FC236}">
                <a16:creationId xmlns:a16="http://schemas.microsoft.com/office/drawing/2014/main" id="{48FFEAAA-14AB-2582-4061-2FDC7A326243}"/>
              </a:ext>
            </a:extLst>
          </p:cNvPr>
          <p:cNvSpPr/>
          <p:nvPr/>
        </p:nvSpPr>
        <p:spPr>
          <a:xfrm>
            <a:off x="1715905" y="4357236"/>
            <a:ext cx="352381" cy="1589938"/>
          </a:xfrm>
          <a:prstGeom prst="fra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06C2B05D-57FD-62FC-E3E9-B758C130554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2510" t="62076" r="3011" b="17092"/>
          <a:stretch/>
        </p:blipFill>
        <p:spPr>
          <a:xfrm>
            <a:off x="9842575" y="3302324"/>
            <a:ext cx="1296129" cy="551512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83235687-2B20-FFBA-1E95-5070528C0582}"/>
              </a:ext>
            </a:extLst>
          </p:cNvPr>
          <p:cNvSpPr txBox="1"/>
          <p:nvPr/>
        </p:nvSpPr>
        <p:spPr>
          <a:xfrm>
            <a:off x="7371072" y="6210410"/>
            <a:ext cx="37651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altLang="zh-CN" sz="800" dirty="0">
                <a:solidFill>
                  <a:schemeClr val="tx2"/>
                </a:solidFill>
              </a:rPr>
              <a:t>[2] Phys. Rev. D 106, 022001</a:t>
            </a:r>
          </a:p>
        </p:txBody>
      </p:sp>
    </p:spTree>
    <p:extLst>
      <p:ext uri="{BB962C8B-B14F-4D97-AF65-F5344CB8AC3E}">
        <p14:creationId xmlns:p14="http://schemas.microsoft.com/office/powerpoint/2010/main" val="661625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5555FD97-35EE-B7C8-6744-05B96A9B5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6287C-930E-5D43-B9D8-CB35E9CE702C}" type="slidenum">
              <a:rPr kumimoji="1" lang="zh-CN" altLang="en-US" smtClean="0"/>
              <a:t>9</a:t>
            </a:fld>
            <a:endParaRPr kumimoji="1"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BE6F152C-C22A-E764-022D-0A6F5AA2432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675" b="3035"/>
          <a:stretch>
            <a:fillRect/>
          </a:stretch>
        </p:blipFill>
        <p:spPr>
          <a:xfrm>
            <a:off x="682906" y="3711080"/>
            <a:ext cx="3035843" cy="3017781"/>
          </a:xfrm>
          <a:prstGeom prst="rect">
            <a:avLst/>
          </a:prstGeom>
        </p:spPr>
      </p:pic>
      <p:sp>
        <p:nvSpPr>
          <p:cNvPr id="15" name="右箭头 14">
            <a:extLst>
              <a:ext uri="{FF2B5EF4-FFF2-40B4-BE49-F238E27FC236}">
                <a16:creationId xmlns:a16="http://schemas.microsoft.com/office/drawing/2014/main" id="{82738218-9474-4D2F-C598-1E04E23791EC}"/>
              </a:ext>
            </a:extLst>
          </p:cNvPr>
          <p:cNvSpPr/>
          <p:nvPr/>
        </p:nvSpPr>
        <p:spPr>
          <a:xfrm>
            <a:off x="4184296" y="3704739"/>
            <a:ext cx="680781" cy="13605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aphicFrame>
        <p:nvGraphicFramePr>
          <p:cNvPr id="20" name="表格 19">
            <a:extLst>
              <a:ext uri="{FF2B5EF4-FFF2-40B4-BE49-F238E27FC236}">
                <a16:creationId xmlns:a16="http://schemas.microsoft.com/office/drawing/2014/main" id="{6786F86A-9537-58B2-FE14-722665E4CCEE}"/>
              </a:ext>
            </a:extLst>
          </p:cNvPr>
          <p:cNvGraphicFramePr>
            <a:graphicFrameLocks noGrp="1"/>
          </p:cNvGraphicFramePr>
          <p:nvPr/>
        </p:nvGraphicFramePr>
        <p:xfrm>
          <a:off x="4433777" y="1091239"/>
          <a:ext cx="7517432" cy="11951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0015">
                  <a:extLst>
                    <a:ext uri="{9D8B030D-6E8A-4147-A177-3AD203B41FA5}">
                      <a16:colId xmlns:a16="http://schemas.microsoft.com/office/drawing/2014/main" val="440859780"/>
                    </a:ext>
                  </a:extLst>
                </a:gridCol>
                <a:gridCol w="2511146">
                  <a:extLst>
                    <a:ext uri="{9D8B030D-6E8A-4147-A177-3AD203B41FA5}">
                      <a16:colId xmlns:a16="http://schemas.microsoft.com/office/drawing/2014/main" val="4277587704"/>
                    </a:ext>
                  </a:extLst>
                </a:gridCol>
                <a:gridCol w="2816271">
                  <a:extLst>
                    <a:ext uri="{9D8B030D-6E8A-4147-A177-3AD203B41FA5}">
                      <a16:colId xmlns:a16="http://schemas.microsoft.com/office/drawing/2014/main" val="32873381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Acceptance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dirty="0">
                          <a:effectLst/>
                        </a:rPr>
                        <a:t>Background remaining</a:t>
                      </a:r>
                      <a:endParaRPr lang="en" altLang="zh-C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08633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Waveform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Cut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dirty="0"/>
                        <a:t>~80%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dirty="0"/>
                        <a:t>~</a:t>
                      </a:r>
                      <a:r>
                        <a:rPr lang="en-US" altLang="zh-CN" dirty="0"/>
                        <a:t>1</a:t>
                      </a:r>
                      <a:r>
                        <a:rPr lang="en" altLang="zh-CN" dirty="0"/>
                        <a:t>0%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80678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S2 Pattern Cut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/>
                        <a:t>~52%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/>
                        <a:t>&lt;5/1e5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5269834"/>
                  </a:ext>
                </a:extLst>
              </a:tr>
            </a:tbl>
          </a:graphicData>
        </a:graphic>
      </p:graphicFrame>
      <p:pic>
        <p:nvPicPr>
          <p:cNvPr id="7" name="图片 6">
            <a:extLst>
              <a:ext uri="{FF2B5EF4-FFF2-40B4-BE49-F238E27FC236}">
                <a16:creationId xmlns:a16="http://schemas.microsoft.com/office/drawing/2014/main" id="{1D0A7374-A380-AB95-9A81-FE14B44F18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075" y="1201787"/>
            <a:ext cx="3627605" cy="2542424"/>
          </a:xfrm>
          <a:prstGeom prst="rect">
            <a:avLst/>
          </a:prstGeom>
        </p:spPr>
      </p:pic>
      <p:sp>
        <p:nvSpPr>
          <p:cNvPr id="8" name="标题 1">
            <a:extLst>
              <a:ext uri="{FF2B5EF4-FFF2-40B4-BE49-F238E27FC236}">
                <a16:creationId xmlns:a16="http://schemas.microsoft.com/office/drawing/2014/main" id="{5281251E-952F-3B40-D1C4-AD52D938BB5D}"/>
              </a:ext>
            </a:extLst>
          </p:cNvPr>
          <p:cNvSpPr txBox="1">
            <a:spLocks/>
          </p:cNvSpPr>
          <p:nvPr/>
        </p:nvSpPr>
        <p:spPr>
          <a:xfrm>
            <a:off x="0" y="23093"/>
            <a:ext cx="9864000" cy="959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 cap="all" baseline="0">
                <a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SimHei" panose="02010609060101010101" pitchFamily="49" charset="-122"/>
                <a:ea typeface="SimHei" panose="02010609060101010101" pitchFamily="49" charset="-122"/>
                <a:cs typeface="+mj-cs"/>
              </a:defRPr>
            </a:lvl1pPr>
          </a:lstStyle>
          <a:p>
            <a:r>
              <a:rPr kumimoji="1" lang="en-US" altLang="zh-CN" sz="36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	Delayed Electrons Background</a:t>
            </a:r>
            <a:endParaRPr kumimoji="1" lang="zh-CN" altLang="en-US" sz="36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E45B67DC-2FEA-E650-EC86-8BFB1A9999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32000" y="2297361"/>
            <a:ext cx="6325693" cy="4548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07654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材纹理">
  <a:themeElements>
    <a:clrScheme name="木材纹理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木材纹理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木材纹理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20408</TotalTime>
  <Words>834</Words>
  <Application>Microsoft Macintosh PowerPoint</Application>
  <PresentationFormat>宽屏</PresentationFormat>
  <Paragraphs>185</Paragraphs>
  <Slides>19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0" baseType="lpstr">
      <vt:lpstr>等线</vt:lpstr>
      <vt:lpstr>SimHei</vt:lpstr>
      <vt:lpstr>CMR9</vt:lpstr>
      <vt:lpstr>Calibri</vt:lpstr>
      <vt:lpstr>Cambria Math</vt:lpstr>
      <vt:lpstr>Rockwell</vt:lpstr>
      <vt:lpstr>Rockwell Condensed</vt:lpstr>
      <vt:lpstr>Rockwell Extra Bold</vt:lpstr>
      <vt:lpstr>Times New Roman</vt:lpstr>
      <vt:lpstr>Wingdings</vt:lpstr>
      <vt:lpstr>木材纹理</vt:lpstr>
      <vt:lpstr>REactor neutrino LIquid xenon Coherent Scattering experiment (RELICS)</vt:lpstr>
      <vt:lpstr> Coherent Elastic Neutrino-Nucleus Scattering: CEvNS</vt:lpstr>
      <vt:lpstr>PowerPoint 演示文稿</vt:lpstr>
      <vt:lpstr> CEvNS in LXe-TPC</vt:lpstr>
      <vt:lpstr>PowerPoint 演示文稿</vt:lpstr>
      <vt:lpstr>PowerPoint 演示文稿</vt:lpstr>
      <vt:lpstr>PowerPoint 演示文稿</vt:lpstr>
      <vt:lpstr> Delayed Electrons Background</vt:lpstr>
      <vt:lpstr>PowerPoint 演示文稿</vt:lpstr>
      <vt:lpstr> Physical Potential for CEvNS </vt:lpstr>
      <vt:lpstr> Physical Potential for Axion-like Particles</vt:lpstr>
      <vt:lpstr>PowerPoint 演示文稿</vt:lpstr>
      <vt:lpstr> Relics Prototype</vt:lpstr>
      <vt:lpstr> Relics Prototype</vt:lpstr>
      <vt:lpstr>PowerPoint 演示文稿</vt:lpstr>
      <vt:lpstr>PowerPoint 演示文稿</vt:lpstr>
      <vt:lpstr>  Back Up</vt:lpstr>
      <vt:lpstr>PowerPoint 演示文稿</vt:lpstr>
      <vt:lpstr>Back Up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RELICS延迟电子本底</dc:title>
  <dc:creator>蔡 畅</dc:creator>
  <cp:lastModifiedBy>cchangastro@163.com</cp:lastModifiedBy>
  <cp:revision>81</cp:revision>
  <dcterms:created xsi:type="dcterms:W3CDTF">2023-04-28T02:28:11Z</dcterms:created>
  <dcterms:modified xsi:type="dcterms:W3CDTF">2025-06-10T08:26:02Z</dcterms:modified>
</cp:coreProperties>
</file>