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5"/>
  </p:notesMasterIdLst>
  <p:sldIdLst>
    <p:sldId id="256" r:id="rId2"/>
    <p:sldId id="263" r:id="rId3"/>
    <p:sldId id="286" r:id="rId4"/>
    <p:sldId id="295" r:id="rId5"/>
    <p:sldId id="296" r:id="rId6"/>
    <p:sldId id="297" r:id="rId7"/>
    <p:sldId id="298" r:id="rId8"/>
    <p:sldId id="299" r:id="rId9"/>
    <p:sldId id="264" r:id="rId10"/>
    <p:sldId id="266" r:id="rId11"/>
    <p:sldId id="267" r:id="rId12"/>
    <p:sldId id="259" r:id="rId13"/>
    <p:sldId id="306" r:id="rId14"/>
    <p:sldId id="268" r:id="rId15"/>
    <p:sldId id="261" r:id="rId16"/>
    <p:sldId id="300" r:id="rId17"/>
    <p:sldId id="278" r:id="rId18"/>
    <p:sldId id="281" r:id="rId19"/>
    <p:sldId id="301" r:id="rId20"/>
    <p:sldId id="282" r:id="rId21"/>
    <p:sldId id="285" r:id="rId22"/>
    <p:sldId id="302" r:id="rId23"/>
    <p:sldId id="283" r:id="rId24"/>
    <p:sldId id="303" r:id="rId25"/>
    <p:sldId id="304" r:id="rId26"/>
    <p:sldId id="277" r:id="rId27"/>
    <p:sldId id="292" r:id="rId28"/>
    <p:sldId id="294" r:id="rId29"/>
    <p:sldId id="288" r:id="rId30"/>
    <p:sldId id="289" r:id="rId31"/>
    <p:sldId id="290" r:id="rId32"/>
    <p:sldId id="287" r:id="rId33"/>
    <p:sldId id="307" r:id="rId3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4C97"/>
    <a:srgbClr val="747474"/>
    <a:srgbClr val="0C306F"/>
    <a:srgbClr val="D84084"/>
    <a:srgbClr val="3A7E22"/>
    <a:srgbClr val="6E1E65"/>
    <a:srgbClr val="D4124F"/>
    <a:srgbClr val="FF6666"/>
    <a:srgbClr val="6599C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CF824D1-6F86-4A48-AD40-738B31557A11}" v="1" dt="2025-06-10T08:01:57.94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08"/>
    <p:restoredTop sz="78852"/>
  </p:normalViewPr>
  <p:slideViewPr>
    <p:cSldViewPr snapToGrid="0">
      <p:cViewPr>
        <p:scale>
          <a:sx n="49" d="100"/>
          <a:sy n="49" d="100"/>
        </p:scale>
        <p:origin x="856" y="8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40"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3722F82-07CB-304A-9958-BEFD3E0A7093}" type="datetimeFigureOut">
              <a:rPr lang="en-US" smtClean="0"/>
              <a:t>6/4/25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C83A65F-98AA-D24D-80E3-79FF92F231AB}" type="slidenum">
              <a:rPr lang="en-US" smtClean="0"/>
              <a:t>‹#›</a:t>
            </a:fld>
            <a:endParaRPr lang="en-US"/>
          </a:p>
        </p:txBody>
      </p:sp>
    </p:spTree>
    <p:extLst>
      <p:ext uri="{BB962C8B-B14F-4D97-AF65-F5344CB8AC3E}">
        <p14:creationId xmlns:p14="http://schemas.microsoft.com/office/powerpoint/2010/main" val="31237965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C83A65F-98AA-D24D-80E3-79FF92F231AB}" type="slidenum">
              <a:rPr lang="en-US" smtClean="0"/>
              <a:t>1</a:t>
            </a:fld>
            <a:endParaRPr lang="en-US"/>
          </a:p>
        </p:txBody>
      </p:sp>
    </p:spTree>
    <p:extLst>
      <p:ext uri="{BB962C8B-B14F-4D97-AF65-F5344CB8AC3E}">
        <p14:creationId xmlns:p14="http://schemas.microsoft.com/office/powerpoint/2010/main" val="6930070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A255F6-A9B9-653C-0593-152DBB60AAA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1F252C9-087B-10F1-CC11-88265C4972D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B304DC9-C86A-80D3-59C7-185B8A60914C}"/>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We select samples of muon neutrinos and electron neutrinos at the near and far detectors respectively</a:t>
            </a:r>
          </a:p>
          <a:p>
            <a:endParaRPr lang="en-US"/>
          </a:p>
        </p:txBody>
      </p:sp>
      <p:sp>
        <p:nvSpPr>
          <p:cNvPr id="4" name="Slide Number Placeholder 3">
            <a:extLst>
              <a:ext uri="{FF2B5EF4-FFF2-40B4-BE49-F238E27FC236}">
                <a16:creationId xmlns:a16="http://schemas.microsoft.com/office/drawing/2014/main" id="{D56AA33C-5CB2-D702-B6A8-664EA762B84B}"/>
              </a:ext>
            </a:extLst>
          </p:cNvPr>
          <p:cNvSpPr>
            <a:spLocks noGrp="1"/>
          </p:cNvSpPr>
          <p:nvPr>
            <p:ph type="sldNum" sz="quarter" idx="5"/>
          </p:nvPr>
        </p:nvSpPr>
        <p:spPr/>
        <p:txBody>
          <a:bodyPr/>
          <a:lstStyle/>
          <a:p>
            <a:fld id="{EC83A65F-98AA-D24D-80E3-79FF92F231AB}" type="slidenum">
              <a:rPr lang="en-US" smtClean="0"/>
              <a:t>10</a:t>
            </a:fld>
            <a:endParaRPr lang="en-US"/>
          </a:p>
        </p:txBody>
      </p:sp>
    </p:spTree>
    <p:extLst>
      <p:ext uri="{BB962C8B-B14F-4D97-AF65-F5344CB8AC3E}">
        <p14:creationId xmlns:p14="http://schemas.microsoft.com/office/powerpoint/2010/main" val="2919193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A527E8-AE97-2955-40FE-31D7216EF2C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EDA9455-47B1-6932-E039-874FB055F18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108AC3D-2FFF-58A1-10D2-3C2ADD82A328}"/>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We fit the neutrino energy spectra at the far detector, and take the ratio of muon neutrinos in our data to the non-oscillation predictions</a:t>
            </a:r>
          </a:p>
        </p:txBody>
      </p:sp>
      <p:sp>
        <p:nvSpPr>
          <p:cNvPr id="4" name="Slide Number Placeholder 3">
            <a:extLst>
              <a:ext uri="{FF2B5EF4-FFF2-40B4-BE49-F238E27FC236}">
                <a16:creationId xmlns:a16="http://schemas.microsoft.com/office/drawing/2014/main" id="{08036866-7C28-85A1-2303-4DD34543AE77}"/>
              </a:ext>
            </a:extLst>
          </p:cNvPr>
          <p:cNvSpPr>
            <a:spLocks noGrp="1"/>
          </p:cNvSpPr>
          <p:nvPr>
            <p:ph type="sldNum" sz="quarter" idx="5"/>
          </p:nvPr>
        </p:nvSpPr>
        <p:spPr/>
        <p:txBody>
          <a:bodyPr/>
          <a:lstStyle/>
          <a:p>
            <a:fld id="{EC83A65F-98AA-D24D-80E3-79FF92F231AB}" type="slidenum">
              <a:rPr lang="en-US" smtClean="0"/>
              <a:t>11</a:t>
            </a:fld>
            <a:endParaRPr lang="en-US"/>
          </a:p>
        </p:txBody>
      </p:sp>
    </p:spTree>
    <p:extLst>
      <p:ext uri="{BB962C8B-B14F-4D97-AF65-F5344CB8AC3E}">
        <p14:creationId xmlns:p14="http://schemas.microsoft.com/office/powerpoint/2010/main" val="14321294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From that fit, we can extract the oscillation parameters: the theta 23 mixing angle, and the 32 mass splitting. On the right are our latest results from our 2024 analysis showing our best fit values for sin squared theta 23 and delta m squared 32 with our 90% confidence level limits and a comparison with other neutrino experiments.</a:t>
            </a:r>
          </a:p>
          <a:p>
            <a:endParaRPr lang="en-US"/>
          </a:p>
          <a:p>
            <a:r>
              <a:rPr lang="en-US"/>
              <a:t>The motivation for nova’s test beam program is to shrink the uncertainty region by reducing systematic uncertainties.</a:t>
            </a:r>
          </a:p>
          <a:p>
            <a:endParaRPr lang="en-US"/>
          </a:p>
        </p:txBody>
      </p:sp>
      <p:sp>
        <p:nvSpPr>
          <p:cNvPr id="4" name="Slide Number Placeholder 3"/>
          <p:cNvSpPr>
            <a:spLocks noGrp="1"/>
          </p:cNvSpPr>
          <p:nvPr>
            <p:ph type="sldNum" sz="quarter" idx="5"/>
          </p:nvPr>
        </p:nvSpPr>
        <p:spPr/>
        <p:txBody>
          <a:bodyPr/>
          <a:lstStyle/>
          <a:p>
            <a:fld id="{EC83A65F-98AA-D24D-80E3-79FF92F231AB}" type="slidenum">
              <a:rPr lang="en-US" smtClean="0"/>
              <a:t>12</a:t>
            </a:fld>
            <a:endParaRPr lang="en-US"/>
          </a:p>
        </p:txBody>
      </p:sp>
    </p:spTree>
    <p:extLst>
      <p:ext uri="{BB962C8B-B14F-4D97-AF65-F5344CB8AC3E}">
        <p14:creationId xmlns:p14="http://schemas.microsoft.com/office/powerpoint/2010/main" val="37496832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8F3A03-56EA-F483-6BD0-D93E51A5B7B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DBC2C5A-61EE-E149-2F35-A97CC68B5C9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DF905DC-EAAA-05E0-0834-A0AC52DE2AF1}"/>
              </a:ext>
            </a:extLst>
          </p:cNvPr>
          <p:cNvSpPr>
            <a:spLocks noGrp="1"/>
          </p:cNvSpPr>
          <p:nvPr>
            <p:ph type="body" idx="1"/>
          </p:nvPr>
        </p:nvSpPr>
        <p:spPr/>
        <p:txBody>
          <a:bodyPr/>
          <a:lstStyle/>
          <a:p>
            <a:r>
              <a:rPr lang="en-US" dirty="0"/>
              <a:t>The parameters we are measuring depend on L over E. The distance travelled by the neutrino over it’s energy. L is fixed, it’s the distance between the near and far detectors. So we need to know E as well as possible. This motivates the test beam program – to improve our understanding of the detector’s response to neutrinos.</a:t>
            </a:r>
          </a:p>
        </p:txBody>
      </p:sp>
      <p:sp>
        <p:nvSpPr>
          <p:cNvPr id="4" name="Slide Number Placeholder 3">
            <a:extLst>
              <a:ext uri="{FF2B5EF4-FFF2-40B4-BE49-F238E27FC236}">
                <a16:creationId xmlns:a16="http://schemas.microsoft.com/office/drawing/2014/main" id="{F3F9E928-D9C9-733E-29BE-3E908C5D9FFE}"/>
              </a:ext>
            </a:extLst>
          </p:cNvPr>
          <p:cNvSpPr>
            <a:spLocks noGrp="1"/>
          </p:cNvSpPr>
          <p:nvPr>
            <p:ph type="sldNum" sz="quarter" idx="5"/>
          </p:nvPr>
        </p:nvSpPr>
        <p:spPr/>
        <p:txBody>
          <a:bodyPr/>
          <a:lstStyle/>
          <a:p>
            <a:fld id="{EC83A65F-98AA-D24D-80E3-79FF92F231AB}" type="slidenum">
              <a:rPr lang="en-US" smtClean="0"/>
              <a:t>13</a:t>
            </a:fld>
            <a:endParaRPr lang="en-US"/>
          </a:p>
        </p:txBody>
      </p:sp>
    </p:spTree>
    <p:extLst>
      <p:ext uri="{BB962C8B-B14F-4D97-AF65-F5344CB8AC3E}">
        <p14:creationId xmlns:p14="http://schemas.microsoft.com/office/powerpoint/2010/main" val="36557560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the breakdown of </a:t>
            </a:r>
            <a:r>
              <a:rPr lang="en-US" dirty="0" err="1"/>
              <a:t>NOvA’s</a:t>
            </a:r>
            <a:r>
              <a:rPr lang="en-US" dirty="0"/>
              <a:t> systematic uncertainties on the measurements of sin squared theta 23, delta m squared 32 and delta CP. You can see that our largest systematic uncertainty is from our detector calibration. The test beam program can help to reduce the size of the detector calibration uncertainty. So the main goals of the test beam program are to improve NOvA detector calibration, and improve the characterization of the detector response and energy reconstruction.</a:t>
            </a:r>
          </a:p>
        </p:txBody>
      </p:sp>
      <p:sp>
        <p:nvSpPr>
          <p:cNvPr id="4" name="Slide Number Placeholder 3"/>
          <p:cNvSpPr>
            <a:spLocks noGrp="1"/>
          </p:cNvSpPr>
          <p:nvPr>
            <p:ph type="sldNum" sz="quarter" idx="5"/>
          </p:nvPr>
        </p:nvSpPr>
        <p:spPr/>
        <p:txBody>
          <a:bodyPr/>
          <a:lstStyle/>
          <a:p>
            <a:fld id="{EC83A65F-98AA-D24D-80E3-79FF92F231AB}" type="slidenum">
              <a:rPr lang="en-US" smtClean="0"/>
              <a:t>14</a:t>
            </a:fld>
            <a:endParaRPr lang="en-US"/>
          </a:p>
        </p:txBody>
      </p:sp>
    </p:spTree>
    <p:extLst>
      <p:ext uri="{BB962C8B-B14F-4D97-AF65-F5344CB8AC3E}">
        <p14:creationId xmlns:p14="http://schemas.microsoft.com/office/powerpoint/2010/main" val="38096103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onto the test beam experiment itself, which took data between 2020 and 2022. It used the Fermilab test beam facility. It start withs 120 GeV protons from the main injector that interact with a primary target (copper?) which produces a secondary beam of 64 GeV protons and </a:t>
            </a:r>
            <a:r>
              <a:rPr lang="en-US" dirty="0" err="1"/>
              <a:t>pions</a:t>
            </a:r>
            <a:r>
              <a:rPr lang="en-US" dirty="0"/>
              <a:t> which are incident on a second copper target produce a beam of electrons, muons, </a:t>
            </a:r>
            <a:r>
              <a:rPr lang="en-US" dirty="0" err="1"/>
              <a:t>pions</a:t>
            </a:r>
            <a:r>
              <a:rPr lang="en-US" dirty="0"/>
              <a:t>, kaons and protons. This is the beam used for our test beam experiment.</a:t>
            </a:r>
          </a:p>
        </p:txBody>
      </p:sp>
      <p:sp>
        <p:nvSpPr>
          <p:cNvPr id="4" name="Slide Number Placeholder 3"/>
          <p:cNvSpPr>
            <a:spLocks noGrp="1"/>
          </p:cNvSpPr>
          <p:nvPr>
            <p:ph type="sldNum" sz="quarter" idx="5"/>
          </p:nvPr>
        </p:nvSpPr>
        <p:spPr/>
        <p:txBody>
          <a:bodyPr/>
          <a:lstStyle/>
          <a:p>
            <a:fld id="{EC83A65F-98AA-D24D-80E3-79FF92F231AB}" type="slidenum">
              <a:rPr lang="en-US" smtClean="0"/>
              <a:t>15</a:t>
            </a:fld>
            <a:endParaRPr lang="en-US"/>
          </a:p>
        </p:txBody>
      </p:sp>
    </p:spTree>
    <p:extLst>
      <p:ext uri="{BB962C8B-B14F-4D97-AF65-F5344CB8AC3E}">
        <p14:creationId xmlns:p14="http://schemas.microsoft.com/office/powerpoint/2010/main" val="11163987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50DA63-E49F-2A89-4CAF-7473C7F0C33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175A921-16A0-6CF2-7B8E-C5CF7EF4A00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C9F80EB-7E9F-600B-BE58-B1C07AB9E20B}"/>
              </a:ext>
            </a:extLst>
          </p:cNvPr>
          <p:cNvSpPr>
            <a:spLocks noGrp="1"/>
          </p:cNvSpPr>
          <p:nvPr>
            <p:ph type="body" idx="1"/>
          </p:nvPr>
        </p:nvSpPr>
        <p:spPr/>
        <p:txBody>
          <a:bodyPr/>
          <a:lstStyle/>
          <a:p>
            <a:r>
              <a:rPr lang="en-US" dirty="0"/>
              <a:t>So that beam of electrons, muons, </a:t>
            </a:r>
            <a:r>
              <a:rPr lang="en-US" dirty="0" err="1"/>
              <a:t>pions</a:t>
            </a:r>
            <a:r>
              <a:rPr lang="en-US" dirty="0"/>
              <a:t>, kaons and protons are produced here after the secondary beam hits the copper target. This is the instrumentation used for particle identification and selection.</a:t>
            </a:r>
          </a:p>
        </p:txBody>
      </p:sp>
      <p:sp>
        <p:nvSpPr>
          <p:cNvPr id="4" name="Slide Number Placeholder 3">
            <a:extLst>
              <a:ext uri="{FF2B5EF4-FFF2-40B4-BE49-F238E27FC236}">
                <a16:creationId xmlns:a16="http://schemas.microsoft.com/office/drawing/2014/main" id="{5BF3EB38-5137-1201-783E-2B2020F302B4}"/>
              </a:ext>
            </a:extLst>
          </p:cNvPr>
          <p:cNvSpPr>
            <a:spLocks noGrp="1"/>
          </p:cNvSpPr>
          <p:nvPr>
            <p:ph type="sldNum" sz="quarter" idx="5"/>
          </p:nvPr>
        </p:nvSpPr>
        <p:spPr/>
        <p:txBody>
          <a:bodyPr/>
          <a:lstStyle/>
          <a:p>
            <a:fld id="{EC83A65F-98AA-D24D-80E3-79FF92F231AB}" type="slidenum">
              <a:rPr lang="en-US" smtClean="0"/>
              <a:t>16</a:t>
            </a:fld>
            <a:endParaRPr lang="en-US"/>
          </a:p>
        </p:txBody>
      </p:sp>
    </p:spTree>
    <p:extLst>
      <p:ext uri="{BB962C8B-B14F-4D97-AF65-F5344CB8AC3E}">
        <p14:creationId xmlns:p14="http://schemas.microsoft.com/office/powerpoint/2010/main" val="394073825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that beam of electrons, muons, </a:t>
            </a:r>
            <a:r>
              <a:rPr lang="en-US" dirty="0" err="1"/>
              <a:t>pions</a:t>
            </a:r>
            <a:r>
              <a:rPr lang="en-US" dirty="0"/>
              <a:t>, kaons and protons are produced here after the secondary beam hits the copper target. This is the instrumentation used for particle identification and selection.</a:t>
            </a:r>
          </a:p>
        </p:txBody>
      </p:sp>
      <p:sp>
        <p:nvSpPr>
          <p:cNvPr id="4" name="Slide Number Placeholder 3"/>
          <p:cNvSpPr>
            <a:spLocks noGrp="1"/>
          </p:cNvSpPr>
          <p:nvPr>
            <p:ph type="sldNum" sz="quarter" idx="5"/>
          </p:nvPr>
        </p:nvSpPr>
        <p:spPr/>
        <p:txBody>
          <a:bodyPr/>
          <a:lstStyle/>
          <a:p>
            <a:fld id="{EC83A65F-98AA-D24D-80E3-79FF92F231AB}" type="slidenum">
              <a:rPr lang="en-US" smtClean="0"/>
              <a:t>17</a:t>
            </a:fld>
            <a:endParaRPr lang="en-US"/>
          </a:p>
        </p:txBody>
      </p:sp>
    </p:spTree>
    <p:extLst>
      <p:ext uri="{BB962C8B-B14F-4D97-AF65-F5344CB8AC3E}">
        <p14:creationId xmlns:p14="http://schemas.microsoft.com/office/powerpoint/2010/main" val="379963235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four multiwire proportional chambers along the beamline, which are </a:t>
            </a:r>
            <a:r>
              <a:rPr lang="en-US" dirty="0" err="1"/>
              <a:t>ionisation</a:t>
            </a:r>
            <a:r>
              <a:rPr lang="en-US" dirty="0"/>
              <a:t> detectors containing an argon gas mixture, with gold-tungsten wires. The wire chambers are used for particle tracking and momentum reconstruction.</a:t>
            </a:r>
          </a:p>
        </p:txBody>
      </p:sp>
      <p:sp>
        <p:nvSpPr>
          <p:cNvPr id="4" name="Slide Number Placeholder 3"/>
          <p:cNvSpPr>
            <a:spLocks noGrp="1"/>
          </p:cNvSpPr>
          <p:nvPr>
            <p:ph type="sldNum" sz="quarter" idx="5"/>
          </p:nvPr>
        </p:nvSpPr>
        <p:spPr/>
        <p:txBody>
          <a:bodyPr/>
          <a:lstStyle/>
          <a:p>
            <a:fld id="{EC83A65F-98AA-D24D-80E3-79FF92F231AB}" type="slidenum">
              <a:rPr lang="en-US" smtClean="0"/>
              <a:t>18</a:t>
            </a:fld>
            <a:endParaRPr lang="en-US"/>
          </a:p>
        </p:txBody>
      </p:sp>
    </p:spTree>
    <p:extLst>
      <p:ext uri="{BB962C8B-B14F-4D97-AF65-F5344CB8AC3E}">
        <p14:creationId xmlns:p14="http://schemas.microsoft.com/office/powerpoint/2010/main" val="339799296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C96BF1-AEB4-158D-8BE5-EA3228BF85E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083929E-1812-2466-5ACD-8A9E20B34E3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F450133-317D-EC8B-D8E6-46F9B0B03A85}"/>
              </a:ext>
            </a:extLst>
          </p:cNvPr>
          <p:cNvSpPr>
            <a:spLocks noGrp="1"/>
          </p:cNvSpPr>
          <p:nvPr>
            <p:ph type="body" idx="1"/>
          </p:nvPr>
        </p:nvSpPr>
        <p:spPr/>
        <p:txBody>
          <a:bodyPr/>
          <a:lstStyle/>
          <a:p>
            <a:pPr>
              <a:buFont typeface="+mj-lt"/>
              <a:buAutoNum type="arabicPeriod" startAt="247"/>
            </a:pPr>
            <a:r>
              <a:rPr lang="en-US" dirty="0"/>
              <a:t>The spectrometer magnet selects the momentum range of particles entering the downstream instrumentation.</a:t>
            </a:r>
            <a:br>
              <a:rPr lang="en-US" dirty="0"/>
            </a:br>
            <a:r>
              <a:rPr lang="en-US" dirty="0"/>
              <a:t>Data was taken with the magnet current at 4 different levels, in both polarities in order to look at positively and negatively charged particles.</a:t>
            </a:r>
          </a:p>
          <a:p>
            <a:pPr>
              <a:buFont typeface="+mj-lt"/>
              <a:buAutoNum type="arabicPeriod" startAt="247"/>
            </a:pPr>
            <a:r>
              <a:rPr lang="en-US" dirty="0"/>
              <a:t>This plot shows the reconstructed momentum of our candidate events for all particles in the beam. Each momentum peak corresponds to the different magnet currents we took data with.</a:t>
            </a:r>
          </a:p>
        </p:txBody>
      </p:sp>
      <p:sp>
        <p:nvSpPr>
          <p:cNvPr id="4" name="Slide Number Placeholder 3">
            <a:extLst>
              <a:ext uri="{FF2B5EF4-FFF2-40B4-BE49-F238E27FC236}">
                <a16:creationId xmlns:a16="http://schemas.microsoft.com/office/drawing/2014/main" id="{C8443258-0511-49C3-707F-AE42A5AF2C99}"/>
              </a:ext>
            </a:extLst>
          </p:cNvPr>
          <p:cNvSpPr>
            <a:spLocks noGrp="1"/>
          </p:cNvSpPr>
          <p:nvPr>
            <p:ph type="sldNum" sz="quarter" idx="5"/>
          </p:nvPr>
        </p:nvSpPr>
        <p:spPr/>
        <p:txBody>
          <a:bodyPr/>
          <a:lstStyle/>
          <a:p>
            <a:fld id="{EC83A65F-98AA-D24D-80E3-79FF92F231AB}" type="slidenum">
              <a:rPr lang="en-US" smtClean="0"/>
              <a:t>19</a:t>
            </a:fld>
            <a:endParaRPr lang="en-US"/>
          </a:p>
        </p:txBody>
      </p:sp>
    </p:spTree>
    <p:extLst>
      <p:ext uri="{BB962C8B-B14F-4D97-AF65-F5344CB8AC3E}">
        <p14:creationId xmlns:p14="http://schemas.microsoft.com/office/powerpoint/2010/main" val="13432697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I will start with a brief overview of the nova experiment to set the context for my talk. NOvA is a long-baseline neutrino oscillation experiment. Our neutrino source is the </a:t>
            </a:r>
            <a:r>
              <a:rPr lang="en-US" err="1"/>
              <a:t>numi</a:t>
            </a:r>
            <a:r>
              <a:rPr lang="en-US"/>
              <a:t> beam at Fermilab. We have two functionally identical scintillator detectors, the 300 ton near detector located at Fermilab in </a:t>
            </a:r>
            <a:r>
              <a:rPr lang="en-US" err="1"/>
              <a:t>Ilinois</a:t>
            </a:r>
            <a:r>
              <a:rPr lang="en-US"/>
              <a:t> and the 14,000 ton far detector 810km away in Minnesota.</a:t>
            </a:r>
          </a:p>
          <a:p>
            <a:endParaRPr lang="en-US"/>
          </a:p>
        </p:txBody>
      </p:sp>
      <p:sp>
        <p:nvSpPr>
          <p:cNvPr id="4" name="Slide Number Placeholder 3"/>
          <p:cNvSpPr>
            <a:spLocks noGrp="1"/>
          </p:cNvSpPr>
          <p:nvPr>
            <p:ph type="sldNum" sz="quarter" idx="5"/>
          </p:nvPr>
        </p:nvSpPr>
        <p:spPr/>
        <p:txBody>
          <a:bodyPr/>
          <a:lstStyle/>
          <a:p>
            <a:fld id="{EC83A65F-98AA-D24D-80E3-79FF92F231AB}" type="slidenum">
              <a:rPr lang="en-US" smtClean="0"/>
              <a:t>2</a:t>
            </a:fld>
            <a:endParaRPr lang="en-US"/>
          </a:p>
        </p:txBody>
      </p:sp>
    </p:spTree>
    <p:extLst>
      <p:ext uri="{BB962C8B-B14F-4D97-AF65-F5344CB8AC3E}">
        <p14:creationId xmlns:p14="http://schemas.microsoft.com/office/powerpoint/2010/main" val="384066775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 Cherenkov detector allowed us to identify electrons. This plot shows the relationship between momentum and Cherenkov pressure threshold for the particles in the beam. The dashed line is the pressure that the detector operated at, so you can see that the pressure is only above the threshold for electrons in the beam momentum range, so we know if there is Cherenkov light, it came from an electron.</a:t>
            </a:r>
          </a:p>
        </p:txBody>
      </p:sp>
      <p:sp>
        <p:nvSpPr>
          <p:cNvPr id="4" name="Slide Number Placeholder 3"/>
          <p:cNvSpPr>
            <a:spLocks noGrp="1"/>
          </p:cNvSpPr>
          <p:nvPr>
            <p:ph type="sldNum" sz="quarter" idx="5"/>
          </p:nvPr>
        </p:nvSpPr>
        <p:spPr/>
        <p:txBody>
          <a:bodyPr/>
          <a:lstStyle/>
          <a:p>
            <a:fld id="{EC83A65F-98AA-D24D-80E3-79FF92F231AB}" type="slidenum">
              <a:rPr lang="en-US" smtClean="0"/>
              <a:t>20</a:t>
            </a:fld>
            <a:endParaRPr lang="en-US"/>
          </a:p>
        </p:txBody>
      </p:sp>
    </p:spTree>
    <p:extLst>
      <p:ext uri="{BB962C8B-B14F-4D97-AF65-F5344CB8AC3E}">
        <p14:creationId xmlns:p14="http://schemas.microsoft.com/office/powerpoint/2010/main" val="280630923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was a time of flight system spanning the beamline. This plot shows the reconstructed time of flight versus momentum in data, after applying data quality particle ID selections on mass and time of flight. So you can see how we are able to use the time of flight and momentum to identify the heavier particles, protons and kaons. We are unable to separate electrons from muons and </a:t>
            </a:r>
            <a:r>
              <a:rPr lang="en-US" dirty="0" err="1"/>
              <a:t>pions</a:t>
            </a:r>
            <a:r>
              <a:rPr lang="en-US" dirty="0"/>
              <a:t>, hence the need for the Cherenkov detector for electron tagging.</a:t>
            </a:r>
          </a:p>
        </p:txBody>
      </p:sp>
      <p:sp>
        <p:nvSpPr>
          <p:cNvPr id="4" name="Slide Number Placeholder 3"/>
          <p:cNvSpPr>
            <a:spLocks noGrp="1"/>
          </p:cNvSpPr>
          <p:nvPr>
            <p:ph type="sldNum" sz="quarter" idx="5"/>
          </p:nvPr>
        </p:nvSpPr>
        <p:spPr/>
        <p:txBody>
          <a:bodyPr/>
          <a:lstStyle/>
          <a:p>
            <a:fld id="{EC83A65F-98AA-D24D-80E3-79FF92F231AB}" type="slidenum">
              <a:rPr lang="en-US" smtClean="0"/>
              <a:t>21</a:t>
            </a:fld>
            <a:endParaRPr lang="en-US"/>
          </a:p>
        </p:txBody>
      </p:sp>
    </p:spTree>
    <p:extLst>
      <p:ext uri="{BB962C8B-B14F-4D97-AF65-F5344CB8AC3E}">
        <p14:creationId xmlns:p14="http://schemas.microsoft.com/office/powerpoint/2010/main" val="379577224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374023-D989-0517-5561-D746C282B37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24D136D-26CD-9C3B-AD26-373926A7C19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7813A83-D8D1-6F46-6782-A51F86080164}"/>
              </a:ext>
            </a:extLst>
          </p:cNvPr>
          <p:cNvSpPr>
            <a:spLocks noGrp="1"/>
          </p:cNvSpPr>
          <p:nvPr>
            <p:ph type="body" idx="1"/>
          </p:nvPr>
        </p:nvSpPr>
        <p:spPr/>
        <p:txBody>
          <a:bodyPr/>
          <a:lstStyle/>
          <a:p>
            <a:r>
              <a:rPr lang="en-US" dirty="0"/>
              <a:t>Finally, we use all components of the instrumentation that have provided the reconstructed momentum and time of flight of the beam particles to reconstruct the mass of the particles. This plot shows those reconstructed masses. These are used to identify protons and kaons, and to set an upper bound for pion mass. We don’t have the time of flight resolution to reconstruct the electron mass so electrons are separated from </a:t>
            </a:r>
            <a:r>
              <a:rPr lang="en-US" dirty="0" err="1"/>
              <a:t>pions</a:t>
            </a:r>
            <a:r>
              <a:rPr lang="en-US" dirty="0"/>
              <a:t> by the Cherenkov detector.</a:t>
            </a:r>
          </a:p>
        </p:txBody>
      </p:sp>
      <p:sp>
        <p:nvSpPr>
          <p:cNvPr id="4" name="Slide Number Placeholder 3">
            <a:extLst>
              <a:ext uri="{FF2B5EF4-FFF2-40B4-BE49-F238E27FC236}">
                <a16:creationId xmlns:a16="http://schemas.microsoft.com/office/drawing/2014/main" id="{1608235F-DF79-B38E-5F38-F3B483800F80}"/>
              </a:ext>
            </a:extLst>
          </p:cNvPr>
          <p:cNvSpPr>
            <a:spLocks noGrp="1"/>
          </p:cNvSpPr>
          <p:nvPr>
            <p:ph type="sldNum" sz="quarter" idx="5"/>
          </p:nvPr>
        </p:nvSpPr>
        <p:spPr/>
        <p:txBody>
          <a:bodyPr/>
          <a:lstStyle/>
          <a:p>
            <a:fld id="{EC83A65F-98AA-D24D-80E3-79FF92F231AB}" type="slidenum">
              <a:rPr lang="en-US" smtClean="0"/>
              <a:t>22</a:t>
            </a:fld>
            <a:endParaRPr lang="en-US"/>
          </a:p>
        </p:txBody>
      </p:sp>
    </p:spTree>
    <p:extLst>
      <p:ext uri="{BB962C8B-B14F-4D97-AF65-F5344CB8AC3E}">
        <p14:creationId xmlns:p14="http://schemas.microsoft.com/office/powerpoint/2010/main" val="342797387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Then, most importantly, the particles enter our scaled down nova detector. The test beam detector was 30 tons, DIMENSIONS. NOvA detectors are segmented liquid scintillator detectors. They consist of these long PVC cells filled with liquid scintillator and have a wavelength shifting </a:t>
            </a:r>
            <a:r>
              <a:rPr lang="en-US" err="1"/>
              <a:t>fibre</a:t>
            </a:r>
            <a:r>
              <a:rPr lang="en-US"/>
              <a:t> looped inside. These cells are arranged in planes in alternating perpendicular directions, which allows 3D reconstruction. Here is an example event display showing a proton track in the test beam detector.</a:t>
            </a:r>
          </a:p>
        </p:txBody>
      </p:sp>
      <p:sp>
        <p:nvSpPr>
          <p:cNvPr id="4" name="Slide Number Placeholder 3"/>
          <p:cNvSpPr>
            <a:spLocks noGrp="1"/>
          </p:cNvSpPr>
          <p:nvPr>
            <p:ph type="sldNum" sz="quarter" idx="5"/>
          </p:nvPr>
        </p:nvSpPr>
        <p:spPr/>
        <p:txBody>
          <a:bodyPr/>
          <a:lstStyle/>
          <a:p>
            <a:fld id="{EC83A65F-98AA-D24D-80E3-79FF92F231AB}" type="slidenum">
              <a:rPr lang="en-US" smtClean="0"/>
              <a:t>23</a:t>
            </a:fld>
            <a:endParaRPr lang="en-US"/>
          </a:p>
        </p:txBody>
      </p:sp>
    </p:spTree>
    <p:extLst>
      <p:ext uri="{BB962C8B-B14F-4D97-AF65-F5344CB8AC3E}">
        <p14:creationId xmlns:p14="http://schemas.microsoft.com/office/powerpoint/2010/main" val="11997916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C17D5E-B4F4-71E2-530F-5BE8847007F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F170747-7B5A-DE49-26DC-E34F9769D64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1F32DDA-92AA-CB39-F45D-56C84ECB3CB8}"/>
              </a:ext>
            </a:extLst>
          </p:cNvPr>
          <p:cNvSpPr>
            <a:spLocks noGrp="1"/>
          </p:cNvSpPr>
          <p:nvPr>
            <p:ph type="body" idx="1"/>
          </p:nvPr>
        </p:nvSpPr>
        <p:spPr/>
        <p:txBody>
          <a:bodyPr/>
          <a:lstStyle/>
          <a:p>
            <a:r>
              <a:rPr lang="en-US"/>
              <a:t>Then, most importantly, the particles enter our scaled down nova detector. The test beam detector was 30 tons, DIMENSIONS. NOvA detectors are segmented liquid scintillator detectors. They consist of these long PVC cells filled with liquid scintillator and have a wavelength shifting </a:t>
            </a:r>
            <a:r>
              <a:rPr lang="en-US" err="1"/>
              <a:t>fibre</a:t>
            </a:r>
            <a:r>
              <a:rPr lang="en-US"/>
              <a:t> looped inside. These cells are arranged in planes in alternating perpendicular directions, which allows 3D reconstruction. Here is an example event display showing a proton track in the test beam detector.</a:t>
            </a:r>
          </a:p>
        </p:txBody>
      </p:sp>
      <p:sp>
        <p:nvSpPr>
          <p:cNvPr id="4" name="Slide Number Placeholder 3">
            <a:extLst>
              <a:ext uri="{FF2B5EF4-FFF2-40B4-BE49-F238E27FC236}">
                <a16:creationId xmlns:a16="http://schemas.microsoft.com/office/drawing/2014/main" id="{56B14975-D6EF-C893-31A7-02068E064A74}"/>
              </a:ext>
            </a:extLst>
          </p:cNvPr>
          <p:cNvSpPr>
            <a:spLocks noGrp="1"/>
          </p:cNvSpPr>
          <p:nvPr>
            <p:ph type="sldNum" sz="quarter" idx="5"/>
          </p:nvPr>
        </p:nvSpPr>
        <p:spPr/>
        <p:txBody>
          <a:bodyPr/>
          <a:lstStyle/>
          <a:p>
            <a:fld id="{EC83A65F-98AA-D24D-80E3-79FF92F231AB}" type="slidenum">
              <a:rPr lang="en-US" smtClean="0"/>
              <a:t>24</a:t>
            </a:fld>
            <a:endParaRPr lang="en-US"/>
          </a:p>
        </p:txBody>
      </p:sp>
    </p:spTree>
    <p:extLst>
      <p:ext uri="{BB962C8B-B14F-4D97-AF65-F5344CB8AC3E}">
        <p14:creationId xmlns:p14="http://schemas.microsoft.com/office/powerpoint/2010/main" val="113592360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246204-04F3-58FC-457A-EBACDF75CD5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ECC41FE-CFB1-BED5-396A-4E679F89D82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CEBCBFC-8B3E-DC12-7EA8-F7CCF8FC6267}"/>
              </a:ext>
            </a:extLst>
          </p:cNvPr>
          <p:cNvSpPr>
            <a:spLocks noGrp="1"/>
          </p:cNvSpPr>
          <p:nvPr>
            <p:ph type="body" idx="1"/>
          </p:nvPr>
        </p:nvSpPr>
        <p:spPr/>
        <p:txBody>
          <a:bodyPr/>
          <a:lstStyle/>
          <a:p>
            <a:r>
              <a:rPr lang="en-US"/>
              <a:t>Then, most importantly, the particles enter our scaled down nova detector. The test beam detector was 30 tons, DIMENSIONS. NOvA detectors are segmented liquid scintillator detectors. They consist of these long PVC cells filled with liquid scintillator and have a wavelength shifting </a:t>
            </a:r>
            <a:r>
              <a:rPr lang="en-US" err="1"/>
              <a:t>fibre</a:t>
            </a:r>
            <a:r>
              <a:rPr lang="en-US"/>
              <a:t> looped inside. These cells are arranged in planes in alternating perpendicular directions, which allows 3D reconstruction. Here is an example event display showing a proton track in the test beam detector.</a:t>
            </a:r>
          </a:p>
        </p:txBody>
      </p:sp>
      <p:sp>
        <p:nvSpPr>
          <p:cNvPr id="4" name="Slide Number Placeholder 3">
            <a:extLst>
              <a:ext uri="{FF2B5EF4-FFF2-40B4-BE49-F238E27FC236}">
                <a16:creationId xmlns:a16="http://schemas.microsoft.com/office/drawing/2014/main" id="{58E2DA02-A292-F1DA-8238-748F60A3C4D7}"/>
              </a:ext>
            </a:extLst>
          </p:cNvPr>
          <p:cNvSpPr>
            <a:spLocks noGrp="1"/>
          </p:cNvSpPr>
          <p:nvPr>
            <p:ph type="sldNum" sz="quarter" idx="5"/>
          </p:nvPr>
        </p:nvSpPr>
        <p:spPr/>
        <p:txBody>
          <a:bodyPr/>
          <a:lstStyle/>
          <a:p>
            <a:fld id="{EC83A65F-98AA-D24D-80E3-79FF92F231AB}" type="slidenum">
              <a:rPr lang="en-US" smtClean="0"/>
              <a:t>25</a:t>
            </a:fld>
            <a:endParaRPr lang="en-US"/>
          </a:p>
        </p:txBody>
      </p:sp>
    </p:spTree>
    <p:extLst>
      <p:ext uri="{BB962C8B-B14F-4D97-AF65-F5344CB8AC3E}">
        <p14:creationId xmlns:p14="http://schemas.microsoft.com/office/powerpoint/2010/main" val="169609741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To </a:t>
            </a:r>
            <a:r>
              <a:rPr lang="en-US" err="1"/>
              <a:t>summarise</a:t>
            </a:r>
            <a:r>
              <a:rPr lang="en-US"/>
              <a:t>, I have shown </a:t>
            </a:r>
            <a:r>
              <a:rPr lang="en-US" err="1"/>
              <a:t>NOvA’s</a:t>
            </a:r>
            <a:r>
              <a:rPr lang="en-US"/>
              <a:t> test beam program which aims to reduce </a:t>
            </a:r>
            <a:r>
              <a:rPr lang="en-US" err="1"/>
              <a:t>NOvA’s</a:t>
            </a:r>
            <a:r>
              <a:rPr lang="en-US"/>
              <a:t> detector calibration and </a:t>
            </a:r>
            <a:r>
              <a:rPr lang="en-US" err="1"/>
              <a:t>detecto</a:t>
            </a:r>
            <a:r>
              <a:rPr lang="en-US"/>
              <a:t> response systematic uncertainties.</a:t>
            </a:r>
          </a:p>
          <a:p>
            <a:r>
              <a:rPr lang="en-US"/>
              <a:t>I showed the instrumentation we used for particle momentum and time of flight </a:t>
            </a:r>
            <a:r>
              <a:rPr lang="en-US" err="1"/>
              <a:t>reconstrctuion</a:t>
            </a:r>
            <a:r>
              <a:rPr lang="en-US"/>
              <a:t> that is used for particle pass reconstruction and ultimately particle identification.</a:t>
            </a:r>
          </a:p>
          <a:p>
            <a:endParaRPr lang="en-US"/>
          </a:p>
        </p:txBody>
      </p:sp>
      <p:sp>
        <p:nvSpPr>
          <p:cNvPr id="4" name="Slide Number Placeholder 3"/>
          <p:cNvSpPr>
            <a:spLocks noGrp="1"/>
          </p:cNvSpPr>
          <p:nvPr>
            <p:ph type="sldNum" sz="quarter" idx="5"/>
          </p:nvPr>
        </p:nvSpPr>
        <p:spPr/>
        <p:txBody>
          <a:bodyPr/>
          <a:lstStyle/>
          <a:p>
            <a:fld id="{EC83A65F-98AA-D24D-80E3-79FF92F231AB}" type="slidenum">
              <a:rPr lang="en-US" smtClean="0"/>
              <a:t>26</a:t>
            </a:fld>
            <a:endParaRPr lang="en-US"/>
          </a:p>
        </p:txBody>
      </p:sp>
    </p:spTree>
    <p:extLst>
      <p:ext uri="{BB962C8B-B14F-4D97-AF65-F5344CB8AC3E}">
        <p14:creationId xmlns:p14="http://schemas.microsoft.com/office/powerpoint/2010/main" val="393029686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Soon we will be submitting the NOvA test beam detector and beamline paper to journal.</a:t>
            </a:r>
          </a:p>
          <a:p>
            <a:r>
              <a:rPr lang="en-US" dirty="0"/>
              <a:t>We are incorporating particle-based energy uncertainties into the software framework for 3-favour and other analyses.</a:t>
            </a:r>
          </a:p>
          <a:p>
            <a:r>
              <a:rPr lang="en-US" dirty="0"/>
              <a:t>And measurements of the pion and proton energy responses will soon be public.</a:t>
            </a:r>
          </a:p>
        </p:txBody>
      </p:sp>
      <p:sp>
        <p:nvSpPr>
          <p:cNvPr id="4" name="Slide Number Placeholder 3"/>
          <p:cNvSpPr>
            <a:spLocks noGrp="1"/>
          </p:cNvSpPr>
          <p:nvPr>
            <p:ph type="sldNum" sz="quarter" idx="5"/>
          </p:nvPr>
        </p:nvSpPr>
        <p:spPr/>
        <p:txBody>
          <a:bodyPr/>
          <a:lstStyle/>
          <a:p>
            <a:fld id="{EC83A65F-98AA-D24D-80E3-79FF92F231AB}" type="slidenum">
              <a:rPr lang="en-US" smtClean="0"/>
              <a:t>27</a:t>
            </a:fld>
            <a:endParaRPr lang="en-US"/>
          </a:p>
        </p:txBody>
      </p:sp>
    </p:spTree>
    <p:extLst>
      <p:ext uri="{BB962C8B-B14F-4D97-AF65-F5344CB8AC3E}">
        <p14:creationId xmlns:p14="http://schemas.microsoft.com/office/powerpoint/2010/main" val="170656426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45F5C7-3CE7-200A-8F86-18EA3D08F09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9B3CE97-73DE-55A3-8494-B7ACCF4198A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9EEF02D-4694-66AA-2BE6-0F6EFBF11AA2}"/>
              </a:ext>
            </a:extLst>
          </p:cNvPr>
          <p:cNvSpPr>
            <a:spLocks noGrp="1"/>
          </p:cNvSpPr>
          <p:nvPr>
            <p:ph type="body" idx="1"/>
          </p:nvPr>
        </p:nvSpPr>
        <p:spPr/>
        <p:txBody>
          <a:bodyPr/>
          <a:lstStyle/>
          <a:p>
            <a:r>
              <a:rPr lang="en-US"/>
              <a:t>Soon we will be submitting the NOvA test beam detector and beamline paper to journal.</a:t>
            </a:r>
          </a:p>
          <a:p>
            <a:r>
              <a:rPr lang="en-US"/>
              <a:t>We are incorporating particle-based energy uncertainties into the software framework for 3-favour and other analyses.</a:t>
            </a:r>
          </a:p>
          <a:p>
            <a:r>
              <a:rPr lang="en-US"/>
              <a:t>And measurements of the pion and energy responses will soon be public.</a:t>
            </a:r>
          </a:p>
        </p:txBody>
      </p:sp>
      <p:sp>
        <p:nvSpPr>
          <p:cNvPr id="4" name="Slide Number Placeholder 3">
            <a:extLst>
              <a:ext uri="{FF2B5EF4-FFF2-40B4-BE49-F238E27FC236}">
                <a16:creationId xmlns:a16="http://schemas.microsoft.com/office/drawing/2014/main" id="{F048C0F3-72C9-B9BB-722B-35248E888BF1}"/>
              </a:ext>
            </a:extLst>
          </p:cNvPr>
          <p:cNvSpPr>
            <a:spLocks noGrp="1"/>
          </p:cNvSpPr>
          <p:nvPr>
            <p:ph type="sldNum" sz="quarter" idx="5"/>
          </p:nvPr>
        </p:nvSpPr>
        <p:spPr/>
        <p:txBody>
          <a:bodyPr/>
          <a:lstStyle/>
          <a:p>
            <a:fld id="{EC83A65F-98AA-D24D-80E3-79FF92F231AB}" type="slidenum">
              <a:rPr lang="en-US" smtClean="0"/>
              <a:t>28</a:t>
            </a:fld>
            <a:endParaRPr lang="en-US"/>
          </a:p>
        </p:txBody>
      </p:sp>
    </p:spTree>
    <p:extLst>
      <p:ext uri="{BB962C8B-B14F-4D97-AF65-F5344CB8AC3E}">
        <p14:creationId xmlns:p14="http://schemas.microsoft.com/office/powerpoint/2010/main" val="230003489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mj-lt"/>
              <a:buAutoNum type="arabicPeriod" startAt="205"/>
            </a:pPr>
            <a:r>
              <a:rPr lang="en-GB" sz="1800">
                <a:effectLst/>
                <a:latin typeface="CMR12"/>
              </a:rPr>
              <a:t>The NOvA Test Beam used four multiwire proportional chambers (MWPCs), provided by </a:t>
            </a:r>
            <a:endParaRPr lang="en-GB">
              <a:effectLst/>
            </a:endParaRPr>
          </a:p>
          <a:p>
            <a:pPr>
              <a:buFont typeface="+mj-lt"/>
              <a:buAutoNum type="arabicPeriod" startAt="205"/>
            </a:pPr>
            <a:r>
              <a:rPr lang="en-GB" sz="1800">
                <a:effectLst/>
                <a:latin typeface="CMSS8"/>
              </a:rPr>
              <a:t>230  </a:t>
            </a:r>
            <a:r>
              <a:rPr lang="en-GB" sz="1800">
                <a:effectLst/>
                <a:latin typeface="CMR12"/>
              </a:rPr>
              <a:t>FTBF, and previously used by the </a:t>
            </a:r>
            <a:r>
              <a:rPr lang="en-GB" sz="1800" err="1">
                <a:effectLst/>
                <a:latin typeface="CMR12"/>
              </a:rPr>
              <a:t>LArIAT</a:t>
            </a:r>
            <a:r>
              <a:rPr lang="en-GB" sz="1800">
                <a:effectLst/>
                <a:latin typeface="CMR12"/>
              </a:rPr>
              <a:t> [</a:t>
            </a:r>
            <a:r>
              <a:rPr lang="en-GB" sz="1800">
                <a:solidFill>
                  <a:srgbClr val="0000FF"/>
                </a:solidFill>
                <a:effectLst/>
                <a:latin typeface="CMR12"/>
              </a:rPr>
              <a:t>12</a:t>
            </a:r>
            <a:r>
              <a:rPr lang="en-GB" sz="1800">
                <a:effectLst/>
                <a:latin typeface="CMR12"/>
              </a:rPr>
              <a:t>] experiment. Each wire chamber consisted </a:t>
            </a:r>
            <a:endParaRPr lang="en-GB">
              <a:effectLst/>
            </a:endParaRPr>
          </a:p>
          <a:p>
            <a:pPr>
              <a:buFont typeface="+mj-lt"/>
              <a:buAutoNum type="arabicPeriod" startAt="205"/>
            </a:pPr>
            <a:r>
              <a:rPr lang="en-GB" sz="1800">
                <a:effectLst/>
                <a:latin typeface="CMSS8"/>
              </a:rPr>
              <a:t>231  </a:t>
            </a:r>
            <a:r>
              <a:rPr lang="en-GB" sz="1800">
                <a:effectLst/>
                <a:latin typeface="CMR12"/>
              </a:rPr>
              <a:t>of one x-plane and one y-plane, each with 128 sense wires. The gold-tungsten sense wires </a:t>
            </a:r>
            <a:endParaRPr lang="en-GB">
              <a:effectLst/>
            </a:endParaRPr>
          </a:p>
          <a:p>
            <a:pPr>
              <a:buFont typeface="+mj-lt"/>
              <a:buAutoNum type="arabicPeriod" startAt="205"/>
            </a:pPr>
            <a:r>
              <a:rPr lang="en-GB" sz="1800">
                <a:effectLst/>
                <a:latin typeface="CMSS8"/>
              </a:rPr>
              <a:t>232  </a:t>
            </a:r>
            <a:r>
              <a:rPr lang="en-GB" sz="1800">
                <a:effectLst/>
                <a:latin typeface="CMR12"/>
              </a:rPr>
              <a:t>were 10 </a:t>
            </a:r>
            <a:r>
              <a:rPr lang="el-GR" sz="1800">
                <a:effectLst/>
                <a:latin typeface="SFRM1200"/>
              </a:rPr>
              <a:t>μ</a:t>
            </a:r>
            <a:r>
              <a:rPr lang="en-GB" sz="1800">
                <a:effectLst/>
                <a:latin typeface="CMR12"/>
              </a:rPr>
              <a:t>m in diameter and spaced at 1 mm.</a:t>
            </a:r>
          </a:p>
          <a:p>
            <a:pPr>
              <a:buFont typeface="+mj-lt"/>
              <a:buAutoNum type="arabicPeriod" startAt="205"/>
            </a:pPr>
            <a:endParaRPr lang="en-GB" sz="1800">
              <a:effectLst/>
              <a:latin typeface="CMR12"/>
            </a:endParaRPr>
          </a:p>
          <a:p>
            <a:pPr>
              <a:buFont typeface="+mj-lt"/>
              <a:buAutoNum type="arabicPeriod" startAt="205"/>
            </a:pPr>
            <a:r>
              <a:rPr lang="en-US"/>
              <a:t>FTBF? Fermilab test beam facility?</a:t>
            </a:r>
            <a:br>
              <a:rPr lang="en-US"/>
            </a:br>
            <a:br>
              <a:rPr lang="en-US"/>
            </a:br>
            <a:r>
              <a:rPr lang="en-GB" sz="1800">
                <a:effectLst/>
                <a:latin typeface="CMR12"/>
              </a:rPr>
              <a:t>The chambers were filled with 85% argon, </a:t>
            </a:r>
            <a:endParaRPr lang="en-GB">
              <a:effectLst/>
            </a:endParaRPr>
          </a:p>
          <a:p>
            <a:pPr>
              <a:buFont typeface="+mj-lt"/>
              <a:buAutoNum type="arabicPeriod" startAt="205"/>
            </a:pPr>
            <a:r>
              <a:rPr lang="en-GB" sz="1800">
                <a:effectLst/>
                <a:latin typeface="CMSS8"/>
              </a:rPr>
              <a:t>238  </a:t>
            </a:r>
            <a:r>
              <a:rPr lang="en-GB" sz="1800">
                <a:effectLst/>
                <a:latin typeface="CMR12"/>
              </a:rPr>
              <a:t>15% isobutane gas mixture that was flowed constantly. </a:t>
            </a:r>
          </a:p>
          <a:p>
            <a:pPr>
              <a:buFont typeface="+mj-lt"/>
              <a:buAutoNum type="arabicPeriod" startAt="205"/>
            </a:pPr>
            <a:endParaRPr lang="en-GB" sz="1800">
              <a:effectLst/>
              <a:latin typeface="CMR12"/>
            </a:endParaRPr>
          </a:p>
          <a:p>
            <a:pPr>
              <a:buFont typeface="+mj-lt"/>
              <a:buAutoNum type="arabicPeriod" startAt="205"/>
            </a:pPr>
            <a:r>
              <a:rPr lang="en-GB" sz="1800">
                <a:effectLst/>
                <a:latin typeface="CMR12"/>
              </a:rPr>
              <a:t>Liquid argon?</a:t>
            </a:r>
            <a:endParaRPr lang="en-GB">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br>
              <a:rPr lang="en-US"/>
            </a:br>
            <a:br>
              <a:rPr lang="en-US"/>
            </a:br>
            <a:r>
              <a:rPr lang="en-GB" sz="1800">
                <a:effectLst/>
                <a:latin typeface="CMR10"/>
              </a:rPr>
              <a:t>The Wire Chamber Track </a:t>
            </a:r>
            <a:r>
              <a:rPr lang="en-GB" sz="1800">
                <a:effectLst/>
                <a:latin typeface="CMTI10"/>
              </a:rPr>
              <a:t>best hit </a:t>
            </a:r>
            <a:r>
              <a:rPr lang="en-GB" sz="1800">
                <a:effectLst/>
                <a:latin typeface="CMR10"/>
              </a:rPr>
              <a:t>position in each of the four wire chambers, relative to the </a:t>
            </a:r>
            <a:r>
              <a:rPr lang="en-GB" sz="1800" err="1">
                <a:effectLst/>
                <a:latin typeface="CMR10"/>
              </a:rPr>
              <a:t>center</a:t>
            </a:r>
            <a:r>
              <a:rPr lang="en-GB" sz="1800">
                <a:effectLst/>
                <a:latin typeface="CMR10"/>
              </a:rPr>
              <a:t> of the front face of the NOvA TB detector. The </a:t>
            </a:r>
            <a:r>
              <a:rPr lang="en-GB" sz="1800">
                <a:effectLst/>
                <a:latin typeface="CMTI10"/>
              </a:rPr>
              <a:t>best hit </a:t>
            </a:r>
            <a:r>
              <a:rPr lang="en-GB" sz="1800">
                <a:effectLst/>
                <a:latin typeface="CMR10"/>
              </a:rPr>
              <a:t>is the hit that was attributed to the best track fit, where the fit required all four wire chambers have a hit. These figures represent the state of the MWPCs in the final period (Period 4) of data taking, and illustrate the missing wires in MWPC1, noisy vertical wires in MWPC1 and MWPC2, a slight rotation in MWPC3, and one missing wire in MWPC4. </a:t>
            </a:r>
            <a:endParaRPr lang="en-GB"/>
          </a:p>
          <a:p>
            <a:br>
              <a:rPr lang="en-US"/>
            </a:br>
            <a:br>
              <a:rPr lang="en-US"/>
            </a:br>
            <a:endParaRPr lang="en-US"/>
          </a:p>
          <a:p>
            <a:endParaRPr lang="en-US"/>
          </a:p>
        </p:txBody>
      </p:sp>
      <p:sp>
        <p:nvSpPr>
          <p:cNvPr id="4" name="Slide Number Placeholder 3"/>
          <p:cNvSpPr>
            <a:spLocks noGrp="1"/>
          </p:cNvSpPr>
          <p:nvPr>
            <p:ph type="sldNum" sz="quarter" idx="5"/>
          </p:nvPr>
        </p:nvSpPr>
        <p:spPr/>
        <p:txBody>
          <a:bodyPr/>
          <a:lstStyle/>
          <a:p>
            <a:fld id="{EC83A65F-98AA-D24D-80E3-79FF92F231AB}" type="slidenum">
              <a:rPr lang="en-US" smtClean="0"/>
              <a:t>30</a:t>
            </a:fld>
            <a:endParaRPr lang="en-US"/>
          </a:p>
        </p:txBody>
      </p:sp>
    </p:spTree>
    <p:extLst>
      <p:ext uri="{BB962C8B-B14F-4D97-AF65-F5344CB8AC3E}">
        <p14:creationId xmlns:p14="http://schemas.microsoft.com/office/powerpoint/2010/main" val="34591413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95A1FB-E65D-4C6F-E573-50385A61E82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F4B1C5D-EF2A-201A-4227-0DEB196BD60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A69C32C-92D3-7EF7-C0F8-7F7D04F9F2D4}"/>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NOvA aims to make measurements to answer some of the key questions that remain open around neutrino oscillations. </a:t>
            </a:r>
          </a:p>
        </p:txBody>
      </p:sp>
      <p:sp>
        <p:nvSpPr>
          <p:cNvPr id="4" name="Slide Number Placeholder 3">
            <a:extLst>
              <a:ext uri="{FF2B5EF4-FFF2-40B4-BE49-F238E27FC236}">
                <a16:creationId xmlns:a16="http://schemas.microsoft.com/office/drawing/2014/main" id="{128573A6-7929-9117-7D21-675267049D02}"/>
              </a:ext>
            </a:extLst>
          </p:cNvPr>
          <p:cNvSpPr>
            <a:spLocks noGrp="1"/>
          </p:cNvSpPr>
          <p:nvPr>
            <p:ph type="sldNum" sz="quarter" idx="5"/>
          </p:nvPr>
        </p:nvSpPr>
        <p:spPr/>
        <p:txBody>
          <a:bodyPr/>
          <a:lstStyle/>
          <a:p>
            <a:fld id="{EC83A65F-98AA-D24D-80E3-79FF92F231AB}" type="slidenum">
              <a:rPr lang="en-US" smtClean="0"/>
              <a:t>3</a:t>
            </a:fld>
            <a:endParaRPr lang="en-US"/>
          </a:p>
        </p:txBody>
      </p:sp>
    </p:spTree>
    <p:extLst>
      <p:ext uri="{BB962C8B-B14F-4D97-AF65-F5344CB8AC3E}">
        <p14:creationId xmlns:p14="http://schemas.microsoft.com/office/powerpoint/2010/main" val="89379586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7616B6-1489-10C6-C817-87F8746ADB0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D2AEA1C-8E8D-42B4-7089-9CC365CD4C2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AA0D67D-BE2F-6E77-146D-7FBB8CC43248}"/>
              </a:ext>
            </a:extLst>
          </p:cNvPr>
          <p:cNvSpPr>
            <a:spLocks noGrp="1"/>
          </p:cNvSpPr>
          <p:nvPr>
            <p:ph type="body" idx="1"/>
          </p:nvPr>
        </p:nvSpPr>
        <p:spPr/>
        <p:txBody>
          <a:bodyPr/>
          <a:lstStyle/>
          <a:p>
            <a:pPr>
              <a:buFont typeface="+mj-lt"/>
              <a:buAutoNum type="arabicPeriod" startAt="205"/>
            </a:pPr>
            <a:r>
              <a:rPr lang="en-GB" sz="1800">
                <a:effectLst/>
                <a:latin typeface="CMR12"/>
              </a:rPr>
              <a:t>The NOvA Test Beam used four multiwire proportional chambers (MWPCs), provided by </a:t>
            </a:r>
            <a:endParaRPr lang="en-GB">
              <a:effectLst/>
            </a:endParaRPr>
          </a:p>
          <a:p>
            <a:pPr>
              <a:buFont typeface="+mj-lt"/>
              <a:buAutoNum type="arabicPeriod" startAt="205"/>
            </a:pPr>
            <a:r>
              <a:rPr lang="en-GB" sz="1800">
                <a:effectLst/>
                <a:latin typeface="CMSS8"/>
              </a:rPr>
              <a:t>230  </a:t>
            </a:r>
            <a:r>
              <a:rPr lang="en-GB" sz="1800">
                <a:effectLst/>
                <a:latin typeface="CMR12"/>
              </a:rPr>
              <a:t>FTBF, and previously used by the </a:t>
            </a:r>
            <a:r>
              <a:rPr lang="en-GB" sz="1800" err="1">
                <a:effectLst/>
                <a:latin typeface="CMR12"/>
              </a:rPr>
              <a:t>LArIAT</a:t>
            </a:r>
            <a:r>
              <a:rPr lang="en-GB" sz="1800">
                <a:effectLst/>
                <a:latin typeface="CMR12"/>
              </a:rPr>
              <a:t> [</a:t>
            </a:r>
            <a:r>
              <a:rPr lang="en-GB" sz="1800">
                <a:solidFill>
                  <a:srgbClr val="0000FF"/>
                </a:solidFill>
                <a:effectLst/>
                <a:latin typeface="CMR12"/>
              </a:rPr>
              <a:t>12</a:t>
            </a:r>
            <a:r>
              <a:rPr lang="en-GB" sz="1800">
                <a:effectLst/>
                <a:latin typeface="CMR12"/>
              </a:rPr>
              <a:t>] experiment. Each wire chamber consisted </a:t>
            </a:r>
            <a:endParaRPr lang="en-GB">
              <a:effectLst/>
            </a:endParaRPr>
          </a:p>
          <a:p>
            <a:pPr>
              <a:buFont typeface="+mj-lt"/>
              <a:buAutoNum type="arabicPeriod" startAt="205"/>
            </a:pPr>
            <a:r>
              <a:rPr lang="en-GB" sz="1800">
                <a:effectLst/>
                <a:latin typeface="CMSS8"/>
              </a:rPr>
              <a:t>231  </a:t>
            </a:r>
            <a:r>
              <a:rPr lang="en-GB" sz="1800">
                <a:effectLst/>
                <a:latin typeface="CMR12"/>
              </a:rPr>
              <a:t>of one x-plane and one y-plane, each with 128 sense wires. The gold-tungsten sense wires </a:t>
            </a:r>
            <a:endParaRPr lang="en-GB">
              <a:effectLst/>
            </a:endParaRPr>
          </a:p>
          <a:p>
            <a:pPr>
              <a:buFont typeface="+mj-lt"/>
              <a:buAutoNum type="arabicPeriod" startAt="205"/>
            </a:pPr>
            <a:r>
              <a:rPr lang="en-GB" sz="1800">
                <a:effectLst/>
                <a:latin typeface="CMSS8"/>
              </a:rPr>
              <a:t>232  </a:t>
            </a:r>
            <a:r>
              <a:rPr lang="en-GB" sz="1800">
                <a:effectLst/>
                <a:latin typeface="CMR12"/>
              </a:rPr>
              <a:t>were 10 </a:t>
            </a:r>
            <a:r>
              <a:rPr lang="el-GR" sz="1800">
                <a:effectLst/>
                <a:latin typeface="SFRM1200"/>
              </a:rPr>
              <a:t>μ</a:t>
            </a:r>
            <a:r>
              <a:rPr lang="en-GB" sz="1800">
                <a:effectLst/>
                <a:latin typeface="CMR12"/>
              </a:rPr>
              <a:t>m in diameter and spaced at 1 mm.</a:t>
            </a:r>
          </a:p>
          <a:p>
            <a:pPr>
              <a:buFont typeface="+mj-lt"/>
              <a:buAutoNum type="arabicPeriod" startAt="205"/>
            </a:pPr>
            <a:endParaRPr lang="en-GB" sz="1800">
              <a:effectLst/>
              <a:latin typeface="CMR12"/>
            </a:endParaRPr>
          </a:p>
          <a:p>
            <a:pPr>
              <a:buFont typeface="+mj-lt"/>
              <a:buAutoNum type="arabicPeriod" startAt="205"/>
            </a:pPr>
            <a:r>
              <a:rPr lang="en-US"/>
              <a:t>FTBF? Fermilab test beam facility?</a:t>
            </a:r>
            <a:br>
              <a:rPr lang="en-US"/>
            </a:br>
            <a:br>
              <a:rPr lang="en-US"/>
            </a:br>
            <a:r>
              <a:rPr lang="en-GB" sz="1800">
                <a:effectLst/>
                <a:latin typeface="CMR12"/>
              </a:rPr>
              <a:t>The chambers were filled with 85% argon, </a:t>
            </a:r>
            <a:endParaRPr lang="en-GB">
              <a:effectLst/>
            </a:endParaRPr>
          </a:p>
          <a:p>
            <a:pPr>
              <a:buFont typeface="+mj-lt"/>
              <a:buAutoNum type="arabicPeriod" startAt="205"/>
            </a:pPr>
            <a:r>
              <a:rPr lang="en-GB" sz="1800">
                <a:effectLst/>
                <a:latin typeface="CMSS8"/>
              </a:rPr>
              <a:t>238  </a:t>
            </a:r>
            <a:r>
              <a:rPr lang="en-GB" sz="1800">
                <a:effectLst/>
                <a:latin typeface="CMR12"/>
              </a:rPr>
              <a:t>15% isobutane gas mixture that was flowed constantly. </a:t>
            </a:r>
          </a:p>
          <a:p>
            <a:pPr>
              <a:buFont typeface="+mj-lt"/>
              <a:buAutoNum type="arabicPeriod" startAt="205"/>
            </a:pPr>
            <a:endParaRPr lang="en-GB" sz="1800">
              <a:effectLst/>
              <a:latin typeface="CMR12"/>
            </a:endParaRPr>
          </a:p>
          <a:p>
            <a:pPr>
              <a:buFont typeface="+mj-lt"/>
              <a:buAutoNum type="arabicPeriod" startAt="205"/>
            </a:pPr>
            <a:r>
              <a:rPr lang="en-GB" sz="1800">
                <a:effectLst/>
                <a:latin typeface="CMR12"/>
              </a:rPr>
              <a:t>Liquid argon?</a:t>
            </a:r>
            <a:endParaRPr lang="en-GB">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br>
              <a:rPr lang="en-US"/>
            </a:br>
            <a:br>
              <a:rPr lang="en-US"/>
            </a:br>
            <a:r>
              <a:rPr lang="en-GB" sz="1800">
                <a:effectLst/>
                <a:latin typeface="CMR10"/>
              </a:rPr>
              <a:t>The Wire Chamber Track </a:t>
            </a:r>
            <a:r>
              <a:rPr lang="en-GB" sz="1800">
                <a:effectLst/>
                <a:latin typeface="CMTI10"/>
              </a:rPr>
              <a:t>best hit </a:t>
            </a:r>
            <a:r>
              <a:rPr lang="en-GB" sz="1800">
                <a:effectLst/>
                <a:latin typeface="CMR10"/>
              </a:rPr>
              <a:t>position in each of the four wire chambers, relative to the </a:t>
            </a:r>
            <a:r>
              <a:rPr lang="en-GB" sz="1800" err="1">
                <a:effectLst/>
                <a:latin typeface="CMR10"/>
              </a:rPr>
              <a:t>center</a:t>
            </a:r>
            <a:r>
              <a:rPr lang="en-GB" sz="1800">
                <a:effectLst/>
                <a:latin typeface="CMR10"/>
              </a:rPr>
              <a:t> of the front face of the NOvA TB detector. The </a:t>
            </a:r>
            <a:r>
              <a:rPr lang="en-GB" sz="1800">
                <a:effectLst/>
                <a:latin typeface="CMTI10"/>
              </a:rPr>
              <a:t>best hit </a:t>
            </a:r>
            <a:r>
              <a:rPr lang="en-GB" sz="1800">
                <a:effectLst/>
                <a:latin typeface="CMR10"/>
              </a:rPr>
              <a:t>is the hit that was attributed to the best track fit, where the fit required all four wire chambers have a hit. These figures represent the state of the MWPCs in the final period (Period 4) of data taking, and illustrate the missing wires in MWPC1, noisy vertical wires in MWPC1 and MWPC2, a slight rotation in MWPC3, and one missing wire in MWPC4. </a:t>
            </a:r>
            <a:endParaRPr lang="en-GB"/>
          </a:p>
          <a:p>
            <a:br>
              <a:rPr lang="en-US"/>
            </a:br>
            <a:br>
              <a:rPr lang="en-US"/>
            </a:br>
            <a:endParaRPr lang="en-US"/>
          </a:p>
          <a:p>
            <a:endParaRPr lang="en-US"/>
          </a:p>
        </p:txBody>
      </p:sp>
      <p:sp>
        <p:nvSpPr>
          <p:cNvPr id="4" name="Slide Number Placeholder 3">
            <a:extLst>
              <a:ext uri="{FF2B5EF4-FFF2-40B4-BE49-F238E27FC236}">
                <a16:creationId xmlns:a16="http://schemas.microsoft.com/office/drawing/2014/main" id="{7560FCD3-C821-AB8B-80C8-87EB56529402}"/>
              </a:ext>
            </a:extLst>
          </p:cNvPr>
          <p:cNvSpPr>
            <a:spLocks noGrp="1"/>
          </p:cNvSpPr>
          <p:nvPr>
            <p:ph type="sldNum" sz="quarter" idx="5"/>
          </p:nvPr>
        </p:nvSpPr>
        <p:spPr/>
        <p:txBody>
          <a:bodyPr/>
          <a:lstStyle/>
          <a:p>
            <a:fld id="{EC83A65F-98AA-D24D-80E3-79FF92F231AB}" type="slidenum">
              <a:rPr lang="en-US" smtClean="0"/>
              <a:t>31</a:t>
            </a:fld>
            <a:endParaRPr lang="en-US"/>
          </a:p>
        </p:txBody>
      </p:sp>
    </p:spTree>
    <p:extLst>
      <p:ext uri="{BB962C8B-B14F-4D97-AF65-F5344CB8AC3E}">
        <p14:creationId xmlns:p14="http://schemas.microsoft.com/office/powerpoint/2010/main" val="268770380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1767EB-1F8A-F128-258F-0B484E61F77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F105278-E286-6B2D-B4F0-97A96B04264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BF2ADF0-F150-F0DA-E470-509F5B8B6D66}"/>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a:effectLst/>
                <a:latin typeface="CMR10"/>
              </a:rPr>
              <a:t>zoom in on low time-of-flight region, highlighting the difficulty we would have in separating electrons from muons and </a:t>
            </a:r>
            <a:r>
              <a:rPr lang="en-GB" sz="1800" err="1">
                <a:effectLst/>
                <a:latin typeface="CMR10"/>
              </a:rPr>
              <a:t>pions</a:t>
            </a:r>
            <a:r>
              <a:rPr lang="en-GB" sz="1800">
                <a:effectLst/>
                <a:latin typeface="CMR10"/>
              </a:rPr>
              <a:t> without the inclusion of a Cherenkov detector in the tertiary beamline. </a:t>
            </a:r>
            <a:endParaRPr lang="en-GB"/>
          </a:p>
          <a:p>
            <a:endParaRPr lang="en-US"/>
          </a:p>
        </p:txBody>
      </p:sp>
      <p:sp>
        <p:nvSpPr>
          <p:cNvPr id="4" name="Slide Number Placeholder 3">
            <a:extLst>
              <a:ext uri="{FF2B5EF4-FFF2-40B4-BE49-F238E27FC236}">
                <a16:creationId xmlns:a16="http://schemas.microsoft.com/office/drawing/2014/main" id="{7F503446-895F-36FA-D2D6-29B85AFC635E}"/>
              </a:ext>
            </a:extLst>
          </p:cNvPr>
          <p:cNvSpPr>
            <a:spLocks noGrp="1"/>
          </p:cNvSpPr>
          <p:nvPr>
            <p:ph type="sldNum" sz="quarter" idx="5"/>
          </p:nvPr>
        </p:nvSpPr>
        <p:spPr/>
        <p:txBody>
          <a:bodyPr/>
          <a:lstStyle/>
          <a:p>
            <a:fld id="{EC83A65F-98AA-D24D-80E3-79FF92F231AB}" type="slidenum">
              <a:rPr lang="en-US" smtClean="0"/>
              <a:t>32</a:t>
            </a:fld>
            <a:endParaRPr lang="en-US"/>
          </a:p>
        </p:txBody>
      </p:sp>
    </p:spTree>
    <p:extLst>
      <p:ext uri="{BB962C8B-B14F-4D97-AF65-F5344CB8AC3E}">
        <p14:creationId xmlns:p14="http://schemas.microsoft.com/office/powerpoint/2010/main" val="41882629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0FD33A-F9EC-EE6A-8430-885EDA8F648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7798133-DF39-2624-5B83-B6C928CEA64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7012BB6-A42F-506F-0892-741A2BB9CE4C}"/>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Firstly, we've observed muon neutrino disappearance and electron neutrino appearance. </a:t>
            </a:r>
          </a:p>
        </p:txBody>
      </p:sp>
      <p:sp>
        <p:nvSpPr>
          <p:cNvPr id="4" name="Slide Number Placeholder 3">
            <a:extLst>
              <a:ext uri="{FF2B5EF4-FFF2-40B4-BE49-F238E27FC236}">
                <a16:creationId xmlns:a16="http://schemas.microsoft.com/office/drawing/2014/main" id="{E916B81E-BA62-FFBB-3DD8-AE2E02E01016}"/>
              </a:ext>
            </a:extLst>
          </p:cNvPr>
          <p:cNvSpPr>
            <a:spLocks noGrp="1"/>
          </p:cNvSpPr>
          <p:nvPr>
            <p:ph type="sldNum" sz="quarter" idx="5"/>
          </p:nvPr>
        </p:nvSpPr>
        <p:spPr/>
        <p:txBody>
          <a:bodyPr/>
          <a:lstStyle/>
          <a:p>
            <a:fld id="{EC83A65F-98AA-D24D-80E3-79FF92F231AB}" type="slidenum">
              <a:rPr lang="en-US" smtClean="0"/>
              <a:t>4</a:t>
            </a:fld>
            <a:endParaRPr lang="en-US"/>
          </a:p>
        </p:txBody>
      </p:sp>
    </p:spTree>
    <p:extLst>
      <p:ext uri="{BB962C8B-B14F-4D97-AF65-F5344CB8AC3E}">
        <p14:creationId xmlns:p14="http://schemas.microsoft.com/office/powerpoint/2010/main" val="12666976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FE1996-174B-768E-A90D-632E3E638BD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208799E-808E-2197-EB8F-9A2DA2B5D57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C88547C-5035-2881-5A7A-80257C2C142C}"/>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We are making a precise measurement of the theta 23 mixing angle. </a:t>
            </a:r>
            <a:br>
              <a:rPr lang="en-US" dirty="0"/>
            </a:br>
            <a:br>
              <a:rPr lang="en-US" dirty="0"/>
            </a:br>
            <a:r>
              <a:rPr lang="en-US" dirty="0"/>
              <a:t>Is theta 23 maximal? Are nu mu and nu tau equal in nu 3? If not, which way is the balance?</a:t>
            </a:r>
            <a:br>
              <a:rPr lang="en-US" dirty="0"/>
            </a:br>
            <a:endParaRPr lang="en-US" dirty="0"/>
          </a:p>
        </p:txBody>
      </p:sp>
      <p:sp>
        <p:nvSpPr>
          <p:cNvPr id="4" name="Slide Number Placeholder 3">
            <a:extLst>
              <a:ext uri="{FF2B5EF4-FFF2-40B4-BE49-F238E27FC236}">
                <a16:creationId xmlns:a16="http://schemas.microsoft.com/office/drawing/2014/main" id="{BBD469D0-CC53-90B4-9AAE-B5B3DB44E1A3}"/>
              </a:ext>
            </a:extLst>
          </p:cNvPr>
          <p:cNvSpPr>
            <a:spLocks noGrp="1"/>
          </p:cNvSpPr>
          <p:nvPr>
            <p:ph type="sldNum" sz="quarter" idx="5"/>
          </p:nvPr>
        </p:nvSpPr>
        <p:spPr/>
        <p:txBody>
          <a:bodyPr/>
          <a:lstStyle/>
          <a:p>
            <a:fld id="{EC83A65F-98AA-D24D-80E3-79FF92F231AB}" type="slidenum">
              <a:rPr lang="en-US" smtClean="0"/>
              <a:t>5</a:t>
            </a:fld>
            <a:endParaRPr lang="en-US"/>
          </a:p>
        </p:txBody>
      </p:sp>
    </p:spTree>
    <p:extLst>
      <p:ext uri="{BB962C8B-B14F-4D97-AF65-F5344CB8AC3E}">
        <p14:creationId xmlns:p14="http://schemas.microsoft.com/office/powerpoint/2010/main" val="32223642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B3F6FB-710B-B5E1-5606-86DE80730D2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41DCDFD-DA04-A919-3CA7-D6F8DDA7E3B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27AF111-9311-33BE-AE97-255D06C13EF0}"/>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What is the neutrino mass hierarchy? Is the ordering normal or inverted?</a:t>
            </a:r>
            <a:br>
              <a:rPr lang="en-US" dirty="0"/>
            </a:br>
            <a:endParaRPr lang="en-US" dirty="0"/>
          </a:p>
        </p:txBody>
      </p:sp>
      <p:sp>
        <p:nvSpPr>
          <p:cNvPr id="4" name="Slide Number Placeholder 3">
            <a:extLst>
              <a:ext uri="{FF2B5EF4-FFF2-40B4-BE49-F238E27FC236}">
                <a16:creationId xmlns:a16="http://schemas.microsoft.com/office/drawing/2014/main" id="{B4855532-0EA0-142B-C8FF-7311684F64AF}"/>
              </a:ext>
            </a:extLst>
          </p:cNvPr>
          <p:cNvSpPr>
            <a:spLocks noGrp="1"/>
          </p:cNvSpPr>
          <p:nvPr>
            <p:ph type="sldNum" sz="quarter" idx="5"/>
          </p:nvPr>
        </p:nvSpPr>
        <p:spPr/>
        <p:txBody>
          <a:bodyPr/>
          <a:lstStyle/>
          <a:p>
            <a:fld id="{EC83A65F-98AA-D24D-80E3-79FF92F231AB}" type="slidenum">
              <a:rPr lang="en-US" smtClean="0"/>
              <a:t>6</a:t>
            </a:fld>
            <a:endParaRPr lang="en-US"/>
          </a:p>
        </p:txBody>
      </p:sp>
    </p:spTree>
    <p:extLst>
      <p:ext uri="{BB962C8B-B14F-4D97-AF65-F5344CB8AC3E}">
        <p14:creationId xmlns:p14="http://schemas.microsoft.com/office/powerpoint/2010/main" val="34686809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7F947E-B105-7BC7-BAA9-7CDA3883BBD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2C0C6FD-5196-94E0-1CD0-F851E31FD65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0F29128-7802-A19C-5A22-366C7FA2B3C7}"/>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Do neutrinos violate CP symmetry? Lepton CP violation could provide a path forward towards explaining matter-antimatter asymmetry in the early universe.</a:t>
            </a:r>
            <a:br>
              <a:rPr lang="en-US" dirty="0"/>
            </a:br>
            <a:endParaRPr lang="en-US" dirty="0"/>
          </a:p>
        </p:txBody>
      </p:sp>
      <p:sp>
        <p:nvSpPr>
          <p:cNvPr id="4" name="Slide Number Placeholder 3">
            <a:extLst>
              <a:ext uri="{FF2B5EF4-FFF2-40B4-BE49-F238E27FC236}">
                <a16:creationId xmlns:a16="http://schemas.microsoft.com/office/drawing/2014/main" id="{5AE08CDD-1754-98BB-2947-7FA29558FD62}"/>
              </a:ext>
            </a:extLst>
          </p:cNvPr>
          <p:cNvSpPr>
            <a:spLocks noGrp="1"/>
          </p:cNvSpPr>
          <p:nvPr>
            <p:ph type="sldNum" sz="quarter" idx="5"/>
          </p:nvPr>
        </p:nvSpPr>
        <p:spPr/>
        <p:txBody>
          <a:bodyPr/>
          <a:lstStyle/>
          <a:p>
            <a:fld id="{EC83A65F-98AA-D24D-80E3-79FF92F231AB}" type="slidenum">
              <a:rPr lang="en-US" smtClean="0"/>
              <a:t>7</a:t>
            </a:fld>
            <a:endParaRPr lang="en-US"/>
          </a:p>
        </p:txBody>
      </p:sp>
    </p:spTree>
    <p:extLst>
      <p:ext uri="{BB962C8B-B14F-4D97-AF65-F5344CB8AC3E}">
        <p14:creationId xmlns:p14="http://schemas.microsoft.com/office/powerpoint/2010/main" val="32211463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0CE0FF-B0FA-8ABB-A512-97064132495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8347E40-EC74-77D8-FE92-D29C881F1A9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36D965D-44C2-47EF-7491-75A37A00FF66}"/>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NOvA has a wide physics program outside of 3 </a:t>
            </a:r>
            <a:r>
              <a:rPr lang="en-US" dirty="0" err="1"/>
              <a:t>flavour</a:t>
            </a:r>
            <a:r>
              <a:rPr lang="en-US" dirty="0"/>
              <a:t> analyses such as a sterile neutrino search, neutrino cross sections, and exotics.</a:t>
            </a:r>
          </a:p>
          <a:p>
            <a:endParaRPr lang="en-US" dirty="0"/>
          </a:p>
        </p:txBody>
      </p:sp>
      <p:sp>
        <p:nvSpPr>
          <p:cNvPr id="4" name="Slide Number Placeholder 3">
            <a:extLst>
              <a:ext uri="{FF2B5EF4-FFF2-40B4-BE49-F238E27FC236}">
                <a16:creationId xmlns:a16="http://schemas.microsoft.com/office/drawing/2014/main" id="{7F744727-F343-3569-B6F8-C96B9ACFD5A1}"/>
              </a:ext>
            </a:extLst>
          </p:cNvPr>
          <p:cNvSpPr>
            <a:spLocks noGrp="1"/>
          </p:cNvSpPr>
          <p:nvPr>
            <p:ph type="sldNum" sz="quarter" idx="5"/>
          </p:nvPr>
        </p:nvSpPr>
        <p:spPr/>
        <p:txBody>
          <a:bodyPr/>
          <a:lstStyle/>
          <a:p>
            <a:fld id="{EC83A65F-98AA-D24D-80E3-79FF92F231AB}" type="slidenum">
              <a:rPr lang="en-US" smtClean="0"/>
              <a:t>8</a:t>
            </a:fld>
            <a:endParaRPr lang="en-US"/>
          </a:p>
        </p:txBody>
      </p:sp>
    </p:spTree>
    <p:extLst>
      <p:ext uri="{BB962C8B-B14F-4D97-AF65-F5344CB8AC3E}">
        <p14:creationId xmlns:p14="http://schemas.microsoft.com/office/powerpoint/2010/main" val="8582093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6D5B7A-056F-250D-9A8D-42B7D73BEFA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55C72F3-AC63-FA16-5E97-4BCF280664A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D82FD57-7141-722A-E6BF-EDEA186B013E}"/>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A beam of muon neutrinos or antineutrinos is produced at </a:t>
            </a:r>
            <a:r>
              <a:rPr lang="en-US" err="1"/>
              <a:t>fermilab</a:t>
            </a:r>
            <a:endParaRPr lang="en-US"/>
          </a:p>
          <a:p>
            <a:endParaRPr lang="en-US"/>
          </a:p>
        </p:txBody>
      </p:sp>
      <p:sp>
        <p:nvSpPr>
          <p:cNvPr id="4" name="Slide Number Placeholder 3">
            <a:extLst>
              <a:ext uri="{FF2B5EF4-FFF2-40B4-BE49-F238E27FC236}">
                <a16:creationId xmlns:a16="http://schemas.microsoft.com/office/drawing/2014/main" id="{EC3C4653-7339-E29C-0621-154904B06B1E}"/>
              </a:ext>
            </a:extLst>
          </p:cNvPr>
          <p:cNvSpPr>
            <a:spLocks noGrp="1"/>
          </p:cNvSpPr>
          <p:nvPr>
            <p:ph type="sldNum" sz="quarter" idx="5"/>
          </p:nvPr>
        </p:nvSpPr>
        <p:spPr/>
        <p:txBody>
          <a:bodyPr/>
          <a:lstStyle/>
          <a:p>
            <a:fld id="{EC83A65F-98AA-D24D-80E3-79FF92F231AB}" type="slidenum">
              <a:rPr lang="en-US" smtClean="0"/>
              <a:t>9</a:t>
            </a:fld>
            <a:endParaRPr lang="en-US"/>
          </a:p>
        </p:txBody>
      </p:sp>
    </p:spTree>
    <p:extLst>
      <p:ext uri="{BB962C8B-B14F-4D97-AF65-F5344CB8AC3E}">
        <p14:creationId xmlns:p14="http://schemas.microsoft.com/office/powerpoint/2010/main" val="19048435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B50CF6-A22E-0291-59D4-CB17930C2F41}"/>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C3515976-214D-AFAD-26A7-06E0869731C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D107888C-434F-F623-F8BF-1F99927E6805}"/>
              </a:ext>
            </a:extLst>
          </p:cNvPr>
          <p:cNvSpPr>
            <a:spLocks noGrp="1"/>
          </p:cNvSpPr>
          <p:nvPr>
            <p:ph type="dt" sz="half" idx="10"/>
          </p:nvPr>
        </p:nvSpPr>
        <p:spPr/>
        <p:txBody>
          <a:bodyPr/>
          <a:lstStyle/>
          <a:p>
            <a:fld id="{7F7D79BE-7624-9942-BA94-3DD46F05A7FE}" type="datetime1">
              <a:rPr lang="en-GB" smtClean="0"/>
              <a:t>04/06/2025</a:t>
            </a:fld>
            <a:endParaRPr lang="en-US"/>
          </a:p>
        </p:txBody>
      </p:sp>
      <p:sp>
        <p:nvSpPr>
          <p:cNvPr id="5" name="Footer Placeholder 4">
            <a:extLst>
              <a:ext uri="{FF2B5EF4-FFF2-40B4-BE49-F238E27FC236}">
                <a16:creationId xmlns:a16="http://schemas.microsoft.com/office/drawing/2014/main" id="{62B27637-0DEE-9EC7-BF2D-BCD321F2290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DC5A159-17C3-3D7D-C879-D93D16A5229B}"/>
              </a:ext>
            </a:extLst>
          </p:cNvPr>
          <p:cNvSpPr>
            <a:spLocks noGrp="1"/>
          </p:cNvSpPr>
          <p:nvPr>
            <p:ph type="sldNum" sz="quarter" idx="12"/>
          </p:nvPr>
        </p:nvSpPr>
        <p:spPr/>
        <p:txBody>
          <a:bodyPr/>
          <a:lstStyle/>
          <a:p>
            <a:fld id="{93449C41-28D8-214C-95E9-2FFE65FC1517}" type="slidenum">
              <a:rPr lang="en-US" smtClean="0"/>
              <a:t>‹#›</a:t>
            </a:fld>
            <a:endParaRPr lang="en-US"/>
          </a:p>
        </p:txBody>
      </p:sp>
    </p:spTree>
    <p:extLst>
      <p:ext uri="{BB962C8B-B14F-4D97-AF65-F5344CB8AC3E}">
        <p14:creationId xmlns:p14="http://schemas.microsoft.com/office/powerpoint/2010/main" val="13154249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470459-DEEA-7024-96A3-6F4C749F6DA2}"/>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A8E54111-D546-ADB3-FF86-9D5D9638E572}"/>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C21A7DBE-0758-DCD0-C1E3-C9BB4DA09AAF}"/>
              </a:ext>
            </a:extLst>
          </p:cNvPr>
          <p:cNvSpPr>
            <a:spLocks noGrp="1"/>
          </p:cNvSpPr>
          <p:nvPr>
            <p:ph type="dt" sz="half" idx="10"/>
          </p:nvPr>
        </p:nvSpPr>
        <p:spPr/>
        <p:txBody>
          <a:bodyPr/>
          <a:lstStyle/>
          <a:p>
            <a:fld id="{55920E13-3180-4747-A3EB-F713C5A51CEF}" type="datetime1">
              <a:rPr lang="en-GB" smtClean="0"/>
              <a:t>04/06/2025</a:t>
            </a:fld>
            <a:endParaRPr lang="en-US"/>
          </a:p>
        </p:txBody>
      </p:sp>
      <p:sp>
        <p:nvSpPr>
          <p:cNvPr id="5" name="Footer Placeholder 4">
            <a:extLst>
              <a:ext uri="{FF2B5EF4-FFF2-40B4-BE49-F238E27FC236}">
                <a16:creationId xmlns:a16="http://schemas.microsoft.com/office/drawing/2014/main" id="{C19A3353-7B19-496C-94AB-60B969D4F26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1891B54-AE4E-33CA-6C17-9E5AE0BAD75A}"/>
              </a:ext>
            </a:extLst>
          </p:cNvPr>
          <p:cNvSpPr>
            <a:spLocks noGrp="1"/>
          </p:cNvSpPr>
          <p:nvPr>
            <p:ph type="sldNum" sz="quarter" idx="12"/>
          </p:nvPr>
        </p:nvSpPr>
        <p:spPr/>
        <p:txBody>
          <a:bodyPr/>
          <a:lstStyle/>
          <a:p>
            <a:fld id="{93449C41-28D8-214C-95E9-2FFE65FC1517}" type="slidenum">
              <a:rPr lang="en-US" smtClean="0"/>
              <a:t>‹#›</a:t>
            </a:fld>
            <a:endParaRPr lang="en-US"/>
          </a:p>
        </p:txBody>
      </p:sp>
    </p:spTree>
    <p:extLst>
      <p:ext uri="{BB962C8B-B14F-4D97-AF65-F5344CB8AC3E}">
        <p14:creationId xmlns:p14="http://schemas.microsoft.com/office/powerpoint/2010/main" val="35862252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8AA3935-43A7-E300-4DFD-DF19E763EDA0}"/>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59CF2FCF-533E-7A6B-A559-91133FEB8F8F}"/>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DFD22CB2-AF60-8B9C-E6A0-0879F667CB20}"/>
              </a:ext>
            </a:extLst>
          </p:cNvPr>
          <p:cNvSpPr>
            <a:spLocks noGrp="1"/>
          </p:cNvSpPr>
          <p:nvPr>
            <p:ph type="dt" sz="half" idx="10"/>
          </p:nvPr>
        </p:nvSpPr>
        <p:spPr/>
        <p:txBody>
          <a:bodyPr/>
          <a:lstStyle/>
          <a:p>
            <a:fld id="{2B8F0DF9-C879-7344-B12F-BFA6BE11ADE3}" type="datetime1">
              <a:rPr lang="en-GB" smtClean="0"/>
              <a:t>04/06/2025</a:t>
            </a:fld>
            <a:endParaRPr lang="en-US"/>
          </a:p>
        </p:txBody>
      </p:sp>
      <p:sp>
        <p:nvSpPr>
          <p:cNvPr id="5" name="Footer Placeholder 4">
            <a:extLst>
              <a:ext uri="{FF2B5EF4-FFF2-40B4-BE49-F238E27FC236}">
                <a16:creationId xmlns:a16="http://schemas.microsoft.com/office/drawing/2014/main" id="{AF061331-01AF-4888-3DDD-84724BA929F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34E292C-EC21-8A4E-6D02-2ADA2099687F}"/>
              </a:ext>
            </a:extLst>
          </p:cNvPr>
          <p:cNvSpPr>
            <a:spLocks noGrp="1"/>
          </p:cNvSpPr>
          <p:nvPr>
            <p:ph type="sldNum" sz="quarter" idx="12"/>
          </p:nvPr>
        </p:nvSpPr>
        <p:spPr/>
        <p:txBody>
          <a:bodyPr/>
          <a:lstStyle/>
          <a:p>
            <a:fld id="{93449C41-28D8-214C-95E9-2FFE65FC1517}" type="slidenum">
              <a:rPr lang="en-US" smtClean="0"/>
              <a:t>‹#›</a:t>
            </a:fld>
            <a:endParaRPr lang="en-US"/>
          </a:p>
        </p:txBody>
      </p:sp>
    </p:spTree>
    <p:extLst>
      <p:ext uri="{BB962C8B-B14F-4D97-AF65-F5344CB8AC3E}">
        <p14:creationId xmlns:p14="http://schemas.microsoft.com/office/powerpoint/2010/main" val="21197442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2AF2C0-7027-43C4-5E91-3FC25663F1AD}"/>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135A9147-AE52-305B-989C-B10D3FEA9BE7}"/>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08ABC8C-0611-C892-FE07-79BC0D4FF457}"/>
              </a:ext>
            </a:extLst>
          </p:cNvPr>
          <p:cNvSpPr>
            <a:spLocks noGrp="1"/>
          </p:cNvSpPr>
          <p:nvPr>
            <p:ph type="dt" sz="half" idx="10"/>
          </p:nvPr>
        </p:nvSpPr>
        <p:spPr/>
        <p:txBody>
          <a:bodyPr/>
          <a:lstStyle/>
          <a:p>
            <a:fld id="{D726E5AF-1F51-7D42-A030-F029836CFABD}" type="datetime1">
              <a:rPr lang="en-GB" smtClean="0"/>
              <a:t>04/06/2025</a:t>
            </a:fld>
            <a:endParaRPr lang="en-US"/>
          </a:p>
        </p:txBody>
      </p:sp>
      <p:sp>
        <p:nvSpPr>
          <p:cNvPr id="5" name="Footer Placeholder 4">
            <a:extLst>
              <a:ext uri="{FF2B5EF4-FFF2-40B4-BE49-F238E27FC236}">
                <a16:creationId xmlns:a16="http://schemas.microsoft.com/office/drawing/2014/main" id="{D7A31926-A9FD-1B2E-CAC2-3980B80AAD3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F292F1E-D4E9-F93C-6BFB-B2FEB5CE68C0}"/>
              </a:ext>
            </a:extLst>
          </p:cNvPr>
          <p:cNvSpPr>
            <a:spLocks noGrp="1"/>
          </p:cNvSpPr>
          <p:nvPr>
            <p:ph type="sldNum" sz="quarter" idx="12"/>
          </p:nvPr>
        </p:nvSpPr>
        <p:spPr/>
        <p:txBody>
          <a:bodyPr/>
          <a:lstStyle/>
          <a:p>
            <a:fld id="{93449C41-28D8-214C-95E9-2FFE65FC1517}" type="slidenum">
              <a:rPr lang="en-US" smtClean="0"/>
              <a:t>‹#›</a:t>
            </a:fld>
            <a:endParaRPr lang="en-US"/>
          </a:p>
        </p:txBody>
      </p:sp>
    </p:spTree>
    <p:extLst>
      <p:ext uri="{BB962C8B-B14F-4D97-AF65-F5344CB8AC3E}">
        <p14:creationId xmlns:p14="http://schemas.microsoft.com/office/powerpoint/2010/main" val="5653069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4DE4F3-817A-422F-A129-ADD50A214173}"/>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CA285EA5-42DA-A8C7-D7C3-36F0629598F9}"/>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6D9E9A8E-B93D-9372-0217-92CBFDB76C33}"/>
              </a:ext>
            </a:extLst>
          </p:cNvPr>
          <p:cNvSpPr>
            <a:spLocks noGrp="1"/>
          </p:cNvSpPr>
          <p:nvPr>
            <p:ph type="dt" sz="half" idx="10"/>
          </p:nvPr>
        </p:nvSpPr>
        <p:spPr/>
        <p:txBody>
          <a:bodyPr/>
          <a:lstStyle/>
          <a:p>
            <a:fld id="{A427F77E-DAC2-A341-8134-2E369EFE028B}" type="datetime1">
              <a:rPr lang="en-GB" smtClean="0"/>
              <a:t>04/06/2025</a:t>
            </a:fld>
            <a:endParaRPr lang="en-US"/>
          </a:p>
        </p:txBody>
      </p:sp>
      <p:sp>
        <p:nvSpPr>
          <p:cNvPr id="5" name="Footer Placeholder 4">
            <a:extLst>
              <a:ext uri="{FF2B5EF4-FFF2-40B4-BE49-F238E27FC236}">
                <a16:creationId xmlns:a16="http://schemas.microsoft.com/office/drawing/2014/main" id="{005C5C2D-06C8-21CF-68A8-EBE27F4E429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46CAE22-DB51-ED5C-CD2A-1545B4132225}"/>
              </a:ext>
            </a:extLst>
          </p:cNvPr>
          <p:cNvSpPr>
            <a:spLocks noGrp="1"/>
          </p:cNvSpPr>
          <p:nvPr>
            <p:ph type="sldNum" sz="quarter" idx="12"/>
          </p:nvPr>
        </p:nvSpPr>
        <p:spPr/>
        <p:txBody>
          <a:bodyPr/>
          <a:lstStyle/>
          <a:p>
            <a:fld id="{93449C41-28D8-214C-95E9-2FFE65FC1517}" type="slidenum">
              <a:rPr lang="en-US" smtClean="0"/>
              <a:t>‹#›</a:t>
            </a:fld>
            <a:endParaRPr lang="en-US"/>
          </a:p>
        </p:txBody>
      </p:sp>
    </p:spTree>
    <p:extLst>
      <p:ext uri="{BB962C8B-B14F-4D97-AF65-F5344CB8AC3E}">
        <p14:creationId xmlns:p14="http://schemas.microsoft.com/office/powerpoint/2010/main" val="1720300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5F80E4-1BFC-74B7-D733-5DD0838184C9}"/>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1134BBC0-3F80-11BE-3DF2-44C3219404F4}"/>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5236AB2A-2FB3-2816-6211-7728D12D099B}"/>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760C1964-42CA-2C3D-244B-B7D2E451C159}"/>
              </a:ext>
            </a:extLst>
          </p:cNvPr>
          <p:cNvSpPr>
            <a:spLocks noGrp="1"/>
          </p:cNvSpPr>
          <p:nvPr>
            <p:ph type="dt" sz="half" idx="10"/>
          </p:nvPr>
        </p:nvSpPr>
        <p:spPr/>
        <p:txBody>
          <a:bodyPr/>
          <a:lstStyle/>
          <a:p>
            <a:fld id="{6053929A-3A12-A143-B044-1714BEEE1D05}" type="datetime1">
              <a:rPr lang="en-GB" smtClean="0"/>
              <a:t>04/06/2025</a:t>
            </a:fld>
            <a:endParaRPr lang="en-US"/>
          </a:p>
        </p:txBody>
      </p:sp>
      <p:sp>
        <p:nvSpPr>
          <p:cNvPr id="6" name="Footer Placeholder 5">
            <a:extLst>
              <a:ext uri="{FF2B5EF4-FFF2-40B4-BE49-F238E27FC236}">
                <a16:creationId xmlns:a16="http://schemas.microsoft.com/office/drawing/2014/main" id="{95DBAC81-717D-EADB-16FA-4604C055535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9C6E311-B672-3B41-F4AC-1F4146A5831F}"/>
              </a:ext>
            </a:extLst>
          </p:cNvPr>
          <p:cNvSpPr>
            <a:spLocks noGrp="1"/>
          </p:cNvSpPr>
          <p:nvPr>
            <p:ph type="sldNum" sz="quarter" idx="12"/>
          </p:nvPr>
        </p:nvSpPr>
        <p:spPr/>
        <p:txBody>
          <a:bodyPr/>
          <a:lstStyle/>
          <a:p>
            <a:fld id="{93449C41-28D8-214C-95E9-2FFE65FC1517}" type="slidenum">
              <a:rPr lang="en-US" smtClean="0"/>
              <a:t>‹#›</a:t>
            </a:fld>
            <a:endParaRPr lang="en-US"/>
          </a:p>
        </p:txBody>
      </p:sp>
    </p:spTree>
    <p:extLst>
      <p:ext uri="{BB962C8B-B14F-4D97-AF65-F5344CB8AC3E}">
        <p14:creationId xmlns:p14="http://schemas.microsoft.com/office/powerpoint/2010/main" val="3840833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F74AC1-744F-6C33-5B43-F349920E1465}"/>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60C0052C-E0BB-C777-5C03-DAE4AD4A49B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FEA983D9-D0FA-F04F-5632-1744AA48A053}"/>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17E02C34-8CDD-3CE1-578B-A8F1F78A5B2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8385EB39-AFBA-9576-9434-06F593F2EBD2}"/>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BADE0782-A371-D9C6-DE82-CD4E961D7DE2}"/>
              </a:ext>
            </a:extLst>
          </p:cNvPr>
          <p:cNvSpPr>
            <a:spLocks noGrp="1"/>
          </p:cNvSpPr>
          <p:nvPr>
            <p:ph type="dt" sz="half" idx="10"/>
          </p:nvPr>
        </p:nvSpPr>
        <p:spPr/>
        <p:txBody>
          <a:bodyPr/>
          <a:lstStyle/>
          <a:p>
            <a:fld id="{A6FB1FEC-77BA-4748-AA1C-D95634A26D72}" type="datetime1">
              <a:rPr lang="en-GB" smtClean="0"/>
              <a:t>04/06/2025</a:t>
            </a:fld>
            <a:endParaRPr lang="en-US"/>
          </a:p>
        </p:txBody>
      </p:sp>
      <p:sp>
        <p:nvSpPr>
          <p:cNvPr id="8" name="Footer Placeholder 7">
            <a:extLst>
              <a:ext uri="{FF2B5EF4-FFF2-40B4-BE49-F238E27FC236}">
                <a16:creationId xmlns:a16="http://schemas.microsoft.com/office/drawing/2014/main" id="{3C433349-96D1-B207-89CF-6896803B6A1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0B16D6E-6039-BDF5-FDEF-D0A020BA55A0}"/>
              </a:ext>
            </a:extLst>
          </p:cNvPr>
          <p:cNvSpPr>
            <a:spLocks noGrp="1"/>
          </p:cNvSpPr>
          <p:nvPr>
            <p:ph type="sldNum" sz="quarter" idx="12"/>
          </p:nvPr>
        </p:nvSpPr>
        <p:spPr/>
        <p:txBody>
          <a:bodyPr/>
          <a:lstStyle/>
          <a:p>
            <a:fld id="{93449C41-28D8-214C-95E9-2FFE65FC1517}" type="slidenum">
              <a:rPr lang="en-US" smtClean="0"/>
              <a:t>‹#›</a:t>
            </a:fld>
            <a:endParaRPr lang="en-US"/>
          </a:p>
        </p:txBody>
      </p:sp>
    </p:spTree>
    <p:extLst>
      <p:ext uri="{BB962C8B-B14F-4D97-AF65-F5344CB8AC3E}">
        <p14:creationId xmlns:p14="http://schemas.microsoft.com/office/powerpoint/2010/main" val="34040634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D6C1C4-3C11-EAE3-06AD-9FFBD6F7BA24}"/>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9E7F6F69-7F29-0559-8F6F-D1C79CF71B55}"/>
              </a:ext>
            </a:extLst>
          </p:cNvPr>
          <p:cNvSpPr>
            <a:spLocks noGrp="1"/>
          </p:cNvSpPr>
          <p:nvPr>
            <p:ph type="dt" sz="half" idx="10"/>
          </p:nvPr>
        </p:nvSpPr>
        <p:spPr/>
        <p:txBody>
          <a:bodyPr/>
          <a:lstStyle/>
          <a:p>
            <a:fld id="{12EFCA18-D2A6-5C4A-BAAF-CC8D1E5E38FB}" type="datetime1">
              <a:rPr lang="en-GB" smtClean="0"/>
              <a:t>04/06/2025</a:t>
            </a:fld>
            <a:endParaRPr lang="en-US"/>
          </a:p>
        </p:txBody>
      </p:sp>
      <p:sp>
        <p:nvSpPr>
          <p:cNvPr id="4" name="Footer Placeholder 3">
            <a:extLst>
              <a:ext uri="{FF2B5EF4-FFF2-40B4-BE49-F238E27FC236}">
                <a16:creationId xmlns:a16="http://schemas.microsoft.com/office/drawing/2014/main" id="{35EE073D-5E24-0C14-C6D6-AC2D3C8738F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8D6B896-4878-8149-25AB-29B7AB66DB2E}"/>
              </a:ext>
            </a:extLst>
          </p:cNvPr>
          <p:cNvSpPr>
            <a:spLocks noGrp="1"/>
          </p:cNvSpPr>
          <p:nvPr>
            <p:ph type="sldNum" sz="quarter" idx="12"/>
          </p:nvPr>
        </p:nvSpPr>
        <p:spPr/>
        <p:txBody>
          <a:bodyPr/>
          <a:lstStyle/>
          <a:p>
            <a:fld id="{93449C41-28D8-214C-95E9-2FFE65FC1517}" type="slidenum">
              <a:rPr lang="en-US" smtClean="0"/>
              <a:t>‹#›</a:t>
            </a:fld>
            <a:endParaRPr lang="en-US"/>
          </a:p>
        </p:txBody>
      </p:sp>
    </p:spTree>
    <p:extLst>
      <p:ext uri="{BB962C8B-B14F-4D97-AF65-F5344CB8AC3E}">
        <p14:creationId xmlns:p14="http://schemas.microsoft.com/office/powerpoint/2010/main" val="1147545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5AA862D-F6BF-23A9-2983-787D530982B9}"/>
              </a:ext>
            </a:extLst>
          </p:cNvPr>
          <p:cNvSpPr>
            <a:spLocks noGrp="1"/>
          </p:cNvSpPr>
          <p:nvPr>
            <p:ph type="dt" sz="half" idx="10"/>
          </p:nvPr>
        </p:nvSpPr>
        <p:spPr/>
        <p:txBody>
          <a:bodyPr/>
          <a:lstStyle/>
          <a:p>
            <a:fld id="{5E85379E-B614-0642-8E07-E786D02B6FF1}" type="datetime1">
              <a:rPr lang="en-GB" smtClean="0"/>
              <a:t>04/06/2025</a:t>
            </a:fld>
            <a:endParaRPr lang="en-US"/>
          </a:p>
        </p:txBody>
      </p:sp>
      <p:sp>
        <p:nvSpPr>
          <p:cNvPr id="3" name="Footer Placeholder 2">
            <a:extLst>
              <a:ext uri="{FF2B5EF4-FFF2-40B4-BE49-F238E27FC236}">
                <a16:creationId xmlns:a16="http://schemas.microsoft.com/office/drawing/2014/main" id="{C9DC3701-5E73-DF23-1E32-4738DDE4147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A8A5D76-A1D9-1D4B-6DE4-CCB0E3C2D1EB}"/>
              </a:ext>
            </a:extLst>
          </p:cNvPr>
          <p:cNvSpPr>
            <a:spLocks noGrp="1"/>
          </p:cNvSpPr>
          <p:nvPr>
            <p:ph type="sldNum" sz="quarter" idx="12"/>
          </p:nvPr>
        </p:nvSpPr>
        <p:spPr/>
        <p:txBody>
          <a:bodyPr/>
          <a:lstStyle/>
          <a:p>
            <a:fld id="{93449C41-28D8-214C-95E9-2FFE65FC1517}" type="slidenum">
              <a:rPr lang="en-US" smtClean="0"/>
              <a:t>‹#›</a:t>
            </a:fld>
            <a:endParaRPr lang="en-US"/>
          </a:p>
        </p:txBody>
      </p:sp>
    </p:spTree>
    <p:extLst>
      <p:ext uri="{BB962C8B-B14F-4D97-AF65-F5344CB8AC3E}">
        <p14:creationId xmlns:p14="http://schemas.microsoft.com/office/powerpoint/2010/main" val="5619819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A1EDCA-FECC-91E0-8F7E-C729C94648DD}"/>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871A5829-5E9A-FD62-B8CB-31610E08B61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869A1ED2-6946-8452-728F-72CB82D2A1E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A84B49B5-B0E4-501B-8A77-8CEB2B240113}"/>
              </a:ext>
            </a:extLst>
          </p:cNvPr>
          <p:cNvSpPr>
            <a:spLocks noGrp="1"/>
          </p:cNvSpPr>
          <p:nvPr>
            <p:ph type="dt" sz="half" idx="10"/>
          </p:nvPr>
        </p:nvSpPr>
        <p:spPr/>
        <p:txBody>
          <a:bodyPr/>
          <a:lstStyle/>
          <a:p>
            <a:fld id="{253165B6-AA2C-274D-B452-71FF007D4838}" type="datetime1">
              <a:rPr lang="en-GB" smtClean="0"/>
              <a:t>04/06/2025</a:t>
            </a:fld>
            <a:endParaRPr lang="en-US"/>
          </a:p>
        </p:txBody>
      </p:sp>
      <p:sp>
        <p:nvSpPr>
          <p:cNvPr id="6" name="Footer Placeholder 5">
            <a:extLst>
              <a:ext uri="{FF2B5EF4-FFF2-40B4-BE49-F238E27FC236}">
                <a16:creationId xmlns:a16="http://schemas.microsoft.com/office/drawing/2014/main" id="{F0C980F0-6B47-A89D-3E5D-C071BCEDA40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22CA281-670C-24A9-1021-F91FE9FE6A06}"/>
              </a:ext>
            </a:extLst>
          </p:cNvPr>
          <p:cNvSpPr>
            <a:spLocks noGrp="1"/>
          </p:cNvSpPr>
          <p:nvPr>
            <p:ph type="sldNum" sz="quarter" idx="12"/>
          </p:nvPr>
        </p:nvSpPr>
        <p:spPr/>
        <p:txBody>
          <a:bodyPr/>
          <a:lstStyle/>
          <a:p>
            <a:fld id="{93449C41-28D8-214C-95E9-2FFE65FC1517}" type="slidenum">
              <a:rPr lang="en-US" smtClean="0"/>
              <a:t>‹#›</a:t>
            </a:fld>
            <a:endParaRPr lang="en-US"/>
          </a:p>
        </p:txBody>
      </p:sp>
    </p:spTree>
    <p:extLst>
      <p:ext uri="{BB962C8B-B14F-4D97-AF65-F5344CB8AC3E}">
        <p14:creationId xmlns:p14="http://schemas.microsoft.com/office/powerpoint/2010/main" val="19439041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338A1D-8E4D-1DA7-20F3-6BB2E338CF4B}"/>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3A66E1B7-3AB4-4FD3-6EA4-C7CB6939EAC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698FE94-602E-227C-3DEA-DA7EEE39831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46177E1F-ADBC-B8BB-9BCD-1A811511EB04}"/>
              </a:ext>
            </a:extLst>
          </p:cNvPr>
          <p:cNvSpPr>
            <a:spLocks noGrp="1"/>
          </p:cNvSpPr>
          <p:nvPr>
            <p:ph type="dt" sz="half" idx="10"/>
          </p:nvPr>
        </p:nvSpPr>
        <p:spPr/>
        <p:txBody>
          <a:bodyPr/>
          <a:lstStyle/>
          <a:p>
            <a:fld id="{CD741AF8-3BE6-B947-A45F-38C90E7AF6F5}" type="datetime1">
              <a:rPr lang="en-GB" smtClean="0"/>
              <a:t>04/06/2025</a:t>
            </a:fld>
            <a:endParaRPr lang="en-US"/>
          </a:p>
        </p:txBody>
      </p:sp>
      <p:sp>
        <p:nvSpPr>
          <p:cNvPr id="6" name="Footer Placeholder 5">
            <a:extLst>
              <a:ext uri="{FF2B5EF4-FFF2-40B4-BE49-F238E27FC236}">
                <a16:creationId xmlns:a16="http://schemas.microsoft.com/office/drawing/2014/main" id="{DCAA043D-3EDD-8B53-78EF-265B437F1BE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001FB74-C62C-A0EC-7EEF-8E13360C4E88}"/>
              </a:ext>
            </a:extLst>
          </p:cNvPr>
          <p:cNvSpPr>
            <a:spLocks noGrp="1"/>
          </p:cNvSpPr>
          <p:nvPr>
            <p:ph type="sldNum" sz="quarter" idx="12"/>
          </p:nvPr>
        </p:nvSpPr>
        <p:spPr/>
        <p:txBody>
          <a:bodyPr/>
          <a:lstStyle/>
          <a:p>
            <a:fld id="{93449C41-28D8-214C-95E9-2FFE65FC1517}" type="slidenum">
              <a:rPr lang="en-US" smtClean="0"/>
              <a:t>‹#›</a:t>
            </a:fld>
            <a:endParaRPr lang="en-US"/>
          </a:p>
        </p:txBody>
      </p:sp>
    </p:spTree>
    <p:extLst>
      <p:ext uri="{BB962C8B-B14F-4D97-AF65-F5344CB8AC3E}">
        <p14:creationId xmlns:p14="http://schemas.microsoft.com/office/powerpoint/2010/main" val="17300830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64686BC-405A-43F0-250C-0DABB118239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47FC6A05-BC55-440C-F9BF-B76A12AA83F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4FFFF79-1B36-7FC1-9F02-DAFDC833B8D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C9D8C768-A647-2B47-B6EE-BBA56CA0E267}" type="datetime1">
              <a:rPr lang="en-GB" smtClean="0"/>
              <a:t>04/06/2025</a:t>
            </a:fld>
            <a:endParaRPr lang="en-US"/>
          </a:p>
        </p:txBody>
      </p:sp>
      <p:sp>
        <p:nvSpPr>
          <p:cNvPr id="5" name="Footer Placeholder 4">
            <a:extLst>
              <a:ext uri="{FF2B5EF4-FFF2-40B4-BE49-F238E27FC236}">
                <a16:creationId xmlns:a16="http://schemas.microsoft.com/office/drawing/2014/main" id="{575804E0-F449-3311-656D-9733F31D080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F8756AAF-B7CE-C738-D583-6F90CD91B6F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93449C41-28D8-214C-95E9-2FFE65FC1517}" type="slidenum">
              <a:rPr lang="en-US" smtClean="0"/>
              <a:t>‹#›</a:t>
            </a:fld>
            <a:endParaRPr lang="en-US"/>
          </a:p>
        </p:txBody>
      </p:sp>
    </p:spTree>
    <p:extLst>
      <p:ext uri="{BB962C8B-B14F-4D97-AF65-F5344CB8AC3E}">
        <p14:creationId xmlns:p14="http://schemas.microsoft.com/office/powerpoint/2010/main" val="23887860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8.png"/><Relationship Id="rId7" Type="http://schemas.openxmlformats.org/officeDocument/2006/relationships/image" Target="../media/image37.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38.png"/><Relationship Id="rId5" Type="http://schemas.openxmlformats.org/officeDocument/2006/relationships/image" Target="../media/image1.png"/><Relationship Id="rId4" Type="http://schemas.openxmlformats.org/officeDocument/2006/relationships/image" Target="../media/image35.png"/></Relationships>
</file>

<file path=ppt/slides/_rels/slide11.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8.png"/><Relationship Id="rId7" Type="http://schemas.openxmlformats.org/officeDocument/2006/relationships/image" Target="../media/image37.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38.png"/><Relationship Id="rId5" Type="http://schemas.openxmlformats.org/officeDocument/2006/relationships/image" Target="../media/image1.png"/><Relationship Id="rId4" Type="http://schemas.openxmlformats.org/officeDocument/2006/relationships/image" Target="../media/image35.png"/></Relationships>
</file>

<file path=ppt/slides/_rels/slide12.xml.rels><?xml version="1.0" encoding="UTF-8" standalone="yes"?>
<Relationships xmlns="http://schemas.openxmlformats.org/package/2006/relationships"><Relationship Id="rId3" Type="http://schemas.openxmlformats.org/officeDocument/2006/relationships/image" Target="../media/image37.png"/><Relationship Id="rId7"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330.png"/><Relationship Id="rId5" Type="http://schemas.openxmlformats.org/officeDocument/2006/relationships/image" Target="../media/image40.png"/><Relationship Id="rId4" Type="http://schemas.openxmlformats.org/officeDocument/2006/relationships/image" Target="../media/image39.png"/></Relationships>
</file>

<file path=ppt/slides/_rels/slide13.xml.rels><?xml version="1.0" encoding="UTF-8" standalone="yes"?>
<Relationships xmlns="http://schemas.openxmlformats.org/package/2006/relationships"><Relationship Id="rId3" Type="http://schemas.openxmlformats.org/officeDocument/2006/relationships/image" Target="../media/image37.png"/><Relationship Id="rId7" Type="http://schemas.openxmlformats.org/officeDocument/2006/relationships/image" Target="../media/image40.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42.png"/><Relationship Id="rId5" Type="http://schemas.openxmlformats.org/officeDocument/2006/relationships/image" Target="../media/image1.png"/><Relationship Id="rId4" Type="http://schemas.openxmlformats.org/officeDocument/2006/relationships/image" Target="../media/image41.pn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45.emf"/><Relationship Id="rId5" Type="http://schemas.openxmlformats.org/officeDocument/2006/relationships/image" Target="../media/image44.emf"/><Relationship Id="rId4" Type="http://schemas.openxmlformats.org/officeDocument/2006/relationships/image" Target="../media/image43.emf"/></Relationships>
</file>

<file path=ppt/slides/_rels/slide15.xml.rels><?xml version="1.0" encoding="UTF-8" standalone="yes"?>
<Relationships xmlns="http://schemas.openxmlformats.org/package/2006/relationships"><Relationship Id="rId3" Type="http://schemas.openxmlformats.org/officeDocument/2006/relationships/image" Target="../media/image46.gif"/><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360.png"/></Relationships>
</file>

<file path=ppt/slides/_rels/slide16.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48.png"/><Relationship Id="rId4" Type="http://schemas.openxmlformats.org/officeDocument/2006/relationships/image" Target="../media/image1.png"/></Relationships>
</file>

<file path=ppt/slides/_rels/slide17.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9.xml.rels><?xml version="1.0" encoding="UTF-8" standalone="yes"?>
<Relationships xmlns="http://schemas.openxmlformats.org/package/2006/relationships"><Relationship Id="rId3" Type="http://schemas.openxmlformats.org/officeDocument/2006/relationships/image" Target="../media/image51.emf"/><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52.pn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1.png"/></Relationships>
</file>

<file path=ppt/slides/_rels/slide21.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57.png"/></Relationships>
</file>

<file path=ppt/slides/_rels/slide22.xml.rels><?xml version="1.0" encoding="UTF-8" standalone="yes"?>
<Relationships xmlns="http://schemas.openxmlformats.org/package/2006/relationships"><Relationship Id="rId3" Type="http://schemas.openxmlformats.org/officeDocument/2006/relationships/image" Target="../media/image58.emf"/><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59.png"/></Relationships>
</file>

<file path=ppt/slides/_rels/slide23.xml.rels><?xml version="1.0" encoding="UTF-8" standalone="yes"?>
<Relationships xmlns="http://schemas.openxmlformats.org/package/2006/relationships"><Relationship Id="rId3" Type="http://schemas.openxmlformats.org/officeDocument/2006/relationships/image" Target="../media/image60.png"/><Relationship Id="rId7"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63.png"/><Relationship Id="rId5" Type="http://schemas.openxmlformats.org/officeDocument/2006/relationships/image" Target="../media/image62.png"/><Relationship Id="rId4" Type="http://schemas.openxmlformats.org/officeDocument/2006/relationships/image" Target="../media/image61.png"/></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64.png"/></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65.png"/></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66.png"/></Relationships>
</file>

<file path=ppt/slides/_rels/slide28.xml.rels><?xml version="1.0" encoding="UTF-8" standalone="yes"?>
<Relationships xmlns="http://schemas.openxmlformats.org/package/2006/relationships"><Relationship Id="rId3" Type="http://schemas.openxmlformats.org/officeDocument/2006/relationships/image" Target="../media/image67.jpe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8.svg"/><Relationship Id="rId3" Type="http://schemas.openxmlformats.org/officeDocument/2006/relationships/image" Target="../media/image8.png"/><Relationship Id="rId7" Type="http://schemas.openxmlformats.org/officeDocument/2006/relationships/image" Target="../media/image12.png"/><Relationship Id="rId12"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1.png"/><Relationship Id="rId11" Type="http://schemas.openxmlformats.org/officeDocument/2006/relationships/image" Target="../media/image16.png"/><Relationship Id="rId5" Type="http://schemas.openxmlformats.org/officeDocument/2006/relationships/image" Target="../media/image10.png"/><Relationship Id="rId10" Type="http://schemas.openxmlformats.org/officeDocument/2006/relationships/image" Target="../media/image15.png"/><Relationship Id="rId4" Type="http://schemas.openxmlformats.org/officeDocument/2006/relationships/image" Target="../media/image9.png"/><Relationship Id="rId9" Type="http://schemas.openxmlformats.org/officeDocument/2006/relationships/image" Target="../media/image14.png"/><Relationship Id="rId14" Type="http://schemas.openxmlformats.org/officeDocument/2006/relationships/image" Target="../media/image1.png"/></Relationships>
</file>

<file path=ppt/slides/_rels/slide30.xml.rels><?xml version="1.0" encoding="UTF-8" standalone="yes"?>
<Relationships xmlns="http://schemas.openxmlformats.org/package/2006/relationships"><Relationship Id="rId3" Type="http://schemas.openxmlformats.org/officeDocument/2006/relationships/image" Target="../media/image520.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68.png"/></Relationships>
</file>

<file path=ppt/slides/_rels/slide31.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70.png"/></Relationships>
</file>

<file path=ppt/slides/_rels/slide32.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2.xml"/><Relationship Id="rId4" Type="http://schemas.openxmlformats.org/officeDocument/2006/relationships/hyperlink" Target="https://arxiv.org/abs/1501.06431" TargetMode="External"/></Relationships>
</file>

<file path=ppt/slides/_rels/slide4.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23.svg"/><Relationship Id="rId3" Type="http://schemas.openxmlformats.org/officeDocument/2006/relationships/image" Target="../media/image8.png"/><Relationship Id="rId7" Type="http://schemas.openxmlformats.org/officeDocument/2006/relationships/image" Target="../media/image20.png"/><Relationship Id="rId12" Type="http://schemas.openxmlformats.org/officeDocument/2006/relationships/image" Target="../media/image22.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9.png"/><Relationship Id="rId11" Type="http://schemas.openxmlformats.org/officeDocument/2006/relationships/image" Target="../media/image16.png"/><Relationship Id="rId5" Type="http://schemas.openxmlformats.org/officeDocument/2006/relationships/image" Target="../media/image10.png"/><Relationship Id="rId10" Type="http://schemas.openxmlformats.org/officeDocument/2006/relationships/image" Target="../media/image21.png"/><Relationship Id="rId4" Type="http://schemas.openxmlformats.org/officeDocument/2006/relationships/image" Target="../media/image9.png"/><Relationship Id="rId9" Type="http://schemas.openxmlformats.org/officeDocument/2006/relationships/image" Target="../media/image14.png"/><Relationship Id="rId14" Type="http://schemas.openxmlformats.org/officeDocument/2006/relationships/image" Target="../media/image24.png"/></Relationships>
</file>

<file path=ppt/slides/_rels/slide5.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23.svg"/><Relationship Id="rId3" Type="http://schemas.openxmlformats.org/officeDocument/2006/relationships/image" Target="../media/image8.png"/><Relationship Id="rId7" Type="http://schemas.openxmlformats.org/officeDocument/2006/relationships/image" Target="../media/image27.png"/><Relationship Id="rId12" Type="http://schemas.openxmlformats.org/officeDocument/2006/relationships/image" Target="../media/image22.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6.png"/><Relationship Id="rId11" Type="http://schemas.openxmlformats.org/officeDocument/2006/relationships/image" Target="../media/image16.png"/><Relationship Id="rId5" Type="http://schemas.openxmlformats.org/officeDocument/2006/relationships/image" Target="../media/image10.png"/><Relationship Id="rId10" Type="http://schemas.openxmlformats.org/officeDocument/2006/relationships/image" Target="../media/image28.png"/><Relationship Id="rId4" Type="http://schemas.openxmlformats.org/officeDocument/2006/relationships/image" Target="../media/image25.png"/><Relationship Id="rId9" Type="http://schemas.openxmlformats.org/officeDocument/2006/relationships/image" Target="../media/image14.png"/><Relationship Id="rId14" Type="http://schemas.openxmlformats.org/officeDocument/2006/relationships/image" Target="../media/image24.png"/></Relationships>
</file>

<file path=ppt/slides/_rels/slide6.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28.png"/><Relationship Id="rId3" Type="http://schemas.openxmlformats.org/officeDocument/2006/relationships/image" Target="../media/image8.png"/><Relationship Id="rId7" Type="http://schemas.openxmlformats.org/officeDocument/2006/relationships/image" Target="../media/image30.png"/><Relationship Id="rId12"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29.png"/><Relationship Id="rId11" Type="http://schemas.openxmlformats.org/officeDocument/2006/relationships/image" Target="../media/image23.svg"/><Relationship Id="rId5" Type="http://schemas.openxmlformats.org/officeDocument/2006/relationships/image" Target="../media/image10.png"/><Relationship Id="rId10" Type="http://schemas.openxmlformats.org/officeDocument/2006/relationships/image" Target="../media/image22.png"/><Relationship Id="rId4" Type="http://schemas.openxmlformats.org/officeDocument/2006/relationships/image" Target="../media/image25.png"/><Relationship Id="rId9" Type="http://schemas.openxmlformats.org/officeDocument/2006/relationships/image" Target="../media/image16.png"/><Relationship Id="rId14" Type="http://schemas.openxmlformats.org/officeDocument/2006/relationships/image" Target="../media/image24.png"/></Relationships>
</file>

<file path=ppt/slides/_rels/slide7.xml.rels><?xml version="1.0" encoding="UTF-8" standalone="yes"?>
<Relationships xmlns="http://schemas.openxmlformats.org/package/2006/relationships"><Relationship Id="rId8" Type="http://schemas.openxmlformats.org/officeDocument/2006/relationships/image" Target="../media/image16.png"/><Relationship Id="rId13" Type="http://schemas.openxmlformats.org/officeDocument/2006/relationships/image" Target="../media/image30.png"/><Relationship Id="rId3" Type="http://schemas.openxmlformats.org/officeDocument/2006/relationships/image" Target="../media/image8.png"/><Relationship Id="rId7" Type="http://schemas.openxmlformats.org/officeDocument/2006/relationships/image" Target="../media/image31.png"/><Relationship Id="rId12" Type="http://schemas.openxmlformats.org/officeDocument/2006/relationships/image" Target="../media/image29.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4.png"/><Relationship Id="rId11" Type="http://schemas.openxmlformats.org/officeDocument/2006/relationships/image" Target="../media/image10.png"/><Relationship Id="rId5" Type="http://schemas.openxmlformats.org/officeDocument/2006/relationships/image" Target="../media/image13.png"/><Relationship Id="rId10" Type="http://schemas.openxmlformats.org/officeDocument/2006/relationships/image" Target="../media/image23.svg"/><Relationship Id="rId4" Type="http://schemas.openxmlformats.org/officeDocument/2006/relationships/image" Target="../media/image25.png"/><Relationship Id="rId9" Type="http://schemas.openxmlformats.org/officeDocument/2006/relationships/image" Target="../media/image22.png"/><Relationship Id="rId14" Type="http://schemas.openxmlformats.org/officeDocument/2006/relationships/image" Target="../media/image24.png"/></Relationships>
</file>

<file path=ppt/slides/_rels/slide8.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8.png"/><Relationship Id="rId7" Type="http://schemas.openxmlformats.org/officeDocument/2006/relationships/image" Target="../media/image32.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8.svg"/><Relationship Id="rId5" Type="http://schemas.openxmlformats.org/officeDocument/2006/relationships/image" Target="../media/image17.png"/><Relationship Id="rId4" Type="http://schemas.openxmlformats.org/officeDocument/2006/relationships/image" Target="../media/image16.png"/><Relationship Id="rId9" Type="http://schemas.openxmlformats.org/officeDocument/2006/relationships/image" Target="../media/image34.png"/></Relationships>
</file>

<file path=ppt/slides/_rels/slide9.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image" Target="../media/image8.png"/><Relationship Id="rId7" Type="http://schemas.openxmlformats.org/officeDocument/2006/relationships/image" Target="../media/image37.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36.png"/><Relationship Id="rId5" Type="http://schemas.openxmlformats.org/officeDocument/2006/relationships/image" Target="../media/image270.png"/><Relationship Id="rId4" Type="http://schemas.openxmlformats.org/officeDocument/2006/relationships/image" Target="../media/image3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CAA431-D68D-9D64-A6D1-65DCA8F86C0E}"/>
              </a:ext>
            </a:extLst>
          </p:cNvPr>
          <p:cNvSpPr>
            <a:spLocks noGrp="1"/>
          </p:cNvSpPr>
          <p:nvPr>
            <p:ph type="ctrTitle"/>
          </p:nvPr>
        </p:nvSpPr>
        <p:spPr>
          <a:xfrm>
            <a:off x="0" y="609599"/>
            <a:ext cx="12192000" cy="1914525"/>
          </a:xfrm>
        </p:spPr>
        <p:txBody>
          <a:bodyPr anchor="ctr">
            <a:normAutofit/>
          </a:bodyPr>
          <a:lstStyle/>
          <a:p>
            <a:r>
              <a:rPr lang="en-US">
                <a:solidFill>
                  <a:srgbClr val="004C97"/>
                </a:solidFill>
                <a:latin typeface="Avenir Next" panose="020B0503020202020204" pitchFamily="34" charset="0"/>
              </a:rPr>
              <a:t>The NOvA Test Beam Program</a:t>
            </a:r>
          </a:p>
        </p:txBody>
      </p:sp>
      <p:sp>
        <p:nvSpPr>
          <p:cNvPr id="3" name="Subtitle 2">
            <a:extLst>
              <a:ext uri="{FF2B5EF4-FFF2-40B4-BE49-F238E27FC236}">
                <a16:creationId xmlns:a16="http://schemas.microsoft.com/office/drawing/2014/main" id="{013E023C-CA90-EE78-92E1-8E621C99312A}"/>
              </a:ext>
            </a:extLst>
          </p:cNvPr>
          <p:cNvSpPr>
            <a:spLocks noGrp="1"/>
          </p:cNvSpPr>
          <p:nvPr>
            <p:ph type="subTitle" idx="1"/>
          </p:nvPr>
        </p:nvSpPr>
        <p:spPr>
          <a:xfrm>
            <a:off x="1" y="3201670"/>
            <a:ext cx="11051628" cy="298535"/>
          </a:xfrm>
        </p:spPr>
        <p:txBody>
          <a:bodyPr>
            <a:noAutofit/>
          </a:bodyPr>
          <a:lstStyle/>
          <a:p>
            <a:r>
              <a:rPr lang="en-US"/>
              <a:t>Emerson Bannister </a:t>
            </a:r>
            <a:br>
              <a:rPr lang="en-US"/>
            </a:br>
            <a:endParaRPr lang="en-US"/>
          </a:p>
        </p:txBody>
      </p:sp>
      <p:sp>
        <p:nvSpPr>
          <p:cNvPr id="4" name="TextBox 3">
            <a:extLst>
              <a:ext uri="{FF2B5EF4-FFF2-40B4-BE49-F238E27FC236}">
                <a16:creationId xmlns:a16="http://schemas.microsoft.com/office/drawing/2014/main" id="{AA8155CF-5BF7-1099-B6F1-47068BF618EB}"/>
              </a:ext>
            </a:extLst>
          </p:cNvPr>
          <p:cNvSpPr txBox="1"/>
          <p:nvPr/>
        </p:nvSpPr>
        <p:spPr>
          <a:xfrm>
            <a:off x="-2361609" y="7296298"/>
            <a:ext cx="2757165" cy="646331"/>
          </a:xfrm>
          <a:prstGeom prst="rect">
            <a:avLst/>
          </a:prstGeom>
          <a:noFill/>
        </p:spPr>
        <p:txBody>
          <a:bodyPr wrap="none" lIns="91440" tIns="45720" rIns="91440" bIns="45720" rtlCol="0" anchor="t">
            <a:spAutoFit/>
          </a:bodyPr>
          <a:lstStyle/>
          <a:p>
            <a:r>
              <a:rPr lang="en-US"/>
              <a:t>Test beam </a:t>
            </a:r>
            <a:r>
              <a:rPr lang="en-US" err="1"/>
              <a:t>uni</a:t>
            </a:r>
            <a:r>
              <a:rPr lang="en-US"/>
              <a:t> logos</a:t>
            </a:r>
          </a:p>
          <a:p>
            <a:r>
              <a:rPr lang="en-US" err="1"/>
              <a:t>NOvA</a:t>
            </a:r>
            <a:r>
              <a:rPr lang="en-US"/>
              <a:t> logo (all over slides)</a:t>
            </a:r>
          </a:p>
        </p:txBody>
      </p:sp>
      <p:sp>
        <p:nvSpPr>
          <p:cNvPr id="5" name="Slide Number Placeholder 4">
            <a:extLst>
              <a:ext uri="{FF2B5EF4-FFF2-40B4-BE49-F238E27FC236}">
                <a16:creationId xmlns:a16="http://schemas.microsoft.com/office/drawing/2014/main" id="{66AFA7C4-82C4-FDC5-1D9D-36D7B9C2A4FB}"/>
              </a:ext>
            </a:extLst>
          </p:cNvPr>
          <p:cNvSpPr>
            <a:spLocks noGrp="1"/>
          </p:cNvSpPr>
          <p:nvPr>
            <p:ph type="sldNum" sz="quarter" idx="12"/>
          </p:nvPr>
        </p:nvSpPr>
        <p:spPr/>
        <p:txBody>
          <a:bodyPr/>
          <a:lstStyle/>
          <a:p>
            <a:fld id="{93449C41-28D8-214C-95E9-2FFE65FC1517}" type="slidenum">
              <a:rPr lang="en-US" smtClean="0"/>
              <a:t>1</a:t>
            </a:fld>
            <a:endParaRPr lang="en-US"/>
          </a:p>
        </p:txBody>
      </p:sp>
      <p:sp>
        <p:nvSpPr>
          <p:cNvPr id="6" name="Rounded Rectangle 5">
            <a:extLst>
              <a:ext uri="{FF2B5EF4-FFF2-40B4-BE49-F238E27FC236}">
                <a16:creationId xmlns:a16="http://schemas.microsoft.com/office/drawing/2014/main" id="{820B25D2-0452-51AE-063C-CCECF36E44D0}"/>
              </a:ext>
            </a:extLst>
          </p:cNvPr>
          <p:cNvSpPr/>
          <p:nvPr/>
        </p:nvSpPr>
        <p:spPr>
          <a:xfrm>
            <a:off x="-559054" y="609600"/>
            <a:ext cx="13627354" cy="1893888"/>
          </a:xfrm>
          <a:prstGeom prst="roundRect">
            <a:avLst/>
          </a:prstGeom>
          <a:noFill/>
          <a:ln w="63500">
            <a:solidFill>
              <a:srgbClr val="004C9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929ED9F4-B55D-FC22-1CFD-2CFE7967397E}"/>
              </a:ext>
            </a:extLst>
          </p:cNvPr>
          <p:cNvSpPr txBox="1"/>
          <p:nvPr/>
        </p:nvSpPr>
        <p:spPr>
          <a:xfrm>
            <a:off x="9763674" y="5598811"/>
            <a:ext cx="2101374" cy="461665"/>
          </a:xfrm>
          <a:prstGeom prst="rect">
            <a:avLst/>
          </a:prstGeom>
          <a:noFill/>
        </p:spPr>
        <p:txBody>
          <a:bodyPr wrap="square">
            <a:spAutoFit/>
          </a:bodyPr>
          <a:lstStyle/>
          <a:p>
            <a:r>
              <a:rPr lang="en-US" sz="2400"/>
              <a:t>10</a:t>
            </a:r>
            <a:r>
              <a:rPr lang="en-US" sz="2400" baseline="30000"/>
              <a:t>th</a:t>
            </a:r>
            <a:r>
              <a:rPr lang="en-US" sz="2400"/>
              <a:t> June 2025</a:t>
            </a:r>
          </a:p>
        </p:txBody>
      </p:sp>
      <p:pic>
        <p:nvPicPr>
          <p:cNvPr id="10" name="Picture 9" descr="A blue and black logo&#10;&#10;Description automatically generated">
            <a:extLst>
              <a:ext uri="{FF2B5EF4-FFF2-40B4-BE49-F238E27FC236}">
                <a16:creationId xmlns:a16="http://schemas.microsoft.com/office/drawing/2014/main" id="{40CD04EC-EDD2-3EF3-940B-F144C6ABA5F0}"/>
              </a:ext>
            </a:extLst>
          </p:cNvPr>
          <p:cNvPicPr>
            <a:picLocks noChangeAspect="1"/>
          </p:cNvPicPr>
          <p:nvPr/>
        </p:nvPicPr>
        <p:blipFill>
          <a:blip r:embed="rId3"/>
          <a:stretch>
            <a:fillRect/>
          </a:stretch>
        </p:blipFill>
        <p:spPr>
          <a:xfrm>
            <a:off x="4128471" y="3905536"/>
            <a:ext cx="3935058" cy="3040727"/>
          </a:xfrm>
          <a:prstGeom prst="rect">
            <a:avLst/>
          </a:prstGeom>
        </p:spPr>
      </p:pic>
      <p:grpSp>
        <p:nvGrpSpPr>
          <p:cNvPr id="22" name="Group 21">
            <a:extLst>
              <a:ext uri="{FF2B5EF4-FFF2-40B4-BE49-F238E27FC236}">
                <a16:creationId xmlns:a16="http://schemas.microsoft.com/office/drawing/2014/main" id="{525040DA-3F08-7838-9735-344A1B79BCB7}"/>
              </a:ext>
            </a:extLst>
          </p:cNvPr>
          <p:cNvGrpSpPr/>
          <p:nvPr/>
        </p:nvGrpSpPr>
        <p:grpSpPr>
          <a:xfrm>
            <a:off x="9852837" y="7502977"/>
            <a:ext cx="4055407" cy="1712191"/>
            <a:chOff x="6316575" y="5027632"/>
            <a:chExt cx="4055407" cy="1712191"/>
          </a:xfrm>
        </p:grpSpPr>
        <p:pic>
          <p:nvPicPr>
            <p:cNvPr id="13" name="Picture 12" descr="A blue and white logo&#10;&#10;Description automatically generated">
              <a:extLst>
                <a:ext uri="{FF2B5EF4-FFF2-40B4-BE49-F238E27FC236}">
                  <a16:creationId xmlns:a16="http://schemas.microsoft.com/office/drawing/2014/main" id="{EC4AC281-8297-C518-F7F3-DE6E4589E622}"/>
                </a:ext>
              </a:extLst>
            </p:cNvPr>
            <p:cNvPicPr>
              <a:picLocks noChangeAspect="1"/>
            </p:cNvPicPr>
            <p:nvPr/>
          </p:nvPicPr>
          <p:blipFill>
            <a:blip r:embed="rId4"/>
            <a:stretch>
              <a:fillRect/>
            </a:stretch>
          </p:blipFill>
          <p:spPr>
            <a:xfrm>
              <a:off x="6316575" y="5142415"/>
              <a:ext cx="1943342" cy="414984"/>
            </a:xfrm>
            <a:prstGeom prst="rect">
              <a:avLst/>
            </a:prstGeom>
          </p:spPr>
        </p:pic>
        <p:pic>
          <p:nvPicPr>
            <p:cNvPr id="15" name="Picture 14" descr="A black and orange text with a black background&#10;&#10;Description automatically generated">
              <a:extLst>
                <a:ext uri="{FF2B5EF4-FFF2-40B4-BE49-F238E27FC236}">
                  <a16:creationId xmlns:a16="http://schemas.microsoft.com/office/drawing/2014/main" id="{54D0DA5C-DD4E-7910-CC2B-7C156FB19912}"/>
                </a:ext>
              </a:extLst>
            </p:cNvPr>
            <p:cNvPicPr>
              <a:picLocks noChangeAspect="1"/>
            </p:cNvPicPr>
            <p:nvPr/>
          </p:nvPicPr>
          <p:blipFill>
            <a:blip r:embed="rId5"/>
            <a:stretch>
              <a:fillRect/>
            </a:stretch>
          </p:blipFill>
          <p:spPr>
            <a:xfrm>
              <a:off x="6551875" y="6040906"/>
              <a:ext cx="1452448" cy="414985"/>
            </a:xfrm>
            <a:prstGeom prst="rect">
              <a:avLst/>
            </a:prstGeom>
          </p:spPr>
        </p:pic>
        <p:pic>
          <p:nvPicPr>
            <p:cNvPr id="17" name="Picture 16" descr="A red circle with white columns and text&#10;&#10;Description automatically generated">
              <a:extLst>
                <a:ext uri="{FF2B5EF4-FFF2-40B4-BE49-F238E27FC236}">
                  <a16:creationId xmlns:a16="http://schemas.microsoft.com/office/drawing/2014/main" id="{81AE7671-4CD4-4C51-8303-A0CC06940CF3}"/>
                </a:ext>
              </a:extLst>
            </p:cNvPr>
            <p:cNvPicPr>
              <a:picLocks noChangeAspect="1"/>
            </p:cNvPicPr>
            <p:nvPr/>
          </p:nvPicPr>
          <p:blipFill>
            <a:blip r:embed="rId6"/>
            <a:stretch>
              <a:fillRect/>
            </a:stretch>
          </p:blipFill>
          <p:spPr>
            <a:xfrm>
              <a:off x="9333692" y="5832040"/>
              <a:ext cx="1038290" cy="788452"/>
            </a:xfrm>
            <a:prstGeom prst="rect">
              <a:avLst/>
            </a:prstGeom>
          </p:spPr>
        </p:pic>
        <p:pic>
          <p:nvPicPr>
            <p:cNvPr id="19" name="Picture 18" descr="A logo with a red and black text&#10;&#10;Description automatically generated">
              <a:extLst>
                <a:ext uri="{FF2B5EF4-FFF2-40B4-BE49-F238E27FC236}">
                  <a16:creationId xmlns:a16="http://schemas.microsoft.com/office/drawing/2014/main" id="{BA542FB4-4121-2089-8F60-2FAF2188F7B8}"/>
                </a:ext>
              </a:extLst>
            </p:cNvPr>
            <p:cNvPicPr>
              <a:picLocks noChangeAspect="1"/>
            </p:cNvPicPr>
            <p:nvPr/>
          </p:nvPicPr>
          <p:blipFill>
            <a:blip r:embed="rId7"/>
            <a:stretch>
              <a:fillRect/>
            </a:stretch>
          </p:blipFill>
          <p:spPr>
            <a:xfrm>
              <a:off x="8687615" y="5027632"/>
              <a:ext cx="1292154" cy="599260"/>
            </a:xfrm>
            <a:prstGeom prst="rect">
              <a:avLst/>
            </a:prstGeom>
          </p:spPr>
        </p:pic>
        <p:pic>
          <p:nvPicPr>
            <p:cNvPr id="21" name="Picture 20" descr="A blue and black logo&#10;&#10;Description automatically generated">
              <a:extLst>
                <a:ext uri="{FF2B5EF4-FFF2-40B4-BE49-F238E27FC236}">
                  <a16:creationId xmlns:a16="http://schemas.microsoft.com/office/drawing/2014/main" id="{F9469EE2-4BE3-3010-7E1C-36CFDB72EC9F}"/>
                </a:ext>
              </a:extLst>
            </p:cNvPr>
            <p:cNvPicPr>
              <a:picLocks noChangeAspect="1"/>
            </p:cNvPicPr>
            <p:nvPr/>
          </p:nvPicPr>
          <p:blipFill>
            <a:blip r:embed="rId8"/>
            <a:stretch>
              <a:fillRect/>
            </a:stretch>
          </p:blipFill>
          <p:spPr>
            <a:xfrm>
              <a:off x="8259917" y="5756976"/>
              <a:ext cx="982847" cy="982847"/>
            </a:xfrm>
            <a:prstGeom prst="rect">
              <a:avLst/>
            </a:prstGeom>
          </p:spPr>
        </p:pic>
      </p:grpSp>
      <p:pic>
        <p:nvPicPr>
          <p:cNvPr id="24" name="Picture 23" descr="A blue and black logo&#10;&#10;Description automatically generated">
            <a:extLst>
              <a:ext uri="{FF2B5EF4-FFF2-40B4-BE49-F238E27FC236}">
                <a16:creationId xmlns:a16="http://schemas.microsoft.com/office/drawing/2014/main" id="{F917CD7D-4F79-216D-AAC1-BB6745D02DE1}"/>
              </a:ext>
            </a:extLst>
          </p:cNvPr>
          <p:cNvPicPr>
            <a:picLocks noChangeAspect="1"/>
          </p:cNvPicPr>
          <p:nvPr/>
        </p:nvPicPr>
        <p:blipFill>
          <a:blip r:embed="rId8"/>
          <a:stretch>
            <a:fillRect/>
          </a:stretch>
        </p:blipFill>
        <p:spPr>
          <a:xfrm>
            <a:off x="7211346" y="2922689"/>
            <a:ext cx="982847" cy="982847"/>
          </a:xfrm>
          <a:prstGeom prst="rect">
            <a:avLst/>
          </a:prstGeom>
        </p:spPr>
      </p:pic>
      <p:sp>
        <p:nvSpPr>
          <p:cNvPr id="26" name="TextBox 25">
            <a:extLst>
              <a:ext uri="{FF2B5EF4-FFF2-40B4-BE49-F238E27FC236}">
                <a16:creationId xmlns:a16="http://schemas.microsoft.com/office/drawing/2014/main" id="{5F795F6C-D7AD-3706-F474-4B08F77FCA56}"/>
              </a:ext>
            </a:extLst>
          </p:cNvPr>
          <p:cNvSpPr txBox="1"/>
          <p:nvPr/>
        </p:nvSpPr>
        <p:spPr>
          <a:xfrm>
            <a:off x="1" y="3983712"/>
            <a:ext cx="12192000" cy="461665"/>
          </a:xfrm>
          <a:prstGeom prst="rect">
            <a:avLst/>
          </a:prstGeom>
          <a:noFill/>
        </p:spPr>
        <p:txBody>
          <a:bodyPr wrap="square">
            <a:spAutoFit/>
          </a:bodyPr>
          <a:lstStyle/>
          <a:p>
            <a:pPr algn="ctr"/>
            <a:r>
              <a:rPr lang="en-US" sz="2400"/>
              <a:t>On behalf of the NOvA collaboration</a:t>
            </a:r>
          </a:p>
        </p:txBody>
      </p:sp>
    </p:spTree>
    <p:extLst>
      <p:ext uri="{BB962C8B-B14F-4D97-AF65-F5344CB8AC3E}">
        <p14:creationId xmlns:p14="http://schemas.microsoft.com/office/powerpoint/2010/main" val="18425972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2BF7B8-6EC4-29B7-B4F3-C7781479DFDF}"/>
            </a:ext>
          </a:extLst>
        </p:cNvPr>
        <p:cNvGrpSpPr/>
        <p:nvPr/>
      </p:nvGrpSpPr>
      <p:grpSpPr>
        <a:xfrm>
          <a:off x="0" y="0"/>
          <a:ext cx="0" cy="0"/>
          <a:chOff x="0" y="0"/>
          <a:chExt cx="0" cy="0"/>
        </a:xfrm>
      </p:grpSpPr>
      <p:pic>
        <p:nvPicPr>
          <p:cNvPr id="5" name="Picture 4">
            <a:extLst>
              <a:ext uri="{FF2B5EF4-FFF2-40B4-BE49-F238E27FC236}">
                <a16:creationId xmlns:a16="http://schemas.microsoft.com/office/drawing/2014/main" id="{9362E210-F509-617D-31B1-0F4D4A0FC916}"/>
              </a:ext>
            </a:extLst>
          </p:cNvPr>
          <p:cNvPicPr>
            <a:picLocks noChangeAspect="1"/>
          </p:cNvPicPr>
          <p:nvPr/>
        </p:nvPicPr>
        <p:blipFill>
          <a:blip r:embed="rId3"/>
          <a:stretch>
            <a:fillRect/>
          </a:stretch>
        </p:blipFill>
        <p:spPr>
          <a:xfrm>
            <a:off x="1821406" y="914796"/>
            <a:ext cx="8534260" cy="2391996"/>
          </a:xfrm>
          <a:prstGeom prst="rect">
            <a:avLst/>
          </a:prstGeom>
        </p:spPr>
      </p:pic>
      <p:sp>
        <p:nvSpPr>
          <p:cNvPr id="2" name="Title 1">
            <a:extLst>
              <a:ext uri="{FF2B5EF4-FFF2-40B4-BE49-F238E27FC236}">
                <a16:creationId xmlns:a16="http://schemas.microsoft.com/office/drawing/2014/main" id="{E15D3167-DD05-67D0-4717-43DA53847805}"/>
              </a:ext>
            </a:extLst>
          </p:cNvPr>
          <p:cNvSpPr>
            <a:spLocks noGrp="1"/>
          </p:cNvSpPr>
          <p:nvPr>
            <p:ph type="title"/>
          </p:nvPr>
        </p:nvSpPr>
        <p:spPr>
          <a:xfrm>
            <a:off x="380445" y="116586"/>
            <a:ext cx="10515600" cy="1325563"/>
          </a:xfrm>
        </p:spPr>
        <p:txBody>
          <a:bodyPr>
            <a:normAutofit/>
          </a:bodyPr>
          <a:lstStyle/>
          <a:p>
            <a:r>
              <a:rPr lang="en-US" sz="4000">
                <a:latin typeface="Avenir Next" panose="020B0503020202020204" pitchFamily="34" charset="0"/>
              </a:rPr>
              <a:t>The </a:t>
            </a:r>
            <a:r>
              <a:rPr lang="en-US" sz="4000" err="1">
                <a:latin typeface="Avenir Next" panose="020B0503020202020204" pitchFamily="34" charset="0"/>
              </a:rPr>
              <a:t>NOvA</a:t>
            </a:r>
            <a:r>
              <a:rPr lang="en-US" sz="4000">
                <a:latin typeface="Avenir Next" panose="020B0503020202020204" pitchFamily="34" charset="0"/>
              </a:rPr>
              <a:t> Experiment</a:t>
            </a:r>
          </a:p>
        </p:txBody>
      </p:sp>
      <p:pic>
        <p:nvPicPr>
          <p:cNvPr id="7" name="Picture 6" descr="A diagram of a barrel&#10;&#10;Description automatically generated">
            <a:extLst>
              <a:ext uri="{FF2B5EF4-FFF2-40B4-BE49-F238E27FC236}">
                <a16:creationId xmlns:a16="http://schemas.microsoft.com/office/drawing/2014/main" id="{7BD445BB-0BA5-9330-3548-6B284AC35EDD}"/>
              </a:ext>
            </a:extLst>
          </p:cNvPr>
          <p:cNvPicPr>
            <a:picLocks noChangeAspect="1"/>
          </p:cNvPicPr>
          <p:nvPr/>
        </p:nvPicPr>
        <p:blipFill>
          <a:blip r:embed="rId4"/>
          <a:stretch>
            <a:fillRect/>
          </a:stretch>
        </p:blipFill>
        <p:spPr>
          <a:xfrm>
            <a:off x="376895" y="4800877"/>
            <a:ext cx="3376905" cy="1009761"/>
          </a:xfrm>
          <a:prstGeom prst="rect">
            <a:avLst/>
          </a:prstGeom>
        </p:spPr>
      </p:pic>
      <p:sp>
        <p:nvSpPr>
          <p:cNvPr id="8" name="TextBox 7">
            <a:extLst>
              <a:ext uri="{FF2B5EF4-FFF2-40B4-BE49-F238E27FC236}">
                <a16:creationId xmlns:a16="http://schemas.microsoft.com/office/drawing/2014/main" id="{B1625556-6C4C-4512-CAEA-A723C11F4B14}"/>
              </a:ext>
            </a:extLst>
          </p:cNvPr>
          <p:cNvSpPr txBox="1"/>
          <p:nvPr/>
        </p:nvSpPr>
        <p:spPr>
          <a:xfrm>
            <a:off x="440610" y="3913530"/>
            <a:ext cx="2911395" cy="646331"/>
          </a:xfrm>
          <a:prstGeom prst="rect">
            <a:avLst/>
          </a:prstGeom>
          <a:noFill/>
        </p:spPr>
        <p:txBody>
          <a:bodyPr wrap="square" rtlCol="0">
            <a:spAutoFit/>
          </a:bodyPr>
          <a:lstStyle/>
          <a:p>
            <a:r>
              <a:rPr lang="en-US"/>
              <a:t>1. Produce a beam of muon (anti)neutrinos.</a:t>
            </a:r>
          </a:p>
        </p:txBody>
      </p:sp>
      <p:sp>
        <p:nvSpPr>
          <p:cNvPr id="11" name="Slide Number Placeholder 14">
            <a:extLst>
              <a:ext uri="{FF2B5EF4-FFF2-40B4-BE49-F238E27FC236}">
                <a16:creationId xmlns:a16="http://schemas.microsoft.com/office/drawing/2014/main" id="{F06DB39A-59B4-A6D3-49EA-31E912AA30EF}"/>
              </a:ext>
            </a:extLst>
          </p:cNvPr>
          <p:cNvSpPr txBox="1">
            <a:spLocks/>
          </p:cNvSpPr>
          <p:nvPr/>
        </p:nvSpPr>
        <p:spPr>
          <a:xfrm>
            <a:off x="9448800" y="6483106"/>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3449C41-28D8-214C-95E9-2FFE65FC1517}" type="slidenum">
              <a:rPr lang="en-US" smtClean="0"/>
              <a:pPr/>
              <a:t>10</a:t>
            </a:fld>
            <a:endParaRPr lang="en-US"/>
          </a:p>
        </p:txBody>
      </p:sp>
      <p:pic>
        <p:nvPicPr>
          <p:cNvPr id="16" name="Picture 15" descr="A blue and black logo&#10;&#10;Description automatically generated">
            <a:extLst>
              <a:ext uri="{FF2B5EF4-FFF2-40B4-BE49-F238E27FC236}">
                <a16:creationId xmlns:a16="http://schemas.microsoft.com/office/drawing/2014/main" id="{C579B263-2AD4-0F03-25D0-9FD4FEF6913D}"/>
              </a:ext>
            </a:extLst>
          </p:cNvPr>
          <p:cNvPicPr>
            <a:picLocks noChangeAspect="1"/>
          </p:cNvPicPr>
          <p:nvPr/>
        </p:nvPicPr>
        <p:blipFill>
          <a:blip r:embed="rId5"/>
          <a:stretch>
            <a:fillRect/>
          </a:stretch>
        </p:blipFill>
        <p:spPr>
          <a:xfrm>
            <a:off x="10715137" y="-88583"/>
            <a:ext cx="1470729" cy="1136472"/>
          </a:xfrm>
          <a:prstGeom prst="rect">
            <a:avLst/>
          </a:prstGeom>
        </p:spPr>
      </p:pic>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08CE031D-583D-D239-E742-73B9626BC969}"/>
                  </a:ext>
                </a:extLst>
              </p:cNvPr>
              <p:cNvSpPr txBox="1"/>
              <p:nvPr/>
            </p:nvSpPr>
            <p:spPr>
              <a:xfrm>
                <a:off x="4509168" y="3429000"/>
                <a:ext cx="3173663" cy="668645"/>
              </a:xfrm>
              <a:prstGeom prst="rect">
                <a:avLst/>
              </a:prstGeom>
              <a:noFill/>
            </p:spPr>
            <p:txBody>
              <a:bodyPr wrap="square" rtlCol="0">
                <a:spAutoFit/>
              </a:bodyPr>
              <a:lstStyle/>
              <a:p>
                <a:r>
                  <a:rPr lang="en-US" dirty="0">
                    <a:solidFill>
                      <a:schemeClr val="tx1"/>
                    </a:solidFill>
                  </a:rPr>
                  <a:t>2. Select samples of </a:t>
                </a:r>
                <a14:m>
                  <m:oMath xmlns:m="http://schemas.openxmlformats.org/officeDocument/2006/math">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𝜈</m:t>
                        </m:r>
                      </m:e>
                      <m:sub>
                        <m:r>
                          <a:rPr lang="en-GB" b="0" i="1" smtClean="0">
                            <a:solidFill>
                              <a:schemeClr val="tx1"/>
                            </a:solidFill>
                            <a:latin typeface="Cambria Math" panose="02040503050406030204" pitchFamily="18" charset="0"/>
                          </a:rPr>
                          <m:t>𝜇</m:t>
                        </m:r>
                      </m:sub>
                    </m:sSub>
                  </m:oMath>
                </a14:m>
                <a:r>
                  <a:rPr lang="en-US" dirty="0">
                    <a:solidFill>
                      <a:schemeClr val="tx1"/>
                    </a:solidFill>
                  </a:rPr>
                  <a:t> and </a:t>
                </a:r>
                <a14:m>
                  <m:oMath xmlns:m="http://schemas.openxmlformats.org/officeDocument/2006/math">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𝜈</m:t>
                        </m:r>
                      </m:e>
                      <m:sub>
                        <m:r>
                          <a:rPr lang="en-GB" b="0" i="1" smtClean="0">
                            <a:solidFill>
                              <a:schemeClr val="tx1"/>
                            </a:solidFill>
                            <a:latin typeface="Cambria Math" panose="02040503050406030204" pitchFamily="18" charset="0"/>
                          </a:rPr>
                          <m:t>𝑒</m:t>
                        </m:r>
                      </m:sub>
                    </m:sSub>
                  </m:oMath>
                </a14:m>
                <a:r>
                  <a:rPr lang="en-US" dirty="0">
                    <a:solidFill>
                      <a:schemeClr val="tx1"/>
                    </a:solidFill>
                  </a:rPr>
                  <a:t> at the near and far detectors.</a:t>
                </a:r>
              </a:p>
            </p:txBody>
          </p:sp>
        </mc:Choice>
        <mc:Fallback xmlns="">
          <p:sp>
            <p:nvSpPr>
              <p:cNvPr id="6" name="TextBox 5">
                <a:extLst>
                  <a:ext uri="{FF2B5EF4-FFF2-40B4-BE49-F238E27FC236}">
                    <a16:creationId xmlns:a16="http://schemas.microsoft.com/office/drawing/2014/main" id="{08CE031D-583D-D239-E742-73B9626BC969}"/>
                  </a:ext>
                </a:extLst>
              </p:cNvPr>
              <p:cNvSpPr txBox="1">
                <a:spLocks noRot="1" noChangeAspect="1" noMove="1" noResize="1" noEditPoints="1" noAdjustHandles="1" noChangeArrowheads="1" noChangeShapeType="1" noTextEdit="1"/>
              </p:cNvSpPr>
              <p:nvPr/>
            </p:nvSpPr>
            <p:spPr>
              <a:xfrm>
                <a:off x="4509168" y="3429000"/>
                <a:ext cx="3173663" cy="668645"/>
              </a:xfrm>
              <a:prstGeom prst="rect">
                <a:avLst/>
              </a:prstGeom>
              <a:blipFill>
                <a:blip r:embed="rId6"/>
                <a:stretch>
                  <a:fillRect l="-2000" t="-5660" b="-13208"/>
                </a:stretch>
              </a:blipFill>
            </p:spPr>
            <p:txBody>
              <a:bodyPr/>
              <a:lstStyle/>
              <a:p>
                <a:r>
                  <a:rPr lang="en-US">
                    <a:noFill/>
                  </a:rPr>
                  <a:t> </a:t>
                </a:r>
              </a:p>
            </p:txBody>
          </p:sp>
        </mc:Fallback>
      </mc:AlternateContent>
      <p:sp>
        <p:nvSpPr>
          <p:cNvPr id="13" name="TextBox 12">
            <a:extLst>
              <a:ext uri="{FF2B5EF4-FFF2-40B4-BE49-F238E27FC236}">
                <a16:creationId xmlns:a16="http://schemas.microsoft.com/office/drawing/2014/main" id="{33109700-6F96-3C30-9447-A7183BE70FDE}"/>
              </a:ext>
            </a:extLst>
          </p:cNvPr>
          <p:cNvSpPr txBox="1"/>
          <p:nvPr/>
        </p:nvSpPr>
        <p:spPr>
          <a:xfrm>
            <a:off x="8768834" y="3429000"/>
            <a:ext cx="3173663" cy="369332"/>
          </a:xfrm>
          <a:prstGeom prst="rect">
            <a:avLst/>
          </a:prstGeom>
          <a:noFill/>
        </p:spPr>
        <p:txBody>
          <a:bodyPr wrap="square" rtlCol="0">
            <a:spAutoFit/>
          </a:bodyPr>
          <a:lstStyle/>
          <a:p>
            <a:r>
              <a:rPr lang="en-US" dirty="0">
                <a:solidFill>
                  <a:schemeClr val="tx1">
                    <a:alpha val="20000"/>
                  </a:schemeClr>
                </a:solidFill>
              </a:rPr>
              <a:t>3. Fit neutrino energy spectra.</a:t>
            </a:r>
          </a:p>
        </p:txBody>
      </p:sp>
      <p:pic>
        <p:nvPicPr>
          <p:cNvPr id="15" name="Picture 14" descr="A graph of a graph of a number of lines&#10;&#10;Description automatically generated with medium confidence">
            <a:extLst>
              <a:ext uri="{FF2B5EF4-FFF2-40B4-BE49-F238E27FC236}">
                <a16:creationId xmlns:a16="http://schemas.microsoft.com/office/drawing/2014/main" id="{ABFBA19C-3968-F440-E7E7-499C34D14CA2}"/>
              </a:ext>
            </a:extLst>
          </p:cNvPr>
          <p:cNvPicPr>
            <a:picLocks noChangeAspect="1"/>
          </p:cNvPicPr>
          <p:nvPr/>
        </p:nvPicPr>
        <p:blipFill>
          <a:blip r:embed="rId7">
            <a:alphaModFix amt="20000"/>
          </a:blip>
          <a:stretch>
            <a:fillRect/>
          </a:stretch>
        </p:blipFill>
        <p:spPr>
          <a:xfrm>
            <a:off x="8768833" y="3798332"/>
            <a:ext cx="3046271" cy="2459959"/>
          </a:xfrm>
          <a:prstGeom prst="rect">
            <a:avLst/>
          </a:prstGeom>
        </p:spPr>
      </p:pic>
      <p:sp>
        <p:nvSpPr>
          <p:cNvPr id="17" name="Slide Number Placeholder 14">
            <a:extLst>
              <a:ext uri="{FF2B5EF4-FFF2-40B4-BE49-F238E27FC236}">
                <a16:creationId xmlns:a16="http://schemas.microsoft.com/office/drawing/2014/main" id="{4FD2823F-2EC7-61EA-8583-3E80BD4AAB03}"/>
              </a:ext>
            </a:extLst>
          </p:cNvPr>
          <p:cNvSpPr>
            <a:spLocks noGrp="1"/>
          </p:cNvSpPr>
          <p:nvPr>
            <p:ph type="sldNum" sz="quarter" idx="12"/>
          </p:nvPr>
        </p:nvSpPr>
        <p:spPr>
          <a:xfrm>
            <a:off x="9448800" y="6483106"/>
            <a:ext cx="2743200" cy="365125"/>
          </a:xfrm>
        </p:spPr>
        <p:txBody>
          <a:bodyPr/>
          <a:lstStyle/>
          <a:p>
            <a:fld id="{93449C41-28D8-214C-95E9-2FFE65FC1517}" type="slidenum">
              <a:rPr lang="en-US" smtClean="0"/>
              <a:t>10</a:t>
            </a:fld>
            <a:endParaRPr lang="en-US"/>
          </a:p>
        </p:txBody>
      </p:sp>
      <p:sp>
        <p:nvSpPr>
          <p:cNvPr id="18" name="Rectangle 17">
            <a:extLst>
              <a:ext uri="{FF2B5EF4-FFF2-40B4-BE49-F238E27FC236}">
                <a16:creationId xmlns:a16="http://schemas.microsoft.com/office/drawing/2014/main" id="{2433DEE4-3D66-FB01-E949-00A019CF1EC4}"/>
              </a:ext>
            </a:extLst>
          </p:cNvPr>
          <p:cNvSpPr/>
          <p:nvPr/>
        </p:nvSpPr>
        <p:spPr>
          <a:xfrm>
            <a:off x="-241402" y="6490769"/>
            <a:ext cx="12596775" cy="367231"/>
          </a:xfrm>
          <a:prstGeom prst="rect">
            <a:avLst/>
          </a:prstGeom>
          <a:solidFill>
            <a:srgbClr val="004C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BB7EFED7-3E18-4D8B-31A7-C2B1986FE571}"/>
              </a:ext>
            </a:extLst>
          </p:cNvPr>
          <p:cNvSpPr txBox="1"/>
          <p:nvPr/>
        </p:nvSpPr>
        <p:spPr>
          <a:xfrm>
            <a:off x="-4362" y="6543967"/>
            <a:ext cx="12192000" cy="276999"/>
          </a:xfrm>
          <a:prstGeom prst="rect">
            <a:avLst/>
          </a:prstGeom>
          <a:noFill/>
        </p:spPr>
        <p:txBody>
          <a:bodyPr wrap="square">
            <a:spAutoFit/>
          </a:bodyPr>
          <a:lstStyle/>
          <a:p>
            <a:pPr algn="ctr"/>
            <a:r>
              <a:rPr lang="en-US" sz="1200" dirty="0">
                <a:solidFill>
                  <a:schemeClr val="bg1"/>
                </a:solidFill>
              </a:rPr>
              <a:t>10</a:t>
            </a:r>
            <a:r>
              <a:rPr lang="en-US" sz="1200" baseline="30000" dirty="0">
                <a:solidFill>
                  <a:schemeClr val="bg1"/>
                </a:solidFill>
              </a:rPr>
              <a:t>th</a:t>
            </a:r>
            <a:r>
              <a:rPr lang="en-US" sz="1200" dirty="0">
                <a:solidFill>
                  <a:schemeClr val="bg1"/>
                </a:solidFill>
              </a:rPr>
              <a:t> June 2025 – WIN 2025 – Emerson Bannister</a:t>
            </a:r>
          </a:p>
        </p:txBody>
      </p:sp>
      <p:sp>
        <p:nvSpPr>
          <p:cNvPr id="20" name="Slide Number Placeholder 10">
            <a:extLst>
              <a:ext uri="{FF2B5EF4-FFF2-40B4-BE49-F238E27FC236}">
                <a16:creationId xmlns:a16="http://schemas.microsoft.com/office/drawing/2014/main" id="{1D66CE55-7F9B-0E31-2B67-039139485B3D}"/>
              </a:ext>
            </a:extLst>
          </p:cNvPr>
          <p:cNvSpPr txBox="1">
            <a:spLocks/>
          </p:cNvSpPr>
          <p:nvPr/>
        </p:nvSpPr>
        <p:spPr>
          <a:xfrm>
            <a:off x="10896045" y="6498850"/>
            <a:ext cx="1291593" cy="367231"/>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3449C41-28D8-214C-95E9-2FFE65FC1517}" type="slidenum">
              <a:rPr lang="en-US" smtClean="0">
                <a:solidFill>
                  <a:schemeClr val="bg1"/>
                </a:solidFill>
              </a:rPr>
              <a:pPr algn="ctr"/>
              <a:t>10</a:t>
            </a:fld>
            <a:endParaRPr lang="en-US" dirty="0">
              <a:solidFill>
                <a:schemeClr val="bg1"/>
              </a:solidFill>
            </a:endParaRPr>
          </a:p>
        </p:txBody>
      </p:sp>
      <p:pic>
        <p:nvPicPr>
          <p:cNvPr id="21" name="Picture 20" descr="A diagram of a graph&#10;&#10;Description automatically generated">
            <a:extLst>
              <a:ext uri="{FF2B5EF4-FFF2-40B4-BE49-F238E27FC236}">
                <a16:creationId xmlns:a16="http://schemas.microsoft.com/office/drawing/2014/main" id="{0C52A024-89F9-290E-EE11-6A54836CED88}"/>
              </a:ext>
            </a:extLst>
          </p:cNvPr>
          <p:cNvPicPr>
            <a:picLocks noChangeAspect="1"/>
          </p:cNvPicPr>
          <p:nvPr/>
        </p:nvPicPr>
        <p:blipFill>
          <a:blip r:embed="rId8">
            <a:alphaModFix/>
          </a:blip>
          <a:stretch>
            <a:fillRect/>
          </a:stretch>
        </p:blipFill>
        <p:spPr>
          <a:xfrm>
            <a:off x="4692505" y="4097645"/>
            <a:ext cx="2806987" cy="2300282"/>
          </a:xfrm>
          <a:prstGeom prst="rect">
            <a:avLst/>
          </a:prstGeom>
        </p:spPr>
      </p:pic>
    </p:spTree>
    <p:extLst>
      <p:ext uri="{BB962C8B-B14F-4D97-AF65-F5344CB8AC3E}">
        <p14:creationId xmlns:p14="http://schemas.microsoft.com/office/powerpoint/2010/main" val="8668469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7031ED-4351-D07B-09FB-532D0A9BBD16}"/>
            </a:ext>
          </a:extLst>
        </p:cNvPr>
        <p:cNvGrpSpPr/>
        <p:nvPr/>
      </p:nvGrpSpPr>
      <p:grpSpPr>
        <a:xfrm>
          <a:off x="0" y="0"/>
          <a:ext cx="0" cy="0"/>
          <a:chOff x="0" y="0"/>
          <a:chExt cx="0" cy="0"/>
        </a:xfrm>
      </p:grpSpPr>
      <p:pic>
        <p:nvPicPr>
          <p:cNvPr id="5" name="Picture 4">
            <a:extLst>
              <a:ext uri="{FF2B5EF4-FFF2-40B4-BE49-F238E27FC236}">
                <a16:creationId xmlns:a16="http://schemas.microsoft.com/office/drawing/2014/main" id="{00455BD7-AF65-44E8-96FA-F86E387FF825}"/>
              </a:ext>
            </a:extLst>
          </p:cNvPr>
          <p:cNvPicPr>
            <a:picLocks noChangeAspect="1"/>
          </p:cNvPicPr>
          <p:nvPr/>
        </p:nvPicPr>
        <p:blipFill>
          <a:blip r:embed="rId3"/>
          <a:stretch>
            <a:fillRect/>
          </a:stretch>
        </p:blipFill>
        <p:spPr>
          <a:xfrm>
            <a:off x="1821406" y="914796"/>
            <a:ext cx="8534260" cy="2391996"/>
          </a:xfrm>
          <a:prstGeom prst="rect">
            <a:avLst/>
          </a:prstGeom>
        </p:spPr>
      </p:pic>
      <p:sp>
        <p:nvSpPr>
          <p:cNvPr id="2" name="Title 1">
            <a:extLst>
              <a:ext uri="{FF2B5EF4-FFF2-40B4-BE49-F238E27FC236}">
                <a16:creationId xmlns:a16="http://schemas.microsoft.com/office/drawing/2014/main" id="{E6FD4E90-F7B1-211F-81F7-35D4249A8886}"/>
              </a:ext>
            </a:extLst>
          </p:cNvPr>
          <p:cNvSpPr>
            <a:spLocks noGrp="1"/>
          </p:cNvSpPr>
          <p:nvPr>
            <p:ph type="title"/>
          </p:nvPr>
        </p:nvSpPr>
        <p:spPr>
          <a:xfrm>
            <a:off x="380445" y="116586"/>
            <a:ext cx="10515600" cy="1325563"/>
          </a:xfrm>
        </p:spPr>
        <p:txBody>
          <a:bodyPr>
            <a:normAutofit/>
          </a:bodyPr>
          <a:lstStyle/>
          <a:p>
            <a:r>
              <a:rPr lang="en-US" sz="4000">
                <a:latin typeface="Avenir Next" panose="020B0503020202020204" pitchFamily="34" charset="0"/>
              </a:rPr>
              <a:t>The </a:t>
            </a:r>
            <a:r>
              <a:rPr lang="en-US" sz="4000" err="1">
                <a:latin typeface="Avenir Next" panose="020B0503020202020204" pitchFamily="34" charset="0"/>
              </a:rPr>
              <a:t>NOvA</a:t>
            </a:r>
            <a:r>
              <a:rPr lang="en-US" sz="4000">
                <a:latin typeface="Avenir Next" panose="020B0503020202020204" pitchFamily="34" charset="0"/>
              </a:rPr>
              <a:t> Experiment</a:t>
            </a:r>
          </a:p>
        </p:txBody>
      </p:sp>
      <p:pic>
        <p:nvPicPr>
          <p:cNvPr id="7" name="Picture 6" descr="A diagram of a barrel&#10;&#10;Description automatically generated">
            <a:extLst>
              <a:ext uri="{FF2B5EF4-FFF2-40B4-BE49-F238E27FC236}">
                <a16:creationId xmlns:a16="http://schemas.microsoft.com/office/drawing/2014/main" id="{D72D6778-AB5B-6D05-E4E9-91D96C3750FD}"/>
              </a:ext>
            </a:extLst>
          </p:cNvPr>
          <p:cNvPicPr>
            <a:picLocks noChangeAspect="1"/>
          </p:cNvPicPr>
          <p:nvPr/>
        </p:nvPicPr>
        <p:blipFill>
          <a:blip r:embed="rId4"/>
          <a:stretch>
            <a:fillRect/>
          </a:stretch>
        </p:blipFill>
        <p:spPr>
          <a:xfrm>
            <a:off x="376895" y="4800877"/>
            <a:ext cx="3376905" cy="1009761"/>
          </a:xfrm>
          <a:prstGeom prst="rect">
            <a:avLst/>
          </a:prstGeom>
        </p:spPr>
      </p:pic>
      <p:sp>
        <p:nvSpPr>
          <p:cNvPr id="8" name="TextBox 7">
            <a:extLst>
              <a:ext uri="{FF2B5EF4-FFF2-40B4-BE49-F238E27FC236}">
                <a16:creationId xmlns:a16="http://schemas.microsoft.com/office/drawing/2014/main" id="{E6124AC1-FE4B-47AE-4880-C121C58FE423}"/>
              </a:ext>
            </a:extLst>
          </p:cNvPr>
          <p:cNvSpPr txBox="1"/>
          <p:nvPr/>
        </p:nvSpPr>
        <p:spPr>
          <a:xfrm>
            <a:off x="440610" y="3913530"/>
            <a:ext cx="2911395" cy="646331"/>
          </a:xfrm>
          <a:prstGeom prst="rect">
            <a:avLst/>
          </a:prstGeom>
          <a:noFill/>
        </p:spPr>
        <p:txBody>
          <a:bodyPr wrap="square" rtlCol="0">
            <a:spAutoFit/>
          </a:bodyPr>
          <a:lstStyle/>
          <a:p>
            <a:r>
              <a:rPr lang="en-US"/>
              <a:t>1. Produce a beam of muon (anti)neutrinos.</a:t>
            </a:r>
          </a:p>
        </p:txBody>
      </p:sp>
      <p:sp>
        <p:nvSpPr>
          <p:cNvPr id="11" name="Slide Number Placeholder 14">
            <a:extLst>
              <a:ext uri="{FF2B5EF4-FFF2-40B4-BE49-F238E27FC236}">
                <a16:creationId xmlns:a16="http://schemas.microsoft.com/office/drawing/2014/main" id="{512EE11A-8EBD-E788-1770-7BF3BD6DC359}"/>
              </a:ext>
            </a:extLst>
          </p:cNvPr>
          <p:cNvSpPr>
            <a:spLocks noGrp="1"/>
          </p:cNvSpPr>
          <p:nvPr>
            <p:ph type="sldNum" sz="quarter" idx="12"/>
          </p:nvPr>
        </p:nvSpPr>
        <p:spPr>
          <a:xfrm>
            <a:off x="9448800" y="6483106"/>
            <a:ext cx="2743200" cy="365125"/>
          </a:xfrm>
        </p:spPr>
        <p:txBody>
          <a:bodyPr/>
          <a:lstStyle/>
          <a:p>
            <a:fld id="{93449C41-28D8-214C-95E9-2FFE65FC1517}" type="slidenum">
              <a:rPr lang="en-US" smtClean="0"/>
              <a:t>11</a:t>
            </a:fld>
            <a:endParaRPr lang="en-US"/>
          </a:p>
        </p:txBody>
      </p:sp>
      <p:pic>
        <p:nvPicPr>
          <p:cNvPr id="16" name="Picture 15" descr="A blue and black logo&#10;&#10;Description automatically generated">
            <a:extLst>
              <a:ext uri="{FF2B5EF4-FFF2-40B4-BE49-F238E27FC236}">
                <a16:creationId xmlns:a16="http://schemas.microsoft.com/office/drawing/2014/main" id="{B221283E-9F70-816F-C83D-65F23EB4C7D2}"/>
              </a:ext>
            </a:extLst>
          </p:cNvPr>
          <p:cNvPicPr>
            <a:picLocks noChangeAspect="1"/>
          </p:cNvPicPr>
          <p:nvPr/>
        </p:nvPicPr>
        <p:blipFill>
          <a:blip r:embed="rId5"/>
          <a:stretch>
            <a:fillRect/>
          </a:stretch>
        </p:blipFill>
        <p:spPr>
          <a:xfrm>
            <a:off x="10715137" y="-88583"/>
            <a:ext cx="1470729" cy="1136472"/>
          </a:xfrm>
          <a:prstGeom prst="rect">
            <a:avLst/>
          </a:prstGeom>
        </p:spPr>
      </p:pic>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5C5DA9F4-5C76-1F27-4723-8EDDF011C79F}"/>
                  </a:ext>
                </a:extLst>
              </p:cNvPr>
              <p:cNvSpPr txBox="1"/>
              <p:nvPr/>
            </p:nvSpPr>
            <p:spPr>
              <a:xfrm>
                <a:off x="4509168" y="3429000"/>
                <a:ext cx="3173663" cy="668645"/>
              </a:xfrm>
              <a:prstGeom prst="rect">
                <a:avLst/>
              </a:prstGeom>
              <a:noFill/>
            </p:spPr>
            <p:txBody>
              <a:bodyPr wrap="square" rtlCol="0">
                <a:spAutoFit/>
              </a:bodyPr>
              <a:lstStyle/>
              <a:p>
                <a:r>
                  <a:rPr lang="en-US" dirty="0">
                    <a:solidFill>
                      <a:schemeClr val="tx1"/>
                    </a:solidFill>
                  </a:rPr>
                  <a:t>2. Select samples of </a:t>
                </a:r>
                <a14:m>
                  <m:oMath xmlns:m="http://schemas.openxmlformats.org/officeDocument/2006/math">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𝜈</m:t>
                        </m:r>
                      </m:e>
                      <m:sub>
                        <m:r>
                          <a:rPr lang="en-GB" b="0" i="1" smtClean="0">
                            <a:solidFill>
                              <a:schemeClr val="tx1"/>
                            </a:solidFill>
                            <a:latin typeface="Cambria Math" panose="02040503050406030204" pitchFamily="18" charset="0"/>
                          </a:rPr>
                          <m:t>𝜇</m:t>
                        </m:r>
                      </m:sub>
                    </m:sSub>
                  </m:oMath>
                </a14:m>
                <a:r>
                  <a:rPr lang="en-US" dirty="0">
                    <a:solidFill>
                      <a:schemeClr val="tx1"/>
                    </a:solidFill>
                  </a:rPr>
                  <a:t> and </a:t>
                </a:r>
                <a14:m>
                  <m:oMath xmlns:m="http://schemas.openxmlformats.org/officeDocument/2006/math">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𝜈</m:t>
                        </m:r>
                      </m:e>
                      <m:sub>
                        <m:r>
                          <a:rPr lang="en-GB" b="0" i="1" smtClean="0">
                            <a:solidFill>
                              <a:schemeClr val="tx1"/>
                            </a:solidFill>
                            <a:latin typeface="Cambria Math" panose="02040503050406030204" pitchFamily="18" charset="0"/>
                          </a:rPr>
                          <m:t>𝑒</m:t>
                        </m:r>
                      </m:sub>
                    </m:sSub>
                  </m:oMath>
                </a14:m>
                <a:r>
                  <a:rPr lang="en-US" dirty="0">
                    <a:solidFill>
                      <a:schemeClr val="tx1"/>
                    </a:solidFill>
                  </a:rPr>
                  <a:t> at the near and far detectors.</a:t>
                </a:r>
              </a:p>
            </p:txBody>
          </p:sp>
        </mc:Choice>
        <mc:Fallback xmlns="">
          <p:sp>
            <p:nvSpPr>
              <p:cNvPr id="6" name="TextBox 5">
                <a:extLst>
                  <a:ext uri="{FF2B5EF4-FFF2-40B4-BE49-F238E27FC236}">
                    <a16:creationId xmlns:a16="http://schemas.microsoft.com/office/drawing/2014/main" id="{5C5DA9F4-5C76-1F27-4723-8EDDF011C79F}"/>
                  </a:ext>
                </a:extLst>
              </p:cNvPr>
              <p:cNvSpPr txBox="1">
                <a:spLocks noRot="1" noChangeAspect="1" noMove="1" noResize="1" noEditPoints="1" noAdjustHandles="1" noChangeArrowheads="1" noChangeShapeType="1" noTextEdit="1"/>
              </p:cNvSpPr>
              <p:nvPr/>
            </p:nvSpPr>
            <p:spPr>
              <a:xfrm>
                <a:off x="4509168" y="3429000"/>
                <a:ext cx="3173663" cy="668645"/>
              </a:xfrm>
              <a:prstGeom prst="rect">
                <a:avLst/>
              </a:prstGeom>
              <a:blipFill>
                <a:blip r:embed="rId6"/>
                <a:stretch>
                  <a:fillRect l="-2000" t="-5660" b="-13208"/>
                </a:stretch>
              </a:blipFill>
            </p:spPr>
            <p:txBody>
              <a:bodyPr/>
              <a:lstStyle/>
              <a:p>
                <a:r>
                  <a:rPr lang="en-US">
                    <a:noFill/>
                  </a:rPr>
                  <a:t> </a:t>
                </a:r>
              </a:p>
            </p:txBody>
          </p:sp>
        </mc:Fallback>
      </mc:AlternateContent>
      <p:sp>
        <p:nvSpPr>
          <p:cNvPr id="13" name="TextBox 12">
            <a:extLst>
              <a:ext uri="{FF2B5EF4-FFF2-40B4-BE49-F238E27FC236}">
                <a16:creationId xmlns:a16="http://schemas.microsoft.com/office/drawing/2014/main" id="{EADD9E79-14D4-8396-A925-22D5A854B5D6}"/>
              </a:ext>
            </a:extLst>
          </p:cNvPr>
          <p:cNvSpPr txBox="1"/>
          <p:nvPr/>
        </p:nvSpPr>
        <p:spPr>
          <a:xfrm>
            <a:off x="8768834" y="3429000"/>
            <a:ext cx="3173663" cy="369332"/>
          </a:xfrm>
          <a:prstGeom prst="rect">
            <a:avLst/>
          </a:prstGeom>
          <a:noFill/>
        </p:spPr>
        <p:txBody>
          <a:bodyPr wrap="square" rtlCol="0">
            <a:spAutoFit/>
          </a:bodyPr>
          <a:lstStyle/>
          <a:p>
            <a:r>
              <a:rPr lang="en-US" dirty="0"/>
              <a:t>3. Fit neutrino energy spectra.</a:t>
            </a:r>
          </a:p>
        </p:txBody>
      </p:sp>
      <p:pic>
        <p:nvPicPr>
          <p:cNvPr id="15" name="Picture 14" descr="A graph of a graph of a number of lines&#10;&#10;Description automatically generated with medium confidence">
            <a:extLst>
              <a:ext uri="{FF2B5EF4-FFF2-40B4-BE49-F238E27FC236}">
                <a16:creationId xmlns:a16="http://schemas.microsoft.com/office/drawing/2014/main" id="{1979AE41-E45F-18CF-BF1A-FEEA66D5A462}"/>
              </a:ext>
            </a:extLst>
          </p:cNvPr>
          <p:cNvPicPr>
            <a:picLocks noChangeAspect="1"/>
          </p:cNvPicPr>
          <p:nvPr/>
        </p:nvPicPr>
        <p:blipFill>
          <a:blip r:embed="rId7">
            <a:alphaModFix/>
          </a:blip>
          <a:stretch>
            <a:fillRect/>
          </a:stretch>
        </p:blipFill>
        <p:spPr>
          <a:xfrm>
            <a:off x="8768833" y="3798332"/>
            <a:ext cx="3046271" cy="2459959"/>
          </a:xfrm>
          <a:prstGeom prst="rect">
            <a:avLst/>
          </a:prstGeom>
        </p:spPr>
      </p:pic>
      <p:sp>
        <p:nvSpPr>
          <p:cNvPr id="17" name="Slide Number Placeholder 14">
            <a:extLst>
              <a:ext uri="{FF2B5EF4-FFF2-40B4-BE49-F238E27FC236}">
                <a16:creationId xmlns:a16="http://schemas.microsoft.com/office/drawing/2014/main" id="{CB7F4691-002F-11E5-86A9-46C4BAE0F3C2}"/>
              </a:ext>
            </a:extLst>
          </p:cNvPr>
          <p:cNvSpPr txBox="1">
            <a:spLocks/>
          </p:cNvSpPr>
          <p:nvPr/>
        </p:nvSpPr>
        <p:spPr>
          <a:xfrm>
            <a:off x="9448800" y="6483106"/>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3449C41-28D8-214C-95E9-2FFE65FC1517}" type="slidenum">
              <a:rPr lang="en-US" smtClean="0"/>
              <a:pPr/>
              <a:t>11</a:t>
            </a:fld>
            <a:endParaRPr lang="en-US"/>
          </a:p>
        </p:txBody>
      </p:sp>
      <p:sp>
        <p:nvSpPr>
          <p:cNvPr id="18" name="Rectangle 17">
            <a:extLst>
              <a:ext uri="{FF2B5EF4-FFF2-40B4-BE49-F238E27FC236}">
                <a16:creationId xmlns:a16="http://schemas.microsoft.com/office/drawing/2014/main" id="{25CEF98C-99C1-6BCF-4F47-1822BD0F8A9E}"/>
              </a:ext>
            </a:extLst>
          </p:cNvPr>
          <p:cNvSpPr/>
          <p:nvPr/>
        </p:nvSpPr>
        <p:spPr>
          <a:xfrm>
            <a:off x="-241402" y="6490769"/>
            <a:ext cx="12596775" cy="367231"/>
          </a:xfrm>
          <a:prstGeom prst="rect">
            <a:avLst/>
          </a:prstGeom>
          <a:solidFill>
            <a:srgbClr val="004C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CA040BBC-9117-C924-7642-9C367D921D60}"/>
              </a:ext>
            </a:extLst>
          </p:cNvPr>
          <p:cNvSpPr txBox="1"/>
          <p:nvPr/>
        </p:nvSpPr>
        <p:spPr>
          <a:xfrm>
            <a:off x="-4362" y="6543967"/>
            <a:ext cx="12192000" cy="276999"/>
          </a:xfrm>
          <a:prstGeom prst="rect">
            <a:avLst/>
          </a:prstGeom>
          <a:noFill/>
        </p:spPr>
        <p:txBody>
          <a:bodyPr wrap="square">
            <a:spAutoFit/>
          </a:bodyPr>
          <a:lstStyle/>
          <a:p>
            <a:pPr algn="ctr"/>
            <a:r>
              <a:rPr lang="en-US" sz="1200" dirty="0">
                <a:solidFill>
                  <a:schemeClr val="bg1"/>
                </a:solidFill>
              </a:rPr>
              <a:t>10</a:t>
            </a:r>
            <a:r>
              <a:rPr lang="en-US" sz="1200" baseline="30000" dirty="0">
                <a:solidFill>
                  <a:schemeClr val="bg1"/>
                </a:solidFill>
              </a:rPr>
              <a:t>th</a:t>
            </a:r>
            <a:r>
              <a:rPr lang="en-US" sz="1200" dirty="0">
                <a:solidFill>
                  <a:schemeClr val="bg1"/>
                </a:solidFill>
              </a:rPr>
              <a:t> June 2025 – WIN 2025 – Emerson Bannister</a:t>
            </a:r>
          </a:p>
        </p:txBody>
      </p:sp>
      <p:sp>
        <p:nvSpPr>
          <p:cNvPr id="20" name="Slide Number Placeholder 10">
            <a:extLst>
              <a:ext uri="{FF2B5EF4-FFF2-40B4-BE49-F238E27FC236}">
                <a16:creationId xmlns:a16="http://schemas.microsoft.com/office/drawing/2014/main" id="{6F1E171E-4FBB-0B81-3D57-585BF2FFEDD8}"/>
              </a:ext>
            </a:extLst>
          </p:cNvPr>
          <p:cNvSpPr txBox="1">
            <a:spLocks/>
          </p:cNvSpPr>
          <p:nvPr/>
        </p:nvSpPr>
        <p:spPr>
          <a:xfrm>
            <a:off x="10896045" y="6498850"/>
            <a:ext cx="1291593" cy="367231"/>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3449C41-28D8-214C-95E9-2FFE65FC1517}" type="slidenum">
              <a:rPr lang="en-US" smtClean="0">
                <a:solidFill>
                  <a:schemeClr val="bg1"/>
                </a:solidFill>
              </a:rPr>
              <a:pPr algn="ctr"/>
              <a:t>11</a:t>
            </a:fld>
            <a:endParaRPr lang="en-US" dirty="0">
              <a:solidFill>
                <a:schemeClr val="bg1"/>
              </a:solidFill>
            </a:endParaRPr>
          </a:p>
        </p:txBody>
      </p:sp>
      <p:pic>
        <p:nvPicPr>
          <p:cNvPr id="21" name="Picture 20" descr="A diagram of a graph&#10;&#10;Description automatically generated">
            <a:extLst>
              <a:ext uri="{FF2B5EF4-FFF2-40B4-BE49-F238E27FC236}">
                <a16:creationId xmlns:a16="http://schemas.microsoft.com/office/drawing/2014/main" id="{9B0A04AC-0078-682A-D181-761951AC1A0C}"/>
              </a:ext>
            </a:extLst>
          </p:cNvPr>
          <p:cNvPicPr>
            <a:picLocks noChangeAspect="1"/>
          </p:cNvPicPr>
          <p:nvPr/>
        </p:nvPicPr>
        <p:blipFill>
          <a:blip r:embed="rId8">
            <a:alphaModFix/>
          </a:blip>
          <a:stretch>
            <a:fillRect/>
          </a:stretch>
        </p:blipFill>
        <p:spPr>
          <a:xfrm>
            <a:off x="4692505" y="4097645"/>
            <a:ext cx="2806987" cy="2300282"/>
          </a:xfrm>
          <a:prstGeom prst="rect">
            <a:avLst/>
          </a:prstGeom>
        </p:spPr>
      </p:pic>
    </p:spTree>
    <p:extLst>
      <p:ext uri="{BB962C8B-B14F-4D97-AF65-F5344CB8AC3E}">
        <p14:creationId xmlns:p14="http://schemas.microsoft.com/office/powerpoint/2010/main" val="20472416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07E8F0-A3FF-4571-E8DA-A3992859FF46}"/>
              </a:ext>
            </a:extLst>
          </p:cNvPr>
          <p:cNvSpPr>
            <a:spLocks noGrp="1"/>
          </p:cNvSpPr>
          <p:nvPr>
            <p:ph type="title"/>
          </p:nvPr>
        </p:nvSpPr>
        <p:spPr>
          <a:xfrm>
            <a:off x="380445" y="116586"/>
            <a:ext cx="10515600" cy="1325563"/>
          </a:xfrm>
        </p:spPr>
        <p:txBody>
          <a:bodyPr>
            <a:normAutofit/>
          </a:bodyPr>
          <a:lstStyle/>
          <a:p>
            <a:r>
              <a:rPr lang="en-US" sz="4000">
                <a:latin typeface="Avenir Next" panose="020B0503020202020204" pitchFamily="34" charset="0"/>
              </a:rPr>
              <a:t>The NOvA Test Beam Program: Motivation</a:t>
            </a:r>
          </a:p>
        </p:txBody>
      </p:sp>
      <p:sp>
        <p:nvSpPr>
          <p:cNvPr id="20" name="Slide Number Placeholder 19">
            <a:extLst>
              <a:ext uri="{FF2B5EF4-FFF2-40B4-BE49-F238E27FC236}">
                <a16:creationId xmlns:a16="http://schemas.microsoft.com/office/drawing/2014/main" id="{5669A8CC-63EA-56C2-14E9-1CEF86E5C2FB}"/>
              </a:ext>
            </a:extLst>
          </p:cNvPr>
          <p:cNvSpPr>
            <a:spLocks noGrp="1"/>
          </p:cNvSpPr>
          <p:nvPr>
            <p:ph type="sldNum" sz="quarter" idx="12"/>
          </p:nvPr>
        </p:nvSpPr>
        <p:spPr/>
        <p:txBody>
          <a:bodyPr/>
          <a:lstStyle/>
          <a:p>
            <a:fld id="{93449C41-28D8-214C-95E9-2FFE65FC1517}" type="slidenum">
              <a:rPr lang="en-US" smtClean="0"/>
              <a:t>12</a:t>
            </a:fld>
            <a:endParaRPr lang="en-US"/>
          </a:p>
        </p:txBody>
      </p:sp>
      <p:pic>
        <p:nvPicPr>
          <p:cNvPr id="22" name="Picture 21" descr="A graph of a graph of a number of lines&#10;&#10;Description automatically generated with medium confidence">
            <a:extLst>
              <a:ext uri="{FF2B5EF4-FFF2-40B4-BE49-F238E27FC236}">
                <a16:creationId xmlns:a16="http://schemas.microsoft.com/office/drawing/2014/main" id="{451F06FE-8A13-E5C4-5310-4E68A723F5E8}"/>
              </a:ext>
            </a:extLst>
          </p:cNvPr>
          <p:cNvPicPr>
            <a:picLocks noChangeAspect="1"/>
          </p:cNvPicPr>
          <p:nvPr/>
        </p:nvPicPr>
        <p:blipFill>
          <a:blip r:embed="rId3"/>
          <a:stretch>
            <a:fillRect/>
          </a:stretch>
        </p:blipFill>
        <p:spPr>
          <a:xfrm>
            <a:off x="538941" y="2158541"/>
            <a:ext cx="4330465" cy="3496986"/>
          </a:xfrm>
          <a:prstGeom prst="rect">
            <a:avLst/>
          </a:prstGeom>
        </p:spPr>
      </p:pic>
      <p:pic>
        <p:nvPicPr>
          <p:cNvPr id="24" name="Picture 23" descr="A diagram of a diagram&#10;&#10;Description automatically generated with medium confidence">
            <a:extLst>
              <a:ext uri="{FF2B5EF4-FFF2-40B4-BE49-F238E27FC236}">
                <a16:creationId xmlns:a16="http://schemas.microsoft.com/office/drawing/2014/main" id="{90D867D4-D6DF-F819-6A39-2993CDDD31EA}"/>
              </a:ext>
            </a:extLst>
          </p:cNvPr>
          <p:cNvPicPr>
            <a:picLocks noChangeAspect="1"/>
          </p:cNvPicPr>
          <p:nvPr/>
        </p:nvPicPr>
        <p:blipFill>
          <a:blip r:embed="rId4"/>
          <a:stretch>
            <a:fillRect/>
          </a:stretch>
        </p:blipFill>
        <p:spPr>
          <a:xfrm>
            <a:off x="5910075" y="2091288"/>
            <a:ext cx="5742984" cy="3890251"/>
          </a:xfrm>
          <a:prstGeom prst="rect">
            <a:avLst/>
          </a:prstGeom>
        </p:spPr>
      </p:pic>
      <p:sp>
        <p:nvSpPr>
          <p:cNvPr id="25" name="TextBox 24">
            <a:extLst>
              <a:ext uri="{FF2B5EF4-FFF2-40B4-BE49-F238E27FC236}">
                <a16:creationId xmlns:a16="http://schemas.microsoft.com/office/drawing/2014/main" id="{519681F8-949C-FB53-8ABA-130EC6F18C11}"/>
              </a:ext>
            </a:extLst>
          </p:cNvPr>
          <p:cNvSpPr txBox="1"/>
          <p:nvPr/>
        </p:nvSpPr>
        <p:spPr>
          <a:xfrm>
            <a:off x="964276" y="1592577"/>
            <a:ext cx="3491346" cy="369297"/>
          </a:xfrm>
          <a:prstGeom prst="rect">
            <a:avLst/>
          </a:prstGeom>
          <a:noFill/>
        </p:spPr>
        <p:txBody>
          <a:bodyPr wrap="square" rtlCol="0">
            <a:spAutoFit/>
          </a:bodyPr>
          <a:lstStyle/>
          <a:p>
            <a:pPr algn="ctr"/>
            <a:r>
              <a:rPr lang="en-US">
                <a:latin typeface="Avenir Next" panose="020B0503020202020204" pitchFamily="34" charset="0"/>
              </a:rPr>
              <a:t>Fit neutrino energy spectra</a:t>
            </a:r>
          </a:p>
        </p:txBody>
      </p:sp>
      <p:cxnSp>
        <p:nvCxnSpPr>
          <p:cNvPr id="27" name="Straight Arrow Connector 26">
            <a:extLst>
              <a:ext uri="{FF2B5EF4-FFF2-40B4-BE49-F238E27FC236}">
                <a16:creationId xmlns:a16="http://schemas.microsoft.com/office/drawing/2014/main" id="{D3D9F7D1-B4A3-7E23-0D02-5EBD68A96D33}"/>
              </a:ext>
            </a:extLst>
          </p:cNvPr>
          <p:cNvCxnSpPr>
            <a:cxnSpLocks/>
          </p:cNvCxnSpPr>
          <p:nvPr/>
        </p:nvCxnSpPr>
        <p:spPr>
          <a:xfrm>
            <a:off x="5195183" y="1760619"/>
            <a:ext cx="1155194" cy="0"/>
          </a:xfrm>
          <a:prstGeom prst="straightConnector1">
            <a:avLst/>
          </a:prstGeom>
          <a:ln w="28575">
            <a:tailEnd type="triangle"/>
          </a:ln>
        </p:spPr>
        <p:style>
          <a:lnRef idx="2">
            <a:schemeClr val="dk1"/>
          </a:lnRef>
          <a:fillRef idx="0">
            <a:schemeClr val="dk1"/>
          </a:fillRef>
          <a:effectRef idx="1">
            <a:schemeClr val="dk1"/>
          </a:effectRef>
          <a:fontRef idx="minor">
            <a:schemeClr val="tx1"/>
          </a:fontRef>
        </p:style>
      </p:cxnSp>
      <p:sp>
        <p:nvSpPr>
          <p:cNvPr id="28" name="TextBox 27">
            <a:extLst>
              <a:ext uri="{FF2B5EF4-FFF2-40B4-BE49-F238E27FC236}">
                <a16:creationId xmlns:a16="http://schemas.microsoft.com/office/drawing/2014/main" id="{8385F793-AF45-77D1-C2B9-0EC0DDE5845B}"/>
              </a:ext>
            </a:extLst>
          </p:cNvPr>
          <p:cNvSpPr txBox="1"/>
          <p:nvPr/>
        </p:nvSpPr>
        <p:spPr>
          <a:xfrm>
            <a:off x="6517178" y="1592613"/>
            <a:ext cx="4572000" cy="368670"/>
          </a:xfrm>
          <a:prstGeom prst="rect">
            <a:avLst/>
          </a:prstGeom>
          <a:noFill/>
        </p:spPr>
        <p:txBody>
          <a:bodyPr wrap="square" rtlCol="0">
            <a:spAutoFit/>
          </a:bodyPr>
          <a:lstStyle/>
          <a:p>
            <a:pPr algn="ctr"/>
            <a:r>
              <a:rPr lang="en-US">
                <a:latin typeface="Avenir Next" panose="020B0503020202020204" pitchFamily="34" charset="0"/>
              </a:rPr>
              <a:t>Extract oscillation parameters</a:t>
            </a:r>
          </a:p>
        </p:txBody>
      </p:sp>
      <p:cxnSp>
        <p:nvCxnSpPr>
          <p:cNvPr id="4" name="Straight Arrow Connector 3">
            <a:extLst>
              <a:ext uri="{FF2B5EF4-FFF2-40B4-BE49-F238E27FC236}">
                <a16:creationId xmlns:a16="http://schemas.microsoft.com/office/drawing/2014/main" id="{DE246511-8FF1-BABE-AE9A-520E4010235B}"/>
              </a:ext>
            </a:extLst>
          </p:cNvPr>
          <p:cNvCxnSpPr>
            <a:cxnSpLocks/>
          </p:cNvCxnSpPr>
          <p:nvPr/>
        </p:nvCxnSpPr>
        <p:spPr>
          <a:xfrm>
            <a:off x="1997034" y="3297382"/>
            <a:ext cx="0" cy="1872013"/>
          </a:xfrm>
          <a:prstGeom prst="straightConnector1">
            <a:avLst/>
          </a:prstGeom>
          <a:ln w="63500">
            <a:solidFill>
              <a:schemeClr val="accent5"/>
            </a:solidFill>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329AF4B2-ED0A-7DE7-4617-59503E3B2007}"/>
                  </a:ext>
                </a:extLst>
              </p:cNvPr>
              <p:cNvSpPr txBox="1"/>
              <p:nvPr/>
            </p:nvSpPr>
            <p:spPr>
              <a:xfrm>
                <a:off x="1925201" y="3974538"/>
                <a:ext cx="645436"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b="1" i="1" dirty="0" smtClean="0">
                              <a:solidFill>
                                <a:schemeClr val="accent5"/>
                              </a:solidFill>
                              <a:latin typeface="Cambria Math" panose="02040503050406030204" pitchFamily="18" charset="0"/>
                            </a:rPr>
                          </m:ctrlPr>
                        </m:sSubPr>
                        <m:e>
                          <m:r>
                            <a:rPr lang="en-GB" b="1" i="1" dirty="0" smtClean="0">
                              <a:solidFill>
                                <a:schemeClr val="accent5"/>
                              </a:solidFill>
                              <a:latin typeface="Cambria Math" panose="02040503050406030204" pitchFamily="18" charset="0"/>
                            </a:rPr>
                            <m:t>𝜽</m:t>
                          </m:r>
                        </m:e>
                        <m:sub>
                          <m:r>
                            <a:rPr lang="en-GB" b="1" i="1" dirty="0" smtClean="0">
                              <a:solidFill>
                                <a:schemeClr val="accent5"/>
                              </a:solidFill>
                              <a:latin typeface="Cambria Math" panose="02040503050406030204" pitchFamily="18" charset="0"/>
                            </a:rPr>
                            <m:t>𝟐𝟑</m:t>
                          </m:r>
                        </m:sub>
                      </m:sSub>
                    </m:oMath>
                  </m:oMathPara>
                </a14:m>
                <a:endParaRPr lang="en-US" b="1" dirty="0">
                  <a:solidFill>
                    <a:schemeClr val="accent5"/>
                  </a:solidFill>
                </a:endParaRPr>
              </a:p>
            </p:txBody>
          </p:sp>
        </mc:Choice>
        <mc:Fallback xmlns="">
          <p:sp>
            <p:nvSpPr>
              <p:cNvPr id="7" name="TextBox 6">
                <a:extLst>
                  <a:ext uri="{FF2B5EF4-FFF2-40B4-BE49-F238E27FC236}">
                    <a16:creationId xmlns:a16="http://schemas.microsoft.com/office/drawing/2014/main" id="{329AF4B2-ED0A-7DE7-4617-59503E3B2007}"/>
                  </a:ext>
                </a:extLst>
              </p:cNvPr>
              <p:cNvSpPr txBox="1">
                <a:spLocks noRot="1" noChangeAspect="1" noMove="1" noResize="1" noEditPoints="1" noAdjustHandles="1" noChangeArrowheads="1" noChangeShapeType="1" noTextEdit="1"/>
              </p:cNvSpPr>
              <p:nvPr/>
            </p:nvSpPr>
            <p:spPr>
              <a:xfrm>
                <a:off x="1925201" y="3974538"/>
                <a:ext cx="645436" cy="369332"/>
              </a:xfrm>
              <a:prstGeom prst="rect">
                <a:avLst/>
              </a:prstGeom>
              <a:blipFill>
                <a:blip r:embed="rId5"/>
                <a:stretch>
                  <a:fillRect/>
                </a:stretch>
              </a:blipFill>
            </p:spPr>
            <p:txBody>
              <a:bodyPr/>
              <a:lstStyle/>
              <a:p>
                <a:r>
                  <a:rPr lang="en-US">
                    <a:noFill/>
                  </a:rPr>
                  <a:t> </a:t>
                </a:r>
              </a:p>
            </p:txBody>
          </p:sp>
        </mc:Fallback>
      </mc:AlternateContent>
      <p:cxnSp>
        <p:nvCxnSpPr>
          <p:cNvPr id="8" name="Straight Arrow Connector 7">
            <a:extLst>
              <a:ext uri="{FF2B5EF4-FFF2-40B4-BE49-F238E27FC236}">
                <a16:creationId xmlns:a16="http://schemas.microsoft.com/office/drawing/2014/main" id="{8363CC76-2BB7-3564-FC90-D90DA536D3A2}"/>
              </a:ext>
            </a:extLst>
          </p:cNvPr>
          <p:cNvCxnSpPr>
            <a:cxnSpLocks/>
          </p:cNvCxnSpPr>
          <p:nvPr/>
        </p:nvCxnSpPr>
        <p:spPr>
          <a:xfrm>
            <a:off x="969146" y="3196656"/>
            <a:ext cx="1083320" cy="0"/>
          </a:xfrm>
          <a:prstGeom prst="straightConnector1">
            <a:avLst/>
          </a:prstGeom>
          <a:ln w="63500">
            <a:solidFill>
              <a:schemeClr val="accent6">
                <a:lumMod val="75000"/>
              </a:schemeClr>
            </a:solidFill>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82FDCBBF-87DB-19AD-FE74-B2DD889C911E}"/>
                  </a:ext>
                </a:extLst>
              </p:cNvPr>
              <p:cNvSpPr txBox="1"/>
              <p:nvPr/>
            </p:nvSpPr>
            <p:spPr>
              <a:xfrm>
                <a:off x="1098596" y="2806753"/>
                <a:ext cx="710468" cy="388504"/>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GB" b="1" i="0" smtClean="0">
                          <a:solidFill>
                            <a:schemeClr val="accent3"/>
                          </a:solidFill>
                          <a:latin typeface="Cambria Math" panose="02040503050406030204" pitchFamily="18" charset="0"/>
                        </a:rPr>
                        <m:t>𝚫</m:t>
                      </m:r>
                      <m:sSubSup>
                        <m:sSubSupPr>
                          <m:ctrlPr>
                            <a:rPr lang="en-GB" b="1" i="1" smtClean="0">
                              <a:solidFill>
                                <a:schemeClr val="accent3"/>
                              </a:solidFill>
                              <a:latin typeface="Cambria Math" panose="02040503050406030204" pitchFamily="18" charset="0"/>
                            </a:rPr>
                          </m:ctrlPr>
                        </m:sSubSupPr>
                        <m:e>
                          <m:r>
                            <a:rPr lang="en-GB" b="1" i="0" smtClean="0">
                              <a:solidFill>
                                <a:schemeClr val="accent3"/>
                              </a:solidFill>
                              <a:latin typeface="Cambria Math" panose="02040503050406030204" pitchFamily="18" charset="0"/>
                            </a:rPr>
                            <m:t>𝐦</m:t>
                          </m:r>
                        </m:e>
                        <m:sub>
                          <m:r>
                            <a:rPr lang="en-GB" b="1" i="0" smtClean="0">
                              <a:solidFill>
                                <a:schemeClr val="accent3"/>
                              </a:solidFill>
                              <a:latin typeface="Cambria Math" panose="02040503050406030204" pitchFamily="18" charset="0"/>
                            </a:rPr>
                            <m:t>𝟑𝟐</m:t>
                          </m:r>
                        </m:sub>
                        <m:sup>
                          <m:r>
                            <a:rPr lang="en-GB" b="1" i="0" smtClean="0">
                              <a:solidFill>
                                <a:schemeClr val="accent3"/>
                              </a:solidFill>
                              <a:latin typeface="Cambria Math" panose="02040503050406030204" pitchFamily="18" charset="0"/>
                            </a:rPr>
                            <m:t>𝟐</m:t>
                          </m:r>
                        </m:sup>
                      </m:sSubSup>
                    </m:oMath>
                  </m:oMathPara>
                </a14:m>
                <a:endParaRPr lang="en-US" b="1">
                  <a:solidFill>
                    <a:schemeClr val="accent3"/>
                  </a:solidFill>
                </a:endParaRPr>
              </a:p>
            </p:txBody>
          </p:sp>
        </mc:Choice>
        <mc:Fallback xmlns="">
          <p:sp>
            <p:nvSpPr>
              <p:cNvPr id="11" name="TextBox 10">
                <a:extLst>
                  <a:ext uri="{FF2B5EF4-FFF2-40B4-BE49-F238E27FC236}">
                    <a16:creationId xmlns:a16="http://schemas.microsoft.com/office/drawing/2014/main" id="{82FDCBBF-87DB-19AD-FE74-B2DD889C911E}"/>
                  </a:ext>
                </a:extLst>
              </p:cNvPr>
              <p:cNvSpPr txBox="1">
                <a:spLocks noRot="1" noChangeAspect="1" noMove="1" noResize="1" noEditPoints="1" noAdjustHandles="1" noChangeArrowheads="1" noChangeShapeType="1" noTextEdit="1"/>
              </p:cNvSpPr>
              <p:nvPr/>
            </p:nvSpPr>
            <p:spPr>
              <a:xfrm>
                <a:off x="1098596" y="2806753"/>
                <a:ext cx="710468" cy="388504"/>
              </a:xfrm>
              <a:prstGeom prst="rect">
                <a:avLst/>
              </a:prstGeom>
              <a:blipFill>
                <a:blip r:embed="rId6"/>
                <a:stretch>
                  <a:fillRect/>
                </a:stretch>
              </a:blipFill>
            </p:spPr>
            <p:txBody>
              <a:bodyPr/>
              <a:lstStyle/>
              <a:p>
                <a:r>
                  <a:rPr lang="en-US">
                    <a:noFill/>
                  </a:rPr>
                  <a:t> </a:t>
                </a:r>
              </a:p>
            </p:txBody>
          </p:sp>
        </mc:Fallback>
      </mc:AlternateContent>
      <p:sp>
        <p:nvSpPr>
          <p:cNvPr id="3" name="TextBox 2">
            <a:extLst>
              <a:ext uri="{FF2B5EF4-FFF2-40B4-BE49-F238E27FC236}">
                <a16:creationId xmlns:a16="http://schemas.microsoft.com/office/drawing/2014/main" id="{F3E040FA-602E-32EB-C880-8748C334C881}"/>
              </a:ext>
            </a:extLst>
          </p:cNvPr>
          <p:cNvSpPr txBox="1"/>
          <p:nvPr/>
        </p:nvSpPr>
        <p:spPr>
          <a:xfrm>
            <a:off x="12325351" y="3048000"/>
            <a:ext cx="2305050" cy="923330"/>
          </a:xfrm>
          <a:prstGeom prst="rect">
            <a:avLst/>
          </a:prstGeom>
          <a:noFill/>
        </p:spPr>
        <p:txBody>
          <a:bodyPr wrap="square" rtlCol="0">
            <a:spAutoFit/>
          </a:bodyPr>
          <a:lstStyle/>
          <a:p>
            <a:r>
              <a:rPr lang="en-US"/>
              <a:t>Version Thiago used without the other experiments?</a:t>
            </a:r>
          </a:p>
        </p:txBody>
      </p:sp>
      <p:pic>
        <p:nvPicPr>
          <p:cNvPr id="6" name="Picture 5" descr="A blue and black logo&#10;&#10;Description automatically generated">
            <a:extLst>
              <a:ext uri="{FF2B5EF4-FFF2-40B4-BE49-F238E27FC236}">
                <a16:creationId xmlns:a16="http://schemas.microsoft.com/office/drawing/2014/main" id="{7F28776B-1F3C-A72F-5ADA-CD965BF4778A}"/>
              </a:ext>
            </a:extLst>
          </p:cNvPr>
          <p:cNvPicPr>
            <a:picLocks noChangeAspect="1"/>
          </p:cNvPicPr>
          <p:nvPr/>
        </p:nvPicPr>
        <p:blipFill>
          <a:blip r:embed="rId7"/>
          <a:stretch>
            <a:fillRect/>
          </a:stretch>
        </p:blipFill>
        <p:spPr>
          <a:xfrm>
            <a:off x="10715137" y="-88583"/>
            <a:ext cx="1470729" cy="1136472"/>
          </a:xfrm>
          <a:prstGeom prst="rect">
            <a:avLst/>
          </a:prstGeom>
        </p:spPr>
      </p:pic>
      <p:sp>
        <p:nvSpPr>
          <p:cNvPr id="5" name="Slide Number Placeholder 14">
            <a:extLst>
              <a:ext uri="{FF2B5EF4-FFF2-40B4-BE49-F238E27FC236}">
                <a16:creationId xmlns:a16="http://schemas.microsoft.com/office/drawing/2014/main" id="{292E727E-0A33-03D9-3CE9-E3E5A29B168E}"/>
              </a:ext>
            </a:extLst>
          </p:cNvPr>
          <p:cNvSpPr txBox="1">
            <a:spLocks/>
          </p:cNvSpPr>
          <p:nvPr/>
        </p:nvSpPr>
        <p:spPr>
          <a:xfrm>
            <a:off x="9448800" y="6483106"/>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3449C41-28D8-214C-95E9-2FFE65FC1517}" type="slidenum">
              <a:rPr lang="en-US" smtClean="0"/>
              <a:pPr/>
              <a:t>12</a:t>
            </a:fld>
            <a:endParaRPr lang="en-US"/>
          </a:p>
        </p:txBody>
      </p:sp>
      <p:sp>
        <p:nvSpPr>
          <p:cNvPr id="9" name="Rectangle 8">
            <a:extLst>
              <a:ext uri="{FF2B5EF4-FFF2-40B4-BE49-F238E27FC236}">
                <a16:creationId xmlns:a16="http://schemas.microsoft.com/office/drawing/2014/main" id="{23D6FC5E-D8CF-7B51-CE84-E547C6BF786F}"/>
              </a:ext>
            </a:extLst>
          </p:cNvPr>
          <p:cNvSpPr/>
          <p:nvPr/>
        </p:nvSpPr>
        <p:spPr>
          <a:xfrm>
            <a:off x="-241402" y="6490769"/>
            <a:ext cx="12596775" cy="367231"/>
          </a:xfrm>
          <a:prstGeom prst="rect">
            <a:avLst/>
          </a:prstGeom>
          <a:solidFill>
            <a:srgbClr val="004C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7E0C514B-28AB-7D8F-02C2-42C46A75D881}"/>
              </a:ext>
            </a:extLst>
          </p:cNvPr>
          <p:cNvSpPr txBox="1"/>
          <p:nvPr/>
        </p:nvSpPr>
        <p:spPr>
          <a:xfrm>
            <a:off x="-4362" y="6543967"/>
            <a:ext cx="12192000" cy="276999"/>
          </a:xfrm>
          <a:prstGeom prst="rect">
            <a:avLst/>
          </a:prstGeom>
          <a:noFill/>
        </p:spPr>
        <p:txBody>
          <a:bodyPr wrap="square">
            <a:spAutoFit/>
          </a:bodyPr>
          <a:lstStyle/>
          <a:p>
            <a:pPr algn="ctr"/>
            <a:r>
              <a:rPr lang="en-US" sz="1200" dirty="0">
                <a:solidFill>
                  <a:schemeClr val="bg1"/>
                </a:solidFill>
              </a:rPr>
              <a:t>10</a:t>
            </a:r>
            <a:r>
              <a:rPr lang="en-US" sz="1200" baseline="30000" dirty="0">
                <a:solidFill>
                  <a:schemeClr val="bg1"/>
                </a:solidFill>
              </a:rPr>
              <a:t>th</a:t>
            </a:r>
            <a:r>
              <a:rPr lang="en-US" sz="1200" dirty="0">
                <a:solidFill>
                  <a:schemeClr val="bg1"/>
                </a:solidFill>
              </a:rPr>
              <a:t> June 2025 – WIN 2025 – Emerson Bannister</a:t>
            </a:r>
          </a:p>
        </p:txBody>
      </p:sp>
      <p:sp>
        <p:nvSpPr>
          <p:cNvPr id="12" name="Slide Number Placeholder 10">
            <a:extLst>
              <a:ext uri="{FF2B5EF4-FFF2-40B4-BE49-F238E27FC236}">
                <a16:creationId xmlns:a16="http://schemas.microsoft.com/office/drawing/2014/main" id="{A5C82B36-9579-4EDB-69B3-CD4081FDD76C}"/>
              </a:ext>
            </a:extLst>
          </p:cNvPr>
          <p:cNvSpPr txBox="1">
            <a:spLocks/>
          </p:cNvSpPr>
          <p:nvPr/>
        </p:nvSpPr>
        <p:spPr>
          <a:xfrm>
            <a:off x="10896045" y="6498850"/>
            <a:ext cx="1291593" cy="367231"/>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3449C41-28D8-214C-95E9-2FFE65FC1517}" type="slidenum">
              <a:rPr lang="en-US" smtClean="0">
                <a:solidFill>
                  <a:schemeClr val="bg1"/>
                </a:solidFill>
              </a:rPr>
              <a:pPr algn="ctr"/>
              <a:t>12</a:t>
            </a:fld>
            <a:endParaRPr lang="en-US" dirty="0">
              <a:solidFill>
                <a:schemeClr val="bg1"/>
              </a:solidFill>
            </a:endParaRPr>
          </a:p>
        </p:txBody>
      </p:sp>
    </p:spTree>
    <p:extLst>
      <p:ext uri="{BB962C8B-B14F-4D97-AF65-F5344CB8AC3E}">
        <p14:creationId xmlns:p14="http://schemas.microsoft.com/office/powerpoint/2010/main" val="18612018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14BCB0-63AE-2CC4-426C-F988F96A0EF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6C23DD5-BF09-8736-4D7B-622665C3A8A6}"/>
              </a:ext>
            </a:extLst>
          </p:cNvPr>
          <p:cNvSpPr>
            <a:spLocks noGrp="1"/>
          </p:cNvSpPr>
          <p:nvPr>
            <p:ph type="title"/>
          </p:nvPr>
        </p:nvSpPr>
        <p:spPr>
          <a:xfrm>
            <a:off x="380445" y="116586"/>
            <a:ext cx="10515600" cy="1325563"/>
          </a:xfrm>
        </p:spPr>
        <p:txBody>
          <a:bodyPr>
            <a:normAutofit/>
          </a:bodyPr>
          <a:lstStyle/>
          <a:p>
            <a:r>
              <a:rPr lang="en-US" sz="4000" dirty="0">
                <a:latin typeface="Avenir Next" panose="020B0503020202020204" pitchFamily="34" charset="0"/>
              </a:rPr>
              <a:t>The NOvA Test Beam Program: Motivation</a:t>
            </a:r>
          </a:p>
        </p:txBody>
      </p:sp>
      <p:sp>
        <p:nvSpPr>
          <p:cNvPr id="20" name="Slide Number Placeholder 19">
            <a:extLst>
              <a:ext uri="{FF2B5EF4-FFF2-40B4-BE49-F238E27FC236}">
                <a16:creationId xmlns:a16="http://schemas.microsoft.com/office/drawing/2014/main" id="{90E8516F-22AA-EAA0-0177-F23F9D195AA8}"/>
              </a:ext>
            </a:extLst>
          </p:cNvPr>
          <p:cNvSpPr>
            <a:spLocks noGrp="1"/>
          </p:cNvSpPr>
          <p:nvPr>
            <p:ph type="sldNum" sz="quarter" idx="12"/>
          </p:nvPr>
        </p:nvSpPr>
        <p:spPr/>
        <p:txBody>
          <a:bodyPr/>
          <a:lstStyle/>
          <a:p>
            <a:fld id="{93449C41-28D8-214C-95E9-2FFE65FC1517}" type="slidenum">
              <a:rPr lang="en-US" smtClean="0"/>
              <a:t>13</a:t>
            </a:fld>
            <a:endParaRPr lang="en-US"/>
          </a:p>
        </p:txBody>
      </p:sp>
      <p:pic>
        <p:nvPicPr>
          <p:cNvPr id="22" name="Picture 21" descr="A graph of a graph of a number of lines&#10;&#10;Description automatically generated with medium confidence">
            <a:extLst>
              <a:ext uri="{FF2B5EF4-FFF2-40B4-BE49-F238E27FC236}">
                <a16:creationId xmlns:a16="http://schemas.microsoft.com/office/drawing/2014/main" id="{F0A6A28D-F692-8494-604D-7F70E493D2AD}"/>
              </a:ext>
            </a:extLst>
          </p:cNvPr>
          <p:cNvPicPr>
            <a:picLocks noChangeAspect="1"/>
          </p:cNvPicPr>
          <p:nvPr/>
        </p:nvPicPr>
        <p:blipFill>
          <a:blip r:embed="rId3"/>
          <a:stretch>
            <a:fillRect/>
          </a:stretch>
        </p:blipFill>
        <p:spPr>
          <a:xfrm>
            <a:off x="538941" y="2158541"/>
            <a:ext cx="4330465" cy="3496986"/>
          </a:xfrm>
          <a:prstGeom prst="rect">
            <a:avLst/>
          </a:prstGeom>
        </p:spPr>
      </p:pic>
      <p:sp>
        <p:nvSpPr>
          <p:cNvPr id="25" name="TextBox 24">
            <a:extLst>
              <a:ext uri="{FF2B5EF4-FFF2-40B4-BE49-F238E27FC236}">
                <a16:creationId xmlns:a16="http://schemas.microsoft.com/office/drawing/2014/main" id="{7D0D1656-4ED4-A02B-2F0C-21FF12EDF286}"/>
              </a:ext>
            </a:extLst>
          </p:cNvPr>
          <p:cNvSpPr txBox="1"/>
          <p:nvPr/>
        </p:nvSpPr>
        <p:spPr>
          <a:xfrm>
            <a:off x="964276" y="1592577"/>
            <a:ext cx="3491346" cy="369297"/>
          </a:xfrm>
          <a:prstGeom prst="rect">
            <a:avLst/>
          </a:prstGeom>
          <a:noFill/>
        </p:spPr>
        <p:txBody>
          <a:bodyPr wrap="square" rtlCol="0">
            <a:spAutoFit/>
          </a:bodyPr>
          <a:lstStyle/>
          <a:p>
            <a:pPr algn="ctr"/>
            <a:r>
              <a:rPr lang="en-US" dirty="0">
                <a:latin typeface="Avenir Next" panose="020B0503020202020204" pitchFamily="34" charset="0"/>
              </a:rPr>
              <a:t>Fit neutrino energy spectra</a:t>
            </a:r>
          </a:p>
        </p:txBody>
      </p:sp>
      <p:cxnSp>
        <p:nvCxnSpPr>
          <p:cNvPr id="8" name="Straight Arrow Connector 7">
            <a:extLst>
              <a:ext uri="{FF2B5EF4-FFF2-40B4-BE49-F238E27FC236}">
                <a16:creationId xmlns:a16="http://schemas.microsoft.com/office/drawing/2014/main" id="{82917AB0-7084-251F-9CF7-1B000B74F045}"/>
              </a:ext>
            </a:extLst>
          </p:cNvPr>
          <p:cNvCxnSpPr>
            <a:cxnSpLocks/>
          </p:cNvCxnSpPr>
          <p:nvPr/>
        </p:nvCxnSpPr>
        <p:spPr>
          <a:xfrm>
            <a:off x="969146" y="3196656"/>
            <a:ext cx="1083320" cy="0"/>
          </a:xfrm>
          <a:prstGeom prst="straightConnector1">
            <a:avLst/>
          </a:prstGeom>
          <a:ln w="63500">
            <a:solidFill>
              <a:schemeClr val="accent6">
                <a:lumMod val="75000"/>
              </a:schemeClr>
            </a:solidFill>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5E42363F-695E-4F77-B7AC-C51BFAF8C015}"/>
                  </a:ext>
                </a:extLst>
              </p:cNvPr>
              <p:cNvSpPr txBox="1"/>
              <p:nvPr/>
            </p:nvSpPr>
            <p:spPr>
              <a:xfrm>
                <a:off x="1098596" y="2806753"/>
                <a:ext cx="710468" cy="388504"/>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GB" b="1" i="0" smtClean="0">
                          <a:solidFill>
                            <a:schemeClr val="accent3"/>
                          </a:solidFill>
                          <a:latin typeface="Cambria Math" panose="02040503050406030204" pitchFamily="18" charset="0"/>
                        </a:rPr>
                        <m:t>𝚫</m:t>
                      </m:r>
                      <m:sSubSup>
                        <m:sSubSupPr>
                          <m:ctrlPr>
                            <a:rPr lang="en-GB" b="1" i="1" smtClean="0">
                              <a:solidFill>
                                <a:schemeClr val="accent3"/>
                              </a:solidFill>
                              <a:latin typeface="Cambria Math" panose="02040503050406030204" pitchFamily="18" charset="0"/>
                            </a:rPr>
                          </m:ctrlPr>
                        </m:sSubSupPr>
                        <m:e>
                          <m:r>
                            <a:rPr lang="en-GB" b="1" i="0" smtClean="0">
                              <a:solidFill>
                                <a:schemeClr val="accent3"/>
                              </a:solidFill>
                              <a:latin typeface="Cambria Math" panose="02040503050406030204" pitchFamily="18" charset="0"/>
                            </a:rPr>
                            <m:t>𝐦</m:t>
                          </m:r>
                        </m:e>
                        <m:sub>
                          <m:r>
                            <a:rPr lang="en-GB" b="1" i="0" smtClean="0">
                              <a:solidFill>
                                <a:schemeClr val="accent3"/>
                              </a:solidFill>
                              <a:latin typeface="Cambria Math" panose="02040503050406030204" pitchFamily="18" charset="0"/>
                            </a:rPr>
                            <m:t>𝟑𝟐</m:t>
                          </m:r>
                        </m:sub>
                        <m:sup>
                          <m:r>
                            <a:rPr lang="en-GB" b="1" i="0" smtClean="0">
                              <a:solidFill>
                                <a:schemeClr val="accent3"/>
                              </a:solidFill>
                              <a:latin typeface="Cambria Math" panose="02040503050406030204" pitchFamily="18" charset="0"/>
                            </a:rPr>
                            <m:t>𝟐</m:t>
                          </m:r>
                        </m:sup>
                      </m:sSubSup>
                    </m:oMath>
                  </m:oMathPara>
                </a14:m>
                <a:endParaRPr lang="en-US" b="1">
                  <a:solidFill>
                    <a:schemeClr val="accent3"/>
                  </a:solidFill>
                </a:endParaRPr>
              </a:p>
            </p:txBody>
          </p:sp>
        </mc:Choice>
        <mc:Fallback xmlns="">
          <p:sp>
            <p:nvSpPr>
              <p:cNvPr id="11" name="TextBox 10">
                <a:extLst>
                  <a:ext uri="{FF2B5EF4-FFF2-40B4-BE49-F238E27FC236}">
                    <a16:creationId xmlns:a16="http://schemas.microsoft.com/office/drawing/2014/main" id="{5E42363F-695E-4F77-B7AC-C51BFAF8C015}"/>
                  </a:ext>
                </a:extLst>
              </p:cNvPr>
              <p:cNvSpPr txBox="1">
                <a:spLocks noRot="1" noChangeAspect="1" noMove="1" noResize="1" noEditPoints="1" noAdjustHandles="1" noChangeArrowheads="1" noChangeShapeType="1" noTextEdit="1"/>
              </p:cNvSpPr>
              <p:nvPr/>
            </p:nvSpPr>
            <p:spPr>
              <a:xfrm>
                <a:off x="1098596" y="2806753"/>
                <a:ext cx="710468" cy="388504"/>
              </a:xfrm>
              <a:prstGeom prst="rect">
                <a:avLst/>
              </a:prstGeom>
              <a:blipFill>
                <a:blip r:embed="rId4"/>
                <a:stretch>
                  <a:fillRect/>
                </a:stretch>
              </a:blipFill>
            </p:spPr>
            <p:txBody>
              <a:bodyPr/>
              <a:lstStyle/>
              <a:p>
                <a:r>
                  <a:rPr lang="en-US">
                    <a:noFill/>
                  </a:rPr>
                  <a:t> </a:t>
                </a:r>
              </a:p>
            </p:txBody>
          </p:sp>
        </mc:Fallback>
      </mc:AlternateContent>
      <p:sp>
        <p:nvSpPr>
          <p:cNvPr id="3" name="TextBox 2">
            <a:extLst>
              <a:ext uri="{FF2B5EF4-FFF2-40B4-BE49-F238E27FC236}">
                <a16:creationId xmlns:a16="http://schemas.microsoft.com/office/drawing/2014/main" id="{6CB7D2C6-E43A-0010-40F8-79F641C4746A}"/>
              </a:ext>
            </a:extLst>
          </p:cNvPr>
          <p:cNvSpPr txBox="1"/>
          <p:nvPr/>
        </p:nvSpPr>
        <p:spPr>
          <a:xfrm>
            <a:off x="12325351" y="3048000"/>
            <a:ext cx="2305050" cy="923330"/>
          </a:xfrm>
          <a:prstGeom prst="rect">
            <a:avLst/>
          </a:prstGeom>
          <a:noFill/>
        </p:spPr>
        <p:txBody>
          <a:bodyPr wrap="square" rtlCol="0">
            <a:spAutoFit/>
          </a:bodyPr>
          <a:lstStyle/>
          <a:p>
            <a:r>
              <a:rPr lang="en-US" dirty="0"/>
              <a:t>Version Thiago used without the other experiments?</a:t>
            </a:r>
          </a:p>
        </p:txBody>
      </p:sp>
      <p:pic>
        <p:nvPicPr>
          <p:cNvPr id="6" name="Picture 5" descr="A blue and black logo&#10;&#10;Description automatically generated">
            <a:extLst>
              <a:ext uri="{FF2B5EF4-FFF2-40B4-BE49-F238E27FC236}">
                <a16:creationId xmlns:a16="http://schemas.microsoft.com/office/drawing/2014/main" id="{40540F57-14E6-A762-DA42-2A933A827F5A}"/>
              </a:ext>
            </a:extLst>
          </p:cNvPr>
          <p:cNvPicPr>
            <a:picLocks noChangeAspect="1"/>
          </p:cNvPicPr>
          <p:nvPr/>
        </p:nvPicPr>
        <p:blipFill>
          <a:blip r:embed="rId5"/>
          <a:stretch>
            <a:fillRect/>
          </a:stretch>
        </p:blipFill>
        <p:spPr>
          <a:xfrm>
            <a:off x="10715137" y="-88583"/>
            <a:ext cx="1470729" cy="1136472"/>
          </a:xfrm>
          <a:prstGeom prst="rect">
            <a:avLst/>
          </a:prstGeom>
        </p:spPr>
      </p:pic>
      <p:sp>
        <p:nvSpPr>
          <p:cNvPr id="5" name="Slide Number Placeholder 14">
            <a:extLst>
              <a:ext uri="{FF2B5EF4-FFF2-40B4-BE49-F238E27FC236}">
                <a16:creationId xmlns:a16="http://schemas.microsoft.com/office/drawing/2014/main" id="{836D0B02-B347-28C1-7994-58707C94ED67}"/>
              </a:ext>
            </a:extLst>
          </p:cNvPr>
          <p:cNvSpPr txBox="1">
            <a:spLocks/>
          </p:cNvSpPr>
          <p:nvPr/>
        </p:nvSpPr>
        <p:spPr>
          <a:xfrm>
            <a:off x="9448800" y="6483106"/>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3449C41-28D8-214C-95E9-2FFE65FC1517}" type="slidenum">
              <a:rPr lang="en-US" smtClean="0"/>
              <a:pPr/>
              <a:t>13</a:t>
            </a:fld>
            <a:endParaRPr lang="en-US"/>
          </a:p>
        </p:txBody>
      </p:sp>
      <p:sp>
        <p:nvSpPr>
          <p:cNvPr id="9" name="Rectangle 8">
            <a:extLst>
              <a:ext uri="{FF2B5EF4-FFF2-40B4-BE49-F238E27FC236}">
                <a16:creationId xmlns:a16="http://schemas.microsoft.com/office/drawing/2014/main" id="{D7FE6E31-6ED7-52C0-77CC-9128BA8CCB99}"/>
              </a:ext>
            </a:extLst>
          </p:cNvPr>
          <p:cNvSpPr/>
          <p:nvPr/>
        </p:nvSpPr>
        <p:spPr>
          <a:xfrm>
            <a:off x="-241402" y="6490769"/>
            <a:ext cx="12596775" cy="367231"/>
          </a:xfrm>
          <a:prstGeom prst="rect">
            <a:avLst/>
          </a:prstGeom>
          <a:solidFill>
            <a:srgbClr val="004C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D1DBB7E0-95B4-69A2-AFE2-9F803B7D897A}"/>
              </a:ext>
            </a:extLst>
          </p:cNvPr>
          <p:cNvSpPr txBox="1"/>
          <p:nvPr/>
        </p:nvSpPr>
        <p:spPr>
          <a:xfrm>
            <a:off x="-4362" y="6543967"/>
            <a:ext cx="12192000" cy="276999"/>
          </a:xfrm>
          <a:prstGeom prst="rect">
            <a:avLst/>
          </a:prstGeom>
          <a:noFill/>
        </p:spPr>
        <p:txBody>
          <a:bodyPr wrap="square">
            <a:spAutoFit/>
          </a:bodyPr>
          <a:lstStyle/>
          <a:p>
            <a:pPr algn="ctr"/>
            <a:r>
              <a:rPr lang="en-US" sz="1200" dirty="0">
                <a:solidFill>
                  <a:schemeClr val="bg1"/>
                </a:solidFill>
              </a:rPr>
              <a:t>10</a:t>
            </a:r>
            <a:r>
              <a:rPr lang="en-US" sz="1200" baseline="30000" dirty="0">
                <a:solidFill>
                  <a:schemeClr val="bg1"/>
                </a:solidFill>
              </a:rPr>
              <a:t>th</a:t>
            </a:r>
            <a:r>
              <a:rPr lang="en-US" sz="1200" dirty="0">
                <a:solidFill>
                  <a:schemeClr val="bg1"/>
                </a:solidFill>
              </a:rPr>
              <a:t> June 2025 – WIN 2025 – Emerson Bannister</a:t>
            </a:r>
          </a:p>
        </p:txBody>
      </p:sp>
      <p:sp>
        <p:nvSpPr>
          <p:cNvPr id="12" name="Slide Number Placeholder 10">
            <a:extLst>
              <a:ext uri="{FF2B5EF4-FFF2-40B4-BE49-F238E27FC236}">
                <a16:creationId xmlns:a16="http://schemas.microsoft.com/office/drawing/2014/main" id="{13304176-F9A1-34A9-B3A0-2B6EF996E903}"/>
              </a:ext>
            </a:extLst>
          </p:cNvPr>
          <p:cNvSpPr txBox="1">
            <a:spLocks/>
          </p:cNvSpPr>
          <p:nvPr/>
        </p:nvSpPr>
        <p:spPr>
          <a:xfrm>
            <a:off x="10896045" y="6498850"/>
            <a:ext cx="1291593" cy="367231"/>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3449C41-28D8-214C-95E9-2FFE65FC1517}" type="slidenum">
              <a:rPr lang="en-US" smtClean="0">
                <a:solidFill>
                  <a:schemeClr val="bg1"/>
                </a:solidFill>
              </a:rPr>
              <a:pPr algn="ctr"/>
              <a:t>13</a:t>
            </a:fld>
            <a:endParaRPr lang="en-US" dirty="0">
              <a:solidFill>
                <a:schemeClr val="bg1"/>
              </a:solidFill>
            </a:endParaRPr>
          </a:p>
        </p:txBody>
      </p:sp>
      <mc:AlternateContent xmlns:mc="http://schemas.openxmlformats.org/markup-compatibility/2006">
        <mc:Choice xmlns:a14="http://schemas.microsoft.com/office/drawing/2010/main" Requires="a14">
          <p:sp>
            <p:nvSpPr>
              <p:cNvPr id="13" name="TextBox 12">
                <a:extLst>
                  <a:ext uri="{FF2B5EF4-FFF2-40B4-BE49-F238E27FC236}">
                    <a16:creationId xmlns:a16="http://schemas.microsoft.com/office/drawing/2014/main" id="{9BD843D4-4EB1-FD43-7CAB-FE642AA95433}"/>
                  </a:ext>
                </a:extLst>
              </p:cNvPr>
              <p:cNvSpPr txBox="1"/>
              <p:nvPr/>
            </p:nvSpPr>
            <p:spPr>
              <a:xfrm>
                <a:off x="5042417" y="2064461"/>
                <a:ext cx="6821739" cy="983539"/>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r>
                        <a:rPr lang="en-GB" sz="2800" b="0" i="1" smtClean="0">
                          <a:latin typeface="Cambria Math" panose="02040503050406030204" pitchFamily="18" charset="0"/>
                        </a:rPr>
                        <m:t>𝑃</m:t>
                      </m:r>
                      <m:d>
                        <m:dPr>
                          <m:ctrlPr>
                            <a:rPr lang="en-GB" sz="2800" b="0" i="1" smtClean="0">
                              <a:latin typeface="Cambria Math" panose="02040503050406030204" pitchFamily="18" charset="0"/>
                            </a:rPr>
                          </m:ctrlPr>
                        </m:dPr>
                        <m:e>
                          <m:sSub>
                            <m:sSubPr>
                              <m:ctrlPr>
                                <a:rPr lang="en-GB" sz="2800" b="0" i="1" smtClean="0">
                                  <a:latin typeface="Cambria Math" panose="02040503050406030204" pitchFamily="18" charset="0"/>
                                </a:rPr>
                              </m:ctrlPr>
                            </m:sSubPr>
                            <m:e>
                              <m:r>
                                <a:rPr lang="en-GB" sz="2800" b="0" i="1" smtClean="0">
                                  <a:latin typeface="Cambria Math" panose="02040503050406030204" pitchFamily="18" charset="0"/>
                                </a:rPr>
                                <m:t>𝜈</m:t>
                              </m:r>
                            </m:e>
                            <m:sub>
                              <m:r>
                                <a:rPr lang="en-GB" sz="2800" b="0" i="1" smtClean="0">
                                  <a:latin typeface="Cambria Math" panose="02040503050406030204" pitchFamily="18" charset="0"/>
                                </a:rPr>
                                <m:t>𝜇</m:t>
                              </m:r>
                            </m:sub>
                          </m:sSub>
                          <m:r>
                            <a:rPr lang="en-GB" sz="2800" b="0" i="1" smtClean="0">
                              <a:latin typeface="Cambria Math" panose="02040503050406030204" pitchFamily="18" charset="0"/>
                            </a:rPr>
                            <m:t>→</m:t>
                          </m:r>
                          <m:sSub>
                            <m:sSubPr>
                              <m:ctrlPr>
                                <a:rPr lang="en-GB" sz="2800" b="0" i="1" smtClean="0">
                                  <a:latin typeface="Cambria Math" panose="02040503050406030204" pitchFamily="18" charset="0"/>
                                </a:rPr>
                              </m:ctrlPr>
                            </m:sSubPr>
                            <m:e>
                              <m:r>
                                <a:rPr lang="en-GB" sz="2800" b="0" i="1" smtClean="0">
                                  <a:latin typeface="Cambria Math" panose="02040503050406030204" pitchFamily="18" charset="0"/>
                                </a:rPr>
                                <m:t>𝜈</m:t>
                              </m:r>
                            </m:e>
                            <m:sub>
                              <m:r>
                                <a:rPr lang="en-GB" sz="2800" b="0" i="1" smtClean="0">
                                  <a:latin typeface="Cambria Math" panose="02040503050406030204" pitchFamily="18" charset="0"/>
                                </a:rPr>
                                <m:t>𝜇</m:t>
                              </m:r>
                            </m:sub>
                          </m:sSub>
                        </m:e>
                      </m:d>
                      <m:r>
                        <a:rPr lang="en-GB" sz="2800" b="0" i="1" smtClean="0">
                          <a:latin typeface="Cambria Math" panose="02040503050406030204" pitchFamily="18" charset="0"/>
                        </a:rPr>
                        <m:t>≈1−</m:t>
                      </m:r>
                      <m:func>
                        <m:funcPr>
                          <m:ctrlPr>
                            <a:rPr lang="en-GB" sz="2800" b="0" i="1" smtClean="0">
                              <a:latin typeface="Cambria Math" panose="02040503050406030204" pitchFamily="18" charset="0"/>
                            </a:rPr>
                          </m:ctrlPr>
                        </m:funcPr>
                        <m:fName>
                          <m:sSup>
                            <m:sSupPr>
                              <m:ctrlPr>
                                <a:rPr lang="en-GB" sz="2800" b="0" i="1" smtClean="0">
                                  <a:latin typeface="Cambria Math" panose="02040503050406030204" pitchFamily="18" charset="0"/>
                                </a:rPr>
                              </m:ctrlPr>
                            </m:sSupPr>
                            <m:e>
                              <m:r>
                                <m:rPr>
                                  <m:sty m:val="p"/>
                                </m:rPr>
                                <a:rPr lang="en-GB" sz="2800" b="0" i="0" smtClean="0">
                                  <a:latin typeface="Cambria Math" panose="02040503050406030204" pitchFamily="18" charset="0"/>
                                </a:rPr>
                                <m:t>sin</m:t>
                              </m:r>
                            </m:e>
                            <m:sup>
                              <m:r>
                                <a:rPr lang="en-GB" sz="2800" b="0" i="1" smtClean="0">
                                  <a:latin typeface="Cambria Math" panose="02040503050406030204" pitchFamily="18" charset="0"/>
                                </a:rPr>
                                <m:t>2</m:t>
                              </m:r>
                            </m:sup>
                          </m:sSup>
                        </m:fName>
                        <m:e>
                          <m:d>
                            <m:dPr>
                              <m:ctrlPr>
                                <a:rPr lang="en-GB" sz="2800" b="0" i="1" smtClean="0">
                                  <a:latin typeface="Cambria Math" panose="02040503050406030204" pitchFamily="18" charset="0"/>
                                </a:rPr>
                              </m:ctrlPr>
                            </m:dPr>
                            <m:e>
                              <m:r>
                                <a:rPr lang="en-GB" sz="2800" b="0" i="1" smtClean="0">
                                  <a:latin typeface="Cambria Math" panose="02040503050406030204" pitchFamily="18" charset="0"/>
                                </a:rPr>
                                <m:t>2</m:t>
                              </m:r>
                              <m:sSub>
                                <m:sSubPr>
                                  <m:ctrlPr>
                                    <a:rPr lang="en-GB" sz="2800" b="0" i="1" smtClean="0">
                                      <a:latin typeface="Cambria Math" panose="02040503050406030204" pitchFamily="18" charset="0"/>
                                    </a:rPr>
                                  </m:ctrlPr>
                                </m:sSubPr>
                                <m:e>
                                  <m:r>
                                    <a:rPr lang="en-GB" sz="2800" b="0" i="1" smtClean="0">
                                      <a:latin typeface="Cambria Math" panose="02040503050406030204" pitchFamily="18" charset="0"/>
                                    </a:rPr>
                                    <m:t>𝜃</m:t>
                                  </m:r>
                                </m:e>
                                <m:sub>
                                  <m:r>
                                    <a:rPr lang="en-GB" sz="2800" b="0" i="1" smtClean="0">
                                      <a:latin typeface="Cambria Math" panose="02040503050406030204" pitchFamily="18" charset="0"/>
                                    </a:rPr>
                                    <m:t>23</m:t>
                                  </m:r>
                                </m:sub>
                              </m:sSub>
                            </m:e>
                          </m:d>
                          <m:func>
                            <m:funcPr>
                              <m:ctrlPr>
                                <a:rPr lang="en-GB" sz="2800" b="0" i="1" smtClean="0">
                                  <a:latin typeface="Cambria Math" panose="02040503050406030204" pitchFamily="18" charset="0"/>
                                </a:rPr>
                              </m:ctrlPr>
                            </m:funcPr>
                            <m:fName>
                              <m:sSup>
                                <m:sSupPr>
                                  <m:ctrlPr>
                                    <a:rPr lang="en-GB" sz="2800" b="0" i="1" smtClean="0">
                                      <a:latin typeface="Cambria Math" panose="02040503050406030204" pitchFamily="18" charset="0"/>
                                    </a:rPr>
                                  </m:ctrlPr>
                                </m:sSupPr>
                                <m:e>
                                  <m:r>
                                    <m:rPr>
                                      <m:sty m:val="p"/>
                                    </m:rPr>
                                    <a:rPr lang="en-GB" sz="2800" b="0" i="0" smtClean="0">
                                      <a:latin typeface="Cambria Math" panose="02040503050406030204" pitchFamily="18" charset="0"/>
                                    </a:rPr>
                                    <m:t>sin</m:t>
                                  </m:r>
                                </m:e>
                                <m:sup>
                                  <m:r>
                                    <a:rPr lang="en-GB" sz="2800" b="0" i="1" smtClean="0">
                                      <a:latin typeface="Cambria Math" panose="02040503050406030204" pitchFamily="18" charset="0"/>
                                    </a:rPr>
                                    <m:t>2</m:t>
                                  </m:r>
                                </m:sup>
                              </m:sSup>
                            </m:fName>
                            <m:e>
                              <m:d>
                                <m:dPr>
                                  <m:ctrlPr>
                                    <a:rPr lang="en-GB" sz="2800" b="0" i="1" smtClean="0">
                                      <a:latin typeface="Cambria Math" panose="02040503050406030204" pitchFamily="18" charset="0"/>
                                    </a:rPr>
                                  </m:ctrlPr>
                                </m:dPr>
                                <m:e>
                                  <m:f>
                                    <m:fPr>
                                      <m:ctrlPr>
                                        <a:rPr lang="en-GB" sz="2800" b="0" i="0" smtClean="0">
                                          <a:latin typeface="Cambria Math" panose="02040503050406030204" pitchFamily="18" charset="0"/>
                                        </a:rPr>
                                      </m:ctrlPr>
                                    </m:fPr>
                                    <m:num>
                                      <m:r>
                                        <m:rPr>
                                          <m:sty m:val="p"/>
                                        </m:rPr>
                                        <a:rPr lang="en-GB" sz="2800" b="0" i="0" smtClean="0">
                                          <a:latin typeface="Cambria Math" panose="02040503050406030204" pitchFamily="18" charset="0"/>
                                        </a:rPr>
                                        <m:t>Δ</m:t>
                                      </m:r>
                                      <m:sSubSup>
                                        <m:sSubSupPr>
                                          <m:ctrlPr>
                                            <a:rPr lang="en-GB" sz="2800" b="0" i="1" smtClean="0">
                                              <a:latin typeface="Cambria Math" panose="02040503050406030204" pitchFamily="18" charset="0"/>
                                            </a:rPr>
                                          </m:ctrlPr>
                                        </m:sSubSupPr>
                                        <m:e>
                                          <m:r>
                                            <a:rPr lang="en-GB" sz="2800" b="0" i="1" smtClean="0">
                                              <a:latin typeface="Cambria Math" panose="02040503050406030204" pitchFamily="18" charset="0"/>
                                            </a:rPr>
                                            <m:t>𝑚</m:t>
                                          </m:r>
                                        </m:e>
                                        <m:sub>
                                          <m:r>
                                            <a:rPr lang="en-GB" sz="2800" b="0" i="1" smtClean="0">
                                              <a:latin typeface="Cambria Math" panose="02040503050406030204" pitchFamily="18" charset="0"/>
                                            </a:rPr>
                                            <m:t>32</m:t>
                                          </m:r>
                                        </m:sub>
                                        <m:sup>
                                          <m:r>
                                            <a:rPr lang="en-GB" sz="2800" b="0" i="1" smtClean="0">
                                              <a:latin typeface="Cambria Math" panose="02040503050406030204" pitchFamily="18" charset="0"/>
                                            </a:rPr>
                                            <m:t>2</m:t>
                                          </m:r>
                                        </m:sup>
                                      </m:sSubSup>
                                    </m:num>
                                    <m:den>
                                      <m:r>
                                        <a:rPr lang="en-GB" sz="2800" b="0" i="1" smtClean="0">
                                          <a:latin typeface="Cambria Math" panose="02040503050406030204" pitchFamily="18" charset="0"/>
                                        </a:rPr>
                                        <m:t>4</m:t>
                                      </m:r>
                                    </m:den>
                                  </m:f>
                                  <m:f>
                                    <m:fPr>
                                      <m:ctrlPr>
                                        <a:rPr lang="en-GB" sz="2800" b="0" i="1" smtClean="0">
                                          <a:latin typeface="Cambria Math" panose="02040503050406030204" pitchFamily="18" charset="0"/>
                                        </a:rPr>
                                      </m:ctrlPr>
                                    </m:fPr>
                                    <m:num>
                                      <m:r>
                                        <a:rPr lang="en-GB" sz="2800" b="0" i="1" smtClean="0">
                                          <a:latin typeface="Cambria Math" panose="02040503050406030204" pitchFamily="18" charset="0"/>
                                        </a:rPr>
                                        <m:t>𝐿</m:t>
                                      </m:r>
                                    </m:num>
                                    <m:den>
                                      <m:r>
                                        <a:rPr lang="en-GB" sz="2800" b="0" i="1" smtClean="0">
                                          <a:latin typeface="Cambria Math" panose="02040503050406030204" pitchFamily="18" charset="0"/>
                                        </a:rPr>
                                        <m:t>𝐸</m:t>
                                      </m:r>
                                    </m:den>
                                  </m:f>
                                </m:e>
                              </m:d>
                            </m:e>
                          </m:func>
                        </m:e>
                      </m:func>
                    </m:oMath>
                  </m:oMathPara>
                </a14:m>
                <a:endParaRPr lang="en-US" sz="2800" dirty="0"/>
              </a:p>
            </p:txBody>
          </p:sp>
        </mc:Choice>
        <mc:Fallback>
          <p:sp>
            <p:nvSpPr>
              <p:cNvPr id="13" name="TextBox 12">
                <a:extLst>
                  <a:ext uri="{FF2B5EF4-FFF2-40B4-BE49-F238E27FC236}">
                    <a16:creationId xmlns:a16="http://schemas.microsoft.com/office/drawing/2014/main" id="{9BD843D4-4EB1-FD43-7CAB-FE642AA95433}"/>
                  </a:ext>
                </a:extLst>
              </p:cNvPr>
              <p:cNvSpPr txBox="1">
                <a:spLocks noRot="1" noChangeAspect="1" noMove="1" noResize="1" noEditPoints="1" noAdjustHandles="1" noChangeArrowheads="1" noChangeShapeType="1" noTextEdit="1"/>
              </p:cNvSpPr>
              <p:nvPr/>
            </p:nvSpPr>
            <p:spPr>
              <a:xfrm>
                <a:off x="5042417" y="2064461"/>
                <a:ext cx="6821739" cy="983539"/>
              </a:xfrm>
              <a:prstGeom prst="rect">
                <a:avLst/>
              </a:prstGeom>
              <a:blipFill>
                <a:blip r:embed="rId6"/>
                <a:stretch>
                  <a:fillRect l="-742"/>
                </a:stretch>
              </a:blipFill>
            </p:spPr>
            <p:txBody>
              <a:bodyPr/>
              <a:lstStyle/>
              <a:p>
                <a:r>
                  <a:rPr lang="en-US">
                    <a:noFill/>
                  </a:rPr>
                  <a:t> </a:t>
                </a:r>
              </a:p>
            </p:txBody>
          </p:sp>
        </mc:Fallback>
      </mc:AlternateContent>
      <p:cxnSp>
        <p:nvCxnSpPr>
          <p:cNvPr id="14" name="Straight Arrow Connector 13">
            <a:extLst>
              <a:ext uri="{FF2B5EF4-FFF2-40B4-BE49-F238E27FC236}">
                <a16:creationId xmlns:a16="http://schemas.microsoft.com/office/drawing/2014/main" id="{70AFEA07-9DE2-A0BB-CEAC-B6FFA573312F}"/>
              </a:ext>
            </a:extLst>
          </p:cNvPr>
          <p:cNvCxnSpPr>
            <a:cxnSpLocks/>
          </p:cNvCxnSpPr>
          <p:nvPr/>
        </p:nvCxnSpPr>
        <p:spPr>
          <a:xfrm>
            <a:off x="1997034" y="3297382"/>
            <a:ext cx="0" cy="1872013"/>
          </a:xfrm>
          <a:prstGeom prst="straightConnector1">
            <a:avLst/>
          </a:prstGeom>
          <a:ln w="63500">
            <a:solidFill>
              <a:schemeClr val="accent5"/>
            </a:solidFill>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10710C3E-8824-18F1-0968-B4E60257C201}"/>
                  </a:ext>
                </a:extLst>
              </p:cNvPr>
              <p:cNvSpPr txBox="1"/>
              <p:nvPr/>
            </p:nvSpPr>
            <p:spPr>
              <a:xfrm>
                <a:off x="1925201" y="3974538"/>
                <a:ext cx="645436"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b="1" i="1" dirty="0" smtClean="0">
                              <a:solidFill>
                                <a:schemeClr val="accent5"/>
                              </a:solidFill>
                              <a:latin typeface="Cambria Math" panose="02040503050406030204" pitchFamily="18" charset="0"/>
                            </a:rPr>
                          </m:ctrlPr>
                        </m:sSubPr>
                        <m:e>
                          <m:r>
                            <a:rPr lang="en-GB" b="1" i="1" dirty="0" smtClean="0">
                              <a:solidFill>
                                <a:schemeClr val="accent5"/>
                              </a:solidFill>
                              <a:latin typeface="Cambria Math" panose="02040503050406030204" pitchFamily="18" charset="0"/>
                            </a:rPr>
                            <m:t>𝜽</m:t>
                          </m:r>
                        </m:e>
                        <m:sub>
                          <m:r>
                            <a:rPr lang="en-GB" b="1" i="1" dirty="0" smtClean="0">
                              <a:solidFill>
                                <a:schemeClr val="accent5"/>
                              </a:solidFill>
                              <a:latin typeface="Cambria Math" panose="02040503050406030204" pitchFamily="18" charset="0"/>
                            </a:rPr>
                            <m:t>𝟐𝟑</m:t>
                          </m:r>
                        </m:sub>
                      </m:sSub>
                    </m:oMath>
                  </m:oMathPara>
                </a14:m>
                <a:endParaRPr lang="en-US" b="1" dirty="0">
                  <a:solidFill>
                    <a:schemeClr val="accent5"/>
                  </a:solidFill>
                </a:endParaRPr>
              </a:p>
            </p:txBody>
          </p:sp>
        </mc:Choice>
        <mc:Fallback xmlns="">
          <p:sp>
            <p:nvSpPr>
              <p:cNvPr id="15" name="TextBox 14">
                <a:extLst>
                  <a:ext uri="{FF2B5EF4-FFF2-40B4-BE49-F238E27FC236}">
                    <a16:creationId xmlns:a16="http://schemas.microsoft.com/office/drawing/2014/main" id="{10710C3E-8824-18F1-0968-B4E60257C201}"/>
                  </a:ext>
                </a:extLst>
              </p:cNvPr>
              <p:cNvSpPr txBox="1">
                <a:spLocks noRot="1" noChangeAspect="1" noMove="1" noResize="1" noEditPoints="1" noAdjustHandles="1" noChangeArrowheads="1" noChangeShapeType="1" noTextEdit="1"/>
              </p:cNvSpPr>
              <p:nvPr/>
            </p:nvSpPr>
            <p:spPr>
              <a:xfrm>
                <a:off x="1925201" y="3974538"/>
                <a:ext cx="645436" cy="369332"/>
              </a:xfrm>
              <a:prstGeom prst="rect">
                <a:avLst/>
              </a:prstGeom>
              <a:blipFill>
                <a:blip r:embed="rId7"/>
                <a:stretch>
                  <a:fillRect/>
                </a:stretch>
              </a:blipFill>
            </p:spPr>
            <p:txBody>
              <a:bodyPr/>
              <a:lstStyle/>
              <a:p>
                <a:r>
                  <a:rPr lang="en-US">
                    <a:noFill/>
                  </a:rPr>
                  <a:t> </a:t>
                </a:r>
              </a:p>
            </p:txBody>
          </p:sp>
        </mc:Fallback>
      </mc:AlternateContent>
      <p:sp>
        <p:nvSpPr>
          <p:cNvPr id="17" name="Rounded Rectangle 16">
            <a:extLst>
              <a:ext uri="{FF2B5EF4-FFF2-40B4-BE49-F238E27FC236}">
                <a16:creationId xmlns:a16="http://schemas.microsoft.com/office/drawing/2014/main" id="{BDF72CEB-4420-0E3B-8D9E-1B5BA1237EC6}"/>
              </a:ext>
            </a:extLst>
          </p:cNvPr>
          <p:cNvSpPr/>
          <p:nvPr/>
        </p:nvSpPr>
        <p:spPr>
          <a:xfrm>
            <a:off x="8871973" y="2400300"/>
            <a:ext cx="576827" cy="406453"/>
          </a:xfrm>
          <a:prstGeom prst="roundRect">
            <a:avLst/>
          </a:prstGeom>
          <a:solidFill>
            <a:schemeClr val="accent5">
              <a:alpha val="24000"/>
            </a:schemeClr>
          </a:solidFill>
          <a:ln w="730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ounded Rectangle 17">
            <a:extLst>
              <a:ext uri="{FF2B5EF4-FFF2-40B4-BE49-F238E27FC236}">
                <a16:creationId xmlns:a16="http://schemas.microsoft.com/office/drawing/2014/main" id="{799EDB9A-433A-C135-FFCC-09B3B0EE76F7}"/>
              </a:ext>
            </a:extLst>
          </p:cNvPr>
          <p:cNvSpPr/>
          <p:nvPr/>
        </p:nvSpPr>
        <p:spPr>
          <a:xfrm>
            <a:off x="10426723" y="2092384"/>
            <a:ext cx="831827" cy="406453"/>
          </a:xfrm>
          <a:prstGeom prst="roundRect">
            <a:avLst/>
          </a:prstGeom>
          <a:solidFill>
            <a:schemeClr val="accent3">
              <a:alpha val="24000"/>
            </a:schemeClr>
          </a:solidFill>
          <a:ln w="730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ounded Rectangle 18">
            <a:extLst>
              <a:ext uri="{FF2B5EF4-FFF2-40B4-BE49-F238E27FC236}">
                <a16:creationId xmlns:a16="http://schemas.microsoft.com/office/drawing/2014/main" id="{59983D8C-C3D5-EF4D-EE07-E8770A4D937E}"/>
              </a:ext>
            </a:extLst>
          </p:cNvPr>
          <p:cNvSpPr/>
          <p:nvPr/>
        </p:nvSpPr>
        <p:spPr>
          <a:xfrm>
            <a:off x="11288286" y="2001167"/>
            <a:ext cx="394509" cy="1110125"/>
          </a:xfrm>
          <a:prstGeom prst="roundRect">
            <a:avLst/>
          </a:prstGeom>
          <a:noFill/>
          <a:ln w="60325">
            <a:solidFill>
              <a:srgbClr val="004C97">
                <a:alpha val="84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Straight Connector 22">
            <a:extLst>
              <a:ext uri="{FF2B5EF4-FFF2-40B4-BE49-F238E27FC236}">
                <a16:creationId xmlns:a16="http://schemas.microsoft.com/office/drawing/2014/main" id="{A056A154-C497-3A34-CD97-9EA5C1FA2ECA}"/>
              </a:ext>
            </a:extLst>
          </p:cNvPr>
          <p:cNvCxnSpPr/>
          <p:nvPr/>
        </p:nvCxnSpPr>
        <p:spPr>
          <a:xfrm flipH="1">
            <a:off x="9918915" y="3111292"/>
            <a:ext cx="1369371" cy="860038"/>
          </a:xfrm>
          <a:prstGeom prst="line">
            <a:avLst/>
          </a:prstGeom>
          <a:ln w="60325"/>
        </p:spPr>
        <p:style>
          <a:lnRef idx="2">
            <a:schemeClr val="accent1"/>
          </a:lnRef>
          <a:fillRef idx="0">
            <a:schemeClr val="accent1"/>
          </a:fillRef>
          <a:effectRef idx="1">
            <a:schemeClr val="accent1"/>
          </a:effectRef>
          <a:fontRef idx="minor">
            <a:schemeClr val="tx1"/>
          </a:fontRef>
        </p:style>
      </p:cxnSp>
      <p:sp>
        <p:nvSpPr>
          <p:cNvPr id="29" name="TextBox 28">
            <a:extLst>
              <a:ext uri="{FF2B5EF4-FFF2-40B4-BE49-F238E27FC236}">
                <a16:creationId xmlns:a16="http://schemas.microsoft.com/office/drawing/2014/main" id="{F326CC99-6356-A07F-4093-E2BA0105809B}"/>
              </a:ext>
            </a:extLst>
          </p:cNvPr>
          <p:cNvSpPr txBox="1"/>
          <p:nvPr/>
        </p:nvSpPr>
        <p:spPr>
          <a:xfrm>
            <a:off x="4975722" y="4092061"/>
            <a:ext cx="7439186" cy="830997"/>
          </a:xfrm>
          <a:prstGeom prst="rect">
            <a:avLst/>
          </a:prstGeom>
          <a:noFill/>
        </p:spPr>
        <p:txBody>
          <a:bodyPr wrap="square">
            <a:spAutoFit/>
          </a:bodyPr>
          <a:lstStyle/>
          <a:p>
            <a:r>
              <a:rPr lang="en-US" sz="2400" dirty="0">
                <a:latin typeface="Avenir Next" panose="020B0503020202020204" pitchFamily="34" charset="0"/>
              </a:rPr>
              <a:t>Fixed L: Distance between near and far detectors.</a:t>
            </a:r>
          </a:p>
          <a:p>
            <a:r>
              <a:rPr lang="en-US" sz="2400" dirty="0">
                <a:latin typeface="Avenir Next" panose="020B0503020202020204" pitchFamily="34" charset="0"/>
              </a:rPr>
              <a:t>Need to know E.</a:t>
            </a:r>
            <a:endParaRPr lang="en-US" sz="2400" dirty="0"/>
          </a:p>
        </p:txBody>
      </p:sp>
      <p:sp>
        <p:nvSpPr>
          <p:cNvPr id="30" name="Rounded Rectangle 29">
            <a:extLst>
              <a:ext uri="{FF2B5EF4-FFF2-40B4-BE49-F238E27FC236}">
                <a16:creationId xmlns:a16="http://schemas.microsoft.com/office/drawing/2014/main" id="{155D42EE-66CA-5FF4-A89E-94D9EF66B823}"/>
              </a:ext>
            </a:extLst>
          </p:cNvPr>
          <p:cNvSpPr/>
          <p:nvPr/>
        </p:nvSpPr>
        <p:spPr>
          <a:xfrm>
            <a:off x="4869405" y="3971330"/>
            <a:ext cx="7190789" cy="1110125"/>
          </a:xfrm>
          <a:prstGeom prst="roundRect">
            <a:avLst/>
          </a:prstGeom>
          <a:noFill/>
          <a:ln w="60325">
            <a:solidFill>
              <a:srgbClr val="004C97">
                <a:alpha val="84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468259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035209-1A13-E147-3C04-D50B1EFF48C5}"/>
            </a:ext>
          </a:extLst>
        </p:cNvPr>
        <p:cNvGrpSpPr/>
        <p:nvPr/>
      </p:nvGrpSpPr>
      <p:grpSpPr>
        <a:xfrm>
          <a:off x="0" y="0"/>
          <a:ext cx="0" cy="0"/>
          <a:chOff x="0" y="0"/>
          <a:chExt cx="0" cy="0"/>
        </a:xfrm>
      </p:grpSpPr>
      <p:sp>
        <p:nvSpPr>
          <p:cNvPr id="28" name="Rounded Rectangle 27">
            <a:extLst>
              <a:ext uri="{FF2B5EF4-FFF2-40B4-BE49-F238E27FC236}">
                <a16:creationId xmlns:a16="http://schemas.microsoft.com/office/drawing/2014/main" id="{DE60CD42-553A-1A2B-BBD4-1046530DBDF9}"/>
              </a:ext>
            </a:extLst>
          </p:cNvPr>
          <p:cNvSpPr/>
          <p:nvPr/>
        </p:nvSpPr>
        <p:spPr>
          <a:xfrm>
            <a:off x="401120" y="5203236"/>
            <a:ext cx="5239438" cy="1237860"/>
          </a:xfrm>
          <a:prstGeom prst="roundRect">
            <a:avLst/>
          </a:prstGeom>
          <a:noFill/>
          <a:ln w="73025">
            <a:solidFill>
              <a:schemeClr val="accent1">
                <a:alpha val="84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Slide Number Placeholder 19">
            <a:extLst>
              <a:ext uri="{FF2B5EF4-FFF2-40B4-BE49-F238E27FC236}">
                <a16:creationId xmlns:a16="http://schemas.microsoft.com/office/drawing/2014/main" id="{F44294D8-A0AC-3109-D3BE-74631749E79A}"/>
              </a:ext>
            </a:extLst>
          </p:cNvPr>
          <p:cNvSpPr>
            <a:spLocks noGrp="1"/>
          </p:cNvSpPr>
          <p:nvPr>
            <p:ph type="sldNum" sz="quarter" idx="12"/>
          </p:nvPr>
        </p:nvSpPr>
        <p:spPr/>
        <p:txBody>
          <a:bodyPr/>
          <a:lstStyle/>
          <a:p>
            <a:fld id="{93449C41-28D8-214C-95E9-2FFE65FC1517}" type="slidenum">
              <a:rPr lang="en-US" smtClean="0"/>
              <a:t>14</a:t>
            </a:fld>
            <a:endParaRPr lang="en-US"/>
          </a:p>
        </p:txBody>
      </p:sp>
      <p:sp>
        <p:nvSpPr>
          <p:cNvPr id="24" name="Title 1">
            <a:extLst>
              <a:ext uri="{FF2B5EF4-FFF2-40B4-BE49-F238E27FC236}">
                <a16:creationId xmlns:a16="http://schemas.microsoft.com/office/drawing/2014/main" id="{B298BCF3-9EA5-20EE-2E30-12FF073D4EC3}"/>
              </a:ext>
            </a:extLst>
          </p:cNvPr>
          <p:cNvSpPr>
            <a:spLocks noGrp="1"/>
          </p:cNvSpPr>
          <p:nvPr>
            <p:ph type="title"/>
          </p:nvPr>
        </p:nvSpPr>
        <p:spPr>
          <a:xfrm>
            <a:off x="380445" y="116586"/>
            <a:ext cx="10515600" cy="1325563"/>
          </a:xfrm>
        </p:spPr>
        <p:txBody>
          <a:bodyPr>
            <a:normAutofit/>
          </a:bodyPr>
          <a:lstStyle/>
          <a:p>
            <a:r>
              <a:rPr lang="en-US" sz="4000">
                <a:latin typeface="Avenir Next" panose="020B0503020202020204" pitchFamily="34" charset="0"/>
              </a:rPr>
              <a:t>The NOvA Test Beam Program: Motivation</a:t>
            </a:r>
          </a:p>
        </p:txBody>
      </p:sp>
      <p:sp>
        <p:nvSpPr>
          <p:cNvPr id="27" name="TextBox 26">
            <a:extLst>
              <a:ext uri="{FF2B5EF4-FFF2-40B4-BE49-F238E27FC236}">
                <a16:creationId xmlns:a16="http://schemas.microsoft.com/office/drawing/2014/main" id="{C0DD1D84-700D-847F-DCFA-7B0A05079AB3}"/>
              </a:ext>
            </a:extLst>
          </p:cNvPr>
          <p:cNvSpPr txBox="1"/>
          <p:nvPr/>
        </p:nvSpPr>
        <p:spPr>
          <a:xfrm>
            <a:off x="561557" y="5349128"/>
            <a:ext cx="5196514" cy="1015663"/>
          </a:xfrm>
          <a:prstGeom prst="rect">
            <a:avLst/>
          </a:prstGeom>
          <a:noFill/>
        </p:spPr>
        <p:txBody>
          <a:bodyPr wrap="square" rtlCol="0">
            <a:spAutoFit/>
          </a:bodyPr>
          <a:lstStyle/>
          <a:p>
            <a:pPr>
              <a:buClr>
                <a:schemeClr val="tx1"/>
              </a:buClr>
            </a:pPr>
            <a:r>
              <a:rPr lang="en-GB" sz="2000">
                <a:latin typeface="Avenir Next" panose="020B0503020202020204" pitchFamily="34" charset="0"/>
              </a:rPr>
              <a:t>The Test Beam Program can reduce the largest </a:t>
            </a:r>
            <a:r>
              <a:rPr lang="en-GB" sz="2000" b="1">
                <a:latin typeface="Avenir Next" panose="020B0503020202020204" pitchFamily="34" charset="0"/>
              </a:rPr>
              <a:t>systematic uncertainty </a:t>
            </a:r>
            <a:r>
              <a:rPr lang="en-GB" sz="2000">
                <a:latin typeface="Avenir Next" panose="020B0503020202020204" pitchFamily="34" charset="0"/>
              </a:rPr>
              <a:t>on NOvA measurements.</a:t>
            </a:r>
            <a:endParaRPr lang="en-US" sz="2000">
              <a:latin typeface="Avenir Next" panose="020B0503020202020204" pitchFamily="34" charset="0"/>
            </a:endParaRPr>
          </a:p>
        </p:txBody>
      </p:sp>
      <p:grpSp>
        <p:nvGrpSpPr>
          <p:cNvPr id="35" name="Group 34">
            <a:extLst>
              <a:ext uri="{FF2B5EF4-FFF2-40B4-BE49-F238E27FC236}">
                <a16:creationId xmlns:a16="http://schemas.microsoft.com/office/drawing/2014/main" id="{D6135457-98F0-ADE2-CD6B-6F2F790A4BDB}"/>
              </a:ext>
            </a:extLst>
          </p:cNvPr>
          <p:cNvGrpSpPr/>
          <p:nvPr/>
        </p:nvGrpSpPr>
        <p:grpSpPr>
          <a:xfrm>
            <a:off x="5918508" y="5314320"/>
            <a:ext cx="6043746" cy="1015692"/>
            <a:chOff x="5898631" y="5203236"/>
            <a:chExt cx="6043746" cy="1015692"/>
          </a:xfrm>
        </p:grpSpPr>
        <p:sp>
          <p:nvSpPr>
            <p:cNvPr id="31" name="Rounded Rectangle 30">
              <a:extLst>
                <a:ext uri="{FF2B5EF4-FFF2-40B4-BE49-F238E27FC236}">
                  <a16:creationId xmlns:a16="http://schemas.microsoft.com/office/drawing/2014/main" id="{3847C418-B420-8F53-B1A5-14C7EE15890D}"/>
                </a:ext>
              </a:extLst>
            </p:cNvPr>
            <p:cNvSpPr/>
            <p:nvPr/>
          </p:nvSpPr>
          <p:spPr>
            <a:xfrm>
              <a:off x="5898631" y="5203236"/>
              <a:ext cx="6014945" cy="1015692"/>
            </a:xfrm>
            <a:prstGeom prst="roundRect">
              <a:avLst/>
            </a:prstGeom>
            <a:solidFill>
              <a:schemeClr val="accent1">
                <a:alpha val="12000"/>
              </a:schemeClr>
            </a:solidFill>
            <a:ln w="730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1B9D679D-4715-CD7C-4AE9-8AA6D887EDBF}"/>
                </a:ext>
              </a:extLst>
            </p:cNvPr>
            <p:cNvSpPr txBox="1"/>
            <p:nvPr/>
          </p:nvSpPr>
          <p:spPr>
            <a:xfrm>
              <a:off x="5998667" y="5252037"/>
              <a:ext cx="5943710" cy="923330"/>
            </a:xfrm>
            <a:prstGeom prst="rect">
              <a:avLst/>
            </a:prstGeom>
            <a:noFill/>
          </p:spPr>
          <p:txBody>
            <a:bodyPr wrap="square">
              <a:spAutoFit/>
            </a:bodyPr>
            <a:lstStyle/>
            <a:p>
              <a:r>
                <a:rPr lang="en-US" dirty="0"/>
                <a:t>Goals:</a:t>
              </a:r>
            </a:p>
            <a:p>
              <a:pPr marL="285750" indent="-285750">
                <a:buFont typeface="Arial" panose="020B0604020202020204" pitchFamily="34" charset="0"/>
                <a:buChar char="•"/>
              </a:pPr>
              <a:r>
                <a:rPr lang="en-US" dirty="0"/>
                <a:t>Improve NOvA detector calibration.</a:t>
              </a:r>
            </a:p>
            <a:p>
              <a:pPr marL="285750" indent="-285750">
                <a:buFont typeface="Arial" panose="020B0604020202020204" pitchFamily="34" charset="0"/>
                <a:buChar char="•"/>
              </a:pPr>
              <a:r>
                <a:rPr lang="en-US" dirty="0"/>
                <a:t>Improve detector response and energy reconstruction.</a:t>
              </a:r>
            </a:p>
          </p:txBody>
        </p:sp>
      </p:grpSp>
      <p:pic>
        <p:nvPicPr>
          <p:cNvPr id="34" name="Picture 33" descr="A blue and black logo&#10;&#10;Description automatically generated">
            <a:extLst>
              <a:ext uri="{FF2B5EF4-FFF2-40B4-BE49-F238E27FC236}">
                <a16:creationId xmlns:a16="http://schemas.microsoft.com/office/drawing/2014/main" id="{79D549B4-DB06-61D5-FC07-BD271A0402E3}"/>
              </a:ext>
            </a:extLst>
          </p:cNvPr>
          <p:cNvPicPr>
            <a:picLocks noChangeAspect="1"/>
          </p:cNvPicPr>
          <p:nvPr/>
        </p:nvPicPr>
        <p:blipFill>
          <a:blip r:embed="rId3"/>
          <a:stretch>
            <a:fillRect/>
          </a:stretch>
        </p:blipFill>
        <p:spPr>
          <a:xfrm>
            <a:off x="10715137" y="-88583"/>
            <a:ext cx="1470729" cy="1136472"/>
          </a:xfrm>
          <a:prstGeom prst="rect">
            <a:avLst/>
          </a:prstGeom>
        </p:spPr>
      </p:pic>
      <p:grpSp>
        <p:nvGrpSpPr>
          <p:cNvPr id="2" name="Group 1">
            <a:extLst>
              <a:ext uri="{FF2B5EF4-FFF2-40B4-BE49-F238E27FC236}">
                <a16:creationId xmlns:a16="http://schemas.microsoft.com/office/drawing/2014/main" id="{E14EC8F7-C2E8-AB17-D1EF-B7CAEB37C442}"/>
              </a:ext>
            </a:extLst>
          </p:cNvPr>
          <p:cNvGrpSpPr>
            <a:grpSpLocks noChangeAspect="1"/>
          </p:cNvGrpSpPr>
          <p:nvPr/>
        </p:nvGrpSpPr>
        <p:grpSpPr>
          <a:xfrm>
            <a:off x="106325" y="1281295"/>
            <a:ext cx="12115222" cy="3545434"/>
            <a:chOff x="300019" y="296351"/>
            <a:chExt cx="15953787" cy="4668763"/>
          </a:xfrm>
        </p:grpSpPr>
        <p:pic>
          <p:nvPicPr>
            <p:cNvPr id="4" name="Picture 3">
              <a:extLst>
                <a:ext uri="{FF2B5EF4-FFF2-40B4-BE49-F238E27FC236}">
                  <a16:creationId xmlns:a16="http://schemas.microsoft.com/office/drawing/2014/main" id="{35D5088F-9003-6590-B8CF-5241F07ADC7B}"/>
                </a:ext>
              </a:extLst>
            </p:cNvPr>
            <p:cNvPicPr>
              <a:picLocks noChangeAspect="1"/>
            </p:cNvPicPr>
            <p:nvPr/>
          </p:nvPicPr>
          <p:blipFill rotWithShape="1">
            <a:blip r:embed="rId4"/>
            <a:srcRect b="33898"/>
            <a:stretch/>
          </p:blipFill>
          <p:spPr>
            <a:xfrm rot="5400000">
              <a:off x="11773687" y="243090"/>
              <a:ext cx="4426857" cy="4533380"/>
            </a:xfrm>
            <a:prstGeom prst="rect">
              <a:avLst/>
            </a:prstGeom>
          </p:spPr>
        </p:pic>
        <p:pic>
          <p:nvPicPr>
            <p:cNvPr id="5" name="Picture 4">
              <a:extLst>
                <a:ext uri="{FF2B5EF4-FFF2-40B4-BE49-F238E27FC236}">
                  <a16:creationId xmlns:a16="http://schemas.microsoft.com/office/drawing/2014/main" id="{0A8D5CE5-633E-886C-9F2C-B7577B4B2003}"/>
                </a:ext>
              </a:extLst>
            </p:cNvPr>
            <p:cNvPicPr>
              <a:picLocks noChangeAspect="1"/>
            </p:cNvPicPr>
            <p:nvPr/>
          </p:nvPicPr>
          <p:blipFill rotWithShape="1">
            <a:blip r:embed="rId5"/>
            <a:srcRect b="33896"/>
            <a:stretch/>
          </p:blipFill>
          <p:spPr>
            <a:xfrm rot="5400000">
              <a:off x="7225794" y="243091"/>
              <a:ext cx="4426857" cy="4533379"/>
            </a:xfrm>
            <a:prstGeom prst="rect">
              <a:avLst/>
            </a:prstGeom>
          </p:spPr>
        </p:pic>
        <p:pic>
          <p:nvPicPr>
            <p:cNvPr id="6" name="Picture 5">
              <a:extLst>
                <a:ext uri="{FF2B5EF4-FFF2-40B4-BE49-F238E27FC236}">
                  <a16:creationId xmlns:a16="http://schemas.microsoft.com/office/drawing/2014/main" id="{6AEEB0EA-307B-CBE2-B10D-EBE61B04B18F}"/>
                </a:ext>
              </a:extLst>
            </p:cNvPr>
            <p:cNvPicPr>
              <a:picLocks noChangeAspect="1"/>
            </p:cNvPicPr>
            <p:nvPr/>
          </p:nvPicPr>
          <p:blipFill>
            <a:blip r:embed="rId6"/>
            <a:stretch>
              <a:fillRect/>
            </a:stretch>
          </p:blipFill>
          <p:spPr>
            <a:xfrm rot="5400000">
              <a:off x="1394638" y="-798267"/>
              <a:ext cx="4668762" cy="6858000"/>
            </a:xfrm>
            <a:prstGeom prst="rect">
              <a:avLst/>
            </a:prstGeom>
          </p:spPr>
        </p:pic>
        <p:sp>
          <p:nvSpPr>
            <p:cNvPr id="7" name="Rectangle 6">
              <a:extLst>
                <a:ext uri="{FF2B5EF4-FFF2-40B4-BE49-F238E27FC236}">
                  <a16:creationId xmlns:a16="http://schemas.microsoft.com/office/drawing/2014/main" id="{1E6E1D8A-CC89-AA23-0B19-2C2A5551C216}"/>
                </a:ext>
              </a:extLst>
            </p:cNvPr>
            <p:cNvSpPr/>
            <p:nvPr/>
          </p:nvSpPr>
          <p:spPr>
            <a:xfrm>
              <a:off x="7063611" y="802640"/>
              <a:ext cx="158599" cy="318008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870FCF54-883F-F3FD-596D-E0884941F263}"/>
                </a:ext>
              </a:extLst>
            </p:cNvPr>
            <p:cNvSpPr/>
            <p:nvPr/>
          </p:nvSpPr>
          <p:spPr>
            <a:xfrm>
              <a:off x="7049098" y="919740"/>
              <a:ext cx="158599" cy="318008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3" name="Group 12">
            <a:extLst>
              <a:ext uri="{FF2B5EF4-FFF2-40B4-BE49-F238E27FC236}">
                <a16:creationId xmlns:a16="http://schemas.microsoft.com/office/drawing/2014/main" id="{467B33C2-8D30-53A7-F000-F9B69F9647A2}"/>
              </a:ext>
            </a:extLst>
          </p:cNvPr>
          <p:cNvGrpSpPr/>
          <p:nvPr/>
        </p:nvGrpSpPr>
        <p:grpSpPr>
          <a:xfrm>
            <a:off x="687220" y="2500266"/>
            <a:ext cx="1225029" cy="324196"/>
            <a:chOff x="1110744" y="1970417"/>
            <a:chExt cx="1572421" cy="324196"/>
          </a:xfrm>
        </p:grpSpPr>
        <p:sp>
          <p:nvSpPr>
            <p:cNvPr id="11" name="Rounded Rectangle 10">
              <a:extLst>
                <a:ext uri="{FF2B5EF4-FFF2-40B4-BE49-F238E27FC236}">
                  <a16:creationId xmlns:a16="http://schemas.microsoft.com/office/drawing/2014/main" id="{DD8040CE-5CCC-7511-EA09-E4B9FE3B6B4A}"/>
                </a:ext>
              </a:extLst>
            </p:cNvPr>
            <p:cNvSpPr/>
            <p:nvPr/>
          </p:nvSpPr>
          <p:spPr>
            <a:xfrm>
              <a:off x="1110745" y="1970417"/>
              <a:ext cx="1572420" cy="311922"/>
            </a:xfrm>
            <a:prstGeom prst="roundRect">
              <a:avLst/>
            </a:prstGeom>
            <a:solidFill>
              <a:srgbClr val="6599CD">
                <a:alpha val="14902"/>
              </a:srgbClr>
            </a:solidFill>
            <a:ln w="381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ounded Rectangle 11">
              <a:extLst>
                <a:ext uri="{FF2B5EF4-FFF2-40B4-BE49-F238E27FC236}">
                  <a16:creationId xmlns:a16="http://schemas.microsoft.com/office/drawing/2014/main" id="{EE302294-1CFA-E267-2D84-FA9676222414}"/>
                </a:ext>
              </a:extLst>
            </p:cNvPr>
            <p:cNvSpPr/>
            <p:nvPr/>
          </p:nvSpPr>
          <p:spPr>
            <a:xfrm>
              <a:off x="1110744" y="1982691"/>
              <a:ext cx="1572420" cy="311922"/>
            </a:xfrm>
            <a:prstGeom prst="roundRect">
              <a:avLst/>
            </a:prstGeom>
            <a:noFill/>
            <a:ln w="38100">
              <a:solidFill>
                <a:srgbClr val="6599C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4" name="Group 13">
            <a:extLst>
              <a:ext uri="{FF2B5EF4-FFF2-40B4-BE49-F238E27FC236}">
                <a16:creationId xmlns:a16="http://schemas.microsoft.com/office/drawing/2014/main" id="{E8716A8F-E1EE-FAD2-434D-5F5E685C23E9}"/>
              </a:ext>
            </a:extLst>
          </p:cNvPr>
          <p:cNvGrpSpPr/>
          <p:nvPr/>
        </p:nvGrpSpPr>
        <p:grpSpPr>
          <a:xfrm>
            <a:off x="647463" y="1627158"/>
            <a:ext cx="1264785" cy="324196"/>
            <a:chOff x="1110744" y="1970417"/>
            <a:chExt cx="1572421" cy="324196"/>
          </a:xfrm>
        </p:grpSpPr>
        <p:sp>
          <p:nvSpPr>
            <p:cNvPr id="15" name="Rounded Rectangle 14">
              <a:extLst>
                <a:ext uri="{FF2B5EF4-FFF2-40B4-BE49-F238E27FC236}">
                  <a16:creationId xmlns:a16="http://schemas.microsoft.com/office/drawing/2014/main" id="{3D400579-C5CE-82D2-F70B-DE287DFA1975}"/>
                </a:ext>
              </a:extLst>
            </p:cNvPr>
            <p:cNvSpPr/>
            <p:nvPr/>
          </p:nvSpPr>
          <p:spPr>
            <a:xfrm>
              <a:off x="1110745" y="1970417"/>
              <a:ext cx="1572420" cy="311922"/>
            </a:xfrm>
            <a:prstGeom prst="roundRect">
              <a:avLst/>
            </a:prstGeom>
            <a:solidFill>
              <a:srgbClr val="6599CD">
                <a:alpha val="14902"/>
              </a:srgbClr>
            </a:solidFill>
            <a:ln w="381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ounded Rectangle 15">
              <a:extLst>
                <a:ext uri="{FF2B5EF4-FFF2-40B4-BE49-F238E27FC236}">
                  <a16:creationId xmlns:a16="http://schemas.microsoft.com/office/drawing/2014/main" id="{11E6408F-BD6B-BDFA-68B6-24E1B6A31015}"/>
                </a:ext>
              </a:extLst>
            </p:cNvPr>
            <p:cNvSpPr/>
            <p:nvPr/>
          </p:nvSpPr>
          <p:spPr>
            <a:xfrm>
              <a:off x="1110744" y="1982691"/>
              <a:ext cx="1572420" cy="311922"/>
            </a:xfrm>
            <a:prstGeom prst="roundRect">
              <a:avLst/>
            </a:prstGeom>
            <a:noFill/>
            <a:ln w="38100">
              <a:solidFill>
                <a:srgbClr val="6599C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8270039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 16">
            <a:extLst>
              <a:ext uri="{FF2B5EF4-FFF2-40B4-BE49-F238E27FC236}">
                <a16:creationId xmlns:a16="http://schemas.microsoft.com/office/drawing/2014/main" id="{85AB8098-54AF-7C69-A3C8-25F2EE3CCEFE}"/>
              </a:ext>
            </a:extLst>
          </p:cNvPr>
          <p:cNvGrpSpPr/>
          <p:nvPr/>
        </p:nvGrpSpPr>
        <p:grpSpPr>
          <a:xfrm>
            <a:off x="393023" y="624382"/>
            <a:ext cx="7825621" cy="6419455"/>
            <a:chOff x="579633" y="624382"/>
            <a:chExt cx="7825621" cy="6419455"/>
          </a:xfrm>
        </p:grpSpPr>
        <p:pic>
          <p:nvPicPr>
            <p:cNvPr id="7" name="Content Placeholder 6" descr="A diagram of a circular object with text&#10;&#10;Description automatically generated">
              <a:extLst>
                <a:ext uri="{FF2B5EF4-FFF2-40B4-BE49-F238E27FC236}">
                  <a16:creationId xmlns:a16="http://schemas.microsoft.com/office/drawing/2014/main" id="{C97EB285-3E39-D02F-A21F-8D4888947D6A}"/>
                </a:ext>
              </a:extLst>
            </p:cNvPr>
            <p:cNvPicPr>
              <a:picLocks noGrp="1" noChangeAspect="1"/>
            </p:cNvPicPr>
            <p:nvPr>
              <p:ph idx="1"/>
            </p:nvPr>
          </p:nvPicPr>
          <p:blipFill>
            <a:blip r:embed="rId3"/>
            <a:stretch>
              <a:fillRect/>
            </a:stretch>
          </p:blipFill>
          <p:spPr>
            <a:xfrm>
              <a:off x="579633" y="624382"/>
              <a:ext cx="7825621" cy="6419455"/>
            </a:xfrm>
          </p:spPr>
        </p:pic>
        <p:sp>
          <p:nvSpPr>
            <p:cNvPr id="13" name="Rectangle 12">
              <a:extLst>
                <a:ext uri="{FF2B5EF4-FFF2-40B4-BE49-F238E27FC236}">
                  <a16:creationId xmlns:a16="http://schemas.microsoft.com/office/drawing/2014/main" id="{9185B55A-579B-E4F9-9DF7-D705A33A1332}"/>
                </a:ext>
              </a:extLst>
            </p:cNvPr>
            <p:cNvSpPr>
              <a:spLocks/>
            </p:cNvSpPr>
            <p:nvPr/>
          </p:nvSpPr>
          <p:spPr>
            <a:xfrm>
              <a:off x="1136543" y="5003869"/>
              <a:ext cx="577755" cy="48222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DB7EB345-4FC8-9063-C515-EDA40E98497E}"/>
                </a:ext>
              </a:extLst>
            </p:cNvPr>
            <p:cNvSpPr>
              <a:spLocks/>
            </p:cNvSpPr>
            <p:nvPr/>
          </p:nvSpPr>
          <p:spPr>
            <a:xfrm>
              <a:off x="1300420" y="4865903"/>
              <a:ext cx="577755" cy="48222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 name="Slide Number Placeholder 3">
            <a:extLst>
              <a:ext uri="{FF2B5EF4-FFF2-40B4-BE49-F238E27FC236}">
                <a16:creationId xmlns:a16="http://schemas.microsoft.com/office/drawing/2014/main" id="{7F992BCC-A600-F9ED-742B-96665E527CCE}"/>
              </a:ext>
            </a:extLst>
          </p:cNvPr>
          <p:cNvSpPr>
            <a:spLocks noGrp="1"/>
          </p:cNvSpPr>
          <p:nvPr>
            <p:ph type="sldNum" sz="quarter" idx="12"/>
          </p:nvPr>
        </p:nvSpPr>
        <p:spPr/>
        <p:txBody>
          <a:bodyPr/>
          <a:lstStyle/>
          <a:p>
            <a:fld id="{93449C41-28D8-214C-95E9-2FFE65FC1517}" type="slidenum">
              <a:rPr lang="en-US" smtClean="0"/>
              <a:t>15</a:t>
            </a:fld>
            <a:endParaRPr lang="en-US"/>
          </a:p>
        </p:txBody>
      </p:sp>
      <p:sp>
        <p:nvSpPr>
          <p:cNvPr id="5" name="TextBox 4">
            <a:extLst>
              <a:ext uri="{FF2B5EF4-FFF2-40B4-BE49-F238E27FC236}">
                <a16:creationId xmlns:a16="http://schemas.microsoft.com/office/drawing/2014/main" id="{476AAB8D-EDB1-479D-553F-17C142987D16}"/>
              </a:ext>
            </a:extLst>
          </p:cNvPr>
          <p:cNvSpPr txBox="1"/>
          <p:nvPr/>
        </p:nvSpPr>
        <p:spPr>
          <a:xfrm>
            <a:off x="2506133" y="-369332"/>
            <a:ext cx="1685077" cy="369332"/>
          </a:xfrm>
          <a:prstGeom prst="rect">
            <a:avLst/>
          </a:prstGeom>
          <a:noFill/>
        </p:spPr>
        <p:txBody>
          <a:bodyPr wrap="none" rtlCol="0">
            <a:spAutoFit/>
          </a:bodyPr>
          <a:lstStyle/>
          <a:p>
            <a:r>
              <a:rPr lang="en-US"/>
              <a:t>Is this needed?</a:t>
            </a:r>
          </a:p>
        </p:txBody>
      </p:sp>
      <p:sp>
        <p:nvSpPr>
          <p:cNvPr id="10" name="Title 1">
            <a:extLst>
              <a:ext uri="{FF2B5EF4-FFF2-40B4-BE49-F238E27FC236}">
                <a16:creationId xmlns:a16="http://schemas.microsoft.com/office/drawing/2014/main" id="{3C8EA5FC-5A1A-052D-1E7E-5CBD24FC76C7}"/>
              </a:ext>
            </a:extLst>
          </p:cNvPr>
          <p:cNvSpPr txBox="1">
            <a:spLocks/>
          </p:cNvSpPr>
          <p:nvPr/>
        </p:nvSpPr>
        <p:spPr>
          <a:xfrm>
            <a:off x="380445" y="116586"/>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00" err="1">
                <a:latin typeface="Avenir Next" panose="020B0503020202020204" pitchFamily="34" charset="0"/>
              </a:rPr>
              <a:t>MCenter</a:t>
            </a:r>
            <a:r>
              <a:rPr lang="en-US" sz="4000">
                <a:latin typeface="Avenir Next" panose="020B0503020202020204" pitchFamily="34" charset="0"/>
              </a:rPr>
              <a:t> Beam </a:t>
            </a:r>
          </a:p>
        </p:txBody>
      </p:sp>
      <p:sp>
        <p:nvSpPr>
          <p:cNvPr id="16" name="TextBox 15">
            <a:extLst>
              <a:ext uri="{FF2B5EF4-FFF2-40B4-BE49-F238E27FC236}">
                <a16:creationId xmlns:a16="http://schemas.microsoft.com/office/drawing/2014/main" id="{8852A70E-8BF7-ABEE-0041-694FBFAD69DD}"/>
              </a:ext>
            </a:extLst>
          </p:cNvPr>
          <p:cNvSpPr txBox="1"/>
          <p:nvPr/>
        </p:nvSpPr>
        <p:spPr>
          <a:xfrm>
            <a:off x="243656" y="4706370"/>
            <a:ext cx="1550586" cy="1077218"/>
          </a:xfrm>
          <a:prstGeom prst="rect">
            <a:avLst/>
          </a:prstGeom>
          <a:noFill/>
        </p:spPr>
        <p:txBody>
          <a:bodyPr wrap="square">
            <a:spAutoFit/>
          </a:bodyPr>
          <a:lstStyle/>
          <a:p>
            <a:r>
              <a:rPr lang="en-US" sz="1600"/>
              <a:t>Fixed target experiments, Test Beam facility</a:t>
            </a:r>
          </a:p>
        </p:txBody>
      </p:sp>
      <p:sp>
        <p:nvSpPr>
          <p:cNvPr id="18" name="Rounded Rectangle 17">
            <a:extLst>
              <a:ext uri="{FF2B5EF4-FFF2-40B4-BE49-F238E27FC236}">
                <a16:creationId xmlns:a16="http://schemas.microsoft.com/office/drawing/2014/main" id="{595F79B5-7889-BF90-3369-C3EE72C0635C}"/>
              </a:ext>
            </a:extLst>
          </p:cNvPr>
          <p:cNvSpPr/>
          <p:nvPr/>
        </p:nvSpPr>
        <p:spPr>
          <a:xfrm>
            <a:off x="190229" y="4643835"/>
            <a:ext cx="1399451" cy="1170749"/>
          </a:xfrm>
          <a:prstGeom prst="roundRect">
            <a:avLst/>
          </a:prstGeom>
          <a:solidFill>
            <a:srgbClr val="D4124F">
              <a:alpha val="20265"/>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a:extLst>
              <a:ext uri="{FF2B5EF4-FFF2-40B4-BE49-F238E27FC236}">
                <a16:creationId xmlns:a16="http://schemas.microsoft.com/office/drawing/2014/main" id="{C650E5F1-E891-4AF6-D8AA-81EF995432CC}"/>
              </a:ext>
            </a:extLst>
          </p:cNvPr>
          <p:cNvGrpSpPr/>
          <p:nvPr/>
        </p:nvGrpSpPr>
        <p:grpSpPr>
          <a:xfrm>
            <a:off x="7847539" y="1661706"/>
            <a:ext cx="4154232" cy="4365367"/>
            <a:chOff x="7844935" y="1110529"/>
            <a:chExt cx="4154232" cy="4365367"/>
          </a:xfrm>
        </p:grpSpPr>
        <p:sp>
          <p:nvSpPr>
            <p:cNvPr id="20" name="TextBox 19">
              <a:extLst>
                <a:ext uri="{FF2B5EF4-FFF2-40B4-BE49-F238E27FC236}">
                  <a16:creationId xmlns:a16="http://schemas.microsoft.com/office/drawing/2014/main" id="{E70248E6-C0AB-C2CA-0316-443BB1F64775}"/>
                </a:ext>
              </a:extLst>
            </p:cNvPr>
            <p:cNvSpPr txBox="1"/>
            <p:nvPr/>
          </p:nvSpPr>
          <p:spPr>
            <a:xfrm>
              <a:off x="7844935" y="1382103"/>
              <a:ext cx="4154232" cy="646331"/>
            </a:xfrm>
            <a:prstGeom prst="rect">
              <a:avLst/>
            </a:prstGeom>
            <a:noFill/>
          </p:spPr>
          <p:txBody>
            <a:bodyPr wrap="square">
              <a:spAutoFit/>
            </a:bodyPr>
            <a:lstStyle/>
            <a:p>
              <a:pPr algn="ctr"/>
              <a:r>
                <a:rPr lang="en-US" dirty="0"/>
                <a:t>120 GeV/c protons from the Main Injector interact with a primary target.</a:t>
              </a:r>
            </a:p>
          </p:txBody>
        </p:sp>
        <p:cxnSp>
          <p:nvCxnSpPr>
            <p:cNvPr id="22" name="Straight Arrow Connector 21">
              <a:extLst>
                <a:ext uri="{FF2B5EF4-FFF2-40B4-BE49-F238E27FC236}">
                  <a16:creationId xmlns:a16="http://schemas.microsoft.com/office/drawing/2014/main" id="{F0D46545-310D-4645-DDC9-2A405CB114EB}"/>
                </a:ext>
              </a:extLst>
            </p:cNvPr>
            <p:cNvCxnSpPr>
              <a:cxnSpLocks/>
            </p:cNvCxnSpPr>
            <p:nvPr/>
          </p:nvCxnSpPr>
          <p:spPr>
            <a:xfrm>
              <a:off x="9922051" y="2116780"/>
              <a:ext cx="5720" cy="371631"/>
            </a:xfrm>
            <a:prstGeom prst="straightConnector1">
              <a:avLst/>
            </a:prstGeom>
            <a:ln w="25400">
              <a:tailEnd type="triangle"/>
            </a:ln>
          </p:spPr>
          <p:style>
            <a:lnRef idx="2">
              <a:schemeClr val="dk1"/>
            </a:lnRef>
            <a:fillRef idx="0">
              <a:schemeClr val="dk1"/>
            </a:fillRef>
            <a:effectRef idx="1">
              <a:schemeClr val="dk1"/>
            </a:effectRef>
            <a:fontRef idx="minor">
              <a:schemeClr val="tx1"/>
            </a:fontRef>
          </p:style>
        </p:cxnSp>
        <p:sp>
          <p:nvSpPr>
            <p:cNvPr id="23" name="TextBox 22">
              <a:extLst>
                <a:ext uri="{FF2B5EF4-FFF2-40B4-BE49-F238E27FC236}">
                  <a16:creationId xmlns:a16="http://schemas.microsoft.com/office/drawing/2014/main" id="{14BF703E-05AB-9ED2-9139-FCA655604174}"/>
                </a:ext>
              </a:extLst>
            </p:cNvPr>
            <p:cNvSpPr txBox="1"/>
            <p:nvPr/>
          </p:nvSpPr>
          <p:spPr>
            <a:xfrm>
              <a:off x="7844935" y="2586341"/>
              <a:ext cx="4154232" cy="646331"/>
            </a:xfrm>
            <a:prstGeom prst="rect">
              <a:avLst/>
            </a:prstGeom>
            <a:noFill/>
          </p:spPr>
          <p:txBody>
            <a:bodyPr wrap="square">
              <a:spAutoFit/>
            </a:bodyPr>
            <a:lstStyle/>
            <a:p>
              <a:pPr algn="ctr"/>
              <a:r>
                <a:rPr lang="en-US"/>
                <a:t>Secondary beam of 64 GeV/c protons and </a:t>
              </a:r>
              <a:r>
                <a:rPr lang="en-US" err="1"/>
                <a:t>pions</a:t>
              </a:r>
              <a:r>
                <a:rPr lang="en-US"/>
                <a:t>.</a:t>
              </a:r>
            </a:p>
          </p:txBody>
        </p:sp>
        <p:cxnSp>
          <p:nvCxnSpPr>
            <p:cNvPr id="24" name="Straight Arrow Connector 23">
              <a:extLst>
                <a:ext uri="{FF2B5EF4-FFF2-40B4-BE49-F238E27FC236}">
                  <a16:creationId xmlns:a16="http://schemas.microsoft.com/office/drawing/2014/main" id="{F85DFDB2-1F59-2141-909A-FAFD1BEFD205}"/>
                </a:ext>
              </a:extLst>
            </p:cNvPr>
            <p:cNvCxnSpPr>
              <a:cxnSpLocks/>
            </p:cNvCxnSpPr>
            <p:nvPr/>
          </p:nvCxnSpPr>
          <p:spPr>
            <a:xfrm>
              <a:off x="9922051" y="3355379"/>
              <a:ext cx="5720" cy="371631"/>
            </a:xfrm>
            <a:prstGeom prst="straightConnector1">
              <a:avLst/>
            </a:prstGeom>
            <a:ln w="25400">
              <a:tailEnd type="triangle"/>
            </a:ln>
          </p:spPr>
          <p:style>
            <a:lnRef idx="2">
              <a:schemeClr val="dk1"/>
            </a:lnRef>
            <a:fillRef idx="0">
              <a:schemeClr val="dk1"/>
            </a:fillRef>
            <a:effectRef idx="1">
              <a:schemeClr val="dk1"/>
            </a:effectRef>
            <a:fontRef idx="minor">
              <a:schemeClr val="tx1"/>
            </a:fontRef>
          </p:style>
        </p:cxnSp>
        <p:sp>
          <p:nvSpPr>
            <p:cNvPr id="25" name="TextBox 24">
              <a:extLst>
                <a:ext uri="{FF2B5EF4-FFF2-40B4-BE49-F238E27FC236}">
                  <a16:creationId xmlns:a16="http://schemas.microsoft.com/office/drawing/2014/main" id="{645AA389-2394-2A03-8A7F-D1AB26679FE9}"/>
                </a:ext>
              </a:extLst>
            </p:cNvPr>
            <p:cNvSpPr txBox="1"/>
            <p:nvPr/>
          </p:nvSpPr>
          <p:spPr>
            <a:xfrm>
              <a:off x="7844935" y="3780996"/>
              <a:ext cx="4154232" cy="369332"/>
            </a:xfrm>
            <a:prstGeom prst="rect">
              <a:avLst/>
            </a:prstGeom>
            <a:noFill/>
          </p:spPr>
          <p:txBody>
            <a:bodyPr wrap="square">
              <a:spAutoFit/>
            </a:bodyPr>
            <a:lstStyle/>
            <a:p>
              <a:pPr algn="ctr"/>
              <a:r>
                <a:rPr lang="en-US"/>
                <a:t>Second copper target.</a:t>
              </a:r>
            </a:p>
          </p:txBody>
        </p:sp>
        <p:cxnSp>
          <p:nvCxnSpPr>
            <p:cNvPr id="26" name="Straight Arrow Connector 25">
              <a:extLst>
                <a:ext uri="{FF2B5EF4-FFF2-40B4-BE49-F238E27FC236}">
                  <a16:creationId xmlns:a16="http://schemas.microsoft.com/office/drawing/2014/main" id="{0982DC87-487D-D926-9122-2F719E420B77}"/>
                </a:ext>
              </a:extLst>
            </p:cNvPr>
            <p:cNvCxnSpPr>
              <a:cxnSpLocks/>
            </p:cNvCxnSpPr>
            <p:nvPr/>
          </p:nvCxnSpPr>
          <p:spPr>
            <a:xfrm>
              <a:off x="9922051" y="4323818"/>
              <a:ext cx="5720" cy="371631"/>
            </a:xfrm>
            <a:prstGeom prst="straightConnector1">
              <a:avLst/>
            </a:prstGeom>
            <a:ln w="25400">
              <a:tailEnd type="triangle"/>
            </a:ln>
          </p:spPr>
          <p:style>
            <a:lnRef idx="2">
              <a:schemeClr val="dk1"/>
            </a:lnRef>
            <a:fillRef idx="0">
              <a:schemeClr val="dk1"/>
            </a:fillRef>
            <a:effectRef idx="1">
              <a:schemeClr val="dk1"/>
            </a:effectRef>
            <a:fontRef idx="minor">
              <a:schemeClr val="tx1"/>
            </a:fontRef>
          </p:style>
        </p:cxnSp>
        <mc:AlternateContent xmlns:mc="http://schemas.openxmlformats.org/markup-compatibility/2006" xmlns:a14="http://schemas.microsoft.com/office/drawing/2010/main">
          <mc:Choice Requires="a14">
            <p:sp>
              <p:nvSpPr>
                <p:cNvPr id="27" name="TextBox 26">
                  <a:extLst>
                    <a:ext uri="{FF2B5EF4-FFF2-40B4-BE49-F238E27FC236}">
                      <a16:creationId xmlns:a16="http://schemas.microsoft.com/office/drawing/2014/main" id="{C9C46C6D-2FF8-63E0-F80F-BA9E8312EBBD}"/>
                    </a:ext>
                  </a:extLst>
                </p:cNvPr>
                <p:cNvSpPr txBox="1"/>
                <p:nvPr/>
              </p:nvSpPr>
              <p:spPr>
                <a:xfrm>
                  <a:off x="7844935" y="4793302"/>
                  <a:ext cx="4154232" cy="369332"/>
                </a:xfrm>
                <a:prstGeom prst="rect">
                  <a:avLst/>
                </a:prstGeom>
                <a:noFill/>
              </p:spPr>
              <p:txBody>
                <a:bodyPr wrap="square">
                  <a:spAutoFit/>
                </a:bodyPr>
                <a:lstStyle/>
                <a:p>
                  <a:pPr algn="ctr"/>
                  <a:r>
                    <a:rPr lang="en-US"/>
                    <a:t>Beam of </a:t>
                  </a:r>
                  <a14:m>
                    <m:oMath xmlns:m="http://schemas.openxmlformats.org/officeDocument/2006/math">
                      <m:r>
                        <a:rPr lang="en-GB" b="0" i="1" smtClean="0">
                          <a:latin typeface="Cambria Math" panose="02040503050406030204" pitchFamily="18" charset="0"/>
                        </a:rPr>
                        <m:t>𝑒</m:t>
                      </m:r>
                      <m:r>
                        <a:rPr lang="en-GB" b="0" i="1" smtClean="0">
                          <a:latin typeface="Cambria Math" panose="02040503050406030204" pitchFamily="18" charset="0"/>
                        </a:rPr>
                        <m:t>,</m:t>
                      </m:r>
                      <m:r>
                        <a:rPr lang="en-GB" b="0" i="1" smtClean="0">
                          <a:latin typeface="Cambria Math" panose="02040503050406030204" pitchFamily="18" charset="0"/>
                        </a:rPr>
                        <m:t>𝜇</m:t>
                      </m:r>
                      <m:r>
                        <a:rPr lang="en-GB" b="0" i="1" smtClean="0">
                          <a:latin typeface="Cambria Math" panose="02040503050406030204" pitchFamily="18" charset="0"/>
                        </a:rPr>
                        <m:t>,</m:t>
                      </m:r>
                      <m:r>
                        <a:rPr lang="en-GB" b="0" i="1" smtClean="0">
                          <a:latin typeface="Cambria Math" panose="02040503050406030204" pitchFamily="18" charset="0"/>
                        </a:rPr>
                        <m:t>𝜋</m:t>
                      </m:r>
                      <m:r>
                        <a:rPr lang="en-GB" b="0" i="1" smtClean="0">
                          <a:latin typeface="Cambria Math" panose="02040503050406030204" pitchFamily="18" charset="0"/>
                        </a:rPr>
                        <m:t>,</m:t>
                      </m:r>
                      <m:r>
                        <a:rPr lang="en-GB" b="0" i="1" smtClean="0">
                          <a:latin typeface="Cambria Math" panose="02040503050406030204" pitchFamily="18" charset="0"/>
                        </a:rPr>
                        <m:t>𝐾</m:t>
                      </m:r>
                      <m:r>
                        <a:rPr lang="en-GB" b="0" i="1" smtClean="0">
                          <a:latin typeface="Cambria Math" panose="02040503050406030204" pitchFamily="18" charset="0"/>
                        </a:rPr>
                        <m:t>, </m:t>
                      </m:r>
                      <m:r>
                        <a:rPr lang="en-GB" b="0" i="1" smtClean="0">
                          <a:latin typeface="Cambria Math" panose="02040503050406030204" pitchFamily="18" charset="0"/>
                        </a:rPr>
                        <m:t>𝑝</m:t>
                      </m:r>
                    </m:oMath>
                  </a14:m>
                  <a:r>
                    <a:rPr lang="en-US"/>
                    <a:t>. </a:t>
                  </a:r>
                </a:p>
              </p:txBody>
            </p:sp>
          </mc:Choice>
          <mc:Fallback xmlns="">
            <p:sp>
              <p:nvSpPr>
                <p:cNvPr id="27" name="TextBox 26">
                  <a:extLst>
                    <a:ext uri="{FF2B5EF4-FFF2-40B4-BE49-F238E27FC236}">
                      <a16:creationId xmlns:a16="http://schemas.microsoft.com/office/drawing/2014/main" id="{C9C46C6D-2FF8-63E0-F80F-BA9E8312EBBD}"/>
                    </a:ext>
                  </a:extLst>
                </p:cNvPr>
                <p:cNvSpPr txBox="1">
                  <a:spLocks noRot="1" noChangeAspect="1" noMove="1" noResize="1" noEditPoints="1" noAdjustHandles="1" noChangeArrowheads="1" noChangeShapeType="1" noTextEdit="1"/>
                </p:cNvSpPr>
                <p:nvPr/>
              </p:nvSpPr>
              <p:spPr>
                <a:xfrm>
                  <a:off x="7844935" y="4793302"/>
                  <a:ext cx="4154232" cy="369332"/>
                </a:xfrm>
                <a:prstGeom prst="rect">
                  <a:avLst/>
                </a:prstGeom>
                <a:blipFill>
                  <a:blip r:embed="rId4"/>
                  <a:stretch>
                    <a:fillRect t="-6667" b="-26667"/>
                  </a:stretch>
                </a:blipFill>
              </p:spPr>
              <p:txBody>
                <a:bodyPr/>
                <a:lstStyle/>
                <a:p>
                  <a:r>
                    <a:rPr lang="en-US">
                      <a:noFill/>
                    </a:rPr>
                    <a:t> </a:t>
                  </a:r>
                </a:p>
              </p:txBody>
            </p:sp>
          </mc:Fallback>
        </mc:AlternateContent>
        <p:sp>
          <p:nvSpPr>
            <p:cNvPr id="2" name="Rounded Rectangle 1">
              <a:extLst>
                <a:ext uri="{FF2B5EF4-FFF2-40B4-BE49-F238E27FC236}">
                  <a16:creationId xmlns:a16="http://schemas.microsoft.com/office/drawing/2014/main" id="{F07E5D07-F518-7833-A8F6-CBEE611F84FF}"/>
                </a:ext>
              </a:extLst>
            </p:cNvPr>
            <p:cNvSpPr/>
            <p:nvPr/>
          </p:nvSpPr>
          <p:spPr>
            <a:xfrm>
              <a:off x="7844935" y="1110529"/>
              <a:ext cx="4154232" cy="4365367"/>
            </a:xfrm>
            <a:prstGeom prst="roundRect">
              <a:avLst/>
            </a:prstGeom>
            <a:noFill/>
            <a:ln w="73025">
              <a:solidFill>
                <a:srgbClr val="004C97">
                  <a:alpha val="84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8" name="Picture 7" descr="A blue and black logo&#10;&#10;Description automatically generated">
            <a:extLst>
              <a:ext uri="{FF2B5EF4-FFF2-40B4-BE49-F238E27FC236}">
                <a16:creationId xmlns:a16="http://schemas.microsoft.com/office/drawing/2014/main" id="{68164CF6-2803-6CCF-7A41-70CB33C7CC43}"/>
              </a:ext>
            </a:extLst>
          </p:cNvPr>
          <p:cNvPicPr>
            <a:picLocks noChangeAspect="1"/>
          </p:cNvPicPr>
          <p:nvPr/>
        </p:nvPicPr>
        <p:blipFill>
          <a:blip r:embed="rId5"/>
          <a:stretch>
            <a:fillRect/>
          </a:stretch>
        </p:blipFill>
        <p:spPr>
          <a:xfrm>
            <a:off x="10715137" y="-88583"/>
            <a:ext cx="1470729" cy="1136472"/>
          </a:xfrm>
          <a:prstGeom prst="rect">
            <a:avLst/>
          </a:prstGeom>
        </p:spPr>
      </p:pic>
      <p:sp>
        <p:nvSpPr>
          <p:cNvPr id="3" name="Rectangle 2">
            <a:extLst>
              <a:ext uri="{FF2B5EF4-FFF2-40B4-BE49-F238E27FC236}">
                <a16:creationId xmlns:a16="http://schemas.microsoft.com/office/drawing/2014/main" id="{590C5377-2534-4908-C2F6-18E648493F20}"/>
              </a:ext>
            </a:extLst>
          </p:cNvPr>
          <p:cNvSpPr/>
          <p:nvPr/>
        </p:nvSpPr>
        <p:spPr>
          <a:xfrm>
            <a:off x="-241402" y="6490769"/>
            <a:ext cx="12596775" cy="367231"/>
          </a:xfrm>
          <a:prstGeom prst="rect">
            <a:avLst/>
          </a:prstGeom>
          <a:solidFill>
            <a:srgbClr val="004C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AF452CCA-63D3-72A7-854B-020B16D9D3FD}"/>
              </a:ext>
            </a:extLst>
          </p:cNvPr>
          <p:cNvSpPr txBox="1"/>
          <p:nvPr/>
        </p:nvSpPr>
        <p:spPr>
          <a:xfrm>
            <a:off x="-4362" y="6543967"/>
            <a:ext cx="12192000" cy="276999"/>
          </a:xfrm>
          <a:prstGeom prst="rect">
            <a:avLst/>
          </a:prstGeom>
          <a:noFill/>
        </p:spPr>
        <p:txBody>
          <a:bodyPr wrap="square">
            <a:spAutoFit/>
          </a:bodyPr>
          <a:lstStyle/>
          <a:p>
            <a:pPr algn="ctr"/>
            <a:r>
              <a:rPr lang="en-US" sz="1200" dirty="0">
                <a:solidFill>
                  <a:schemeClr val="bg1"/>
                </a:solidFill>
              </a:rPr>
              <a:t>10</a:t>
            </a:r>
            <a:r>
              <a:rPr lang="en-US" sz="1200" baseline="30000" dirty="0">
                <a:solidFill>
                  <a:schemeClr val="bg1"/>
                </a:solidFill>
              </a:rPr>
              <a:t>th</a:t>
            </a:r>
            <a:r>
              <a:rPr lang="en-US" sz="1200" dirty="0">
                <a:solidFill>
                  <a:schemeClr val="bg1"/>
                </a:solidFill>
              </a:rPr>
              <a:t> June 2025 – WIN 2025 – Emerson Bannister</a:t>
            </a:r>
          </a:p>
        </p:txBody>
      </p:sp>
      <p:sp>
        <p:nvSpPr>
          <p:cNvPr id="11" name="Slide Number Placeholder 10">
            <a:extLst>
              <a:ext uri="{FF2B5EF4-FFF2-40B4-BE49-F238E27FC236}">
                <a16:creationId xmlns:a16="http://schemas.microsoft.com/office/drawing/2014/main" id="{C4EDC23F-381A-2898-4CA7-8BBB7EECE966}"/>
              </a:ext>
            </a:extLst>
          </p:cNvPr>
          <p:cNvSpPr txBox="1">
            <a:spLocks/>
          </p:cNvSpPr>
          <p:nvPr/>
        </p:nvSpPr>
        <p:spPr>
          <a:xfrm>
            <a:off x="10896045" y="6498850"/>
            <a:ext cx="1291593" cy="367231"/>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3449C41-28D8-214C-95E9-2FFE65FC1517}" type="slidenum">
              <a:rPr lang="en-US" smtClean="0">
                <a:solidFill>
                  <a:schemeClr val="bg1"/>
                </a:solidFill>
              </a:rPr>
              <a:pPr algn="ctr"/>
              <a:t>15</a:t>
            </a:fld>
            <a:endParaRPr lang="en-US" dirty="0">
              <a:solidFill>
                <a:schemeClr val="bg1"/>
              </a:solidFill>
            </a:endParaRPr>
          </a:p>
        </p:txBody>
      </p:sp>
    </p:spTree>
    <p:extLst>
      <p:ext uri="{BB962C8B-B14F-4D97-AF65-F5344CB8AC3E}">
        <p14:creationId xmlns:p14="http://schemas.microsoft.com/office/powerpoint/2010/main" val="22903759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378B75-3E6C-F3AD-7B5B-18EE0790334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7F7EC53-DCEB-942E-1056-0BDDFA199B2A}"/>
              </a:ext>
            </a:extLst>
          </p:cNvPr>
          <p:cNvSpPr>
            <a:spLocks noGrp="1"/>
          </p:cNvSpPr>
          <p:nvPr>
            <p:ph type="title"/>
          </p:nvPr>
        </p:nvSpPr>
        <p:spPr>
          <a:xfrm>
            <a:off x="262466" y="136525"/>
            <a:ext cx="10515600" cy="1325563"/>
          </a:xfrm>
        </p:spPr>
        <p:txBody>
          <a:bodyPr/>
          <a:lstStyle/>
          <a:p>
            <a:r>
              <a:rPr lang="en-US">
                <a:latin typeface="Avenir Next" panose="020B0503020202020204" pitchFamily="34" charset="0"/>
              </a:rPr>
              <a:t>Instrumentation</a:t>
            </a:r>
          </a:p>
        </p:txBody>
      </p:sp>
      <p:sp>
        <p:nvSpPr>
          <p:cNvPr id="50" name="Slide Number Placeholder 49">
            <a:extLst>
              <a:ext uri="{FF2B5EF4-FFF2-40B4-BE49-F238E27FC236}">
                <a16:creationId xmlns:a16="http://schemas.microsoft.com/office/drawing/2014/main" id="{B88B4BB4-284D-75AD-B422-4CE8B81EE68C}"/>
              </a:ext>
            </a:extLst>
          </p:cNvPr>
          <p:cNvSpPr>
            <a:spLocks noGrp="1"/>
          </p:cNvSpPr>
          <p:nvPr>
            <p:ph type="sldNum" sz="quarter" idx="12"/>
          </p:nvPr>
        </p:nvSpPr>
        <p:spPr/>
        <p:txBody>
          <a:bodyPr/>
          <a:lstStyle/>
          <a:p>
            <a:fld id="{93449C41-28D8-214C-95E9-2FFE65FC1517}" type="slidenum">
              <a:rPr lang="en-US" smtClean="0"/>
              <a:t>16</a:t>
            </a:fld>
            <a:endParaRPr lang="en-US"/>
          </a:p>
        </p:txBody>
      </p:sp>
      <p:pic>
        <p:nvPicPr>
          <p:cNvPr id="32" name="Picture 31" descr="A black background with colorful squares and text&#10;&#10;Description automatically generated">
            <a:extLst>
              <a:ext uri="{FF2B5EF4-FFF2-40B4-BE49-F238E27FC236}">
                <a16:creationId xmlns:a16="http://schemas.microsoft.com/office/drawing/2014/main" id="{56EE02BF-7052-B296-EFFC-5BAA4CE68ED5}"/>
              </a:ext>
            </a:extLst>
          </p:cNvPr>
          <p:cNvPicPr>
            <a:picLocks noChangeAspect="1"/>
          </p:cNvPicPr>
          <p:nvPr/>
        </p:nvPicPr>
        <p:blipFill>
          <a:blip r:embed="rId3"/>
          <a:stretch>
            <a:fillRect/>
          </a:stretch>
        </p:blipFill>
        <p:spPr>
          <a:xfrm>
            <a:off x="322405" y="1038891"/>
            <a:ext cx="11547190" cy="2342907"/>
          </a:xfrm>
          <a:prstGeom prst="rect">
            <a:avLst/>
          </a:prstGeom>
        </p:spPr>
      </p:pic>
      <p:pic>
        <p:nvPicPr>
          <p:cNvPr id="4" name="Picture 3" descr="A blue and black logo&#10;&#10;Description automatically generated">
            <a:extLst>
              <a:ext uri="{FF2B5EF4-FFF2-40B4-BE49-F238E27FC236}">
                <a16:creationId xmlns:a16="http://schemas.microsoft.com/office/drawing/2014/main" id="{C9732DE7-B48B-5CC7-7652-53A6A8A3E0AE}"/>
              </a:ext>
            </a:extLst>
          </p:cNvPr>
          <p:cNvPicPr>
            <a:picLocks noChangeAspect="1"/>
          </p:cNvPicPr>
          <p:nvPr/>
        </p:nvPicPr>
        <p:blipFill>
          <a:blip r:embed="rId4"/>
          <a:stretch>
            <a:fillRect/>
          </a:stretch>
        </p:blipFill>
        <p:spPr>
          <a:xfrm>
            <a:off x="10715137" y="-88583"/>
            <a:ext cx="1470729" cy="1136472"/>
          </a:xfrm>
          <a:prstGeom prst="rect">
            <a:avLst/>
          </a:prstGeom>
        </p:spPr>
      </p:pic>
      <p:sp>
        <p:nvSpPr>
          <p:cNvPr id="3" name="Rectangle 2">
            <a:extLst>
              <a:ext uri="{FF2B5EF4-FFF2-40B4-BE49-F238E27FC236}">
                <a16:creationId xmlns:a16="http://schemas.microsoft.com/office/drawing/2014/main" id="{4FBB065D-3A9B-0029-43CE-22D44B15F6D3}"/>
              </a:ext>
            </a:extLst>
          </p:cNvPr>
          <p:cNvSpPr/>
          <p:nvPr/>
        </p:nvSpPr>
        <p:spPr>
          <a:xfrm>
            <a:off x="-241402" y="6490769"/>
            <a:ext cx="12596775" cy="367231"/>
          </a:xfrm>
          <a:prstGeom prst="rect">
            <a:avLst/>
          </a:prstGeom>
          <a:solidFill>
            <a:srgbClr val="004C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A4932A27-DA78-12D6-9A62-BCCF05D2BFD2}"/>
              </a:ext>
            </a:extLst>
          </p:cNvPr>
          <p:cNvSpPr txBox="1"/>
          <p:nvPr/>
        </p:nvSpPr>
        <p:spPr>
          <a:xfrm>
            <a:off x="-4362" y="6543967"/>
            <a:ext cx="12192000" cy="276999"/>
          </a:xfrm>
          <a:prstGeom prst="rect">
            <a:avLst/>
          </a:prstGeom>
          <a:noFill/>
        </p:spPr>
        <p:txBody>
          <a:bodyPr wrap="square">
            <a:spAutoFit/>
          </a:bodyPr>
          <a:lstStyle/>
          <a:p>
            <a:pPr algn="ctr"/>
            <a:r>
              <a:rPr lang="en-US" sz="1200" dirty="0">
                <a:solidFill>
                  <a:schemeClr val="bg1"/>
                </a:solidFill>
              </a:rPr>
              <a:t>10</a:t>
            </a:r>
            <a:r>
              <a:rPr lang="en-US" sz="1200" baseline="30000" dirty="0">
                <a:solidFill>
                  <a:schemeClr val="bg1"/>
                </a:solidFill>
              </a:rPr>
              <a:t>th</a:t>
            </a:r>
            <a:r>
              <a:rPr lang="en-US" sz="1200" dirty="0">
                <a:solidFill>
                  <a:schemeClr val="bg1"/>
                </a:solidFill>
              </a:rPr>
              <a:t> June 2025 – WIN 2025 – Emerson Bannister</a:t>
            </a:r>
          </a:p>
        </p:txBody>
      </p:sp>
      <p:sp>
        <p:nvSpPr>
          <p:cNvPr id="6" name="Slide Number Placeholder 10">
            <a:extLst>
              <a:ext uri="{FF2B5EF4-FFF2-40B4-BE49-F238E27FC236}">
                <a16:creationId xmlns:a16="http://schemas.microsoft.com/office/drawing/2014/main" id="{20FF97A9-49AD-63DF-CC86-F40AC9A95F85}"/>
              </a:ext>
            </a:extLst>
          </p:cNvPr>
          <p:cNvSpPr txBox="1">
            <a:spLocks/>
          </p:cNvSpPr>
          <p:nvPr/>
        </p:nvSpPr>
        <p:spPr>
          <a:xfrm>
            <a:off x="10896045" y="6498850"/>
            <a:ext cx="1291593" cy="367231"/>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3449C41-28D8-214C-95E9-2FFE65FC1517}" type="slidenum">
              <a:rPr lang="en-US" smtClean="0">
                <a:solidFill>
                  <a:schemeClr val="bg1"/>
                </a:solidFill>
              </a:rPr>
              <a:pPr algn="ctr"/>
              <a:t>16</a:t>
            </a:fld>
            <a:endParaRPr lang="en-US" dirty="0">
              <a:solidFill>
                <a:schemeClr val="bg1"/>
              </a:solidFill>
            </a:endParaRPr>
          </a:p>
        </p:txBody>
      </p:sp>
      <p:grpSp>
        <p:nvGrpSpPr>
          <p:cNvPr id="22" name="Group 21">
            <a:extLst>
              <a:ext uri="{FF2B5EF4-FFF2-40B4-BE49-F238E27FC236}">
                <a16:creationId xmlns:a16="http://schemas.microsoft.com/office/drawing/2014/main" id="{6CDF64B5-C309-C617-1B45-792FBBE75281}"/>
              </a:ext>
            </a:extLst>
          </p:cNvPr>
          <p:cNvGrpSpPr/>
          <p:nvPr/>
        </p:nvGrpSpPr>
        <p:grpSpPr>
          <a:xfrm>
            <a:off x="6280029" y="3688349"/>
            <a:ext cx="6517850" cy="1113515"/>
            <a:chOff x="6262776" y="3170649"/>
            <a:chExt cx="6517850" cy="1113515"/>
          </a:xfrm>
        </p:grpSpPr>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8503C9EF-0AD1-DEE7-5F67-F62A8F9FAEAF}"/>
                    </a:ext>
                  </a:extLst>
                </p:cNvPr>
                <p:cNvSpPr txBox="1"/>
                <p:nvPr/>
              </p:nvSpPr>
              <p:spPr>
                <a:xfrm>
                  <a:off x="6478680" y="3330057"/>
                  <a:ext cx="6301946" cy="954107"/>
                </a:xfrm>
                <a:prstGeom prst="rect">
                  <a:avLst/>
                </a:prstGeom>
                <a:noFill/>
              </p:spPr>
              <p:txBody>
                <a:bodyPr wrap="square">
                  <a:spAutoFit/>
                </a:bodyPr>
                <a:lstStyle/>
                <a:p>
                  <a:r>
                    <a:rPr lang="en-US" sz="2800" dirty="0"/>
                    <a:t>Beam of e, </a:t>
                  </a:r>
                  <a14:m>
                    <m:oMath xmlns:m="http://schemas.openxmlformats.org/officeDocument/2006/math">
                      <m:r>
                        <a:rPr lang="en-GB" sz="2800" b="0" i="1" smtClean="0">
                          <a:latin typeface="Cambria Math" panose="02040503050406030204" pitchFamily="18" charset="0"/>
                        </a:rPr>
                        <m:t>𝜇</m:t>
                      </m:r>
                      <m:r>
                        <a:rPr lang="en-GB" sz="2800" b="0" i="1" smtClean="0">
                          <a:latin typeface="Cambria Math" panose="02040503050406030204" pitchFamily="18" charset="0"/>
                        </a:rPr>
                        <m:t>,</m:t>
                      </m:r>
                      <m:r>
                        <a:rPr lang="en-GB" sz="2800" b="0" i="0" smtClean="0">
                          <a:latin typeface="Cambria Math" panose="02040503050406030204" pitchFamily="18" charset="0"/>
                        </a:rPr>
                        <m:t> </m:t>
                      </m:r>
                      <m:r>
                        <a:rPr lang="en-GB" sz="2800" b="0" i="1" smtClean="0">
                          <a:latin typeface="Cambria Math" panose="02040503050406030204" pitchFamily="18" charset="0"/>
                        </a:rPr>
                        <m:t>𝜋</m:t>
                      </m:r>
                      <m:r>
                        <a:rPr lang="en-GB" sz="2800" b="0" i="1" smtClean="0">
                          <a:latin typeface="Cambria Math" panose="02040503050406030204" pitchFamily="18" charset="0"/>
                        </a:rPr>
                        <m:t>,</m:t>
                      </m:r>
                    </m:oMath>
                  </a14:m>
                  <a:r>
                    <a:rPr lang="en-US" sz="2800" dirty="0"/>
                    <a:t> p, K</a:t>
                  </a:r>
                </a:p>
                <a:p>
                  <a:endParaRPr lang="en-US" sz="2800" dirty="0"/>
                </a:p>
              </p:txBody>
            </p:sp>
          </mc:Choice>
          <mc:Fallback xmlns="">
            <p:sp>
              <p:nvSpPr>
                <p:cNvPr id="10" name="TextBox 9">
                  <a:extLst>
                    <a:ext uri="{FF2B5EF4-FFF2-40B4-BE49-F238E27FC236}">
                      <a16:creationId xmlns:a16="http://schemas.microsoft.com/office/drawing/2014/main" id="{8503C9EF-0AD1-DEE7-5F67-F62A8F9FAEAF}"/>
                    </a:ext>
                  </a:extLst>
                </p:cNvPr>
                <p:cNvSpPr txBox="1">
                  <a:spLocks noRot="1" noChangeAspect="1" noMove="1" noResize="1" noEditPoints="1" noAdjustHandles="1" noChangeArrowheads="1" noChangeShapeType="1" noTextEdit="1"/>
                </p:cNvSpPr>
                <p:nvPr/>
              </p:nvSpPr>
              <p:spPr>
                <a:xfrm>
                  <a:off x="6478680" y="3330057"/>
                  <a:ext cx="6301946" cy="954107"/>
                </a:xfrm>
                <a:prstGeom prst="rect">
                  <a:avLst/>
                </a:prstGeom>
                <a:blipFill>
                  <a:blip r:embed="rId5"/>
                  <a:stretch>
                    <a:fillRect l="-2012" t="-6494"/>
                  </a:stretch>
                </a:blipFill>
              </p:spPr>
              <p:txBody>
                <a:bodyPr/>
                <a:lstStyle/>
                <a:p>
                  <a:r>
                    <a:rPr lang="en-US">
                      <a:noFill/>
                    </a:rPr>
                    <a:t> </a:t>
                  </a:r>
                </a:p>
              </p:txBody>
            </p:sp>
          </mc:Fallback>
        </mc:AlternateContent>
        <p:sp>
          <p:nvSpPr>
            <p:cNvPr id="21" name="Rounded Rectangle 20">
              <a:extLst>
                <a:ext uri="{FF2B5EF4-FFF2-40B4-BE49-F238E27FC236}">
                  <a16:creationId xmlns:a16="http://schemas.microsoft.com/office/drawing/2014/main" id="{9BDA0B65-7353-DB26-7F15-5CD37B2077A3}"/>
                </a:ext>
              </a:extLst>
            </p:cNvPr>
            <p:cNvSpPr/>
            <p:nvPr/>
          </p:nvSpPr>
          <p:spPr>
            <a:xfrm>
              <a:off x="6262776" y="3170649"/>
              <a:ext cx="3638969" cy="954107"/>
            </a:xfrm>
            <a:prstGeom prst="roundRect">
              <a:avLst/>
            </a:prstGeom>
            <a:noFill/>
            <a:ln w="50800">
              <a:solidFill>
                <a:srgbClr val="74747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24" name="Straight Arrow Connector 23">
            <a:extLst>
              <a:ext uri="{FF2B5EF4-FFF2-40B4-BE49-F238E27FC236}">
                <a16:creationId xmlns:a16="http://schemas.microsoft.com/office/drawing/2014/main" id="{B2E80F95-5709-8A1A-305A-4150A45F5DD1}"/>
              </a:ext>
            </a:extLst>
          </p:cNvPr>
          <p:cNvCxnSpPr>
            <a:cxnSpLocks/>
            <a:stCxn id="21" idx="1"/>
          </p:cNvCxnSpPr>
          <p:nvPr/>
        </p:nvCxnSpPr>
        <p:spPr>
          <a:xfrm flipH="1" flipV="1">
            <a:off x="1551709" y="4165402"/>
            <a:ext cx="4728320" cy="1"/>
          </a:xfrm>
          <a:prstGeom prst="straightConnector1">
            <a:avLst/>
          </a:prstGeom>
          <a:ln w="50800">
            <a:solidFill>
              <a:srgbClr val="747474"/>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826396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821DA7-BB1B-5224-2765-55DA0258273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6CD2469-5744-61E7-79A3-5E48CF797600}"/>
              </a:ext>
            </a:extLst>
          </p:cNvPr>
          <p:cNvSpPr>
            <a:spLocks noGrp="1"/>
          </p:cNvSpPr>
          <p:nvPr>
            <p:ph type="title"/>
          </p:nvPr>
        </p:nvSpPr>
        <p:spPr>
          <a:xfrm>
            <a:off x="262466" y="136525"/>
            <a:ext cx="10515600" cy="1325563"/>
          </a:xfrm>
        </p:spPr>
        <p:txBody>
          <a:bodyPr/>
          <a:lstStyle/>
          <a:p>
            <a:r>
              <a:rPr lang="en-US">
                <a:latin typeface="Avenir Next" panose="020B0503020202020204" pitchFamily="34" charset="0"/>
              </a:rPr>
              <a:t>Instrumentation</a:t>
            </a:r>
          </a:p>
        </p:txBody>
      </p:sp>
      <p:sp>
        <p:nvSpPr>
          <p:cNvPr id="50" name="Slide Number Placeholder 49">
            <a:extLst>
              <a:ext uri="{FF2B5EF4-FFF2-40B4-BE49-F238E27FC236}">
                <a16:creationId xmlns:a16="http://schemas.microsoft.com/office/drawing/2014/main" id="{0B8BD56A-FA10-E943-CB89-B41D090DBF1A}"/>
              </a:ext>
            </a:extLst>
          </p:cNvPr>
          <p:cNvSpPr>
            <a:spLocks noGrp="1"/>
          </p:cNvSpPr>
          <p:nvPr>
            <p:ph type="sldNum" sz="quarter" idx="12"/>
          </p:nvPr>
        </p:nvSpPr>
        <p:spPr/>
        <p:txBody>
          <a:bodyPr/>
          <a:lstStyle/>
          <a:p>
            <a:fld id="{93449C41-28D8-214C-95E9-2FFE65FC1517}" type="slidenum">
              <a:rPr lang="en-US" smtClean="0"/>
              <a:t>17</a:t>
            </a:fld>
            <a:endParaRPr lang="en-US"/>
          </a:p>
        </p:txBody>
      </p:sp>
      <p:sp>
        <p:nvSpPr>
          <p:cNvPr id="3" name="Rectangle 2">
            <a:extLst>
              <a:ext uri="{FF2B5EF4-FFF2-40B4-BE49-F238E27FC236}">
                <a16:creationId xmlns:a16="http://schemas.microsoft.com/office/drawing/2014/main" id="{AF36FE61-22A4-91A0-7C5E-3234254DB980}"/>
              </a:ext>
            </a:extLst>
          </p:cNvPr>
          <p:cNvSpPr/>
          <p:nvPr/>
        </p:nvSpPr>
        <p:spPr>
          <a:xfrm>
            <a:off x="-241402" y="6490769"/>
            <a:ext cx="12596775" cy="367231"/>
          </a:xfrm>
          <a:prstGeom prst="rect">
            <a:avLst/>
          </a:prstGeom>
          <a:solidFill>
            <a:srgbClr val="004C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409ADF31-61E6-6D40-BA13-51FCC9271574}"/>
              </a:ext>
            </a:extLst>
          </p:cNvPr>
          <p:cNvSpPr txBox="1"/>
          <p:nvPr/>
        </p:nvSpPr>
        <p:spPr>
          <a:xfrm>
            <a:off x="-4362" y="6543967"/>
            <a:ext cx="12192000" cy="276999"/>
          </a:xfrm>
          <a:prstGeom prst="rect">
            <a:avLst/>
          </a:prstGeom>
          <a:noFill/>
        </p:spPr>
        <p:txBody>
          <a:bodyPr wrap="square">
            <a:spAutoFit/>
          </a:bodyPr>
          <a:lstStyle/>
          <a:p>
            <a:pPr algn="ctr"/>
            <a:r>
              <a:rPr lang="en-US" sz="1200" dirty="0">
                <a:solidFill>
                  <a:schemeClr val="bg1"/>
                </a:solidFill>
              </a:rPr>
              <a:t>10</a:t>
            </a:r>
            <a:r>
              <a:rPr lang="en-US" sz="1200" baseline="30000" dirty="0">
                <a:solidFill>
                  <a:schemeClr val="bg1"/>
                </a:solidFill>
              </a:rPr>
              <a:t>th</a:t>
            </a:r>
            <a:r>
              <a:rPr lang="en-US" sz="1200" dirty="0">
                <a:solidFill>
                  <a:schemeClr val="bg1"/>
                </a:solidFill>
              </a:rPr>
              <a:t> June 2025 – WIN 2025 – Emerson Bannister</a:t>
            </a:r>
          </a:p>
        </p:txBody>
      </p:sp>
      <p:sp>
        <p:nvSpPr>
          <p:cNvPr id="6" name="Slide Number Placeholder 10">
            <a:extLst>
              <a:ext uri="{FF2B5EF4-FFF2-40B4-BE49-F238E27FC236}">
                <a16:creationId xmlns:a16="http://schemas.microsoft.com/office/drawing/2014/main" id="{00DD37E3-A344-4D8F-BDFB-5BCF6ECDEF2A}"/>
              </a:ext>
            </a:extLst>
          </p:cNvPr>
          <p:cNvSpPr txBox="1">
            <a:spLocks/>
          </p:cNvSpPr>
          <p:nvPr/>
        </p:nvSpPr>
        <p:spPr>
          <a:xfrm>
            <a:off x="10896045" y="6498850"/>
            <a:ext cx="1291593" cy="367231"/>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3449C41-28D8-214C-95E9-2FFE65FC1517}" type="slidenum">
              <a:rPr lang="en-US" smtClean="0">
                <a:solidFill>
                  <a:schemeClr val="bg1"/>
                </a:solidFill>
              </a:rPr>
              <a:pPr algn="ctr"/>
              <a:t>17</a:t>
            </a:fld>
            <a:endParaRPr lang="en-US" dirty="0">
              <a:solidFill>
                <a:schemeClr val="bg1"/>
              </a:solidFill>
            </a:endParaRPr>
          </a:p>
        </p:txBody>
      </p:sp>
      <p:pic>
        <p:nvPicPr>
          <p:cNvPr id="7" name="Picture 6" descr="A room with several machines&#10;&#10;Description automatically generated with medium confidence">
            <a:extLst>
              <a:ext uri="{FF2B5EF4-FFF2-40B4-BE49-F238E27FC236}">
                <a16:creationId xmlns:a16="http://schemas.microsoft.com/office/drawing/2014/main" id="{5FAEB9A7-8355-3123-1F23-278B2799F846}"/>
              </a:ext>
            </a:extLst>
          </p:cNvPr>
          <p:cNvPicPr>
            <a:picLocks noChangeAspect="1"/>
          </p:cNvPicPr>
          <p:nvPr/>
        </p:nvPicPr>
        <p:blipFill>
          <a:blip r:embed="rId3"/>
          <a:stretch>
            <a:fillRect/>
          </a:stretch>
        </p:blipFill>
        <p:spPr>
          <a:xfrm>
            <a:off x="-848794" y="1272997"/>
            <a:ext cx="14005994" cy="4082089"/>
          </a:xfrm>
          <a:prstGeom prst="rect">
            <a:avLst/>
          </a:prstGeom>
        </p:spPr>
      </p:pic>
    </p:spTree>
    <p:extLst>
      <p:ext uri="{BB962C8B-B14F-4D97-AF65-F5344CB8AC3E}">
        <p14:creationId xmlns:p14="http://schemas.microsoft.com/office/powerpoint/2010/main" val="25200597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5D580D-A11D-E723-5E31-2E92DEB89D6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591D5EB-6657-C08E-9199-2D8D2C69049F}"/>
              </a:ext>
            </a:extLst>
          </p:cNvPr>
          <p:cNvSpPr>
            <a:spLocks noGrp="1"/>
          </p:cNvSpPr>
          <p:nvPr>
            <p:ph type="title"/>
          </p:nvPr>
        </p:nvSpPr>
        <p:spPr>
          <a:xfrm>
            <a:off x="262466" y="136525"/>
            <a:ext cx="10515600" cy="1325563"/>
          </a:xfrm>
        </p:spPr>
        <p:txBody>
          <a:bodyPr/>
          <a:lstStyle/>
          <a:p>
            <a:r>
              <a:rPr lang="en-US">
                <a:latin typeface="Avenir Next" panose="020B0503020202020204" pitchFamily="34" charset="0"/>
              </a:rPr>
              <a:t>Instrumentation</a:t>
            </a:r>
          </a:p>
        </p:txBody>
      </p:sp>
      <p:sp>
        <p:nvSpPr>
          <p:cNvPr id="50" name="Slide Number Placeholder 49">
            <a:extLst>
              <a:ext uri="{FF2B5EF4-FFF2-40B4-BE49-F238E27FC236}">
                <a16:creationId xmlns:a16="http://schemas.microsoft.com/office/drawing/2014/main" id="{AC493DC4-7622-0841-B2C5-6B586FDFE44C}"/>
              </a:ext>
            </a:extLst>
          </p:cNvPr>
          <p:cNvSpPr>
            <a:spLocks noGrp="1"/>
          </p:cNvSpPr>
          <p:nvPr>
            <p:ph type="sldNum" sz="quarter" idx="12"/>
          </p:nvPr>
        </p:nvSpPr>
        <p:spPr/>
        <p:txBody>
          <a:bodyPr/>
          <a:lstStyle/>
          <a:p>
            <a:fld id="{93449C41-28D8-214C-95E9-2FFE65FC1517}" type="slidenum">
              <a:rPr lang="en-US" smtClean="0"/>
              <a:t>18</a:t>
            </a:fld>
            <a:endParaRPr lang="en-US"/>
          </a:p>
        </p:txBody>
      </p:sp>
      <p:pic>
        <p:nvPicPr>
          <p:cNvPr id="4" name="Picture 3" descr="A black background with text&#10;&#10;Description automatically generated">
            <a:extLst>
              <a:ext uri="{FF2B5EF4-FFF2-40B4-BE49-F238E27FC236}">
                <a16:creationId xmlns:a16="http://schemas.microsoft.com/office/drawing/2014/main" id="{D0A07BCE-36E2-25AD-4B43-32E8EF3EA8F2}"/>
              </a:ext>
            </a:extLst>
          </p:cNvPr>
          <p:cNvPicPr>
            <a:picLocks noChangeAspect="1"/>
          </p:cNvPicPr>
          <p:nvPr/>
        </p:nvPicPr>
        <p:blipFill>
          <a:blip r:embed="rId3"/>
          <a:stretch>
            <a:fillRect/>
          </a:stretch>
        </p:blipFill>
        <p:spPr>
          <a:xfrm>
            <a:off x="324000" y="1040400"/>
            <a:ext cx="11548800" cy="2331278"/>
          </a:xfrm>
          <a:prstGeom prst="rect">
            <a:avLst/>
          </a:prstGeom>
        </p:spPr>
      </p:pic>
      <p:sp>
        <p:nvSpPr>
          <p:cNvPr id="6" name="TextBox 5">
            <a:extLst>
              <a:ext uri="{FF2B5EF4-FFF2-40B4-BE49-F238E27FC236}">
                <a16:creationId xmlns:a16="http://schemas.microsoft.com/office/drawing/2014/main" id="{7D1413C8-7690-77D2-63BF-DC9091B34748}"/>
              </a:ext>
            </a:extLst>
          </p:cNvPr>
          <p:cNvSpPr txBox="1"/>
          <p:nvPr/>
        </p:nvSpPr>
        <p:spPr>
          <a:xfrm>
            <a:off x="1020233" y="3794945"/>
            <a:ext cx="10151533" cy="1631216"/>
          </a:xfrm>
          <a:prstGeom prst="rect">
            <a:avLst/>
          </a:prstGeom>
          <a:noFill/>
        </p:spPr>
        <p:txBody>
          <a:bodyPr wrap="square" rtlCol="0">
            <a:spAutoFit/>
          </a:bodyPr>
          <a:lstStyle/>
          <a:p>
            <a:r>
              <a:rPr lang="en-US" sz="2000" b="1" dirty="0"/>
              <a:t>Multiwire proportional chambers: Particle tracking and momentum reconstruction.</a:t>
            </a:r>
          </a:p>
          <a:p>
            <a:pPr marL="742950" lvl="1" indent="-285750">
              <a:buFont typeface="Arial" panose="020B0604020202020204" pitchFamily="34" charset="0"/>
              <a:buChar char="•"/>
            </a:pPr>
            <a:r>
              <a:rPr lang="en-US" sz="2000" dirty="0" err="1"/>
              <a:t>Ionisation</a:t>
            </a:r>
            <a:r>
              <a:rPr lang="en-US" sz="2000" dirty="0"/>
              <a:t> detector.</a:t>
            </a:r>
          </a:p>
          <a:p>
            <a:pPr marL="742950" lvl="1" indent="-285750">
              <a:buFont typeface="Arial" panose="020B0604020202020204" pitchFamily="34" charset="0"/>
              <a:buChar char="•"/>
            </a:pPr>
            <a:r>
              <a:rPr lang="en-US" sz="2000" dirty="0"/>
              <a:t>85% argon, 15% isobutane gas mixture.</a:t>
            </a:r>
          </a:p>
          <a:p>
            <a:pPr marL="742950" lvl="1" indent="-285750">
              <a:buFont typeface="Arial" panose="020B0604020202020204" pitchFamily="34" charset="0"/>
              <a:buChar char="•"/>
            </a:pPr>
            <a:r>
              <a:rPr lang="en-US" sz="2000" dirty="0"/>
              <a:t>Gold-tungsten wires.</a:t>
            </a:r>
          </a:p>
          <a:p>
            <a:pPr marL="285750" indent="-285750">
              <a:buFont typeface="Arial" panose="020B0604020202020204" pitchFamily="34" charset="0"/>
              <a:buChar char="•"/>
            </a:pPr>
            <a:endParaRPr lang="en-US" sz="2000" dirty="0"/>
          </a:p>
        </p:txBody>
      </p:sp>
      <p:sp>
        <p:nvSpPr>
          <p:cNvPr id="3" name="TextBox 2">
            <a:extLst>
              <a:ext uri="{FF2B5EF4-FFF2-40B4-BE49-F238E27FC236}">
                <a16:creationId xmlns:a16="http://schemas.microsoft.com/office/drawing/2014/main" id="{1C584CD3-74CD-0A3D-BD9C-D8BFD314093A}"/>
              </a:ext>
            </a:extLst>
          </p:cNvPr>
          <p:cNvSpPr txBox="1"/>
          <p:nvPr/>
        </p:nvSpPr>
        <p:spPr>
          <a:xfrm>
            <a:off x="-2090057" y="4779830"/>
            <a:ext cx="1876604" cy="646331"/>
          </a:xfrm>
          <a:prstGeom prst="rect">
            <a:avLst/>
          </a:prstGeom>
          <a:noFill/>
        </p:spPr>
        <p:txBody>
          <a:bodyPr wrap="none" rtlCol="0">
            <a:spAutoFit/>
          </a:bodyPr>
          <a:lstStyle/>
          <a:p>
            <a:r>
              <a:rPr lang="en-US"/>
              <a:t>Photo? Diagram?</a:t>
            </a:r>
          </a:p>
          <a:p>
            <a:r>
              <a:rPr lang="en-US"/>
              <a:t>Look at </a:t>
            </a:r>
            <a:r>
              <a:rPr lang="en-US" err="1"/>
              <a:t>LArIAT</a:t>
            </a:r>
            <a:endParaRPr lang="en-US"/>
          </a:p>
        </p:txBody>
      </p:sp>
      <p:pic>
        <p:nvPicPr>
          <p:cNvPr id="7" name="Picture 6" descr="A blue and black logo&#10;&#10;Description automatically generated">
            <a:extLst>
              <a:ext uri="{FF2B5EF4-FFF2-40B4-BE49-F238E27FC236}">
                <a16:creationId xmlns:a16="http://schemas.microsoft.com/office/drawing/2014/main" id="{2EB85C11-8EAF-16F0-9E17-3E325BBA0906}"/>
              </a:ext>
            </a:extLst>
          </p:cNvPr>
          <p:cNvPicPr>
            <a:picLocks noChangeAspect="1"/>
          </p:cNvPicPr>
          <p:nvPr/>
        </p:nvPicPr>
        <p:blipFill>
          <a:blip r:embed="rId4"/>
          <a:stretch>
            <a:fillRect/>
          </a:stretch>
        </p:blipFill>
        <p:spPr>
          <a:xfrm>
            <a:off x="10715137" y="-88583"/>
            <a:ext cx="1470729" cy="1136472"/>
          </a:xfrm>
          <a:prstGeom prst="rect">
            <a:avLst/>
          </a:prstGeom>
        </p:spPr>
      </p:pic>
      <p:sp>
        <p:nvSpPr>
          <p:cNvPr id="16" name="Rounded Rectangle 15">
            <a:extLst>
              <a:ext uri="{FF2B5EF4-FFF2-40B4-BE49-F238E27FC236}">
                <a16:creationId xmlns:a16="http://schemas.microsoft.com/office/drawing/2014/main" id="{F91370A0-BFC4-B716-AD44-AD3E043B7803}"/>
              </a:ext>
            </a:extLst>
          </p:cNvPr>
          <p:cNvSpPr/>
          <p:nvPr/>
        </p:nvSpPr>
        <p:spPr>
          <a:xfrm>
            <a:off x="838200" y="3653387"/>
            <a:ext cx="10151532" cy="1631216"/>
          </a:xfrm>
          <a:prstGeom prst="roundRect">
            <a:avLst/>
          </a:prstGeom>
          <a:noFill/>
          <a:ln w="50800">
            <a:solidFill>
              <a:srgbClr val="004C97">
                <a:alpha val="84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F35F711A-4D2B-AAF1-2D38-B645D4F273C9}"/>
              </a:ext>
            </a:extLst>
          </p:cNvPr>
          <p:cNvSpPr/>
          <p:nvPr/>
        </p:nvSpPr>
        <p:spPr>
          <a:xfrm>
            <a:off x="-241402" y="6490769"/>
            <a:ext cx="12596775" cy="367231"/>
          </a:xfrm>
          <a:prstGeom prst="rect">
            <a:avLst/>
          </a:prstGeom>
          <a:solidFill>
            <a:srgbClr val="004C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BE80CE33-4476-BCA4-66A9-27C417ED91A1}"/>
              </a:ext>
            </a:extLst>
          </p:cNvPr>
          <p:cNvSpPr txBox="1"/>
          <p:nvPr/>
        </p:nvSpPr>
        <p:spPr>
          <a:xfrm>
            <a:off x="-4362" y="6543967"/>
            <a:ext cx="12192000" cy="276999"/>
          </a:xfrm>
          <a:prstGeom prst="rect">
            <a:avLst/>
          </a:prstGeom>
          <a:noFill/>
        </p:spPr>
        <p:txBody>
          <a:bodyPr wrap="square">
            <a:spAutoFit/>
          </a:bodyPr>
          <a:lstStyle/>
          <a:p>
            <a:pPr algn="ctr"/>
            <a:r>
              <a:rPr lang="en-US" sz="1200" dirty="0">
                <a:solidFill>
                  <a:schemeClr val="bg1"/>
                </a:solidFill>
              </a:rPr>
              <a:t>10</a:t>
            </a:r>
            <a:r>
              <a:rPr lang="en-US" sz="1200" baseline="30000" dirty="0">
                <a:solidFill>
                  <a:schemeClr val="bg1"/>
                </a:solidFill>
              </a:rPr>
              <a:t>th</a:t>
            </a:r>
            <a:r>
              <a:rPr lang="en-US" sz="1200" dirty="0">
                <a:solidFill>
                  <a:schemeClr val="bg1"/>
                </a:solidFill>
              </a:rPr>
              <a:t> June 2025 – WIN 2025 – Emerson Bannister</a:t>
            </a:r>
          </a:p>
        </p:txBody>
      </p:sp>
      <p:sp>
        <p:nvSpPr>
          <p:cNvPr id="9" name="Slide Number Placeholder 10">
            <a:extLst>
              <a:ext uri="{FF2B5EF4-FFF2-40B4-BE49-F238E27FC236}">
                <a16:creationId xmlns:a16="http://schemas.microsoft.com/office/drawing/2014/main" id="{1E9E0E00-D9D6-B4C2-FB05-7B807AFEAC0A}"/>
              </a:ext>
            </a:extLst>
          </p:cNvPr>
          <p:cNvSpPr txBox="1">
            <a:spLocks/>
          </p:cNvSpPr>
          <p:nvPr/>
        </p:nvSpPr>
        <p:spPr>
          <a:xfrm>
            <a:off x="10896045" y="6498850"/>
            <a:ext cx="1291593" cy="367231"/>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3449C41-28D8-214C-95E9-2FFE65FC1517}" type="slidenum">
              <a:rPr lang="en-US" smtClean="0">
                <a:solidFill>
                  <a:schemeClr val="bg1"/>
                </a:solidFill>
              </a:rPr>
              <a:pPr algn="ctr"/>
              <a:t>18</a:t>
            </a:fld>
            <a:endParaRPr lang="en-US" dirty="0">
              <a:solidFill>
                <a:schemeClr val="bg1"/>
              </a:solidFill>
            </a:endParaRPr>
          </a:p>
        </p:txBody>
      </p:sp>
    </p:spTree>
    <p:extLst>
      <p:ext uri="{BB962C8B-B14F-4D97-AF65-F5344CB8AC3E}">
        <p14:creationId xmlns:p14="http://schemas.microsoft.com/office/powerpoint/2010/main" val="35491829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42E8A2-A976-A6A5-2C64-0865373F5A2D}"/>
            </a:ext>
          </a:extLst>
        </p:cNvPr>
        <p:cNvGrpSpPr/>
        <p:nvPr/>
      </p:nvGrpSpPr>
      <p:grpSpPr>
        <a:xfrm>
          <a:off x="0" y="0"/>
          <a:ext cx="0" cy="0"/>
          <a:chOff x="0" y="0"/>
          <a:chExt cx="0" cy="0"/>
        </a:xfrm>
      </p:grpSpPr>
      <p:pic>
        <p:nvPicPr>
          <p:cNvPr id="13" name="Picture 12">
            <a:extLst>
              <a:ext uri="{FF2B5EF4-FFF2-40B4-BE49-F238E27FC236}">
                <a16:creationId xmlns:a16="http://schemas.microsoft.com/office/drawing/2014/main" id="{6AD7AA4E-1915-511A-119E-4CDB2CF8EDEE}"/>
              </a:ext>
            </a:extLst>
          </p:cNvPr>
          <p:cNvPicPr>
            <a:picLocks noChangeAspect="1"/>
          </p:cNvPicPr>
          <p:nvPr/>
        </p:nvPicPr>
        <p:blipFill>
          <a:blip r:embed="rId3"/>
          <a:stretch>
            <a:fillRect/>
          </a:stretch>
        </p:blipFill>
        <p:spPr>
          <a:xfrm rot="5400000">
            <a:off x="1206620" y="1398644"/>
            <a:ext cx="3996165" cy="6123853"/>
          </a:xfrm>
          <a:prstGeom prst="rect">
            <a:avLst/>
          </a:prstGeom>
        </p:spPr>
      </p:pic>
      <p:sp>
        <p:nvSpPr>
          <p:cNvPr id="2" name="Title 1">
            <a:extLst>
              <a:ext uri="{FF2B5EF4-FFF2-40B4-BE49-F238E27FC236}">
                <a16:creationId xmlns:a16="http://schemas.microsoft.com/office/drawing/2014/main" id="{16657802-640F-1F89-477A-933B8A7CBE8D}"/>
              </a:ext>
            </a:extLst>
          </p:cNvPr>
          <p:cNvSpPr>
            <a:spLocks noGrp="1"/>
          </p:cNvSpPr>
          <p:nvPr>
            <p:ph type="title"/>
          </p:nvPr>
        </p:nvSpPr>
        <p:spPr>
          <a:xfrm>
            <a:off x="262466" y="136525"/>
            <a:ext cx="10515600" cy="1325563"/>
          </a:xfrm>
        </p:spPr>
        <p:txBody>
          <a:bodyPr/>
          <a:lstStyle/>
          <a:p>
            <a:r>
              <a:rPr lang="en-US">
                <a:latin typeface="Avenir Next" panose="020B0503020202020204" pitchFamily="34" charset="0"/>
              </a:rPr>
              <a:t>Instrumentation</a:t>
            </a:r>
          </a:p>
        </p:txBody>
      </p:sp>
      <p:sp>
        <p:nvSpPr>
          <p:cNvPr id="50" name="Slide Number Placeholder 49">
            <a:extLst>
              <a:ext uri="{FF2B5EF4-FFF2-40B4-BE49-F238E27FC236}">
                <a16:creationId xmlns:a16="http://schemas.microsoft.com/office/drawing/2014/main" id="{32194DBE-02B6-99B2-7B03-72D1D422D2A8}"/>
              </a:ext>
            </a:extLst>
          </p:cNvPr>
          <p:cNvSpPr>
            <a:spLocks noGrp="1"/>
          </p:cNvSpPr>
          <p:nvPr>
            <p:ph type="sldNum" sz="quarter" idx="12"/>
          </p:nvPr>
        </p:nvSpPr>
        <p:spPr/>
        <p:txBody>
          <a:bodyPr/>
          <a:lstStyle/>
          <a:p>
            <a:fld id="{93449C41-28D8-214C-95E9-2FFE65FC1517}" type="slidenum">
              <a:rPr lang="en-US" smtClean="0"/>
              <a:t>19</a:t>
            </a:fld>
            <a:endParaRPr lang="en-US"/>
          </a:p>
        </p:txBody>
      </p:sp>
      <p:pic>
        <p:nvPicPr>
          <p:cNvPr id="8" name="Picture 7" descr="A black background with purple squares and text&#10;&#10;Description automatically generated">
            <a:extLst>
              <a:ext uri="{FF2B5EF4-FFF2-40B4-BE49-F238E27FC236}">
                <a16:creationId xmlns:a16="http://schemas.microsoft.com/office/drawing/2014/main" id="{21768BEA-1E32-88BE-9761-73371889F59F}"/>
              </a:ext>
            </a:extLst>
          </p:cNvPr>
          <p:cNvPicPr>
            <a:picLocks noChangeAspect="1"/>
          </p:cNvPicPr>
          <p:nvPr/>
        </p:nvPicPr>
        <p:blipFill>
          <a:blip r:embed="rId4"/>
          <a:stretch>
            <a:fillRect/>
          </a:stretch>
        </p:blipFill>
        <p:spPr>
          <a:xfrm>
            <a:off x="324000" y="1040400"/>
            <a:ext cx="11548800" cy="2331278"/>
          </a:xfrm>
          <a:prstGeom prst="rect">
            <a:avLst/>
          </a:prstGeom>
        </p:spPr>
      </p:pic>
      <p:pic>
        <p:nvPicPr>
          <p:cNvPr id="5" name="Picture 4" descr="A blue and black logo&#10;&#10;Description automatically generated">
            <a:extLst>
              <a:ext uri="{FF2B5EF4-FFF2-40B4-BE49-F238E27FC236}">
                <a16:creationId xmlns:a16="http://schemas.microsoft.com/office/drawing/2014/main" id="{6D994DE2-E38A-AB08-85BA-AF9D16980BB5}"/>
              </a:ext>
            </a:extLst>
          </p:cNvPr>
          <p:cNvPicPr>
            <a:picLocks noChangeAspect="1"/>
          </p:cNvPicPr>
          <p:nvPr/>
        </p:nvPicPr>
        <p:blipFill>
          <a:blip r:embed="rId5"/>
          <a:stretch>
            <a:fillRect/>
          </a:stretch>
        </p:blipFill>
        <p:spPr>
          <a:xfrm>
            <a:off x="10715137" y="-88583"/>
            <a:ext cx="1470729" cy="1136472"/>
          </a:xfrm>
          <a:prstGeom prst="rect">
            <a:avLst/>
          </a:prstGeom>
        </p:spPr>
      </p:pic>
      <p:grpSp>
        <p:nvGrpSpPr>
          <p:cNvPr id="11" name="Group 10">
            <a:extLst>
              <a:ext uri="{FF2B5EF4-FFF2-40B4-BE49-F238E27FC236}">
                <a16:creationId xmlns:a16="http://schemas.microsoft.com/office/drawing/2014/main" id="{542ECE8D-88EC-ED08-99D6-A6003D898C63}"/>
              </a:ext>
            </a:extLst>
          </p:cNvPr>
          <p:cNvGrpSpPr/>
          <p:nvPr/>
        </p:nvGrpSpPr>
        <p:grpSpPr>
          <a:xfrm>
            <a:off x="5782533" y="3371677"/>
            <a:ext cx="6246800" cy="1241849"/>
            <a:chOff x="857251" y="3601871"/>
            <a:chExt cx="9206117" cy="3219605"/>
          </a:xfrm>
        </p:grpSpPr>
        <p:sp>
          <p:nvSpPr>
            <p:cNvPr id="9" name="TextBox 8">
              <a:extLst>
                <a:ext uri="{FF2B5EF4-FFF2-40B4-BE49-F238E27FC236}">
                  <a16:creationId xmlns:a16="http://schemas.microsoft.com/office/drawing/2014/main" id="{70E19F33-DB29-C80F-1A03-72DFBDDDF299}"/>
                </a:ext>
              </a:extLst>
            </p:cNvPr>
            <p:cNvSpPr txBox="1"/>
            <p:nvPr/>
          </p:nvSpPr>
          <p:spPr>
            <a:xfrm>
              <a:off x="1039284" y="3833213"/>
              <a:ext cx="9024084" cy="2633198"/>
            </a:xfrm>
            <a:prstGeom prst="rect">
              <a:avLst/>
            </a:prstGeom>
            <a:noFill/>
          </p:spPr>
          <p:txBody>
            <a:bodyPr wrap="square" rtlCol="0">
              <a:spAutoFit/>
            </a:bodyPr>
            <a:lstStyle/>
            <a:p>
              <a:r>
                <a:rPr lang="en-US" sz="2000" b="1" dirty="0" err="1"/>
                <a:t>Analyser</a:t>
              </a:r>
              <a:r>
                <a:rPr lang="en-US" sz="2000" b="1" dirty="0"/>
                <a:t> magnet: To select the particle momentum and charge of interest.</a:t>
              </a:r>
            </a:p>
            <a:p>
              <a:pPr marL="342900" indent="-342900">
                <a:buFont typeface="Arial" panose="020B0604020202020204" pitchFamily="34" charset="0"/>
                <a:buChar char="•"/>
              </a:pPr>
              <a:r>
                <a:rPr lang="en-US" sz="2000" dirty="0"/>
                <a:t>0.4 – 1.5 GeV/c</a:t>
              </a:r>
            </a:p>
          </p:txBody>
        </p:sp>
        <p:sp>
          <p:nvSpPr>
            <p:cNvPr id="4" name="Rounded Rectangle 3">
              <a:extLst>
                <a:ext uri="{FF2B5EF4-FFF2-40B4-BE49-F238E27FC236}">
                  <a16:creationId xmlns:a16="http://schemas.microsoft.com/office/drawing/2014/main" id="{C5991A3E-46B6-D503-1F55-6EFD833E2608}"/>
                </a:ext>
              </a:extLst>
            </p:cNvPr>
            <p:cNvSpPr/>
            <p:nvPr/>
          </p:nvSpPr>
          <p:spPr>
            <a:xfrm>
              <a:off x="857251" y="3601871"/>
              <a:ext cx="9206117" cy="3219605"/>
            </a:xfrm>
            <a:prstGeom prst="roundRect">
              <a:avLst/>
            </a:prstGeom>
            <a:noFill/>
            <a:ln w="50800">
              <a:solidFill>
                <a:srgbClr val="6E1E6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 name="Rectangle 5">
            <a:extLst>
              <a:ext uri="{FF2B5EF4-FFF2-40B4-BE49-F238E27FC236}">
                <a16:creationId xmlns:a16="http://schemas.microsoft.com/office/drawing/2014/main" id="{CC8BA7F0-E66D-459F-6ED3-811BC60288F6}"/>
              </a:ext>
            </a:extLst>
          </p:cNvPr>
          <p:cNvSpPr/>
          <p:nvPr/>
        </p:nvSpPr>
        <p:spPr>
          <a:xfrm>
            <a:off x="-241402" y="6490769"/>
            <a:ext cx="12596775" cy="367231"/>
          </a:xfrm>
          <a:prstGeom prst="rect">
            <a:avLst/>
          </a:prstGeom>
          <a:solidFill>
            <a:srgbClr val="004C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69498015-49BD-18A8-2A69-D634EAF1AF5B}"/>
              </a:ext>
            </a:extLst>
          </p:cNvPr>
          <p:cNvSpPr txBox="1"/>
          <p:nvPr/>
        </p:nvSpPr>
        <p:spPr>
          <a:xfrm>
            <a:off x="-4362" y="6543967"/>
            <a:ext cx="12192000" cy="276999"/>
          </a:xfrm>
          <a:prstGeom prst="rect">
            <a:avLst/>
          </a:prstGeom>
          <a:noFill/>
        </p:spPr>
        <p:txBody>
          <a:bodyPr wrap="square">
            <a:spAutoFit/>
          </a:bodyPr>
          <a:lstStyle/>
          <a:p>
            <a:pPr algn="ctr"/>
            <a:r>
              <a:rPr lang="en-US" sz="1200" dirty="0">
                <a:solidFill>
                  <a:schemeClr val="bg1"/>
                </a:solidFill>
              </a:rPr>
              <a:t>10</a:t>
            </a:r>
            <a:r>
              <a:rPr lang="en-US" sz="1200" baseline="30000" dirty="0">
                <a:solidFill>
                  <a:schemeClr val="bg1"/>
                </a:solidFill>
              </a:rPr>
              <a:t>th</a:t>
            </a:r>
            <a:r>
              <a:rPr lang="en-US" sz="1200" dirty="0">
                <a:solidFill>
                  <a:schemeClr val="bg1"/>
                </a:solidFill>
              </a:rPr>
              <a:t> June 2025 – WIN 2025 – Emerson Bannister</a:t>
            </a:r>
          </a:p>
        </p:txBody>
      </p:sp>
      <p:sp>
        <p:nvSpPr>
          <p:cNvPr id="10" name="Slide Number Placeholder 10">
            <a:extLst>
              <a:ext uri="{FF2B5EF4-FFF2-40B4-BE49-F238E27FC236}">
                <a16:creationId xmlns:a16="http://schemas.microsoft.com/office/drawing/2014/main" id="{37FDB1C2-5747-5B48-7269-3BACBC3BC730}"/>
              </a:ext>
            </a:extLst>
          </p:cNvPr>
          <p:cNvSpPr txBox="1">
            <a:spLocks/>
          </p:cNvSpPr>
          <p:nvPr/>
        </p:nvSpPr>
        <p:spPr>
          <a:xfrm>
            <a:off x="10896045" y="6498850"/>
            <a:ext cx="1291593" cy="367231"/>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3449C41-28D8-214C-95E9-2FFE65FC1517}" type="slidenum">
              <a:rPr lang="en-US" smtClean="0">
                <a:solidFill>
                  <a:schemeClr val="bg1"/>
                </a:solidFill>
              </a:rPr>
              <a:pPr algn="ctr"/>
              <a:t>19</a:t>
            </a:fld>
            <a:endParaRPr lang="en-US" dirty="0">
              <a:solidFill>
                <a:schemeClr val="bg1"/>
              </a:solidFill>
            </a:endParaRPr>
          </a:p>
        </p:txBody>
      </p:sp>
      <p:sp>
        <p:nvSpPr>
          <p:cNvPr id="15" name="TextBox 14">
            <a:extLst>
              <a:ext uri="{FF2B5EF4-FFF2-40B4-BE49-F238E27FC236}">
                <a16:creationId xmlns:a16="http://schemas.microsoft.com/office/drawing/2014/main" id="{582C9328-9524-7B10-EB9F-5E77124F37FB}"/>
              </a:ext>
            </a:extLst>
          </p:cNvPr>
          <p:cNvSpPr txBox="1"/>
          <p:nvPr/>
        </p:nvSpPr>
        <p:spPr>
          <a:xfrm>
            <a:off x="1493042" y="4613527"/>
            <a:ext cx="865147" cy="369332"/>
          </a:xfrm>
          <a:prstGeom prst="rect">
            <a:avLst/>
          </a:prstGeom>
          <a:noFill/>
        </p:spPr>
        <p:txBody>
          <a:bodyPr wrap="square">
            <a:spAutoFit/>
          </a:bodyPr>
          <a:lstStyle/>
          <a:p>
            <a:r>
              <a:rPr lang="en-US" dirty="0"/>
              <a:t>±500 A</a:t>
            </a:r>
          </a:p>
        </p:txBody>
      </p:sp>
      <p:sp>
        <p:nvSpPr>
          <p:cNvPr id="16" name="TextBox 15">
            <a:extLst>
              <a:ext uri="{FF2B5EF4-FFF2-40B4-BE49-F238E27FC236}">
                <a16:creationId xmlns:a16="http://schemas.microsoft.com/office/drawing/2014/main" id="{024D81B3-B9BC-EB18-BBDE-3EB4E9B8054F}"/>
              </a:ext>
            </a:extLst>
          </p:cNvPr>
          <p:cNvSpPr txBox="1"/>
          <p:nvPr/>
        </p:nvSpPr>
        <p:spPr>
          <a:xfrm>
            <a:off x="2557316" y="4521333"/>
            <a:ext cx="865147" cy="369332"/>
          </a:xfrm>
          <a:prstGeom prst="rect">
            <a:avLst/>
          </a:prstGeom>
          <a:noFill/>
        </p:spPr>
        <p:txBody>
          <a:bodyPr wrap="square">
            <a:spAutoFit/>
          </a:bodyPr>
          <a:lstStyle/>
          <a:p>
            <a:r>
              <a:rPr lang="en-US" dirty="0"/>
              <a:t>±750 A</a:t>
            </a:r>
          </a:p>
        </p:txBody>
      </p:sp>
      <p:sp>
        <p:nvSpPr>
          <p:cNvPr id="17" name="TextBox 16">
            <a:extLst>
              <a:ext uri="{FF2B5EF4-FFF2-40B4-BE49-F238E27FC236}">
                <a16:creationId xmlns:a16="http://schemas.microsoft.com/office/drawing/2014/main" id="{A7DF4B2C-41E6-66F1-06AA-98D14C3337ED}"/>
              </a:ext>
            </a:extLst>
          </p:cNvPr>
          <p:cNvSpPr txBox="1"/>
          <p:nvPr/>
        </p:nvSpPr>
        <p:spPr>
          <a:xfrm>
            <a:off x="3350041" y="3057950"/>
            <a:ext cx="1048704" cy="369332"/>
          </a:xfrm>
          <a:prstGeom prst="rect">
            <a:avLst/>
          </a:prstGeom>
          <a:noFill/>
        </p:spPr>
        <p:txBody>
          <a:bodyPr wrap="square">
            <a:spAutoFit/>
          </a:bodyPr>
          <a:lstStyle/>
          <a:p>
            <a:r>
              <a:rPr lang="en-US" dirty="0"/>
              <a:t>±1000 A</a:t>
            </a:r>
          </a:p>
        </p:txBody>
      </p:sp>
      <p:sp>
        <p:nvSpPr>
          <p:cNvPr id="18" name="TextBox 17">
            <a:extLst>
              <a:ext uri="{FF2B5EF4-FFF2-40B4-BE49-F238E27FC236}">
                <a16:creationId xmlns:a16="http://schemas.microsoft.com/office/drawing/2014/main" id="{0FDF1644-887A-ED5B-8CAB-8EF442EC7956}"/>
              </a:ext>
            </a:extLst>
          </p:cNvPr>
          <p:cNvSpPr txBox="1"/>
          <p:nvPr/>
        </p:nvSpPr>
        <p:spPr>
          <a:xfrm>
            <a:off x="4398745" y="5564590"/>
            <a:ext cx="1048704" cy="369332"/>
          </a:xfrm>
          <a:prstGeom prst="rect">
            <a:avLst/>
          </a:prstGeom>
          <a:noFill/>
        </p:spPr>
        <p:txBody>
          <a:bodyPr wrap="square">
            <a:spAutoFit/>
          </a:bodyPr>
          <a:lstStyle/>
          <a:p>
            <a:r>
              <a:rPr lang="en-US" dirty="0"/>
              <a:t>±1250 A</a:t>
            </a:r>
          </a:p>
        </p:txBody>
      </p:sp>
    </p:spTree>
    <p:extLst>
      <p:ext uri="{BB962C8B-B14F-4D97-AF65-F5344CB8AC3E}">
        <p14:creationId xmlns:p14="http://schemas.microsoft.com/office/powerpoint/2010/main" val="15682545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DE6A0A-E379-6EFC-82F5-DA4CBAC1A3C4}"/>
            </a:ext>
          </a:extLst>
        </p:cNvPr>
        <p:cNvGrpSpPr/>
        <p:nvPr/>
      </p:nvGrpSpPr>
      <p:grpSpPr>
        <a:xfrm>
          <a:off x="0" y="0"/>
          <a:ext cx="0" cy="0"/>
          <a:chOff x="0" y="0"/>
          <a:chExt cx="0" cy="0"/>
        </a:xfrm>
      </p:grpSpPr>
      <p:sp>
        <p:nvSpPr>
          <p:cNvPr id="9" name="Rectangle 8">
            <a:extLst>
              <a:ext uri="{FF2B5EF4-FFF2-40B4-BE49-F238E27FC236}">
                <a16:creationId xmlns:a16="http://schemas.microsoft.com/office/drawing/2014/main" id="{F9EF84D8-CF26-14EB-DBCC-C026916DC9B3}"/>
              </a:ext>
            </a:extLst>
          </p:cNvPr>
          <p:cNvSpPr/>
          <p:nvPr/>
        </p:nvSpPr>
        <p:spPr>
          <a:xfrm>
            <a:off x="-241402" y="6490769"/>
            <a:ext cx="12596775" cy="367231"/>
          </a:xfrm>
          <a:prstGeom prst="rect">
            <a:avLst/>
          </a:prstGeom>
          <a:solidFill>
            <a:srgbClr val="004C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CC67B542-CC7C-4094-5479-E26C5CA681CA}"/>
              </a:ext>
            </a:extLst>
          </p:cNvPr>
          <p:cNvSpPr txBox="1"/>
          <p:nvPr/>
        </p:nvSpPr>
        <p:spPr>
          <a:xfrm>
            <a:off x="-4362" y="6543967"/>
            <a:ext cx="12192000" cy="276999"/>
          </a:xfrm>
          <a:prstGeom prst="rect">
            <a:avLst/>
          </a:prstGeom>
          <a:noFill/>
        </p:spPr>
        <p:txBody>
          <a:bodyPr wrap="square">
            <a:spAutoFit/>
          </a:bodyPr>
          <a:lstStyle/>
          <a:p>
            <a:pPr algn="ctr"/>
            <a:r>
              <a:rPr lang="en-US" sz="1200" dirty="0">
                <a:solidFill>
                  <a:schemeClr val="bg1"/>
                </a:solidFill>
              </a:rPr>
              <a:t>10</a:t>
            </a:r>
            <a:r>
              <a:rPr lang="en-US" sz="1200" baseline="30000" dirty="0">
                <a:solidFill>
                  <a:schemeClr val="bg1"/>
                </a:solidFill>
              </a:rPr>
              <a:t>th</a:t>
            </a:r>
            <a:r>
              <a:rPr lang="en-US" sz="1200" dirty="0">
                <a:solidFill>
                  <a:schemeClr val="bg1"/>
                </a:solidFill>
              </a:rPr>
              <a:t> June 2025 – WIN 2025 – Emerson Bannister</a:t>
            </a:r>
          </a:p>
        </p:txBody>
      </p:sp>
      <p:sp>
        <p:nvSpPr>
          <p:cNvPr id="2" name="Title 1">
            <a:extLst>
              <a:ext uri="{FF2B5EF4-FFF2-40B4-BE49-F238E27FC236}">
                <a16:creationId xmlns:a16="http://schemas.microsoft.com/office/drawing/2014/main" id="{C5DF483E-35DF-C46B-58B3-D22DF4367CC6}"/>
              </a:ext>
            </a:extLst>
          </p:cNvPr>
          <p:cNvSpPr>
            <a:spLocks noGrp="1"/>
          </p:cNvSpPr>
          <p:nvPr>
            <p:ph type="title"/>
          </p:nvPr>
        </p:nvSpPr>
        <p:spPr>
          <a:xfrm>
            <a:off x="380445" y="116586"/>
            <a:ext cx="10515600" cy="1325563"/>
          </a:xfrm>
        </p:spPr>
        <p:txBody>
          <a:bodyPr>
            <a:normAutofit/>
          </a:bodyPr>
          <a:lstStyle/>
          <a:p>
            <a:r>
              <a:rPr lang="en-US" sz="4000">
                <a:latin typeface="Avenir Next" panose="020B0503020202020204" pitchFamily="34" charset="0"/>
              </a:rPr>
              <a:t>The </a:t>
            </a:r>
            <a:r>
              <a:rPr lang="en-US" sz="4000" err="1">
                <a:latin typeface="Avenir Next" panose="020B0503020202020204" pitchFamily="34" charset="0"/>
              </a:rPr>
              <a:t>NOvA</a:t>
            </a:r>
            <a:r>
              <a:rPr lang="en-US" sz="4000">
                <a:latin typeface="Avenir Next" panose="020B0503020202020204" pitchFamily="34" charset="0"/>
              </a:rPr>
              <a:t> Experiment</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C9181698-D04D-EF51-C24B-71002DC275A3}"/>
                  </a:ext>
                </a:extLst>
              </p:cNvPr>
              <p:cNvSpPr>
                <a:spLocks noGrp="1"/>
              </p:cNvSpPr>
              <p:nvPr>
                <p:ph idx="1"/>
              </p:nvPr>
            </p:nvSpPr>
            <p:spPr>
              <a:xfrm>
                <a:off x="7010399" y="208956"/>
                <a:ext cx="6295765" cy="1140824"/>
              </a:xfrm>
              <a:ln w="31750" cap="rnd">
                <a:noFill/>
              </a:ln>
            </p:spPr>
            <p:txBody>
              <a:bodyPr>
                <a:normAutofit/>
              </a:bodyPr>
              <a:lstStyle/>
              <a:p>
                <a:pPr marL="0" indent="0">
                  <a:buNone/>
                </a:pPr>
                <a:r>
                  <a:rPr lang="en-US" sz="2000" err="1">
                    <a:latin typeface="Avenir Next" panose="020B0503020202020204" pitchFamily="34" charset="0"/>
                  </a:rPr>
                  <a:t>NuMI</a:t>
                </a:r>
                <a:r>
                  <a:rPr lang="en-US" sz="2000">
                    <a:latin typeface="Avenir Next" panose="020B0503020202020204" pitchFamily="34" charset="0"/>
                  </a:rPr>
                  <a:t> Off-Axis  </a:t>
                </a:r>
                <a14:m>
                  <m:oMath xmlns:m="http://schemas.openxmlformats.org/officeDocument/2006/math">
                    <m:sSub>
                      <m:sSubPr>
                        <m:ctrlPr>
                          <a:rPr lang="en-GB" sz="2000" b="0" i="1" smtClean="0">
                            <a:latin typeface="Cambria Math" panose="02040503050406030204" pitchFamily="18" charset="0"/>
                          </a:rPr>
                        </m:ctrlPr>
                      </m:sSubPr>
                      <m:e>
                        <m:r>
                          <a:rPr lang="en-GB" sz="2000" b="0" i="1" smtClean="0">
                            <a:latin typeface="Cambria Math" panose="02040503050406030204" pitchFamily="18" charset="0"/>
                          </a:rPr>
                          <m:t>𝜈</m:t>
                        </m:r>
                      </m:e>
                      <m:sub>
                        <m:r>
                          <a:rPr lang="en-GB" sz="2000" b="0" i="1" smtClean="0">
                            <a:latin typeface="Cambria Math" panose="02040503050406030204" pitchFamily="18" charset="0"/>
                          </a:rPr>
                          <m:t>𝑒</m:t>
                        </m:r>
                      </m:sub>
                    </m:sSub>
                  </m:oMath>
                </a14:m>
                <a:r>
                  <a:rPr lang="en-US" sz="2000">
                    <a:latin typeface="Avenir Next" panose="020B0503020202020204" pitchFamily="34" charset="0"/>
                  </a:rPr>
                  <a:t> Appearance Experiment</a:t>
                </a:r>
              </a:p>
              <a:p>
                <a:r>
                  <a:rPr lang="en-US" sz="2000">
                    <a:latin typeface="Avenir Next" panose="020B0503020202020204" pitchFamily="34" charset="0"/>
                  </a:rPr>
                  <a:t>Long-baseline neutrino oscillations</a:t>
                </a:r>
              </a:p>
            </p:txBody>
          </p:sp>
        </mc:Choice>
        <mc:Fallback xmlns="">
          <p:sp>
            <p:nvSpPr>
              <p:cNvPr id="3" name="Content Placeholder 2">
                <a:extLst>
                  <a:ext uri="{FF2B5EF4-FFF2-40B4-BE49-F238E27FC236}">
                    <a16:creationId xmlns:a16="http://schemas.microsoft.com/office/drawing/2014/main" id="{C9181698-D04D-EF51-C24B-71002DC275A3}"/>
                  </a:ext>
                </a:extLst>
              </p:cNvPr>
              <p:cNvSpPr>
                <a:spLocks noGrp="1" noRot="1" noChangeAspect="1" noMove="1" noResize="1" noEditPoints="1" noAdjustHandles="1" noChangeArrowheads="1" noChangeShapeType="1" noTextEdit="1"/>
              </p:cNvSpPr>
              <p:nvPr>
                <p:ph idx="1"/>
              </p:nvPr>
            </p:nvSpPr>
            <p:spPr>
              <a:xfrm>
                <a:off x="7010399" y="208956"/>
                <a:ext cx="6295765" cy="1140824"/>
              </a:xfrm>
              <a:blipFill>
                <a:blip r:embed="rId3"/>
                <a:stretch>
                  <a:fillRect l="-1008" t="-4396"/>
                </a:stretch>
              </a:blipFill>
              <a:ln w="31750" cap="rnd">
                <a:noFill/>
              </a:ln>
            </p:spPr>
            <p:txBody>
              <a:bodyPr/>
              <a:lstStyle/>
              <a:p>
                <a:r>
                  <a:rPr lang="en-US">
                    <a:noFill/>
                  </a:rPr>
                  <a:t> </a:t>
                </a:r>
              </a:p>
            </p:txBody>
          </p:sp>
        </mc:Fallback>
      </mc:AlternateContent>
      <p:pic>
        <p:nvPicPr>
          <p:cNvPr id="10" name="Picture 9">
            <a:extLst>
              <a:ext uri="{FF2B5EF4-FFF2-40B4-BE49-F238E27FC236}">
                <a16:creationId xmlns:a16="http://schemas.microsoft.com/office/drawing/2014/main" id="{CF8195BA-EFA7-5C73-E514-FBF0C894B65E}"/>
              </a:ext>
            </a:extLst>
          </p:cNvPr>
          <p:cNvPicPr>
            <a:picLocks noChangeAspect="1"/>
          </p:cNvPicPr>
          <p:nvPr/>
        </p:nvPicPr>
        <p:blipFill>
          <a:blip r:embed="rId4"/>
          <a:stretch>
            <a:fillRect/>
          </a:stretch>
        </p:blipFill>
        <p:spPr>
          <a:xfrm>
            <a:off x="748578" y="1558386"/>
            <a:ext cx="10694844" cy="2997568"/>
          </a:xfrm>
          <a:prstGeom prst="rect">
            <a:avLst/>
          </a:prstGeom>
        </p:spPr>
      </p:pic>
      <p:sp>
        <p:nvSpPr>
          <p:cNvPr id="11" name="Slide Number Placeholder 10">
            <a:extLst>
              <a:ext uri="{FF2B5EF4-FFF2-40B4-BE49-F238E27FC236}">
                <a16:creationId xmlns:a16="http://schemas.microsoft.com/office/drawing/2014/main" id="{A76B0354-7B25-E2CA-3E95-09E88DECBBC9}"/>
              </a:ext>
            </a:extLst>
          </p:cNvPr>
          <p:cNvSpPr>
            <a:spLocks noGrp="1"/>
          </p:cNvSpPr>
          <p:nvPr>
            <p:ph type="sldNum" sz="quarter" idx="12"/>
          </p:nvPr>
        </p:nvSpPr>
        <p:spPr>
          <a:xfrm>
            <a:off x="10896045" y="6498850"/>
            <a:ext cx="1291593" cy="367231"/>
          </a:xfrm>
        </p:spPr>
        <p:txBody>
          <a:bodyPr/>
          <a:lstStyle/>
          <a:p>
            <a:pPr algn="ctr"/>
            <a:fld id="{93449C41-28D8-214C-95E9-2FFE65FC1517}" type="slidenum">
              <a:rPr lang="en-US" smtClean="0">
                <a:solidFill>
                  <a:schemeClr val="bg1"/>
                </a:solidFill>
              </a:rPr>
              <a:pPr algn="ctr"/>
              <a:t>2</a:t>
            </a:fld>
            <a:endParaRPr lang="en-US" dirty="0">
              <a:solidFill>
                <a:schemeClr val="bg1"/>
              </a:solidFill>
            </a:endParaRPr>
          </a:p>
        </p:txBody>
      </p:sp>
      <p:sp>
        <p:nvSpPr>
          <p:cNvPr id="4" name="Rounded Rectangle 3">
            <a:extLst>
              <a:ext uri="{FF2B5EF4-FFF2-40B4-BE49-F238E27FC236}">
                <a16:creationId xmlns:a16="http://schemas.microsoft.com/office/drawing/2014/main" id="{55DB008B-32C7-431A-1ECD-97308F8D9755}"/>
              </a:ext>
            </a:extLst>
          </p:cNvPr>
          <p:cNvSpPr/>
          <p:nvPr/>
        </p:nvSpPr>
        <p:spPr>
          <a:xfrm>
            <a:off x="6845047" y="-544462"/>
            <a:ext cx="6067647" cy="1739916"/>
          </a:xfrm>
          <a:prstGeom prst="roundRect">
            <a:avLst/>
          </a:prstGeom>
          <a:solidFill>
            <a:srgbClr val="004C97">
              <a:alpha val="7153"/>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descr="A blue and black logo&#10;&#10;Description automatically generated">
            <a:extLst>
              <a:ext uri="{FF2B5EF4-FFF2-40B4-BE49-F238E27FC236}">
                <a16:creationId xmlns:a16="http://schemas.microsoft.com/office/drawing/2014/main" id="{E4D69642-E228-6D19-2AC3-C9C67A7739C4}"/>
              </a:ext>
            </a:extLst>
          </p:cNvPr>
          <p:cNvPicPr>
            <a:picLocks noChangeAspect="1"/>
          </p:cNvPicPr>
          <p:nvPr/>
        </p:nvPicPr>
        <p:blipFill>
          <a:blip r:embed="rId5"/>
          <a:stretch>
            <a:fillRect/>
          </a:stretch>
        </p:blipFill>
        <p:spPr>
          <a:xfrm>
            <a:off x="5168050" y="4672191"/>
            <a:ext cx="1855900" cy="1434105"/>
          </a:xfrm>
          <a:prstGeom prst="rect">
            <a:avLst/>
          </a:prstGeom>
        </p:spPr>
      </p:pic>
      <p:sp>
        <p:nvSpPr>
          <p:cNvPr id="7" name="TextBox 6">
            <a:extLst>
              <a:ext uri="{FF2B5EF4-FFF2-40B4-BE49-F238E27FC236}">
                <a16:creationId xmlns:a16="http://schemas.microsoft.com/office/drawing/2014/main" id="{55A37149-0E95-8A3F-1590-508C6DA2A781}"/>
              </a:ext>
            </a:extLst>
          </p:cNvPr>
          <p:cNvSpPr txBox="1"/>
          <p:nvPr/>
        </p:nvSpPr>
        <p:spPr>
          <a:xfrm>
            <a:off x="2579370" y="4246989"/>
            <a:ext cx="1093470" cy="369332"/>
          </a:xfrm>
          <a:prstGeom prst="rect">
            <a:avLst/>
          </a:prstGeom>
          <a:noFill/>
        </p:spPr>
        <p:txBody>
          <a:bodyPr wrap="square">
            <a:spAutoFit/>
          </a:bodyPr>
          <a:lstStyle/>
          <a:p>
            <a:r>
              <a:rPr lang="en-US" dirty="0"/>
              <a:t>300 ton</a:t>
            </a:r>
          </a:p>
        </p:txBody>
      </p:sp>
      <p:sp>
        <p:nvSpPr>
          <p:cNvPr id="8" name="TextBox 7">
            <a:extLst>
              <a:ext uri="{FF2B5EF4-FFF2-40B4-BE49-F238E27FC236}">
                <a16:creationId xmlns:a16="http://schemas.microsoft.com/office/drawing/2014/main" id="{59C5D112-3034-1C41-A489-D3C054B254E2}"/>
              </a:ext>
            </a:extLst>
          </p:cNvPr>
          <p:cNvSpPr txBox="1"/>
          <p:nvPr/>
        </p:nvSpPr>
        <p:spPr>
          <a:xfrm>
            <a:off x="10896045" y="2873213"/>
            <a:ext cx="1093470" cy="369332"/>
          </a:xfrm>
          <a:prstGeom prst="rect">
            <a:avLst/>
          </a:prstGeom>
          <a:noFill/>
        </p:spPr>
        <p:txBody>
          <a:bodyPr wrap="square">
            <a:spAutoFit/>
          </a:bodyPr>
          <a:lstStyle/>
          <a:p>
            <a:r>
              <a:rPr lang="en-US" dirty="0"/>
              <a:t>14 </a:t>
            </a:r>
            <a:r>
              <a:rPr lang="en-US" dirty="0" err="1"/>
              <a:t>kton</a:t>
            </a:r>
            <a:endParaRPr lang="en-US" dirty="0"/>
          </a:p>
        </p:txBody>
      </p:sp>
    </p:spTree>
    <p:extLst>
      <p:ext uri="{BB962C8B-B14F-4D97-AF65-F5344CB8AC3E}">
        <p14:creationId xmlns:p14="http://schemas.microsoft.com/office/powerpoint/2010/main" val="30743835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602A48-EA64-7F86-A260-1C90FC8FAA7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9C4125E-6A2E-5F80-9643-51A58D690071}"/>
              </a:ext>
            </a:extLst>
          </p:cNvPr>
          <p:cNvSpPr>
            <a:spLocks noGrp="1"/>
          </p:cNvSpPr>
          <p:nvPr>
            <p:ph type="title"/>
          </p:nvPr>
        </p:nvSpPr>
        <p:spPr>
          <a:xfrm>
            <a:off x="262466" y="136525"/>
            <a:ext cx="10515600" cy="1325563"/>
          </a:xfrm>
        </p:spPr>
        <p:txBody>
          <a:bodyPr/>
          <a:lstStyle/>
          <a:p>
            <a:r>
              <a:rPr lang="en-US">
                <a:latin typeface="Avenir Next" panose="020B0503020202020204" pitchFamily="34" charset="0"/>
              </a:rPr>
              <a:t>Instrumentation</a:t>
            </a:r>
          </a:p>
        </p:txBody>
      </p:sp>
      <p:sp>
        <p:nvSpPr>
          <p:cNvPr id="50" name="Slide Number Placeholder 49">
            <a:extLst>
              <a:ext uri="{FF2B5EF4-FFF2-40B4-BE49-F238E27FC236}">
                <a16:creationId xmlns:a16="http://schemas.microsoft.com/office/drawing/2014/main" id="{7AE110E4-5AA7-F992-CFB3-6887B30A4B5F}"/>
              </a:ext>
            </a:extLst>
          </p:cNvPr>
          <p:cNvSpPr>
            <a:spLocks noGrp="1"/>
          </p:cNvSpPr>
          <p:nvPr>
            <p:ph type="sldNum" sz="quarter" idx="12"/>
          </p:nvPr>
        </p:nvSpPr>
        <p:spPr/>
        <p:txBody>
          <a:bodyPr/>
          <a:lstStyle/>
          <a:p>
            <a:fld id="{93449C41-28D8-214C-95E9-2FFE65FC1517}" type="slidenum">
              <a:rPr lang="en-US" smtClean="0"/>
              <a:t>20</a:t>
            </a:fld>
            <a:endParaRPr lang="en-US"/>
          </a:p>
        </p:txBody>
      </p:sp>
      <p:sp>
        <p:nvSpPr>
          <p:cNvPr id="5" name="TextBox 4">
            <a:extLst>
              <a:ext uri="{FF2B5EF4-FFF2-40B4-BE49-F238E27FC236}">
                <a16:creationId xmlns:a16="http://schemas.microsoft.com/office/drawing/2014/main" id="{F38C4C05-0F00-CC97-4815-5EE5D78AEAA1}"/>
              </a:ext>
            </a:extLst>
          </p:cNvPr>
          <p:cNvSpPr txBox="1"/>
          <p:nvPr/>
        </p:nvSpPr>
        <p:spPr>
          <a:xfrm>
            <a:off x="5847615" y="4967556"/>
            <a:ext cx="6352534" cy="984885"/>
          </a:xfrm>
          <a:prstGeom prst="rect">
            <a:avLst/>
          </a:prstGeom>
          <a:noFill/>
        </p:spPr>
        <p:txBody>
          <a:bodyPr wrap="square" rtlCol="0">
            <a:spAutoFit/>
          </a:bodyPr>
          <a:lstStyle/>
          <a:p>
            <a:pPr algn="ctr"/>
            <a:r>
              <a:rPr lang="en-US" sz="2000" b="1" dirty="0"/>
              <a:t>Cherenkov detector: Electron tagging.</a:t>
            </a:r>
          </a:p>
          <a:p>
            <a:pPr marL="342900" indent="-342900" algn="ctr">
              <a:buFont typeface="Arial" panose="020B0604020202020204" pitchFamily="34" charset="0"/>
              <a:buChar char="•"/>
            </a:pPr>
            <a:endParaRPr lang="en-US" sz="2000" b="1" dirty="0"/>
          </a:p>
          <a:p>
            <a:pPr algn="ctr"/>
            <a:endParaRPr lang="en-US" b="1" dirty="0"/>
          </a:p>
        </p:txBody>
      </p:sp>
      <p:pic>
        <p:nvPicPr>
          <p:cNvPr id="6" name="Picture 5" descr="A black background with text&#10;&#10;Description automatically generated">
            <a:extLst>
              <a:ext uri="{FF2B5EF4-FFF2-40B4-BE49-F238E27FC236}">
                <a16:creationId xmlns:a16="http://schemas.microsoft.com/office/drawing/2014/main" id="{DB8C5862-B745-693C-5681-81A7A35F6C3C}"/>
              </a:ext>
            </a:extLst>
          </p:cNvPr>
          <p:cNvPicPr>
            <a:picLocks noChangeAspect="1"/>
          </p:cNvPicPr>
          <p:nvPr/>
        </p:nvPicPr>
        <p:blipFill>
          <a:blip r:embed="rId3"/>
          <a:stretch>
            <a:fillRect/>
          </a:stretch>
        </p:blipFill>
        <p:spPr>
          <a:xfrm>
            <a:off x="324000" y="1040400"/>
            <a:ext cx="11548800" cy="2331278"/>
          </a:xfrm>
          <a:prstGeom prst="rect">
            <a:avLst/>
          </a:prstGeom>
        </p:spPr>
      </p:pic>
      <p:sp>
        <p:nvSpPr>
          <p:cNvPr id="7" name="TextBox 6">
            <a:extLst>
              <a:ext uri="{FF2B5EF4-FFF2-40B4-BE49-F238E27FC236}">
                <a16:creationId xmlns:a16="http://schemas.microsoft.com/office/drawing/2014/main" id="{295FAD18-C040-39A6-E07F-EECDFFB7D0E8}"/>
              </a:ext>
            </a:extLst>
          </p:cNvPr>
          <p:cNvSpPr txBox="1"/>
          <p:nvPr/>
        </p:nvSpPr>
        <p:spPr>
          <a:xfrm>
            <a:off x="1393580" y="6980042"/>
            <a:ext cx="6304084" cy="1754326"/>
          </a:xfrm>
          <a:prstGeom prst="rect">
            <a:avLst/>
          </a:prstGeom>
          <a:noFill/>
        </p:spPr>
        <p:txBody>
          <a:bodyPr wrap="square">
            <a:spAutoFit/>
          </a:bodyPr>
          <a:lstStyle/>
          <a:p>
            <a:r>
              <a:rPr lang="en-GB" sz="1800">
                <a:effectLst/>
                <a:latin typeface="CMR10"/>
              </a:rPr>
              <a:t>Figure 14: Relationship between momentum and Cherenkov pressure threshold for the particle species produced in the NOvA TB experiment. The dashed black line is the 1atm. pressure line at which the Cherenkov Counter operated. This value is only above the threshold pressure for </a:t>
            </a:r>
            <a:r>
              <a:rPr lang="en-GB" sz="1800">
                <a:effectLst/>
                <a:latin typeface="CMMI10"/>
              </a:rPr>
              <a:t>e</a:t>
            </a:r>
            <a:r>
              <a:rPr lang="en-GB" sz="800">
                <a:effectLst/>
                <a:latin typeface="CMSY7"/>
              </a:rPr>
              <a:t>± </a:t>
            </a:r>
            <a:r>
              <a:rPr lang="en-GB" sz="1800">
                <a:effectLst/>
                <a:latin typeface="CMR10"/>
              </a:rPr>
              <a:t>in the expected beamline momentum range (shown with the red arrow). </a:t>
            </a:r>
            <a:endParaRPr lang="en-GB"/>
          </a:p>
        </p:txBody>
      </p:sp>
      <p:pic>
        <p:nvPicPr>
          <p:cNvPr id="8" name="Picture 7" descr="A blue and black logo&#10;&#10;Description automatically generated">
            <a:extLst>
              <a:ext uri="{FF2B5EF4-FFF2-40B4-BE49-F238E27FC236}">
                <a16:creationId xmlns:a16="http://schemas.microsoft.com/office/drawing/2014/main" id="{D49BEE30-9735-5B92-53CB-166B14653720}"/>
              </a:ext>
            </a:extLst>
          </p:cNvPr>
          <p:cNvPicPr>
            <a:picLocks noChangeAspect="1"/>
          </p:cNvPicPr>
          <p:nvPr/>
        </p:nvPicPr>
        <p:blipFill>
          <a:blip r:embed="rId4"/>
          <a:stretch>
            <a:fillRect/>
          </a:stretch>
        </p:blipFill>
        <p:spPr>
          <a:xfrm>
            <a:off x="10715137" y="-88583"/>
            <a:ext cx="1470729" cy="1136472"/>
          </a:xfrm>
          <a:prstGeom prst="rect">
            <a:avLst/>
          </a:prstGeom>
        </p:spPr>
      </p:pic>
      <p:sp>
        <p:nvSpPr>
          <p:cNvPr id="4" name="Rounded Rectangle 3">
            <a:extLst>
              <a:ext uri="{FF2B5EF4-FFF2-40B4-BE49-F238E27FC236}">
                <a16:creationId xmlns:a16="http://schemas.microsoft.com/office/drawing/2014/main" id="{93D97608-33E3-CD2C-5C9E-7AEFDFEA8A33}"/>
              </a:ext>
            </a:extLst>
          </p:cNvPr>
          <p:cNvSpPr/>
          <p:nvPr/>
        </p:nvSpPr>
        <p:spPr>
          <a:xfrm>
            <a:off x="6632899" y="4737855"/>
            <a:ext cx="4720901" cy="887035"/>
          </a:xfrm>
          <a:prstGeom prst="roundRect">
            <a:avLst/>
          </a:prstGeom>
          <a:noFill/>
          <a:ln w="50800">
            <a:solidFill>
              <a:srgbClr val="3A7E2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2F732CCB-A5D1-0A75-588A-43FE6C98676C}"/>
              </a:ext>
            </a:extLst>
          </p:cNvPr>
          <p:cNvPicPr>
            <a:picLocks noChangeAspect="1"/>
          </p:cNvPicPr>
          <p:nvPr/>
        </p:nvPicPr>
        <p:blipFill rotWithShape="1">
          <a:blip r:embed="rId5"/>
          <a:srcRect r="24623"/>
          <a:stretch/>
        </p:blipFill>
        <p:spPr>
          <a:xfrm>
            <a:off x="237377" y="2496851"/>
            <a:ext cx="5858623" cy="3921140"/>
          </a:xfrm>
          <a:prstGeom prst="rect">
            <a:avLst/>
          </a:prstGeom>
        </p:spPr>
      </p:pic>
      <p:pic>
        <p:nvPicPr>
          <p:cNvPr id="11" name="Picture 10">
            <a:extLst>
              <a:ext uri="{FF2B5EF4-FFF2-40B4-BE49-F238E27FC236}">
                <a16:creationId xmlns:a16="http://schemas.microsoft.com/office/drawing/2014/main" id="{BFCB096C-AF97-B8D5-B2F4-C53582F7984B}"/>
              </a:ext>
            </a:extLst>
          </p:cNvPr>
          <p:cNvPicPr>
            <a:picLocks noChangeAspect="1"/>
          </p:cNvPicPr>
          <p:nvPr/>
        </p:nvPicPr>
        <p:blipFill>
          <a:blip r:embed="rId6"/>
          <a:stretch>
            <a:fillRect/>
          </a:stretch>
        </p:blipFill>
        <p:spPr>
          <a:xfrm>
            <a:off x="5868707" y="2792329"/>
            <a:ext cx="1528384" cy="1541617"/>
          </a:xfrm>
          <a:prstGeom prst="rect">
            <a:avLst/>
          </a:prstGeom>
        </p:spPr>
      </p:pic>
      <p:sp>
        <p:nvSpPr>
          <p:cNvPr id="12" name="Rectangle 11">
            <a:extLst>
              <a:ext uri="{FF2B5EF4-FFF2-40B4-BE49-F238E27FC236}">
                <a16:creationId xmlns:a16="http://schemas.microsoft.com/office/drawing/2014/main" id="{41CC97F9-E9BD-4A6A-F971-3E313BF8B9A8}"/>
              </a:ext>
            </a:extLst>
          </p:cNvPr>
          <p:cNvSpPr/>
          <p:nvPr/>
        </p:nvSpPr>
        <p:spPr>
          <a:xfrm>
            <a:off x="-241402" y="6490769"/>
            <a:ext cx="12596775" cy="367231"/>
          </a:xfrm>
          <a:prstGeom prst="rect">
            <a:avLst/>
          </a:prstGeom>
          <a:solidFill>
            <a:srgbClr val="004C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148F0787-BC4B-D373-3C86-7553912677C1}"/>
              </a:ext>
            </a:extLst>
          </p:cNvPr>
          <p:cNvSpPr txBox="1"/>
          <p:nvPr/>
        </p:nvSpPr>
        <p:spPr>
          <a:xfrm>
            <a:off x="-4362" y="6543967"/>
            <a:ext cx="12192000" cy="276999"/>
          </a:xfrm>
          <a:prstGeom prst="rect">
            <a:avLst/>
          </a:prstGeom>
          <a:noFill/>
        </p:spPr>
        <p:txBody>
          <a:bodyPr wrap="square">
            <a:spAutoFit/>
          </a:bodyPr>
          <a:lstStyle/>
          <a:p>
            <a:pPr algn="ctr"/>
            <a:r>
              <a:rPr lang="en-US" sz="1200" dirty="0">
                <a:solidFill>
                  <a:schemeClr val="bg1"/>
                </a:solidFill>
              </a:rPr>
              <a:t>10</a:t>
            </a:r>
            <a:r>
              <a:rPr lang="en-US" sz="1200" baseline="30000" dirty="0">
                <a:solidFill>
                  <a:schemeClr val="bg1"/>
                </a:solidFill>
              </a:rPr>
              <a:t>th</a:t>
            </a:r>
            <a:r>
              <a:rPr lang="en-US" sz="1200" dirty="0">
                <a:solidFill>
                  <a:schemeClr val="bg1"/>
                </a:solidFill>
              </a:rPr>
              <a:t> June 2025 – WIN 2025 – Emerson Bannister</a:t>
            </a:r>
          </a:p>
        </p:txBody>
      </p:sp>
      <p:sp>
        <p:nvSpPr>
          <p:cNvPr id="14" name="Slide Number Placeholder 10">
            <a:extLst>
              <a:ext uri="{FF2B5EF4-FFF2-40B4-BE49-F238E27FC236}">
                <a16:creationId xmlns:a16="http://schemas.microsoft.com/office/drawing/2014/main" id="{4A684B67-07EB-A2CF-AFB9-1A83DDE45ADE}"/>
              </a:ext>
            </a:extLst>
          </p:cNvPr>
          <p:cNvSpPr txBox="1">
            <a:spLocks/>
          </p:cNvSpPr>
          <p:nvPr/>
        </p:nvSpPr>
        <p:spPr>
          <a:xfrm>
            <a:off x="10896045" y="6498850"/>
            <a:ext cx="1291593" cy="367231"/>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3449C41-28D8-214C-95E9-2FFE65FC1517}" type="slidenum">
              <a:rPr lang="en-US" smtClean="0">
                <a:solidFill>
                  <a:schemeClr val="bg1"/>
                </a:solidFill>
              </a:rPr>
              <a:pPr algn="ctr"/>
              <a:t>20</a:t>
            </a:fld>
            <a:endParaRPr lang="en-US" dirty="0">
              <a:solidFill>
                <a:schemeClr val="bg1"/>
              </a:solidFill>
            </a:endParaRPr>
          </a:p>
        </p:txBody>
      </p:sp>
    </p:spTree>
    <p:extLst>
      <p:ext uri="{BB962C8B-B14F-4D97-AF65-F5344CB8AC3E}">
        <p14:creationId xmlns:p14="http://schemas.microsoft.com/office/powerpoint/2010/main" val="139943039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A1E76D-1D03-7C8E-A98F-7433AB485CC7}"/>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9CD1E7F7-6CE5-6C53-BA86-AA1F03340D2F}"/>
              </a:ext>
            </a:extLst>
          </p:cNvPr>
          <p:cNvPicPr>
            <a:picLocks noChangeAspect="1"/>
          </p:cNvPicPr>
          <p:nvPr/>
        </p:nvPicPr>
        <p:blipFill rotWithShape="1">
          <a:blip r:embed="rId3"/>
          <a:srcRect r="50718"/>
          <a:stretch/>
        </p:blipFill>
        <p:spPr>
          <a:xfrm>
            <a:off x="924025" y="2208963"/>
            <a:ext cx="4596241" cy="4246245"/>
          </a:xfrm>
          <a:prstGeom prst="rect">
            <a:avLst/>
          </a:prstGeom>
        </p:spPr>
      </p:pic>
      <p:sp>
        <p:nvSpPr>
          <p:cNvPr id="2" name="Title 1">
            <a:extLst>
              <a:ext uri="{FF2B5EF4-FFF2-40B4-BE49-F238E27FC236}">
                <a16:creationId xmlns:a16="http://schemas.microsoft.com/office/drawing/2014/main" id="{2BF6D0B1-90CB-917E-C39F-697455067953}"/>
              </a:ext>
            </a:extLst>
          </p:cNvPr>
          <p:cNvSpPr>
            <a:spLocks noGrp="1"/>
          </p:cNvSpPr>
          <p:nvPr>
            <p:ph type="title"/>
          </p:nvPr>
        </p:nvSpPr>
        <p:spPr>
          <a:xfrm>
            <a:off x="262466" y="136525"/>
            <a:ext cx="10515600" cy="1325563"/>
          </a:xfrm>
        </p:spPr>
        <p:txBody>
          <a:bodyPr/>
          <a:lstStyle/>
          <a:p>
            <a:r>
              <a:rPr lang="en-US">
                <a:latin typeface="Avenir Next" panose="020B0503020202020204" pitchFamily="34" charset="0"/>
              </a:rPr>
              <a:t>Instrumentation</a:t>
            </a:r>
          </a:p>
        </p:txBody>
      </p:sp>
      <p:sp>
        <p:nvSpPr>
          <p:cNvPr id="50" name="Slide Number Placeholder 49">
            <a:extLst>
              <a:ext uri="{FF2B5EF4-FFF2-40B4-BE49-F238E27FC236}">
                <a16:creationId xmlns:a16="http://schemas.microsoft.com/office/drawing/2014/main" id="{40091391-2716-F597-99D8-558E0DCDF0D5}"/>
              </a:ext>
            </a:extLst>
          </p:cNvPr>
          <p:cNvSpPr>
            <a:spLocks noGrp="1"/>
          </p:cNvSpPr>
          <p:nvPr>
            <p:ph type="sldNum" sz="quarter" idx="12"/>
          </p:nvPr>
        </p:nvSpPr>
        <p:spPr/>
        <p:txBody>
          <a:bodyPr/>
          <a:lstStyle/>
          <a:p>
            <a:fld id="{93449C41-28D8-214C-95E9-2FFE65FC1517}" type="slidenum">
              <a:rPr lang="en-US" smtClean="0"/>
              <a:t>21</a:t>
            </a:fld>
            <a:endParaRPr lang="en-US"/>
          </a:p>
        </p:txBody>
      </p:sp>
      <p:pic>
        <p:nvPicPr>
          <p:cNvPr id="12" name="Picture 11" descr="A black background with text&#10;&#10;Description automatically generated">
            <a:extLst>
              <a:ext uri="{FF2B5EF4-FFF2-40B4-BE49-F238E27FC236}">
                <a16:creationId xmlns:a16="http://schemas.microsoft.com/office/drawing/2014/main" id="{53DCE1CA-446E-2B89-6AAF-5BD4B7100F52}"/>
              </a:ext>
            </a:extLst>
          </p:cNvPr>
          <p:cNvPicPr>
            <a:picLocks noChangeAspect="1"/>
          </p:cNvPicPr>
          <p:nvPr/>
        </p:nvPicPr>
        <p:blipFill>
          <a:blip r:embed="rId4"/>
          <a:stretch>
            <a:fillRect/>
          </a:stretch>
        </p:blipFill>
        <p:spPr>
          <a:xfrm>
            <a:off x="324000" y="1040400"/>
            <a:ext cx="11548800" cy="2331278"/>
          </a:xfrm>
          <a:prstGeom prst="rect">
            <a:avLst/>
          </a:prstGeom>
        </p:spPr>
      </p:pic>
      <p:sp>
        <p:nvSpPr>
          <p:cNvPr id="15" name="TextBox 14">
            <a:extLst>
              <a:ext uri="{FF2B5EF4-FFF2-40B4-BE49-F238E27FC236}">
                <a16:creationId xmlns:a16="http://schemas.microsoft.com/office/drawing/2014/main" id="{BCBC2125-E96D-8C49-6565-60F0B33D01B8}"/>
              </a:ext>
            </a:extLst>
          </p:cNvPr>
          <p:cNvSpPr txBox="1"/>
          <p:nvPr/>
        </p:nvSpPr>
        <p:spPr>
          <a:xfrm>
            <a:off x="5956191" y="4052706"/>
            <a:ext cx="6382725" cy="1015663"/>
          </a:xfrm>
          <a:prstGeom prst="rect">
            <a:avLst/>
          </a:prstGeom>
          <a:noFill/>
        </p:spPr>
        <p:txBody>
          <a:bodyPr wrap="square" rtlCol="0">
            <a:spAutoFit/>
          </a:bodyPr>
          <a:lstStyle/>
          <a:p>
            <a:r>
              <a:rPr lang="en-US" sz="2000" b="1"/>
              <a:t>Time of flight system: Identification of heavier particles (protons and kaons).</a:t>
            </a:r>
          </a:p>
          <a:p>
            <a:pPr marL="285750" indent="-285750">
              <a:buFont typeface="Arial" panose="020B0604020202020204" pitchFamily="34" charset="0"/>
              <a:buChar char="•"/>
            </a:pPr>
            <a:endParaRPr lang="en-US" sz="2000"/>
          </a:p>
        </p:txBody>
      </p:sp>
      <p:sp>
        <p:nvSpPr>
          <p:cNvPr id="6" name="TextBox 5">
            <a:extLst>
              <a:ext uri="{FF2B5EF4-FFF2-40B4-BE49-F238E27FC236}">
                <a16:creationId xmlns:a16="http://schemas.microsoft.com/office/drawing/2014/main" id="{362DCC6D-7F52-D61E-7DEF-B454773A7505}"/>
              </a:ext>
            </a:extLst>
          </p:cNvPr>
          <p:cNvSpPr txBox="1"/>
          <p:nvPr/>
        </p:nvSpPr>
        <p:spPr>
          <a:xfrm>
            <a:off x="5809274" y="8517287"/>
            <a:ext cx="6427176" cy="2031325"/>
          </a:xfrm>
          <a:prstGeom prst="rect">
            <a:avLst/>
          </a:prstGeom>
          <a:noFill/>
        </p:spPr>
        <p:txBody>
          <a:bodyPr wrap="square">
            <a:spAutoFit/>
          </a:bodyPr>
          <a:lstStyle/>
          <a:p>
            <a:r>
              <a:rPr lang="en-GB" sz="1800">
                <a:effectLst/>
                <a:latin typeface="CMR10"/>
              </a:rPr>
              <a:t>Figure 33: The reconstructed time-of-flight versus momentum in data after applying beamline data quality and particle ID selections on mass and time-of-flight, described in the text, </a:t>
            </a:r>
            <a:r>
              <a:rPr lang="en-GB" sz="1800">
                <a:effectLst/>
                <a:latin typeface="CMTI10"/>
              </a:rPr>
              <a:t>left: </a:t>
            </a:r>
            <a:r>
              <a:rPr lang="en-GB" sz="1800">
                <a:effectLst/>
                <a:latin typeface="CMR10"/>
              </a:rPr>
              <a:t>the full range of phase space, </a:t>
            </a:r>
            <a:r>
              <a:rPr lang="en-GB" sz="1800">
                <a:effectLst/>
                <a:latin typeface="CMTI10"/>
              </a:rPr>
              <a:t>right: </a:t>
            </a:r>
            <a:r>
              <a:rPr lang="en-GB" sz="1800">
                <a:effectLst/>
                <a:latin typeface="CMR10"/>
              </a:rPr>
              <a:t>zoom in on low time-of-flight region, highlighting the difficulty we would have in separating electrons from muons and </a:t>
            </a:r>
            <a:r>
              <a:rPr lang="en-GB" sz="1800" err="1">
                <a:effectLst/>
                <a:latin typeface="CMR10"/>
              </a:rPr>
              <a:t>pions</a:t>
            </a:r>
            <a:r>
              <a:rPr lang="en-GB" sz="1800">
                <a:effectLst/>
                <a:latin typeface="CMR10"/>
              </a:rPr>
              <a:t> without the inclusion of a Cherenkov detector in the tertiary beamline. </a:t>
            </a:r>
            <a:endParaRPr lang="en-GB"/>
          </a:p>
        </p:txBody>
      </p:sp>
      <p:pic>
        <p:nvPicPr>
          <p:cNvPr id="5" name="Picture 4" descr="A blue and black logo&#10;&#10;Description automatically generated">
            <a:extLst>
              <a:ext uri="{FF2B5EF4-FFF2-40B4-BE49-F238E27FC236}">
                <a16:creationId xmlns:a16="http://schemas.microsoft.com/office/drawing/2014/main" id="{926C794D-3C80-6298-2503-71B15D2D8C65}"/>
              </a:ext>
            </a:extLst>
          </p:cNvPr>
          <p:cNvPicPr>
            <a:picLocks noChangeAspect="1"/>
          </p:cNvPicPr>
          <p:nvPr/>
        </p:nvPicPr>
        <p:blipFill>
          <a:blip r:embed="rId5"/>
          <a:stretch>
            <a:fillRect/>
          </a:stretch>
        </p:blipFill>
        <p:spPr>
          <a:xfrm>
            <a:off x="10715137" y="-88583"/>
            <a:ext cx="1470729" cy="1136472"/>
          </a:xfrm>
          <a:prstGeom prst="rect">
            <a:avLst/>
          </a:prstGeom>
        </p:spPr>
      </p:pic>
      <p:sp>
        <p:nvSpPr>
          <p:cNvPr id="3" name="Rounded Rectangle 2">
            <a:extLst>
              <a:ext uri="{FF2B5EF4-FFF2-40B4-BE49-F238E27FC236}">
                <a16:creationId xmlns:a16="http://schemas.microsoft.com/office/drawing/2014/main" id="{0B953FA8-7C68-5FA5-2CB2-541C3BD77A38}"/>
              </a:ext>
            </a:extLst>
          </p:cNvPr>
          <p:cNvSpPr/>
          <p:nvPr/>
        </p:nvSpPr>
        <p:spPr>
          <a:xfrm>
            <a:off x="5809275" y="3782092"/>
            <a:ext cx="5807762" cy="1286278"/>
          </a:xfrm>
          <a:prstGeom prst="roundRect">
            <a:avLst/>
          </a:prstGeom>
          <a:noFill/>
          <a:ln w="50800">
            <a:solidFill>
              <a:srgbClr val="D8408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FB3407C7-F0C4-031B-D891-FB7EE8073876}"/>
              </a:ext>
            </a:extLst>
          </p:cNvPr>
          <p:cNvSpPr/>
          <p:nvPr/>
        </p:nvSpPr>
        <p:spPr>
          <a:xfrm>
            <a:off x="-241402" y="6490769"/>
            <a:ext cx="12596775" cy="367231"/>
          </a:xfrm>
          <a:prstGeom prst="rect">
            <a:avLst/>
          </a:prstGeom>
          <a:solidFill>
            <a:srgbClr val="004C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0C37301D-8AD9-1685-ED0C-B8CD447E2858}"/>
              </a:ext>
            </a:extLst>
          </p:cNvPr>
          <p:cNvSpPr txBox="1"/>
          <p:nvPr/>
        </p:nvSpPr>
        <p:spPr>
          <a:xfrm>
            <a:off x="-4362" y="6543967"/>
            <a:ext cx="12192000" cy="276999"/>
          </a:xfrm>
          <a:prstGeom prst="rect">
            <a:avLst/>
          </a:prstGeom>
          <a:noFill/>
        </p:spPr>
        <p:txBody>
          <a:bodyPr wrap="square">
            <a:spAutoFit/>
          </a:bodyPr>
          <a:lstStyle/>
          <a:p>
            <a:pPr algn="ctr"/>
            <a:r>
              <a:rPr lang="en-US" sz="1200" dirty="0">
                <a:solidFill>
                  <a:schemeClr val="bg1"/>
                </a:solidFill>
              </a:rPr>
              <a:t>10</a:t>
            </a:r>
            <a:r>
              <a:rPr lang="en-US" sz="1200" baseline="30000" dirty="0">
                <a:solidFill>
                  <a:schemeClr val="bg1"/>
                </a:solidFill>
              </a:rPr>
              <a:t>th</a:t>
            </a:r>
            <a:r>
              <a:rPr lang="en-US" sz="1200" dirty="0">
                <a:solidFill>
                  <a:schemeClr val="bg1"/>
                </a:solidFill>
              </a:rPr>
              <a:t> June 2025 – WIN 2025 – Emerson Bannister</a:t>
            </a:r>
          </a:p>
        </p:txBody>
      </p:sp>
      <p:sp>
        <p:nvSpPr>
          <p:cNvPr id="9" name="Slide Number Placeholder 10">
            <a:extLst>
              <a:ext uri="{FF2B5EF4-FFF2-40B4-BE49-F238E27FC236}">
                <a16:creationId xmlns:a16="http://schemas.microsoft.com/office/drawing/2014/main" id="{E0DCC421-2DA8-D85B-33AE-F2E955159D64}"/>
              </a:ext>
            </a:extLst>
          </p:cNvPr>
          <p:cNvSpPr txBox="1">
            <a:spLocks/>
          </p:cNvSpPr>
          <p:nvPr/>
        </p:nvSpPr>
        <p:spPr>
          <a:xfrm>
            <a:off x="10896045" y="6498850"/>
            <a:ext cx="1291593" cy="367231"/>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3449C41-28D8-214C-95E9-2FFE65FC1517}" type="slidenum">
              <a:rPr lang="en-US" smtClean="0">
                <a:solidFill>
                  <a:schemeClr val="bg1"/>
                </a:solidFill>
              </a:rPr>
              <a:pPr algn="ctr"/>
              <a:t>21</a:t>
            </a:fld>
            <a:endParaRPr lang="en-US" dirty="0">
              <a:solidFill>
                <a:schemeClr val="bg1"/>
              </a:solidFill>
            </a:endParaRPr>
          </a:p>
        </p:txBody>
      </p:sp>
    </p:spTree>
    <p:extLst>
      <p:ext uri="{BB962C8B-B14F-4D97-AF65-F5344CB8AC3E}">
        <p14:creationId xmlns:p14="http://schemas.microsoft.com/office/powerpoint/2010/main" val="208935094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78D7B3-1FAF-BBA6-0D6D-41755DCE07AE}"/>
            </a:ext>
          </a:extLst>
        </p:cNvPr>
        <p:cNvGrpSpPr/>
        <p:nvPr/>
      </p:nvGrpSpPr>
      <p:grpSpPr>
        <a:xfrm>
          <a:off x="0" y="0"/>
          <a:ext cx="0" cy="0"/>
          <a:chOff x="0" y="0"/>
          <a:chExt cx="0" cy="0"/>
        </a:xfrm>
      </p:grpSpPr>
      <p:pic>
        <p:nvPicPr>
          <p:cNvPr id="7" name="Picture 6">
            <a:extLst>
              <a:ext uri="{FF2B5EF4-FFF2-40B4-BE49-F238E27FC236}">
                <a16:creationId xmlns:a16="http://schemas.microsoft.com/office/drawing/2014/main" id="{F8825197-EA4B-83B5-568D-E2F3419E8944}"/>
              </a:ext>
            </a:extLst>
          </p:cNvPr>
          <p:cNvPicPr>
            <a:picLocks noChangeAspect="1"/>
          </p:cNvPicPr>
          <p:nvPr/>
        </p:nvPicPr>
        <p:blipFill>
          <a:blip r:embed="rId3"/>
          <a:stretch>
            <a:fillRect/>
          </a:stretch>
        </p:blipFill>
        <p:spPr>
          <a:xfrm rot="5400000">
            <a:off x="1583371" y="1580954"/>
            <a:ext cx="3834924" cy="5876763"/>
          </a:xfrm>
          <a:prstGeom prst="rect">
            <a:avLst/>
          </a:prstGeom>
        </p:spPr>
      </p:pic>
      <p:sp>
        <p:nvSpPr>
          <p:cNvPr id="2" name="Title 1">
            <a:extLst>
              <a:ext uri="{FF2B5EF4-FFF2-40B4-BE49-F238E27FC236}">
                <a16:creationId xmlns:a16="http://schemas.microsoft.com/office/drawing/2014/main" id="{1D42998E-A0DC-4C40-50EC-F65739D8BB98}"/>
              </a:ext>
            </a:extLst>
          </p:cNvPr>
          <p:cNvSpPr>
            <a:spLocks noGrp="1"/>
          </p:cNvSpPr>
          <p:nvPr>
            <p:ph type="title"/>
          </p:nvPr>
        </p:nvSpPr>
        <p:spPr>
          <a:xfrm>
            <a:off x="262466" y="136525"/>
            <a:ext cx="10515600" cy="1325563"/>
          </a:xfrm>
        </p:spPr>
        <p:txBody>
          <a:bodyPr/>
          <a:lstStyle/>
          <a:p>
            <a:r>
              <a:rPr lang="en-US">
                <a:latin typeface="Avenir Next" panose="020B0503020202020204" pitchFamily="34" charset="0"/>
              </a:rPr>
              <a:t>Instrumentation</a:t>
            </a:r>
          </a:p>
        </p:txBody>
      </p:sp>
      <p:sp>
        <p:nvSpPr>
          <p:cNvPr id="50" name="Slide Number Placeholder 49">
            <a:extLst>
              <a:ext uri="{FF2B5EF4-FFF2-40B4-BE49-F238E27FC236}">
                <a16:creationId xmlns:a16="http://schemas.microsoft.com/office/drawing/2014/main" id="{DD642128-E401-2DAA-98B7-DC5FE9988380}"/>
              </a:ext>
            </a:extLst>
          </p:cNvPr>
          <p:cNvSpPr>
            <a:spLocks noGrp="1"/>
          </p:cNvSpPr>
          <p:nvPr>
            <p:ph type="sldNum" sz="quarter" idx="12"/>
          </p:nvPr>
        </p:nvSpPr>
        <p:spPr/>
        <p:txBody>
          <a:bodyPr/>
          <a:lstStyle/>
          <a:p>
            <a:fld id="{93449C41-28D8-214C-95E9-2FFE65FC1517}" type="slidenum">
              <a:rPr lang="en-US" smtClean="0"/>
              <a:t>22</a:t>
            </a:fld>
            <a:endParaRPr lang="en-US"/>
          </a:p>
        </p:txBody>
      </p:sp>
      <p:pic>
        <p:nvPicPr>
          <p:cNvPr id="36" name="Picture 35">
            <a:extLst>
              <a:ext uri="{FF2B5EF4-FFF2-40B4-BE49-F238E27FC236}">
                <a16:creationId xmlns:a16="http://schemas.microsoft.com/office/drawing/2014/main" id="{D9C199F4-7B28-2CD4-F560-4946AB1AE3CF}"/>
              </a:ext>
            </a:extLst>
          </p:cNvPr>
          <p:cNvPicPr>
            <a:picLocks noChangeAspect="1"/>
          </p:cNvPicPr>
          <p:nvPr/>
        </p:nvPicPr>
        <p:blipFill>
          <a:blip r:embed="rId4"/>
          <a:stretch>
            <a:fillRect/>
          </a:stretch>
        </p:blipFill>
        <p:spPr>
          <a:xfrm>
            <a:off x="324000" y="1040400"/>
            <a:ext cx="11548800" cy="2343234"/>
          </a:xfrm>
          <a:prstGeom prst="rect">
            <a:avLst/>
          </a:prstGeom>
        </p:spPr>
      </p:pic>
      <p:sp>
        <p:nvSpPr>
          <p:cNvPr id="40" name="TextBox 39">
            <a:extLst>
              <a:ext uri="{FF2B5EF4-FFF2-40B4-BE49-F238E27FC236}">
                <a16:creationId xmlns:a16="http://schemas.microsoft.com/office/drawing/2014/main" id="{798BCCB6-16BB-A075-19E6-ADB36621401B}"/>
              </a:ext>
            </a:extLst>
          </p:cNvPr>
          <p:cNvSpPr txBox="1"/>
          <p:nvPr/>
        </p:nvSpPr>
        <p:spPr>
          <a:xfrm>
            <a:off x="807952" y="6909167"/>
            <a:ext cx="9656618" cy="2308324"/>
          </a:xfrm>
          <a:prstGeom prst="rect">
            <a:avLst/>
          </a:prstGeom>
          <a:noFill/>
        </p:spPr>
        <p:txBody>
          <a:bodyPr wrap="square">
            <a:spAutoFit/>
          </a:bodyPr>
          <a:lstStyle/>
          <a:p>
            <a:r>
              <a:rPr lang="en-GB" sz="1800" dirty="0">
                <a:effectLst/>
                <a:latin typeface="CMR10"/>
              </a:rPr>
              <a:t>The reconstructed mass of particles passing the preliminary selections in </a:t>
            </a:r>
            <a:r>
              <a:rPr lang="en-GB" sz="1800" dirty="0">
                <a:solidFill>
                  <a:srgbClr val="0000FF"/>
                </a:solidFill>
                <a:effectLst/>
                <a:latin typeface="CMR10"/>
              </a:rPr>
              <a:t>Tab. 6 </a:t>
            </a:r>
            <a:r>
              <a:rPr lang="en-GB" sz="1800" dirty="0">
                <a:effectLst/>
                <a:latin typeface="CMR10"/>
              </a:rPr>
              <a:t>using the reconstructed momentum and time of flight as per </a:t>
            </a:r>
            <a:r>
              <a:rPr lang="en-GB" sz="1800" dirty="0">
                <a:solidFill>
                  <a:srgbClr val="0000FF"/>
                </a:solidFill>
                <a:effectLst/>
                <a:latin typeface="CMR10"/>
              </a:rPr>
              <a:t>Eq. 13</a:t>
            </a:r>
            <a:r>
              <a:rPr lang="en-GB" sz="1800" dirty="0">
                <a:effectLst/>
                <a:latin typeface="CMR10"/>
              </a:rPr>
              <a:t>. The mass of light particles using this technique does not reproduce the particle mass because the calculation relies on time-of-flight measurements that cannot be resolved between </a:t>
            </a:r>
            <a:r>
              <a:rPr lang="en-GB" sz="1800" dirty="0" err="1">
                <a:effectLst/>
                <a:latin typeface="CMR10"/>
              </a:rPr>
              <a:t>pions</a:t>
            </a:r>
            <a:r>
              <a:rPr lang="en-GB" sz="1800" dirty="0">
                <a:effectLst/>
                <a:latin typeface="CMR10"/>
              </a:rPr>
              <a:t> and electrons - they differ by only a fraction of a nanosecond over the distance of </a:t>
            </a:r>
            <a:r>
              <a:rPr lang="en-GB" sz="1800" dirty="0">
                <a:effectLst/>
                <a:latin typeface="CMSY10"/>
              </a:rPr>
              <a:t>∼</a:t>
            </a:r>
            <a:r>
              <a:rPr lang="en-GB" sz="1800" dirty="0">
                <a:effectLst/>
                <a:latin typeface="CMR10"/>
              </a:rPr>
              <a:t>9</a:t>
            </a:r>
            <a:r>
              <a:rPr lang="en-GB" sz="1800" dirty="0">
                <a:effectLst/>
                <a:latin typeface="CMMI10"/>
              </a:rPr>
              <a:t>.</a:t>
            </a:r>
            <a:r>
              <a:rPr lang="en-GB" sz="1800" dirty="0">
                <a:effectLst/>
                <a:latin typeface="CMR10"/>
              </a:rPr>
              <a:t>7m used in this experimental setup. Because of this, only an upper bound of 300MeV is used for the pion selection criteria. The reconstructed masses of protons and kaons are however a decent proxy for the mass of the particle, and are therefore used for particle ID </a:t>
            </a:r>
            <a:endParaRPr lang="en-GB" dirty="0"/>
          </a:p>
        </p:txBody>
      </p:sp>
      <p:sp>
        <p:nvSpPr>
          <p:cNvPr id="42" name="TextBox 41">
            <a:extLst>
              <a:ext uri="{FF2B5EF4-FFF2-40B4-BE49-F238E27FC236}">
                <a16:creationId xmlns:a16="http://schemas.microsoft.com/office/drawing/2014/main" id="{124BF187-FD32-A7EA-3B89-F3CB45060F96}"/>
              </a:ext>
            </a:extLst>
          </p:cNvPr>
          <p:cNvSpPr txBox="1"/>
          <p:nvPr/>
        </p:nvSpPr>
        <p:spPr>
          <a:xfrm>
            <a:off x="6525021" y="5135947"/>
            <a:ext cx="4973782" cy="923330"/>
          </a:xfrm>
          <a:prstGeom prst="rect">
            <a:avLst/>
          </a:prstGeom>
          <a:noFill/>
        </p:spPr>
        <p:txBody>
          <a:bodyPr wrap="square">
            <a:spAutoFit/>
          </a:bodyPr>
          <a:lstStyle/>
          <a:p>
            <a:pPr marL="285750" indent="-285750">
              <a:buFont typeface="Arial" panose="020B0604020202020204" pitchFamily="34" charset="0"/>
              <a:buChar char="•"/>
            </a:pPr>
            <a:r>
              <a:rPr lang="en-US" dirty="0"/>
              <a:t>Used to ID protons and kaons.</a:t>
            </a:r>
          </a:p>
          <a:p>
            <a:pPr marL="285750" indent="-285750">
              <a:buFont typeface="Arial" panose="020B0604020202020204" pitchFamily="34" charset="0"/>
              <a:buChar char="•"/>
            </a:pPr>
            <a:r>
              <a:rPr lang="en-US" dirty="0"/>
              <a:t>Sets upper bound for pion mass.</a:t>
            </a:r>
          </a:p>
          <a:p>
            <a:pPr marL="285750" indent="-285750">
              <a:buFont typeface="Arial" panose="020B0604020202020204" pitchFamily="34" charset="0"/>
              <a:buChar char="•"/>
            </a:pPr>
            <a:r>
              <a:rPr lang="en-US" dirty="0"/>
              <a:t>Electrons separated by Cherenkov detector.</a:t>
            </a:r>
          </a:p>
        </p:txBody>
      </p:sp>
      <p:grpSp>
        <p:nvGrpSpPr>
          <p:cNvPr id="6" name="Group 5">
            <a:extLst>
              <a:ext uri="{FF2B5EF4-FFF2-40B4-BE49-F238E27FC236}">
                <a16:creationId xmlns:a16="http://schemas.microsoft.com/office/drawing/2014/main" id="{A1B0D3A2-D913-F069-9026-537C1797896B}"/>
              </a:ext>
            </a:extLst>
          </p:cNvPr>
          <p:cNvGrpSpPr/>
          <p:nvPr/>
        </p:nvGrpSpPr>
        <p:grpSpPr>
          <a:xfrm>
            <a:off x="6439215" y="3546289"/>
            <a:ext cx="4824061" cy="1425209"/>
            <a:chOff x="4915685" y="3379065"/>
            <a:chExt cx="4824061" cy="1425209"/>
          </a:xfrm>
        </p:grpSpPr>
        <p:sp>
          <p:nvSpPr>
            <p:cNvPr id="44" name="TextBox 43">
              <a:extLst>
                <a:ext uri="{FF2B5EF4-FFF2-40B4-BE49-F238E27FC236}">
                  <a16:creationId xmlns:a16="http://schemas.microsoft.com/office/drawing/2014/main" id="{2B18667B-82C1-D71B-B3F2-9861453A0E34}"/>
                </a:ext>
              </a:extLst>
            </p:cNvPr>
            <p:cNvSpPr txBox="1"/>
            <p:nvPr/>
          </p:nvSpPr>
          <p:spPr>
            <a:xfrm>
              <a:off x="5001491" y="3492789"/>
              <a:ext cx="4682835" cy="1200329"/>
            </a:xfrm>
            <a:prstGeom prst="rect">
              <a:avLst/>
            </a:prstGeom>
            <a:noFill/>
          </p:spPr>
          <p:txBody>
            <a:bodyPr wrap="square">
              <a:spAutoFit/>
            </a:bodyPr>
            <a:lstStyle/>
            <a:p>
              <a:pPr algn="ctr"/>
              <a:r>
                <a:rPr lang="en-US" sz="1800" dirty="0"/>
                <a:t>Reconstructed momentum and time of flight. </a:t>
              </a:r>
            </a:p>
            <a:p>
              <a:pPr algn="ctr"/>
              <a:endParaRPr lang="en-US" dirty="0">
                <a:sym typeface="Wingdings" pitchFamily="2" charset="2"/>
              </a:endParaRPr>
            </a:p>
            <a:p>
              <a:pPr algn="ctr"/>
              <a:endParaRPr lang="en-US" dirty="0">
                <a:sym typeface="Wingdings" pitchFamily="2" charset="2"/>
              </a:endParaRPr>
            </a:p>
            <a:p>
              <a:pPr algn="ctr"/>
              <a:r>
                <a:rPr lang="en-US" dirty="0">
                  <a:sym typeface="Wingdings" pitchFamily="2" charset="2"/>
                </a:rPr>
                <a:t>R</a:t>
              </a:r>
              <a:r>
                <a:rPr lang="en-US" sz="1800" dirty="0"/>
                <a:t>econstructed mass of particles.</a:t>
              </a:r>
            </a:p>
          </p:txBody>
        </p:sp>
        <p:cxnSp>
          <p:nvCxnSpPr>
            <p:cNvPr id="45" name="Straight Arrow Connector 44">
              <a:extLst>
                <a:ext uri="{FF2B5EF4-FFF2-40B4-BE49-F238E27FC236}">
                  <a16:creationId xmlns:a16="http://schemas.microsoft.com/office/drawing/2014/main" id="{F9A9F4CB-398F-E305-A8D8-CB087C85B358}"/>
                </a:ext>
              </a:extLst>
            </p:cNvPr>
            <p:cNvCxnSpPr>
              <a:cxnSpLocks/>
            </p:cNvCxnSpPr>
            <p:nvPr/>
          </p:nvCxnSpPr>
          <p:spPr>
            <a:xfrm>
              <a:off x="7320125" y="3875234"/>
              <a:ext cx="0" cy="432000"/>
            </a:xfrm>
            <a:prstGeom prst="straightConnector1">
              <a:avLst/>
            </a:prstGeom>
            <a:ln w="25400">
              <a:tailEnd type="triangle"/>
            </a:ln>
          </p:spPr>
          <p:style>
            <a:lnRef idx="2">
              <a:schemeClr val="dk1"/>
            </a:lnRef>
            <a:fillRef idx="0">
              <a:schemeClr val="dk1"/>
            </a:fillRef>
            <a:effectRef idx="1">
              <a:schemeClr val="dk1"/>
            </a:effectRef>
            <a:fontRef idx="minor">
              <a:schemeClr val="tx1"/>
            </a:fontRef>
          </p:style>
        </p:cxnSp>
        <p:sp>
          <p:nvSpPr>
            <p:cNvPr id="48" name="Rounded Rectangle 47">
              <a:extLst>
                <a:ext uri="{FF2B5EF4-FFF2-40B4-BE49-F238E27FC236}">
                  <a16:creationId xmlns:a16="http://schemas.microsoft.com/office/drawing/2014/main" id="{AF4FE220-B8AC-9474-A83E-E5F4CAB2A381}"/>
                </a:ext>
              </a:extLst>
            </p:cNvPr>
            <p:cNvSpPr/>
            <p:nvPr/>
          </p:nvSpPr>
          <p:spPr>
            <a:xfrm>
              <a:off x="4915685" y="3379065"/>
              <a:ext cx="4824061" cy="1425209"/>
            </a:xfrm>
            <a:prstGeom prst="roundRect">
              <a:avLst/>
            </a:prstGeom>
            <a:noFill/>
            <a:ln w="50800">
              <a:solidFill>
                <a:schemeClr val="tx1">
                  <a:alpha val="84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52" name="Picture 51" descr="A blue and black logo&#10;&#10;Description automatically generated">
            <a:extLst>
              <a:ext uri="{FF2B5EF4-FFF2-40B4-BE49-F238E27FC236}">
                <a16:creationId xmlns:a16="http://schemas.microsoft.com/office/drawing/2014/main" id="{932ADF02-50E7-94A1-1EF6-A434063444C2}"/>
              </a:ext>
            </a:extLst>
          </p:cNvPr>
          <p:cNvPicPr>
            <a:picLocks noChangeAspect="1"/>
          </p:cNvPicPr>
          <p:nvPr/>
        </p:nvPicPr>
        <p:blipFill>
          <a:blip r:embed="rId5"/>
          <a:stretch>
            <a:fillRect/>
          </a:stretch>
        </p:blipFill>
        <p:spPr>
          <a:xfrm>
            <a:off x="10715137" y="-88583"/>
            <a:ext cx="1470729" cy="1136472"/>
          </a:xfrm>
          <a:prstGeom prst="rect">
            <a:avLst/>
          </a:prstGeom>
        </p:spPr>
      </p:pic>
      <p:sp>
        <p:nvSpPr>
          <p:cNvPr id="3" name="Rectangle 2">
            <a:extLst>
              <a:ext uri="{FF2B5EF4-FFF2-40B4-BE49-F238E27FC236}">
                <a16:creationId xmlns:a16="http://schemas.microsoft.com/office/drawing/2014/main" id="{84B0DCE6-5351-F1C8-1B56-78B408817A4B}"/>
              </a:ext>
            </a:extLst>
          </p:cNvPr>
          <p:cNvSpPr/>
          <p:nvPr/>
        </p:nvSpPr>
        <p:spPr>
          <a:xfrm>
            <a:off x="-241402" y="6490769"/>
            <a:ext cx="12596775" cy="367231"/>
          </a:xfrm>
          <a:prstGeom prst="rect">
            <a:avLst/>
          </a:prstGeom>
          <a:solidFill>
            <a:srgbClr val="004C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B99B7C33-9EEA-6BB1-65D7-50082EAECEF6}"/>
              </a:ext>
            </a:extLst>
          </p:cNvPr>
          <p:cNvSpPr txBox="1"/>
          <p:nvPr/>
        </p:nvSpPr>
        <p:spPr>
          <a:xfrm>
            <a:off x="-4362" y="6543967"/>
            <a:ext cx="12192000" cy="276999"/>
          </a:xfrm>
          <a:prstGeom prst="rect">
            <a:avLst/>
          </a:prstGeom>
          <a:noFill/>
        </p:spPr>
        <p:txBody>
          <a:bodyPr wrap="square">
            <a:spAutoFit/>
          </a:bodyPr>
          <a:lstStyle/>
          <a:p>
            <a:pPr algn="ctr"/>
            <a:r>
              <a:rPr lang="en-US" sz="1200" dirty="0">
                <a:solidFill>
                  <a:schemeClr val="bg1"/>
                </a:solidFill>
              </a:rPr>
              <a:t>10</a:t>
            </a:r>
            <a:r>
              <a:rPr lang="en-US" sz="1200" baseline="30000" dirty="0">
                <a:solidFill>
                  <a:schemeClr val="bg1"/>
                </a:solidFill>
              </a:rPr>
              <a:t>th</a:t>
            </a:r>
            <a:r>
              <a:rPr lang="en-US" sz="1200" dirty="0">
                <a:solidFill>
                  <a:schemeClr val="bg1"/>
                </a:solidFill>
              </a:rPr>
              <a:t> June 2025 – WIN 2025 – Emerson Bannister</a:t>
            </a:r>
          </a:p>
        </p:txBody>
      </p:sp>
      <p:sp>
        <p:nvSpPr>
          <p:cNvPr id="5" name="Slide Number Placeholder 10">
            <a:extLst>
              <a:ext uri="{FF2B5EF4-FFF2-40B4-BE49-F238E27FC236}">
                <a16:creationId xmlns:a16="http://schemas.microsoft.com/office/drawing/2014/main" id="{6273C8CE-58BF-F39E-F462-60ED249096D2}"/>
              </a:ext>
            </a:extLst>
          </p:cNvPr>
          <p:cNvSpPr txBox="1">
            <a:spLocks/>
          </p:cNvSpPr>
          <p:nvPr/>
        </p:nvSpPr>
        <p:spPr>
          <a:xfrm>
            <a:off x="10896045" y="6498850"/>
            <a:ext cx="1291593" cy="367231"/>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3449C41-28D8-214C-95E9-2FFE65FC1517}" type="slidenum">
              <a:rPr lang="en-US" smtClean="0">
                <a:solidFill>
                  <a:schemeClr val="bg1"/>
                </a:solidFill>
              </a:rPr>
              <a:pPr algn="ctr"/>
              <a:t>22</a:t>
            </a:fld>
            <a:endParaRPr lang="en-US" dirty="0">
              <a:solidFill>
                <a:schemeClr val="bg1"/>
              </a:solidFill>
            </a:endParaRPr>
          </a:p>
        </p:txBody>
      </p:sp>
    </p:spTree>
    <p:extLst>
      <p:ext uri="{BB962C8B-B14F-4D97-AF65-F5344CB8AC3E}">
        <p14:creationId xmlns:p14="http://schemas.microsoft.com/office/powerpoint/2010/main" val="330306100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72DBD6-C604-8676-AF30-720BA12264EB}"/>
            </a:ext>
          </a:extLst>
        </p:cNvPr>
        <p:cNvGrpSpPr/>
        <p:nvPr/>
      </p:nvGrpSpPr>
      <p:grpSpPr>
        <a:xfrm>
          <a:off x="0" y="0"/>
          <a:ext cx="0" cy="0"/>
          <a:chOff x="0" y="0"/>
          <a:chExt cx="0" cy="0"/>
        </a:xfrm>
      </p:grpSpPr>
      <p:sp>
        <p:nvSpPr>
          <p:cNvPr id="11" name="Rounded Rectangle 10">
            <a:extLst>
              <a:ext uri="{FF2B5EF4-FFF2-40B4-BE49-F238E27FC236}">
                <a16:creationId xmlns:a16="http://schemas.microsoft.com/office/drawing/2014/main" id="{468AC77E-4E76-D164-56D3-7EF8FF0B9C19}"/>
              </a:ext>
            </a:extLst>
          </p:cNvPr>
          <p:cNvSpPr/>
          <p:nvPr/>
        </p:nvSpPr>
        <p:spPr>
          <a:xfrm>
            <a:off x="358094" y="2482916"/>
            <a:ext cx="3949299" cy="1145808"/>
          </a:xfrm>
          <a:prstGeom prst="roundRect">
            <a:avLst/>
          </a:prstGeom>
          <a:noFill/>
          <a:ln w="50800">
            <a:solidFill>
              <a:schemeClr val="tx1">
                <a:alpha val="84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descr="A drawing of a building&#10;&#10;Description automatically generated">
            <a:extLst>
              <a:ext uri="{FF2B5EF4-FFF2-40B4-BE49-F238E27FC236}">
                <a16:creationId xmlns:a16="http://schemas.microsoft.com/office/drawing/2014/main" id="{3BF7C93B-A6AF-160F-8A16-71CD4388F83F}"/>
              </a:ext>
            </a:extLst>
          </p:cNvPr>
          <p:cNvPicPr>
            <a:picLocks noChangeAspect="1"/>
          </p:cNvPicPr>
          <p:nvPr/>
        </p:nvPicPr>
        <p:blipFill rotWithShape="1">
          <a:blip r:embed="rId3"/>
          <a:srcRect b="11755"/>
          <a:stretch/>
        </p:blipFill>
        <p:spPr>
          <a:xfrm>
            <a:off x="1302351" y="3148096"/>
            <a:ext cx="3091447" cy="3350754"/>
          </a:xfrm>
          <a:prstGeom prst="rect">
            <a:avLst/>
          </a:prstGeom>
        </p:spPr>
      </p:pic>
      <p:pic>
        <p:nvPicPr>
          <p:cNvPr id="4" name="Picture 3" descr="A black background with text&#10;&#10;Description automatically generated">
            <a:extLst>
              <a:ext uri="{FF2B5EF4-FFF2-40B4-BE49-F238E27FC236}">
                <a16:creationId xmlns:a16="http://schemas.microsoft.com/office/drawing/2014/main" id="{4CE2E1E0-EFFB-7C20-6A76-D98CB5BB5D04}"/>
              </a:ext>
            </a:extLst>
          </p:cNvPr>
          <p:cNvPicPr>
            <a:picLocks noChangeAspect="1"/>
          </p:cNvPicPr>
          <p:nvPr/>
        </p:nvPicPr>
        <p:blipFill>
          <a:blip r:embed="rId4"/>
          <a:stretch>
            <a:fillRect/>
          </a:stretch>
        </p:blipFill>
        <p:spPr>
          <a:xfrm>
            <a:off x="324000" y="1040400"/>
            <a:ext cx="11548800" cy="2331278"/>
          </a:xfrm>
          <a:prstGeom prst="rect">
            <a:avLst/>
          </a:prstGeom>
        </p:spPr>
      </p:pic>
      <p:sp>
        <p:nvSpPr>
          <p:cNvPr id="2" name="Title 1">
            <a:extLst>
              <a:ext uri="{FF2B5EF4-FFF2-40B4-BE49-F238E27FC236}">
                <a16:creationId xmlns:a16="http://schemas.microsoft.com/office/drawing/2014/main" id="{469B2AE8-EBDB-6F80-3E14-AB6306D08F26}"/>
              </a:ext>
            </a:extLst>
          </p:cNvPr>
          <p:cNvSpPr>
            <a:spLocks noGrp="1"/>
          </p:cNvSpPr>
          <p:nvPr>
            <p:ph type="title"/>
          </p:nvPr>
        </p:nvSpPr>
        <p:spPr>
          <a:xfrm>
            <a:off x="262466" y="136525"/>
            <a:ext cx="10515600" cy="1325563"/>
          </a:xfrm>
        </p:spPr>
        <p:txBody>
          <a:bodyPr/>
          <a:lstStyle/>
          <a:p>
            <a:r>
              <a:rPr lang="en-US">
                <a:latin typeface="Avenir Next" panose="020B0503020202020204" pitchFamily="34" charset="0"/>
              </a:rPr>
              <a:t>Instrumentation</a:t>
            </a:r>
          </a:p>
        </p:txBody>
      </p:sp>
      <p:sp>
        <p:nvSpPr>
          <p:cNvPr id="50" name="Slide Number Placeholder 49">
            <a:extLst>
              <a:ext uri="{FF2B5EF4-FFF2-40B4-BE49-F238E27FC236}">
                <a16:creationId xmlns:a16="http://schemas.microsoft.com/office/drawing/2014/main" id="{0EF43482-56C7-7FE6-D60F-65DFBAA7446C}"/>
              </a:ext>
            </a:extLst>
          </p:cNvPr>
          <p:cNvSpPr>
            <a:spLocks noGrp="1"/>
          </p:cNvSpPr>
          <p:nvPr>
            <p:ph type="sldNum" sz="quarter" idx="12"/>
          </p:nvPr>
        </p:nvSpPr>
        <p:spPr/>
        <p:txBody>
          <a:bodyPr/>
          <a:lstStyle/>
          <a:p>
            <a:fld id="{93449C41-28D8-214C-95E9-2FFE65FC1517}" type="slidenum">
              <a:rPr lang="en-US" smtClean="0"/>
              <a:t>23</a:t>
            </a:fld>
            <a:endParaRPr lang="en-US"/>
          </a:p>
        </p:txBody>
      </p:sp>
      <p:sp>
        <p:nvSpPr>
          <p:cNvPr id="5" name="TextBox 4">
            <a:extLst>
              <a:ext uri="{FF2B5EF4-FFF2-40B4-BE49-F238E27FC236}">
                <a16:creationId xmlns:a16="http://schemas.microsoft.com/office/drawing/2014/main" id="{043E9121-ECA7-94D6-FA2A-AA9DF2AB4B6A}"/>
              </a:ext>
            </a:extLst>
          </p:cNvPr>
          <p:cNvSpPr txBox="1"/>
          <p:nvPr/>
        </p:nvSpPr>
        <p:spPr>
          <a:xfrm>
            <a:off x="444499" y="2574474"/>
            <a:ext cx="10151533" cy="923330"/>
          </a:xfrm>
          <a:prstGeom prst="rect">
            <a:avLst/>
          </a:prstGeom>
          <a:noFill/>
        </p:spPr>
        <p:txBody>
          <a:bodyPr wrap="square" rtlCol="0">
            <a:spAutoFit/>
          </a:bodyPr>
          <a:lstStyle/>
          <a:p>
            <a:r>
              <a:rPr lang="en-US" b="1" dirty="0"/>
              <a:t>30 ton scaled-down NOvA detector.</a:t>
            </a:r>
          </a:p>
          <a:p>
            <a:pPr marL="742950" lvl="1" indent="-285750">
              <a:buFont typeface="Arial" panose="020B0604020202020204" pitchFamily="34" charset="0"/>
              <a:buChar char="•"/>
            </a:pPr>
            <a:r>
              <a:rPr lang="en-US" dirty="0"/>
              <a:t>Liquid scintillator.</a:t>
            </a:r>
          </a:p>
          <a:p>
            <a:pPr marL="742950" lvl="1" indent="-285750">
              <a:buFont typeface="Arial" panose="020B0604020202020204" pitchFamily="34" charset="0"/>
              <a:buChar char="•"/>
            </a:pPr>
            <a:r>
              <a:rPr lang="en-US" dirty="0"/>
              <a:t>Segmented.</a:t>
            </a:r>
          </a:p>
        </p:txBody>
      </p:sp>
      <p:pic>
        <p:nvPicPr>
          <p:cNvPr id="12" name="Picture 11" descr="A diagram of a light beam&#10;&#10;Description automatically generated">
            <a:extLst>
              <a:ext uri="{FF2B5EF4-FFF2-40B4-BE49-F238E27FC236}">
                <a16:creationId xmlns:a16="http://schemas.microsoft.com/office/drawing/2014/main" id="{8000A15D-789C-C310-FE89-1008A385450C}"/>
              </a:ext>
            </a:extLst>
          </p:cNvPr>
          <p:cNvPicPr>
            <a:picLocks noChangeAspect="1"/>
          </p:cNvPicPr>
          <p:nvPr/>
        </p:nvPicPr>
        <p:blipFill>
          <a:blip r:embed="rId5"/>
          <a:stretch>
            <a:fillRect/>
          </a:stretch>
        </p:blipFill>
        <p:spPr>
          <a:xfrm>
            <a:off x="4552053" y="2696757"/>
            <a:ext cx="2064217" cy="3842155"/>
          </a:xfrm>
          <a:prstGeom prst="rect">
            <a:avLst/>
          </a:prstGeom>
        </p:spPr>
      </p:pic>
      <p:pic>
        <p:nvPicPr>
          <p:cNvPr id="14" name="Picture 13" descr="A screenshot of a computer&#10;&#10;Description automatically generated">
            <a:extLst>
              <a:ext uri="{FF2B5EF4-FFF2-40B4-BE49-F238E27FC236}">
                <a16:creationId xmlns:a16="http://schemas.microsoft.com/office/drawing/2014/main" id="{51DF71B3-2192-4434-320D-F4E1C9B84A18}"/>
              </a:ext>
            </a:extLst>
          </p:cNvPr>
          <p:cNvPicPr>
            <a:picLocks noChangeAspect="1"/>
          </p:cNvPicPr>
          <p:nvPr/>
        </p:nvPicPr>
        <p:blipFill>
          <a:blip r:embed="rId6"/>
          <a:stretch>
            <a:fillRect/>
          </a:stretch>
        </p:blipFill>
        <p:spPr>
          <a:xfrm>
            <a:off x="6860930" y="3355031"/>
            <a:ext cx="5168403" cy="3089445"/>
          </a:xfrm>
          <a:prstGeom prst="rect">
            <a:avLst/>
          </a:prstGeom>
        </p:spPr>
      </p:pic>
      <p:sp>
        <p:nvSpPr>
          <p:cNvPr id="16" name="TextBox 15">
            <a:extLst>
              <a:ext uri="{FF2B5EF4-FFF2-40B4-BE49-F238E27FC236}">
                <a16:creationId xmlns:a16="http://schemas.microsoft.com/office/drawing/2014/main" id="{3EED0338-46BC-B1E6-0EF0-DA4CECC5AA4E}"/>
              </a:ext>
            </a:extLst>
          </p:cNvPr>
          <p:cNvSpPr txBox="1"/>
          <p:nvPr/>
        </p:nvSpPr>
        <p:spPr>
          <a:xfrm>
            <a:off x="9597992" y="3936999"/>
            <a:ext cx="1768850" cy="338554"/>
          </a:xfrm>
          <a:prstGeom prst="rect">
            <a:avLst/>
          </a:prstGeom>
          <a:noFill/>
        </p:spPr>
        <p:txBody>
          <a:bodyPr wrap="square">
            <a:spAutoFit/>
          </a:bodyPr>
          <a:lstStyle/>
          <a:p>
            <a:r>
              <a:rPr lang="en-US" sz="1600" b="1" dirty="0">
                <a:solidFill>
                  <a:schemeClr val="bg1"/>
                </a:solidFill>
              </a:rPr>
              <a:t>PROTON</a:t>
            </a:r>
            <a:endParaRPr lang="en-US" dirty="0">
              <a:solidFill>
                <a:schemeClr val="bg1"/>
              </a:solidFill>
            </a:endParaRPr>
          </a:p>
        </p:txBody>
      </p:sp>
      <p:sp>
        <p:nvSpPr>
          <p:cNvPr id="3" name="TextBox 2">
            <a:extLst>
              <a:ext uri="{FF2B5EF4-FFF2-40B4-BE49-F238E27FC236}">
                <a16:creationId xmlns:a16="http://schemas.microsoft.com/office/drawing/2014/main" id="{073D4351-4AC5-451E-44F3-3449BFC43608}"/>
              </a:ext>
            </a:extLst>
          </p:cNvPr>
          <p:cNvSpPr txBox="1"/>
          <p:nvPr/>
        </p:nvSpPr>
        <p:spPr>
          <a:xfrm>
            <a:off x="-2366298" y="3716389"/>
            <a:ext cx="2175798" cy="1200329"/>
          </a:xfrm>
          <a:prstGeom prst="rect">
            <a:avLst/>
          </a:prstGeom>
          <a:noFill/>
        </p:spPr>
        <p:txBody>
          <a:bodyPr wrap="square" rtlCol="0">
            <a:spAutoFit/>
          </a:bodyPr>
          <a:lstStyle/>
          <a:p>
            <a:r>
              <a:rPr lang="en-US"/>
              <a:t>Know the number of planes and cells in TB detector and dimensions</a:t>
            </a:r>
          </a:p>
        </p:txBody>
      </p:sp>
      <p:pic>
        <p:nvPicPr>
          <p:cNvPr id="7" name="Picture 6" descr="A blue and black logo&#10;&#10;Description automatically generated">
            <a:extLst>
              <a:ext uri="{FF2B5EF4-FFF2-40B4-BE49-F238E27FC236}">
                <a16:creationId xmlns:a16="http://schemas.microsoft.com/office/drawing/2014/main" id="{C5DD8758-3AC9-47BF-09F7-2A85B317EA1C}"/>
              </a:ext>
            </a:extLst>
          </p:cNvPr>
          <p:cNvPicPr>
            <a:picLocks noChangeAspect="1"/>
          </p:cNvPicPr>
          <p:nvPr/>
        </p:nvPicPr>
        <p:blipFill>
          <a:blip r:embed="rId7"/>
          <a:stretch>
            <a:fillRect/>
          </a:stretch>
        </p:blipFill>
        <p:spPr>
          <a:xfrm>
            <a:off x="10715137" y="-88583"/>
            <a:ext cx="1470729" cy="1136472"/>
          </a:xfrm>
          <a:prstGeom prst="rect">
            <a:avLst/>
          </a:prstGeom>
        </p:spPr>
      </p:pic>
      <p:sp>
        <p:nvSpPr>
          <p:cNvPr id="6" name="Rectangle 5">
            <a:extLst>
              <a:ext uri="{FF2B5EF4-FFF2-40B4-BE49-F238E27FC236}">
                <a16:creationId xmlns:a16="http://schemas.microsoft.com/office/drawing/2014/main" id="{529CE1A6-4B97-C043-CDC0-287E9533D13B}"/>
              </a:ext>
            </a:extLst>
          </p:cNvPr>
          <p:cNvSpPr/>
          <p:nvPr/>
        </p:nvSpPr>
        <p:spPr>
          <a:xfrm>
            <a:off x="-241402" y="6490769"/>
            <a:ext cx="12596775" cy="367231"/>
          </a:xfrm>
          <a:prstGeom prst="rect">
            <a:avLst/>
          </a:prstGeom>
          <a:solidFill>
            <a:srgbClr val="004C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5EAA2245-C15F-AA00-C9B9-A71B933D65A9}"/>
              </a:ext>
            </a:extLst>
          </p:cNvPr>
          <p:cNvSpPr txBox="1"/>
          <p:nvPr/>
        </p:nvSpPr>
        <p:spPr>
          <a:xfrm>
            <a:off x="-4362" y="6543967"/>
            <a:ext cx="12192000" cy="276999"/>
          </a:xfrm>
          <a:prstGeom prst="rect">
            <a:avLst/>
          </a:prstGeom>
          <a:noFill/>
        </p:spPr>
        <p:txBody>
          <a:bodyPr wrap="square">
            <a:spAutoFit/>
          </a:bodyPr>
          <a:lstStyle/>
          <a:p>
            <a:pPr algn="ctr"/>
            <a:r>
              <a:rPr lang="en-US" sz="1200" dirty="0">
                <a:solidFill>
                  <a:schemeClr val="bg1"/>
                </a:solidFill>
              </a:rPr>
              <a:t>10</a:t>
            </a:r>
            <a:r>
              <a:rPr lang="en-US" sz="1200" baseline="30000" dirty="0">
                <a:solidFill>
                  <a:schemeClr val="bg1"/>
                </a:solidFill>
              </a:rPr>
              <a:t>th</a:t>
            </a:r>
            <a:r>
              <a:rPr lang="en-US" sz="1200" dirty="0">
                <a:solidFill>
                  <a:schemeClr val="bg1"/>
                </a:solidFill>
              </a:rPr>
              <a:t> June 2025 – WIN 2025 – Emerson Bannister</a:t>
            </a:r>
          </a:p>
        </p:txBody>
      </p:sp>
      <p:sp>
        <p:nvSpPr>
          <p:cNvPr id="9" name="Slide Number Placeholder 10">
            <a:extLst>
              <a:ext uri="{FF2B5EF4-FFF2-40B4-BE49-F238E27FC236}">
                <a16:creationId xmlns:a16="http://schemas.microsoft.com/office/drawing/2014/main" id="{7B0CB819-D9D8-2919-02F6-C4D64AFEF51C}"/>
              </a:ext>
            </a:extLst>
          </p:cNvPr>
          <p:cNvSpPr txBox="1">
            <a:spLocks/>
          </p:cNvSpPr>
          <p:nvPr/>
        </p:nvSpPr>
        <p:spPr>
          <a:xfrm>
            <a:off x="10896045" y="6498850"/>
            <a:ext cx="1291593" cy="367231"/>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3449C41-28D8-214C-95E9-2FFE65FC1517}" type="slidenum">
              <a:rPr lang="en-US" smtClean="0">
                <a:solidFill>
                  <a:schemeClr val="bg1"/>
                </a:solidFill>
              </a:rPr>
              <a:pPr algn="ctr"/>
              <a:t>23</a:t>
            </a:fld>
            <a:endParaRPr lang="en-US" dirty="0">
              <a:solidFill>
                <a:schemeClr val="bg1"/>
              </a:solidFill>
            </a:endParaRPr>
          </a:p>
        </p:txBody>
      </p:sp>
    </p:spTree>
    <p:extLst>
      <p:ext uri="{BB962C8B-B14F-4D97-AF65-F5344CB8AC3E}">
        <p14:creationId xmlns:p14="http://schemas.microsoft.com/office/powerpoint/2010/main" val="291698196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CB89CA-EB18-8134-90EA-1845F6296AC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5FB6925-035C-514E-FE41-8B57727842BF}"/>
              </a:ext>
            </a:extLst>
          </p:cNvPr>
          <p:cNvSpPr>
            <a:spLocks noGrp="1"/>
          </p:cNvSpPr>
          <p:nvPr>
            <p:ph type="title"/>
          </p:nvPr>
        </p:nvSpPr>
        <p:spPr>
          <a:xfrm>
            <a:off x="262466" y="136525"/>
            <a:ext cx="10515600" cy="1325563"/>
          </a:xfrm>
        </p:spPr>
        <p:txBody>
          <a:bodyPr/>
          <a:lstStyle/>
          <a:p>
            <a:r>
              <a:rPr lang="en-US" dirty="0">
                <a:latin typeface="Avenir Next" panose="020B0503020202020204" pitchFamily="34" charset="0"/>
              </a:rPr>
              <a:t>Event Displays</a:t>
            </a:r>
          </a:p>
        </p:txBody>
      </p:sp>
      <p:sp>
        <p:nvSpPr>
          <p:cNvPr id="50" name="Slide Number Placeholder 49">
            <a:extLst>
              <a:ext uri="{FF2B5EF4-FFF2-40B4-BE49-F238E27FC236}">
                <a16:creationId xmlns:a16="http://schemas.microsoft.com/office/drawing/2014/main" id="{0375BDD2-6095-77AA-7608-EBC9B3C10445}"/>
              </a:ext>
            </a:extLst>
          </p:cNvPr>
          <p:cNvSpPr>
            <a:spLocks noGrp="1"/>
          </p:cNvSpPr>
          <p:nvPr>
            <p:ph type="sldNum" sz="quarter" idx="12"/>
          </p:nvPr>
        </p:nvSpPr>
        <p:spPr/>
        <p:txBody>
          <a:bodyPr/>
          <a:lstStyle/>
          <a:p>
            <a:fld id="{93449C41-28D8-214C-95E9-2FFE65FC1517}" type="slidenum">
              <a:rPr lang="en-US" smtClean="0"/>
              <a:t>24</a:t>
            </a:fld>
            <a:endParaRPr lang="en-US"/>
          </a:p>
        </p:txBody>
      </p:sp>
      <p:sp>
        <p:nvSpPr>
          <p:cNvPr id="3" name="TextBox 2">
            <a:extLst>
              <a:ext uri="{FF2B5EF4-FFF2-40B4-BE49-F238E27FC236}">
                <a16:creationId xmlns:a16="http://schemas.microsoft.com/office/drawing/2014/main" id="{DAD09BFC-6C62-99B8-F5DB-F065879A4B07}"/>
              </a:ext>
            </a:extLst>
          </p:cNvPr>
          <p:cNvSpPr txBox="1"/>
          <p:nvPr/>
        </p:nvSpPr>
        <p:spPr>
          <a:xfrm>
            <a:off x="-2366298" y="3716389"/>
            <a:ext cx="2175798" cy="1200329"/>
          </a:xfrm>
          <a:prstGeom prst="rect">
            <a:avLst/>
          </a:prstGeom>
          <a:noFill/>
        </p:spPr>
        <p:txBody>
          <a:bodyPr wrap="square" rtlCol="0">
            <a:spAutoFit/>
          </a:bodyPr>
          <a:lstStyle/>
          <a:p>
            <a:r>
              <a:rPr lang="en-US"/>
              <a:t>Know the number of planes and cells in TB detector and dimensions</a:t>
            </a:r>
          </a:p>
        </p:txBody>
      </p:sp>
      <p:pic>
        <p:nvPicPr>
          <p:cNvPr id="7" name="Picture 6" descr="A blue and black logo&#10;&#10;Description automatically generated">
            <a:extLst>
              <a:ext uri="{FF2B5EF4-FFF2-40B4-BE49-F238E27FC236}">
                <a16:creationId xmlns:a16="http://schemas.microsoft.com/office/drawing/2014/main" id="{23718CB7-BD73-BF69-333C-E43A741F15C2}"/>
              </a:ext>
            </a:extLst>
          </p:cNvPr>
          <p:cNvPicPr>
            <a:picLocks noChangeAspect="1"/>
          </p:cNvPicPr>
          <p:nvPr/>
        </p:nvPicPr>
        <p:blipFill>
          <a:blip r:embed="rId3"/>
          <a:stretch>
            <a:fillRect/>
          </a:stretch>
        </p:blipFill>
        <p:spPr>
          <a:xfrm>
            <a:off x="10715137" y="-88583"/>
            <a:ext cx="1470729" cy="1136472"/>
          </a:xfrm>
          <a:prstGeom prst="rect">
            <a:avLst/>
          </a:prstGeom>
        </p:spPr>
      </p:pic>
      <p:sp>
        <p:nvSpPr>
          <p:cNvPr id="6" name="Rectangle 5">
            <a:extLst>
              <a:ext uri="{FF2B5EF4-FFF2-40B4-BE49-F238E27FC236}">
                <a16:creationId xmlns:a16="http://schemas.microsoft.com/office/drawing/2014/main" id="{3A77E736-A29E-9255-A976-360921C29637}"/>
              </a:ext>
            </a:extLst>
          </p:cNvPr>
          <p:cNvSpPr/>
          <p:nvPr/>
        </p:nvSpPr>
        <p:spPr>
          <a:xfrm>
            <a:off x="-241402" y="6490769"/>
            <a:ext cx="12596775" cy="367231"/>
          </a:xfrm>
          <a:prstGeom prst="rect">
            <a:avLst/>
          </a:prstGeom>
          <a:solidFill>
            <a:srgbClr val="004C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26C95834-8204-9AEB-A5BD-C2C401ACD608}"/>
              </a:ext>
            </a:extLst>
          </p:cNvPr>
          <p:cNvSpPr txBox="1"/>
          <p:nvPr/>
        </p:nvSpPr>
        <p:spPr>
          <a:xfrm>
            <a:off x="-4362" y="6543967"/>
            <a:ext cx="12192000" cy="276999"/>
          </a:xfrm>
          <a:prstGeom prst="rect">
            <a:avLst/>
          </a:prstGeom>
          <a:noFill/>
        </p:spPr>
        <p:txBody>
          <a:bodyPr wrap="square">
            <a:spAutoFit/>
          </a:bodyPr>
          <a:lstStyle/>
          <a:p>
            <a:pPr algn="ctr"/>
            <a:r>
              <a:rPr lang="en-US" sz="1200" dirty="0">
                <a:solidFill>
                  <a:schemeClr val="bg1"/>
                </a:solidFill>
              </a:rPr>
              <a:t>10</a:t>
            </a:r>
            <a:r>
              <a:rPr lang="en-US" sz="1200" baseline="30000" dirty="0">
                <a:solidFill>
                  <a:schemeClr val="bg1"/>
                </a:solidFill>
              </a:rPr>
              <a:t>th</a:t>
            </a:r>
            <a:r>
              <a:rPr lang="en-US" sz="1200" dirty="0">
                <a:solidFill>
                  <a:schemeClr val="bg1"/>
                </a:solidFill>
              </a:rPr>
              <a:t> June 2025 – WIN 2025 – Emerson Bannister</a:t>
            </a:r>
          </a:p>
        </p:txBody>
      </p:sp>
      <p:sp>
        <p:nvSpPr>
          <p:cNvPr id="9" name="Slide Number Placeholder 10">
            <a:extLst>
              <a:ext uri="{FF2B5EF4-FFF2-40B4-BE49-F238E27FC236}">
                <a16:creationId xmlns:a16="http://schemas.microsoft.com/office/drawing/2014/main" id="{7B5485FA-090E-D2B1-3F2D-05051709A5F6}"/>
              </a:ext>
            </a:extLst>
          </p:cNvPr>
          <p:cNvSpPr txBox="1">
            <a:spLocks/>
          </p:cNvSpPr>
          <p:nvPr/>
        </p:nvSpPr>
        <p:spPr>
          <a:xfrm>
            <a:off x="10896045" y="6498850"/>
            <a:ext cx="1291593" cy="367231"/>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3449C41-28D8-214C-95E9-2FFE65FC1517}" type="slidenum">
              <a:rPr lang="en-US" smtClean="0">
                <a:solidFill>
                  <a:schemeClr val="bg1"/>
                </a:solidFill>
              </a:rPr>
              <a:pPr algn="ctr"/>
              <a:t>24</a:t>
            </a:fld>
            <a:endParaRPr lang="en-US" dirty="0">
              <a:solidFill>
                <a:schemeClr val="bg1"/>
              </a:solidFill>
            </a:endParaRPr>
          </a:p>
        </p:txBody>
      </p:sp>
      <p:pic>
        <p:nvPicPr>
          <p:cNvPr id="20" name="Picture 19" descr="A screen shot of a computer&#10;&#10;Description automatically generated">
            <a:extLst>
              <a:ext uri="{FF2B5EF4-FFF2-40B4-BE49-F238E27FC236}">
                <a16:creationId xmlns:a16="http://schemas.microsoft.com/office/drawing/2014/main" id="{AB13FE18-F528-D3DF-C0E0-D675F7842E68}"/>
              </a:ext>
            </a:extLst>
          </p:cNvPr>
          <p:cNvPicPr>
            <a:picLocks noChangeAspect="1"/>
          </p:cNvPicPr>
          <p:nvPr/>
        </p:nvPicPr>
        <p:blipFill>
          <a:blip r:embed="rId4"/>
          <a:stretch>
            <a:fillRect/>
          </a:stretch>
        </p:blipFill>
        <p:spPr>
          <a:xfrm>
            <a:off x="1589692" y="1108636"/>
            <a:ext cx="9003670" cy="5382000"/>
          </a:xfrm>
          <a:prstGeom prst="rect">
            <a:avLst/>
          </a:prstGeom>
        </p:spPr>
      </p:pic>
      <p:sp>
        <p:nvSpPr>
          <p:cNvPr id="21" name="TextBox 20">
            <a:extLst>
              <a:ext uri="{FF2B5EF4-FFF2-40B4-BE49-F238E27FC236}">
                <a16:creationId xmlns:a16="http://schemas.microsoft.com/office/drawing/2014/main" id="{EE0A4554-FB49-1EFD-51DF-FFAD2293CD02}"/>
              </a:ext>
            </a:extLst>
          </p:cNvPr>
          <p:cNvSpPr txBox="1"/>
          <p:nvPr/>
        </p:nvSpPr>
        <p:spPr>
          <a:xfrm>
            <a:off x="8525535" y="1576304"/>
            <a:ext cx="1715745" cy="830997"/>
          </a:xfrm>
          <a:prstGeom prst="rect">
            <a:avLst/>
          </a:prstGeom>
          <a:noFill/>
        </p:spPr>
        <p:txBody>
          <a:bodyPr wrap="square">
            <a:spAutoFit/>
          </a:bodyPr>
          <a:lstStyle/>
          <a:p>
            <a:pPr algn="ctr"/>
            <a:r>
              <a:rPr lang="en-US" sz="2400" b="1" dirty="0">
                <a:solidFill>
                  <a:schemeClr val="bg1"/>
                </a:solidFill>
                <a:latin typeface="Avenir Next" panose="020B0503020202020204" pitchFamily="34" charset="0"/>
              </a:rPr>
              <a:t>1.0 GeV/c PROTON</a:t>
            </a:r>
          </a:p>
        </p:txBody>
      </p:sp>
    </p:spTree>
    <p:extLst>
      <p:ext uri="{BB962C8B-B14F-4D97-AF65-F5344CB8AC3E}">
        <p14:creationId xmlns:p14="http://schemas.microsoft.com/office/powerpoint/2010/main" val="203568018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7C2C0F-78B9-D4D3-E37B-851E935AFB4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E521E4D-D7EE-1E8C-71F5-4C4724E16914}"/>
              </a:ext>
            </a:extLst>
          </p:cNvPr>
          <p:cNvSpPr>
            <a:spLocks noGrp="1"/>
          </p:cNvSpPr>
          <p:nvPr>
            <p:ph type="title"/>
          </p:nvPr>
        </p:nvSpPr>
        <p:spPr>
          <a:xfrm>
            <a:off x="262466" y="136525"/>
            <a:ext cx="10515600" cy="1325563"/>
          </a:xfrm>
        </p:spPr>
        <p:txBody>
          <a:bodyPr/>
          <a:lstStyle/>
          <a:p>
            <a:r>
              <a:rPr lang="en-US" dirty="0">
                <a:latin typeface="Avenir Next" panose="020B0503020202020204" pitchFamily="34" charset="0"/>
              </a:rPr>
              <a:t>Event Displays</a:t>
            </a:r>
          </a:p>
        </p:txBody>
      </p:sp>
      <p:sp>
        <p:nvSpPr>
          <p:cNvPr id="50" name="Slide Number Placeholder 49">
            <a:extLst>
              <a:ext uri="{FF2B5EF4-FFF2-40B4-BE49-F238E27FC236}">
                <a16:creationId xmlns:a16="http://schemas.microsoft.com/office/drawing/2014/main" id="{7D28CA17-FD68-E42E-E342-8C4E639AC2B7}"/>
              </a:ext>
            </a:extLst>
          </p:cNvPr>
          <p:cNvSpPr>
            <a:spLocks noGrp="1"/>
          </p:cNvSpPr>
          <p:nvPr>
            <p:ph type="sldNum" sz="quarter" idx="12"/>
          </p:nvPr>
        </p:nvSpPr>
        <p:spPr/>
        <p:txBody>
          <a:bodyPr/>
          <a:lstStyle/>
          <a:p>
            <a:fld id="{93449C41-28D8-214C-95E9-2FFE65FC1517}" type="slidenum">
              <a:rPr lang="en-US" smtClean="0"/>
              <a:t>25</a:t>
            </a:fld>
            <a:endParaRPr lang="en-US"/>
          </a:p>
        </p:txBody>
      </p:sp>
      <p:sp>
        <p:nvSpPr>
          <p:cNvPr id="3" name="TextBox 2">
            <a:extLst>
              <a:ext uri="{FF2B5EF4-FFF2-40B4-BE49-F238E27FC236}">
                <a16:creationId xmlns:a16="http://schemas.microsoft.com/office/drawing/2014/main" id="{D6E59DE0-3E32-9D17-1D46-D1CC5BEBB1E5}"/>
              </a:ext>
            </a:extLst>
          </p:cNvPr>
          <p:cNvSpPr txBox="1"/>
          <p:nvPr/>
        </p:nvSpPr>
        <p:spPr>
          <a:xfrm>
            <a:off x="-2366298" y="3716389"/>
            <a:ext cx="2175798" cy="1200329"/>
          </a:xfrm>
          <a:prstGeom prst="rect">
            <a:avLst/>
          </a:prstGeom>
          <a:noFill/>
        </p:spPr>
        <p:txBody>
          <a:bodyPr wrap="square" rtlCol="0">
            <a:spAutoFit/>
          </a:bodyPr>
          <a:lstStyle/>
          <a:p>
            <a:r>
              <a:rPr lang="en-US"/>
              <a:t>Know the number of planes and cells in TB detector and dimensions</a:t>
            </a:r>
          </a:p>
        </p:txBody>
      </p:sp>
      <p:pic>
        <p:nvPicPr>
          <p:cNvPr id="7" name="Picture 6" descr="A blue and black logo&#10;&#10;Description automatically generated">
            <a:extLst>
              <a:ext uri="{FF2B5EF4-FFF2-40B4-BE49-F238E27FC236}">
                <a16:creationId xmlns:a16="http://schemas.microsoft.com/office/drawing/2014/main" id="{BC356616-C097-16A6-0F04-A2F8A8FF3629}"/>
              </a:ext>
            </a:extLst>
          </p:cNvPr>
          <p:cNvPicPr>
            <a:picLocks noChangeAspect="1"/>
          </p:cNvPicPr>
          <p:nvPr/>
        </p:nvPicPr>
        <p:blipFill>
          <a:blip r:embed="rId3"/>
          <a:stretch>
            <a:fillRect/>
          </a:stretch>
        </p:blipFill>
        <p:spPr>
          <a:xfrm>
            <a:off x="10715137" y="-88583"/>
            <a:ext cx="1470729" cy="1136472"/>
          </a:xfrm>
          <a:prstGeom prst="rect">
            <a:avLst/>
          </a:prstGeom>
        </p:spPr>
      </p:pic>
      <p:sp>
        <p:nvSpPr>
          <p:cNvPr id="6" name="Rectangle 5">
            <a:extLst>
              <a:ext uri="{FF2B5EF4-FFF2-40B4-BE49-F238E27FC236}">
                <a16:creationId xmlns:a16="http://schemas.microsoft.com/office/drawing/2014/main" id="{DF719618-526B-7412-4E08-2EA2EECA5DA2}"/>
              </a:ext>
            </a:extLst>
          </p:cNvPr>
          <p:cNvSpPr/>
          <p:nvPr/>
        </p:nvSpPr>
        <p:spPr>
          <a:xfrm>
            <a:off x="-241402" y="6490769"/>
            <a:ext cx="12596775" cy="367231"/>
          </a:xfrm>
          <a:prstGeom prst="rect">
            <a:avLst/>
          </a:prstGeom>
          <a:solidFill>
            <a:srgbClr val="004C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89F3EE21-F2A8-144F-A95C-1146F04ED8F8}"/>
              </a:ext>
            </a:extLst>
          </p:cNvPr>
          <p:cNvSpPr txBox="1"/>
          <p:nvPr/>
        </p:nvSpPr>
        <p:spPr>
          <a:xfrm>
            <a:off x="-4362" y="6543967"/>
            <a:ext cx="12192000" cy="276999"/>
          </a:xfrm>
          <a:prstGeom prst="rect">
            <a:avLst/>
          </a:prstGeom>
          <a:noFill/>
        </p:spPr>
        <p:txBody>
          <a:bodyPr wrap="square">
            <a:spAutoFit/>
          </a:bodyPr>
          <a:lstStyle/>
          <a:p>
            <a:pPr algn="ctr"/>
            <a:r>
              <a:rPr lang="en-US" sz="1200" dirty="0">
                <a:solidFill>
                  <a:schemeClr val="bg1"/>
                </a:solidFill>
              </a:rPr>
              <a:t>10</a:t>
            </a:r>
            <a:r>
              <a:rPr lang="en-US" sz="1200" baseline="30000" dirty="0">
                <a:solidFill>
                  <a:schemeClr val="bg1"/>
                </a:solidFill>
              </a:rPr>
              <a:t>th</a:t>
            </a:r>
            <a:r>
              <a:rPr lang="en-US" sz="1200" dirty="0">
                <a:solidFill>
                  <a:schemeClr val="bg1"/>
                </a:solidFill>
              </a:rPr>
              <a:t> June 2025 – WIN 2025 – Emerson Bannister</a:t>
            </a:r>
          </a:p>
        </p:txBody>
      </p:sp>
      <p:sp>
        <p:nvSpPr>
          <p:cNvPr id="9" name="Slide Number Placeholder 10">
            <a:extLst>
              <a:ext uri="{FF2B5EF4-FFF2-40B4-BE49-F238E27FC236}">
                <a16:creationId xmlns:a16="http://schemas.microsoft.com/office/drawing/2014/main" id="{410E656A-95FD-6D09-E860-914854187D41}"/>
              </a:ext>
            </a:extLst>
          </p:cNvPr>
          <p:cNvSpPr txBox="1">
            <a:spLocks/>
          </p:cNvSpPr>
          <p:nvPr/>
        </p:nvSpPr>
        <p:spPr>
          <a:xfrm>
            <a:off x="10896045" y="6498850"/>
            <a:ext cx="1291593" cy="367231"/>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3449C41-28D8-214C-95E9-2FFE65FC1517}" type="slidenum">
              <a:rPr lang="en-US" smtClean="0">
                <a:solidFill>
                  <a:schemeClr val="bg1"/>
                </a:solidFill>
              </a:rPr>
              <a:pPr algn="ctr"/>
              <a:t>25</a:t>
            </a:fld>
            <a:endParaRPr lang="en-US" dirty="0">
              <a:solidFill>
                <a:schemeClr val="bg1"/>
              </a:solidFill>
            </a:endParaRPr>
          </a:p>
        </p:txBody>
      </p:sp>
      <p:pic>
        <p:nvPicPr>
          <p:cNvPr id="11" name="Picture 10" descr="A screenshot of a computer screen&#10;&#10;Description automatically generated">
            <a:extLst>
              <a:ext uri="{FF2B5EF4-FFF2-40B4-BE49-F238E27FC236}">
                <a16:creationId xmlns:a16="http://schemas.microsoft.com/office/drawing/2014/main" id="{A76E6570-3EB1-CF35-34B9-06F8F3BA9008}"/>
              </a:ext>
            </a:extLst>
          </p:cNvPr>
          <p:cNvPicPr>
            <a:picLocks noChangeAspect="1"/>
          </p:cNvPicPr>
          <p:nvPr/>
        </p:nvPicPr>
        <p:blipFill>
          <a:blip r:embed="rId4"/>
          <a:stretch>
            <a:fillRect/>
          </a:stretch>
        </p:blipFill>
        <p:spPr>
          <a:xfrm>
            <a:off x="1777715" y="1108397"/>
            <a:ext cx="8627846" cy="5382000"/>
          </a:xfrm>
          <a:prstGeom prst="rect">
            <a:avLst/>
          </a:prstGeom>
        </p:spPr>
      </p:pic>
      <p:sp>
        <p:nvSpPr>
          <p:cNvPr id="14" name="TextBox 13">
            <a:extLst>
              <a:ext uri="{FF2B5EF4-FFF2-40B4-BE49-F238E27FC236}">
                <a16:creationId xmlns:a16="http://schemas.microsoft.com/office/drawing/2014/main" id="{57C79ECE-7CB0-76DC-D0D8-FCFC0D50A1B2}"/>
              </a:ext>
            </a:extLst>
          </p:cNvPr>
          <p:cNvSpPr txBox="1"/>
          <p:nvPr/>
        </p:nvSpPr>
        <p:spPr>
          <a:xfrm>
            <a:off x="8123723" y="1515286"/>
            <a:ext cx="1898086" cy="830997"/>
          </a:xfrm>
          <a:prstGeom prst="rect">
            <a:avLst/>
          </a:prstGeom>
          <a:noFill/>
        </p:spPr>
        <p:txBody>
          <a:bodyPr wrap="square">
            <a:spAutoFit/>
          </a:bodyPr>
          <a:lstStyle/>
          <a:p>
            <a:pPr algn="ctr"/>
            <a:r>
              <a:rPr lang="en-US" sz="2400" b="1" dirty="0">
                <a:solidFill>
                  <a:schemeClr val="bg1"/>
                </a:solidFill>
                <a:latin typeface="Avenir Next" panose="020B0503020202020204" pitchFamily="34" charset="0"/>
              </a:rPr>
              <a:t>1.3 GeV/c ELECTRON</a:t>
            </a:r>
          </a:p>
        </p:txBody>
      </p:sp>
    </p:spTree>
    <p:extLst>
      <p:ext uri="{BB962C8B-B14F-4D97-AF65-F5344CB8AC3E}">
        <p14:creationId xmlns:p14="http://schemas.microsoft.com/office/powerpoint/2010/main" val="141029300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B7CCA2-75FD-DF5D-D019-470E3BD4EF75}"/>
              </a:ext>
            </a:extLst>
          </p:cNvPr>
          <p:cNvSpPr>
            <a:spLocks noGrp="1"/>
          </p:cNvSpPr>
          <p:nvPr>
            <p:ph type="title"/>
          </p:nvPr>
        </p:nvSpPr>
        <p:spPr/>
        <p:txBody>
          <a:bodyPr/>
          <a:lstStyle/>
          <a:p>
            <a:r>
              <a:rPr lang="en-US">
                <a:latin typeface="Avenir Next" panose="020B0503020202020204" pitchFamily="34" charset="0"/>
              </a:rPr>
              <a:t>Summary and Outlook</a:t>
            </a:r>
          </a:p>
        </p:txBody>
      </p:sp>
      <p:sp>
        <p:nvSpPr>
          <p:cNvPr id="3" name="Content Placeholder 2">
            <a:extLst>
              <a:ext uri="{FF2B5EF4-FFF2-40B4-BE49-F238E27FC236}">
                <a16:creationId xmlns:a16="http://schemas.microsoft.com/office/drawing/2014/main" id="{853298A1-9667-8ECD-B4EE-736CB4EA7C22}"/>
              </a:ext>
            </a:extLst>
          </p:cNvPr>
          <p:cNvSpPr>
            <a:spLocks noGrp="1"/>
          </p:cNvSpPr>
          <p:nvPr>
            <p:ph idx="1"/>
          </p:nvPr>
        </p:nvSpPr>
        <p:spPr/>
        <p:txBody>
          <a:bodyPr>
            <a:normAutofit/>
          </a:bodyPr>
          <a:lstStyle/>
          <a:p>
            <a:r>
              <a:rPr lang="en-US"/>
              <a:t>NOvA’s Test Beam Program: To reduce </a:t>
            </a:r>
            <a:r>
              <a:rPr lang="en-US" err="1"/>
              <a:t>NOvA’s</a:t>
            </a:r>
            <a:r>
              <a:rPr lang="en-US"/>
              <a:t> detector calibration and detector response systematic uncertainties.</a:t>
            </a:r>
          </a:p>
          <a:p>
            <a:r>
              <a:rPr lang="en-US"/>
              <a:t>Instrumentation for particle momentum and time of flight reconstruction </a:t>
            </a:r>
            <a:r>
              <a:rPr lang="en-US">
                <a:sym typeface="Wingdings" pitchFamily="2" charset="2"/>
              </a:rPr>
              <a:t> particle mass reconstruction  particle ID.</a:t>
            </a:r>
          </a:p>
          <a:p>
            <a:endParaRPr lang="en-US">
              <a:sym typeface="Wingdings" pitchFamily="2" charset="2"/>
            </a:endParaRPr>
          </a:p>
        </p:txBody>
      </p:sp>
      <p:sp>
        <p:nvSpPr>
          <p:cNvPr id="4" name="Slide Number Placeholder 3">
            <a:extLst>
              <a:ext uri="{FF2B5EF4-FFF2-40B4-BE49-F238E27FC236}">
                <a16:creationId xmlns:a16="http://schemas.microsoft.com/office/drawing/2014/main" id="{57BCF99A-C6B4-DFFF-F81B-3188CB014CEA}"/>
              </a:ext>
            </a:extLst>
          </p:cNvPr>
          <p:cNvSpPr>
            <a:spLocks noGrp="1"/>
          </p:cNvSpPr>
          <p:nvPr>
            <p:ph type="sldNum" sz="quarter" idx="12"/>
          </p:nvPr>
        </p:nvSpPr>
        <p:spPr/>
        <p:txBody>
          <a:bodyPr/>
          <a:lstStyle/>
          <a:p>
            <a:fld id="{93449C41-28D8-214C-95E9-2FFE65FC1517}" type="slidenum">
              <a:rPr lang="en-US" smtClean="0"/>
              <a:t>26</a:t>
            </a:fld>
            <a:endParaRPr lang="en-US"/>
          </a:p>
        </p:txBody>
      </p:sp>
      <p:sp>
        <p:nvSpPr>
          <p:cNvPr id="5" name="Rounded Rectangle 4">
            <a:extLst>
              <a:ext uri="{FF2B5EF4-FFF2-40B4-BE49-F238E27FC236}">
                <a16:creationId xmlns:a16="http://schemas.microsoft.com/office/drawing/2014/main" id="{B6004E24-88BB-65D4-6F80-6982F6B0E518}"/>
              </a:ext>
            </a:extLst>
          </p:cNvPr>
          <p:cNvSpPr/>
          <p:nvPr/>
        </p:nvSpPr>
        <p:spPr>
          <a:xfrm>
            <a:off x="535373" y="1633797"/>
            <a:ext cx="11139176" cy="2172659"/>
          </a:xfrm>
          <a:prstGeom prst="roundRect">
            <a:avLst/>
          </a:prstGeom>
          <a:noFill/>
          <a:ln w="73025">
            <a:solidFill>
              <a:schemeClr val="accent6">
                <a:alpha val="84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A blue and black logo&#10;&#10;Description automatically generated">
            <a:extLst>
              <a:ext uri="{FF2B5EF4-FFF2-40B4-BE49-F238E27FC236}">
                <a16:creationId xmlns:a16="http://schemas.microsoft.com/office/drawing/2014/main" id="{EE9A1229-5459-A9EA-A5B0-D2A093C9CE5D}"/>
              </a:ext>
            </a:extLst>
          </p:cNvPr>
          <p:cNvPicPr>
            <a:picLocks noChangeAspect="1"/>
          </p:cNvPicPr>
          <p:nvPr/>
        </p:nvPicPr>
        <p:blipFill>
          <a:blip r:embed="rId3"/>
          <a:stretch>
            <a:fillRect/>
          </a:stretch>
        </p:blipFill>
        <p:spPr>
          <a:xfrm>
            <a:off x="10715137" y="-88583"/>
            <a:ext cx="1470729" cy="1136472"/>
          </a:xfrm>
          <a:prstGeom prst="rect">
            <a:avLst/>
          </a:prstGeom>
        </p:spPr>
      </p:pic>
      <p:sp>
        <p:nvSpPr>
          <p:cNvPr id="6" name="Rectangle 5">
            <a:extLst>
              <a:ext uri="{FF2B5EF4-FFF2-40B4-BE49-F238E27FC236}">
                <a16:creationId xmlns:a16="http://schemas.microsoft.com/office/drawing/2014/main" id="{E50E64B3-1AED-D0D1-6540-3A0369E36DBA}"/>
              </a:ext>
            </a:extLst>
          </p:cNvPr>
          <p:cNvSpPr/>
          <p:nvPr/>
        </p:nvSpPr>
        <p:spPr>
          <a:xfrm>
            <a:off x="-241402" y="6490769"/>
            <a:ext cx="12596775" cy="367231"/>
          </a:xfrm>
          <a:prstGeom prst="rect">
            <a:avLst/>
          </a:prstGeom>
          <a:solidFill>
            <a:srgbClr val="004C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7F5BA9AD-D4CD-F772-F50D-C6B20531BA85}"/>
              </a:ext>
            </a:extLst>
          </p:cNvPr>
          <p:cNvSpPr txBox="1"/>
          <p:nvPr/>
        </p:nvSpPr>
        <p:spPr>
          <a:xfrm>
            <a:off x="-4362" y="6543967"/>
            <a:ext cx="12192000" cy="276999"/>
          </a:xfrm>
          <a:prstGeom prst="rect">
            <a:avLst/>
          </a:prstGeom>
          <a:noFill/>
        </p:spPr>
        <p:txBody>
          <a:bodyPr wrap="square">
            <a:spAutoFit/>
          </a:bodyPr>
          <a:lstStyle/>
          <a:p>
            <a:pPr algn="ctr"/>
            <a:r>
              <a:rPr lang="en-US" sz="1200" dirty="0">
                <a:solidFill>
                  <a:schemeClr val="bg1"/>
                </a:solidFill>
              </a:rPr>
              <a:t>10</a:t>
            </a:r>
            <a:r>
              <a:rPr lang="en-US" sz="1200" baseline="30000" dirty="0">
                <a:solidFill>
                  <a:schemeClr val="bg1"/>
                </a:solidFill>
              </a:rPr>
              <a:t>th</a:t>
            </a:r>
            <a:r>
              <a:rPr lang="en-US" sz="1200" dirty="0">
                <a:solidFill>
                  <a:schemeClr val="bg1"/>
                </a:solidFill>
              </a:rPr>
              <a:t> June 2025 – WIN 2025 – Emerson Bannister</a:t>
            </a:r>
          </a:p>
        </p:txBody>
      </p:sp>
      <p:sp>
        <p:nvSpPr>
          <p:cNvPr id="9" name="Slide Number Placeholder 10">
            <a:extLst>
              <a:ext uri="{FF2B5EF4-FFF2-40B4-BE49-F238E27FC236}">
                <a16:creationId xmlns:a16="http://schemas.microsoft.com/office/drawing/2014/main" id="{2B82AC2F-74F3-97BF-A52C-024480F12AB2}"/>
              </a:ext>
            </a:extLst>
          </p:cNvPr>
          <p:cNvSpPr txBox="1">
            <a:spLocks/>
          </p:cNvSpPr>
          <p:nvPr/>
        </p:nvSpPr>
        <p:spPr>
          <a:xfrm>
            <a:off x="10896045" y="6498850"/>
            <a:ext cx="1291593" cy="367231"/>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3449C41-28D8-214C-95E9-2FFE65FC1517}" type="slidenum">
              <a:rPr lang="en-US" smtClean="0">
                <a:solidFill>
                  <a:schemeClr val="bg1"/>
                </a:solidFill>
              </a:rPr>
              <a:pPr algn="ctr"/>
              <a:t>26</a:t>
            </a:fld>
            <a:endParaRPr lang="en-US" dirty="0">
              <a:solidFill>
                <a:schemeClr val="bg1"/>
              </a:solidFill>
            </a:endParaRPr>
          </a:p>
        </p:txBody>
      </p:sp>
    </p:spTree>
    <p:extLst>
      <p:ext uri="{BB962C8B-B14F-4D97-AF65-F5344CB8AC3E}">
        <p14:creationId xmlns:p14="http://schemas.microsoft.com/office/powerpoint/2010/main" val="270826523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E53FE4-F673-C34F-033B-BA12913E4C2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81E969B-4E54-BDD0-E74E-6F7385619CA5}"/>
              </a:ext>
            </a:extLst>
          </p:cNvPr>
          <p:cNvSpPr>
            <a:spLocks noGrp="1"/>
          </p:cNvSpPr>
          <p:nvPr>
            <p:ph type="title"/>
          </p:nvPr>
        </p:nvSpPr>
        <p:spPr/>
        <p:txBody>
          <a:bodyPr/>
          <a:lstStyle/>
          <a:p>
            <a:r>
              <a:rPr lang="en-US">
                <a:latin typeface="Avenir Next" panose="020B0503020202020204" pitchFamily="34" charset="0"/>
              </a:rPr>
              <a:t>Summary and Outlook</a:t>
            </a:r>
          </a:p>
        </p:txBody>
      </p:sp>
      <p:sp>
        <p:nvSpPr>
          <p:cNvPr id="3" name="Content Placeholder 2">
            <a:extLst>
              <a:ext uri="{FF2B5EF4-FFF2-40B4-BE49-F238E27FC236}">
                <a16:creationId xmlns:a16="http://schemas.microsoft.com/office/drawing/2014/main" id="{76D34A49-DC64-A41A-D348-A742C824EBBB}"/>
              </a:ext>
            </a:extLst>
          </p:cNvPr>
          <p:cNvSpPr>
            <a:spLocks noGrp="1"/>
          </p:cNvSpPr>
          <p:nvPr>
            <p:ph idx="1"/>
          </p:nvPr>
        </p:nvSpPr>
        <p:spPr>
          <a:xfrm>
            <a:off x="838200" y="1825625"/>
            <a:ext cx="10515600" cy="1978531"/>
          </a:xfrm>
        </p:spPr>
        <p:txBody>
          <a:bodyPr>
            <a:normAutofit/>
          </a:bodyPr>
          <a:lstStyle/>
          <a:p>
            <a:r>
              <a:rPr lang="en-US"/>
              <a:t>NOvA’s Test Beam Program: To reduce </a:t>
            </a:r>
            <a:r>
              <a:rPr lang="en-US" err="1"/>
              <a:t>NOvA’s</a:t>
            </a:r>
            <a:r>
              <a:rPr lang="en-US"/>
              <a:t> detector calibration and detector response systematic uncertainties.</a:t>
            </a:r>
          </a:p>
          <a:p>
            <a:r>
              <a:rPr lang="en-US"/>
              <a:t>Instrumentation for particle momentum and time of flight reconstruction </a:t>
            </a:r>
            <a:r>
              <a:rPr lang="en-US">
                <a:sym typeface="Wingdings" pitchFamily="2" charset="2"/>
              </a:rPr>
              <a:t> particle mass reconstruction  particle ID.</a:t>
            </a:r>
          </a:p>
          <a:p>
            <a:endParaRPr lang="en-US">
              <a:sym typeface="Wingdings" pitchFamily="2" charset="2"/>
            </a:endParaRPr>
          </a:p>
          <a:p>
            <a:pPr marL="0" indent="0">
              <a:buNone/>
            </a:pPr>
            <a:endParaRPr lang="en-US">
              <a:sym typeface="Wingdings" pitchFamily="2" charset="2"/>
            </a:endParaRPr>
          </a:p>
        </p:txBody>
      </p:sp>
      <p:sp>
        <p:nvSpPr>
          <p:cNvPr id="4" name="Slide Number Placeholder 3">
            <a:extLst>
              <a:ext uri="{FF2B5EF4-FFF2-40B4-BE49-F238E27FC236}">
                <a16:creationId xmlns:a16="http://schemas.microsoft.com/office/drawing/2014/main" id="{0B9AC917-444F-49DD-F86E-369617FDA232}"/>
              </a:ext>
            </a:extLst>
          </p:cNvPr>
          <p:cNvSpPr>
            <a:spLocks noGrp="1"/>
          </p:cNvSpPr>
          <p:nvPr>
            <p:ph type="sldNum" sz="quarter" idx="12"/>
          </p:nvPr>
        </p:nvSpPr>
        <p:spPr/>
        <p:txBody>
          <a:bodyPr/>
          <a:lstStyle/>
          <a:p>
            <a:fld id="{93449C41-28D8-214C-95E9-2FFE65FC1517}" type="slidenum">
              <a:rPr lang="en-US" smtClean="0"/>
              <a:t>27</a:t>
            </a:fld>
            <a:endParaRPr lang="en-US"/>
          </a:p>
        </p:txBody>
      </p:sp>
      <p:sp>
        <p:nvSpPr>
          <p:cNvPr id="5" name="Rounded Rectangle 4">
            <a:extLst>
              <a:ext uri="{FF2B5EF4-FFF2-40B4-BE49-F238E27FC236}">
                <a16:creationId xmlns:a16="http://schemas.microsoft.com/office/drawing/2014/main" id="{4F0EFE42-568D-775D-3BAA-12FC67615A22}"/>
              </a:ext>
            </a:extLst>
          </p:cNvPr>
          <p:cNvSpPr/>
          <p:nvPr/>
        </p:nvSpPr>
        <p:spPr>
          <a:xfrm>
            <a:off x="535373" y="1633797"/>
            <a:ext cx="11139176" cy="2172659"/>
          </a:xfrm>
          <a:prstGeom prst="roundRect">
            <a:avLst/>
          </a:prstGeom>
          <a:noFill/>
          <a:ln w="73025">
            <a:solidFill>
              <a:schemeClr val="accent6">
                <a:alpha val="84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A blue and black logo&#10;&#10;Description automatically generated">
            <a:extLst>
              <a:ext uri="{FF2B5EF4-FFF2-40B4-BE49-F238E27FC236}">
                <a16:creationId xmlns:a16="http://schemas.microsoft.com/office/drawing/2014/main" id="{FE191823-5901-469D-88E1-033AF9189916}"/>
              </a:ext>
            </a:extLst>
          </p:cNvPr>
          <p:cNvPicPr>
            <a:picLocks noChangeAspect="1"/>
          </p:cNvPicPr>
          <p:nvPr/>
        </p:nvPicPr>
        <p:blipFill>
          <a:blip r:embed="rId3"/>
          <a:stretch>
            <a:fillRect/>
          </a:stretch>
        </p:blipFill>
        <p:spPr>
          <a:xfrm>
            <a:off x="10715137" y="-88583"/>
            <a:ext cx="1470729" cy="1136472"/>
          </a:xfrm>
          <a:prstGeom prst="rect">
            <a:avLst/>
          </a:prstGeom>
        </p:spPr>
      </p:pic>
      <p:grpSp>
        <p:nvGrpSpPr>
          <p:cNvPr id="11" name="Group 10">
            <a:extLst>
              <a:ext uri="{FF2B5EF4-FFF2-40B4-BE49-F238E27FC236}">
                <a16:creationId xmlns:a16="http://schemas.microsoft.com/office/drawing/2014/main" id="{7ABF7AA9-D0F0-1BDD-EF1D-5D33D03D0809}"/>
              </a:ext>
            </a:extLst>
          </p:cNvPr>
          <p:cNvGrpSpPr/>
          <p:nvPr/>
        </p:nvGrpSpPr>
        <p:grpSpPr>
          <a:xfrm>
            <a:off x="535372" y="4127493"/>
            <a:ext cx="11121256" cy="2193420"/>
            <a:chOff x="535372" y="3983543"/>
            <a:chExt cx="11121256" cy="2193420"/>
          </a:xfrm>
        </p:grpSpPr>
        <p:sp>
          <p:nvSpPr>
            <p:cNvPr id="6" name="Rounded Rectangle 5">
              <a:extLst>
                <a:ext uri="{FF2B5EF4-FFF2-40B4-BE49-F238E27FC236}">
                  <a16:creationId xmlns:a16="http://schemas.microsoft.com/office/drawing/2014/main" id="{7C060813-8BA5-565F-BC97-69F1B8FCD33F}"/>
                </a:ext>
              </a:extLst>
            </p:cNvPr>
            <p:cNvSpPr/>
            <p:nvPr/>
          </p:nvSpPr>
          <p:spPr>
            <a:xfrm>
              <a:off x="535372" y="3983543"/>
              <a:ext cx="11121256" cy="2193420"/>
            </a:xfrm>
            <a:prstGeom prst="roundRect">
              <a:avLst/>
            </a:prstGeom>
            <a:noFill/>
            <a:ln w="73025">
              <a:solidFill>
                <a:schemeClr val="accent1">
                  <a:alpha val="84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mc:Choice xmlns:a14="http://schemas.microsoft.com/office/drawing/2010/main" Requires="a14">
            <p:sp>
              <p:nvSpPr>
                <p:cNvPr id="10" name="TextBox 9">
                  <a:extLst>
                    <a:ext uri="{FF2B5EF4-FFF2-40B4-BE49-F238E27FC236}">
                      <a16:creationId xmlns:a16="http://schemas.microsoft.com/office/drawing/2014/main" id="{569CF0D9-E70B-8B05-8D0A-5F4A9D11C5E5}"/>
                    </a:ext>
                  </a:extLst>
                </p:cNvPr>
                <p:cNvSpPr txBox="1"/>
                <p:nvPr/>
              </p:nvSpPr>
              <p:spPr>
                <a:xfrm>
                  <a:off x="838200" y="4208498"/>
                  <a:ext cx="10818428" cy="1825564"/>
                </a:xfrm>
                <a:prstGeom prst="rect">
                  <a:avLst/>
                </a:prstGeom>
                <a:noFill/>
              </p:spPr>
              <p:txBody>
                <a:bodyPr wrap="square">
                  <a:spAutoFit/>
                </a:bodyPr>
                <a:lstStyle/>
                <a:p>
                  <a:r>
                    <a:rPr lang="en-US" sz="2800" dirty="0">
                      <a:sym typeface="Wingdings" pitchFamily="2" charset="2"/>
                    </a:rPr>
                    <a:t>Coming soon:</a:t>
                  </a:r>
                </a:p>
                <a:p>
                  <a:pPr marL="457200" indent="-457200">
                    <a:buFont typeface="Arial" panose="020B0604020202020204" pitchFamily="34" charset="0"/>
                    <a:buChar char="•"/>
                  </a:pPr>
                  <a:r>
                    <a:rPr lang="en-US" sz="2800" dirty="0">
                      <a:sym typeface="Wingdings" pitchFamily="2" charset="2"/>
                    </a:rPr>
                    <a:t>The NOvA Test Beam Detector and Beamline paper.</a:t>
                  </a:r>
                </a:p>
                <a:p>
                  <a:pPr marL="457200" indent="-457200">
                    <a:buFont typeface="Arial" panose="020B0604020202020204" pitchFamily="34" charset="0"/>
                    <a:buChar char="•"/>
                  </a:pPr>
                  <a:r>
                    <a:rPr lang="en-US" sz="2800" dirty="0">
                      <a:sym typeface="Wingdings" pitchFamily="2" charset="2"/>
                    </a:rPr>
                    <a:t>Incorporating particle-based energy uncertainties into analyses.</a:t>
                  </a:r>
                </a:p>
                <a:p>
                  <a:pPr marL="457200" indent="-457200">
                    <a:buFont typeface="Arial" panose="020B0604020202020204" pitchFamily="34" charset="0"/>
                    <a:buChar char="•"/>
                  </a:pPr>
                  <a:r>
                    <a:rPr lang="en-US" sz="2800" dirty="0">
                      <a:sym typeface="Wingdings" pitchFamily="2" charset="2"/>
                    </a:rPr>
                    <a:t>Measurements of the </a:t>
                  </a:r>
                  <a14:m>
                    <m:oMath xmlns:m="http://schemas.openxmlformats.org/officeDocument/2006/math">
                      <m:sSup>
                        <m:sSupPr>
                          <m:ctrlPr>
                            <a:rPr lang="en-GB" sz="2800" b="0" smtClean="0">
                              <a:latin typeface="Cambria Math" panose="02040503050406030204" pitchFamily="18" charset="0"/>
                              <a:sym typeface="Wingdings" pitchFamily="2" charset="2"/>
                            </a:rPr>
                          </m:ctrlPr>
                        </m:sSupPr>
                        <m:e>
                          <m:r>
                            <m:rPr>
                              <m:sty m:val="p"/>
                            </m:rPr>
                            <a:rPr lang="en-GB" sz="2800" b="0" i="0" smtClean="0">
                              <a:latin typeface="Cambria Math" panose="02040503050406030204" pitchFamily="18" charset="0"/>
                              <a:sym typeface="Wingdings" pitchFamily="2" charset="2"/>
                            </a:rPr>
                            <m:t>π</m:t>
                          </m:r>
                        </m:e>
                        <m:sup>
                          <m:r>
                            <a:rPr lang="en-GB" sz="2800" b="0" i="0" smtClean="0">
                              <a:latin typeface="Cambria Math" panose="02040503050406030204" pitchFamily="18" charset="0"/>
                              <a:sym typeface="Wingdings" pitchFamily="2" charset="2"/>
                            </a:rPr>
                            <m:t>±</m:t>
                          </m:r>
                        </m:sup>
                      </m:sSup>
                    </m:oMath>
                  </a14:m>
                  <a:r>
                    <a:rPr lang="en-US" sz="2800" dirty="0">
                      <a:sym typeface="Wingdings" pitchFamily="2" charset="2"/>
                    </a:rPr>
                    <a:t>, electron, and proton energy responses.</a:t>
                  </a:r>
                </a:p>
              </p:txBody>
            </p:sp>
          </mc:Choice>
          <mc:Fallback>
            <p:sp>
              <p:nvSpPr>
                <p:cNvPr id="10" name="TextBox 9">
                  <a:extLst>
                    <a:ext uri="{FF2B5EF4-FFF2-40B4-BE49-F238E27FC236}">
                      <a16:creationId xmlns:a16="http://schemas.microsoft.com/office/drawing/2014/main" id="{569CF0D9-E70B-8B05-8D0A-5F4A9D11C5E5}"/>
                    </a:ext>
                  </a:extLst>
                </p:cNvPr>
                <p:cNvSpPr txBox="1">
                  <a:spLocks noRot="1" noChangeAspect="1" noMove="1" noResize="1" noEditPoints="1" noAdjustHandles="1" noChangeArrowheads="1" noChangeShapeType="1" noTextEdit="1"/>
                </p:cNvSpPr>
                <p:nvPr/>
              </p:nvSpPr>
              <p:spPr>
                <a:xfrm>
                  <a:off x="838200" y="4208498"/>
                  <a:ext cx="10818428" cy="1825564"/>
                </a:xfrm>
                <a:prstGeom prst="rect">
                  <a:avLst/>
                </a:prstGeom>
                <a:blipFill>
                  <a:blip r:embed="rId4"/>
                  <a:stretch>
                    <a:fillRect l="-1174" t="-3448" b="-8276"/>
                  </a:stretch>
                </a:blipFill>
              </p:spPr>
              <p:txBody>
                <a:bodyPr/>
                <a:lstStyle/>
                <a:p>
                  <a:r>
                    <a:rPr lang="en-US">
                      <a:noFill/>
                    </a:rPr>
                    <a:t> </a:t>
                  </a:r>
                </a:p>
              </p:txBody>
            </p:sp>
          </mc:Fallback>
        </mc:AlternateContent>
      </p:grpSp>
      <p:sp>
        <p:nvSpPr>
          <p:cNvPr id="7" name="Rectangle 6">
            <a:extLst>
              <a:ext uri="{FF2B5EF4-FFF2-40B4-BE49-F238E27FC236}">
                <a16:creationId xmlns:a16="http://schemas.microsoft.com/office/drawing/2014/main" id="{4146B110-3E34-7BDC-BF51-0F286F6259AD}"/>
              </a:ext>
            </a:extLst>
          </p:cNvPr>
          <p:cNvSpPr/>
          <p:nvPr/>
        </p:nvSpPr>
        <p:spPr>
          <a:xfrm>
            <a:off x="-241402" y="6490769"/>
            <a:ext cx="12596775" cy="367231"/>
          </a:xfrm>
          <a:prstGeom prst="rect">
            <a:avLst/>
          </a:prstGeom>
          <a:solidFill>
            <a:srgbClr val="004C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BF44558D-A9C3-C740-0C22-B860C8B908F7}"/>
              </a:ext>
            </a:extLst>
          </p:cNvPr>
          <p:cNvSpPr txBox="1"/>
          <p:nvPr/>
        </p:nvSpPr>
        <p:spPr>
          <a:xfrm>
            <a:off x="-4362" y="6543967"/>
            <a:ext cx="12192000" cy="276999"/>
          </a:xfrm>
          <a:prstGeom prst="rect">
            <a:avLst/>
          </a:prstGeom>
          <a:noFill/>
        </p:spPr>
        <p:txBody>
          <a:bodyPr wrap="square">
            <a:spAutoFit/>
          </a:bodyPr>
          <a:lstStyle/>
          <a:p>
            <a:pPr algn="ctr"/>
            <a:r>
              <a:rPr lang="en-US" sz="1200" dirty="0">
                <a:solidFill>
                  <a:schemeClr val="bg1"/>
                </a:solidFill>
              </a:rPr>
              <a:t>10</a:t>
            </a:r>
            <a:r>
              <a:rPr lang="en-US" sz="1200" baseline="30000" dirty="0">
                <a:solidFill>
                  <a:schemeClr val="bg1"/>
                </a:solidFill>
              </a:rPr>
              <a:t>th</a:t>
            </a:r>
            <a:r>
              <a:rPr lang="en-US" sz="1200" dirty="0">
                <a:solidFill>
                  <a:schemeClr val="bg1"/>
                </a:solidFill>
              </a:rPr>
              <a:t> June 2025 – WIN 2025 – Emerson Bannister</a:t>
            </a:r>
          </a:p>
        </p:txBody>
      </p:sp>
      <p:sp>
        <p:nvSpPr>
          <p:cNvPr id="12" name="Slide Number Placeholder 10">
            <a:extLst>
              <a:ext uri="{FF2B5EF4-FFF2-40B4-BE49-F238E27FC236}">
                <a16:creationId xmlns:a16="http://schemas.microsoft.com/office/drawing/2014/main" id="{8D814540-DBDB-57A0-A69E-7CE6948CB4A0}"/>
              </a:ext>
            </a:extLst>
          </p:cNvPr>
          <p:cNvSpPr txBox="1">
            <a:spLocks/>
          </p:cNvSpPr>
          <p:nvPr/>
        </p:nvSpPr>
        <p:spPr>
          <a:xfrm>
            <a:off x="10896045" y="6498850"/>
            <a:ext cx="1291593" cy="367231"/>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3449C41-28D8-214C-95E9-2FFE65FC1517}" type="slidenum">
              <a:rPr lang="en-US" smtClean="0">
                <a:solidFill>
                  <a:schemeClr val="bg1"/>
                </a:solidFill>
              </a:rPr>
              <a:pPr algn="ctr"/>
              <a:t>27</a:t>
            </a:fld>
            <a:endParaRPr lang="en-US" dirty="0">
              <a:solidFill>
                <a:schemeClr val="bg1"/>
              </a:solidFill>
            </a:endParaRPr>
          </a:p>
        </p:txBody>
      </p:sp>
      <p:sp>
        <p:nvSpPr>
          <p:cNvPr id="15" name="TextBox 14">
            <a:extLst>
              <a:ext uri="{FF2B5EF4-FFF2-40B4-BE49-F238E27FC236}">
                <a16:creationId xmlns:a16="http://schemas.microsoft.com/office/drawing/2014/main" id="{0A114820-E27B-DDC8-0BD5-5E9D1DDAF088}"/>
              </a:ext>
            </a:extLst>
          </p:cNvPr>
          <p:cNvSpPr txBox="1"/>
          <p:nvPr/>
        </p:nvSpPr>
        <p:spPr>
          <a:xfrm>
            <a:off x="8085221" y="7507705"/>
            <a:ext cx="5849935" cy="369332"/>
          </a:xfrm>
          <a:prstGeom prst="rect">
            <a:avLst/>
          </a:prstGeom>
          <a:noFill/>
        </p:spPr>
        <p:txBody>
          <a:bodyPr wrap="none" rtlCol="0">
            <a:spAutoFit/>
          </a:bodyPr>
          <a:lstStyle/>
          <a:p>
            <a:r>
              <a:rPr lang="en-US" dirty="0"/>
              <a:t>Energy response = reconstructed energy / incident energy</a:t>
            </a:r>
          </a:p>
        </p:txBody>
      </p:sp>
    </p:spTree>
    <p:extLst>
      <p:ext uri="{BB962C8B-B14F-4D97-AF65-F5344CB8AC3E}">
        <p14:creationId xmlns:p14="http://schemas.microsoft.com/office/powerpoint/2010/main" val="340646437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FE7A2A-47FC-F46D-9CDA-71768CE6ABEA}"/>
            </a:ext>
          </a:extLst>
        </p:cNvPr>
        <p:cNvGrpSpPr/>
        <p:nvPr/>
      </p:nvGrpSpPr>
      <p:grpSpPr>
        <a:xfrm>
          <a:off x="0" y="0"/>
          <a:ext cx="0" cy="0"/>
          <a:chOff x="0" y="0"/>
          <a:chExt cx="0" cy="0"/>
        </a:xfrm>
      </p:grpSpPr>
      <p:pic>
        <p:nvPicPr>
          <p:cNvPr id="13" name="Picture 12" descr="A group of people standing in front of a building&#10;&#10;Description automatically generated">
            <a:extLst>
              <a:ext uri="{FF2B5EF4-FFF2-40B4-BE49-F238E27FC236}">
                <a16:creationId xmlns:a16="http://schemas.microsoft.com/office/drawing/2014/main" id="{8F0AAEC0-5289-4A77-B8A2-64985AAC9B81}"/>
              </a:ext>
            </a:extLst>
          </p:cNvPr>
          <p:cNvPicPr>
            <a:picLocks noChangeAspect="1"/>
          </p:cNvPicPr>
          <p:nvPr/>
        </p:nvPicPr>
        <p:blipFill>
          <a:blip r:embed="rId3"/>
          <a:stretch>
            <a:fillRect/>
          </a:stretch>
        </p:blipFill>
        <p:spPr>
          <a:xfrm>
            <a:off x="0" y="-635000"/>
            <a:ext cx="12192000" cy="8128000"/>
          </a:xfrm>
          <a:prstGeom prst="rect">
            <a:avLst/>
          </a:prstGeom>
        </p:spPr>
      </p:pic>
      <p:sp>
        <p:nvSpPr>
          <p:cNvPr id="4" name="Slide Number Placeholder 3">
            <a:extLst>
              <a:ext uri="{FF2B5EF4-FFF2-40B4-BE49-F238E27FC236}">
                <a16:creationId xmlns:a16="http://schemas.microsoft.com/office/drawing/2014/main" id="{239BDCB1-AF7A-ADA7-384E-F32772EC6976}"/>
              </a:ext>
            </a:extLst>
          </p:cNvPr>
          <p:cNvSpPr>
            <a:spLocks noGrp="1"/>
          </p:cNvSpPr>
          <p:nvPr>
            <p:ph type="sldNum" sz="quarter" idx="12"/>
          </p:nvPr>
        </p:nvSpPr>
        <p:spPr/>
        <p:txBody>
          <a:bodyPr/>
          <a:lstStyle/>
          <a:p>
            <a:fld id="{93449C41-28D8-214C-95E9-2FFE65FC1517}" type="slidenum">
              <a:rPr lang="en-US" smtClean="0"/>
              <a:t>28</a:t>
            </a:fld>
            <a:endParaRPr lang="en-US"/>
          </a:p>
        </p:txBody>
      </p:sp>
      <p:pic>
        <p:nvPicPr>
          <p:cNvPr id="8" name="Picture 7" descr="A blue and black logo&#10;&#10;Description automatically generated">
            <a:extLst>
              <a:ext uri="{FF2B5EF4-FFF2-40B4-BE49-F238E27FC236}">
                <a16:creationId xmlns:a16="http://schemas.microsoft.com/office/drawing/2014/main" id="{CDEC7971-5A93-B7AF-E355-7199E12B1E28}"/>
              </a:ext>
            </a:extLst>
          </p:cNvPr>
          <p:cNvPicPr>
            <a:picLocks noChangeAspect="1"/>
          </p:cNvPicPr>
          <p:nvPr/>
        </p:nvPicPr>
        <p:blipFill>
          <a:blip r:embed="rId4"/>
          <a:stretch>
            <a:fillRect/>
          </a:stretch>
        </p:blipFill>
        <p:spPr>
          <a:xfrm>
            <a:off x="-118110" y="-410846"/>
            <a:ext cx="3589020" cy="2773332"/>
          </a:xfrm>
          <a:prstGeom prst="rect">
            <a:avLst/>
          </a:prstGeom>
        </p:spPr>
      </p:pic>
      <p:sp>
        <p:nvSpPr>
          <p:cNvPr id="16" name="Title 1">
            <a:extLst>
              <a:ext uri="{FF2B5EF4-FFF2-40B4-BE49-F238E27FC236}">
                <a16:creationId xmlns:a16="http://schemas.microsoft.com/office/drawing/2014/main" id="{204428B1-4E52-3B9A-6DD6-66BE17E14B67}"/>
              </a:ext>
            </a:extLst>
          </p:cNvPr>
          <p:cNvSpPr>
            <a:spLocks noGrp="1"/>
          </p:cNvSpPr>
          <p:nvPr>
            <p:ph type="title"/>
          </p:nvPr>
        </p:nvSpPr>
        <p:spPr>
          <a:xfrm>
            <a:off x="3470910" y="0"/>
            <a:ext cx="8336280" cy="1325563"/>
          </a:xfrm>
        </p:spPr>
        <p:txBody>
          <a:bodyPr>
            <a:normAutofit/>
          </a:bodyPr>
          <a:lstStyle/>
          <a:p>
            <a:pPr algn="r"/>
            <a:r>
              <a:rPr lang="en-US" sz="4800">
                <a:solidFill>
                  <a:srgbClr val="004C97"/>
                </a:solidFill>
                <a:latin typeface="Avenir Next" panose="020B0503020202020204" pitchFamily="34" charset="0"/>
              </a:rPr>
              <a:t>Thank you!</a:t>
            </a:r>
          </a:p>
        </p:txBody>
      </p:sp>
      <p:sp>
        <p:nvSpPr>
          <p:cNvPr id="2" name="Rectangle 1">
            <a:extLst>
              <a:ext uri="{FF2B5EF4-FFF2-40B4-BE49-F238E27FC236}">
                <a16:creationId xmlns:a16="http://schemas.microsoft.com/office/drawing/2014/main" id="{3700D373-452A-64CE-FC02-EB4E7243763B}"/>
              </a:ext>
            </a:extLst>
          </p:cNvPr>
          <p:cNvSpPr/>
          <p:nvPr/>
        </p:nvSpPr>
        <p:spPr>
          <a:xfrm>
            <a:off x="-241402" y="6490769"/>
            <a:ext cx="12596775" cy="367231"/>
          </a:xfrm>
          <a:prstGeom prst="rect">
            <a:avLst/>
          </a:prstGeom>
          <a:solidFill>
            <a:srgbClr val="004C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DA8ECF75-04A2-21FC-3174-1AE8956A91D1}"/>
              </a:ext>
            </a:extLst>
          </p:cNvPr>
          <p:cNvSpPr txBox="1"/>
          <p:nvPr/>
        </p:nvSpPr>
        <p:spPr>
          <a:xfrm>
            <a:off x="-4362" y="6543967"/>
            <a:ext cx="12192000" cy="276999"/>
          </a:xfrm>
          <a:prstGeom prst="rect">
            <a:avLst/>
          </a:prstGeom>
          <a:noFill/>
        </p:spPr>
        <p:txBody>
          <a:bodyPr wrap="square">
            <a:spAutoFit/>
          </a:bodyPr>
          <a:lstStyle/>
          <a:p>
            <a:pPr algn="ctr"/>
            <a:r>
              <a:rPr lang="en-US" sz="1200" dirty="0">
                <a:solidFill>
                  <a:schemeClr val="bg1"/>
                </a:solidFill>
              </a:rPr>
              <a:t>10</a:t>
            </a:r>
            <a:r>
              <a:rPr lang="en-US" sz="1200" baseline="30000" dirty="0">
                <a:solidFill>
                  <a:schemeClr val="bg1"/>
                </a:solidFill>
              </a:rPr>
              <a:t>th</a:t>
            </a:r>
            <a:r>
              <a:rPr lang="en-US" sz="1200" dirty="0">
                <a:solidFill>
                  <a:schemeClr val="bg1"/>
                </a:solidFill>
              </a:rPr>
              <a:t> June 2025 – WIN 2025 – Emerson Bannister</a:t>
            </a:r>
          </a:p>
        </p:txBody>
      </p:sp>
      <p:sp>
        <p:nvSpPr>
          <p:cNvPr id="5" name="Slide Number Placeholder 10">
            <a:extLst>
              <a:ext uri="{FF2B5EF4-FFF2-40B4-BE49-F238E27FC236}">
                <a16:creationId xmlns:a16="http://schemas.microsoft.com/office/drawing/2014/main" id="{F98E3E24-A699-526C-26D0-1BE4CEB125A7}"/>
              </a:ext>
            </a:extLst>
          </p:cNvPr>
          <p:cNvSpPr txBox="1">
            <a:spLocks/>
          </p:cNvSpPr>
          <p:nvPr/>
        </p:nvSpPr>
        <p:spPr>
          <a:xfrm>
            <a:off x="10896045" y="6498850"/>
            <a:ext cx="1291593" cy="367231"/>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3449C41-28D8-214C-95E9-2FFE65FC1517}" type="slidenum">
              <a:rPr lang="en-US" smtClean="0">
                <a:solidFill>
                  <a:schemeClr val="bg1"/>
                </a:solidFill>
              </a:rPr>
              <a:pPr algn="ctr"/>
              <a:t>28</a:t>
            </a:fld>
            <a:endParaRPr lang="en-US" dirty="0">
              <a:solidFill>
                <a:schemeClr val="bg1"/>
              </a:solidFill>
            </a:endParaRPr>
          </a:p>
        </p:txBody>
      </p:sp>
    </p:spTree>
    <p:extLst>
      <p:ext uri="{BB962C8B-B14F-4D97-AF65-F5344CB8AC3E}">
        <p14:creationId xmlns:p14="http://schemas.microsoft.com/office/powerpoint/2010/main" val="106503448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004C97"/>
        </a:solidFill>
        <a:effectLst/>
      </p:bgPr>
    </p:bg>
    <p:spTree>
      <p:nvGrpSpPr>
        <p:cNvPr id="1" name="">
          <a:extLst>
            <a:ext uri="{FF2B5EF4-FFF2-40B4-BE49-F238E27FC236}">
              <a16:creationId xmlns:a16="http://schemas.microsoft.com/office/drawing/2014/main" id="{D3DFD794-EBA8-AD29-AFFA-DAD5BC9FE957}"/>
            </a:ext>
          </a:extLst>
        </p:cNvPr>
        <p:cNvGrpSpPr/>
        <p:nvPr/>
      </p:nvGrpSpPr>
      <p:grpSpPr>
        <a:xfrm>
          <a:off x="0" y="0"/>
          <a:ext cx="0" cy="0"/>
          <a:chOff x="0" y="0"/>
          <a:chExt cx="0" cy="0"/>
        </a:xfrm>
      </p:grpSpPr>
      <p:sp>
        <p:nvSpPr>
          <p:cNvPr id="11" name="Rectangle 10">
            <a:extLst>
              <a:ext uri="{FF2B5EF4-FFF2-40B4-BE49-F238E27FC236}">
                <a16:creationId xmlns:a16="http://schemas.microsoft.com/office/drawing/2014/main" id="{50A13763-E50A-1EC5-A230-E75A34AD46D8}"/>
              </a:ext>
            </a:extLst>
          </p:cNvPr>
          <p:cNvSpPr/>
          <p:nvPr/>
        </p:nvSpPr>
        <p:spPr>
          <a:xfrm>
            <a:off x="-72981" y="0"/>
            <a:ext cx="12337961" cy="6858000"/>
          </a:xfrm>
          <a:prstGeom prst="rect">
            <a:avLst/>
          </a:prstGeom>
          <a:solidFill>
            <a:srgbClr val="004C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7DE6505B-341F-1E4D-D4DB-62CF97DBFB7A}"/>
              </a:ext>
            </a:extLst>
          </p:cNvPr>
          <p:cNvSpPr txBox="1"/>
          <p:nvPr/>
        </p:nvSpPr>
        <p:spPr>
          <a:xfrm>
            <a:off x="-72981" y="2605557"/>
            <a:ext cx="12337961" cy="830997"/>
          </a:xfrm>
          <a:prstGeom prst="rect">
            <a:avLst/>
          </a:prstGeom>
          <a:noFill/>
        </p:spPr>
        <p:txBody>
          <a:bodyPr wrap="square">
            <a:spAutoFit/>
          </a:bodyPr>
          <a:lstStyle/>
          <a:p>
            <a:pPr algn="ctr"/>
            <a:r>
              <a:rPr lang="en-GB" sz="4800" b="0">
                <a:solidFill>
                  <a:schemeClr val="bg1"/>
                </a:solidFill>
                <a:latin typeface="Georgia" panose="02040502050405020303" pitchFamily="18" charset="0"/>
              </a:rPr>
              <a:t>Backup</a:t>
            </a:r>
            <a:endParaRPr lang="en-US" sz="4800">
              <a:solidFill>
                <a:schemeClr val="bg1"/>
              </a:solidFill>
            </a:endParaRPr>
          </a:p>
        </p:txBody>
      </p:sp>
      <p:sp>
        <p:nvSpPr>
          <p:cNvPr id="2" name="Slide Number Placeholder 1">
            <a:extLst>
              <a:ext uri="{FF2B5EF4-FFF2-40B4-BE49-F238E27FC236}">
                <a16:creationId xmlns:a16="http://schemas.microsoft.com/office/drawing/2014/main" id="{39938F83-F2DC-FDE6-11D5-D0BC3797466B}"/>
              </a:ext>
            </a:extLst>
          </p:cNvPr>
          <p:cNvSpPr>
            <a:spLocks noGrp="1"/>
          </p:cNvSpPr>
          <p:nvPr>
            <p:ph type="sldNum" sz="quarter" idx="12"/>
          </p:nvPr>
        </p:nvSpPr>
        <p:spPr/>
        <p:txBody>
          <a:bodyPr/>
          <a:lstStyle/>
          <a:p>
            <a:fld id="{6DD06C63-C470-EA4F-A0B3-D00EA77D1360}" type="slidenum">
              <a:rPr lang="en-US" smtClean="0"/>
              <a:t>29</a:t>
            </a:fld>
            <a:endParaRPr lang="en-US"/>
          </a:p>
        </p:txBody>
      </p:sp>
    </p:spTree>
    <p:extLst>
      <p:ext uri="{BB962C8B-B14F-4D97-AF65-F5344CB8AC3E}">
        <p14:creationId xmlns:p14="http://schemas.microsoft.com/office/powerpoint/2010/main" val="6312310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022DB5-9B70-2A23-C55D-FD6DC257B58B}"/>
            </a:ext>
          </a:extLst>
        </p:cNvPr>
        <p:cNvGrpSpPr/>
        <p:nvPr/>
      </p:nvGrpSpPr>
      <p:grpSpPr>
        <a:xfrm>
          <a:off x="0" y="0"/>
          <a:ext cx="0" cy="0"/>
          <a:chOff x="0" y="0"/>
          <a:chExt cx="0" cy="0"/>
        </a:xfrm>
      </p:grpSpPr>
      <p:sp>
        <p:nvSpPr>
          <p:cNvPr id="5" name="Rounded Rectangle 4">
            <a:extLst>
              <a:ext uri="{FF2B5EF4-FFF2-40B4-BE49-F238E27FC236}">
                <a16:creationId xmlns:a16="http://schemas.microsoft.com/office/drawing/2014/main" id="{D2A5D387-B9B8-C5BD-A54A-4E228EC40986}"/>
              </a:ext>
            </a:extLst>
          </p:cNvPr>
          <p:cNvSpPr/>
          <p:nvPr/>
        </p:nvSpPr>
        <p:spPr>
          <a:xfrm>
            <a:off x="8527796" y="1445653"/>
            <a:ext cx="2606549" cy="2458942"/>
          </a:xfrm>
          <a:prstGeom prst="roundRect">
            <a:avLst/>
          </a:prstGeom>
          <a:noFill/>
          <a:ln w="73025">
            <a:solidFill>
              <a:srgbClr val="D4124F">
                <a:alpha val="84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62C02C1-1C99-F86C-5FD1-E13E26823198}"/>
              </a:ext>
            </a:extLst>
          </p:cNvPr>
          <p:cNvSpPr>
            <a:spLocks noGrp="1"/>
          </p:cNvSpPr>
          <p:nvPr>
            <p:ph type="title"/>
          </p:nvPr>
        </p:nvSpPr>
        <p:spPr>
          <a:xfrm>
            <a:off x="380445" y="116586"/>
            <a:ext cx="10515600" cy="1325563"/>
          </a:xfrm>
        </p:spPr>
        <p:txBody>
          <a:bodyPr>
            <a:normAutofit/>
          </a:bodyPr>
          <a:lstStyle/>
          <a:p>
            <a:r>
              <a:rPr lang="en-US" sz="4000">
                <a:latin typeface="Avenir Next" panose="020B0503020202020204" pitchFamily="34" charset="0"/>
              </a:rPr>
              <a:t>The </a:t>
            </a:r>
            <a:r>
              <a:rPr lang="en-US" sz="4000" err="1">
                <a:latin typeface="Avenir Next" panose="020B0503020202020204" pitchFamily="34" charset="0"/>
              </a:rPr>
              <a:t>NOvA</a:t>
            </a:r>
            <a:r>
              <a:rPr lang="en-US" sz="4000">
                <a:latin typeface="Avenir Next" panose="020B0503020202020204" pitchFamily="34" charset="0"/>
              </a:rPr>
              <a:t> Experiment</a:t>
            </a:r>
          </a:p>
        </p:txBody>
      </p:sp>
      <p:pic>
        <p:nvPicPr>
          <p:cNvPr id="10" name="Picture 9">
            <a:extLst>
              <a:ext uri="{FF2B5EF4-FFF2-40B4-BE49-F238E27FC236}">
                <a16:creationId xmlns:a16="http://schemas.microsoft.com/office/drawing/2014/main" id="{0323771C-F1F1-B8F3-4CFB-99FDBE95DF24}"/>
              </a:ext>
            </a:extLst>
          </p:cNvPr>
          <p:cNvPicPr>
            <a:picLocks noChangeAspect="1"/>
          </p:cNvPicPr>
          <p:nvPr/>
        </p:nvPicPr>
        <p:blipFill>
          <a:blip r:embed="rId3"/>
          <a:stretch>
            <a:fillRect/>
          </a:stretch>
        </p:blipFill>
        <p:spPr>
          <a:xfrm>
            <a:off x="337869" y="1152240"/>
            <a:ext cx="6384402" cy="1789430"/>
          </a:xfrm>
          <a:prstGeom prst="rect">
            <a:avLst/>
          </a:prstGeom>
        </p:spPr>
      </p:pic>
      <p:sp>
        <p:nvSpPr>
          <p:cNvPr id="11" name="Slide Number Placeholder 10">
            <a:extLst>
              <a:ext uri="{FF2B5EF4-FFF2-40B4-BE49-F238E27FC236}">
                <a16:creationId xmlns:a16="http://schemas.microsoft.com/office/drawing/2014/main" id="{AE162902-17AF-A464-9BBC-AAD85333981B}"/>
              </a:ext>
            </a:extLst>
          </p:cNvPr>
          <p:cNvSpPr>
            <a:spLocks noGrp="1"/>
          </p:cNvSpPr>
          <p:nvPr>
            <p:ph type="sldNum" sz="quarter" idx="12"/>
          </p:nvPr>
        </p:nvSpPr>
        <p:spPr/>
        <p:txBody>
          <a:bodyPr/>
          <a:lstStyle/>
          <a:p>
            <a:fld id="{93449C41-28D8-214C-95E9-2FFE65FC1517}" type="slidenum">
              <a:rPr lang="en-US" smtClean="0"/>
              <a:t>3</a:t>
            </a:fld>
            <a:endParaRPr lang="en-US"/>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960947C4-B076-827B-329D-DC911F1A5D46}"/>
                  </a:ext>
                </a:extLst>
              </p:cNvPr>
              <p:cNvSpPr txBox="1"/>
              <p:nvPr/>
            </p:nvSpPr>
            <p:spPr>
              <a:xfrm>
                <a:off x="694380" y="3143823"/>
                <a:ext cx="2367858" cy="945643"/>
              </a:xfrm>
              <a:prstGeom prst="rect">
                <a:avLst/>
              </a:prstGeom>
              <a:noFill/>
            </p:spPr>
            <p:txBody>
              <a:bodyPr wrap="square">
                <a:spAutoFit/>
              </a:bodyPr>
              <a:lstStyle/>
              <a:p>
                <a:r>
                  <a:rPr lang="en-GB" b="0">
                    <a:latin typeface="Avenir Next" panose="020B0503020202020204" pitchFamily="34" charset="0"/>
                  </a:rPr>
                  <a:t>Observe:</a:t>
                </a:r>
              </a:p>
              <a:p>
                <a:pPr marL="285750" indent="-285750">
                  <a:buFont typeface="Arial" panose="020B0604020202020204" pitchFamily="34" charset="0"/>
                  <a:buChar char="•"/>
                </a:pPr>
                <a14:m>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𝜈</m:t>
                        </m:r>
                      </m:e>
                      <m:sub>
                        <m:r>
                          <a:rPr lang="en-GB" b="0" i="1" smtClean="0">
                            <a:latin typeface="Cambria Math" panose="02040503050406030204" pitchFamily="18" charset="0"/>
                          </a:rPr>
                          <m:t>𝜇</m:t>
                        </m:r>
                      </m:sub>
                    </m:sSub>
                  </m:oMath>
                </a14:m>
                <a:r>
                  <a:rPr lang="en-US"/>
                  <a:t> </a:t>
                </a:r>
                <a:r>
                  <a:rPr lang="en-US">
                    <a:latin typeface="Avenir Next" panose="020B0503020202020204" pitchFamily="34" charset="0"/>
                  </a:rPr>
                  <a:t>disappearance.</a:t>
                </a:r>
              </a:p>
              <a:p>
                <a:pPr marL="285750" indent="-285750">
                  <a:buFont typeface="Arial" panose="020B0604020202020204" pitchFamily="34" charset="0"/>
                  <a:buChar char="•"/>
                </a:pPr>
                <a14:m>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𝜈</m:t>
                        </m:r>
                      </m:e>
                      <m:sub>
                        <m:r>
                          <a:rPr lang="en-GB" b="0" i="1" smtClean="0">
                            <a:latin typeface="Cambria Math" panose="02040503050406030204" pitchFamily="18" charset="0"/>
                          </a:rPr>
                          <m:t>𝑒</m:t>
                        </m:r>
                      </m:sub>
                    </m:sSub>
                  </m:oMath>
                </a14:m>
                <a:r>
                  <a:rPr lang="en-US"/>
                  <a:t> </a:t>
                </a:r>
                <a:r>
                  <a:rPr lang="en-US">
                    <a:latin typeface="Avenir Next" panose="020B0503020202020204" pitchFamily="34" charset="0"/>
                  </a:rPr>
                  <a:t>appearance.</a:t>
                </a:r>
              </a:p>
            </p:txBody>
          </p:sp>
        </mc:Choice>
        <mc:Fallback xmlns="">
          <p:sp>
            <p:nvSpPr>
              <p:cNvPr id="6" name="TextBox 5">
                <a:extLst>
                  <a:ext uri="{FF2B5EF4-FFF2-40B4-BE49-F238E27FC236}">
                    <a16:creationId xmlns:a16="http://schemas.microsoft.com/office/drawing/2014/main" id="{960947C4-B076-827B-329D-DC911F1A5D46}"/>
                  </a:ext>
                </a:extLst>
              </p:cNvPr>
              <p:cNvSpPr txBox="1">
                <a:spLocks noRot="1" noChangeAspect="1" noMove="1" noResize="1" noEditPoints="1" noAdjustHandles="1" noChangeArrowheads="1" noChangeShapeType="1" noTextEdit="1"/>
              </p:cNvSpPr>
              <p:nvPr/>
            </p:nvSpPr>
            <p:spPr>
              <a:xfrm>
                <a:off x="694380" y="3143823"/>
                <a:ext cx="2367858" cy="945643"/>
              </a:xfrm>
              <a:prstGeom prst="rect">
                <a:avLst/>
              </a:prstGeom>
              <a:blipFill>
                <a:blip r:embed="rId4"/>
                <a:stretch>
                  <a:fillRect l="-2139" t="-2632" r="-1070" b="-9211"/>
                </a:stretch>
              </a:blipFill>
            </p:spPr>
            <p:txBody>
              <a:bodyPr/>
              <a:lstStyle/>
              <a:p>
                <a:r>
                  <a:rPr lang="en-US">
                    <a:noFill/>
                  </a:rPr>
                  <a:t> </a:t>
                </a:r>
              </a:p>
            </p:txBody>
          </p:sp>
        </mc:Fallback>
      </mc:AlternateContent>
      <p:pic>
        <p:nvPicPr>
          <p:cNvPr id="13" name="Picture 12">
            <a:extLst>
              <a:ext uri="{FF2B5EF4-FFF2-40B4-BE49-F238E27FC236}">
                <a16:creationId xmlns:a16="http://schemas.microsoft.com/office/drawing/2014/main" id="{25AC84F7-3523-1EAD-DD15-B37854CDE64E}"/>
              </a:ext>
            </a:extLst>
          </p:cNvPr>
          <p:cNvPicPr>
            <a:picLocks noChangeAspect="1"/>
          </p:cNvPicPr>
          <p:nvPr/>
        </p:nvPicPr>
        <p:blipFill rotWithShape="1">
          <a:blip r:embed="rId5"/>
          <a:srcRect t="20547"/>
          <a:stretch/>
        </p:blipFill>
        <p:spPr>
          <a:xfrm>
            <a:off x="8818420" y="2043466"/>
            <a:ext cx="2077810" cy="1296155"/>
          </a:xfrm>
          <a:prstGeom prst="rect">
            <a:avLst/>
          </a:prstGeom>
        </p:spPr>
      </p:pic>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E32AA4B6-DE49-5E0C-854F-EFF594CC1F8C}"/>
                  </a:ext>
                </a:extLst>
              </p:cNvPr>
              <p:cNvSpPr txBox="1"/>
              <p:nvPr/>
            </p:nvSpPr>
            <p:spPr>
              <a:xfrm>
                <a:off x="8924556" y="1662547"/>
                <a:ext cx="1865538" cy="369332"/>
              </a:xfrm>
              <a:prstGeom prst="rect">
                <a:avLst/>
              </a:prstGeom>
              <a:noFill/>
            </p:spPr>
            <p:txBody>
              <a:bodyPr wrap="square">
                <a:spAutoFit/>
              </a:bodyPr>
              <a:lstStyle/>
              <a:p>
                <a:r>
                  <a:rPr lang="en-GB">
                    <a:latin typeface="Avenir Next" panose="020B0503020202020204" pitchFamily="34" charset="0"/>
                  </a:rPr>
                  <a:t>Is </a:t>
                </a:r>
                <a14:m>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𝜃</m:t>
                        </m:r>
                      </m:e>
                      <m:sub>
                        <m:r>
                          <a:rPr lang="en-GB" b="0" i="1" smtClean="0">
                            <a:latin typeface="Cambria Math" panose="02040503050406030204" pitchFamily="18" charset="0"/>
                          </a:rPr>
                          <m:t>23</m:t>
                        </m:r>
                      </m:sub>
                    </m:sSub>
                  </m:oMath>
                </a14:m>
                <a:r>
                  <a:rPr lang="en-US"/>
                  <a:t> maximal?</a:t>
                </a:r>
              </a:p>
            </p:txBody>
          </p:sp>
        </mc:Choice>
        <mc:Fallback xmlns="">
          <p:sp>
            <p:nvSpPr>
              <p:cNvPr id="15" name="TextBox 14">
                <a:extLst>
                  <a:ext uri="{FF2B5EF4-FFF2-40B4-BE49-F238E27FC236}">
                    <a16:creationId xmlns:a16="http://schemas.microsoft.com/office/drawing/2014/main" id="{E32AA4B6-DE49-5E0C-854F-EFF594CC1F8C}"/>
                  </a:ext>
                </a:extLst>
              </p:cNvPr>
              <p:cNvSpPr txBox="1">
                <a:spLocks noRot="1" noChangeAspect="1" noMove="1" noResize="1" noEditPoints="1" noAdjustHandles="1" noChangeArrowheads="1" noChangeShapeType="1" noTextEdit="1"/>
              </p:cNvSpPr>
              <p:nvPr/>
            </p:nvSpPr>
            <p:spPr>
              <a:xfrm>
                <a:off x="8924556" y="1662547"/>
                <a:ext cx="1865538" cy="369332"/>
              </a:xfrm>
              <a:prstGeom prst="rect">
                <a:avLst/>
              </a:prstGeom>
              <a:blipFill>
                <a:blip r:embed="rId6"/>
                <a:stretch>
                  <a:fillRect l="-2703" t="-13793" b="-2758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388A621A-41F9-A2D2-64AB-A9D1757EA3AE}"/>
                  </a:ext>
                </a:extLst>
              </p:cNvPr>
              <p:cNvSpPr txBox="1"/>
              <p:nvPr/>
            </p:nvSpPr>
            <p:spPr>
              <a:xfrm>
                <a:off x="9071172" y="3315924"/>
                <a:ext cx="1572305" cy="391646"/>
              </a:xfrm>
              <a:prstGeom prst="rect">
                <a:avLst/>
              </a:prstGeom>
              <a:noFill/>
            </p:spPr>
            <p:txBody>
              <a:bodyPr wrap="square">
                <a:spAutoFit/>
              </a:bodyPr>
              <a:lstStyle/>
              <a:p>
                <a:pPr algn="ctr"/>
                <a14:m>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𝜈</m:t>
                        </m:r>
                      </m:e>
                      <m:sub>
                        <m:r>
                          <a:rPr lang="en-GB" b="0" i="1" smtClean="0">
                            <a:latin typeface="Cambria Math" panose="02040503050406030204" pitchFamily="18" charset="0"/>
                          </a:rPr>
                          <m:t>𝜇</m:t>
                        </m:r>
                      </m:sub>
                    </m:sSub>
                    <m:r>
                      <a:rPr lang="en-GB" b="0" i="1" smtClean="0">
                        <a:latin typeface="Cambria Math" panose="02040503050406030204" pitchFamily="18" charset="0"/>
                      </a:rPr>
                      <m:t>=</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𝜈</m:t>
                        </m:r>
                      </m:e>
                      <m:sub>
                        <m:r>
                          <a:rPr lang="en-GB" b="0" i="1" smtClean="0">
                            <a:latin typeface="Cambria Math" panose="02040503050406030204" pitchFamily="18" charset="0"/>
                          </a:rPr>
                          <m:t>𝜏</m:t>
                        </m:r>
                      </m:sub>
                    </m:sSub>
                    <m:r>
                      <a:rPr lang="en-GB" b="0" i="1" smtClean="0">
                        <a:latin typeface="Cambria Math" panose="02040503050406030204" pitchFamily="18" charset="0"/>
                      </a:rPr>
                      <m:t> </m:t>
                    </m:r>
                    <m:r>
                      <m:rPr>
                        <m:sty m:val="p"/>
                      </m:rPr>
                      <a:rPr lang="en-GB" b="0" i="0" smtClean="0">
                        <a:latin typeface="Cambria Math" panose="02040503050406030204" pitchFamily="18" charset="0"/>
                      </a:rPr>
                      <m:t>in</m:t>
                    </m:r>
                    <m:r>
                      <a:rPr lang="en-GB" b="0" i="1" smtClean="0">
                        <a:latin typeface="Cambria Math" panose="02040503050406030204" pitchFamily="18" charset="0"/>
                      </a:rPr>
                      <m:t> </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𝜈</m:t>
                        </m:r>
                      </m:e>
                      <m:sub>
                        <m:r>
                          <a:rPr lang="en-GB" b="0" i="1" smtClean="0">
                            <a:latin typeface="Cambria Math" panose="02040503050406030204" pitchFamily="18" charset="0"/>
                          </a:rPr>
                          <m:t>3</m:t>
                        </m:r>
                      </m:sub>
                    </m:sSub>
                    <m:r>
                      <a:rPr lang="en-GB" b="0" i="1" smtClean="0">
                        <a:latin typeface="Cambria Math" panose="02040503050406030204" pitchFamily="18" charset="0"/>
                      </a:rPr>
                      <m:t>?</m:t>
                    </m:r>
                  </m:oMath>
                </a14:m>
                <a:r>
                  <a:rPr lang="en-US">
                    <a:latin typeface="Avenir Next" panose="020B0503020202020204" pitchFamily="34" charset="0"/>
                  </a:rPr>
                  <a:t> </a:t>
                </a:r>
              </a:p>
            </p:txBody>
          </p:sp>
        </mc:Choice>
        <mc:Fallback xmlns="">
          <p:sp>
            <p:nvSpPr>
              <p:cNvPr id="19" name="TextBox 18">
                <a:extLst>
                  <a:ext uri="{FF2B5EF4-FFF2-40B4-BE49-F238E27FC236}">
                    <a16:creationId xmlns:a16="http://schemas.microsoft.com/office/drawing/2014/main" id="{388A621A-41F9-A2D2-64AB-A9D1757EA3AE}"/>
                  </a:ext>
                </a:extLst>
              </p:cNvPr>
              <p:cNvSpPr txBox="1">
                <a:spLocks noRot="1" noChangeAspect="1" noMove="1" noResize="1" noEditPoints="1" noAdjustHandles="1" noChangeArrowheads="1" noChangeShapeType="1" noTextEdit="1"/>
              </p:cNvSpPr>
              <p:nvPr/>
            </p:nvSpPr>
            <p:spPr>
              <a:xfrm>
                <a:off x="9071172" y="3315924"/>
                <a:ext cx="1572305" cy="391646"/>
              </a:xfrm>
              <a:prstGeom prst="rect">
                <a:avLst/>
              </a:prstGeom>
              <a:blipFill>
                <a:blip r:embed="rId7"/>
                <a:stretch>
                  <a:fillRect b="-9677"/>
                </a:stretch>
              </a:blipFill>
            </p:spPr>
            <p:txBody>
              <a:bodyPr/>
              <a:lstStyle/>
              <a:p>
                <a:r>
                  <a:rPr lang="en-US">
                    <a:noFill/>
                  </a:rPr>
                  <a:t> </a:t>
                </a:r>
              </a:p>
            </p:txBody>
          </p:sp>
        </mc:Fallback>
      </mc:AlternateContent>
      <p:grpSp>
        <p:nvGrpSpPr>
          <p:cNvPr id="39" name="Group 38">
            <a:extLst>
              <a:ext uri="{FF2B5EF4-FFF2-40B4-BE49-F238E27FC236}">
                <a16:creationId xmlns:a16="http://schemas.microsoft.com/office/drawing/2014/main" id="{42664E43-5D18-2729-AC35-C2A6F7D6775D}"/>
              </a:ext>
            </a:extLst>
          </p:cNvPr>
          <p:cNvGrpSpPr/>
          <p:nvPr/>
        </p:nvGrpSpPr>
        <p:grpSpPr>
          <a:xfrm>
            <a:off x="4030444" y="3026705"/>
            <a:ext cx="3994632" cy="3006549"/>
            <a:chOff x="3789595" y="3055583"/>
            <a:chExt cx="3994632" cy="3006549"/>
          </a:xfrm>
        </p:grpSpPr>
        <p:sp>
          <p:nvSpPr>
            <p:cNvPr id="7" name="TextBox 6">
              <a:extLst>
                <a:ext uri="{FF2B5EF4-FFF2-40B4-BE49-F238E27FC236}">
                  <a16:creationId xmlns:a16="http://schemas.microsoft.com/office/drawing/2014/main" id="{FA317478-1E11-A6AC-04C5-39D04072DB0C}"/>
                </a:ext>
              </a:extLst>
            </p:cNvPr>
            <p:cNvSpPr txBox="1"/>
            <p:nvPr/>
          </p:nvSpPr>
          <p:spPr>
            <a:xfrm>
              <a:off x="4030016" y="3339412"/>
              <a:ext cx="3754211" cy="646331"/>
            </a:xfrm>
            <a:prstGeom prst="rect">
              <a:avLst/>
            </a:prstGeom>
            <a:noFill/>
          </p:spPr>
          <p:txBody>
            <a:bodyPr wrap="square">
              <a:spAutoFit/>
            </a:bodyPr>
            <a:lstStyle/>
            <a:p>
              <a:r>
                <a:rPr lang="en-GB">
                  <a:latin typeface="Avenir Next" panose="020B0503020202020204" pitchFamily="34" charset="0"/>
                </a:rPr>
                <a:t>Neutrino mass hierarchy: </a:t>
              </a:r>
            </a:p>
            <a:p>
              <a:r>
                <a:rPr lang="en-GB">
                  <a:latin typeface="Avenir Next" panose="020B0503020202020204" pitchFamily="34" charset="0"/>
                </a:rPr>
                <a:t>Inverted or normal ordering?</a:t>
              </a:r>
              <a:endParaRPr lang="en-US">
                <a:latin typeface="Avenir Next" panose="020B0503020202020204" pitchFamily="34" charset="0"/>
              </a:endParaRPr>
            </a:p>
          </p:txBody>
        </p:sp>
        <p:pic>
          <p:nvPicPr>
            <p:cNvPr id="17" name="Picture 16" descr="A diagram of a normal ordering&#10;&#10;Description automatically generated">
              <a:extLst>
                <a:ext uri="{FF2B5EF4-FFF2-40B4-BE49-F238E27FC236}">
                  <a16:creationId xmlns:a16="http://schemas.microsoft.com/office/drawing/2014/main" id="{8D5F8A90-7AEE-C546-DDB9-2D1CB1C67F6D}"/>
                </a:ext>
              </a:extLst>
            </p:cNvPr>
            <p:cNvPicPr>
              <a:picLocks noChangeAspect="1"/>
            </p:cNvPicPr>
            <p:nvPr/>
          </p:nvPicPr>
          <p:blipFill rotWithShape="1">
            <a:blip r:embed="rId8"/>
            <a:srcRect l="10600" t="11075" r="10718" b="21185"/>
            <a:stretch/>
          </p:blipFill>
          <p:spPr>
            <a:xfrm>
              <a:off x="3999536" y="3985743"/>
              <a:ext cx="3368944" cy="1747995"/>
            </a:xfrm>
            <a:prstGeom prst="rect">
              <a:avLst/>
            </a:prstGeom>
          </p:spPr>
        </p:pic>
        <p:sp>
          <p:nvSpPr>
            <p:cNvPr id="20" name="Rounded Rectangle 19">
              <a:extLst>
                <a:ext uri="{FF2B5EF4-FFF2-40B4-BE49-F238E27FC236}">
                  <a16:creationId xmlns:a16="http://schemas.microsoft.com/office/drawing/2014/main" id="{D77C9DD2-98EF-2636-FBB1-827A6C98B7D2}"/>
                </a:ext>
              </a:extLst>
            </p:cNvPr>
            <p:cNvSpPr/>
            <p:nvPr/>
          </p:nvSpPr>
          <p:spPr>
            <a:xfrm>
              <a:off x="3789595" y="3055583"/>
              <a:ext cx="3754211" cy="3006549"/>
            </a:xfrm>
            <a:prstGeom prst="roundRect">
              <a:avLst/>
            </a:prstGeom>
            <a:noFill/>
            <a:ln w="73025">
              <a:solidFill>
                <a:schemeClr val="accent2">
                  <a:alpha val="84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1" name="Rounded Rectangle 20">
            <a:extLst>
              <a:ext uri="{FF2B5EF4-FFF2-40B4-BE49-F238E27FC236}">
                <a16:creationId xmlns:a16="http://schemas.microsoft.com/office/drawing/2014/main" id="{A36F9788-D575-6849-1E4A-CE18A6E448BF}"/>
              </a:ext>
            </a:extLst>
          </p:cNvPr>
          <p:cNvSpPr/>
          <p:nvPr/>
        </p:nvSpPr>
        <p:spPr>
          <a:xfrm>
            <a:off x="585254" y="3055584"/>
            <a:ext cx="2476984" cy="1110125"/>
          </a:xfrm>
          <a:prstGeom prst="roundRect">
            <a:avLst/>
          </a:prstGeom>
          <a:noFill/>
          <a:ln w="73025">
            <a:solidFill>
              <a:schemeClr val="accent6">
                <a:alpha val="84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8" name="Group 37">
            <a:extLst>
              <a:ext uri="{FF2B5EF4-FFF2-40B4-BE49-F238E27FC236}">
                <a16:creationId xmlns:a16="http://schemas.microsoft.com/office/drawing/2014/main" id="{9F67F5A0-2704-BDC5-FB10-81E028A005D7}"/>
              </a:ext>
            </a:extLst>
          </p:cNvPr>
          <p:cNvGrpSpPr/>
          <p:nvPr/>
        </p:nvGrpSpPr>
        <p:grpSpPr>
          <a:xfrm>
            <a:off x="179784" y="4323159"/>
            <a:ext cx="3433350" cy="2039628"/>
            <a:chOff x="8062088" y="4192030"/>
            <a:chExt cx="3433350" cy="2039628"/>
          </a:xfrm>
        </p:grpSpPr>
        <p:pic>
          <p:nvPicPr>
            <p:cNvPr id="1028" name="Picture 4">
              <a:extLst>
                <a:ext uri="{FF2B5EF4-FFF2-40B4-BE49-F238E27FC236}">
                  <a16:creationId xmlns:a16="http://schemas.microsoft.com/office/drawing/2014/main" id="{1A9C3337-040A-B182-EC3D-7DAF85359998}"/>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084682" y="4838573"/>
              <a:ext cx="1563763" cy="1211916"/>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23F23041-8053-8037-0153-44D33E81D817}"/>
                    </a:ext>
                  </a:extLst>
                </p:cNvPr>
                <p:cNvSpPr txBox="1"/>
                <p:nvPr/>
              </p:nvSpPr>
              <p:spPr>
                <a:xfrm>
                  <a:off x="8258472" y="4371201"/>
                  <a:ext cx="3216184" cy="369332"/>
                </a:xfrm>
                <a:prstGeom prst="rect">
                  <a:avLst/>
                </a:prstGeom>
                <a:noFill/>
              </p:spPr>
              <p:txBody>
                <a:bodyPr wrap="square">
                  <a:spAutoFit/>
                </a:bodyPr>
                <a:lstStyle/>
                <a:p>
                  <a14:m>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𝛿</m:t>
                          </m:r>
                        </m:e>
                        <m:sub>
                          <m:r>
                            <a:rPr lang="en-GB" b="0" i="1" smtClean="0">
                              <a:latin typeface="Cambria Math" panose="02040503050406030204" pitchFamily="18" charset="0"/>
                            </a:rPr>
                            <m:t>𝐶𝑃</m:t>
                          </m:r>
                        </m:sub>
                      </m:sSub>
                    </m:oMath>
                  </a14:m>
                  <a:r>
                    <a:rPr lang="en-US"/>
                    <a:t>: Do neutrinos violate CP?</a:t>
                  </a:r>
                </a:p>
              </p:txBody>
            </p:sp>
          </mc:Choice>
          <mc:Fallback xmlns="">
            <p:sp>
              <p:nvSpPr>
                <p:cNvPr id="24" name="TextBox 23">
                  <a:extLst>
                    <a:ext uri="{FF2B5EF4-FFF2-40B4-BE49-F238E27FC236}">
                      <a16:creationId xmlns:a16="http://schemas.microsoft.com/office/drawing/2014/main" id="{23F23041-8053-8037-0153-44D33E81D817}"/>
                    </a:ext>
                  </a:extLst>
                </p:cNvPr>
                <p:cNvSpPr txBox="1">
                  <a:spLocks noRot="1" noChangeAspect="1" noMove="1" noResize="1" noEditPoints="1" noAdjustHandles="1" noChangeArrowheads="1" noChangeShapeType="1" noTextEdit="1"/>
                </p:cNvSpPr>
                <p:nvPr/>
              </p:nvSpPr>
              <p:spPr>
                <a:xfrm>
                  <a:off x="8258472" y="4371201"/>
                  <a:ext cx="3216184" cy="369332"/>
                </a:xfrm>
                <a:prstGeom prst="rect">
                  <a:avLst/>
                </a:prstGeom>
                <a:blipFill>
                  <a:blip r:embed="rId10"/>
                  <a:stretch>
                    <a:fillRect t="-6667" b="-26667"/>
                  </a:stretch>
                </a:blipFill>
              </p:spPr>
              <p:txBody>
                <a:bodyPr/>
                <a:lstStyle/>
                <a:p>
                  <a:r>
                    <a:rPr lang="en-US">
                      <a:noFill/>
                    </a:rPr>
                    <a:t> </a:t>
                  </a:r>
                </a:p>
              </p:txBody>
            </p:sp>
          </mc:Fallback>
        </mc:AlternateContent>
        <p:sp>
          <p:nvSpPr>
            <p:cNvPr id="26" name="TextBox 25">
              <a:extLst>
                <a:ext uri="{FF2B5EF4-FFF2-40B4-BE49-F238E27FC236}">
                  <a16:creationId xmlns:a16="http://schemas.microsoft.com/office/drawing/2014/main" id="{E27E5C5C-49EA-AC2F-2C90-C29CDD7A84AF}"/>
                </a:ext>
              </a:extLst>
            </p:cNvPr>
            <p:cNvSpPr txBox="1"/>
            <p:nvPr/>
          </p:nvSpPr>
          <p:spPr>
            <a:xfrm>
              <a:off x="8365696" y="5156020"/>
              <a:ext cx="884984" cy="369332"/>
            </a:xfrm>
            <a:prstGeom prst="rect">
              <a:avLst/>
            </a:prstGeom>
            <a:noFill/>
          </p:spPr>
          <p:txBody>
            <a:bodyPr wrap="square">
              <a:spAutoFit/>
            </a:bodyPr>
            <a:lstStyle/>
            <a:p>
              <a:pPr algn="ctr"/>
              <a:r>
                <a:rPr lang="en-GB">
                  <a:latin typeface="Avenir Next" panose="020B0503020202020204" pitchFamily="34" charset="0"/>
                </a:rPr>
                <a:t>Matter</a:t>
              </a:r>
              <a:endParaRPr lang="en-US"/>
            </a:p>
          </p:txBody>
        </p:sp>
        <p:sp>
          <p:nvSpPr>
            <p:cNvPr id="27" name="TextBox 26">
              <a:extLst>
                <a:ext uri="{FF2B5EF4-FFF2-40B4-BE49-F238E27FC236}">
                  <a16:creationId xmlns:a16="http://schemas.microsoft.com/office/drawing/2014/main" id="{732532BD-F058-9E26-6683-20A2D565E50B}"/>
                </a:ext>
              </a:extLst>
            </p:cNvPr>
            <p:cNvSpPr txBox="1"/>
            <p:nvPr/>
          </p:nvSpPr>
          <p:spPr>
            <a:xfrm>
              <a:off x="9939830" y="5567482"/>
              <a:ext cx="1307290" cy="369332"/>
            </a:xfrm>
            <a:prstGeom prst="rect">
              <a:avLst/>
            </a:prstGeom>
            <a:solidFill>
              <a:schemeClr val="bg1"/>
            </a:solidFill>
          </p:spPr>
          <p:txBody>
            <a:bodyPr wrap="square">
              <a:spAutoFit/>
            </a:bodyPr>
            <a:lstStyle/>
            <a:p>
              <a:pPr algn="ctr"/>
              <a:r>
                <a:rPr lang="en-GB">
                  <a:latin typeface="Avenir Next" panose="020B0503020202020204" pitchFamily="34" charset="0"/>
                </a:rPr>
                <a:t>Antimatter</a:t>
              </a:r>
              <a:endParaRPr lang="en-US"/>
            </a:p>
          </p:txBody>
        </p:sp>
        <p:sp>
          <p:nvSpPr>
            <p:cNvPr id="28" name="Rounded Rectangle 27">
              <a:extLst>
                <a:ext uri="{FF2B5EF4-FFF2-40B4-BE49-F238E27FC236}">
                  <a16:creationId xmlns:a16="http://schemas.microsoft.com/office/drawing/2014/main" id="{7BF4A4AC-4C59-C9D2-4ADC-62A57DED8EE0}"/>
                </a:ext>
              </a:extLst>
            </p:cNvPr>
            <p:cNvSpPr/>
            <p:nvPr/>
          </p:nvSpPr>
          <p:spPr>
            <a:xfrm>
              <a:off x="8062088" y="4192030"/>
              <a:ext cx="3433350" cy="2039628"/>
            </a:xfrm>
            <a:prstGeom prst="roundRect">
              <a:avLst/>
            </a:prstGeom>
            <a:noFill/>
            <a:ln w="73025">
              <a:solidFill>
                <a:schemeClr val="accent1">
                  <a:alpha val="84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37" name="Group 36">
            <a:extLst>
              <a:ext uri="{FF2B5EF4-FFF2-40B4-BE49-F238E27FC236}">
                <a16:creationId xmlns:a16="http://schemas.microsoft.com/office/drawing/2014/main" id="{67D50E41-7EB7-62D6-27A5-29DA712DFBBD}"/>
              </a:ext>
            </a:extLst>
          </p:cNvPr>
          <p:cNvGrpSpPr/>
          <p:nvPr/>
        </p:nvGrpSpPr>
        <p:grpSpPr>
          <a:xfrm>
            <a:off x="8213558" y="4148382"/>
            <a:ext cx="3393188" cy="2207968"/>
            <a:chOff x="180659" y="4374789"/>
            <a:chExt cx="3393188" cy="2207968"/>
          </a:xfrm>
        </p:grpSpPr>
        <p:sp>
          <p:nvSpPr>
            <p:cNvPr id="35" name="TextBox 34">
              <a:extLst>
                <a:ext uri="{FF2B5EF4-FFF2-40B4-BE49-F238E27FC236}">
                  <a16:creationId xmlns:a16="http://schemas.microsoft.com/office/drawing/2014/main" id="{B6816089-14A9-C21F-7839-19120FF47DA2}"/>
                </a:ext>
              </a:extLst>
            </p:cNvPr>
            <p:cNvSpPr txBox="1"/>
            <p:nvPr/>
          </p:nvSpPr>
          <p:spPr>
            <a:xfrm>
              <a:off x="396960" y="4458587"/>
              <a:ext cx="2981241" cy="2031325"/>
            </a:xfrm>
            <a:prstGeom prst="rect">
              <a:avLst/>
            </a:prstGeom>
            <a:noFill/>
          </p:spPr>
          <p:txBody>
            <a:bodyPr wrap="square">
              <a:spAutoFit/>
            </a:bodyPr>
            <a:lstStyle/>
            <a:p>
              <a:r>
                <a:rPr lang="en-GB">
                  <a:latin typeface="Avenir Next" panose="020B0503020202020204" pitchFamily="34" charset="0"/>
                </a:rPr>
                <a:t>More analyses:</a:t>
              </a:r>
            </a:p>
            <a:p>
              <a:pPr marL="285750" indent="-285750">
                <a:buFont typeface="Arial" panose="020B0604020202020204" pitchFamily="34" charset="0"/>
                <a:buChar char="•"/>
              </a:pPr>
              <a:r>
                <a:rPr lang="en-GB">
                  <a:latin typeface="Avenir Next" panose="020B0503020202020204" pitchFamily="34" charset="0"/>
                </a:rPr>
                <a:t>Sterile neutrino search.</a:t>
              </a:r>
            </a:p>
            <a:p>
              <a:pPr marL="285750" indent="-285750">
                <a:buFont typeface="Arial" panose="020B0604020202020204" pitchFamily="34" charset="0"/>
                <a:buChar char="•"/>
              </a:pPr>
              <a:endParaRPr lang="en-GB">
                <a:latin typeface="Avenir Next" panose="020B0503020202020204" pitchFamily="34" charset="0"/>
              </a:endParaRPr>
            </a:p>
            <a:p>
              <a:pPr marL="285750" indent="-285750">
                <a:buFont typeface="Arial" panose="020B0604020202020204" pitchFamily="34" charset="0"/>
                <a:buChar char="•"/>
              </a:pPr>
              <a:endParaRPr lang="en-GB">
                <a:latin typeface="Avenir Next" panose="020B0503020202020204" pitchFamily="34" charset="0"/>
              </a:endParaRPr>
            </a:p>
            <a:p>
              <a:pPr marL="285750" indent="-285750">
                <a:buFont typeface="Arial" panose="020B0604020202020204" pitchFamily="34" charset="0"/>
                <a:buChar char="•"/>
              </a:pPr>
              <a:endParaRPr lang="en-GB">
                <a:latin typeface="Avenir Next" panose="020B0503020202020204" pitchFamily="34" charset="0"/>
              </a:endParaRPr>
            </a:p>
            <a:p>
              <a:pPr marL="285750" indent="-285750">
                <a:buFont typeface="Arial" panose="020B0604020202020204" pitchFamily="34" charset="0"/>
                <a:buChar char="•"/>
              </a:pPr>
              <a:r>
                <a:rPr lang="en-GB">
                  <a:latin typeface="Avenir Next" panose="020B0503020202020204" pitchFamily="34" charset="0"/>
                </a:rPr>
                <a:t>Neutrino cross-sections.</a:t>
              </a:r>
            </a:p>
            <a:p>
              <a:pPr marL="285750" indent="-285750">
                <a:buFont typeface="Arial" panose="020B0604020202020204" pitchFamily="34" charset="0"/>
                <a:buChar char="•"/>
              </a:pPr>
              <a:r>
                <a:rPr lang="en-GB">
                  <a:latin typeface="Avenir Next" panose="020B0503020202020204" pitchFamily="34" charset="0"/>
                </a:rPr>
                <a:t>Exotics, ...</a:t>
              </a:r>
            </a:p>
          </p:txBody>
        </p:sp>
        <p:pic>
          <p:nvPicPr>
            <p:cNvPr id="1030" name="Picture 6">
              <a:extLst>
                <a:ext uri="{FF2B5EF4-FFF2-40B4-BE49-F238E27FC236}">
                  <a16:creationId xmlns:a16="http://schemas.microsoft.com/office/drawing/2014/main" id="{8097C014-8D01-DCC0-4726-35B282EBE3FB}"/>
                </a:ext>
              </a:extLst>
            </p:cNvPr>
            <p:cNvPicPr>
              <a:picLocks noChangeAspect="1" noChangeArrowheads="1"/>
            </p:cNvPicPr>
            <p:nvPr/>
          </p:nvPicPr>
          <p:blipFill rotWithShape="1">
            <a:blip r:embed="rId11">
              <a:extLst>
                <a:ext uri="{28A0092B-C50C-407E-A947-70E740481C1C}">
                  <a14:useLocalDpi xmlns:a14="http://schemas.microsoft.com/office/drawing/2010/main" val="0"/>
                </a:ext>
              </a:extLst>
            </a:blip>
            <a:srcRect l="5376" t="29746" r="6347" b="30307"/>
            <a:stretch/>
          </p:blipFill>
          <p:spPr bwMode="auto">
            <a:xfrm>
              <a:off x="718084" y="5142096"/>
              <a:ext cx="2002347" cy="577774"/>
            </a:xfrm>
            <a:prstGeom prst="rect">
              <a:avLst/>
            </a:prstGeom>
            <a:noFill/>
            <a:extLst>
              <a:ext uri="{909E8E84-426E-40DD-AFC4-6F175D3DCCD1}">
                <a14:hiddenFill xmlns:a14="http://schemas.microsoft.com/office/drawing/2010/main">
                  <a:solidFill>
                    <a:srgbClr val="FFFFFF"/>
                  </a:solidFill>
                </a14:hiddenFill>
              </a:ext>
            </a:extLst>
          </p:spPr>
        </p:pic>
        <p:sp>
          <p:nvSpPr>
            <p:cNvPr id="29" name="Rounded Rectangle 28">
              <a:extLst>
                <a:ext uri="{FF2B5EF4-FFF2-40B4-BE49-F238E27FC236}">
                  <a16:creationId xmlns:a16="http://schemas.microsoft.com/office/drawing/2014/main" id="{EB5E39A3-CDB3-3D25-076D-7A81642F32E4}"/>
                </a:ext>
              </a:extLst>
            </p:cNvPr>
            <p:cNvSpPr/>
            <p:nvPr/>
          </p:nvSpPr>
          <p:spPr>
            <a:xfrm>
              <a:off x="2220749" y="5073103"/>
              <a:ext cx="595726" cy="766722"/>
            </a:xfrm>
            <a:prstGeom prst="roundRect">
              <a:avLst/>
            </a:prstGeom>
            <a:solidFill>
              <a:srgbClr val="6089C4">
                <a:alpha val="1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3" name="Graphic 32" descr="Question Mark with solid fill">
              <a:extLst>
                <a:ext uri="{FF2B5EF4-FFF2-40B4-BE49-F238E27FC236}">
                  <a16:creationId xmlns:a16="http://schemas.microsoft.com/office/drawing/2014/main" id="{5201B453-6140-887E-4D9E-BA9C0B3A03E9}"/>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rot="2547031">
              <a:off x="2714561" y="5008047"/>
              <a:ext cx="300077" cy="300077"/>
            </a:xfrm>
            <a:prstGeom prst="rect">
              <a:avLst/>
            </a:prstGeom>
          </p:spPr>
        </p:pic>
        <p:sp>
          <p:nvSpPr>
            <p:cNvPr id="36" name="Rounded Rectangle 35">
              <a:extLst>
                <a:ext uri="{FF2B5EF4-FFF2-40B4-BE49-F238E27FC236}">
                  <a16:creationId xmlns:a16="http://schemas.microsoft.com/office/drawing/2014/main" id="{C8AF6FD2-8B84-4F15-1844-03487F05418E}"/>
                </a:ext>
              </a:extLst>
            </p:cNvPr>
            <p:cNvSpPr/>
            <p:nvPr/>
          </p:nvSpPr>
          <p:spPr>
            <a:xfrm>
              <a:off x="180659" y="4374789"/>
              <a:ext cx="3393188" cy="2207968"/>
            </a:xfrm>
            <a:prstGeom prst="roundRect">
              <a:avLst/>
            </a:prstGeom>
            <a:noFill/>
            <a:ln w="73025">
              <a:solidFill>
                <a:srgbClr val="7030A0">
                  <a:alpha val="84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2" name="Picture 11" descr="A blue and black logo&#10;&#10;Description automatically generated">
            <a:extLst>
              <a:ext uri="{FF2B5EF4-FFF2-40B4-BE49-F238E27FC236}">
                <a16:creationId xmlns:a16="http://schemas.microsoft.com/office/drawing/2014/main" id="{02C92549-5F50-473C-510D-C15730B41CDD}"/>
              </a:ext>
            </a:extLst>
          </p:cNvPr>
          <p:cNvPicPr>
            <a:picLocks noChangeAspect="1"/>
          </p:cNvPicPr>
          <p:nvPr/>
        </p:nvPicPr>
        <p:blipFill>
          <a:blip r:embed="rId14"/>
          <a:stretch>
            <a:fillRect/>
          </a:stretch>
        </p:blipFill>
        <p:spPr>
          <a:xfrm>
            <a:off x="10715137" y="-88583"/>
            <a:ext cx="1470729" cy="1136472"/>
          </a:xfrm>
          <a:prstGeom prst="rect">
            <a:avLst/>
          </a:prstGeom>
        </p:spPr>
      </p:pic>
      <p:sp>
        <p:nvSpPr>
          <p:cNvPr id="3" name="Rectangle 2">
            <a:extLst>
              <a:ext uri="{FF2B5EF4-FFF2-40B4-BE49-F238E27FC236}">
                <a16:creationId xmlns:a16="http://schemas.microsoft.com/office/drawing/2014/main" id="{252D99F0-63CA-E48F-640E-8FB15F2F1625}"/>
              </a:ext>
            </a:extLst>
          </p:cNvPr>
          <p:cNvSpPr/>
          <p:nvPr/>
        </p:nvSpPr>
        <p:spPr>
          <a:xfrm>
            <a:off x="-241402" y="6490769"/>
            <a:ext cx="12596775" cy="367231"/>
          </a:xfrm>
          <a:prstGeom prst="rect">
            <a:avLst/>
          </a:prstGeom>
          <a:solidFill>
            <a:srgbClr val="004C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09633FF1-83E7-1FAD-A723-43602621ED39}"/>
              </a:ext>
            </a:extLst>
          </p:cNvPr>
          <p:cNvSpPr txBox="1"/>
          <p:nvPr/>
        </p:nvSpPr>
        <p:spPr>
          <a:xfrm>
            <a:off x="-4362" y="6543967"/>
            <a:ext cx="12192000" cy="276999"/>
          </a:xfrm>
          <a:prstGeom prst="rect">
            <a:avLst/>
          </a:prstGeom>
          <a:noFill/>
        </p:spPr>
        <p:txBody>
          <a:bodyPr wrap="square">
            <a:spAutoFit/>
          </a:bodyPr>
          <a:lstStyle/>
          <a:p>
            <a:pPr algn="ctr"/>
            <a:r>
              <a:rPr lang="en-US" sz="1200" dirty="0">
                <a:solidFill>
                  <a:schemeClr val="bg1"/>
                </a:solidFill>
              </a:rPr>
              <a:t>10</a:t>
            </a:r>
            <a:r>
              <a:rPr lang="en-US" sz="1200" baseline="30000" dirty="0">
                <a:solidFill>
                  <a:schemeClr val="bg1"/>
                </a:solidFill>
              </a:rPr>
              <a:t>th</a:t>
            </a:r>
            <a:r>
              <a:rPr lang="en-US" sz="1200" dirty="0">
                <a:solidFill>
                  <a:schemeClr val="bg1"/>
                </a:solidFill>
              </a:rPr>
              <a:t> June 2025 – WIN 2025 – Emerson Bannister</a:t>
            </a:r>
          </a:p>
        </p:txBody>
      </p:sp>
      <p:sp>
        <p:nvSpPr>
          <p:cNvPr id="8" name="Slide Number Placeholder 10">
            <a:extLst>
              <a:ext uri="{FF2B5EF4-FFF2-40B4-BE49-F238E27FC236}">
                <a16:creationId xmlns:a16="http://schemas.microsoft.com/office/drawing/2014/main" id="{12D3A69F-B7AD-DC1D-5FA7-28DDCBD4E5EB}"/>
              </a:ext>
            </a:extLst>
          </p:cNvPr>
          <p:cNvSpPr txBox="1">
            <a:spLocks/>
          </p:cNvSpPr>
          <p:nvPr/>
        </p:nvSpPr>
        <p:spPr>
          <a:xfrm>
            <a:off x="10896045" y="6498850"/>
            <a:ext cx="1291593" cy="367231"/>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3449C41-28D8-214C-95E9-2FFE65FC1517}" type="slidenum">
              <a:rPr lang="en-US" smtClean="0">
                <a:solidFill>
                  <a:schemeClr val="bg1"/>
                </a:solidFill>
              </a:rPr>
              <a:pPr algn="ctr"/>
              <a:t>3</a:t>
            </a:fld>
            <a:endParaRPr lang="en-US" dirty="0">
              <a:solidFill>
                <a:schemeClr val="bg1"/>
              </a:solidFill>
            </a:endParaRPr>
          </a:p>
        </p:txBody>
      </p:sp>
      <p:sp>
        <p:nvSpPr>
          <p:cNvPr id="14" name="TextBox 13">
            <a:extLst>
              <a:ext uri="{FF2B5EF4-FFF2-40B4-BE49-F238E27FC236}">
                <a16:creationId xmlns:a16="http://schemas.microsoft.com/office/drawing/2014/main" id="{EEB8C683-6CC5-DD76-3555-E49D861C1C64}"/>
              </a:ext>
            </a:extLst>
          </p:cNvPr>
          <p:cNvSpPr txBox="1"/>
          <p:nvPr/>
        </p:nvSpPr>
        <p:spPr>
          <a:xfrm>
            <a:off x="6000191" y="-1079122"/>
            <a:ext cx="6296526" cy="923330"/>
          </a:xfrm>
          <a:prstGeom prst="rect">
            <a:avLst/>
          </a:prstGeom>
          <a:noFill/>
        </p:spPr>
        <p:txBody>
          <a:bodyPr wrap="square">
            <a:spAutoFit/>
          </a:bodyPr>
          <a:lstStyle/>
          <a:p>
            <a:pPr algn="l"/>
            <a:r>
              <a:rPr lang="en-GB" b="0" i="0" u="none" strike="noStrike" dirty="0">
                <a:solidFill>
                  <a:srgbClr val="CB6D04"/>
                </a:solidFill>
                <a:effectLst/>
                <a:latin typeface="Roboto Light" panose="020F0302020204030204" pitchFamily="34" charset="0"/>
              </a:rPr>
              <a:t>NOvA Three Flavour Neutrino Oscillation results</a:t>
            </a:r>
          </a:p>
          <a:p>
            <a:pPr algn="l"/>
            <a:r>
              <a:rPr lang="en-GB" dirty="0">
                <a:solidFill>
                  <a:srgbClr val="CB6D04"/>
                </a:solidFill>
                <a:latin typeface="Roboto Light" panose="020F0302020204030204" pitchFamily="34" charset="0"/>
              </a:rPr>
              <a:t>Thiago </a:t>
            </a:r>
            <a:r>
              <a:rPr lang="en-GB" dirty="0" err="1">
                <a:solidFill>
                  <a:srgbClr val="CB6D04"/>
                </a:solidFill>
                <a:latin typeface="Roboto Light" panose="020F0302020204030204" pitchFamily="34" charset="0"/>
              </a:rPr>
              <a:t>Bezerra</a:t>
            </a:r>
            <a:endParaRPr lang="en-GB" dirty="0">
              <a:solidFill>
                <a:srgbClr val="CB6D04"/>
              </a:solidFill>
              <a:latin typeface="Roboto Light" panose="020F0302020204030204" pitchFamily="34" charset="0"/>
            </a:endParaRPr>
          </a:p>
          <a:p>
            <a:pPr algn="l"/>
            <a:endParaRPr lang="en-GB" b="0" i="0" u="none" strike="noStrike" dirty="0">
              <a:solidFill>
                <a:srgbClr val="CB6D04"/>
              </a:solidFill>
              <a:effectLst/>
              <a:latin typeface="Roboto Light" panose="020F0302020204030204" pitchFamily="34" charset="0"/>
            </a:endParaRPr>
          </a:p>
        </p:txBody>
      </p:sp>
    </p:spTree>
    <p:extLst>
      <p:ext uri="{BB962C8B-B14F-4D97-AF65-F5344CB8AC3E}">
        <p14:creationId xmlns:p14="http://schemas.microsoft.com/office/powerpoint/2010/main" val="391251542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63F2E4-B1C2-53C8-4A6E-86B8268CD06A}"/>
              </a:ext>
            </a:extLst>
          </p:cNvPr>
          <p:cNvSpPr>
            <a:spLocks noGrp="1"/>
          </p:cNvSpPr>
          <p:nvPr>
            <p:ph type="title"/>
          </p:nvPr>
        </p:nvSpPr>
        <p:spPr/>
        <p:txBody>
          <a:bodyPr/>
          <a:lstStyle/>
          <a:p>
            <a:r>
              <a:rPr lang="en-US">
                <a:latin typeface="Avenir Next" panose="020B0503020202020204" pitchFamily="34" charset="0"/>
              </a:rPr>
              <a:t>MWPC</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7C7B895B-CE4A-CA63-2BB2-93072C403FD3}"/>
                  </a:ext>
                </a:extLst>
              </p:cNvPr>
              <p:cNvSpPr>
                <a:spLocks noGrp="1"/>
              </p:cNvSpPr>
              <p:nvPr>
                <p:ph idx="1"/>
              </p:nvPr>
            </p:nvSpPr>
            <p:spPr>
              <a:xfrm>
                <a:off x="670249" y="1690688"/>
                <a:ext cx="5802445" cy="4332579"/>
              </a:xfrm>
            </p:spPr>
            <p:txBody>
              <a:bodyPr>
                <a:normAutofit/>
              </a:bodyPr>
              <a:lstStyle/>
              <a:p>
                <a:r>
                  <a:rPr lang="en-US" sz="2400" dirty="0">
                    <a:latin typeface="Avenir Next" panose="020B0503020202020204" pitchFamily="34" charset="0"/>
                  </a:rPr>
                  <a:t>4 multiwire proportional chambers, from </a:t>
                </a:r>
                <a:r>
                  <a:rPr lang="en-US" sz="2400" dirty="0" err="1">
                    <a:latin typeface="Avenir Next" panose="020B0503020202020204" pitchFamily="34" charset="0"/>
                  </a:rPr>
                  <a:t>LArIAT</a:t>
                </a:r>
                <a:r>
                  <a:rPr lang="en-US" sz="2400" dirty="0">
                    <a:latin typeface="Avenir Next" panose="020B0503020202020204" pitchFamily="34" charset="0"/>
                  </a:rPr>
                  <a:t> experiment.</a:t>
                </a:r>
              </a:p>
              <a:p>
                <a:r>
                  <a:rPr lang="en-US" sz="2400" dirty="0">
                    <a:latin typeface="Avenir Next" panose="020B0503020202020204" pitchFamily="34" charset="0"/>
                  </a:rPr>
                  <a:t>1 x-plane, 1 y-plane, each with 128  gold-tungsten wires. </a:t>
                </a:r>
              </a:p>
              <a:p>
                <a:pPr lvl="1"/>
                <a:r>
                  <a:rPr lang="en-US" sz="2000" dirty="0">
                    <a:latin typeface="Avenir Next" panose="020B0503020202020204" pitchFamily="34" charset="0"/>
                  </a:rPr>
                  <a:t>Diameter: 10 </a:t>
                </a:r>
                <a14:m>
                  <m:oMath xmlns:m="http://schemas.openxmlformats.org/officeDocument/2006/math">
                    <m:r>
                      <m:rPr>
                        <m:sty m:val="p"/>
                      </m:rPr>
                      <a:rPr lang="en-GB" sz="2000" b="0" i="0" smtClean="0">
                        <a:latin typeface="Cambria Math" panose="02040503050406030204" pitchFamily="18" charset="0"/>
                      </a:rPr>
                      <m:t>μ</m:t>
                    </m:r>
                  </m:oMath>
                </a14:m>
                <a:r>
                  <a:rPr lang="en-US" sz="2000" dirty="0">
                    <a:latin typeface="Avenir Next" panose="020B0503020202020204" pitchFamily="34" charset="0"/>
                  </a:rPr>
                  <a:t>m</a:t>
                </a:r>
              </a:p>
              <a:p>
                <a:pPr lvl="1"/>
                <a:r>
                  <a:rPr lang="en-US" sz="2000" dirty="0">
                    <a:latin typeface="Avenir Next" panose="020B0503020202020204" pitchFamily="34" charset="0"/>
                  </a:rPr>
                  <a:t>Spacing: 1 mm</a:t>
                </a:r>
              </a:p>
              <a:p>
                <a:r>
                  <a:rPr lang="en-US" sz="2400" dirty="0" err="1">
                    <a:latin typeface="Avenir Next" panose="020B0503020202020204" pitchFamily="34" charset="0"/>
                  </a:rPr>
                  <a:t>Ionisation</a:t>
                </a:r>
                <a:r>
                  <a:rPr lang="en-US" sz="2400" dirty="0">
                    <a:latin typeface="Avenir Next" panose="020B0503020202020204" pitchFamily="34" charset="0"/>
                  </a:rPr>
                  <a:t> from a charged particle causes hits on multiple wires</a:t>
                </a:r>
              </a:p>
              <a:p>
                <a:pPr marL="0" indent="0">
                  <a:buNone/>
                </a:pPr>
                <a:endParaRPr lang="en-US" sz="2400" dirty="0">
                  <a:latin typeface="Avenir Next" panose="020B0503020202020204" pitchFamily="34" charset="0"/>
                </a:endParaRPr>
              </a:p>
              <a:p>
                <a:pPr marL="0" indent="0">
                  <a:buNone/>
                </a:pPr>
                <a:endParaRPr lang="en-US" sz="2400" dirty="0">
                  <a:latin typeface="Avenir Next" panose="020B0503020202020204" pitchFamily="34" charset="0"/>
                </a:endParaRPr>
              </a:p>
            </p:txBody>
          </p:sp>
        </mc:Choice>
        <mc:Fallback xmlns="">
          <p:sp>
            <p:nvSpPr>
              <p:cNvPr id="3" name="Content Placeholder 2">
                <a:extLst>
                  <a:ext uri="{FF2B5EF4-FFF2-40B4-BE49-F238E27FC236}">
                    <a16:creationId xmlns:a16="http://schemas.microsoft.com/office/drawing/2014/main" id="{7C7B895B-CE4A-CA63-2BB2-93072C403FD3}"/>
                  </a:ext>
                </a:extLst>
              </p:cNvPr>
              <p:cNvSpPr>
                <a:spLocks noGrp="1" noRot="1" noChangeAspect="1" noMove="1" noResize="1" noEditPoints="1" noAdjustHandles="1" noChangeArrowheads="1" noChangeShapeType="1" noTextEdit="1"/>
              </p:cNvSpPr>
              <p:nvPr>
                <p:ph idx="1"/>
              </p:nvPr>
            </p:nvSpPr>
            <p:spPr>
              <a:xfrm>
                <a:off x="670249" y="1690688"/>
                <a:ext cx="5802445" cy="4332579"/>
              </a:xfrm>
              <a:blipFill>
                <a:blip r:embed="rId3"/>
                <a:stretch>
                  <a:fillRect l="-1310" t="-1749"/>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26848607-F83F-4045-C2CD-CF58836C7430}"/>
              </a:ext>
            </a:extLst>
          </p:cNvPr>
          <p:cNvSpPr>
            <a:spLocks noGrp="1"/>
          </p:cNvSpPr>
          <p:nvPr>
            <p:ph type="sldNum" sz="quarter" idx="12"/>
          </p:nvPr>
        </p:nvSpPr>
        <p:spPr/>
        <p:txBody>
          <a:bodyPr/>
          <a:lstStyle/>
          <a:p>
            <a:fld id="{93449C41-28D8-214C-95E9-2FFE65FC1517}" type="slidenum">
              <a:rPr lang="en-US" smtClean="0"/>
              <a:t>30</a:t>
            </a:fld>
            <a:endParaRPr lang="en-US"/>
          </a:p>
        </p:txBody>
      </p:sp>
      <p:pic>
        <p:nvPicPr>
          <p:cNvPr id="5" name="Picture 4">
            <a:extLst>
              <a:ext uri="{FF2B5EF4-FFF2-40B4-BE49-F238E27FC236}">
                <a16:creationId xmlns:a16="http://schemas.microsoft.com/office/drawing/2014/main" id="{8D0A0ABB-8BCC-6736-B9C9-53AD28E7CC1C}"/>
              </a:ext>
            </a:extLst>
          </p:cNvPr>
          <p:cNvPicPr>
            <a:picLocks noChangeAspect="1"/>
          </p:cNvPicPr>
          <p:nvPr/>
        </p:nvPicPr>
        <p:blipFill>
          <a:blip r:embed="rId4"/>
          <a:stretch>
            <a:fillRect/>
          </a:stretch>
        </p:blipFill>
        <p:spPr>
          <a:xfrm>
            <a:off x="6079296" y="365125"/>
            <a:ext cx="5972098" cy="5382532"/>
          </a:xfrm>
          <a:prstGeom prst="rect">
            <a:avLst/>
          </a:prstGeom>
        </p:spPr>
      </p:pic>
    </p:spTree>
    <p:extLst>
      <p:ext uri="{BB962C8B-B14F-4D97-AF65-F5344CB8AC3E}">
        <p14:creationId xmlns:p14="http://schemas.microsoft.com/office/powerpoint/2010/main" val="210963421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B08BF1-4D2C-D883-67CF-F511F5A9E16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1BC7CC7-7730-C712-FA6D-150E2C0C3161}"/>
              </a:ext>
            </a:extLst>
          </p:cNvPr>
          <p:cNvSpPr>
            <a:spLocks noGrp="1"/>
          </p:cNvSpPr>
          <p:nvPr>
            <p:ph type="title"/>
          </p:nvPr>
        </p:nvSpPr>
        <p:spPr/>
        <p:txBody>
          <a:bodyPr/>
          <a:lstStyle/>
          <a:p>
            <a:r>
              <a:rPr lang="en-US">
                <a:latin typeface="Avenir Next" panose="020B0503020202020204" pitchFamily="34" charset="0"/>
              </a:rPr>
              <a:t>Magnet</a:t>
            </a:r>
          </a:p>
        </p:txBody>
      </p:sp>
      <p:sp>
        <p:nvSpPr>
          <p:cNvPr id="3" name="Content Placeholder 2">
            <a:extLst>
              <a:ext uri="{FF2B5EF4-FFF2-40B4-BE49-F238E27FC236}">
                <a16:creationId xmlns:a16="http://schemas.microsoft.com/office/drawing/2014/main" id="{A80BAFD7-020E-F850-00D8-4E1C6097984D}"/>
              </a:ext>
            </a:extLst>
          </p:cNvPr>
          <p:cNvSpPr>
            <a:spLocks noGrp="1"/>
          </p:cNvSpPr>
          <p:nvPr>
            <p:ph idx="1"/>
          </p:nvPr>
        </p:nvSpPr>
        <p:spPr>
          <a:xfrm>
            <a:off x="670249" y="1690688"/>
            <a:ext cx="5802445" cy="4332579"/>
          </a:xfrm>
        </p:spPr>
        <p:txBody>
          <a:bodyPr>
            <a:normAutofit/>
          </a:bodyPr>
          <a:lstStyle/>
          <a:p>
            <a:pPr marL="0" indent="0">
              <a:buNone/>
            </a:pPr>
            <a:endParaRPr lang="en-US" sz="2400">
              <a:latin typeface="Avenir Next" panose="020B0503020202020204" pitchFamily="34" charset="0"/>
            </a:endParaRPr>
          </a:p>
          <a:p>
            <a:pPr marL="0" indent="0">
              <a:buNone/>
            </a:pPr>
            <a:endParaRPr lang="en-US" sz="2400">
              <a:latin typeface="Avenir Next" panose="020B0503020202020204" pitchFamily="34" charset="0"/>
            </a:endParaRPr>
          </a:p>
        </p:txBody>
      </p:sp>
      <p:sp>
        <p:nvSpPr>
          <p:cNvPr id="4" name="Slide Number Placeholder 3">
            <a:extLst>
              <a:ext uri="{FF2B5EF4-FFF2-40B4-BE49-F238E27FC236}">
                <a16:creationId xmlns:a16="http://schemas.microsoft.com/office/drawing/2014/main" id="{0FD0D954-5B0C-6C7F-65F6-4C1767D46BA1}"/>
              </a:ext>
            </a:extLst>
          </p:cNvPr>
          <p:cNvSpPr>
            <a:spLocks noGrp="1"/>
          </p:cNvSpPr>
          <p:nvPr>
            <p:ph type="sldNum" sz="quarter" idx="12"/>
          </p:nvPr>
        </p:nvSpPr>
        <p:spPr/>
        <p:txBody>
          <a:bodyPr/>
          <a:lstStyle/>
          <a:p>
            <a:fld id="{93449C41-28D8-214C-95E9-2FFE65FC1517}" type="slidenum">
              <a:rPr lang="en-US" smtClean="0"/>
              <a:t>31</a:t>
            </a:fld>
            <a:endParaRPr lang="en-US"/>
          </a:p>
        </p:txBody>
      </p:sp>
      <p:pic>
        <p:nvPicPr>
          <p:cNvPr id="6" name="Picture 5">
            <a:extLst>
              <a:ext uri="{FF2B5EF4-FFF2-40B4-BE49-F238E27FC236}">
                <a16:creationId xmlns:a16="http://schemas.microsoft.com/office/drawing/2014/main" id="{AAF854EF-637C-CB53-0DDA-CB484CB343D9}"/>
              </a:ext>
            </a:extLst>
          </p:cNvPr>
          <p:cNvPicPr>
            <a:picLocks noChangeAspect="1"/>
          </p:cNvPicPr>
          <p:nvPr/>
        </p:nvPicPr>
        <p:blipFill>
          <a:blip r:embed="rId3"/>
          <a:stretch>
            <a:fillRect/>
          </a:stretch>
        </p:blipFill>
        <p:spPr>
          <a:xfrm>
            <a:off x="7143441" y="927100"/>
            <a:ext cx="4089400" cy="5003800"/>
          </a:xfrm>
          <a:prstGeom prst="rect">
            <a:avLst/>
          </a:prstGeom>
        </p:spPr>
      </p:pic>
      <p:pic>
        <p:nvPicPr>
          <p:cNvPr id="7" name="Picture 6">
            <a:extLst>
              <a:ext uri="{FF2B5EF4-FFF2-40B4-BE49-F238E27FC236}">
                <a16:creationId xmlns:a16="http://schemas.microsoft.com/office/drawing/2014/main" id="{373DDF64-5498-19E3-BEA1-998927F3056E}"/>
              </a:ext>
            </a:extLst>
          </p:cNvPr>
          <p:cNvPicPr>
            <a:picLocks noChangeAspect="1"/>
          </p:cNvPicPr>
          <p:nvPr/>
        </p:nvPicPr>
        <p:blipFill>
          <a:blip r:embed="rId4"/>
          <a:stretch>
            <a:fillRect/>
          </a:stretch>
        </p:blipFill>
        <p:spPr>
          <a:xfrm>
            <a:off x="959159" y="1690688"/>
            <a:ext cx="5224624" cy="914817"/>
          </a:xfrm>
          <a:prstGeom prst="rect">
            <a:avLst/>
          </a:prstGeom>
        </p:spPr>
      </p:pic>
    </p:spTree>
    <p:extLst>
      <p:ext uri="{BB962C8B-B14F-4D97-AF65-F5344CB8AC3E}">
        <p14:creationId xmlns:p14="http://schemas.microsoft.com/office/powerpoint/2010/main" val="166537572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AE6C7C-D8E9-4D9B-9DAE-7CF921BC435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2430D5B-CEA0-5820-EA74-D5AC31AA8510}"/>
              </a:ext>
            </a:extLst>
          </p:cNvPr>
          <p:cNvSpPr>
            <a:spLocks noGrp="1"/>
          </p:cNvSpPr>
          <p:nvPr>
            <p:ph type="title"/>
          </p:nvPr>
        </p:nvSpPr>
        <p:spPr>
          <a:xfrm>
            <a:off x="262466" y="136525"/>
            <a:ext cx="10515600" cy="1325563"/>
          </a:xfrm>
        </p:spPr>
        <p:txBody>
          <a:bodyPr/>
          <a:lstStyle/>
          <a:p>
            <a:r>
              <a:rPr lang="en-US" dirty="0">
                <a:latin typeface="Avenir Next" panose="020B0503020202020204" pitchFamily="34" charset="0"/>
              </a:rPr>
              <a:t>Time of Flight (</a:t>
            </a:r>
            <a:r>
              <a:rPr lang="en-US" dirty="0" err="1">
                <a:latin typeface="Avenir Next" panose="020B0503020202020204" pitchFamily="34" charset="0"/>
              </a:rPr>
              <a:t>ToF</a:t>
            </a:r>
            <a:r>
              <a:rPr lang="en-US" dirty="0">
                <a:latin typeface="Avenir Next" panose="020B0503020202020204" pitchFamily="34" charset="0"/>
              </a:rPr>
              <a:t>)</a:t>
            </a:r>
          </a:p>
        </p:txBody>
      </p:sp>
      <p:sp>
        <p:nvSpPr>
          <p:cNvPr id="50" name="Slide Number Placeholder 49">
            <a:extLst>
              <a:ext uri="{FF2B5EF4-FFF2-40B4-BE49-F238E27FC236}">
                <a16:creationId xmlns:a16="http://schemas.microsoft.com/office/drawing/2014/main" id="{78BEFEF9-A325-74FE-40BE-5E924EC01F8D}"/>
              </a:ext>
            </a:extLst>
          </p:cNvPr>
          <p:cNvSpPr>
            <a:spLocks noGrp="1"/>
          </p:cNvSpPr>
          <p:nvPr>
            <p:ph type="sldNum" sz="quarter" idx="12"/>
          </p:nvPr>
        </p:nvSpPr>
        <p:spPr/>
        <p:txBody>
          <a:bodyPr/>
          <a:lstStyle/>
          <a:p>
            <a:fld id="{93449C41-28D8-214C-95E9-2FFE65FC1517}" type="slidenum">
              <a:rPr lang="en-US" smtClean="0"/>
              <a:t>32</a:t>
            </a:fld>
            <a:endParaRPr lang="en-US"/>
          </a:p>
        </p:txBody>
      </p:sp>
      <p:sp>
        <p:nvSpPr>
          <p:cNvPr id="15" name="TextBox 14">
            <a:extLst>
              <a:ext uri="{FF2B5EF4-FFF2-40B4-BE49-F238E27FC236}">
                <a16:creationId xmlns:a16="http://schemas.microsoft.com/office/drawing/2014/main" id="{45FEF289-B47F-1C0C-41C9-7FB8CC78B8BD}"/>
              </a:ext>
            </a:extLst>
          </p:cNvPr>
          <p:cNvSpPr txBox="1"/>
          <p:nvPr/>
        </p:nvSpPr>
        <p:spPr>
          <a:xfrm>
            <a:off x="6096001" y="291475"/>
            <a:ext cx="5257800" cy="1631216"/>
          </a:xfrm>
          <a:prstGeom prst="rect">
            <a:avLst/>
          </a:prstGeom>
          <a:noFill/>
        </p:spPr>
        <p:txBody>
          <a:bodyPr wrap="square" rtlCol="0">
            <a:spAutoFit/>
          </a:bodyPr>
          <a:lstStyle/>
          <a:p>
            <a:pPr marL="285750" indent="-285750">
              <a:buFont typeface="Arial" panose="020B0604020202020204" pitchFamily="34" charset="0"/>
              <a:buChar char="•"/>
            </a:pPr>
            <a:r>
              <a:rPr lang="en-US" sz="2000" b="1"/>
              <a:t>Identification of heavier particles (protons and kaons).</a:t>
            </a:r>
          </a:p>
          <a:p>
            <a:pPr marL="742950" lvl="1" indent="-285750">
              <a:buFont typeface="Arial" panose="020B0604020202020204" pitchFamily="34" charset="0"/>
              <a:buChar char="•"/>
            </a:pPr>
            <a:r>
              <a:rPr lang="en-US" sz="2000"/>
              <a:t>Cherenkov detector needed to separate electrons from muons and </a:t>
            </a:r>
            <a:r>
              <a:rPr lang="en-US" sz="2000" err="1"/>
              <a:t>pions</a:t>
            </a:r>
            <a:r>
              <a:rPr lang="en-US" sz="2000"/>
              <a:t>.</a:t>
            </a:r>
          </a:p>
          <a:p>
            <a:pPr marL="285750" indent="-285750">
              <a:buFont typeface="Arial" panose="020B0604020202020204" pitchFamily="34" charset="0"/>
              <a:buChar char="•"/>
            </a:pPr>
            <a:endParaRPr lang="en-US" sz="2000"/>
          </a:p>
        </p:txBody>
      </p:sp>
      <p:pic>
        <p:nvPicPr>
          <p:cNvPr id="4" name="Picture 3">
            <a:extLst>
              <a:ext uri="{FF2B5EF4-FFF2-40B4-BE49-F238E27FC236}">
                <a16:creationId xmlns:a16="http://schemas.microsoft.com/office/drawing/2014/main" id="{DC6A7271-9F3B-D842-E2C6-DF4DCD5A4F9B}"/>
              </a:ext>
            </a:extLst>
          </p:cNvPr>
          <p:cNvPicPr>
            <a:picLocks noChangeAspect="1"/>
          </p:cNvPicPr>
          <p:nvPr/>
        </p:nvPicPr>
        <p:blipFill>
          <a:blip r:embed="rId3"/>
          <a:stretch>
            <a:fillRect/>
          </a:stretch>
        </p:blipFill>
        <p:spPr>
          <a:xfrm>
            <a:off x="1077876" y="1893008"/>
            <a:ext cx="9462796" cy="4308392"/>
          </a:xfrm>
          <a:prstGeom prst="rect">
            <a:avLst/>
          </a:prstGeom>
        </p:spPr>
      </p:pic>
      <p:sp>
        <p:nvSpPr>
          <p:cNvPr id="6" name="TextBox 5">
            <a:extLst>
              <a:ext uri="{FF2B5EF4-FFF2-40B4-BE49-F238E27FC236}">
                <a16:creationId xmlns:a16="http://schemas.microsoft.com/office/drawing/2014/main" id="{DD8F91DC-893A-4700-D2FE-E4EB003915C3}"/>
              </a:ext>
            </a:extLst>
          </p:cNvPr>
          <p:cNvSpPr txBox="1"/>
          <p:nvPr/>
        </p:nvSpPr>
        <p:spPr>
          <a:xfrm>
            <a:off x="5809274" y="8517287"/>
            <a:ext cx="6427176" cy="2031325"/>
          </a:xfrm>
          <a:prstGeom prst="rect">
            <a:avLst/>
          </a:prstGeom>
          <a:noFill/>
        </p:spPr>
        <p:txBody>
          <a:bodyPr wrap="square">
            <a:spAutoFit/>
          </a:bodyPr>
          <a:lstStyle/>
          <a:p>
            <a:r>
              <a:rPr lang="en-GB" sz="1800">
                <a:effectLst/>
                <a:latin typeface="CMR10"/>
              </a:rPr>
              <a:t>Figure 33: The reconstructed time-of-flight versus momentum in data after applying beamline data quality and particle ID selections on mass and time-of-flight, described in the text, </a:t>
            </a:r>
            <a:r>
              <a:rPr lang="en-GB" sz="1800">
                <a:effectLst/>
                <a:latin typeface="CMTI10"/>
              </a:rPr>
              <a:t>left: </a:t>
            </a:r>
            <a:r>
              <a:rPr lang="en-GB" sz="1800">
                <a:effectLst/>
                <a:latin typeface="CMR10"/>
              </a:rPr>
              <a:t>the full range of phase space, </a:t>
            </a:r>
            <a:r>
              <a:rPr lang="en-GB" sz="1800">
                <a:effectLst/>
                <a:latin typeface="CMTI10"/>
              </a:rPr>
              <a:t>right: </a:t>
            </a:r>
            <a:r>
              <a:rPr lang="en-GB" sz="1800">
                <a:effectLst/>
                <a:latin typeface="CMR10"/>
              </a:rPr>
              <a:t>zoom in on low time-of-flight region, highlighting the difficulty we would have in separating electrons from muons and </a:t>
            </a:r>
            <a:r>
              <a:rPr lang="en-GB" sz="1800" err="1">
                <a:effectLst/>
                <a:latin typeface="CMR10"/>
              </a:rPr>
              <a:t>pions</a:t>
            </a:r>
            <a:r>
              <a:rPr lang="en-GB" sz="1800">
                <a:effectLst/>
                <a:latin typeface="CMR10"/>
              </a:rPr>
              <a:t> without the inclusion of a Cherenkov detector in the tertiary beamline. </a:t>
            </a:r>
            <a:endParaRPr lang="en-GB"/>
          </a:p>
        </p:txBody>
      </p:sp>
      <p:sp>
        <p:nvSpPr>
          <p:cNvPr id="3" name="TextBox 2">
            <a:extLst>
              <a:ext uri="{FF2B5EF4-FFF2-40B4-BE49-F238E27FC236}">
                <a16:creationId xmlns:a16="http://schemas.microsoft.com/office/drawing/2014/main" id="{3BC65FBD-BD45-73D9-22D9-AE559FDD6ED1}"/>
              </a:ext>
            </a:extLst>
          </p:cNvPr>
          <p:cNvSpPr txBox="1"/>
          <p:nvPr/>
        </p:nvSpPr>
        <p:spPr>
          <a:xfrm>
            <a:off x="-2332653" y="2555815"/>
            <a:ext cx="2332653" cy="923330"/>
          </a:xfrm>
          <a:prstGeom prst="rect">
            <a:avLst/>
          </a:prstGeom>
          <a:noFill/>
        </p:spPr>
        <p:txBody>
          <a:bodyPr wrap="square" rtlCol="0">
            <a:spAutoFit/>
          </a:bodyPr>
          <a:lstStyle/>
          <a:p>
            <a:r>
              <a:rPr lang="en-US"/>
              <a:t>We don’t manage to separate muons and </a:t>
            </a:r>
            <a:r>
              <a:rPr lang="en-US" err="1"/>
              <a:t>pions</a:t>
            </a:r>
            <a:r>
              <a:rPr lang="en-US"/>
              <a:t> do we?</a:t>
            </a:r>
          </a:p>
        </p:txBody>
      </p:sp>
    </p:spTree>
    <p:extLst>
      <p:ext uri="{BB962C8B-B14F-4D97-AF65-F5344CB8AC3E}">
        <p14:creationId xmlns:p14="http://schemas.microsoft.com/office/powerpoint/2010/main" val="53009725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8FA1F0C-4BFA-E614-8BCE-4834E10E1521}"/>
              </a:ext>
            </a:extLst>
          </p:cNvPr>
          <p:cNvSpPr>
            <a:spLocks noGrp="1"/>
          </p:cNvSpPr>
          <p:nvPr>
            <p:ph type="sldNum" sz="quarter" idx="12"/>
          </p:nvPr>
        </p:nvSpPr>
        <p:spPr/>
        <p:txBody>
          <a:bodyPr/>
          <a:lstStyle/>
          <a:p>
            <a:fld id="{93449C41-28D8-214C-95E9-2FFE65FC1517}" type="slidenum">
              <a:rPr lang="en-US" smtClean="0"/>
              <a:t>33</a:t>
            </a:fld>
            <a:endParaRPr lang="en-US"/>
          </a:p>
        </p:txBody>
      </p:sp>
      <p:sp>
        <p:nvSpPr>
          <p:cNvPr id="5" name="Title 1">
            <a:extLst>
              <a:ext uri="{FF2B5EF4-FFF2-40B4-BE49-F238E27FC236}">
                <a16:creationId xmlns:a16="http://schemas.microsoft.com/office/drawing/2014/main" id="{69DA6282-7395-DB1F-DAB4-6AD86BED58D0}"/>
              </a:ext>
            </a:extLst>
          </p:cNvPr>
          <p:cNvSpPr>
            <a:spLocks noGrp="1"/>
          </p:cNvSpPr>
          <p:nvPr>
            <p:ph type="title"/>
          </p:nvPr>
        </p:nvSpPr>
        <p:spPr>
          <a:xfrm>
            <a:off x="262466" y="136525"/>
            <a:ext cx="10515600" cy="1325563"/>
          </a:xfrm>
        </p:spPr>
        <p:txBody>
          <a:bodyPr/>
          <a:lstStyle/>
          <a:p>
            <a:r>
              <a:rPr lang="en-US" dirty="0">
                <a:latin typeface="Avenir Next" panose="020B0503020202020204" pitchFamily="34" charset="0"/>
              </a:rPr>
              <a:t>Electrons</a:t>
            </a:r>
          </a:p>
        </p:txBody>
      </p:sp>
      <p:sp>
        <p:nvSpPr>
          <p:cNvPr id="6" name="Title 1">
            <a:extLst>
              <a:ext uri="{FF2B5EF4-FFF2-40B4-BE49-F238E27FC236}">
                <a16:creationId xmlns:a16="http://schemas.microsoft.com/office/drawing/2014/main" id="{1C198038-73A9-494B-822E-794F8D6E0F94}"/>
              </a:ext>
            </a:extLst>
          </p:cNvPr>
          <p:cNvSpPr txBox="1">
            <a:spLocks/>
          </p:cNvSpPr>
          <p:nvPr/>
        </p:nvSpPr>
        <p:spPr>
          <a:xfrm>
            <a:off x="253445" y="2588274"/>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latin typeface="Avenir Next" panose="020B0503020202020204" pitchFamily="34" charset="0"/>
              </a:rPr>
              <a:t>Protons</a:t>
            </a:r>
          </a:p>
        </p:txBody>
      </p:sp>
      <p:sp>
        <p:nvSpPr>
          <p:cNvPr id="7" name="Content Placeholder 2">
            <a:extLst>
              <a:ext uri="{FF2B5EF4-FFF2-40B4-BE49-F238E27FC236}">
                <a16:creationId xmlns:a16="http://schemas.microsoft.com/office/drawing/2014/main" id="{26A88DAF-42D8-7423-800B-CF68EF00FDE1}"/>
              </a:ext>
            </a:extLst>
          </p:cNvPr>
          <p:cNvSpPr>
            <a:spLocks noGrp="1"/>
          </p:cNvSpPr>
          <p:nvPr>
            <p:ph idx="1"/>
          </p:nvPr>
        </p:nvSpPr>
        <p:spPr>
          <a:xfrm>
            <a:off x="670249" y="1262711"/>
            <a:ext cx="10683551" cy="2166290"/>
          </a:xfrm>
        </p:spPr>
        <p:txBody>
          <a:bodyPr>
            <a:normAutofit/>
          </a:bodyPr>
          <a:lstStyle/>
          <a:p>
            <a:r>
              <a:rPr lang="en-GB" sz="2400" dirty="0">
                <a:latin typeface="Avenir Next" panose="020B0503020202020204" pitchFamily="34" charset="0"/>
              </a:rPr>
              <a:t>ML to increase number of candidates</a:t>
            </a:r>
          </a:p>
          <a:p>
            <a:r>
              <a:rPr lang="en-GB" sz="2400" dirty="0">
                <a:latin typeface="Avenir Next" panose="020B0503020202020204" pitchFamily="34" charset="0"/>
              </a:rPr>
              <a:t>High energy loss through beamline</a:t>
            </a:r>
          </a:p>
          <a:p>
            <a:r>
              <a:rPr lang="en-GB" sz="2400" dirty="0">
                <a:latin typeface="Avenir Next" panose="020B0503020202020204" pitchFamily="34" charset="0"/>
              </a:rPr>
              <a:t>Energy response</a:t>
            </a:r>
            <a:endParaRPr lang="en-US" sz="2400" dirty="0">
              <a:latin typeface="Avenir Next" panose="020B0503020202020204" pitchFamily="34" charset="0"/>
            </a:endParaRPr>
          </a:p>
          <a:p>
            <a:pPr marL="0" indent="0">
              <a:buNone/>
            </a:pPr>
            <a:endParaRPr lang="en-US" sz="2400" dirty="0">
              <a:latin typeface="Avenir Next" panose="020B0503020202020204" pitchFamily="34" charset="0"/>
            </a:endParaRPr>
          </a:p>
          <a:p>
            <a:pPr marL="0" indent="0">
              <a:buNone/>
            </a:pPr>
            <a:endParaRPr lang="en-US" sz="2400" dirty="0">
              <a:latin typeface="Avenir Next" panose="020B0503020202020204" pitchFamily="34" charset="0"/>
            </a:endParaRPr>
          </a:p>
          <a:p>
            <a:pPr marL="0" indent="0">
              <a:buNone/>
            </a:pPr>
            <a:endParaRPr lang="en-US" sz="2400" dirty="0">
              <a:latin typeface="Avenir Next" panose="020B0503020202020204" pitchFamily="34" charset="0"/>
            </a:endParaRPr>
          </a:p>
          <a:p>
            <a:pPr marL="0" indent="0">
              <a:buNone/>
            </a:pPr>
            <a:endParaRPr lang="en-US" sz="2400" dirty="0">
              <a:latin typeface="Avenir Next" panose="020B0503020202020204" pitchFamily="34" charset="0"/>
            </a:endParaRPr>
          </a:p>
          <a:p>
            <a:pPr marL="0" indent="0">
              <a:buNone/>
            </a:pPr>
            <a:endParaRPr lang="en-US" sz="2400" dirty="0">
              <a:latin typeface="Avenir Next" panose="020B0503020202020204" pitchFamily="34" charset="0"/>
            </a:endParaRPr>
          </a:p>
        </p:txBody>
      </p:sp>
      <p:sp>
        <p:nvSpPr>
          <p:cNvPr id="8" name="Content Placeholder 2">
            <a:extLst>
              <a:ext uri="{FF2B5EF4-FFF2-40B4-BE49-F238E27FC236}">
                <a16:creationId xmlns:a16="http://schemas.microsoft.com/office/drawing/2014/main" id="{353B8EA8-E1CC-6225-D79B-E528A7B0223D}"/>
              </a:ext>
            </a:extLst>
          </p:cNvPr>
          <p:cNvSpPr txBox="1">
            <a:spLocks/>
          </p:cNvSpPr>
          <p:nvPr/>
        </p:nvSpPr>
        <p:spPr>
          <a:xfrm>
            <a:off x="670249" y="3858176"/>
            <a:ext cx="10683551" cy="216629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400" dirty="0">
                <a:latin typeface="Avenir Next" panose="020B0503020202020204" pitchFamily="34" charset="0"/>
              </a:rPr>
              <a:t>Measuring the Birks quenching parameter for protons</a:t>
            </a:r>
          </a:p>
          <a:p>
            <a:r>
              <a:rPr lang="en-GB" sz="2400" dirty="0">
                <a:latin typeface="Avenir Next" panose="020B0503020202020204" pitchFamily="34" charset="0"/>
              </a:rPr>
              <a:t>Energy response</a:t>
            </a:r>
            <a:endParaRPr lang="en-US" sz="2400" dirty="0">
              <a:latin typeface="Avenir Next" panose="020B0503020202020204" pitchFamily="34" charset="0"/>
            </a:endParaRPr>
          </a:p>
          <a:p>
            <a:pPr marL="0" indent="0">
              <a:buFont typeface="Arial" panose="020B0604020202020204" pitchFamily="34" charset="0"/>
              <a:buNone/>
            </a:pPr>
            <a:endParaRPr lang="en-US" sz="2400" dirty="0">
              <a:latin typeface="Avenir Next" panose="020B0503020202020204" pitchFamily="34" charset="0"/>
            </a:endParaRPr>
          </a:p>
          <a:p>
            <a:pPr marL="0" indent="0">
              <a:buFont typeface="Arial" panose="020B0604020202020204" pitchFamily="34" charset="0"/>
              <a:buNone/>
            </a:pPr>
            <a:endParaRPr lang="en-US" sz="2400" dirty="0">
              <a:latin typeface="Avenir Next" panose="020B0503020202020204" pitchFamily="34" charset="0"/>
            </a:endParaRPr>
          </a:p>
          <a:p>
            <a:pPr marL="0" indent="0">
              <a:buFont typeface="Arial" panose="020B0604020202020204" pitchFamily="34" charset="0"/>
              <a:buNone/>
            </a:pPr>
            <a:endParaRPr lang="en-US" sz="2400" dirty="0">
              <a:latin typeface="Avenir Next" panose="020B0503020202020204" pitchFamily="34" charset="0"/>
            </a:endParaRPr>
          </a:p>
          <a:p>
            <a:pPr marL="0" indent="0">
              <a:buFont typeface="Arial" panose="020B0604020202020204" pitchFamily="34" charset="0"/>
              <a:buNone/>
            </a:pPr>
            <a:endParaRPr lang="en-US" sz="2400" dirty="0">
              <a:latin typeface="Avenir Next" panose="020B0503020202020204" pitchFamily="34" charset="0"/>
            </a:endParaRPr>
          </a:p>
          <a:p>
            <a:pPr marL="0" indent="0">
              <a:buFont typeface="Arial" panose="020B0604020202020204" pitchFamily="34" charset="0"/>
              <a:buNone/>
            </a:pPr>
            <a:endParaRPr lang="en-US" sz="2400" dirty="0">
              <a:latin typeface="Avenir Next" panose="020B0503020202020204" pitchFamily="34" charset="0"/>
            </a:endParaRPr>
          </a:p>
        </p:txBody>
      </p:sp>
      <p:sp>
        <p:nvSpPr>
          <p:cNvPr id="9" name="TextBox 8">
            <a:extLst>
              <a:ext uri="{FF2B5EF4-FFF2-40B4-BE49-F238E27FC236}">
                <a16:creationId xmlns:a16="http://schemas.microsoft.com/office/drawing/2014/main" id="{00F33877-2215-43E6-C681-03B1AA9B3A1A}"/>
              </a:ext>
            </a:extLst>
          </p:cNvPr>
          <p:cNvSpPr txBox="1"/>
          <p:nvPr/>
        </p:nvSpPr>
        <p:spPr>
          <a:xfrm>
            <a:off x="838200" y="7027856"/>
            <a:ext cx="6296526" cy="3416320"/>
          </a:xfrm>
          <a:prstGeom prst="rect">
            <a:avLst/>
          </a:prstGeom>
          <a:noFill/>
        </p:spPr>
        <p:txBody>
          <a:bodyPr wrap="square">
            <a:spAutoFit/>
          </a:bodyPr>
          <a:lstStyle/>
          <a:p>
            <a:r>
              <a:rPr lang="en-GB" b="0" i="0" dirty="0">
                <a:effectLst/>
                <a:latin typeface="Slack-Lato"/>
              </a:rPr>
              <a:t>Plans for measurement:</a:t>
            </a:r>
            <a:br>
              <a:rPr lang="en-GB" dirty="0"/>
            </a:br>
            <a:r>
              <a:rPr lang="en-GB" b="0" i="0" dirty="0" err="1">
                <a:effectLst/>
                <a:latin typeface="Slack-Lato"/>
              </a:rPr>
              <a:t>Pions</a:t>
            </a:r>
            <a:r>
              <a:rPr lang="en-GB" b="0" i="0" dirty="0">
                <a:effectLst/>
                <a:latin typeface="Slack-Lato"/>
              </a:rPr>
              <a:t> analysis is in paper writing stage, will show the energy response for pi+ and pi- similar to the Minerva TB paper</a:t>
            </a:r>
            <a:br>
              <a:rPr lang="en-GB" dirty="0"/>
            </a:br>
            <a:r>
              <a:rPr lang="en-GB" b="0" i="0" dirty="0">
                <a:effectLst/>
                <a:latin typeface="Slack-Lato"/>
              </a:rPr>
              <a:t>Electrons are fewer in number and we are employing ML techniques to identify electrons with catastrophic energy loss in the instrumentation prior to encountering the nova detector.</a:t>
            </a:r>
            <a:br>
              <a:rPr lang="en-GB" dirty="0"/>
            </a:br>
            <a:r>
              <a:rPr lang="en-GB" b="0" i="0" dirty="0">
                <a:effectLst/>
                <a:latin typeface="Slack-Lato"/>
              </a:rPr>
              <a:t>Protons: we are measuring the quenching (Birks) parameter for protons identified using their reconstructed mass and other variables in a simple NN, and will also publish the energy response measurement for protons (and electrons)</a:t>
            </a:r>
            <a:br>
              <a:rPr lang="en-GB" dirty="0"/>
            </a:br>
            <a:r>
              <a:rPr lang="en-GB" b="0" i="0" dirty="0">
                <a:effectLst/>
                <a:latin typeface="Slack-Lato"/>
              </a:rPr>
              <a:t>We don't have enough kaons (or people!) to do anything there at the moment.</a:t>
            </a:r>
            <a:endParaRPr lang="en-US" dirty="0"/>
          </a:p>
        </p:txBody>
      </p:sp>
      <p:sp>
        <p:nvSpPr>
          <p:cNvPr id="10" name="Title 1">
            <a:extLst>
              <a:ext uri="{FF2B5EF4-FFF2-40B4-BE49-F238E27FC236}">
                <a16:creationId xmlns:a16="http://schemas.microsoft.com/office/drawing/2014/main" id="{6FADB33F-4CC8-486F-DCA1-957F77CD32E9}"/>
              </a:ext>
            </a:extLst>
          </p:cNvPr>
          <p:cNvSpPr txBox="1">
            <a:spLocks/>
          </p:cNvSpPr>
          <p:nvPr/>
        </p:nvSpPr>
        <p:spPr>
          <a:xfrm>
            <a:off x="253445" y="461277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err="1">
                <a:latin typeface="Avenir Next" panose="020B0503020202020204" pitchFamily="34" charset="0"/>
              </a:rPr>
              <a:t>Pions</a:t>
            </a:r>
            <a:endParaRPr lang="en-US" dirty="0">
              <a:latin typeface="Avenir Next" panose="020B0503020202020204" pitchFamily="34" charset="0"/>
            </a:endParaRPr>
          </a:p>
        </p:txBody>
      </p:sp>
      <mc:AlternateContent xmlns:mc="http://schemas.openxmlformats.org/markup-compatibility/2006">
        <mc:Choice xmlns:a14="http://schemas.microsoft.com/office/drawing/2010/main" Requires="a14">
          <p:sp>
            <p:nvSpPr>
              <p:cNvPr id="11" name="Content Placeholder 2">
                <a:extLst>
                  <a:ext uri="{FF2B5EF4-FFF2-40B4-BE49-F238E27FC236}">
                    <a16:creationId xmlns:a16="http://schemas.microsoft.com/office/drawing/2014/main" id="{C6C82276-5E90-2F88-F091-F30F40806D88}"/>
                  </a:ext>
                </a:extLst>
              </p:cNvPr>
              <p:cNvSpPr txBox="1">
                <a:spLocks/>
              </p:cNvSpPr>
              <p:nvPr/>
            </p:nvSpPr>
            <p:spPr>
              <a:xfrm>
                <a:off x="670249" y="5882672"/>
                <a:ext cx="10683551" cy="216629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400" dirty="0">
                    <a:latin typeface="Avenir Next" panose="020B0503020202020204" pitchFamily="34" charset="0"/>
                  </a:rPr>
                  <a:t>Energy response for </a:t>
                </a:r>
                <a14:m>
                  <m:oMath xmlns:m="http://schemas.openxmlformats.org/officeDocument/2006/math">
                    <m:sSup>
                      <m:sSupPr>
                        <m:ctrlPr>
                          <a:rPr lang="en-GB" sz="2400" b="0" i="1" smtClean="0">
                            <a:latin typeface="Cambria Math" panose="02040503050406030204" pitchFamily="18" charset="0"/>
                            <a:sym typeface="Wingdings" pitchFamily="2" charset="2"/>
                          </a:rPr>
                        </m:ctrlPr>
                      </m:sSupPr>
                      <m:e>
                        <m:r>
                          <m:rPr>
                            <m:sty m:val="p"/>
                          </m:rPr>
                          <a:rPr lang="en-GB" sz="2400" b="0" i="0" smtClean="0">
                            <a:latin typeface="Cambria Math" panose="02040503050406030204" pitchFamily="18" charset="0"/>
                            <a:sym typeface="Wingdings" pitchFamily="2" charset="2"/>
                          </a:rPr>
                          <m:t>π</m:t>
                        </m:r>
                      </m:e>
                      <m:sup>
                        <m:r>
                          <a:rPr lang="en-GB" sz="2400" b="0" i="0" smtClean="0">
                            <a:latin typeface="Cambria Math" panose="02040503050406030204" pitchFamily="18" charset="0"/>
                            <a:sym typeface="Wingdings" pitchFamily="2" charset="2"/>
                          </a:rPr>
                          <m:t>+</m:t>
                        </m:r>
                      </m:sup>
                    </m:sSup>
                  </m:oMath>
                </a14:m>
                <a:r>
                  <a:rPr lang="en-GB" sz="2400" dirty="0">
                    <a:latin typeface="Avenir Next" panose="020B0503020202020204" pitchFamily="34" charset="0"/>
                  </a:rPr>
                  <a:t> and </a:t>
                </a:r>
                <a14:m>
                  <m:oMath xmlns:m="http://schemas.openxmlformats.org/officeDocument/2006/math">
                    <m:sSup>
                      <m:sSupPr>
                        <m:ctrlPr>
                          <a:rPr lang="en-GB" sz="2400" i="1">
                            <a:latin typeface="Cambria Math" panose="02040503050406030204" pitchFamily="18" charset="0"/>
                            <a:sym typeface="Wingdings" pitchFamily="2" charset="2"/>
                          </a:rPr>
                        </m:ctrlPr>
                      </m:sSupPr>
                      <m:e>
                        <m:r>
                          <m:rPr>
                            <m:sty m:val="p"/>
                          </m:rPr>
                          <a:rPr lang="en-GB" sz="2400">
                            <a:latin typeface="Cambria Math" panose="02040503050406030204" pitchFamily="18" charset="0"/>
                            <a:sym typeface="Wingdings" pitchFamily="2" charset="2"/>
                          </a:rPr>
                          <m:t>π</m:t>
                        </m:r>
                      </m:e>
                      <m:sup>
                        <m:r>
                          <a:rPr lang="en-GB" sz="2400" b="0" i="0" smtClean="0">
                            <a:latin typeface="Cambria Math" panose="02040503050406030204" pitchFamily="18" charset="0"/>
                            <a:sym typeface="Wingdings" pitchFamily="2" charset="2"/>
                          </a:rPr>
                          <m:t>−</m:t>
                        </m:r>
                      </m:sup>
                    </m:sSup>
                  </m:oMath>
                </a14:m>
                <a:r>
                  <a:rPr lang="en-GB" sz="2400" dirty="0">
                    <a:latin typeface="Avenir Next" panose="020B0503020202020204" pitchFamily="34" charset="0"/>
                  </a:rPr>
                  <a:t> </a:t>
                </a:r>
                <a:endParaRPr lang="en-US" sz="2400" dirty="0">
                  <a:latin typeface="Avenir Next" panose="020B0503020202020204" pitchFamily="34" charset="0"/>
                </a:endParaRPr>
              </a:p>
              <a:p>
                <a:pPr marL="0" indent="0">
                  <a:buFont typeface="Arial" panose="020B0604020202020204" pitchFamily="34" charset="0"/>
                  <a:buNone/>
                </a:pPr>
                <a:endParaRPr lang="en-US" sz="2400" dirty="0">
                  <a:latin typeface="Avenir Next" panose="020B0503020202020204" pitchFamily="34" charset="0"/>
                </a:endParaRPr>
              </a:p>
              <a:p>
                <a:pPr marL="0" indent="0">
                  <a:buFont typeface="Arial" panose="020B0604020202020204" pitchFamily="34" charset="0"/>
                  <a:buNone/>
                </a:pPr>
                <a:endParaRPr lang="en-US" sz="2400" dirty="0">
                  <a:latin typeface="Avenir Next" panose="020B0503020202020204" pitchFamily="34" charset="0"/>
                </a:endParaRPr>
              </a:p>
              <a:p>
                <a:pPr marL="0" indent="0">
                  <a:buFont typeface="Arial" panose="020B0604020202020204" pitchFamily="34" charset="0"/>
                  <a:buNone/>
                </a:pPr>
                <a:endParaRPr lang="en-US" sz="2400" dirty="0">
                  <a:latin typeface="Avenir Next" panose="020B0503020202020204" pitchFamily="34" charset="0"/>
                </a:endParaRPr>
              </a:p>
              <a:p>
                <a:pPr marL="0" indent="0">
                  <a:buFont typeface="Arial" panose="020B0604020202020204" pitchFamily="34" charset="0"/>
                  <a:buNone/>
                </a:pPr>
                <a:endParaRPr lang="en-US" sz="2400" dirty="0">
                  <a:latin typeface="Avenir Next" panose="020B0503020202020204" pitchFamily="34" charset="0"/>
                </a:endParaRPr>
              </a:p>
              <a:p>
                <a:pPr marL="0" indent="0">
                  <a:buFont typeface="Arial" panose="020B0604020202020204" pitchFamily="34" charset="0"/>
                  <a:buNone/>
                </a:pPr>
                <a:endParaRPr lang="en-US" sz="2400" dirty="0">
                  <a:latin typeface="Avenir Next" panose="020B0503020202020204" pitchFamily="34" charset="0"/>
                </a:endParaRPr>
              </a:p>
            </p:txBody>
          </p:sp>
        </mc:Choice>
        <mc:Fallback>
          <p:sp>
            <p:nvSpPr>
              <p:cNvPr id="11" name="Content Placeholder 2">
                <a:extLst>
                  <a:ext uri="{FF2B5EF4-FFF2-40B4-BE49-F238E27FC236}">
                    <a16:creationId xmlns:a16="http://schemas.microsoft.com/office/drawing/2014/main" id="{C6C82276-5E90-2F88-F091-F30F40806D88}"/>
                  </a:ext>
                </a:extLst>
              </p:cNvPr>
              <p:cNvSpPr txBox="1">
                <a:spLocks noRot="1" noChangeAspect="1" noMove="1" noResize="1" noEditPoints="1" noAdjustHandles="1" noChangeArrowheads="1" noChangeShapeType="1" noTextEdit="1"/>
              </p:cNvSpPr>
              <p:nvPr/>
            </p:nvSpPr>
            <p:spPr>
              <a:xfrm>
                <a:off x="670249" y="5882672"/>
                <a:ext cx="10683551" cy="2166290"/>
              </a:xfrm>
              <a:prstGeom prst="rect">
                <a:avLst/>
              </a:prstGeom>
              <a:blipFill>
                <a:blip r:embed="rId2"/>
                <a:stretch>
                  <a:fillRect l="-712" t="-4094"/>
                </a:stretch>
              </a:blipFill>
            </p:spPr>
            <p:txBody>
              <a:bodyPr/>
              <a:lstStyle/>
              <a:p>
                <a:r>
                  <a:rPr lang="en-US">
                    <a:noFill/>
                  </a:rPr>
                  <a:t> </a:t>
                </a:r>
              </a:p>
            </p:txBody>
          </p:sp>
        </mc:Fallback>
      </mc:AlternateContent>
      <p:pic>
        <p:nvPicPr>
          <p:cNvPr id="12" name="Picture 11">
            <a:extLst>
              <a:ext uri="{FF2B5EF4-FFF2-40B4-BE49-F238E27FC236}">
                <a16:creationId xmlns:a16="http://schemas.microsoft.com/office/drawing/2014/main" id="{C6FA5B3A-A4ED-B630-2B17-30BC90390725}"/>
              </a:ext>
            </a:extLst>
          </p:cNvPr>
          <p:cNvPicPr>
            <a:picLocks noChangeAspect="1"/>
          </p:cNvPicPr>
          <p:nvPr/>
        </p:nvPicPr>
        <p:blipFill rotWithShape="1">
          <a:blip r:embed="rId3"/>
          <a:srcRect r="50000"/>
          <a:stretch/>
        </p:blipFill>
        <p:spPr>
          <a:xfrm>
            <a:off x="5730240" y="4379233"/>
            <a:ext cx="3648891" cy="2478767"/>
          </a:xfrm>
          <a:prstGeom prst="rect">
            <a:avLst/>
          </a:prstGeom>
        </p:spPr>
      </p:pic>
      <p:sp>
        <p:nvSpPr>
          <p:cNvPr id="14" name="TextBox 13">
            <a:extLst>
              <a:ext uri="{FF2B5EF4-FFF2-40B4-BE49-F238E27FC236}">
                <a16:creationId xmlns:a16="http://schemas.microsoft.com/office/drawing/2014/main" id="{7B95935F-C7A1-C998-DAF1-67A508EAFEFB}"/>
              </a:ext>
            </a:extLst>
          </p:cNvPr>
          <p:cNvSpPr txBox="1"/>
          <p:nvPr/>
        </p:nvSpPr>
        <p:spPr>
          <a:xfrm>
            <a:off x="9141823" y="4529451"/>
            <a:ext cx="6100354" cy="861774"/>
          </a:xfrm>
          <a:prstGeom prst="rect">
            <a:avLst/>
          </a:prstGeom>
          <a:noFill/>
        </p:spPr>
        <p:txBody>
          <a:bodyPr wrap="square">
            <a:spAutoFit/>
          </a:bodyPr>
          <a:lstStyle/>
          <a:p>
            <a:r>
              <a:rPr lang="en-GB" sz="1600" dirty="0" err="1">
                <a:latin typeface="Avenir Next" panose="020B0503020202020204" pitchFamily="34" charset="0"/>
              </a:rPr>
              <a:t>MINERvA</a:t>
            </a:r>
            <a:r>
              <a:rPr lang="en-GB" sz="1600" dirty="0">
                <a:latin typeface="Avenir Next" panose="020B0503020202020204" pitchFamily="34" charset="0"/>
              </a:rPr>
              <a:t> </a:t>
            </a:r>
          </a:p>
          <a:p>
            <a:r>
              <a:rPr lang="en-US" sz="1600" dirty="0">
                <a:hlinkClick r:id="rId4"/>
              </a:rPr>
              <a:t>https://arxiv.org/abs/1501.06431</a:t>
            </a:r>
            <a:endParaRPr lang="en-GB" sz="1600" dirty="0">
              <a:latin typeface="Avenir Next" panose="020B0503020202020204" pitchFamily="34" charset="0"/>
            </a:endParaRPr>
          </a:p>
          <a:p>
            <a:endParaRPr lang="en-US" sz="1600" dirty="0"/>
          </a:p>
        </p:txBody>
      </p:sp>
    </p:spTree>
    <p:extLst>
      <p:ext uri="{BB962C8B-B14F-4D97-AF65-F5344CB8AC3E}">
        <p14:creationId xmlns:p14="http://schemas.microsoft.com/office/powerpoint/2010/main" val="26886515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687F00-7E07-24D1-B512-5BD29DC607F9}"/>
            </a:ext>
          </a:extLst>
        </p:cNvPr>
        <p:cNvGrpSpPr/>
        <p:nvPr/>
      </p:nvGrpSpPr>
      <p:grpSpPr>
        <a:xfrm>
          <a:off x="0" y="0"/>
          <a:ext cx="0" cy="0"/>
          <a:chOff x="0" y="0"/>
          <a:chExt cx="0" cy="0"/>
        </a:xfrm>
      </p:grpSpPr>
      <p:sp>
        <p:nvSpPr>
          <p:cNvPr id="5" name="Rounded Rectangle 4">
            <a:extLst>
              <a:ext uri="{FF2B5EF4-FFF2-40B4-BE49-F238E27FC236}">
                <a16:creationId xmlns:a16="http://schemas.microsoft.com/office/drawing/2014/main" id="{1DCC7893-E3E2-24EC-0DBA-0D4675EC438F}"/>
              </a:ext>
            </a:extLst>
          </p:cNvPr>
          <p:cNvSpPr/>
          <p:nvPr/>
        </p:nvSpPr>
        <p:spPr>
          <a:xfrm>
            <a:off x="8527796" y="1445653"/>
            <a:ext cx="2606549" cy="2458942"/>
          </a:xfrm>
          <a:prstGeom prst="roundRect">
            <a:avLst/>
          </a:prstGeom>
          <a:noFill/>
          <a:ln w="73025">
            <a:solidFill>
              <a:srgbClr val="D4124F">
                <a:alpha val="29791"/>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0FA15A0-E2BC-E4B0-F366-D7240EFBFBE9}"/>
              </a:ext>
            </a:extLst>
          </p:cNvPr>
          <p:cNvSpPr>
            <a:spLocks noGrp="1"/>
          </p:cNvSpPr>
          <p:nvPr>
            <p:ph type="title"/>
          </p:nvPr>
        </p:nvSpPr>
        <p:spPr>
          <a:xfrm>
            <a:off x="380445" y="116586"/>
            <a:ext cx="10515600" cy="1325563"/>
          </a:xfrm>
        </p:spPr>
        <p:txBody>
          <a:bodyPr>
            <a:normAutofit/>
          </a:bodyPr>
          <a:lstStyle/>
          <a:p>
            <a:r>
              <a:rPr lang="en-US" sz="4000">
                <a:latin typeface="Avenir Next" panose="020B0503020202020204" pitchFamily="34" charset="0"/>
              </a:rPr>
              <a:t>The </a:t>
            </a:r>
            <a:r>
              <a:rPr lang="en-US" sz="4000" err="1">
                <a:latin typeface="Avenir Next" panose="020B0503020202020204" pitchFamily="34" charset="0"/>
              </a:rPr>
              <a:t>NOvA</a:t>
            </a:r>
            <a:r>
              <a:rPr lang="en-US" sz="4000">
                <a:latin typeface="Avenir Next" panose="020B0503020202020204" pitchFamily="34" charset="0"/>
              </a:rPr>
              <a:t> Experiment</a:t>
            </a:r>
          </a:p>
        </p:txBody>
      </p:sp>
      <p:pic>
        <p:nvPicPr>
          <p:cNvPr id="10" name="Picture 9">
            <a:extLst>
              <a:ext uri="{FF2B5EF4-FFF2-40B4-BE49-F238E27FC236}">
                <a16:creationId xmlns:a16="http://schemas.microsoft.com/office/drawing/2014/main" id="{FAE67484-29C0-988E-79E3-8677300A9ED8}"/>
              </a:ext>
            </a:extLst>
          </p:cNvPr>
          <p:cNvPicPr>
            <a:picLocks noChangeAspect="1"/>
          </p:cNvPicPr>
          <p:nvPr/>
        </p:nvPicPr>
        <p:blipFill>
          <a:blip r:embed="rId3"/>
          <a:stretch>
            <a:fillRect/>
          </a:stretch>
        </p:blipFill>
        <p:spPr>
          <a:xfrm>
            <a:off x="337869" y="1152240"/>
            <a:ext cx="6384402" cy="1789430"/>
          </a:xfrm>
          <a:prstGeom prst="rect">
            <a:avLst/>
          </a:prstGeom>
        </p:spPr>
      </p:pic>
      <p:sp>
        <p:nvSpPr>
          <p:cNvPr id="11" name="Slide Number Placeholder 10">
            <a:extLst>
              <a:ext uri="{FF2B5EF4-FFF2-40B4-BE49-F238E27FC236}">
                <a16:creationId xmlns:a16="http://schemas.microsoft.com/office/drawing/2014/main" id="{CE85F17E-FC35-3AEA-EE28-B3AD39EBDABF}"/>
              </a:ext>
            </a:extLst>
          </p:cNvPr>
          <p:cNvSpPr>
            <a:spLocks noGrp="1"/>
          </p:cNvSpPr>
          <p:nvPr>
            <p:ph type="sldNum" sz="quarter" idx="12"/>
          </p:nvPr>
        </p:nvSpPr>
        <p:spPr/>
        <p:txBody>
          <a:bodyPr/>
          <a:lstStyle/>
          <a:p>
            <a:fld id="{93449C41-28D8-214C-95E9-2FFE65FC1517}" type="slidenum">
              <a:rPr lang="en-US" smtClean="0"/>
              <a:t>4</a:t>
            </a:fld>
            <a:endParaRPr lang="en-US"/>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115948BC-4A8D-00E3-CB91-C2040DD30130}"/>
                  </a:ext>
                </a:extLst>
              </p:cNvPr>
              <p:cNvSpPr txBox="1"/>
              <p:nvPr/>
            </p:nvSpPr>
            <p:spPr>
              <a:xfrm>
                <a:off x="694380" y="3143823"/>
                <a:ext cx="2367858" cy="945643"/>
              </a:xfrm>
              <a:prstGeom prst="rect">
                <a:avLst/>
              </a:prstGeom>
              <a:noFill/>
            </p:spPr>
            <p:txBody>
              <a:bodyPr wrap="square">
                <a:spAutoFit/>
              </a:bodyPr>
              <a:lstStyle/>
              <a:p>
                <a:r>
                  <a:rPr lang="en-GB" b="0" dirty="0">
                    <a:latin typeface="Avenir Next" panose="020B0503020202020204" pitchFamily="34" charset="0"/>
                  </a:rPr>
                  <a:t>Observe:</a:t>
                </a:r>
              </a:p>
              <a:p>
                <a:pPr marL="285750" indent="-285750">
                  <a:buFont typeface="Arial" panose="020B0604020202020204" pitchFamily="34" charset="0"/>
                  <a:buChar char="•"/>
                </a:pPr>
                <a14:m>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𝜈</m:t>
                        </m:r>
                      </m:e>
                      <m:sub>
                        <m:r>
                          <a:rPr lang="en-GB" b="0" i="1" smtClean="0">
                            <a:latin typeface="Cambria Math" panose="02040503050406030204" pitchFamily="18" charset="0"/>
                          </a:rPr>
                          <m:t>𝜇</m:t>
                        </m:r>
                      </m:sub>
                    </m:sSub>
                  </m:oMath>
                </a14:m>
                <a:r>
                  <a:rPr lang="en-US" dirty="0"/>
                  <a:t> </a:t>
                </a:r>
                <a:r>
                  <a:rPr lang="en-US" dirty="0">
                    <a:latin typeface="Avenir Next" panose="020B0503020202020204" pitchFamily="34" charset="0"/>
                  </a:rPr>
                  <a:t>disappearance.</a:t>
                </a:r>
              </a:p>
              <a:p>
                <a:pPr marL="285750" indent="-285750">
                  <a:buFont typeface="Arial" panose="020B0604020202020204" pitchFamily="34" charset="0"/>
                  <a:buChar char="•"/>
                </a:pPr>
                <a14:m>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𝜈</m:t>
                        </m:r>
                      </m:e>
                      <m:sub>
                        <m:r>
                          <a:rPr lang="en-GB" b="0" i="1" smtClean="0">
                            <a:latin typeface="Cambria Math" panose="02040503050406030204" pitchFamily="18" charset="0"/>
                          </a:rPr>
                          <m:t>𝑒</m:t>
                        </m:r>
                      </m:sub>
                    </m:sSub>
                  </m:oMath>
                </a14:m>
                <a:r>
                  <a:rPr lang="en-US" dirty="0"/>
                  <a:t> </a:t>
                </a:r>
                <a:r>
                  <a:rPr lang="en-US" dirty="0">
                    <a:latin typeface="Avenir Next" panose="020B0503020202020204" pitchFamily="34" charset="0"/>
                  </a:rPr>
                  <a:t>appearance.</a:t>
                </a:r>
              </a:p>
            </p:txBody>
          </p:sp>
        </mc:Choice>
        <mc:Fallback xmlns="">
          <p:sp>
            <p:nvSpPr>
              <p:cNvPr id="6" name="TextBox 5">
                <a:extLst>
                  <a:ext uri="{FF2B5EF4-FFF2-40B4-BE49-F238E27FC236}">
                    <a16:creationId xmlns:a16="http://schemas.microsoft.com/office/drawing/2014/main" id="{115948BC-4A8D-00E3-CB91-C2040DD30130}"/>
                  </a:ext>
                </a:extLst>
              </p:cNvPr>
              <p:cNvSpPr txBox="1">
                <a:spLocks noRot="1" noChangeAspect="1" noMove="1" noResize="1" noEditPoints="1" noAdjustHandles="1" noChangeArrowheads="1" noChangeShapeType="1" noTextEdit="1"/>
              </p:cNvSpPr>
              <p:nvPr/>
            </p:nvSpPr>
            <p:spPr>
              <a:xfrm>
                <a:off x="694380" y="3143823"/>
                <a:ext cx="2367858" cy="945643"/>
              </a:xfrm>
              <a:prstGeom prst="rect">
                <a:avLst/>
              </a:prstGeom>
              <a:blipFill>
                <a:blip r:embed="rId4"/>
                <a:stretch>
                  <a:fillRect l="-2139" t="-2632" r="-1070" b="-9211"/>
                </a:stretch>
              </a:blipFill>
            </p:spPr>
            <p:txBody>
              <a:bodyPr/>
              <a:lstStyle/>
              <a:p>
                <a:r>
                  <a:rPr lang="en-US">
                    <a:noFill/>
                  </a:rPr>
                  <a:t> </a:t>
                </a:r>
              </a:p>
            </p:txBody>
          </p:sp>
        </mc:Fallback>
      </mc:AlternateContent>
      <p:pic>
        <p:nvPicPr>
          <p:cNvPr id="13" name="Picture 12">
            <a:extLst>
              <a:ext uri="{FF2B5EF4-FFF2-40B4-BE49-F238E27FC236}">
                <a16:creationId xmlns:a16="http://schemas.microsoft.com/office/drawing/2014/main" id="{F4D9C8DB-AD4D-C325-7A4B-B6E16BDC1528}"/>
              </a:ext>
            </a:extLst>
          </p:cNvPr>
          <p:cNvPicPr>
            <a:picLocks noChangeAspect="1"/>
          </p:cNvPicPr>
          <p:nvPr/>
        </p:nvPicPr>
        <p:blipFill rotWithShape="1">
          <a:blip r:embed="rId5">
            <a:alphaModFix amt="30000"/>
          </a:blip>
          <a:srcRect t="20547"/>
          <a:stretch/>
        </p:blipFill>
        <p:spPr>
          <a:xfrm>
            <a:off x="8818420" y="2043466"/>
            <a:ext cx="2077810" cy="1296155"/>
          </a:xfrm>
          <a:prstGeom prst="rect">
            <a:avLst/>
          </a:prstGeom>
        </p:spPr>
      </p:pic>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B61BCD1B-A7D9-C731-9CC7-04AD58853620}"/>
                  </a:ext>
                </a:extLst>
              </p:cNvPr>
              <p:cNvSpPr txBox="1"/>
              <p:nvPr/>
            </p:nvSpPr>
            <p:spPr>
              <a:xfrm>
                <a:off x="8924556" y="1662547"/>
                <a:ext cx="1865538" cy="369332"/>
              </a:xfrm>
              <a:prstGeom prst="rect">
                <a:avLst/>
              </a:prstGeom>
              <a:noFill/>
            </p:spPr>
            <p:txBody>
              <a:bodyPr wrap="square">
                <a:spAutoFit/>
              </a:bodyPr>
              <a:lstStyle/>
              <a:p>
                <a:r>
                  <a:rPr lang="en-GB" dirty="0">
                    <a:solidFill>
                      <a:schemeClr val="tx1">
                        <a:alpha val="30000"/>
                      </a:schemeClr>
                    </a:solidFill>
                    <a:latin typeface="Avenir Next" panose="020B0503020202020204" pitchFamily="34" charset="0"/>
                  </a:rPr>
                  <a:t>Is </a:t>
                </a:r>
                <a14:m>
                  <m:oMath xmlns:m="http://schemas.openxmlformats.org/officeDocument/2006/math">
                    <m:sSub>
                      <m:sSubPr>
                        <m:ctrlPr>
                          <a:rPr lang="en-GB" b="0" i="1" smtClean="0">
                            <a:solidFill>
                              <a:schemeClr val="tx1">
                                <a:alpha val="30000"/>
                              </a:schemeClr>
                            </a:solidFill>
                            <a:latin typeface="Cambria Math" panose="02040503050406030204" pitchFamily="18" charset="0"/>
                          </a:rPr>
                        </m:ctrlPr>
                      </m:sSubPr>
                      <m:e>
                        <m:r>
                          <a:rPr lang="en-GB" b="0" i="1" smtClean="0">
                            <a:solidFill>
                              <a:schemeClr val="tx1">
                                <a:alpha val="30000"/>
                              </a:schemeClr>
                            </a:solidFill>
                            <a:latin typeface="Cambria Math" panose="02040503050406030204" pitchFamily="18" charset="0"/>
                          </a:rPr>
                          <m:t>𝜃</m:t>
                        </m:r>
                      </m:e>
                      <m:sub>
                        <m:r>
                          <a:rPr lang="en-GB" b="0" i="1" smtClean="0">
                            <a:solidFill>
                              <a:schemeClr val="tx1">
                                <a:alpha val="30000"/>
                              </a:schemeClr>
                            </a:solidFill>
                            <a:latin typeface="Cambria Math" panose="02040503050406030204" pitchFamily="18" charset="0"/>
                          </a:rPr>
                          <m:t>23</m:t>
                        </m:r>
                      </m:sub>
                    </m:sSub>
                  </m:oMath>
                </a14:m>
                <a:r>
                  <a:rPr lang="en-US" dirty="0">
                    <a:solidFill>
                      <a:schemeClr val="tx1">
                        <a:alpha val="30000"/>
                      </a:schemeClr>
                    </a:solidFill>
                  </a:rPr>
                  <a:t> maximal?</a:t>
                </a:r>
              </a:p>
            </p:txBody>
          </p:sp>
        </mc:Choice>
        <mc:Fallback xmlns="">
          <p:sp>
            <p:nvSpPr>
              <p:cNvPr id="15" name="TextBox 14">
                <a:extLst>
                  <a:ext uri="{FF2B5EF4-FFF2-40B4-BE49-F238E27FC236}">
                    <a16:creationId xmlns:a16="http://schemas.microsoft.com/office/drawing/2014/main" id="{B61BCD1B-A7D9-C731-9CC7-04AD58853620}"/>
                  </a:ext>
                </a:extLst>
              </p:cNvPr>
              <p:cNvSpPr txBox="1">
                <a:spLocks noRot="1" noChangeAspect="1" noMove="1" noResize="1" noEditPoints="1" noAdjustHandles="1" noChangeArrowheads="1" noChangeShapeType="1" noTextEdit="1"/>
              </p:cNvSpPr>
              <p:nvPr/>
            </p:nvSpPr>
            <p:spPr>
              <a:xfrm>
                <a:off x="8924556" y="1662547"/>
                <a:ext cx="1865538" cy="369332"/>
              </a:xfrm>
              <a:prstGeom prst="rect">
                <a:avLst/>
              </a:prstGeom>
              <a:blipFill>
                <a:blip r:embed="rId6"/>
                <a:stretch>
                  <a:fillRect l="-2703" t="-13793" b="-2758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311ED5B1-453B-93F7-7C62-5AED6B1DCBE5}"/>
                  </a:ext>
                </a:extLst>
              </p:cNvPr>
              <p:cNvSpPr txBox="1"/>
              <p:nvPr/>
            </p:nvSpPr>
            <p:spPr>
              <a:xfrm>
                <a:off x="9071172" y="3315924"/>
                <a:ext cx="1572305" cy="391646"/>
              </a:xfrm>
              <a:prstGeom prst="rect">
                <a:avLst/>
              </a:prstGeom>
              <a:noFill/>
            </p:spPr>
            <p:txBody>
              <a:bodyPr wrap="square">
                <a:spAutoFit/>
              </a:bodyPr>
              <a:lstStyle/>
              <a:p>
                <a:pPr algn="ctr"/>
                <a14:m>
                  <m:oMath xmlns:m="http://schemas.openxmlformats.org/officeDocument/2006/math">
                    <m:sSub>
                      <m:sSubPr>
                        <m:ctrlPr>
                          <a:rPr lang="en-GB" b="0" i="1" smtClean="0">
                            <a:solidFill>
                              <a:schemeClr val="tx1">
                                <a:alpha val="30000"/>
                              </a:schemeClr>
                            </a:solidFill>
                            <a:latin typeface="Cambria Math" panose="02040503050406030204" pitchFamily="18" charset="0"/>
                          </a:rPr>
                        </m:ctrlPr>
                      </m:sSubPr>
                      <m:e>
                        <m:r>
                          <a:rPr lang="en-GB" b="0" i="1" smtClean="0">
                            <a:solidFill>
                              <a:schemeClr val="tx1">
                                <a:alpha val="30000"/>
                              </a:schemeClr>
                            </a:solidFill>
                            <a:latin typeface="Cambria Math" panose="02040503050406030204" pitchFamily="18" charset="0"/>
                          </a:rPr>
                          <m:t>𝜈</m:t>
                        </m:r>
                      </m:e>
                      <m:sub>
                        <m:r>
                          <a:rPr lang="en-GB" b="0" i="1" smtClean="0">
                            <a:solidFill>
                              <a:schemeClr val="tx1">
                                <a:alpha val="30000"/>
                              </a:schemeClr>
                            </a:solidFill>
                            <a:latin typeface="Cambria Math" panose="02040503050406030204" pitchFamily="18" charset="0"/>
                          </a:rPr>
                          <m:t>𝜇</m:t>
                        </m:r>
                      </m:sub>
                    </m:sSub>
                    <m:r>
                      <a:rPr lang="en-GB" b="0" i="1" smtClean="0">
                        <a:solidFill>
                          <a:schemeClr val="tx1">
                            <a:alpha val="30000"/>
                          </a:schemeClr>
                        </a:solidFill>
                        <a:latin typeface="Cambria Math" panose="02040503050406030204" pitchFamily="18" charset="0"/>
                      </a:rPr>
                      <m:t>=</m:t>
                    </m:r>
                    <m:sSub>
                      <m:sSubPr>
                        <m:ctrlPr>
                          <a:rPr lang="en-GB" b="0" i="1" smtClean="0">
                            <a:solidFill>
                              <a:schemeClr val="tx1">
                                <a:alpha val="30000"/>
                              </a:schemeClr>
                            </a:solidFill>
                            <a:latin typeface="Cambria Math" panose="02040503050406030204" pitchFamily="18" charset="0"/>
                          </a:rPr>
                        </m:ctrlPr>
                      </m:sSubPr>
                      <m:e>
                        <m:r>
                          <a:rPr lang="en-GB" b="0" i="1" smtClean="0">
                            <a:solidFill>
                              <a:schemeClr val="tx1">
                                <a:alpha val="30000"/>
                              </a:schemeClr>
                            </a:solidFill>
                            <a:latin typeface="Cambria Math" panose="02040503050406030204" pitchFamily="18" charset="0"/>
                          </a:rPr>
                          <m:t>𝜈</m:t>
                        </m:r>
                      </m:e>
                      <m:sub>
                        <m:r>
                          <a:rPr lang="en-GB" b="0" i="1" smtClean="0">
                            <a:solidFill>
                              <a:schemeClr val="tx1">
                                <a:alpha val="30000"/>
                              </a:schemeClr>
                            </a:solidFill>
                            <a:latin typeface="Cambria Math" panose="02040503050406030204" pitchFamily="18" charset="0"/>
                          </a:rPr>
                          <m:t>𝜏</m:t>
                        </m:r>
                      </m:sub>
                    </m:sSub>
                    <m:r>
                      <a:rPr lang="en-GB" b="0" i="1" smtClean="0">
                        <a:solidFill>
                          <a:schemeClr val="tx1">
                            <a:alpha val="30000"/>
                          </a:schemeClr>
                        </a:solidFill>
                        <a:latin typeface="Cambria Math" panose="02040503050406030204" pitchFamily="18" charset="0"/>
                      </a:rPr>
                      <m:t> </m:t>
                    </m:r>
                    <m:r>
                      <m:rPr>
                        <m:sty m:val="p"/>
                      </m:rPr>
                      <a:rPr lang="en-GB" b="0" i="0" smtClean="0">
                        <a:solidFill>
                          <a:schemeClr val="tx1">
                            <a:alpha val="30000"/>
                          </a:schemeClr>
                        </a:solidFill>
                        <a:latin typeface="Cambria Math" panose="02040503050406030204" pitchFamily="18" charset="0"/>
                      </a:rPr>
                      <m:t>in</m:t>
                    </m:r>
                    <m:r>
                      <a:rPr lang="en-GB" b="0" i="1" smtClean="0">
                        <a:solidFill>
                          <a:schemeClr val="tx1">
                            <a:alpha val="30000"/>
                          </a:schemeClr>
                        </a:solidFill>
                        <a:latin typeface="Cambria Math" panose="02040503050406030204" pitchFamily="18" charset="0"/>
                      </a:rPr>
                      <m:t> </m:t>
                    </m:r>
                    <m:sSub>
                      <m:sSubPr>
                        <m:ctrlPr>
                          <a:rPr lang="en-GB" b="0" i="1" smtClean="0">
                            <a:solidFill>
                              <a:schemeClr val="tx1">
                                <a:alpha val="30000"/>
                              </a:schemeClr>
                            </a:solidFill>
                            <a:latin typeface="Cambria Math" panose="02040503050406030204" pitchFamily="18" charset="0"/>
                          </a:rPr>
                        </m:ctrlPr>
                      </m:sSubPr>
                      <m:e>
                        <m:r>
                          <a:rPr lang="en-GB" b="0" i="1" smtClean="0">
                            <a:solidFill>
                              <a:schemeClr val="tx1">
                                <a:alpha val="30000"/>
                              </a:schemeClr>
                            </a:solidFill>
                            <a:latin typeface="Cambria Math" panose="02040503050406030204" pitchFamily="18" charset="0"/>
                          </a:rPr>
                          <m:t>𝜈</m:t>
                        </m:r>
                      </m:e>
                      <m:sub>
                        <m:r>
                          <a:rPr lang="en-GB" b="0" i="1" smtClean="0">
                            <a:solidFill>
                              <a:schemeClr val="tx1">
                                <a:alpha val="30000"/>
                              </a:schemeClr>
                            </a:solidFill>
                            <a:latin typeface="Cambria Math" panose="02040503050406030204" pitchFamily="18" charset="0"/>
                          </a:rPr>
                          <m:t>3</m:t>
                        </m:r>
                      </m:sub>
                    </m:sSub>
                    <m:r>
                      <a:rPr lang="en-GB" b="0" i="1" smtClean="0">
                        <a:solidFill>
                          <a:schemeClr val="tx1">
                            <a:alpha val="30000"/>
                          </a:schemeClr>
                        </a:solidFill>
                        <a:latin typeface="Cambria Math" panose="02040503050406030204" pitchFamily="18" charset="0"/>
                      </a:rPr>
                      <m:t>?</m:t>
                    </m:r>
                  </m:oMath>
                </a14:m>
                <a:r>
                  <a:rPr lang="en-US" dirty="0">
                    <a:solidFill>
                      <a:schemeClr val="tx1">
                        <a:alpha val="30000"/>
                      </a:schemeClr>
                    </a:solidFill>
                    <a:latin typeface="Avenir Next" panose="020B0503020202020204" pitchFamily="34" charset="0"/>
                  </a:rPr>
                  <a:t> </a:t>
                </a:r>
              </a:p>
            </p:txBody>
          </p:sp>
        </mc:Choice>
        <mc:Fallback xmlns="">
          <p:sp>
            <p:nvSpPr>
              <p:cNvPr id="19" name="TextBox 18">
                <a:extLst>
                  <a:ext uri="{FF2B5EF4-FFF2-40B4-BE49-F238E27FC236}">
                    <a16:creationId xmlns:a16="http://schemas.microsoft.com/office/drawing/2014/main" id="{311ED5B1-453B-93F7-7C62-5AED6B1DCBE5}"/>
                  </a:ext>
                </a:extLst>
              </p:cNvPr>
              <p:cNvSpPr txBox="1">
                <a:spLocks noRot="1" noChangeAspect="1" noMove="1" noResize="1" noEditPoints="1" noAdjustHandles="1" noChangeArrowheads="1" noChangeShapeType="1" noTextEdit="1"/>
              </p:cNvSpPr>
              <p:nvPr/>
            </p:nvSpPr>
            <p:spPr>
              <a:xfrm>
                <a:off x="9071172" y="3315924"/>
                <a:ext cx="1572305" cy="391646"/>
              </a:xfrm>
              <a:prstGeom prst="rect">
                <a:avLst/>
              </a:prstGeom>
              <a:blipFill>
                <a:blip r:embed="rId7"/>
                <a:stretch>
                  <a:fillRect b="-9677"/>
                </a:stretch>
              </a:blipFill>
            </p:spPr>
            <p:txBody>
              <a:bodyPr/>
              <a:lstStyle/>
              <a:p>
                <a:r>
                  <a:rPr lang="en-US">
                    <a:noFill/>
                  </a:rPr>
                  <a:t> </a:t>
                </a:r>
              </a:p>
            </p:txBody>
          </p:sp>
        </mc:Fallback>
      </mc:AlternateContent>
      <p:grpSp>
        <p:nvGrpSpPr>
          <p:cNvPr id="39" name="Group 38">
            <a:extLst>
              <a:ext uri="{FF2B5EF4-FFF2-40B4-BE49-F238E27FC236}">
                <a16:creationId xmlns:a16="http://schemas.microsoft.com/office/drawing/2014/main" id="{058A42CD-F19B-32CB-97EC-1BBD677BD4BA}"/>
              </a:ext>
            </a:extLst>
          </p:cNvPr>
          <p:cNvGrpSpPr/>
          <p:nvPr/>
        </p:nvGrpSpPr>
        <p:grpSpPr>
          <a:xfrm>
            <a:off x="4030444" y="3026705"/>
            <a:ext cx="3994632" cy="3006549"/>
            <a:chOff x="3789595" y="3055583"/>
            <a:chExt cx="3994632" cy="3006549"/>
          </a:xfrm>
        </p:grpSpPr>
        <p:sp>
          <p:nvSpPr>
            <p:cNvPr id="7" name="TextBox 6">
              <a:extLst>
                <a:ext uri="{FF2B5EF4-FFF2-40B4-BE49-F238E27FC236}">
                  <a16:creationId xmlns:a16="http://schemas.microsoft.com/office/drawing/2014/main" id="{B53556B6-F794-9A26-0D13-873D3F7F084F}"/>
                </a:ext>
              </a:extLst>
            </p:cNvPr>
            <p:cNvSpPr txBox="1"/>
            <p:nvPr/>
          </p:nvSpPr>
          <p:spPr>
            <a:xfrm>
              <a:off x="4030016" y="3339412"/>
              <a:ext cx="3754211" cy="646331"/>
            </a:xfrm>
            <a:prstGeom prst="rect">
              <a:avLst/>
            </a:prstGeom>
            <a:noFill/>
          </p:spPr>
          <p:txBody>
            <a:bodyPr wrap="square">
              <a:spAutoFit/>
            </a:bodyPr>
            <a:lstStyle/>
            <a:p>
              <a:r>
                <a:rPr lang="en-GB" dirty="0">
                  <a:solidFill>
                    <a:schemeClr val="tx1">
                      <a:alpha val="26000"/>
                    </a:schemeClr>
                  </a:solidFill>
                  <a:latin typeface="Avenir Next" panose="020B0503020202020204" pitchFamily="34" charset="0"/>
                </a:rPr>
                <a:t>Neutrino mass hierarchy: </a:t>
              </a:r>
            </a:p>
            <a:p>
              <a:r>
                <a:rPr lang="en-GB" dirty="0">
                  <a:solidFill>
                    <a:schemeClr val="tx1">
                      <a:alpha val="26000"/>
                    </a:schemeClr>
                  </a:solidFill>
                  <a:latin typeface="Avenir Next" panose="020B0503020202020204" pitchFamily="34" charset="0"/>
                </a:rPr>
                <a:t>Normal or inverted ordering?</a:t>
              </a:r>
              <a:endParaRPr lang="en-US" dirty="0">
                <a:solidFill>
                  <a:schemeClr val="tx1">
                    <a:alpha val="26000"/>
                  </a:schemeClr>
                </a:solidFill>
                <a:latin typeface="Avenir Next" panose="020B0503020202020204" pitchFamily="34" charset="0"/>
              </a:endParaRPr>
            </a:p>
          </p:txBody>
        </p:sp>
        <p:pic>
          <p:nvPicPr>
            <p:cNvPr id="17" name="Picture 16" descr="A diagram of a normal ordering&#10;&#10;Description automatically generated">
              <a:extLst>
                <a:ext uri="{FF2B5EF4-FFF2-40B4-BE49-F238E27FC236}">
                  <a16:creationId xmlns:a16="http://schemas.microsoft.com/office/drawing/2014/main" id="{55613972-7DEA-EFE3-6728-C849018A0E1D}"/>
                </a:ext>
              </a:extLst>
            </p:cNvPr>
            <p:cNvPicPr>
              <a:picLocks noChangeAspect="1"/>
            </p:cNvPicPr>
            <p:nvPr/>
          </p:nvPicPr>
          <p:blipFill rotWithShape="1">
            <a:blip r:embed="rId8">
              <a:alphaModFix amt="30000"/>
            </a:blip>
            <a:srcRect l="10600" t="11075" r="10718" b="21185"/>
            <a:stretch/>
          </p:blipFill>
          <p:spPr>
            <a:xfrm>
              <a:off x="3999536" y="3985743"/>
              <a:ext cx="3368944" cy="1747995"/>
            </a:xfrm>
            <a:prstGeom prst="rect">
              <a:avLst/>
            </a:prstGeom>
          </p:spPr>
        </p:pic>
        <p:sp>
          <p:nvSpPr>
            <p:cNvPr id="20" name="Rounded Rectangle 19">
              <a:extLst>
                <a:ext uri="{FF2B5EF4-FFF2-40B4-BE49-F238E27FC236}">
                  <a16:creationId xmlns:a16="http://schemas.microsoft.com/office/drawing/2014/main" id="{DA9985CF-6786-DF88-EB85-F4A69E7F8962}"/>
                </a:ext>
              </a:extLst>
            </p:cNvPr>
            <p:cNvSpPr/>
            <p:nvPr/>
          </p:nvSpPr>
          <p:spPr>
            <a:xfrm>
              <a:off x="3789595" y="3055583"/>
              <a:ext cx="3754211" cy="3006549"/>
            </a:xfrm>
            <a:prstGeom prst="roundRect">
              <a:avLst/>
            </a:prstGeom>
            <a:noFill/>
            <a:ln w="73025">
              <a:solidFill>
                <a:schemeClr val="accent2">
                  <a:alpha val="31146"/>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1" name="Rounded Rectangle 20">
            <a:extLst>
              <a:ext uri="{FF2B5EF4-FFF2-40B4-BE49-F238E27FC236}">
                <a16:creationId xmlns:a16="http://schemas.microsoft.com/office/drawing/2014/main" id="{A3BE30A9-6F97-E7F1-7EAA-0B7872311D3A}"/>
              </a:ext>
            </a:extLst>
          </p:cNvPr>
          <p:cNvSpPr/>
          <p:nvPr/>
        </p:nvSpPr>
        <p:spPr>
          <a:xfrm>
            <a:off x="585254" y="3055584"/>
            <a:ext cx="2476984" cy="1110125"/>
          </a:xfrm>
          <a:prstGeom prst="roundRect">
            <a:avLst/>
          </a:prstGeom>
          <a:noFill/>
          <a:ln w="73025">
            <a:solidFill>
              <a:schemeClr val="accent6">
                <a:alpha val="84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8" name="Group 37">
            <a:extLst>
              <a:ext uri="{FF2B5EF4-FFF2-40B4-BE49-F238E27FC236}">
                <a16:creationId xmlns:a16="http://schemas.microsoft.com/office/drawing/2014/main" id="{8BAF3808-87B4-325F-8D88-D4F5A5EFD46C}"/>
              </a:ext>
            </a:extLst>
          </p:cNvPr>
          <p:cNvGrpSpPr/>
          <p:nvPr/>
        </p:nvGrpSpPr>
        <p:grpSpPr>
          <a:xfrm>
            <a:off x="180919" y="4323600"/>
            <a:ext cx="3433350" cy="2039628"/>
            <a:chOff x="8062088" y="4192030"/>
            <a:chExt cx="3433350" cy="2039628"/>
          </a:xfrm>
        </p:grpSpPr>
        <p:pic>
          <p:nvPicPr>
            <p:cNvPr id="1028" name="Picture 4">
              <a:extLst>
                <a:ext uri="{FF2B5EF4-FFF2-40B4-BE49-F238E27FC236}">
                  <a16:creationId xmlns:a16="http://schemas.microsoft.com/office/drawing/2014/main" id="{266CD58F-5FF6-8A7A-0952-56C9F1E59D13}"/>
                </a:ext>
              </a:extLst>
            </p:cNvPr>
            <p:cNvPicPr>
              <a:picLocks noChangeAspect="1" noChangeArrowheads="1"/>
            </p:cNvPicPr>
            <p:nvPr/>
          </p:nvPicPr>
          <p:blipFill>
            <a:blip r:embed="rId9">
              <a:alphaModFix amt="30000"/>
              <a:extLst>
                <a:ext uri="{28A0092B-C50C-407E-A947-70E740481C1C}">
                  <a14:useLocalDpi xmlns:a14="http://schemas.microsoft.com/office/drawing/2010/main" val="0"/>
                </a:ext>
              </a:extLst>
            </a:blip>
            <a:srcRect/>
            <a:stretch>
              <a:fillRect/>
            </a:stretch>
          </p:blipFill>
          <p:spPr bwMode="auto">
            <a:xfrm>
              <a:off x="9084682" y="4838573"/>
              <a:ext cx="1563763" cy="1211916"/>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357A25CB-0E15-2AEB-0FA0-6E6CB781E59A}"/>
                    </a:ext>
                  </a:extLst>
                </p:cNvPr>
                <p:cNvSpPr txBox="1"/>
                <p:nvPr/>
              </p:nvSpPr>
              <p:spPr>
                <a:xfrm>
                  <a:off x="8258472" y="4371201"/>
                  <a:ext cx="3216184" cy="369332"/>
                </a:xfrm>
                <a:prstGeom prst="rect">
                  <a:avLst/>
                </a:prstGeom>
                <a:noFill/>
              </p:spPr>
              <p:txBody>
                <a:bodyPr wrap="square">
                  <a:spAutoFit/>
                </a:bodyPr>
                <a:lstStyle/>
                <a:p>
                  <a14:m>
                    <m:oMath xmlns:m="http://schemas.openxmlformats.org/officeDocument/2006/math">
                      <m:sSub>
                        <m:sSubPr>
                          <m:ctrlPr>
                            <a:rPr lang="en-GB" b="0" i="1" smtClean="0">
                              <a:solidFill>
                                <a:schemeClr val="tx1">
                                  <a:alpha val="30000"/>
                                </a:schemeClr>
                              </a:solidFill>
                              <a:latin typeface="Cambria Math" panose="02040503050406030204" pitchFamily="18" charset="0"/>
                            </a:rPr>
                          </m:ctrlPr>
                        </m:sSubPr>
                        <m:e>
                          <m:r>
                            <a:rPr lang="en-GB" b="0" i="1" smtClean="0">
                              <a:solidFill>
                                <a:schemeClr val="tx1">
                                  <a:alpha val="30000"/>
                                </a:schemeClr>
                              </a:solidFill>
                              <a:latin typeface="Cambria Math" panose="02040503050406030204" pitchFamily="18" charset="0"/>
                            </a:rPr>
                            <m:t>𝛿</m:t>
                          </m:r>
                        </m:e>
                        <m:sub>
                          <m:r>
                            <a:rPr lang="en-GB" b="0" i="1" smtClean="0">
                              <a:solidFill>
                                <a:schemeClr val="tx1">
                                  <a:alpha val="30000"/>
                                </a:schemeClr>
                              </a:solidFill>
                              <a:latin typeface="Cambria Math" panose="02040503050406030204" pitchFamily="18" charset="0"/>
                            </a:rPr>
                            <m:t>𝐶𝑃</m:t>
                          </m:r>
                        </m:sub>
                      </m:sSub>
                    </m:oMath>
                  </a14:m>
                  <a:r>
                    <a:rPr lang="en-US" dirty="0">
                      <a:solidFill>
                        <a:schemeClr val="tx1">
                          <a:alpha val="30000"/>
                        </a:schemeClr>
                      </a:solidFill>
                    </a:rPr>
                    <a:t>: Do neutrinos violate CP?</a:t>
                  </a:r>
                </a:p>
              </p:txBody>
            </p:sp>
          </mc:Choice>
          <mc:Fallback xmlns="">
            <p:sp>
              <p:nvSpPr>
                <p:cNvPr id="24" name="TextBox 23">
                  <a:extLst>
                    <a:ext uri="{FF2B5EF4-FFF2-40B4-BE49-F238E27FC236}">
                      <a16:creationId xmlns:a16="http://schemas.microsoft.com/office/drawing/2014/main" id="{357A25CB-0E15-2AEB-0FA0-6E6CB781E59A}"/>
                    </a:ext>
                  </a:extLst>
                </p:cNvPr>
                <p:cNvSpPr txBox="1">
                  <a:spLocks noRot="1" noChangeAspect="1" noMove="1" noResize="1" noEditPoints="1" noAdjustHandles="1" noChangeArrowheads="1" noChangeShapeType="1" noTextEdit="1"/>
                </p:cNvSpPr>
                <p:nvPr/>
              </p:nvSpPr>
              <p:spPr>
                <a:xfrm>
                  <a:off x="8258472" y="4371201"/>
                  <a:ext cx="3216184" cy="369332"/>
                </a:xfrm>
                <a:prstGeom prst="rect">
                  <a:avLst/>
                </a:prstGeom>
                <a:blipFill>
                  <a:blip r:embed="rId10"/>
                  <a:stretch>
                    <a:fillRect t="-6667" b="-26667"/>
                  </a:stretch>
                </a:blipFill>
              </p:spPr>
              <p:txBody>
                <a:bodyPr/>
                <a:lstStyle/>
                <a:p>
                  <a:r>
                    <a:rPr lang="en-US">
                      <a:noFill/>
                    </a:rPr>
                    <a:t> </a:t>
                  </a:r>
                </a:p>
              </p:txBody>
            </p:sp>
          </mc:Fallback>
        </mc:AlternateContent>
        <p:sp>
          <p:nvSpPr>
            <p:cNvPr id="26" name="TextBox 25">
              <a:extLst>
                <a:ext uri="{FF2B5EF4-FFF2-40B4-BE49-F238E27FC236}">
                  <a16:creationId xmlns:a16="http://schemas.microsoft.com/office/drawing/2014/main" id="{884A3202-1320-ADF8-23CE-087E0CDDF9CD}"/>
                </a:ext>
              </a:extLst>
            </p:cNvPr>
            <p:cNvSpPr txBox="1"/>
            <p:nvPr/>
          </p:nvSpPr>
          <p:spPr>
            <a:xfrm>
              <a:off x="8365696" y="5156020"/>
              <a:ext cx="884984" cy="369332"/>
            </a:xfrm>
            <a:prstGeom prst="rect">
              <a:avLst/>
            </a:prstGeom>
            <a:noFill/>
          </p:spPr>
          <p:txBody>
            <a:bodyPr wrap="square">
              <a:spAutoFit/>
            </a:bodyPr>
            <a:lstStyle/>
            <a:p>
              <a:pPr algn="ctr"/>
              <a:r>
                <a:rPr lang="en-GB" dirty="0">
                  <a:solidFill>
                    <a:schemeClr val="tx1">
                      <a:alpha val="30000"/>
                    </a:schemeClr>
                  </a:solidFill>
                  <a:latin typeface="Avenir Next" panose="020B0503020202020204" pitchFamily="34" charset="0"/>
                </a:rPr>
                <a:t>Matter</a:t>
              </a:r>
              <a:endParaRPr lang="en-US" dirty="0">
                <a:solidFill>
                  <a:schemeClr val="tx1">
                    <a:alpha val="30000"/>
                  </a:schemeClr>
                </a:solidFill>
              </a:endParaRPr>
            </a:p>
          </p:txBody>
        </p:sp>
        <p:sp>
          <p:nvSpPr>
            <p:cNvPr id="27" name="TextBox 26">
              <a:extLst>
                <a:ext uri="{FF2B5EF4-FFF2-40B4-BE49-F238E27FC236}">
                  <a16:creationId xmlns:a16="http://schemas.microsoft.com/office/drawing/2014/main" id="{A7E54845-0F9C-8338-6FD9-C0B42817A5F9}"/>
                </a:ext>
              </a:extLst>
            </p:cNvPr>
            <p:cNvSpPr txBox="1"/>
            <p:nvPr/>
          </p:nvSpPr>
          <p:spPr>
            <a:xfrm>
              <a:off x="9939830" y="5567482"/>
              <a:ext cx="1307290" cy="369332"/>
            </a:xfrm>
            <a:prstGeom prst="rect">
              <a:avLst/>
            </a:prstGeom>
            <a:solidFill>
              <a:schemeClr val="bg1"/>
            </a:solidFill>
          </p:spPr>
          <p:txBody>
            <a:bodyPr wrap="square">
              <a:spAutoFit/>
            </a:bodyPr>
            <a:lstStyle/>
            <a:p>
              <a:pPr algn="ctr"/>
              <a:r>
                <a:rPr lang="en-GB">
                  <a:solidFill>
                    <a:schemeClr val="tx1">
                      <a:alpha val="30000"/>
                    </a:schemeClr>
                  </a:solidFill>
                  <a:latin typeface="Avenir Next" panose="020B0503020202020204" pitchFamily="34" charset="0"/>
                </a:rPr>
                <a:t>Antimatter</a:t>
              </a:r>
              <a:endParaRPr lang="en-US">
                <a:solidFill>
                  <a:schemeClr val="tx1">
                    <a:alpha val="30000"/>
                  </a:schemeClr>
                </a:solidFill>
              </a:endParaRPr>
            </a:p>
          </p:txBody>
        </p:sp>
        <p:sp>
          <p:nvSpPr>
            <p:cNvPr id="28" name="Rounded Rectangle 27">
              <a:extLst>
                <a:ext uri="{FF2B5EF4-FFF2-40B4-BE49-F238E27FC236}">
                  <a16:creationId xmlns:a16="http://schemas.microsoft.com/office/drawing/2014/main" id="{8B888C9A-5347-861D-A6A3-382966252F8F}"/>
                </a:ext>
              </a:extLst>
            </p:cNvPr>
            <p:cNvSpPr/>
            <p:nvPr/>
          </p:nvSpPr>
          <p:spPr>
            <a:xfrm>
              <a:off x="8062088" y="4192030"/>
              <a:ext cx="3433350" cy="2039628"/>
            </a:xfrm>
            <a:prstGeom prst="roundRect">
              <a:avLst/>
            </a:prstGeom>
            <a:noFill/>
            <a:ln w="73025">
              <a:solidFill>
                <a:schemeClr val="accent1">
                  <a:alpha val="3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37" name="Group 36">
            <a:extLst>
              <a:ext uri="{FF2B5EF4-FFF2-40B4-BE49-F238E27FC236}">
                <a16:creationId xmlns:a16="http://schemas.microsoft.com/office/drawing/2014/main" id="{1C7FE33E-D6C6-519B-C29E-8A1EB566C2C1}"/>
              </a:ext>
            </a:extLst>
          </p:cNvPr>
          <p:cNvGrpSpPr/>
          <p:nvPr/>
        </p:nvGrpSpPr>
        <p:grpSpPr>
          <a:xfrm>
            <a:off x="8213558" y="4148382"/>
            <a:ext cx="3393188" cy="2207968"/>
            <a:chOff x="180659" y="4374789"/>
            <a:chExt cx="3393188" cy="2207968"/>
          </a:xfrm>
        </p:grpSpPr>
        <p:sp>
          <p:nvSpPr>
            <p:cNvPr id="35" name="TextBox 34">
              <a:extLst>
                <a:ext uri="{FF2B5EF4-FFF2-40B4-BE49-F238E27FC236}">
                  <a16:creationId xmlns:a16="http://schemas.microsoft.com/office/drawing/2014/main" id="{6F2FB949-9149-1FC5-1694-7BEEF475883B}"/>
                </a:ext>
              </a:extLst>
            </p:cNvPr>
            <p:cNvSpPr txBox="1"/>
            <p:nvPr/>
          </p:nvSpPr>
          <p:spPr>
            <a:xfrm>
              <a:off x="396960" y="4458587"/>
              <a:ext cx="2981241" cy="2031325"/>
            </a:xfrm>
            <a:prstGeom prst="rect">
              <a:avLst/>
            </a:prstGeom>
            <a:noFill/>
          </p:spPr>
          <p:txBody>
            <a:bodyPr wrap="square">
              <a:spAutoFit/>
            </a:bodyPr>
            <a:lstStyle/>
            <a:p>
              <a:r>
                <a:rPr lang="en-GB" dirty="0">
                  <a:solidFill>
                    <a:schemeClr val="tx1">
                      <a:alpha val="30000"/>
                    </a:schemeClr>
                  </a:solidFill>
                  <a:latin typeface="Avenir Next" panose="020B0503020202020204" pitchFamily="34" charset="0"/>
                </a:rPr>
                <a:t>More analyses:</a:t>
              </a:r>
            </a:p>
            <a:p>
              <a:pPr marL="285750" indent="-285750">
                <a:buFont typeface="Arial" panose="020B0604020202020204" pitchFamily="34" charset="0"/>
                <a:buChar char="•"/>
              </a:pPr>
              <a:r>
                <a:rPr lang="en-GB" dirty="0">
                  <a:solidFill>
                    <a:schemeClr val="tx1">
                      <a:alpha val="30000"/>
                    </a:schemeClr>
                  </a:solidFill>
                  <a:latin typeface="Avenir Next" panose="020B0503020202020204" pitchFamily="34" charset="0"/>
                </a:rPr>
                <a:t>Sterile neutrino search.</a:t>
              </a:r>
            </a:p>
            <a:p>
              <a:pPr marL="285750" indent="-285750">
                <a:buFont typeface="Arial" panose="020B0604020202020204" pitchFamily="34" charset="0"/>
                <a:buChar char="•"/>
              </a:pPr>
              <a:endParaRPr lang="en-GB" dirty="0">
                <a:solidFill>
                  <a:schemeClr val="tx1">
                    <a:alpha val="30000"/>
                  </a:schemeClr>
                </a:solidFill>
                <a:latin typeface="Avenir Next" panose="020B0503020202020204" pitchFamily="34" charset="0"/>
              </a:endParaRPr>
            </a:p>
            <a:p>
              <a:pPr marL="285750" indent="-285750">
                <a:buFont typeface="Arial" panose="020B0604020202020204" pitchFamily="34" charset="0"/>
                <a:buChar char="•"/>
              </a:pPr>
              <a:endParaRPr lang="en-GB" dirty="0">
                <a:solidFill>
                  <a:schemeClr val="tx1">
                    <a:alpha val="30000"/>
                  </a:schemeClr>
                </a:solidFill>
                <a:latin typeface="Avenir Next" panose="020B0503020202020204" pitchFamily="34" charset="0"/>
              </a:endParaRPr>
            </a:p>
            <a:p>
              <a:pPr marL="285750" indent="-285750">
                <a:buFont typeface="Arial" panose="020B0604020202020204" pitchFamily="34" charset="0"/>
                <a:buChar char="•"/>
              </a:pPr>
              <a:endParaRPr lang="en-GB" dirty="0">
                <a:solidFill>
                  <a:schemeClr val="tx1">
                    <a:alpha val="30000"/>
                  </a:schemeClr>
                </a:solidFill>
                <a:latin typeface="Avenir Next" panose="020B0503020202020204" pitchFamily="34" charset="0"/>
              </a:endParaRPr>
            </a:p>
            <a:p>
              <a:pPr marL="285750" indent="-285750">
                <a:buFont typeface="Arial" panose="020B0604020202020204" pitchFamily="34" charset="0"/>
                <a:buChar char="•"/>
              </a:pPr>
              <a:r>
                <a:rPr lang="en-GB" dirty="0">
                  <a:solidFill>
                    <a:schemeClr val="tx1">
                      <a:alpha val="30000"/>
                    </a:schemeClr>
                  </a:solidFill>
                  <a:latin typeface="Avenir Next" panose="020B0503020202020204" pitchFamily="34" charset="0"/>
                </a:rPr>
                <a:t>Neutrino cross-sections.</a:t>
              </a:r>
            </a:p>
            <a:p>
              <a:pPr marL="285750" indent="-285750">
                <a:buFont typeface="Arial" panose="020B0604020202020204" pitchFamily="34" charset="0"/>
                <a:buChar char="•"/>
              </a:pPr>
              <a:r>
                <a:rPr lang="en-GB" dirty="0">
                  <a:solidFill>
                    <a:schemeClr val="tx1">
                      <a:alpha val="30000"/>
                    </a:schemeClr>
                  </a:solidFill>
                  <a:latin typeface="Avenir Next" panose="020B0503020202020204" pitchFamily="34" charset="0"/>
                </a:rPr>
                <a:t>Exotics, ...</a:t>
              </a:r>
            </a:p>
          </p:txBody>
        </p:sp>
        <p:pic>
          <p:nvPicPr>
            <p:cNvPr id="1030" name="Picture 6">
              <a:extLst>
                <a:ext uri="{FF2B5EF4-FFF2-40B4-BE49-F238E27FC236}">
                  <a16:creationId xmlns:a16="http://schemas.microsoft.com/office/drawing/2014/main" id="{D5DC7D47-4255-1ECB-B9C1-DEEB882CF139}"/>
                </a:ext>
              </a:extLst>
            </p:cNvPr>
            <p:cNvPicPr>
              <a:picLocks noChangeAspect="1" noChangeArrowheads="1"/>
            </p:cNvPicPr>
            <p:nvPr/>
          </p:nvPicPr>
          <p:blipFill rotWithShape="1">
            <a:blip r:embed="rId11">
              <a:alphaModFix amt="30000"/>
              <a:extLst>
                <a:ext uri="{28A0092B-C50C-407E-A947-70E740481C1C}">
                  <a14:useLocalDpi xmlns:a14="http://schemas.microsoft.com/office/drawing/2010/main" val="0"/>
                </a:ext>
              </a:extLst>
            </a:blip>
            <a:srcRect l="5376" t="29746" r="6347" b="30307"/>
            <a:stretch/>
          </p:blipFill>
          <p:spPr bwMode="auto">
            <a:xfrm>
              <a:off x="718084" y="5142096"/>
              <a:ext cx="2002347" cy="577774"/>
            </a:xfrm>
            <a:prstGeom prst="rect">
              <a:avLst/>
            </a:prstGeom>
            <a:noFill/>
            <a:extLst>
              <a:ext uri="{909E8E84-426E-40DD-AFC4-6F175D3DCCD1}">
                <a14:hiddenFill xmlns:a14="http://schemas.microsoft.com/office/drawing/2010/main">
                  <a:solidFill>
                    <a:srgbClr val="FFFFFF"/>
                  </a:solidFill>
                </a14:hiddenFill>
              </a:ext>
            </a:extLst>
          </p:spPr>
        </p:pic>
        <p:sp>
          <p:nvSpPr>
            <p:cNvPr id="29" name="Rounded Rectangle 28">
              <a:extLst>
                <a:ext uri="{FF2B5EF4-FFF2-40B4-BE49-F238E27FC236}">
                  <a16:creationId xmlns:a16="http://schemas.microsoft.com/office/drawing/2014/main" id="{5264F24F-BE27-A4E8-206E-F7F36448E794}"/>
                </a:ext>
              </a:extLst>
            </p:cNvPr>
            <p:cNvSpPr/>
            <p:nvPr/>
          </p:nvSpPr>
          <p:spPr>
            <a:xfrm>
              <a:off x="2220749" y="5073103"/>
              <a:ext cx="595726" cy="766722"/>
            </a:xfrm>
            <a:prstGeom prst="roundRect">
              <a:avLst/>
            </a:prstGeom>
            <a:solidFill>
              <a:srgbClr val="6089C4">
                <a:alpha val="1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lt1">
                    <a:alpha val="30000"/>
                  </a:schemeClr>
                </a:solidFill>
              </a:endParaRPr>
            </a:p>
          </p:txBody>
        </p:sp>
        <p:pic>
          <p:nvPicPr>
            <p:cNvPr id="33" name="Graphic 32" descr="Question Mark with solid fill">
              <a:extLst>
                <a:ext uri="{FF2B5EF4-FFF2-40B4-BE49-F238E27FC236}">
                  <a16:creationId xmlns:a16="http://schemas.microsoft.com/office/drawing/2014/main" id="{560DFF4F-8E94-8FF1-CDC4-18C59BF6359E}"/>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rot="2547031">
              <a:off x="2714561" y="5008047"/>
              <a:ext cx="300077" cy="300077"/>
            </a:xfrm>
            <a:prstGeom prst="rect">
              <a:avLst/>
            </a:prstGeom>
          </p:spPr>
        </p:pic>
        <p:sp>
          <p:nvSpPr>
            <p:cNvPr id="36" name="Rounded Rectangle 35">
              <a:extLst>
                <a:ext uri="{FF2B5EF4-FFF2-40B4-BE49-F238E27FC236}">
                  <a16:creationId xmlns:a16="http://schemas.microsoft.com/office/drawing/2014/main" id="{DF393689-483A-0C6E-10EC-8522ED88D998}"/>
                </a:ext>
              </a:extLst>
            </p:cNvPr>
            <p:cNvSpPr/>
            <p:nvPr/>
          </p:nvSpPr>
          <p:spPr>
            <a:xfrm>
              <a:off x="180659" y="4374789"/>
              <a:ext cx="3393188" cy="2207968"/>
            </a:xfrm>
            <a:prstGeom prst="roundRect">
              <a:avLst/>
            </a:prstGeom>
            <a:noFill/>
            <a:ln w="73025">
              <a:solidFill>
                <a:srgbClr val="7030A0">
                  <a:alpha val="30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Rectangle 2">
            <a:extLst>
              <a:ext uri="{FF2B5EF4-FFF2-40B4-BE49-F238E27FC236}">
                <a16:creationId xmlns:a16="http://schemas.microsoft.com/office/drawing/2014/main" id="{1810E980-CA56-5F04-99CC-CDEBCF1A8581}"/>
              </a:ext>
            </a:extLst>
          </p:cNvPr>
          <p:cNvSpPr/>
          <p:nvPr/>
        </p:nvSpPr>
        <p:spPr>
          <a:xfrm>
            <a:off x="-241402" y="6490769"/>
            <a:ext cx="12596775" cy="367231"/>
          </a:xfrm>
          <a:prstGeom prst="rect">
            <a:avLst/>
          </a:prstGeom>
          <a:solidFill>
            <a:srgbClr val="004C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65378F4A-8F41-6DD9-4DB7-1F294C70FB3C}"/>
              </a:ext>
            </a:extLst>
          </p:cNvPr>
          <p:cNvSpPr txBox="1"/>
          <p:nvPr/>
        </p:nvSpPr>
        <p:spPr>
          <a:xfrm>
            <a:off x="-4362" y="6543967"/>
            <a:ext cx="12192000" cy="276999"/>
          </a:xfrm>
          <a:prstGeom prst="rect">
            <a:avLst/>
          </a:prstGeom>
          <a:noFill/>
        </p:spPr>
        <p:txBody>
          <a:bodyPr wrap="square">
            <a:spAutoFit/>
          </a:bodyPr>
          <a:lstStyle/>
          <a:p>
            <a:pPr algn="ctr"/>
            <a:r>
              <a:rPr lang="en-US" sz="1200" dirty="0">
                <a:solidFill>
                  <a:schemeClr val="bg1"/>
                </a:solidFill>
              </a:rPr>
              <a:t>10</a:t>
            </a:r>
            <a:r>
              <a:rPr lang="en-US" sz="1200" baseline="30000" dirty="0">
                <a:solidFill>
                  <a:schemeClr val="bg1"/>
                </a:solidFill>
              </a:rPr>
              <a:t>th</a:t>
            </a:r>
            <a:r>
              <a:rPr lang="en-US" sz="1200" dirty="0">
                <a:solidFill>
                  <a:schemeClr val="bg1"/>
                </a:solidFill>
              </a:rPr>
              <a:t> June 2025 – WIN 2025 – Emerson Bannister</a:t>
            </a:r>
          </a:p>
        </p:txBody>
      </p:sp>
      <p:sp>
        <p:nvSpPr>
          <p:cNvPr id="8" name="Slide Number Placeholder 10">
            <a:extLst>
              <a:ext uri="{FF2B5EF4-FFF2-40B4-BE49-F238E27FC236}">
                <a16:creationId xmlns:a16="http://schemas.microsoft.com/office/drawing/2014/main" id="{F2C4135E-1B68-1793-0975-F7C0DA00C3A8}"/>
              </a:ext>
            </a:extLst>
          </p:cNvPr>
          <p:cNvSpPr txBox="1">
            <a:spLocks/>
          </p:cNvSpPr>
          <p:nvPr/>
        </p:nvSpPr>
        <p:spPr>
          <a:xfrm>
            <a:off x="10896045" y="6498850"/>
            <a:ext cx="1291593" cy="367231"/>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3449C41-28D8-214C-95E9-2FFE65FC1517}" type="slidenum">
              <a:rPr lang="en-US" smtClean="0">
                <a:solidFill>
                  <a:schemeClr val="bg1"/>
                </a:solidFill>
              </a:rPr>
              <a:pPr algn="ctr"/>
              <a:t>4</a:t>
            </a:fld>
            <a:endParaRPr lang="en-US" dirty="0">
              <a:solidFill>
                <a:schemeClr val="bg1"/>
              </a:solidFill>
            </a:endParaRPr>
          </a:p>
        </p:txBody>
      </p:sp>
      <p:grpSp>
        <p:nvGrpSpPr>
          <p:cNvPr id="30" name="Group 29">
            <a:extLst>
              <a:ext uri="{FF2B5EF4-FFF2-40B4-BE49-F238E27FC236}">
                <a16:creationId xmlns:a16="http://schemas.microsoft.com/office/drawing/2014/main" id="{95684CDB-B34A-6522-FB93-C8D2B5A2FA5F}"/>
              </a:ext>
            </a:extLst>
          </p:cNvPr>
          <p:cNvGrpSpPr/>
          <p:nvPr/>
        </p:nvGrpSpPr>
        <p:grpSpPr>
          <a:xfrm>
            <a:off x="6257332" y="168672"/>
            <a:ext cx="7909277" cy="842880"/>
            <a:chOff x="6257332" y="168672"/>
            <a:chExt cx="7909277" cy="842880"/>
          </a:xfrm>
        </p:grpSpPr>
        <p:pic>
          <p:nvPicPr>
            <p:cNvPr id="9" name="Picture 8">
              <a:extLst>
                <a:ext uri="{FF2B5EF4-FFF2-40B4-BE49-F238E27FC236}">
                  <a16:creationId xmlns:a16="http://schemas.microsoft.com/office/drawing/2014/main" id="{7123799E-1CEE-3617-5CB0-CD5186033FEE}"/>
                </a:ext>
              </a:extLst>
            </p:cNvPr>
            <p:cNvPicPr>
              <a:picLocks noChangeAspect="1"/>
            </p:cNvPicPr>
            <p:nvPr/>
          </p:nvPicPr>
          <p:blipFill>
            <a:blip r:embed="rId14"/>
            <a:stretch>
              <a:fillRect/>
            </a:stretch>
          </p:blipFill>
          <p:spPr>
            <a:xfrm>
              <a:off x="6257332" y="168672"/>
              <a:ext cx="5817531" cy="842880"/>
            </a:xfrm>
            <a:prstGeom prst="rect">
              <a:avLst/>
            </a:prstGeom>
            <a:ln w="34925">
              <a:noFill/>
            </a:ln>
            <a:effectLst/>
          </p:spPr>
        </p:pic>
        <p:sp>
          <p:nvSpPr>
            <p:cNvPr id="25" name="TextBox 24">
              <a:extLst>
                <a:ext uri="{FF2B5EF4-FFF2-40B4-BE49-F238E27FC236}">
                  <a16:creationId xmlns:a16="http://schemas.microsoft.com/office/drawing/2014/main" id="{C367A84C-CF1F-B55D-4443-1985A2A5B6E4}"/>
                </a:ext>
              </a:extLst>
            </p:cNvPr>
            <p:cNvSpPr txBox="1"/>
            <p:nvPr/>
          </p:nvSpPr>
          <p:spPr>
            <a:xfrm>
              <a:off x="7863781" y="592749"/>
              <a:ext cx="6302828" cy="369332"/>
            </a:xfrm>
            <a:prstGeom prst="rect">
              <a:avLst/>
            </a:prstGeom>
            <a:noFill/>
          </p:spPr>
          <p:txBody>
            <a:bodyPr wrap="square">
              <a:spAutoFit/>
            </a:bodyPr>
            <a:lstStyle/>
            <a:p>
              <a:r>
                <a:rPr lang="en-US" dirty="0">
                  <a:latin typeface="Avenir Next" panose="020B0503020202020204" pitchFamily="34" charset="0"/>
                </a:rPr>
                <a:t>Tuesday</a:t>
              </a:r>
              <a:endParaRPr lang="en-US" dirty="0"/>
            </a:p>
          </p:txBody>
        </p:sp>
      </p:grpSp>
    </p:spTree>
    <p:extLst>
      <p:ext uri="{BB962C8B-B14F-4D97-AF65-F5344CB8AC3E}">
        <p14:creationId xmlns:p14="http://schemas.microsoft.com/office/powerpoint/2010/main" val="2037040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C93EAD-4B44-A01C-9D18-B9D5DCC70905}"/>
            </a:ext>
          </a:extLst>
        </p:cNvPr>
        <p:cNvGrpSpPr/>
        <p:nvPr/>
      </p:nvGrpSpPr>
      <p:grpSpPr>
        <a:xfrm>
          <a:off x="0" y="0"/>
          <a:ext cx="0" cy="0"/>
          <a:chOff x="0" y="0"/>
          <a:chExt cx="0" cy="0"/>
        </a:xfrm>
      </p:grpSpPr>
      <p:sp>
        <p:nvSpPr>
          <p:cNvPr id="5" name="Rounded Rectangle 4">
            <a:extLst>
              <a:ext uri="{FF2B5EF4-FFF2-40B4-BE49-F238E27FC236}">
                <a16:creationId xmlns:a16="http://schemas.microsoft.com/office/drawing/2014/main" id="{63056B28-2E76-8AF6-FA51-41DF1A3EB82A}"/>
              </a:ext>
            </a:extLst>
          </p:cNvPr>
          <p:cNvSpPr/>
          <p:nvPr/>
        </p:nvSpPr>
        <p:spPr>
          <a:xfrm>
            <a:off x="8527796" y="1445653"/>
            <a:ext cx="2606549" cy="2458942"/>
          </a:xfrm>
          <a:prstGeom prst="roundRect">
            <a:avLst/>
          </a:prstGeom>
          <a:noFill/>
          <a:ln w="73025">
            <a:solidFill>
              <a:srgbClr val="D4124F">
                <a:alpha val="84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F73B400-E95D-C564-2716-6380BE4DE746}"/>
              </a:ext>
            </a:extLst>
          </p:cNvPr>
          <p:cNvSpPr>
            <a:spLocks noGrp="1"/>
          </p:cNvSpPr>
          <p:nvPr>
            <p:ph type="title"/>
          </p:nvPr>
        </p:nvSpPr>
        <p:spPr>
          <a:xfrm>
            <a:off x="380445" y="116586"/>
            <a:ext cx="10515600" cy="1325563"/>
          </a:xfrm>
        </p:spPr>
        <p:txBody>
          <a:bodyPr>
            <a:normAutofit/>
          </a:bodyPr>
          <a:lstStyle/>
          <a:p>
            <a:r>
              <a:rPr lang="en-US" sz="4000">
                <a:latin typeface="Avenir Next" panose="020B0503020202020204" pitchFamily="34" charset="0"/>
              </a:rPr>
              <a:t>The </a:t>
            </a:r>
            <a:r>
              <a:rPr lang="en-US" sz="4000" err="1">
                <a:latin typeface="Avenir Next" panose="020B0503020202020204" pitchFamily="34" charset="0"/>
              </a:rPr>
              <a:t>NOvA</a:t>
            </a:r>
            <a:r>
              <a:rPr lang="en-US" sz="4000">
                <a:latin typeface="Avenir Next" panose="020B0503020202020204" pitchFamily="34" charset="0"/>
              </a:rPr>
              <a:t> Experiment</a:t>
            </a:r>
          </a:p>
        </p:txBody>
      </p:sp>
      <p:pic>
        <p:nvPicPr>
          <p:cNvPr id="10" name="Picture 9">
            <a:extLst>
              <a:ext uri="{FF2B5EF4-FFF2-40B4-BE49-F238E27FC236}">
                <a16:creationId xmlns:a16="http://schemas.microsoft.com/office/drawing/2014/main" id="{7177F859-96D5-B4EA-6071-C3EA924D6033}"/>
              </a:ext>
            </a:extLst>
          </p:cNvPr>
          <p:cNvPicPr>
            <a:picLocks noChangeAspect="1"/>
          </p:cNvPicPr>
          <p:nvPr/>
        </p:nvPicPr>
        <p:blipFill>
          <a:blip r:embed="rId3"/>
          <a:stretch>
            <a:fillRect/>
          </a:stretch>
        </p:blipFill>
        <p:spPr>
          <a:xfrm>
            <a:off x="337869" y="1152240"/>
            <a:ext cx="6384402" cy="1789430"/>
          </a:xfrm>
          <a:prstGeom prst="rect">
            <a:avLst/>
          </a:prstGeom>
        </p:spPr>
      </p:pic>
      <p:sp>
        <p:nvSpPr>
          <p:cNvPr id="11" name="Slide Number Placeholder 10">
            <a:extLst>
              <a:ext uri="{FF2B5EF4-FFF2-40B4-BE49-F238E27FC236}">
                <a16:creationId xmlns:a16="http://schemas.microsoft.com/office/drawing/2014/main" id="{E4184FBC-BDE9-8396-0FEA-38039B01E71E}"/>
              </a:ext>
            </a:extLst>
          </p:cNvPr>
          <p:cNvSpPr>
            <a:spLocks noGrp="1"/>
          </p:cNvSpPr>
          <p:nvPr>
            <p:ph type="sldNum" sz="quarter" idx="12"/>
          </p:nvPr>
        </p:nvSpPr>
        <p:spPr/>
        <p:txBody>
          <a:bodyPr/>
          <a:lstStyle/>
          <a:p>
            <a:fld id="{93449C41-28D8-214C-95E9-2FFE65FC1517}" type="slidenum">
              <a:rPr lang="en-US" smtClean="0"/>
              <a:t>5</a:t>
            </a:fld>
            <a:endParaRPr lang="en-US"/>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8A24348D-2C58-0BC2-B53B-0D96374CBFCE}"/>
                  </a:ext>
                </a:extLst>
              </p:cNvPr>
              <p:cNvSpPr txBox="1"/>
              <p:nvPr/>
            </p:nvSpPr>
            <p:spPr>
              <a:xfrm>
                <a:off x="694380" y="3143823"/>
                <a:ext cx="2367858" cy="945643"/>
              </a:xfrm>
              <a:prstGeom prst="rect">
                <a:avLst/>
              </a:prstGeom>
              <a:noFill/>
            </p:spPr>
            <p:txBody>
              <a:bodyPr wrap="square">
                <a:spAutoFit/>
              </a:bodyPr>
              <a:lstStyle/>
              <a:p>
                <a:r>
                  <a:rPr lang="en-GB" b="0" dirty="0">
                    <a:solidFill>
                      <a:schemeClr val="tx1">
                        <a:alpha val="30000"/>
                      </a:schemeClr>
                    </a:solidFill>
                    <a:latin typeface="Avenir Next" panose="020B0503020202020204" pitchFamily="34" charset="0"/>
                  </a:rPr>
                  <a:t>Observe:</a:t>
                </a:r>
              </a:p>
              <a:p>
                <a:pPr marL="285750" indent="-285750">
                  <a:buFont typeface="Arial" panose="020B0604020202020204" pitchFamily="34" charset="0"/>
                  <a:buChar char="•"/>
                </a:pPr>
                <a14:m>
                  <m:oMath xmlns:m="http://schemas.openxmlformats.org/officeDocument/2006/math">
                    <m:sSub>
                      <m:sSubPr>
                        <m:ctrlPr>
                          <a:rPr lang="en-GB" b="0" i="1" smtClean="0">
                            <a:solidFill>
                              <a:schemeClr val="tx1">
                                <a:alpha val="30000"/>
                              </a:schemeClr>
                            </a:solidFill>
                            <a:latin typeface="Cambria Math" panose="02040503050406030204" pitchFamily="18" charset="0"/>
                          </a:rPr>
                        </m:ctrlPr>
                      </m:sSubPr>
                      <m:e>
                        <m:r>
                          <a:rPr lang="en-GB" b="0" i="1" smtClean="0">
                            <a:solidFill>
                              <a:schemeClr val="tx1">
                                <a:alpha val="30000"/>
                              </a:schemeClr>
                            </a:solidFill>
                            <a:latin typeface="Cambria Math" panose="02040503050406030204" pitchFamily="18" charset="0"/>
                          </a:rPr>
                          <m:t>𝜈</m:t>
                        </m:r>
                      </m:e>
                      <m:sub>
                        <m:r>
                          <a:rPr lang="en-GB" b="0" i="1" smtClean="0">
                            <a:solidFill>
                              <a:schemeClr val="tx1">
                                <a:alpha val="30000"/>
                              </a:schemeClr>
                            </a:solidFill>
                            <a:latin typeface="Cambria Math" panose="02040503050406030204" pitchFamily="18" charset="0"/>
                          </a:rPr>
                          <m:t>𝜇</m:t>
                        </m:r>
                      </m:sub>
                    </m:sSub>
                  </m:oMath>
                </a14:m>
                <a:r>
                  <a:rPr lang="en-US" dirty="0">
                    <a:solidFill>
                      <a:schemeClr val="tx1">
                        <a:alpha val="30000"/>
                      </a:schemeClr>
                    </a:solidFill>
                  </a:rPr>
                  <a:t> </a:t>
                </a:r>
                <a:r>
                  <a:rPr lang="en-US" dirty="0">
                    <a:solidFill>
                      <a:schemeClr val="tx1">
                        <a:alpha val="30000"/>
                      </a:schemeClr>
                    </a:solidFill>
                    <a:latin typeface="Avenir Next" panose="020B0503020202020204" pitchFamily="34" charset="0"/>
                  </a:rPr>
                  <a:t>disappearance.</a:t>
                </a:r>
              </a:p>
              <a:p>
                <a:pPr marL="285750" indent="-285750">
                  <a:buFont typeface="Arial" panose="020B0604020202020204" pitchFamily="34" charset="0"/>
                  <a:buChar char="•"/>
                </a:pPr>
                <a14:m>
                  <m:oMath xmlns:m="http://schemas.openxmlformats.org/officeDocument/2006/math">
                    <m:sSub>
                      <m:sSubPr>
                        <m:ctrlPr>
                          <a:rPr lang="en-GB" b="0" i="1" smtClean="0">
                            <a:solidFill>
                              <a:schemeClr val="tx1">
                                <a:alpha val="30000"/>
                              </a:schemeClr>
                            </a:solidFill>
                            <a:latin typeface="Cambria Math" panose="02040503050406030204" pitchFamily="18" charset="0"/>
                          </a:rPr>
                        </m:ctrlPr>
                      </m:sSubPr>
                      <m:e>
                        <m:r>
                          <a:rPr lang="en-GB" b="0" i="1" smtClean="0">
                            <a:solidFill>
                              <a:schemeClr val="tx1">
                                <a:alpha val="30000"/>
                              </a:schemeClr>
                            </a:solidFill>
                            <a:latin typeface="Cambria Math" panose="02040503050406030204" pitchFamily="18" charset="0"/>
                          </a:rPr>
                          <m:t>𝜈</m:t>
                        </m:r>
                      </m:e>
                      <m:sub>
                        <m:r>
                          <a:rPr lang="en-GB" b="0" i="1" smtClean="0">
                            <a:solidFill>
                              <a:schemeClr val="tx1">
                                <a:alpha val="30000"/>
                              </a:schemeClr>
                            </a:solidFill>
                            <a:latin typeface="Cambria Math" panose="02040503050406030204" pitchFamily="18" charset="0"/>
                          </a:rPr>
                          <m:t>𝑒</m:t>
                        </m:r>
                      </m:sub>
                    </m:sSub>
                  </m:oMath>
                </a14:m>
                <a:r>
                  <a:rPr lang="en-US" dirty="0">
                    <a:solidFill>
                      <a:schemeClr val="tx1">
                        <a:alpha val="30000"/>
                      </a:schemeClr>
                    </a:solidFill>
                  </a:rPr>
                  <a:t> </a:t>
                </a:r>
                <a:r>
                  <a:rPr lang="en-US" dirty="0">
                    <a:solidFill>
                      <a:schemeClr val="tx1">
                        <a:alpha val="30000"/>
                      </a:schemeClr>
                    </a:solidFill>
                    <a:latin typeface="Avenir Next" panose="020B0503020202020204" pitchFamily="34" charset="0"/>
                  </a:rPr>
                  <a:t>appearance.</a:t>
                </a:r>
              </a:p>
            </p:txBody>
          </p:sp>
        </mc:Choice>
        <mc:Fallback xmlns="">
          <p:sp>
            <p:nvSpPr>
              <p:cNvPr id="6" name="TextBox 5">
                <a:extLst>
                  <a:ext uri="{FF2B5EF4-FFF2-40B4-BE49-F238E27FC236}">
                    <a16:creationId xmlns:a16="http://schemas.microsoft.com/office/drawing/2014/main" id="{8A24348D-2C58-0BC2-B53B-0D96374CBFCE}"/>
                  </a:ext>
                </a:extLst>
              </p:cNvPr>
              <p:cNvSpPr txBox="1">
                <a:spLocks noRot="1" noChangeAspect="1" noMove="1" noResize="1" noEditPoints="1" noAdjustHandles="1" noChangeArrowheads="1" noChangeShapeType="1" noTextEdit="1"/>
              </p:cNvSpPr>
              <p:nvPr/>
            </p:nvSpPr>
            <p:spPr>
              <a:xfrm>
                <a:off x="694380" y="3143823"/>
                <a:ext cx="2367858" cy="945643"/>
              </a:xfrm>
              <a:prstGeom prst="rect">
                <a:avLst/>
              </a:prstGeom>
              <a:blipFill>
                <a:blip r:embed="rId4"/>
                <a:stretch>
                  <a:fillRect l="-2139" t="-2632" r="-1070" b="-9211"/>
                </a:stretch>
              </a:blipFill>
            </p:spPr>
            <p:txBody>
              <a:bodyPr/>
              <a:lstStyle/>
              <a:p>
                <a:r>
                  <a:rPr lang="en-US">
                    <a:noFill/>
                  </a:rPr>
                  <a:t> </a:t>
                </a:r>
              </a:p>
            </p:txBody>
          </p:sp>
        </mc:Fallback>
      </mc:AlternateContent>
      <p:pic>
        <p:nvPicPr>
          <p:cNvPr id="13" name="Picture 12">
            <a:extLst>
              <a:ext uri="{FF2B5EF4-FFF2-40B4-BE49-F238E27FC236}">
                <a16:creationId xmlns:a16="http://schemas.microsoft.com/office/drawing/2014/main" id="{B6CCF148-906E-52FB-0A13-127779146BCE}"/>
              </a:ext>
            </a:extLst>
          </p:cNvPr>
          <p:cNvPicPr>
            <a:picLocks noChangeAspect="1"/>
          </p:cNvPicPr>
          <p:nvPr/>
        </p:nvPicPr>
        <p:blipFill rotWithShape="1">
          <a:blip r:embed="rId5">
            <a:alphaModFix/>
          </a:blip>
          <a:srcRect t="20547"/>
          <a:stretch/>
        </p:blipFill>
        <p:spPr>
          <a:xfrm>
            <a:off x="8818420" y="2043466"/>
            <a:ext cx="2077810" cy="1296155"/>
          </a:xfrm>
          <a:prstGeom prst="rect">
            <a:avLst/>
          </a:prstGeom>
        </p:spPr>
      </p:pic>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29C6A64D-D1D0-B8E4-D789-BECDE0829DA5}"/>
                  </a:ext>
                </a:extLst>
              </p:cNvPr>
              <p:cNvSpPr txBox="1"/>
              <p:nvPr/>
            </p:nvSpPr>
            <p:spPr>
              <a:xfrm>
                <a:off x="8924556" y="1662547"/>
                <a:ext cx="1865538" cy="369332"/>
              </a:xfrm>
              <a:prstGeom prst="rect">
                <a:avLst/>
              </a:prstGeom>
              <a:noFill/>
            </p:spPr>
            <p:txBody>
              <a:bodyPr wrap="square">
                <a:spAutoFit/>
              </a:bodyPr>
              <a:lstStyle/>
              <a:p>
                <a:r>
                  <a:rPr lang="en-GB" dirty="0">
                    <a:solidFill>
                      <a:schemeClr val="tx1"/>
                    </a:solidFill>
                    <a:latin typeface="Avenir Next" panose="020B0503020202020204" pitchFamily="34" charset="0"/>
                  </a:rPr>
                  <a:t>Is </a:t>
                </a:r>
                <a14:m>
                  <m:oMath xmlns:m="http://schemas.openxmlformats.org/officeDocument/2006/math">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𝜃</m:t>
                        </m:r>
                      </m:e>
                      <m:sub>
                        <m:r>
                          <a:rPr lang="en-GB" b="0" i="1" smtClean="0">
                            <a:solidFill>
                              <a:schemeClr val="tx1"/>
                            </a:solidFill>
                            <a:latin typeface="Cambria Math" panose="02040503050406030204" pitchFamily="18" charset="0"/>
                          </a:rPr>
                          <m:t>23</m:t>
                        </m:r>
                      </m:sub>
                    </m:sSub>
                  </m:oMath>
                </a14:m>
                <a:r>
                  <a:rPr lang="en-US" dirty="0">
                    <a:solidFill>
                      <a:schemeClr val="tx1"/>
                    </a:solidFill>
                  </a:rPr>
                  <a:t> maximal?</a:t>
                </a:r>
              </a:p>
            </p:txBody>
          </p:sp>
        </mc:Choice>
        <mc:Fallback xmlns="">
          <p:sp>
            <p:nvSpPr>
              <p:cNvPr id="15" name="TextBox 14">
                <a:extLst>
                  <a:ext uri="{FF2B5EF4-FFF2-40B4-BE49-F238E27FC236}">
                    <a16:creationId xmlns:a16="http://schemas.microsoft.com/office/drawing/2014/main" id="{29C6A64D-D1D0-B8E4-D789-BECDE0829DA5}"/>
                  </a:ext>
                </a:extLst>
              </p:cNvPr>
              <p:cNvSpPr txBox="1">
                <a:spLocks noRot="1" noChangeAspect="1" noMove="1" noResize="1" noEditPoints="1" noAdjustHandles="1" noChangeArrowheads="1" noChangeShapeType="1" noTextEdit="1"/>
              </p:cNvSpPr>
              <p:nvPr/>
            </p:nvSpPr>
            <p:spPr>
              <a:xfrm>
                <a:off x="8924556" y="1662547"/>
                <a:ext cx="1865538" cy="369332"/>
              </a:xfrm>
              <a:prstGeom prst="rect">
                <a:avLst/>
              </a:prstGeom>
              <a:blipFill>
                <a:blip r:embed="rId6"/>
                <a:stretch>
                  <a:fillRect l="-2703" t="-13793" b="-2758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D715C9F8-6C51-2A2E-02CD-85472A065B0B}"/>
                  </a:ext>
                </a:extLst>
              </p:cNvPr>
              <p:cNvSpPr txBox="1"/>
              <p:nvPr/>
            </p:nvSpPr>
            <p:spPr>
              <a:xfrm>
                <a:off x="9071172" y="3315924"/>
                <a:ext cx="1572305" cy="391646"/>
              </a:xfrm>
              <a:prstGeom prst="rect">
                <a:avLst/>
              </a:prstGeom>
              <a:noFill/>
            </p:spPr>
            <p:txBody>
              <a:bodyPr wrap="square">
                <a:spAutoFit/>
              </a:bodyPr>
              <a:lstStyle/>
              <a:p>
                <a:pPr algn="ctr"/>
                <a14:m>
                  <m:oMath xmlns:m="http://schemas.openxmlformats.org/officeDocument/2006/math">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𝜈</m:t>
                        </m:r>
                      </m:e>
                      <m:sub>
                        <m:r>
                          <a:rPr lang="en-GB" b="0" i="1" smtClean="0">
                            <a:solidFill>
                              <a:schemeClr val="tx1"/>
                            </a:solidFill>
                            <a:latin typeface="Cambria Math" panose="02040503050406030204" pitchFamily="18" charset="0"/>
                          </a:rPr>
                          <m:t>𝜇</m:t>
                        </m:r>
                      </m:sub>
                    </m:sSub>
                    <m:r>
                      <a:rPr lang="en-GB" b="0" i="1" smtClean="0">
                        <a:solidFill>
                          <a:schemeClr val="tx1"/>
                        </a:solidFill>
                        <a:latin typeface="Cambria Math" panose="02040503050406030204" pitchFamily="18" charset="0"/>
                      </a:rPr>
                      <m:t>=</m:t>
                    </m:r>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𝜈</m:t>
                        </m:r>
                      </m:e>
                      <m:sub>
                        <m:r>
                          <a:rPr lang="en-GB" b="0" i="1" smtClean="0">
                            <a:solidFill>
                              <a:schemeClr val="tx1"/>
                            </a:solidFill>
                            <a:latin typeface="Cambria Math" panose="02040503050406030204" pitchFamily="18" charset="0"/>
                          </a:rPr>
                          <m:t>𝜏</m:t>
                        </m:r>
                      </m:sub>
                    </m:sSub>
                    <m:r>
                      <a:rPr lang="en-GB" b="0" i="1" smtClean="0">
                        <a:solidFill>
                          <a:schemeClr val="tx1"/>
                        </a:solidFill>
                        <a:latin typeface="Cambria Math" panose="02040503050406030204" pitchFamily="18" charset="0"/>
                      </a:rPr>
                      <m:t> </m:t>
                    </m:r>
                    <m:r>
                      <m:rPr>
                        <m:sty m:val="p"/>
                      </m:rPr>
                      <a:rPr lang="en-GB" b="0" i="0" smtClean="0">
                        <a:solidFill>
                          <a:schemeClr val="tx1"/>
                        </a:solidFill>
                        <a:latin typeface="Cambria Math" panose="02040503050406030204" pitchFamily="18" charset="0"/>
                      </a:rPr>
                      <m:t>in</m:t>
                    </m:r>
                    <m:r>
                      <a:rPr lang="en-GB" b="0" i="1" smtClean="0">
                        <a:solidFill>
                          <a:schemeClr val="tx1"/>
                        </a:solidFill>
                        <a:latin typeface="Cambria Math" panose="02040503050406030204" pitchFamily="18" charset="0"/>
                      </a:rPr>
                      <m:t> </m:t>
                    </m:r>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𝜈</m:t>
                        </m:r>
                      </m:e>
                      <m:sub>
                        <m:r>
                          <a:rPr lang="en-GB" b="0" i="1" smtClean="0">
                            <a:solidFill>
                              <a:schemeClr val="tx1"/>
                            </a:solidFill>
                            <a:latin typeface="Cambria Math" panose="02040503050406030204" pitchFamily="18" charset="0"/>
                          </a:rPr>
                          <m:t>3</m:t>
                        </m:r>
                      </m:sub>
                    </m:sSub>
                    <m:r>
                      <a:rPr lang="en-GB" b="0" i="1" smtClean="0">
                        <a:solidFill>
                          <a:schemeClr val="tx1"/>
                        </a:solidFill>
                        <a:latin typeface="Cambria Math" panose="02040503050406030204" pitchFamily="18" charset="0"/>
                      </a:rPr>
                      <m:t>?</m:t>
                    </m:r>
                  </m:oMath>
                </a14:m>
                <a:r>
                  <a:rPr lang="en-US" dirty="0">
                    <a:solidFill>
                      <a:schemeClr val="tx1"/>
                    </a:solidFill>
                    <a:latin typeface="Avenir Next" panose="020B0503020202020204" pitchFamily="34" charset="0"/>
                  </a:rPr>
                  <a:t> </a:t>
                </a:r>
              </a:p>
            </p:txBody>
          </p:sp>
        </mc:Choice>
        <mc:Fallback xmlns="">
          <p:sp>
            <p:nvSpPr>
              <p:cNvPr id="19" name="TextBox 18">
                <a:extLst>
                  <a:ext uri="{FF2B5EF4-FFF2-40B4-BE49-F238E27FC236}">
                    <a16:creationId xmlns:a16="http://schemas.microsoft.com/office/drawing/2014/main" id="{D715C9F8-6C51-2A2E-02CD-85472A065B0B}"/>
                  </a:ext>
                </a:extLst>
              </p:cNvPr>
              <p:cNvSpPr txBox="1">
                <a:spLocks noRot="1" noChangeAspect="1" noMove="1" noResize="1" noEditPoints="1" noAdjustHandles="1" noChangeArrowheads="1" noChangeShapeType="1" noTextEdit="1"/>
              </p:cNvSpPr>
              <p:nvPr/>
            </p:nvSpPr>
            <p:spPr>
              <a:xfrm>
                <a:off x="9071172" y="3315924"/>
                <a:ext cx="1572305" cy="391646"/>
              </a:xfrm>
              <a:prstGeom prst="rect">
                <a:avLst/>
              </a:prstGeom>
              <a:blipFill>
                <a:blip r:embed="rId7"/>
                <a:stretch>
                  <a:fillRect b="-9677"/>
                </a:stretch>
              </a:blipFill>
            </p:spPr>
            <p:txBody>
              <a:bodyPr/>
              <a:lstStyle/>
              <a:p>
                <a:r>
                  <a:rPr lang="en-US">
                    <a:noFill/>
                  </a:rPr>
                  <a:t> </a:t>
                </a:r>
              </a:p>
            </p:txBody>
          </p:sp>
        </mc:Fallback>
      </mc:AlternateContent>
      <p:grpSp>
        <p:nvGrpSpPr>
          <p:cNvPr id="39" name="Group 38">
            <a:extLst>
              <a:ext uri="{FF2B5EF4-FFF2-40B4-BE49-F238E27FC236}">
                <a16:creationId xmlns:a16="http://schemas.microsoft.com/office/drawing/2014/main" id="{862F896F-B867-32B9-2248-2A2A6BA33D32}"/>
              </a:ext>
            </a:extLst>
          </p:cNvPr>
          <p:cNvGrpSpPr/>
          <p:nvPr/>
        </p:nvGrpSpPr>
        <p:grpSpPr>
          <a:xfrm>
            <a:off x="4030444" y="3026705"/>
            <a:ext cx="3994632" cy="3006549"/>
            <a:chOff x="3789595" y="3055583"/>
            <a:chExt cx="3994632" cy="3006549"/>
          </a:xfrm>
        </p:grpSpPr>
        <p:sp>
          <p:nvSpPr>
            <p:cNvPr id="7" name="TextBox 6">
              <a:extLst>
                <a:ext uri="{FF2B5EF4-FFF2-40B4-BE49-F238E27FC236}">
                  <a16:creationId xmlns:a16="http://schemas.microsoft.com/office/drawing/2014/main" id="{1D3F807B-FD1F-919A-5027-1C758EF95197}"/>
                </a:ext>
              </a:extLst>
            </p:cNvPr>
            <p:cNvSpPr txBox="1"/>
            <p:nvPr/>
          </p:nvSpPr>
          <p:spPr>
            <a:xfrm>
              <a:off x="4030016" y="3339412"/>
              <a:ext cx="3754211" cy="646331"/>
            </a:xfrm>
            <a:prstGeom prst="rect">
              <a:avLst/>
            </a:prstGeom>
            <a:noFill/>
          </p:spPr>
          <p:txBody>
            <a:bodyPr wrap="square">
              <a:spAutoFit/>
            </a:bodyPr>
            <a:lstStyle/>
            <a:p>
              <a:r>
                <a:rPr lang="en-GB" dirty="0">
                  <a:solidFill>
                    <a:schemeClr val="tx1">
                      <a:alpha val="26000"/>
                    </a:schemeClr>
                  </a:solidFill>
                  <a:latin typeface="Avenir Next" panose="020B0503020202020204" pitchFamily="34" charset="0"/>
                </a:rPr>
                <a:t>Neutrino mass hierarchy: </a:t>
              </a:r>
            </a:p>
            <a:p>
              <a:r>
                <a:rPr lang="en-GB" dirty="0">
                  <a:solidFill>
                    <a:schemeClr val="tx1">
                      <a:alpha val="26000"/>
                    </a:schemeClr>
                  </a:solidFill>
                  <a:latin typeface="Avenir Next" panose="020B0503020202020204" pitchFamily="34" charset="0"/>
                </a:rPr>
                <a:t>Normal or inverted ordering?</a:t>
              </a:r>
              <a:endParaRPr lang="en-US" dirty="0">
                <a:solidFill>
                  <a:schemeClr val="tx1">
                    <a:alpha val="26000"/>
                  </a:schemeClr>
                </a:solidFill>
                <a:latin typeface="Avenir Next" panose="020B0503020202020204" pitchFamily="34" charset="0"/>
              </a:endParaRPr>
            </a:p>
          </p:txBody>
        </p:sp>
        <p:pic>
          <p:nvPicPr>
            <p:cNvPr id="17" name="Picture 16" descr="A diagram of a normal ordering&#10;&#10;Description automatically generated">
              <a:extLst>
                <a:ext uri="{FF2B5EF4-FFF2-40B4-BE49-F238E27FC236}">
                  <a16:creationId xmlns:a16="http://schemas.microsoft.com/office/drawing/2014/main" id="{DB02D14F-3C99-7E3F-1E6C-A8083B599924}"/>
                </a:ext>
              </a:extLst>
            </p:cNvPr>
            <p:cNvPicPr>
              <a:picLocks noChangeAspect="1"/>
            </p:cNvPicPr>
            <p:nvPr/>
          </p:nvPicPr>
          <p:blipFill rotWithShape="1">
            <a:blip r:embed="rId8">
              <a:alphaModFix amt="30000"/>
            </a:blip>
            <a:srcRect l="10600" t="11075" r="10718" b="21185"/>
            <a:stretch/>
          </p:blipFill>
          <p:spPr>
            <a:xfrm>
              <a:off x="3999536" y="3985743"/>
              <a:ext cx="3368944" cy="1747995"/>
            </a:xfrm>
            <a:prstGeom prst="rect">
              <a:avLst/>
            </a:prstGeom>
          </p:spPr>
        </p:pic>
        <p:sp>
          <p:nvSpPr>
            <p:cNvPr id="20" name="Rounded Rectangle 19">
              <a:extLst>
                <a:ext uri="{FF2B5EF4-FFF2-40B4-BE49-F238E27FC236}">
                  <a16:creationId xmlns:a16="http://schemas.microsoft.com/office/drawing/2014/main" id="{0BAF1252-FAED-F326-B24D-40680B93E304}"/>
                </a:ext>
              </a:extLst>
            </p:cNvPr>
            <p:cNvSpPr/>
            <p:nvPr/>
          </p:nvSpPr>
          <p:spPr>
            <a:xfrm>
              <a:off x="3789595" y="3055583"/>
              <a:ext cx="3754211" cy="3006549"/>
            </a:xfrm>
            <a:prstGeom prst="roundRect">
              <a:avLst/>
            </a:prstGeom>
            <a:noFill/>
            <a:ln w="73025">
              <a:solidFill>
                <a:schemeClr val="accent2">
                  <a:alpha val="31146"/>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1" name="Rounded Rectangle 20">
            <a:extLst>
              <a:ext uri="{FF2B5EF4-FFF2-40B4-BE49-F238E27FC236}">
                <a16:creationId xmlns:a16="http://schemas.microsoft.com/office/drawing/2014/main" id="{853694F0-1075-9FCE-4E50-A9F0C204F6FC}"/>
              </a:ext>
            </a:extLst>
          </p:cNvPr>
          <p:cNvSpPr/>
          <p:nvPr/>
        </p:nvSpPr>
        <p:spPr>
          <a:xfrm>
            <a:off x="585254" y="3055584"/>
            <a:ext cx="2476984" cy="1110125"/>
          </a:xfrm>
          <a:prstGeom prst="roundRect">
            <a:avLst/>
          </a:prstGeom>
          <a:noFill/>
          <a:ln w="73025">
            <a:solidFill>
              <a:schemeClr val="accent6">
                <a:alpha val="3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8" name="Group 37">
            <a:extLst>
              <a:ext uri="{FF2B5EF4-FFF2-40B4-BE49-F238E27FC236}">
                <a16:creationId xmlns:a16="http://schemas.microsoft.com/office/drawing/2014/main" id="{EF682049-EF74-8DA4-23AE-F8E87B95E59B}"/>
              </a:ext>
            </a:extLst>
          </p:cNvPr>
          <p:cNvGrpSpPr/>
          <p:nvPr/>
        </p:nvGrpSpPr>
        <p:grpSpPr>
          <a:xfrm>
            <a:off x="180919" y="4323600"/>
            <a:ext cx="3433350" cy="2039628"/>
            <a:chOff x="8062088" y="4192030"/>
            <a:chExt cx="3433350" cy="2039628"/>
          </a:xfrm>
        </p:grpSpPr>
        <p:pic>
          <p:nvPicPr>
            <p:cNvPr id="1028" name="Picture 4">
              <a:extLst>
                <a:ext uri="{FF2B5EF4-FFF2-40B4-BE49-F238E27FC236}">
                  <a16:creationId xmlns:a16="http://schemas.microsoft.com/office/drawing/2014/main" id="{E306917D-9964-3CB3-1B47-A0FC1F33C141}"/>
                </a:ext>
              </a:extLst>
            </p:cNvPr>
            <p:cNvPicPr>
              <a:picLocks noChangeAspect="1" noChangeArrowheads="1"/>
            </p:cNvPicPr>
            <p:nvPr/>
          </p:nvPicPr>
          <p:blipFill>
            <a:blip r:embed="rId9">
              <a:alphaModFix amt="30000"/>
              <a:extLst>
                <a:ext uri="{28A0092B-C50C-407E-A947-70E740481C1C}">
                  <a14:useLocalDpi xmlns:a14="http://schemas.microsoft.com/office/drawing/2010/main" val="0"/>
                </a:ext>
              </a:extLst>
            </a:blip>
            <a:srcRect/>
            <a:stretch>
              <a:fillRect/>
            </a:stretch>
          </p:blipFill>
          <p:spPr bwMode="auto">
            <a:xfrm>
              <a:off x="9084682" y="4838573"/>
              <a:ext cx="1563763" cy="1211916"/>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8A936BB7-DC13-A3F9-B1D7-8A2AC6C00D02}"/>
                    </a:ext>
                  </a:extLst>
                </p:cNvPr>
                <p:cNvSpPr txBox="1"/>
                <p:nvPr/>
              </p:nvSpPr>
              <p:spPr>
                <a:xfrm>
                  <a:off x="8258472" y="4371201"/>
                  <a:ext cx="3216184" cy="369332"/>
                </a:xfrm>
                <a:prstGeom prst="rect">
                  <a:avLst/>
                </a:prstGeom>
                <a:noFill/>
              </p:spPr>
              <p:txBody>
                <a:bodyPr wrap="square">
                  <a:spAutoFit/>
                </a:bodyPr>
                <a:lstStyle/>
                <a:p>
                  <a14:m>
                    <m:oMath xmlns:m="http://schemas.openxmlformats.org/officeDocument/2006/math">
                      <m:sSub>
                        <m:sSubPr>
                          <m:ctrlPr>
                            <a:rPr lang="en-GB" b="0" i="1" smtClean="0">
                              <a:solidFill>
                                <a:schemeClr val="tx1">
                                  <a:alpha val="30000"/>
                                </a:schemeClr>
                              </a:solidFill>
                              <a:latin typeface="Cambria Math" panose="02040503050406030204" pitchFamily="18" charset="0"/>
                            </a:rPr>
                          </m:ctrlPr>
                        </m:sSubPr>
                        <m:e>
                          <m:r>
                            <a:rPr lang="en-GB" b="0" i="1" smtClean="0">
                              <a:solidFill>
                                <a:schemeClr val="tx1">
                                  <a:alpha val="30000"/>
                                </a:schemeClr>
                              </a:solidFill>
                              <a:latin typeface="Cambria Math" panose="02040503050406030204" pitchFamily="18" charset="0"/>
                            </a:rPr>
                            <m:t>𝛿</m:t>
                          </m:r>
                        </m:e>
                        <m:sub>
                          <m:r>
                            <a:rPr lang="en-GB" b="0" i="1" smtClean="0">
                              <a:solidFill>
                                <a:schemeClr val="tx1">
                                  <a:alpha val="30000"/>
                                </a:schemeClr>
                              </a:solidFill>
                              <a:latin typeface="Cambria Math" panose="02040503050406030204" pitchFamily="18" charset="0"/>
                            </a:rPr>
                            <m:t>𝐶𝑃</m:t>
                          </m:r>
                        </m:sub>
                      </m:sSub>
                    </m:oMath>
                  </a14:m>
                  <a:r>
                    <a:rPr lang="en-US" dirty="0">
                      <a:solidFill>
                        <a:schemeClr val="tx1">
                          <a:alpha val="30000"/>
                        </a:schemeClr>
                      </a:solidFill>
                    </a:rPr>
                    <a:t>: Do neutrinos violate CP?</a:t>
                  </a:r>
                </a:p>
              </p:txBody>
            </p:sp>
          </mc:Choice>
          <mc:Fallback xmlns="">
            <p:sp>
              <p:nvSpPr>
                <p:cNvPr id="24" name="TextBox 23">
                  <a:extLst>
                    <a:ext uri="{FF2B5EF4-FFF2-40B4-BE49-F238E27FC236}">
                      <a16:creationId xmlns:a16="http://schemas.microsoft.com/office/drawing/2014/main" id="{8A936BB7-DC13-A3F9-B1D7-8A2AC6C00D02}"/>
                    </a:ext>
                  </a:extLst>
                </p:cNvPr>
                <p:cNvSpPr txBox="1">
                  <a:spLocks noRot="1" noChangeAspect="1" noMove="1" noResize="1" noEditPoints="1" noAdjustHandles="1" noChangeArrowheads="1" noChangeShapeType="1" noTextEdit="1"/>
                </p:cNvSpPr>
                <p:nvPr/>
              </p:nvSpPr>
              <p:spPr>
                <a:xfrm>
                  <a:off x="8258472" y="4371201"/>
                  <a:ext cx="3216184" cy="369332"/>
                </a:xfrm>
                <a:prstGeom prst="rect">
                  <a:avLst/>
                </a:prstGeom>
                <a:blipFill>
                  <a:blip r:embed="rId10"/>
                  <a:stretch>
                    <a:fillRect t="-6667" b="-26667"/>
                  </a:stretch>
                </a:blipFill>
              </p:spPr>
              <p:txBody>
                <a:bodyPr/>
                <a:lstStyle/>
                <a:p>
                  <a:r>
                    <a:rPr lang="en-US">
                      <a:noFill/>
                    </a:rPr>
                    <a:t> </a:t>
                  </a:r>
                </a:p>
              </p:txBody>
            </p:sp>
          </mc:Fallback>
        </mc:AlternateContent>
        <p:sp>
          <p:nvSpPr>
            <p:cNvPr id="26" name="TextBox 25">
              <a:extLst>
                <a:ext uri="{FF2B5EF4-FFF2-40B4-BE49-F238E27FC236}">
                  <a16:creationId xmlns:a16="http://schemas.microsoft.com/office/drawing/2014/main" id="{DB4A6BC2-B36A-7521-874D-5E451A0DAD31}"/>
                </a:ext>
              </a:extLst>
            </p:cNvPr>
            <p:cNvSpPr txBox="1"/>
            <p:nvPr/>
          </p:nvSpPr>
          <p:spPr>
            <a:xfrm>
              <a:off x="8365696" y="5156020"/>
              <a:ext cx="884984" cy="369332"/>
            </a:xfrm>
            <a:prstGeom prst="rect">
              <a:avLst/>
            </a:prstGeom>
            <a:noFill/>
          </p:spPr>
          <p:txBody>
            <a:bodyPr wrap="square">
              <a:spAutoFit/>
            </a:bodyPr>
            <a:lstStyle/>
            <a:p>
              <a:pPr algn="ctr"/>
              <a:r>
                <a:rPr lang="en-GB" dirty="0">
                  <a:solidFill>
                    <a:schemeClr val="tx1">
                      <a:alpha val="30000"/>
                    </a:schemeClr>
                  </a:solidFill>
                  <a:latin typeface="Avenir Next" panose="020B0503020202020204" pitchFamily="34" charset="0"/>
                </a:rPr>
                <a:t>Matter</a:t>
              </a:r>
              <a:endParaRPr lang="en-US" dirty="0">
                <a:solidFill>
                  <a:schemeClr val="tx1">
                    <a:alpha val="30000"/>
                  </a:schemeClr>
                </a:solidFill>
              </a:endParaRPr>
            </a:p>
          </p:txBody>
        </p:sp>
        <p:sp>
          <p:nvSpPr>
            <p:cNvPr id="27" name="TextBox 26">
              <a:extLst>
                <a:ext uri="{FF2B5EF4-FFF2-40B4-BE49-F238E27FC236}">
                  <a16:creationId xmlns:a16="http://schemas.microsoft.com/office/drawing/2014/main" id="{53802C46-BBF1-45B3-85E1-429C6135AEFF}"/>
                </a:ext>
              </a:extLst>
            </p:cNvPr>
            <p:cNvSpPr txBox="1"/>
            <p:nvPr/>
          </p:nvSpPr>
          <p:spPr>
            <a:xfrm>
              <a:off x="9939830" y="5567482"/>
              <a:ext cx="1307290" cy="369332"/>
            </a:xfrm>
            <a:prstGeom prst="rect">
              <a:avLst/>
            </a:prstGeom>
            <a:solidFill>
              <a:schemeClr val="bg1"/>
            </a:solidFill>
          </p:spPr>
          <p:txBody>
            <a:bodyPr wrap="square">
              <a:spAutoFit/>
            </a:bodyPr>
            <a:lstStyle/>
            <a:p>
              <a:pPr algn="ctr"/>
              <a:r>
                <a:rPr lang="en-GB">
                  <a:solidFill>
                    <a:schemeClr val="tx1">
                      <a:alpha val="30000"/>
                    </a:schemeClr>
                  </a:solidFill>
                  <a:latin typeface="Avenir Next" panose="020B0503020202020204" pitchFamily="34" charset="0"/>
                </a:rPr>
                <a:t>Antimatter</a:t>
              </a:r>
              <a:endParaRPr lang="en-US">
                <a:solidFill>
                  <a:schemeClr val="tx1">
                    <a:alpha val="30000"/>
                  </a:schemeClr>
                </a:solidFill>
              </a:endParaRPr>
            </a:p>
          </p:txBody>
        </p:sp>
        <p:sp>
          <p:nvSpPr>
            <p:cNvPr id="28" name="Rounded Rectangle 27">
              <a:extLst>
                <a:ext uri="{FF2B5EF4-FFF2-40B4-BE49-F238E27FC236}">
                  <a16:creationId xmlns:a16="http://schemas.microsoft.com/office/drawing/2014/main" id="{4EF59C07-AC46-E2E2-74BD-003CE0B30EA1}"/>
                </a:ext>
              </a:extLst>
            </p:cNvPr>
            <p:cNvSpPr/>
            <p:nvPr/>
          </p:nvSpPr>
          <p:spPr>
            <a:xfrm>
              <a:off x="8062088" y="4192030"/>
              <a:ext cx="3433350" cy="2039628"/>
            </a:xfrm>
            <a:prstGeom prst="roundRect">
              <a:avLst/>
            </a:prstGeom>
            <a:noFill/>
            <a:ln w="73025">
              <a:solidFill>
                <a:schemeClr val="accent1">
                  <a:alpha val="3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7" name="Group 36">
            <a:extLst>
              <a:ext uri="{FF2B5EF4-FFF2-40B4-BE49-F238E27FC236}">
                <a16:creationId xmlns:a16="http://schemas.microsoft.com/office/drawing/2014/main" id="{C7F65012-324E-5B3D-DFB6-16E288D2E473}"/>
              </a:ext>
            </a:extLst>
          </p:cNvPr>
          <p:cNvGrpSpPr/>
          <p:nvPr/>
        </p:nvGrpSpPr>
        <p:grpSpPr>
          <a:xfrm>
            <a:off x="8213558" y="4148382"/>
            <a:ext cx="3393188" cy="2207968"/>
            <a:chOff x="180659" y="4374789"/>
            <a:chExt cx="3393188" cy="2207968"/>
          </a:xfrm>
        </p:grpSpPr>
        <p:sp>
          <p:nvSpPr>
            <p:cNvPr id="35" name="TextBox 34">
              <a:extLst>
                <a:ext uri="{FF2B5EF4-FFF2-40B4-BE49-F238E27FC236}">
                  <a16:creationId xmlns:a16="http://schemas.microsoft.com/office/drawing/2014/main" id="{9A98563C-C3DF-891D-B9F6-4E358D889E77}"/>
                </a:ext>
              </a:extLst>
            </p:cNvPr>
            <p:cNvSpPr txBox="1"/>
            <p:nvPr/>
          </p:nvSpPr>
          <p:spPr>
            <a:xfrm>
              <a:off x="396960" y="4458587"/>
              <a:ext cx="2981241" cy="2031325"/>
            </a:xfrm>
            <a:prstGeom prst="rect">
              <a:avLst/>
            </a:prstGeom>
            <a:noFill/>
          </p:spPr>
          <p:txBody>
            <a:bodyPr wrap="square">
              <a:spAutoFit/>
            </a:bodyPr>
            <a:lstStyle/>
            <a:p>
              <a:r>
                <a:rPr lang="en-GB" dirty="0">
                  <a:solidFill>
                    <a:schemeClr val="tx1">
                      <a:alpha val="30000"/>
                    </a:schemeClr>
                  </a:solidFill>
                  <a:latin typeface="Avenir Next" panose="020B0503020202020204" pitchFamily="34" charset="0"/>
                </a:rPr>
                <a:t>More analyses:</a:t>
              </a:r>
            </a:p>
            <a:p>
              <a:pPr marL="285750" indent="-285750">
                <a:buFont typeface="Arial" panose="020B0604020202020204" pitchFamily="34" charset="0"/>
                <a:buChar char="•"/>
              </a:pPr>
              <a:r>
                <a:rPr lang="en-GB" dirty="0">
                  <a:solidFill>
                    <a:schemeClr val="tx1">
                      <a:alpha val="30000"/>
                    </a:schemeClr>
                  </a:solidFill>
                  <a:latin typeface="Avenir Next" panose="020B0503020202020204" pitchFamily="34" charset="0"/>
                </a:rPr>
                <a:t>Sterile neutrino search.</a:t>
              </a:r>
            </a:p>
            <a:p>
              <a:pPr marL="285750" indent="-285750">
                <a:buFont typeface="Arial" panose="020B0604020202020204" pitchFamily="34" charset="0"/>
                <a:buChar char="•"/>
              </a:pPr>
              <a:endParaRPr lang="en-GB" dirty="0">
                <a:solidFill>
                  <a:schemeClr val="tx1">
                    <a:alpha val="30000"/>
                  </a:schemeClr>
                </a:solidFill>
                <a:latin typeface="Avenir Next" panose="020B0503020202020204" pitchFamily="34" charset="0"/>
              </a:endParaRPr>
            </a:p>
            <a:p>
              <a:pPr marL="285750" indent="-285750">
                <a:buFont typeface="Arial" panose="020B0604020202020204" pitchFamily="34" charset="0"/>
                <a:buChar char="•"/>
              </a:pPr>
              <a:endParaRPr lang="en-GB" dirty="0">
                <a:solidFill>
                  <a:schemeClr val="tx1">
                    <a:alpha val="30000"/>
                  </a:schemeClr>
                </a:solidFill>
                <a:latin typeface="Avenir Next" panose="020B0503020202020204" pitchFamily="34" charset="0"/>
              </a:endParaRPr>
            </a:p>
            <a:p>
              <a:pPr marL="285750" indent="-285750">
                <a:buFont typeface="Arial" panose="020B0604020202020204" pitchFamily="34" charset="0"/>
                <a:buChar char="•"/>
              </a:pPr>
              <a:endParaRPr lang="en-GB" dirty="0">
                <a:solidFill>
                  <a:schemeClr val="tx1">
                    <a:alpha val="30000"/>
                  </a:schemeClr>
                </a:solidFill>
                <a:latin typeface="Avenir Next" panose="020B0503020202020204" pitchFamily="34" charset="0"/>
              </a:endParaRPr>
            </a:p>
            <a:p>
              <a:pPr marL="285750" indent="-285750">
                <a:buFont typeface="Arial" panose="020B0604020202020204" pitchFamily="34" charset="0"/>
                <a:buChar char="•"/>
              </a:pPr>
              <a:r>
                <a:rPr lang="en-GB" dirty="0">
                  <a:solidFill>
                    <a:schemeClr val="tx1">
                      <a:alpha val="30000"/>
                    </a:schemeClr>
                  </a:solidFill>
                  <a:latin typeface="Avenir Next" panose="020B0503020202020204" pitchFamily="34" charset="0"/>
                </a:rPr>
                <a:t>Neutrino cross-sections.</a:t>
              </a:r>
            </a:p>
            <a:p>
              <a:pPr marL="285750" indent="-285750">
                <a:buFont typeface="Arial" panose="020B0604020202020204" pitchFamily="34" charset="0"/>
                <a:buChar char="•"/>
              </a:pPr>
              <a:r>
                <a:rPr lang="en-GB" dirty="0">
                  <a:solidFill>
                    <a:schemeClr val="tx1">
                      <a:alpha val="30000"/>
                    </a:schemeClr>
                  </a:solidFill>
                  <a:latin typeface="Avenir Next" panose="020B0503020202020204" pitchFamily="34" charset="0"/>
                </a:rPr>
                <a:t>Exotics, ...</a:t>
              </a:r>
            </a:p>
          </p:txBody>
        </p:sp>
        <p:pic>
          <p:nvPicPr>
            <p:cNvPr id="1030" name="Picture 6">
              <a:extLst>
                <a:ext uri="{FF2B5EF4-FFF2-40B4-BE49-F238E27FC236}">
                  <a16:creationId xmlns:a16="http://schemas.microsoft.com/office/drawing/2014/main" id="{05120142-BA74-3EA4-768C-F82C1C128D4E}"/>
                </a:ext>
              </a:extLst>
            </p:cNvPr>
            <p:cNvPicPr>
              <a:picLocks noChangeAspect="1" noChangeArrowheads="1"/>
            </p:cNvPicPr>
            <p:nvPr/>
          </p:nvPicPr>
          <p:blipFill rotWithShape="1">
            <a:blip r:embed="rId11">
              <a:alphaModFix amt="30000"/>
              <a:extLst>
                <a:ext uri="{28A0092B-C50C-407E-A947-70E740481C1C}">
                  <a14:useLocalDpi xmlns:a14="http://schemas.microsoft.com/office/drawing/2010/main" val="0"/>
                </a:ext>
              </a:extLst>
            </a:blip>
            <a:srcRect l="5376" t="29746" r="6347" b="30307"/>
            <a:stretch/>
          </p:blipFill>
          <p:spPr bwMode="auto">
            <a:xfrm>
              <a:off x="718084" y="5142096"/>
              <a:ext cx="2002347" cy="577774"/>
            </a:xfrm>
            <a:prstGeom prst="rect">
              <a:avLst/>
            </a:prstGeom>
            <a:noFill/>
            <a:extLst>
              <a:ext uri="{909E8E84-426E-40DD-AFC4-6F175D3DCCD1}">
                <a14:hiddenFill xmlns:a14="http://schemas.microsoft.com/office/drawing/2010/main">
                  <a:solidFill>
                    <a:srgbClr val="FFFFFF"/>
                  </a:solidFill>
                </a14:hiddenFill>
              </a:ext>
            </a:extLst>
          </p:spPr>
        </p:pic>
        <p:sp>
          <p:nvSpPr>
            <p:cNvPr id="29" name="Rounded Rectangle 28">
              <a:extLst>
                <a:ext uri="{FF2B5EF4-FFF2-40B4-BE49-F238E27FC236}">
                  <a16:creationId xmlns:a16="http://schemas.microsoft.com/office/drawing/2014/main" id="{7EA457A2-D536-9A0D-116B-E2F1E4AA92BA}"/>
                </a:ext>
              </a:extLst>
            </p:cNvPr>
            <p:cNvSpPr/>
            <p:nvPr/>
          </p:nvSpPr>
          <p:spPr>
            <a:xfrm>
              <a:off x="2220749" y="5073103"/>
              <a:ext cx="595726" cy="766722"/>
            </a:xfrm>
            <a:prstGeom prst="roundRect">
              <a:avLst/>
            </a:prstGeom>
            <a:solidFill>
              <a:srgbClr val="6089C4">
                <a:alpha val="1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lt1">
                    <a:alpha val="30000"/>
                  </a:schemeClr>
                </a:solidFill>
              </a:endParaRPr>
            </a:p>
          </p:txBody>
        </p:sp>
        <p:pic>
          <p:nvPicPr>
            <p:cNvPr id="33" name="Graphic 32" descr="Question Mark with solid fill">
              <a:extLst>
                <a:ext uri="{FF2B5EF4-FFF2-40B4-BE49-F238E27FC236}">
                  <a16:creationId xmlns:a16="http://schemas.microsoft.com/office/drawing/2014/main" id="{82254806-3864-0795-BC8E-6B46A4280A2B}"/>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rot="2547031">
              <a:off x="2714561" y="5008047"/>
              <a:ext cx="300077" cy="300077"/>
            </a:xfrm>
            <a:prstGeom prst="rect">
              <a:avLst/>
            </a:prstGeom>
          </p:spPr>
        </p:pic>
        <p:sp>
          <p:nvSpPr>
            <p:cNvPr id="36" name="Rounded Rectangle 35">
              <a:extLst>
                <a:ext uri="{FF2B5EF4-FFF2-40B4-BE49-F238E27FC236}">
                  <a16:creationId xmlns:a16="http://schemas.microsoft.com/office/drawing/2014/main" id="{7CC0F482-B8A8-A48A-E7E4-CBA9884A4AAC}"/>
                </a:ext>
              </a:extLst>
            </p:cNvPr>
            <p:cNvSpPr/>
            <p:nvPr/>
          </p:nvSpPr>
          <p:spPr>
            <a:xfrm>
              <a:off x="180659" y="4374789"/>
              <a:ext cx="3393188" cy="2207968"/>
            </a:xfrm>
            <a:prstGeom prst="roundRect">
              <a:avLst/>
            </a:prstGeom>
            <a:noFill/>
            <a:ln w="73025">
              <a:solidFill>
                <a:srgbClr val="7030A0">
                  <a:alpha val="30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Rectangle 2">
            <a:extLst>
              <a:ext uri="{FF2B5EF4-FFF2-40B4-BE49-F238E27FC236}">
                <a16:creationId xmlns:a16="http://schemas.microsoft.com/office/drawing/2014/main" id="{6EA32557-21AB-0F15-3E4A-0AF15184DC2F}"/>
              </a:ext>
            </a:extLst>
          </p:cNvPr>
          <p:cNvSpPr/>
          <p:nvPr/>
        </p:nvSpPr>
        <p:spPr>
          <a:xfrm>
            <a:off x="-241402" y="6490769"/>
            <a:ext cx="12596775" cy="367231"/>
          </a:xfrm>
          <a:prstGeom prst="rect">
            <a:avLst/>
          </a:prstGeom>
          <a:solidFill>
            <a:srgbClr val="004C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86891BAD-1AA8-2845-7231-69C917AF3561}"/>
              </a:ext>
            </a:extLst>
          </p:cNvPr>
          <p:cNvSpPr txBox="1"/>
          <p:nvPr/>
        </p:nvSpPr>
        <p:spPr>
          <a:xfrm>
            <a:off x="-4362" y="6543967"/>
            <a:ext cx="12192000" cy="276999"/>
          </a:xfrm>
          <a:prstGeom prst="rect">
            <a:avLst/>
          </a:prstGeom>
          <a:noFill/>
        </p:spPr>
        <p:txBody>
          <a:bodyPr wrap="square">
            <a:spAutoFit/>
          </a:bodyPr>
          <a:lstStyle/>
          <a:p>
            <a:pPr algn="ctr"/>
            <a:r>
              <a:rPr lang="en-US" sz="1200" dirty="0">
                <a:solidFill>
                  <a:schemeClr val="bg1"/>
                </a:solidFill>
              </a:rPr>
              <a:t>10</a:t>
            </a:r>
            <a:r>
              <a:rPr lang="en-US" sz="1200" baseline="30000" dirty="0">
                <a:solidFill>
                  <a:schemeClr val="bg1"/>
                </a:solidFill>
              </a:rPr>
              <a:t>th</a:t>
            </a:r>
            <a:r>
              <a:rPr lang="en-US" sz="1200" dirty="0">
                <a:solidFill>
                  <a:schemeClr val="bg1"/>
                </a:solidFill>
              </a:rPr>
              <a:t> June 2025 – WIN 2025 – Emerson Bannister</a:t>
            </a:r>
          </a:p>
        </p:txBody>
      </p:sp>
      <p:sp>
        <p:nvSpPr>
          <p:cNvPr id="8" name="Slide Number Placeholder 10">
            <a:extLst>
              <a:ext uri="{FF2B5EF4-FFF2-40B4-BE49-F238E27FC236}">
                <a16:creationId xmlns:a16="http://schemas.microsoft.com/office/drawing/2014/main" id="{1EBAB71F-9BDA-3B69-621B-E1641C8B0D3C}"/>
              </a:ext>
            </a:extLst>
          </p:cNvPr>
          <p:cNvSpPr txBox="1">
            <a:spLocks/>
          </p:cNvSpPr>
          <p:nvPr/>
        </p:nvSpPr>
        <p:spPr>
          <a:xfrm>
            <a:off x="10896045" y="6498850"/>
            <a:ext cx="1291593" cy="367231"/>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3449C41-28D8-214C-95E9-2FFE65FC1517}" type="slidenum">
              <a:rPr lang="en-US" smtClean="0">
                <a:solidFill>
                  <a:schemeClr val="bg1"/>
                </a:solidFill>
              </a:rPr>
              <a:pPr algn="ctr"/>
              <a:t>5</a:t>
            </a:fld>
            <a:endParaRPr lang="en-US" dirty="0">
              <a:solidFill>
                <a:schemeClr val="bg1"/>
              </a:solidFill>
            </a:endParaRPr>
          </a:p>
        </p:txBody>
      </p:sp>
      <p:grpSp>
        <p:nvGrpSpPr>
          <p:cNvPr id="34" name="Group 33">
            <a:extLst>
              <a:ext uri="{FF2B5EF4-FFF2-40B4-BE49-F238E27FC236}">
                <a16:creationId xmlns:a16="http://schemas.microsoft.com/office/drawing/2014/main" id="{A3CFDF41-990A-56C9-DD88-0E24D0442311}"/>
              </a:ext>
            </a:extLst>
          </p:cNvPr>
          <p:cNvGrpSpPr/>
          <p:nvPr/>
        </p:nvGrpSpPr>
        <p:grpSpPr>
          <a:xfrm>
            <a:off x="6257332" y="168672"/>
            <a:ext cx="7909277" cy="842880"/>
            <a:chOff x="6257332" y="168672"/>
            <a:chExt cx="7909277" cy="842880"/>
          </a:xfrm>
        </p:grpSpPr>
        <p:pic>
          <p:nvPicPr>
            <p:cNvPr id="40" name="Picture 39">
              <a:extLst>
                <a:ext uri="{FF2B5EF4-FFF2-40B4-BE49-F238E27FC236}">
                  <a16:creationId xmlns:a16="http://schemas.microsoft.com/office/drawing/2014/main" id="{1DF3C5C2-C800-D172-2125-1A2E229CE565}"/>
                </a:ext>
              </a:extLst>
            </p:cNvPr>
            <p:cNvPicPr>
              <a:picLocks noChangeAspect="1"/>
            </p:cNvPicPr>
            <p:nvPr/>
          </p:nvPicPr>
          <p:blipFill>
            <a:blip r:embed="rId14"/>
            <a:stretch>
              <a:fillRect/>
            </a:stretch>
          </p:blipFill>
          <p:spPr>
            <a:xfrm>
              <a:off x="6257332" y="168672"/>
              <a:ext cx="5817531" cy="842880"/>
            </a:xfrm>
            <a:prstGeom prst="rect">
              <a:avLst/>
            </a:prstGeom>
            <a:ln w="34925">
              <a:noFill/>
            </a:ln>
            <a:effectLst/>
          </p:spPr>
        </p:pic>
        <p:sp>
          <p:nvSpPr>
            <p:cNvPr id="41" name="TextBox 40">
              <a:extLst>
                <a:ext uri="{FF2B5EF4-FFF2-40B4-BE49-F238E27FC236}">
                  <a16:creationId xmlns:a16="http://schemas.microsoft.com/office/drawing/2014/main" id="{C62EA1F9-9D14-6EA4-D6B9-3A347B05AF29}"/>
                </a:ext>
              </a:extLst>
            </p:cNvPr>
            <p:cNvSpPr txBox="1"/>
            <p:nvPr/>
          </p:nvSpPr>
          <p:spPr>
            <a:xfrm>
              <a:off x="7863781" y="592749"/>
              <a:ext cx="6302828" cy="369332"/>
            </a:xfrm>
            <a:prstGeom prst="rect">
              <a:avLst/>
            </a:prstGeom>
            <a:noFill/>
          </p:spPr>
          <p:txBody>
            <a:bodyPr wrap="square">
              <a:spAutoFit/>
            </a:bodyPr>
            <a:lstStyle/>
            <a:p>
              <a:r>
                <a:rPr lang="en-US" dirty="0">
                  <a:latin typeface="Avenir Next" panose="020B0503020202020204" pitchFamily="34" charset="0"/>
                </a:rPr>
                <a:t>Tuesday</a:t>
              </a:r>
              <a:endParaRPr lang="en-US" dirty="0"/>
            </a:p>
          </p:txBody>
        </p:sp>
      </p:grpSp>
    </p:spTree>
    <p:extLst>
      <p:ext uri="{BB962C8B-B14F-4D97-AF65-F5344CB8AC3E}">
        <p14:creationId xmlns:p14="http://schemas.microsoft.com/office/powerpoint/2010/main" val="6669741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2AE5C7-AAE9-5853-32F7-B026A1CD06C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3BBF8CB-B355-2F94-CF6A-5FE622BDF0D6}"/>
              </a:ext>
            </a:extLst>
          </p:cNvPr>
          <p:cNvSpPr>
            <a:spLocks noGrp="1"/>
          </p:cNvSpPr>
          <p:nvPr>
            <p:ph type="title"/>
          </p:nvPr>
        </p:nvSpPr>
        <p:spPr>
          <a:xfrm>
            <a:off x="380445" y="116586"/>
            <a:ext cx="10515600" cy="1325563"/>
          </a:xfrm>
        </p:spPr>
        <p:txBody>
          <a:bodyPr>
            <a:normAutofit/>
          </a:bodyPr>
          <a:lstStyle/>
          <a:p>
            <a:r>
              <a:rPr lang="en-US" sz="4000">
                <a:latin typeface="Avenir Next" panose="020B0503020202020204" pitchFamily="34" charset="0"/>
              </a:rPr>
              <a:t>The </a:t>
            </a:r>
            <a:r>
              <a:rPr lang="en-US" sz="4000" err="1">
                <a:latin typeface="Avenir Next" panose="020B0503020202020204" pitchFamily="34" charset="0"/>
              </a:rPr>
              <a:t>NOvA</a:t>
            </a:r>
            <a:r>
              <a:rPr lang="en-US" sz="4000">
                <a:latin typeface="Avenir Next" panose="020B0503020202020204" pitchFamily="34" charset="0"/>
              </a:rPr>
              <a:t> Experiment</a:t>
            </a:r>
          </a:p>
        </p:txBody>
      </p:sp>
      <p:pic>
        <p:nvPicPr>
          <p:cNvPr id="10" name="Picture 9">
            <a:extLst>
              <a:ext uri="{FF2B5EF4-FFF2-40B4-BE49-F238E27FC236}">
                <a16:creationId xmlns:a16="http://schemas.microsoft.com/office/drawing/2014/main" id="{BC8F14DF-835A-8BDB-1692-6691E17BE22A}"/>
              </a:ext>
            </a:extLst>
          </p:cNvPr>
          <p:cNvPicPr>
            <a:picLocks noChangeAspect="1"/>
          </p:cNvPicPr>
          <p:nvPr/>
        </p:nvPicPr>
        <p:blipFill>
          <a:blip r:embed="rId3"/>
          <a:stretch>
            <a:fillRect/>
          </a:stretch>
        </p:blipFill>
        <p:spPr>
          <a:xfrm>
            <a:off x="337869" y="1152240"/>
            <a:ext cx="6384402" cy="1789430"/>
          </a:xfrm>
          <a:prstGeom prst="rect">
            <a:avLst/>
          </a:prstGeom>
        </p:spPr>
      </p:pic>
      <p:sp>
        <p:nvSpPr>
          <p:cNvPr id="11" name="Slide Number Placeholder 10">
            <a:extLst>
              <a:ext uri="{FF2B5EF4-FFF2-40B4-BE49-F238E27FC236}">
                <a16:creationId xmlns:a16="http://schemas.microsoft.com/office/drawing/2014/main" id="{67E9BE61-0EB6-F36A-B5FD-3E3B37BC1964}"/>
              </a:ext>
            </a:extLst>
          </p:cNvPr>
          <p:cNvSpPr>
            <a:spLocks noGrp="1"/>
          </p:cNvSpPr>
          <p:nvPr>
            <p:ph type="sldNum" sz="quarter" idx="12"/>
          </p:nvPr>
        </p:nvSpPr>
        <p:spPr/>
        <p:txBody>
          <a:bodyPr/>
          <a:lstStyle/>
          <a:p>
            <a:fld id="{93449C41-28D8-214C-95E9-2FFE65FC1517}" type="slidenum">
              <a:rPr lang="en-US" smtClean="0"/>
              <a:t>6</a:t>
            </a:fld>
            <a:endParaRPr lang="en-US"/>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96685731-1108-21D6-F053-06683FBEA9D9}"/>
                  </a:ext>
                </a:extLst>
              </p:cNvPr>
              <p:cNvSpPr txBox="1"/>
              <p:nvPr/>
            </p:nvSpPr>
            <p:spPr>
              <a:xfrm>
                <a:off x="694380" y="3143823"/>
                <a:ext cx="2367858" cy="945643"/>
              </a:xfrm>
              <a:prstGeom prst="rect">
                <a:avLst/>
              </a:prstGeom>
              <a:noFill/>
            </p:spPr>
            <p:txBody>
              <a:bodyPr wrap="square">
                <a:spAutoFit/>
              </a:bodyPr>
              <a:lstStyle/>
              <a:p>
                <a:r>
                  <a:rPr lang="en-GB" b="0" dirty="0">
                    <a:solidFill>
                      <a:schemeClr val="tx1">
                        <a:alpha val="30000"/>
                      </a:schemeClr>
                    </a:solidFill>
                    <a:latin typeface="Avenir Next" panose="020B0503020202020204" pitchFamily="34" charset="0"/>
                  </a:rPr>
                  <a:t>Observe:</a:t>
                </a:r>
              </a:p>
              <a:p>
                <a:pPr marL="285750" indent="-285750">
                  <a:buFont typeface="Arial" panose="020B0604020202020204" pitchFamily="34" charset="0"/>
                  <a:buChar char="•"/>
                </a:pPr>
                <a14:m>
                  <m:oMath xmlns:m="http://schemas.openxmlformats.org/officeDocument/2006/math">
                    <m:sSub>
                      <m:sSubPr>
                        <m:ctrlPr>
                          <a:rPr lang="en-GB" b="0" i="1" smtClean="0">
                            <a:solidFill>
                              <a:schemeClr val="tx1">
                                <a:alpha val="30000"/>
                              </a:schemeClr>
                            </a:solidFill>
                            <a:latin typeface="Cambria Math" panose="02040503050406030204" pitchFamily="18" charset="0"/>
                          </a:rPr>
                        </m:ctrlPr>
                      </m:sSubPr>
                      <m:e>
                        <m:r>
                          <a:rPr lang="en-GB" b="0" i="1" smtClean="0">
                            <a:solidFill>
                              <a:schemeClr val="tx1">
                                <a:alpha val="30000"/>
                              </a:schemeClr>
                            </a:solidFill>
                            <a:latin typeface="Cambria Math" panose="02040503050406030204" pitchFamily="18" charset="0"/>
                          </a:rPr>
                          <m:t>𝜈</m:t>
                        </m:r>
                      </m:e>
                      <m:sub>
                        <m:r>
                          <a:rPr lang="en-GB" b="0" i="1" smtClean="0">
                            <a:solidFill>
                              <a:schemeClr val="tx1">
                                <a:alpha val="30000"/>
                              </a:schemeClr>
                            </a:solidFill>
                            <a:latin typeface="Cambria Math" panose="02040503050406030204" pitchFamily="18" charset="0"/>
                          </a:rPr>
                          <m:t>𝜇</m:t>
                        </m:r>
                      </m:sub>
                    </m:sSub>
                  </m:oMath>
                </a14:m>
                <a:r>
                  <a:rPr lang="en-US" dirty="0">
                    <a:solidFill>
                      <a:schemeClr val="tx1">
                        <a:alpha val="30000"/>
                      </a:schemeClr>
                    </a:solidFill>
                  </a:rPr>
                  <a:t> </a:t>
                </a:r>
                <a:r>
                  <a:rPr lang="en-US" dirty="0">
                    <a:solidFill>
                      <a:schemeClr val="tx1">
                        <a:alpha val="30000"/>
                      </a:schemeClr>
                    </a:solidFill>
                    <a:latin typeface="Avenir Next" panose="020B0503020202020204" pitchFamily="34" charset="0"/>
                  </a:rPr>
                  <a:t>disappearance.</a:t>
                </a:r>
              </a:p>
              <a:p>
                <a:pPr marL="285750" indent="-285750">
                  <a:buFont typeface="Arial" panose="020B0604020202020204" pitchFamily="34" charset="0"/>
                  <a:buChar char="•"/>
                </a:pPr>
                <a14:m>
                  <m:oMath xmlns:m="http://schemas.openxmlformats.org/officeDocument/2006/math">
                    <m:sSub>
                      <m:sSubPr>
                        <m:ctrlPr>
                          <a:rPr lang="en-GB" b="0" i="1" smtClean="0">
                            <a:solidFill>
                              <a:schemeClr val="tx1">
                                <a:alpha val="30000"/>
                              </a:schemeClr>
                            </a:solidFill>
                            <a:latin typeface="Cambria Math" panose="02040503050406030204" pitchFamily="18" charset="0"/>
                          </a:rPr>
                        </m:ctrlPr>
                      </m:sSubPr>
                      <m:e>
                        <m:r>
                          <a:rPr lang="en-GB" b="0" i="1" smtClean="0">
                            <a:solidFill>
                              <a:schemeClr val="tx1">
                                <a:alpha val="30000"/>
                              </a:schemeClr>
                            </a:solidFill>
                            <a:latin typeface="Cambria Math" panose="02040503050406030204" pitchFamily="18" charset="0"/>
                          </a:rPr>
                          <m:t>𝜈</m:t>
                        </m:r>
                      </m:e>
                      <m:sub>
                        <m:r>
                          <a:rPr lang="en-GB" b="0" i="1" smtClean="0">
                            <a:solidFill>
                              <a:schemeClr val="tx1">
                                <a:alpha val="30000"/>
                              </a:schemeClr>
                            </a:solidFill>
                            <a:latin typeface="Cambria Math" panose="02040503050406030204" pitchFamily="18" charset="0"/>
                          </a:rPr>
                          <m:t>𝑒</m:t>
                        </m:r>
                      </m:sub>
                    </m:sSub>
                  </m:oMath>
                </a14:m>
                <a:r>
                  <a:rPr lang="en-US" dirty="0">
                    <a:solidFill>
                      <a:schemeClr val="tx1">
                        <a:alpha val="30000"/>
                      </a:schemeClr>
                    </a:solidFill>
                  </a:rPr>
                  <a:t> </a:t>
                </a:r>
                <a:r>
                  <a:rPr lang="en-US" dirty="0">
                    <a:solidFill>
                      <a:schemeClr val="tx1">
                        <a:alpha val="30000"/>
                      </a:schemeClr>
                    </a:solidFill>
                    <a:latin typeface="Avenir Next" panose="020B0503020202020204" pitchFamily="34" charset="0"/>
                  </a:rPr>
                  <a:t>appearance.</a:t>
                </a:r>
              </a:p>
            </p:txBody>
          </p:sp>
        </mc:Choice>
        <mc:Fallback xmlns="">
          <p:sp>
            <p:nvSpPr>
              <p:cNvPr id="6" name="TextBox 5">
                <a:extLst>
                  <a:ext uri="{FF2B5EF4-FFF2-40B4-BE49-F238E27FC236}">
                    <a16:creationId xmlns:a16="http://schemas.microsoft.com/office/drawing/2014/main" id="{96685731-1108-21D6-F053-06683FBEA9D9}"/>
                  </a:ext>
                </a:extLst>
              </p:cNvPr>
              <p:cNvSpPr txBox="1">
                <a:spLocks noRot="1" noChangeAspect="1" noMove="1" noResize="1" noEditPoints="1" noAdjustHandles="1" noChangeArrowheads="1" noChangeShapeType="1" noTextEdit="1"/>
              </p:cNvSpPr>
              <p:nvPr/>
            </p:nvSpPr>
            <p:spPr>
              <a:xfrm>
                <a:off x="694380" y="3143823"/>
                <a:ext cx="2367858" cy="945643"/>
              </a:xfrm>
              <a:prstGeom prst="rect">
                <a:avLst/>
              </a:prstGeom>
              <a:blipFill>
                <a:blip r:embed="rId4"/>
                <a:stretch>
                  <a:fillRect l="-2139" t="-2632" r="-1070" b="-9211"/>
                </a:stretch>
              </a:blipFill>
            </p:spPr>
            <p:txBody>
              <a:bodyPr/>
              <a:lstStyle/>
              <a:p>
                <a:r>
                  <a:rPr lang="en-US">
                    <a:noFill/>
                  </a:rPr>
                  <a:t> </a:t>
                </a:r>
              </a:p>
            </p:txBody>
          </p:sp>
        </mc:Fallback>
      </mc:AlternateContent>
      <p:grpSp>
        <p:nvGrpSpPr>
          <p:cNvPr id="3" name="Group 2">
            <a:extLst>
              <a:ext uri="{FF2B5EF4-FFF2-40B4-BE49-F238E27FC236}">
                <a16:creationId xmlns:a16="http://schemas.microsoft.com/office/drawing/2014/main" id="{9CB1BF23-5A56-9276-B064-CE07F1F7141A}"/>
              </a:ext>
            </a:extLst>
          </p:cNvPr>
          <p:cNvGrpSpPr/>
          <p:nvPr/>
        </p:nvGrpSpPr>
        <p:grpSpPr>
          <a:xfrm>
            <a:off x="8527796" y="1445653"/>
            <a:ext cx="2606549" cy="2458942"/>
            <a:chOff x="8527796" y="1445653"/>
            <a:chExt cx="2606549" cy="2458942"/>
          </a:xfrm>
        </p:grpSpPr>
        <p:sp>
          <p:nvSpPr>
            <p:cNvPr id="5" name="Rounded Rectangle 4">
              <a:extLst>
                <a:ext uri="{FF2B5EF4-FFF2-40B4-BE49-F238E27FC236}">
                  <a16:creationId xmlns:a16="http://schemas.microsoft.com/office/drawing/2014/main" id="{31544F96-AF0F-3BE9-E0EF-E7CC15F2CBA6}"/>
                </a:ext>
              </a:extLst>
            </p:cNvPr>
            <p:cNvSpPr/>
            <p:nvPr/>
          </p:nvSpPr>
          <p:spPr>
            <a:xfrm>
              <a:off x="8527796" y="1445653"/>
              <a:ext cx="2606549" cy="2458942"/>
            </a:xfrm>
            <a:prstGeom prst="roundRect">
              <a:avLst/>
            </a:prstGeom>
            <a:noFill/>
            <a:ln w="73025">
              <a:solidFill>
                <a:srgbClr val="D4124F">
                  <a:alpha val="30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DB211030-63C9-01EF-D9F3-C6B209AA6E63}"/>
                </a:ext>
              </a:extLst>
            </p:cNvPr>
            <p:cNvPicPr>
              <a:picLocks noChangeAspect="1"/>
            </p:cNvPicPr>
            <p:nvPr/>
          </p:nvPicPr>
          <p:blipFill rotWithShape="1">
            <a:blip r:embed="rId5">
              <a:alphaModFix amt="30000"/>
            </a:blip>
            <a:srcRect t="20547"/>
            <a:stretch/>
          </p:blipFill>
          <p:spPr>
            <a:xfrm>
              <a:off x="8818420" y="2043466"/>
              <a:ext cx="2077810" cy="1296155"/>
            </a:xfrm>
            <a:prstGeom prst="rect">
              <a:avLst/>
            </a:prstGeom>
          </p:spPr>
        </p:pic>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5F0FCF68-7CF0-3727-053D-38A98C576EED}"/>
                    </a:ext>
                  </a:extLst>
                </p:cNvPr>
                <p:cNvSpPr txBox="1"/>
                <p:nvPr/>
              </p:nvSpPr>
              <p:spPr>
                <a:xfrm>
                  <a:off x="8924556" y="1662547"/>
                  <a:ext cx="1865538" cy="369332"/>
                </a:xfrm>
                <a:prstGeom prst="rect">
                  <a:avLst/>
                </a:prstGeom>
                <a:noFill/>
              </p:spPr>
              <p:txBody>
                <a:bodyPr wrap="square">
                  <a:spAutoFit/>
                </a:bodyPr>
                <a:lstStyle/>
                <a:p>
                  <a:r>
                    <a:rPr lang="en-GB" dirty="0">
                      <a:solidFill>
                        <a:schemeClr val="tx1">
                          <a:alpha val="30000"/>
                        </a:schemeClr>
                      </a:solidFill>
                      <a:latin typeface="Avenir Next" panose="020B0503020202020204" pitchFamily="34" charset="0"/>
                    </a:rPr>
                    <a:t>Is </a:t>
                  </a:r>
                  <a14:m>
                    <m:oMath xmlns:m="http://schemas.openxmlformats.org/officeDocument/2006/math">
                      <m:sSub>
                        <m:sSubPr>
                          <m:ctrlPr>
                            <a:rPr lang="en-GB" b="0" i="1" smtClean="0">
                              <a:solidFill>
                                <a:schemeClr val="tx1">
                                  <a:alpha val="30000"/>
                                </a:schemeClr>
                              </a:solidFill>
                              <a:latin typeface="Cambria Math" panose="02040503050406030204" pitchFamily="18" charset="0"/>
                            </a:rPr>
                          </m:ctrlPr>
                        </m:sSubPr>
                        <m:e>
                          <m:r>
                            <a:rPr lang="en-GB" b="0" i="1" smtClean="0">
                              <a:solidFill>
                                <a:schemeClr val="tx1">
                                  <a:alpha val="30000"/>
                                </a:schemeClr>
                              </a:solidFill>
                              <a:latin typeface="Cambria Math" panose="02040503050406030204" pitchFamily="18" charset="0"/>
                            </a:rPr>
                            <m:t>𝜃</m:t>
                          </m:r>
                        </m:e>
                        <m:sub>
                          <m:r>
                            <a:rPr lang="en-GB" b="0" i="1" smtClean="0">
                              <a:solidFill>
                                <a:schemeClr val="tx1">
                                  <a:alpha val="30000"/>
                                </a:schemeClr>
                              </a:solidFill>
                              <a:latin typeface="Cambria Math" panose="02040503050406030204" pitchFamily="18" charset="0"/>
                            </a:rPr>
                            <m:t>23</m:t>
                          </m:r>
                        </m:sub>
                      </m:sSub>
                    </m:oMath>
                  </a14:m>
                  <a:r>
                    <a:rPr lang="en-US" dirty="0">
                      <a:solidFill>
                        <a:schemeClr val="tx1">
                          <a:alpha val="30000"/>
                        </a:schemeClr>
                      </a:solidFill>
                    </a:rPr>
                    <a:t> maximal?</a:t>
                  </a:r>
                </a:p>
              </p:txBody>
            </p:sp>
          </mc:Choice>
          <mc:Fallback xmlns="">
            <p:sp>
              <p:nvSpPr>
                <p:cNvPr id="15" name="TextBox 14">
                  <a:extLst>
                    <a:ext uri="{FF2B5EF4-FFF2-40B4-BE49-F238E27FC236}">
                      <a16:creationId xmlns:a16="http://schemas.microsoft.com/office/drawing/2014/main" id="{5F0FCF68-7CF0-3727-053D-38A98C576EED}"/>
                    </a:ext>
                  </a:extLst>
                </p:cNvPr>
                <p:cNvSpPr txBox="1">
                  <a:spLocks noRot="1" noChangeAspect="1" noMove="1" noResize="1" noEditPoints="1" noAdjustHandles="1" noChangeArrowheads="1" noChangeShapeType="1" noTextEdit="1"/>
                </p:cNvSpPr>
                <p:nvPr/>
              </p:nvSpPr>
              <p:spPr>
                <a:xfrm>
                  <a:off x="8924556" y="1662547"/>
                  <a:ext cx="1865538" cy="369332"/>
                </a:xfrm>
                <a:prstGeom prst="rect">
                  <a:avLst/>
                </a:prstGeom>
                <a:blipFill>
                  <a:blip r:embed="rId6"/>
                  <a:stretch>
                    <a:fillRect l="-2703" t="-13793" b="-2758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DB837B9B-85D4-A526-564F-AD2F28EDD632}"/>
                    </a:ext>
                  </a:extLst>
                </p:cNvPr>
                <p:cNvSpPr txBox="1"/>
                <p:nvPr/>
              </p:nvSpPr>
              <p:spPr>
                <a:xfrm>
                  <a:off x="9071172" y="3315924"/>
                  <a:ext cx="1572305" cy="391646"/>
                </a:xfrm>
                <a:prstGeom prst="rect">
                  <a:avLst/>
                </a:prstGeom>
                <a:noFill/>
              </p:spPr>
              <p:txBody>
                <a:bodyPr wrap="square">
                  <a:spAutoFit/>
                </a:bodyPr>
                <a:lstStyle/>
                <a:p>
                  <a:pPr algn="ctr"/>
                  <a14:m>
                    <m:oMath xmlns:m="http://schemas.openxmlformats.org/officeDocument/2006/math">
                      <m:sSub>
                        <m:sSubPr>
                          <m:ctrlPr>
                            <a:rPr lang="en-GB" b="0" i="1" smtClean="0">
                              <a:solidFill>
                                <a:schemeClr val="tx1">
                                  <a:alpha val="30000"/>
                                </a:schemeClr>
                              </a:solidFill>
                              <a:latin typeface="Cambria Math" panose="02040503050406030204" pitchFamily="18" charset="0"/>
                            </a:rPr>
                          </m:ctrlPr>
                        </m:sSubPr>
                        <m:e>
                          <m:r>
                            <a:rPr lang="en-GB" b="0" i="1" smtClean="0">
                              <a:solidFill>
                                <a:schemeClr val="tx1">
                                  <a:alpha val="30000"/>
                                </a:schemeClr>
                              </a:solidFill>
                              <a:latin typeface="Cambria Math" panose="02040503050406030204" pitchFamily="18" charset="0"/>
                            </a:rPr>
                            <m:t>𝜈</m:t>
                          </m:r>
                        </m:e>
                        <m:sub>
                          <m:r>
                            <a:rPr lang="en-GB" b="0" i="1" smtClean="0">
                              <a:solidFill>
                                <a:schemeClr val="tx1">
                                  <a:alpha val="30000"/>
                                </a:schemeClr>
                              </a:solidFill>
                              <a:latin typeface="Cambria Math" panose="02040503050406030204" pitchFamily="18" charset="0"/>
                            </a:rPr>
                            <m:t>𝜇</m:t>
                          </m:r>
                        </m:sub>
                      </m:sSub>
                      <m:r>
                        <a:rPr lang="en-GB" b="0" i="1" smtClean="0">
                          <a:solidFill>
                            <a:schemeClr val="tx1">
                              <a:alpha val="30000"/>
                            </a:schemeClr>
                          </a:solidFill>
                          <a:latin typeface="Cambria Math" panose="02040503050406030204" pitchFamily="18" charset="0"/>
                        </a:rPr>
                        <m:t>=</m:t>
                      </m:r>
                      <m:sSub>
                        <m:sSubPr>
                          <m:ctrlPr>
                            <a:rPr lang="en-GB" b="0" i="1" smtClean="0">
                              <a:solidFill>
                                <a:schemeClr val="tx1">
                                  <a:alpha val="30000"/>
                                </a:schemeClr>
                              </a:solidFill>
                              <a:latin typeface="Cambria Math" panose="02040503050406030204" pitchFamily="18" charset="0"/>
                            </a:rPr>
                          </m:ctrlPr>
                        </m:sSubPr>
                        <m:e>
                          <m:r>
                            <a:rPr lang="en-GB" b="0" i="1" smtClean="0">
                              <a:solidFill>
                                <a:schemeClr val="tx1">
                                  <a:alpha val="30000"/>
                                </a:schemeClr>
                              </a:solidFill>
                              <a:latin typeface="Cambria Math" panose="02040503050406030204" pitchFamily="18" charset="0"/>
                            </a:rPr>
                            <m:t>𝜈</m:t>
                          </m:r>
                        </m:e>
                        <m:sub>
                          <m:r>
                            <a:rPr lang="en-GB" b="0" i="1" smtClean="0">
                              <a:solidFill>
                                <a:schemeClr val="tx1">
                                  <a:alpha val="30000"/>
                                </a:schemeClr>
                              </a:solidFill>
                              <a:latin typeface="Cambria Math" panose="02040503050406030204" pitchFamily="18" charset="0"/>
                            </a:rPr>
                            <m:t>𝜏</m:t>
                          </m:r>
                        </m:sub>
                      </m:sSub>
                      <m:r>
                        <a:rPr lang="en-GB" b="0" i="1" smtClean="0">
                          <a:solidFill>
                            <a:schemeClr val="tx1">
                              <a:alpha val="30000"/>
                            </a:schemeClr>
                          </a:solidFill>
                          <a:latin typeface="Cambria Math" panose="02040503050406030204" pitchFamily="18" charset="0"/>
                        </a:rPr>
                        <m:t> </m:t>
                      </m:r>
                      <m:r>
                        <m:rPr>
                          <m:sty m:val="p"/>
                        </m:rPr>
                        <a:rPr lang="en-GB" b="0" i="0" smtClean="0">
                          <a:solidFill>
                            <a:schemeClr val="tx1">
                              <a:alpha val="30000"/>
                            </a:schemeClr>
                          </a:solidFill>
                          <a:latin typeface="Cambria Math" panose="02040503050406030204" pitchFamily="18" charset="0"/>
                        </a:rPr>
                        <m:t>in</m:t>
                      </m:r>
                      <m:r>
                        <a:rPr lang="en-GB" b="0" i="1" smtClean="0">
                          <a:solidFill>
                            <a:schemeClr val="tx1">
                              <a:alpha val="30000"/>
                            </a:schemeClr>
                          </a:solidFill>
                          <a:latin typeface="Cambria Math" panose="02040503050406030204" pitchFamily="18" charset="0"/>
                        </a:rPr>
                        <m:t> </m:t>
                      </m:r>
                      <m:sSub>
                        <m:sSubPr>
                          <m:ctrlPr>
                            <a:rPr lang="en-GB" b="0" i="1" smtClean="0">
                              <a:solidFill>
                                <a:schemeClr val="tx1">
                                  <a:alpha val="30000"/>
                                </a:schemeClr>
                              </a:solidFill>
                              <a:latin typeface="Cambria Math" panose="02040503050406030204" pitchFamily="18" charset="0"/>
                            </a:rPr>
                          </m:ctrlPr>
                        </m:sSubPr>
                        <m:e>
                          <m:r>
                            <a:rPr lang="en-GB" b="0" i="1" smtClean="0">
                              <a:solidFill>
                                <a:schemeClr val="tx1">
                                  <a:alpha val="30000"/>
                                </a:schemeClr>
                              </a:solidFill>
                              <a:latin typeface="Cambria Math" panose="02040503050406030204" pitchFamily="18" charset="0"/>
                            </a:rPr>
                            <m:t>𝜈</m:t>
                          </m:r>
                        </m:e>
                        <m:sub>
                          <m:r>
                            <a:rPr lang="en-GB" b="0" i="1" smtClean="0">
                              <a:solidFill>
                                <a:schemeClr val="tx1">
                                  <a:alpha val="30000"/>
                                </a:schemeClr>
                              </a:solidFill>
                              <a:latin typeface="Cambria Math" panose="02040503050406030204" pitchFamily="18" charset="0"/>
                            </a:rPr>
                            <m:t>3</m:t>
                          </m:r>
                        </m:sub>
                      </m:sSub>
                      <m:r>
                        <a:rPr lang="en-GB" b="0" i="1" smtClean="0">
                          <a:solidFill>
                            <a:schemeClr val="tx1">
                              <a:alpha val="30000"/>
                            </a:schemeClr>
                          </a:solidFill>
                          <a:latin typeface="Cambria Math" panose="02040503050406030204" pitchFamily="18" charset="0"/>
                        </a:rPr>
                        <m:t>?</m:t>
                      </m:r>
                    </m:oMath>
                  </a14:m>
                  <a:r>
                    <a:rPr lang="en-US" dirty="0">
                      <a:solidFill>
                        <a:schemeClr val="tx1">
                          <a:alpha val="30000"/>
                        </a:schemeClr>
                      </a:solidFill>
                      <a:latin typeface="Avenir Next" panose="020B0503020202020204" pitchFamily="34" charset="0"/>
                    </a:rPr>
                    <a:t> </a:t>
                  </a:r>
                </a:p>
              </p:txBody>
            </p:sp>
          </mc:Choice>
          <mc:Fallback xmlns="">
            <p:sp>
              <p:nvSpPr>
                <p:cNvPr id="19" name="TextBox 18">
                  <a:extLst>
                    <a:ext uri="{FF2B5EF4-FFF2-40B4-BE49-F238E27FC236}">
                      <a16:creationId xmlns:a16="http://schemas.microsoft.com/office/drawing/2014/main" id="{DB837B9B-85D4-A526-564F-AD2F28EDD632}"/>
                    </a:ext>
                  </a:extLst>
                </p:cNvPr>
                <p:cNvSpPr txBox="1">
                  <a:spLocks noRot="1" noChangeAspect="1" noMove="1" noResize="1" noEditPoints="1" noAdjustHandles="1" noChangeArrowheads="1" noChangeShapeType="1" noTextEdit="1"/>
                </p:cNvSpPr>
                <p:nvPr/>
              </p:nvSpPr>
              <p:spPr>
                <a:xfrm>
                  <a:off x="9071172" y="3315924"/>
                  <a:ext cx="1572305" cy="391646"/>
                </a:xfrm>
                <a:prstGeom prst="rect">
                  <a:avLst/>
                </a:prstGeom>
                <a:blipFill>
                  <a:blip r:embed="rId7"/>
                  <a:stretch>
                    <a:fillRect b="-9677"/>
                  </a:stretch>
                </a:blipFill>
              </p:spPr>
              <p:txBody>
                <a:bodyPr/>
                <a:lstStyle/>
                <a:p>
                  <a:r>
                    <a:rPr lang="en-US">
                      <a:noFill/>
                    </a:rPr>
                    <a:t> </a:t>
                  </a:r>
                </a:p>
              </p:txBody>
            </p:sp>
          </mc:Fallback>
        </mc:AlternateContent>
      </p:grpSp>
      <p:grpSp>
        <p:nvGrpSpPr>
          <p:cNvPr id="39" name="Group 38">
            <a:extLst>
              <a:ext uri="{FF2B5EF4-FFF2-40B4-BE49-F238E27FC236}">
                <a16:creationId xmlns:a16="http://schemas.microsoft.com/office/drawing/2014/main" id="{4308EBB5-0A2E-61D0-55D3-7BCF9F727725}"/>
              </a:ext>
            </a:extLst>
          </p:cNvPr>
          <p:cNvGrpSpPr/>
          <p:nvPr/>
        </p:nvGrpSpPr>
        <p:grpSpPr>
          <a:xfrm>
            <a:off x="4030444" y="3026705"/>
            <a:ext cx="3994632" cy="3006549"/>
            <a:chOff x="3789595" y="3055583"/>
            <a:chExt cx="3994632" cy="3006549"/>
          </a:xfrm>
        </p:grpSpPr>
        <p:sp>
          <p:nvSpPr>
            <p:cNvPr id="7" name="TextBox 6">
              <a:extLst>
                <a:ext uri="{FF2B5EF4-FFF2-40B4-BE49-F238E27FC236}">
                  <a16:creationId xmlns:a16="http://schemas.microsoft.com/office/drawing/2014/main" id="{BD6306E0-EE0D-2686-5EC4-CB1E69296013}"/>
                </a:ext>
              </a:extLst>
            </p:cNvPr>
            <p:cNvSpPr txBox="1"/>
            <p:nvPr/>
          </p:nvSpPr>
          <p:spPr>
            <a:xfrm>
              <a:off x="4030016" y="3339412"/>
              <a:ext cx="3754211" cy="646331"/>
            </a:xfrm>
            <a:prstGeom prst="rect">
              <a:avLst/>
            </a:prstGeom>
            <a:noFill/>
          </p:spPr>
          <p:txBody>
            <a:bodyPr wrap="square">
              <a:spAutoFit/>
            </a:bodyPr>
            <a:lstStyle/>
            <a:p>
              <a:r>
                <a:rPr lang="en-GB" dirty="0">
                  <a:latin typeface="Avenir Next" panose="020B0503020202020204" pitchFamily="34" charset="0"/>
                </a:rPr>
                <a:t>Neutrino mass hierarchy: </a:t>
              </a:r>
            </a:p>
            <a:p>
              <a:r>
                <a:rPr lang="en-GB" dirty="0">
                  <a:latin typeface="Avenir Next" panose="020B0503020202020204" pitchFamily="34" charset="0"/>
                </a:rPr>
                <a:t>Normal or inverted ordering?</a:t>
              </a:r>
              <a:endParaRPr lang="en-US" dirty="0">
                <a:latin typeface="Avenir Next" panose="020B0503020202020204" pitchFamily="34" charset="0"/>
              </a:endParaRPr>
            </a:p>
          </p:txBody>
        </p:sp>
        <p:pic>
          <p:nvPicPr>
            <p:cNvPr id="17" name="Picture 16" descr="A diagram of a normal ordering&#10;&#10;Description automatically generated">
              <a:extLst>
                <a:ext uri="{FF2B5EF4-FFF2-40B4-BE49-F238E27FC236}">
                  <a16:creationId xmlns:a16="http://schemas.microsoft.com/office/drawing/2014/main" id="{C8944ACA-8B68-4FFF-C4DD-13F380A3FC7A}"/>
                </a:ext>
              </a:extLst>
            </p:cNvPr>
            <p:cNvPicPr>
              <a:picLocks noChangeAspect="1"/>
            </p:cNvPicPr>
            <p:nvPr/>
          </p:nvPicPr>
          <p:blipFill rotWithShape="1">
            <a:blip r:embed="rId8">
              <a:alphaModFix/>
            </a:blip>
            <a:srcRect l="10600" t="11075" r="10718" b="21185"/>
            <a:stretch/>
          </p:blipFill>
          <p:spPr>
            <a:xfrm>
              <a:off x="3999536" y="3985743"/>
              <a:ext cx="3368944" cy="1747995"/>
            </a:xfrm>
            <a:prstGeom prst="rect">
              <a:avLst/>
            </a:prstGeom>
          </p:spPr>
        </p:pic>
        <p:sp>
          <p:nvSpPr>
            <p:cNvPr id="20" name="Rounded Rectangle 19">
              <a:extLst>
                <a:ext uri="{FF2B5EF4-FFF2-40B4-BE49-F238E27FC236}">
                  <a16:creationId xmlns:a16="http://schemas.microsoft.com/office/drawing/2014/main" id="{2B87E146-B0A0-8992-EA3C-BB7B371C56AB}"/>
                </a:ext>
              </a:extLst>
            </p:cNvPr>
            <p:cNvSpPr/>
            <p:nvPr/>
          </p:nvSpPr>
          <p:spPr>
            <a:xfrm>
              <a:off x="3789595" y="3055583"/>
              <a:ext cx="3754211" cy="3006549"/>
            </a:xfrm>
            <a:prstGeom prst="roundRect">
              <a:avLst/>
            </a:prstGeom>
            <a:noFill/>
            <a:ln w="73025">
              <a:solidFill>
                <a:schemeClr val="accent2">
                  <a:alpha val="84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1" name="Rounded Rectangle 20">
            <a:extLst>
              <a:ext uri="{FF2B5EF4-FFF2-40B4-BE49-F238E27FC236}">
                <a16:creationId xmlns:a16="http://schemas.microsoft.com/office/drawing/2014/main" id="{07D0BDD3-C2A2-9338-9714-884BE6B68A02}"/>
              </a:ext>
            </a:extLst>
          </p:cNvPr>
          <p:cNvSpPr/>
          <p:nvPr/>
        </p:nvSpPr>
        <p:spPr>
          <a:xfrm>
            <a:off x="585254" y="3055584"/>
            <a:ext cx="2476984" cy="1110125"/>
          </a:xfrm>
          <a:prstGeom prst="roundRect">
            <a:avLst/>
          </a:prstGeom>
          <a:noFill/>
          <a:ln w="73025">
            <a:solidFill>
              <a:schemeClr val="accent6">
                <a:alpha val="3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7" name="Group 36">
            <a:extLst>
              <a:ext uri="{FF2B5EF4-FFF2-40B4-BE49-F238E27FC236}">
                <a16:creationId xmlns:a16="http://schemas.microsoft.com/office/drawing/2014/main" id="{722566B8-AE90-320F-C43C-E54CB8D8CAB7}"/>
              </a:ext>
            </a:extLst>
          </p:cNvPr>
          <p:cNvGrpSpPr/>
          <p:nvPr/>
        </p:nvGrpSpPr>
        <p:grpSpPr>
          <a:xfrm>
            <a:off x="8213558" y="4148382"/>
            <a:ext cx="3393188" cy="2207968"/>
            <a:chOff x="180659" y="4374789"/>
            <a:chExt cx="3393188" cy="2207968"/>
          </a:xfrm>
        </p:grpSpPr>
        <p:sp>
          <p:nvSpPr>
            <p:cNvPr id="35" name="TextBox 34">
              <a:extLst>
                <a:ext uri="{FF2B5EF4-FFF2-40B4-BE49-F238E27FC236}">
                  <a16:creationId xmlns:a16="http://schemas.microsoft.com/office/drawing/2014/main" id="{2E508749-C0CA-651D-89BF-FA3042866144}"/>
                </a:ext>
              </a:extLst>
            </p:cNvPr>
            <p:cNvSpPr txBox="1"/>
            <p:nvPr/>
          </p:nvSpPr>
          <p:spPr>
            <a:xfrm>
              <a:off x="396960" y="4458587"/>
              <a:ext cx="2981241" cy="2031325"/>
            </a:xfrm>
            <a:prstGeom prst="rect">
              <a:avLst/>
            </a:prstGeom>
            <a:noFill/>
          </p:spPr>
          <p:txBody>
            <a:bodyPr wrap="square">
              <a:spAutoFit/>
            </a:bodyPr>
            <a:lstStyle/>
            <a:p>
              <a:r>
                <a:rPr lang="en-GB" dirty="0">
                  <a:solidFill>
                    <a:schemeClr val="tx1">
                      <a:alpha val="30000"/>
                    </a:schemeClr>
                  </a:solidFill>
                  <a:latin typeface="Avenir Next" panose="020B0503020202020204" pitchFamily="34" charset="0"/>
                </a:rPr>
                <a:t>More analyses:</a:t>
              </a:r>
            </a:p>
            <a:p>
              <a:pPr marL="285750" indent="-285750">
                <a:buFont typeface="Arial" panose="020B0604020202020204" pitchFamily="34" charset="0"/>
                <a:buChar char="•"/>
              </a:pPr>
              <a:r>
                <a:rPr lang="en-GB" dirty="0">
                  <a:solidFill>
                    <a:schemeClr val="tx1">
                      <a:alpha val="30000"/>
                    </a:schemeClr>
                  </a:solidFill>
                  <a:latin typeface="Avenir Next" panose="020B0503020202020204" pitchFamily="34" charset="0"/>
                </a:rPr>
                <a:t>Sterile neutrino search.</a:t>
              </a:r>
            </a:p>
            <a:p>
              <a:pPr marL="285750" indent="-285750">
                <a:buFont typeface="Arial" panose="020B0604020202020204" pitchFamily="34" charset="0"/>
                <a:buChar char="•"/>
              </a:pPr>
              <a:endParaRPr lang="en-GB" dirty="0">
                <a:solidFill>
                  <a:schemeClr val="tx1">
                    <a:alpha val="30000"/>
                  </a:schemeClr>
                </a:solidFill>
                <a:latin typeface="Avenir Next" panose="020B0503020202020204" pitchFamily="34" charset="0"/>
              </a:endParaRPr>
            </a:p>
            <a:p>
              <a:pPr marL="285750" indent="-285750">
                <a:buFont typeface="Arial" panose="020B0604020202020204" pitchFamily="34" charset="0"/>
                <a:buChar char="•"/>
              </a:pPr>
              <a:endParaRPr lang="en-GB" dirty="0">
                <a:solidFill>
                  <a:schemeClr val="tx1">
                    <a:alpha val="30000"/>
                  </a:schemeClr>
                </a:solidFill>
                <a:latin typeface="Avenir Next" panose="020B0503020202020204" pitchFamily="34" charset="0"/>
              </a:endParaRPr>
            </a:p>
            <a:p>
              <a:pPr marL="285750" indent="-285750">
                <a:buFont typeface="Arial" panose="020B0604020202020204" pitchFamily="34" charset="0"/>
                <a:buChar char="•"/>
              </a:pPr>
              <a:endParaRPr lang="en-GB" dirty="0">
                <a:solidFill>
                  <a:schemeClr val="tx1">
                    <a:alpha val="30000"/>
                  </a:schemeClr>
                </a:solidFill>
                <a:latin typeface="Avenir Next" panose="020B0503020202020204" pitchFamily="34" charset="0"/>
              </a:endParaRPr>
            </a:p>
            <a:p>
              <a:pPr marL="285750" indent="-285750">
                <a:buFont typeface="Arial" panose="020B0604020202020204" pitchFamily="34" charset="0"/>
                <a:buChar char="•"/>
              </a:pPr>
              <a:r>
                <a:rPr lang="en-GB" dirty="0">
                  <a:solidFill>
                    <a:schemeClr val="tx1">
                      <a:alpha val="30000"/>
                    </a:schemeClr>
                  </a:solidFill>
                  <a:latin typeface="Avenir Next" panose="020B0503020202020204" pitchFamily="34" charset="0"/>
                </a:rPr>
                <a:t>Neutrino cross-sections.</a:t>
              </a:r>
            </a:p>
            <a:p>
              <a:pPr marL="285750" indent="-285750">
                <a:buFont typeface="Arial" panose="020B0604020202020204" pitchFamily="34" charset="0"/>
                <a:buChar char="•"/>
              </a:pPr>
              <a:r>
                <a:rPr lang="en-GB" dirty="0">
                  <a:solidFill>
                    <a:schemeClr val="tx1">
                      <a:alpha val="30000"/>
                    </a:schemeClr>
                  </a:solidFill>
                  <a:latin typeface="Avenir Next" panose="020B0503020202020204" pitchFamily="34" charset="0"/>
                </a:rPr>
                <a:t>Exotics, ...</a:t>
              </a:r>
            </a:p>
          </p:txBody>
        </p:sp>
        <p:pic>
          <p:nvPicPr>
            <p:cNvPr id="1030" name="Picture 6">
              <a:extLst>
                <a:ext uri="{FF2B5EF4-FFF2-40B4-BE49-F238E27FC236}">
                  <a16:creationId xmlns:a16="http://schemas.microsoft.com/office/drawing/2014/main" id="{24494372-E504-2C74-F6F3-674BDB9187E8}"/>
                </a:ext>
              </a:extLst>
            </p:cNvPr>
            <p:cNvPicPr>
              <a:picLocks noChangeAspect="1" noChangeArrowheads="1"/>
            </p:cNvPicPr>
            <p:nvPr/>
          </p:nvPicPr>
          <p:blipFill rotWithShape="1">
            <a:blip r:embed="rId9">
              <a:alphaModFix amt="30000"/>
              <a:extLst>
                <a:ext uri="{28A0092B-C50C-407E-A947-70E740481C1C}">
                  <a14:useLocalDpi xmlns:a14="http://schemas.microsoft.com/office/drawing/2010/main" val="0"/>
                </a:ext>
              </a:extLst>
            </a:blip>
            <a:srcRect l="5376" t="29746" r="6347" b="30307"/>
            <a:stretch/>
          </p:blipFill>
          <p:spPr bwMode="auto">
            <a:xfrm>
              <a:off x="718084" y="5142096"/>
              <a:ext cx="2002347" cy="577774"/>
            </a:xfrm>
            <a:prstGeom prst="rect">
              <a:avLst/>
            </a:prstGeom>
            <a:noFill/>
            <a:extLst>
              <a:ext uri="{909E8E84-426E-40DD-AFC4-6F175D3DCCD1}">
                <a14:hiddenFill xmlns:a14="http://schemas.microsoft.com/office/drawing/2010/main">
                  <a:solidFill>
                    <a:srgbClr val="FFFFFF"/>
                  </a:solidFill>
                </a14:hiddenFill>
              </a:ext>
            </a:extLst>
          </p:spPr>
        </p:pic>
        <p:sp>
          <p:nvSpPr>
            <p:cNvPr id="29" name="Rounded Rectangle 28">
              <a:extLst>
                <a:ext uri="{FF2B5EF4-FFF2-40B4-BE49-F238E27FC236}">
                  <a16:creationId xmlns:a16="http://schemas.microsoft.com/office/drawing/2014/main" id="{E78649E8-D703-E8BE-D830-1E7D829C5553}"/>
                </a:ext>
              </a:extLst>
            </p:cNvPr>
            <p:cNvSpPr/>
            <p:nvPr/>
          </p:nvSpPr>
          <p:spPr>
            <a:xfrm>
              <a:off x="2220749" y="5073103"/>
              <a:ext cx="595726" cy="766722"/>
            </a:xfrm>
            <a:prstGeom prst="roundRect">
              <a:avLst/>
            </a:prstGeom>
            <a:solidFill>
              <a:srgbClr val="6089C4">
                <a:alpha val="1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lt1">
                    <a:alpha val="30000"/>
                  </a:schemeClr>
                </a:solidFill>
              </a:endParaRPr>
            </a:p>
          </p:txBody>
        </p:sp>
        <p:pic>
          <p:nvPicPr>
            <p:cNvPr id="33" name="Graphic 32" descr="Question Mark with solid fill">
              <a:extLst>
                <a:ext uri="{FF2B5EF4-FFF2-40B4-BE49-F238E27FC236}">
                  <a16:creationId xmlns:a16="http://schemas.microsoft.com/office/drawing/2014/main" id="{21AC4661-6A16-E6D1-91A3-F42F30E0EF8B}"/>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rot="2547031">
              <a:off x="2714561" y="5008047"/>
              <a:ext cx="300077" cy="300077"/>
            </a:xfrm>
            <a:prstGeom prst="rect">
              <a:avLst/>
            </a:prstGeom>
          </p:spPr>
        </p:pic>
        <p:sp>
          <p:nvSpPr>
            <p:cNvPr id="36" name="Rounded Rectangle 35">
              <a:extLst>
                <a:ext uri="{FF2B5EF4-FFF2-40B4-BE49-F238E27FC236}">
                  <a16:creationId xmlns:a16="http://schemas.microsoft.com/office/drawing/2014/main" id="{FB912E25-4163-3594-6434-288C1E24E55E}"/>
                </a:ext>
              </a:extLst>
            </p:cNvPr>
            <p:cNvSpPr/>
            <p:nvPr/>
          </p:nvSpPr>
          <p:spPr>
            <a:xfrm>
              <a:off x="180659" y="4374789"/>
              <a:ext cx="3393188" cy="2207968"/>
            </a:xfrm>
            <a:prstGeom prst="roundRect">
              <a:avLst/>
            </a:prstGeom>
            <a:noFill/>
            <a:ln w="73025">
              <a:solidFill>
                <a:srgbClr val="7030A0">
                  <a:alpha val="30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 name="Rectangle 3">
            <a:extLst>
              <a:ext uri="{FF2B5EF4-FFF2-40B4-BE49-F238E27FC236}">
                <a16:creationId xmlns:a16="http://schemas.microsoft.com/office/drawing/2014/main" id="{49556D08-BD26-803B-AA9A-DA8BCB4EB373}"/>
              </a:ext>
            </a:extLst>
          </p:cNvPr>
          <p:cNvSpPr/>
          <p:nvPr/>
        </p:nvSpPr>
        <p:spPr>
          <a:xfrm>
            <a:off x="-241402" y="6490769"/>
            <a:ext cx="12596775" cy="367231"/>
          </a:xfrm>
          <a:prstGeom prst="rect">
            <a:avLst/>
          </a:prstGeom>
          <a:solidFill>
            <a:srgbClr val="004C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E88F59DE-5A6A-9E29-EE82-D52BE8A104B2}"/>
              </a:ext>
            </a:extLst>
          </p:cNvPr>
          <p:cNvSpPr txBox="1"/>
          <p:nvPr/>
        </p:nvSpPr>
        <p:spPr>
          <a:xfrm>
            <a:off x="-4362" y="6543967"/>
            <a:ext cx="12192000" cy="276999"/>
          </a:xfrm>
          <a:prstGeom prst="rect">
            <a:avLst/>
          </a:prstGeom>
          <a:noFill/>
        </p:spPr>
        <p:txBody>
          <a:bodyPr wrap="square">
            <a:spAutoFit/>
          </a:bodyPr>
          <a:lstStyle/>
          <a:p>
            <a:pPr algn="ctr"/>
            <a:r>
              <a:rPr lang="en-US" sz="1200" dirty="0">
                <a:solidFill>
                  <a:schemeClr val="bg1"/>
                </a:solidFill>
              </a:rPr>
              <a:t>10</a:t>
            </a:r>
            <a:r>
              <a:rPr lang="en-US" sz="1200" baseline="30000" dirty="0">
                <a:solidFill>
                  <a:schemeClr val="bg1"/>
                </a:solidFill>
              </a:rPr>
              <a:t>th</a:t>
            </a:r>
            <a:r>
              <a:rPr lang="en-US" sz="1200" dirty="0">
                <a:solidFill>
                  <a:schemeClr val="bg1"/>
                </a:solidFill>
              </a:rPr>
              <a:t> June 2025 – WIN 2025 – Emerson Bannister</a:t>
            </a:r>
          </a:p>
        </p:txBody>
      </p:sp>
      <p:sp>
        <p:nvSpPr>
          <p:cNvPr id="9" name="Slide Number Placeholder 10">
            <a:extLst>
              <a:ext uri="{FF2B5EF4-FFF2-40B4-BE49-F238E27FC236}">
                <a16:creationId xmlns:a16="http://schemas.microsoft.com/office/drawing/2014/main" id="{3C35EC0B-23E5-860A-B5C2-7164F5C495AF}"/>
              </a:ext>
            </a:extLst>
          </p:cNvPr>
          <p:cNvSpPr txBox="1">
            <a:spLocks/>
          </p:cNvSpPr>
          <p:nvPr/>
        </p:nvSpPr>
        <p:spPr>
          <a:xfrm>
            <a:off x="10896045" y="6498850"/>
            <a:ext cx="1291593" cy="367231"/>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3449C41-28D8-214C-95E9-2FFE65FC1517}" type="slidenum">
              <a:rPr lang="en-US" smtClean="0">
                <a:solidFill>
                  <a:schemeClr val="bg1"/>
                </a:solidFill>
              </a:rPr>
              <a:pPr algn="ctr"/>
              <a:t>6</a:t>
            </a:fld>
            <a:endParaRPr lang="en-US" dirty="0">
              <a:solidFill>
                <a:schemeClr val="bg1"/>
              </a:solidFill>
            </a:endParaRPr>
          </a:p>
        </p:txBody>
      </p:sp>
      <p:grpSp>
        <p:nvGrpSpPr>
          <p:cNvPr id="14" name="Group 13">
            <a:extLst>
              <a:ext uri="{FF2B5EF4-FFF2-40B4-BE49-F238E27FC236}">
                <a16:creationId xmlns:a16="http://schemas.microsoft.com/office/drawing/2014/main" id="{B110FFA5-DC80-EF1E-0B80-FC861D36ED3E}"/>
              </a:ext>
            </a:extLst>
          </p:cNvPr>
          <p:cNvGrpSpPr/>
          <p:nvPr/>
        </p:nvGrpSpPr>
        <p:grpSpPr>
          <a:xfrm>
            <a:off x="180919" y="4323600"/>
            <a:ext cx="3433350" cy="2039628"/>
            <a:chOff x="8062088" y="4192030"/>
            <a:chExt cx="3433350" cy="2039628"/>
          </a:xfrm>
        </p:grpSpPr>
        <p:pic>
          <p:nvPicPr>
            <p:cNvPr id="16" name="Picture 4">
              <a:extLst>
                <a:ext uri="{FF2B5EF4-FFF2-40B4-BE49-F238E27FC236}">
                  <a16:creationId xmlns:a16="http://schemas.microsoft.com/office/drawing/2014/main" id="{F6A25337-4717-3E46-20AA-30F222B2E776}"/>
                </a:ext>
              </a:extLst>
            </p:cNvPr>
            <p:cNvPicPr>
              <a:picLocks noChangeAspect="1" noChangeArrowheads="1"/>
            </p:cNvPicPr>
            <p:nvPr/>
          </p:nvPicPr>
          <p:blipFill>
            <a:blip r:embed="rId12">
              <a:alphaModFix amt="30000"/>
              <a:extLst>
                <a:ext uri="{28A0092B-C50C-407E-A947-70E740481C1C}">
                  <a14:useLocalDpi xmlns:a14="http://schemas.microsoft.com/office/drawing/2010/main" val="0"/>
                </a:ext>
              </a:extLst>
            </a:blip>
            <a:srcRect/>
            <a:stretch>
              <a:fillRect/>
            </a:stretch>
          </p:blipFill>
          <p:spPr bwMode="auto">
            <a:xfrm>
              <a:off x="9084682" y="4838573"/>
              <a:ext cx="1563763" cy="1211916"/>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84CC37B8-A589-4AA5-2D3C-B0786C41BAB8}"/>
                    </a:ext>
                  </a:extLst>
                </p:cNvPr>
                <p:cNvSpPr txBox="1"/>
                <p:nvPr/>
              </p:nvSpPr>
              <p:spPr>
                <a:xfrm>
                  <a:off x="8258472" y="4371201"/>
                  <a:ext cx="3216184" cy="369332"/>
                </a:xfrm>
                <a:prstGeom prst="rect">
                  <a:avLst/>
                </a:prstGeom>
                <a:noFill/>
              </p:spPr>
              <p:txBody>
                <a:bodyPr wrap="square">
                  <a:spAutoFit/>
                </a:bodyPr>
                <a:lstStyle/>
                <a:p>
                  <a14:m>
                    <m:oMath xmlns:m="http://schemas.openxmlformats.org/officeDocument/2006/math">
                      <m:sSub>
                        <m:sSubPr>
                          <m:ctrlPr>
                            <a:rPr lang="en-GB" b="0" i="1" smtClean="0">
                              <a:solidFill>
                                <a:schemeClr val="tx1">
                                  <a:alpha val="30000"/>
                                </a:schemeClr>
                              </a:solidFill>
                              <a:latin typeface="Cambria Math" panose="02040503050406030204" pitchFamily="18" charset="0"/>
                            </a:rPr>
                          </m:ctrlPr>
                        </m:sSubPr>
                        <m:e>
                          <m:r>
                            <a:rPr lang="en-GB" b="0" i="1" smtClean="0">
                              <a:solidFill>
                                <a:schemeClr val="tx1">
                                  <a:alpha val="30000"/>
                                </a:schemeClr>
                              </a:solidFill>
                              <a:latin typeface="Cambria Math" panose="02040503050406030204" pitchFamily="18" charset="0"/>
                            </a:rPr>
                            <m:t>𝛿</m:t>
                          </m:r>
                        </m:e>
                        <m:sub>
                          <m:r>
                            <a:rPr lang="en-GB" b="0" i="1" smtClean="0">
                              <a:solidFill>
                                <a:schemeClr val="tx1">
                                  <a:alpha val="30000"/>
                                </a:schemeClr>
                              </a:solidFill>
                              <a:latin typeface="Cambria Math" panose="02040503050406030204" pitchFamily="18" charset="0"/>
                            </a:rPr>
                            <m:t>𝐶𝑃</m:t>
                          </m:r>
                        </m:sub>
                      </m:sSub>
                    </m:oMath>
                  </a14:m>
                  <a:r>
                    <a:rPr lang="en-US" dirty="0">
                      <a:solidFill>
                        <a:schemeClr val="tx1">
                          <a:alpha val="30000"/>
                        </a:schemeClr>
                      </a:solidFill>
                    </a:rPr>
                    <a:t>: Do neutrinos violate CP?</a:t>
                  </a:r>
                </a:p>
              </p:txBody>
            </p:sp>
          </mc:Choice>
          <mc:Fallback xmlns="">
            <p:sp>
              <p:nvSpPr>
                <p:cNvPr id="18" name="TextBox 17">
                  <a:extLst>
                    <a:ext uri="{FF2B5EF4-FFF2-40B4-BE49-F238E27FC236}">
                      <a16:creationId xmlns:a16="http://schemas.microsoft.com/office/drawing/2014/main" id="{84CC37B8-A589-4AA5-2D3C-B0786C41BAB8}"/>
                    </a:ext>
                  </a:extLst>
                </p:cNvPr>
                <p:cNvSpPr txBox="1">
                  <a:spLocks noRot="1" noChangeAspect="1" noMove="1" noResize="1" noEditPoints="1" noAdjustHandles="1" noChangeArrowheads="1" noChangeShapeType="1" noTextEdit="1"/>
                </p:cNvSpPr>
                <p:nvPr/>
              </p:nvSpPr>
              <p:spPr>
                <a:xfrm>
                  <a:off x="8258472" y="4371201"/>
                  <a:ext cx="3216184" cy="369332"/>
                </a:xfrm>
                <a:prstGeom prst="rect">
                  <a:avLst/>
                </a:prstGeom>
                <a:blipFill>
                  <a:blip r:embed="rId13"/>
                  <a:stretch>
                    <a:fillRect t="-6667" b="-26667"/>
                  </a:stretch>
                </a:blipFill>
              </p:spPr>
              <p:txBody>
                <a:bodyPr/>
                <a:lstStyle/>
                <a:p>
                  <a:r>
                    <a:rPr lang="en-US">
                      <a:noFill/>
                    </a:rPr>
                    <a:t> </a:t>
                  </a:r>
                </a:p>
              </p:txBody>
            </p:sp>
          </mc:Fallback>
        </mc:AlternateContent>
        <p:sp>
          <p:nvSpPr>
            <p:cNvPr id="22" name="TextBox 21">
              <a:extLst>
                <a:ext uri="{FF2B5EF4-FFF2-40B4-BE49-F238E27FC236}">
                  <a16:creationId xmlns:a16="http://schemas.microsoft.com/office/drawing/2014/main" id="{94EFF196-808A-0AFA-419D-F74FE7DD06A3}"/>
                </a:ext>
              </a:extLst>
            </p:cNvPr>
            <p:cNvSpPr txBox="1"/>
            <p:nvPr/>
          </p:nvSpPr>
          <p:spPr>
            <a:xfrm>
              <a:off x="8365696" y="5156020"/>
              <a:ext cx="884984" cy="369332"/>
            </a:xfrm>
            <a:prstGeom prst="rect">
              <a:avLst/>
            </a:prstGeom>
            <a:noFill/>
          </p:spPr>
          <p:txBody>
            <a:bodyPr wrap="square">
              <a:spAutoFit/>
            </a:bodyPr>
            <a:lstStyle/>
            <a:p>
              <a:pPr algn="ctr"/>
              <a:r>
                <a:rPr lang="en-GB" dirty="0">
                  <a:solidFill>
                    <a:schemeClr val="tx1">
                      <a:alpha val="30000"/>
                    </a:schemeClr>
                  </a:solidFill>
                  <a:latin typeface="Avenir Next" panose="020B0503020202020204" pitchFamily="34" charset="0"/>
                </a:rPr>
                <a:t>Matter</a:t>
              </a:r>
              <a:endParaRPr lang="en-US" dirty="0">
                <a:solidFill>
                  <a:schemeClr val="tx1">
                    <a:alpha val="30000"/>
                  </a:schemeClr>
                </a:solidFill>
              </a:endParaRPr>
            </a:p>
          </p:txBody>
        </p:sp>
        <p:sp>
          <p:nvSpPr>
            <p:cNvPr id="23" name="TextBox 22">
              <a:extLst>
                <a:ext uri="{FF2B5EF4-FFF2-40B4-BE49-F238E27FC236}">
                  <a16:creationId xmlns:a16="http://schemas.microsoft.com/office/drawing/2014/main" id="{5530B3CE-AB0B-F498-3C88-62AF02B29EC9}"/>
                </a:ext>
              </a:extLst>
            </p:cNvPr>
            <p:cNvSpPr txBox="1"/>
            <p:nvPr/>
          </p:nvSpPr>
          <p:spPr>
            <a:xfrm>
              <a:off x="9939830" y="5567482"/>
              <a:ext cx="1307290" cy="369332"/>
            </a:xfrm>
            <a:prstGeom prst="rect">
              <a:avLst/>
            </a:prstGeom>
            <a:solidFill>
              <a:schemeClr val="bg1"/>
            </a:solidFill>
          </p:spPr>
          <p:txBody>
            <a:bodyPr wrap="square">
              <a:spAutoFit/>
            </a:bodyPr>
            <a:lstStyle/>
            <a:p>
              <a:pPr algn="ctr"/>
              <a:r>
                <a:rPr lang="en-GB">
                  <a:solidFill>
                    <a:schemeClr val="tx1">
                      <a:alpha val="30000"/>
                    </a:schemeClr>
                  </a:solidFill>
                  <a:latin typeface="Avenir Next" panose="020B0503020202020204" pitchFamily="34" charset="0"/>
                </a:rPr>
                <a:t>Antimatter</a:t>
              </a:r>
              <a:endParaRPr lang="en-US">
                <a:solidFill>
                  <a:schemeClr val="tx1">
                    <a:alpha val="30000"/>
                  </a:schemeClr>
                </a:solidFill>
              </a:endParaRPr>
            </a:p>
          </p:txBody>
        </p:sp>
        <p:sp>
          <p:nvSpPr>
            <p:cNvPr id="25" name="Rounded Rectangle 24">
              <a:extLst>
                <a:ext uri="{FF2B5EF4-FFF2-40B4-BE49-F238E27FC236}">
                  <a16:creationId xmlns:a16="http://schemas.microsoft.com/office/drawing/2014/main" id="{A192FFC2-797B-21B2-D8F4-901B6178DBF2}"/>
                </a:ext>
              </a:extLst>
            </p:cNvPr>
            <p:cNvSpPr/>
            <p:nvPr/>
          </p:nvSpPr>
          <p:spPr>
            <a:xfrm>
              <a:off x="8062088" y="4192030"/>
              <a:ext cx="3433350" cy="2039628"/>
            </a:xfrm>
            <a:prstGeom prst="roundRect">
              <a:avLst/>
            </a:prstGeom>
            <a:noFill/>
            <a:ln w="73025">
              <a:solidFill>
                <a:schemeClr val="accent1">
                  <a:alpha val="3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3" name="Group 42">
            <a:extLst>
              <a:ext uri="{FF2B5EF4-FFF2-40B4-BE49-F238E27FC236}">
                <a16:creationId xmlns:a16="http://schemas.microsoft.com/office/drawing/2014/main" id="{323FF116-8D72-80F6-47D6-B9EB4B35DA28}"/>
              </a:ext>
            </a:extLst>
          </p:cNvPr>
          <p:cNvGrpSpPr/>
          <p:nvPr/>
        </p:nvGrpSpPr>
        <p:grpSpPr>
          <a:xfrm>
            <a:off x="6257332" y="168672"/>
            <a:ext cx="7909277" cy="842880"/>
            <a:chOff x="6257332" y="168672"/>
            <a:chExt cx="7909277" cy="842880"/>
          </a:xfrm>
        </p:grpSpPr>
        <p:pic>
          <p:nvPicPr>
            <p:cNvPr id="44" name="Picture 43">
              <a:extLst>
                <a:ext uri="{FF2B5EF4-FFF2-40B4-BE49-F238E27FC236}">
                  <a16:creationId xmlns:a16="http://schemas.microsoft.com/office/drawing/2014/main" id="{9BE75EB0-9CBB-5C1D-7F65-91B4853517EB}"/>
                </a:ext>
              </a:extLst>
            </p:cNvPr>
            <p:cNvPicPr>
              <a:picLocks noChangeAspect="1"/>
            </p:cNvPicPr>
            <p:nvPr/>
          </p:nvPicPr>
          <p:blipFill>
            <a:blip r:embed="rId14"/>
            <a:stretch>
              <a:fillRect/>
            </a:stretch>
          </p:blipFill>
          <p:spPr>
            <a:xfrm>
              <a:off x="6257332" y="168672"/>
              <a:ext cx="5817531" cy="842880"/>
            </a:xfrm>
            <a:prstGeom prst="rect">
              <a:avLst/>
            </a:prstGeom>
            <a:ln w="34925">
              <a:noFill/>
            </a:ln>
            <a:effectLst/>
          </p:spPr>
        </p:pic>
        <p:sp>
          <p:nvSpPr>
            <p:cNvPr id="45" name="TextBox 44">
              <a:extLst>
                <a:ext uri="{FF2B5EF4-FFF2-40B4-BE49-F238E27FC236}">
                  <a16:creationId xmlns:a16="http://schemas.microsoft.com/office/drawing/2014/main" id="{E40CC467-AA99-B281-D0F1-9D67201A1274}"/>
                </a:ext>
              </a:extLst>
            </p:cNvPr>
            <p:cNvSpPr txBox="1"/>
            <p:nvPr/>
          </p:nvSpPr>
          <p:spPr>
            <a:xfrm>
              <a:off x="7863781" y="592749"/>
              <a:ext cx="6302828" cy="369332"/>
            </a:xfrm>
            <a:prstGeom prst="rect">
              <a:avLst/>
            </a:prstGeom>
            <a:noFill/>
          </p:spPr>
          <p:txBody>
            <a:bodyPr wrap="square">
              <a:spAutoFit/>
            </a:bodyPr>
            <a:lstStyle/>
            <a:p>
              <a:r>
                <a:rPr lang="en-US" dirty="0">
                  <a:latin typeface="Avenir Next" panose="020B0503020202020204" pitchFamily="34" charset="0"/>
                </a:rPr>
                <a:t>Tuesday</a:t>
              </a:r>
              <a:endParaRPr lang="en-US" dirty="0"/>
            </a:p>
          </p:txBody>
        </p:sp>
      </p:grpSp>
    </p:spTree>
    <p:extLst>
      <p:ext uri="{BB962C8B-B14F-4D97-AF65-F5344CB8AC3E}">
        <p14:creationId xmlns:p14="http://schemas.microsoft.com/office/powerpoint/2010/main" val="25490633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9483BD-F2F2-4253-CD57-3122CF5941C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B81944B-7C6F-2F00-695E-7076D9661265}"/>
              </a:ext>
            </a:extLst>
          </p:cNvPr>
          <p:cNvSpPr>
            <a:spLocks noGrp="1"/>
          </p:cNvSpPr>
          <p:nvPr>
            <p:ph type="title"/>
          </p:nvPr>
        </p:nvSpPr>
        <p:spPr>
          <a:xfrm>
            <a:off x="380445" y="116586"/>
            <a:ext cx="10515600" cy="1325563"/>
          </a:xfrm>
        </p:spPr>
        <p:txBody>
          <a:bodyPr>
            <a:normAutofit/>
          </a:bodyPr>
          <a:lstStyle/>
          <a:p>
            <a:r>
              <a:rPr lang="en-US" sz="4000">
                <a:latin typeface="Avenir Next" panose="020B0503020202020204" pitchFamily="34" charset="0"/>
              </a:rPr>
              <a:t>The </a:t>
            </a:r>
            <a:r>
              <a:rPr lang="en-US" sz="4000" err="1">
                <a:latin typeface="Avenir Next" panose="020B0503020202020204" pitchFamily="34" charset="0"/>
              </a:rPr>
              <a:t>NOvA</a:t>
            </a:r>
            <a:r>
              <a:rPr lang="en-US" sz="4000">
                <a:latin typeface="Avenir Next" panose="020B0503020202020204" pitchFamily="34" charset="0"/>
              </a:rPr>
              <a:t> Experiment</a:t>
            </a:r>
          </a:p>
        </p:txBody>
      </p:sp>
      <p:pic>
        <p:nvPicPr>
          <p:cNvPr id="10" name="Picture 9">
            <a:extLst>
              <a:ext uri="{FF2B5EF4-FFF2-40B4-BE49-F238E27FC236}">
                <a16:creationId xmlns:a16="http://schemas.microsoft.com/office/drawing/2014/main" id="{DC35BA67-E87A-3BD9-D662-5B1D5CEA5207}"/>
              </a:ext>
            </a:extLst>
          </p:cNvPr>
          <p:cNvPicPr>
            <a:picLocks noChangeAspect="1"/>
          </p:cNvPicPr>
          <p:nvPr/>
        </p:nvPicPr>
        <p:blipFill>
          <a:blip r:embed="rId3"/>
          <a:stretch>
            <a:fillRect/>
          </a:stretch>
        </p:blipFill>
        <p:spPr>
          <a:xfrm>
            <a:off x="337869" y="1152240"/>
            <a:ext cx="6384402" cy="1789430"/>
          </a:xfrm>
          <a:prstGeom prst="rect">
            <a:avLst/>
          </a:prstGeom>
        </p:spPr>
      </p:pic>
      <p:sp>
        <p:nvSpPr>
          <p:cNvPr id="11" name="Slide Number Placeholder 10">
            <a:extLst>
              <a:ext uri="{FF2B5EF4-FFF2-40B4-BE49-F238E27FC236}">
                <a16:creationId xmlns:a16="http://schemas.microsoft.com/office/drawing/2014/main" id="{F1139680-824C-E17C-0A5A-2E1A25BC202A}"/>
              </a:ext>
            </a:extLst>
          </p:cNvPr>
          <p:cNvSpPr>
            <a:spLocks noGrp="1"/>
          </p:cNvSpPr>
          <p:nvPr>
            <p:ph type="sldNum" sz="quarter" idx="12"/>
          </p:nvPr>
        </p:nvSpPr>
        <p:spPr/>
        <p:txBody>
          <a:bodyPr/>
          <a:lstStyle/>
          <a:p>
            <a:fld id="{93449C41-28D8-214C-95E9-2FFE65FC1517}" type="slidenum">
              <a:rPr lang="en-US" smtClean="0"/>
              <a:t>7</a:t>
            </a:fld>
            <a:endParaRPr lang="en-US"/>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CCA6B754-A095-BDFD-E94A-04F7C94A6A38}"/>
                  </a:ext>
                </a:extLst>
              </p:cNvPr>
              <p:cNvSpPr txBox="1"/>
              <p:nvPr/>
            </p:nvSpPr>
            <p:spPr>
              <a:xfrm>
                <a:off x="694380" y="3143823"/>
                <a:ext cx="2367858" cy="945643"/>
              </a:xfrm>
              <a:prstGeom prst="rect">
                <a:avLst/>
              </a:prstGeom>
              <a:noFill/>
            </p:spPr>
            <p:txBody>
              <a:bodyPr wrap="square">
                <a:spAutoFit/>
              </a:bodyPr>
              <a:lstStyle/>
              <a:p>
                <a:r>
                  <a:rPr lang="en-GB" b="0" dirty="0">
                    <a:solidFill>
                      <a:schemeClr val="tx1">
                        <a:alpha val="30000"/>
                      </a:schemeClr>
                    </a:solidFill>
                    <a:latin typeface="Avenir Next" panose="020B0503020202020204" pitchFamily="34" charset="0"/>
                  </a:rPr>
                  <a:t>Observe:</a:t>
                </a:r>
              </a:p>
              <a:p>
                <a:pPr marL="285750" indent="-285750">
                  <a:buFont typeface="Arial" panose="020B0604020202020204" pitchFamily="34" charset="0"/>
                  <a:buChar char="•"/>
                </a:pPr>
                <a14:m>
                  <m:oMath xmlns:m="http://schemas.openxmlformats.org/officeDocument/2006/math">
                    <m:sSub>
                      <m:sSubPr>
                        <m:ctrlPr>
                          <a:rPr lang="en-GB" b="0" i="1" smtClean="0">
                            <a:solidFill>
                              <a:schemeClr val="tx1">
                                <a:alpha val="30000"/>
                              </a:schemeClr>
                            </a:solidFill>
                            <a:latin typeface="Cambria Math" panose="02040503050406030204" pitchFamily="18" charset="0"/>
                          </a:rPr>
                        </m:ctrlPr>
                      </m:sSubPr>
                      <m:e>
                        <m:r>
                          <a:rPr lang="en-GB" b="0" i="1" smtClean="0">
                            <a:solidFill>
                              <a:schemeClr val="tx1">
                                <a:alpha val="30000"/>
                              </a:schemeClr>
                            </a:solidFill>
                            <a:latin typeface="Cambria Math" panose="02040503050406030204" pitchFamily="18" charset="0"/>
                          </a:rPr>
                          <m:t>𝜈</m:t>
                        </m:r>
                      </m:e>
                      <m:sub>
                        <m:r>
                          <a:rPr lang="en-GB" b="0" i="1" smtClean="0">
                            <a:solidFill>
                              <a:schemeClr val="tx1">
                                <a:alpha val="30000"/>
                              </a:schemeClr>
                            </a:solidFill>
                            <a:latin typeface="Cambria Math" panose="02040503050406030204" pitchFamily="18" charset="0"/>
                          </a:rPr>
                          <m:t>𝜇</m:t>
                        </m:r>
                      </m:sub>
                    </m:sSub>
                  </m:oMath>
                </a14:m>
                <a:r>
                  <a:rPr lang="en-US" dirty="0">
                    <a:solidFill>
                      <a:schemeClr val="tx1">
                        <a:alpha val="30000"/>
                      </a:schemeClr>
                    </a:solidFill>
                  </a:rPr>
                  <a:t> </a:t>
                </a:r>
                <a:r>
                  <a:rPr lang="en-US" dirty="0">
                    <a:solidFill>
                      <a:schemeClr val="tx1">
                        <a:alpha val="30000"/>
                      </a:schemeClr>
                    </a:solidFill>
                    <a:latin typeface="Avenir Next" panose="020B0503020202020204" pitchFamily="34" charset="0"/>
                  </a:rPr>
                  <a:t>disappearance.</a:t>
                </a:r>
              </a:p>
              <a:p>
                <a:pPr marL="285750" indent="-285750">
                  <a:buFont typeface="Arial" panose="020B0604020202020204" pitchFamily="34" charset="0"/>
                  <a:buChar char="•"/>
                </a:pPr>
                <a14:m>
                  <m:oMath xmlns:m="http://schemas.openxmlformats.org/officeDocument/2006/math">
                    <m:sSub>
                      <m:sSubPr>
                        <m:ctrlPr>
                          <a:rPr lang="en-GB" b="0" i="1" smtClean="0">
                            <a:solidFill>
                              <a:schemeClr val="tx1">
                                <a:alpha val="30000"/>
                              </a:schemeClr>
                            </a:solidFill>
                            <a:latin typeface="Cambria Math" panose="02040503050406030204" pitchFamily="18" charset="0"/>
                          </a:rPr>
                        </m:ctrlPr>
                      </m:sSubPr>
                      <m:e>
                        <m:r>
                          <a:rPr lang="en-GB" b="0" i="1" smtClean="0">
                            <a:solidFill>
                              <a:schemeClr val="tx1">
                                <a:alpha val="30000"/>
                              </a:schemeClr>
                            </a:solidFill>
                            <a:latin typeface="Cambria Math" panose="02040503050406030204" pitchFamily="18" charset="0"/>
                          </a:rPr>
                          <m:t>𝜈</m:t>
                        </m:r>
                      </m:e>
                      <m:sub>
                        <m:r>
                          <a:rPr lang="en-GB" b="0" i="1" smtClean="0">
                            <a:solidFill>
                              <a:schemeClr val="tx1">
                                <a:alpha val="30000"/>
                              </a:schemeClr>
                            </a:solidFill>
                            <a:latin typeface="Cambria Math" panose="02040503050406030204" pitchFamily="18" charset="0"/>
                          </a:rPr>
                          <m:t>𝑒</m:t>
                        </m:r>
                      </m:sub>
                    </m:sSub>
                  </m:oMath>
                </a14:m>
                <a:r>
                  <a:rPr lang="en-US" dirty="0">
                    <a:solidFill>
                      <a:schemeClr val="tx1">
                        <a:alpha val="30000"/>
                      </a:schemeClr>
                    </a:solidFill>
                  </a:rPr>
                  <a:t> </a:t>
                </a:r>
                <a:r>
                  <a:rPr lang="en-US" dirty="0">
                    <a:solidFill>
                      <a:schemeClr val="tx1">
                        <a:alpha val="30000"/>
                      </a:schemeClr>
                    </a:solidFill>
                    <a:latin typeface="Avenir Next" panose="020B0503020202020204" pitchFamily="34" charset="0"/>
                  </a:rPr>
                  <a:t>appearance.</a:t>
                </a:r>
              </a:p>
            </p:txBody>
          </p:sp>
        </mc:Choice>
        <mc:Fallback xmlns="">
          <p:sp>
            <p:nvSpPr>
              <p:cNvPr id="6" name="TextBox 5">
                <a:extLst>
                  <a:ext uri="{FF2B5EF4-FFF2-40B4-BE49-F238E27FC236}">
                    <a16:creationId xmlns:a16="http://schemas.microsoft.com/office/drawing/2014/main" id="{CCA6B754-A095-BDFD-E94A-04F7C94A6A38}"/>
                  </a:ext>
                </a:extLst>
              </p:cNvPr>
              <p:cNvSpPr txBox="1">
                <a:spLocks noRot="1" noChangeAspect="1" noMove="1" noResize="1" noEditPoints="1" noAdjustHandles="1" noChangeArrowheads="1" noChangeShapeType="1" noTextEdit="1"/>
              </p:cNvSpPr>
              <p:nvPr/>
            </p:nvSpPr>
            <p:spPr>
              <a:xfrm>
                <a:off x="694380" y="3143823"/>
                <a:ext cx="2367858" cy="945643"/>
              </a:xfrm>
              <a:prstGeom prst="rect">
                <a:avLst/>
              </a:prstGeom>
              <a:blipFill>
                <a:blip r:embed="rId4"/>
                <a:stretch>
                  <a:fillRect l="-2139" t="-2632" r="-1070" b="-9211"/>
                </a:stretch>
              </a:blipFill>
            </p:spPr>
            <p:txBody>
              <a:bodyPr/>
              <a:lstStyle/>
              <a:p>
                <a:r>
                  <a:rPr lang="en-US">
                    <a:noFill/>
                  </a:rPr>
                  <a:t> </a:t>
                </a:r>
              </a:p>
            </p:txBody>
          </p:sp>
        </mc:Fallback>
      </mc:AlternateContent>
      <p:grpSp>
        <p:nvGrpSpPr>
          <p:cNvPr id="39" name="Group 38">
            <a:extLst>
              <a:ext uri="{FF2B5EF4-FFF2-40B4-BE49-F238E27FC236}">
                <a16:creationId xmlns:a16="http://schemas.microsoft.com/office/drawing/2014/main" id="{D03B4910-CC95-D839-3959-3DC9D74AEC2C}"/>
              </a:ext>
            </a:extLst>
          </p:cNvPr>
          <p:cNvGrpSpPr/>
          <p:nvPr/>
        </p:nvGrpSpPr>
        <p:grpSpPr>
          <a:xfrm>
            <a:off x="4030444" y="3026705"/>
            <a:ext cx="3994632" cy="3006549"/>
            <a:chOff x="3789595" y="3055583"/>
            <a:chExt cx="3994632" cy="3006549"/>
          </a:xfrm>
        </p:grpSpPr>
        <p:sp>
          <p:nvSpPr>
            <p:cNvPr id="7" name="TextBox 6">
              <a:extLst>
                <a:ext uri="{FF2B5EF4-FFF2-40B4-BE49-F238E27FC236}">
                  <a16:creationId xmlns:a16="http://schemas.microsoft.com/office/drawing/2014/main" id="{439C5D0C-1F09-DB37-2CE6-E67A81235450}"/>
                </a:ext>
              </a:extLst>
            </p:cNvPr>
            <p:cNvSpPr txBox="1"/>
            <p:nvPr/>
          </p:nvSpPr>
          <p:spPr>
            <a:xfrm>
              <a:off x="4030016" y="3339412"/>
              <a:ext cx="3754211" cy="646331"/>
            </a:xfrm>
            <a:prstGeom prst="rect">
              <a:avLst/>
            </a:prstGeom>
            <a:noFill/>
          </p:spPr>
          <p:txBody>
            <a:bodyPr wrap="square">
              <a:spAutoFit/>
            </a:bodyPr>
            <a:lstStyle/>
            <a:p>
              <a:r>
                <a:rPr lang="en-GB" dirty="0">
                  <a:solidFill>
                    <a:schemeClr val="tx1">
                      <a:alpha val="26000"/>
                    </a:schemeClr>
                  </a:solidFill>
                  <a:latin typeface="Avenir Next" panose="020B0503020202020204" pitchFamily="34" charset="0"/>
                </a:rPr>
                <a:t>Neutrino mass hierarchy: </a:t>
              </a:r>
            </a:p>
            <a:p>
              <a:r>
                <a:rPr lang="en-GB" dirty="0">
                  <a:solidFill>
                    <a:schemeClr val="tx1">
                      <a:alpha val="26000"/>
                    </a:schemeClr>
                  </a:solidFill>
                  <a:latin typeface="Avenir Next" panose="020B0503020202020204" pitchFamily="34" charset="0"/>
                </a:rPr>
                <a:t>Normal or inverted ordering?</a:t>
              </a:r>
              <a:endParaRPr lang="en-US" dirty="0">
                <a:solidFill>
                  <a:schemeClr val="tx1">
                    <a:alpha val="26000"/>
                  </a:schemeClr>
                </a:solidFill>
                <a:latin typeface="Avenir Next" panose="020B0503020202020204" pitchFamily="34" charset="0"/>
              </a:endParaRPr>
            </a:p>
          </p:txBody>
        </p:sp>
        <p:pic>
          <p:nvPicPr>
            <p:cNvPr id="17" name="Picture 16" descr="A diagram of a normal ordering&#10;&#10;Description automatically generated">
              <a:extLst>
                <a:ext uri="{FF2B5EF4-FFF2-40B4-BE49-F238E27FC236}">
                  <a16:creationId xmlns:a16="http://schemas.microsoft.com/office/drawing/2014/main" id="{E06F9618-4689-6142-32CB-DDE3E1D59642}"/>
                </a:ext>
              </a:extLst>
            </p:cNvPr>
            <p:cNvPicPr>
              <a:picLocks noChangeAspect="1"/>
            </p:cNvPicPr>
            <p:nvPr/>
          </p:nvPicPr>
          <p:blipFill rotWithShape="1">
            <a:blip r:embed="rId5">
              <a:alphaModFix amt="30000"/>
            </a:blip>
            <a:srcRect l="10600" t="11075" r="10718" b="21185"/>
            <a:stretch/>
          </p:blipFill>
          <p:spPr>
            <a:xfrm>
              <a:off x="3999536" y="3985743"/>
              <a:ext cx="3368944" cy="1747995"/>
            </a:xfrm>
            <a:prstGeom prst="rect">
              <a:avLst/>
            </a:prstGeom>
          </p:spPr>
        </p:pic>
        <p:sp>
          <p:nvSpPr>
            <p:cNvPr id="20" name="Rounded Rectangle 19">
              <a:extLst>
                <a:ext uri="{FF2B5EF4-FFF2-40B4-BE49-F238E27FC236}">
                  <a16:creationId xmlns:a16="http://schemas.microsoft.com/office/drawing/2014/main" id="{5AD117A3-E531-238C-5B36-0185D44BC505}"/>
                </a:ext>
              </a:extLst>
            </p:cNvPr>
            <p:cNvSpPr/>
            <p:nvPr/>
          </p:nvSpPr>
          <p:spPr>
            <a:xfrm>
              <a:off x="3789595" y="3055583"/>
              <a:ext cx="3754211" cy="3006549"/>
            </a:xfrm>
            <a:prstGeom prst="roundRect">
              <a:avLst/>
            </a:prstGeom>
            <a:noFill/>
            <a:ln w="73025">
              <a:solidFill>
                <a:schemeClr val="accent2">
                  <a:alpha val="31146"/>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1" name="Rounded Rectangle 20">
            <a:extLst>
              <a:ext uri="{FF2B5EF4-FFF2-40B4-BE49-F238E27FC236}">
                <a16:creationId xmlns:a16="http://schemas.microsoft.com/office/drawing/2014/main" id="{102E863C-9CE7-A98F-2F65-01DE3BA2F0F8}"/>
              </a:ext>
            </a:extLst>
          </p:cNvPr>
          <p:cNvSpPr/>
          <p:nvPr/>
        </p:nvSpPr>
        <p:spPr>
          <a:xfrm>
            <a:off x="585254" y="3055584"/>
            <a:ext cx="2476984" cy="1110125"/>
          </a:xfrm>
          <a:prstGeom prst="roundRect">
            <a:avLst/>
          </a:prstGeom>
          <a:noFill/>
          <a:ln w="73025">
            <a:solidFill>
              <a:schemeClr val="accent6">
                <a:alpha val="3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8" name="Group 37">
            <a:extLst>
              <a:ext uri="{FF2B5EF4-FFF2-40B4-BE49-F238E27FC236}">
                <a16:creationId xmlns:a16="http://schemas.microsoft.com/office/drawing/2014/main" id="{4AAF93BB-3B36-4B63-3CB6-58BA8EB6643A}"/>
              </a:ext>
            </a:extLst>
          </p:cNvPr>
          <p:cNvGrpSpPr/>
          <p:nvPr/>
        </p:nvGrpSpPr>
        <p:grpSpPr>
          <a:xfrm>
            <a:off x="180919" y="4323600"/>
            <a:ext cx="3433350" cy="2039628"/>
            <a:chOff x="8062088" y="4192030"/>
            <a:chExt cx="3433350" cy="2039628"/>
          </a:xfrm>
        </p:grpSpPr>
        <p:pic>
          <p:nvPicPr>
            <p:cNvPr id="1028" name="Picture 4">
              <a:extLst>
                <a:ext uri="{FF2B5EF4-FFF2-40B4-BE49-F238E27FC236}">
                  <a16:creationId xmlns:a16="http://schemas.microsoft.com/office/drawing/2014/main" id="{528A5143-4539-99EF-F300-9D33256EF2BB}"/>
                </a:ext>
              </a:extLst>
            </p:cNvPr>
            <p:cNvPicPr>
              <a:picLocks noChangeAspect="1" noChangeArrowheads="1"/>
            </p:cNvPicPr>
            <p:nvPr/>
          </p:nvPicPr>
          <p:blipFill>
            <a:blip r:embed="rId6">
              <a:alphaModFix/>
              <a:extLst>
                <a:ext uri="{28A0092B-C50C-407E-A947-70E740481C1C}">
                  <a14:useLocalDpi xmlns:a14="http://schemas.microsoft.com/office/drawing/2010/main" val="0"/>
                </a:ext>
              </a:extLst>
            </a:blip>
            <a:srcRect/>
            <a:stretch>
              <a:fillRect/>
            </a:stretch>
          </p:blipFill>
          <p:spPr bwMode="auto">
            <a:xfrm>
              <a:off x="9084682" y="4838573"/>
              <a:ext cx="1563763" cy="1211916"/>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D3AB255A-A230-5BE7-EE0A-E54A3EECE457}"/>
                    </a:ext>
                  </a:extLst>
                </p:cNvPr>
                <p:cNvSpPr txBox="1"/>
                <p:nvPr/>
              </p:nvSpPr>
              <p:spPr>
                <a:xfrm>
                  <a:off x="8258472" y="4371201"/>
                  <a:ext cx="3216184" cy="369332"/>
                </a:xfrm>
                <a:prstGeom prst="rect">
                  <a:avLst/>
                </a:prstGeom>
                <a:noFill/>
              </p:spPr>
              <p:txBody>
                <a:bodyPr wrap="square">
                  <a:spAutoFit/>
                </a:bodyPr>
                <a:lstStyle/>
                <a:p>
                  <a14:m>
                    <m:oMath xmlns:m="http://schemas.openxmlformats.org/officeDocument/2006/math">
                      <m:sSub>
                        <m:sSubPr>
                          <m:ctrlPr>
                            <a:rPr lang="en-GB" b="0" i="1" smtClean="0">
                              <a:solidFill>
                                <a:schemeClr val="tx1">
                                  <a:alpha val="84000"/>
                                </a:schemeClr>
                              </a:solidFill>
                              <a:latin typeface="Cambria Math" panose="02040503050406030204" pitchFamily="18" charset="0"/>
                            </a:rPr>
                          </m:ctrlPr>
                        </m:sSubPr>
                        <m:e>
                          <m:r>
                            <a:rPr lang="en-GB" b="0" i="1" smtClean="0">
                              <a:solidFill>
                                <a:schemeClr val="tx1">
                                  <a:alpha val="84000"/>
                                </a:schemeClr>
                              </a:solidFill>
                              <a:latin typeface="Cambria Math" panose="02040503050406030204" pitchFamily="18" charset="0"/>
                            </a:rPr>
                            <m:t>𝛿</m:t>
                          </m:r>
                        </m:e>
                        <m:sub>
                          <m:r>
                            <a:rPr lang="en-GB" b="0" i="1" smtClean="0">
                              <a:solidFill>
                                <a:schemeClr val="tx1">
                                  <a:alpha val="84000"/>
                                </a:schemeClr>
                              </a:solidFill>
                              <a:latin typeface="Cambria Math" panose="02040503050406030204" pitchFamily="18" charset="0"/>
                            </a:rPr>
                            <m:t>𝐶𝑃</m:t>
                          </m:r>
                        </m:sub>
                      </m:sSub>
                    </m:oMath>
                  </a14:m>
                  <a:r>
                    <a:rPr lang="en-US" dirty="0">
                      <a:solidFill>
                        <a:schemeClr val="tx1">
                          <a:alpha val="84000"/>
                        </a:schemeClr>
                      </a:solidFill>
                    </a:rPr>
                    <a:t>: Do neutrinos violate CP?</a:t>
                  </a:r>
                </a:p>
              </p:txBody>
            </p:sp>
          </mc:Choice>
          <mc:Fallback xmlns="">
            <p:sp>
              <p:nvSpPr>
                <p:cNvPr id="24" name="TextBox 23">
                  <a:extLst>
                    <a:ext uri="{FF2B5EF4-FFF2-40B4-BE49-F238E27FC236}">
                      <a16:creationId xmlns:a16="http://schemas.microsoft.com/office/drawing/2014/main" id="{D3AB255A-A230-5BE7-EE0A-E54A3EECE457}"/>
                    </a:ext>
                  </a:extLst>
                </p:cNvPr>
                <p:cNvSpPr txBox="1">
                  <a:spLocks noRot="1" noChangeAspect="1" noMove="1" noResize="1" noEditPoints="1" noAdjustHandles="1" noChangeArrowheads="1" noChangeShapeType="1" noTextEdit="1"/>
                </p:cNvSpPr>
                <p:nvPr/>
              </p:nvSpPr>
              <p:spPr>
                <a:xfrm>
                  <a:off x="8258472" y="4371201"/>
                  <a:ext cx="3216184" cy="369332"/>
                </a:xfrm>
                <a:prstGeom prst="rect">
                  <a:avLst/>
                </a:prstGeom>
                <a:blipFill>
                  <a:blip r:embed="rId7"/>
                  <a:stretch>
                    <a:fillRect t="-6667" b="-26667"/>
                  </a:stretch>
                </a:blipFill>
              </p:spPr>
              <p:txBody>
                <a:bodyPr/>
                <a:lstStyle/>
                <a:p>
                  <a:r>
                    <a:rPr lang="en-US">
                      <a:noFill/>
                    </a:rPr>
                    <a:t> </a:t>
                  </a:r>
                </a:p>
              </p:txBody>
            </p:sp>
          </mc:Fallback>
        </mc:AlternateContent>
        <p:sp>
          <p:nvSpPr>
            <p:cNvPr id="26" name="TextBox 25">
              <a:extLst>
                <a:ext uri="{FF2B5EF4-FFF2-40B4-BE49-F238E27FC236}">
                  <a16:creationId xmlns:a16="http://schemas.microsoft.com/office/drawing/2014/main" id="{7DFD076B-2549-09CA-568E-F3C9792BD9AB}"/>
                </a:ext>
              </a:extLst>
            </p:cNvPr>
            <p:cNvSpPr txBox="1"/>
            <p:nvPr/>
          </p:nvSpPr>
          <p:spPr>
            <a:xfrm>
              <a:off x="8365696" y="5156020"/>
              <a:ext cx="884984" cy="369332"/>
            </a:xfrm>
            <a:prstGeom prst="rect">
              <a:avLst/>
            </a:prstGeom>
            <a:noFill/>
          </p:spPr>
          <p:txBody>
            <a:bodyPr wrap="square">
              <a:spAutoFit/>
            </a:bodyPr>
            <a:lstStyle/>
            <a:p>
              <a:pPr algn="ctr"/>
              <a:r>
                <a:rPr lang="en-GB" dirty="0">
                  <a:solidFill>
                    <a:schemeClr val="tx1">
                      <a:alpha val="84000"/>
                    </a:schemeClr>
                  </a:solidFill>
                  <a:latin typeface="Avenir Next" panose="020B0503020202020204" pitchFamily="34" charset="0"/>
                </a:rPr>
                <a:t>Matter</a:t>
              </a:r>
              <a:endParaRPr lang="en-US" dirty="0">
                <a:solidFill>
                  <a:schemeClr val="tx1">
                    <a:alpha val="84000"/>
                  </a:schemeClr>
                </a:solidFill>
              </a:endParaRPr>
            </a:p>
          </p:txBody>
        </p:sp>
        <p:sp>
          <p:nvSpPr>
            <p:cNvPr id="27" name="TextBox 26">
              <a:extLst>
                <a:ext uri="{FF2B5EF4-FFF2-40B4-BE49-F238E27FC236}">
                  <a16:creationId xmlns:a16="http://schemas.microsoft.com/office/drawing/2014/main" id="{AE90D1D8-11E1-18B7-AF14-361898516BB8}"/>
                </a:ext>
              </a:extLst>
            </p:cNvPr>
            <p:cNvSpPr txBox="1"/>
            <p:nvPr/>
          </p:nvSpPr>
          <p:spPr>
            <a:xfrm>
              <a:off x="9939830" y="5567482"/>
              <a:ext cx="1307290" cy="369332"/>
            </a:xfrm>
            <a:prstGeom prst="rect">
              <a:avLst/>
            </a:prstGeom>
            <a:solidFill>
              <a:schemeClr val="bg1"/>
            </a:solidFill>
          </p:spPr>
          <p:txBody>
            <a:bodyPr wrap="square">
              <a:spAutoFit/>
            </a:bodyPr>
            <a:lstStyle/>
            <a:p>
              <a:pPr algn="ctr"/>
              <a:r>
                <a:rPr lang="en-GB">
                  <a:solidFill>
                    <a:schemeClr val="tx1">
                      <a:alpha val="84000"/>
                    </a:schemeClr>
                  </a:solidFill>
                  <a:latin typeface="Avenir Next" panose="020B0503020202020204" pitchFamily="34" charset="0"/>
                </a:rPr>
                <a:t>Antimatter</a:t>
              </a:r>
              <a:endParaRPr lang="en-US">
                <a:solidFill>
                  <a:schemeClr val="tx1">
                    <a:alpha val="84000"/>
                  </a:schemeClr>
                </a:solidFill>
              </a:endParaRPr>
            </a:p>
          </p:txBody>
        </p:sp>
        <p:sp>
          <p:nvSpPr>
            <p:cNvPr id="28" name="Rounded Rectangle 27">
              <a:extLst>
                <a:ext uri="{FF2B5EF4-FFF2-40B4-BE49-F238E27FC236}">
                  <a16:creationId xmlns:a16="http://schemas.microsoft.com/office/drawing/2014/main" id="{4584545F-A81A-37CD-976F-7FCDCB05FF58}"/>
                </a:ext>
              </a:extLst>
            </p:cNvPr>
            <p:cNvSpPr/>
            <p:nvPr/>
          </p:nvSpPr>
          <p:spPr>
            <a:xfrm>
              <a:off x="8062088" y="4192030"/>
              <a:ext cx="3433350" cy="2039628"/>
            </a:xfrm>
            <a:prstGeom prst="roundRect">
              <a:avLst/>
            </a:prstGeom>
            <a:noFill/>
            <a:ln w="73025">
              <a:solidFill>
                <a:schemeClr val="accent1">
                  <a:alpha val="84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7" name="Group 36">
            <a:extLst>
              <a:ext uri="{FF2B5EF4-FFF2-40B4-BE49-F238E27FC236}">
                <a16:creationId xmlns:a16="http://schemas.microsoft.com/office/drawing/2014/main" id="{1955F51E-3870-346B-6A80-BE85B468AF05}"/>
              </a:ext>
            </a:extLst>
          </p:cNvPr>
          <p:cNvGrpSpPr/>
          <p:nvPr/>
        </p:nvGrpSpPr>
        <p:grpSpPr>
          <a:xfrm>
            <a:off x="8213558" y="4148382"/>
            <a:ext cx="3393188" cy="2207968"/>
            <a:chOff x="180659" y="4374789"/>
            <a:chExt cx="3393188" cy="2207968"/>
          </a:xfrm>
        </p:grpSpPr>
        <p:sp>
          <p:nvSpPr>
            <p:cNvPr id="35" name="TextBox 34">
              <a:extLst>
                <a:ext uri="{FF2B5EF4-FFF2-40B4-BE49-F238E27FC236}">
                  <a16:creationId xmlns:a16="http://schemas.microsoft.com/office/drawing/2014/main" id="{98C4696A-30BA-866E-1933-C28E16861E1C}"/>
                </a:ext>
              </a:extLst>
            </p:cNvPr>
            <p:cNvSpPr txBox="1"/>
            <p:nvPr/>
          </p:nvSpPr>
          <p:spPr>
            <a:xfrm>
              <a:off x="396960" y="4458587"/>
              <a:ext cx="2981241" cy="2031325"/>
            </a:xfrm>
            <a:prstGeom prst="rect">
              <a:avLst/>
            </a:prstGeom>
            <a:noFill/>
          </p:spPr>
          <p:txBody>
            <a:bodyPr wrap="square">
              <a:spAutoFit/>
            </a:bodyPr>
            <a:lstStyle/>
            <a:p>
              <a:r>
                <a:rPr lang="en-GB" dirty="0">
                  <a:solidFill>
                    <a:schemeClr val="tx1">
                      <a:alpha val="30000"/>
                    </a:schemeClr>
                  </a:solidFill>
                  <a:latin typeface="Avenir Next" panose="020B0503020202020204" pitchFamily="34" charset="0"/>
                </a:rPr>
                <a:t>More analyses:</a:t>
              </a:r>
            </a:p>
            <a:p>
              <a:pPr marL="285750" indent="-285750">
                <a:buFont typeface="Arial" panose="020B0604020202020204" pitchFamily="34" charset="0"/>
                <a:buChar char="•"/>
              </a:pPr>
              <a:r>
                <a:rPr lang="en-GB" dirty="0">
                  <a:solidFill>
                    <a:schemeClr val="tx1">
                      <a:alpha val="30000"/>
                    </a:schemeClr>
                  </a:solidFill>
                  <a:latin typeface="Avenir Next" panose="020B0503020202020204" pitchFamily="34" charset="0"/>
                </a:rPr>
                <a:t>Sterile neutrino search.</a:t>
              </a:r>
            </a:p>
            <a:p>
              <a:pPr marL="285750" indent="-285750">
                <a:buFont typeface="Arial" panose="020B0604020202020204" pitchFamily="34" charset="0"/>
                <a:buChar char="•"/>
              </a:pPr>
              <a:endParaRPr lang="en-GB" dirty="0">
                <a:solidFill>
                  <a:schemeClr val="tx1">
                    <a:alpha val="30000"/>
                  </a:schemeClr>
                </a:solidFill>
                <a:latin typeface="Avenir Next" panose="020B0503020202020204" pitchFamily="34" charset="0"/>
              </a:endParaRPr>
            </a:p>
            <a:p>
              <a:pPr marL="285750" indent="-285750">
                <a:buFont typeface="Arial" panose="020B0604020202020204" pitchFamily="34" charset="0"/>
                <a:buChar char="•"/>
              </a:pPr>
              <a:endParaRPr lang="en-GB" dirty="0">
                <a:solidFill>
                  <a:schemeClr val="tx1">
                    <a:alpha val="30000"/>
                  </a:schemeClr>
                </a:solidFill>
                <a:latin typeface="Avenir Next" panose="020B0503020202020204" pitchFamily="34" charset="0"/>
              </a:endParaRPr>
            </a:p>
            <a:p>
              <a:pPr marL="285750" indent="-285750">
                <a:buFont typeface="Arial" panose="020B0604020202020204" pitchFamily="34" charset="0"/>
                <a:buChar char="•"/>
              </a:pPr>
              <a:endParaRPr lang="en-GB" dirty="0">
                <a:solidFill>
                  <a:schemeClr val="tx1">
                    <a:alpha val="30000"/>
                  </a:schemeClr>
                </a:solidFill>
                <a:latin typeface="Avenir Next" panose="020B0503020202020204" pitchFamily="34" charset="0"/>
              </a:endParaRPr>
            </a:p>
            <a:p>
              <a:pPr marL="285750" indent="-285750">
                <a:buFont typeface="Arial" panose="020B0604020202020204" pitchFamily="34" charset="0"/>
                <a:buChar char="•"/>
              </a:pPr>
              <a:r>
                <a:rPr lang="en-GB" dirty="0">
                  <a:solidFill>
                    <a:schemeClr val="tx1">
                      <a:alpha val="30000"/>
                    </a:schemeClr>
                  </a:solidFill>
                  <a:latin typeface="Avenir Next" panose="020B0503020202020204" pitchFamily="34" charset="0"/>
                </a:rPr>
                <a:t>Neutrino cross-sections.</a:t>
              </a:r>
            </a:p>
            <a:p>
              <a:pPr marL="285750" indent="-285750">
                <a:buFont typeface="Arial" panose="020B0604020202020204" pitchFamily="34" charset="0"/>
                <a:buChar char="•"/>
              </a:pPr>
              <a:r>
                <a:rPr lang="en-GB" dirty="0">
                  <a:solidFill>
                    <a:schemeClr val="tx1">
                      <a:alpha val="30000"/>
                    </a:schemeClr>
                  </a:solidFill>
                  <a:latin typeface="Avenir Next" panose="020B0503020202020204" pitchFamily="34" charset="0"/>
                </a:rPr>
                <a:t>Exotics, ...</a:t>
              </a:r>
            </a:p>
          </p:txBody>
        </p:sp>
        <p:pic>
          <p:nvPicPr>
            <p:cNvPr id="1030" name="Picture 6">
              <a:extLst>
                <a:ext uri="{FF2B5EF4-FFF2-40B4-BE49-F238E27FC236}">
                  <a16:creationId xmlns:a16="http://schemas.microsoft.com/office/drawing/2014/main" id="{E6D7AAA0-1A67-FF9C-6489-96E74A545605}"/>
                </a:ext>
              </a:extLst>
            </p:cNvPr>
            <p:cNvPicPr>
              <a:picLocks noChangeAspect="1" noChangeArrowheads="1"/>
            </p:cNvPicPr>
            <p:nvPr/>
          </p:nvPicPr>
          <p:blipFill rotWithShape="1">
            <a:blip r:embed="rId8">
              <a:alphaModFix amt="30000"/>
              <a:extLst>
                <a:ext uri="{28A0092B-C50C-407E-A947-70E740481C1C}">
                  <a14:useLocalDpi xmlns:a14="http://schemas.microsoft.com/office/drawing/2010/main" val="0"/>
                </a:ext>
              </a:extLst>
            </a:blip>
            <a:srcRect l="5376" t="29746" r="6347" b="30307"/>
            <a:stretch/>
          </p:blipFill>
          <p:spPr bwMode="auto">
            <a:xfrm>
              <a:off x="718084" y="5142096"/>
              <a:ext cx="2002347" cy="577774"/>
            </a:xfrm>
            <a:prstGeom prst="rect">
              <a:avLst/>
            </a:prstGeom>
            <a:noFill/>
            <a:extLst>
              <a:ext uri="{909E8E84-426E-40DD-AFC4-6F175D3DCCD1}">
                <a14:hiddenFill xmlns:a14="http://schemas.microsoft.com/office/drawing/2010/main">
                  <a:solidFill>
                    <a:srgbClr val="FFFFFF"/>
                  </a:solidFill>
                </a14:hiddenFill>
              </a:ext>
            </a:extLst>
          </p:spPr>
        </p:pic>
        <p:sp>
          <p:nvSpPr>
            <p:cNvPr id="29" name="Rounded Rectangle 28">
              <a:extLst>
                <a:ext uri="{FF2B5EF4-FFF2-40B4-BE49-F238E27FC236}">
                  <a16:creationId xmlns:a16="http://schemas.microsoft.com/office/drawing/2014/main" id="{56359BBC-37A7-9330-D88E-7229C5F714B9}"/>
                </a:ext>
              </a:extLst>
            </p:cNvPr>
            <p:cNvSpPr/>
            <p:nvPr/>
          </p:nvSpPr>
          <p:spPr>
            <a:xfrm>
              <a:off x="2220749" y="5073103"/>
              <a:ext cx="595726" cy="766722"/>
            </a:xfrm>
            <a:prstGeom prst="roundRect">
              <a:avLst/>
            </a:prstGeom>
            <a:solidFill>
              <a:srgbClr val="6089C4">
                <a:alpha val="1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lt1">
                    <a:alpha val="30000"/>
                  </a:schemeClr>
                </a:solidFill>
              </a:endParaRPr>
            </a:p>
          </p:txBody>
        </p:sp>
        <p:pic>
          <p:nvPicPr>
            <p:cNvPr id="33" name="Graphic 32" descr="Question Mark with solid fill">
              <a:extLst>
                <a:ext uri="{FF2B5EF4-FFF2-40B4-BE49-F238E27FC236}">
                  <a16:creationId xmlns:a16="http://schemas.microsoft.com/office/drawing/2014/main" id="{3DC5D385-60D1-65A0-5851-C9F91125E41E}"/>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rot="2547031">
              <a:off x="2714561" y="5008047"/>
              <a:ext cx="300077" cy="300077"/>
            </a:xfrm>
            <a:prstGeom prst="rect">
              <a:avLst/>
            </a:prstGeom>
          </p:spPr>
        </p:pic>
        <p:sp>
          <p:nvSpPr>
            <p:cNvPr id="36" name="Rounded Rectangle 35">
              <a:extLst>
                <a:ext uri="{FF2B5EF4-FFF2-40B4-BE49-F238E27FC236}">
                  <a16:creationId xmlns:a16="http://schemas.microsoft.com/office/drawing/2014/main" id="{27F87B17-A240-55E0-757E-1B6D213454A3}"/>
                </a:ext>
              </a:extLst>
            </p:cNvPr>
            <p:cNvSpPr/>
            <p:nvPr/>
          </p:nvSpPr>
          <p:spPr>
            <a:xfrm>
              <a:off x="180659" y="4374789"/>
              <a:ext cx="3393188" cy="2207968"/>
            </a:xfrm>
            <a:prstGeom prst="roundRect">
              <a:avLst/>
            </a:prstGeom>
            <a:noFill/>
            <a:ln w="73025">
              <a:solidFill>
                <a:srgbClr val="7030A0">
                  <a:alpha val="30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 name="Group 3">
            <a:extLst>
              <a:ext uri="{FF2B5EF4-FFF2-40B4-BE49-F238E27FC236}">
                <a16:creationId xmlns:a16="http://schemas.microsoft.com/office/drawing/2014/main" id="{4A2B994A-AE80-8422-F25E-E959D8F64925}"/>
              </a:ext>
            </a:extLst>
          </p:cNvPr>
          <p:cNvGrpSpPr/>
          <p:nvPr/>
        </p:nvGrpSpPr>
        <p:grpSpPr>
          <a:xfrm>
            <a:off x="8527796" y="1445653"/>
            <a:ext cx="2606549" cy="2458942"/>
            <a:chOff x="8527796" y="1445653"/>
            <a:chExt cx="2606549" cy="2458942"/>
          </a:xfrm>
        </p:grpSpPr>
        <p:sp>
          <p:nvSpPr>
            <p:cNvPr id="8" name="Rounded Rectangle 7">
              <a:extLst>
                <a:ext uri="{FF2B5EF4-FFF2-40B4-BE49-F238E27FC236}">
                  <a16:creationId xmlns:a16="http://schemas.microsoft.com/office/drawing/2014/main" id="{844D7B7C-36FA-0523-2F20-044203381B8B}"/>
                </a:ext>
              </a:extLst>
            </p:cNvPr>
            <p:cNvSpPr/>
            <p:nvPr/>
          </p:nvSpPr>
          <p:spPr>
            <a:xfrm>
              <a:off x="8527796" y="1445653"/>
              <a:ext cx="2606549" cy="2458942"/>
            </a:xfrm>
            <a:prstGeom prst="roundRect">
              <a:avLst/>
            </a:prstGeom>
            <a:noFill/>
            <a:ln w="73025">
              <a:solidFill>
                <a:srgbClr val="D4124F">
                  <a:alpha val="30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8D7893D0-2402-4B36-71F6-766538B95B82}"/>
                </a:ext>
              </a:extLst>
            </p:cNvPr>
            <p:cNvPicPr>
              <a:picLocks noChangeAspect="1"/>
            </p:cNvPicPr>
            <p:nvPr/>
          </p:nvPicPr>
          <p:blipFill rotWithShape="1">
            <a:blip r:embed="rId11">
              <a:alphaModFix amt="30000"/>
            </a:blip>
            <a:srcRect t="20547"/>
            <a:stretch/>
          </p:blipFill>
          <p:spPr>
            <a:xfrm>
              <a:off x="8818420" y="2043466"/>
              <a:ext cx="2077810" cy="1296155"/>
            </a:xfrm>
            <a:prstGeom prst="rect">
              <a:avLst/>
            </a:prstGeom>
          </p:spPr>
        </p:pic>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D6DF1081-5AA9-5A75-8E89-F1AD91EFC298}"/>
                    </a:ext>
                  </a:extLst>
                </p:cNvPr>
                <p:cNvSpPr txBox="1"/>
                <p:nvPr/>
              </p:nvSpPr>
              <p:spPr>
                <a:xfrm>
                  <a:off x="8924556" y="1662547"/>
                  <a:ext cx="1865538" cy="369332"/>
                </a:xfrm>
                <a:prstGeom prst="rect">
                  <a:avLst/>
                </a:prstGeom>
                <a:noFill/>
              </p:spPr>
              <p:txBody>
                <a:bodyPr wrap="square">
                  <a:spAutoFit/>
                </a:bodyPr>
                <a:lstStyle/>
                <a:p>
                  <a:r>
                    <a:rPr lang="en-GB" dirty="0">
                      <a:solidFill>
                        <a:schemeClr val="tx1">
                          <a:alpha val="30000"/>
                        </a:schemeClr>
                      </a:solidFill>
                      <a:latin typeface="Avenir Next" panose="020B0503020202020204" pitchFamily="34" charset="0"/>
                    </a:rPr>
                    <a:t>Is </a:t>
                  </a:r>
                  <a14:m>
                    <m:oMath xmlns:m="http://schemas.openxmlformats.org/officeDocument/2006/math">
                      <m:sSub>
                        <m:sSubPr>
                          <m:ctrlPr>
                            <a:rPr lang="en-GB" b="0" i="1" smtClean="0">
                              <a:solidFill>
                                <a:schemeClr val="tx1">
                                  <a:alpha val="30000"/>
                                </a:schemeClr>
                              </a:solidFill>
                              <a:latin typeface="Cambria Math" panose="02040503050406030204" pitchFamily="18" charset="0"/>
                            </a:rPr>
                          </m:ctrlPr>
                        </m:sSubPr>
                        <m:e>
                          <m:r>
                            <a:rPr lang="en-GB" b="0" i="1" smtClean="0">
                              <a:solidFill>
                                <a:schemeClr val="tx1">
                                  <a:alpha val="30000"/>
                                </a:schemeClr>
                              </a:solidFill>
                              <a:latin typeface="Cambria Math" panose="02040503050406030204" pitchFamily="18" charset="0"/>
                            </a:rPr>
                            <m:t>𝜃</m:t>
                          </m:r>
                        </m:e>
                        <m:sub>
                          <m:r>
                            <a:rPr lang="en-GB" b="0" i="1" smtClean="0">
                              <a:solidFill>
                                <a:schemeClr val="tx1">
                                  <a:alpha val="30000"/>
                                </a:schemeClr>
                              </a:solidFill>
                              <a:latin typeface="Cambria Math" panose="02040503050406030204" pitchFamily="18" charset="0"/>
                            </a:rPr>
                            <m:t>23</m:t>
                          </m:r>
                        </m:sub>
                      </m:sSub>
                    </m:oMath>
                  </a14:m>
                  <a:r>
                    <a:rPr lang="en-US" dirty="0">
                      <a:solidFill>
                        <a:schemeClr val="tx1">
                          <a:alpha val="30000"/>
                        </a:schemeClr>
                      </a:solidFill>
                    </a:rPr>
                    <a:t> maximal?</a:t>
                  </a:r>
                </a:p>
              </p:txBody>
            </p:sp>
          </mc:Choice>
          <mc:Fallback xmlns="">
            <p:sp>
              <p:nvSpPr>
                <p:cNvPr id="14" name="TextBox 13">
                  <a:extLst>
                    <a:ext uri="{FF2B5EF4-FFF2-40B4-BE49-F238E27FC236}">
                      <a16:creationId xmlns:a16="http://schemas.microsoft.com/office/drawing/2014/main" id="{D6DF1081-5AA9-5A75-8E89-F1AD91EFC298}"/>
                    </a:ext>
                  </a:extLst>
                </p:cNvPr>
                <p:cNvSpPr txBox="1">
                  <a:spLocks noRot="1" noChangeAspect="1" noMove="1" noResize="1" noEditPoints="1" noAdjustHandles="1" noChangeArrowheads="1" noChangeShapeType="1" noTextEdit="1"/>
                </p:cNvSpPr>
                <p:nvPr/>
              </p:nvSpPr>
              <p:spPr>
                <a:xfrm>
                  <a:off x="8924556" y="1662547"/>
                  <a:ext cx="1865538" cy="369332"/>
                </a:xfrm>
                <a:prstGeom prst="rect">
                  <a:avLst/>
                </a:prstGeom>
                <a:blipFill>
                  <a:blip r:embed="rId12"/>
                  <a:stretch>
                    <a:fillRect l="-2703" t="-13793" b="-2758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131D17C7-9618-2964-6F15-578A9DCD62CB}"/>
                    </a:ext>
                  </a:extLst>
                </p:cNvPr>
                <p:cNvSpPr txBox="1"/>
                <p:nvPr/>
              </p:nvSpPr>
              <p:spPr>
                <a:xfrm>
                  <a:off x="9071172" y="3315924"/>
                  <a:ext cx="1572305" cy="391646"/>
                </a:xfrm>
                <a:prstGeom prst="rect">
                  <a:avLst/>
                </a:prstGeom>
                <a:noFill/>
              </p:spPr>
              <p:txBody>
                <a:bodyPr wrap="square">
                  <a:spAutoFit/>
                </a:bodyPr>
                <a:lstStyle/>
                <a:p>
                  <a:pPr algn="ctr"/>
                  <a14:m>
                    <m:oMath xmlns:m="http://schemas.openxmlformats.org/officeDocument/2006/math">
                      <m:sSub>
                        <m:sSubPr>
                          <m:ctrlPr>
                            <a:rPr lang="en-GB" b="0" i="1" smtClean="0">
                              <a:solidFill>
                                <a:schemeClr val="tx1">
                                  <a:alpha val="30000"/>
                                </a:schemeClr>
                              </a:solidFill>
                              <a:latin typeface="Cambria Math" panose="02040503050406030204" pitchFamily="18" charset="0"/>
                            </a:rPr>
                          </m:ctrlPr>
                        </m:sSubPr>
                        <m:e>
                          <m:r>
                            <a:rPr lang="en-GB" b="0" i="1" smtClean="0">
                              <a:solidFill>
                                <a:schemeClr val="tx1">
                                  <a:alpha val="30000"/>
                                </a:schemeClr>
                              </a:solidFill>
                              <a:latin typeface="Cambria Math" panose="02040503050406030204" pitchFamily="18" charset="0"/>
                            </a:rPr>
                            <m:t>𝜈</m:t>
                          </m:r>
                        </m:e>
                        <m:sub>
                          <m:r>
                            <a:rPr lang="en-GB" b="0" i="1" smtClean="0">
                              <a:solidFill>
                                <a:schemeClr val="tx1">
                                  <a:alpha val="30000"/>
                                </a:schemeClr>
                              </a:solidFill>
                              <a:latin typeface="Cambria Math" panose="02040503050406030204" pitchFamily="18" charset="0"/>
                            </a:rPr>
                            <m:t>𝜇</m:t>
                          </m:r>
                        </m:sub>
                      </m:sSub>
                      <m:r>
                        <a:rPr lang="en-GB" b="0" i="1" smtClean="0">
                          <a:solidFill>
                            <a:schemeClr val="tx1">
                              <a:alpha val="30000"/>
                            </a:schemeClr>
                          </a:solidFill>
                          <a:latin typeface="Cambria Math" panose="02040503050406030204" pitchFamily="18" charset="0"/>
                        </a:rPr>
                        <m:t>=</m:t>
                      </m:r>
                      <m:sSub>
                        <m:sSubPr>
                          <m:ctrlPr>
                            <a:rPr lang="en-GB" b="0" i="1" smtClean="0">
                              <a:solidFill>
                                <a:schemeClr val="tx1">
                                  <a:alpha val="30000"/>
                                </a:schemeClr>
                              </a:solidFill>
                              <a:latin typeface="Cambria Math" panose="02040503050406030204" pitchFamily="18" charset="0"/>
                            </a:rPr>
                          </m:ctrlPr>
                        </m:sSubPr>
                        <m:e>
                          <m:r>
                            <a:rPr lang="en-GB" b="0" i="1" smtClean="0">
                              <a:solidFill>
                                <a:schemeClr val="tx1">
                                  <a:alpha val="30000"/>
                                </a:schemeClr>
                              </a:solidFill>
                              <a:latin typeface="Cambria Math" panose="02040503050406030204" pitchFamily="18" charset="0"/>
                            </a:rPr>
                            <m:t>𝜈</m:t>
                          </m:r>
                        </m:e>
                        <m:sub>
                          <m:r>
                            <a:rPr lang="en-GB" b="0" i="1" smtClean="0">
                              <a:solidFill>
                                <a:schemeClr val="tx1">
                                  <a:alpha val="30000"/>
                                </a:schemeClr>
                              </a:solidFill>
                              <a:latin typeface="Cambria Math" panose="02040503050406030204" pitchFamily="18" charset="0"/>
                            </a:rPr>
                            <m:t>𝜏</m:t>
                          </m:r>
                        </m:sub>
                      </m:sSub>
                      <m:r>
                        <a:rPr lang="en-GB" b="0" i="1" smtClean="0">
                          <a:solidFill>
                            <a:schemeClr val="tx1">
                              <a:alpha val="30000"/>
                            </a:schemeClr>
                          </a:solidFill>
                          <a:latin typeface="Cambria Math" panose="02040503050406030204" pitchFamily="18" charset="0"/>
                        </a:rPr>
                        <m:t> </m:t>
                      </m:r>
                      <m:r>
                        <m:rPr>
                          <m:sty m:val="p"/>
                        </m:rPr>
                        <a:rPr lang="en-GB" b="0" i="0" smtClean="0">
                          <a:solidFill>
                            <a:schemeClr val="tx1">
                              <a:alpha val="30000"/>
                            </a:schemeClr>
                          </a:solidFill>
                          <a:latin typeface="Cambria Math" panose="02040503050406030204" pitchFamily="18" charset="0"/>
                        </a:rPr>
                        <m:t>in</m:t>
                      </m:r>
                      <m:r>
                        <a:rPr lang="en-GB" b="0" i="1" smtClean="0">
                          <a:solidFill>
                            <a:schemeClr val="tx1">
                              <a:alpha val="30000"/>
                            </a:schemeClr>
                          </a:solidFill>
                          <a:latin typeface="Cambria Math" panose="02040503050406030204" pitchFamily="18" charset="0"/>
                        </a:rPr>
                        <m:t> </m:t>
                      </m:r>
                      <m:sSub>
                        <m:sSubPr>
                          <m:ctrlPr>
                            <a:rPr lang="en-GB" b="0" i="1" smtClean="0">
                              <a:solidFill>
                                <a:schemeClr val="tx1">
                                  <a:alpha val="30000"/>
                                </a:schemeClr>
                              </a:solidFill>
                              <a:latin typeface="Cambria Math" panose="02040503050406030204" pitchFamily="18" charset="0"/>
                            </a:rPr>
                          </m:ctrlPr>
                        </m:sSubPr>
                        <m:e>
                          <m:r>
                            <a:rPr lang="en-GB" b="0" i="1" smtClean="0">
                              <a:solidFill>
                                <a:schemeClr val="tx1">
                                  <a:alpha val="30000"/>
                                </a:schemeClr>
                              </a:solidFill>
                              <a:latin typeface="Cambria Math" panose="02040503050406030204" pitchFamily="18" charset="0"/>
                            </a:rPr>
                            <m:t>𝜈</m:t>
                          </m:r>
                        </m:e>
                        <m:sub>
                          <m:r>
                            <a:rPr lang="en-GB" b="0" i="1" smtClean="0">
                              <a:solidFill>
                                <a:schemeClr val="tx1">
                                  <a:alpha val="30000"/>
                                </a:schemeClr>
                              </a:solidFill>
                              <a:latin typeface="Cambria Math" panose="02040503050406030204" pitchFamily="18" charset="0"/>
                            </a:rPr>
                            <m:t>3</m:t>
                          </m:r>
                        </m:sub>
                      </m:sSub>
                      <m:r>
                        <a:rPr lang="en-GB" b="0" i="1" smtClean="0">
                          <a:solidFill>
                            <a:schemeClr val="tx1">
                              <a:alpha val="30000"/>
                            </a:schemeClr>
                          </a:solidFill>
                          <a:latin typeface="Cambria Math" panose="02040503050406030204" pitchFamily="18" charset="0"/>
                        </a:rPr>
                        <m:t>?</m:t>
                      </m:r>
                    </m:oMath>
                  </a14:m>
                  <a:r>
                    <a:rPr lang="en-US" dirty="0">
                      <a:solidFill>
                        <a:schemeClr val="tx1">
                          <a:alpha val="30000"/>
                        </a:schemeClr>
                      </a:solidFill>
                      <a:latin typeface="Avenir Next" panose="020B0503020202020204" pitchFamily="34" charset="0"/>
                    </a:rPr>
                    <a:t> </a:t>
                  </a:r>
                </a:p>
              </p:txBody>
            </p:sp>
          </mc:Choice>
          <mc:Fallback xmlns="">
            <p:sp>
              <p:nvSpPr>
                <p:cNvPr id="16" name="TextBox 15">
                  <a:extLst>
                    <a:ext uri="{FF2B5EF4-FFF2-40B4-BE49-F238E27FC236}">
                      <a16:creationId xmlns:a16="http://schemas.microsoft.com/office/drawing/2014/main" id="{131D17C7-9618-2964-6F15-578A9DCD62CB}"/>
                    </a:ext>
                  </a:extLst>
                </p:cNvPr>
                <p:cNvSpPr txBox="1">
                  <a:spLocks noRot="1" noChangeAspect="1" noMove="1" noResize="1" noEditPoints="1" noAdjustHandles="1" noChangeArrowheads="1" noChangeShapeType="1" noTextEdit="1"/>
                </p:cNvSpPr>
                <p:nvPr/>
              </p:nvSpPr>
              <p:spPr>
                <a:xfrm>
                  <a:off x="9071172" y="3315924"/>
                  <a:ext cx="1572305" cy="391646"/>
                </a:xfrm>
                <a:prstGeom prst="rect">
                  <a:avLst/>
                </a:prstGeom>
                <a:blipFill>
                  <a:blip r:embed="rId13"/>
                  <a:stretch>
                    <a:fillRect b="-9677"/>
                  </a:stretch>
                </a:blipFill>
              </p:spPr>
              <p:txBody>
                <a:bodyPr/>
                <a:lstStyle/>
                <a:p>
                  <a:r>
                    <a:rPr lang="en-US">
                      <a:noFill/>
                    </a:rPr>
                    <a:t> </a:t>
                  </a:r>
                </a:p>
              </p:txBody>
            </p:sp>
          </mc:Fallback>
        </mc:AlternateContent>
      </p:grpSp>
      <p:sp>
        <p:nvSpPr>
          <p:cNvPr id="3" name="Rectangle 2">
            <a:extLst>
              <a:ext uri="{FF2B5EF4-FFF2-40B4-BE49-F238E27FC236}">
                <a16:creationId xmlns:a16="http://schemas.microsoft.com/office/drawing/2014/main" id="{69A632F7-0F71-B74E-8A76-E20C29F8272F}"/>
              </a:ext>
            </a:extLst>
          </p:cNvPr>
          <p:cNvSpPr/>
          <p:nvPr/>
        </p:nvSpPr>
        <p:spPr>
          <a:xfrm>
            <a:off x="-241402" y="6490769"/>
            <a:ext cx="12596775" cy="367231"/>
          </a:xfrm>
          <a:prstGeom prst="rect">
            <a:avLst/>
          </a:prstGeom>
          <a:solidFill>
            <a:srgbClr val="004C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FDBB16D3-B4A4-64DD-D012-4507B2289876}"/>
              </a:ext>
            </a:extLst>
          </p:cNvPr>
          <p:cNvSpPr txBox="1"/>
          <p:nvPr/>
        </p:nvSpPr>
        <p:spPr>
          <a:xfrm>
            <a:off x="-4362" y="6543967"/>
            <a:ext cx="12192000" cy="276999"/>
          </a:xfrm>
          <a:prstGeom prst="rect">
            <a:avLst/>
          </a:prstGeom>
          <a:noFill/>
        </p:spPr>
        <p:txBody>
          <a:bodyPr wrap="square">
            <a:spAutoFit/>
          </a:bodyPr>
          <a:lstStyle/>
          <a:p>
            <a:pPr algn="ctr"/>
            <a:r>
              <a:rPr lang="en-US" sz="1200" dirty="0">
                <a:solidFill>
                  <a:schemeClr val="bg1"/>
                </a:solidFill>
              </a:rPr>
              <a:t>10</a:t>
            </a:r>
            <a:r>
              <a:rPr lang="en-US" sz="1200" baseline="30000" dirty="0">
                <a:solidFill>
                  <a:schemeClr val="bg1"/>
                </a:solidFill>
              </a:rPr>
              <a:t>th</a:t>
            </a:r>
            <a:r>
              <a:rPr lang="en-US" sz="1200" dirty="0">
                <a:solidFill>
                  <a:schemeClr val="bg1"/>
                </a:solidFill>
              </a:rPr>
              <a:t> June 2025 – WIN 2025 – Emerson Bannister</a:t>
            </a:r>
          </a:p>
        </p:txBody>
      </p:sp>
      <p:sp>
        <p:nvSpPr>
          <p:cNvPr id="13" name="Slide Number Placeholder 10">
            <a:extLst>
              <a:ext uri="{FF2B5EF4-FFF2-40B4-BE49-F238E27FC236}">
                <a16:creationId xmlns:a16="http://schemas.microsoft.com/office/drawing/2014/main" id="{7199EFD9-BE42-CB5F-5577-9C530381DA67}"/>
              </a:ext>
            </a:extLst>
          </p:cNvPr>
          <p:cNvSpPr txBox="1">
            <a:spLocks/>
          </p:cNvSpPr>
          <p:nvPr/>
        </p:nvSpPr>
        <p:spPr>
          <a:xfrm>
            <a:off x="10896045" y="6498850"/>
            <a:ext cx="1291593" cy="367231"/>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3449C41-28D8-214C-95E9-2FFE65FC1517}" type="slidenum">
              <a:rPr lang="en-US" smtClean="0">
                <a:solidFill>
                  <a:schemeClr val="bg1"/>
                </a:solidFill>
              </a:rPr>
              <a:pPr algn="ctr"/>
              <a:t>7</a:t>
            </a:fld>
            <a:endParaRPr lang="en-US" dirty="0">
              <a:solidFill>
                <a:schemeClr val="bg1"/>
              </a:solidFill>
            </a:endParaRPr>
          </a:p>
        </p:txBody>
      </p:sp>
      <p:grpSp>
        <p:nvGrpSpPr>
          <p:cNvPr id="31" name="Group 30">
            <a:extLst>
              <a:ext uri="{FF2B5EF4-FFF2-40B4-BE49-F238E27FC236}">
                <a16:creationId xmlns:a16="http://schemas.microsoft.com/office/drawing/2014/main" id="{A9409FC2-CFEB-0BD9-EEA0-AD1CE2F568E0}"/>
              </a:ext>
            </a:extLst>
          </p:cNvPr>
          <p:cNvGrpSpPr/>
          <p:nvPr/>
        </p:nvGrpSpPr>
        <p:grpSpPr>
          <a:xfrm>
            <a:off x="6257332" y="168672"/>
            <a:ext cx="7909277" cy="842880"/>
            <a:chOff x="6257332" y="168672"/>
            <a:chExt cx="7909277" cy="842880"/>
          </a:xfrm>
        </p:grpSpPr>
        <p:pic>
          <p:nvPicPr>
            <p:cNvPr id="32" name="Picture 31">
              <a:extLst>
                <a:ext uri="{FF2B5EF4-FFF2-40B4-BE49-F238E27FC236}">
                  <a16:creationId xmlns:a16="http://schemas.microsoft.com/office/drawing/2014/main" id="{DDD9EC97-45ED-1A63-FE92-E9F8284BDA10}"/>
                </a:ext>
              </a:extLst>
            </p:cNvPr>
            <p:cNvPicPr>
              <a:picLocks noChangeAspect="1"/>
            </p:cNvPicPr>
            <p:nvPr/>
          </p:nvPicPr>
          <p:blipFill>
            <a:blip r:embed="rId14"/>
            <a:stretch>
              <a:fillRect/>
            </a:stretch>
          </p:blipFill>
          <p:spPr>
            <a:xfrm>
              <a:off x="6257332" y="168672"/>
              <a:ext cx="5817531" cy="842880"/>
            </a:xfrm>
            <a:prstGeom prst="rect">
              <a:avLst/>
            </a:prstGeom>
            <a:ln w="34925">
              <a:noFill/>
            </a:ln>
            <a:effectLst/>
          </p:spPr>
        </p:pic>
        <p:sp>
          <p:nvSpPr>
            <p:cNvPr id="34" name="TextBox 33">
              <a:extLst>
                <a:ext uri="{FF2B5EF4-FFF2-40B4-BE49-F238E27FC236}">
                  <a16:creationId xmlns:a16="http://schemas.microsoft.com/office/drawing/2014/main" id="{3DF9577D-98A5-DB12-6085-C57CDCB09EC7}"/>
                </a:ext>
              </a:extLst>
            </p:cNvPr>
            <p:cNvSpPr txBox="1"/>
            <p:nvPr/>
          </p:nvSpPr>
          <p:spPr>
            <a:xfrm>
              <a:off x="7863781" y="592749"/>
              <a:ext cx="6302828" cy="369332"/>
            </a:xfrm>
            <a:prstGeom prst="rect">
              <a:avLst/>
            </a:prstGeom>
            <a:noFill/>
          </p:spPr>
          <p:txBody>
            <a:bodyPr wrap="square">
              <a:spAutoFit/>
            </a:bodyPr>
            <a:lstStyle/>
            <a:p>
              <a:r>
                <a:rPr lang="en-US" dirty="0">
                  <a:latin typeface="Avenir Next" panose="020B0503020202020204" pitchFamily="34" charset="0"/>
                </a:rPr>
                <a:t>Tuesday</a:t>
              </a:r>
              <a:endParaRPr lang="en-US" dirty="0"/>
            </a:p>
          </p:txBody>
        </p:sp>
      </p:grpSp>
    </p:spTree>
    <p:extLst>
      <p:ext uri="{BB962C8B-B14F-4D97-AF65-F5344CB8AC3E}">
        <p14:creationId xmlns:p14="http://schemas.microsoft.com/office/powerpoint/2010/main" val="41038601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291EDF-4635-6778-C21D-E2808FF56A0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BA3E165-9813-F201-35FC-71B89EADBFF1}"/>
              </a:ext>
            </a:extLst>
          </p:cNvPr>
          <p:cNvSpPr>
            <a:spLocks noGrp="1"/>
          </p:cNvSpPr>
          <p:nvPr>
            <p:ph type="title"/>
          </p:nvPr>
        </p:nvSpPr>
        <p:spPr>
          <a:xfrm>
            <a:off x="380445" y="116586"/>
            <a:ext cx="10515600" cy="1325563"/>
          </a:xfrm>
        </p:spPr>
        <p:txBody>
          <a:bodyPr>
            <a:normAutofit/>
          </a:bodyPr>
          <a:lstStyle/>
          <a:p>
            <a:r>
              <a:rPr lang="en-US" sz="4000">
                <a:latin typeface="Avenir Next" panose="020B0503020202020204" pitchFamily="34" charset="0"/>
              </a:rPr>
              <a:t>The </a:t>
            </a:r>
            <a:r>
              <a:rPr lang="en-US" sz="4000" err="1">
                <a:latin typeface="Avenir Next" panose="020B0503020202020204" pitchFamily="34" charset="0"/>
              </a:rPr>
              <a:t>NOvA</a:t>
            </a:r>
            <a:r>
              <a:rPr lang="en-US" sz="4000">
                <a:latin typeface="Avenir Next" panose="020B0503020202020204" pitchFamily="34" charset="0"/>
              </a:rPr>
              <a:t> Experiment</a:t>
            </a:r>
          </a:p>
        </p:txBody>
      </p:sp>
      <p:pic>
        <p:nvPicPr>
          <p:cNvPr id="10" name="Picture 9">
            <a:extLst>
              <a:ext uri="{FF2B5EF4-FFF2-40B4-BE49-F238E27FC236}">
                <a16:creationId xmlns:a16="http://schemas.microsoft.com/office/drawing/2014/main" id="{AE530312-70DA-8558-93CF-E92A282D7F1C}"/>
              </a:ext>
            </a:extLst>
          </p:cNvPr>
          <p:cNvPicPr>
            <a:picLocks noChangeAspect="1"/>
          </p:cNvPicPr>
          <p:nvPr/>
        </p:nvPicPr>
        <p:blipFill>
          <a:blip r:embed="rId3"/>
          <a:stretch>
            <a:fillRect/>
          </a:stretch>
        </p:blipFill>
        <p:spPr>
          <a:xfrm>
            <a:off x="337869" y="1152240"/>
            <a:ext cx="6384402" cy="1789430"/>
          </a:xfrm>
          <a:prstGeom prst="rect">
            <a:avLst/>
          </a:prstGeom>
        </p:spPr>
      </p:pic>
      <p:sp>
        <p:nvSpPr>
          <p:cNvPr id="11" name="Slide Number Placeholder 10">
            <a:extLst>
              <a:ext uri="{FF2B5EF4-FFF2-40B4-BE49-F238E27FC236}">
                <a16:creationId xmlns:a16="http://schemas.microsoft.com/office/drawing/2014/main" id="{95D64577-1336-56DB-FAC7-4634F66195BC}"/>
              </a:ext>
            </a:extLst>
          </p:cNvPr>
          <p:cNvSpPr>
            <a:spLocks noGrp="1"/>
          </p:cNvSpPr>
          <p:nvPr>
            <p:ph type="sldNum" sz="quarter" idx="12"/>
          </p:nvPr>
        </p:nvSpPr>
        <p:spPr/>
        <p:txBody>
          <a:bodyPr/>
          <a:lstStyle/>
          <a:p>
            <a:fld id="{93449C41-28D8-214C-95E9-2FFE65FC1517}" type="slidenum">
              <a:rPr lang="en-US" smtClean="0"/>
              <a:t>8</a:t>
            </a:fld>
            <a:endParaRPr lang="en-US"/>
          </a:p>
        </p:txBody>
      </p:sp>
      <p:grpSp>
        <p:nvGrpSpPr>
          <p:cNvPr id="22" name="Group 21">
            <a:extLst>
              <a:ext uri="{FF2B5EF4-FFF2-40B4-BE49-F238E27FC236}">
                <a16:creationId xmlns:a16="http://schemas.microsoft.com/office/drawing/2014/main" id="{B7B98C65-D12E-3F5C-D97B-562116600989}"/>
              </a:ext>
            </a:extLst>
          </p:cNvPr>
          <p:cNvGrpSpPr/>
          <p:nvPr/>
        </p:nvGrpSpPr>
        <p:grpSpPr>
          <a:xfrm>
            <a:off x="8213558" y="4148382"/>
            <a:ext cx="3393188" cy="2207968"/>
            <a:chOff x="180659" y="4374789"/>
            <a:chExt cx="3393188" cy="2207968"/>
          </a:xfrm>
        </p:grpSpPr>
        <p:sp>
          <p:nvSpPr>
            <p:cNvPr id="23" name="TextBox 22">
              <a:extLst>
                <a:ext uri="{FF2B5EF4-FFF2-40B4-BE49-F238E27FC236}">
                  <a16:creationId xmlns:a16="http://schemas.microsoft.com/office/drawing/2014/main" id="{0F77E620-4406-E04B-848B-A40B9514C628}"/>
                </a:ext>
              </a:extLst>
            </p:cNvPr>
            <p:cNvSpPr txBox="1"/>
            <p:nvPr/>
          </p:nvSpPr>
          <p:spPr>
            <a:xfrm>
              <a:off x="396960" y="4458587"/>
              <a:ext cx="2981241" cy="2031325"/>
            </a:xfrm>
            <a:prstGeom prst="rect">
              <a:avLst/>
            </a:prstGeom>
            <a:noFill/>
          </p:spPr>
          <p:txBody>
            <a:bodyPr wrap="square">
              <a:spAutoFit/>
            </a:bodyPr>
            <a:lstStyle/>
            <a:p>
              <a:r>
                <a:rPr lang="en-GB">
                  <a:latin typeface="Avenir Next" panose="020B0503020202020204" pitchFamily="34" charset="0"/>
                </a:rPr>
                <a:t>More analyses:</a:t>
              </a:r>
            </a:p>
            <a:p>
              <a:pPr marL="285750" indent="-285750">
                <a:buFont typeface="Arial" panose="020B0604020202020204" pitchFamily="34" charset="0"/>
                <a:buChar char="•"/>
              </a:pPr>
              <a:r>
                <a:rPr lang="en-GB">
                  <a:latin typeface="Avenir Next" panose="020B0503020202020204" pitchFamily="34" charset="0"/>
                </a:rPr>
                <a:t>Sterile neutrino search.</a:t>
              </a:r>
            </a:p>
            <a:p>
              <a:pPr marL="285750" indent="-285750">
                <a:buFont typeface="Arial" panose="020B0604020202020204" pitchFamily="34" charset="0"/>
                <a:buChar char="•"/>
              </a:pPr>
              <a:endParaRPr lang="en-GB">
                <a:latin typeface="Avenir Next" panose="020B0503020202020204" pitchFamily="34" charset="0"/>
              </a:endParaRPr>
            </a:p>
            <a:p>
              <a:pPr marL="285750" indent="-285750">
                <a:buFont typeface="Arial" panose="020B0604020202020204" pitchFamily="34" charset="0"/>
                <a:buChar char="•"/>
              </a:pPr>
              <a:endParaRPr lang="en-GB">
                <a:latin typeface="Avenir Next" panose="020B0503020202020204" pitchFamily="34" charset="0"/>
              </a:endParaRPr>
            </a:p>
            <a:p>
              <a:pPr marL="285750" indent="-285750">
                <a:buFont typeface="Arial" panose="020B0604020202020204" pitchFamily="34" charset="0"/>
                <a:buChar char="•"/>
              </a:pPr>
              <a:endParaRPr lang="en-GB">
                <a:latin typeface="Avenir Next" panose="020B0503020202020204" pitchFamily="34" charset="0"/>
              </a:endParaRPr>
            </a:p>
            <a:p>
              <a:pPr marL="285750" indent="-285750">
                <a:buFont typeface="Arial" panose="020B0604020202020204" pitchFamily="34" charset="0"/>
                <a:buChar char="•"/>
              </a:pPr>
              <a:r>
                <a:rPr lang="en-GB">
                  <a:latin typeface="Avenir Next" panose="020B0503020202020204" pitchFamily="34" charset="0"/>
                </a:rPr>
                <a:t>Neutrino cross-sections.</a:t>
              </a:r>
            </a:p>
            <a:p>
              <a:pPr marL="285750" indent="-285750">
                <a:buFont typeface="Arial" panose="020B0604020202020204" pitchFamily="34" charset="0"/>
                <a:buChar char="•"/>
              </a:pPr>
              <a:r>
                <a:rPr lang="en-GB">
                  <a:latin typeface="Avenir Next" panose="020B0503020202020204" pitchFamily="34" charset="0"/>
                </a:rPr>
                <a:t>Exotics, ...</a:t>
              </a:r>
            </a:p>
          </p:txBody>
        </p:sp>
        <p:pic>
          <p:nvPicPr>
            <p:cNvPr id="25" name="Picture 6">
              <a:extLst>
                <a:ext uri="{FF2B5EF4-FFF2-40B4-BE49-F238E27FC236}">
                  <a16:creationId xmlns:a16="http://schemas.microsoft.com/office/drawing/2014/main" id="{F645C69E-2DB0-4C57-75F4-F9A44E091373}"/>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5376" t="29746" r="6347" b="30307"/>
            <a:stretch/>
          </p:blipFill>
          <p:spPr bwMode="auto">
            <a:xfrm>
              <a:off x="718084" y="5142096"/>
              <a:ext cx="2002347" cy="577774"/>
            </a:xfrm>
            <a:prstGeom prst="rect">
              <a:avLst/>
            </a:prstGeom>
            <a:noFill/>
            <a:extLst>
              <a:ext uri="{909E8E84-426E-40DD-AFC4-6F175D3DCCD1}">
                <a14:hiddenFill xmlns:a14="http://schemas.microsoft.com/office/drawing/2010/main">
                  <a:solidFill>
                    <a:srgbClr val="FFFFFF"/>
                  </a:solidFill>
                </a14:hiddenFill>
              </a:ext>
            </a:extLst>
          </p:spPr>
        </p:pic>
        <p:sp>
          <p:nvSpPr>
            <p:cNvPr id="30" name="Rounded Rectangle 29">
              <a:extLst>
                <a:ext uri="{FF2B5EF4-FFF2-40B4-BE49-F238E27FC236}">
                  <a16:creationId xmlns:a16="http://schemas.microsoft.com/office/drawing/2014/main" id="{B76A96A2-4850-73E6-83A8-D583B81DAE44}"/>
                </a:ext>
              </a:extLst>
            </p:cNvPr>
            <p:cNvSpPr/>
            <p:nvPr/>
          </p:nvSpPr>
          <p:spPr>
            <a:xfrm>
              <a:off x="2220749" y="5073103"/>
              <a:ext cx="595726" cy="766722"/>
            </a:xfrm>
            <a:prstGeom prst="roundRect">
              <a:avLst/>
            </a:prstGeom>
            <a:solidFill>
              <a:srgbClr val="6089C4">
                <a:alpha val="1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1" name="Graphic 30" descr="Question Mark with solid fill">
              <a:extLst>
                <a:ext uri="{FF2B5EF4-FFF2-40B4-BE49-F238E27FC236}">
                  <a16:creationId xmlns:a16="http://schemas.microsoft.com/office/drawing/2014/main" id="{0E917A66-4899-3B4C-DA19-30D192DC07B0}"/>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2547031">
              <a:off x="2714561" y="5008047"/>
              <a:ext cx="300077" cy="300077"/>
            </a:xfrm>
            <a:prstGeom prst="rect">
              <a:avLst/>
            </a:prstGeom>
          </p:spPr>
        </p:pic>
        <p:sp>
          <p:nvSpPr>
            <p:cNvPr id="32" name="Rounded Rectangle 31">
              <a:extLst>
                <a:ext uri="{FF2B5EF4-FFF2-40B4-BE49-F238E27FC236}">
                  <a16:creationId xmlns:a16="http://schemas.microsoft.com/office/drawing/2014/main" id="{F22A962A-3350-C253-C8B0-126FE39DC454}"/>
                </a:ext>
              </a:extLst>
            </p:cNvPr>
            <p:cNvSpPr/>
            <p:nvPr/>
          </p:nvSpPr>
          <p:spPr>
            <a:xfrm>
              <a:off x="180659" y="4374789"/>
              <a:ext cx="3393188" cy="2207968"/>
            </a:xfrm>
            <a:prstGeom prst="roundRect">
              <a:avLst/>
            </a:prstGeom>
            <a:noFill/>
            <a:ln w="73025">
              <a:solidFill>
                <a:srgbClr val="7030A0">
                  <a:alpha val="84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4" name="Rectangle 23">
            <a:extLst>
              <a:ext uri="{FF2B5EF4-FFF2-40B4-BE49-F238E27FC236}">
                <a16:creationId xmlns:a16="http://schemas.microsoft.com/office/drawing/2014/main" id="{8C690C21-3DD8-9688-1031-459222E8DD03}"/>
              </a:ext>
            </a:extLst>
          </p:cNvPr>
          <p:cNvSpPr/>
          <p:nvPr/>
        </p:nvSpPr>
        <p:spPr>
          <a:xfrm>
            <a:off x="-241402" y="6490769"/>
            <a:ext cx="12596775" cy="367231"/>
          </a:xfrm>
          <a:prstGeom prst="rect">
            <a:avLst/>
          </a:prstGeom>
          <a:solidFill>
            <a:srgbClr val="004C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720FE0E5-14DA-159F-21EB-9D9DE2D84B38}"/>
              </a:ext>
            </a:extLst>
          </p:cNvPr>
          <p:cNvSpPr txBox="1"/>
          <p:nvPr/>
        </p:nvSpPr>
        <p:spPr>
          <a:xfrm>
            <a:off x="-4362" y="6543967"/>
            <a:ext cx="12192000" cy="276999"/>
          </a:xfrm>
          <a:prstGeom prst="rect">
            <a:avLst/>
          </a:prstGeom>
          <a:noFill/>
        </p:spPr>
        <p:txBody>
          <a:bodyPr wrap="square">
            <a:spAutoFit/>
          </a:bodyPr>
          <a:lstStyle/>
          <a:p>
            <a:pPr algn="ctr"/>
            <a:r>
              <a:rPr lang="en-US" sz="1200" dirty="0">
                <a:solidFill>
                  <a:schemeClr val="bg1"/>
                </a:solidFill>
              </a:rPr>
              <a:t>10</a:t>
            </a:r>
            <a:r>
              <a:rPr lang="en-US" sz="1200" baseline="30000" dirty="0">
                <a:solidFill>
                  <a:schemeClr val="bg1"/>
                </a:solidFill>
              </a:rPr>
              <a:t>th</a:t>
            </a:r>
            <a:r>
              <a:rPr lang="en-US" sz="1200" dirty="0">
                <a:solidFill>
                  <a:schemeClr val="bg1"/>
                </a:solidFill>
              </a:rPr>
              <a:t> June 2025 – WIN 2025 – Emerson Bannister</a:t>
            </a:r>
          </a:p>
        </p:txBody>
      </p:sp>
      <p:sp>
        <p:nvSpPr>
          <p:cNvPr id="27" name="Slide Number Placeholder 10">
            <a:extLst>
              <a:ext uri="{FF2B5EF4-FFF2-40B4-BE49-F238E27FC236}">
                <a16:creationId xmlns:a16="http://schemas.microsoft.com/office/drawing/2014/main" id="{A0D1BEE7-F9F9-F77A-EDAE-EE66D511ED02}"/>
              </a:ext>
            </a:extLst>
          </p:cNvPr>
          <p:cNvSpPr txBox="1">
            <a:spLocks/>
          </p:cNvSpPr>
          <p:nvPr/>
        </p:nvSpPr>
        <p:spPr>
          <a:xfrm>
            <a:off x="10896045" y="6498850"/>
            <a:ext cx="1291593" cy="367231"/>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3449C41-28D8-214C-95E9-2FFE65FC1517}" type="slidenum">
              <a:rPr lang="en-US" smtClean="0">
                <a:solidFill>
                  <a:schemeClr val="bg1"/>
                </a:solidFill>
              </a:rPr>
              <a:pPr algn="ctr"/>
              <a:t>8</a:t>
            </a:fld>
            <a:endParaRPr lang="en-US" dirty="0">
              <a:solidFill>
                <a:schemeClr val="bg1"/>
              </a:solidFill>
            </a:endParaRPr>
          </a:p>
        </p:txBody>
      </p:sp>
      <p:pic>
        <p:nvPicPr>
          <p:cNvPr id="28" name="Picture 27">
            <a:extLst>
              <a:ext uri="{FF2B5EF4-FFF2-40B4-BE49-F238E27FC236}">
                <a16:creationId xmlns:a16="http://schemas.microsoft.com/office/drawing/2014/main" id="{4B64F8F5-734B-CE6A-EE21-6DBD11006984}"/>
              </a:ext>
            </a:extLst>
          </p:cNvPr>
          <p:cNvPicPr>
            <a:picLocks noChangeAspect="1"/>
          </p:cNvPicPr>
          <p:nvPr/>
        </p:nvPicPr>
        <p:blipFill rotWithShape="1">
          <a:blip r:embed="rId7"/>
          <a:srcRect t="31734" r="16467" b="24445"/>
          <a:stretch/>
        </p:blipFill>
        <p:spPr>
          <a:xfrm>
            <a:off x="309659" y="4173033"/>
            <a:ext cx="5558952" cy="1062959"/>
          </a:xfrm>
          <a:prstGeom prst="rect">
            <a:avLst/>
          </a:prstGeom>
        </p:spPr>
      </p:pic>
      <p:sp>
        <p:nvSpPr>
          <p:cNvPr id="29" name="TextBox 28">
            <a:extLst>
              <a:ext uri="{FF2B5EF4-FFF2-40B4-BE49-F238E27FC236}">
                <a16:creationId xmlns:a16="http://schemas.microsoft.com/office/drawing/2014/main" id="{AA6D20B7-9E9A-0BDA-A92A-5A295184599F}"/>
              </a:ext>
            </a:extLst>
          </p:cNvPr>
          <p:cNvSpPr txBox="1"/>
          <p:nvPr/>
        </p:nvSpPr>
        <p:spPr>
          <a:xfrm>
            <a:off x="2278730" y="4704512"/>
            <a:ext cx="1620810" cy="369332"/>
          </a:xfrm>
          <a:prstGeom prst="rect">
            <a:avLst/>
          </a:prstGeom>
          <a:noFill/>
        </p:spPr>
        <p:txBody>
          <a:bodyPr wrap="square">
            <a:spAutoFit/>
          </a:bodyPr>
          <a:lstStyle/>
          <a:p>
            <a:r>
              <a:rPr lang="en-US" dirty="0">
                <a:latin typeface="Avenir Next" panose="020B0503020202020204" pitchFamily="34" charset="0"/>
              </a:rPr>
              <a:t>Wednesday</a:t>
            </a:r>
            <a:endParaRPr lang="en-US" dirty="0"/>
          </a:p>
        </p:txBody>
      </p:sp>
      <p:pic>
        <p:nvPicPr>
          <p:cNvPr id="35" name="Picture 34">
            <a:extLst>
              <a:ext uri="{FF2B5EF4-FFF2-40B4-BE49-F238E27FC236}">
                <a16:creationId xmlns:a16="http://schemas.microsoft.com/office/drawing/2014/main" id="{1C90BDC0-8AC2-6C6D-9452-E3D55D794318}"/>
              </a:ext>
            </a:extLst>
          </p:cNvPr>
          <p:cNvPicPr>
            <a:picLocks noChangeAspect="1"/>
          </p:cNvPicPr>
          <p:nvPr/>
        </p:nvPicPr>
        <p:blipFill>
          <a:blip r:embed="rId8"/>
          <a:stretch>
            <a:fillRect/>
          </a:stretch>
        </p:blipFill>
        <p:spPr>
          <a:xfrm>
            <a:off x="337869" y="5247842"/>
            <a:ext cx="4381500" cy="965200"/>
          </a:xfrm>
          <a:prstGeom prst="rect">
            <a:avLst/>
          </a:prstGeom>
        </p:spPr>
      </p:pic>
      <p:sp>
        <p:nvSpPr>
          <p:cNvPr id="36" name="TextBox 35">
            <a:extLst>
              <a:ext uri="{FF2B5EF4-FFF2-40B4-BE49-F238E27FC236}">
                <a16:creationId xmlns:a16="http://schemas.microsoft.com/office/drawing/2014/main" id="{A425FC4A-773B-E5B8-47FC-6635B50FBAD1}"/>
              </a:ext>
            </a:extLst>
          </p:cNvPr>
          <p:cNvSpPr txBox="1"/>
          <p:nvPr/>
        </p:nvSpPr>
        <p:spPr>
          <a:xfrm>
            <a:off x="2278730" y="5751526"/>
            <a:ext cx="1620810" cy="369332"/>
          </a:xfrm>
          <a:prstGeom prst="rect">
            <a:avLst/>
          </a:prstGeom>
          <a:noFill/>
        </p:spPr>
        <p:txBody>
          <a:bodyPr wrap="square">
            <a:spAutoFit/>
          </a:bodyPr>
          <a:lstStyle/>
          <a:p>
            <a:r>
              <a:rPr lang="en-US" dirty="0">
                <a:latin typeface="Avenir Next" panose="020B0503020202020204" pitchFamily="34" charset="0"/>
              </a:rPr>
              <a:t>Wednesday</a:t>
            </a:r>
            <a:endParaRPr lang="en-US" dirty="0"/>
          </a:p>
        </p:txBody>
      </p:sp>
      <p:pic>
        <p:nvPicPr>
          <p:cNvPr id="37" name="Picture 36">
            <a:extLst>
              <a:ext uri="{FF2B5EF4-FFF2-40B4-BE49-F238E27FC236}">
                <a16:creationId xmlns:a16="http://schemas.microsoft.com/office/drawing/2014/main" id="{E570FDED-6E9C-7567-6B27-F4E39DBD173B}"/>
              </a:ext>
            </a:extLst>
          </p:cNvPr>
          <p:cNvPicPr>
            <a:picLocks noChangeAspect="1"/>
          </p:cNvPicPr>
          <p:nvPr/>
        </p:nvPicPr>
        <p:blipFill>
          <a:blip r:embed="rId9"/>
          <a:stretch>
            <a:fillRect/>
          </a:stretch>
        </p:blipFill>
        <p:spPr>
          <a:xfrm>
            <a:off x="397429" y="3215411"/>
            <a:ext cx="7772400" cy="893649"/>
          </a:xfrm>
          <a:prstGeom prst="rect">
            <a:avLst/>
          </a:prstGeom>
        </p:spPr>
      </p:pic>
      <p:sp>
        <p:nvSpPr>
          <p:cNvPr id="38" name="TextBox 37">
            <a:extLst>
              <a:ext uri="{FF2B5EF4-FFF2-40B4-BE49-F238E27FC236}">
                <a16:creationId xmlns:a16="http://schemas.microsoft.com/office/drawing/2014/main" id="{324919BD-0127-7D80-7F7C-3FCCF5F1B454}"/>
              </a:ext>
            </a:extLst>
          </p:cNvPr>
          <p:cNvSpPr txBox="1"/>
          <p:nvPr/>
        </p:nvSpPr>
        <p:spPr>
          <a:xfrm>
            <a:off x="2278730" y="3664838"/>
            <a:ext cx="1620810" cy="369332"/>
          </a:xfrm>
          <a:prstGeom prst="rect">
            <a:avLst/>
          </a:prstGeom>
          <a:noFill/>
        </p:spPr>
        <p:txBody>
          <a:bodyPr wrap="square">
            <a:spAutoFit/>
          </a:bodyPr>
          <a:lstStyle/>
          <a:p>
            <a:r>
              <a:rPr lang="en-US" dirty="0">
                <a:latin typeface="Avenir Next" panose="020B0503020202020204" pitchFamily="34" charset="0"/>
              </a:rPr>
              <a:t>Tuesday</a:t>
            </a:r>
            <a:endParaRPr lang="en-US" dirty="0"/>
          </a:p>
        </p:txBody>
      </p:sp>
    </p:spTree>
    <p:extLst>
      <p:ext uri="{BB962C8B-B14F-4D97-AF65-F5344CB8AC3E}">
        <p14:creationId xmlns:p14="http://schemas.microsoft.com/office/powerpoint/2010/main" val="6548862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E531B2-5B6E-2C31-5A4A-2A30F45E2D71}"/>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C44A0479-636B-BFB3-2092-6299A277C8A3}"/>
              </a:ext>
            </a:extLst>
          </p:cNvPr>
          <p:cNvPicPr>
            <a:picLocks noChangeAspect="1"/>
          </p:cNvPicPr>
          <p:nvPr/>
        </p:nvPicPr>
        <p:blipFill>
          <a:blip r:embed="rId3"/>
          <a:stretch>
            <a:fillRect/>
          </a:stretch>
        </p:blipFill>
        <p:spPr>
          <a:xfrm>
            <a:off x="1821406" y="914796"/>
            <a:ext cx="8534260" cy="2391996"/>
          </a:xfrm>
          <a:prstGeom prst="rect">
            <a:avLst/>
          </a:prstGeom>
        </p:spPr>
      </p:pic>
      <p:sp>
        <p:nvSpPr>
          <p:cNvPr id="2" name="Title 1">
            <a:extLst>
              <a:ext uri="{FF2B5EF4-FFF2-40B4-BE49-F238E27FC236}">
                <a16:creationId xmlns:a16="http://schemas.microsoft.com/office/drawing/2014/main" id="{D98861AC-BCD3-1282-9236-C06A2033E593}"/>
              </a:ext>
            </a:extLst>
          </p:cNvPr>
          <p:cNvSpPr>
            <a:spLocks noGrp="1"/>
          </p:cNvSpPr>
          <p:nvPr>
            <p:ph type="title"/>
          </p:nvPr>
        </p:nvSpPr>
        <p:spPr>
          <a:xfrm>
            <a:off x="380445" y="116586"/>
            <a:ext cx="10515600" cy="1325563"/>
          </a:xfrm>
        </p:spPr>
        <p:txBody>
          <a:bodyPr>
            <a:normAutofit/>
          </a:bodyPr>
          <a:lstStyle/>
          <a:p>
            <a:r>
              <a:rPr lang="en-US" sz="4000">
                <a:latin typeface="Avenir Next" panose="020B0503020202020204" pitchFamily="34" charset="0"/>
              </a:rPr>
              <a:t>The </a:t>
            </a:r>
            <a:r>
              <a:rPr lang="en-US" sz="4000" err="1">
                <a:latin typeface="Avenir Next" panose="020B0503020202020204" pitchFamily="34" charset="0"/>
              </a:rPr>
              <a:t>NOvA</a:t>
            </a:r>
            <a:r>
              <a:rPr lang="en-US" sz="4000">
                <a:latin typeface="Avenir Next" panose="020B0503020202020204" pitchFamily="34" charset="0"/>
              </a:rPr>
              <a:t> Experiment</a:t>
            </a:r>
          </a:p>
        </p:txBody>
      </p:sp>
      <p:pic>
        <p:nvPicPr>
          <p:cNvPr id="7" name="Picture 6" descr="A diagram of a barrel&#10;&#10;Description automatically generated">
            <a:extLst>
              <a:ext uri="{FF2B5EF4-FFF2-40B4-BE49-F238E27FC236}">
                <a16:creationId xmlns:a16="http://schemas.microsoft.com/office/drawing/2014/main" id="{74B94A3E-B303-F966-19FC-E7B8ABF71D7D}"/>
              </a:ext>
            </a:extLst>
          </p:cNvPr>
          <p:cNvPicPr>
            <a:picLocks noChangeAspect="1"/>
          </p:cNvPicPr>
          <p:nvPr/>
        </p:nvPicPr>
        <p:blipFill>
          <a:blip r:embed="rId4"/>
          <a:stretch>
            <a:fillRect/>
          </a:stretch>
        </p:blipFill>
        <p:spPr>
          <a:xfrm>
            <a:off x="376895" y="4800877"/>
            <a:ext cx="3376905" cy="1009761"/>
          </a:xfrm>
          <a:prstGeom prst="rect">
            <a:avLst/>
          </a:prstGeom>
        </p:spPr>
      </p:pic>
      <p:sp>
        <p:nvSpPr>
          <p:cNvPr id="8" name="TextBox 7">
            <a:extLst>
              <a:ext uri="{FF2B5EF4-FFF2-40B4-BE49-F238E27FC236}">
                <a16:creationId xmlns:a16="http://schemas.microsoft.com/office/drawing/2014/main" id="{0DEE2546-F774-44DB-4BFA-FE54C15E8566}"/>
              </a:ext>
            </a:extLst>
          </p:cNvPr>
          <p:cNvSpPr txBox="1"/>
          <p:nvPr/>
        </p:nvSpPr>
        <p:spPr>
          <a:xfrm>
            <a:off x="440610" y="3913530"/>
            <a:ext cx="2911395" cy="646331"/>
          </a:xfrm>
          <a:prstGeom prst="rect">
            <a:avLst/>
          </a:prstGeom>
          <a:noFill/>
        </p:spPr>
        <p:txBody>
          <a:bodyPr wrap="square" rtlCol="0">
            <a:spAutoFit/>
          </a:bodyPr>
          <a:lstStyle/>
          <a:p>
            <a:r>
              <a:rPr lang="en-US"/>
              <a:t>1. Produce a beam of muon (anti)neutrinos.</a:t>
            </a:r>
          </a:p>
        </p:txBody>
      </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D1A7B60D-4460-ADD7-038C-D03537AB7456}"/>
                  </a:ext>
                </a:extLst>
              </p:cNvPr>
              <p:cNvSpPr txBox="1"/>
              <p:nvPr/>
            </p:nvSpPr>
            <p:spPr>
              <a:xfrm>
                <a:off x="4509168" y="3429000"/>
                <a:ext cx="3173663" cy="668645"/>
              </a:xfrm>
              <a:prstGeom prst="rect">
                <a:avLst/>
              </a:prstGeom>
              <a:noFill/>
            </p:spPr>
            <p:txBody>
              <a:bodyPr wrap="square" rtlCol="0">
                <a:spAutoFit/>
              </a:bodyPr>
              <a:lstStyle/>
              <a:p>
                <a:r>
                  <a:rPr lang="en-US">
                    <a:solidFill>
                      <a:schemeClr val="tx1">
                        <a:alpha val="20000"/>
                      </a:schemeClr>
                    </a:solidFill>
                  </a:rPr>
                  <a:t>2. Select samples of </a:t>
                </a:r>
                <a14:m>
                  <m:oMath xmlns:m="http://schemas.openxmlformats.org/officeDocument/2006/math">
                    <m:sSub>
                      <m:sSubPr>
                        <m:ctrlPr>
                          <a:rPr lang="en-GB" b="0" i="1" smtClean="0">
                            <a:solidFill>
                              <a:schemeClr val="tx1">
                                <a:alpha val="20000"/>
                              </a:schemeClr>
                            </a:solidFill>
                            <a:latin typeface="Cambria Math" panose="02040503050406030204" pitchFamily="18" charset="0"/>
                          </a:rPr>
                        </m:ctrlPr>
                      </m:sSubPr>
                      <m:e>
                        <m:r>
                          <a:rPr lang="en-GB" b="0" i="1" smtClean="0">
                            <a:solidFill>
                              <a:schemeClr val="tx1">
                                <a:alpha val="20000"/>
                              </a:schemeClr>
                            </a:solidFill>
                            <a:latin typeface="Cambria Math" panose="02040503050406030204" pitchFamily="18" charset="0"/>
                          </a:rPr>
                          <m:t>𝜈</m:t>
                        </m:r>
                      </m:e>
                      <m:sub>
                        <m:r>
                          <a:rPr lang="en-GB" b="0" i="1" smtClean="0">
                            <a:solidFill>
                              <a:schemeClr val="tx1">
                                <a:alpha val="20000"/>
                              </a:schemeClr>
                            </a:solidFill>
                            <a:latin typeface="Cambria Math" panose="02040503050406030204" pitchFamily="18" charset="0"/>
                          </a:rPr>
                          <m:t>𝜇</m:t>
                        </m:r>
                      </m:sub>
                    </m:sSub>
                  </m:oMath>
                </a14:m>
                <a:r>
                  <a:rPr lang="en-US">
                    <a:solidFill>
                      <a:schemeClr val="tx1">
                        <a:alpha val="20000"/>
                      </a:schemeClr>
                    </a:solidFill>
                  </a:rPr>
                  <a:t> and </a:t>
                </a:r>
                <a14:m>
                  <m:oMath xmlns:m="http://schemas.openxmlformats.org/officeDocument/2006/math">
                    <m:sSub>
                      <m:sSubPr>
                        <m:ctrlPr>
                          <a:rPr lang="en-GB" b="0" i="1" smtClean="0">
                            <a:solidFill>
                              <a:schemeClr val="tx1">
                                <a:alpha val="20000"/>
                              </a:schemeClr>
                            </a:solidFill>
                            <a:latin typeface="Cambria Math" panose="02040503050406030204" pitchFamily="18" charset="0"/>
                          </a:rPr>
                        </m:ctrlPr>
                      </m:sSubPr>
                      <m:e>
                        <m:r>
                          <a:rPr lang="en-GB" b="0" i="1" smtClean="0">
                            <a:solidFill>
                              <a:schemeClr val="tx1">
                                <a:alpha val="20000"/>
                              </a:schemeClr>
                            </a:solidFill>
                            <a:latin typeface="Cambria Math" panose="02040503050406030204" pitchFamily="18" charset="0"/>
                          </a:rPr>
                          <m:t>𝜈</m:t>
                        </m:r>
                      </m:e>
                      <m:sub>
                        <m:r>
                          <a:rPr lang="en-GB" b="0" i="1" smtClean="0">
                            <a:solidFill>
                              <a:schemeClr val="tx1">
                                <a:alpha val="20000"/>
                              </a:schemeClr>
                            </a:solidFill>
                            <a:latin typeface="Cambria Math" panose="02040503050406030204" pitchFamily="18" charset="0"/>
                          </a:rPr>
                          <m:t>𝑒</m:t>
                        </m:r>
                      </m:sub>
                    </m:sSub>
                  </m:oMath>
                </a14:m>
                <a:r>
                  <a:rPr lang="en-US">
                    <a:solidFill>
                      <a:schemeClr val="tx1">
                        <a:alpha val="20000"/>
                      </a:schemeClr>
                    </a:solidFill>
                  </a:rPr>
                  <a:t> at the near and far detectors.</a:t>
                </a:r>
              </a:p>
            </p:txBody>
          </p:sp>
        </mc:Choice>
        <mc:Fallback xmlns="">
          <p:sp>
            <p:nvSpPr>
              <p:cNvPr id="9" name="TextBox 8">
                <a:extLst>
                  <a:ext uri="{FF2B5EF4-FFF2-40B4-BE49-F238E27FC236}">
                    <a16:creationId xmlns:a16="http://schemas.microsoft.com/office/drawing/2014/main" id="{D1A7B60D-4460-ADD7-038C-D03537AB7456}"/>
                  </a:ext>
                </a:extLst>
              </p:cNvPr>
              <p:cNvSpPr txBox="1">
                <a:spLocks noRot="1" noChangeAspect="1" noMove="1" noResize="1" noEditPoints="1" noAdjustHandles="1" noChangeArrowheads="1" noChangeShapeType="1" noTextEdit="1"/>
              </p:cNvSpPr>
              <p:nvPr/>
            </p:nvSpPr>
            <p:spPr>
              <a:xfrm>
                <a:off x="4509168" y="3429000"/>
                <a:ext cx="3173663" cy="668645"/>
              </a:xfrm>
              <a:prstGeom prst="rect">
                <a:avLst/>
              </a:prstGeom>
              <a:blipFill>
                <a:blip r:embed="rId5"/>
                <a:stretch>
                  <a:fillRect l="-2000" t="-5660" b="-13208"/>
                </a:stretch>
              </a:blipFill>
            </p:spPr>
            <p:txBody>
              <a:bodyPr/>
              <a:lstStyle/>
              <a:p>
                <a:r>
                  <a:rPr lang="en-US">
                    <a:noFill/>
                  </a:rPr>
                  <a:t> </a:t>
                </a:r>
              </a:p>
            </p:txBody>
          </p:sp>
        </mc:Fallback>
      </mc:AlternateContent>
      <p:sp>
        <p:nvSpPr>
          <p:cNvPr id="10" name="TextBox 9">
            <a:extLst>
              <a:ext uri="{FF2B5EF4-FFF2-40B4-BE49-F238E27FC236}">
                <a16:creationId xmlns:a16="http://schemas.microsoft.com/office/drawing/2014/main" id="{279D0173-4DEB-A006-B771-45C89B2B7F61}"/>
              </a:ext>
            </a:extLst>
          </p:cNvPr>
          <p:cNvSpPr txBox="1"/>
          <p:nvPr/>
        </p:nvSpPr>
        <p:spPr>
          <a:xfrm>
            <a:off x="8768834" y="3429000"/>
            <a:ext cx="3173663" cy="369332"/>
          </a:xfrm>
          <a:prstGeom prst="rect">
            <a:avLst/>
          </a:prstGeom>
          <a:noFill/>
        </p:spPr>
        <p:txBody>
          <a:bodyPr wrap="square" rtlCol="0">
            <a:spAutoFit/>
          </a:bodyPr>
          <a:lstStyle/>
          <a:p>
            <a:r>
              <a:rPr lang="en-US" dirty="0">
                <a:solidFill>
                  <a:schemeClr val="tx1">
                    <a:alpha val="20000"/>
                  </a:schemeClr>
                </a:solidFill>
              </a:rPr>
              <a:t>3. Fit neutrino energy spectra.</a:t>
            </a:r>
          </a:p>
        </p:txBody>
      </p:sp>
      <p:pic>
        <p:nvPicPr>
          <p:cNvPr id="12" name="Picture 11" descr="A diagram of a graph&#10;&#10;Description automatically generated">
            <a:extLst>
              <a:ext uri="{FF2B5EF4-FFF2-40B4-BE49-F238E27FC236}">
                <a16:creationId xmlns:a16="http://schemas.microsoft.com/office/drawing/2014/main" id="{DCF9B1F3-65B3-E9C1-A876-7B46C465C154}"/>
              </a:ext>
            </a:extLst>
          </p:cNvPr>
          <p:cNvPicPr>
            <a:picLocks noChangeAspect="1"/>
          </p:cNvPicPr>
          <p:nvPr/>
        </p:nvPicPr>
        <p:blipFill>
          <a:blip r:embed="rId6">
            <a:alphaModFix amt="20000"/>
          </a:blip>
          <a:stretch>
            <a:fillRect/>
          </a:stretch>
        </p:blipFill>
        <p:spPr>
          <a:xfrm>
            <a:off x="4692505" y="4097645"/>
            <a:ext cx="2806987" cy="2300282"/>
          </a:xfrm>
          <a:prstGeom prst="rect">
            <a:avLst/>
          </a:prstGeom>
        </p:spPr>
      </p:pic>
      <p:pic>
        <p:nvPicPr>
          <p:cNvPr id="14" name="Picture 13" descr="A graph of a graph of a number of lines&#10;&#10;Description automatically generated with medium confidence">
            <a:extLst>
              <a:ext uri="{FF2B5EF4-FFF2-40B4-BE49-F238E27FC236}">
                <a16:creationId xmlns:a16="http://schemas.microsoft.com/office/drawing/2014/main" id="{F6FEB63C-CF9A-0A1B-A42A-80D44F491021}"/>
              </a:ext>
            </a:extLst>
          </p:cNvPr>
          <p:cNvPicPr>
            <a:picLocks noChangeAspect="1"/>
          </p:cNvPicPr>
          <p:nvPr/>
        </p:nvPicPr>
        <p:blipFill>
          <a:blip r:embed="rId7">
            <a:alphaModFix amt="20000"/>
          </a:blip>
          <a:stretch>
            <a:fillRect/>
          </a:stretch>
        </p:blipFill>
        <p:spPr>
          <a:xfrm>
            <a:off x="8768833" y="3798332"/>
            <a:ext cx="3046271" cy="2459959"/>
          </a:xfrm>
          <a:prstGeom prst="rect">
            <a:avLst/>
          </a:prstGeom>
        </p:spPr>
      </p:pic>
      <p:sp>
        <p:nvSpPr>
          <p:cNvPr id="15" name="Slide Number Placeholder 14">
            <a:extLst>
              <a:ext uri="{FF2B5EF4-FFF2-40B4-BE49-F238E27FC236}">
                <a16:creationId xmlns:a16="http://schemas.microsoft.com/office/drawing/2014/main" id="{B522C804-4BD0-48C7-9274-0FBE6D89672E}"/>
              </a:ext>
            </a:extLst>
          </p:cNvPr>
          <p:cNvSpPr>
            <a:spLocks noGrp="1"/>
          </p:cNvSpPr>
          <p:nvPr>
            <p:ph type="sldNum" sz="quarter" idx="12"/>
          </p:nvPr>
        </p:nvSpPr>
        <p:spPr>
          <a:xfrm>
            <a:off x="9448800" y="6483106"/>
            <a:ext cx="2743200" cy="365125"/>
          </a:xfrm>
        </p:spPr>
        <p:txBody>
          <a:bodyPr/>
          <a:lstStyle/>
          <a:p>
            <a:fld id="{93449C41-28D8-214C-95E9-2FFE65FC1517}" type="slidenum">
              <a:rPr lang="en-US" smtClean="0"/>
              <a:t>9</a:t>
            </a:fld>
            <a:endParaRPr lang="en-US"/>
          </a:p>
        </p:txBody>
      </p:sp>
      <p:pic>
        <p:nvPicPr>
          <p:cNvPr id="16" name="Picture 15" descr="A blue and black logo&#10;&#10;Description automatically generated">
            <a:extLst>
              <a:ext uri="{FF2B5EF4-FFF2-40B4-BE49-F238E27FC236}">
                <a16:creationId xmlns:a16="http://schemas.microsoft.com/office/drawing/2014/main" id="{45FCDD61-58CC-6B20-835A-39D5566733FD}"/>
              </a:ext>
            </a:extLst>
          </p:cNvPr>
          <p:cNvPicPr>
            <a:picLocks noChangeAspect="1"/>
          </p:cNvPicPr>
          <p:nvPr/>
        </p:nvPicPr>
        <p:blipFill>
          <a:blip r:embed="rId8"/>
          <a:stretch>
            <a:fillRect/>
          </a:stretch>
        </p:blipFill>
        <p:spPr>
          <a:xfrm>
            <a:off x="10715137" y="-88583"/>
            <a:ext cx="1470729" cy="1136472"/>
          </a:xfrm>
          <a:prstGeom prst="rect">
            <a:avLst/>
          </a:prstGeom>
        </p:spPr>
      </p:pic>
      <p:sp>
        <p:nvSpPr>
          <p:cNvPr id="3" name="Rectangle 2">
            <a:extLst>
              <a:ext uri="{FF2B5EF4-FFF2-40B4-BE49-F238E27FC236}">
                <a16:creationId xmlns:a16="http://schemas.microsoft.com/office/drawing/2014/main" id="{FC383160-3D08-1443-D75C-B08BCB590916}"/>
              </a:ext>
            </a:extLst>
          </p:cNvPr>
          <p:cNvSpPr/>
          <p:nvPr/>
        </p:nvSpPr>
        <p:spPr>
          <a:xfrm>
            <a:off x="-241402" y="6490769"/>
            <a:ext cx="12596775" cy="367231"/>
          </a:xfrm>
          <a:prstGeom prst="rect">
            <a:avLst/>
          </a:prstGeom>
          <a:solidFill>
            <a:srgbClr val="004C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23395E32-53C3-4CED-8E80-F8A71B33CE6A}"/>
              </a:ext>
            </a:extLst>
          </p:cNvPr>
          <p:cNvSpPr txBox="1"/>
          <p:nvPr/>
        </p:nvSpPr>
        <p:spPr>
          <a:xfrm>
            <a:off x="-4362" y="6543967"/>
            <a:ext cx="12192000" cy="276999"/>
          </a:xfrm>
          <a:prstGeom prst="rect">
            <a:avLst/>
          </a:prstGeom>
          <a:noFill/>
        </p:spPr>
        <p:txBody>
          <a:bodyPr wrap="square">
            <a:spAutoFit/>
          </a:bodyPr>
          <a:lstStyle/>
          <a:p>
            <a:pPr algn="ctr"/>
            <a:r>
              <a:rPr lang="en-US" sz="1200" dirty="0">
                <a:solidFill>
                  <a:schemeClr val="bg1"/>
                </a:solidFill>
              </a:rPr>
              <a:t>10</a:t>
            </a:r>
            <a:r>
              <a:rPr lang="en-US" sz="1200" baseline="30000" dirty="0">
                <a:solidFill>
                  <a:schemeClr val="bg1"/>
                </a:solidFill>
              </a:rPr>
              <a:t>th</a:t>
            </a:r>
            <a:r>
              <a:rPr lang="en-US" sz="1200" dirty="0">
                <a:solidFill>
                  <a:schemeClr val="bg1"/>
                </a:solidFill>
              </a:rPr>
              <a:t> June 2025 – WIN 2025 – Emerson Bannister</a:t>
            </a:r>
          </a:p>
        </p:txBody>
      </p:sp>
      <p:sp>
        <p:nvSpPr>
          <p:cNvPr id="6" name="Slide Number Placeholder 10">
            <a:extLst>
              <a:ext uri="{FF2B5EF4-FFF2-40B4-BE49-F238E27FC236}">
                <a16:creationId xmlns:a16="http://schemas.microsoft.com/office/drawing/2014/main" id="{E47CF844-FEA5-383E-82DE-2F255E0BC1EF}"/>
              </a:ext>
            </a:extLst>
          </p:cNvPr>
          <p:cNvSpPr txBox="1">
            <a:spLocks/>
          </p:cNvSpPr>
          <p:nvPr/>
        </p:nvSpPr>
        <p:spPr>
          <a:xfrm>
            <a:off x="10896045" y="6498850"/>
            <a:ext cx="1291593" cy="367231"/>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3449C41-28D8-214C-95E9-2FFE65FC1517}" type="slidenum">
              <a:rPr lang="en-US" smtClean="0">
                <a:solidFill>
                  <a:schemeClr val="bg1"/>
                </a:solidFill>
              </a:rPr>
              <a:pPr algn="ctr"/>
              <a:t>9</a:t>
            </a:fld>
            <a:endParaRPr lang="en-US" dirty="0">
              <a:solidFill>
                <a:schemeClr val="bg1"/>
              </a:solidFill>
            </a:endParaRPr>
          </a:p>
        </p:txBody>
      </p:sp>
    </p:spTree>
    <p:extLst>
      <p:ext uri="{BB962C8B-B14F-4D97-AF65-F5344CB8AC3E}">
        <p14:creationId xmlns:p14="http://schemas.microsoft.com/office/powerpoint/2010/main" val="10684701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7961</TotalTime>
  <Words>3630</Words>
  <Application>Microsoft Macintosh PowerPoint</Application>
  <PresentationFormat>Widescreen</PresentationFormat>
  <Paragraphs>423</Paragraphs>
  <Slides>33</Slides>
  <Notes>31</Notes>
  <HiddenSlides>0</HiddenSlides>
  <MMClips>0</MMClips>
  <ScaleCrop>false</ScaleCrop>
  <HeadingPairs>
    <vt:vector size="6" baseType="variant">
      <vt:variant>
        <vt:lpstr>Fonts Used</vt:lpstr>
      </vt:variant>
      <vt:variant>
        <vt:i4>17</vt:i4>
      </vt:variant>
      <vt:variant>
        <vt:lpstr>Theme</vt:lpstr>
      </vt:variant>
      <vt:variant>
        <vt:i4>1</vt:i4>
      </vt:variant>
      <vt:variant>
        <vt:lpstr>Slide Titles</vt:lpstr>
      </vt:variant>
      <vt:variant>
        <vt:i4>33</vt:i4>
      </vt:variant>
    </vt:vector>
  </HeadingPairs>
  <TitlesOfParts>
    <vt:vector size="51" baseType="lpstr">
      <vt:lpstr>Aptos</vt:lpstr>
      <vt:lpstr>Aptos Display</vt:lpstr>
      <vt:lpstr>Arial</vt:lpstr>
      <vt:lpstr>Avenir Next</vt:lpstr>
      <vt:lpstr>Cambria Math</vt:lpstr>
      <vt:lpstr>CMMI10</vt:lpstr>
      <vt:lpstr>CMR10</vt:lpstr>
      <vt:lpstr>CMR12</vt:lpstr>
      <vt:lpstr>CMSS8</vt:lpstr>
      <vt:lpstr>CMSY10</vt:lpstr>
      <vt:lpstr>CMSY7</vt:lpstr>
      <vt:lpstr>CMTI10</vt:lpstr>
      <vt:lpstr>Georgia</vt:lpstr>
      <vt:lpstr>Roboto Light</vt:lpstr>
      <vt:lpstr>SFRM1200</vt:lpstr>
      <vt:lpstr>Slack-Lato</vt:lpstr>
      <vt:lpstr>Wingdings</vt:lpstr>
      <vt:lpstr>Office Theme</vt:lpstr>
      <vt:lpstr>The NOvA Test Beam Program</vt:lpstr>
      <vt:lpstr>The NOvA Experiment</vt:lpstr>
      <vt:lpstr>The NOvA Experiment</vt:lpstr>
      <vt:lpstr>The NOvA Experiment</vt:lpstr>
      <vt:lpstr>The NOvA Experiment</vt:lpstr>
      <vt:lpstr>The NOvA Experiment</vt:lpstr>
      <vt:lpstr>The NOvA Experiment</vt:lpstr>
      <vt:lpstr>The NOvA Experiment</vt:lpstr>
      <vt:lpstr>The NOvA Experiment</vt:lpstr>
      <vt:lpstr>The NOvA Experiment</vt:lpstr>
      <vt:lpstr>The NOvA Experiment</vt:lpstr>
      <vt:lpstr>The NOvA Test Beam Program: Motivation</vt:lpstr>
      <vt:lpstr>The NOvA Test Beam Program: Motivation</vt:lpstr>
      <vt:lpstr>The NOvA Test Beam Program: Motivation</vt:lpstr>
      <vt:lpstr>PowerPoint Presentation</vt:lpstr>
      <vt:lpstr>Instrumentation</vt:lpstr>
      <vt:lpstr>Instrumentation</vt:lpstr>
      <vt:lpstr>Instrumentation</vt:lpstr>
      <vt:lpstr>Instrumentation</vt:lpstr>
      <vt:lpstr>Instrumentation</vt:lpstr>
      <vt:lpstr>Instrumentation</vt:lpstr>
      <vt:lpstr>Instrumentation</vt:lpstr>
      <vt:lpstr>Instrumentation</vt:lpstr>
      <vt:lpstr>Event Displays</vt:lpstr>
      <vt:lpstr>Event Displays</vt:lpstr>
      <vt:lpstr>Summary and Outlook</vt:lpstr>
      <vt:lpstr>Summary and Outlook</vt:lpstr>
      <vt:lpstr>Thank you!</vt:lpstr>
      <vt:lpstr>PowerPoint Presentation</vt:lpstr>
      <vt:lpstr>MWPC</vt:lpstr>
      <vt:lpstr>Magnet</vt:lpstr>
      <vt:lpstr>Time of Flight (ToF)</vt:lpstr>
      <vt:lpstr>Electrons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NOvA Test Beam Program</dc:title>
  <dc:creator>Emerson Bannister</dc:creator>
  <cp:lastModifiedBy>Emerson Bannister</cp:lastModifiedBy>
  <cp:revision>2</cp:revision>
  <dcterms:created xsi:type="dcterms:W3CDTF">2025-05-22T18:56:03Z</dcterms:created>
  <dcterms:modified xsi:type="dcterms:W3CDTF">2025-06-10T08:02:08Z</dcterms:modified>
</cp:coreProperties>
</file>