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8"/>
  </p:notesMasterIdLst>
  <p:sldIdLst>
    <p:sldId id="258" r:id="rId2"/>
    <p:sldId id="264" r:id="rId3"/>
    <p:sldId id="259" r:id="rId4"/>
    <p:sldId id="262" r:id="rId5"/>
    <p:sldId id="263" r:id="rId6"/>
    <p:sldId id="265" r:id="rId7"/>
    <p:sldId id="267" r:id="rId8"/>
    <p:sldId id="268" r:id="rId9"/>
    <p:sldId id="269" r:id="rId10"/>
    <p:sldId id="270" r:id="rId11"/>
    <p:sldId id="272" r:id="rId12"/>
    <p:sldId id="274" r:id="rId13"/>
    <p:sldId id="275" r:id="rId14"/>
    <p:sldId id="277" r:id="rId15"/>
    <p:sldId id="278" r:id="rId16"/>
    <p:sldId id="280" r:id="rId17"/>
    <p:sldId id="281" r:id="rId18"/>
    <p:sldId id="283" r:id="rId19"/>
    <p:sldId id="284" r:id="rId20"/>
    <p:sldId id="286" r:id="rId21"/>
    <p:sldId id="287" r:id="rId22"/>
    <p:sldId id="289" r:id="rId23"/>
    <p:sldId id="257" r:id="rId24"/>
    <p:sldId id="292" r:id="rId25"/>
    <p:sldId id="290" r:id="rId26"/>
    <p:sldId id="29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30"/>
    <p:restoredTop sz="82562"/>
  </p:normalViewPr>
  <p:slideViewPr>
    <p:cSldViewPr snapToGrid="0">
      <p:cViewPr varScale="1">
        <p:scale>
          <a:sx n="91" d="100"/>
          <a:sy n="91" d="100"/>
        </p:scale>
        <p:origin x="1704" y="184"/>
      </p:cViewPr>
      <p:guideLst/>
    </p:cSldViewPr>
  </p:slideViewPr>
  <p:notesTextViewPr>
    <p:cViewPr>
      <p:scale>
        <a:sx n="114" d="100"/>
        <a:sy n="114"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189EC5-F3F2-244C-A6FE-F40FD010C5E6}" type="datetimeFigureOut">
              <a:rPr lang="en-GB" smtClean="0"/>
              <a:t>13/06/2025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E060F2-C7C4-4A41-B545-5C7FA687E60D}" type="slidenum">
              <a:rPr lang="en-GB" smtClean="0"/>
              <a:t>‹#›</a:t>
            </a:fld>
            <a:endParaRPr lang="en-GB"/>
          </a:p>
        </p:txBody>
      </p:sp>
    </p:spTree>
    <p:extLst>
      <p:ext uri="{BB962C8B-B14F-4D97-AF65-F5344CB8AC3E}">
        <p14:creationId xmlns:p14="http://schemas.microsoft.com/office/powerpoint/2010/main" val="4035729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EDC74CA-A945-F245-846E-35EE9CC3F5EA}" type="slidenum">
              <a:rPr lang="en-GB" smtClean="0"/>
              <a:t>1</a:t>
            </a:fld>
            <a:endParaRPr lang="en-GB"/>
          </a:p>
        </p:txBody>
      </p:sp>
    </p:spTree>
    <p:extLst>
      <p:ext uri="{BB962C8B-B14F-4D97-AF65-F5344CB8AC3E}">
        <p14:creationId xmlns:p14="http://schemas.microsoft.com/office/powerpoint/2010/main" val="2045796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17</a:t>
            </a:fld>
            <a:endParaRPr lang="en-GB"/>
          </a:p>
        </p:txBody>
      </p:sp>
    </p:spTree>
    <p:extLst>
      <p:ext uri="{BB962C8B-B14F-4D97-AF65-F5344CB8AC3E}">
        <p14:creationId xmlns:p14="http://schemas.microsoft.com/office/powerpoint/2010/main" val="191933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18</a:t>
            </a:fld>
            <a:endParaRPr lang="en-GB"/>
          </a:p>
        </p:txBody>
      </p:sp>
    </p:spTree>
    <p:extLst>
      <p:ext uri="{BB962C8B-B14F-4D97-AF65-F5344CB8AC3E}">
        <p14:creationId xmlns:p14="http://schemas.microsoft.com/office/powerpoint/2010/main" val="3322319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19</a:t>
            </a:fld>
            <a:endParaRPr lang="en-GB"/>
          </a:p>
        </p:txBody>
      </p:sp>
    </p:spTree>
    <p:extLst>
      <p:ext uri="{BB962C8B-B14F-4D97-AF65-F5344CB8AC3E}">
        <p14:creationId xmlns:p14="http://schemas.microsoft.com/office/powerpoint/2010/main" val="913503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4</a:t>
            </a:fld>
            <a:endParaRPr lang="en-GB"/>
          </a:p>
        </p:txBody>
      </p:sp>
    </p:spTree>
    <p:extLst>
      <p:ext uri="{BB962C8B-B14F-4D97-AF65-F5344CB8AC3E}">
        <p14:creationId xmlns:p14="http://schemas.microsoft.com/office/powerpoint/2010/main" val="2177063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6</a:t>
            </a:fld>
            <a:endParaRPr lang="en-GB"/>
          </a:p>
        </p:txBody>
      </p:sp>
    </p:spTree>
    <p:extLst>
      <p:ext uri="{BB962C8B-B14F-4D97-AF65-F5344CB8AC3E}">
        <p14:creationId xmlns:p14="http://schemas.microsoft.com/office/powerpoint/2010/main" val="3195305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f6a5fc82f9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2f6a5fc82f9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9</a:t>
            </a:fld>
            <a:endParaRPr lang="en-GB"/>
          </a:p>
        </p:txBody>
      </p:sp>
    </p:spTree>
    <p:extLst>
      <p:ext uri="{BB962C8B-B14F-4D97-AF65-F5344CB8AC3E}">
        <p14:creationId xmlns:p14="http://schemas.microsoft.com/office/powerpoint/2010/main" val="1761880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10</a:t>
            </a:fld>
            <a:endParaRPr lang="en-GB"/>
          </a:p>
        </p:txBody>
      </p:sp>
    </p:spTree>
    <p:extLst>
      <p:ext uri="{BB962C8B-B14F-4D97-AF65-F5344CB8AC3E}">
        <p14:creationId xmlns:p14="http://schemas.microsoft.com/office/powerpoint/2010/main" val="1111307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11</a:t>
            </a:fld>
            <a:endParaRPr lang="en-GB"/>
          </a:p>
        </p:txBody>
      </p:sp>
    </p:spTree>
    <p:extLst>
      <p:ext uri="{BB962C8B-B14F-4D97-AF65-F5344CB8AC3E}">
        <p14:creationId xmlns:p14="http://schemas.microsoft.com/office/powerpoint/2010/main" val="3595674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12</a:t>
            </a:fld>
            <a:endParaRPr lang="en-GB"/>
          </a:p>
        </p:txBody>
      </p:sp>
    </p:spTree>
    <p:extLst>
      <p:ext uri="{BB962C8B-B14F-4D97-AF65-F5344CB8AC3E}">
        <p14:creationId xmlns:p14="http://schemas.microsoft.com/office/powerpoint/2010/main" val="694176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E060F2-C7C4-4A41-B545-5C7FA687E60D}" type="slidenum">
              <a:rPr lang="en-GB" smtClean="0"/>
              <a:t>15</a:t>
            </a:fld>
            <a:endParaRPr lang="en-GB"/>
          </a:p>
        </p:txBody>
      </p:sp>
    </p:spTree>
    <p:extLst>
      <p:ext uri="{BB962C8B-B14F-4D97-AF65-F5344CB8AC3E}">
        <p14:creationId xmlns:p14="http://schemas.microsoft.com/office/powerpoint/2010/main" val="4060338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C10DF-0EF6-918E-96AF-E67BEEFDA37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100AB77-00DC-0527-AE25-897042C8AA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41BC4303-09DE-0E40-D137-DABC85F32FE5}"/>
              </a:ext>
            </a:extLst>
          </p:cNvPr>
          <p:cNvSpPr>
            <a:spLocks noGrp="1"/>
          </p:cNvSpPr>
          <p:nvPr>
            <p:ph type="dt" sz="half" idx="10"/>
          </p:nvPr>
        </p:nvSpPr>
        <p:spPr/>
        <p:txBody>
          <a:bodyPr/>
          <a:lstStyle/>
          <a:p>
            <a:r>
              <a:rPr lang="en-GB"/>
              <a:t>13-Jun-2025</a:t>
            </a:r>
          </a:p>
        </p:txBody>
      </p:sp>
      <p:sp>
        <p:nvSpPr>
          <p:cNvPr id="5" name="Footer Placeholder 4">
            <a:extLst>
              <a:ext uri="{FF2B5EF4-FFF2-40B4-BE49-F238E27FC236}">
                <a16:creationId xmlns:a16="http://schemas.microsoft.com/office/drawing/2014/main" id="{0DA3605F-CC19-3D29-D3B5-F1DD6E38C635}"/>
              </a:ext>
            </a:extLst>
          </p:cNvPr>
          <p:cNvSpPr>
            <a:spLocks noGrp="1"/>
          </p:cNvSpPr>
          <p:nvPr>
            <p:ph type="ftr" sz="quarter" idx="11"/>
          </p:nvPr>
        </p:nvSpPr>
        <p:spPr/>
        <p:txBody>
          <a:bodyPr/>
          <a:lstStyle/>
          <a:p>
            <a:r>
              <a:rPr lang="en-GB"/>
              <a:t>Ruben Saakyan (UCL), QTFP. </a:t>
            </a:r>
          </a:p>
        </p:txBody>
      </p:sp>
      <p:sp>
        <p:nvSpPr>
          <p:cNvPr id="6" name="Slide Number Placeholder 5">
            <a:extLst>
              <a:ext uri="{FF2B5EF4-FFF2-40B4-BE49-F238E27FC236}">
                <a16:creationId xmlns:a16="http://schemas.microsoft.com/office/drawing/2014/main" id="{734DDADA-1244-6B9B-853D-EC80229D1536}"/>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301896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76A76-9FC3-B8F5-3301-F649001D53B3}"/>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43DC1C49-C1DB-0439-C706-005E499192E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642C81A-4C35-F3C1-405E-7830EC60CBD8}"/>
              </a:ext>
            </a:extLst>
          </p:cNvPr>
          <p:cNvSpPr>
            <a:spLocks noGrp="1"/>
          </p:cNvSpPr>
          <p:nvPr>
            <p:ph type="dt" sz="half" idx="10"/>
          </p:nvPr>
        </p:nvSpPr>
        <p:spPr/>
        <p:txBody>
          <a:bodyPr/>
          <a:lstStyle/>
          <a:p>
            <a:r>
              <a:rPr lang="en-GB"/>
              <a:t>13-Jun-2025</a:t>
            </a:r>
          </a:p>
        </p:txBody>
      </p:sp>
      <p:sp>
        <p:nvSpPr>
          <p:cNvPr id="5" name="Footer Placeholder 4">
            <a:extLst>
              <a:ext uri="{FF2B5EF4-FFF2-40B4-BE49-F238E27FC236}">
                <a16:creationId xmlns:a16="http://schemas.microsoft.com/office/drawing/2014/main" id="{F7542247-BF53-A7A4-01E8-7D31E4E37709}"/>
              </a:ext>
            </a:extLst>
          </p:cNvPr>
          <p:cNvSpPr>
            <a:spLocks noGrp="1"/>
          </p:cNvSpPr>
          <p:nvPr>
            <p:ph type="ftr" sz="quarter" idx="11"/>
          </p:nvPr>
        </p:nvSpPr>
        <p:spPr/>
        <p:txBody>
          <a:bodyPr/>
          <a:lstStyle/>
          <a:p>
            <a:r>
              <a:rPr lang="en-GB"/>
              <a:t>Ruben Saakyan (UCL), QTFP. </a:t>
            </a:r>
          </a:p>
        </p:txBody>
      </p:sp>
      <p:sp>
        <p:nvSpPr>
          <p:cNvPr id="6" name="Slide Number Placeholder 5">
            <a:extLst>
              <a:ext uri="{FF2B5EF4-FFF2-40B4-BE49-F238E27FC236}">
                <a16:creationId xmlns:a16="http://schemas.microsoft.com/office/drawing/2014/main" id="{AD81C577-654A-3760-1D07-B877644E3F27}"/>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831612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98DE249-859C-42F3-1143-2E53F4C993B2}"/>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DE81B98B-FA1E-86E9-9EDE-95EDA0D9BD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5549980-0B1D-BDCD-0412-AC73DDA4221A}"/>
              </a:ext>
            </a:extLst>
          </p:cNvPr>
          <p:cNvSpPr>
            <a:spLocks noGrp="1"/>
          </p:cNvSpPr>
          <p:nvPr>
            <p:ph type="dt" sz="half" idx="10"/>
          </p:nvPr>
        </p:nvSpPr>
        <p:spPr/>
        <p:txBody>
          <a:bodyPr/>
          <a:lstStyle/>
          <a:p>
            <a:r>
              <a:rPr lang="en-GB"/>
              <a:t>13-Jun-2025</a:t>
            </a:r>
          </a:p>
        </p:txBody>
      </p:sp>
      <p:sp>
        <p:nvSpPr>
          <p:cNvPr id="5" name="Footer Placeholder 4">
            <a:extLst>
              <a:ext uri="{FF2B5EF4-FFF2-40B4-BE49-F238E27FC236}">
                <a16:creationId xmlns:a16="http://schemas.microsoft.com/office/drawing/2014/main" id="{DC1F559F-6C34-C036-F42C-3212F83D2A3F}"/>
              </a:ext>
            </a:extLst>
          </p:cNvPr>
          <p:cNvSpPr>
            <a:spLocks noGrp="1"/>
          </p:cNvSpPr>
          <p:nvPr>
            <p:ph type="ftr" sz="quarter" idx="11"/>
          </p:nvPr>
        </p:nvSpPr>
        <p:spPr/>
        <p:txBody>
          <a:bodyPr/>
          <a:lstStyle/>
          <a:p>
            <a:r>
              <a:rPr lang="en-GB"/>
              <a:t>Ruben Saakyan (UCL), QTFP. </a:t>
            </a:r>
          </a:p>
        </p:txBody>
      </p:sp>
      <p:sp>
        <p:nvSpPr>
          <p:cNvPr id="6" name="Slide Number Placeholder 5">
            <a:extLst>
              <a:ext uri="{FF2B5EF4-FFF2-40B4-BE49-F238E27FC236}">
                <a16:creationId xmlns:a16="http://schemas.microsoft.com/office/drawing/2014/main" id="{C117A2F4-1433-36E6-36AE-32E667DBA40B}"/>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4077957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337A4-437C-C3A4-2BA3-DB01928E04D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6682D73-61D7-BF66-595B-AC51F993C1C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C0847E7-6488-309D-E63C-117B2F8EB926}"/>
              </a:ext>
            </a:extLst>
          </p:cNvPr>
          <p:cNvSpPr>
            <a:spLocks noGrp="1"/>
          </p:cNvSpPr>
          <p:nvPr>
            <p:ph type="dt" sz="half" idx="10"/>
          </p:nvPr>
        </p:nvSpPr>
        <p:spPr/>
        <p:txBody>
          <a:bodyPr/>
          <a:lstStyle/>
          <a:p>
            <a:r>
              <a:rPr lang="en-GB"/>
              <a:t>13-Jun-2025</a:t>
            </a:r>
          </a:p>
        </p:txBody>
      </p:sp>
      <p:sp>
        <p:nvSpPr>
          <p:cNvPr id="5" name="Footer Placeholder 4">
            <a:extLst>
              <a:ext uri="{FF2B5EF4-FFF2-40B4-BE49-F238E27FC236}">
                <a16:creationId xmlns:a16="http://schemas.microsoft.com/office/drawing/2014/main" id="{BCD5919E-06BE-7AD4-4A4E-C71EDBAD959E}"/>
              </a:ext>
            </a:extLst>
          </p:cNvPr>
          <p:cNvSpPr>
            <a:spLocks noGrp="1"/>
          </p:cNvSpPr>
          <p:nvPr>
            <p:ph type="ftr" sz="quarter" idx="11"/>
          </p:nvPr>
        </p:nvSpPr>
        <p:spPr/>
        <p:txBody>
          <a:bodyPr/>
          <a:lstStyle/>
          <a:p>
            <a:r>
              <a:rPr lang="en-GB"/>
              <a:t>Ruben Saakyan (UCL), QTFP. </a:t>
            </a:r>
          </a:p>
        </p:txBody>
      </p:sp>
      <p:sp>
        <p:nvSpPr>
          <p:cNvPr id="6" name="Slide Number Placeholder 5">
            <a:extLst>
              <a:ext uri="{FF2B5EF4-FFF2-40B4-BE49-F238E27FC236}">
                <a16:creationId xmlns:a16="http://schemas.microsoft.com/office/drawing/2014/main" id="{F5045989-A413-BE34-8900-0D65DA38205F}"/>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2442987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E5311-1DEB-DD9A-ED58-78167B33A00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8D542636-21C7-DAF0-8472-8A871E8DCFD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4283435-C5BB-3F4B-437B-FDD6807A170C}"/>
              </a:ext>
            </a:extLst>
          </p:cNvPr>
          <p:cNvSpPr>
            <a:spLocks noGrp="1"/>
          </p:cNvSpPr>
          <p:nvPr>
            <p:ph type="dt" sz="half" idx="10"/>
          </p:nvPr>
        </p:nvSpPr>
        <p:spPr/>
        <p:txBody>
          <a:bodyPr/>
          <a:lstStyle/>
          <a:p>
            <a:r>
              <a:rPr lang="en-GB"/>
              <a:t>13-Jun-2025</a:t>
            </a:r>
          </a:p>
        </p:txBody>
      </p:sp>
      <p:sp>
        <p:nvSpPr>
          <p:cNvPr id="5" name="Footer Placeholder 4">
            <a:extLst>
              <a:ext uri="{FF2B5EF4-FFF2-40B4-BE49-F238E27FC236}">
                <a16:creationId xmlns:a16="http://schemas.microsoft.com/office/drawing/2014/main" id="{A36DAF9F-8C7B-BFA7-3FF8-24BA0F686619}"/>
              </a:ext>
            </a:extLst>
          </p:cNvPr>
          <p:cNvSpPr>
            <a:spLocks noGrp="1"/>
          </p:cNvSpPr>
          <p:nvPr>
            <p:ph type="ftr" sz="quarter" idx="11"/>
          </p:nvPr>
        </p:nvSpPr>
        <p:spPr/>
        <p:txBody>
          <a:bodyPr/>
          <a:lstStyle/>
          <a:p>
            <a:r>
              <a:rPr lang="en-GB"/>
              <a:t>Ruben Saakyan (UCL), QTFP. </a:t>
            </a:r>
          </a:p>
        </p:txBody>
      </p:sp>
      <p:sp>
        <p:nvSpPr>
          <p:cNvPr id="6" name="Slide Number Placeholder 5">
            <a:extLst>
              <a:ext uri="{FF2B5EF4-FFF2-40B4-BE49-F238E27FC236}">
                <a16:creationId xmlns:a16="http://schemas.microsoft.com/office/drawing/2014/main" id="{D6BC78A9-A3B2-0B21-E060-1A8154F6F588}"/>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1929043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9DCFF-F003-9BCA-80AE-FCAB001685C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C344C0D-CFA6-0E05-10DB-64D1B413A9B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BBDAE163-E16F-5E89-69B6-E85E37943E7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91F99073-7D1B-CA12-4FA6-6270CA67E480}"/>
              </a:ext>
            </a:extLst>
          </p:cNvPr>
          <p:cNvSpPr>
            <a:spLocks noGrp="1"/>
          </p:cNvSpPr>
          <p:nvPr>
            <p:ph type="dt" sz="half" idx="10"/>
          </p:nvPr>
        </p:nvSpPr>
        <p:spPr/>
        <p:txBody>
          <a:bodyPr/>
          <a:lstStyle/>
          <a:p>
            <a:r>
              <a:rPr lang="en-GB"/>
              <a:t>13-Jun-2025</a:t>
            </a:r>
          </a:p>
        </p:txBody>
      </p:sp>
      <p:sp>
        <p:nvSpPr>
          <p:cNvPr id="6" name="Footer Placeholder 5">
            <a:extLst>
              <a:ext uri="{FF2B5EF4-FFF2-40B4-BE49-F238E27FC236}">
                <a16:creationId xmlns:a16="http://schemas.microsoft.com/office/drawing/2014/main" id="{F4AF52C2-F3CD-FDC0-E2C6-26B0C37D7EBA}"/>
              </a:ext>
            </a:extLst>
          </p:cNvPr>
          <p:cNvSpPr>
            <a:spLocks noGrp="1"/>
          </p:cNvSpPr>
          <p:nvPr>
            <p:ph type="ftr" sz="quarter" idx="11"/>
          </p:nvPr>
        </p:nvSpPr>
        <p:spPr/>
        <p:txBody>
          <a:bodyPr/>
          <a:lstStyle/>
          <a:p>
            <a:r>
              <a:rPr lang="en-GB"/>
              <a:t>Ruben Saakyan (UCL), QTFP. </a:t>
            </a:r>
          </a:p>
        </p:txBody>
      </p:sp>
      <p:sp>
        <p:nvSpPr>
          <p:cNvPr id="7" name="Slide Number Placeholder 6">
            <a:extLst>
              <a:ext uri="{FF2B5EF4-FFF2-40B4-BE49-F238E27FC236}">
                <a16:creationId xmlns:a16="http://schemas.microsoft.com/office/drawing/2014/main" id="{27AB37A5-A438-3794-03A4-C5FCD8A0D9FB}"/>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2019178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36CC-385A-B9DB-618F-D64C91518E01}"/>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8D75905D-81DD-7C67-9B7E-DCBFC1C606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9CF21E6-362C-B410-396F-C5A054C14EA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3B3CCF0-FCF9-3FB5-803B-7ED5648148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19363FD-40AF-B867-09D1-760B1DF9C38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306D0AA4-30A7-1175-AC23-66F0C7FE6FD5}"/>
              </a:ext>
            </a:extLst>
          </p:cNvPr>
          <p:cNvSpPr>
            <a:spLocks noGrp="1"/>
          </p:cNvSpPr>
          <p:nvPr>
            <p:ph type="dt" sz="half" idx="10"/>
          </p:nvPr>
        </p:nvSpPr>
        <p:spPr/>
        <p:txBody>
          <a:bodyPr/>
          <a:lstStyle/>
          <a:p>
            <a:r>
              <a:rPr lang="en-GB"/>
              <a:t>13-Jun-2025</a:t>
            </a:r>
          </a:p>
        </p:txBody>
      </p:sp>
      <p:sp>
        <p:nvSpPr>
          <p:cNvPr id="8" name="Footer Placeholder 7">
            <a:extLst>
              <a:ext uri="{FF2B5EF4-FFF2-40B4-BE49-F238E27FC236}">
                <a16:creationId xmlns:a16="http://schemas.microsoft.com/office/drawing/2014/main" id="{37E32864-90D6-06B8-DB0C-0D00CA76B5B6}"/>
              </a:ext>
            </a:extLst>
          </p:cNvPr>
          <p:cNvSpPr>
            <a:spLocks noGrp="1"/>
          </p:cNvSpPr>
          <p:nvPr>
            <p:ph type="ftr" sz="quarter" idx="11"/>
          </p:nvPr>
        </p:nvSpPr>
        <p:spPr/>
        <p:txBody>
          <a:bodyPr/>
          <a:lstStyle/>
          <a:p>
            <a:r>
              <a:rPr lang="en-GB"/>
              <a:t>Ruben Saakyan (UCL), QTFP. </a:t>
            </a:r>
          </a:p>
        </p:txBody>
      </p:sp>
      <p:sp>
        <p:nvSpPr>
          <p:cNvPr id="9" name="Slide Number Placeholder 8">
            <a:extLst>
              <a:ext uri="{FF2B5EF4-FFF2-40B4-BE49-F238E27FC236}">
                <a16:creationId xmlns:a16="http://schemas.microsoft.com/office/drawing/2014/main" id="{0D8798BD-BA68-78A3-A0CC-92BB55EFAD38}"/>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4153981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666B9-F3FF-6E8A-DF46-EFFF351C796F}"/>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509ADE4F-98A4-AC51-3E06-A2FDF15D4E65}"/>
              </a:ext>
            </a:extLst>
          </p:cNvPr>
          <p:cNvSpPr>
            <a:spLocks noGrp="1"/>
          </p:cNvSpPr>
          <p:nvPr>
            <p:ph type="dt" sz="half" idx="10"/>
          </p:nvPr>
        </p:nvSpPr>
        <p:spPr/>
        <p:txBody>
          <a:bodyPr/>
          <a:lstStyle/>
          <a:p>
            <a:r>
              <a:rPr lang="en-GB"/>
              <a:t>13-Jun-2025</a:t>
            </a:r>
          </a:p>
        </p:txBody>
      </p:sp>
      <p:sp>
        <p:nvSpPr>
          <p:cNvPr id="4" name="Footer Placeholder 3">
            <a:extLst>
              <a:ext uri="{FF2B5EF4-FFF2-40B4-BE49-F238E27FC236}">
                <a16:creationId xmlns:a16="http://schemas.microsoft.com/office/drawing/2014/main" id="{B139069F-58C1-D502-F076-9CAA4F322BB9}"/>
              </a:ext>
            </a:extLst>
          </p:cNvPr>
          <p:cNvSpPr>
            <a:spLocks noGrp="1"/>
          </p:cNvSpPr>
          <p:nvPr>
            <p:ph type="ftr" sz="quarter" idx="11"/>
          </p:nvPr>
        </p:nvSpPr>
        <p:spPr/>
        <p:txBody>
          <a:bodyPr/>
          <a:lstStyle/>
          <a:p>
            <a:r>
              <a:rPr lang="en-GB"/>
              <a:t>Ruben Saakyan (UCL), QTFP. </a:t>
            </a:r>
          </a:p>
        </p:txBody>
      </p:sp>
      <p:sp>
        <p:nvSpPr>
          <p:cNvPr id="5" name="Slide Number Placeholder 4">
            <a:extLst>
              <a:ext uri="{FF2B5EF4-FFF2-40B4-BE49-F238E27FC236}">
                <a16:creationId xmlns:a16="http://schemas.microsoft.com/office/drawing/2014/main" id="{BEED9EA5-E8CF-867B-414C-30AE7DC75188}"/>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28475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36A8D3-200D-DC22-BAAD-EA778B4F936A}"/>
              </a:ext>
            </a:extLst>
          </p:cNvPr>
          <p:cNvSpPr>
            <a:spLocks noGrp="1"/>
          </p:cNvSpPr>
          <p:nvPr>
            <p:ph type="dt" sz="half" idx="10"/>
          </p:nvPr>
        </p:nvSpPr>
        <p:spPr/>
        <p:txBody>
          <a:bodyPr/>
          <a:lstStyle/>
          <a:p>
            <a:r>
              <a:rPr lang="en-GB"/>
              <a:t>13-Jun-2025</a:t>
            </a:r>
          </a:p>
        </p:txBody>
      </p:sp>
      <p:sp>
        <p:nvSpPr>
          <p:cNvPr id="3" name="Footer Placeholder 2">
            <a:extLst>
              <a:ext uri="{FF2B5EF4-FFF2-40B4-BE49-F238E27FC236}">
                <a16:creationId xmlns:a16="http://schemas.microsoft.com/office/drawing/2014/main" id="{28A155EA-20F8-DD24-B06F-EF952B13D99A}"/>
              </a:ext>
            </a:extLst>
          </p:cNvPr>
          <p:cNvSpPr>
            <a:spLocks noGrp="1"/>
          </p:cNvSpPr>
          <p:nvPr>
            <p:ph type="ftr" sz="quarter" idx="11"/>
          </p:nvPr>
        </p:nvSpPr>
        <p:spPr/>
        <p:txBody>
          <a:bodyPr/>
          <a:lstStyle/>
          <a:p>
            <a:r>
              <a:rPr lang="en-GB"/>
              <a:t>Ruben Saakyan (UCL), QTFP. </a:t>
            </a:r>
          </a:p>
        </p:txBody>
      </p:sp>
      <p:sp>
        <p:nvSpPr>
          <p:cNvPr id="4" name="Slide Number Placeholder 3">
            <a:extLst>
              <a:ext uri="{FF2B5EF4-FFF2-40B4-BE49-F238E27FC236}">
                <a16:creationId xmlns:a16="http://schemas.microsoft.com/office/drawing/2014/main" id="{A6E91A03-4866-B388-DDFE-5EAA8EA59382}"/>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526865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23784-98DF-2629-D507-198BA8498D8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9D8F8FDD-79EF-1DA2-6377-C9194D5891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12601ED1-1318-2294-C172-BC177C3382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15559AF-7251-DE19-C8E9-C9B089E25DAE}"/>
              </a:ext>
            </a:extLst>
          </p:cNvPr>
          <p:cNvSpPr>
            <a:spLocks noGrp="1"/>
          </p:cNvSpPr>
          <p:nvPr>
            <p:ph type="dt" sz="half" idx="10"/>
          </p:nvPr>
        </p:nvSpPr>
        <p:spPr/>
        <p:txBody>
          <a:bodyPr/>
          <a:lstStyle/>
          <a:p>
            <a:r>
              <a:rPr lang="en-GB"/>
              <a:t>13-Jun-2025</a:t>
            </a:r>
          </a:p>
        </p:txBody>
      </p:sp>
      <p:sp>
        <p:nvSpPr>
          <p:cNvPr id="6" name="Footer Placeholder 5">
            <a:extLst>
              <a:ext uri="{FF2B5EF4-FFF2-40B4-BE49-F238E27FC236}">
                <a16:creationId xmlns:a16="http://schemas.microsoft.com/office/drawing/2014/main" id="{6863919A-A468-F8C5-556C-A8D792553A74}"/>
              </a:ext>
            </a:extLst>
          </p:cNvPr>
          <p:cNvSpPr>
            <a:spLocks noGrp="1"/>
          </p:cNvSpPr>
          <p:nvPr>
            <p:ph type="ftr" sz="quarter" idx="11"/>
          </p:nvPr>
        </p:nvSpPr>
        <p:spPr/>
        <p:txBody>
          <a:bodyPr/>
          <a:lstStyle/>
          <a:p>
            <a:r>
              <a:rPr lang="en-GB"/>
              <a:t>Ruben Saakyan (UCL), QTFP. </a:t>
            </a:r>
          </a:p>
        </p:txBody>
      </p:sp>
      <p:sp>
        <p:nvSpPr>
          <p:cNvPr id="7" name="Slide Number Placeholder 6">
            <a:extLst>
              <a:ext uri="{FF2B5EF4-FFF2-40B4-BE49-F238E27FC236}">
                <a16:creationId xmlns:a16="http://schemas.microsoft.com/office/drawing/2014/main" id="{EDBCE3DC-B293-A9FA-6070-4E0717005E05}"/>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4199004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C4403-BB35-BBD8-264F-AC909F7F9C3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2C5DBE43-9B6B-43BA-1207-8C07BB012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93A8A1E-7275-AD2B-D469-E856FD4A0A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811C898-4078-C01B-375A-A09D1DFA8802}"/>
              </a:ext>
            </a:extLst>
          </p:cNvPr>
          <p:cNvSpPr>
            <a:spLocks noGrp="1"/>
          </p:cNvSpPr>
          <p:nvPr>
            <p:ph type="dt" sz="half" idx="10"/>
          </p:nvPr>
        </p:nvSpPr>
        <p:spPr/>
        <p:txBody>
          <a:bodyPr/>
          <a:lstStyle/>
          <a:p>
            <a:r>
              <a:rPr lang="en-GB"/>
              <a:t>13-Jun-2025</a:t>
            </a:r>
          </a:p>
        </p:txBody>
      </p:sp>
      <p:sp>
        <p:nvSpPr>
          <p:cNvPr id="6" name="Footer Placeholder 5">
            <a:extLst>
              <a:ext uri="{FF2B5EF4-FFF2-40B4-BE49-F238E27FC236}">
                <a16:creationId xmlns:a16="http://schemas.microsoft.com/office/drawing/2014/main" id="{98260A99-B645-6D52-3208-A569BF36BEA5}"/>
              </a:ext>
            </a:extLst>
          </p:cNvPr>
          <p:cNvSpPr>
            <a:spLocks noGrp="1"/>
          </p:cNvSpPr>
          <p:nvPr>
            <p:ph type="ftr" sz="quarter" idx="11"/>
          </p:nvPr>
        </p:nvSpPr>
        <p:spPr/>
        <p:txBody>
          <a:bodyPr/>
          <a:lstStyle/>
          <a:p>
            <a:r>
              <a:rPr lang="en-GB"/>
              <a:t>Ruben Saakyan (UCL), QTFP. </a:t>
            </a:r>
          </a:p>
        </p:txBody>
      </p:sp>
      <p:sp>
        <p:nvSpPr>
          <p:cNvPr id="7" name="Slide Number Placeholder 6">
            <a:extLst>
              <a:ext uri="{FF2B5EF4-FFF2-40B4-BE49-F238E27FC236}">
                <a16:creationId xmlns:a16="http://schemas.microsoft.com/office/drawing/2014/main" id="{6DEFCBB4-A6CD-FA83-8B2D-CA4A36B38A6E}"/>
              </a:ext>
            </a:extLst>
          </p:cNvPr>
          <p:cNvSpPr>
            <a:spLocks noGrp="1"/>
          </p:cNvSpPr>
          <p:nvPr>
            <p:ph type="sldNum" sz="quarter" idx="12"/>
          </p:nvPr>
        </p:nvSpPr>
        <p:spPr/>
        <p:txBody>
          <a:bodyPr/>
          <a:lstStyle/>
          <a:p>
            <a:fld id="{4C0069D2-F66F-1644-8D4D-AE95EE0B75EA}" type="slidenum">
              <a:rPr lang="en-GB" smtClean="0"/>
              <a:t>‹#›</a:t>
            </a:fld>
            <a:endParaRPr lang="en-GB"/>
          </a:p>
        </p:txBody>
      </p:sp>
    </p:spTree>
    <p:extLst>
      <p:ext uri="{BB962C8B-B14F-4D97-AF65-F5344CB8AC3E}">
        <p14:creationId xmlns:p14="http://schemas.microsoft.com/office/powerpoint/2010/main" val="648783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225350-3B59-BA8E-47F3-A3DC61C6F3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AF5712E0-BC71-D77F-3D17-60D719A43C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B4FD274-67B5-563A-C4CC-B0BC7AD508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GB"/>
              <a:t>13-Jun-2025</a:t>
            </a:r>
          </a:p>
        </p:txBody>
      </p:sp>
      <p:sp>
        <p:nvSpPr>
          <p:cNvPr id="5" name="Footer Placeholder 4">
            <a:extLst>
              <a:ext uri="{FF2B5EF4-FFF2-40B4-BE49-F238E27FC236}">
                <a16:creationId xmlns:a16="http://schemas.microsoft.com/office/drawing/2014/main" id="{69A9DFC6-6B91-CD1D-EA4F-6DC99DA8E0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Ruben Saakyan (UCL), QTFP. </a:t>
            </a:r>
          </a:p>
        </p:txBody>
      </p:sp>
      <p:sp>
        <p:nvSpPr>
          <p:cNvPr id="6" name="Slide Number Placeholder 5">
            <a:extLst>
              <a:ext uri="{FF2B5EF4-FFF2-40B4-BE49-F238E27FC236}">
                <a16:creationId xmlns:a16="http://schemas.microsoft.com/office/drawing/2014/main" id="{35FEA8EC-184F-CB36-C250-680A76500E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C0069D2-F66F-1644-8D4D-AE95EE0B75EA}" type="slidenum">
              <a:rPr lang="en-GB" smtClean="0"/>
              <a:t>‹#›</a:t>
            </a:fld>
            <a:endParaRPr lang="en-GB"/>
          </a:p>
        </p:txBody>
      </p:sp>
    </p:spTree>
    <p:extLst>
      <p:ext uri="{BB962C8B-B14F-4D97-AF65-F5344CB8AC3E}">
        <p14:creationId xmlns:p14="http://schemas.microsoft.com/office/powerpoint/2010/main" val="3240919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jpe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w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jpeg"/><Relationship Id="rId10" Type="http://schemas.openxmlformats.org/officeDocument/2006/relationships/image" Target="../media/image30.png"/><Relationship Id="rId4" Type="http://schemas.openxmlformats.org/officeDocument/2006/relationships/image" Target="../media/image24.jpeg"/><Relationship Id="rId9" Type="http://schemas.openxmlformats.org/officeDocument/2006/relationships/image" Target="../media/image29.png"/><Relationship Id="rId1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eg"/></Relationships>
</file>

<file path=ppt/slides/_rels/slide13.xml.rels><?xml version="1.0" encoding="UTF-8" standalone="yes"?>
<Relationships xmlns="http://schemas.openxmlformats.org/package/2006/relationships"><Relationship Id="rId8" Type="http://schemas.openxmlformats.org/officeDocument/2006/relationships/image" Target="../media/image46.jpg"/><Relationship Id="rId13" Type="http://schemas.openxmlformats.org/officeDocument/2006/relationships/image" Target="../media/image51.png"/><Relationship Id="rId18" Type="http://schemas.openxmlformats.org/officeDocument/2006/relationships/image" Target="../media/image56.jpeg"/><Relationship Id="rId3" Type="http://schemas.openxmlformats.org/officeDocument/2006/relationships/image" Target="../media/image41.jpg"/><Relationship Id="rId21" Type="http://schemas.openxmlformats.org/officeDocument/2006/relationships/image" Target="../media/image59.png"/><Relationship Id="rId7" Type="http://schemas.openxmlformats.org/officeDocument/2006/relationships/image" Target="../media/image45.tif"/><Relationship Id="rId12" Type="http://schemas.openxmlformats.org/officeDocument/2006/relationships/image" Target="../media/image50.emf"/><Relationship Id="rId17" Type="http://schemas.openxmlformats.org/officeDocument/2006/relationships/image" Target="../media/image55.png"/><Relationship Id="rId2" Type="http://schemas.openxmlformats.org/officeDocument/2006/relationships/image" Target="../media/image40.png"/><Relationship Id="rId16" Type="http://schemas.openxmlformats.org/officeDocument/2006/relationships/image" Target="../media/image54.emf"/><Relationship Id="rId20"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5" Type="http://schemas.openxmlformats.org/officeDocument/2006/relationships/image" Target="../media/image53.jpeg"/><Relationship Id="rId10" Type="http://schemas.openxmlformats.org/officeDocument/2006/relationships/image" Target="../media/image48.emf"/><Relationship Id="rId19" Type="http://schemas.openxmlformats.org/officeDocument/2006/relationships/image" Target="../media/image57.jpg"/><Relationship Id="rId4" Type="http://schemas.openxmlformats.org/officeDocument/2006/relationships/image" Target="../media/image42.tif"/><Relationship Id="rId9" Type="http://schemas.openxmlformats.org/officeDocument/2006/relationships/image" Target="../media/image47.tif"/><Relationship Id="rId14" Type="http://schemas.openxmlformats.org/officeDocument/2006/relationships/image" Target="../media/image52.png"/></Relationships>
</file>

<file path=ppt/slides/_rels/slide14.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59.jpeg"/><Relationship Id="rId7" Type="http://schemas.openxmlformats.org/officeDocument/2006/relationships/image" Target="../media/image64.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63.sv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0.png"/><Relationship Id="rId9" Type="http://schemas.openxmlformats.org/officeDocument/2006/relationships/image" Target="../media/image66.png"/></Relationships>
</file>

<file path=ppt/slides/_rels/slide15.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10" Type="http://schemas.openxmlformats.org/officeDocument/2006/relationships/hyperlink" Target="https://www.lancaster.ac.uk/physics/outreach/royal-society-summer-science-exhibition" TargetMode="External"/><Relationship Id="rId4" Type="http://schemas.openxmlformats.org/officeDocument/2006/relationships/image" Target="../media/image69.png"/><Relationship Id="rId9" Type="http://schemas.openxmlformats.org/officeDocument/2006/relationships/image" Target="../media/image74.png"/></Relationships>
</file>

<file path=ppt/slides/_rels/slide1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hyperlink" Target="https://arxiv.org/abs/2503.22637" TargetMode="External"/><Relationship Id="rId5" Type="http://schemas.openxmlformats.org/officeDocument/2006/relationships/hyperlink" Target="https://arxiv.org/html/2504.12257v1" TargetMode="External"/><Relationship Id="rId4" Type="http://schemas.openxmlformats.org/officeDocument/2006/relationships/image" Target="../media/image68.png"/></Relationships>
</file>

<file path=ppt/slides/_rels/slide17.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 Id="rId9" Type="http://schemas.openxmlformats.org/officeDocument/2006/relationships/image" Target="../media/image83.png"/></Relationships>
</file>

<file path=ppt/slides/_rels/slide18.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77.png"/><Relationship Id="rId7" Type="http://schemas.openxmlformats.org/officeDocument/2006/relationships/image" Target="../media/image87.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 Id="rId9" Type="http://schemas.openxmlformats.org/officeDocument/2006/relationships/image" Target="../media/image89.png"/></Relationships>
</file>

<file path=ppt/slides/_rels/slide19.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5.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emf"/></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hyperlink" Target="https://www.symmetrymagazine.org/article/october-2013/unanswered-questions?language_content_entity=und" TargetMode="External"/><Relationship Id="rId4" Type="http://schemas.openxmlformats.org/officeDocument/2006/relationships/image" Target="../media/image4.png"/><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image" Target="../media/image100.jpeg"/><Relationship Id="rId3" Type="http://schemas.openxmlformats.org/officeDocument/2006/relationships/image" Target="../media/image94.png"/><Relationship Id="rId7" Type="http://schemas.openxmlformats.org/officeDocument/2006/relationships/image" Target="../media/image99.png"/><Relationship Id="rId2" Type="http://schemas.openxmlformats.org/officeDocument/2006/relationships/image" Target="../media/image90.png"/><Relationship Id="rId1" Type="http://schemas.openxmlformats.org/officeDocument/2006/relationships/slideLayout" Target="../slideLayouts/slideLayout7.xml"/><Relationship Id="rId6" Type="http://schemas.openxmlformats.org/officeDocument/2006/relationships/image" Target="../media/image98.png"/><Relationship Id="rId5" Type="http://schemas.openxmlformats.org/officeDocument/2006/relationships/image" Target="../media/image97.png"/><Relationship Id="rId10" Type="http://schemas.microsoft.com/office/2007/relationships/hdphoto" Target="../media/hdphoto1.wdp"/><Relationship Id="rId4" Type="http://schemas.openxmlformats.org/officeDocument/2006/relationships/image" Target="../media/image96.png"/><Relationship Id="rId9" Type="http://schemas.openxmlformats.org/officeDocument/2006/relationships/image" Target="../media/image101.png"/></Relationships>
</file>

<file path=ppt/slides/_rels/slide21.xml.rels><?xml version="1.0" encoding="UTF-8" standalone="yes"?>
<Relationships xmlns="http://schemas.openxmlformats.org/package/2006/relationships"><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png"/><Relationship Id="rId1" Type="http://schemas.openxmlformats.org/officeDocument/2006/relationships/slideLayout" Target="../slideLayouts/slideLayout7.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22.xml.rels><?xml version="1.0" encoding="UTF-8" standalone="yes"?>
<Relationships xmlns="http://schemas.openxmlformats.org/package/2006/relationships"><Relationship Id="rId3" Type="http://schemas.openxmlformats.org/officeDocument/2006/relationships/image" Target="../media/image108.png"/><Relationship Id="rId7" Type="http://schemas.openxmlformats.org/officeDocument/2006/relationships/image" Target="../media/image112.png"/><Relationship Id="rId2" Type="http://schemas.openxmlformats.org/officeDocument/2006/relationships/image" Target="../media/image102.png"/><Relationship Id="rId1" Type="http://schemas.openxmlformats.org/officeDocument/2006/relationships/slideLayout" Target="../slideLayouts/slideLayout7.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23.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png"/><Relationship Id="rId1" Type="http://schemas.openxmlformats.org/officeDocument/2006/relationships/slideLayout" Target="../slideLayouts/slideLayout7.xml"/><Relationship Id="rId4" Type="http://schemas.openxmlformats.org/officeDocument/2006/relationships/hyperlink" Target="https://indico.stfc.ac.uk/event/1182/"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drd5.web.cern.ch/" TargetMode="Externa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30.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uknqt.ukri.org/our-programme/qtfp/" TargetMode="Externa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hyperlink" Target="https://arxiv.org/abs/2504.09158"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C9477-DFF6-1F19-23EA-E89D723ECE14}"/>
              </a:ext>
            </a:extLst>
          </p:cNvPr>
          <p:cNvSpPr>
            <a:spLocks noGrp="1"/>
          </p:cNvSpPr>
          <p:nvPr>
            <p:ph type="ctrTitle"/>
          </p:nvPr>
        </p:nvSpPr>
        <p:spPr>
          <a:xfrm>
            <a:off x="169898" y="75674"/>
            <a:ext cx="11408492" cy="1592672"/>
          </a:xfrm>
        </p:spPr>
        <p:txBody>
          <a:bodyPr anchor="t">
            <a:normAutofit/>
          </a:bodyPr>
          <a:lstStyle/>
          <a:p>
            <a:r>
              <a:rPr lang="en-GB" sz="4000" dirty="0">
                <a:solidFill>
                  <a:schemeClr val="accent2">
                    <a:lumMod val="75000"/>
                  </a:schemeClr>
                </a:solidFill>
              </a:rPr>
              <a:t>Quantum Technologies for Particle and Astro-Particle Physics</a:t>
            </a:r>
          </a:p>
        </p:txBody>
      </p:sp>
      <p:sp>
        <p:nvSpPr>
          <p:cNvPr id="3" name="Subtitle 2">
            <a:extLst>
              <a:ext uri="{FF2B5EF4-FFF2-40B4-BE49-F238E27FC236}">
                <a16:creationId xmlns:a16="http://schemas.microsoft.com/office/drawing/2014/main" id="{680B1F99-C938-A6AD-092A-7CD1812A5555}"/>
              </a:ext>
            </a:extLst>
          </p:cNvPr>
          <p:cNvSpPr>
            <a:spLocks noGrp="1"/>
          </p:cNvSpPr>
          <p:nvPr>
            <p:ph type="subTitle" idx="1"/>
          </p:nvPr>
        </p:nvSpPr>
        <p:spPr>
          <a:xfrm>
            <a:off x="3553378" y="4899781"/>
            <a:ext cx="5531144" cy="1927738"/>
          </a:xfrm>
        </p:spPr>
        <p:txBody>
          <a:bodyPr/>
          <a:lstStyle/>
          <a:p>
            <a:r>
              <a:rPr lang="en-GB" b="1" dirty="0">
                <a:latin typeface="Euclid" panose="02020503060505020303" pitchFamily="18" charset="77"/>
              </a:rPr>
              <a:t>Ruben Saakyan (UCL) </a:t>
            </a:r>
          </a:p>
          <a:p>
            <a:r>
              <a:rPr lang="en-GB" b="1" dirty="0">
                <a:latin typeface="Euclid" panose="02020503060505020303" pitchFamily="18" charset="77"/>
              </a:rPr>
              <a:t>13-June-2025</a:t>
            </a:r>
          </a:p>
          <a:p>
            <a:r>
              <a:rPr lang="en-GB" b="1" dirty="0">
                <a:latin typeface="Euclid" panose="02020503060505020303" pitchFamily="18" charset="77"/>
              </a:rPr>
              <a:t>WIN-2025</a:t>
            </a:r>
          </a:p>
          <a:p>
            <a:r>
              <a:rPr lang="en-GB" b="1" dirty="0">
                <a:latin typeface="Euclid" panose="02020503060505020303" pitchFamily="18" charset="77"/>
              </a:rPr>
              <a:t>Brighton</a:t>
            </a:r>
          </a:p>
        </p:txBody>
      </p:sp>
      <p:sp>
        <p:nvSpPr>
          <p:cNvPr id="5" name="TextBox 4">
            <a:extLst>
              <a:ext uri="{FF2B5EF4-FFF2-40B4-BE49-F238E27FC236}">
                <a16:creationId xmlns:a16="http://schemas.microsoft.com/office/drawing/2014/main" id="{48A096E4-439A-755E-D4B7-BD57DA68B550}"/>
              </a:ext>
            </a:extLst>
          </p:cNvPr>
          <p:cNvSpPr txBox="1"/>
          <p:nvPr/>
        </p:nvSpPr>
        <p:spPr>
          <a:xfrm>
            <a:off x="4589698" y="2233552"/>
            <a:ext cx="7716444" cy="954107"/>
          </a:xfrm>
          <a:prstGeom prst="rect">
            <a:avLst/>
          </a:prstGeom>
          <a:noFill/>
        </p:spPr>
        <p:txBody>
          <a:bodyPr wrap="square">
            <a:spAutoFit/>
          </a:bodyPr>
          <a:lstStyle/>
          <a:p>
            <a:r>
              <a:rPr lang="en-GB" sz="2800" i="1" dirty="0">
                <a:solidFill>
                  <a:schemeClr val="accent2">
                    <a:lumMod val="75000"/>
                  </a:schemeClr>
                </a:solidFill>
                <a:latin typeface="Euclid" panose="02020503060505020303" pitchFamily="18" charset="77"/>
              </a:rPr>
              <a:t>“New directions in science are launched by new tools much more often than by new concepts”</a:t>
            </a:r>
          </a:p>
        </p:txBody>
      </p:sp>
      <p:pic>
        <p:nvPicPr>
          <p:cNvPr id="2050" name="Picture 2">
            <a:extLst>
              <a:ext uri="{FF2B5EF4-FFF2-40B4-BE49-F238E27FC236}">
                <a16:creationId xmlns:a16="http://schemas.microsoft.com/office/drawing/2014/main" id="{B465E2F0-0AC5-2AC6-23B9-2115A9A965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19611"/>
            <a:ext cx="4376738" cy="300979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DD94215-9FD8-4AB0-4809-A9010F1AFC3B}"/>
              </a:ext>
            </a:extLst>
          </p:cNvPr>
          <p:cNvSpPr txBox="1"/>
          <p:nvPr/>
        </p:nvSpPr>
        <p:spPr>
          <a:xfrm>
            <a:off x="9360006" y="3351222"/>
            <a:ext cx="2444067" cy="461665"/>
          </a:xfrm>
          <a:prstGeom prst="rect">
            <a:avLst/>
          </a:prstGeom>
          <a:noFill/>
        </p:spPr>
        <p:txBody>
          <a:bodyPr wrap="none" rtlCol="0">
            <a:spAutoFit/>
          </a:bodyPr>
          <a:lstStyle/>
          <a:p>
            <a:r>
              <a:rPr lang="en-GB" sz="2400" i="1" dirty="0"/>
              <a:t>-- Freeman Dyson </a:t>
            </a:r>
          </a:p>
        </p:txBody>
      </p:sp>
    </p:spTree>
    <p:extLst>
      <p:ext uri="{BB962C8B-B14F-4D97-AF65-F5344CB8AC3E}">
        <p14:creationId xmlns:p14="http://schemas.microsoft.com/office/powerpoint/2010/main" val="1555675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990FE6-1EB7-6197-753A-AE63DE8895E2}"/>
              </a:ext>
            </a:extLst>
          </p:cNvPr>
          <p:cNvSpPr>
            <a:spLocks noGrp="1"/>
          </p:cNvSpPr>
          <p:nvPr>
            <p:ph type="sldNum" sz="quarter" idx="12"/>
          </p:nvPr>
        </p:nvSpPr>
        <p:spPr/>
        <p:txBody>
          <a:bodyPr/>
          <a:lstStyle/>
          <a:p>
            <a:fld id="{4C0069D2-F66F-1644-8D4D-AE95EE0B75EA}" type="slidenum">
              <a:rPr lang="en-GB" smtClean="0"/>
              <a:t>10</a:t>
            </a:fld>
            <a:endParaRPr lang="en-GB"/>
          </a:p>
        </p:txBody>
      </p:sp>
      <p:pic>
        <p:nvPicPr>
          <p:cNvPr id="3" name="Picture 2">
            <a:extLst>
              <a:ext uri="{FF2B5EF4-FFF2-40B4-BE49-F238E27FC236}">
                <a16:creationId xmlns:a16="http://schemas.microsoft.com/office/drawing/2014/main" id="{031EC391-2531-C565-F46A-1FBCE82688C9}"/>
              </a:ext>
            </a:extLst>
          </p:cNvPr>
          <p:cNvPicPr>
            <a:picLocks noChangeAspect="1"/>
          </p:cNvPicPr>
          <p:nvPr/>
        </p:nvPicPr>
        <p:blipFill>
          <a:blip r:embed="rId3"/>
          <a:stretch>
            <a:fillRect/>
          </a:stretch>
        </p:blipFill>
        <p:spPr>
          <a:xfrm>
            <a:off x="0" y="42105"/>
            <a:ext cx="1088967" cy="586896"/>
          </a:xfrm>
          <a:prstGeom prst="rect">
            <a:avLst/>
          </a:prstGeom>
        </p:spPr>
      </p:pic>
      <p:pic>
        <p:nvPicPr>
          <p:cNvPr id="4" name="RSBHs.png" descr="RSBHs.png">
            <a:extLst>
              <a:ext uri="{FF2B5EF4-FFF2-40B4-BE49-F238E27FC236}">
                <a16:creationId xmlns:a16="http://schemas.microsoft.com/office/drawing/2014/main" id="{AE29A2CB-A884-D4BB-9B7D-D2D2702E3DED}"/>
              </a:ext>
            </a:extLst>
          </p:cNvPr>
          <p:cNvPicPr>
            <a:picLocks noChangeAspect="1"/>
          </p:cNvPicPr>
          <p:nvPr/>
        </p:nvPicPr>
        <p:blipFill>
          <a:blip r:embed="rId4"/>
          <a:stretch>
            <a:fillRect/>
          </a:stretch>
        </p:blipFill>
        <p:spPr>
          <a:xfrm>
            <a:off x="166811" y="650469"/>
            <a:ext cx="6511218" cy="4176565"/>
          </a:xfrm>
          <a:prstGeom prst="rect">
            <a:avLst/>
          </a:prstGeom>
          <a:ln w="12700">
            <a:miter lim="400000"/>
          </a:ln>
        </p:spPr>
      </p:pic>
      <p:sp>
        <p:nvSpPr>
          <p:cNvPr id="5" name="Content Placeholder 1">
            <a:extLst>
              <a:ext uri="{FF2B5EF4-FFF2-40B4-BE49-F238E27FC236}">
                <a16:creationId xmlns:a16="http://schemas.microsoft.com/office/drawing/2014/main" id="{046CF11F-6236-483F-BA3A-06DDA1B18555}"/>
              </a:ext>
            </a:extLst>
          </p:cNvPr>
          <p:cNvSpPr txBox="1">
            <a:spLocks/>
          </p:cNvSpPr>
          <p:nvPr/>
        </p:nvSpPr>
        <p:spPr>
          <a:xfrm>
            <a:off x="7566614" y="136525"/>
            <a:ext cx="4995647" cy="288505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ookman Old Style" panose="020506040505050202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ookman Old Style" panose="0205060405050502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ookman Old Style" panose="0205060405050502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ookman Old Style" panose="0205060405050502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ookman Old Style" panose="0205060405050502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a:latin typeface="Euclid" panose="02020503060505020303" pitchFamily="18" charset="77"/>
              </a:rPr>
              <a:t>Science case:</a:t>
            </a:r>
          </a:p>
          <a:p>
            <a:r>
              <a:rPr lang="en-GB" sz="1600" dirty="0">
                <a:latin typeface="Euclid" panose="02020503060505020303" pitchFamily="18" charset="77"/>
              </a:rPr>
              <a:t>Decihertz gravitational waves [1]</a:t>
            </a:r>
          </a:p>
          <a:p>
            <a:r>
              <a:rPr lang="en-GB" sz="1600" dirty="0">
                <a:latin typeface="Euclid" panose="02020503060505020303" pitchFamily="18" charset="77"/>
              </a:rPr>
              <a:t>Fine-structure constant measurements [2]</a:t>
            </a:r>
          </a:p>
          <a:p>
            <a:r>
              <a:rPr lang="en-GB" sz="1600" dirty="0">
                <a:latin typeface="Euclid" panose="02020503060505020303" pitchFamily="18" charset="77"/>
              </a:rPr>
              <a:t>Probing dark energy models [3]</a:t>
            </a:r>
          </a:p>
          <a:p>
            <a:r>
              <a:rPr lang="en-GB" sz="1600" dirty="0">
                <a:latin typeface="Euclid" panose="02020503060505020303" pitchFamily="18" charset="77"/>
              </a:rPr>
              <a:t>Ultralight (wavelike) dark matter [4]</a:t>
            </a:r>
          </a:p>
          <a:p>
            <a:r>
              <a:rPr lang="en-GB" sz="1600" dirty="0">
                <a:latin typeface="Euclid" panose="02020503060505020303" pitchFamily="18" charset="77"/>
              </a:rPr>
              <a:t>Equivalence principle tests [5,6]</a:t>
            </a:r>
          </a:p>
          <a:p>
            <a:r>
              <a:rPr lang="en-GB" sz="1600" dirty="0">
                <a:latin typeface="Euclid" panose="02020503060505020303" pitchFamily="18" charset="77"/>
              </a:rPr>
              <a:t>Earth science and seismology [7]</a:t>
            </a:r>
            <a:endParaRPr lang="en-US" sz="1600" dirty="0">
              <a:latin typeface="Euclid" panose="02020503060505020303" pitchFamily="18" charset="77"/>
            </a:endParaRPr>
          </a:p>
        </p:txBody>
      </p:sp>
      <p:sp>
        <p:nvSpPr>
          <p:cNvPr id="6" name="Content Placeholder 1">
            <a:extLst>
              <a:ext uri="{FF2B5EF4-FFF2-40B4-BE49-F238E27FC236}">
                <a16:creationId xmlns:a16="http://schemas.microsoft.com/office/drawing/2014/main" id="{3CA254EB-E085-E651-2536-20BABF42485F}"/>
              </a:ext>
            </a:extLst>
          </p:cNvPr>
          <p:cNvSpPr txBox="1">
            <a:spLocks/>
          </p:cNvSpPr>
          <p:nvPr/>
        </p:nvSpPr>
        <p:spPr>
          <a:xfrm>
            <a:off x="6739474" y="2738752"/>
            <a:ext cx="5347160" cy="376381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ookman Old Style" panose="020506040505050202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ookman Old Style" panose="0205060405050502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ookman Old Style" panose="0205060405050502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ookman Old Style" panose="0205060405050502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ookman Old Style" panose="0205060405050502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00" b="1" dirty="0">
                <a:latin typeface="Euclid" panose="02020503060505020303" pitchFamily="18" charset="77"/>
              </a:rPr>
              <a:t>Technology development:</a:t>
            </a:r>
          </a:p>
          <a:p>
            <a:pPr marL="0" indent="0">
              <a:buNone/>
            </a:pPr>
            <a:r>
              <a:rPr lang="en-US" sz="1400" dirty="0">
                <a:latin typeface="Euclid" panose="02020503060505020303" pitchFamily="18" charset="77"/>
              </a:rPr>
              <a:t>High-precision quantum control</a:t>
            </a:r>
          </a:p>
          <a:p>
            <a:pPr lvl="1"/>
            <a:r>
              <a:rPr lang="en-US" sz="1400" dirty="0">
                <a:latin typeface="Euclid" panose="02020503060505020303" pitchFamily="18" charset="77"/>
              </a:rPr>
              <a:t>Atom flux and interferometer repetition rate</a:t>
            </a:r>
          </a:p>
          <a:p>
            <a:pPr lvl="1"/>
            <a:r>
              <a:rPr lang="en-US" sz="1400" dirty="0">
                <a:latin typeface="Euclid" panose="02020503060505020303" pitchFamily="18" charset="77"/>
              </a:rPr>
              <a:t>Atom kinematics, temperature, collimation</a:t>
            </a:r>
          </a:p>
          <a:p>
            <a:pPr lvl="1"/>
            <a:r>
              <a:rPr lang="en-US" sz="1400" dirty="0">
                <a:latin typeface="Euclid" panose="02020503060505020303" pitchFamily="18" charset="77"/>
              </a:rPr>
              <a:t>Laser frequency, phase, and pointing stability</a:t>
            </a:r>
          </a:p>
          <a:p>
            <a:pPr lvl="1"/>
            <a:r>
              <a:rPr lang="en-US" sz="1400" dirty="0">
                <a:latin typeface="Euclid" panose="02020503060505020303" pitchFamily="18" charset="77"/>
              </a:rPr>
              <a:t>Quantum enhancements to measurement: squeezed states</a:t>
            </a:r>
          </a:p>
          <a:p>
            <a:pPr lvl="1"/>
            <a:r>
              <a:rPr lang="en-US" sz="1400" dirty="0">
                <a:latin typeface="Euclid" panose="02020503060505020303" pitchFamily="18" charset="77"/>
              </a:rPr>
              <a:t>Interferometer readout</a:t>
            </a:r>
          </a:p>
          <a:p>
            <a:pPr lvl="1"/>
            <a:r>
              <a:rPr lang="en-US" sz="1400" dirty="0">
                <a:latin typeface="Euclid" panose="02020503060505020303" pitchFamily="18" charset="77"/>
              </a:rPr>
              <a:t>Temperature, vacuum, stray magnetic fields, and vibrations</a:t>
            </a:r>
          </a:p>
          <a:p>
            <a:pPr lvl="1"/>
            <a:r>
              <a:rPr lang="en-US" sz="1400" dirty="0">
                <a:latin typeface="Euclid" panose="02020503060505020303" pitchFamily="18" charset="77"/>
              </a:rPr>
              <a:t>Gravitational static gradients and moving masses</a:t>
            </a:r>
          </a:p>
          <a:p>
            <a:pPr lvl="1"/>
            <a:r>
              <a:rPr lang="en-US" sz="1400" dirty="0">
                <a:latin typeface="Euclid" panose="02020503060505020303" pitchFamily="18" charset="77"/>
              </a:rPr>
              <a:t>Subsampling instrument, aliasing </a:t>
            </a:r>
            <a:r>
              <a:rPr lang="en-US" sz="1400" dirty="0">
                <a:effectLst/>
                <a:latin typeface="Euclid" panose="02020503060505020303" pitchFamily="18" charset="77"/>
              </a:rPr>
              <a:t>L. Badurina </a:t>
            </a:r>
            <a:r>
              <a:rPr lang="en-US" sz="1400" i="1" dirty="0">
                <a:effectLst/>
                <a:latin typeface="Euclid" panose="02020503060505020303" pitchFamily="18" charset="77"/>
              </a:rPr>
              <a:t>et al.</a:t>
            </a:r>
            <a:r>
              <a:rPr lang="en-US" sz="1400" dirty="0">
                <a:effectLst/>
                <a:latin typeface="Euclid" panose="02020503060505020303" pitchFamily="18" charset="77"/>
              </a:rPr>
              <a:t>, Phys. Rev. D </a:t>
            </a:r>
            <a:r>
              <a:rPr lang="en-US" sz="1400" b="1" dirty="0">
                <a:effectLst/>
                <a:latin typeface="Euclid" panose="02020503060505020303" pitchFamily="18" charset="77"/>
              </a:rPr>
              <a:t>108</a:t>
            </a:r>
            <a:r>
              <a:rPr lang="en-US" sz="1400" dirty="0">
                <a:effectLst/>
                <a:latin typeface="Euclid" panose="02020503060505020303" pitchFamily="18" charset="77"/>
              </a:rPr>
              <a:t>, 083016 (2023)</a:t>
            </a:r>
            <a:endParaRPr lang="en-US" sz="1400" dirty="0">
              <a:latin typeface="Euclid" panose="02020503060505020303" pitchFamily="18" charset="77"/>
            </a:endParaRPr>
          </a:p>
          <a:p>
            <a:pPr marL="0" indent="0">
              <a:buNone/>
            </a:pPr>
            <a:r>
              <a:rPr lang="en-US" sz="1400" dirty="0">
                <a:latin typeface="Euclid" panose="02020503060505020303" pitchFamily="18" charset="77"/>
              </a:rPr>
              <a:t>Mitigation of environmental noise sources </a:t>
            </a:r>
          </a:p>
          <a:p>
            <a:pPr lvl="1"/>
            <a:r>
              <a:rPr lang="en-US" sz="1400" dirty="0">
                <a:latin typeface="Euclid" panose="02020503060505020303" pitchFamily="18" charset="77"/>
              </a:rPr>
              <a:t>Seismic and atmospheric gravity gradient noise L. </a:t>
            </a:r>
            <a:r>
              <a:rPr lang="en-US" sz="1400" dirty="0">
                <a:latin typeface="Euclid" panose="02020503060505020303" pitchFamily="18" charset="77"/>
                <a:ea typeface="Verdana" panose="020B0604030504040204" pitchFamily="34" charset="0"/>
                <a:cs typeface="Verdana" panose="020B0604030504040204" pitchFamily="34" charset="0"/>
              </a:rPr>
              <a:t>Badurina </a:t>
            </a:r>
            <a:r>
              <a:rPr lang="en-US" sz="1400" i="1" dirty="0">
                <a:latin typeface="Euclid" panose="02020503060505020303" pitchFamily="18" charset="77"/>
                <a:ea typeface="Verdana" panose="020B0604030504040204" pitchFamily="34" charset="0"/>
                <a:cs typeface="Verdana" panose="020B0604030504040204" pitchFamily="34" charset="0"/>
              </a:rPr>
              <a:t>et al. </a:t>
            </a:r>
            <a:r>
              <a:rPr lang="en-US" sz="1400" dirty="0">
                <a:latin typeface="Euclid" panose="02020503060505020303" pitchFamily="18" charset="77"/>
                <a:ea typeface="Verdana" panose="020B0604030504040204" pitchFamily="34" charset="0"/>
                <a:cs typeface="Verdana" panose="020B0604030504040204" pitchFamily="34" charset="0"/>
              </a:rPr>
              <a:t>Phys. Rev. D </a:t>
            </a:r>
            <a:r>
              <a:rPr lang="en-US" sz="1400" b="1" dirty="0">
                <a:latin typeface="Euclid" panose="02020503060505020303" pitchFamily="18" charset="77"/>
                <a:ea typeface="Verdana" panose="020B0604030504040204" pitchFamily="34" charset="0"/>
                <a:cs typeface="Verdana" panose="020B0604030504040204" pitchFamily="34" charset="0"/>
              </a:rPr>
              <a:t>107</a:t>
            </a:r>
            <a:r>
              <a:rPr lang="en-US" sz="1400" dirty="0">
                <a:latin typeface="Euclid" panose="02020503060505020303" pitchFamily="18" charset="77"/>
                <a:ea typeface="Verdana" panose="020B0604030504040204" pitchFamily="34" charset="0"/>
                <a:cs typeface="Verdana" panose="020B0604030504040204" pitchFamily="34" charset="0"/>
              </a:rPr>
              <a:t>, 055002 (2023); J. Mitchell </a:t>
            </a:r>
            <a:r>
              <a:rPr lang="en-US" sz="1400" i="1" dirty="0">
                <a:latin typeface="Euclid" panose="02020503060505020303" pitchFamily="18" charset="77"/>
                <a:ea typeface="Verdana" panose="020B0604030504040204" pitchFamily="34" charset="0"/>
                <a:cs typeface="Verdana" panose="020B0604030504040204" pitchFamily="34" charset="0"/>
              </a:rPr>
              <a:t>et al</a:t>
            </a:r>
            <a:r>
              <a:rPr lang="en-US" sz="1400" dirty="0">
                <a:latin typeface="Euclid" panose="02020503060505020303" pitchFamily="18" charset="77"/>
                <a:ea typeface="Verdana" panose="020B0604030504040204" pitchFamily="34" charset="0"/>
                <a:cs typeface="Verdana" panose="020B0604030504040204" pitchFamily="34" charset="0"/>
              </a:rPr>
              <a:t>., </a:t>
            </a:r>
            <a:r>
              <a:rPr lang="en-US" sz="1400" i="1" dirty="0">
                <a:latin typeface="Euclid" panose="02020503060505020303" pitchFamily="18" charset="77"/>
                <a:ea typeface="Verdana" panose="020B0604030504040204" pitchFamily="34" charset="0"/>
                <a:cs typeface="Verdana" panose="020B0604030504040204" pitchFamily="34" charset="0"/>
              </a:rPr>
              <a:t>J. Inst.</a:t>
            </a:r>
            <a:r>
              <a:rPr lang="en-US" sz="1400" dirty="0">
                <a:latin typeface="Euclid" panose="02020503060505020303" pitchFamily="18" charset="77"/>
                <a:ea typeface="Verdana" panose="020B0604030504040204" pitchFamily="34" charset="0"/>
                <a:cs typeface="Verdana" panose="020B0604030504040204" pitchFamily="34" charset="0"/>
              </a:rPr>
              <a:t>, </a:t>
            </a:r>
            <a:r>
              <a:rPr lang="en-US" sz="1400" b="1" dirty="0">
                <a:latin typeface="Euclid" panose="02020503060505020303" pitchFamily="18" charset="77"/>
                <a:ea typeface="Verdana" panose="020B0604030504040204" pitchFamily="34" charset="0"/>
                <a:cs typeface="Verdana" panose="020B0604030504040204" pitchFamily="34" charset="0"/>
              </a:rPr>
              <a:t>17</a:t>
            </a:r>
            <a:r>
              <a:rPr lang="en-US" sz="1400" dirty="0">
                <a:latin typeface="Euclid" panose="02020503060505020303" pitchFamily="18" charset="77"/>
                <a:ea typeface="Verdana" panose="020B0604030504040204" pitchFamily="34" charset="0"/>
                <a:cs typeface="Verdana" panose="020B0604030504040204" pitchFamily="34" charset="0"/>
              </a:rPr>
              <a:t>, 01 (2022)</a:t>
            </a:r>
          </a:p>
          <a:p>
            <a:pPr lvl="1"/>
            <a:r>
              <a:rPr lang="en-US" sz="1400" dirty="0">
                <a:latin typeface="Euclid" panose="02020503060505020303" pitchFamily="18" charset="77"/>
              </a:rPr>
              <a:t>Random anthropogenic and synanthropic noise </a:t>
            </a:r>
            <a:r>
              <a:rPr lang="en-US" sz="1400" dirty="0">
                <a:effectLst/>
                <a:latin typeface="Euclid" panose="02020503060505020303" pitchFamily="18" charset="77"/>
              </a:rPr>
              <a:t>J. Carlton and C. McCabe, Phys. Rev. D </a:t>
            </a:r>
            <a:r>
              <a:rPr lang="en-US" sz="1400" b="1" dirty="0">
                <a:effectLst/>
                <a:latin typeface="Euclid" panose="02020503060505020303" pitchFamily="18" charset="77"/>
              </a:rPr>
              <a:t>108</a:t>
            </a:r>
            <a:r>
              <a:rPr lang="en-US" sz="1400" dirty="0">
                <a:effectLst/>
                <a:latin typeface="Euclid" panose="02020503060505020303" pitchFamily="18" charset="77"/>
              </a:rPr>
              <a:t>, 123004 (2023)</a:t>
            </a:r>
            <a:endParaRPr lang="en-US" sz="1400" dirty="0">
              <a:latin typeface="Euclid" panose="02020503060505020303" pitchFamily="18" charset="77"/>
            </a:endParaRPr>
          </a:p>
          <a:p>
            <a:pPr marL="0" indent="0">
              <a:buNone/>
            </a:pPr>
            <a:r>
              <a:rPr lang="en-US" sz="1400" dirty="0">
                <a:latin typeface="Euclid" panose="02020503060505020303" pitchFamily="18" charset="77"/>
              </a:rPr>
              <a:t>Scaling baseline</a:t>
            </a:r>
          </a:p>
          <a:p>
            <a:pPr lvl="1"/>
            <a:r>
              <a:rPr lang="en-US" sz="1400" dirty="0">
                <a:latin typeface="Euclid" panose="02020503060505020303" pitchFamily="18" charset="77"/>
              </a:rPr>
              <a:t>High power laser sources; optics stability and </a:t>
            </a:r>
            <a:r>
              <a:rPr lang="en-US" sz="1400" dirty="0" err="1">
                <a:latin typeface="Euclid" panose="02020503060505020303" pitchFamily="18" charset="77"/>
              </a:rPr>
              <a:t>ruggedisation</a:t>
            </a:r>
            <a:endParaRPr lang="en-US" sz="1400" dirty="0">
              <a:latin typeface="Euclid" panose="02020503060505020303" pitchFamily="18" charset="77"/>
            </a:endParaRPr>
          </a:p>
          <a:p>
            <a:pPr lvl="1"/>
            <a:r>
              <a:rPr lang="en-US" sz="1400" dirty="0">
                <a:latin typeface="Euclid" panose="02020503060505020303" pitchFamily="18" charset="77"/>
              </a:rPr>
              <a:t>Shaft and environment engineering</a:t>
            </a:r>
          </a:p>
          <a:p>
            <a:pPr marL="457200" lvl="1" indent="0">
              <a:buNone/>
            </a:pPr>
            <a:endParaRPr lang="en-US" sz="1400" dirty="0">
              <a:latin typeface="Euclid" panose="02020503060505020303" pitchFamily="18" charset="77"/>
            </a:endParaRPr>
          </a:p>
          <a:p>
            <a:pPr marL="0" indent="0">
              <a:buNone/>
            </a:pPr>
            <a:endParaRPr lang="en-GB" sz="1400" dirty="0">
              <a:latin typeface="Euclid" panose="02020503060505020303" pitchFamily="18" charset="77"/>
            </a:endParaRPr>
          </a:p>
        </p:txBody>
      </p:sp>
      <p:sp>
        <p:nvSpPr>
          <p:cNvPr id="7" name="Rectangle 6">
            <a:extLst>
              <a:ext uri="{FF2B5EF4-FFF2-40B4-BE49-F238E27FC236}">
                <a16:creationId xmlns:a16="http://schemas.microsoft.com/office/drawing/2014/main" id="{A8AEB650-0ED5-AE27-B693-3237B8728ADD}"/>
              </a:ext>
            </a:extLst>
          </p:cNvPr>
          <p:cNvSpPr/>
          <p:nvPr/>
        </p:nvSpPr>
        <p:spPr>
          <a:xfrm>
            <a:off x="105366" y="5063896"/>
            <a:ext cx="6634108" cy="1569660"/>
          </a:xfrm>
          <a:prstGeom prst="rect">
            <a:avLst/>
          </a:prstGeom>
        </p:spPr>
        <p:txBody>
          <a:bodyPr wrap="square" numCol="2">
            <a:spAutoFit/>
          </a:bodyPr>
          <a:lstStyle/>
          <a:p>
            <a:r>
              <a:rPr lang="en-GB" sz="1200" dirty="0">
                <a:latin typeface="Euclid" panose="02020503060505020303" pitchFamily="18" charset="77"/>
              </a:rPr>
              <a:t>[1] P.W. Graham </a:t>
            </a:r>
            <a:r>
              <a:rPr lang="en-GB" sz="1200" i="1" dirty="0">
                <a:latin typeface="Euclid" panose="02020503060505020303" pitchFamily="18" charset="77"/>
              </a:rPr>
              <a:t>et al.</a:t>
            </a:r>
            <a:r>
              <a:rPr lang="en-GB" sz="1200" dirty="0">
                <a:latin typeface="Euclid" panose="02020503060505020303" pitchFamily="18" charset="77"/>
              </a:rPr>
              <a:t> Phys. Rev. Lett. </a:t>
            </a:r>
            <a:r>
              <a:rPr lang="en-GB" sz="1200" b="1" dirty="0">
                <a:latin typeface="Euclid" panose="02020503060505020303" pitchFamily="18" charset="77"/>
              </a:rPr>
              <a:t>110</a:t>
            </a:r>
            <a:r>
              <a:rPr lang="en-GB" sz="1200" dirty="0">
                <a:latin typeface="Euclid" panose="02020503060505020303" pitchFamily="18" charset="77"/>
              </a:rPr>
              <a:t>, 171102 (2013).</a:t>
            </a:r>
          </a:p>
          <a:p>
            <a:r>
              <a:rPr lang="en-GB" sz="1200" dirty="0">
                <a:latin typeface="Euclid" panose="02020503060505020303" pitchFamily="18" charset="77"/>
              </a:rPr>
              <a:t>[2] J. </a:t>
            </a:r>
            <a:r>
              <a:rPr lang="en-GB" sz="1200" dirty="0" err="1">
                <a:latin typeface="Euclid" panose="02020503060505020303" pitchFamily="18" charset="77"/>
              </a:rPr>
              <a:t>Schelfhout</a:t>
            </a:r>
            <a:r>
              <a:rPr lang="en-GB" sz="1200" dirty="0">
                <a:latin typeface="Euclid" panose="02020503060505020303" pitchFamily="18" charset="77"/>
              </a:rPr>
              <a:t> </a:t>
            </a:r>
            <a:r>
              <a:rPr lang="en-GB" sz="1200" i="1" dirty="0">
                <a:latin typeface="Euclid" panose="02020503060505020303" pitchFamily="18" charset="77"/>
              </a:rPr>
              <a:t>et al.</a:t>
            </a:r>
            <a:r>
              <a:rPr lang="en-GB" sz="1200" dirty="0">
                <a:latin typeface="Euclid" panose="02020503060505020303" pitchFamily="18" charset="77"/>
              </a:rPr>
              <a:t> Phys. Rev. A </a:t>
            </a:r>
            <a:r>
              <a:rPr lang="en-GB" sz="1200" b="1" dirty="0">
                <a:latin typeface="Euclid" panose="02020503060505020303" pitchFamily="18" charset="77"/>
              </a:rPr>
              <a:t>110</a:t>
            </a:r>
            <a:r>
              <a:rPr lang="en-GB" sz="1200" dirty="0">
                <a:latin typeface="Euclid" panose="02020503060505020303" pitchFamily="18" charset="77"/>
              </a:rPr>
              <a:t>, 053309 (2024).</a:t>
            </a:r>
          </a:p>
          <a:p>
            <a:r>
              <a:rPr lang="en-GB" sz="1200" dirty="0">
                <a:latin typeface="Euclid" panose="02020503060505020303" pitchFamily="18" charset="77"/>
              </a:rPr>
              <a:t>[3] B. Elder et al., Phys. Rev. D </a:t>
            </a:r>
            <a:r>
              <a:rPr lang="en-GB" sz="1200" b="1" dirty="0">
                <a:latin typeface="Euclid" panose="02020503060505020303" pitchFamily="18" charset="77"/>
              </a:rPr>
              <a:t>94</a:t>
            </a:r>
            <a:r>
              <a:rPr lang="en-GB" sz="1200" dirty="0">
                <a:latin typeface="Euclid" panose="02020503060505020303" pitchFamily="18" charset="77"/>
              </a:rPr>
              <a:t>, 044051 (2016).</a:t>
            </a:r>
          </a:p>
          <a:p>
            <a:r>
              <a:rPr lang="en-GB" sz="1200" dirty="0">
                <a:latin typeface="Euclid" panose="02020503060505020303" pitchFamily="18" charset="77"/>
              </a:rPr>
              <a:t>[4]</a:t>
            </a:r>
            <a:r>
              <a:rPr lang="en-GB" sz="1200" b="0" i="0" u="none" strike="noStrike" dirty="0">
                <a:effectLst/>
                <a:latin typeface="Euclid" panose="02020503060505020303" pitchFamily="18" charset="77"/>
              </a:rPr>
              <a:t> L. </a:t>
            </a:r>
            <a:r>
              <a:rPr lang="en-US" sz="1200" b="0" i="0" dirty="0" err="1">
                <a:effectLst/>
                <a:latin typeface="Euclid" panose="02020503060505020303" pitchFamily="18" charset="77"/>
                <a:ea typeface="Verdana" panose="020B0604030504040204" pitchFamily="34" charset="0"/>
                <a:cs typeface="Verdana" panose="020B0604030504040204" pitchFamily="34" charset="0"/>
              </a:rPr>
              <a:t>Badurina</a:t>
            </a:r>
            <a:r>
              <a:rPr lang="en-US" sz="1200" b="0" i="0" dirty="0">
                <a:effectLst/>
                <a:latin typeface="Euclid" panose="02020503060505020303" pitchFamily="18" charset="77"/>
                <a:ea typeface="Verdana" panose="020B0604030504040204" pitchFamily="34" charset="0"/>
                <a:cs typeface="Verdana" panose="020B0604030504040204" pitchFamily="34" charset="0"/>
              </a:rPr>
              <a:t>, et al. Phys. Rev. D </a:t>
            </a:r>
            <a:r>
              <a:rPr lang="en-US" sz="1200" b="1" i="0" dirty="0">
                <a:effectLst/>
                <a:latin typeface="Euclid" panose="02020503060505020303" pitchFamily="18" charset="77"/>
                <a:ea typeface="Verdana" panose="020B0604030504040204" pitchFamily="34" charset="0"/>
                <a:cs typeface="Verdana" panose="020B0604030504040204" pitchFamily="34" charset="0"/>
              </a:rPr>
              <a:t>107</a:t>
            </a:r>
            <a:r>
              <a:rPr lang="en-US" sz="1200" b="0" i="0" dirty="0">
                <a:effectLst/>
                <a:latin typeface="Euclid" panose="02020503060505020303" pitchFamily="18" charset="77"/>
                <a:ea typeface="Verdana" panose="020B0604030504040204" pitchFamily="34" charset="0"/>
                <a:cs typeface="Verdana" panose="020B0604030504040204" pitchFamily="34" charset="0"/>
              </a:rPr>
              <a:t>, 055002</a:t>
            </a:r>
            <a:r>
              <a:rPr lang="en-GB" sz="1200" dirty="0">
                <a:latin typeface="Euclid" panose="02020503060505020303" pitchFamily="18" charset="77"/>
                <a:ea typeface="Verdana" panose="020B0604030504040204" pitchFamily="34" charset="0"/>
                <a:cs typeface="Verdana" panose="020B0604030504040204" pitchFamily="34" charset="0"/>
              </a:rPr>
              <a:t> (2023).</a:t>
            </a:r>
            <a:endParaRPr lang="en-GB" sz="1200" dirty="0">
              <a:latin typeface="Euclid" panose="02020503060505020303" pitchFamily="18" charset="77"/>
            </a:endParaRPr>
          </a:p>
          <a:p>
            <a:r>
              <a:rPr lang="en-GB" sz="1200" dirty="0">
                <a:latin typeface="Euclid" panose="02020503060505020303" pitchFamily="18" charset="77"/>
              </a:rPr>
              <a:t>[5] G. Rosi </a:t>
            </a:r>
            <a:r>
              <a:rPr lang="en-GB" sz="1200" i="1" dirty="0">
                <a:latin typeface="Euclid" panose="02020503060505020303" pitchFamily="18" charset="77"/>
              </a:rPr>
              <a:t>et al.</a:t>
            </a:r>
            <a:r>
              <a:rPr lang="en-GB" sz="1200" dirty="0">
                <a:latin typeface="Euclid" panose="02020503060505020303" pitchFamily="18" charset="77"/>
              </a:rPr>
              <a:t> Nat. Commun. </a:t>
            </a:r>
            <a:r>
              <a:rPr lang="en-GB" sz="1200" b="1" dirty="0">
                <a:latin typeface="Euclid" panose="02020503060505020303" pitchFamily="18" charset="77"/>
              </a:rPr>
              <a:t>8</a:t>
            </a:r>
            <a:r>
              <a:rPr lang="en-GB" sz="1200" dirty="0">
                <a:latin typeface="Euclid" panose="02020503060505020303" pitchFamily="18" charset="77"/>
              </a:rPr>
              <a:t>, 15529 (2017).</a:t>
            </a:r>
          </a:p>
          <a:p>
            <a:r>
              <a:rPr lang="en-GB" sz="1200" dirty="0">
                <a:latin typeface="Euclid" panose="02020503060505020303" pitchFamily="18" charset="77"/>
              </a:rPr>
              <a:t>[6] P. </a:t>
            </a:r>
            <a:r>
              <a:rPr lang="en-GB" sz="1200" dirty="0" err="1">
                <a:latin typeface="Euclid" panose="02020503060505020303" pitchFamily="18" charset="77"/>
              </a:rPr>
              <a:t>Asenbaum</a:t>
            </a:r>
            <a:r>
              <a:rPr lang="en-GB" sz="1200" dirty="0">
                <a:latin typeface="Euclid" panose="02020503060505020303" pitchFamily="18" charset="77"/>
              </a:rPr>
              <a:t> et al.  </a:t>
            </a:r>
            <a:r>
              <a:rPr lang="en-GB" sz="1200" b="0" i="0" u="none" strike="noStrike" dirty="0">
                <a:effectLst/>
                <a:latin typeface="Euclid" panose="02020503060505020303" pitchFamily="18" charset="77"/>
              </a:rPr>
              <a:t>PRL </a:t>
            </a:r>
            <a:r>
              <a:rPr lang="en-GB" sz="1200" b="1" i="0" u="none" strike="noStrike" dirty="0">
                <a:effectLst/>
                <a:latin typeface="Euclid" panose="02020503060505020303" pitchFamily="18" charset="77"/>
              </a:rPr>
              <a:t>125</a:t>
            </a:r>
            <a:r>
              <a:rPr lang="en-GB" sz="1200" b="0" i="0" u="none" strike="noStrike" dirty="0">
                <a:effectLst/>
                <a:latin typeface="Euclid" panose="02020503060505020303" pitchFamily="18" charset="77"/>
              </a:rPr>
              <a:t>, 191101 (2020).</a:t>
            </a:r>
          </a:p>
          <a:p>
            <a:r>
              <a:rPr lang="en-GB" sz="1200" dirty="0">
                <a:latin typeface="Euclid" panose="02020503060505020303" pitchFamily="18" charset="77"/>
              </a:rPr>
              <a:t>[7] J. </a:t>
            </a:r>
            <a:r>
              <a:rPr lang="en-US" sz="1200" dirty="0">
                <a:effectLst/>
                <a:latin typeface="Euclid" panose="02020503060505020303" pitchFamily="18" charset="77"/>
                <a:ea typeface="Verdana" panose="020B0604030504040204" pitchFamily="34" charset="0"/>
                <a:cs typeface="Verdana" panose="020B0604030504040204" pitchFamily="34" charset="0"/>
              </a:rPr>
              <a:t>Mitchell </a:t>
            </a:r>
            <a:r>
              <a:rPr lang="en-US" sz="1200" i="1" dirty="0">
                <a:latin typeface="Euclid" panose="02020503060505020303" pitchFamily="18" charset="77"/>
                <a:ea typeface="Verdana" panose="020B0604030504040204" pitchFamily="34" charset="0"/>
                <a:cs typeface="Verdana" panose="020B0604030504040204" pitchFamily="34" charset="0"/>
              </a:rPr>
              <a:t>et al</a:t>
            </a:r>
            <a:r>
              <a:rPr lang="en-US" sz="1200" dirty="0">
                <a:latin typeface="Euclid" panose="02020503060505020303" pitchFamily="18" charset="77"/>
                <a:ea typeface="Verdana" panose="020B0604030504040204" pitchFamily="34" charset="0"/>
                <a:cs typeface="Verdana" panose="020B0604030504040204" pitchFamily="34" charset="0"/>
              </a:rPr>
              <a:t>.,</a:t>
            </a:r>
            <a:r>
              <a:rPr lang="en-US" sz="1200" dirty="0">
                <a:effectLst/>
                <a:latin typeface="Euclid" panose="02020503060505020303" pitchFamily="18" charset="77"/>
                <a:ea typeface="Verdana" panose="020B0604030504040204" pitchFamily="34" charset="0"/>
                <a:cs typeface="Verdana" panose="020B0604030504040204" pitchFamily="34" charset="0"/>
              </a:rPr>
              <a:t> </a:t>
            </a:r>
            <a:r>
              <a:rPr lang="en-US" sz="1200" i="1" dirty="0">
                <a:effectLst/>
                <a:latin typeface="Euclid" panose="02020503060505020303" pitchFamily="18" charset="77"/>
                <a:ea typeface="Verdana" panose="020B0604030504040204" pitchFamily="34" charset="0"/>
                <a:cs typeface="Verdana" panose="020B0604030504040204" pitchFamily="34" charset="0"/>
              </a:rPr>
              <a:t>J. Inst.</a:t>
            </a:r>
            <a:r>
              <a:rPr lang="en-US" sz="1200" dirty="0">
                <a:effectLst/>
                <a:latin typeface="Euclid" panose="02020503060505020303" pitchFamily="18" charset="77"/>
                <a:ea typeface="Verdana" panose="020B0604030504040204" pitchFamily="34" charset="0"/>
                <a:cs typeface="Verdana" panose="020B0604030504040204" pitchFamily="34" charset="0"/>
              </a:rPr>
              <a:t>, </a:t>
            </a:r>
            <a:r>
              <a:rPr lang="en-US" sz="1200" b="1" dirty="0">
                <a:effectLst/>
                <a:latin typeface="Euclid" panose="02020503060505020303" pitchFamily="18" charset="77"/>
                <a:ea typeface="Verdana" panose="020B0604030504040204" pitchFamily="34" charset="0"/>
                <a:cs typeface="Verdana" panose="020B0604030504040204" pitchFamily="34" charset="0"/>
              </a:rPr>
              <a:t>17</a:t>
            </a:r>
            <a:r>
              <a:rPr lang="en-US" sz="1200" dirty="0">
                <a:effectLst/>
                <a:latin typeface="Euclid" panose="02020503060505020303" pitchFamily="18" charset="77"/>
                <a:ea typeface="Verdana" panose="020B0604030504040204" pitchFamily="34" charset="0"/>
                <a:cs typeface="Verdana" panose="020B0604030504040204" pitchFamily="34" charset="0"/>
              </a:rPr>
              <a:t>, 01 (2022)</a:t>
            </a:r>
            <a:r>
              <a:rPr lang="en-US" sz="1200" dirty="0">
                <a:latin typeface="Euclid" panose="02020503060505020303" pitchFamily="18" charset="77"/>
                <a:ea typeface="Verdana" panose="020B0604030504040204" pitchFamily="34" charset="0"/>
                <a:cs typeface="Verdana" panose="020B0604030504040204" pitchFamily="34" charset="0"/>
              </a:rPr>
              <a:t>.</a:t>
            </a:r>
            <a:endParaRPr lang="en-US" sz="1200" dirty="0">
              <a:effectLst/>
              <a:latin typeface="Euclid" panose="02020503060505020303" pitchFamily="18" charset="77"/>
              <a:ea typeface="Verdana" panose="020B0604030504040204" pitchFamily="34" charset="0"/>
              <a:cs typeface="Verdana" panose="020B0604030504040204" pitchFamily="34" charset="0"/>
            </a:endParaRPr>
          </a:p>
        </p:txBody>
      </p:sp>
      <p:sp>
        <p:nvSpPr>
          <p:cNvPr id="8" name="TextBox 7">
            <a:extLst>
              <a:ext uri="{FF2B5EF4-FFF2-40B4-BE49-F238E27FC236}">
                <a16:creationId xmlns:a16="http://schemas.microsoft.com/office/drawing/2014/main" id="{2C6319ED-04EC-7EF3-99A9-CBDC909C959D}"/>
              </a:ext>
            </a:extLst>
          </p:cNvPr>
          <p:cNvSpPr txBox="1"/>
          <p:nvPr/>
        </p:nvSpPr>
        <p:spPr>
          <a:xfrm>
            <a:off x="10212595" y="0"/>
            <a:ext cx="1730154" cy="276999"/>
          </a:xfrm>
          <a:prstGeom prst="rect">
            <a:avLst/>
          </a:prstGeom>
          <a:noFill/>
        </p:spPr>
        <p:txBody>
          <a:bodyPr wrap="none" rtlCol="0">
            <a:spAutoFit/>
          </a:bodyPr>
          <a:lstStyle/>
          <a:p>
            <a:r>
              <a:rPr lang="en-GB" sz="1200" i="1" dirty="0">
                <a:latin typeface="Euclid" panose="02020503060505020303" pitchFamily="18" charset="77"/>
              </a:rPr>
              <a:t>Credit: O. </a:t>
            </a:r>
            <a:r>
              <a:rPr lang="en-GB" sz="1200" i="1" dirty="0" err="1">
                <a:latin typeface="Euclid" panose="02020503060505020303" pitchFamily="18" charset="77"/>
              </a:rPr>
              <a:t>Buchmuller</a:t>
            </a:r>
            <a:r>
              <a:rPr lang="en-GB" sz="1200" i="1" dirty="0">
                <a:latin typeface="Euclid" panose="02020503060505020303" pitchFamily="18" charset="77"/>
              </a:rPr>
              <a:t> </a:t>
            </a:r>
          </a:p>
        </p:txBody>
      </p:sp>
      <p:sp>
        <p:nvSpPr>
          <p:cNvPr id="9" name="Date Placeholder 8">
            <a:extLst>
              <a:ext uri="{FF2B5EF4-FFF2-40B4-BE49-F238E27FC236}">
                <a16:creationId xmlns:a16="http://schemas.microsoft.com/office/drawing/2014/main" id="{A987E537-B7E9-0548-A117-8E9402A3B6F6}"/>
              </a:ext>
            </a:extLst>
          </p:cNvPr>
          <p:cNvSpPr>
            <a:spLocks noGrp="1"/>
          </p:cNvSpPr>
          <p:nvPr>
            <p:ph type="dt" sz="half" idx="10"/>
          </p:nvPr>
        </p:nvSpPr>
        <p:spPr/>
        <p:txBody>
          <a:bodyPr/>
          <a:lstStyle/>
          <a:p>
            <a:r>
              <a:rPr lang="en-GB"/>
              <a:t>13-Jun-2025</a:t>
            </a:r>
          </a:p>
        </p:txBody>
      </p:sp>
      <p:sp>
        <p:nvSpPr>
          <p:cNvPr id="10" name="Footer Placeholder 9">
            <a:extLst>
              <a:ext uri="{FF2B5EF4-FFF2-40B4-BE49-F238E27FC236}">
                <a16:creationId xmlns:a16="http://schemas.microsoft.com/office/drawing/2014/main" id="{DF2C2784-7822-09A2-F38D-0B875F8B299A}"/>
              </a:ext>
            </a:extLst>
          </p:cNvPr>
          <p:cNvSpPr>
            <a:spLocks noGrp="1"/>
          </p:cNvSpPr>
          <p:nvPr>
            <p:ph type="ftr" sz="quarter" idx="11"/>
          </p:nvPr>
        </p:nvSpPr>
        <p:spPr/>
        <p:txBody>
          <a:bodyPr/>
          <a:lstStyle/>
          <a:p>
            <a:r>
              <a:rPr lang="en-GB"/>
              <a:t>Ruben Saakyan (UCL), QTFP. </a:t>
            </a:r>
          </a:p>
        </p:txBody>
      </p:sp>
    </p:spTree>
    <p:extLst>
      <p:ext uri="{BB962C8B-B14F-4D97-AF65-F5344CB8AC3E}">
        <p14:creationId xmlns:p14="http://schemas.microsoft.com/office/powerpoint/2010/main" val="1384746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10C420-43D9-9616-5678-BEF1747D6002}"/>
              </a:ext>
            </a:extLst>
          </p:cNvPr>
          <p:cNvSpPr>
            <a:spLocks noGrp="1"/>
          </p:cNvSpPr>
          <p:nvPr>
            <p:ph type="sldNum" sz="quarter" idx="12"/>
          </p:nvPr>
        </p:nvSpPr>
        <p:spPr/>
        <p:txBody>
          <a:bodyPr/>
          <a:lstStyle/>
          <a:p>
            <a:fld id="{4C0069D2-F66F-1644-8D4D-AE95EE0B75EA}" type="slidenum">
              <a:rPr lang="en-GB" smtClean="0"/>
              <a:t>11</a:t>
            </a:fld>
            <a:endParaRPr lang="en-GB"/>
          </a:p>
        </p:txBody>
      </p:sp>
      <p:pic>
        <p:nvPicPr>
          <p:cNvPr id="3" name="Picture 2">
            <a:extLst>
              <a:ext uri="{FF2B5EF4-FFF2-40B4-BE49-F238E27FC236}">
                <a16:creationId xmlns:a16="http://schemas.microsoft.com/office/drawing/2014/main" id="{B19DBD48-CAF6-A3BE-BB67-422CE8F7259D}"/>
              </a:ext>
            </a:extLst>
          </p:cNvPr>
          <p:cNvPicPr/>
          <p:nvPr/>
        </p:nvPicPr>
        <p:blipFill>
          <a:blip r:embed="rId3"/>
          <a:stretch/>
        </p:blipFill>
        <p:spPr>
          <a:xfrm>
            <a:off x="0" y="5791"/>
            <a:ext cx="1658847" cy="548488"/>
          </a:xfrm>
          <a:prstGeom prst="rect">
            <a:avLst/>
          </a:prstGeom>
          <a:ln>
            <a:noFill/>
          </a:ln>
        </p:spPr>
      </p:pic>
      <p:sp>
        <p:nvSpPr>
          <p:cNvPr id="4" name="CustomShape 1">
            <a:extLst>
              <a:ext uri="{FF2B5EF4-FFF2-40B4-BE49-F238E27FC236}">
                <a16:creationId xmlns:a16="http://schemas.microsoft.com/office/drawing/2014/main" id="{A9B46607-E897-C7CF-DE72-42C0181617EB}"/>
              </a:ext>
            </a:extLst>
          </p:cNvPr>
          <p:cNvSpPr/>
          <p:nvPr/>
        </p:nvSpPr>
        <p:spPr>
          <a:xfrm>
            <a:off x="1466217" y="3771"/>
            <a:ext cx="9625833" cy="621389"/>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9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780560" algn="l"/>
                <a:tab pos="10782000" algn="l"/>
              </a:tabLst>
            </a:pPr>
            <a:r>
              <a:rPr lang="en-US" sz="2800" b="0" strike="noStrike" spc="-1" dirty="0">
                <a:solidFill>
                  <a:srgbClr val="FF0000"/>
                </a:solidFill>
                <a:latin typeface="Euclid" panose="02020503060505020303" pitchFamily="18" charset="77"/>
                <a:ea typeface="Calibri"/>
              </a:rPr>
              <a:t>QI</a:t>
            </a:r>
            <a:r>
              <a:rPr lang="en-US" sz="2800" b="0" strike="noStrike" spc="-1" dirty="0">
                <a:solidFill>
                  <a:schemeClr val="accent2"/>
                </a:solidFill>
                <a:latin typeface="Euclid" panose="02020503060505020303" pitchFamily="18" charset="77"/>
                <a:ea typeface="Calibri"/>
              </a:rPr>
              <a:t>: </a:t>
            </a:r>
            <a:r>
              <a:rPr lang="en-US" sz="2800" b="0" strike="noStrike" spc="-1" dirty="0">
                <a:solidFill>
                  <a:srgbClr val="FF0000"/>
                </a:solidFill>
                <a:latin typeface="Euclid" panose="02020503060505020303" pitchFamily="18" charset="77"/>
                <a:ea typeface="Calibri"/>
              </a:rPr>
              <a:t>Q</a:t>
            </a:r>
            <a:r>
              <a:rPr lang="en-US" sz="2800" b="0" strike="noStrike" spc="-1" dirty="0">
                <a:solidFill>
                  <a:schemeClr val="accent2"/>
                </a:solidFill>
                <a:latin typeface="Euclid" panose="02020503060505020303" pitchFamily="18" charset="77"/>
                <a:ea typeface="Calibri"/>
              </a:rPr>
              <a:t>uantum Enhanced </a:t>
            </a:r>
            <a:r>
              <a:rPr lang="en-US" sz="2800" b="0" strike="noStrike" spc="-1" dirty="0">
                <a:solidFill>
                  <a:srgbClr val="FF0000"/>
                </a:solidFill>
                <a:latin typeface="Euclid" panose="02020503060505020303" pitchFamily="18" charset="77"/>
                <a:ea typeface="Calibri"/>
              </a:rPr>
              <a:t>I</a:t>
            </a:r>
            <a:r>
              <a:rPr lang="en-US" sz="2800" b="0" strike="noStrike" spc="-1" dirty="0">
                <a:solidFill>
                  <a:schemeClr val="accent2"/>
                </a:solidFill>
                <a:latin typeface="Euclid" panose="02020503060505020303" pitchFamily="18" charset="77"/>
                <a:ea typeface="Calibri"/>
              </a:rPr>
              <a:t>nterferometry for New Physics</a:t>
            </a:r>
            <a:endParaRPr lang="en-GB" sz="2800" b="0" strike="noStrike" spc="-1" dirty="0">
              <a:solidFill>
                <a:schemeClr val="accent2"/>
              </a:solidFill>
              <a:latin typeface="Euclid" panose="02020503060505020303" pitchFamily="18" charset="77"/>
            </a:endParaRPr>
          </a:p>
        </p:txBody>
      </p:sp>
      <p:pic>
        <p:nvPicPr>
          <p:cNvPr id="6" name="Picture 5">
            <a:extLst>
              <a:ext uri="{FF2B5EF4-FFF2-40B4-BE49-F238E27FC236}">
                <a16:creationId xmlns:a16="http://schemas.microsoft.com/office/drawing/2014/main" id="{AC4A42F2-9A8B-762B-8042-0C2C236A622A}"/>
              </a:ext>
            </a:extLst>
          </p:cNvPr>
          <p:cNvPicPr/>
          <p:nvPr/>
        </p:nvPicPr>
        <p:blipFill>
          <a:blip r:embed="rId4"/>
          <a:stretch/>
        </p:blipFill>
        <p:spPr>
          <a:xfrm>
            <a:off x="190145" y="1180406"/>
            <a:ext cx="3213949" cy="4214553"/>
          </a:xfrm>
          <a:prstGeom prst="rect">
            <a:avLst/>
          </a:prstGeom>
          <a:ln>
            <a:noFill/>
          </a:ln>
        </p:spPr>
      </p:pic>
      <p:pic>
        <p:nvPicPr>
          <p:cNvPr id="8" name="Picture 7">
            <a:extLst>
              <a:ext uri="{FF2B5EF4-FFF2-40B4-BE49-F238E27FC236}">
                <a16:creationId xmlns:a16="http://schemas.microsoft.com/office/drawing/2014/main" id="{32BC3C5A-0E95-6294-DDD6-994870133071}"/>
              </a:ext>
            </a:extLst>
          </p:cNvPr>
          <p:cNvPicPr/>
          <p:nvPr/>
        </p:nvPicPr>
        <p:blipFill>
          <a:blip r:embed="rId5"/>
          <a:stretch/>
        </p:blipFill>
        <p:spPr>
          <a:xfrm>
            <a:off x="36000" y="828000"/>
            <a:ext cx="935280" cy="1474560"/>
          </a:xfrm>
          <a:prstGeom prst="rect">
            <a:avLst/>
          </a:prstGeom>
          <a:ln>
            <a:noFill/>
          </a:ln>
        </p:spPr>
      </p:pic>
      <p:sp>
        <p:nvSpPr>
          <p:cNvPr id="9" name="CustomShape 11">
            <a:extLst>
              <a:ext uri="{FF2B5EF4-FFF2-40B4-BE49-F238E27FC236}">
                <a16:creationId xmlns:a16="http://schemas.microsoft.com/office/drawing/2014/main" id="{6F308DB5-C99A-D22F-2243-D19969B9F85B}"/>
              </a:ext>
            </a:extLst>
          </p:cNvPr>
          <p:cNvSpPr/>
          <p:nvPr/>
        </p:nvSpPr>
        <p:spPr>
          <a:xfrm>
            <a:off x="355320" y="1991160"/>
            <a:ext cx="85680" cy="96120"/>
          </a:xfrm>
          <a:prstGeom prst="ellipse">
            <a:avLst/>
          </a:prstGeom>
          <a:solidFill>
            <a:srgbClr val="FF0000"/>
          </a:solidFill>
          <a:ln w="9360">
            <a:solidFill>
              <a:srgbClr val="3465A4"/>
            </a:solidFill>
            <a:round/>
          </a:ln>
        </p:spPr>
        <p:style>
          <a:lnRef idx="0">
            <a:scrgbClr r="0" g="0" b="0"/>
          </a:lnRef>
          <a:fillRef idx="0">
            <a:scrgbClr r="0" g="0" b="0"/>
          </a:fillRef>
          <a:effectRef idx="0">
            <a:scrgbClr r="0" g="0" b="0"/>
          </a:effectRef>
          <a:fontRef idx="minor"/>
        </p:style>
        <p:txBody>
          <a:bodyPr/>
          <a:lstStyle/>
          <a:p>
            <a:endParaRPr lang="en-GB"/>
          </a:p>
        </p:txBody>
      </p:sp>
      <p:sp>
        <p:nvSpPr>
          <p:cNvPr id="10" name="CustomShape 13">
            <a:extLst>
              <a:ext uri="{FF2B5EF4-FFF2-40B4-BE49-F238E27FC236}">
                <a16:creationId xmlns:a16="http://schemas.microsoft.com/office/drawing/2014/main" id="{93EE77B0-BF17-6DF8-5B15-9FC4307A8574}"/>
              </a:ext>
            </a:extLst>
          </p:cNvPr>
          <p:cNvSpPr/>
          <p:nvPr/>
        </p:nvSpPr>
        <p:spPr>
          <a:xfrm>
            <a:off x="581400" y="1892880"/>
            <a:ext cx="85680" cy="95760"/>
          </a:xfrm>
          <a:prstGeom prst="ellipse">
            <a:avLst/>
          </a:prstGeom>
          <a:solidFill>
            <a:srgbClr val="FF0000"/>
          </a:solidFill>
          <a:ln w="9360">
            <a:solidFill>
              <a:srgbClr val="3465A4"/>
            </a:solidFill>
            <a:round/>
          </a:ln>
        </p:spPr>
        <p:style>
          <a:lnRef idx="0">
            <a:scrgbClr r="0" g="0" b="0"/>
          </a:lnRef>
          <a:fillRef idx="0">
            <a:scrgbClr r="0" g="0" b="0"/>
          </a:fillRef>
          <a:effectRef idx="0">
            <a:scrgbClr r="0" g="0" b="0"/>
          </a:effectRef>
          <a:fontRef idx="minor"/>
        </p:style>
        <p:txBody>
          <a:bodyPr/>
          <a:lstStyle/>
          <a:p>
            <a:endParaRPr lang="en-GB"/>
          </a:p>
        </p:txBody>
      </p:sp>
      <p:sp>
        <p:nvSpPr>
          <p:cNvPr id="11" name="CustomShape 12">
            <a:extLst>
              <a:ext uri="{FF2B5EF4-FFF2-40B4-BE49-F238E27FC236}">
                <a16:creationId xmlns:a16="http://schemas.microsoft.com/office/drawing/2014/main" id="{60804937-2D39-E8CB-F80F-7D6BE0031034}"/>
              </a:ext>
            </a:extLst>
          </p:cNvPr>
          <p:cNvSpPr/>
          <p:nvPr/>
        </p:nvSpPr>
        <p:spPr>
          <a:xfrm>
            <a:off x="495000" y="1793880"/>
            <a:ext cx="85680" cy="96480"/>
          </a:xfrm>
          <a:prstGeom prst="ellipse">
            <a:avLst/>
          </a:prstGeom>
          <a:solidFill>
            <a:srgbClr val="FF0000"/>
          </a:solidFill>
          <a:ln w="9360">
            <a:solidFill>
              <a:srgbClr val="3465A4"/>
            </a:solidFill>
            <a:round/>
          </a:ln>
        </p:spPr>
        <p:style>
          <a:lnRef idx="0">
            <a:scrgbClr r="0" g="0" b="0"/>
          </a:lnRef>
          <a:fillRef idx="0">
            <a:scrgbClr r="0" g="0" b="0"/>
          </a:fillRef>
          <a:effectRef idx="0">
            <a:scrgbClr r="0" g="0" b="0"/>
          </a:effectRef>
          <a:fontRef idx="minor"/>
        </p:style>
        <p:txBody>
          <a:bodyPr/>
          <a:lstStyle/>
          <a:p>
            <a:endParaRPr lang="en-GB"/>
          </a:p>
        </p:txBody>
      </p:sp>
      <p:sp>
        <p:nvSpPr>
          <p:cNvPr id="12" name="CustomShape 15">
            <a:extLst>
              <a:ext uri="{FF2B5EF4-FFF2-40B4-BE49-F238E27FC236}">
                <a16:creationId xmlns:a16="http://schemas.microsoft.com/office/drawing/2014/main" id="{50CB3982-5123-B59D-6550-99F093F92897}"/>
              </a:ext>
            </a:extLst>
          </p:cNvPr>
          <p:cNvSpPr/>
          <p:nvPr/>
        </p:nvSpPr>
        <p:spPr>
          <a:xfrm>
            <a:off x="512640" y="1368000"/>
            <a:ext cx="86040" cy="96120"/>
          </a:xfrm>
          <a:prstGeom prst="ellipse">
            <a:avLst/>
          </a:prstGeom>
          <a:solidFill>
            <a:srgbClr val="FF0000"/>
          </a:solidFill>
          <a:ln w="9360">
            <a:solidFill>
              <a:srgbClr val="3465A4"/>
            </a:solidFill>
            <a:round/>
          </a:ln>
        </p:spPr>
        <p:style>
          <a:lnRef idx="0">
            <a:scrgbClr r="0" g="0" b="0"/>
          </a:lnRef>
          <a:fillRef idx="0">
            <a:scrgbClr r="0" g="0" b="0"/>
          </a:fillRef>
          <a:effectRef idx="0">
            <a:scrgbClr r="0" g="0" b="0"/>
          </a:effectRef>
          <a:fontRef idx="minor"/>
        </p:style>
        <p:txBody>
          <a:bodyPr/>
          <a:lstStyle/>
          <a:p>
            <a:endParaRPr lang="en-GB"/>
          </a:p>
        </p:txBody>
      </p:sp>
      <p:sp>
        <p:nvSpPr>
          <p:cNvPr id="13" name="CustomShape 14">
            <a:extLst>
              <a:ext uri="{FF2B5EF4-FFF2-40B4-BE49-F238E27FC236}">
                <a16:creationId xmlns:a16="http://schemas.microsoft.com/office/drawing/2014/main" id="{83817510-704D-3E23-E2EE-DE02F51D78D4}"/>
              </a:ext>
            </a:extLst>
          </p:cNvPr>
          <p:cNvSpPr/>
          <p:nvPr/>
        </p:nvSpPr>
        <p:spPr>
          <a:xfrm>
            <a:off x="443520" y="1302840"/>
            <a:ext cx="86400" cy="95760"/>
          </a:xfrm>
          <a:prstGeom prst="ellipse">
            <a:avLst/>
          </a:prstGeom>
          <a:solidFill>
            <a:srgbClr val="FF0000"/>
          </a:solidFill>
          <a:ln w="9360">
            <a:solidFill>
              <a:srgbClr val="3465A4"/>
            </a:solidFill>
            <a:round/>
          </a:ln>
        </p:spPr>
        <p:style>
          <a:lnRef idx="0">
            <a:scrgbClr r="0" g="0" b="0"/>
          </a:lnRef>
          <a:fillRef idx="0">
            <a:scrgbClr r="0" g="0" b="0"/>
          </a:fillRef>
          <a:effectRef idx="0">
            <a:scrgbClr r="0" g="0" b="0"/>
          </a:effectRef>
          <a:fontRef idx="minor"/>
        </p:style>
        <p:txBody>
          <a:bodyPr/>
          <a:lstStyle/>
          <a:p>
            <a:endParaRPr lang="en-GB"/>
          </a:p>
        </p:txBody>
      </p:sp>
      <p:pic>
        <p:nvPicPr>
          <p:cNvPr id="14" name="Picture 13">
            <a:extLst>
              <a:ext uri="{FF2B5EF4-FFF2-40B4-BE49-F238E27FC236}">
                <a16:creationId xmlns:a16="http://schemas.microsoft.com/office/drawing/2014/main" id="{FB3A269F-B7F5-8950-6674-460A20230C5C}"/>
              </a:ext>
            </a:extLst>
          </p:cNvPr>
          <p:cNvPicPr/>
          <p:nvPr/>
        </p:nvPicPr>
        <p:blipFill>
          <a:blip r:embed="rId6"/>
          <a:stretch/>
        </p:blipFill>
        <p:spPr>
          <a:xfrm>
            <a:off x="1040400" y="842954"/>
            <a:ext cx="419760" cy="534600"/>
          </a:xfrm>
          <a:prstGeom prst="rect">
            <a:avLst/>
          </a:prstGeom>
          <a:ln>
            <a:noFill/>
          </a:ln>
        </p:spPr>
      </p:pic>
      <p:pic>
        <p:nvPicPr>
          <p:cNvPr id="15" name="Picture 14">
            <a:extLst>
              <a:ext uri="{FF2B5EF4-FFF2-40B4-BE49-F238E27FC236}">
                <a16:creationId xmlns:a16="http://schemas.microsoft.com/office/drawing/2014/main" id="{BCD645AE-284C-E4E4-052F-1E31C9F6707A}"/>
              </a:ext>
            </a:extLst>
          </p:cNvPr>
          <p:cNvPicPr/>
          <p:nvPr/>
        </p:nvPicPr>
        <p:blipFill>
          <a:blip r:embed="rId7"/>
          <a:stretch/>
        </p:blipFill>
        <p:spPr>
          <a:xfrm>
            <a:off x="1529280" y="821813"/>
            <a:ext cx="419760" cy="481027"/>
          </a:xfrm>
          <a:prstGeom prst="rect">
            <a:avLst/>
          </a:prstGeom>
          <a:ln>
            <a:noFill/>
          </a:ln>
        </p:spPr>
      </p:pic>
      <p:pic>
        <p:nvPicPr>
          <p:cNvPr id="16" name="Picture 15">
            <a:extLst>
              <a:ext uri="{FF2B5EF4-FFF2-40B4-BE49-F238E27FC236}">
                <a16:creationId xmlns:a16="http://schemas.microsoft.com/office/drawing/2014/main" id="{0EAE77BB-6C91-5ACB-AA74-9C60BFB96EDC}"/>
              </a:ext>
            </a:extLst>
          </p:cNvPr>
          <p:cNvPicPr/>
          <p:nvPr/>
        </p:nvPicPr>
        <p:blipFill>
          <a:blip r:embed="rId8"/>
          <a:stretch/>
        </p:blipFill>
        <p:spPr>
          <a:xfrm>
            <a:off x="1996625" y="833400"/>
            <a:ext cx="449280" cy="534600"/>
          </a:xfrm>
          <a:prstGeom prst="rect">
            <a:avLst/>
          </a:prstGeom>
          <a:ln>
            <a:noFill/>
          </a:ln>
        </p:spPr>
      </p:pic>
      <p:sp>
        <p:nvSpPr>
          <p:cNvPr id="17" name="CustomShape 5">
            <a:extLst>
              <a:ext uri="{FF2B5EF4-FFF2-40B4-BE49-F238E27FC236}">
                <a16:creationId xmlns:a16="http://schemas.microsoft.com/office/drawing/2014/main" id="{90B1463F-A481-383B-7CF9-196DC103AF2A}"/>
              </a:ext>
            </a:extLst>
          </p:cNvPr>
          <p:cNvSpPr/>
          <p:nvPr/>
        </p:nvSpPr>
        <p:spPr>
          <a:xfrm>
            <a:off x="2516857" y="856603"/>
            <a:ext cx="465513" cy="511397"/>
          </a:xfrm>
          <a:prstGeom prst="rect">
            <a:avLst/>
          </a:prstGeom>
          <a:blipFill rotWithShape="0">
            <a:blip r:embed="rId9"/>
            <a:stretch>
              <a:fillRect/>
            </a:stretch>
          </a:blipFill>
          <a:ln>
            <a:noFill/>
          </a:ln>
        </p:spPr>
        <p:style>
          <a:lnRef idx="0">
            <a:scrgbClr r="0" g="0" b="0"/>
          </a:lnRef>
          <a:fillRef idx="0">
            <a:scrgbClr r="0" g="0" b="0"/>
          </a:fillRef>
          <a:effectRef idx="0">
            <a:scrgbClr r="0" g="0" b="0"/>
          </a:effectRef>
          <a:fontRef idx="minor"/>
        </p:style>
        <p:txBody>
          <a:bodyPr/>
          <a:lstStyle/>
          <a:p>
            <a:endParaRPr lang="en-GB"/>
          </a:p>
        </p:txBody>
      </p:sp>
      <p:pic>
        <p:nvPicPr>
          <p:cNvPr id="18" name="Picture 17">
            <a:extLst>
              <a:ext uri="{FF2B5EF4-FFF2-40B4-BE49-F238E27FC236}">
                <a16:creationId xmlns:a16="http://schemas.microsoft.com/office/drawing/2014/main" id="{BD2B0F80-A5FE-EA5F-EAA1-EB2F160200F8}"/>
              </a:ext>
            </a:extLst>
          </p:cNvPr>
          <p:cNvPicPr/>
          <p:nvPr/>
        </p:nvPicPr>
        <p:blipFill>
          <a:blip r:embed="rId10"/>
          <a:stretch/>
        </p:blipFill>
        <p:spPr>
          <a:xfrm>
            <a:off x="3027730" y="946536"/>
            <a:ext cx="662400" cy="327436"/>
          </a:xfrm>
          <a:prstGeom prst="rect">
            <a:avLst/>
          </a:prstGeom>
          <a:ln>
            <a:noFill/>
          </a:ln>
        </p:spPr>
      </p:pic>
      <p:sp>
        <p:nvSpPr>
          <p:cNvPr id="19" name="CustomShape 16">
            <a:extLst>
              <a:ext uri="{FF2B5EF4-FFF2-40B4-BE49-F238E27FC236}">
                <a16:creationId xmlns:a16="http://schemas.microsoft.com/office/drawing/2014/main" id="{7711897A-BF93-5A3A-BC11-2BCC19231A93}"/>
              </a:ext>
            </a:extLst>
          </p:cNvPr>
          <p:cNvSpPr/>
          <p:nvPr/>
        </p:nvSpPr>
        <p:spPr>
          <a:xfrm>
            <a:off x="190145" y="5364107"/>
            <a:ext cx="2669190" cy="64731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GB" sz="1400" b="0" strike="noStrike" spc="-1" dirty="0">
                <a:latin typeface="Euclid" panose="02020503060505020303" pitchFamily="18" charset="77"/>
                <a:ea typeface="DejaVu Sans"/>
              </a:rPr>
              <a:t>International partners: </a:t>
            </a:r>
            <a:endParaRPr lang="en-GB" sz="1400" b="0" strike="noStrike" spc="-1" dirty="0">
              <a:latin typeface="Euclid" panose="02020503060505020303" pitchFamily="18" charset="77"/>
            </a:endParaRPr>
          </a:p>
          <a:p>
            <a:pPr>
              <a:lnSpc>
                <a:spcPct val="100000"/>
              </a:lnSpc>
            </a:pPr>
            <a:r>
              <a:rPr lang="en-GB" sz="1400" b="0" strike="noStrike" spc="-1" dirty="0">
                <a:latin typeface="Euclid" panose="02020503060505020303" pitchFamily="18" charset="77"/>
                <a:ea typeface="DejaVu Sans"/>
              </a:rPr>
              <a:t>Max Planck, DESY, NIST, U Chicago, MIT</a:t>
            </a:r>
            <a:endParaRPr lang="en-GB" sz="1400" b="0" strike="noStrike" spc="-1" dirty="0">
              <a:latin typeface="Euclid" panose="02020503060505020303" pitchFamily="18" charset="77"/>
            </a:endParaRPr>
          </a:p>
        </p:txBody>
      </p:sp>
      <p:sp>
        <p:nvSpPr>
          <p:cNvPr id="20" name="CustomShape 3">
            <a:extLst>
              <a:ext uri="{FF2B5EF4-FFF2-40B4-BE49-F238E27FC236}">
                <a16:creationId xmlns:a16="http://schemas.microsoft.com/office/drawing/2014/main" id="{F0B71BB1-3774-598D-26AC-15A6E0240962}"/>
              </a:ext>
            </a:extLst>
          </p:cNvPr>
          <p:cNvSpPr/>
          <p:nvPr/>
        </p:nvSpPr>
        <p:spPr>
          <a:xfrm>
            <a:off x="3778526" y="589140"/>
            <a:ext cx="6047280" cy="161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GB" sz="1400" b="1" strike="noStrike" spc="-1" dirty="0">
                <a:latin typeface="Euclid" panose="02020503060505020303" pitchFamily="18" charset="77"/>
                <a:ea typeface="DejaVu Sans"/>
              </a:rPr>
              <a:t>4 Projects, covering </a:t>
            </a:r>
            <a:r>
              <a:rPr lang="en-GB" sz="1400" b="1" strike="noStrike" spc="-1" dirty="0">
                <a:solidFill>
                  <a:schemeClr val="accent2"/>
                </a:solidFill>
                <a:latin typeface="Euclid" panose="02020503060505020303" pitchFamily="18" charset="77"/>
                <a:ea typeface="DejaVu Sans"/>
              </a:rPr>
              <a:t>dark matter </a:t>
            </a:r>
            <a:r>
              <a:rPr lang="en-GB" sz="1400" b="1" strike="noStrike" spc="-1" dirty="0">
                <a:latin typeface="Euclid" panose="02020503060505020303" pitchFamily="18" charset="77"/>
                <a:ea typeface="DejaVu Sans"/>
              </a:rPr>
              <a:t>and </a:t>
            </a:r>
            <a:r>
              <a:rPr lang="en-GB" sz="1400" b="1" strike="noStrike" spc="-1" dirty="0">
                <a:solidFill>
                  <a:schemeClr val="accent2"/>
                </a:solidFill>
                <a:latin typeface="Euclid" panose="02020503060505020303" pitchFamily="18" charset="77"/>
                <a:ea typeface="DejaVu Sans"/>
              </a:rPr>
              <a:t>quantum gravity</a:t>
            </a:r>
            <a:r>
              <a:rPr lang="en-GB" sz="1400" b="1" strike="noStrike" spc="-1" dirty="0">
                <a:latin typeface="Euclid" panose="02020503060505020303" pitchFamily="18" charset="77"/>
                <a:ea typeface="DejaVu Sans"/>
              </a:rPr>
              <a:t>:</a:t>
            </a:r>
            <a:endParaRPr lang="en-GB" sz="1400" b="0" strike="noStrike" spc="-1" dirty="0">
              <a:latin typeface="Euclid" panose="02020503060505020303" pitchFamily="18" charset="77"/>
            </a:endParaRPr>
          </a:p>
          <a:p>
            <a:pPr marL="216000" indent="-215280">
              <a:lnSpc>
                <a:spcPct val="100000"/>
              </a:lnSpc>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b="1" strike="noStrike" spc="-1" dirty="0">
                <a:effectLst>
                  <a:outerShdw blurRad="50800" dist="50800" dir="5400000" algn="ctr" rotWithShape="0">
                    <a:srgbClr val="000000">
                      <a:alpha val="0"/>
                    </a:srgbClr>
                  </a:outerShdw>
                </a:effectLst>
                <a:latin typeface="Euclid" panose="02020503060505020303" pitchFamily="18" charset="77"/>
                <a:ea typeface="DejaVu Sans"/>
              </a:rPr>
              <a:t>Search for Axion particles with ALPS II (at DESY)</a:t>
            </a:r>
          </a:p>
          <a:p>
            <a:pPr marL="216000" indent="-215280">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b="1" strike="noStrike" spc="-1" dirty="0">
                <a:effectLst>
                  <a:outerShdw blurRad="50800" dist="50800" dir="5400000" algn="ctr" rotWithShape="0">
                    <a:srgbClr val="000000">
                      <a:alpha val="0"/>
                    </a:srgbClr>
                  </a:outerShdw>
                </a:effectLst>
                <a:latin typeface="Euclid" panose="02020503060505020303" pitchFamily="18" charset="77"/>
                <a:ea typeface="DejaVu Sans"/>
              </a:rPr>
              <a:t>Search for Axion dark matter with interferometry</a:t>
            </a:r>
            <a:endParaRPr lang="en-GB" sz="1400" b="1" strike="noStrike" spc="-1" dirty="0">
              <a:effectLst>
                <a:outerShdw blurRad="50800" dist="50800" dir="5400000" algn="ctr" rotWithShape="0">
                  <a:srgbClr val="000000">
                    <a:alpha val="0"/>
                  </a:srgbClr>
                </a:outerShdw>
              </a:effectLst>
              <a:latin typeface="Euclid" panose="02020503060505020303" pitchFamily="18" charset="77"/>
            </a:endParaRPr>
          </a:p>
          <a:p>
            <a:pPr marL="216000" indent="-215280">
              <a:lnSpc>
                <a:spcPct val="100000"/>
              </a:lnSpc>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b="0" strike="noStrike" spc="-1" dirty="0">
                <a:solidFill>
                  <a:schemeClr val="tx1">
                    <a:lumMod val="50000"/>
                    <a:lumOff val="50000"/>
                  </a:schemeClr>
                </a:solidFill>
                <a:effectLst>
                  <a:outerShdw blurRad="50800" dist="50800" dir="5400000" algn="ctr" rotWithShape="0">
                    <a:srgbClr val="000000">
                      <a:alpha val="0"/>
                    </a:srgbClr>
                  </a:outerShdw>
                </a:effectLst>
                <a:latin typeface="Euclid" panose="02020503060505020303" pitchFamily="18" charset="77"/>
                <a:ea typeface="DejaVu Sans"/>
              </a:rPr>
              <a:t>Search for Quantum Gravity with interferometry</a:t>
            </a:r>
            <a:endParaRPr lang="en-GB" sz="1400" b="0" strike="noStrike" spc="-1" dirty="0">
              <a:solidFill>
                <a:schemeClr val="tx1">
                  <a:lumMod val="50000"/>
                  <a:lumOff val="50000"/>
                </a:schemeClr>
              </a:solidFill>
              <a:effectLst>
                <a:outerShdw blurRad="50800" dist="50800" dir="5400000" algn="ctr" rotWithShape="0">
                  <a:srgbClr val="000000">
                    <a:alpha val="0"/>
                  </a:srgbClr>
                </a:outerShdw>
              </a:effectLst>
              <a:latin typeface="Euclid" panose="02020503060505020303" pitchFamily="18" charset="77"/>
            </a:endParaRPr>
          </a:p>
          <a:p>
            <a:pPr marL="216000" indent="-215280">
              <a:lnSpc>
                <a:spcPct val="100000"/>
              </a:lnSpc>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b="0" strike="noStrike" spc="-1" dirty="0">
                <a:solidFill>
                  <a:schemeClr val="tx1">
                    <a:lumMod val="50000"/>
                    <a:lumOff val="50000"/>
                  </a:schemeClr>
                </a:solidFill>
                <a:effectLst>
                  <a:outerShdw blurRad="50800" dist="50800" dir="5400000" algn="ctr" rotWithShape="0">
                    <a:srgbClr val="000000">
                      <a:alpha val="0"/>
                    </a:srgbClr>
                  </a:outerShdw>
                </a:effectLst>
                <a:latin typeface="Euclid" panose="02020503060505020303" pitchFamily="18" charset="77"/>
                <a:ea typeface="DejaVu Sans"/>
              </a:rPr>
              <a:t>Search for semi-classical gravity with interferometry</a:t>
            </a:r>
            <a:endParaRPr lang="en-GB" sz="1400" b="0" strike="noStrike" spc="-1" dirty="0">
              <a:solidFill>
                <a:schemeClr val="tx1">
                  <a:lumMod val="50000"/>
                  <a:lumOff val="50000"/>
                </a:schemeClr>
              </a:solidFill>
              <a:effectLst>
                <a:outerShdw blurRad="50800" dist="50800" dir="5400000" algn="ctr" rotWithShape="0">
                  <a:srgbClr val="000000">
                    <a:alpha val="0"/>
                  </a:srgbClr>
                </a:outerShdw>
              </a:effectLst>
              <a:latin typeface="Euclid" panose="02020503060505020303" pitchFamily="18" charset="77"/>
            </a:endParaRPr>
          </a:p>
          <a:p>
            <a:pPr marL="216000" indent="-215280">
              <a:lnSpc>
                <a:spcPct val="100000"/>
              </a:lnSpc>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b="0" strike="noStrike" spc="-1" dirty="0">
                <a:solidFill>
                  <a:schemeClr val="tx1">
                    <a:lumMod val="50000"/>
                    <a:lumOff val="50000"/>
                  </a:schemeClr>
                </a:solidFill>
                <a:effectLst>
                  <a:outerShdw blurRad="50800" dist="50800" dir="5400000" algn="ctr" rotWithShape="0">
                    <a:srgbClr val="000000">
                      <a:alpha val="0"/>
                    </a:srgbClr>
                  </a:outerShdw>
                </a:effectLst>
                <a:latin typeface="Euclid" panose="02020503060505020303" pitchFamily="18" charset="77"/>
                <a:ea typeface="DejaVu Sans"/>
              </a:rPr>
              <a:t>+ Theory and Advanced Coatings facility EPOC</a:t>
            </a:r>
            <a:endParaRPr lang="en-GB" sz="1400" b="0" strike="noStrike" spc="-1" dirty="0">
              <a:solidFill>
                <a:schemeClr val="tx1">
                  <a:lumMod val="50000"/>
                  <a:lumOff val="50000"/>
                </a:schemeClr>
              </a:solidFill>
              <a:effectLst>
                <a:outerShdw blurRad="50800" dist="50800" dir="5400000" algn="ctr" rotWithShape="0">
                  <a:srgbClr val="000000">
                    <a:alpha val="0"/>
                  </a:srgbClr>
                </a:outerShdw>
              </a:effectLst>
              <a:latin typeface="Euclid" panose="02020503060505020303" pitchFamily="18" charset="77"/>
            </a:endParaRPr>
          </a:p>
        </p:txBody>
      </p:sp>
      <p:sp>
        <p:nvSpPr>
          <p:cNvPr id="22" name="Date Placeholder 21">
            <a:extLst>
              <a:ext uri="{FF2B5EF4-FFF2-40B4-BE49-F238E27FC236}">
                <a16:creationId xmlns:a16="http://schemas.microsoft.com/office/drawing/2014/main" id="{E493551F-55E4-F980-BF93-8F722FBD40E3}"/>
              </a:ext>
            </a:extLst>
          </p:cNvPr>
          <p:cNvSpPr>
            <a:spLocks noGrp="1"/>
          </p:cNvSpPr>
          <p:nvPr>
            <p:ph type="dt" sz="half" idx="10"/>
          </p:nvPr>
        </p:nvSpPr>
        <p:spPr/>
        <p:txBody>
          <a:bodyPr/>
          <a:lstStyle/>
          <a:p>
            <a:r>
              <a:rPr lang="en-GB"/>
              <a:t>13-Jun-2025</a:t>
            </a:r>
          </a:p>
        </p:txBody>
      </p:sp>
      <p:sp>
        <p:nvSpPr>
          <p:cNvPr id="23" name="Footer Placeholder 22">
            <a:extLst>
              <a:ext uri="{FF2B5EF4-FFF2-40B4-BE49-F238E27FC236}">
                <a16:creationId xmlns:a16="http://schemas.microsoft.com/office/drawing/2014/main" id="{DAE81B68-9002-760E-E21C-DEB73BC2C55A}"/>
              </a:ext>
            </a:extLst>
          </p:cNvPr>
          <p:cNvSpPr>
            <a:spLocks noGrp="1"/>
          </p:cNvSpPr>
          <p:nvPr>
            <p:ph type="ftr" sz="quarter" idx="11"/>
          </p:nvPr>
        </p:nvSpPr>
        <p:spPr/>
        <p:txBody>
          <a:bodyPr/>
          <a:lstStyle/>
          <a:p>
            <a:r>
              <a:rPr lang="en-GB"/>
              <a:t>Ruben Saakyan (UCL), QTFP. </a:t>
            </a:r>
          </a:p>
        </p:txBody>
      </p:sp>
      <p:pic>
        <p:nvPicPr>
          <p:cNvPr id="5" name="Picture 14_5">
            <a:extLst>
              <a:ext uri="{FF2B5EF4-FFF2-40B4-BE49-F238E27FC236}">
                <a16:creationId xmlns:a16="http://schemas.microsoft.com/office/drawing/2014/main" id="{49965C60-5B40-8FD2-4185-722735ACBA43}"/>
              </a:ext>
            </a:extLst>
          </p:cNvPr>
          <p:cNvPicPr/>
          <p:nvPr/>
        </p:nvPicPr>
        <p:blipFill>
          <a:blip r:embed="rId11"/>
          <a:stretch/>
        </p:blipFill>
        <p:spPr>
          <a:xfrm>
            <a:off x="9020810" y="2562264"/>
            <a:ext cx="2466135" cy="1659151"/>
          </a:xfrm>
          <a:prstGeom prst="rect">
            <a:avLst/>
          </a:prstGeom>
          <a:ln>
            <a:noFill/>
          </a:ln>
        </p:spPr>
      </p:pic>
      <p:pic>
        <p:nvPicPr>
          <p:cNvPr id="7" name="Picture 4">
            <a:extLst>
              <a:ext uri="{FF2B5EF4-FFF2-40B4-BE49-F238E27FC236}">
                <a16:creationId xmlns:a16="http://schemas.microsoft.com/office/drawing/2014/main" id="{D034CC7A-2303-7262-A76E-ED76D9A2F0C0}"/>
              </a:ext>
            </a:extLst>
          </p:cNvPr>
          <p:cNvPicPr/>
          <p:nvPr/>
        </p:nvPicPr>
        <p:blipFill>
          <a:blip r:embed="rId12"/>
          <a:stretch/>
        </p:blipFill>
        <p:spPr>
          <a:xfrm>
            <a:off x="9094674" y="4426995"/>
            <a:ext cx="2563468" cy="1659151"/>
          </a:xfrm>
          <a:prstGeom prst="rect">
            <a:avLst/>
          </a:prstGeom>
          <a:ln>
            <a:noFill/>
          </a:ln>
        </p:spPr>
      </p:pic>
      <p:pic>
        <p:nvPicPr>
          <p:cNvPr id="24" name="Picture 20_0" descr="A person wearing goggles and gloves&#10;&#10;Description automatically generated">
            <a:extLst>
              <a:ext uri="{FF2B5EF4-FFF2-40B4-BE49-F238E27FC236}">
                <a16:creationId xmlns:a16="http://schemas.microsoft.com/office/drawing/2014/main" id="{13DAB7AD-BF86-7C83-A8DE-6EB7D3739B24}"/>
              </a:ext>
            </a:extLst>
          </p:cNvPr>
          <p:cNvPicPr/>
          <p:nvPr/>
        </p:nvPicPr>
        <p:blipFill>
          <a:blip r:embed="rId13"/>
          <a:srcRect t="2040" r="7572" b="3149"/>
          <a:stretch/>
        </p:blipFill>
        <p:spPr>
          <a:xfrm rot="5400000">
            <a:off x="2984032" y="4102447"/>
            <a:ext cx="2338701" cy="1498577"/>
          </a:xfrm>
          <a:prstGeom prst="rect">
            <a:avLst/>
          </a:prstGeom>
          <a:ln>
            <a:noFill/>
          </a:ln>
        </p:spPr>
      </p:pic>
      <p:pic>
        <p:nvPicPr>
          <p:cNvPr id="25" name="Picture 24">
            <a:extLst>
              <a:ext uri="{FF2B5EF4-FFF2-40B4-BE49-F238E27FC236}">
                <a16:creationId xmlns:a16="http://schemas.microsoft.com/office/drawing/2014/main" id="{C6175B87-C158-4AC3-EA3C-70DD5EBA99C0}"/>
              </a:ext>
            </a:extLst>
          </p:cNvPr>
          <p:cNvPicPr/>
          <p:nvPr/>
        </p:nvPicPr>
        <p:blipFill>
          <a:blip r:embed="rId14"/>
          <a:stretch/>
        </p:blipFill>
        <p:spPr>
          <a:xfrm>
            <a:off x="3903237" y="2573722"/>
            <a:ext cx="4618430" cy="941031"/>
          </a:xfrm>
          <a:prstGeom prst="rect">
            <a:avLst/>
          </a:prstGeom>
          <a:ln>
            <a:noFill/>
          </a:ln>
        </p:spPr>
      </p:pic>
      <p:pic>
        <p:nvPicPr>
          <p:cNvPr id="26" name="Picture 25">
            <a:extLst>
              <a:ext uri="{FF2B5EF4-FFF2-40B4-BE49-F238E27FC236}">
                <a16:creationId xmlns:a16="http://schemas.microsoft.com/office/drawing/2014/main" id="{62912601-D0B7-8925-7114-7A623BF209E5}"/>
              </a:ext>
            </a:extLst>
          </p:cNvPr>
          <p:cNvPicPr/>
          <p:nvPr/>
        </p:nvPicPr>
        <p:blipFill>
          <a:blip r:embed="rId15"/>
          <a:stretch/>
        </p:blipFill>
        <p:spPr>
          <a:xfrm>
            <a:off x="5332291" y="3492831"/>
            <a:ext cx="2784329" cy="2717807"/>
          </a:xfrm>
          <a:prstGeom prst="rect">
            <a:avLst/>
          </a:prstGeom>
          <a:ln>
            <a:noFill/>
          </a:ln>
        </p:spPr>
      </p:pic>
      <p:sp>
        <p:nvSpPr>
          <p:cNvPr id="27" name="CustomShape 5">
            <a:extLst>
              <a:ext uri="{FF2B5EF4-FFF2-40B4-BE49-F238E27FC236}">
                <a16:creationId xmlns:a16="http://schemas.microsoft.com/office/drawing/2014/main" id="{5DE90674-C7BE-5B61-FC2F-25FFF60390B3}"/>
              </a:ext>
            </a:extLst>
          </p:cNvPr>
          <p:cNvSpPr/>
          <p:nvPr/>
        </p:nvSpPr>
        <p:spPr>
          <a:xfrm>
            <a:off x="4011428" y="1962864"/>
            <a:ext cx="4776480" cy="599400"/>
          </a:xfrm>
          <a:prstGeom prst="rect">
            <a:avLst/>
          </a:prstGeom>
          <a:ln/>
        </p:spPr>
        <p:style>
          <a:lnRef idx="2">
            <a:schemeClr val="dk1"/>
          </a:lnRef>
          <a:fillRef idx="1">
            <a:schemeClr val="lt1"/>
          </a:fillRef>
          <a:effectRef idx="0">
            <a:schemeClr val="dk1"/>
          </a:effectRef>
          <a:fontRef idx="minor">
            <a:schemeClr val="dk1"/>
          </a:fontRef>
        </p:style>
        <p:txBody>
          <a:bodyPr lIns="90000" tIns="45000" rIns="90000" bIns="45000">
            <a:noAutofit/>
          </a:bodyPr>
          <a:lstStyle/>
          <a:p>
            <a:pPr>
              <a:lnSpc>
                <a:spcPct val="100000"/>
              </a:lnSpc>
            </a:pPr>
            <a:r>
              <a:rPr lang="en-GB" sz="1600" b="0" strike="noStrike" spc="-1" dirty="0">
                <a:latin typeface="Euclid" panose="02020503060505020303" pitchFamily="18" charset="77"/>
                <a:ea typeface="DejaVu Sans"/>
              </a:rPr>
              <a:t>ALPS II at DESY: </a:t>
            </a:r>
          </a:p>
          <a:p>
            <a:pPr>
              <a:lnSpc>
                <a:spcPct val="100000"/>
              </a:lnSpc>
            </a:pPr>
            <a:r>
              <a:rPr lang="en-GB" sz="1600" spc="-1" dirty="0">
                <a:latin typeface="Euclid" panose="02020503060505020303" pitchFamily="18" charset="77"/>
                <a:ea typeface="DejaVu Sans"/>
              </a:rPr>
              <a:t>A</a:t>
            </a:r>
            <a:r>
              <a:rPr lang="en-GB" sz="1600" b="0" strike="noStrike" spc="-1" dirty="0">
                <a:latin typeface="Euclid" panose="02020503060505020303" pitchFamily="18" charset="77"/>
                <a:ea typeface="DejaVu Sans"/>
              </a:rPr>
              <a:t> novel TES single photon detector </a:t>
            </a:r>
            <a:endParaRPr lang="en-GB" sz="1600" b="0" strike="noStrike" spc="-1" dirty="0">
              <a:latin typeface="Euclid" panose="02020503060505020303" pitchFamily="18" charset="77"/>
            </a:endParaRPr>
          </a:p>
        </p:txBody>
      </p:sp>
      <p:sp>
        <p:nvSpPr>
          <p:cNvPr id="28" name="CustomShape 3">
            <a:extLst>
              <a:ext uri="{FF2B5EF4-FFF2-40B4-BE49-F238E27FC236}">
                <a16:creationId xmlns:a16="http://schemas.microsoft.com/office/drawing/2014/main" id="{3C740A6F-6934-FAC7-B691-01CE11D0162B}"/>
              </a:ext>
            </a:extLst>
          </p:cNvPr>
          <p:cNvSpPr/>
          <p:nvPr/>
        </p:nvSpPr>
        <p:spPr>
          <a:xfrm>
            <a:off x="8787908" y="1368000"/>
            <a:ext cx="3177000" cy="810836"/>
          </a:xfrm>
          <a:prstGeom prst="rect">
            <a:avLst/>
          </a:prstGeom>
          <a:ln/>
        </p:spPr>
        <p:style>
          <a:lnRef idx="2">
            <a:schemeClr val="dk1"/>
          </a:lnRef>
          <a:fillRef idx="1">
            <a:schemeClr val="lt1"/>
          </a:fillRef>
          <a:effectRef idx="0">
            <a:schemeClr val="dk1"/>
          </a:effectRef>
          <a:fontRef idx="minor">
            <a:schemeClr val="dk1"/>
          </a:fontRef>
        </p:style>
        <p:txBody>
          <a:bodyPr lIns="90000" tIns="45000" rIns="90000" bIns="45000">
            <a:noAutofit/>
          </a:bodyPr>
          <a:lstStyle/>
          <a:p>
            <a:pPr>
              <a:lnSpc>
                <a:spcPct val="100000"/>
              </a:lnSpc>
            </a:pPr>
            <a:r>
              <a:rPr lang="en-GB" sz="1400" b="0" strike="noStrike" spc="-1" dirty="0">
                <a:latin typeface="Euclid" panose="02020503060505020303" pitchFamily="18" charset="77"/>
                <a:ea typeface="DejaVu Sans"/>
              </a:rPr>
              <a:t>LIDA: an axion </a:t>
            </a:r>
            <a:r>
              <a:rPr lang="en-GB" sz="1400" b="0" strike="noStrike" spc="-1" dirty="0" err="1">
                <a:latin typeface="Euclid" panose="02020503060505020303" pitchFamily="18" charset="77"/>
                <a:ea typeface="DejaVu Sans"/>
              </a:rPr>
              <a:t>haloscope</a:t>
            </a:r>
            <a:r>
              <a:rPr lang="en-GB" sz="1400" b="0" strike="noStrike" spc="-1" dirty="0">
                <a:latin typeface="Euclid" panose="02020503060505020303" pitchFamily="18" charset="77"/>
                <a:ea typeface="DejaVu Sans"/>
              </a:rPr>
              <a:t> interferometer using squeezed states of light</a:t>
            </a:r>
            <a:endParaRPr lang="en-GB" sz="1400" b="0" strike="noStrike" spc="-1" dirty="0">
              <a:latin typeface="Euclid" panose="02020503060505020303" pitchFamily="18" charset="77"/>
            </a:endParaRPr>
          </a:p>
        </p:txBody>
      </p:sp>
      <p:sp>
        <p:nvSpPr>
          <p:cNvPr id="30" name="TextBox 29">
            <a:extLst>
              <a:ext uri="{FF2B5EF4-FFF2-40B4-BE49-F238E27FC236}">
                <a16:creationId xmlns:a16="http://schemas.microsoft.com/office/drawing/2014/main" id="{819EA0D4-6190-D262-DEEE-92F507BE4E56}"/>
              </a:ext>
            </a:extLst>
          </p:cNvPr>
          <p:cNvSpPr txBox="1"/>
          <p:nvPr/>
        </p:nvSpPr>
        <p:spPr>
          <a:xfrm>
            <a:off x="10195375" y="590766"/>
            <a:ext cx="1329788" cy="276999"/>
          </a:xfrm>
          <a:prstGeom prst="rect">
            <a:avLst/>
          </a:prstGeom>
          <a:noFill/>
        </p:spPr>
        <p:txBody>
          <a:bodyPr wrap="none" rtlCol="0">
            <a:spAutoFit/>
          </a:bodyPr>
          <a:lstStyle/>
          <a:p>
            <a:r>
              <a:rPr lang="en-GB" sz="1200" i="1" dirty="0">
                <a:latin typeface="Euclid" panose="02020503060505020303" pitchFamily="18" charset="77"/>
              </a:rPr>
              <a:t>Credit: H. Grote </a:t>
            </a:r>
          </a:p>
        </p:txBody>
      </p:sp>
    </p:spTree>
    <p:extLst>
      <p:ext uri="{BB962C8B-B14F-4D97-AF65-F5344CB8AC3E}">
        <p14:creationId xmlns:p14="http://schemas.microsoft.com/office/powerpoint/2010/main" val="1165231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806844-1F2C-F08D-027E-921E61DFA8D7}"/>
              </a:ext>
            </a:extLst>
          </p:cNvPr>
          <p:cNvSpPr>
            <a:spLocks noGrp="1"/>
          </p:cNvSpPr>
          <p:nvPr>
            <p:ph type="sldNum" sz="quarter" idx="12"/>
          </p:nvPr>
        </p:nvSpPr>
        <p:spPr/>
        <p:txBody>
          <a:bodyPr/>
          <a:lstStyle/>
          <a:p>
            <a:fld id="{4C0069D2-F66F-1644-8D4D-AE95EE0B75EA}" type="slidenum">
              <a:rPr lang="en-GB" smtClean="0"/>
              <a:t>12</a:t>
            </a:fld>
            <a:endParaRPr lang="en-GB"/>
          </a:p>
        </p:txBody>
      </p:sp>
      <p:pic>
        <p:nvPicPr>
          <p:cNvPr id="3" name="Picture 2">
            <a:extLst>
              <a:ext uri="{FF2B5EF4-FFF2-40B4-BE49-F238E27FC236}">
                <a16:creationId xmlns:a16="http://schemas.microsoft.com/office/drawing/2014/main" id="{F3D7E88E-DF4F-BB1E-BB8D-AD971A264B09}"/>
              </a:ext>
            </a:extLst>
          </p:cNvPr>
          <p:cNvPicPr/>
          <p:nvPr/>
        </p:nvPicPr>
        <p:blipFill>
          <a:blip r:embed="rId3"/>
          <a:stretch/>
        </p:blipFill>
        <p:spPr>
          <a:xfrm>
            <a:off x="0" y="0"/>
            <a:ext cx="1667160" cy="492120"/>
          </a:xfrm>
          <a:prstGeom prst="rect">
            <a:avLst/>
          </a:prstGeom>
          <a:ln>
            <a:noFill/>
          </a:ln>
        </p:spPr>
      </p:pic>
      <p:sp>
        <p:nvSpPr>
          <p:cNvPr id="5" name="CustomShape 1">
            <a:extLst>
              <a:ext uri="{FF2B5EF4-FFF2-40B4-BE49-F238E27FC236}">
                <a16:creationId xmlns:a16="http://schemas.microsoft.com/office/drawing/2014/main" id="{88D8C1E9-DC3A-00CC-2705-3EF18C554437}"/>
              </a:ext>
            </a:extLst>
          </p:cNvPr>
          <p:cNvSpPr/>
          <p:nvPr/>
        </p:nvSpPr>
        <p:spPr>
          <a:xfrm>
            <a:off x="0" y="747284"/>
            <a:ext cx="2843939" cy="577821"/>
          </a:xfrm>
          <a:prstGeom prst="rect">
            <a:avLst/>
          </a:prstGeom>
          <a:ln/>
        </p:spPr>
        <p:style>
          <a:lnRef idx="2">
            <a:schemeClr val="dk1"/>
          </a:lnRef>
          <a:fillRef idx="1">
            <a:schemeClr val="lt1"/>
          </a:fillRef>
          <a:effectRef idx="0">
            <a:schemeClr val="dk1"/>
          </a:effectRef>
          <a:fontRef idx="minor">
            <a:schemeClr val="dk1"/>
          </a:fontRef>
        </p:style>
        <p:txBody>
          <a:bodyPr lIns="92160" tIns="46080" rIns="92160" bIns="46080" anchor="t">
            <a:no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strike="noStrike" spc="-1" dirty="0">
                <a:latin typeface="Euclid" panose="02020503060505020303" pitchFamily="18" charset="77"/>
                <a:ea typeface="DejaVu Sans"/>
              </a:rPr>
              <a:t>QUEST: </a:t>
            </a:r>
            <a:r>
              <a:rPr lang="en-GB" sz="1400" b="0" strike="noStrike" spc="-1" dirty="0" err="1">
                <a:latin typeface="Euclid" panose="02020503060505020303" pitchFamily="18" charset="77"/>
                <a:ea typeface="DejaVu Sans"/>
              </a:rPr>
              <a:t>QUantum</a:t>
            </a:r>
            <a:r>
              <a:rPr lang="en-GB" sz="1400" b="0" strike="noStrike" spc="-1" dirty="0">
                <a:latin typeface="Euclid" panose="02020503060505020303" pitchFamily="18" charset="77"/>
                <a:ea typeface="DejaVu Sans"/>
              </a:rPr>
              <a:t>-Enhanced Space-Time experiment</a:t>
            </a:r>
            <a:endParaRPr lang="en-GB" sz="1400" b="0" strike="noStrike" spc="-1" dirty="0">
              <a:latin typeface="Euclid" panose="02020503060505020303" pitchFamily="18" charset="77"/>
            </a:endParaRPr>
          </a:p>
        </p:txBody>
      </p:sp>
      <p:pic>
        <p:nvPicPr>
          <p:cNvPr id="7" name="Picture 6">
            <a:extLst>
              <a:ext uri="{FF2B5EF4-FFF2-40B4-BE49-F238E27FC236}">
                <a16:creationId xmlns:a16="http://schemas.microsoft.com/office/drawing/2014/main" id="{AECD45D4-24DC-26CD-333C-5C518142E946}"/>
              </a:ext>
            </a:extLst>
          </p:cNvPr>
          <p:cNvPicPr/>
          <p:nvPr/>
        </p:nvPicPr>
        <p:blipFill>
          <a:blip r:embed="rId4"/>
          <a:stretch/>
        </p:blipFill>
        <p:spPr>
          <a:xfrm>
            <a:off x="20196" y="1379375"/>
            <a:ext cx="2898458" cy="2063675"/>
          </a:xfrm>
          <a:prstGeom prst="rect">
            <a:avLst/>
          </a:prstGeom>
          <a:ln>
            <a:noFill/>
          </a:ln>
        </p:spPr>
      </p:pic>
      <p:sp>
        <p:nvSpPr>
          <p:cNvPr id="6" name="Line 7">
            <a:extLst>
              <a:ext uri="{FF2B5EF4-FFF2-40B4-BE49-F238E27FC236}">
                <a16:creationId xmlns:a16="http://schemas.microsoft.com/office/drawing/2014/main" id="{C8C2B731-1247-527D-2FAF-1A8AA55A6405}"/>
              </a:ext>
            </a:extLst>
          </p:cNvPr>
          <p:cNvSpPr/>
          <p:nvPr/>
        </p:nvSpPr>
        <p:spPr>
          <a:xfrm flipH="1" flipV="1">
            <a:off x="2199473" y="2843115"/>
            <a:ext cx="1077709" cy="704520"/>
          </a:xfrm>
          <a:prstGeom prst="line">
            <a:avLst/>
          </a:prstGeom>
          <a:ln w="29160">
            <a:solidFill>
              <a:schemeClr val="accent5">
                <a:lumMod val="40000"/>
                <a:lumOff val="60000"/>
              </a:schemeClr>
            </a:solidFill>
            <a:round/>
            <a:tailEnd type="triangle" w="med" len="med"/>
          </a:ln>
        </p:spPr>
        <p:style>
          <a:lnRef idx="0">
            <a:scrgbClr r="0" g="0" b="0"/>
          </a:lnRef>
          <a:fillRef idx="0">
            <a:scrgbClr r="0" g="0" b="0"/>
          </a:fillRef>
          <a:effectRef idx="0">
            <a:scrgbClr r="0" g="0" b="0"/>
          </a:effectRef>
          <a:fontRef idx="minor"/>
        </p:style>
        <p:txBody>
          <a:bodyPr/>
          <a:lstStyle/>
          <a:p>
            <a:endParaRPr lang="en-GB"/>
          </a:p>
        </p:txBody>
      </p:sp>
      <p:sp>
        <p:nvSpPr>
          <p:cNvPr id="8" name="CustomShape 2">
            <a:extLst>
              <a:ext uri="{FF2B5EF4-FFF2-40B4-BE49-F238E27FC236}">
                <a16:creationId xmlns:a16="http://schemas.microsoft.com/office/drawing/2014/main" id="{C77C8836-A83C-53B0-CB12-6FB59CA6C062}"/>
              </a:ext>
            </a:extLst>
          </p:cNvPr>
          <p:cNvSpPr/>
          <p:nvPr/>
        </p:nvSpPr>
        <p:spPr>
          <a:xfrm>
            <a:off x="2970207" y="1631933"/>
            <a:ext cx="2606029" cy="1484726"/>
          </a:xfrm>
          <a:prstGeom prst="rect">
            <a:avLst/>
          </a:prstGeom>
          <a:noFill/>
          <a:ln>
            <a:noFill/>
          </a:ln>
        </p:spPr>
        <p:style>
          <a:lnRef idx="0">
            <a:scrgbClr r="0" g="0" b="0"/>
          </a:lnRef>
          <a:fillRef idx="0">
            <a:scrgbClr r="0" g="0" b="0"/>
          </a:fillRef>
          <a:effectRef idx="0">
            <a:scrgbClr r="0" g="0" b="0"/>
          </a:effectRef>
          <a:fontRef idx="minor"/>
        </p:style>
        <p:txBody>
          <a:bodyPr lIns="92160" tIns="46080" rIns="92160" bIns="46080">
            <a:normAutofit fontScale="92500" lnSpcReduction="20000"/>
          </a:bodyPr>
          <a:lstStyle/>
          <a:p>
            <a:pPr>
              <a:lnSpc>
                <a:spcPct val="100000"/>
              </a:lnSpc>
              <a:spcBef>
                <a:spcPts val="598"/>
              </a:spcBef>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0" strike="noStrike" spc="-1" dirty="0">
              <a:latin typeface="Euclid" panose="02020503060505020303" pitchFamily="18" charset="77"/>
            </a:endParaRPr>
          </a:p>
          <a:p>
            <a:pPr marL="216000" indent="-215280">
              <a:lnSpc>
                <a:spcPct val="100000"/>
              </a:lnSpc>
              <a:spcBef>
                <a:spcPts val="598"/>
              </a:spcBef>
              <a:buClr>
                <a:srgbClr val="FFFFFF"/>
              </a:buClr>
              <a:buSzPct val="45000"/>
              <a:buFont typeface="Wingdings" charset="2"/>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strike="noStrike" spc="-1" dirty="0">
                <a:latin typeface="Euclid" panose="02020503060505020303" pitchFamily="18" charset="77"/>
                <a:ea typeface="DejaVu Sans"/>
              </a:rPr>
              <a:t>World’s only table-top co-located interferometer </a:t>
            </a:r>
            <a:endParaRPr lang="en-GB" sz="1400" spc="-1" dirty="0">
              <a:latin typeface="Euclid" panose="02020503060505020303" pitchFamily="18" charset="77"/>
              <a:ea typeface="DejaVu Sans"/>
            </a:endParaRPr>
          </a:p>
          <a:p>
            <a:pPr marL="216000" indent="-215280">
              <a:lnSpc>
                <a:spcPct val="100000"/>
              </a:lnSpc>
              <a:spcBef>
                <a:spcPts val="598"/>
              </a:spcBef>
              <a:buClr>
                <a:srgbClr val="FFFFFF"/>
              </a:buClr>
              <a:buSzPct val="45000"/>
              <a:buFont typeface="Wingdings" charset="2"/>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strike="noStrike" spc="-1" dirty="0">
                <a:latin typeface="Euclid" panose="02020503060505020303" pitchFamily="18" charset="77"/>
                <a:ea typeface="DejaVu Sans"/>
              </a:rPr>
              <a:t>Main science target is quantum gravity, but also sensitive to dark matter and VHF gravitational waves</a:t>
            </a:r>
            <a:endParaRPr lang="en-GB" sz="1400" b="0" strike="noStrike" spc="-1" dirty="0">
              <a:latin typeface="Euclid" panose="02020503060505020303" pitchFamily="18" charset="77"/>
            </a:endParaRPr>
          </a:p>
          <a:p>
            <a:pPr>
              <a:lnSpc>
                <a:spcPct val="100000"/>
              </a:lnSpc>
              <a:spcBef>
                <a:spcPts val="598"/>
              </a:spcBef>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0" strike="noStrike" spc="-1" dirty="0">
              <a:latin typeface="Euclid" panose="02020503060505020303" pitchFamily="18" charset="77"/>
            </a:endParaRPr>
          </a:p>
        </p:txBody>
      </p:sp>
      <p:sp>
        <p:nvSpPr>
          <p:cNvPr id="9" name="CustomShape 8">
            <a:extLst>
              <a:ext uri="{FF2B5EF4-FFF2-40B4-BE49-F238E27FC236}">
                <a16:creationId xmlns:a16="http://schemas.microsoft.com/office/drawing/2014/main" id="{525F07C4-EA6A-749F-F4F7-9895ED55114A}"/>
              </a:ext>
            </a:extLst>
          </p:cNvPr>
          <p:cNvSpPr/>
          <p:nvPr/>
        </p:nvSpPr>
        <p:spPr>
          <a:xfrm>
            <a:off x="3056517" y="3498438"/>
            <a:ext cx="2435400" cy="344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GB" sz="1400" b="0" strike="noStrike" spc="-1" dirty="0">
                <a:solidFill>
                  <a:schemeClr val="accent5">
                    <a:lumMod val="60000"/>
                    <a:lumOff val="40000"/>
                  </a:schemeClr>
                </a:solidFill>
                <a:latin typeface="Euclid" panose="02020503060505020303" pitchFamily="18" charset="77"/>
                <a:ea typeface="DejaVu Sans"/>
              </a:rPr>
              <a:t>Squeezed light source</a:t>
            </a:r>
            <a:endParaRPr lang="en-GB" sz="1400" b="0" strike="noStrike" spc="-1" dirty="0">
              <a:solidFill>
                <a:schemeClr val="accent5">
                  <a:lumMod val="60000"/>
                  <a:lumOff val="40000"/>
                </a:schemeClr>
              </a:solidFill>
              <a:latin typeface="Euclid" panose="02020503060505020303" pitchFamily="18" charset="77"/>
            </a:endParaRPr>
          </a:p>
        </p:txBody>
      </p:sp>
      <p:pic>
        <p:nvPicPr>
          <p:cNvPr id="10" name="Picture 9">
            <a:extLst>
              <a:ext uri="{FF2B5EF4-FFF2-40B4-BE49-F238E27FC236}">
                <a16:creationId xmlns:a16="http://schemas.microsoft.com/office/drawing/2014/main" id="{BF3A66E5-BAD3-6EEB-D39D-63DF39ADDB05}"/>
              </a:ext>
            </a:extLst>
          </p:cNvPr>
          <p:cNvPicPr/>
          <p:nvPr/>
        </p:nvPicPr>
        <p:blipFill>
          <a:blip r:embed="rId5"/>
          <a:stretch/>
        </p:blipFill>
        <p:spPr>
          <a:xfrm>
            <a:off x="20196" y="3670698"/>
            <a:ext cx="3167280" cy="1970280"/>
          </a:xfrm>
          <a:prstGeom prst="rect">
            <a:avLst/>
          </a:prstGeom>
          <a:ln>
            <a:noFill/>
          </a:ln>
        </p:spPr>
      </p:pic>
      <p:sp>
        <p:nvSpPr>
          <p:cNvPr id="11" name="CustomShape 6">
            <a:extLst>
              <a:ext uri="{FF2B5EF4-FFF2-40B4-BE49-F238E27FC236}">
                <a16:creationId xmlns:a16="http://schemas.microsoft.com/office/drawing/2014/main" id="{198D131F-166B-E618-A5C2-0188F9A17C83}"/>
              </a:ext>
            </a:extLst>
          </p:cNvPr>
          <p:cNvSpPr/>
          <p:nvPr/>
        </p:nvSpPr>
        <p:spPr>
          <a:xfrm>
            <a:off x="3277182" y="3772455"/>
            <a:ext cx="1384887" cy="1704507"/>
          </a:xfrm>
          <a:prstGeom prst="rect">
            <a:avLst/>
          </a:prstGeom>
          <a:noFill/>
          <a:ln>
            <a:noFill/>
          </a:ln>
        </p:spPr>
        <p:style>
          <a:lnRef idx="0">
            <a:scrgbClr r="0" g="0" b="0"/>
          </a:lnRef>
          <a:fillRef idx="0">
            <a:scrgbClr r="0" g="0" b="0"/>
          </a:fillRef>
          <a:effectRef idx="0">
            <a:scrgbClr r="0" g="0" b="0"/>
          </a:effectRef>
          <a:fontRef idx="minor"/>
        </p:style>
        <p:txBody>
          <a:bodyPr lIns="92160" tIns="46080" rIns="92160" bIns="46080">
            <a:normAutofit fontScale="85000" lnSpcReduction="10000"/>
          </a:bodyPr>
          <a:lstStyle/>
          <a:p>
            <a:pPr>
              <a:lnSpc>
                <a:spcPct val="100000"/>
              </a:lnSpc>
              <a:spcBef>
                <a:spcPts val="598"/>
              </a:spcBef>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200" b="0" strike="noStrike" spc="-1" dirty="0">
              <a:solidFill>
                <a:schemeClr val="tx2"/>
              </a:solidFill>
              <a:latin typeface="Euclid" panose="02020503060505020303" pitchFamily="18" charset="77"/>
            </a:endParaRPr>
          </a:p>
          <a:p>
            <a:pPr marL="216000" indent="-215280">
              <a:lnSpc>
                <a:spcPct val="93000"/>
              </a:lnSpc>
              <a:spcBef>
                <a:spcPts val="598"/>
              </a:spcBef>
              <a:buClr>
                <a:srgbClr val="FFFFFF"/>
              </a:buClr>
              <a:buSzPct val="45000"/>
              <a:buFont typeface="Wingdings" charset="2"/>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spc="-1" dirty="0">
                <a:solidFill>
                  <a:schemeClr val="tx2"/>
                </a:solidFill>
                <a:latin typeface="Euclid" panose="02020503060505020303" pitchFamily="18" charset="77"/>
                <a:ea typeface="DejaVu Sans"/>
              </a:rPr>
              <a:t>M</a:t>
            </a:r>
            <a:r>
              <a:rPr lang="en-GB" sz="1200" b="0" strike="noStrike" spc="-1" dirty="0">
                <a:solidFill>
                  <a:schemeClr val="tx2"/>
                </a:solidFill>
                <a:latin typeface="Euclid" panose="02020503060505020303" pitchFamily="18" charset="77"/>
                <a:ea typeface="DejaVu Sans"/>
              </a:rPr>
              <a:t>ost stringent limits on V</a:t>
            </a:r>
            <a:r>
              <a:rPr lang="en-GB" sz="1200" spc="-1" dirty="0">
                <a:solidFill>
                  <a:schemeClr val="tx2"/>
                </a:solidFill>
                <a:latin typeface="Euclid" panose="02020503060505020303" pitchFamily="18" charset="77"/>
                <a:ea typeface="DejaVu Sans"/>
              </a:rPr>
              <a:t>HF </a:t>
            </a:r>
            <a:r>
              <a:rPr lang="en-GB" sz="1200" b="0" strike="noStrike" spc="-1" dirty="0">
                <a:solidFill>
                  <a:schemeClr val="tx2"/>
                </a:solidFill>
                <a:latin typeface="Euclid" panose="02020503060505020303" pitchFamily="18" charset="77"/>
                <a:ea typeface="DejaVu Sans"/>
              </a:rPr>
              <a:t>gravitational waves from 13 to 80 MHz</a:t>
            </a:r>
            <a:endParaRPr lang="en-GB" sz="1200" b="0" strike="noStrike" spc="-1" dirty="0">
              <a:solidFill>
                <a:schemeClr val="tx2"/>
              </a:solidFill>
              <a:latin typeface="Euclid" panose="02020503060505020303" pitchFamily="18" charset="77"/>
            </a:endParaRPr>
          </a:p>
          <a:p>
            <a:pPr marL="216000" indent="-215280">
              <a:lnSpc>
                <a:spcPct val="93000"/>
              </a:lnSpc>
              <a:spcBef>
                <a:spcPts val="598"/>
              </a:spcBef>
              <a:buClr>
                <a:srgbClr val="FFFFFF"/>
              </a:buClr>
              <a:buSzPct val="45000"/>
              <a:buFont typeface="Wingdings" charset="2"/>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b="0" strike="noStrike" spc="-1" dirty="0">
                <a:solidFill>
                  <a:schemeClr val="tx2"/>
                </a:solidFill>
                <a:latin typeface="Euclid" panose="02020503060505020303" pitchFamily="18" charset="77"/>
                <a:ea typeface="DejaVu Sans"/>
              </a:rPr>
              <a:t>Sub-shot-noise sensitivity from cross-correlation of two interferometers</a:t>
            </a:r>
            <a:endParaRPr lang="en-GB" sz="1200" b="0" strike="noStrike" spc="-1" dirty="0">
              <a:solidFill>
                <a:schemeClr val="tx2"/>
              </a:solidFill>
              <a:latin typeface="Euclid" panose="02020503060505020303" pitchFamily="18" charset="77"/>
            </a:endParaRPr>
          </a:p>
          <a:p>
            <a:pPr>
              <a:lnSpc>
                <a:spcPct val="100000"/>
              </a:lnSpc>
              <a:spcBef>
                <a:spcPts val="598"/>
              </a:spcBef>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200" b="0" strike="noStrike" spc="-1" dirty="0">
              <a:solidFill>
                <a:schemeClr val="tx2"/>
              </a:solidFill>
              <a:latin typeface="Euclid" panose="02020503060505020303" pitchFamily="18" charset="77"/>
            </a:endParaRPr>
          </a:p>
        </p:txBody>
      </p:sp>
      <p:sp>
        <p:nvSpPr>
          <p:cNvPr id="12" name="CustomShape 13">
            <a:extLst>
              <a:ext uri="{FF2B5EF4-FFF2-40B4-BE49-F238E27FC236}">
                <a16:creationId xmlns:a16="http://schemas.microsoft.com/office/drawing/2014/main" id="{6A8CD539-4AFF-9AB2-81D1-679ECFE2D3B8}"/>
              </a:ext>
            </a:extLst>
          </p:cNvPr>
          <p:cNvSpPr/>
          <p:nvPr/>
        </p:nvSpPr>
        <p:spPr>
          <a:xfrm>
            <a:off x="8060205" y="1415533"/>
            <a:ext cx="3152614" cy="393152"/>
          </a:xfrm>
          <a:prstGeom prst="rect">
            <a:avLst/>
          </a:prstGeom>
          <a:ln/>
        </p:spPr>
        <p:style>
          <a:lnRef idx="2">
            <a:schemeClr val="dk1"/>
          </a:lnRef>
          <a:fillRef idx="1">
            <a:schemeClr val="lt1"/>
          </a:fillRef>
          <a:effectRef idx="0">
            <a:schemeClr val="dk1"/>
          </a:effectRef>
          <a:fontRef idx="minor">
            <a:schemeClr val="dk1"/>
          </a:fontRef>
        </p:style>
        <p:txBody>
          <a:bodyPr lIns="92160" tIns="46080" rIns="92160" bIns="46080" anchor="b">
            <a:no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spc="-1" dirty="0">
                <a:solidFill>
                  <a:schemeClr val="tx2"/>
                </a:solidFill>
                <a:latin typeface="Euclid" panose="02020503060505020303" pitchFamily="18" charset="77"/>
                <a:ea typeface="DejaVu Sans"/>
              </a:rPr>
              <a:t> </a:t>
            </a:r>
            <a:r>
              <a:rPr lang="en-GB" sz="1400" b="0" strike="noStrike" spc="-1" dirty="0">
                <a:solidFill>
                  <a:schemeClr val="tx2"/>
                </a:solidFill>
                <a:latin typeface="Euclid" panose="02020503060505020303" pitchFamily="18" charset="77"/>
                <a:ea typeface="DejaVu Sans"/>
              </a:rPr>
              <a:t>Searches for Semi-Classical gravity</a:t>
            </a:r>
            <a:endParaRPr lang="en-GB" sz="1400" b="0" strike="noStrike" spc="-1" dirty="0">
              <a:solidFill>
                <a:schemeClr val="tx2"/>
              </a:solidFill>
              <a:latin typeface="Euclid" panose="02020503060505020303" pitchFamily="18" charset="77"/>
            </a:endParaRPr>
          </a:p>
        </p:txBody>
      </p:sp>
      <p:pic>
        <p:nvPicPr>
          <p:cNvPr id="13" name="Picture 12">
            <a:extLst>
              <a:ext uri="{FF2B5EF4-FFF2-40B4-BE49-F238E27FC236}">
                <a16:creationId xmlns:a16="http://schemas.microsoft.com/office/drawing/2014/main" id="{8705655B-0F30-C163-86E8-452DB475135D}"/>
              </a:ext>
            </a:extLst>
          </p:cNvPr>
          <p:cNvPicPr/>
          <p:nvPr/>
        </p:nvPicPr>
        <p:blipFill>
          <a:blip r:embed="rId6"/>
          <a:stretch/>
        </p:blipFill>
        <p:spPr>
          <a:xfrm>
            <a:off x="7013145" y="1946601"/>
            <a:ext cx="2226535" cy="2217142"/>
          </a:xfrm>
          <a:prstGeom prst="rect">
            <a:avLst/>
          </a:prstGeom>
          <a:ln>
            <a:noFill/>
          </a:ln>
        </p:spPr>
      </p:pic>
      <p:sp>
        <p:nvSpPr>
          <p:cNvPr id="15" name="TextBox 14">
            <a:extLst>
              <a:ext uri="{FF2B5EF4-FFF2-40B4-BE49-F238E27FC236}">
                <a16:creationId xmlns:a16="http://schemas.microsoft.com/office/drawing/2014/main" id="{0B55B043-87C9-4E3C-18FD-E5F9E36998B5}"/>
              </a:ext>
            </a:extLst>
          </p:cNvPr>
          <p:cNvSpPr txBox="1"/>
          <p:nvPr/>
        </p:nvSpPr>
        <p:spPr>
          <a:xfrm>
            <a:off x="9636512" y="2831876"/>
            <a:ext cx="2395910" cy="1646605"/>
          </a:xfrm>
          <a:prstGeom prst="rect">
            <a:avLst/>
          </a:prstGeom>
          <a:noFill/>
        </p:spPr>
        <p:txBody>
          <a:bodyPr wrap="square">
            <a:spAutoFit/>
          </a:bodyPr>
          <a:lstStyle/>
          <a:p>
            <a:pPr marL="216000" indent="-215280">
              <a:lnSpc>
                <a:spcPct val="100000"/>
              </a:lnSpc>
              <a:spcBef>
                <a:spcPts val="598"/>
              </a:spcBef>
              <a:buClr>
                <a:srgbClr val="FFFFFF"/>
              </a:buClr>
              <a:buSzPct val="45000"/>
              <a:buFont typeface="Wingdings" charset="2"/>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b="0" strike="noStrike" spc="-1" dirty="0">
                <a:solidFill>
                  <a:schemeClr val="tx2"/>
                </a:solidFill>
                <a:latin typeface="Euclid" panose="02020503060505020303" pitchFamily="18" charset="77"/>
                <a:ea typeface="DejaVu Sans"/>
              </a:rPr>
              <a:t>Motion of oscillators at their quantum limit may show deviations from the standard quantum mechanics</a:t>
            </a:r>
            <a:endParaRPr lang="en-GB" sz="1200" b="0" strike="noStrike" spc="-1" dirty="0">
              <a:solidFill>
                <a:schemeClr val="tx2"/>
              </a:solidFill>
              <a:latin typeface="Euclid" panose="02020503060505020303" pitchFamily="18" charset="77"/>
            </a:endParaRPr>
          </a:p>
          <a:p>
            <a:pPr marL="216000" indent="-215280">
              <a:lnSpc>
                <a:spcPct val="100000"/>
              </a:lnSpc>
              <a:spcBef>
                <a:spcPts val="598"/>
              </a:spcBef>
              <a:buClr>
                <a:srgbClr val="FFFFFF"/>
              </a:buClr>
              <a:buSzPct val="45000"/>
              <a:buFont typeface="Wingdings" charset="2"/>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spc="-1" dirty="0">
                <a:solidFill>
                  <a:schemeClr val="tx2"/>
                </a:solidFill>
                <a:latin typeface="Euclid" panose="02020503060505020303" pitchFamily="18" charset="77"/>
                <a:ea typeface="DejaVu Sans"/>
              </a:rPr>
              <a:t>S</a:t>
            </a:r>
            <a:r>
              <a:rPr lang="en-GB" sz="1200" b="0" strike="noStrike" spc="-1" dirty="0">
                <a:solidFill>
                  <a:schemeClr val="tx2"/>
                </a:solidFill>
                <a:latin typeface="Euclid" panose="02020503060505020303" pitchFamily="18" charset="77"/>
                <a:ea typeface="DejaVu Sans"/>
              </a:rPr>
              <a:t>tudy space-time evolution in classical spacetime with suspended cavities and a torsion balance</a:t>
            </a:r>
            <a:endParaRPr lang="en-GB" sz="1200" b="0" strike="noStrike" spc="-1" dirty="0">
              <a:solidFill>
                <a:schemeClr val="tx2"/>
              </a:solidFill>
              <a:latin typeface="Euclid" panose="02020503060505020303" pitchFamily="18" charset="77"/>
            </a:endParaRPr>
          </a:p>
        </p:txBody>
      </p:sp>
      <p:pic>
        <p:nvPicPr>
          <p:cNvPr id="16" name="Picture 15">
            <a:extLst>
              <a:ext uri="{FF2B5EF4-FFF2-40B4-BE49-F238E27FC236}">
                <a16:creationId xmlns:a16="http://schemas.microsoft.com/office/drawing/2014/main" id="{AE8FB9D6-3170-18FF-DE03-38D36CFD71BD}"/>
              </a:ext>
            </a:extLst>
          </p:cNvPr>
          <p:cNvPicPr/>
          <p:nvPr/>
        </p:nvPicPr>
        <p:blipFill>
          <a:blip r:embed="rId7"/>
          <a:stretch/>
        </p:blipFill>
        <p:spPr>
          <a:xfrm>
            <a:off x="5648332" y="4258459"/>
            <a:ext cx="4033014" cy="1797529"/>
          </a:xfrm>
          <a:prstGeom prst="rect">
            <a:avLst/>
          </a:prstGeom>
          <a:ln>
            <a:noFill/>
          </a:ln>
        </p:spPr>
      </p:pic>
      <p:sp>
        <p:nvSpPr>
          <p:cNvPr id="17" name="CustomShape 5">
            <a:extLst>
              <a:ext uri="{FF2B5EF4-FFF2-40B4-BE49-F238E27FC236}">
                <a16:creationId xmlns:a16="http://schemas.microsoft.com/office/drawing/2014/main" id="{19952AF9-CFC4-7DB6-E925-93749E6DCBF0}"/>
              </a:ext>
            </a:extLst>
          </p:cNvPr>
          <p:cNvSpPr/>
          <p:nvPr/>
        </p:nvSpPr>
        <p:spPr>
          <a:xfrm>
            <a:off x="153916" y="5914501"/>
            <a:ext cx="2297593" cy="309958"/>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strike="noStrike" spc="-1" dirty="0" err="1">
                <a:solidFill>
                  <a:schemeClr val="accent2"/>
                </a:solidFill>
                <a:latin typeface="Euclid" panose="02020503060505020303" pitchFamily="18" charset="77"/>
                <a:ea typeface="DejaVu Sans"/>
              </a:rPr>
              <a:t>ArXiv</a:t>
            </a:r>
            <a:r>
              <a:rPr lang="en-GB" sz="1400" b="0" strike="noStrike" spc="-1" dirty="0">
                <a:solidFill>
                  <a:schemeClr val="accent2"/>
                </a:solidFill>
                <a:latin typeface="Euclid" panose="02020503060505020303" pitchFamily="18" charset="77"/>
                <a:ea typeface="DejaVu Sans"/>
              </a:rPr>
              <a:t>: 2410.09175 (2024); </a:t>
            </a:r>
            <a:endParaRPr lang="en-GB" sz="1400" b="0" strike="noStrike" spc="-1" dirty="0">
              <a:solidFill>
                <a:schemeClr val="accent2"/>
              </a:solidFill>
              <a:latin typeface="Euclid" panose="02020503060505020303" pitchFamily="18" charset="77"/>
            </a:endParaRPr>
          </a:p>
        </p:txBody>
      </p:sp>
      <p:sp>
        <p:nvSpPr>
          <p:cNvPr id="18" name="CustomShape 12">
            <a:extLst>
              <a:ext uri="{FF2B5EF4-FFF2-40B4-BE49-F238E27FC236}">
                <a16:creationId xmlns:a16="http://schemas.microsoft.com/office/drawing/2014/main" id="{5F871C38-64B3-B1DD-5FB7-D5144D86F0AC}"/>
              </a:ext>
            </a:extLst>
          </p:cNvPr>
          <p:cNvSpPr/>
          <p:nvPr/>
        </p:nvSpPr>
        <p:spPr>
          <a:xfrm>
            <a:off x="3075453" y="5934752"/>
            <a:ext cx="3083760" cy="3456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60840" rIns="90000" bIns="45000">
            <a:noAutofit/>
          </a:bodyPr>
          <a:lstStyle/>
          <a:p>
            <a:pPr>
              <a:lnSpc>
                <a:spcPct val="93000"/>
              </a:lnSpc>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 pos="9434160" algn="l"/>
                <a:tab pos="9883440" algn="l"/>
                <a:tab pos="10332720" algn="l"/>
                <a:tab pos="10782000" algn="l"/>
              </a:tabLst>
            </a:pPr>
            <a:r>
              <a:rPr lang="en-GB" sz="1400" b="0" strike="noStrike" spc="-1" dirty="0">
                <a:solidFill>
                  <a:schemeClr val="accent2"/>
                </a:solidFill>
                <a:latin typeface="Euclid" panose="02020503060505020303" pitchFamily="18" charset="77"/>
                <a:ea typeface="DejaVu Sans"/>
              </a:rPr>
              <a:t>Nature 600, 424-428 (2021)</a:t>
            </a:r>
            <a:endParaRPr lang="en-GB" sz="1400" b="0" strike="noStrike" spc="-1" dirty="0">
              <a:solidFill>
                <a:schemeClr val="accent2"/>
              </a:solidFill>
              <a:latin typeface="Euclid" panose="02020503060505020303" pitchFamily="18" charset="77"/>
            </a:endParaRPr>
          </a:p>
        </p:txBody>
      </p:sp>
      <p:sp>
        <p:nvSpPr>
          <p:cNvPr id="19" name="CustomShape 11">
            <a:extLst>
              <a:ext uri="{FF2B5EF4-FFF2-40B4-BE49-F238E27FC236}">
                <a16:creationId xmlns:a16="http://schemas.microsoft.com/office/drawing/2014/main" id="{0AD26E00-CE9E-6693-451F-ABC3D200D5C7}"/>
              </a:ext>
            </a:extLst>
          </p:cNvPr>
          <p:cNvSpPr/>
          <p:nvPr/>
        </p:nvSpPr>
        <p:spPr>
          <a:xfrm>
            <a:off x="5941205" y="6131712"/>
            <a:ext cx="4453376" cy="309958"/>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i="1" strike="noStrike" spc="-1" dirty="0">
                <a:solidFill>
                  <a:schemeClr val="accent2"/>
                </a:solidFill>
                <a:latin typeface="Euclid" panose="02020503060505020303" pitchFamily="18" charset="77"/>
                <a:ea typeface="Noto Sans CJK SC"/>
              </a:rPr>
              <a:t>Sensors</a:t>
            </a:r>
            <a:r>
              <a:rPr lang="en-GB" sz="1400" b="0" strike="noStrike" spc="-1" dirty="0">
                <a:solidFill>
                  <a:schemeClr val="accent2"/>
                </a:solidFill>
                <a:latin typeface="Euclid" panose="02020503060505020303" pitchFamily="18" charset="77"/>
                <a:ea typeface="Noto Sans CJK SC"/>
              </a:rPr>
              <a:t> </a:t>
            </a:r>
            <a:r>
              <a:rPr lang="en-GB" sz="1400" b="0" i="1" strike="noStrike" spc="-1" dirty="0">
                <a:solidFill>
                  <a:schemeClr val="accent2"/>
                </a:solidFill>
                <a:latin typeface="Euclid" panose="02020503060505020303" pitchFamily="18" charset="77"/>
                <a:ea typeface="Noto Sans CJK SC"/>
              </a:rPr>
              <a:t>24</a:t>
            </a:r>
            <a:r>
              <a:rPr lang="en-GB" sz="1400" b="0" strike="noStrike" spc="-1" dirty="0">
                <a:solidFill>
                  <a:schemeClr val="accent2"/>
                </a:solidFill>
                <a:latin typeface="Euclid" panose="02020503060505020303" pitchFamily="18" charset="77"/>
                <a:ea typeface="Noto Sans CJK SC"/>
              </a:rPr>
              <a:t>(7), 2375 (2024); </a:t>
            </a:r>
            <a:r>
              <a:rPr lang="en-GB" sz="1400" b="0" strike="noStrike" spc="-1" dirty="0" err="1">
                <a:solidFill>
                  <a:schemeClr val="accent2"/>
                </a:solidFill>
                <a:latin typeface="Euclid" panose="02020503060505020303" pitchFamily="18" charset="77"/>
                <a:ea typeface="DejaVu Sans"/>
              </a:rPr>
              <a:t>ArXiv</a:t>
            </a:r>
            <a:r>
              <a:rPr lang="en-GB" sz="1400" b="0" strike="noStrike" spc="-1" dirty="0">
                <a:solidFill>
                  <a:schemeClr val="accent2"/>
                </a:solidFill>
                <a:latin typeface="Euclid" panose="02020503060505020303" pitchFamily="18" charset="77"/>
                <a:ea typeface="DejaVu Sans"/>
              </a:rPr>
              <a:t>: 2411.17817 (2024) </a:t>
            </a:r>
            <a:endParaRPr lang="en-GB" sz="1400" b="0" strike="noStrike" spc="-1" dirty="0">
              <a:solidFill>
                <a:schemeClr val="accent2"/>
              </a:solidFill>
              <a:latin typeface="Euclid" panose="02020503060505020303" pitchFamily="18" charset="77"/>
            </a:endParaRPr>
          </a:p>
        </p:txBody>
      </p:sp>
      <p:sp>
        <p:nvSpPr>
          <p:cNvPr id="21" name="Date Placeholder 20">
            <a:extLst>
              <a:ext uri="{FF2B5EF4-FFF2-40B4-BE49-F238E27FC236}">
                <a16:creationId xmlns:a16="http://schemas.microsoft.com/office/drawing/2014/main" id="{9A299F2B-B196-0389-FEAD-BD5F97A2E86E}"/>
              </a:ext>
            </a:extLst>
          </p:cNvPr>
          <p:cNvSpPr>
            <a:spLocks noGrp="1"/>
          </p:cNvSpPr>
          <p:nvPr>
            <p:ph type="dt" sz="half" idx="10"/>
          </p:nvPr>
        </p:nvSpPr>
        <p:spPr/>
        <p:txBody>
          <a:bodyPr/>
          <a:lstStyle/>
          <a:p>
            <a:r>
              <a:rPr lang="en-GB"/>
              <a:t>13-Jun-2025</a:t>
            </a:r>
          </a:p>
        </p:txBody>
      </p:sp>
      <p:sp>
        <p:nvSpPr>
          <p:cNvPr id="22" name="Footer Placeholder 21">
            <a:extLst>
              <a:ext uri="{FF2B5EF4-FFF2-40B4-BE49-F238E27FC236}">
                <a16:creationId xmlns:a16="http://schemas.microsoft.com/office/drawing/2014/main" id="{F3A08C58-F539-D386-4337-00B638E591E5}"/>
              </a:ext>
            </a:extLst>
          </p:cNvPr>
          <p:cNvSpPr>
            <a:spLocks noGrp="1"/>
          </p:cNvSpPr>
          <p:nvPr>
            <p:ph type="ftr" sz="quarter" idx="11"/>
          </p:nvPr>
        </p:nvSpPr>
        <p:spPr>
          <a:xfrm>
            <a:off x="3998466" y="6489990"/>
            <a:ext cx="4114800" cy="365125"/>
          </a:xfrm>
        </p:spPr>
        <p:txBody>
          <a:bodyPr/>
          <a:lstStyle/>
          <a:p>
            <a:r>
              <a:rPr lang="en-GB"/>
              <a:t>Ruben Saakyan (UCL), QTFP. </a:t>
            </a:r>
          </a:p>
        </p:txBody>
      </p:sp>
      <p:sp>
        <p:nvSpPr>
          <p:cNvPr id="4" name="CustomShape 3">
            <a:extLst>
              <a:ext uri="{FF2B5EF4-FFF2-40B4-BE49-F238E27FC236}">
                <a16:creationId xmlns:a16="http://schemas.microsoft.com/office/drawing/2014/main" id="{F7BAF389-0F5A-DADD-4925-BFDBA74F4832}"/>
              </a:ext>
            </a:extLst>
          </p:cNvPr>
          <p:cNvSpPr/>
          <p:nvPr/>
        </p:nvSpPr>
        <p:spPr>
          <a:xfrm>
            <a:off x="4508357" y="70504"/>
            <a:ext cx="6047280" cy="161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GB" sz="1400" b="1" strike="noStrike" spc="-1" dirty="0">
                <a:latin typeface="Euclid" panose="02020503060505020303" pitchFamily="18" charset="77"/>
                <a:ea typeface="DejaVu Sans"/>
              </a:rPr>
              <a:t>4 Projects, covering </a:t>
            </a:r>
            <a:r>
              <a:rPr lang="en-GB" sz="1400" b="1" strike="noStrike" spc="-1" dirty="0">
                <a:solidFill>
                  <a:schemeClr val="accent2"/>
                </a:solidFill>
                <a:latin typeface="Euclid" panose="02020503060505020303" pitchFamily="18" charset="77"/>
                <a:ea typeface="DejaVu Sans"/>
              </a:rPr>
              <a:t>dark matter </a:t>
            </a:r>
            <a:r>
              <a:rPr lang="en-GB" sz="1400" b="1" strike="noStrike" spc="-1" dirty="0">
                <a:latin typeface="Euclid" panose="02020503060505020303" pitchFamily="18" charset="77"/>
                <a:ea typeface="DejaVu Sans"/>
              </a:rPr>
              <a:t>and </a:t>
            </a:r>
            <a:r>
              <a:rPr lang="en-GB" sz="1400" b="1" strike="noStrike" spc="-1" dirty="0">
                <a:solidFill>
                  <a:schemeClr val="accent2"/>
                </a:solidFill>
                <a:latin typeface="Euclid" panose="02020503060505020303" pitchFamily="18" charset="77"/>
                <a:ea typeface="DejaVu Sans"/>
              </a:rPr>
              <a:t>quantum gravity</a:t>
            </a:r>
            <a:r>
              <a:rPr lang="en-GB" sz="1400" b="1" strike="noStrike" spc="-1" dirty="0">
                <a:latin typeface="Euclid" panose="02020503060505020303" pitchFamily="18" charset="77"/>
                <a:ea typeface="DejaVu Sans"/>
              </a:rPr>
              <a:t>:</a:t>
            </a:r>
            <a:endParaRPr lang="en-GB" sz="1400" b="0" strike="noStrike" spc="-1" dirty="0">
              <a:latin typeface="Euclid" panose="02020503060505020303" pitchFamily="18" charset="77"/>
            </a:endParaRPr>
          </a:p>
          <a:p>
            <a:pPr marL="216000" indent="-215280">
              <a:lnSpc>
                <a:spcPct val="100000"/>
              </a:lnSpc>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strike="noStrike" spc="-1" dirty="0">
                <a:solidFill>
                  <a:schemeClr val="tx1">
                    <a:lumMod val="50000"/>
                    <a:lumOff val="50000"/>
                  </a:schemeClr>
                </a:solidFill>
                <a:effectLst>
                  <a:outerShdw blurRad="50800" dist="50800" dir="5400000" algn="ctr" rotWithShape="0">
                    <a:srgbClr val="000000">
                      <a:alpha val="0"/>
                    </a:srgbClr>
                  </a:outerShdw>
                </a:effectLst>
                <a:latin typeface="Euclid" panose="02020503060505020303" pitchFamily="18" charset="77"/>
                <a:ea typeface="DejaVu Sans"/>
              </a:rPr>
              <a:t>Search for Axion particles with ALPS II (at DESY)</a:t>
            </a:r>
          </a:p>
          <a:p>
            <a:pPr marL="216000" indent="-215280">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strike="noStrike" spc="-1" dirty="0">
                <a:solidFill>
                  <a:schemeClr val="tx1">
                    <a:lumMod val="50000"/>
                    <a:lumOff val="50000"/>
                  </a:schemeClr>
                </a:solidFill>
                <a:effectLst>
                  <a:outerShdw blurRad="50800" dist="50800" dir="5400000" algn="ctr" rotWithShape="0">
                    <a:srgbClr val="000000">
                      <a:alpha val="0"/>
                    </a:srgbClr>
                  </a:outerShdw>
                </a:effectLst>
                <a:latin typeface="Euclid" panose="02020503060505020303" pitchFamily="18" charset="77"/>
                <a:ea typeface="DejaVu Sans"/>
              </a:rPr>
              <a:t>Search for Axion dark matter with interferometry</a:t>
            </a:r>
            <a:endParaRPr lang="en-GB" sz="1400" strike="noStrike" spc="-1" dirty="0">
              <a:solidFill>
                <a:schemeClr val="tx1">
                  <a:lumMod val="50000"/>
                  <a:lumOff val="50000"/>
                </a:schemeClr>
              </a:solidFill>
              <a:effectLst>
                <a:outerShdw blurRad="50800" dist="50800" dir="5400000" algn="ctr" rotWithShape="0">
                  <a:srgbClr val="000000">
                    <a:alpha val="0"/>
                  </a:srgbClr>
                </a:outerShdw>
              </a:effectLst>
              <a:latin typeface="Euclid" panose="02020503060505020303" pitchFamily="18" charset="77"/>
            </a:endParaRPr>
          </a:p>
          <a:p>
            <a:pPr marL="216000" indent="-215280">
              <a:lnSpc>
                <a:spcPct val="100000"/>
              </a:lnSpc>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b="1" strike="noStrike" spc="-1" dirty="0">
                <a:effectLst>
                  <a:outerShdw blurRad="50800" dist="50800" dir="5400000" algn="ctr" rotWithShape="0">
                    <a:srgbClr val="000000">
                      <a:alpha val="0"/>
                    </a:srgbClr>
                  </a:outerShdw>
                </a:effectLst>
                <a:latin typeface="Euclid" panose="02020503060505020303" pitchFamily="18" charset="77"/>
                <a:ea typeface="DejaVu Sans"/>
              </a:rPr>
              <a:t>Search for Quantum Gravity with interferometry</a:t>
            </a:r>
            <a:endParaRPr lang="en-GB" sz="1400" b="1" strike="noStrike" spc="-1" dirty="0">
              <a:effectLst>
                <a:outerShdw blurRad="50800" dist="50800" dir="5400000" algn="ctr" rotWithShape="0">
                  <a:srgbClr val="000000">
                    <a:alpha val="0"/>
                  </a:srgbClr>
                </a:outerShdw>
              </a:effectLst>
              <a:latin typeface="Euclid" panose="02020503060505020303" pitchFamily="18" charset="77"/>
            </a:endParaRPr>
          </a:p>
          <a:p>
            <a:pPr marL="216000" indent="-215280">
              <a:lnSpc>
                <a:spcPct val="100000"/>
              </a:lnSpc>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b="1" strike="noStrike" spc="-1" dirty="0">
                <a:effectLst>
                  <a:outerShdw blurRad="50800" dist="50800" dir="5400000" algn="ctr" rotWithShape="0">
                    <a:srgbClr val="000000">
                      <a:alpha val="0"/>
                    </a:srgbClr>
                  </a:outerShdw>
                </a:effectLst>
                <a:latin typeface="Euclid" panose="02020503060505020303" pitchFamily="18" charset="77"/>
                <a:ea typeface="DejaVu Sans"/>
              </a:rPr>
              <a:t>Search for semi-classical gravity with interferometry</a:t>
            </a:r>
            <a:endParaRPr lang="en-GB" sz="1400" b="1" strike="noStrike" spc="-1" dirty="0">
              <a:effectLst>
                <a:outerShdw blurRad="50800" dist="50800" dir="5400000" algn="ctr" rotWithShape="0">
                  <a:srgbClr val="000000">
                    <a:alpha val="0"/>
                  </a:srgbClr>
                </a:outerShdw>
              </a:effectLst>
              <a:latin typeface="Euclid" panose="02020503060505020303" pitchFamily="18" charset="77"/>
            </a:endParaRPr>
          </a:p>
          <a:p>
            <a:pPr marL="216000" indent="-215280">
              <a:lnSpc>
                <a:spcPct val="100000"/>
              </a:lnSpc>
              <a:buClr>
                <a:srgbClr val="FFFFFF"/>
              </a:buClr>
              <a:buSzPct val="45000"/>
              <a:buFont typeface="Wingdings" charset="2"/>
              <a:buChar char=""/>
              <a:tabLst>
                <a:tab pos="0" algn="l"/>
                <a:tab pos="448920" algn="l"/>
                <a:tab pos="898200" algn="l"/>
                <a:tab pos="1347480" algn="l"/>
                <a:tab pos="1796760" algn="l"/>
                <a:tab pos="2246040" algn="l"/>
                <a:tab pos="2695320" algn="l"/>
                <a:tab pos="3144600" algn="l"/>
                <a:tab pos="3593880" algn="l"/>
                <a:tab pos="4043160" algn="l"/>
                <a:tab pos="4492440" algn="l"/>
                <a:tab pos="4941720" algn="l"/>
                <a:tab pos="5391000" algn="l"/>
                <a:tab pos="5840280" algn="l"/>
                <a:tab pos="6289560" algn="l"/>
                <a:tab pos="6738840" algn="l"/>
                <a:tab pos="7188120" algn="l"/>
                <a:tab pos="7637400" algn="l"/>
                <a:tab pos="8086680" algn="l"/>
                <a:tab pos="8535960" algn="l"/>
                <a:tab pos="8985240" algn="l"/>
              </a:tabLst>
            </a:pPr>
            <a:r>
              <a:rPr lang="en-GB" sz="1400" b="1" strike="noStrike" spc="-1" dirty="0">
                <a:effectLst>
                  <a:outerShdw blurRad="50800" dist="50800" dir="5400000" algn="ctr" rotWithShape="0">
                    <a:srgbClr val="000000">
                      <a:alpha val="0"/>
                    </a:srgbClr>
                  </a:outerShdw>
                </a:effectLst>
                <a:latin typeface="Euclid" panose="02020503060505020303" pitchFamily="18" charset="77"/>
                <a:ea typeface="DejaVu Sans"/>
              </a:rPr>
              <a:t>+ Theory and Advanced Coatings facility EPOC</a:t>
            </a:r>
            <a:endParaRPr lang="en-GB" sz="1400" b="1" strike="noStrike" spc="-1" dirty="0">
              <a:effectLst>
                <a:outerShdw blurRad="50800" dist="50800" dir="5400000" algn="ctr" rotWithShape="0">
                  <a:srgbClr val="000000">
                    <a:alpha val="0"/>
                  </a:srgbClr>
                </a:outerShdw>
              </a:effectLst>
              <a:latin typeface="Euclid" panose="02020503060505020303" pitchFamily="18" charset="77"/>
            </a:endParaRPr>
          </a:p>
        </p:txBody>
      </p:sp>
      <p:sp>
        <p:nvSpPr>
          <p:cNvPr id="14" name="TextBox 13">
            <a:extLst>
              <a:ext uri="{FF2B5EF4-FFF2-40B4-BE49-F238E27FC236}">
                <a16:creationId xmlns:a16="http://schemas.microsoft.com/office/drawing/2014/main" id="{693D9A5C-1F5F-7C05-7301-D3CF94B45586}"/>
              </a:ext>
            </a:extLst>
          </p:cNvPr>
          <p:cNvSpPr txBox="1"/>
          <p:nvPr/>
        </p:nvSpPr>
        <p:spPr>
          <a:xfrm>
            <a:off x="10394581" y="139331"/>
            <a:ext cx="1329788" cy="276999"/>
          </a:xfrm>
          <a:prstGeom prst="rect">
            <a:avLst/>
          </a:prstGeom>
          <a:noFill/>
        </p:spPr>
        <p:txBody>
          <a:bodyPr wrap="none" rtlCol="0">
            <a:spAutoFit/>
          </a:bodyPr>
          <a:lstStyle/>
          <a:p>
            <a:r>
              <a:rPr lang="en-GB" sz="1200" i="1" dirty="0">
                <a:latin typeface="Euclid" panose="02020503060505020303" pitchFamily="18" charset="77"/>
              </a:rPr>
              <a:t>Credit: H. Grote </a:t>
            </a:r>
          </a:p>
        </p:txBody>
      </p:sp>
    </p:spTree>
    <p:extLst>
      <p:ext uri="{BB962C8B-B14F-4D97-AF65-F5344CB8AC3E}">
        <p14:creationId xmlns:p14="http://schemas.microsoft.com/office/powerpoint/2010/main" val="1386264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48B958-9FA2-B81C-CB4B-1B03BFEAA38C}"/>
              </a:ext>
            </a:extLst>
          </p:cNvPr>
          <p:cNvSpPr>
            <a:spLocks noGrp="1"/>
          </p:cNvSpPr>
          <p:nvPr>
            <p:ph type="sldNum" sz="quarter" idx="12"/>
          </p:nvPr>
        </p:nvSpPr>
        <p:spPr/>
        <p:txBody>
          <a:bodyPr/>
          <a:lstStyle/>
          <a:p>
            <a:fld id="{4C0069D2-F66F-1644-8D4D-AE95EE0B75EA}" type="slidenum">
              <a:rPr lang="en-GB" smtClean="0"/>
              <a:t>13</a:t>
            </a:fld>
            <a:endParaRPr lang="en-GB" dirty="0"/>
          </a:p>
        </p:txBody>
      </p:sp>
      <p:pic>
        <p:nvPicPr>
          <p:cNvPr id="3" name="Picture 2" descr="A screen shot of a video game&#10;&#10;Description automatically generated">
            <a:extLst>
              <a:ext uri="{FF2B5EF4-FFF2-40B4-BE49-F238E27FC236}">
                <a16:creationId xmlns:a16="http://schemas.microsoft.com/office/drawing/2014/main" id="{9DB25C8B-3BEF-E88C-86C6-16AEB2FA4D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74" y="-10003"/>
            <a:ext cx="2203328" cy="78665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4A1458E-76BC-F3B5-6F42-376658F9996F}"/>
              </a:ext>
            </a:extLst>
          </p:cNvPr>
          <p:cNvSpPr txBox="1"/>
          <p:nvPr/>
        </p:nvSpPr>
        <p:spPr>
          <a:xfrm>
            <a:off x="3043341" y="58007"/>
            <a:ext cx="6847259" cy="523220"/>
          </a:xfrm>
          <a:prstGeom prst="rect">
            <a:avLst/>
          </a:prstGeom>
          <a:noFill/>
        </p:spPr>
        <p:txBody>
          <a:bodyPr wrap="none" rtlCol="0">
            <a:spAutoFit/>
          </a:bodyPr>
          <a:lstStyle/>
          <a:p>
            <a:r>
              <a:rPr lang="en-GB" sz="2800" b="1" dirty="0">
                <a:solidFill>
                  <a:schemeClr val="accent2"/>
                </a:solidFill>
                <a:latin typeface="Euclid" panose="02020503060505020303" pitchFamily="18" charset="77"/>
              </a:rPr>
              <a:t>Q</a:t>
            </a:r>
            <a:r>
              <a:rPr lang="en-GB" sz="2800" dirty="0">
                <a:latin typeface="Euclid" panose="02020503060505020303" pitchFamily="18" charset="77"/>
              </a:rPr>
              <a:t>uantum </a:t>
            </a:r>
            <a:r>
              <a:rPr lang="en-GB" sz="2800" b="1" dirty="0">
                <a:solidFill>
                  <a:schemeClr val="accent2"/>
                </a:solidFill>
                <a:latin typeface="Euclid" panose="02020503060505020303" pitchFamily="18" charset="77"/>
              </a:rPr>
              <a:t>T</a:t>
            </a:r>
            <a:r>
              <a:rPr lang="en-GB" sz="2800" dirty="0">
                <a:latin typeface="Euclid" panose="02020503060505020303" pitchFamily="18" charset="77"/>
              </a:rPr>
              <a:t>echnologies for </a:t>
            </a:r>
            <a:r>
              <a:rPr lang="en-GB" sz="2800" b="1" dirty="0">
                <a:solidFill>
                  <a:schemeClr val="accent2"/>
                </a:solidFill>
                <a:latin typeface="Euclid" panose="02020503060505020303" pitchFamily="18" charset="77"/>
              </a:rPr>
              <a:t>N</a:t>
            </a:r>
            <a:r>
              <a:rPr lang="en-GB" sz="2800" dirty="0">
                <a:latin typeface="Euclid" panose="02020503060505020303" pitchFamily="18" charset="77"/>
              </a:rPr>
              <a:t>eutrino </a:t>
            </a:r>
            <a:r>
              <a:rPr lang="en-GB" sz="2800" b="1" dirty="0">
                <a:solidFill>
                  <a:schemeClr val="accent2"/>
                </a:solidFill>
                <a:latin typeface="Euclid" panose="02020503060505020303" pitchFamily="18" charset="77"/>
              </a:rPr>
              <a:t>M</a:t>
            </a:r>
            <a:r>
              <a:rPr lang="en-GB" sz="2800" dirty="0">
                <a:latin typeface="Euclid" panose="02020503060505020303" pitchFamily="18" charset="77"/>
              </a:rPr>
              <a:t>ass </a:t>
            </a:r>
          </a:p>
        </p:txBody>
      </p:sp>
      <p:pic>
        <p:nvPicPr>
          <p:cNvPr id="10" name="Picture 9" descr="A group of people posing for a photo&#10;&#10;AI-generated content may be incorrect.">
            <a:extLst>
              <a:ext uri="{FF2B5EF4-FFF2-40B4-BE49-F238E27FC236}">
                <a16:creationId xmlns:a16="http://schemas.microsoft.com/office/drawing/2014/main" id="{87FBDD35-A17B-1791-9B6B-641ABE090A77}"/>
              </a:ext>
            </a:extLst>
          </p:cNvPr>
          <p:cNvPicPr>
            <a:picLocks noChangeAspect="1"/>
          </p:cNvPicPr>
          <p:nvPr/>
        </p:nvPicPr>
        <p:blipFill>
          <a:blip r:embed="rId3"/>
          <a:stretch>
            <a:fillRect/>
          </a:stretch>
        </p:blipFill>
        <p:spPr>
          <a:xfrm>
            <a:off x="124236" y="1126184"/>
            <a:ext cx="3254459" cy="2440844"/>
          </a:xfrm>
          <a:prstGeom prst="rect">
            <a:avLst/>
          </a:prstGeom>
        </p:spPr>
      </p:pic>
      <p:pic>
        <p:nvPicPr>
          <p:cNvPr id="11" name="Image" descr="Image">
            <a:extLst>
              <a:ext uri="{FF2B5EF4-FFF2-40B4-BE49-F238E27FC236}">
                <a16:creationId xmlns:a16="http://schemas.microsoft.com/office/drawing/2014/main" id="{0756C5E7-CA6E-3724-384D-77B4BF5CDFD1}"/>
              </a:ext>
            </a:extLst>
          </p:cNvPr>
          <p:cNvPicPr>
            <a:picLocks noChangeAspect="1"/>
          </p:cNvPicPr>
          <p:nvPr/>
        </p:nvPicPr>
        <p:blipFill>
          <a:blip r:embed="rId4"/>
          <a:stretch>
            <a:fillRect/>
          </a:stretch>
        </p:blipFill>
        <p:spPr>
          <a:xfrm>
            <a:off x="124236" y="882951"/>
            <a:ext cx="432471" cy="432471"/>
          </a:xfrm>
          <a:prstGeom prst="rect">
            <a:avLst/>
          </a:prstGeom>
          <a:ln w="12700">
            <a:miter lim="400000"/>
          </a:ln>
        </p:spPr>
      </p:pic>
      <p:pic>
        <p:nvPicPr>
          <p:cNvPr id="12" name="Picture 2" descr="University of Oxford Logo PNG Vector (EPS) Free Download">
            <a:extLst>
              <a:ext uri="{FF2B5EF4-FFF2-40B4-BE49-F238E27FC236}">
                <a16:creationId xmlns:a16="http://schemas.microsoft.com/office/drawing/2014/main" id="{E1E440CF-C307-725A-3B06-F1E22ACF4D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099" y="882951"/>
            <a:ext cx="447862" cy="44786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Queen Mary University of London - Member of Council">
            <a:extLst>
              <a:ext uri="{FF2B5EF4-FFF2-40B4-BE49-F238E27FC236}">
                <a16:creationId xmlns:a16="http://schemas.microsoft.com/office/drawing/2014/main" id="{FA474DC3-C20A-A3DB-4FC3-B9A6769411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7638" y="810259"/>
            <a:ext cx="886625" cy="354650"/>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descr="Image">
            <a:extLst>
              <a:ext uri="{FF2B5EF4-FFF2-40B4-BE49-F238E27FC236}">
                <a16:creationId xmlns:a16="http://schemas.microsoft.com/office/drawing/2014/main" id="{209AADF6-823D-381A-6FB6-190F4E1BA15C}"/>
              </a:ext>
            </a:extLst>
          </p:cNvPr>
          <p:cNvPicPr>
            <a:picLocks noChangeAspect="1"/>
          </p:cNvPicPr>
          <p:nvPr/>
        </p:nvPicPr>
        <p:blipFill>
          <a:blip r:embed="rId7"/>
          <a:stretch>
            <a:fillRect/>
          </a:stretch>
        </p:blipFill>
        <p:spPr>
          <a:xfrm>
            <a:off x="2091940" y="899744"/>
            <a:ext cx="616047" cy="226439"/>
          </a:xfrm>
          <a:prstGeom prst="rect">
            <a:avLst/>
          </a:prstGeom>
          <a:ln w="12700">
            <a:miter lim="400000"/>
          </a:ln>
        </p:spPr>
      </p:pic>
      <p:pic>
        <p:nvPicPr>
          <p:cNvPr id="15" name="Picture 14" descr="Logo, company name&#10;&#10;Description automatically generated">
            <a:extLst>
              <a:ext uri="{FF2B5EF4-FFF2-40B4-BE49-F238E27FC236}">
                <a16:creationId xmlns:a16="http://schemas.microsoft.com/office/drawing/2014/main" id="{A8A82AAA-ABE5-6B85-6BB8-C34D9E13F297}"/>
              </a:ext>
            </a:extLst>
          </p:cNvPr>
          <p:cNvPicPr>
            <a:picLocks noChangeAspect="1"/>
          </p:cNvPicPr>
          <p:nvPr/>
        </p:nvPicPr>
        <p:blipFill>
          <a:blip r:embed="rId8"/>
          <a:stretch>
            <a:fillRect/>
          </a:stretch>
        </p:blipFill>
        <p:spPr>
          <a:xfrm>
            <a:off x="2765664" y="848984"/>
            <a:ext cx="555354" cy="312018"/>
          </a:xfrm>
          <a:prstGeom prst="rect">
            <a:avLst/>
          </a:prstGeom>
        </p:spPr>
      </p:pic>
      <p:pic>
        <p:nvPicPr>
          <p:cNvPr id="16" name="Image" descr="Image">
            <a:extLst>
              <a:ext uri="{FF2B5EF4-FFF2-40B4-BE49-F238E27FC236}">
                <a16:creationId xmlns:a16="http://schemas.microsoft.com/office/drawing/2014/main" id="{E7463A48-CCD9-B1A6-B356-1A8F0F65C785}"/>
              </a:ext>
            </a:extLst>
          </p:cNvPr>
          <p:cNvPicPr>
            <a:picLocks noChangeAspect="1"/>
          </p:cNvPicPr>
          <p:nvPr/>
        </p:nvPicPr>
        <p:blipFill>
          <a:blip r:embed="rId9"/>
          <a:stretch>
            <a:fillRect/>
          </a:stretch>
        </p:blipFill>
        <p:spPr>
          <a:xfrm>
            <a:off x="3378695" y="820361"/>
            <a:ext cx="544172" cy="341882"/>
          </a:xfrm>
          <a:prstGeom prst="rect">
            <a:avLst/>
          </a:prstGeom>
          <a:ln w="12700">
            <a:miter lim="400000"/>
          </a:ln>
        </p:spPr>
      </p:pic>
      <p:pic>
        <p:nvPicPr>
          <p:cNvPr id="17" name="Picture 16">
            <a:extLst>
              <a:ext uri="{FF2B5EF4-FFF2-40B4-BE49-F238E27FC236}">
                <a16:creationId xmlns:a16="http://schemas.microsoft.com/office/drawing/2014/main" id="{1954E211-FD71-3F89-CD80-008BD93E5AE3}"/>
              </a:ext>
            </a:extLst>
          </p:cNvPr>
          <p:cNvPicPr>
            <a:picLocks noChangeAspect="1"/>
          </p:cNvPicPr>
          <p:nvPr/>
        </p:nvPicPr>
        <p:blipFill>
          <a:blip r:embed="rId10"/>
          <a:stretch>
            <a:fillRect/>
          </a:stretch>
        </p:blipFill>
        <p:spPr>
          <a:xfrm>
            <a:off x="4948085" y="743073"/>
            <a:ext cx="1129714" cy="835858"/>
          </a:xfrm>
          <a:prstGeom prst="rect">
            <a:avLst/>
          </a:prstGeom>
        </p:spPr>
      </p:pic>
      <p:pic>
        <p:nvPicPr>
          <p:cNvPr id="18" name="Picture 17">
            <a:extLst>
              <a:ext uri="{FF2B5EF4-FFF2-40B4-BE49-F238E27FC236}">
                <a16:creationId xmlns:a16="http://schemas.microsoft.com/office/drawing/2014/main" id="{4E33AC8B-2DC4-9F53-8803-29FD3AEC6817}"/>
              </a:ext>
            </a:extLst>
          </p:cNvPr>
          <p:cNvPicPr>
            <a:picLocks noChangeAspect="1"/>
          </p:cNvPicPr>
          <p:nvPr/>
        </p:nvPicPr>
        <p:blipFill>
          <a:blip r:embed="rId11"/>
          <a:stretch>
            <a:fillRect/>
          </a:stretch>
        </p:blipFill>
        <p:spPr>
          <a:xfrm>
            <a:off x="6670145" y="793539"/>
            <a:ext cx="2103105" cy="422907"/>
          </a:xfrm>
          <a:prstGeom prst="rect">
            <a:avLst/>
          </a:prstGeom>
        </p:spPr>
      </p:pic>
      <p:pic>
        <p:nvPicPr>
          <p:cNvPr id="19" name="Picture 18">
            <a:extLst>
              <a:ext uri="{FF2B5EF4-FFF2-40B4-BE49-F238E27FC236}">
                <a16:creationId xmlns:a16="http://schemas.microsoft.com/office/drawing/2014/main" id="{DDEE1E33-A483-9960-ABB6-9A6C2AF05817}"/>
              </a:ext>
            </a:extLst>
          </p:cNvPr>
          <p:cNvPicPr>
            <a:picLocks noChangeAspect="1"/>
          </p:cNvPicPr>
          <p:nvPr/>
        </p:nvPicPr>
        <p:blipFill>
          <a:blip r:embed="rId12"/>
          <a:stretch>
            <a:fillRect/>
          </a:stretch>
        </p:blipFill>
        <p:spPr>
          <a:xfrm>
            <a:off x="8919571" y="1013975"/>
            <a:ext cx="1586715" cy="216851"/>
          </a:xfrm>
          <a:prstGeom prst="rect">
            <a:avLst/>
          </a:prstGeom>
        </p:spPr>
      </p:pic>
      <p:pic>
        <p:nvPicPr>
          <p:cNvPr id="20" name="Picture 19">
            <a:extLst>
              <a:ext uri="{FF2B5EF4-FFF2-40B4-BE49-F238E27FC236}">
                <a16:creationId xmlns:a16="http://schemas.microsoft.com/office/drawing/2014/main" id="{D3936D44-84DC-B18D-A077-11942E82A38D}"/>
              </a:ext>
            </a:extLst>
          </p:cNvPr>
          <p:cNvPicPr>
            <a:picLocks noChangeAspect="1"/>
          </p:cNvPicPr>
          <p:nvPr/>
        </p:nvPicPr>
        <p:blipFill>
          <a:blip r:embed="rId13"/>
          <a:stretch>
            <a:fillRect/>
          </a:stretch>
        </p:blipFill>
        <p:spPr>
          <a:xfrm>
            <a:off x="8778374" y="1351341"/>
            <a:ext cx="2939403" cy="2187056"/>
          </a:xfrm>
          <a:prstGeom prst="rect">
            <a:avLst/>
          </a:prstGeom>
        </p:spPr>
      </p:pic>
      <p:pic>
        <p:nvPicPr>
          <p:cNvPr id="21" name="cylotronSketch.png" descr="cylotronSketch.png">
            <a:extLst>
              <a:ext uri="{FF2B5EF4-FFF2-40B4-BE49-F238E27FC236}">
                <a16:creationId xmlns:a16="http://schemas.microsoft.com/office/drawing/2014/main" id="{BE9D94C1-274E-DDC6-8083-2C64BE49D7BB}"/>
              </a:ext>
            </a:extLst>
          </p:cNvPr>
          <p:cNvPicPr>
            <a:picLocks noChangeAspect="1"/>
          </p:cNvPicPr>
          <p:nvPr/>
        </p:nvPicPr>
        <p:blipFill>
          <a:blip r:embed="rId14"/>
          <a:stretch>
            <a:fillRect/>
          </a:stretch>
        </p:blipFill>
        <p:spPr>
          <a:xfrm>
            <a:off x="5963188" y="1528897"/>
            <a:ext cx="1291092" cy="1710249"/>
          </a:xfrm>
          <a:prstGeom prst="rect">
            <a:avLst/>
          </a:prstGeom>
          <a:ln w="12700">
            <a:miter lim="400000"/>
          </a:ln>
        </p:spPr>
      </p:pic>
      <p:pic>
        <p:nvPicPr>
          <p:cNvPr id="22" name="Picture 2" descr="Satellite Antenna Hand Drawn Outline Doodle Icon. Wireless Communication,  Broadcast Technology, Radar Concept. Vector Sketch Illustration For Print,  Web, Mobile And Infographics On White Background. Royalty Free SVG,  Cliparts, Vectors, And Stock">
            <a:extLst>
              <a:ext uri="{FF2B5EF4-FFF2-40B4-BE49-F238E27FC236}">
                <a16:creationId xmlns:a16="http://schemas.microsoft.com/office/drawing/2014/main" id="{1A77EC83-78B0-2C8D-AC18-C718DEB0225A}"/>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25590" t="19590" r="27977" b="18587"/>
          <a:stretch/>
        </p:blipFill>
        <p:spPr bwMode="auto">
          <a:xfrm>
            <a:off x="5667019" y="2052139"/>
            <a:ext cx="296169" cy="394334"/>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Satellite Antenna Hand Drawn Outline Doodle Icon. Wireless Communication,  Broadcast Technology, Radar Concept. Vector Sketch Illustration For Print,  Web, Mobile And Infographics On White Background. Royalty Free SVG,  Cliparts, Vectors, And Stock">
            <a:extLst>
              <a:ext uri="{FF2B5EF4-FFF2-40B4-BE49-F238E27FC236}">
                <a16:creationId xmlns:a16="http://schemas.microsoft.com/office/drawing/2014/main" id="{DE3DEE70-4E1F-5AC4-B915-BFCEED8FEF08}"/>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25590" t="19590" r="27977" b="18587"/>
          <a:stretch/>
        </p:blipFill>
        <p:spPr bwMode="auto">
          <a:xfrm>
            <a:off x="7342547" y="2298476"/>
            <a:ext cx="282624" cy="376300"/>
          </a:xfrm>
          <a:prstGeom prst="rect">
            <a:avLst/>
          </a:prstGeom>
          <a:noFill/>
          <a:scene3d>
            <a:camera prst="orthographicFront">
              <a:rot lat="9600000" lon="0" rev="10800000"/>
            </a:camera>
            <a:lightRig rig="threePt" dir="t"/>
          </a:scene3d>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3A23CE47-2496-A460-8C53-23A2E61A1603}"/>
              </a:ext>
            </a:extLst>
          </p:cNvPr>
          <p:cNvPicPr>
            <a:picLocks noChangeAspect="1"/>
          </p:cNvPicPr>
          <p:nvPr/>
        </p:nvPicPr>
        <p:blipFill>
          <a:blip r:embed="rId16"/>
          <a:stretch>
            <a:fillRect/>
          </a:stretch>
        </p:blipFill>
        <p:spPr>
          <a:xfrm>
            <a:off x="3776592" y="2064844"/>
            <a:ext cx="1642424" cy="457290"/>
          </a:xfrm>
          <a:prstGeom prst="rect">
            <a:avLst/>
          </a:prstGeom>
        </p:spPr>
      </p:pic>
      <p:sp>
        <p:nvSpPr>
          <p:cNvPr id="35" name="Date Placeholder 34">
            <a:extLst>
              <a:ext uri="{FF2B5EF4-FFF2-40B4-BE49-F238E27FC236}">
                <a16:creationId xmlns:a16="http://schemas.microsoft.com/office/drawing/2014/main" id="{5A3EE15F-71D8-03F6-8EAA-F34A1E8D4B09}"/>
              </a:ext>
            </a:extLst>
          </p:cNvPr>
          <p:cNvSpPr>
            <a:spLocks noGrp="1"/>
          </p:cNvSpPr>
          <p:nvPr>
            <p:ph type="dt" sz="half" idx="10"/>
          </p:nvPr>
        </p:nvSpPr>
        <p:spPr/>
        <p:txBody>
          <a:bodyPr/>
          <a:lstStyle/>
          <a:p>
            <a:r>
              <a:rPr lang="en-GB"/>
              <a:t>13-Jun-2025</a:t>
            </a:r>
          </a:p>
        </p:txBody>
      </p:sp>
      <p:sp>
        <p:nvSpPr>
          <p:cNvPr id="36" name="Footer Placeholder 35">
            <a:extLst>
              <a:ext uri="{FF2B5EF4-FFF2-40B4-BE49-F238E27FC236}">
                <a16:creationId xmlns:a16="http://schemas.microsoft.com/office/drawing/2014/main" id="{3572100F-A602-41F0-0C86-D4EC86C5E23D}"/>
              </a:ext>
            </a:extLst>
          </p:cNvPr>
          <p:cNvSpPr>
            <a:spLocks noGrp="1"/>
          </p:cNvSpPr>
          <p:nvPr>
            <p:ph type="ftr" sz="quarter" idx="11"/>
          </p:nvPr>
        </p:nvSpPr>
        <p:spPr>
          <a:xfrm>
            <a:off x="4456121" y="6411122"/>
            <a:ext cx="4114800" cy="365125"/>
          </a:xfrm>
        </p:spPr>
        <p:txBody>
          <a:bodyPr/>
          <a:lstStyle/>
          <a:p>
            <a:r>
              <a:rPr lang="en-GB" dirty="0"/>
              <a:t>Ruben Saakyan (UCL), QTFP. </a:t>
            </a:r>
          </a:p>
        </p:txBody>
      </p:sp>
      <p:pic>
        <p:nvPicPr>
          <p:cNvPr id="5" name="Picture 4">
            <a:extLst>
              <a:ext uri="{FF2B5EF4-FFF2-40B4-BE49-F238E27FC236}">
                <a16:creationId xmlns:a16="http://schemas.microsoft.com/office/drawing/2014/main" id="{D7EE642D-FA02-44FA-05DE-36B160FC7410}"/>
              </a:ext>
            </a:extLst>
          </p:cNvPr>
          <p:cNvPicPr>
            <a:picLocks noChangeAspect="1"/>
          </p:cNvPicPr>
          <p:nvPr/>
        </p:nvPicPr>
        <p:blipFill>
          <a:blip r:embed="rId17"/>
          <a:stretch>
            <a:fillRect/>
          </a:stretch>
        </p:blipFill>
        <p:spPr>
          <a:xfrm>
            <a:off x="311522" y="4535932"/>
            <a:ext cx="4814299" cy="1399204"/>
          </a:xfrm>
          <a:prstGeom prst="rect">
            <a:avLst/>
          </a:prstGeom>
        </p:spPr>
      </p:pic>
      <p:pic>
        <p:nvPicPr>
          <p:cNvPr id="6" name="Picture 5" descr="Close-up of a machine with a light inside&#10;&#10;Description automatically generated">
            <a:extLst>
              <a:ext uri="{FF2B5EF4-FFF2-40B4-BE49-F238E27FC236}">
                <a16:creationId xmlns:a16="http://schemas.microsoft.com/office/drawing/2014/main" id="{BBC69F29-DE0C-C8E8-A1B1-6B8CB36E4E65}"/>
              </a:ext>
            </a:extLst>
          </p:cNvPr>
          <p:cNvPicPr>
            <a:picLocks noChangeAspect="1"/>
          </p:cNvPicPr>
          <p:nvPr/>
        </p:nvPicPr>
        <p:blipFill>
          <a:blip r:embed="rId18"/>
          <a:stretch>
            <a:fillRect/>
          </a:stretch>
        </p:blipFill>
        <p:spPr>
          <a:xfrm>
            <a:off x="12471" y="3620507"/>
            <a:ext cx="1259255" cy="839503"/>
          </a:xfrm>
          <a:prstGeom prst="rect">
            <a:avLst/>
          </a:prstGeom>
        </p:spPr>
      </p:pic>
      <p:pic>
        <p:nvPicPr>
          <p:cNvPr id="7" name="Picture 6" descr="A machine in a room&#10;&#10;AI-generated content may be incorrect.">
            <a:extLst>
              <a:ext uri="{FF2B5EF4-FFF2-40B4-BE49-F238E27FC236}">
                <a16:creationId xmlns:a16="http://schemas.microsoft.com/office/drawing/2014/main" id="{F1988A6D-8C20-B21C-16D0-30A0B83EB0D5}"/>
              </a:ext>
            </a:extLst>
          </p:cNvPr>
          <p:cNvPicPr>
            <a:picLocks noChangeAspect="1"/>
          </p:cNvPicPr>
          <p:nvPr/>
        </p:nvPicPr>
        <p:blipFill>
          <a:blip r:embed="rId19"/>
          <a:stretch>
            <a:fillRect/>
          </a:stretch>
        </p:blipFill>
        <p:spPr>
          <a:xfrm>
            <a:off x="2034263" y="3824693"/>
            <a:ext cx="1446480" cy="635317"/>
          </a:xfrm>
          <a:prstGeom prst="rect">
            <a:avLst/>
          </a:prstGeom>
        </p:spPr>
      </p:pic>
      <p:pic>
        <p:nvPicPr>
          <p:cNvPr id="8" name="Picture 7">
            <a:extLst>
              <a:ext uri="{FF2B5EF4-FFF2-40B4-BE49-F238E27FC236}">
                <a16:creationId xmlns:a16="http://schemas.microsoft.com/office/drawing/2014/main" id="{BEF30B17-7952-CF6D-F0C5-CA8AD58C55E9}"/>
              </a:ext>
            </a:extLst>
          </p:cNvPr>
          <p:cNvPicPr>
            <a:picLocks noChangeAspect="1"/>
          </p:cNvPicPr>
          <p:nvPr/>
        </p:nvPicPr>
        <p:blipFill>
          <a:blip r:embed="rId20"/>
          <a:srcRect l="4052" t="55058" r="47653"/>
          <a:stretch/>
        </p:blipFill>
        <p:spPr>
          <a:xfrm>
            <a:off x="3922867" y="3795287"/>
            <a:ext cx="1645921" cy="638861"/>
          </a:xfrm>
          <a:prstGeom prst="rect">
            <a:avLst/>
          </a:prstGeom>
        </p:spPr>
      </p:pic>
      <p:sp>
        <p:nvSpPr>
          <p:cNvPr id="9" name="TextBox 8">
            <a:extLst>
              <a:ext uri="{FF2B5EF4-FFF2-40B4-BE49-F238E27FC236}">
                <a16:creationId xmlns:a16="http://schemas.microsoft.com/office/drawing/2014/main" id="{B7B9CF37-79C8-25AF-4C5E-01AFC582A9C6}"/>
              </a:ext>
            </a:extLst>
          </p:cNvPr>
          <p:cNvSpPr txBox="1"/>
          <p:nvPr/>
        </p:nvSpPr>
        <p:spPr>
          <a:xfrm>
            <a:off x="5963188" y="3893884"/>
            <a:ext cx="6097384" cy="203132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400" b="1" u="sng" dirty="0">
                <a:solidFill>
                  <a:schemeClr val="accent2"/>
                </a:solidFill>
                <a:latin typeface="Euclid" panose="02020503060505020303" pitchFamily="18" charset="77"/>
              </a:rPr>
              <a:t>CRESDA</a:t>
            </a:r>
            <a:r>
              <a:rPr lang="en-GB" sz="1400" dirty="0">
                <a:latin typeface="Euclid" panose="02020503060505020303" pitchFamily="18" charset="77"/>
              </a:rPr>
              <a:t>-0 (CRES Demonstrator Apparatus): </a:t>
            </a:r>
          </a:p>
          <a:p>
            <a:r>
              <a:rPr lang="en-GB" sz="1400" dirty="0">
                <a:latin typeface="Euclid" panose="02020503060505020303" pitchFamily="18" charset="77"/>
              </a:rPr>
              <a:t>from </a:t>
            </a:r>
            <a:r>
              <a:rPr lang="en-GB" sz="1400" baseline="30000" dirty="0">
                <a:latin typeface="Euclid" panose="02020503060505020303" pitchFamily="18" charset="77"/>
              </a:rPr>
              <a:t>1</a:t>
            </a:r>
            <a:r>
              <a:rPr lang="en-GB" sz="1400" dirty="0">
                <a:latin typeface="Euclid" panose="02020503060505020303" pitchFamily="18" charset="77"/>
              </a:rPr>
              <a:t>H/</a:t>
            </a:r>
            <a:r>
              <a:rPr lang="en-GB" sz="1400" baseline="30000" dirty="0">
                <a:latin typeface="Euclid" panose="02020503060505020303" pitchFamily="18" charset="77"/>
              </a:rPr>
              <a:t>2</a:t>
            </a:r>
            <a:r>
              <a:rPr lang="en-GB" sz="1400" dirty="0">
                <a:latin typeface="Euclid" panose="02020503060505020303" pitchFamily="18" charset="77"/>
              </a:rPr>
              <a:t>H to </a:t>
            </a:r>
            <a:r>
              <a:rPr lang="en-GB" sz="1400" baseline="30000" dirty="0">
                <a:latin typeface="Euclid" panose="02020503060505020303" pitchFamily="18" charset="77"/>
              </a:rPr>
              <a:t>3</a:t>
            </a:r>
            <a:r>
              <a:rPr lang="en-GB" sz="1400" dirty="0">
                <a:latin typeface="Euclid" panose="02020503060505020303" pitchFamily="18" charset="77"/>
              </a:rPr>
              <a:t>H. Demonstrating key technologies </a:t>
            </a:r>
          </a:p>
          <a:p>
            <a:endParaRPr lang="en-GB" sz="1400" dirty="0">
              <a:latin typeface="Euclid" panose="02020503060505020303" pitchFamily="18" charset="77"/>
            </a:endParaRPr>
          </a:p>
          <a:p>
            <a:pPr marL="285750" indent="-285750">
              <a:buFont typeface="Arial" panose="020B0604020202020204" pitchFamily="34" charset="0"/>
              <a:buChar char="•"/>
            </a:pPr>
            <a:r>
              <a:rPr lang="en-GB" sz="1400" dirty="0">
                <a:solidFill>
                  <a:srgbClr val="FF0000"/>
                </a:solidFill>
                <a:latin typeface="Euclid" panose="02020503060505020303" pitchFamily="18" charset="77"/>
              </a:rPr>
              <a:t>Quantum noise limited </a:t>
            </a:r>
            <a:r>
              <a:rPr lang="en-GB" sz="1400" dirty="0">
                <a:latin typeface="Euclid" panose="02020503060505020303" pitchFamily="18" charset="77"/>
              </a:rPr>
              <a:t>microwave sensors at high TRL for CRES at ~17 GHz</a:t>
            </a:r>
          </a:p>
          <a:p>
            <a:pPr marL="285750" indent="-285750">
              <a:buFont typeface="Arial" panose="020B0604020202020204" pitchFamily="34" charset="0"/>
              <a:buChar char="•"/>
            </a:pPr>
            <a:r>
              <a:rPr lang="en-GB" sz="1400" dirty="0">
                <a:latin typeface="Euclid" panose="02020503060505020303" pitchFamily="18" charset="77"/>
              </a:rPr>
              <a:t>3D B-field mapping with  1 </a:t>
            </a:r>
            <a:r>
              <a:rPr lang="en-GB" sz="1400" dirty="0" err="1">
                <a:latin typeface="Euclid" panose="02020503060505020303" pitchFamily="18" charset="77"/>
              </a:rPr>
              <a:t>uT</a:t>
            </a:r>
            <a:r>
              <a:rPr lang="en-GB" sz="1400" dirty="0">
                <a:latin typeface="Euclid" panose="02020503060505020303" pitchFamily="18" charset="77"/>
              </a:rPr>
              <a:t> precision, using H-atoms as </a:t>
            </a:r>
            <a:r>
              <a:rPr lang="en-GB" sz="1400" dirty="0">
                <a:solidFill>
                  <a:srgbClr val="FF0000"/>
                </a:solidFill>
                <a:latin typeface="Euclid" panose="02020503060505020303" pitchFamily="18" charset="77"/>
              </a:rPr>
              <a:t>quantum sensors </a:t>
            </a:r>
            <a:r>
              <a:rPr lang="en-GB" sz="1400" dirty="0">
                <a:latin typeface="Euclid" panose="02020503060505020303" pitchFamily="18" charset="77"/>
              </a:rPr>
              <a:t>(Rydberg Magnetometry)</a:t>
            </a:r>
          </a:p>
          <a:p>
            <a:pPr marL="285750" indent="-285750">
              <a:buFont typeface="Arial" panose="020B0604020202020204" pitchFamily="34" charset="0"/>
              <a:buChar char="•"/>
            </a:pPr>
            <a:r>
              <a:rPr lang="en-GB" sz="1400" dirty="0">
                <a:latin typeface="Euclid" panose="02020503060505020303" pitchFamily="18" charset="77"/>
              </a:rPr>
              <a:t>Production and confinement of H-atoms  10</a:t>
            </a:r>
            <a:r>
              <a:rPr lang="en-GB" sz="1400" baseline="30000" dirty="0">
                <a:latin typeface="Euclid" panose="02020503060505020303" pitchFamily="18" charset="77"/>
              </a:rPr>
              <a:t>12</a:t>
            </a:r>
            <a:r>
              <a:rPr lang="en-GB" sz="1400" dirty="0">
                <a:latin typeface="Euclid" panose="02020503060505020303" pitchFamily="18" charset="77"/>
              </a:rPr>
              <a:t> cm-3</a:t>
            </a:r>
          </a:p>
          <a:p>
            <a:pPr marL="285750" indent="-285750">
              <a:buFont typeface="Arial" panose="020B0604020202020204" pitchFamily="34" charset="0"/>
              <a:buChar char="•"/>
            </a:pPr>
            <a:r>
              <a:rPr lang="en-GB" sz="1400" dirty="0">
                <a:latin typeface="Euclid" panose="02020503060505020303" pitchFamily="18" charset="77"/>
              </a:rPr>
              <a:t>Modelling tools for CRES and neutrino mass</a:t>
            </a:r>
          </a:p>
        </p:txBody>
      </p:sp>
      <p:sp>
        <p:nvSpPr>
          <p:cNvPr id="26" name="Notched Right Arrow 25">
            <a:extLst>
              <a:ext uri="{FF2B5EF4-FFF2-40B4-BE49-F238E27FC236}">
                <a16:creationId xmlns:a16="http://schemas.microsoft.com/office/drawing/2014/main" id="{366038CD-356E-C940-A958-5A67FF01A1AD}"/>
              </a:ext>
            </a:extLst>
          </p:cNvPr>
          <p:cNvSpPr/>
          <p:nvPr/>
        </p:nvSpPr>
        <p:spPr>
          <a:xfrm>
            <a:off x="5303686" y="4967172"/>
            <a:ext cx="511417" cy="268362"/>
          </a:xfrm>
          <a:prstGeom prst="notch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F1F21608-E650-2EA8-65A0-6F63C3CF0582}"/>
                  </a:ext>
                </a:extLst>
              </p:cNvPr>
              <p:cNvSpPr txBox="1"/>
              <p:nvPr/>
            </p:nvSpPr>
            <p:spPr>
              <a:xfrm>
                <a:off x="3662517" y="2706113"/>
                <a:ext cx="2166619"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𝐵</m:t>
                      </m:r>
                      <m:r>
                        <a:rPr lang="en-GB" sz="1400" b="0" i="1" smtClean="0">
                          <a:latin typeface="Cambria Math" panose="02040503050406030204" pitchFamily="18" charset="0"/>
                        </a:rPr>
                        <m:t>=0.7</m:t>
                      </m:r>
                      <m:r>
                        <a:rPr lang="en-GB" sz="1400" b="0" i="1" smtClean="0">
                          <a:latin typeface="Cambria Math" panose="02040503050406030204" pitchFamily="18" charset="0"/>
                        </a:rPr>
                        <m:t>𝑇</m:t>
                      </m:r>
                      <m:r>
                        <a:rPr lang="en-GB" sz="1400" b="0" i="1" smtClean="0">
                          <a:latin typeface="Cambria Math" panose="02040503050406030204" pitchFamily="18" charset="0"/>
                        </a:rPr>
                        <m:t> →</m:t>
                      </m:r>
                      <m:r>
                        <a:rPr lang="en-GB" sz="1400" b="0" i="1" smtClean="0">
                          <a:latin typeface="Cambria Math" panose="02040503050406030204" pitchFamily="18" charset="0"/>
                        </a:rPr>
                        <m:t>𝑓</m:t>
                      </m:r>
                      <m:r>
                        <a:rPr lang="en-GB" sz="1400" b="0" i="1" smtClean="0">
                          <a:latin typeface="Cambria Math" panose="02040503050406030204" pitchFamily="18" charset="0"/>
                          <a:ea typeface="Cambria Math" panose="02040503050406030204" pitchFamily="18" charset="0"/>
                        </a:rPr>
                        <m:t>≈17 </m:t>
                      </m:r>
                      <m:r>
                        <a:rPr lang="en-GB" sz="1400" b="0" i="1" smtClean="0">
                          <a:latin typeface="Cambria Math" panose="02040503050406030204" pitchFamily="18" charset="0"/>
                          <a:ea typeface="Cambria Math" panose="02040503050406030204" pitchFamily="18" charset="0"/>
                        </a:rPr>
                        <m:t>𝐺𝐻𝑧</m:t>
                      </m:r>
                      <m:r>
                        <a:rPr lang="en-GB" sz="1400" b="0" i="1" smtClean="0">
                          <a:latin typeface="Cambria Math" panose="02040503050406030204" pitchFamily="18" charset="0"/>
                        </a:rPr>
                        <m:t> </m:t>
                      </m:r>
                    </m:oMath>
                  </m:oMathPara>
                </a14:m>
                <a:endParaRPr lang="en-GB" sz="1400" dirty="0"/>
              </a:p>
            </p:txBody>
          </p:sp>
        </mc:Choice>
        <mc:Fallback xmlns="">
          <p:sp>
            <p:nvSpPr>
              <p:cNvPr id="30" name="TextBox 29">
                <a:extLst>
                  <a:ext uri="{FF2B5EF4-FFF2-40B4-BE49-F238E27FC236}">
                    <a16:creationId xmlns:a16="http://schemas.microsoft.com/office/drawing/2014/main" id="{F1F21608-E650-2EA8-65A0-6F63C3CF0582}"/>
                  </a:ext>
                </a:extLst>
              </p:cNvPr>
              <p:cNvSpPr txBox="1">
                <a:spLocks noRot="1" noChangeAspect="1" noMove="1" noResize="1" noEditPoints="1" noAdjustHandles="1" noChangeArrowheads="1" noChangeShapeType="1" noTextEdit="1"/>
              </p:cNvSpPr>
              <p:nvPr/>
            </p:nvSpPr>
            <p:spPr>
              <a:xfrm>
                <a:off x="3662517" y="2706113"/>
                <a:ext cx="2166619" cy="307777"/>
              </a:xfrm>
              <a:prstGeom prst="rect">
                <a:avLst/>
              </a:prstGeom>
              <a:blipFill>
                <a:blip r:embed="rId21"/>
                <a:stretch>
                  <a:fillRect b="-12000"/>
                </a:stretch>
              </a:blipFill>
            </p:spPr>
            <p:txBody>
              <a:bodyPr/>
              <a:lstStyle/>
              <a:p>
                <a:r>
                  <a:rPr lang="en-GB">
                    <a:noFill/>
                  </a:rPr>
                  <a:t> </a:t>
                </a:r>
              </a:p>
            </p:txBody>
          </p:sp>
        </mc:Fallback>
      </mc:AlternateContent>
    </p:spTree>
    <p:extLst>
      <p:ext uri="{BB962C8B-B14F-4D97-AF65-F5344CB8AC3E}">
        <p14:creationId xmlns:p14="http://schemas.microsoft.com/office/powerpoint/2010/main" val="521993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540932-7E9D-C758-DADE-8B8B587F48D8}"/>
              </a:ext>
            </a:extLst>
          </p:cNvPr>
          <p:cNvSpPr>
            <a:spLocks noGrp="1"/>
          </p:cNvSpPr>
          <p:nvPr>
            <p:ph type="sldNum" sz="quarter" idx="12"/>
          </p:nvPr>
        </p:nvSpPr>
        <p:spPr/>
        <p:txBody>
          <a:bodyPr/>
          <a:lstStyle/>
          <a:p>
            <a:fld id="{4C0069D2-F66F-1644-8D4D-AE95EE0B75EA}" type="slidenum">
              <a:rPr lang="en-GB" smtClean="0"/>
              <a:t>14</a:t>
            </a:fld>
            <a:endParaRPr lang="en-GB"/>
          </a:p>
        </p:txBody>
      </p:sp>
      <p:pic>
        <p:nvPicPr>
          <p:cNvPr id="3" name="Picture 2" descr="A screen shot of a video game&#10;&#10;Description automatically generated">
            <a:extLst>
              <a:ext uri="{FF2B5EF4-FFF2-40B4-BE49-F238E27FC236}">
                <a16:creationId xmlns:a16="http://schemas.microsoft.com/office/drawing/2014/main" id="{0D253D15-3FBA-B974-D6B3-4626F42A34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236" y="0"/>
            <a:ext cx="2377896" cy="8489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group of people standing in a factory&#10;&#10;Description automatically generated">
            <a:extLst>
              <a:ext uri="{FF2B5EF4-FFF2-40B4-BE49-F238E27FC236}">
                <a16:creationId xmlns:a16="http://schemas.microsoft.com/office/drawing/2014/main" id="{0C2A6584-D184-435E-B337-FE1DEA802AFB}"/>
              </a:ext>
            </a:extLst>
          </p:cNvPr>
          <p:cNvPicPr>
            <a:picLocks noChangeAspect="1"/>
          </p:cNvPicPr>
          <p:nvPr/>
        </p:nvPicPr>
        <p:blipFill>
          <a:blip r:embed="rId3"/>
          <a:stretch>
            <a:fillRect/>
          </a:stretch>
        </p:blipFill>
        <p:spPr>
          <a:xfrm rot="5400000">
            <a:off x="-233097" y="1499801"/>
            <a:ext cx="4209004" cy="3156753"/>
          </a:xfrm>
          <a:prstGeom prst="rect">
            <a:avLst/>
          </a:prstGeom>
        </p:spPr>
      </p:pic>
      <p:pic>
        <p:nvPicPr>
          <p:cNvPr id="5" name="Picture 4">
            <a:extLst>
              <a:ext uri="{FF2B5EF4-FFF2-40B4-BE49-F238E27FC236}">
                <a16:creationId xmlns:a16="http://schemas.microsoft.com/office/drawing/2014/main" id="{F970A13E-C28E-C082-020A-2C2DEEE9B107}"/>
              </a:ext>
            </a:extLst>
          </p:cNvPr>
          <p:cNvPicPr>
            <a:picLocks noChangeAspect="1"/>
          </p:cNvPicPr>
          <p:nvPr/>
        </p:nvPicPr>
        <p:blipFill>
          <a:blip r:embed="rId4"/>
          <a:stretch>
            <a:fillRect/>
          </a:stretch>
        </p:blipFill>
        <p:spPr>
          <a:xfrm>
            <a:off x="3621425" y="5149164"/>
            <a:ext cx="4195872" cy="1055077"/>
          </a:xfrm>
          <a:prstGeom prst="rect">
            <a:avLst/>
          </a:prstGeom>
        </p:spPr>
      </p:pic>
      <p:sp>
        <p:nvSpPr>
          <p:cNvPr id="6" name="TextBox 5">
            <a:extLst>
              <a:ext uri="{FF2B5EF4-FFF2-40B4-BE49-F238E27FC236}">
                <a16:creationId xmlns:a16="http://schemas.microsoft.com/office/drawing/2014/main" id="{8CB33ACE-42F2-15B1-34EE-F2DDD6E5D75F}"/>
              </a:ext>
            </a:extLst>
          </p:cNvPr>
          <p:cNvSpPr txBox="1"/>
          <p:nvPr/>
        </p:nvSpPr>
        <p:spPr>
          <a:xfrm>
            <a:off x="399011" y="5307371"/>
            <a:ext cx="1972078" cy="369332"/>
          </a:xfrm>
          <a:prstGeom prst="rect">
            <a:avLst/>
          </a:prstGeom>
          <a:noFill/>
        </p:spPr>
        <p:txBody>
          <a:bodyPr wrap="none" rtlCol="0">
            <a:spAutoFit/>
          </a:bodyPr>
          <a:lstStyle/>
          <a:p>
            <a:r>
              <a:rPr lang="en-GB" b="1" dirty="0">
                <a:solidFill>
                  <a:schemeClr val="accent2"/>
                </a:solidFill>
                <a:latin typeface="Euclid" panose="02020503060505020303" pitchFamily="18" charset="77"/>
              </a:rPr>
              <a:t>Project Partners </a:t>
            </a:r>
          </a:p>
        </p:txBody>
      </p:sp>
      <p:grpSp>
        <p:nvGrpSpPr>
          <p:cNvPr id="7" name="Group 6">
            <a:extLst>
              <a:ext uri="{FF2B5EF4-FFF2-40B4-BE49-F238E27FC236}">
                <a16:creationId xmlns:a16="http://schemas.microsoft.com/office/drawing/2014/main" id="{3EEAADB1-E8B7-306A-540B-1E2CBD7895EC}"/>
              </a:ext>
            </a:extLst>
          </p:cNvPr>
          <p:cNvGrpSpPr/>
          <p:nvPr/>
        </p:nvGrpSpPr>
        <p:grpSpPr>
          <a:xfrm>
            <a:off x="197060" y="5676703"/>
            <a:ext cx="1706555" cy="608181"/>
            <a:chOff x="4364941" y="5670213"/>
            <a:chExt cx="2232248" cy="792088"/>
          </a:xfrm>
        </p:grpSpPr>
        <p:sp>
          <p:nvSpPr>
            <p:cNvPr id="8" name="Rectangle 7">
              <a:extLst>
                <a:ext uri="{FF2B5EF4-FFF2-40B4-BE49-F238E27FC236}">
                  <a16:creationId xmlns:a16="http://schemas.microsoft.com/office/drawing/2014/main" id="{F4C32429-0707-01D5-4EA7-66019D471943}"/>
                </a:ext>
              </a:extLst>
            </p:cNvPr>
            <p:cNvSpPr/>
            <p:nvPr/>
          </p:nvSpPr>
          <p:spPr bwMode="auto">
            <a:xfrm>
              <a:off x="4364941" y="5670213"/>
              <a:ext cx="2232248" cy="7920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9" name="Graphic 8">
              <a:extLst>
                <a:ext uri="{FF2B5EF4-FFF2-40B4-BE49-F238E27FC236}">
                  <a16:creationId xmlns:a16="http://schemas.microsoft.com/office/drawing/2014/main" id="{0083646C-5C87-2405-E261-E281A1F0E5A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80874" y="5725156"/>
              <a:ext cx="2179621" cy="726540"/>
            </a:xfrm>
            <a:prstGeom prst="rect">
              <a:avLst/>
            </a:prstGeom>
          </p:spPr>
        </p:pic>
      </p:grpSp>
      <p:pic>
        <p:nvPicPr>
          <p:cNvPr id="10" name="Picture 9" descr="A red rectangular sign with black background&#10;&#10;Description automatically generated">
            <a:extLst>
              <a:ext uri="{FF2B5EF4-FFF2-40B4-BE49-F238E27FC236}">
                <a16:creationId xmlns:a16="http://schemas.microsoft.com/office/drawing/2014/main" id="{E4805922-62E0-2702-1D1B-9D4FE30B6558}"/>
              </a:ext>
            </a:extLst>
          </p:cNvPr>
          <p:cNvPicPr>
            <a:picLocks noChangeAspect="1"/>
          </p:cNvPicPr>
          <p:nvPr/>
        </p:nvPicPr>
        <p:blipFill>
          <a:blip r:embed="rId7"/>
          <a:stretch>
            <a:fillRect/>
          </a:stretch>
        </p:blipFill>
        <p:spPr>
          <a:xfrm>
            <a:off x="2075258" y="5743149"/>
            <a:ext cx="1432713" cy="613201"/>
          </a:xfrm>
          <a:prstGeom prst="rect">
            <a:avLst/>
          </a:prstGeom>
          <a:solidFill>
            <a:schemeClr val="bg1"/>
          </a:solidFill>
        </p:spPr>
      </p:pic>
      <p:sp>
        <p:nvSpPr>
          <p:cNvPr id="12" name="TextBox 11">
            <a:extLst>
              <a:ext uri="{FF2B5EF4-FFF2-40B4-BE49-F238E27FC236}">
                <a16:creationId xmlns:a16="http://schemas.microsoft.com/office/drawing/2014/main" id="{99DCF9F8-B169-5188-5A6F-6F43D3E89014}"/>
              </a:ext>
            </a:extLst>
          </p:cNvPr>
          <p:cNvSpPr txBox="1"/>
          <p:nvPr/>
        </p:nvSpPr>
        <p:spPr>
          <a:xfrm>
            <a:off x="3449782" y="360580"/>
            <a:ext cx="4648082" cy="2462213"/>
          </a:xfrm>
          <a:prstGeom prst="rect">
            <a:avLst/>
          </a:prstGeom>
          <a:noFill/>
        </p:spPr>
        <p:txBody>
          <a:bodyPr wrap="square">
            <a:spAutoFit/>
          </a:bodyPr>
          <a:lstStyle/>
          <a:p>
            <a:endParaRPr lang="en-GB" sz="1400" dirty="0">
              <a:latin typeface="Euclid" panose="02020503060505020303" pitchFamily="18" charset="77"/>
            </a:endParaRPr>
          </a:p>
          <a:p>
            <a:pPr marL="285750" indent="-285750">
              <a:buFont typeface="Arial" panose="020B0604020202020204" pitchFamily="34" charset="0"/>
              <a:buChar char="•"/>
            </a:pPr>
            <a:r>
              <a:rPr lang="en-GB" sz="1400" dirty="0">
                <a:latin typeface="Euclid" panose="02020503060505020303" pitchFamily="18" charset="77"/>
              </a:rPr>
              <a:t>Potential future particle physics experiment at Culham</a:t>
            </a:r>
          </a:p>
          <a:p>
            <a:pPr marL="285750" indent="-285750">
              <a:buFont typeface="Arial" panose="020B0604020202020204" pitchFamily="34" charset="0"/>
              <a:buChar char="•"/>
            </a:pPr>
            <a:r>
              <a:rPr lang="en-GB" sz="1400" dirty="0">
                <a:latin typeface="Euclid" panose="02020503060505020303" pitchFamily="18" charset="77"/>
              </a:rPr>
              <a:t>Non-linearity in superconducting amplifiers — applicable to qubits + more</a:t>
            </a:r>
          </a:p>
          <a:p>
            <a:pPr marL="285750" indent="-285750">
              <a:buFont typeface="Arial" panose="020B0604020202020204" pitchFamily="34" charset="0"/>
              <a:buChar char="•"/>
            </a:pPr>
            <a:r>
              <a:rPr lang="en-GB" sz="1400" dirty="0">
                <a:latin typeface="Euclid" panose="02020503060505020303" pitchFamily="18" charset="77"/>
              </a:rPr>
              <a:t>Sub-ppm cryogenic magnetic and electric field sensing, enabling applications from brain activity monitoring to nanoscale device diagnostics</a:t>
            </a:r>
          </a:p>
          <a:p>
            <a:pPr marL="285750" indent="-285750">
              <a:buFont typeface="Arial" panose="020B0604020202020204" pitchFamily="34" charset="0"/>
              <a:buChar char="•"/>
            </a:pPr>
            <a:r>
              <a:rPr lang="en-GB" sz="1400" dirty="0">
                <a:latin typeface="Euclid" panose="02020503060505020303" pitchFamily="18" charset="77"/>
              </a:rPr>
              <a:t>Highest phase-space density atomic hydrogen source — opens new frontiers in precision fundamental physics</a:t>
            </a:r>
          </a:p>
        </p:txBody>
      </p:sp>
      <p:pic>
        <p:nvPicPr>
          <p:cNvPr id="13" name="Picture 12">
            <a:extLst>
              <a:ext uri="{FF2B5EF4-FFF2-40B4-BE49-F238E27FC236}">
                <a16:creationId xmlns:a16="http://schemas.microsoft.com/office/drawing/2014/main" id="{14BEED0F-76EA-EA40-2751-01152D27FA9C}"/>
              </a:ext>
            </a:extLst>
          </p:cNvPr>
          <p:cNvPicPr>
            <a:picLocks noChangeAspect="1"/>
          </p:cNvPicPr>
          <p:nvPr/>
        </p:nvPicPr>
        <p:blipFill>
          <a:blip r:embed="rId8"/>
          <a:stretch>
            <a:fillRect/>
          </a:stretch>
        </p:blipFill>
        <p:spPr>
          <a:xfrm>
            <a:off x="3890357" y="3306778"/>
            <a:ext cx="3616036" cy="1531628"/>
          </a:xfrm>
          <a:prstGeom prst="rect">
            <a:avLst/>
          </a:prstGeom>
        </p:spPr>
      </p:pic>
      <p:sp>
        <p:nvSpPr>
          <p:cNvPr id="15" name="TextBox 14">
            <a:extLst>
              <a:ext uri="{FF2B5EF4-FFF2-40B4-BE49-F238E27FC236}">
                <a16:creationId xmlns:a16="http://schemas.microsoft.com/office/drawing/2014/main" id="{2C7B068A-C138-3495-9373-8012E520F17E}"/>
              </a:ext>
            </a:extLst>
          </p:cNvPr>
          <p:cNvSpPr txBox="1"/>
          <p:nvPr/>
        </p:nvSpPr>
        <p:spPr>
          <a:xfrm>
            <a:off x="3047308" y="27749"/>
            <a:ext cx="6097384" cy="369332"/>
          </a:xfrm>
          <a:prstGeom prst="rect">
            <a:avLst/>
          </a:prstGeom>
          <a:noFill/>
        </p:spPr>
        <p:txBody>
          <a:bodyPr wrap="square">
            <a:spAutoFit/>
          </a:bodyPr>
          <a:lstStyle/>
          <a:p>
            <a:r>
              <a:rPr lang="en-GB" sz="1800" b="1" dirty="0">
                <a:solidFill>
                  <a:schemeClr val="accent2"/>
                </a:solidFill>
                <a:latin typeface="Euclid" panose="02020503060505020303" pitchFamily="18" charset="77"/>
              </a:rPr>
              <a:t>Technology and Impact </a:t>
            </a:r>
          </a:p>
        </p:txBody>
      </p:sp>
      <p:sp>
        <p:nvSpPr>
          <p:cNvPr id="17" name="TextBox 16">
            <a:extLst>
              <a:ext uri="{FF2B5EF4-FFF2-40B4-BE49-F238E27FC236}">
                <a16:creationId xmlns:a16="http://schemas.microsoft.com/office/drawing/2014/main" id="{5295CCDA-C88C-FFEC-7220-205F829AD15B}"/>
              </a:ext>
            </a:extLst>
          </p:cNvPr>
          <p:cNvSpPr txBox="1"/>
          <p:nvPr/>
        </p:nvSpPr>
        <p:spPr>
          <a:xfrm>
            <a:off x="3796839" y="2770294"/>
            <a:ext cx="3709554" cy="369332"/>
          </a:xfrm>
          <a:prstGeom prst="rect">
            <a:avLst/>
          </a:prstGeom>
          <a:noFill/>
        </p:spPr>
        <p:txBody>
          <a:bodyPr wrap="square">
            <a:spAutoFit/>
          </a:bodyPr>
          <a:lstStyle/>
          <a:p>
            <a:r>
              <a:rPr lang="en-GB" sz="1800" b="1" dirty="0">
                <a:solidFill>
                  <a:schemeClr val="accent2"/>
                </a:solidFill>
                <a:latin typeface="Euclid" panose="02020503060505020303" pitchFamily="18" charset="77"/>
              </a:rPr>
              <a:t>Future Outlook </a:t>
            </a:r>
          </a:p>
        </p:txBody>
      </p:sp>
      <p:sp>
        <p:nvSpPr>
          <p:cNvPr id="18" name="Date Placeholder 17">
            <a:extLst>
              <a:ext uri="{FF2B5EF4-FFF2-40B4-BE49-F238E27FC236}">
                <a16:creationId xmlns:a16="http://schemas.microsoft.com/office/drawing/2014/main" id="{4C1C1757-10C6-726B-CC32-FCA9F6C46DD8}"/>
              </a:ext>
            </a:extLst>
          </p:cNvPr>
          <p:cNvSpPr>
            <a:spLocks noGrp="1"/>
          </p:cNvSpPr>
          <p:nvPr>
            <p:ph type="dt" sz="half" idx="10"/>
          </p:nvPr>
        </p:nvSpPr>
        <p:spPr/>
        <p:txBody>
          <a:bodyPr/>
          <a:lstStyle/>
          <a:p>
            <a:r>
              <a:rPr lang="en-GB"/>
              <a:t>13-Jun-2025</a:t>
            </a:r>
          </a:p>
        </p:txBody>
      </p:sp>
      <p:sp>
        <p:nvSpPr>
          <p:cNvPr id="19" name="Footer Placeholder 18">
            <a:extLst>
              <a:ext uri="{FF2B5EF4-FFF2-40B4-BE49-F238E27FC236}">
                <a16:creationId xmlns:a16="http://schemas.microsoft.com/office/drawing/2014/main" id="{129DFE09-C524-7704-C89D-ABBA53A0EBC6}"/>
              </a:ext>
            </a:extLst>
          </p:cNvPr>
          <p:cNvSpPr>
            <a:spLocks noGrp="1"/>
          </p:cNvSpPr>
          <p:nvPr>
            <p:ph type="ftr" sz="quarter" idx="11"/>
          </p:nvPr>
        </p:nvSpPr>
        <p:spPr/>
        <p:txBody>
          <a:bodyPr/>
          <a:lstStyle/>
          <a:p>
            <a:r>
              <a:rPr lang="en-GB"/>
              <a:t>Ruben Saakyan (UCL), QTFP. </a:t>
            </a:r>
          </a:p>
        </p:txBody>
      </p:sp>
      <p:pic>
        <p:nvPicPr>
          <p:cNvPr id="11" name="Picture 10">
            <a:extLst>
              <a:ext uri="{FF2B5EF4-FFF2-40B4-BE49-F238E27FC236}">
                <a16:creationId xmlns:a16="http://schemas.microsoft.com/office/drawing/2014/main" id="{1D80FCC6-C9D6-FB04-F2A5-C70B7158A7DD}"/>
              </a:ext>
            </a:extLst>
          </p:cNvPr>
          <p:cNvPicPr>
            <a:picLocks noChangeAspect="1"/>
          </p:cNvPicPr>
          <p:nvPr/>
        </p:nvPicPr>
        <p:blipFill>
          <a:blip r:embed="rId9"/>
          <a:stretch>
            <a:fillRect/>
          </a:stretch>
        </p:blipFill>
        <p:spPr>
          <a:xfrm>
            <a:off x="8096559" y="83746"/>
            <a:ext cx="4008957" cy="3098734"/>
          </a:xfrm>
          <a:prstGeom prst="rect">
            <a:avLst/>
          </a:prstGeom>
        </p:spPr>
      </p:pic>
      <p:sp>
        <p:nvSpPr>
          <p:cNvPr id="14" name="Right Arrow 13">
            <a:extLst>
              <a:ext uri="{FF2B5EF4-FFF2-40B4-BE49-F238E27FC236}">
                <a16:creationId xmlns:a16="http://schemas.microsoft.com/office/drawing/2014/main" id="{D995CA25-FD97-8489-962E-72E1FF2D1C9D}"/>
              </a:ext>
            </a:extLst>
          </p:cNvPr>
          <p:cNvSpPr/>
          <p:nvPr/>
        </p:nvSpPr>
        <p:spPr>
          <a:xfrm>
            <a:off x="7506393" y="1505849"/>
            <a:ext cx="590166" cy="142350"/>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09E0FBAC-13FE-4DF9-BEF1-56178D3E234B}"/>
              </a:ext>
            </a:extLst>
          </p:cNvPr>
          <p:cNvSpPr txBox="1"/>
          <p:nvPr/>
        </p:nvSpPr>
        <p:spPr>
          <a:xfrm>
            <a:off x="8971138" y="147493"/>
            <a:ext cx="2259798" cy="276999"/>
          </a:xfrm>
          <a:prstGeom prst="rect">
            <a:avLst/>
          </a:prstGeom>
          <a:noFill/>
        </p:spPr>
        <p:txBody>
          <a:bodyPr wrap="square">
            <a:spAutoFit/>
          </a:bodyPr>
          <a:lstStyle/>
          <a:p>
            <a:pPr algn="l"/>
            <a:r>
              <a:rPr lang="en-GB" sz="1200" b="0" i="0" dirty="0">
                <a:solidFill>
                  <a:srgbClr val="555555"/>
                </a:solidFill>
                <a:effectLst/>
                <a:latin typeface="Euclid" panose="02020503060505020303" pitchFamily="18" charset="77"/>
              </a:rPr>
              <a:t>Phys. Rev. A </a:t>
            </a:r>
            <a:r>
              <a:rPr lang="en-GB" sz="1200" b="1" i="0" dirty="0">
                <a:solidFill>
                  <a:srgbClr val="555555"/>
                </a:solidFill>
                <a:effectLst/>
                <a:latin typeface="Euclid" panose="02020503060505020303" pitchFamily="18" charset="77"/>
              </a:rPr>
              <a:t>107</a:t>
            </a:r>
            <a:r>
              <a:rPr lang="en-GB" sz="1200" b="0" i="0" dirty="0">
                <a:solidFill>
                  <a:srgbClr val="555555"/>
                </a:solidFill>
                <a:effectLst/>
                <a:latin typeface="Euclid" panose="02020503060505020303" pitchFamily="18" charset="77"/>
              </a:rPr>
              <a:t>, 062820</a:t>
            </a:r>
          </a:p>
        </p:txBody>
      </p:sp>
      <p:pic>
        <p:nvPicPr>
          <p:cNvPr id="20" name="Picture 19">
            <a:extLst>
              <a:ext uri="{FF2B5EF4-FFF2-40B4-BE49-F238E27FC236}">
                <a16:creationId xmlns:a16="http://schemas.microsoft.com/office/drawing/2014/main" id="{479B7181-EB42-D80C-B3B0-223A0B6EF238}"/>
              </a:ext>
            </a:extLst>
          </p:cNvPr>
          <p:cNvPicPr>
            <a:picLocks noChangeAspect="1"/>
          </p:cNvPicPr>
          <p:nvPr/>
        </p:nvPicPr>
        <p:blipFill>
          <a:blip r:embed="rId10"/>
          <a:stretch>
            <a:fillRect/>
          </a:stretch>
        </p:blipFill>
        <p:spPr>
          <a:xfrm>
            <a:off x="7887012" y="3515311"/>
            <a:ext cx="4304988" cy="2781684"/>
          </a:xfrm>
          <a:prstGeom prst="rect">
            <a:avLst/>
          </a:prstGeom>
        </p:spPr>
      </p:pic>
      <p:sp>
        <p:nvSpPr>
          <p:cNvPr id="21" name="TextBox 20">
            <a:extLst>
              <a:ext uri="{FF2B5EF4-FFF2-40B4-BE49-F238E27FC236}">
                <a16:creationId xmlns:a16="http://schemas.microsoft.com/office/drawing/2014/main" id="{1F60E2E8-C90B-2FF8-8425-2AC18E04A8F1}"/>
              </a:ext>
            </a:extLst>
          </p:cNvPr>
          <p:cNvSpPr txBox="1"/>
          <p:nvPr/>
        </p:nvSpPr>
        <p:spPr>
          <a:xfrm>
            <a:off x="8363171" y="5676702"/>
            <a:ext cx="4209448" cy="246221"/>
          </a:xfrm>
          <a:prstGeom prst="rect">
            <a:avLst/>
          </a:prstGeom>
          <a:noFill/>
        </p:spPr>
        <p:txBody>
          <a:bodyPr wrap="square">
            <a:spAutoFit/>
          </a:bodyPr>
          <a:lstStyle/>
          <a:p>
            <a:r>
              <a:rPr lang="en-GB" sz="1000" dirty="0">
                <a:latin typeface="Euclid" panose="02020503060505020303" pitchFamily="18" charset="77"/>
              </a:rPr>
              <a:t>New Journal of Physics, DOI 10.1088/1367-2630/abc624</a:t>
            </a:r>
          </a:p>
        </p:txBody>
      </p:sp>
      <p:sp>
        <p:nvSpPr>
          <p:cNvPr id="22" name="TextBox 21">
            <a:extLst>
              <a:ext uri="{FF2B5EF4-FFF2-40B4-BE49-F238E27FC236}">
                <a16:creationId xmlns:a16="http://schemas.microsoft.com/office/drawing/2014/main" id="{53ACD462-5719-9489-4A9B-F30F752A9DB2}"/>
              </a:ext>
            </a:extLst>
          </p:cNvPr>
          <p:cNvSpPr txBox="1"/>
          <p:nvPr/>
        </p:nvSpPr>
        <p:spPr>
          <a:xfrm>
            <a:off x="9144692" y="5227110"/>
            <a:ext cx="702436" cy="276999"/>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a:latin typeface="Euclid" panose="02020503060505020303" pitchFamily="18" charset="77"/>
              </a:rPr>
              <a:t>50 </a:t>
            </a:r>
            <a:r>
              <a:rPr lang="en-GB" sz="1200" dirty="0" err="1">
                <a:latin typeface="Euclid" panose="02020503060505020303" pitchFamily="18" charset="77"/>
              </a:rPr>
              <a:t>meV</a:t>
            </a:r>
            <a:endParaRPr lang="en-GB" sz="1200" dirty="0">
              <a:latin typeface="Euclid" panose="02020503060505020303" pitchFamily="18" charset="77"/>
            </a:endParaRPr>
          </a:p>
        </p:txBody>
      </p:sp>
    </p:spTree>
    <p:extLst>
      <p:ext uri="{BB962C8B-B14F-4D97-AF65-F5344CB8AC3E}">
        <p14:creationId xmlns:p14="http://schemas.microsoft.com/office/powerpoint/2010/main" val="2270696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9D7971-D0B6-0BD1-98C5-43A6B1535635}"/>
              </a:ext>
            </a:extLst>
          </p:cNvPr>
          <p:cNvSpPr>
            <a:spLocks noGrp="1"/>
          </p:cNvSpPr>
          <p:nvPr>
            <p:ph type="sldNum" sz="quarter" idx="12"/>
          </p:nvPr>
        </p:nvSpPr>
        <p:spPr/>
        <p:txBody>
          <a:bodyPr/>
          <a:lstStyle/>
          <a:p>
            <a:fld id="{4C0069D2-F66F-1644-8D4D-AE95EE0B75EA}" type="slidenum">
              <a:rPr lang="en-GB" smtClean="0"/>
              <a:t>15</a:t>
            </a:fld>
            <a:endParaRPr lang="en-GB"/>
          </a:p>
        </p:txBody>
      </p:sp>
      <p:pic>
        <p:nvPicPr>
          <p:cNvPr id="3" name="Picture 2" descr="A black background with a yellow light&#10;&#10;Description automatically generated">
            <a:extLst>
              <a:ext uri="{FF2B5EF4-FFF2-40B4-BE49-F238E27FC236}">
                <a16:creationId xmlns:a16="http://schemas.microsoft.com/office/drawing/2014/main" id="{5B0C21F0-D6F2-E489-4AB0-150A3C20C2EE}"/>
              </a:ext>
            </a:extLst>
          </p:cNvPr>
          <p:cNvPicPr>
            <a:picLocks noChangeAspect="1"/>
          </p:cNvPicPr>
          <p:nvPr/>
        </p:nvPicPr>
        <p:blipFill>
          <a:blip r:embed="rId3"/>
          <a:stretch>
            <a:fillRect/>
          </a:stretch>
        </p:blipFill>
        <p:spPr>
          <a:xfrm>
            <a:off x="105060" y="96530"/>
            <a:ext cx="1721984" cy="654723"/>
          </a:xfrm>
          <a:prstGeom prst="rect">
            <a:avLst/>
          </a:prstGeom>
        </p:spPr>
      </p:pic>
      <p:sp>
        <p:nvSpPr>
          <p:cNvPr id="4" name="TextBox 3">
            <a:extLst>
              <a:ext uri="{FF2B5EF4-FFF2-40B4-BE49-F238E27FC236}">
                <a16:creationId xmlns:a16="http://schemas.microsoft.com/office/drawing/2014/main" id="{47160F0C-3035-9FCE-EE61-1D0514E3B404}"/>
              </a:ext>
            </a:extLst>
          </p:cNvPr>
          <p:cNvSpPr txBox="1"/>
          <p:nvPr/>
        </p:nvSpPr>
        <p:spPr>
          <a:xfrm>
            <a:off x="3321018" y="136525"/>
            <a:ext cx="5960221" cy="523220"/>
          </a:xfrm>
          <a:prstGeom prst="rect">
            <a:avLst/>
          </a:prstGeom>
          <a:noFill/>
        </p:spPr>
        <p:txBody>
          <a:bodyPr wrap="none" rtlCol="0">
            <a:spAutoFit/>
          </a:bodyPr>
          <a:lstStyle/>
          <a:p>
            <a:r>
              <a:rPr lang="en-GB" sz="2800" b="1" dirty="0">
                <a:solidFill>
                  <a:schemeClr val="accent2"/>
                </a:solidFill>
                <a:latin typeface="Euclid" panose="02020503060505020303" pitchFamily="18" charset="77"/>
              </a:rPr>
              <a:t>Q</a:t>
            </a:r>
            <a:r>
              <a:rPr lang="en-GB" sz="2800" dirty="0">
                <a:latin typeface="Euclid" panose="02020503060505020303" pitchFamily="18" charset="77"/>
              </a:rPr>
              <a:t>uantum </a:t>
            </a:r>
            <a:r>
              <a:rPr lang="en-GB" sz="2800" b="1" dirty="0">
                <a:solidFill>
                  <a:schemeClr val="accent2"/>
                </a:solidFill>
                <a:latin typeface="Euclid" panose="02020503060505020303" pitchFamily="18" charset="77"/>
              </a:rPr>
              <a:t>S</a:t>
            </a:r>
            <a:r>
              <a:rPr lang="en-GB" sz="2800" dirty="0">
                <a:latin typeface="Euclid" panose="02020503060505020303" pitchFamily="18" charset="77"/>
              </a:rPr>
              <a:t>ensors for </a:t>
            </a:r>
            <a:r>
              <a:rPr lang="en-GB" sz="2800" b="1" dirty="0">
                <a:solidFill>
                  <a:schemeClr val="accent2"/>
                </a:solidFill>
                <a:latin typeface="Euclid" panose="02020503060505020303" pitchFamily="18" charset="77"/>
              </a:rPr>
              <a:t>H</a:t>
            </a:r>
            <a:r>
              <a:rPr lang="en-GB" sz="2800" dirty="0">
                <a:latin typeface="Euclid" panose="02020503060505020303" pitchFamily="18" charset="77"/>
              </a:rPr>
              <a:t>idden </a:t>
            </a:r>
            <a:r>
              <a:rPr lang="en-GB" sz="2800" b="1" dirty="0">
                <a:solidFill>
                  <a:schemeClr val="accent2"/>
                </a:solidFill>
                <a:latin typeface="Euclid" panose="02020503060505020303" pitchFamily="18" charset="77"/>
              </a:rPr>
              <a:t>S</a:t>
            </a:r>
            <a:r>
              <a:rPr lang="en-GB" sz="2800" dirty="0">
                <a:latin typeface="Euclid" panose="02020503060505020303" pitchFamily="18" charset="77"/>
              </a:rPr>
              <a:t>ector </a:t>
            </a:r>
          </a:p>
        </p:txBody>
      </p:sp>
      <p:pic>
        <p:nvPicPr>
          <p:cNvPr id="5" name="Picture 4">
            <a:extLst>
              <a:ext uri="{FF2B5EF4-FFF2-40B4-BE49-F238E27FC236}">
                <a16:creationId xmlns:a16="http://schemas.microsoft.com/office/drawing/2014/main" id="{3702A381-DFF9-F843-D20C-E20368BABDB9}"/>
              </a:ext>
            </a:extLst>
          </p:cNvPr>
          <p:cNvPicPr>
            <a:picLocks noChangeAspect="1"/>
          </p:cNvPicPr>
          <p:nvPr/>
        </p:nvPicPr>
        <p:blipFill>
          <a:blip r:embed="rId4"/>
          <a:srcRect l="432" t="959" r="497" b="1086"/>
          <a:stretch/>
        </p:blipFill>
        <p:spPr>
          <a:xfrm>
            <a:off x="105061" y="867677"/>
            <a:ext cx="4993882" cy="2225017"/>
          </a:xfrm>
          <a:prstGeom prst="rect">
            <a:avLst/>
          </a:prstGeom>
        </p:spPr>
      </p:pic>
      <p:pic>
        <p:nvPicPr>
          <p:cNvPr id="12" name="Picture 11">
            <a:extLst>
              <a:ext uri="{FF2B5EF4-FFF2-40B4-BE49-F238E27FC236}">
                <a16:creationId xmlns:a16="http://schemas.microsoft.com/office/drawing/2014/main" id="{4FF24379-7CD2-1B12-912E-0A0B8A81D5CB}"/>
              </a:ext>
            </a:extLst>
          </p:cNvPr>
          <p:cNvPicPr>
            <a:picLocks noChangeAspect="1"/>
          </p:cNvPicPr>
          <p:nvPr/>
        </p:nvPicPr>
        <p:blipFill>
          <a:blip r:embed="rId5"/>
          <a:stretch>
            <a:fillRect/>
          </a:stretch>
        </p:blipFill>
        <p:spPr>
          <a:xfrm>
            <a:off x="105061" y="923320"/>
            <a:ext cx="733139" cy="798598"/>
          </a:xfrm>
          <a:prstGeom prst="rect">
            <a:avLst/>
          </a:prstGeom>
        </p:spPr>
      </p:pic>
      <p:pic>
        <p:nvPicPr>
          <p:cNvPr id="13" name="Picture 12" descr="A close up of a logo&#10;&#10;Description automatically generated">
            <a:extLst>
              <a:ext uri="{FF2B5EF4-FFF2-40B4-BE49-F238E27FC236}">
                <a16:creationId xmlns:a16="http://schemas.microsoft.com/office/drawing/2014/main" id="{A0D5018D-2F38-42A3-4927-ABE9952C68E6}"/>
              </a:ext>
            </a:extLst>
          </p:cNvPr>
          <p:cNvPicPr>
            <a:picLocks noChangeAspect="1"/>
          </p:cNvPicPr>
          <p:nvPr/>
        </p:nvPicPr>
        <p:blipFill>
          <a:blip r:embed="rId6">
            <a:alphaModFix/>
            <a:duotone>
              <a:prstClr val="black"/>
              <a:schemeClr val="accent2">
                <a:tint val="45000"/>
                <a:satMod val="400000"/>
              </a:schemeClr>
            </a:duotone>
          </a:blip>
          <a:stretch>
            <a:fillRect/>
          </a:stretch>
        </p:blipFill>
        <p:spPr>
          <a:xfrm>
            <a:off x="2754375" y="3154267"/>
            <a:ext cx="1654893" cy="452510"/>
          </a:xfrm>
          <a:prstGeom prst="rect">
            <a:avLst/>
          </a:prstGeom>
        </p:spPr>
      </p:pic>
      <p:sp>
        <p:nvSpPr>
          <p:cNvPr id="14" name="TextBox 13">
            <a:extLst>
              <a:ext uri="{FF2B5EF4-FFF2-40B4-BE49-F238E27FC236}">
                <a16:creationId xmlns:a16="http://schemas.microsoft.com/office/drawing/2014/main" id="{3DDE789B-A403-8902-7C84-ACC6ECD2DE67}"/>
              </a:ext>
            </a:extLst>
          </p:cNvPr>
          <p:cNvSpPr txBox="1"/>
          <p:nvPr/>
        </p:nvSpPr>
        <p:spPr>
          <a:xfrm>
            <a:off x="838200" y="3163067"/>
            <a:ext cx="1859676" cy="307777"/>
          </a:xfrm>
          <a:prstGeom prst="rect">
            <a:avLst/>
          </a:prstGeom>
          <a:noFill/>
        </p:spPr>
        <p:txBody>
          <a:bodyPr wrap="none" rtlCol="0">
            <a:spAutoFit/>
          </a:bodyPr>
          <a:lstStyle/>
          <a:p>
            <a:r>
              <a:rPr lang="en-GB" sz="1400" dirty="0">
                <a:latin typeface="Euclid" panose="02020503060505020303" pitchFamily="18" charset="77"/>
              </a:rPr>
              <a:t>International Partner</a:t>
            </a:r>
          </a:p>
        </p:txBody>
      </p:sp>
      <p:pic>
        <p:nvPicPr>
          <p:cNvPr id="15" name="Picture 14">
            <a:extLst>
              <a:ext uri="{FF2B5EF4-FFF2-40B4-BE49-F238E27FC236}">
                <a16:creationId xmlns:a16="http://schemas.microsoft.com/office/drawing/2014/main" id="{881D4F82-840C-22B6-6EFB-ABC3ADB57D9D}"/>
              </a:ext>
            </a:extLst>
          </p:cNvPr>
          <p:cNvPicPr>
            <a:picLocks noChangeAspect="1"/>
          </p:cNvPicPr>
          <p:nvPr/>
        </p:nvPicPr>
        <p:blipFill>
          <a:blip r:embed="rId7"/>
          <a:stretch>
            <a:fillRect/>
          </a:stretch>
        </p:blipFill>
        <p:spPr>
          <a:xfrm>
            <a:off x="6096000" y="751253"/>
            <a:ext cx="2642803" cy="2973153"/>
          </a:xfrm>
          <a:prstGeom prst="rect">
            <a:avLst/>
          </a:prstGeom>
        </p:spPr>
      </p:pic>
      <p:pic>
        <p:nvPicPr>
          <p:cNvPr id="16" name="Picture 15">
            <a:extLst>
              <a:ext uri="{FF2B5EF4-FFF2-40B4-BE49-F238E27FC236}">
                <a16:creationId xmlns:a16="http://schemas.microsoft.com/office/drawing/2014/main" id="{649B759B-2E40-72BD-C592-2781576EE113}"/>
              </a:ext>
            </a:extLst>
          </p:cNvPr>
          <p:cNvPicPr>
            <a:picLocks noChangeAspect="1"/>
          </p:cNvPicPr>
          <p:nvPr/>
        </p:nvPicPr>
        <p:blipFill>
          <a:blip r:embed="rId8"/>
          <a:stretch>
            <a:fillRect/>
          </a:stretch>
        </p:blipFill>
        <p:spPr>
          <a:xfrm>
            <a:off x="8974004" y="789739"/>
            <a:ext cx="3113341" cy="1293095"/>
          </a:xfrm>
          <a:prstGeom prst="rect">
            <a:avLst/>
          </a:prstGeom>
        </p:spPr>
      </p:pic>
      <p:sp>
        <p:nvSpPr>
          <p:cNvPr id="17" name="TextBox 16">
            <a:extLst>
              <a:ext uri="{FF2B5EF4-FFF2-40B4-BE49-F238E27FC236}">
                <a16:creationId xmlns:a16="http://schemas.microsoft.com/office/drawing/2014/main" id="{4436BC2D-F83F-ED8A-B27B-91A829CDA57D}"/>
              </a:ext>
            </a:extLst>
          </p:cNvPr>
          <p:cNvSpPr txBox="1"/>
          <p:nvPr/>
        </p:nvSpPr>
        <p:spPr>
          <a:xfrm>
            <a:off x="30324" y="3633380"/>
            <a:ext cx="3709554" cy="369332"/>
          </a:xfrm>
          <a:prstGeom prst="rect">
            <a:avLst/>
          </a:prstGeom>
          <a:noFill/>
        </p:spPr>
        <p:txBody>
          <a:bodyPr wrap="square">
            <a:spAutoFit/>
          </a:bodyPr>
          <a:lstStyle/>
          <a:p>
            <a:r>
              <a:rPr lang="en-GB" sz="1800" b="1" dirty="0">
                <a:solidFill>
                  <a:schemeClr val="accent2"/>
                </a:solidFill>
                <a:latin typeface="Euclid" panose="02020503060505020303" pitchFamily="18" charset="77"/>
              </a:rPr>
              <a:t>Science Goals </a:t>
            </a:r>
          </a:p>
        </p:txBody>
      </p:sp>
      <p:sp>
        <p:nvSpPr>
          <p:cNvPr id="19" name="TextBox 18">
            <a:extLst>
              <a:ext uri="{FF2B5EF4-FFF2-40B4-BE49-F238E27FC236}">
                <a16:creationId xmlns:a16="http://schemas.microsoft.com/office/drawing/2014/main" id="{DEE76C40-05BB-45E1-965D-02ECC1E57E31}"/>
              </a:ext>
            </a:extLst>
          </p:cNvPr>
          <p:cNvSpPr txBox="1"/>
          <p:nvPr/>
        </p:nvSpPr>
        <p:spPr>
          <a:xfrm>
            <a:off x="30324" y="4060364"/>
            <a:ext cx="4993882" cy="1815882"/>
          </a:xfrm>
          <a:prstGeom prst="rect">
            <a:avLst/>
          </a:prstGeom>
          <a:noFill/>
        </p:spPr>
        <p:txBody>
          <a:bodyPr wrap="square">
            <a:spAutoFit/>
          </a:bodyPr>
          <a:lstStyle/>
          <a:p>
            <a:pPr marL="285750" indent="-285750">
              <a:buFont typeface="Arial" panose="020B0604020202020204" pitchFamily="34" charset="0"/>
              <a:buChar char="•"/>
            </a:pPr>
            <a:r>
              <a:rPr lang="en-GB" sz="1400" dirty="0">
                <a:latin typeface="Euclid" panose="02020503060505020303" pitchFamily="18" charset="77"/>
              </a:rPr>
              <a:t>Axion searches, hidden sector theory, quantum devices</a:t>
            </a:r>
          </a:p>
          <a:p>
            <a:pPr marL="285750" indent="-285750">
              <a:buFont typeface="Arial" panose="020B0604020202020204" pitchFamily="34" charset="0"/>
              <a:buChar char="•"/>
            </a:pPr>
            <a:r>
              <a:rPr lang="en-GB" sz="1400" dirty="0">
                <a:latin typeface="Euclid" panose="02020503060505020303" pitchFamily="18" charset="77"/>
              </a:rPr>
              <a:t>Develop and test quantum and high-sensitivity electronics for axion dark matter and other hidden sector particle searches</a:t>
            </a:r>
          </a:p>
          <a:p>
            <a:pPr marL="285750" indent="-285750">
              <a:buFont typeface="Arial" panose="020B0604020202020204" pitchFamily="34" charset="0"/>
              <a:buChar char="•"/>
            </a:pPr>
            <a:r>
              <a:rPr lang="en-GB" sz="1400" dirty="0">
                <a:latin typeface="Euclid" panose="02020503060505020303" pitchFamily="18" charset="77"/>
              </a:rPr>
              <a:t>Drive operating temperature of cavity searches down to ~10 </a:t>
            </a:r>
            <a:r>
              <a:rPr lang="en-GB" sz="1400" dirty="0" err="1">
                <a:latin typeface="Euclid" panose="02020503060505020303" pitchFamily="18" charset="77"/>
              </a:rPr>
              <a:t>mK</a:t>
            </a:r>
            <a:r>
              <a:rPr lang="en-GB" sz="1400" dirty="0">
                <a:latin typeface="Euclid" panose="02020503060505020303" pitchFamily="18" charset="77"/>
              </a:rPr>
              <a:t>: enable single photon detection operation.</a:t>
            </a:r>
          </a:p>
          <a:p>
            <a:pPr marL="285750" indent="-285750">
              <a:buFont typeface="Arial" panose="020B0604020202020204" pitchFamily="34" charset="0"/>
              <a:buChar char="•"/>
            </a:pPr>
            <a:r>
              <a:rPr lang="en-GB" sz="1400" b="1" dirty="0">
                <a:solidFill>
                  <a:schemeClr val="accent2">
                    <a:lumMod val="50000"/>
                  </a:schemeClr>
                </a:solidFill>
                <a:latin typeface="Euclid" panose="02020503060505020303" pitchFamily="18" charset="77"/>
              </a:rPr>
              <a:t>Perform first search for galactic halo axion dark matter at ~</a:t>
            </a:r>
            <a:r>
              <a:rPr lang="en-GB" sz="1400" b="1" dirty="0" err="1">
                <a:solidFill>
                  <a:schemeClr val="accent2">
                    <a:lumMod val="50000"/>
                  </a:schemeClr>
                </a:solidFill>
                <a:latin typeface="Euclid" panose="02020503060505020303" pitchFamily="18" charset="77"/>
              </a:rPr>
              <a:t>μeV</a:t>
            </a:r>
            <a:r>
              <a:rPr lang="en-GB" sz="1400" b="1" dirty="0">
                <a:solidFill>
                  <a:schemeClr val="accent2">
                    <a:lumMod val="50000"/>
                  </a:schemeClr>
                </a:solidFill>
                <a:latin typeface="Euclid" panose="02020503060505020303" pitchFamily="18" charset="77"/>
              </a:rPr>
              <a:t> mass scale</a:t>
            </a:r>
          </a:p>
        </p:txBody>
      </p:sp>
      <p:sp>
        <p:nvSpPr>
          <p:cNvPr id="20" name="Date Placeholder 19">
            <a:extLst>
              <a:ext uri="{FF2B5EF4-FFF2-40B4-BE49-F238E27FC236}">
                <a16:creationId xmlns:a16="http://schemas.microsoft.com/office/drawing/2014/main" id="{4E46B121-4D06-E7E1-A490-5A561D8D967C}"/>
              </a:ext>
            </a:extLst>
          </p:cNvPr>
          <p:cNvSpPr>
            <a:spLocks noGrp="1"/>
          </p:cNvSpPr>
          <p:nvPr>
            <p:ph type="dt" sz="half" idx="10"/>
          </p:nvPr>
        </p:nvSpPr>
        <p:spPr/>
        <p:txBody>
          <a:bodyPr/>
          <a:lstStyle/>
          <a:p>
            <a:r>
              <a:rPr lang="en-GB"/>
              <a:t>13-Jun-2025</a:t>
            </a:r>
          </a:p>
        </p:txBody>
      </p:sp>
      <p:sp>
        <p:nvSpPr>
          <p:cNvPr id="21" name="Footer Placeholder 20">
            <a:extLst>
              <a:ext uri="{FF2B5EF4-FFF2-40B4-BE49-F238E27FC236}">
                <a16:creationId xmlns:a16="http://schemas.microsoft.com/office/drawing/2014/main" id="{EA037B79-F930-FE68-F03C-F95C5DD2D219}"/>
              </a:ext>
            </a:extLst>
          </p:cNvPr>
          <p:cNvSpPr>
            <a:spLocks noGrp="1"/>
          </p:cNvSpPr>
          <p:nvPr>
            <p:ph type="ftr" sz="quarter" idx="11"/>
          </p:nvPr>
        </p:nvSpPr>
        <p:spPr/>
        <p:txBody>
          <a:bodyPr/>
          <a:lstStyle/>
          <a:p>
            <a:r>
              <a:rPr lang="en-GB"/>
              <a:t>Ruben Saakyan (UCL), QTFP. </a:t>
            </a:r>
          </a:p>
        </p:txBody>
      </p:sp>
      <p:pic>
        <p:nvPicPr>
          <p:cNvPr id="6" name="Picture 5" descr="A close-up of a machine&#10;&#10;Description automatically generated">
            <a:extLst>
              <a:ext uri="{FF2B5EF4-FFF2-40B4-BE49-F238E27FC236}">
                <a16:creationId xmlns:a16="http://schemas.microsoft.com/office/drawing/2014/main" id="{4F89F2F2-A4DF-672E-ECBB-C2D338B43363}"/>
              </a:ext>
            </a:extLst>
          </p:cNvPr>
          <p:cNvPicPr>
            <a:picLocks noChangeAspect="1"/>
          </p:cNvPicPr>
          <p:nvPr/>
        </p:nvPicPr>
        <p:blipFill>
          <a:blip r:embed="rId9"/>
          <a:stretch>
            <a:fillRect/>
          </a:stretch>
        </p:blipFill>
        <p:spPr>
          <a:xfrm flipH="1">
            <a:off x="9978605" y="2370923"/>
            <a:ext cx="1375195" cy="4079334"/>
          </a:xfrm>
          <a:prstGeom prst="rect">
            <a:avLst/>
          </a:prstGeom>
        </p:spPr>
      </p:pic>
      <p:sp>
        <p:nvSpPr>
          <p:cNvPr id="7" name="TextBox 6">
            <a:extLst>
              <a:ext uri="{FF2B5EF4-FFF2-40B4-BE49-F238E27FC236}">
                <a16:creationId xmlns:a16="http://schemas.microsoft.com/office/drawing/2014/main" id="{E952F5F2-96B8-8FE7-EDC5-FA1808D1079A}"/>
              </a:ext>
            </a:extLst>
          </p:cNvPr>
          <p:cNvSpPr txBox="1"/>
          <p:nvPr/>
        </p:nvSpPr>
        <p:spPr>
          <a:xfrm>
            <a:off x="5024206" y="4252379"/>
            <a:ext cx="5079038" cy="1815882"/>
          </a:xfrm>
          <a:prstGeom prst="rect">
            <a:avLst/>
          </a:prstGeom>
          <a:noFill/>
        </p:spPr>
        <p:txBody>
          <a:bodyPr wrap="square">
            <a:spAutoFit/>
          </a:bodyPr>
          <a:lstStyle/>
          <a:p>
            <a:pPr marL="342900" indent="-342900">
              <a:buFont typeface="Arial" panose="020B0604020202020204" pitchFamily="34" charset="0"/>
              <a:buChar char="•"/>
            </a:pPr>
            <a:r>
              <a:rPr lang="en-GB" sz="1400" dirty="0">
                <a:latin typeface="Euclid" panose="02020503060505020303" pitchFamily="18" charset="77"/>
              </a:rPr>
              <a:t>New quantum transducers for use in physics experiments</a:t>
            </a:r>
          </a:p>
          <a:p>
            <a:pPr marL="342900" indent="-342900">
              <a:buFont typeface="Arial" panose="020B0604020202020204" pitchFamily="34" charset="0"/>
              <a:buChar char="•"/>
            </a:pPr>
            <a:r>
              <a:rPr lang="en-GB" sz="1400" dirty="0">
                <a:latin typeface="Euclid" panose="02020503060505020303" pitchFamily="18" charset="77"/>
              </a:rPr>
              <a:t>Tuneable digital resonant filters developed for resonant feedback</a:t>
            </a:r>
          </a:p>
          <a:p>
            <a:pPr marL="342900" indent="-342900">
              <a:buFont typeface="Arial" panose="020B0604020202020204" pitchFamily="34" charset="0"/>
              <a:buChar char="•"/>
            </a:pPr>
            <a:r>
              <a:rPr lang="en-GB" sz="1400" dirty="0">
                <a:latin typeface="Euclid" panose="02020503060505020303" pitchFamily="18" charset="77"/>
              </a:rPr>
              <a:t>Field-tolerant superconducting RF cavities</a:t>
            </a:r>
          </a:p>
          <a:p>
            <a:pPr marL="342900" indent="-342900">
              <a:buFont typeface="Arial" panose="020B0604020202020204" pitchFamily="34" charset="0"/>
              <a:buChar char="•"/>
            </a:pPr>
            <a:r>
              <a:rPr lang="en-GB" sz="1400" dirty="0">
                <a:latin typeface="Euclid" panose="02020503060505020303" pitchFamily="18" charset="77"/>
              </a:rPr>
              <a:t>Public engagement: Royal Society Summer Science Exhibition 2024: </a:t>
            </a:r>
          </a:p>
          <a:p>
            <a:r>
              <a:rPr lang="en-GB" sz="1400" dirty="0">
                <a:latin typeface="Euclid" panose="02020503060505020303" pitchFamily="18" charset="77"/>
                <a:hlinkClick r:id="rId10"/>
              </a:rPr>
              <a:t>https://</a:t>
            </a:r>
            <a:r>
              <a:rPr lang="en-GB" sz="1400" dirty="0" err="1">
                <a:latin typeface="Euclid" panose="02020503060505020303" pitchFamily="18" charset="77"/>
                <a:hlinkClick r:id="rId10"/>
              </a:rPr>
              <a:t>www.lancaster.ac.uk</a:t>
            </a:r>
            <a:r>
              <a:rPr lang="en-GB" sz="1400" dirty="0">
                <a:latin typeface="Euclid" panose="02020503060505020303" pitchFamily="18" charset="77"/>
                <a:hlinkClick r:id="rId10"/>
              </a:rPr>
              <a:t>/physics/outreach/royal-society-summer-science-exhibition</a:t>
            </a:r>
            <a:r>
              <a:rPr lang="en-GB" sz="1400" dirty="0">
                <a:latin typeface="Euclid" panose="02020503060505020303" pitchFamily="18" charset="77"/>
              </a:rPr>
              <a:t>/</a:t>
            </a:r>
          </a:p>
        </p:txBody>
      </p:sp>
      <p:sp>
        <p:nvSpPr>
          <p:cNvPr id="8" name="TextBox 7">
            <a:extLst>
              <a:ext uri="{FF2B5EF4-FFF2-40B4-BE49-F238E27FC236}">
                <a16:creationId xmlns:a16="http://schemas.microsoft.com/office/drawing/2014/main" id="{27898F44-0F41-B260-B1A3-67EEF3C731B3}"/>
              </a:ext>
            </a:extLst>
          </p:cNvPr>
          <p:cNvSpPr txBox="1"/>
          <p:nvPr/>
        </p:nvSpPr>
        <p:spPr>
          <a:xfrm>
            <a:off x="5313019" y="3875152"/>
            <a:ext cx="3709554" cy="369332"/>
          </a:xfrm>
          <a:prstGeom prst="rect">
            <a:avLst/>
          </a:prstGeom>
          <a:noFill/>
        </p:spPr>
        <p:txBody>
          <a:bodyPr wrap="square">
            <a:spAutoFit/>
          </a:bodyPr>
          <a:lstStyle/>
          <a:p>
            <a:r>
              <a:rPr lang="en-GB" sz="1800" b="1" dirty="0">
                <a:solidFill>
                  <a:schemeClr val="accent2"/>
                </a:solidFill>
                <a:latin typeface="Euclid" panose="02020503060505020303" pitchFamily="18" charset="77"/>
              </a:rPr>
              <a:t>Technology and impact </a:t>
            </a:r>
          </a:p>
        </p:txBody>
      </p:sp>
      <p:sp>
        <p:nvSpPr>
          <p:cNvPr id="9" name="TextBox 8">
            <a:extLst>
              <a:ext uri="{FF2B5EF4-FFF2-40B4-BE49-F238E27FC236}">
                <a16:creationId xmlns:a16="http://schemas.microsoft.com/office/drawing/2014/main" id="{8AA88323-C051-A0D5-B081-7BE08F4DD317}"/>
              </a:ext>
            </a:extLst>
          </p:cNvPr>
          <p:cNvSpPr txBox="1"/>
          <p:nvPr/>
        </p:nvSpPr>
        <p:spPr>
          <a:xfrm>
            <a:off x="10288365" y="41438"/>
            <a:ext cx="1239827" cy="276999"/>
          </a:xfrm>
          <a:prstGeom prst="rect">
            <a:avLst/>
          </a:prstGeom>
          <a:noFill/>
        </p:spPr>
        <p:txBody>
          <a:bodyPr wrap="none" rtlCol="0">
            <a:spAutoFit/>
          </a:bodyPr>
          <a:lstStyle/>
          <a:p>
            <a:r>
              <a:rPr lang="en-GB" sz="1200" i="1" dirty="0">
                <a:latin typeface="Euclid" panose="02020503060505020303" pitchFamily="18" charset="77"/>
              </a:rPr>
              <a:t>Credit: E. Daw </a:t>
            </a:r>
          </a:p>
        </p:txBody>
      </p:sp>
    </p:spTree>
    <p:extLst>
      <p:ext uri="{BB962C8B-B14F-4D97-AF65-F5344CB8AC3E}">
        <p14:creationId xmlns:p14="http://schemas.microsoft.com/office/powerpoint/2010/main" val="415696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3DF712B-F170-88ED-2DDD-C771A8DFAAE0}"/>
              </a:ext>
            </a:extLst>
          </p:cNvPr>
          <p:cNvSpPr>
            <a:spLocks noGrp="1"/>
          </p:cNvSpPr>
          <p:nvPr>
            <p:ph type="sldNum" sz="quarter" idx="12"/>
          </p:nvPr>
        </p:nvSpPr>
        <p:spPr/>
        <p:txBody>
          <a:bodyPr/>
          <a:lstStyle/>
          <a:p>
            <a:fld id="{4C0069D2-F66F-1644-8D4D-AE95EE0B75EA}" type="slidenum">
              <a:rPr lang="en-GB" smtClean="0"/>
              <a:t>16</a:t>
            </a:fld>
            <a:endParaRPr lang="en-GB"/>
          </a:p>
        </p:txBody>
      </p:sp>
      <p:pic>
        <p:nvPicPr>
          <p:cNvPr id="4" name="Picture 3">
            <a:extLst>
              <a:ext uri="{FF2B5EF4-FFF2-40B4-BE49-F238E27FC236}">
                <a16:creationId xmlns:a16="http://schemas.microsoft.com/office/drawing/2014/main" id="{D0154C0C-36A4-5174-2DDE-2378368C13B4}"/>
              </a:ext>
            </a:extLst>
          </p:cNvPr>
          <p:cNvPicPr>
            <a:picLocks noChangeAspect="1"/>
          </p:cNvPicPr>
          <p:nvPr/>
        </p:nvPicPr>
        <p:blipFill>
          <a:blip r:embed="rId2"/>
          <a:stretch>
            <a:fillRect/>
          </a:stretch>
        </p:blipFill>
        <p:spPr>
          <a:xfrm>
            <a:off x="5285264" y="298207"/>
            <a:ext cx="2119571" cy="57050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2D9D7424-1970-8183-D33F-EF4FD7846F2A}"/>
              </a:ext>
            </a:extLst>
          </p:cNvPr>
          <p:cNvPicPr>
            <a:picLocks noChangeAspect="1"/>
          </p:cNvPicPr>
          <p:nvPr/>
        </p:nvPicPr>
        <p:blipFill>
          <a:blip r:embed="rId3"/>
          <a:stretch>
            <a:fillRect/>
          </a:stretch>
        </p:blipFill>
        <p:spPr>
          <a:xfrm>
            <a:off x="7933558" y="1089765"/>
            <a:ext cx="3420242" cy="45603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descr="A black background with a yellow light&#10;&#10;Description automatically generated">
            <a:extLst>
              <a:ext uri="{FF2B5EF4-FFF2-40B4-BE49-F238E27FC236}">
                <a16:creationId xmlns:a16="http://schemas.microsoft.com/office/drawing/2014/main" id="{694A0EFE-99FE-CD35-ACCE-3F80AE0C1996}"/>
              </a:ext>
            </a:extLst>
          </p:cNvPr>
          <p:cNvPicPr>
            <a:picLocks noChangeAspect="1"/>
          </p:cNvPicPr>
          <p:nvPr/>
        </p:nvPicPr>
        <p:blipFill>
          <a:blip r:embed="rId4"/>
          <a:stretch>
            <a:fillRect/>
          </a:stretch>
        </p:blipFill>
        <p:spPr>
          <a:xfrm>
            <a:off x="105060" y="96530"/>
            <a:ext cx="1721984" cy="654723"/>
          </a:xfrm>
          <a:prstGeom prst="rect">
            <a:avLst/>
          </a:prstGeom>
        </p:spPr>
      </p:pic>
      <p:sp>
        <p:nvSpPr>
          <p:cNvPr id="7" name="TextBox 6">
            <a:extLst>
              <a:ext uri="{FF2B5EF4-FFF2-40B4-BE49-F238E27FC236}">
                <a16:creationId xmlns:a16="http://schemas.microsoft.com/office/drawing/2014/main" id="{8C0CE44A-F528-2768-785B-FCA3B1C58552}"/>
              </a:ext>
            </a:extLst>
          </p:cNvPr>
          <p:cNvSpPr txBox="1"/>
          <p:nvPr/>
        </p:nvSpPr>
        <p:spPr>
          <a:xfrm>
            <a:off x="143265" y="1036486"/>
            <a:ext cx="3709554" cy="461665"/>
          </a:xfrm>
          <a:prstGeom prst="rect">
            <a:avLst/>
          </a:prstGeom>
          <a:noFill/>
        </p:spPr>
        <p:txBody>
          <a:bodyPr wrap="square">
            <a:spAutoFit/>
          </a:bodyPr>
          <a:lstStyle/>
          <a:p>
            <a:r>
              <a:rPr lang="en-GB" sz="2400" b="1" dirty="0">
                <a:solidFill>
                  <a:schemeClr val="accent2"/>
                </a:solidFill>
                <a:latin typeface="Euclid" panose="02020503060505020303" pitchFamily="18" charset="77"/>
              </a:rPr>
              <a:t>Updates and  Outlook </a:t>
            </a:r>
          </a:p>
        </p:txBody>
      </p:sp>
      <p:sp>
        <p:nvSpPr>
          <p:cNvPr id="8" name="TextBox 7">
            <a:extLst>
              <a:ext uri="{FF2B5EF4-FFF2-40B4-BE49-F238E27FC236}">
                <a16:creationId xmlns:a16="http://schemas.microsoft.com/office/drawing/2014/main" id="{1D96FF46-02D0-C0EC-DEBE-32E3D38DC05B}"/>
              </a:ext>
            </a:extLst>
          </p:cNvPr>
          <p:cNvSpPr txBox="1"/>
          <p:nvPr/>
        </p:nvSpPr>
        <p:spPr>
          <a:xfrm>
            <a:off x="172294" y="1670036"/>
            <a:ext cx="4280212" cy="923330"/>
          </a:xfrm>
          <a:prstGeom prst="rect">
            <a:avLst/>
          </a:prstGeom>
          <a:noFill/>
        </p:spPr>
        <p:txBody>
          <a:bodyPr wrap="square" rtlCol="0">
            <a:spAutoFit/>
          </a:bodyPr>
          <a:lstStyle/>
          <a:p>
            <a:r>
              <a:rPr lang="en-US" dirty="0">
                <a:latin typeface="Euclid" panose="02020503060505020303" pitchFamily="18" charset="77"/>
              </a:rPr>
              <a:t>QSHS instrument paper submitted to New Journal of Physics.</a:t>
            </a:r>
          </a:p>
          <a:p>
            <a:r>
              <a:rPr lang="en-US" dirty="0">
                <a:latin typeface="Euclid" panose="02020503060505020303" pitchFamily="18" charset="77"/>
                <a:hlinkClick r:id="rId5"/>
              </a:rPr>
              <a:t>https://arxiv.org/html/2504.12257v1</a:t>
            </a:r>
            <a:endParaRPr lang="en-US" dirty="0">
              <a:latin typeface="Euclid" panose="02020503060505020303" pitchFamily="18" charset="77"/>
            </a:endParaRPr>
          </a:p>
        </p:txBody>
      </p:sp>
      <p:sp>
        <p:nvSpPr>
          <p:cNvPr id="9" name="TextBox 8">
            <a:extLst>
              <a:ext uri="{FF2B5EF4-FFF2-40B4-BE49-F238E27FC236}">
                <a16:creationId xmlns:a16="http://schemas.microsoft.com/office/drawing/2014/main" id="{87DE8403-75F7-ED79-4670-53D4810BD092}"/>
              </a:ext>
            </a:extLst>
          </p:cNvPr>
          <p:cNvSpPr txBox="1"/>
          <p:nvPr/>
        </p:nvSpPr>
        <p:spPr>
          <a:xfrm>
            <a:off x="143265" y="2699463"/>
            <a:ext cx="4280212" cy="1200329"/>
          </a:xfrm>
          <a:prstGeom prst="rect">
            <a:avLst/>
          </a:prstGeom>
          <a:noFill/>
        </p:spPr>
        <p:txBody>
          <a:bodyPr wrap="square" rtlCol="0">
            <a:spAutoFit/>
          </a:bodyPr>
          <a:lstStyle/>
          <a:p>
            <a:r>
              <a:rPr lang="en-US" dirty="0">
                <a:latin typeface="Euclid" panose="02020503060505020303" pitchFamily="18" charset="77"/>
              </a:rPr>
              <a:t>Study of unloaded Aluminum ‘sidecar’ cavity also submitted to New Journal of Physics. </a:t>
            </a:r>
            <a:r>
              <a:rPr lang="en-US" dirty="0">
                <a:latin typeface="Euclid" panose="02020503060505020303" pitchFamily="18" charset="77"/>
                <a:hlinkClick r:id="rId6"/>
              </a:rPr>
              <a:t>https://</a:t>
            </a:r>
            <a:r>
              <a:rPr lang="en-US" dirty="0" err="1">
                <a:latin typeface="Euclid" panose="02020503060505020303" pitchFamily="18" charset="77"/>
                <a:hlinkClick r:id="rId6"/>
              </a:rPr>
              <a:t>arxiv.org</a:t>
            </a:r>
            <a:r>
              <a:rPr lang="en-US" dirty="0">
                <a:latin typeface="Euclid" panose="02020503060505020303" pitchFamily="18" charset="77"/>
                <a:hlinkClick r:id="rId6"/>
              </a:rPr>
              <a:t>/abs/2503.22637</a:t>
            </a:r>
            <a:endParaRPr lang="en-US" dirty="0">
              <a:latin typeface="Euclid" panose="02020503060505020303" pitchFamily="18" charset="77"/>
            </a:endParaRPr>
          </a:p>
        </p:txBody>
      </p:sp>
      <p:sp>
        <p:nvSpPr>
          <p:cNvPr id="10" name="TextBox 9">
            <a:extLst>
              <a:ext uri="{FF2B5EF4-FFF2-40B4-BE49-F238E27FC236}">
                <a16:creationId xmlns:a16="http://schemas.microsoft.com/office/drawing/2014/main" id="{4FC87216-EAB9-2DAB-CC49-9E49C78A57E0}"/>
              </a:ext>
            </a:extLst>
          </p:cNvPr>
          <p:cNvSpPr txBox="1"/>
          <p:nvPr/>
        </p:nvSpPr>
        <p:spPr>
          <a:xfrm>
            <a:off x="116770" y="4040395"/>
            <a:ext cx="4835430" cy="646331"/>
          </a:xfrm>
          <a:prstGeom prst="rect">
            <a:avLst/>
          </a:prstGeom>
          <a:noFill/>
        </p:spPr>
        <p:txBody>
          <a:bodyPr wrap="square" rtlCol="0">
            <a:spAutoFit/>
          </a:bodyPr>
          <a:lstStyle/>
          <a:p>
            <a:r>
              <a:rPr lang="en-US" dirty="0">
                <a:latin typeface="Euclid" panose="02020503060505020303" pitchFamily="18" charset="77"/>
              </a:rPr>
              <a:t>Magnet achieved full field of 8T in the Sheffield lab in April 2025</a:t>
            </a:r>
          </a:p>
        </p:txBody>
      </p:sp>
      <p:sp>
        <p:nvSpPr>
          <p:cNvPr id="11" name="TextBox 10">
            <a:extLst>
              <a:ext uri="{FF2B5EF4-FFF2-40B4-BE49-F238E27FC236}">
                <a16:creationId xmlns:a16="http://schemas.microsoft.com/office/drawing/2014/main" id="{E47EA88A-59FF-D982-5561-EFC04F921376}"/>
              </a:ext>
            </a:extLst>
          </p:cNvPr>
          <p:cNvSpPr txBox="1"/>
          <p:nvPr/>
        </p:nvSpPr>
        <p:spPr>
          <a:xfrm>
            <a:off x="172294" y="5570317"/>
            <a:ext cx="4382721" cy="646331"/>
          </a:xfrm>
          <a:prstGeom prst="rect">
            <a:avLst/>
          </a:prstGeom>
          <a:noFill/>
        </p:spPr>
        <p:txBody>
          <a:bodyPr wrap="square" rtlCol="0">
            <a:spAutoFit/>
          </a:bodyPr>
          <a:lstStyle/>
          <a:p>
            <a:r>
              <a:rPr lang="en-US" dirty="0">
                <a:latin typeface="Euclid" panose="02020503060505020303" pitchFamily="18" charset="77"/>
              </a:rPr>
              <a:t>First science data from QSHS this summer.</a:t>
            </a:r>
          </a:p>
        </p:txBody>
      </p:sp>
      <p:sp>
        <p:nvSpPr>
          <p:cNvPr id="12" name="TextBox 11">
            <a:extLst>
              <a:ext uri="{FF2B5EF4-FFF2-40B4-BE49-F238E27FC236}">
                <a16:creationId xmlns:a16="http://schemas.microsoft.com/office/drawing/2014/main" id="{497ACAA7-5E80-3538-5256-E87B427A9EC9}"/>
              </a:ext>
            </a:extLst>
          </p:cNvPr>
          <p:cNvSpPr txBox="1"/>
          <p:nvPr/>
        </p:nvSpPr>
        <p:spPr>
          <a:xfrm>
            <a:off x="143265" y="4787293"/>
            <a:ext cx="4382721" cy="646331"/>
          </a:xfrm>
          <a:prstGeom prst="rect">
            <a:avLst/>
          </a:prstGeom>
          <a:noFill/>
        </p:spPr>
        <p:txBody>
          <a:bodyPr wrap="square" rtlCol="0">
            <a:spAutoFit/>
          </a:bodyPr>
          <a:lstStyle/>
          <a:p>
            <a:r>
              <a:rPr lang="en-US" dirty="0">
                <a:latin typeface="Euclid" panose="02020503060505020303" pitchFamily="18" charset="77"/>
              </a:rPr>
              <a:t>Cryogenic tests, including superconducting TWPA underway </a:t>
            </a:r>
          </a:p>
        </p:txBody>
      </p:sp>
      <p:sp>
        <p:nvSpPr>
          <p:cNvPr id="13" name="Date Placeholder 12">
            <a:extLst>
              <a:ext uri="{FF2B5EF4-FFF2-40B4-BE49-F238E27FC236}">
                <a16:creationId xmlns:a16="http://schemas.microsoft.com/office/drawing/2014/main" id="{86453CD6-35CA-3AFD-1666-1E45B7EDFE3C}"/>
              </a:ext>
            </a:extLst>
          </p:cNvPr>
          <p:cNvSpPr>
            <a:spLocks noGrp="1"/>
          </p:cNvSpPr>
          <p:nvPr>
            <p:ph type="dt" sz="half" idx="10"/>
          </p:nvPr>
        </p:nvSpPr>
        <p:spPr/>
        <p:txBody>
          <a:bodyPr/>
          <a:lstStyle/>
          <a:p>
            <a:r>
              <a:rPr lang="en-GB"/>
              <a:t>13-Jun-2025</a:t>
            </a:r>
          </a:p>
        </p:txBody>
      </p:sp>
      <p:sp>
        <p:nvSpPr>
          <p:cNvPr id="14" name="Footer Placeholder 13">
            <a:extLst>
              <a:ext uri="{FF2B5EF4-FFF2-40B4-BE49-F238E27FC236}">
                <a16:creationId xmlns:a16="http://schemas.microsoft.com/office/drawing/2014/main" id="{4CF2D92F-9838-F8C2-E823-69369D639E10}"/>
              </a:ext>
            </a:extLst>
          </p:cNvPr>
          <p:cNvSpPr>
            <a:spLocks noGrp="1"/>
          </p:cNvSpPr>
          <p:nvPr>
            <p:ph type="ftr" sz="quarter" idx="11"/>
          </p:nvPr>
        </p:nvSpPr>
        <p:spPr/>
        <p:txBody>
          <a:bodyPr/>
          <a:lstStyle/>
          <a:p>
            <a:r>
              <a:rPr lang="en-GB"/>
              <a:t>Ruben Saakyan (UCL), QTFP. </a:t>
            </a:r>
          </a:p>
        </p:txBody>
      </p:sp>
      <p:sp>
        <p:nvSpPr>
          <p:cNvPr id="3" name="TextBox 2">
            <a:extLst>
              <a:ext uri="{FF2B5EF4-FFF2-40B4-BE49-F238E27FC236}">
                <a16:creationId xmlns:a16="http://schemas.microsoft.com/office/drawing/2014/main" id="{DAC23226-1EA0-6E76-AA00-F849B40DA663}"/>
              </a:ext>
            </a:extLst>
          </p:cNvPr>
          <p:cNvSpPr txBox="1"/>
          <p:nvPr/>
        </p:nvSpPr>
        <p:spPr>
          <a:xfrm>
            <a:off x="10288365" y="41438"/>
            <a:ext cx="1239827" cy="276999"/>
          </a:xfrm>
          <a:prstGeom prst="rect">
            <a:avLst/>
          </a:prstGeom>
          <a:noFill/>
        </p:spPr>
        <p:txBody>
          <a:bodyPr wrap="none" rtlCol="0">
            <a:spAutoFit/>
          </a:bodyPr>
          <a:lstStyle/>
          <a:p>
            <a:r>
              <a:rPr lang="en-GB" sz="1200" i="1" dirty="0">
                <a:latin typeface="Euclid" panose="02020503060505020303" pitchFamily="18" charset="77"/>
              </a:rPr>
              <a:t>Credit: E. Daw </a:t>
            </a:r>
          </a:p>
        </p:txBody>
      </p:sp>
    </p:spTree>
    <p:extLst>
      <p:ext uri="{BB962C8B-B14F-4D97-AF65-F5344CB8AC3E}">
        <p14:creationId xmlns:p14="http://schemas.microsoft.com/office/powerpoint/2010/main" val="3468586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10BF5A-E5C1-3F28-FCBC-137782EE6AB5}"/>
              </a:ext>
            </a:extLst>
          </p:cNvPr>
          <p:cNvSpPr>
            <a:spLocks noGrp="1"/>
          </p:cNvSpPr>
          <p:nvPr>
            <p:ph type="sldNum" sz="quarter" idx="12"/>
          </p:nvPr>
        </p:nvSpPr>
        <p:spPr>
          <a:xfrm>
            <a:off x="8503024" y="6369551"/>
            <a:ext cx="2743200" cy="365125"/>
          </a:xfrm>
        </p:spPr>
        <p:txBody>
          <a:bodyPr/>
          <a:lstStyle/>
          <a:p>
            <a:fld id="{4C0069D2-F66F-1644-8D4D-AE95EE0B75EA}" type="slidenum">
              <a:rPr lang="en-GB" smtClean="0"/>
              <a:t>17</a:t>
            </a:fld>
            <a:endParaRPr lang="en-GB"/>
          </a:p>
        </p:txBody>
      </p:sp>
      <p:pic>
        <p:nvPicPr>
          <p:cNvPr id="3" name="Picture 2">
            <a:extLst>
              <a:ext uri="{FF2B5EF4-FFF2-40B4-BE49-F238E27FC236}">
                <a16:creationId xmlns:a16="http://schemas.microsoft.com/office/drawing/2014/main" id="{2D89E607-7188-07FA-0AA2-3EC5481A32F9}"/>
              </a:ext>
            </a:extLst>
          </p:cNvPr>
          <p:cNvPicPr>
            <a:picLocks noChangeAspect="1"/>
          </p:cNvPicPr>
          <p:nvPr/>
        </p:nvPicPr>
        <p:blipFill>
          <a:blip r:embed="rId3"/>
          <a:stretch>
            <a:fillRect/>
          </a:stretch>
        </p:blipFill>
        <p:spPr>
          <a:xfrm>
            <a:off x="0" y="0"/>
            <a:ext cx="2317750" cy="769868"/>
          </a:xfrm>
          <a:prstGeom prst="rect">
            <a:avLst/>
          </a:prstGeom>
        </p:spPr>
      </p:pic>
      <p:sp>
        <p:nvSpPr>
          <p:cNvPr id="5" name="TextBox 4">
            <a:extLst>
              <a:ext uri="{FF2B5EF4-FFF2-40B4-BE49-F238E27FC236}">
                <a16:creationId xmlns:a16="http://schemas.microsoft.com/office/drawing/2014/main" id="{D4066383-74E9-ECBB-8833-535A85AF6355}"/>
              </a:ext>
            </a:extLst>
          </p:cNvPr>
          <p:cNvSpPr txBox="1"/>
          <p:nvPr/>
        </p:nvSpPr>
        <p:spPr>
          <a:xfrm>
            <a:off x="2632262" y="123324"/>
            <a:ext cx="8179173" cy="523220"/>
          </a:xfrm>
          <a:prstGeom prst="rect">
            <a:avLst/>
          </a:prstGeom>
          <a:noFill/>
        </p:spPr>
        <p:txBody>
          <a:bodyPr wrap="square">
            <a:spAutoFit/>
          </a:bodyPr>
          <a:lstStyle/>
          <a:p>
            <a:r>
              <a:rPr lang="en-GB" sz="2800" b="1" dirty="0">
                <a:solidFill>
                  <a:schemeClr val="accent2"/>
                </a:solidFill>
                <a:effectLst/>
                <a:latin typeface="Euclid" panose="02020503060505020303" pitchFamily="18" charset="77"/>
              </a:rPr>
              <a:t>Q</a:t>
            </a:r>
            <a:r>
              <a:rPr lang="en-GB" sz="2800" dirty="0">
                <a:solidFill>
                  <a:srgbClr val="41464D"/>
                </a:solidFill>
                <a:effectLst/>
                <a:latin typeface="Euclid" panose="02020503060505020303" pitchFamily="18" charset="77"/>
              </a:rPr>
              <a:t>uantum </a:t>
            </a:r>
            <a:r>
              <a:rPr lang="en-GB" sz="2800" b="1" dirty="0">
                <a:solidFill>
                  <a:schemeClr val="accent2"/>
                </a:solidFill>
                <a:effectLst/>
                <a:latin typeface="Euclid" panose="02020503060505020303" pitchFamily="18" charset="77"/>
              </a:rPr>
              <a:t>Sim</a:t>
            </a:r>
            <a:r>
              <a:rPr lang="en-GB" sz="2800" dirty="0">
                <a:solidFill>
                  <a:srgbClr val="41464D"/>
                </a:solidFill>
                <a:effectLst/>
                <a:latin typeface="Euclid" panose="02020503060505020303" pitchFamily="18" charset="77"/>
              </a:rPr>
              <a:t>ulators for </a:t>
            </a:r>
            <a:r>
              <a:rPr lang="en-GB" sz="2800" b="1" dirty="0">
                <a:solidFill>
                  <a:schemeClr val="accent2"/>
                </a:solidFill>
                <a:effectLst/>
                <a:latin typeface="Euclid" panose="02020503060505020303" pitchFamily="18" charset="77"/>
              </a:rPr>
              <a:t>F</a:t>
            </a:r>
            <a:r>
              <a:rPr lang="en-GB" sz="2800" dirty="0">
                <a:solidFill>
                  <a:srgbClr val="41464D"/>
                </a:solidFill>
                <a:effectLst/>
                <a:latin typeface="Euclid" panose="02020503060505020303" pitchFamily="18" charset="77"/>
              </a:rPr>
              <a:t>undamental </a:t>
            </a:r>
            <a:r>
              <a:rPr lang="en-GB" sz="2800" b="1" dirty="0">
                <a:solidFill>
                  <a:schemeClr val="accent2"/>
                </a:solidFill>
                <a:effectLst/>
                <a:latin typeface="Euclid" panose="02020503060505020303" pitchFamily="18" charset="77"/>
              </a:rPr>
              <a:t>P</a:t>
            </a:r>
            <a:r>
              <a:rPr lang="en-GB" sz="2800" dirty="0">
                <a:solidFill>
                  <a:srgbClr val="41464D"/>
                </a:solidFill>
                <a:effectLst/>
                <a:latin typeface="Euclid" panose="02020503060505020303" pitchFamily="18" charset="77"/>
              </a:rPr>
              <a:t>hysics</a:t>
            </a:r>
          </a:p>
        </p:txBody>
      </p:sp>
      <p:pic>
        <p:nvPicPr>
          <p:cNvPr id="6" name="Picture 5">
            <a:extLst>
              <a:ext uri="{FF2B5EF4-FFF2-40B4-BE49-F238E27FC236}">
                <a16:creationId xmlns:a16="http://schemas.microsoft.com/office/drawing/2014/main" id="{211AD02F-C035-DEF6-B876-B9330435023F}"/>
              </a:ext>
            </a:extLst>
          </p:cNvPr>
          <p:cNvPicPr>
            <a:picLocks noChangeAspect="1"/>
          </p:cNvPicPr>
          <p:nvPr/>
        </p:nvPicPr>
        <p:blipFill>
          <a:blip r:embed="rId4"/>
          <a:stretch>
            <a:fillRect/>
          </a:stretch>
        </p:blipFill>
        <p:spPr>
          <a:xfrm>
            <a:off x="0" y="995774"/>
            <a:ext cx="6803136" cy="1874123"/>
          </a:xfrm>
          <a:prstGeom prst="rect">
            <a:avLst/>
          </a:prstGeom>
        </p:spPr>
      </p:pic>
      <p:pic>
        <p:nvPicPr>
          <p:cNvPr id="7" name="Picture 6">
            <a:extLst>
              <a:ext uri="{FF2B5EF4-FFF2-40B4-BE49-F238E27FC236}">
                <a16:creationId xmlns:a16="http://schemas.microsoft.com/office/drawing/2014/main" id="{3EFF86B7-4C83-3FF7-AC0A-1236A21199D1}"/>
              </a:ext>
            </a:extLst>
          </p:cNvPr>
          <p:cNvPicPr>
            <a:picLocks noChangeAspect="1"/>
          </p:cNvPicPr>
          <p:nvPr/>
        </p:nvPicPr>
        <p:blipFill>
          <a:blip r:embed="rId5"/>
          <a:stretch>
            <a:fillRect/>
          </a:stretch>
        </p:blipFill>
        <p:spPr>
          <a:xfrm>
            <a:off x="6936946" y="913164"/>
            <a:ext cx="1629229" cy="1874123"/>
          </a:xfrm>
          <a:prstGeom prst="rect">
            <a:avLst/>
          </a:prstGeom>
        </p:spPr>
      </p:pic>
      <p:pic>
        <p:nvPicPr>
          <p:cNvPr id="14" name="Picture 13">
            <a:extLst>
              <a:ext uri="{FF2B5EF4-FFF2-40B4-BE49-F238E27FC236}">
                <a16:creationId xmlns:a16="http://schemas.microsoft.com/office/drawing/2014/main" id="{D45FBE33-0A9F-F048-5695-8507D1BD6877}"/>
              </a:ext>
            </a:extLst>
          </p:cNvPr>
          <p:cNvPicPr>
            <a:picLocks noChangeAspect="1"/>
          </p:cNvPicPr>
          <p:nvPr/>
        </p:nvPicPr>
        <p:blipFill>
          <a:blip r:embed="rId6"/>
          <a:stretch>
            <a:fillRect/>
          </a:stretch>
        </p:blipFill>
        <p:spPr>
          <a:xfrm>
            <a:off x="8823181" y="808025"/>
            <a:ext cx="2930368" cy="2131631"/>
          </a:xfrm>
          <a:prstGeom prst="rect">
            <a:avLst/>
          </a:prstGeom>
        </p:spPr>
      </p:pic>
      <p:sp>
        <p:nvSpPr>
          <p:cNvPr id="16" name="TextBox 15">
            <a:extLst>
              <a:ext uri="{FF2B5EF4-FFF2-40B4-BE49-F238E27FC236}">
                <a16:creationId xmlns:a16="http://schemas.microsoft.com/office/drawing/2014/main" id="{7EAD2A9F-1EBD-9E05-11BA-D7047A9F41E4}"/>
              </a:ext>
            </a:extLst>
          </p:cNvPr>
          <p:cNvSpPr txBox="1"/>
          <p:nvPr/>
        </p:nvSpPr>
        <p:spPr>
          <a:xfrm>
            <a:off x="9754402" y="808025"/>
            <a:ext cx="2256153" cy="369332"/>
          </a:xfrm>
          <a:prstGeom prst="rect">
            <a:avLst/>
          </a:prstGeom>
          <a:noFill/>
        </p:spPr>
        <p:txBody>
          <a:bodyPr wrap="square">
            <a:spAutoFit/>
          </a:bodyPr>
          <a:lstStyle/>
          <a:p>
            <a:r>
              <a:rPr lang="en-GB" dirty="0">
                <a:solidFill>
                  <a:schemeClr val="bg1"/>
                </a:solidFill>
                <a:latin typeface="Euclid" panose="02020503060505020303" pitchFamily="18" charset="77"/>
              </a:rPr>
              <a:t>LEGO LIGO (!) </a:t>
            </a:r>
          </a:p>
        </p:txBody>
      </p:sp>
      <p:sp>
        <p:nvSpPr>
          <p:cNvPr id="17" name="Date Placeholder 16">
            <a:extLst>
              <a:ext uri="{FF2B5EF4-FFF2-40B4-BE49-F238E27FC236}">
                <a16:creationId xmlns:a16="http://schemas.microsoft.com/office/drawing/2014/main" id="{039D4DD3-DA80-19F2-0108-54CF8EE07D1D}"/>
              </a:ext>
            </a:extLst>
          </p:cNvPr>
          <p:cNvSpPr>
            <a:spLocks noGrp="1"/>
          </p:cNvSpPr>
          <p:nvPr>
            <p:ph type="dt" sz="half" idx="10"/>
          </p:nvPr>
        </p:nvSpPr>
        <p:spPr/>
        <p:txBody>
          <a:bodyPr/>
          <a:lstStyle/>
          <a:p>
            <a:r>
              <a:rPr lang="en-GB"/>
              <a:t>13-Jun-2025</a:t>
            </a:r>
          </a:p>
        </p:txBody>
      </p:sp>
      <p:sp>
        <p:nvSpPr>
          <p:cNvPr id="18" name="Footer Placeholder 17">
            <a:extLst>
              <a:ext uri="{FF2B5EF4-FFF2-40B4-BE49-F238E27FC236}">
                <a16:creationId xmlns:a16="http://schemas.microsoft.com/office/drawing/2014/main" id="{8D02F664-5E74-241A-5CBA-CFF4FE033E9B}"/>
              </a:ext>
            </a:extLst>
          </p:cNvPr>
          <p:cNvSpPr>
            <a:spLocks noGrp="1"/>
          </p:cNvSpPr>
          <p:nvPr>
            <p:ph type="ftr" sz="quarter" idx="11"/>
          </p:nvPr>
        </p:nvSpPr>
        <p:spPr>
          <a:xfrm>
            <a:off x="4002707" y="6503293"/>
            <a:ext cx="4114800" cy="365125"/>
          </a:xfrm>
        </p:spPr>
        <p:txBody>
          <a:bodyPr/>
          <a:lstStyle/>
          <a:p>
            <a:r>
              <a:rPr lang="en-GB" dirty="0"/>
              <a:t>Ruben Saakyan (UCL), QTFP. </a:t>
            </a:r>
          </a:p>
        </p:txBody>
      </p:sp>
      <p:sp>
        <p:nvSpPr>
          <p:cNvPr id="4" name="TextBox 3">
            <a:extLst>
              <a:ext uri="{FF2B5EF4-FFF2-40B4-BE49-F238E27FC236}">
                <a16:creationId xmlns:a16="http://schemas.microsoft.com/office/drawing/2014/main" id="{EDA9946D-F40C-3E01-A01B-5CA5ABFD080D}"/>
              </a:ext>
            </a:extLst>
          </p:cNvPr>
          <p:cNvSpPr txBox="1"/>
          <p:nvPr/>
        </p:nvSpPr>
        <p:spPr>
          <a:xfrm>
            <a:off x="10288365" y="41438"/>
            <a:ext cx="1701491" cy="276999"/>
          </a:xfrm>
          <a:prstGeom prst="rect">
            <a:avLst/>
          </a:prstGeom>
          <a:noFill/>
        </p:spPr>
        <p:txBody>
          <a:bodyPr wrap="none" rtlCol="0">
            <a:spAutoFit/>
          </a:bodyPr>
          <a:lstStyle/>
          <a:p>
            <a:r>
              <a:rPr lang="en-GB" sz="1200" i="1" dirty="0">
                <a:latin typeface="Euclid" panose="02020503060505020303" pitchFamily="18" charset="77"/>
              </a:rPr>
              <a:t>Credit: S. Weinfurtner</a:t>
            </a:r>
          </a:p>
        </p:txBody>
      </p:sp>
      <p:sp>
        <p:nvSpPr>
          <p:cNvPr id="9" name="TextBox 8">
            <a:extLst>
              <a:ext uri="{FF2B5EF4-FFF2-40B4-BE49-F238E27FC236}">
                <a16:creationId xmlns:a16="http://schemas.microsoft.com/office/drawing/2014/main" id="{8F35904C-E214-6B68-219C-05594CFCBAFD}"/>
              </a:ext>
            </a:extLst>
          </p:cNvPr>
          <p:cNvSpPr txBox="1"/>
          <p:nvPr/>
        </p:nvSpPr>
        <p:spPr>
          <a:xfrm>
            <a:off x="108697" y="2988361"/>
            <a:ext cx="3472703" cy="1200329"/>
          </a:xfrm>
          <a:prstGeom prst="rect">
            <a:avLst/>
          </a:prstGeom>
          <a:noFill/>
        </p:spPr>
        <p:txBody>
          <a:bodyPr wrap="square">
            <a:spAutoFit/>
          </a:bodyPr>
          <a:lstStyle/>
          <a:p>
            <a:r>
              <a:rPr lang="en-GB" dirty="0">
                <a:solidFill>
                  <a:schemeClr val="accent2"/>
                </a:solidFill>
                <a:latin typeface="Euclid" panose="02020503060505020303" pitchFamily="18" charset="77"/>
              </a:rPr>
              <a:t>Primary objective</a:t>
            </a:r>
            <a:r>
              <a:rPr lang="en-GB" dirty="0">
                <a:latin typeface="Euclid" panose="02020503060505020303" pitchFamily="18" charset="77"/>
              </a:rPr>
              <a:t>:</a:t>
            </a:r>
          </a:p>
          <a:p>
            <a:r>
              <a:rPr lang="en-GB" dirty="0">
                <a:latin typeface="Euclid" panose="02020503060505020303" pitchFamily="18" charset="77"/>
              </a:rPr>
              <a:t>Establish quantum field theory simulators using quantum gases, liquids, and optical systems</a:t>
            </a:r>
          </a:p>
        </p:txBody>
      </p:sp>
      <p:pic>
        <p:nvPicPr>
          <p:cNvPr id="13" name="Picture 12">
            <a:extLst>
              <a:ext uri="{FF2B5EF4-FFF2-40B4-BE49-F238E27FC236}">
                <a16:creationId xmlns:a16="http://schemas.microsoft.com/office/drawing/2014/main" id="{B5218276-5789-CD2F-07A3-6DAA80C6CC2A}"/>
              </a:ext>
            </a:extLst>
          </p:cNvPr>
          <p:cNvPicPr>
            <a:picLocks noChangeAspect="1"/>
          </p:cNvPicPr>
          <p:nvPr/>
        </p:nvPicPr>
        <p:blipFill>
          <a:blip r:embed="rId7"/>
          <a:stretch>
            <a:fillRect/>
          </a:stretch>
        </p:blipFill>
        <p:spPr>
          <a:xfrm>
            <a:off x="4211778" y="2939656"/>
            <a:ext cx="1926115" cy="1678843"/>
          </a:xfrm>
          <a:prstGeom prst="rect">
            <a:avLst/>
          </a:prstGeom>
        </p:spPr>
      </p:pic>
      <p:pic>
        <p:nvPicPr>
          <p:cNvPr id="15" name="Picture 14">
            <a:extLst>
              <a:ext uri="{FF2B5EF4-FFF2-40B4-BE49-F238E27FC236}">
                <a16:creationId xmlns:a16="http://schemas.microsoft.com/office/drawing/2014/main" id="{7983E76B-96D0-332F-DAD2-7C2080B430C7}"/>
              </a:ext>
            </a:extLst>
          </p:cNvPr>
          <p:cNvPicPr>
            <a:picLocks noChangeAspect="1"/>
          </p:cNvPicPr>
          <p:nvPr/>
        </p:nvPicPr>
        <p:blipFill>
          <a:blip r:embed="rId8"/>
          <a:stretch>
            <a:fillRect/>
          </a:stretch>
        </p:blipFill>
        <p:spPr>
          <a:xfrm>
            <a:off x="3635258" y="4672081"/>
            <a:ext cx="4813908" cy="1866831"/>
          </a:xfrm>
          <a:prstGeom prst="rect">
            <a:avLst/>
          </a:prstGeom>
        </p:spPr>
      </p:pic>
      <p:pic>
        <p:nvPicPr>
          <p:cNvPr id="19" name="Picture 18">
            <a:extLst>
              <a:ext uri="{FF2B5EF4-FFF2-40B4-BE49-F238E27FC236}">
                <a16:creationId xmlns:a16="http://schemas.microsoft.com/office/drawing/2014/main" id="{F06335A8-0AD2-90D0-2E40-5E50C085EE3E}"/>
              </a:ext>
            </a:extLst>
          </p:cNvPr>
          <p:cNvPicPr>
            <a:picLocks noChangeAspect="1"/>
          </p:cNvPicPr>
          <p:nvPr/>
        </p:nvPicPr>
        <p:blipFill>
          <a:blip r:embed="rId9"/>
          <a:stretch>
            <a:fillRect/>
          </a:stretch>
        </p:blipFill>
        <p:spPr>
          <a:xfrm>
            <a:off x="9231779" y="3748332"/>
            <a:ext cx="2122021" cy="2679923"/>
          </a:xfrm>
          <a:prstGeom prst="rect">
            <a:avLst/>
          </a:prstGeom>
        </p:spPr>
      </p:pic>
      <p:sp>
        <p:nvSpPr>
          <p:cNvPr id="20" name="TextBox 19">
            <a:extLst>
              <a:ext uri="{FF2B5EF4-FFF2-40B4-BE49-F238E27FC236}">
                <a16:creationId xmlns:a16="http://schemas.microsoft.com/office/drawing/2014/main" id="{E11E4CC0-91B4-D205-0B60-58659A0BF779}"/>
              </a:ext>
            </a:extLst>
          </p:cNvPr>
          <p:cNvSpPr txBox="1"/>
          <p:nvPr/>
        </p:nvSpPr>
        <p:spPr>
          <a:xfrm>
            <a:off x="84031" y="4618499"/>
            <a:ext cx="3171234" cy="1815882"/>
          </a:xfrm>
          <a:prstGeom prst="rect">
            <a:avLst/>
          </a:prstGeom>
          <a:noFill/>
        </p:spPr>
        <p:txBody>
          <a:bodyPr wrap="square">
            <a:spAutoFit/>
          </a:bodyPr>
          <a:lstStyle/>
          <a:p>
            <a:pPr marL="285750" indent="-285750">
              <a:buFont typeface="Arial" panose="020B0604020202020204" pitchFamily="34" charset="0"/>
              <a:buChar char="•"/>
            </a:pPr>
            <a:r>
              <a:rPr lang="en-GB" sz="1400" dirty="0">
                <a:latin typeface="Euclid" panose="02020503060505020303" pitchFamily="18" charset="77"/>
              </a:rPr>
              <a:t>Validate advanced mathematical frameworks. for fundamental physics</a:t>
            </a:r>
          </a:p>
          <a:p>
            <a:pPr marL="285750" indent="-285750">
              <a:buFont typeface="Arial" panose="020B0604020202020204" pitchFamily="34" charset="0"/>
              <a:buChar char="•"/>
            </a:pPr>
            <a:r>
              <a:rPr lang="en-GB" sz="1400" dirty="0">
                <a:latin typeface="Euclid" panose="02020503060505020303" pitchFamily="18" charset="77"/>
              </a:rPr>
              <a:t>Explore genuine relativistic quantum process</a:t>
            </a:r>
          </a:p>
          <a:p>
            <a:pPr marL="285750" indent="-285750">
              <a:buFont typeface="Arial" panose="020B0604020202020204" pitchFamily="34" charset="0"/>
              <a:buChar char="•"/>
            </a:pPr>
            <a:r>
              <a:rPr lang="en-GB" sz="1400" dirty="0">
                <a:latin typeface="Euclid" panose="02020503060505020303" pitchFamily="18" charset="77"/>
              </a:rPr>
              <a:t>Translate abstract concepts into reality</a:t>
            </a:r>
          </a:p>
          <a:p>
            <a:pPr marL="285750" indent="-285750">
              <a:buFont typeface="Arial" panose="020B0604020202020204" pitchFamily="34" charset="0"/>
              <a:buChar char="•"/>
            </a:pPr>
            <a:r>
              <a:rPr lang="en-GB" sz="1400" dirty="0">
                <a:latin typeface="Euclid" panose="02020503060505020303" pitchFamily="18" charset="77"/>
              </a:rPr>
              <a:t>Simulate the uncalculatable</a:t>
            </a:r>
          </a:p>
        </p:txBody>
      </p:sp>
      <p:sp>
        <p:nvSpPr>
          <p:cNvPr id="21" name="TextBox 20">
            <a:extLst>
              <a:ext uri="{FF2B5EF4-FFF2-40B4-BE49-F238E27FC236}">
                <a16:creationId xmlns:a16="http://schemas.microsoft.com/office/drawing/2014/main" id="{D88EFF95-993A-99D3-C844-E143F352DA14}"/>
              </a:ext>
            </a:extLst>
          </p:cNvPr>
          <p:cNvSpPr txBox="1"/>
          <p:nvPr/>
        </p:nvSpPr>
        <p:spPr>
          <a:xfrm>
            <a:off x="9026602" y="3167390"/>
            <a:ext cx="3338232" cy="523220"/>
          </a:xfrm>
          <a:prstGeom prst="rect">
            <a:avLst/>
          </a:prstGeom>
          <a:noFill/>
        </p:spPr>
        <p:txBody>
          <a:bodyPr wrap="square">
            <a:spAutoFit/>
          </a:bodyPr>
          <a:lstStyle/>
          <a:p>
            <a:r>
              <a:rPr lang="en-GB" sz="1400" dirty="0">
                <a:latin typeface="Euclid" panose="02020503060505020303" pitchFamily="18" charset="77"/>
              </a:rPr>
              <a:t>Giant quantum vortex flows in superfluid </a:t>
            </a:r>
            <a:r>
              <a:rPr lang="en-GB" sz="1400" baseline="30000" dirty="0">
                <a:latin typeface="Euclid" panose="02020503060505020303" pitchFamily="18" charset="77"/>
              </a:rPr>
              <a:t>4</a:t>
            </a:r>
            <a:r>
              <a:rPr lang="en-GB" sz="1400" dirty="0">
                <a:latin typeface="Euclid" panose="02020503060505020303" pitchFamily="18" charset="77"/>
              </a:rPr>
              <a:t>He </a:t>
            </a:r>
          </a:p>
        </p:txBody>
      </p:sp>
      <p:sp>
        <p:nvSpPr>
          <p:cNvPr id="22" name="TextBox 21">
            <a:extLst>
              <a:ext uri="{FF2B5EF4-FFF2-40B4-BE49-F238E27FC236}">
                <a16:creationId xmlns:a16="http://schemas.microsoft.com/office/drawing/2014/main" id="{DD2817D9-501B-85AE-47EC-CDEFAD5B775C}"/>
              </a:ext>
            </a:extLst>
          </p:cNvPr>
          <p:cNvSpPr txBox="1"/>
          <p:nvPr/>
        </p:nvSpPr>
        <p:spPr>
          <a:xfrm>
            <a:off x="6228120" y="2870605"/>
            <a:ext cx="3046879" cy="1815882"/>
          </a:xfrm>
          <a:prstGeom prst="rect">
            <a:avLst/>
          </a:prstGeom>
          <a:noFill/>
        </p:spPr>
        <p:txBody>
          <a:bodyPr wrap="square">
            <a:spAutoFit/>
          </a:bodyPr>
          <a:lstStyle/>
          <a:p>
            <a:r>
              <a:rPr lang="en-GB" sz="1400" dirty="0">
                <a:latin typeface="Euclid" panose="02020503060505020303" pitchFamily="18" charset="77"/>
              </a:rPr>
              <a:t>Particle physics-inspired cosmological theories exhibit false vacuum decay via bubble nucleation: first-order phase transitions</a:t>
            </a:r>
          </a:p>
          <a:p>
            <a:endParaRPr lang="en-GB" sz="1400" dirty="0">
              <a:latin typeface="Euclid" panose="02020503060505020303" pitchFamily="18" charset="77"/>
            </a:endParaRPr>
          </a:p>
          <a:p>
            <a:endParaRPr lang="en-GB" sz="1400" dirty="0">
              <a:latin typeface="Euclid" panose="02020503060505020303" pitchFamily="18" charset="77"/>
            </a:endParaRPr>
          </a:p>
          <a:p>
            <a:r>
              <a:rPr lang="en-GB" sz="1400" dirty="0">
                <a:latin typeface="Euclid" panose="02020503060505020303" pitchFamily="18" charset="77"/>
              </a:rPr>
              <a:t>Spectral properties of black holes</a:t>
            </a:r>
          </a:p>
        </p:txBody>
      </p:sp>
    </p:spTree>
    <p:extLst>
      <p:ext uri="{BB962C8B-B14F-4D97-AF65-F5344CB8AC3E}">
        <p14:creationId xmlns:p14="http://schemas.microsoft.com/office/powerpoint/2010/main" val="3360156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DAE003-204C-6FE6-AF66-B72411332D4B}"/>
              </a:ext>
            </a:extLst>
          </p:cNvPr>
          <p:cNvSpPr>
            <a:spLocks noGrp="1"/>
          </p:cNvSpPr>
          <p:nvPr>
            <p:ph type="sldNum" sz="quarter" idx="12"/>
          </p:nvPr>
        </p:nvSpPr>
        <p:spPr/>
        <p:txBody>
          <a:bodyPr/>
          <a:lstStyle/>
          <a:p>
            <a:fld id="{4C0069D2-F66F-1644-8D4D-AE95EE0B75EA}" type="slidenum">
              <a:rPr lang="en-GB" smtClean="0"/>
              <a:t>18</a:t>
            </a:fld>
            <a:endParaRPr lang="en-GB"/>
          </a:p>
        </p:txBody>
      </p:sp>
      <p:pic>
        <p:nvPicPr>
          <p:cNvPr id="3" name="Picture 2">
            <a:extLst>
              <a:ext uri="{FF2B5EF4-FFF2-40B4-BE49-F238E27FC236}">
                <a16:creationId xmlns:a16="http://schemas.microsoft.com/office/drawing/2014/main" id="{E80F9B8D-5B02-1622-8326-D914770E0B76}"/>
              </a:ext>
            </a:extLst>
          </p:cNvPr>
          <p:cNvPicPr>
            <a:picLocks noChangeAspect="1"/>
          </p:cNvPicPr>
          <p:nvPr/>
        </p:nvPicPr>
        <p:blipFill>
          <a:blip r:embed="rId3"/>
          <a:stretch>
            <a:fillRect/>
          </a:stretch>
        </p:blipFill>
        <p:spPr>
          <a:xfrm>
            <a:off x="0" y="0"/>
            <a:ext cx="2317750" cy="769868"/>
          </a:xfrm>
          <a:prstGeom prst="rect">
            <a:avLst/>
          </a:prstGeom>
        </p:spPr>
      </p:pic>
      <p:sp>
        <p:nvSpPr>
          <p:cNvPr id="5" name="TextBox 4">
            <a:extLst>
              <a:ext uri="{FF2B5EF4-FFF2-40B4-BE49-F238E27FC236}">
                <a16:creationId xmlns:a16="http://schemas.microsoft.com/office/drawing/2014/main" id="{79C338D9-4E2A-8D78-C45B-0D80DE94E460}"/>
              </a:ext>
            </a:extLst>
          </p:cNvPr>
          <p:cNvSpPr txBox="1"/>
          <p:nvPr/>
        </p:nvSpPr>
        <p:spPr>
          <a:xfrm>
            <a:off x="2901881" y="197715"/>
            <a:ext cx="7317440" cy="461665"/>
          </a:xfrm>
          <a:prstGeom prst="rect">
            <a:avLst/>
          </a:prstGeom>
          <a:noFill/>
        </p:spPr>
        <p:txBody>
          <a:bodyPr wrap="square">
            <a:spAutoFit/>
          </a:bodyPr>
          <a:lstStyle/>
          <a:p>
            <a:r>
              <a:rPr lang="en-GB" sz="2400" b="1" dirty="0">
                <a:solidFill>
                  <a:schemeClr val="accent2"/>
                </a:solidFill>
                <a:latin typeface="Euclid" panose="02020503060505020303" pitchFamily="18" charset="77"/>
              </a:rPr>
              <a:t>Research highlight: Quantum Black-Hole Simulator </a:t>
            </a:r>
          </a:p>
        </p:txBody>
      </p:sp>
      <p:sp>
        <p:nvSpPr>
          <p:cNvPr id="7" name="TextBox 6">
            <a:extLst>
              <a:ext uri="{FF2B5EF4-FFF2-40B4-BE49-F238E27FC236}">
                <a16:creationId xmlns:a16="http://schemas.microsoft.com/office/drawing/2014/main" id="{20146F0A-B73E-466A-36BB-2ABD95022CE7}"/>
              </a:ext>
            </a:extLst>
          </p:cNvPr>
          <p:cNvSpPr txBox="1"/>
          <p:nvPr/>
        </p:nvSpPr>
        <p:spPr>
          <a:xfrm>
            <a:off x="-58452" y="875053"/>
            <a:ext cx="4276528" cy="830997"/>
          </a:xfrm>
          <a:prstGeom prst="rect">
            <a:avLst/>
          </a:prstGeom>
          <a:noFill/>
        </p:spPr>
        <p:txBody>
          <a:bodyPr wrap="square">
            <a:spAutoFit/>
          </a:bodyPr>
          <a:lstStyle/>
          <a:p>
            <a:r>
              <a:rPr lang="en-GB" sz="1600" dirty="0">
                <a:solidFill>
                  <a:schemeClr val="accent2"/>
                </a:solidFill>
                <a:latin typeface="Euclid" panose="02020503060505020303" pitchFamily="18" charset="77"/>
              </a:rPr>
              <a:t>Principle</a:t>
            </a:r>
            <a:r>
              <a:rPr lang="en-GB" sz="1600" dirty="0">
                <a:latin typeface="Euclid" panose="02020503060505020303" pitchFamily="18" charset="77"/>
              </a:rPr>
              <a:t>: Waves propagating on a moving fluid perceive an effective, curved spacetime metric akin to rotating black holes</a:t>
            </a:r>
          </a:p>
        </p:txBody>
      </p:sp>
      <p:pic>
        <p:nvPicPr>
          <p:cNvPr id="8" name="Picture 7">
            <a:extLst>
              <a:ext uri="{FF2B5EF4-FFF2-40B4-BE49-F238E27FC236}">
                <a16:creationId xmlns:a16="http://schemas.microsoft.com/office/drawing/2014/main" id="{1CBB5890-FB2A-9451-CDD1-DCE649825111}"/>
              </a:ext>
            </a:extLst>
          </p:cNvPr>
          <p:cNvPicPr>
            <a:picLocks noChangeAspect="1"/>
          </p:cNvPicPr>
          <p:nvPr/>
        </p:nvPicPr>
        <p:blipFill>
          <a:blip r:embed="rId4"/>
          <a:stretch>
            <a:fillRect/>
          </a:stretch>
        </p:blipFill>
        <p:spPr>
          <a:xfrm>
            <a:off x="1" y="2092429"/>
            <a:ext cx="4335890" cy="1330027"/>
          </a:xfrm>
          <a:prstGeom prst="rect">
            <a:avLst/>
          </a:prstGeom>
        </p:spPr>
      </p:pic>
      <p:pic>
        <p:nvPicPr>
          <p:cNvPr id="9" name="Picture 8">
            <a:extLst>
              <a:ext uri="{FF2B5EF4-FFF2-40B4-BE49-F238E27FC236}">
                <a16:creationId xmlns:a16="http://schemas.microsoft.com/office/drawing/2014/main" id="{CEE6048E-CCFC-C63A-AC73-8F29A4E398D0}"/>
              </a:ext>
            </a:extLst>
          </p:cNvPr>
          <p:cNvPicPr>
            <a:picLocks noChangeAspect="1"/>
          </p:cNvPicPr>
          <p:nvPr/>
        </p:nvPicPr>
        <p:blipFill>
          <a:blip r:embed="rId5"/>
          <a:stretch>
            <a:fillRect/>
          </a:stretch>
        </p:blipFill>
        <p:spPr>
          <a:xfrm>
            <a:off x="96551" y="3761171"/>
            <a:ext cx="1962824" cy="2617099"/>
          </a:xfrm>
          <a:prstGeom prst="rect">
            <a:avLst/>
          </a:prstGeom>
        </p:spPr>
      </p:pic>
      <p:sp>
        <p:nvSpPr>
          <p:cNvPr id="11" name="TextBox 10">
            <a:extLst>
              <a:ext uri="{FF2B5EF4-FFF2-40B4-BE49-F238E27FC236}">
                <a16:creationId xmlns:a16="http://schemas.microsoft.com/office/drawing/2014/main" id="{B9C7C186-88BB-A85B-C32C-A061832EF0E4}"/>
              </a:ext>
            </a:extLst>
          </p:cNvPr>
          <p:cNvSpPr txBox="1"/>
          <p:nvPr/>
        </p:nvSpPr>
        <p:spPr>
          <a:xfrm>
            <a:off x="2255252" y="4139900"/>
            <a:ext cx="1962824" cy="1323439"/>
          </a:xfrm>
          <a:prstGeom prst="rect">
            <a:avLst/>
          </a:prstGeom>
          <a:noFill/>
        </p:spPr>
        <p:txBody>
          <a:bodyPr wrap="square">
            <a:spAutoFit/>
          </a:bodyPr>
          <a:lstStyle/>
          <a:p>
            <a:r>
              <a:rPr lang="en-GB" sz="1600" b="1" dirty="0">
                <a:latin typeface="Euclid" panose="02020503060505020303" pitchFamily="18" charset="77"/>
              </a:rPr>
              <a:t>Superfluid helium</a:t>
            </a:r>
            <a:r>
              <a:rPr lang="en-GB" sz="1600" dirty="0">
                <a:latin typeface="Euclid" panose="02020503060505020303" pitchFamily="18" charset="77"/>
              </a:rPr>
              <a:t>: </a:t>
            </a:r>
          </a:p>
          <a:p>
            <a:r>
              <a:rPr lang="en-GB" sz="1600" dirty="0">
                <a:latin typeface="Euclid" panose="02020503060505020303" pitchFamily="18" charset="77"/>
              </a:rPr>
              <a:t>Strongly-interacting quantum liquid with well-defined interface</a:t>
            </a:r>
          </a:p>
        </p:txBody>
      </p:sp>
      <p:sp>
        <p:nvSpPr>
          <p:cNvPr id="13" name="TextBox 12">
            <a:extLst>
              <a:ext uri="{FF2B5EF4-FFF2-40B4-BE49-F238E27FC236}">
                <a16:creationId xmlns:a16="http://schemas.microsoft.com/office/drawing/2014/main" id="{B8A40D3C-A889-9F08-6712-79293528E981}"/>
              </a:ext>
            </a:extLst>
          </p:cNvPr>
          <p:cNvSpPr txBox="1"/>
          <p:nvPr/>
        </p:nvSpPr>
        <p:spPr>
          <a:xfrm>
            <a:off x="4668318" y="875054"/>
            <a:ext cx="3784566" cy="1323439"/>
          </a:xfrm>
          <a:prstGeom prst="rect">
            <a:avLst/>
          </a:prstGeom>
          <a:noFill/>
        </p:spPr>
        <p:txBody>
          <a:bodyPr wrap="square">
            <a:spAutoFit/>
          </a:bodyPr>
          <a:lstStyle/>
          <a:p>
            <a:r>
              <a:rPr lang="en-GB" sz="1600" dirty="0">
                <a:solidFill>
                  <a:schemeClr val="accent2"/>
                </a:solidFill>
                <a:latin typeface="Euclid" panose="02020503060505020303" pitchFamily="18" charset="77"/>
              </a:rPr>
              <a:t>Theory</a:t>
            </a:r>
            <a:r>
              <a:rPr lang="en-GB" sz="1600" dirty="0">
                <a:latin typeface="Euclid" panose="02020503060505020303" pitchFamily="18" charset="77"/>
              </a:rPr>
              <a:t>: Modelling techniques of wave propagation to improve understanding of experimental data and uncover new phenomena in field theory on curved spacetimes</a:t>
            </a:r>
          </a:p>
        </p:txBody>
      </p:sp>
      <p:pic>
        <p:nvPicPr>
          <p:cNvPr id="14" name="Picture 13">
            <a:extLst>
              <a:ext uri="{FF2B5EF4-FFF2-40B4-BE49-F238E27FC236}">
                <a16:creationId xmlns:a16="http://schemas.microsoft.com/office/drawing/2014/main" id="{A4C2CA9D-EDD6-18A3-C9B9-FFC6B9E047AD}"/>
              </a:ext>
            </a:extLst>
          </p:cNvPr>
          <p:cNvPicPr>
            <a:picLocks noChangeAspect="1"/>
          </p:cNvPicPr>
          <p:nvPr/>
        </p:nvPicPr>
        <p:blipFill>
          <a:blip r:embed="rId6"/>
          <a:stretch>
            <a:fillRect/>
          </a:stretch>
        </p:blipFill>
        <p:spPr>
          <a:xfrm>
            <a:off x="6560601" y="2363770"/>
            <a:ext cx="1382528" cy="1330027"/>
          </a:xfrm>
          <a:prstGeom prst="rect">
            <a:avLst/>
          </a:prstGeom>
        </p:spPr>
      </p:pic>
      <p:pic>
        <p:nvPicPr>
          <p:cNvPr id="15" name="Picture 14">
            <a:extLst>
              <a:ext uri="{FF2B5EF4-FFF2-40B4-BE49-F238E27FC236}">
                <a16:creationId xmlns:a16="http://schemas.microsoft.com/office/drawing/2014/main" id="{7B6BA1FE-9991-C7B6-7F37-A37FF8A13623}"/>
              </a:ext>
            </a:extLst>
          </p:cNvPr>
          <p:cNvPicPr>
            <a:picLocks noChangeAspect="1"/>
          </p:cNvPicPr>
          <p:nvPr/>
        </p:nvPicPr>
        <p:blipFill>
          <a:blip r:embed="rId7"/>
          <a:stretch>
            <a:fillRect/>
          </a:stretch>
        </p:blipFill>
        <p:spPr>
          <a:xfrm>
            <a:off x="4577356" y="2774281"/>
            <a:ext cx="1820825" cy="2731238"/>
          </a:xfrm>
          <a:prstGeom prst="rect">
            <a:avLst/>
          </a:prstGeom>
        </p:spPr>
      </p:pic>
      <p:sp>
        <p:nvSpPr>
          <p:cNvPr id="17" name="TextBox 16">
            <a:extLst>
              <a:ext uri="{FF2B5EF4-FFF2-40B4-BE49-F238E27FC236}">
                <a16:creationId xmlns:a16="http://schemas.microsoft.com/office/drawing/2014/main" id="{9C2BB25E-4DCD-3135-8517-9989188DD24C}"/>
              </a:ext>
            </a:extLst>
          </p:cNvPr>
          <p:cNvSpPr txBox="1"/>
          <p:nvPr/>
        </p:nvSpPr>
        <p:spPr>
          <a:xfrm>
            <a:off x="6524298" y="3900330"/>
            <a:ext cx="2230179" cy="2554545"/>
          </a:xfrm>
          <a:prstGeom prst="rect">
            <a:avLst/>
          </a:prstGeom>
          <a:noFill/>
        </p:spPr>
        <p:txBody>
          <a:bodyPr wrap="square">
            <a:spAutoFit/>
          </a:bodyPr>
          <a:lstStyle/>
          <a:p>
            <a:r>
              <a:rPr lang="en-GB" sz="1600" b="1" dirty="0">
                <a:latin typeface="Euclid" panose="02020503060505020303" pitchFamily="18" charset="77"/>
              </a:rPr>
              <a:t>Experiment</a:t>
            </a:r>
            <a:r>
              <a:rPr lang="en-GB" sz="1600" dirty="0">
                <a:latin typeface="Euclid" panose="02020503060505020303" pitchFamily="18" charset="77"/>
              </a:rPr>
              <a:t>: Fully transparent helium cryostat: facilitates space/time-resolved detection of ripples on superfluid interface</a:t>
            </a:r>
          </a:p>
          <a:p>
            <a:r>
              <a:rPr lang="en-GB" sz="1600" dirty="0">
                <a:latin typeface="Euclid" panose="02020503060505020303" pitchFamily="18" charset="77"/>
              </a:rPr>
              <a:t>Establishes experimental platform for black-hole simulation</a:t>
            </a:r>
          </a:p>
        </p:txBody>
      </p:sp>
      <p:pic>
        <p:nvPicPr>
          <p:cNvPr id="18" name="Picture 17">
            <a:extLst>
              <a:ext uri="{FF2B5EF4-FFF2-40B4-BE49-F238E27FC236}">
                <a16:creationId xmlns:a16="http://schemas.microsoft.com/office/drawing/2014/main" id="{7723E033-D705-FD91-EB12-38AD88DE7FCB}"/>
              </a:ext>
            </a:extLst>
          </p:cNvPr>
          <p:cNvPicPr>
            <a:picLocks noChangeAspect="1"/>
          </p:cNvPicPr>
          <p:nvPr/>
        </p:nvPicPr>
        <p:blipFill>
          <a:blip r:embed="rId8"/>
          <a:stretch>
            <a:fillRect/>
          </a:stretch>
        </p:blipFill>
        <p:spPr>
          <a:xfrm>
            <a:off x="8610600" y="2233151"/>
            <a:ext cx="3377791" cy="883013"/>
          </a:xfrm>
          <a:prstGeom prst="rect">
            <a:avLst/>
          </a:prstGeom>
        </p:spPr>
      </p:pic>
      <p:pic>
        <p:nvPicPr>
          <p:cNvPr id="19" name="Picture 18">
            <a:extLst>
              <a:ext uri="{FF2B5EF4-FFF2-40B4-BE49-F238E27FC236}">
                <a16:creationId xmlns:a16="http://schemas.microsoft.com/office/drawing/2014/main" id="{7C5AF2E0-6FB8-B338-E1F9-BF040F7A8E48}"/>
              </a:ext>
            </a:extLst>
          </p:cNvPr>
          <p:cNvPicPr>
            <a:picLocks noChangeAspect="1"/>
          </p:cNvPicPr>
          <p:nvPr/>
        </p:nvPicPr>
        <p:blipFill>
          <a:blip r:embed="rId9"/>
          <a:stretch>
            <a:fillRect/>
          </a:stretch>
        </p:blipFill>
        <p:spPr>
          <a:xfrm>
            <a:off x="8669963" y="3329848"/>
            <a:ext cx="3389540" cy="1450389"/>
          </a:xfrm>
          <a:prstGeom prst="rect">
            <a:avLst/>
          </a:prstGeom>
        </p:spPr>
      </p:pic>
      <p:sp>
        <p:nvSpPr>
          <p:cNvPr id="21" name="TextBox 20">
            <a:extLst>
              <a:ext uri="{FF2B5EF4-FFF2-40B4-BE49-F238E27FC236}">
                <a16:creationId xmlns:a16="http://schemas.microsoft.com/office/drawing/2014/main" id="{FA5646B2-D405-2D58-C8FC-64A70EB5885C}"/>
              </a:ext>
            </a:extLst>
          </p:cNvPr>
          <p:cNvSpPr txBox="1"/>
          <p:nvPr/>
        </p:nvSpPr>
        <p:spPr>
          <a:xfrm>
            <a:off x="8669964" y="1299240"/>
            <a:ext cx="3389539" cy="584775"/>
          </a:xfrm>
          <a:prstGeom prst="rect">
            <a:avLst/>
          </a:prstGeom>
          <a:noFill/>
        </p:spPr>
        <p:txBody>
          <a:bodyPr wrap="square">
            <a:spAutoFit/>
          </a:bodyPr>
          <a:lstStyle/>
          <a:p>
            <a:r>
              <a:rPr lang="en-GB" sz="1600" dirty="0">
                <a:latin typeface="Euclid" panose="02020503060505020303" pitchFamily="18" charset="77"/>
              </a:rPr>
              <a:t>Superfluid Helium as a laboratory analogue for black-hole ringdown</a:t>
            </a:r>
          </a:p>
        </p:txBody>
      </p:sp>
      <p:sp>
        <p:nvSpPr>
          <p:cNvPr id="23" name="TextBox 22">
            <a:extLst>
              <a:ext uri="{FF2B5EF4-FFF2-40B4-BE49-F238E27FC236}">
                <a16:creationId xmlns:a16="http://schemas.microsoft.com/office/drawing/2014/main" id="{955D4B74-1602-16C3-929A-459062078C0E}"/>
              </a:ext>
            </a:extLst>
          </p:cNvPr>
          <p:cNvSpPr txBox="1"/>
          <p:nvPr/>
        </p:nvSpPr>
        <p:spPr>
          <a:xfrm>
            <a:off x="8840551" y="5368456"/>
            <a:ext cx="3009014" cy="830997"/>
          </a:xfrm>
          <a:prstGeom prst="rect">
            <a:avLst/>
          </a:prstGeom>
          <a:noFill/>
        </p:spPr>
        <p:txBody>
          <a:bodyPr wrap="square">
            <a:spAutoFit/>
          </a:bodyPr>
          <a:lstStyle/>
          <a:p>
            <a:r>
              <a:rPr lang="en-GB" sz="1200" dirty="0">
                <a:latin typeface="Euclid" panose="02020503060505020303" pitchFamily="18" charset="77"/>
              </a:rPr>
              <a:t>1) </a:t>
            </a:r>
            <a:r>
              <a:rPr lang="en-GB" sz="1200" dirty="0" err="1">
                <a:latin typeface="Euclid" panose="02020503060505020303" pitchFamily="18" charset="77"/>
              </a:rPr>
              <a:t>arXiv</a:t>
            </a:r>
            <a:r>
              <a:rPr lang="en-GB" sz="1200" dirty="0">
                <a:latin typeface="Euclid" panose="02020503060505020303" pitchFamily="18" charset="77"/>
              </a:rPr>
              <a:t> preprint arXiv:2406.11013 (2024)</a:t>
            </a:r>
          </a:p>
          <a:p>
            <a:r>
              <a:rPr lang="en-GB" sz="1200" dirty="0">
                <a:latin typeface="Euclid" panose="02020503060505020303" pitchFamily="18" charset="77"/>
              </a:rPr>
              <a:t>Under review in Phys. Rev. Lett</a:t>
            </a:r>
          </a:p>
          <a:p>
            <a:r>
              <a:rPr lang="en-GB" sz="1200" dirty="0">
                <a:latin typeface="Euclid" panose="02020503060505020303" pitchFamily="18" charset="77"/>
              </a:rPr>
              <a:t>2) </a:t>
            </a:r>
            <a:r>
              <a:rPr lang="en-GB" sz="1200" dirty="0" err="1">
                <a:latin typeface="Euclid" panose="02020503060505020303" pitchFamily="18" charset="77"/>
              </a:rPr>
              <a:t>arXiv</a:t>
            </a:r>
            <a:r>
              <a:rPr lang="en-GB" sz="1200" dirty="0">
                <a:latin typeface="Euclid" panose="02020503060505020303" pitchFamily="18" charset="77"/>
              </a:rPr>
              <a:t> preprint arXiv:2502.11209 (2025).</a:t>
            </a:r>
          </a:p>
        </p:txBody>
      </p:sp>
      <p:sp>
        <p:nvSpPr>
          <p:cNvPr id="24" name="Date Placeholder 23">
            <a:extLst>
              <a:ext uri="{FF2B5EF4-FFF2-40B4-BE49-F238E27FC236}">
                <a16:creationId xmlns:a16="http://schemas.microsoft.com/office/drawing/2014/main" id="{295E6FEF-D569-3434-FC2D-C2C785E50E47}"/>
              </a:ext>
            </a:extLst>
          </p:cNvPr>
          <p:cNvSpPr>
            <a:spLocks noGrp="1"/>
          </p:cNvSpPr>
          <p:nvPr>
            <p:ph type="dt" sz="half" idx="10"/>
          </p:nvPr>
        </p:nvSpPr>
        <p:spPr/>
        <p:txBody>
          <a:bodyPr/>
          <a:lstStyle/>
          <a:p>
            <a:r>
              <a:rPr lang="en-GB"/>
              <a:t>13-Jun-2025</a:t>
            </a:r>
          </a:p>
        </p:txBody>
      </p:sp>
      <p:sp>
        <p:nvSpPr>
          <p:cNvPr id="25" name="Footer Placeholder 24">
            <a:extLst>
              <a:ext uri="{FF2B5EF4-FFF2-40B4-BE49-F238E27FC236}">
                <a16:creationId xmlns:a16="http://schemas.microsoft.com/office/drawing/2014/main" id="{088BCB7C-2E9F-1CA9-0070-C00F495298ED}"/>
              </a:ext>
            </a:extLst>
          </p:cNvPr>
          <p:cNvSpPr>
            <a:spLocks noGrp="1"/>
          </p:cNvSpPr>
          <p:nvPr>
            <p:ph type="ftr" sz="quarter" idx="11"/>
          </p:nvPr>
        </p:nvSpPr>
        <p:spPr/>
        <p:txBody>
          <a:bodyPr/>
          <a:lstStyle/>
          <a:p>
            <a:r>
              <a:rPr lang="en-GB"/>
              <a:t>Ruben Saakyan (UCL), QTFP. </a:t>
            </a:r>
          </a:p>
        </p:txBody>
      </p:sp>
      <p:sp>
        <p:nvSpPr>
          <p:cNvPr id="4" name="TextBox 3">
            <a:extLst>
              <a:ext uri="{FF2B5EF4-FFF2-40B4-BE49-F238E27FC236}">
                <a16:creationId xmlns:a16="http://schemas.microsoft.com/office/drawing/2014/main" id="{A433EF44-756B-7BEB-CE10-5DD9FD1D4838}"/>
              </a:ext>
            </a:extLst>
          </p:cNvPr>
          <p:cNvSpPr txBox="1"/>
          <p:nvPr/>
        </p:nvSpPr>
        <p:spPr>
          <a:xfrm>
            <a:off x="10288365" y="41438"/>
            <a:ext cx="1701491" cy="276999"/>
          </a:xfrm>
          <a:prstGeom prst="rect">
            <a:avLst/>
          </a:prstGeom>
          <a:noFill/>
        </p:spPr>
        <p:txBody>
          <a:bodyPr wrap="none" rtlCol="0">
            <a:spAutoFit/>
          </a:bodyPr>
          <a:lstStyle/>
          <a:p>
            <a:r>
              <a:rPr lang="en-GB" sz="1200" i="1" dirty="0">
                <a:latin typeface="Euclid" panose="02020503060505020303" pitchFamily="18" charset="77"/>
              </a:rPr>
              <a:t>Credit: S. Weinfurtner</a:t>
            </a:r>
          </a:p>
        </p:txBody>
      </p:sp>
    </p:spTree>
    <p:extLst>
      <p:ext uri="{BB962C8B-B14F-4D97-AF65-F5344CB8AC3E}">
        <p14:creationId xmlns:p14="http://schemas.microsoft.com/office/powerpoint/2010/main" val="3939904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FD28E7-44F3-7EC7-1C4B-840DB3BED00B}"/>
              </a:ext>
            </a:extLst>
          </p:cNvPr>
          <p:cNvSpPr>
            <a:spLocks noGrp="1"/>
          </p:cNvSpPr>
          <p:nvPr>
            <p:ph type="sldNum" sz="quarter" idx="12"/>
          </p:nvPr>
        </p:nvSpPr>
        <p:spPr/>
        <p:txBody>
          <a:bodyPr/>
          <a:lstStyle/>
          <a:p>
            <a:fld id="{4C0069D2-F66F-1644-8D4D-AE95EE0B75EA}" type="slidenum">
              <a:rPr lang="en-GB" smtClean="0"/>
              <a:t>19</a:t>
            </a:fld>
            <a:endParaRPr lang="en-GB"/>
          </a:p>
        </p:txBody>
      </p:sp>
      <p:sp>
        <p:nvSpPr>
          <p:cNvPr id="3" name="Google Shape;172;p23">
            <a:extLst>
              <a:ext uri="{FF2B5EF4-FFF2-40B4-BE49-F238E27FC236}">
                <a16:creationId xmlns:a16="http://schemas.microsoft.com/office/drawing/2014/main" id="{29500B4D-8204-1D36-053D-D4F2B03641B1}"/>
              </a:ext>
            </a:extLst>
          </p:cNvPr>
          <p:cNvSpPr txBox="1">
            <a:spLocks/>
          </p:cNvSpPr>
          <p:nvPr/>
        </p:nvSpPr>
        <p:spPr>
          <a:xfrm>
            <a:off x="3137490" y="62097"/>
            <a:ext cx="8520600" cy="572700"/>
          </a:xfrm>
          <a:prstGeom prst="rect">
            <a:avLst/>
          </a:prstGeom>
        </p:spPr>
        <p:txBody>
          <a:bodyPr spcFirstLastPara="1" wrap="square" lIns="91425" tIns="91425" rIns="91425" bIns="91425" anchor="t" anchorCtr="0">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pPr>
            <a:r>
              <a:rPr lang="en-GB" b="1">
                <a:solidFill>
                  <a:srgbClr val="F9A825"/>
                </a:solidFill>
                <a:latin typeface="Euclid" panose="02020503060505020303" pitchFamily="18" charset="77"/>
              </a:rPr>
              <a:t>Q</a:t>
            </a:r>
            <a:r>
              <a:rPr lang="en-GB">
                <a:latin typeface="Euclid" panose="02020503060505020303" pitchFamily="18" charset="77"/>
              </a:rPr>
              <a:t>uantum </a:t>
            </a:r>
            <a:r>
              <a:rPr lang="en-GB" b="1">
                <a:solidFill>
                  <a:srgbClr val="F9A825"/>
                </a:solidFill>
                <a:latin typeface="Euclid" panose="02020503060505020303" pitchFamily="18" charset="77"/>
              </a:rPr>
              <a:t>S</a:t>
            </a:r>
            <a:r>
              <a:rPr lang="en-GB">
                <a:latin typeface="Euclid" panose="02020503060505020303" pitchFamily="18" charset="77"/>
              </a:rPr>
              <a:t>ensors </a:t>
            </a:r>
            <a:r>
              <a:rPr lang="en-GB" b="1">
                <a:solidFill>
                  <a:srgbClr val="F9A825"/>
                </a:solidFill>
                <a:latin typeface="Euclid" panose="02020503060505020303" pitchFamily="18" charset="77"/>
              </a:rPr>
              <a:t>Net</a:t>
            </a:r>
            <a:r>
              <a:rPr lang="en-GB">
                <a:latin typeface="Euclid" panose="02020503060505020303" pitchFamily="18" charset="77"/>
              </a:rPr>
              <a:t>work </a:t>
            </a:r>
            <a:endParaRPr lang="en-GB" dirty="0">
              <a:latin typeface="Euclid" panose="02020503060505020303" pitchFamily="18" charset="77"/>
            </a:endParaRPr>
          </a:p>
        </p:txBody>
      </p:sp>
      <p:pic>
        <p:nvPicPr>
          <p:cNvPr id="4" name="Picture 3">
            <a:extLst>
              <a:ext uri="{FF2B5EF4-FFF2-40B4-BE49-F238E27FC236}">
                <a16:creationId xmlns:a16="http://schemas.microsoft.com/office/drawing/2014/main" id="{54C52359-0551-B5CE-A465-D9624C71979B}"/>
              </a:ext>
            </a:extLst>
          </p:cNvPr>
          <p:cNvPicPr>
            <a:picLocks noChangeAspect="1"/>
          </p:cNvPicPr>
          <p:nvPr/>
        </p:nvPicPr>
        <p:blipFill rotWithShape="1">
          <a:blip r:embed="rId3"/>
          <a:srcRect l="28437" t="23333" r="7175" b="31626"/>
          <a:stretch/>
        </p:blipFill>
        <p:spPr>
          <a:xfrm>
            <a:off x="97228" y="0"/>
            <a:ext cx="1253107" cy="824169"/>
          </a:xfrm>
          <a:prstGeom prst="rect">
            <a:avLst/>
          </a:prstGeom>
        </p:spPr>
      </p:pic>
      <p:pic>
        <p:nvPicPr>
          <p:cNvPr id="6" name="Picture 5">
            <a:extLst>
              <a:ext uri="{FF2B5EF4-FFF2-40B4-BE49-F238E27FC236}">
                <a16:creationId xmlns:a16="http://schemas.microsoft.com/office/drawing/2014/main" id="{DFABA64C-E23B-2820-0820-AA26387C766B}"/>
              </a:ext>
            </a:extLst>
          </p:cNvPr>
          <p:cNvPicPr>
            <a:picLocks noChangeAspect="1"/>
          </p:cNvPicPr>
          <p:nvPr/>
        </p:nvPicPr>
        <p:blipFill>
          <a:blip r:embed="rId4"/>
          <a:stretch>
            <a:fillRect/>
          </a:stretch>
        </p:blipFill>
        <p:spPr>
          <a:xfrm>
            <a:off x="97228" y="3749477"/>
            <a:ext cx="4160996" cy="1700145"/>
          </a:xfrm>
          <a:prstGeom prst="rect">
            <a:avLst/>
          </a:prstGeom>
        </p:spPr>
      </p:pic>
      <p:sp>
        <p:nvSpPr>
          <p:cNvPr id="7" name="Arrow: Up 5">
            <a:extLst>
              <a:ext uri="{FF2B5EF4-FFF2-40B4-BE49-F238E27FC236}">
                <a16:creationId xmlns:a16="http://schemas.microsoft.com/office/drawing/2014/main" id="{5EFC158E-415C-AA7C-CCF0-2046F6621AA8}"/>
              </a:ext>
            </a:extLst>
          </p:cNvPr>
          <p:cNvSpPr/>
          <p:nvPr/>
        </p:nvSpPr>
        <p:spPr>
          <a:xfrm>
            <a:off x="90917" y="3704248"/>
            <a:ext cx="391453" cy="1700145"/>
          </a:xfrm>
          <a:prstGeom prst="up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9E87C80-D4BB-0EC1-E3B0-40E6E38F99B1}"/>
              </a:ext>
            </a:extLst>
          </p:cNvPr>
          <p:cNvSpPr txBox="1"/>
          <p:nvPr/>
        </p:nvSpPr>
        <p:spPr>
          <a:xfrm>
            <a:off x="0" y="5505206"/>
            <a:ext cx="1167493" cy="523220"/>
          </a:xfrm>
          <a:prstGeom prst="rect">
            <a:avLst/>
          </a:prstGeom>
          <a:noFill/>
        </p:spPr>
        <p:txBody>
          <a:bodyPr wrap="square" rtlCol="0">
            <a:spAutoFit/>
          </a:bodyPr>
          <a:lstStyle/>
          <a:p>
            <a:r>
              <a:rPr lang="en-GB" sz="2800" b="1" dirty="0"/>
              <a:t>TRL</a:t>
            </a:r>
          </a:p>
        </p:txBody>
      </p:sp>
      <p:pic>
        <p:nvPicPr>
          <p:cNvPr id="9" name="Picture 8">
            <a:extLst>
              <a:ext uri="{FF2B5EF4-FFF2-40B4-BE49-F238E27FC236}">
                <a16:creationId xmlns:a16="http://schemas.microsoft.com/office/drawing/2014/main" id="{88930464-7617-8E5D-8FBD-859B228F1567}"/>
              </a:ext>
            </a:extLst>
          </p:cNvPr>
          <p:cNvPicPr>
            <a:picLocks noChangeAspect="1"/>
          </p:cNvPicPr>
          <p:nvPr/>
        </p:nvPicPr>
        <p:blipFill>
          <a:blip r:embed="rId5"/>
          <a:stretch>
            <a:fillRect/>
          </a:stretch>
        </p:blipFill>
        <p:spPr>
          <a:xfrm>
            <a:off x="1" y="1373613"/>
            <a:ext cx="3945702" cy="1700146"/>
          </a:xfrm>
          <a:prstGeom prst="rect">
            <a:avLst/>
          </a:prstGeom>
        </p:spPr>
      </p:pic>
      <p:sp>
        <p:nvSpPr>
          <p:cNvPr id="10" name="Date Placeholder 9">
            <a:extLst>
              <a:ext uri="{FF2B5EF4-FFF2-40B4-BE49-F238E27FC236}">
                <a16:creationId xmlns:a16="http://schemas.microsoft.com/office/drawing/2014/main" id="{F4FB6884-1E55-D72F-89C1-377CE678123E}"/>
              </a:ext>
            </a:extLst>
          </p:cNvPr>
          <p:cNvSpPr>
            <a:spLocks noGrp="1"/>
          </p:cNvSpPr>
          <p:nvPr>
            <p:ph type="dt" sz="half" idx="10"/>
          </p:nvPr>
        </p:nvSpPr>
        <p:spPr/>
        <p:txBody>
          <a:bodyPr/>
          <a:lstStyle/>
          <a:p>
            <a:r>
              <a:rPr lang="en-GB"/>
              <a:t>13-Jun-2025</a:t>
            </a:r>
          </a:p>
        </p:txBody>
      </p:sp>
      <p:sp>
        <p:nvSpPr>
          <p:cNvPr id="11" name="Footer Placeholder 10">
            <a:extLst>
              <a:ext uri="{FF2B5EF4-FFF2-40B4-BE49-F238E27FC236}">
                <a16:creationId xmlns:a16="http://schemas.microsoft.com/office/drawing/2014/main" id="{171ED684-5D25-60FF-8488-9A72D54DB8D1}"/>
              </a:ext>
            </a:extLst>
          </p:cNvPr>
          <p:cNvSpPr>
            <a:spLocks noGrp="1"/>
          </p:cNvSpPr>
          <p:nvPr>
            <p:ph type="ftr" sz="quarter" idx="11"/>
          </p:nvPr>
        </p:nvSpPr>
        <p:spPr/>
        <p:txBody>
          <a:bodyPr/>
          <a:lstStyle/>
          <a:p>
            <a:r>
              <a:rPr lang="en-GB"/>
              <a:t>Ruben Saakyan (UCL), QTFP. </a:t>
            </a:r>
          </a:p>
        </p:txBody>
      </p:sp>
      <p:sp>
        <p:nvSpPr>
          <p:cNvPr id="13" name="TextBox 12">
            <a:extLst>
              <a:ext uri="{FF2B5EF4-FFF2-40B4-BE49-F238E27FC236}">
                <a16:creationId xmlns:a16="http://schemas.microsoft.com/office/drawing/2014/main" id="{991DF8FF-3CE0-F3F5-2EC9-71F6C986B2E0}"/>
              </a:ext>
            </a:extLst>
          </p:cNvPr>
          <p:cNvSpPr txBox="1"/>
          <p:nvPr/>
        </p:nvSpPr>
        <p:spPr>
          <a:xfrm>
            <a:off x="1350335" y="792474"/>
            <a:ext cx="10582964" cy="338554"/>
          </a:xfrm>
          <a:prstGeom prst="rect">
            <a:avLst/>
          </a:prstGeom>
          <a:noFill/>
        </p:spPr>
        <p:txBody>
          <a:bodyPr wrap="square">
            <a:spAutoFit/>
          </a:bodyPr>
          <a:lstStyle/>
          <a:p>
            <a:pPr marL="0" indent="0">
              <a:buFont typeface="Arial" panose="020B0604020202020204" pitchFamily="34" charset="0"/>
              <a:buNone/>
            </a:pPr>
            <a:r>
              <a:rPr lang="en-GB" sz="1600" b="1" dirty="0">
                <a:solidFill>
                  <a:schemeClr val="accent1"/>
                </a:solidFill>
                <a:latin typeface="Euclid" panose="02020503060505020303" pitchFamily="18" charset="77"/>
              </a:rPr>
              <a:t>Search for variations of fundamental constants of the Standard Model using a </a:t>
            </a:r>
            <a:r>
              <a:rPr lang="en-GB" sz="1600" b="1" u="sng" dirty="0">
                <a:solidFill>
                  <a:schemeClr val="accent1"/>
                </a:solidFill>
                <a:latin typeface="Euclid" panose="02020503060505020303" pitchFamily="18" charset="77"/>
              </a:rPr>
              <a:t>network of clocks</a:t>
            </a:r>
            <a:endParaRPr lang="en-GB" sz="1600" u="sng" dirty="0">
              <a:solidFill>
                <a:schemeClr val="accent1"/>
              </a:solidFill>
              <a:latin typeface="Euclid" panose="02020503060505020303" pitchFamily="18" charset="77"/>
            </a:endParaRPr>
          </a:p>
        </p:txBody>
      </p:sp>
      <p:pic>
        <p:nvPicPr>
          <p:cNvPr id="14" name="Picture 13">
            <a:extLst>
              <a:ext uri="{FF2B5EF4-FFF2-40B4-BE49-F238E27FC236}">
                <a16:creationId xmlns:a16="http://schemas.microsoft.com/office/drawing/2014/main" id="{892786DD-3A0B-6377-C286-420F043F77CD}"/>
              </a:ext>
            </a:extLst>
          </p:cNvPr>
          <p:cNvPicPr>
            <a:picLocks noChangeAspect="1"/>
          </p:cNvPicPr>
          <p:nvPr/>
        </p:nvPicPr>
        <p:blipFill>
          <a:blip r:embed="rId6"/>
          <a:stretch>
            <a:fillRect/>
          </a:stretch>
        </p:blipFill>
        <p:spPr>
          <a:xfrm>
            <a:off x="7565352" y="1348459"/>
            <a:ext cx="4598482" cy="4418357"/>
          </a:xfrm>
          <a:prstGeom prst="rect">
            <a:avLst/>
          </a:prstGeom>
        </p:spPr>
      </p:pic>
      <p:sp>
        <p:nvSpPr>
          <p:cNvPr id="15" name="TextBox 14">
            <a:extLst>
              <a:ext uri="{FF2B5EF4-FFF2-40B4-BE49-F238E27FC236}">
                <a16:creationId xmlns:a16="http://schemas.microsoft.com/office/drawing/2014/main" id="{7F847EDC-94D6-0D17-D11C-0A2AABF409F0}"/>
              </a:ext>
            </a:extLst>
          </p:cNvPr>
          <p:cNvSpPr txBox="1"/>
          <p:nvPr/>
        </p:nvSpPr>
        <p:spPr>
          <a:xfrm>
            <a:off x="4170946" y="1408378"/>
            <a:ext cx="3325368" cy="2462213"/>
          </a:xfrm>
          <a:prstGeom prst="rect">
            <a:avLst/>
          </a:prstGeom>
          <a:noFill/>
        </p:spPr>
        <p:txBody>
          <a:bodyPr wrap="square">
            <a:spAutoFit/>
          </a:bodyPr>
          <a:lstStyle/>
          <a:p>
            <a:r>
              <a:rPr lang="en-GB" sz="1400" dirty="0">
                <a:solidFill>
                  <a:schemeClr val="accent2"/>
                </a:solidFill>
                <a:latin typeface="Euclid" panose="02020503060505020303" pitchFamily="18" charset="77"/>
              </a:rPr>
              <a:t>Physics</a:t>
            </a:r>
            <a:r>
              <a:rPr lang="en-GB" sz="1400" dirty="0">
                <a:latin typeface="Euclid" panose="02020503060505020303" pitchFamily="18" charset="77"/>
              </a:rPr>
              <a:t> </a:t>
            </a:r>
          </a:p>
          <a:p>
            <a:pPr marL="285750" indent="-285750">
              <a:buFont typeface="Arial" panose="020B0604020202020204" pitchFamily="34" charset="0"/>
              <a:buChar char="•"/>
            </a:pPr>
            <a:r>
              <a:rPr lang="en-GB" sz="1400" dirty="0">
                <a:latin typeface="Euclid" panose="02020503060505020303" pitchFamily="18" charset="77"/>
              </a:rPr>
              <a:t>Tests of quantum gravity and grand unification theories</a:t>
            </a:r>
          </a:p>
          <a:p>
            <a:pPr marL="285750" indent="-285750">
              <a:buFont typeface="Arial" panose="020B0604020202020204" pitchFamily="34" charset="0"/>
              <a:buChar char="•"/>
            </a:pPr>
            <a:r>
              <a:rPr lang="en-GB" sz="1400" dirty="0">
                <a:latin typeface="Euclid" panose="02020503060505020303" pitchFamily="18" charset="77"/>
              </a:rPr>
              <a:t>Detection of transient events</a:t>
            </a:r>
          </a:p>
          <a:p>
            <a:pPr marL="285750" indent="-285750">
              <a:buFont typeface="Arial" panose="020B0604020202020204" pitchFamily="34" charset="0"/>
              <a:buChar char="•"/>
            </a:pPr>
            <a:r>
              <a:rPr lang="en-GB" sz="1400" dirty="0">
                <a:latin typeface="Euclid" panose="02020503060505020303" pitchFamily="18" charset="77"/>
              </a:rPr>
              <a:t>Search for variations in fine structure constant ⍺ and electron-to-proton mass </a:t>
            </a:r>
            <a:r>
              <a:rPr lang="en-GB" sz="1400" dirty="0" err="1">
                <a:latin typeface="Euclid" panose="02020503060505020303" pitchFamily="18" charset="77"/>
              </a:rPr>
              <a:t>μ</a:t>
            </a:r>
            <a:endParaRPr lang="en-GB" sz="1400" dirty="0">
              <a:latin typeface="Euclid" panose="02020503060505020303" pitchFamily="18" charset="77"/>
            </a:endParaRPr>
          </a:p>
          <a:p>
            <a:pPr marL="285750" indent="-285750">
              <a:buFont typeface="Arial" panose="020B0604020202020204" pitchFamily="34" charset="0"/>
              <a:buChar char="•"/>
            </a:pPr>
            <a:r>
              <a:rPr lang="en-GB" sz="1400" dirty="0">
                <a:latin typeface="Euclid" panose="02020503060505020303" pitchFamily="18" charset="77"/>
              </a:rPr>
              <a:t>Comparison between two clocks to search for time variation of ⍺ and set constraints on ultralight dark matter</a:t>
            </a:r>
          </a:p>
        </p:txBody>
      </p:sp>
      <p:sp>
        <p:nvSpPr>
          <p:cNvPr id="16" name="TextBox 15">
            <a:extLst>
              <a:ext uri="{FF2B5EF4-FFF2-40B4-BE49-F238E27FC236}">
                <a16:creationId xmlns:a16="http://schemas.microsoft.com/office/drawing/2014/main" id="{B8B491E2-0EB9-00A8-8F61-2ED91FAE331D}"/>
              </a:ext>
            </a:extLst>
          </p:cNvPr>
          <p:cNvSpPr txBox="1"/>
          <p:nvPr/>
        </p:nvSpPr>
        <p:spPr>
          <a:xfrm>
            <a:off x="4626649" y="4193423"/>
            <a:ext cx="2937888" cy="1600438"/>
          </a:xfrm>
          <a:prstGeom prst="rect">
            <a:avLst/>
          </a:prstGeom>
          <a:noFill/>
        </p:spPr>
        <p:txBody>
          <a:bodyPr wrap="square">
            <a:spAutoFit/>
          </a:bodyPr>
          <a:lstStyle/>
          <a:p>
            <a:r>
              <a:rPr lang="en-GB" sz="1400" dirty="0">
                <a:solidFill>
                  <a:schemeClr val="accent2"/>
                </a:solidFill>
                <a:latin typeface="Euclid" panose="02020503060505020303" pitchFamily="18" charset="77"/>
              </a:rPr>
              <a:t>Technology</a:t>
            </a:r>
            <a:r>
              <a:rPr lang="en-GB" sz="1400" dirty="0">
                <a:latin typeface="Euclid" panose="02020503060505020303" pitchFamily="18" charset="77"/>
              </a:rPr>
              <a:t> </a:t>
            </a:r>
          </a:p>
          <a:p>
            <a:pPr marL="285750" indent="-285750">
              <a:buFont typeface="Arial" panose="020B0604020202020204" pitchFamily="34" charset="0"/>
              <a:buChar char="•"/>
            </a:pPr>
            <a:r>
              <a:rPr lang="en-GB" sz="1400" dirty="0">
                <a:latin typeface="Euclid" panose="02020503060505020303" pitchFamily="18" charset="77"/>
              </a:rPr>
              <a:t>Optical clock development (neutral atoms, ions, highly charged ions, molecules)</a:t>
            </a:r>
          </a:p>
          <a:p>
            <a:pPr marL="285750" indent="-285750">
              <a:buFont typeface="Arial" panose="020B0604020202020204" pitchFamily="34" charset="0"/>
              <a:buChar char="•"/>
            </a:pPr>
            <a:r>
              <a:rPr lang="en-GB" sz="1400" dirty="0">
                <a:latin typeface="Euclid" panose="02020503060505020303" pitchFamily="18" charset="77"/>
              </a:rPr>
              <a:t>Measure ratio of frequencies from different pairs of optical clocks (10</a:t>
            </a:r>
            <a:r>
              <a:rPr lang="en-GB" sz="1400" baseline="30000" dirty="0">
                <a:latin typeface="Euclid" panose="02020503060505020303" pitchFamily="18" charset="77"/>
              </a:rPr>
              <a:t>-18</a:t>
            </a:r>
            <a:r>
              <a:rPr lang="en-GB" sz="1400" dirty="0">
                <a:latin typeface="Euclid" panose="02020503060505020303" pitchFamily="18" charset="77"/>
              </a:rPr>
              <a:t> level)</a:t>
            </a:r>
          </a:p>
        </p:txBody>
      </p:sp>
      <p:sp>
        <p:nvSpPr>
          <p:cNvPr id="17" name="TextBox 16">
            <a:extLst>
              <a:ext uri="{FF2B5EF4-FFF2-40B4-BE49-F238E27FC236}">
                <a16:creationId xmlns:a16="http://schemas.microsoft.com/office/drawing/2014/main" id="{3AA7B250-C7A3-F5CE-A101-D76A3F7EC93A}"/>
              </a:ext>
            </a:extLst>
          </p:cNvPr>
          <p:cNvSpPr txBox="1"/>
          <p:nvPr/>
        </p:nvSpPr>
        <p:spPr>
          <a:xfrm>
            <a:off x="10288365" y="41438"/>
            <a:ext cx="1547796" cy="276999"/>
          </a:xfrm>
          <a:prstGeom prst="rect">
            <a:avLst/>
          </a:prstGeom>
          <a:noFill/>
        </p:spPr>
        <p:txBody>
          <a:bodyPr wrap="none" rtlCol="0">
            <a:spAutoFit/>
          </a:bodyPr>
          <a:lstStyle/>
          <a:p>
            <a:r>
              <a:rPr lang="en-GB" sz="1200" i="1" dirty="0">
                <a:latin typeface="Euclid" panose="02020503060505020303" pitchFamily="18" charset="77"/>
              </a:rPr>
              <a:t>Credit: G. </a:t>
            </a:r>
            <a:r>
              <a:rPr lang="en-GB" sz="1200" i="1" dirty="0" err="1">
                <a:latin typeface="Euclid" panose="02020503060505020303" pitchFamily="18" charset="77"/>
              </a:rPr>
              <a:t>Barontini</a:t>
            </a:r>
            <a:endParaRPr lang="en-GB" sz="1200" i="1" dirty="0">
              <a:latin typeface="Euclid" panose="02020503060505020303" pitchFamily="18" charset="77"/>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810CA71-B428-56A7-C0DF-5941DB44D25E}"/>
                  </a:ext>
                </a:extLst>
              </p:cNvPr>
              <p:cNvSpPr txBox="1"/>
              <p:nvPr/>
            </p:nvSpPr>
            <p:spPr>
              <a:xfrm>
                <a:off x="2107880" y="3231059"/>
                <a:ext cx="1930720" cy="4473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i="1" smtClean="0">
                              <a:latin typeface="Cambria Math" panose="02040503050406030204" pitchFamily="18" charset="0"/>
                              <a:ea typeface="Cambria Math" panose="02040503050406030204" pitchFamily="18" charset="0"/>
                            </a:rPr>
                            <m:t>𝛿</m:t>
                          </m:r>
                          <m:r>
                            <a:rPr lang="en-GB" sz="1400" b="0" i="1" smtClean="0">
                              <a:latin typeface="Cambria Math" panose="02040503050406030204" pitchFamily="18" charset="0"/>
                              <a:ea typeface="Cambria Math" panose="02040503050406030204" pitchFamily="18" charset="0"/>
                            </a:rPr>
                            <m:t>𝑓</m:t>
                          </m:r>
                        </m:num>
                        <m:den>
                          <m:r>
                            <a:rPr lang="en-GB" sz="1400" b="0" i="1" smtClean="0">
                              <a:latin typeface="Cambria Math" panose="02040503050406030204" pitchFamily="18" charset="0"/>
                            </a:rPr>
                            <m:t>𝑓</m:t>
                          </m:r>
                        </m:den>
                      </m:f>
                      <m:r>
                        <a:rPr lang="en-GB" sz="1400" b="0" i="0" smtClean="0">
                          <a:latin typeface="Cambria Math" panose="02040503050406030204" pitchFamily="18" charset="0"/>
                        </a:rPr>
                        <m:t>=</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𝐾</m:t>
                          </m:r>
                        </m:e>
                        <m:sub>
                          <m:r>
                            <a:rPr lang="en-GB" sz="1400" b="0" i="1" smtClean="0">
                              <a:latin typeface="Cambria Math" panose="02040503050406030204" pitchFamily="18" charset="0"/>
                              <a:ea typeface="Cambria Math" panose="02040503050406030204" pitchFamily="18" charset="0"/>
                            </a:rPr>
                            <m:t>𝛼</m:t>
                          </m:r>
                        </m:sub>
                      </m:sSub>
                      <m:f>
                        <m:fPr>
                          <m:ctrlPr>
                            <a:rPr lang="en-GB" sz="1400" b="0" i="1" smtClean="0">
                              <a:latin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𝛿𝛼</m:t>
                          </m:r>
                        </m:num>
                        <m:den>
                          <m:r>
                            <a:rPr lang="en-GB" sz="1400" b="0" i="1" smtClean="0">
                              <a:latin typeface="Cambria Math" panose="02040503050406030204" pitchFamily="18" charset="0"/>
                              <a:ea typeface="Cambria Math" panose="02040503050406030204" pitchFamily="18" charset="0"/>
                            </a:rPr>
                            <m:t>𝛼</m:t>
                          </m:r>
                        </m:den>
                      </m:f>
                      <m:r>
                        <a:rPr lang="en-GB" sz="1400" b="0" i="1" smtClean="0">
                          <a:latin typeface="Cambria Math" panose="02040503050406030204" pitchFamily="18" charset="0"/>
                        </a:rPr>
                        <m:t>+</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𝐾</m:t>
                          </m:r>
                        </m:e>
                        <m:sub>
                          <m:r>
                            <a:rPr lang="en-GB" sz="1400" b="0" i="1" smtClean="0">
                              <a:latin typeface="Cambria Math" panose="02040503050406030204" pitchFamily="18" charset="0"/>
                              <a:ea typeface="Cambria Math" panose="02040503050406030204" pitchFamily="18" charset="0"/>
                            </a:rPr>
                            <m:t>𝜇</m:t>
                          </m:r>
                        </m:sub>
                      </m:sSub>
                      <m:f>
                        <m:fPr>
                          <m:ctrlPr>
                            <a:rPr lang="en-GB" sz="1400" b="0" i="1" smtClean="0">
                              <a:latin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𝛿𝜇</m:t>
                          </m:r>
                        </m:num>
                        <m:den>
                          <m:r>
                            <a:rPr lang="en-GB" sz="1400" b="0" i="1" smtClean="0">
                              <a:latin typeface="Cambria Math" panose="02040503050406030204" pitchFamily="18" charset="0"/>
                              <a:ea typeface="Cambria Math" panose="02040503050406030204" pitchFamily="18" charset="0"/>
                            </a:rPr>
                            <m:t>𝜇</m:t>
                          </m:r>
                        </m:den>
                      </m:f>
                      <m:r>
                        <a:rPr lang="en-GB" sz="1400" b="0" i="1" smtClean="0">
                          <a:latin typeface="Cambria Math" panose="02040503050406030204" pitchFamily="18" charset="0"/>
                        </a:rPr>
                        <m:t>+…</m:t>
                      </m:r>
                    </m:oMath>
                  </m:oMathPara>
                </a14:m>
                <a:endParaRPr lang="en-GB" sz="1400" dirty="0"/>
              </a:p>
            </p:txBody>
          </p:sp>
        </mc:Choice>
        <mc:Fallback xmlns="">
          <p:sp>
            <p:nvSpPr>
              <p:cNvPr id="5" name="TextBox 4">
                <a:extLst>
                  <a:ext uri="{FF2B5EF4-FFF2-40B4-BE49-F238E27FC236}">
                    <a16:creationId xmlns:a16="http://schemas.microsoft.com/office/drawing/2014/main" id="{1810CA71-B428-56A7-C0DF-5941DB44D25E}"/>
                  </a:ext>
                </a:extLst>
              </p:cNvPr>
              <p:cNvSpPr txBox="1">
                <a:spLocks noRot="1" noChangeAspect="1" noMove="1" noResize="1" noEditPoints="1" noAdjustHandles="1" noChangeArrowheads="1" noChangeShapeType="1" noTextEdit="1"/>
              </p:cNvSpPr>
              <p:nvPr/>
            </p:nvSpPr>
            <p:spPr>
              <a:xfrm>
                <a:off x="2107880" y="3231059"/>
                <a:ext cx="1930720" cy="447302"/>
              </a:xfrm>
              <a:prstGeom prst="rect">
                <a:avLst/>
              </a:prstGeom>
              <a:blipFill>
                <a:blip r:embed="rId7"/>
                <a:stretch>
                  <a:fillRect l="-2614" t="-5556" b="-16667"/>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52191BA7-2CF3-2986-F91E-D147BEB8EBBC}"/>
              </a:ext>
            </a:extLst>
          </p:cNvPr>
          <p:cNvSpPr txBox="1"/>
          <p:nvPr/>
        </p:nvSpPr>
        <p:spPr>
          <a:xfrm>
            <a:off x="9231086" y="5889172"/>
            <a:ext cx="2307771" cy="307777"/>
          </a:xfrm>
          <a:prstGeom prst="rect">
            <a:avLst/>
          </a:prstGeom>
          <a:noFill/>
        </p:spPr>
        <p:txBody>
          <a:bodyPr wrap="square">
            <a:spAutoFit/>
          </a:bodyPr>
          <a:lstStyle/>
          <a:p>
            <a:r>
              <a:rPr lang="en-GB" sz="1400" dirty="0">
                <a:solidFill>
                  <a:schemeClr val="tx1">
                    <a:lumMod val="65000"/>
                    <a:lumOff val="35000"/>
                  </a:schemeClr>
                </a:solidFill>
              </a:rPr>
              <a:t>[EPJ QT 9, 12 (2022) ]</a:t>
            </a:r>
          </a:p>
        </p:txBody>
      </p:sp>
    </p:spTree>
    <p:extLst>
      <p:ext uri="{BB962C8B-B14F-4D97-AF65-F5344CB8AC3E}">
        <p14:creationId xmlns:p14="http://schemas.microsoft.com/office/powerpoint/2010/main" val="1639248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9D25ED-28F0-790B-80B0-86F084042C53}"/>
              </a:ext>
            </a:extLst>
          </p:cNvPr>
          <p:cNvSpPr txBox="1"/>
          <p:nvPr/>
        </p:nvSpPr>
        <p:spPr>
          <a:xfrm>
            <a:off x="1246576" y="0"/>
            <a:ext cx="6729343" cy="523220"/>
          </a:xfrm>
          <a:prstGeom prst="rect">
            <a:avLst/>
          </a:prstGeom>
          <a:noFill/>
        </p:spPr>
        <p:txBody>
          <a:bodyPr wrap="none" rtlCol="0">
            <a:spAutoFit/>
          </a:bodyPr>
          <a:lstStyle/>
          <a:p>
            <a:r>
              <a:rPr lang="en-GB" sz="2800" b="1" i="1" dirty="0"/>
              <a:t>Open questions in fundamental physics </a:t>
            </a:r>
          </a:p>
        </p:txBody>
      </p:sp>
      <p:pic>
        <p:nvPicPr>
          <p:cNvPr id="5" name="Picture 4">
            <a:extLst>
              <a:ext uri="{FF2B5EF4-FFF2-40B4-BE49-F238E27FC236}">
                <a16:creationId xmlns:a16="http://schemas.microsoft.com/office/drawing/2014/main" id="{F3A702BE-A7D4-959D-90E6-6CA7E43AEA58}"/>
              </a:ext>
            </a:extLst>
          </p:cNvPr>
          <p:cNvPicPr>
            <a:picLocks noChangeAspect="1"/>
          </p:cNvPicPr>
          <p:nvPr/>
        </p:nvPicPr>
        <p:blipFill>
          <a:blip r:embed="rId2"/>
          <a:stretch>
            <a:fillRect/>
          </a:stretch>
        </p:blipFill>
        <p:spPr>
          <a:xfrm>
            <a:off x="3353947" y="653827"/>
            <a:ext cx="2233613" cy="2978151"/>
          </a:xfrm>
          <a:prstGeom prst="rect">
            <a:avLst/>
          </a:prstGeom>
        </p:spPr>
      </p:pic>
      <p:pic>
        <p:nvPicPr>
          <p:cNvPr id="6" name="Picture 5">
            <a:extLst>
              <a:ext uri="{FF2B5EF4-FFF2-40B4-BE49-F238E27FC236}">
                <a16:creationId xmlns:a16="http://schemas.microsoft.com/office/drawing/2014/main" id="{C959546B-E0C4-2E7C-E441-A9445AD9BE10}"/>
              </a:ext>
            </a:extLst>
          </p:cNvPr>
          <p:cNvPicPr>
            <a:picLocks noChangeAspect="1"/>
          </p:cNvPicPr>
          <p:nvPr/>
        </p:nvPicPr>
        <p:blipFill>
          <a:blip r:embed="rId3"/>
          <a:stretch>
            <a:fillRect/>
          </a:stretch>
        </p:blipFill>
        <p:spPr>
          <a:xfrm>
            <a:off x="194062" y="571667"/>
            <a:ext cx="2105027" cy="2806703"/>
          </a:xfrm>
          <a:prstGeom prst="rect">
            <a:avLst/>
          </a:prstGeom>
        </p:spPr>
      </p:pic>
      <p:pic>
        <p:nvPicPr>
          <p:cNvPr id="7" name="Picture 6">
            <a:extLst>
              <a:ext uri="{FF2B5EF4-FFF2-40B4-BE49-F238E27FC236}">
                <a16:creationId xmlns:a16="http://schemas.microsoft.com/office/drawing/2014/main" id="{A35BCD9A-C014-4282-98FD-81F5A0E1A210}"/>
              </a:ext>
            </a:extLst>
          </p:cNvPr>
          <p:cNvPicPr>
            <a:picLocks noChangeAspect="1"/>
          </p:cNvPicPr>
          <p:nvPr/>
        </p:nvPicPr>
        <p:blipFill>
          <a:blip r:embed="rId4"/>
          <a:stretch>
            <a:fillRect/>
          </a:stretch>
        </p:blipFill>
        <p:spPr>
          <a:xfrm>
            <a:off x="9753395" y="704223"/>
            <a:ext cx="1906192" cy="2541589"/>
          </a:xfrm>
          <a:prstGeom prst="rect">
            <a:avLst/>
          </a:prstGeom>
        </p:spPr>
      </p:pic>
      <p:pic>
        <p:nvPicPr>
          <p:cNvPr id="8" name="Picture 7">
            <a:extLst>
              <a:ext uri="{FF2B5EF4-FFF2-40B4-BE49-F238E27FC236}">
                <a16:creationId xmlns:a16="http://schemas.microsoft.com/office/drawing/2014/main" id="{58C7C2C9-4C47-03D3-E58F-7C2837B8CA68}"/>
              </a:ext>
            </a:extLst>
          </p:cNvPr>
          <p:cNvPicPr>
            <a:picLocks noChangeAspect="1"/>
          </p:cNvPicPr>
          <p:nvPr/>
        </p:nvPicPr>
        <p:blipFill>
          <a:blip r:embed="rId5"/>
          <a:stretch>
            <a:fillRect/>
          </a:stretch>
        </p:blipFill>
        <p:spPr>
          <a:xfrm>
            <a:off x="6635783" y="653827"/>
            <a:ext cx="2233613" cy="2978151"/>
          </a:xfrm>
          <a:prstGeom prst="rect">
            <a:avLst/>
          </a:prstGeom>
        </p:spPr>
      </p:pic>
      <p:pic>
        <p:nvPicPr>
          <p:cNvPr id="9" name="Picture 8">
            <a:extLst>
              <a:ext uri="{FF2B5EF4-FFF2-40B4-BE49-F238E27FC236}">
                <a16:creationId xmlns:a16="http://schemas.microsoft.com/office/drawing/2014/main" id="{76BEF02C-EF51-8EAE-A6F9-2B7DEA9B77BD}"/>
              </a:ext>
            </a:extLst>
          </p:cNvPr>
          <p:cNvPicPr>
            <a:picLocks noChangeAspect="1"/>
          </p:cNvPicPr>
          <p:nvPr/>
        </p:nvPicPr>
        <p:blipFill>
          <a:blip r:embed="rId6"/>
          <a:stretch>
            <a:fillRect/>
          </a:stretch>
        </p:blipFill>
        <p:spPr>
          <a:xfrm>
            <a:off x="490648" y="3679434"/>
            <a:ext cx="1912226" cy="2549635"/>
          </a:xfrm>
          <a:prstGeom prst="rect">
            <a:avLst/>
          </a:prstGeom>
        </p:spPr>
      </p:pic>
      <p:pic>
        <p:nvPicPr>
          <p:cNvPr id="10" name="Picture 9">
            <a:extLst>
              <a:ext uri="{FF2B5EF4-FFF2-40B4-BE49-F238E27FC236}">
                <a16:creationId xmlns:a16="http://schemas.microsoft.com/office/drawing/2014/main" id="{9075E0B5-E730-F1B9-F9EC-F39A06EBACE0}"/>
              </a:ext>
            </a:extLst>
          </p:cNvPr>
          <p:cNvPicPr>
            <a:picLocks noChangeAspect="1"/>
          </p:cNvPicPr>
          <p:nvPr/>
        </p:nvPicPr>
        <p:blipFill>
          <a:blip r:embed="rId7"/>
          <a:stretch>
            <a:fillRect/>
          </a:stretch>
        </p:blipFill>
        <p:spPr>
          <a:xfrm>
            <a:off x="3790031" y="3825592"/>
            <a:ext cx="1802608" cy="2403477"/>
          </a:xfrm>
          <a:prstGeom prst="rect">
            <a:avLst/>
          </a:prstGeom>
        </p:spPr>
      </p:pic>
      <p:pic>
        <p:nvPicPr>
          <p:cNvPr id="11" name="Picture 10">
            <a:extLst>
              <a:ext uri="{FF2B5EF4-FFF2-40B4-BE49-F238E27FC236}">
                <a16:creationId xmlns:a16="http://schemas.microsoft.com/office/drawing/2014/main" id="{22128D6B-59D5-42F7-81F4-CA571227512E}"/>
              </a:ext>
            </a:extLst>
          </p:cNvPr>
          <p:cNvPicPr>
            <a:picLocks noChangeAspect="1"/>
          </p:cNvPicPr>
          <p:nvPr/>
        </p:nvPicPr>
        <p:blipFill>
          <a:blip r:embed="rId8"/>
          <a:stretch>
            <a:fillRect/>
          </a:stretch>
        </p:blipFill>
        <p:spPr>
          <a:xfrm>
            <a:off x="6807992" y="3825592"/>
            <a:ext cx="1802608" cy="2403477"/>
          </a:xfrm>
          <a:prstGeom prst="rect">
            <a:avLst/>
          </a:prstGeom>
        </p:spPr>
      </p:pic>
      <p:pic>
        <p:nvPicPr>
          <p:cNvPr id="12" name="Picture 11">
            <a:extLst>
              <a:ext uri="{FF2B5EF4-FFF2-40B4-BE49-F238E27FC236}">
                <a16:creationId xmlns:a16="http://schemas.microsoft.com/office/drawing/2014/main" id="{9E59CE7A-8A0C-E116-9658-6F1F2DED665E}"/>
              </a:ext>
            </a:extLst>
          </p:cNvPr>
          <p:cNvPicPr>
            <a:picLocks noChangeAspect="1"/>
          </p:cNvPicPr>
          <p:nvPr/>
        </p:nvPicPr>
        <p:blipFill>
          <a:blip r:embed="rId9"/>
          <a:stretch>
            <a:fillRect/>
          </a:stretch>
        </p:blipFill>
        <p:spPr>
          <a:xfrm>
            <a:off x="9551192" y="3566707"/>
            <a:ext cx="1802608" cy="2403477"/>
          </a:xfrm>
          <a:prstGeom prst="rect">
            <a:avLst/>
          </a:prstGeom>
        </p:spPr>
      </p:pic>
      <p:sp>
        <p:nvSpPr>
          <p:cNvPr id="13" name="TextBox 12">
            <a:extLst>
              <a:ext uri="{FF2B5EF4-FFF2-40B4-BE49-F238E27FC236}">
                <a16:creationId xmlns:a16="http://schemas.microsoft.com/office/drawing/2014/main" id="{DA1E08FB-AE97-9728-ADC2-EE22B0648CF7}"/>
              </a:ext>
            </a:extLst>
          </p:cNvPr>
          <p:cNvSpPr txBox="1"/>
          <p:nvPr/>
        </p:nvSpPr>
        <p:spPr>
          <a:xfrm>
            <a:off x="9101579" y="0"/>
            <a:ext cx="2558008" cy="338554"/>
          </a:xfrm>
          <a:prstGeom prst="rect">
            <a:avLst/>
          </a:prstGeom>
          <a:noFill/>
        </p:spPr>
        <p:txBody>
          <a:bodyPr wrap="none" rtlCol="0">
            <a:spAutoFit/>
          </a:bodyPr>
          <a:lstStyle/>
          <a:p>
            <a:r>
              <a:rPr lang="en-GB" sz="1600" dirty="0"/>
              <a:t>From </a:t>
            </a:r>
            <a:r>
              <a:rPr lang="en-GB" sz="1600" dirty="0">
                <a:hlinkClick r:id="rId10"/>
              </a:rPr>
              <a:t>Symmetry Magazine</a:t>
            </a:r>
            <a:endParaRPr lang="en-GB" sz="1600" dirty="0"/>
          </a:p>
        </p:txBody>
      </p:sp>
      <p:sp>
        <p:nvSpPr>
          <p:cNvPr id="14" name="Slide Number Placeholder 13">
            <a:extLst>
              <a:ext uri="{FF2B5EF4-FFF2-40B4-BE49-F238E27FC236}">
                <a16:creationId xmlns:a16="http://schemas.microsoft.com/office/drawing/2014/main" id="{84E48CD9-4A67-1EE8-FA8D-7E21D5F1343D}"/>
              </a:ext>
            </a:extLst>
          </p:cNvPr>
          <p:cNvSpPr>
            <a:spLocks noGrp="1"/>
          </p:cNvSpPr>
          <p:nvPr>
            <p:ph type="sldNum" sz="quarter" idx="12"/>
          </p:nvPr>
        </p:nvSpPr>
        <p:spPr/>
        <p:txBody>
          <a:bodyPr/>
          <a:lstStyle/>
          <a:p>
            <a:fld id="{4C0069D2-F66F-1644-8D4D-AE95EE0B75EA}" type="slidenum">
              <a:rPr lang="en-GB" smtClean="0"/>
              <a:t>2</a:t>
            </a:fld>
            <a:endParaRPr lang="en-GB"/>
          </a:p>
        </p:txBody>
      </p:sp>
      <p:sp>
        <p:nvSpPr>
          <p:cNvPr id="15" name="Date Placeholder 14">
            <a:extLst>
              <a:ext uri="{FF2B5EF4-FFF2-40B4-BE49-F238E27FC236}">
                <a16:creationId xmlns:a16="http://schemas.microsoft.com/office/drawing/2014/main" id="{DE93309A-C7A7-5738-F009-186B64D09A0F}"/>
              </a:ext>
            </a:extLst>
          </p:cNvPr>
          <p:cNvSpPr>
            <a:spLocks noGrp="1"/>
          </p:cNvSpPr>
          <p:nvPr>
            <p:ph type="dt" sz="half" idx="10"/>
          </p:nvPr>
        </p:nvSpPr>
        <p:spPr/>
        <p:txBody>
          <a:bodyPr/>
          <a:lstStyle/>
          <a:p>
            <a:r>
              <a:rPr lang="en-GB"/>
              <a:t>13-Jun-2025</a:t>
            </a:r>
          </a:p>
        </p:txBody>
      </p:sp>
      <p:sp>
        <p:nvSpPr>
          <p:cNvPr id="16" name="Footer Placeholder 15">
            <a:extLst>
              <a:ext uri="{FF2B5EF4-FFF2-40B4-BE49-F238E27FC236}">
                <a16:creationId xmlns:a16="http://schemas.microsoft.com/office/drawing/2014/main" id="{6B81F314-1B2F-A31B-675D-40E2151DB0B2}"/>
              </a:ext>
            </a:extLst>
          </p:cNvPr>
          <p:cNvSpPr>
            <a:spLocks noGrp="1"/>
          </p:cNvSpPr>
          <p:nvPr>
            <p:ph type="ftr" sz="quarter" idx="11"/>
          </p:nvPr>
        </p:nvSpPr>
        <p:spPr/>
        <p:txBody>
          <a:bodyPr/>
          <a:lstStyle/>
          <a:p>
            <a:r>
              <a:rPr lang="en-GB"/>
              <a:t>Ruben Saakyan (UCL), QTFP. </a:t>
            </a:r>
          </a:p>
        </p:txBody>
      </p:sp>
    </p:spTree>
    <p:extLst>
      <p:ext uri="{BB962C8B-B14F-4D97-AF65-F5344CB8AC3E}">
        <p14:creationId xmlns:p14="http://schemas.microsoft.com/office/powerpoint/2010/main" val="8744419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ECCAB88-9BC2-F255-4834-9B034FB8159D}"/>
              </a:ext>
            </a:extLst>
          </p:cNvPr>
          <p:cNvSpPr>
            <a:spLocks noGrp="1"/>
          </p:cNvSpPr>
          <p:nvPr>
            <p:ph type="sldNum" sz="quarter" idx="12"/>
          </p:nvPr>
        </p:nvSpPr>
        <p:spPr/>
        <p:txBody>
          <a:bodyPr/>
          <a:lstStyle/>
          <a:p>
            <a:fld id="{4C0069D2-F66F-1644-8D4D-AE95EE0B75EA}" type="slidenum">
              <a:rPr lang="en-GB" smtClean="0"/>
              <a:t>20</a:t>
            </a:fld>
            <a:endParaRPr lang="en-GB" dirty="0"/>
          </a:p>
        </p:txBody>
      </p:sp>
      <p:pic>
        <p:nvPicPr>
          <p:cNvPr id="3" name="Picture 2">
            <a:extLst>
              <a:ext uri="{FF2B5EF4-FFF2-40B4-BE49-F238E27FC236}">
                <a16:creationId xmlns:a16="http://schemas.microsoft.com/office/drawing/2014/main" id="{A4E1738A-C93F-1526-9B34-1CDCBB1FBFEF}"/>
              </a:ext>
            </a:extLst>
          </p:cNvPr>
          <p:cNvPicPr>
            <a:picLocks noChangeAspect="1"/>
          </p:cNvPicPr>
          <p:nvPr/>
        </p:nvPicPr>
        <p:blipFill rotWithShape="1">
          <a:blip r:embed="rId2"/>
          <a:srcRect l="28437" t="23333" r="7175" b="31626"/>
          <a:stretch/>
        </p:blipFill>
        <p:spPr>
          <a:xfrm>
            <a:off x="97228" y="0"/>
            <a:ext cx="1253107" cy="824169"/>
          </a:xfrm>
          <a:prstGeom prst="rect">
            <a:avLst/>
          </a:prstGeom>
        </p:spPr>
      </p:pic>
      <p:sp>
        <p:nvSpPr>
          <p:cNvPr id="5" name="TextBox 4">
            <a:extLst>
              <a:ext uri="{FF2B5EF4-FFF2-40B4-BE49-F238E27FC236}">
                <a16:creationId xmlns:a16="http://schemas.microsoft.com/office/drawing/2014/main" id="{722C1AF6-453C-C154-5F54-3EBA0D6A08B9}"/>
              </a:ext>
            </a:extLst>
          </p:cNvPr>
          <p:cNvSpPr txBox="1"/>
          <p:nvPr/>
        </p:nvSpPr>
        <p:spPr>
          <a:xfrm>
            <a:off x="4420486" y="227418"/>
            <a:ext cx="2076007" cy="584775"/>
          </a:xfrm>
          <a:prstGeom prst="rect">
            <a:avLst/>
          </a:prstGeom>
          <a:noFill/>
        </p:spPr>
        <p:txBody>
          <a:bodyPr wrap="square">
            <a:spAutoFit/>
          </a:bodyPr>
          <a:lstStyle/>
          <a:p>
            <a:r>
              <a:rPr lang="en-GB" sz="3200" b="1" dirty="0">
                <a:solidFill>
                  <a:schemeClr val="accent2"/>
                </a:solidFill>
                <a:latin typeface="Euclid" panose="02020503060505020303" pitchFamily="18" charset="77"/>
              </a:rPr>
              <a:t>Results </a:t>
            </a:r>
            <a:endParaRPr lang="en-GB" sz="3200" dirty="0"/>
          </a:p>
        </p:txBody>
      </p:sp>
      <p:pic>
        <p:nvPicPr>
          <p:cNvPr id="6" name="Picture 5">
            <a:extLst>
              <a:ext uri="{FF2B5EF4-FFF2-40B4-BE49-F238E27FC236}">
                <a16:creationId xmlns:a16="http://schemas.microsoft.com/office/drawing/2014/main" id="{C8A151CA-2520-6C9F-D0C1-B0A80704E0AE}"/>
              </a:ext>
            </a:extLst>
          </p:cNvPr>
          <p:cNvPicPr>
            <a:picLocks noChangeAspect="1"/>
          </p:cNvPicPr>
          <p:nvPr/>
        </p:nvPicPr>
        <p:blipFill>
          <a:blip r:embed="rId3"/>
          <a:stretch>
            <a:fillRect/>
          </a:stretch>
        </p:blipFill>
        <p:spPr>
          <a:xfrm>
            <a:off x="81934" y="1025391"/>
            <a:ext cx="3947181" cy="1497796"/>
          </a:xfrm>
          <a:prstGeom prst="rect">
            <a:avLst/>
          </a:prstGeom>
        </p:spPr>
      </p:pic>
      <p:pic>
        <p:nvPicPr>
          <p:cNvPr id="7" name="Picture 6">
            <a:extLst>
              <a:ext uri="{FF2B5EF4-FFF2-40B4-BE49-F238E27FC236}">
                <a16:creationId xmlns:a16="http://schemas.microsoft.com/office/drawing/2014/main" id="{FFDABC11-1A2B-018B-FBE2-BF1C4318DA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34" y="2836399"/>
            <a:ext cx="3962475" cy="1477239"/>
          </a:xfrm>
          <a:prstGeom prst="rect">
            <a:avLst/>
          </a:prstGeom>
        </p:spPr>
      </p:pic>
      <p:pic>
        <p:nvPicPr>
          <p:cNvPr id="8" name="Picture 7">
            <a:extLst>
              <a:ext uri="{FF2B5EF4-FFF2-40B4-BE49-F238E27FC236}">
                <a16:creationId xmlns:a16="http://schemas.microsoft.com/office/drawing/2014/main" id="{99EC9F84-0BAA-E39B-7082-005F7FCA66BC}"/>
              </a:ext>
            </a:extLst>
          </p:cNvPr>
          <p:cNvPicPr>
            <a:picLocks noChangeAspect="1"/>
          </p:cNvPicPr>
          <p:nvPr/>
        </p:nvPicPr>
        <p:blipFill>
          <a:blip r:embed="rId5"/>
          <a:srcRect l="42531"/>
          <a:stretch/>
        </p:blipFill>
        <p:spPr>
          <a:xfrm>
            <a:off x="4275136" y="1375608"/>
            <a:ext cx="2493904" cy="1340171"/>
          </a:xfrm>
          <a:prstGeom prst="rect">
            <a:avLst/>
          </a:prstGeom>
        </p:spPr>
      </p:pic>
      <p:pic>
        <p:nvPicPr>
          <p:cNvPr id="9" name="Picture 8">
            <a:extLst>
              <a:ext uri="{FF2B5EF4-FFF2-40B4-BE49-F238E27FC236}">
                <a16:creationId xmlns:a16="http://schemas.microsoft.com/office/drawing/2014/main" id="{DF949071-A29E-21F4-32F6-43121CC0CC6C}"/>
              </a:ext>
            </a:extLst>
          </p:cNvPr>
          <p:cNvPicPr>
            <a:picLocks noChangeAspect="1"/>
          </p:cNvPicPr>
          <p:nvPr/>
        </p:nvPicPr>
        <p:blipFill rotWithShape="1">
          <a:blip r:embed="rId6">
            <a:extLst>
              <a:ext uri="{28A0092B-C50C-407E-A947-70E740481C1C}">
                <a14:useLocalDpi xmlns:a14="http://schemas.microsoft.com/office/drawing/2010/main" val="0"/>
              </a:ext>
            </a:extLst>
          </a:blip>
          <a:srcRect l="2157" t="10111" r="9043" b="-400"/>
          <a:stretch/>
        </p:blipFill>
        <p:spPr>
          <a:xfrm>
            <a:off x="4485584" y="3067464"/>
            <a:ext cx="2283456" cy="1741295"/>
          </a:xfrm>
          <a:prstGeom prst="rect">
            <a:avLst/>
          </a:prstGeom>
        </p:spPr>
      </p:pic>
      <p:pic>
        <p:nvPicPr>
          <p:cNvPr id="10" name="Picture 9">
            <a:extLst>
              <a:ext uri="{FF2B5EF4-FFF2-40B4-BE49-F238E27FC236}">
                <a16:creationId xmlns:a16="http://schemas.microsoft.com/office/drawing/2014/main" id="{5584EFD0-0854-C1C0-CF9C-D9CD12235E0E}"/>
              </a:ext>
            </a:extLst>
          </p:cNvPr>
          <p:cNvPicPr>
            <a:picLocks noChangeAspect="1"/>
          </p:cNvPicPr>
          <p:nvPr/>
        </p:nvPicPr>
        <p:blipFill>
          <a:blip r:embed="rId7"/>
          <a:stretch>
            <a:fillRect/>
          </a:stretch>
        </p:blipFill>
        <p:spPr>
          <a:xfrm>
            <a:off x="6820877" y="1600172"/>
            <a:ext cx="2653431" cy="2562504"/>
          </a:xfrm>
          <a:prstGeom prst="rect">
            <a:avLst/>
          </a:prstGeom>
        </p:spPr>
      </p:pic>
      <p:pic>
        <p:nvPicPr>
          <p:cNvPr id="12" name="Picture 11">
            <a:extLst>
              <a:ext uri="{FF2B5EF4-FFF2-40B4-BE49-F238E27FC236}">
                <a16:creationId xmlns:a16="http://schemas.microsoft.com/office/drawing/2014/main" id="{1602FC5F-EA29-C2AC-344B-45BA2B3BF9B3}"/>
              </a:ext>
            </a:extLst>
          </p:cNvPr>
          <p:cNvPicPr>
            <a:picLocks noChangeAspect="1"/>
          </p:cNvPicPr>
          <p:nvPr/>
        </p:nvPicPr>
        <p:blipFill>
          <a:blip r:embed="rId8">
            <a:extLst>
              <a:ext uri="{28A0092B-C50C-407E-A947-70E740481C1C}">
                <a14:useLocalDpi xmlns:a14="http://schemas.microsoft.com/office/drawing/2010/main" val="0"/>
              </a:ext>
            </a:extLst>
          </a:blip>
          <a:srcRect l="9865" r="5956" b="15725"/>
          <a:stretch/>
        </p:blipFill>
        <p:spPr>
          <a:xfrm>
            <a:off x="9982200" y="1444237"/>
            <a:ext cx="1802314" cy="1202912"/>
          </a:xfrm>
          <a:prstGeom prst="rect">
            <a:avLst/>
          </a:prstGeom>
        </p:spPr>
      </p:pic>
      <p:pic>
        <p:nvPicPr>
          <p:cNvPr id="14" name="Picture 13">
            <a:extLst>
              <a:ext uri="{FF2B5EF4-FFF2-40B4-BE49-F238E27FC236}">
                <a16:creationId xmlns:a16="http://schemas.microsoft.com/office/drawing/2014/main" id="{42A38AEE-92CE-B6A2-BDCB-62057EB8F722}"/>
              </a:ext>
            </a:extLst>
          </p:cNvPr>
          <p:cNvPicPr>
            <a:picLocks noChangeAspect="1"/>
          </p:cNvPicPr>
          <p:nvPr/>
        </p:nvPicPr>
        <p:blipFill>
          <a:blip r:embed="rId9" cstate="print">
            <a:extLst>
              <a:ext uri="{BEBA8EAE-BF5A-486C-A8C5-ECC9F3942E4B}">
                <a14:imgProps xmlns:a14="http://schemas.microsoft.com/office/drawing/2010/main">
                  <a14:imgLayer r:embed="rId10">
                    <a14:imgEffect>
                      <a14:colorTemperature colorTemp="4700"/>
                    </a14:imgEffect>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9982200" y="3209738"/>
            <a:ext cx="1794881" cy="1174261"/>
          </a:xfrm>
          <a:prstGeom prst="rect">
            <a:avLst/>
          </a:prstGeom>
          <a:noFill/>
          <a:ln>
            <a:noFill/>
          </a:ln>
        </p:spPr>
      </p:pic>
      <p:sp>
        <p:nvSpPr>
          <p:cNvPr id="15" name="TextBox 14">
            <a:extLst>
              <a:ext uri="{FF2B5EF4-FFF2-40B4-BE49-F238E27FC236}">
                <a16:creationId xmlns:a16="http://schemas.microsoft.com/office/drawing/2014/main" id="{E5E6016D-490C-998F-98D2-6515CA22A657}"/>
              </a:ext>
            </a:extLst>
          </p:cNvPr>
          <p:cNvSpPr txBox="1"/>
          <p:nvPr/>
        </p:nvSpPr>
        <p:spPr>
          <a:xfrm>
            <a:off x="196858" y="4383999"/>
            <a:ext cx="3112573" cy="1877437"/>
          </a:xfrm>
          <a:prstGeom prst="rect">
            <a:avLst/>
          </a:prstGeom>
          <a:noFill/>
        </p:spPr>
        <p:txBody>
          <a:bodyPr wrap="square" rtlCol="0">
            <a:spAutoFit/>
          </a:bodyPr>
          <a:lstStyle/>
          <a:p>
            <a:r>
              <a:rPr lang="en-US" dirty="0">
                <a:solidFill>
                  <a:schemeClr val="accent1"/>
                </a:solidFill>
                <a:latin typeface="Euclid" panose="02020503060505020303" pitchFamily="18" charset="77"/>
              </a:rPr>
              <a:t>NPL clocks &amp; Sussex theory</a:t>
            </a:r>
          </a:p>
          <a:p>
            <a:endParaRPr lang="en-GB" sz="1400" dirty="0">
              <a:solidFill>
                <a:schemeClr val="accent1"/>
              </a:solidFill>
              <a:latin typeface="Euclid" panose="02020503060505020303" pitchFamily="18" charset="77"/>
            </a:endParaRPr>
          </a:p>
          <a:p>
            <a:r>
              <a:rPr lang="en-GB" sz="1400" dirty="0">
                <a:solidFill>
                  <a:schemeClr val="accent1"/>
                </a:solidFill>
                <a:latin typeface="Euclid" panose="02020503060505020303" pitchFamily="18" charset="77"/>
              </a:rPr>
              <a:t>▪ </a:t>
            </a:r>
            <a:r>
              <a:rPr lang="en-US" sz="1400" dirty="0">
                <a:solidFill>
                  <a:schemeClr val="accent1"/>
                </a:solidFill>
                <a:latin typeface="Euclid" panose="02020503060505020303" pitchFamily="18" charset="77"/>
              </a:rPr>
              <a:t>World-leading results: new constraints on ultra-light dark matter </a:t>
            </a:r>
            <a:br>
              <a:rPr lang="en-US" sz="1400" dirty="0">
                <a:solidFill>
                  <a:schemeClr val="accent1"/>
                </a:solidFill>
                <a:latin typeface="Euclid" panose="02020503060505020303" pitchFamily="18" charset="77"/>
              </a:rPr>
            </a:br>
            <a:r>
              <a:rPr lang="en-US" sz="1400" dirty="0">
                <a:solidFill>
                  <a:schemeClr val="accent1"/>
                </a:solidFill>
                <a:latin typeface="Euclid" panose="02020503060505020303" pitchFamily="18" charset="77"/>
              </a:rPr>
              <a:t>[New J. Phys. 25 9, 093012 (2023)]</a:t>
            </a:r>
          </a:p>
          <a:p>
            <a:r>
              <a:rPr lang="en-GB" sz="1400" dirty="0">
                <a:solidFill>
                  <a:schemeClr val="accent1"/>
                </a:solidFill>
                <a:latin typeface="Euclid" panose="02020503060505020303" pitchFamily="18" charset="77"/>
              </a:rPr>
              <a:t>▪ </a:t>
            </a:r>
            <a:r>
              <a:rPr lang="en-US" sz="1400" dirty="0">
                <a:solidFill>
                  <a:schemeClr val="accent1"/>
                </a:solidFill>
                <a:latin typeface="Euclid" panose="02020503060505020303" pitchFamily="18" charset="77"/>
              </a:rPr>
              <a:t>Most accurate clock in Europe</a:t>
            </a:r>
          </a:p>
          <a:p>
            <a:r>
              <a:rPr lang="en-GB" sz="1400" dirty="0">
                <a:solidFill>
                  <a:schemeClr val="accent1"/>
                </a:solidFill>
                <a:latin typeface="Euclid" panose="02020503060505020303" pitchFamily="18" charset="77"/>
              </a:rPr>
              <a:t>▪ </a:t>
            </a:r>
            <a:r>
              <a:rPr lang="en-US" sz="1400" dirty="0">
                <a:solidFill>
                  <a:schemeClr val="accent1"/>
                </a:solidFill>
                <a:latin typeface="Euclid" panose="02020503060505020303" pitchFamily="18" charset="77"/>
              </a:rPr>
              <a:t>More than 30 theory papers</a:t>
            </a:r>
          </a:p>
        </p:txBody>
      </p:sp>
      <p:sp>
        <p:nvSpPr>
          <p:cNvPr id="17" name="TextBox 16">
            <a:extLst>
              <a:ext uri="{FF2B5EF4-FFF2-40B4-BE49-F238E27FC236}">
                <a16:creationId xmlns:a16="http://schemas.microsoft.com/office/drawing/2014/main" id="{2CEFA5D6-8057-A568-3FB5-75E39432C0B6}"/>
              </a:ext>
            </a:extLst>
          </p:cNvPr>
          <p:cNvSpPr txBox="1"/>
          <p:nvPr/>
        </p:nvSpPr>
        <p:spPr>
          <a:xfrm>
            <a:off x="4018988" y="4866839"/>
            <a:ext cx="3112573" cy="1231106"/>
          </a:xfrm>
          <a:prstGeom prst="rect">
            <a:avLst/>
          </a:prstGeom>
          <a:noFill/>
        </p:spPr>
        <p:txBody>
          <a:bodyPr wrap="square" rtlCol="0">
            <a:spAutoFit/>
          </a:bodyPr>
          <a:lstStyle/>
          <a:p>
            <a:r>
              <a:rPr lang="en-US" dirty="0">
                <a:solidFill>
                  <a:schemeClr val="accent2"/>
                </a:solidFill>
                <a:latin typeface="Euclid" panose="02020503060505020303" pitchFamily="18" charset="77"/>
              </a:rPr>
              <a:t>Sussex experiment</a:t>
            </a:r>
          </a:p>
          <a:p>
            <a:endParaRPr lang="en-GB" sz="1400" dirty="0">
              <a:solidFill>
                <a:schemeClr val="accent2"/>
              </a:solidFill>
              <a:latin typeface="Euclid" panose="02020503060505020303" pitchFamily="18" charset="77"/>
            </a:endParaRPr>
          </a:p>
          <a:p>
            <a:r>
              <a:rPr lang="en-GB" sz="1400" dirty="0">
                <a:solidFill>
                  <a:schemeClr val="accent2"/>
                </a:solidFill>
                <a:latin typeface="Euclid" panose="02020503060505020303" pitchFamily="18" charset="77"/>
              </a:rPr>
              <a:t>▪ Coulomb crystal with cold N2+ molecule</a:t>
            </a:r>
          </a:p>
          <a:p>
            <a:r>
              <a:rPr lang="en-GB" sz="1400" dirty="0">
                <a:solidFill>
                  <a:schemeClr val="accent2"/>
                </a:solidFill>
                <a:latin typeface="Euclid" panose="02020503060505020303" pitchFamily="18" charset="77"/>
              </a:rPr>
              <a:t>▪ Quantum logic spectroscopy</a:t>
            </a:r>
          </a:p>
        </p:txBody>
      </p:sp>
      <p:sp>
        <p:nvSpPr>
          <p:cNvPr id="18" name="TextBox 17">
            <a:extLst>
              <a:ext uri="{FF2B5EF4-FFF2-40B4-BE49-F238E27FC236}">
                <a16:creationId xmlns:a16="http://schemas.microsoft.com/office/drawing/2014/main" id="{8DA44654-CDD3-F3D2-8C9D-A50F56759482}"/>
              </a:ext>
            </a:extLst>
          </p:cNvPr>
          <p:cNvSpPr txBox="1"/>
          <p:nvPr/>
        </p:nvSpPr>
        <p:spPr>
          <a:xfrm>
            <a:off x="7027854" y="4372628"/>
            <a:ext cx="2595502" cy="1877437"/>
          </a:xfrm>
          <a:prstGeom prst="rect">
            <a:avLst/>
          </a:prstGeom>
          <a:noFill/>
        </p:spPr>
        <p:txBody>
          <a:bodyPr wrap="square" rtlCol="0">
            <a:spAutoFit/>
          </a:bodyPr>
          <a:lstStyle/>
          <a:p>
            <a:r>
              <a:rPr lang="en-US" dirty="0">
                <a:solidFill>
                  <a:schemeClr val="accent1"/>
                </a:solidFill>
              </a:rPr>
              <a:t>Imperial</a:t>
            </a:r>
          </a:p>
          <a:p>
            <a:endParaRPr lang="en-GB" sz="1400" dirty="0">
              <a:solidFill>
                <a:schemeClr val="accent1"/>
              </a:solidFill>
            </a:endParaRPr>
          </a:p>
          <a:p>
            <a:r>
              <a:rPr lang="en-GB" sz="1400" dirty="0">
                <a:solidFill>
                  <a:schemeClr val="accent1"/>
                </a:solidFill>
              </a:rPr>
              <a:t>▪ </a:t>
            </a:r>
            <a:r>
              <a:rPr lang="en-US" sz="1400" dirty="0">
                <a:solidFill>
                  <a:schemeClr val="accent1"/>
                </a:solidFill>
              </a:rPr>
              <a:t>Achieved cooling and trapping of molecules in an optical lattice</a:t>
            </a:r>
          </a:p>
          <a:p>
            <a:r>
              <a:rPr lang="en-GB" sz="1400" dirty="0">
                <a:solidFill>
                  <a:schemeClr val="accent1"/>
                </a:solidFill>
              </a:rPr>
              <a:t>▪</a:t>
            </a:r>
            <a:r>
              <a:rPr lang="en-US" sz="1400" dirty="0">
                <a:solidFill>
                  <a:schemeClr val="accent1"/>
                </a:solidFill>
              </a:rPr>
              <a:t>  Vibrational transition spectroscopy</a:t>
            </a:r>
          </a:p>
          <a:p>
            <a:r>
              <a:rPr lang="en-GB" sz="1400" dirty="0">
                <a:solidFill>
                  <a:schemeClr val="accent1"/>
                </a:solidFill>
              </a:rPr>
              <a:t>▪</a:t>
            </a:r>
            <a:r>
              <a:rPr lang="en-US" sz="1400" dirty="0">
                <a:solidFill>
                  <a:schemeClr val="accent1"/>
                </a:solidFill>
              </a:rPr>
              <a:t>  Advanced laser systems</a:t>
            </a:r>
            <a:endParaRPr lang="en-GB" dirty="0">
              <a:solidFill>
                <a:schemeClr val="accent1"/>
              </a:solidFill>
            </a:endParaRPr>
          </a:p>
        </p:txBody>
      </p:sp>
      <p:sp>
        <p:nvSpPr>
          <p:cNvPr id="20" name="TextBox 19">
            <a:extLst>
              <a:ext uri="{FF2B5EF4-FFF2-40B4-BE49-F238E27FC236}">
                <a16:creationId xmlns:a16="http://schemas.microsoft.com/office/drawing/2014/main" id="{EC2B3215-2B4D-343D-A673-FB406B748057}"/>
              </a:ext>
            </a:extLst>
          </p:cNvPr>
          <p:cNvSpPr txBox="1"/>
          <p:nvPr/>
        </p:nvSpPr>
        <p:spPr>
          <a:xfrm>
            <a:off x="9623355" y="4619500"/>
            <a:ext cx="2467531" cy="1877437"/>
          </a:xfrm>
          <a:prstGeom prst="rect">
            <a:avLst/>
          </a:prstGeom>
          <a:noFill/>
        </p:spPr>
        <p:txBody>
          <a:bodyPr wrap="square" rtlCol="0">
            <a:spAutoFit/>
          </a:bodyPr>
          <a:lstStyle/>
          <a:p>
            <a:r>
              <a:rPr lang="en-US" dirty="0">
                <a:solidFill>
                  <a:schemeClr val="accent2"/>
                </a:solidFill>
                <a:latin typeface="Euclid" panose="02020503060505020303" pitchFamily="18" charset="77"/>
              </a:rPr>
              <a:t>Birmingham</a:t>
            </a:r>
          </a:p>
          <a:p>
            <a:endParaRPr lang="en-GB" sz="1400" dirty="0">
              <a:solidFill>
                <a:schemeClr val="accent2"/>
              </a:solidFill>
              <a:latin typeface="Euclid" panose="02020503060505020303" pitchFamily="18" charset="77"/>
            </a:endParaRPr>
          </a:p>
          <a:p>
            <a:r>
              <a:rPr lang="en-GB" sz="1400" dirty="0">
                <a:solidFill>
                  <a:schemeClr val="accent2"/>
                </a:solidFill>
                <a:latin typeface="Euclid" panose="02020503060505020303" pitchFamily="18" charset="77"/>
              </a:rPr>
              <a:t>▪</a:t>
            </a:r>
            <a:r>
              <a:rPr lang="en-US" sz="1400" dirty="0">
                <a:solidFill>
                  <a:schemeClr val="accent2"/>
                </a:solidFill>
                <a:latin typeface="Euclid" panose="02020503060505020303" pitchFamily="18" charset="77"/>
              </a:rPr>
              <a:t> First compact electron beam ion trap in UK</a:t>
            </a:r>
          </a:p>
          <a:p>
            <a:r>
              <a:rPr lang="en-GB" sz="1400" dirty="0">
                <a:solidFill>
                  <a:schemeClr val="accent2"/>
                </a:solidFill>
                <a:latin typeface="Euclid" panose="02020503060505020303" pitchFamily="18" charset="77"/>
              </a:rPr>
              <a:t>▪</a:t>
            </a:r>
            <a:r>
              <a:rPr lang="en-US" sz="1400" dirty="0">
                <a:solidFill>
                  <a:schemeClr val="accent2"/>
                </a:solidFill>
                <a:latin typeface="Euclid" panose="02020503060505020303" pitchFamily="18" charset="77"/>
              </a:rPr>
              <a:t> Coulomb crystal of Ca+ in cryogenic trap</a:t>
            </a:r>
          </a:p>
          <a:p>
            <a:r>
              <a:rPr lang="en-GB" sz="1400" dirty="0">
                <a:solidFill>
                  <a:schemeClr val="accent2"/>
                </a:solidFill>
                <a:latin typeface="Euclid" panose="02020503060505020303" pitchFamily="18" charset="77"/>
              </a:rPr>
              <a:t>▪ Production and slow down of highly charged ions</a:t>
            </a:r>
            <a:endParaRPr lang="en-US" sz="1400" dirty="0">
              <a:solidFill>
                <a:schemeClr val="accent2"/>
              </a:solidFill>
              <a:latin typeface="Euclid" panose="02020503060505020303" pitchFamily="18" charset="77"/>
            </a:endParaRPr>
          </a:p>
        </p:txBody>
      </p:sp>
      <p:sp>
        <p:nvSpPr>
          <p:cNvPr id="21" name="Date Placeholder 20">
            <a:extLst>
              <a:ext uri="{FF2B5EF4-FFF2-40B4-BE49-F238E27FC236}">
                <a16:creationId xmlns:a16="http://schemas.microsoft.com/office/drawing/2014/main" id="{B0EA9352-D68D-1A89-F94F-8734243C2BEC}"/>
              </a:ext>
            </a:extLst>
          </p:cNvPr>
          <p:cNvSpPr>
            <a:spLocks noGrp="1"/>
          </p:cNvSpPr>
          <p:nvPr>
            <p:ph type="dt" sz="half" idx="10"/>
          </p:nvPr>
        </p:nvSpPr>
        <p:spPr/>
        <p:txBody>
          <a:bodyPr/>
          <a:lstStyle/>
          <a:p>
            <a:r>
              <a:rPr lang="en-GB"/>
              <a:t>13-Jun-2025</a:t>
            </a:r>
          </a:p>
        </p:txBody>
      </p:sp>
      <p:sp>
        <p:nvSpPr>
          <p:cNvPr id="22" name="Footer Placeholder 21">
            <a:extLst>
              <a:ext uri="{FF2B5EF4-FFF2-40B4-BE49-F238E27FC236}">
                <a16:creationId xmlns:a16="http://schemas.microsoft.com/office/drawing/2014/main" id="{13E32D7B-ACDE-2C3B-2381-0296CAE3F559}"/>
              </a:ext>
            </a:extLst>
          </p:cNvPr>
          <p:cNvSpPr>
            <a:spLocks noGrp="1"/>
          </p:cNvSpPr>
          <p:nvPr>
            <p:ph type="ftr" sz="quarter" idx="11"/>
          </p:nvPr>
        </p:nvSpPr>
        <p:spPr/>
        <p:txBody>
          <a:bodyPr/>
          <a:lstStyle/>
          <a:p>
            <a:r>
              <a:rPr lang="en-GB"/>
              <a:t>Ruben Saakyan (UCL), QTFP. </a:t>
            </a:r>
          </a:p>
        </p:txBody>
      </p:sp>
      <p:sp>
        <p:nvSpPr>
          <p:cNvPr id="4" name="TextBox 3">
            <a:extLst>
              <a:ext uri="{FF2B5EF4-FFF2-40B4-BE49-F238E27FC236}">
                <a16:creationId xmlns:a16="http://schemas.microsoft.com/office/drawing/2014/main" id="{E553501C-AA26-7B4F-8F60-FD633A752F8B}"/>
              </a:ext>
            </a:extLst>
          </p:cNvPr>
          <p:cNvSpPr txBox="1"/>
          <p:nvPr/>
        </p:nvSpPr>
        <p:spPr>
          <a:xfrm>
            <a:off x="10288365" y="41438"/>
            <a:ext cx="1547796" cy="276999"/>
          </a:xfrm>
          <a:prstGeom prst="rect">
            <a:avLst/>
          </a:prstGeom>
          <a:noFill/>
        </p:spPr>
        <p:txBody>
          <a:bodyPr wrap="none" rtlCol="0">
            <a:spAutoFit/>
          </a:bodyPr>
          <a:lstStyle/>
          <a:p>
            <a:r>
              <a:rPr lang="en-GB" sz="1200" i="1" dirty="0">
                <a:latin typeface="Euclid" panose="02020503060505020303" pitchFamily="18" charset="77"/>
              </a:rPr>
              <a:t>Credit: G. </a:t>
            </a:r>
            <a:r>
              <a:rPr lang="en-GB" sz="1200" i="1" dirty="0" err="1">
                <a:latin typeface="Euclid" panose="02020503060505020303" pitchFamily="18" charset="77"/>
              </a:rPr>
              <a:t>Barontini</a:t>
            </a:r>
            <a:endParaRPr lang="en-GB" sz="1200" i="1" dirty="0">
              <a:latin typeface="Euclid" panose="02020503060505020303" pitchFamily="18" charset="77"/>
            </a:endParaRPr>
          </a:p>
        </p:txBody>
      </p:sp>
    </p:spTree>
    <p:extLst>
      <p:ext uri="{BB962C8B-B14F-4D97-AF65-F5344CB8AC3E}">
        <p14:creationId xmlns:p14="http://schemas.microsoft.com/office/powerpoint/2010/main" val="719917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5DDCEA1-864A-D301-3285-166C098056FF}"/>
              </a:ext>
            </a:extLst>
          </p:cNvPr>
          <p:cNvSpPr>
            <a:spLocks noGrp="1"/>
          </p:cNvSpPr>
          <p:nvPr>
            <p:ph type="sldNum" sz="quarter" idx="12"/>
          </p:nvPr>
        </p:nvSpPr>
        <p:spPr/>
        <p:txBody>
          <a:bodyPr/>
          <a:lstStyle/>
          <a:p>
            <a:fld id="{4C0069D2-F66F-1644-8D4D-AE95EE0B75EA}" type="slidenum">
              <a:rPr lang="en-GB" smtClean="0"/>
              <a:t>21</a:t>
            </a:fld>
            <a:endParaRPr lang="en-GB"/>
          </a:p>
        </p:txBody>
      </p:sp>
      <p:pic>
        <p:nvPicPr>
          <p:cNvPr id="3" name="Picture 2">
            <a:extLst>
              <a:ext uri="{FF2B5EF4-FFF2-40B4-BE49-F238E27FC236}">
                <a16:creationId xmlns:a16="http://schemas.microsoft.com/office/drawing/2014/main" id="{E0168732-E415-D3BB-ECA1-9A5BF458F653}"/>
              </a:ext>
            </a:extLst>
          </p:cNvPr>
          <p:cNvPicPr>
            <a:picLocks noChangeAspect="1"/>
          </p:cNvPicPr>
          <p:nvPr/>
        </p:nvPicPr>
        <p:blipFill>
          <a:blip r:embed="rId2"/>
          <a:stretch>
            <a:fillRect/>
          </a:stretch>
        </p:blipFill>
        <p:spPr>
          <a:xfrm>
            <a:off x="-10633" y="0"/>
            <a:ext cx="916615" cy="836522"/>
          </a:xfrm>
          <a:prstGeom prst="rect">
            <a:avLst/>
          </a:prstGeom>
        </p:spPr>
      </p:pic>
      <p:sp>
        <p:nvSpPr>
          <p:cNvPr id="5" name="TextBox 4">
            <a:extLst>
              <a:ext uri="{FF2B5EF4-FFF2-40B4-BE49-F238E27FC236}">
                <a16:creationId xmlns:a16="http://schemas.microsoft.com/office/drawing/2014/main" id="{49C502B2-FF9C-6F34-3144-A15E292CF6FA}"/>
              </a:ext>
            </a:extLst>
          </p:cNvPr>
          <p:cNvSpPr txBox="1"/>
          <p:nvPr/>
        </p:nvSpPr>
        <p:spPr>
          <a:xfrm>
            <a:off x="1244009" y="95095"/>
            <a:ext cx="10823944" cy="400110"/>
          </a:xfrm>
          <a:prstGeom prst="rect">
            <a:avLst/>
          </a:prstGeom>
          <a:noFill/>
        </p:spPr>
        <p:txBody>
          <a:bodyPr wrap="square">
            <a:spAutoFit/>
          </a:bodyPr>
          <a:lstStyle/>
          <a:p>
            <a:r>
              <a:rPr lang="en-GB" sz="2000" b="1" dirty="0" err="1">
                <a:solidFill>
                  <a:schemeClr val="accent2"/>
                </a:solidFill>
                <a:latin typeface="Euclid" panose="02020503060505020303" pitchFamily="18" charset="77"/>
              </a:rPr>
              <a:t>QU</a:t>
            </a:r>
            <a:r>
              <a:rPr lang="en-GB" sz="2000" dirty="0" err="1">
                <a:latin typeface="Euclid" panose="02020503060505020303" pitchFamily="18" charset="77"/>
              </a:rPr>
              <a:t>antum</a:t>
            </a:r>
            <a:r>
              <a:rPr lang="en-GB" sz="2000" dirty="0">
                <a:latin typeface="Euclid" panose="02020503060505020303" pitchFamily="18" charset="77"/>
              </a:rPr>
              <a:t> </a:t>
            </a:r>
            <a:r>
              <a:rPr lang="en-GB" sz="2000" b="1" dirty="0">
                <a:solidFill>
                  <a:schemeClr val="accent2"/>
                </a:solidFill>
                <a:latin typeface="Euclid" panose="02020503060505020303" pitchFamily="18" charset="77"/>
              </a:rPr>
              <a:t>E</a:t>
            </a:r>
            <a:r>
              <a:rPr lang="en-GB" sz="2000" dirty="0">
                <a:latin typeface="Euclid" panose="02020503060505020303" pitchFamily="18" charset="77"/>
              </a:rPr>
              <a:t>nhanced </a:t>
            </a:r>
            <a:r>
              <a:rPr lang="en-GB" sz="2000" b="1" dirty="0">
                <a:solidFill>
                  <a:schemeClr val="accent2"/>
                </a:solidFill>
                <a:latin typeface="Euclid" panose="02020503060505020303" pitchFamily="18" charset="77"/>
              </a:rPr>
              <a:t>S</a:t>
            </a:r>
            <a:r>
              <a:rPr lang="en-GB" sz="2000" dirty="0">
                <a:latin typeface="Euclid" panose="02020503060505020303" pitchFamily="18" charset="77"/>
              </a:rPr>
              <a:t>uperfluid </a:t>
            </a:r>
            <a:r>
              <a:rPr lang="en-GB" sz="2000" b="1" dirty="0">
                <a:solidFill>
                  <a:schemeClr val="accent2"/>
                </a:solidFill>
                <a:latin typeface="Euclid" panose="02020503060505020303" pitchFamily="18" charset="77"/>
              </a:rPr>
              <a:t>T</a:t>
            </a:r>
            <a:r>
              <a:rPr lang="en-GB" sz="2000" dirty="0">
                <a:latin typeface="Euclid" panose="02020503060505020303" pitchFamily="18" charset="77"/>
              </a:rPr>
              <a:t>echnologies for </a:t>
            </a:r>
            <a:r>
              <a:rPr lang="en-GB" sz="2000" b="1" dirty="0">
                <a:solidFill>
                  <a:schemeClr val="accent2"/>
                </a:solidFill>
                <a:latin typeface="Euclid" panose="02020503060505020303" pitchFamily="18" charset="77"/>
              </a:rPr>
              <a:t>D</a:t>
            </a:r>
            <a:r>
              <a:rPr lang="en-GB" sz="2000" dirty="0">
                <a:latin typeface="Euclid" panose="02020503060505020303" pitchFamily="18" charset="77"/>
              </a:rPr>
              <a:t>ark </a:t>
            </a:r>
            <a:r>
              <a:rPr lang="en-GB" sz="2000" b="1" dirty="0">
                <a:solidFill>
                  <a:schemeClr val="accent2"/>
                </a:solidFill>
                <a:latin typeface="Euclid" panose="02020503060505020303" pitchFamily="18" charset="77"/>
              </a:rPr>
              <a:t>M</a:t>
            </a:r>
            <a:r>
              <a:rPr lang="en-GB" sz="2000" dirty="0">
                <a:latin typeface="Euclid" panose="02020503060505020303" pitchFamily="18" charset="77"/>
              </a:rPr>
              <a:t>atter and </a:t>
            </a:r>
            <a:r>
              <a:rPr lang="en-GB" sz="2000" b="1" dirty="0">
                <a:solidFill>
                  <a:schemeClr val="accent2"/>
                </a:solidFill>
                <a:latin typeface="Euclid" panose="02020503060505020303" pitchFamily="18" charset="77"/>
              </a:rPr>
              <a:t>C</a:t>
            </a:r>
            <a:r>
              <a:rPr lang="en-GB" sz="2000" dirty="0">
                <a:latin typeface="Euclid" panose="02020503060505020303" pitchFamily="18" charset="77"/>
              </a:rPr>
              <a:t>osmology</a:t>
            </a:r>
          </a:p>
        </p:txBody>
      </p:sp>
      <p:sp>
        <p:nvSpPr>
          <p:cNvPr id="7" name="TextBox 6">
            <a:extLst>
              <a:ext uri="{FF2B5EF4-FFF2-40B4-BE49-F238E27FC236}">
                <a16:creationId xmlns:a16="http://schemas.microsoft.com/office/drawing/2014/main" id="{B3CE8E04-C248-3B18-0B13-8013AB594694}"/>
              </a:ext>
            </a:extLst>
          </p:cNvPr>
          <p:cNvSpPr txBox="1"/>
          <p:nvPr/>
        </p:nvSpPr>
        <p:spPr>
          <a:xfrm>
            <a:off x="1560576" y="642255"/>
            <a:ext cx="9960864" cy="58477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GB" sz="1600" i="1" dirty="0">
                <a:latin typeface="Euclid" panose="02020503060505020303" pitchFamily="18" charset="77"/>
              </a:rPr>
              <a:t>Two major physics goals linked experimentally through combining </a:t>
            </a:r>
            <a:r>
              <a:rPr lang="en-GB" sz="1600" i="1" dirty="0">
                <a:solidFill>
                  <a:schemeClr val="accent2"/>
                </a:solidFill>
                <a:latin typeface="Euclid" panose="02020503060505020303" pitchFamily="18" charset="77"/>
              </a:rPr>
              <a:t>quantum sensors </a:t>
            </a:r>
            <a:r>
              <a:rPr lang="en-GB" sz="1600" i="1" dirty="0">
                <a:latin typeface="Euclid" panose="02020503060505020303" pitchFamily="18" charset="77"/>
              </a:rPr>
              <a:t>with </a:t>
            </a:r>
            <a:r>
              <a:rPr lang="en-GB" sz="1600" i="1" dirty="0">
                <a:solidFill>
                  <a:schemeClr val="accent2"/>
                </a:solidFill>
                <a:latin typeface="Euclid" panose="02020503060505020303" pitchFamily="18" charset="77"/>
              </a:rPr>
              <a:t>superfluid </a:t>
            </a:r>
            <a:r>
              <a:rPr lang="en-GB" sz="1600" i="1" baseline="30000" dirty="0">
                <a:solidFill>
                  <a:schemeClr val="accent2"/>
                </a:solidFill>
                <a:latin typeface="Euclid" panose="02020503060505020303" pitchFamily="18" charset="77"/>
              </a:rPr>
              <a:t>3</a:t>
            </a:r>
            <a:r>
              <a:rPr lang="en-GB" sz="1600" i="1" dirty="0">
                <a:solidFill>
                  <a:schemeClr val="accent2"/>
                </a:solidFill>
                <a:latin typeface="Euclid" panose="02020503060505020303" pitchFamily="18" charset="77"/>
              </a:rPr>
              <a:t>He </a:t>
            </a:r>
            <a:r>
              <a:rPr lang="en-GB" sz="1600" i="1" dirty="0">
                <a:latin typeface="Euclid" panose="02020503060505020303" pitchFamily="18" charset="77"/>
              </a:rPr>
              <a:t>at ultra-low temperatures:</a:t>
            </a:r>
          </a:p>
        </p:txBody>
      </p:sp>
      <p:pic>
        <p:nvPicPr>
          <p:cNvPr id="8" name="Picture 7">
            <a:extLst>
              <a:ext uri="{FF2B5EF4-FFF2-40B4-BE49-F238E27FC236}">
                <a16:creationId xmlns:a16="http://schemas.microsoft.com/office/drawing/2014/main" id="{D7CEFD72-C7AC-8D48-E0EE-2534AC910F1D}"/>
              </a:ext>
            </a:extLst>
          </p:cNvPr>
          <p:cNvPicPr>
            <a:picLocks noChangeAspect="1"/>
          </p:cNvPicPr>
          <p:nvPr/>
        </p:nvPicPr>
        <p:blipFill>
          <a:blip r:embed="rId3"/>
          <a:stretch>
            <a:fillRect/>
          </a:stretch>
        </p:blipFill>
        <p:spPr>
          <a:xfrm>
            <a:off x="3565605" y="1500286"/>
            <a:ext cx="945989" cy="2649911"/>
          </a:xfrm>
          <a:prstGeom prst="rect">
            <a:avLst/>
          </a:prstGeom>
        </p:spPr>
      </p:pic>
      <p:pic>
        <p:nvPicPr>
          <p:cNvPr id="10" name="Picture 9">
            <a:extLst>
              <a:ext uri="{FF2B5EF4-FFF2-40B4-BE49-F238E27FC236}">
                <a16:creationId xmlns:a16="http://schemas.microsoft.com/office/drawing/2014/main" id="{0DC4A531-2B87-0FB5-808D-AA6DC832C77A}"/>
              </a:ext>
            </a:extLst>
          </p:cNvPr>
          <p:cNvPicPr>
            <a:picLocks noChangeAspect="1"/>
          </p:cNvPicPr>
          <p:nvPr/>
        </p:nvPicPr>
        <p:blipFill>
          <a:blip r:embed="rId4"/>
          <a:stretch>
            <a:fillRect/>
          </a:stretch>
        </p:blipFill>
        <p:spPr>
          <a:xfrm>
            <a:off x="120299" y="1500286"/>
            <a:ext cx="3290413" cy="2902354"/>
          </a:xfrm>
          <a:prstGeom prst="rect">
            <a:avLst/>
          </a:prstGeom>
        </p:spPr>
      </p:pic>
      <p:sp>
        <p:nvSpPr>
          <p:cNvPr id="13" name="Date Placeholder 12">
            <a:extLst>
              <a:ext uri="{FF2B5EF4-FFF2-40B4-BE49-F238E27FC236}">
                <a16:creationId xmlns:a16="http://schemas.microsoft.com/office/drawing/2014/main" id="{D472330A-913A-6349-B6B9-9899377DC571}"/>
              </a:ext>
            </a:extLst>
          </p:cNvPr>
          <p:cNvSpPr>
            <a:spLocks noGrp="1"/>
          </p:cNvSpPr>
          <p:nvPr>
            <p:ph type="dt" sz="half" idx="10"/>
          </p:nvPr>
        </p:nvSpPr>
        <p:spPr/>
        <p:txBody>
          <a:bodyPr/>
          <a:lstStyle/>
          <a:p>
            <a:r>
              <a:rPr lang="en-GB"/>
              <a:t>13-Jun-2025</a:t>
            </a:r>
          </a:p>
        </p:txBody>
      </p:sp>
      <p:sp>
        <p:nvSpPr>
          <p:cNvPr id="14" name="Footer Placeholder 13">
            <a:extLst>
              <a:ext uri="{FF2B5EF4-FFF2-40B4-BE49-F238E27FC236}">
                <a16:creationId xmlns:a16="http://schemas.microsoft.com/office/drawing/2014/main" id="{F10835E6-2621-15E6-2D61-95D04B9FD71C}"/>
              </a:ext>
            </a:extLst>
          </p:cNvPr>
          <p:cNvSpPr>
            <a:spLocks noGrp="1"/>
          </p:cNvSpPr>
          <p:nvPr>
            <p:ph type="ftr" sz="quarter" idx="11"/>
          </p:nvPr>
        </p:nvSpPr>
        <p:spPr/>
        <p:txBody>
          <a:bodyPr/>
          <a:lstStyle/>
          <a:p>
            <a:r>
              <a:rPr lang="en-GB"/>
              <a:t>Ruben Saakyan (UCL), QTFP. </a:t>
            </a:r>
          </a:p>
        </p:txBody>
      </p:sp>
      <p:sp>
        <p:nvSpPr>
          <p:cNvPr id="6" name="TextBox 5">
            <a:extLst>
              <a:ext uri="{FF2B5EF4-FFF2-40B4-BE49-F238E27FC236}">
                <a16:creationId xmlns:a16="http://schemas.microsoft.com/office/drawing/2014/main" id="{E558D9C9-65DA-4967-1A2A-642B5E8F86A4}"/>
              </a:ext>
            </a:extLst>
          </p:cNvPr>
          <p:cNvSpPr txBox="1"/>
          <p:nvPr/>
        </p:nvSpPr>
        <p:spPr>
          <a:xfrm>
            <a:off x="4787904" y="2073526"/>
            <a:ext cx="2248328" cy="138499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400" dirty="0">
                <a:latin typeface="Euclid" panose="02020503060505020303" pitchFamily="18" charset="77"/>
              </a:rPr>
              <a:t>Superfluid </a:t>
            </a:r>
            <a:r>
              <a:rPr lang="en-GB" sz="1400" baseline="30000" dirty="0">
                <a:latin typeface="Euclid" panose="02020503060505020303" pitchFamily="18" charset="77"/>
              </a:rPr>
              <a:t>3</a:t>
            </a:r>
            <a:r>
              <a:rPr lang="en-GB" sz="1400" dirty="0">
                <a:latin typeface="Euclid" panose="02020503060505020303" pitchFamily="18" charset="77"/>
              </a:rPr>
              <a:t>He provides quantum analogue of cosmological first-order phase transition predicted ~10 </a:t>
            </a:r>
            <a:r>
              <a:rPr lang="en-GB" sz="1400" dirty="0" err="1">
                <a:latin typeface="Euclid" panose="02020503060505020303" pitchFamily="18" charset="77"/>
              </a:rPr>
              <a:t>ps</a:t>
            </a:r>
            <a:r>
              <a:rPr lang="en-GB" sz="1400" dirty="0">
                <a:latin typeface="Euclid" panose="02020503060505020303" pitchFamily="18" charset="77"/>
              </a:rPr>
              <a:t> after Big Bang in BSM models</a:t>
            </a:r>
          </a:p>
        </p:txBody>
      </p:sp>
      <p:sp>
        <p:nvSpPr>
          <p:cNvPr id="9" name="TextBox 8">
            <a:extLst>
              <a:ext uri="{FF2B5EF4-FFF2-40B4-BE49-F238E27FC236}">
                <a16:creationId xmlns:a16="http://schemas.microsoft.com/office/drawing/2014/main" id="{BB22DC20-9CF6-5D1D-122C-5A99C46066F7}"/>
              </a:ext>
            </a:extLst>
          </p:cNvPr>
          <p:cNvSpPr txBox="1"/>
          <p:nvPr/>
        </p:nvSpPr>
        <p:spPr>
          <a:xfrm>
            <a:off x="7604485" y="2069594"/>
            <a:ext cx="4344709" cy="138499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400" dirty="0">
                <a:latin typeface="Euclid" panose="02020503060505020303" pitchFamily="18" charset="77"/>
              </a:rPr>
              <a:t>Search for sub-GeV dark matter with spin-dependent interactions with </a:t>
            </a:r>
            <a:r>
              <a:rPr lang="en-GB" sz="1400" dirty="0">
                <a:solidFill>
                  <a:schemeClr val="accent2"/>
                </a:solidFill>
                <a:latin typeface="Euclid" panose="02020503060505020303" pitchFamily="18" charset="77"/>
              </a:rPr>
              <a:t>quantum tech </a:t>
            </a:r>
            <a:r>
              <a:rPr lang="en-GB" sz="1400" dirty="0">
                <a:latin typeface="Euclid" panose="02020503060505020303" pitchFamily="18" charset="77"/>
              </a:rPr>
              <a:t>:</a:t>
            </a:r>
          </a:p>
          <a:p>
            <a:r>
              <a:rPr lang="en-GB" sz="1400" dirty="0">
                <a:latin typeface="Euclid" panose="02020503060505020303" pitchFamily="18" charset="77"/>
              </a:rPr>
              <a:t>Superfluid </a:t>
            </a:r>
            <a:r>
              <a:rPr lang="en-GB" sz="1400" baseline="30000" dirty="0">
                <a:latin typeface="Euclid" panose="02020503060505020303" pitchFamily="18" charset="77"/>
              </a:rPr>
              <a:t>3</a:t>
            </a:r>
            <a:r>
              <a:rPr lang="en-GB" sz="1400" dirty="0">
                <a:latin typeface="Euclid" panose="02020503060505020303" pitchFamily="18" charset="77"/>
              </a:rPr>
              <a:t>He</a:t>
            </a:r>
          </a:p>
          <a:p>
            <a:r>
              <a:rPr lang="en-GB" sz="1400" dirty="0">
                <a:latin typeface="Euclid" panose="02020503060505020303" pitchFamily="18" charset="77"/>
              </a:rPr>
              <a:t>Nanomechanical resonators (NEMS)</a:t>
            </a:r>
          </a:p>
          <a:p>
            <a:r>
              <a:rPr lang="en-GB" sz="1400" dirty="0">
                <a:latin typeface="Euclid" panose="02020503060505020303" pitchFamily="18" charset="77"/>
              </a:rPr>
              <a:t>Superconducting Quantum Interference Device (SQUID) readout</a:t>
            </a:r>
          </a:p>
        </p:txBody>
      </p:sp>
      <p:cxnSp>
        <p:nvCxnSpPr>
          <p:cNvPr id="12" name="Elbow Connector 11">
            <a:extLst>
              <a:ext uri="{FF2B5EF4-FFF2-40B4-BE49-F238E27FC236}">
                <a16:creationId xmlns:a16="http://schemas.microsoft.com/office/drawing/2014/main" id="{56D69D7A-98E4-AF1A-6CD7-1FB50F131858}"/>
              </a:ext>
            </a:extLst>
          </p:cNvPr>
          <p:cNvCxnSpPr/>
          <p:nvPr/>
        </p:nvCxnSpPr>
        <p:spPr>
          <a:xfrm rot="5400000">
            <a:off x="5220101" y="1423587"/>
            <a:ext cx="842564" cy="449450"/>
          </a:xfrm>
          <a:prstGeom prst="bentConnector3">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6" name="Elbow Connector 15">
            <a:extLst>
              <a:ext uri="{FF2B5EF4-FFF2-40B4-BE49-F238E27FC236}">
                <a16:creationId xmlns:a16="http://schemas.microsoft.com/office/drawing/2014/main" id="{A3C5FFCE-7349-E9C2-B140-D1C3A0E803F5}"/>
              </a:ext>
            </a:extLst>
          </p:cNvPr>
          <p:cNvCxnSpPr/>
          <p:nvPr/>
        </p:nvCxnSpPr>
        <p:spPr>
          <a:xfrm rot="16200000" flipH="1">
            <a:off x="8811833" y="1334471"/>
            <a:ext cx="842564" cy="627681"/>
          </a:xfrm>
          <a:prstGeom prst="bentConnector3">
            <a:avLst/>
          </a:prstGeom>
          <a:ln>
            <a:tailEnd type="triangle"/>
          </a:ln>
        </p:spPr>
        <p:style>
          <a:lnRef idx="2">
            <a:schemeClr val="accent2"/>
          </a:lnRef>
          <a:fillRef idx="0">
            <a:schemeClr val="accent2"/>
          </a:fillRef>
          <a:effectRef idx="1">
            <a:schemeClr val="accent2"/>
          </a:effectRef>
          <a:fontRef idx="minor">
            <a:schemeClr val="tx1"/>
          </a:fontRef>
        </p:style>
      </p:cxnSp>
      <p:sp>
        <p:nvSpPr>
          <p:cNvPr id="18" name="TextBox 17">
            <a:extLst>
              <a:ext uri="{FF2B5EF4-FFF2-40B4-BE49-F238E27FC236}">
                <a16:creationId xmlns:a16="http://schemas.microsoft.com/office/drawing/2014/main" id="{59BD916F-FD57-40F9-9DFE-5CBBD1384033}"/>
              </a:ext>
            </a:extLst>
          </p:cNvPr>
          <p:cNvSpPr txBox="1"/>
          <p:nvPr/>
        </p:nvSpPr>
        <p:spPr>
          <a:xfrm>
            <a:off x="4666488" y="3412342"/>
            <a:ext cx="2532476" cy="710194"/>
          </a:xfrm>
          <a:prstGeom prst="rect">
            <a:avLst/>
          </a:prstGeom>
          <a:noFill/>
        </p:spPr>
        <p:txBody>
          <a:bodyPr wrap="square">
            <a:spAutoFit/>
          </a:bodyPr>
          <a:lstStyle/>
          <a:p>
            <a:pPr>
              <a:lnSpc>
                <a:spcPct val="150000"/>
              </a:lnSpc>
            </a:pPr>
            <a:r>
              <a:rPr lang="en-GB" sz="1400" b="1" dirty="0">
                <a:solidFill>
                  <a:schemeClr val="accent2">
                    <a:lumMod val="50000"/>
                  </a:schemeClr>
                </a:solidFill>
                <a:latin typeface="Euclid" panose="02020503060505020303" pitchFamily="18" charset="77"/>
              </a:rPr>
              <a:t>How did the early universe evolve?</a:t>
            </a:r>
          </a:p>
        </p:txBody>
      </p:sp>
      <p:sp>
        <p:nvSpPr>
          <p:cNvPr id="20" name="TextBox 19">
            <a:extLst>
              <a:ext uri="{FF2B5EF4-FFF2-40B4-BE49-F238E27FC236}">
                <a16:creationId xmlns:a16="http://schemas.microsoft.com/office/drawing/2014/main" id="{5BDB6C89-0576-EA18-0351-2F030117D4B1}"/>
              </a:ext>
            </a:extLst>
          </p:cNvPr>
          <p:cNvSpPr txBox="1"/>
          <p:nvPr/>
        </p:nvSpPr>
        <p:spPr>
          <a:xfrm>
            <a:off x="8153400" y="3551648"/>
            <a:ext cx="3219771" cy="387029"/>
          </a:xfrm>
          <a:prstGeom prst="rect">
            <a:avLst/>
          </a:prstGeom>
          <a:noFill/>
        </p:spPr>
        <p:txBody>
          <a:bodyPr wrap="square">
            <a:spAutoFit/>
          </a:bodyPr>
          <a:lstStyle/>
          <a:p>
            <a:pPr>
              <a:lnSpc>
                <a:spcPct val="150000"/>
              </a:lnSpc>
            </a:pPr>
            <a:r>
              <a:rPr lang="en-GB" sz="1400" b="1" dirty="0">
                <a:solidFill>
                  <a:schemeClr val="accent2">
                    <a:lumMod val="50000"/>
                  </a:schemeClr>
                </a:solidFill>
                <a:latin typeface="Euclid" panose="02020503060505020303" pitchFamily="18" charset="77"/>
              </a:rPr>
              <a:t>What is the nature of Dark Matter?</a:t>
            </a:r>
          </a:p>
        </p:txBody>
      </p:sp>
      <p:pic>
        <p:nvPicPr>
          <p:cNvPr id="21" name="Picture 20">
            <a:extLst>
              <a:ext uri="{FF2B5EF4-FFF2-40B4-BE49-F238E27FC236}">
                <a16:creationId xmlns:a16="http://schemas.microsoft.com/office/drawing/2014/main" id="{5F8CD778-6F59-9C72-B812-1B64BCA3576B}"/>
              </a:ext>
            </a:extLst>
          </p:cNvPr>
          <p:cNvPicPr>
            <a:picLocks noChangeAspect="1"/>
          </p:cNvPicPr>
          <p:nvPr/>
        </p:nvPicPr>
        <p:blipFill>
          <a:blip r:embed="rId5"/>
          <a:stretch>
            <a:fillRect/>
          </a:stretch>
        </p:blipFill>
        <p:spPr>
          <a:xfrm>
            <a:off x="689675" y="4072761"/>
            <a:ext cx="4436918" cy="2262748"/>
          </a:xfrm>
          <a:prstGeom prst="rect">
            <a:avLst/>
          </a:prstGeom>
        </p:spPr>
      </p:pic>
      <p:pic>
        <p:nvPicPr>
          <p:cNvPr id="22" name="Picture 21">
            <a:extLst>
              <a:ext uri="{FF2B5EF4-FFF2-40B4-BE49-F238E27FC236}">
                <a16:creationId xmlns:a16="http://schemas.microsoft.com/office/drawing/2014/main" id="{D3539553-4989-8D77-FD3A-6FF2EBA98597}"/>
              </a:ext>
            </a:extLst>
          </p:cNvPr>
          <p:cNvPicPr>
            <a:picLocks noChangeAspect="1"/>
          </p:cNvPicPr>
          <p:nvPr/>
        </p:nvPicPr>
        <p:blipFill>
          <a:blip r:embed="rId6"/>
          <a:stretch>
            <a:fillRect/>
          </a:stretch>
        </p:blipFill>
        <p:spPr>
          <a:xfrm>
            <a:off x="3668266" y="4764437"/>
            <a:ext cx="1748392" cy="799070"/>
          </a:xfrm>
          <a:prstGeom prst="rect">
            <a:avLst/>
          </a:prstGeom>
        </p:spPr>
      </p:pic>
      <p:pic>
        <p:nvPicPr>
          <p:cNvPr id="23" name="Picture 22">
            <a:extLst>
              <a:ext uri="{FF2B5EF4-FFF2-40B4-BE49-F238E27FC236}">
                <a16:creationId xmlns:a16="http://schemas.microsoft.com/office/drawing/2014/main" id="{1013AB04-1231-5ECB-4C68-55C055A99108}"/>
              </a:ext>
            </a:extLst>
          </p:cNvPr>
          <p:cNvPicPr>
            <a:picLocks noChangeAspect="1"/>
          </p:cNvPicPr>
          <p:nvPr/>
        </p:nvPicPr>
        <p:blipFill>
          <a:blip r:embed="rId7"/>
          <a:stretch>
            <a:fillRect/>
          </a:stretch>
        </p:blipFill>
        <p:spPr>
          <a:xfrm>
            <a:off x="7781279" y="3026810"/>
            <a:ext cx="2110498" cy="4653526"/>
          </a:xfrm>
          <a:prstGeom prst="rect">
            <a:avLst/>
          </a:prstGeom>
        </p:spPr>
      </p:pic>
      <p:sp>
        <p:nvSpPr>
          <p:cNvPr id="24" name="TextBox 23">
            <a:extLst>
              <a:ext uri="{FF2B5EF4-FFF2-40B4-BE49-F238E27FC236}">
                <a16:creationId xmlns:a16="http://schemas.microsoft.com/office/drawing/2014/main" id="{FFBDB838-C8E8-F727-C1A5-F5E56361933B}"/>
              </a:ext>
            </a:extLst>
          </p:cNvPr>
          <p:cNvSpPr txBox="1"/>
          <p:nvPr/>
        </p:nvSpPr>
        <p:spPr>
          <a:xfrm>
            <a:off x="10189144" y="48600"/>
            <a:ext cx="2002856" cy="276999"/>
          </a:xfrm>
          <a:prstGeom prst="rect">
            <a:avLst/>
          </a:prstGeom>
          <a:noFill/>
        </p:spPr>
        <p:txBody>
          <a:bodyPr wrap="none" rtlCol="0">
            <a:spAutoFit/>
          </a:bodyPr>
          <a:lstStyle/>
          <a:p>
            <a:r>
              <a:rPr lang="en-GB" sz="1200" i="1" dirty="0">
                <a:latin typeface="Euclid" panose="02020503060505020303" pitchFamily="18" charset="77"/>
              </a:rPr>
              <a:t>Credit: A. Casey, A. Kemp</a:t>
            </a:r>
          </a:p>
        </p:txBody>
      </p:sp>
    </p:spTree>
    <p:extLst>
      <p:ext uri="{BB962C8B-B14F-4D97-AF65-F5344CB8AC3E}">
        <p14:creationId xmlns:p14="http://schemas.microsoft.com/office/powerpoint/2010/main" val="15469586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915817-FCF8-F92C-7F2A-24DF723CB07D}"/>
              </a:ext>
            </a:extLst>
          </p:cNvPr>
          <p:cNvSpPr>
            <a:spLocks noGrp="1"/>
          </p:cNvSpPr>
          <p:nvPr>
            <p:ph type="sldNum" sz="quarter" idx="12"/>
          </p:nvPr>
        </p:nvSpPr>
        <p:spPr/>
        <p:txBody>
          <a:bodyPr/>
          <a:lstStyle/>
          <a:p>
            <a:fld id="{4C0069D2-F66F-1644-8D4D-AE95EE0B75EA}" type="slidenum">
              <a:rPr lang="en-GB" smtClean="0"/>
              <a:t>22</a:t>
            </a:fld>
            <a:endParaRPr lang="en-GB"/>
          </a:p>
        </p:txBody>
      </p:sp>
      <p:pic>
        <p:nvPicPr>
          <p:cNvPr id="3" name="Picture 2">
            <a:extLst>
              <a:ext uri="{FF2B5EF4-FFF2-40B4-BE49-F238E27FC236}">
                <a16:creationId xmlns:a16="http://schemas.microsoft.com/office/drawing/2014/main" id="{1DE8F27B-0B48-F94B-451F-FF8FFEBC6091}"/>
              </a:ext>
            </a:extLst>
          </p:cNvPr>
          <p:cNvPicPr>
            <a:picLocks noChangeAspect="1"/>
          </p:cNvPicPr>
          <p:nvPr/>
        </p:nvPicPr>
        <p:blipFill>
          <a:blip r:embed="rId2"/>
          <a:stretch>
            <a:fillRect/>
          </a:stretch>
        </p:blipFill>
        <p:spPr>
          <a:xfrm>
            <a:off x="-10633" y="0"/>
            <a:ext cx="916615" cy="836522"/>
          </a:xfrm>
          <a:prstGeom prst="rect">
            <a:avLst/>
          </a:prstGeom>
        </p:spPr>
      </p:pic>
      <p:pic>
        <p:nvPicPr>
          <p:cNvPr id="4" name="Picture 3">
            <a:extLst>
              <a:ext uri="{FF2B5EF4-FFF2-40B4-BE49-F238E27FC236}">
                <a16:creationId xmlns:a16="http://schemas.microsoft.com/office/drawing/2014/main" id="{C99C0EAD-714C-A704-9B0A-BC513FA39BCF}"/>
              </a:ext>
            </a:extLst>
          </p:cNvPr>
          <p:cNvPicPr>
            <a:picLocks noChangeAspect="1"/>
          </p:cNvPicPr>
          <p:nvPr/>
        </p:nvPicPr>
        <p:blipFill>
          <a:blip r:embed="rId3"/>
          <a:stretch>
            <a:fillRect/>
          </a:stretch>
        </p:blipFill>
        <p:spPr>
          <a:xfrm>
            <a:off x="1870639" y="98075"/>
            <a:ext cx="7772400" cy="855406"/>
          </a:xfrm>
          <a:prstGeom prst="rect">
            <a:avLst/>
          </a:prstGeom>
        </p:spPr>
      </p:pic>
      <p:sp>
        <p:nvSpPr>
          <p:cNvPr id="6" name="TextBox 5">
            <a:extLst>
              <a:ext uri="{FF2B5EF4-FFF2-40B4-BE49-F238E27FC236}">
                <a16:creationId xmlns:a16="http://schemas.microsoft.com/office/drawing/2014/main" id="{40EB082C-414C-B53F-F2E2-67C5178A727F}"/>
              </a:ext>
            </a:extLst>
          </p:cNvPr>
          <p:cNvSpPr txBox="1"/>
          <p:nvPr/>
        </p:nvSpPr>
        <p:spPr>
          <a:xfrm>
            <a:off x="244548" y="1436524"/>
            <a:ext cx="2955852" cy="738664"/>
          </a:xfrm>
          <a:prstGeom prst="rect">
            <a:avLst/>
          </a:prstGeom>
          <a:noFill/>
        </p:spPr>
        <p:txBody>
          <a:bodyPr wrap="square">
            <a:spAutoFit/>
          </a:bodyPr>
          <a:lstStyle/>
          <a:p>
            <a:r>
              <a:rPr lang="en-GB" sz="1400" dirty="0">
                <a:latin typeface="Euclid" panose="02020503060505020303" pitchFamily="18" charset="77"/>
              </a:rPr>
              <a:t>Operated up to 4 bolometers at &lt;300 </a:t>
            </a:r>
            <a:r>
              <a:rPr lang="en-GB" sz="1400" dirty="0" err="1">
                <a:latin typeface="Euclid" panose="02020503060505020303" pitchFamily="18" charset="77"/>
              </a:rPr>
              <a:t>μK</a:t>
            </a:r>
            <a:r>
              <a:rPr lang="en-GB" sz="1400" dirty="0">
                <a:latin typeface="Euclid" panose="02020503060505020303" pitchFamily="18" charset="77"/>
              </a:rPr>
              <a:t> with smallest nanowires ever made</a:t>
            </a:r>
          </a:p>
        </p:txBody>
      </p:sp>
      <p:pic>
        <p:nvPicPr>
          <p:cNvPr id="7" name="Picture 6">
            <a:extLst>
              <a:ext uri="{FF2B5EF4-FFF2-40B4-BE49-F238E27FC236}">
                <a16:creationId xmlns:a16="http://schemas.microsoft.com/office/drawing/2014/main" id="{FB84CA9A-378E-92E1-8ACC-DAD28A3931EC}"/>
              </a:ext>
            </a:extLst>
          </p:cNvPr>
          <p:cNvPicPr>
            <a:picLocks noChangeAspect="1"/>
          </p:cNvPicPr>
          <p:nvPr/>
        </p:nvPicPr>
        <p:blipFill>
          <a:blip r:embed="rId4"/>
          <a:stretch>
            <a:fillRect/>
          </a:stretch>
        </p:blipFill>
        <p:spPr>
          <a:xfrm>
            <a:off x="244548" y="2159779"/>
            <a:ext cx="3296094" cy="2001450"/>
          </a:xfrm>
          <a:prstGeom prst="rect">
            <a:avLst/>
          </a:prstGeom>
        </p:spPr>
      </p:pic>
      <p:pic>
        <p:nvPicPr>
          <p:cNvPr id="8" name="Picture 7">
            <a:extLst>
              <a:ext uri="{FF2B5EF4-FFF2-40B4-BE49-F238E27FC236}">
                <a16:creationId xmlns:a16="http://schemas.microsoft.com/office/drawing/2014/main" id="{540301CB-C3A6-B0A2-A794-243C3B562D8F}"/>
              </a:ext>
            </a:extLst>
          </p:cNvPr>
          <p:cNvPicPr>
            <a:picLocks noChangeAspect="1"/>
          </p:cNvPicPr>
          <p:nvPr/>
        </p:nvPicPr>
        <p:blipFill>
          <a:blip r:embed="rId5"/>
          <a:stretch>
            <a:fillRect/>
          </a:stretch>
        </p:blipFill>
        <p:spPr>
          <a:xfrm>
            <a:off x="125671" y="4209251"/>
            <a:ext cx="4032861" cy="2132699"/>
          </a:xfrm>
          <a:prstGeom prst="rect">
            <a:avLst/>
          </a:prstGeom>
        </p:spPr>
      </p:pic>
      <p:sp>
        <p:nvSpPr>
          <p:cNvPr id="10" name="TextBox 9">
            <a:extLst>
              <a:ext uri="{FF2B5EF4-FFF2-40B4-BE49-F238E27FC236}">
                <a16:creationId xmlns:a16="http://schemas.microsoft.com/office/drawing/2014/main" id="{5C67CBDB-AC0F-A91C-EDFB-4429185C8CCC}"/>
              </a:ext>
            </a:extLst>
          </p:cNvPr>
          <p:cNvSpPr txBox="1"/>
          <p:nvPr/>
        </p:nvSpPr>
        <p:spPr>
          <a:xfrm>
            <a:off x="3950952" y="1492595"/>
            <a:ext cx="3055904" cy="954107"/>
          </a:xfrm>
          <a:prstGeom prst="rect">
            <a:avLst/>
          </a:prstGeom>
          <a:noFill/>
        </p:spPr>
        <p:txBody>
          <a:bodyPr wrap="square">
            <a:spAutoFit/>
          </a:bodyPr>
          <a:lstStyle/>
          <a:p>
            <a:r>
              <a:rPr lang="en-GB" sz="1400" dirty="0">
                <a:latin typeface="Euclid" panose="02020503060505020303" pitchFamily="18" charset="77"/>
              </a:rPr>
              <a:t>Underpinning of multiple technologies critical for achieving goal of world-leading sensitivity to sub-GeV dark matter candidates.</a:t>
            </a:r>
          </a:p>
        </p:txBody>
      </p:sp>
      <p:sp>
        <p:nvSpPr>
          <p:cNvPr id="12" name="TextBox 11">
            <a:extLst>
              <a:ext uri="{FF2B5EF4-FFF2-40B4-BE49-F238E27FC236}">
                <a16:creationId xmlns:a16="http://schemas.microsoft.com/office/drawing/2014/main" id="{4261FD0E-E17C-B403-B78A-0690AB269C2E}"/>
              </a:ext>
            </a:extLst>
          </p:cNvPr>
          <p:cNvSpPr txBox="1"/>
          <p:nvPr/>
        </p:nvSpPr>
        <p:spPr>
          <a:xfrm>
            <a:off x="4582633" y="3198167"/>
            <a:ext cx="2541182" cy="738664"/>
          </a:xfrm>
          <a:prstGeom prst="rect">
            <a:avLst/>
          </a:prstGeom>
          <a:noFill/>
        </p:spPr>
        <p:txBody>
          <a:bodyPr wrap="square">
            <a:spAutoFit/>
          </a:bodyPr>
          <a:lstStyle/>
          <a:p>
            <a:r>
              <a:rPr lang="en-GB" sz="1400" dirty="0">
                <a:latin typeface="Euclid" panose="02020503060505020303" pitchFamily="18" charset="77"/>
              </a:rPr>
              <a:t>Demonstrated calibration down to femtowatt scales (~few keV)!</a:t>
            </a:r>
          </a:p>
        </p:txBody>
      </p:sp>
      <p:pic>
        <p:nvPicPr>
          <p:cNvPr id="13" name="Picture 12">
            <a:extLst>
              <a:ext uri="{FF2B5EF4-FFF2-40B4-BE49-F238E27FC236}">
                <a16:creationId xmlns:a16="http://schemas.microsoft.com/office/drawing/2014/main" id="{3806F8B9-1433-2C01-B558-893DFB3AA663}"/>
              </a:ext>
            </a:extLst>
          </p:cNvPr>
          <p:cNvPicPr>
            <a:picLocks noChangeAspect="1"/>
          </p:cNvPicPr>
          <p:nvPr/>
        </p:nvPicPr>
        <p:blipFill>
          <a:blip r:embed="rId6"/>
          <a:stretch>
            <a:fillRect/>
          </a:stretch>
        </p:blipFill>
        <p:spPr>
          <a:xfrm>
            <a:off x="4900656" y="4441685"/>
            <a:ext cx="3241952" cy="1974185"/>
          </a:xfrm>
          <a:prstGeom prst="rect">
            <a:avLst/>
          </a:prstGeom>
        </p:spPr>
      </p:pic>
      <p:sp>
        <p:nvSpPr>
          <p:cNvPr id="15" name="TextBox 14">
            <a:extLst>
              <a:ext uri="{FF2B5EF4-FFF2-40B4-BE49-F238E27FC236}">
                <a16:creationId xmlns:a16="http://schemas.microsoft.com/office/drawing/2014/main" id="{AC356197-9812-0295-B105-923FB0ACEB1D}"/>
              </a:ext>
            </a:extLst>
          </p:cNvPr>
          <p:cNvSpPr txBox="1"/>
          <p:nvPr/>
        </p:nvSpPr>
        <p:spPr>
          <a:xfrm>
            <a:off x="5235092" y="4595113"/>
            <a:ext cx="2573080" cy="461665"/>
          </a:xfrm>
          <a:prstGeom prst="rect">
            <a:avLst/>
          </a:prstGeom>
          <a:noFill/>
        </p:spPr>
        <p:txBody>
          <a:bodyPr wrap="square">
            <a:spAutoFit/>
          </a:bodyPr>
          <a:lstStyle/>
          <a:p>
            <a:r>
              <a:rPr lang="en-GB" sz="1200" dirty="0">
                <a:latin typeface="Euclid" panose="02020503060505020303" pitchFamily="18" charset="77"/>
              </a:rPr>
              <a:t>RHUL: 400nm heater wire; SQUID readout; keV calibration</a:t>
            </a:r>
          </a:p>
        </p:txBody>
      </p:sp>
      <p:pic>
        <p:nvPicPr>
          <p:cNvPr id="16" name="Picture 15">
            <a:extLst>
              <a:ext uri="{FF2B5EF4-FFF2-40B4-BE49-F238E27FC236}">
                <a16:creationId xmlns:a16="http://schemas.microsoft.com/office/drawing/2014/main" id="{62A12C12-E05C-60B4-D158-A755B96980F2}"/>
              </a:ext>
            </a:extLst>
          </p:cNvPr>
          <p:cNvPicPr>
            <a:picLocks noChangeAspect="1"/>
          </p:cNvPicPr>
          <p:nvPr/>
        </p:nvPicPr>
        <p:blipFill>
          <a:blip r:embed="rId7"/>
          <a:stretch>
            <a:fillRect/>
          </a:stretch>
        </p:blipFill>
        <p:spPr>
          <a:xfrm>
            <a:off x="7891710" y="1551350"/>
            <a:ext cx="4174619" cy="2746070"/>
          </a:xfrm>
          <a:prstGeom prst="rect">
            <a:avLst/>
          </a:prstGeom>
        </p:spPr>
      </p:pic>
      <p:sp>
        <p:nvSpPr>
          <p:cNvPr id="19" name="TextBox 18">
            <a:extLst>
              <a:ext uri="{FF2B5EF4-FFF2-40B4-BE49-F238E27FC236}">
                <a16:creationId xmlns:a16="http://schemas.microsoft.com/office/drawing/2014/main" id="{0933B966-9F74-889F-855F-B654A8CD52F8}"/>
              </a:ext>
            </a:extLst>
          </p:cNvPr>
          <p:cNvSpPr txBox="1"/>
          <p:nvPr/>
        </p:nvSpPr>
        <p:spPr>
          <a:xfrm>
            <a:off x="8513135" y="1184818"/>
            <a:ext cx="2840665" cy="307777"/>
          </a:xfrm>
          <a:prstGeom prst="rect">
            <a:avLst/>
          </a:prstGeom>
          <a:noFill/>
        </p:spPr>
        <p:txBody>
          <a:bodyPr wrap="square">
            <a:spAutoFit/>
          </a:bodyPr>
          <a:lstStyle/>
          <a:p>
            <a:r>
              <a:rPr lang="en-GB" sz="1400">
                <a:latin typeface="Euclid" panose="02020503060505020303" pitchFamily="18" charset="77"/>
              </a:rPr>
              <a:t>Eur. Phys. J. C (2024) 84:248</a:t>
            </a:r>
            <a:endParaRPr lang="en-GB" sz="1400" dirty="0">
              <a:latin typeface="Euclid" panose="02020503060505020303" pitchFamily="18" charset="77"/>
            </a:endParaRPr>
          </a:p>
        </p:txBody>
      </p:sp>
      <p:sp>
        <p:nvSpPr>
          <p:cNvPr id="21" name="TextBox 20">
            <a:extLst>
              <a:ext uri="{FF2B5EF4-FFF2-40B4-BE49-F238E27FC236}">
                <a16:creationId xmlns:a16="http://schemas.microsoft.com/office/drawing/2014/main" id="{53885BCA-06A2-CC1C-5BD5-44E77CBD702D}"/>
              </a:ext>
            </a:extLst>
          </p:cNvPr>
          <p:cNvSpPr txBox="1"/>
          <p:nvPr/>
        </p:nvSpPr>
        <p:spPr>
          <a:xfrm>
            <a:off x="8692479" y="4426639"/>
            <a:ext cx="2573080" cy="600164"/>
          </a:xfrm>
          <a:prstGeom prst="rect">
            <a:avLst/>
          </a:prstGeom>
          <a:noFill/>
        </p:spPr>
        <p:txBody>
          <a:bodyPr wrap="square">
            <a:spAutoFit/>
          </a:bodyPr>
          <a:lstStyle/>
          <a:p>
            <a:r>
              <a:rPr lang="en-GB" sz="1100" dirty="0">
                <a:latin typeface="Euclid" panose="02020503060505020303" pitchFamily="18" charset="77"/>
              </a:rPr>
              <a:t>31 eV (0.51 eV) threshold for conventional (SQUID) readout, operating 5 x 0.03g cells for 6 months </a:t>
            </a:r>
          </a:p>
        </p:txBody>
      </p:sp>
      <p:sp>
        <p:nvSpPr>
          <p:cNvPr id="22" name="Date Placeholder 21">
            <a:extLst>
              <a:ext uri="{FF2B5EF4-FFF2-40B4-BE49-F238E27FC236}">
                <a16:creationId xmlns:a16="http://schemas.microsoft.com/office/drawing/2014/main" id="{A6380BDE-84C5-1AC2-CEE9-ED1962081D5B}"/>
              </a:ext>
            </a:extLst>
          </p:cNvPr>
          <p:cNvSpPr>
            <a:spLocks noGrp="1"/>
          </p:cNvSpPr>
          <p:nvPr>
            <p:ph type="dt" sz="half" idx="10"/>
          </p:nvPr>
        </p:nvSpPr>
        <p:spPr/>
        <p:txBody>
          <a:bodyPr/>
          <a:lstStyle/>
          <a:p>
            <a:r>
              <a:rPr lang="en-GB"/>
              <a:t>13-Jun-2025</a:t>
            </a:r>
          </a:p>
        </p:txBody>
      </p:sp>
      <p:sp>
        <p:nvSpPr>
          <p:cNvPr id="23" name="Footer Placeholder 22">
            <a:extLst>
              <a:ext uri="{FF2B5EF4-FFF2-40B4-BE49-F238E27FC236}">
                <a16:creationId xmlns:a16="http://schemas.microsoft.com/office/drawing/2014/main" id="{2431F68B-654C-471A-FC3F-911263952AF4}"/>
              </a:ext>
            </a:extLst>
          </p:cNvPr>
          <p:cNvSpPr>
            <a:spLocks noGrp="1"/>
          </p:cNvSpPr>
          <p:nvPr>
            <p:ph type="ftr" sz="quarter" idx="11"/>
          </p:nvPr>
        </p:nvSpPr>
        <p:spPr/>
        <p:txBody>
          <a:bodyPr/>
          <a:lstStyle/>
          <a:p>
            <a:r>
              <a:rPr lang="en-GB"/>
              <a:t>Ruben Saakyan (UCL), QTFP. </a:t>
            </a:r>
          </a:p>
        </p:txBody>
      </p:sp>
      <p:sp>
        <p:nvSpPr>
          <p:cNvPr id="5" name="TextBox 4">
            <a:extLst>
              <a:ext uri="{FF2B5EF4-FFF2-40B4-BE49-F238E27FC236}">
                <a16:creationId xmlns:a16="http://schemas.microsoft.com/office/drawing/2014/main" id="{55558701-2AA7-7BC9-B179-77DC410CAADE}"/>
              </a:ext>
            </a:extLst>
          </p:cNvPr>
          <p:cNvSpPr txBox="1"/>
          <p:nvPr/>
        </p:nvSpPr>
        <p:spPr>
          <a:xfrm>
            <a:off x="10189144" y="48600"/>
            <a:ext cx="2002856" cy="276999"/>
          </a:xfrm>
          <a:prstGeom prst="rect">
            <a:avLst/>
          </a:prstGeom>
          <a:noFill/>
        </p:spPr>
        <p:txBody>
          <a:bodyPr wrap="none" rtlCol="0">
            <a:spAutoFit/>
          </a:bodyPr>
          <a:lstStyle/>
          <a:p>
            <a:r>
              <a:rPr lang="en-GB" sz="1200" i="1" dirty="0">
                <a:latin typeface="Euclid" panose="02020503060505020303" pitchFamily="18" charset="77"/>
              </a:rPr>
              <a:t>Credit: A. Casey, A. Kemp</a:t>
            </a:r>
          </a:p>
        </p:txBody>
      </p:sp>
    </p:spTree>
    <p:extLst>
      <p:ext uri="{BB962C8B-B14F-4D97-AF65-F5344CB8AC3E}">
        <p14:creationId xmlns:p14="http://schemas.microsoft.com/office/powerpoint/2010/main" val="35604842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E06B68A-B5AB-16A4-CDFB-1A30C1880D5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33630" y="1861436"/>
            <a:ext cx="5047639" cy="3609061"/>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B5C52D0A-1397-23D2-E093-10FE28C30D10}"/>
              </a:ext>
            </a:extLst>
          </p:cNvPr>
          <p:cNvSpPr>
            <a:spLocks noGrp="1"/>
          </p:cNvSpPr>
          <p:nvPr>
            <p:ph type="sldNum" sz="quarter" idx="12"/>
          </p:nvPr>
        </p:nvSpPr>
        <p:spPr/>
        <p:txBody>
          <a:bodyPr/>
          <a:lstStyle/>
          <a:p>
            <a:fld id="{4C0069D2-F66F-1644-8D4D-AE95EE0B75EA}" type="slidenum">
              <a:rPr lang="en-GB" smtClean="0"/>
              <a:t>23</a:t>
            </a:fld>
            <a:endParaRPr lang="en-GB"/>
          </a:p>
        </p:txBody>
      </p:sp>
      <p:sp>
        <p:nvSpPr>
          <p:cNvPr id="6" name="Date Placeholder 5">
            <a:extLst>
              <a:ext uri="{FF2B5EF4-FFF2-40B4-BE49-F238E27FC236}">
                <a16:creationId xmlns:a16="http://schemas.microsoft.com/office/drawing/2014/main" id="{D03A0254-B032-504A-61E4-E04553DC1E3D}"/>
              </a:ext>
            </a:extLst>
          </p:cNvPr>
          <p:cNvSpPr>
            <a:spLocks noGrp="1"/>
          </p:cNvSpPr>
          <p:nvPr>
            <p:ph type="dt" sz="half" idx="10"/>
          </p:nvPr>
        </p:nvSpPr>
        <p:spPr/>
        <p:txBody>
          <a:bodyPr/>
          <a:lstStyle/>
          <a:p>
            <a:r>
              <a:rPr lang="en-GB"/>
              <a:t>13-Jun-2025</a:t>
            </a:r>
          </a:p>
        </p:txBody>
      </p:sp>
      <p:sp>
        <p:nvSpPr>
          <p:cNvPr id="7" name="Footer Placeholder 6">
            <a:extLst>
              <a:ext uri="{FF2B5EF4-FFF2-40B4-BE49-F238E27FC236}">
                <a16:creationId xmlns:a16="http://schemas.microsoft.com/office/drawing/2014/main" id="{D214CC04-5B4F-110D-D8A0-4F5226A417F7}"/>
              </a:ext>
            </a:extLst>
          </p:cNvPr>
          <p:cNvSpPr>
            <a:spLocks noGrp="1"/>
          </p:cNvSpPr>
          <p:nvPr>
            <p:ph type="ftr" sz="quarter" idx="11"/>
          </p:nvPr>
        </p:nvSpPr>
        <p:spPr/>
        <p:txBody>
          <a:bodyPr/>
          <a:lstStyle/>
          <a:p>
            <a:r>
              <a:rPr lang="en-GB"/>
              <a:t>Ruben Saakyan (UCL), QTFP. </a:t>
            </a:r>
          </a:p>
        </p:txBody>
      </p:sp>
      <p:sp>
        <p:nvSpPr>
          <p:cNvPr id="2" name="TextBox 1">
            <a:extLst>
              <a:ext uri="{FF2B5EF4-FFF2-40B4-BE49-F238E27FC236}">
                <a16:creationId xmlns:a16="http://schemas.microsoft.com/office/drawing/2014/main" id="{9777BDCF-A160-A62E-1761-6EE54F63D264}"/>
              </a:ext>
            </a:extLst>
          </p:cNvPr>
          <p:cNvSpPr txBox="1"/>
          <p:nvPr/>
        </p:nvSpPr>
        <p:spPr>
          <a:xfrm>
            <a:off x="214648" y="1149636"/>
            <a:ext cx="5881352" cy="5540491"/>
          </a:xfrm>
          <a:prstGeom prst="rect">
            <a:avLst/>
          </a:prstGeom>
          <a:noFill/>
        </p:spPr>
        <p:txBody>
          <a:bodyPr wrap="square" rtlCol="0">
            <a:spAutoFit/>
          </a:bodyPr>
          <a:lstStyle/>
          <a:p>
            <a:pPr>
              <a:lnSpc>
                <a:spcPct val="150000"/>
              </a:lnSpc>
            </a:pPr>
            <a:r>
              <a:rPr lang="en-GB" sz="2000" b="1" dirty="0">
                <a:solidFill>
                  <a:schemeClr val="accent2"/>
                </a:solidFill>
                <a:latin typeface="Euclid" panose="02020503060505020303" pitchFamily="18" charset="77"/>
              </a:rPr>
              <a:t>QTFP Phase I (2021-2025) Science Review 2024, </a:t>
            </a:r>
            <a:r>
              <a:rPr lang="en-GB" sz="2000" b="1" dirty="0">
                <a:solidFill>
                  <a:srgbClr val="FF0000"/>
                </a:solidFill>
                <a:latin typeface="Euclid" panose="02020503060505020303" pitchFamily="18" charset="77"/>
              </a:rPr>
              <a:t>Headline Findings </a:t>
            </a:r>
          </a:p>
          <a:p>
            <a:pPr>
              <a:lnSpc>
                <a:spcPct val="150000"/>
              </a:lnSpc>
            </a:pPr>
            <a:endParaRPr lang="en-GB" dirty="0">
              <a:latin typeface="Euclid" panose="02020503060505020303" pitchFamily="18" charset="77"/>
            </a:endParaRPr>
          </a:p>
          <a:p>
            <a:pPr marL="285750" indent="-285750">
              <a:lnSpc>
                <a:spcPct val="150000"/>
              </a:lnSpc>
              <a:buFont typeface="Arial" panose="020B0604020202020204" pitchFamily="34" charset="0"/>
              <a:buChar char="•"/>
            </a:pPr>
            <a:r>
              <a:rPr lang="en-GB" dirty="0">
                <a:latin typeface="Euclid" panose="02020503060505020303" pitchFamily="18" charset="77"/>
              </a:rPr>
              <a:t>High standard and </a:t>
            </a:r>
            <a:r>
              <a:rPr lang="en-GB" b="1" dirty="0">
                <a:solidFill>
                  <a:schemeClr val="accent2"/>
                </a:solidFill>
                <a:latin typeface="Euclid" panose="02020503060505020303" pitchFamily="18" charset="77"/>
              </a:rPr>
              <a:t>transformational</a:t>
            </a:r>
            <a:endParaRPr lang="en-GB" dirty="0">
              <a:latin typeface="Euclid" panose="02020503060505020303" pitchFamily="18" charset="77"/>
            </a:endParaRPr>
          </a:p>
          <a:p>
            <a:pPr marL="285750" indent="-285750">
              <a:lnSpc>
                <a:spcPct val="150000"/>
              </a:lnSpc>
              <a:buFont typeface="Arial" panose="020B0604020202020204" pitchFamily="34" charset="0"/>
              <a:buChar char="•"/>
            </a:pPr>
            <a:r>
              <a:rPr lang="en-GB" dirty="0">
                <a:latin typeface="Euclid" panose="02020503060505020303" pitchFamily="18" charset="77"/>
              </a:rPr>
              <a:t>Industry connection </a:t>
            </a:r>
            <a:r>
              <a:rPr lang="en-GB" dirty="0">
                <a:latin typeface="Euclid" panose="02020503060505020303" pitchFamily="18" charset="77"/>
                <a:sym typeface="Wingdings" pitchFamily="2" charset="2"/>
              </a:rPr>
              <a:t> </a:t>
            </a:r>
            <a:r>
              <a:rPr lang="en-GB" b="1" dirty="0">
                <a:solidFill>
                  <a:schemeClr val="accent2"/>
                </a:solidFill>
                <a:latin typeface="Euclid" panose="02020503060505020303" pitchFamily="18" charset="77"/>
                <a:sym typeface="Wingdings" pitchFamily="2" charset="2"/>
              </a:rPr>
              <a:t>quantum economy </a:t>
            </a:r>
          </a:p>
          <a:p>
            <a:pPr marL="285750" indent="-285750">
              <a:lnSpc>
                <a:spcPct val="150000"/>
              </a:lnSpc>
              <a:buFont typeface="Arial" panose="020B0604020202020204" pitchFamily="34" charset="0"/>
              <a:buChar char="•"/>
            </a:pPr>
            <a:r>
              <a:rPr lang="en-GB" dirty="0">
                <a:latin typeface="Euclid" panose="02020503060505020303" pitchFamily="18" charset="77"/>
                <a:sym typeface="Wingdings" pitchFamily="2" charset="2"/>
              </a:rPr>
              <a:t>Clear evidence for </a:t>
            </a:r>
            <a:r>
              <a:rPr lang="en-GB" b="1" dirty="0">
                <a:solidFill>
                  <a:schemeClr val="accent2"/>
                </a:solidFill>
                <a:latin typeface="Euclid" panose="02020503060505020303" pitchFamily="18" charset="77"/>
                <a:sym typeface="Wingdings" pitchFamily="2" charset="2"/>
              </a:rPr>
              <a:t>world-leading results</a:t>
            </a:r>
          </a:p>
          <a:p>
            <a:pPr marL="285750" indent="-285750">
              <a:lnSpc>
                <a:spcPct val="150000"/>
              </a:lnSpc>
              <a:buFont typeface="Arial" panose="020B0604020202020204" pitchFamily="34" charset="0"/>
              <a:buChar char="•"/>
            </a:pPr>
            <a:r>
              <a:rPr lang="en-GB" b="1" dirty="0">
                <a:solidFill>
                  <a:schemeClr val="accent2"/>
                </a:solidFill>
                <a:latin typeface="Euclid" panose="02020503060505020303" pitchFamily="18" charset="77"/>
                <a:sym typeface="Wingdings" pitchFamily="2" charset="2"/>
              </a:rPr>
              <a:t>Cross-disciplinary Community </a:t>
            </a:r>
            <a:r>
              <a:rPr lang="en-GB" dirty="0">
                <a:latin typeface="Euclid" panose="02020503060505020303" pitchFamily="18" charset="77"/>
                <a:sym typeface="Wingdings" pitchFamily="2" charset="2"/>
              </a:rPr>
              <a:t>building</a:t>
            </a:r>
            <a:r>
              <a:rPr lang="en-GB" b="1" dirty="0">
                <a:solidFill>
                  <a:schemeClr val="accent2"/>
                </a:solidFill>
                <a:latin typeface="Euclid" panose="02020503060505020303" pitchFamily="18" charset="77"/>
                <a:sym typeface="Wingdings" pitchFamily="2" charset="2"/>
              </a:rPr>
              <a:t> </a:t>
            </a:r>
            <a:r>
              <a:rPr lang="en-GB" dirty="0">
                <a:latin typeface="Euclid" panose="02020503060505020303" pitchFamily="18" charset="77"/>
                <a:sym typeface="Wingdings" pitchFamily="2" charset="2"/>
              </a:rPr>
              <a:t>has been exemplary </a:t>
            </a:r>
          </a:p>
          <a:p>
            <a:pPr marL="285750" indent="-285750">
              <a:lnSpc>
                <a:spcPct val="150000"/>
              </a:lnSpc>
              <a:buFont typeface="Arial" panose="020B0604020202020204" pitchFamily="34" charset="0"/>
              <a:buChar char="•"/>
            </a:pPr>
            <a:r>
              <a:rPr lang="en-GB" dirty="0">
                <a:latin typeface="Euclid" panose="02020503060505020303" pitchFamily="18" charset="77"/>
                <a:sym typeface="Wingdings" pitchFamily="2" charset="2"/>
              </a:rPr>
              <a:t>Did particularly well in attracting and training </a:t>
            </a:r>
            <a:r>
              <a:rPr lang="en-GB" b="1" dirty="0">
                <a:solidFill>
                  <a:schemeClr val="accent2"/>
                </a:solidFill>
                <a:latin typeface="Euclid" panose="02020503060505020303" pitchFamily="18" charset="77"/>
                <a:sym typeface="Wingdings" pitchFamily="2" charset="2"/>
              </a:rPr>
              <a:t>ECR</a:t>
            </a:r>
          </a:p>
          <a:p>
            <a:pPr marL="285750" indent="-285750">
              <a:lnSpc>
                <a:spcPct val="150000"/>
              </a:lnSpc>
              <a:buFont typeface="Arial" panose="020B0604020202020204" pitchFamily="34" charset="0"/>
              <a:buChar char="•"/>
            </a:pPr>
            <a:r>
              <a:rPr lang="en-GB" dirty="0">
                <a:latin typeface="Euclid" panose="02020503060505020303" pitchFamily="18" charset="77"/>
                <a:sym typeface="Wingdings" pitchFamily="2" charset="2"/>
              </a:rPr>
              <a:t>UK set the standard with QTFP but it will require a </a:t>
            </a:r>
            <a:r>
              <a:rPr lang="en-GB" b="1" dirty="0">
                <a:solidFill>
                  <a:schemeClr val="accent2"/>
                </a:solidFill>
                <a:latin typeface="Euclid" panose="02020503060505020303" pitchFamily="18" charset="77"/>
                <a:sym typeface="Wingdings" pitchFamily="2" charset="2"/>
              </a:rPr>
              <a:t>concerted effort </a:t>
            </a:r>
            <a:r>
              <a:rPr lang="en-GB" dirty="0">
                <a:latin typeface="Euclid" panose="02020503060505020303" pitchFamily="18" charset="77"/>
                <a:sym typeface="Wingdings" pitchFamily="2" charset="2"/>
              </a:rPr>
              <a:t>to maintain that lead </a:t>
            </a:r>
            <a:endParaRPr lang="en-GB" dirty="0">
              <a:latin typeface="Euclid" panose="02020503060505020303" pitchFamily="18" charset="77"/>
            </a:endParaRPr>
          </a:p>
          <a:p>
            <a:pPr>
              <a:lnSpc>
                <a:spcPct val="150000"/>
              </a:lnSpc>
            </a:pPr>
            <a:endParaRPr lang="en-GB" dirty="0">
              <a:latin typeface="Euclid" panose="02020503060505020303" pitchFamily="18" charset="77"/>
            </a:endParaRPr>
          </a:p>
          <a:p>
            <a:pPr marL="285750" indent="-285750">
              <a:lnSpc>
                <a:spcPct val="150000"/>
              </a:lnSpc>
              <a:buFont typeface="Arial" panose="020B0604020202020204" pitchFamily="34" charset="0"/>
              <a:buChar char="•"/>
            </a:pPr>
            <a:endParaRPr lang="en-GB" dirty="0">
              <a:latin typeface="Euclid" panose="02020503060505020303" pitchFamily="18" charset="77"/>
            </a:endParaRPr>
          </a:p>
        </p:txBody>
      </p:sp>
      <p:sp>
        <p:nvSpPr>
          <p:cNvPr id="8" name="TextBox 7">
            <a:extLst>
              <a:ext uri="{FF2B5EF4-FFF2-40B4-BE49-F238E27FC236}">
                <a16:creationId xmlns:a16="http://schemas.microsoft.com/office/drawing/2014/main" id="{83236CF2-5D66-0DEB-0C82-C6772FC0ACED}"/>
              </a:ext>
            </a:extLst>
          </p:cNvPr>
          <p:cNvSpPr txBox="1"/>
          <p:nvPr/>
        </p:nvSpPr>
        <p:spPr>
          <a:xfrm>
            <a:off x="1477917" y="263783"/>
            <a:ext cx="7880106" cy="523220"/>
          </a:xfrm>
          <a:prstGeom prst="rect">
            <a:avLst/>
          </a:prstGeom>
          <a:noFill/>
        </p:spPr>
        <p:txBody>
          <a:bodyPr wrap="none" rtlCol="0">
            <a:spAutoFit/>
          </a:bodyPr>
          <a:lstStyle/>
          <a:p>
            <a:r>
              <a:rPr lang="en-GB" sz="2800" b="1" dirty="0">
                <a:solidFill>
                  <a:schemeClr val="accent2">
                    <a:lumMod val="50000"/>
                  </a:schemeClr>
                </a:solidFill>
                <a:latin typeface="Euclid" panose="02020503060505020303" pitchFamily="18" charset="77"/>
              </a:rPr>
              <a:t>Q</a:t>
            </a:r>
            <a:r>
              <a:rPr lang="en-GB" sz="2800" dirty="0">
                <a:latin typeface="Euclid" panose="02020503060505020303" pitchFamily="18" charset="77"/>
              </a:rPr>
              <a:t>uantum </a:t>
            </a:r>
            <a:r>
              <a:rPr lang="en-GB" sz="2800" b="1" dirty="0">
                <a:solidFill>
                  <a:schemeClr val="accent2">
                    <a:lumMod val="50000"/>
                  </a:schemeClr>
                </a:solidFill>
                <a:latin typeface="Euclid" panose="02020503060505020303" pitchFamily="18" charset="77"/>
              </a:rPr>
              <a:t>T</a:t>
            </a:r>
            <a:r>
              <a:rPr lang="en-GB" sz="2800" dirty="0">
                <a:latin typeface="Euclid" panose="02020503060505020303" pitchFamily="18" charset="77"/>
              </a:rPr>
              <a:t>echnologies for </a:t>
            </a:r>
            <a:r>
              <a:rPr lang="en-GB" sz="2800" b="1" dirty="0">
                <a:solidFill>
                  <a:schemeClr val="accent2">
                    <a:lumMod val="50000"/>
                  </a:schemeClr>
                </a:solidFill>
                <a:latin typeface="Euclid" panose="02020503060505020303" pitchFamily="18" charset="77"/>
              </a:rPr>
              <a:t>F</a:t>
            </a:r>
            <a:r>
              <a:rPr lang="en-GB" sz="2800" dirty="0">
                <a:latin typeface="Euclid" panose="02020503060505020303" pitchFamily="18" charset="77"/>
              </a:rPr>
              <a:t>undamental </a:t>
            </a:r>
            <a:r>
              <a:rPr lang="en-GB" sz="2800" b="1" dirty="0">
                <a:solidFill>
                  <a:schemeClr val="accent2">
                    <a:lumMod val="50000"/>
                  </a:schemeClr>
                </a:solidFill>
                <a:latin typeface="Euclid" panose="02020503060505020303" pitchFamily="18" charset="77"/>
              </a:rPr>
              <a:t>P</a:t>
            </a:r>
            <a:r>
              <a:rPr lang="en-GB" sz="2800" dirty="0">
                <a:latin typeface="Euclid" panose="02020503060505020303" pitchFamily="18" charset="77"/>
              </a:rPr>
              <a:t>hysics </a:t>
            </a:r>
          </a:p>
        </p:txBody>
      </p:sp>
    </p:spTree>
    <p:extLst>
      <p:ext uri="{BB962C8B-B14F-4D97-AF65-F5344CB8AC3E}">
        <p14:creationId xmlns:p14="http://schemas.microsoft.com/office/powerpoint/2010/main" val="26216284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1ACC99-C7C1-A11F-9D59-51DD60227523}"/>
              </a:ext>
            </a:extLst>
          </p:cNvPr>
          <p:cNvSpPr>
            <a:spLocks noGrp="1"/>
          </p:cNvSpPr>
          <p:nvPr>
            <p:ph type="dt" sz="half" idx="10"/>
          </p:nvPr>
        </p:nvSpPr>
        <p:spPr/>
        <p:txBody>
          <a:bodyPr/>
          <a:lstStyle/>
          <a:p>
            <a:r>
              <a:rPr lang="en-GB"/>
              <a:t>13-Jun-2025</a:t>
            </a:r>
          </a:p>
        </p:txBody>
      </p:sp>
      <p:sp>
        <p:nvSpPr>
          <p:cNvPr id="3" name="Footer Placeholder 2">
            <a:extLst>
              <a:ext uri="{FF2B5EF4-FFF2-40B4-BE49-F238E27FC236}">
                <a16:creationId xmlns:a16="http://schemas.microsoft.com/office/drawing/2014/main" id="{C5AFAE93-DAB0-52F4-78D2-7B82593B365B}"/>
              </a:ext>
            </a:extLst>
          </p:cNvPr>
          <p:cNvSpPr>
            <a:spLocks noGrp="1"/>
          </p:cNvSpPr>
          <p:nvPr>
            <p:ph type="ftr" sz="quarter" idx="11"/>
          </p:nvPr>
        </p:nvSpPr>
        <p:spPr/>
        <p:txBody>
          <a:bodyPr/>
          <a:lstStyle/>
          <a:p>
            <a:r>
              <a:rPr lang="en-GB"/>
              <a:t>Ruben Saakyan (UCL), QTFP. </a:t>
            </a:r>
          </a:p>
        </p:txBody>
      </p:sp>
      <p:sp>
        <p:nvSpPr>
          <p:cNvPr id="4" name="Slide Number Placeholder 3">
            <a:extLst>
              <a:ext uri="{FF2B5EF4-FFF2-40B4-BE49-F238E27FC236}">
                <a16:creationId xmlns:a16="http://schemas.microsoft.com/office/drawing/2014/main" id="{4C6C378A-6B0B-4AA8-E2EA-954886196699}"/>
              </a:ext>
            </a:extLst>
          </p:cNvPr>
          <p:cNvSpPr>
            <a:spLocks noGrp="1"/>
          </p:cNvSpPr>
          <p:nvPr>
            <p:ph type="sldNum" sz="quarter" idx="12"/>
          </p:nvPr>
        </p:nvSpPr>
        <p:spPr/>
        <p:txBody>
          <a:bodyPr/>
          <a:lstStyle/>
          <a:p>
            <a:fld id="{4C0069D2-F66F-1644-8D4D-AE95EE0B75EA}" type="slidenum">
              <a:rPr lang="en-GB" smtClean="0"/>
              <a:t>24</a:t>
            </a:fld>
            <a:endParaRPr lang="en-GB"/>
          </a:p>
        </p:txBody>
      </p:sp>
      <p:sp>
        <p:nvSpPr>
          <p:cNvPr id="5" name="TextBox 4">
            <a:extLst>
              <a:ext uri="{FF2B5EF4-FFF2-40B4-BE49-F238E27FC236}">
                <a16:creationId xmlns:a16="http://schemas.microsoft.com/office/drawing/2014/main" id="{E3106CF8-0257-15DE-45BE-1D4D94700B60}"/>
              </a:ext>
            </a:extLst>
          </p:cNvPr>
          <p:cNvSpPr txBox="1"/>
          <p:nvPr/>
        </p:nvSpPr>
        <p:spPr>
          <a:xfrm>
            <a:off x="4038600" y="262393"/>
            <a:ext cx="3387338" cy="523220"/>
          </a:xfrm>
          <a:prstGeom prst="rect">
            <a:avLst/>
          </a:prstGeom>
          <a:noFill/>
        </p:spPr>
        <p:txBody>
          <a:bodyPr wrap="none" rtlCol="0">
            <a:spAutoFit/>
          </a:bodyPr>
          <a:lstStyle/>
          <a:p>
            <a:r>
              <a:rPr lang="en-GB" sz="2800" b="1" dirty="0">
                <a:solidFill>
                  <a:schemeClr val="accent2">
                    <a:lumMod val="75000"/>
                  </a:schemeClr>
                </a:solidFill>
                <a:latin typeface="Euclid" panose="02020503060505020303" pitchFamily="18" charset="77"/>
              </a:rPr>
              <a:t>QTFP Community  </a:t>
            </a:r>
          </a:p>
        </p:txBody>
      </p:sp>
      <p:pic>
        <p:nvPicPr>
          <p:cNvPr id="6" name="Picture 5" descr="A collage of a group of people&#10;&#10;AI-generated content may be incorrect.">
            <a:extLst>
              <a:ext uri="{FF2B5EF4-FFF2-40B4-BE49-F238E27FC236}">
                <a16:creationId xmlns:a16="http://schemas.microsoft.com/office/drawing/2014/main" id="{A0D8595C-01C0-C0AE-F6AE-1E2E549E35B7}"/>
              </a:ext>
            </a:extLst>
          </p:cNvPr>
          <p:cNvPicPr>
            <a:picLocks noChangeAspect="1"/>
          </p:cNvPicPr>
          <p:nvPr/>
        </p:nvPicPr>
        <p:blipFill>
          <a:blip r:embed="rId2"/>
          <a:srcRect t="28801" r="-1" b="18756"/>
          <a:stretch>
            <a:fillRect/>
          </a:stretch>
        </p:blipFill>
        <p:spPr>
          <a:xfrm>
            <a:off x="5251538" y="1306083"/>
            <a:ext cx="6850278" cy="3852567"/>
          </a:xfrm>
          <a:prstGeom prst="rect">
            <a:avLst/>
          </a:prstGeom>
        </p:spPr>
      </p:pic>
      <p:sp>
        <p:nvSpPr>
          <p:cNvPr id="7" name="TextBox 6">
            <a:extLst>
              <a:ext uri="{FF2B5EF4-FFF2-40B4-BE49-F238E27FC236}">
                <a16:creationId xmlns:a16="http://schemas.microsoft.com/office/drawing/2014/main" id="{3BEF6B4F-D467-3EFE-F421-83BFDE48ED42}"/>
              </a:ext>
            </a:extLst>
          </p:cNvPr>
          <p:cNvSpPr txBox="1"/>
          <p:nvPr/>
        </p:nvSpPr>
        <p:spPr>
          <a:xfrm>
            <a:off x="6714692" y="5442029"/>
            <a:ext cx="4162692" cy="369332"/>
          </a:xfrm>
          <a:prstGeom prst="rect">
            <a:avLst/>
          </a:prstGeom>
          <a:noFill/>
        </p:spPr>
        <p:txBody>
          <a:bodyPr wrap="square" rtlCol="0">
            <a:spAutoFit/>
          </a:bodyPr>
          <a:lstStyle/>
          <a:p>
            <a:r>
              <a:rPr lang="en-GB" dirty="0">
                <a:latin typeface="Euclid" panose="02020503060505020303" pitchFamily="18" charset="77"/>
              </a:rPr>
              <a:t>Early Career Researchers Community </a:t>
            </a:r>
          </a:p>
        </p:txBody>
      </p:sp>
      <p:pic>
        <p:nvPicPr>
          <p:cNvPr id="8" name="Image3">
            <a:extLst>
              <a:ext uri="{FF2B5EF4-FFF2-40B4-BE49-F238E27FC236}">
                <a16:creationId xmlns:a16="http://schemas.microsoft.com/office/drawing/2014/main" id="{B0DDA73C-468E-666D-B715-DABC8F7CB786}"/>
              </a:ext>
            </a:extLst>
          </p:cNvPr>
          <p:cNvPicPr>
            <a:picLocks noChangeAspect="1"/>
          </p:cNvPicPr>
          <p:nvPr/>
        </p:nvPicPr>
        <p:blipFill>
          <a:blip r:embed="rId3"/>
          <a:stretch>
            <a:fillRect/>
          </a:stretch>
        </p:blipFill>
        <p:spPr bwMode="auto">
          <a:xfrm>
            <a:off x="559904" y="1000684"/>
            <a:ext cx="3478696" cy="4255285"/>
          </a:xfrm>
          <a:prstGeom prst="rect">
            <a:avLst/>
          </a:prstGeom>
        </p:spPr>
      </p:pic>
      <p:sp>
        <p:nvSpPr>
          <p:cNvPr id="9" name="TextBox 8">
            <a:extLst>
              <a:ext uri="{FF2B5EF4-FFF2-40B4-BE49-F238E27FC236}">
                <a16:creationId xmlns:a16="http://schemas.microsoft.com/office/drawing/2014/main" id="{5C748EF1-2881-FB9D-22A4-B99C133E348D}"/>
              </a:ext>
            </a:extLst>
          </p:cNvPr>
          <p:cNvSpPr txBox="1"/>
          <p:nvPr/>
        </p:nvSpPr>
        <p:spPr>
          <a:xfrm>
            <a:off x="595758" y="5549751"/>
            <a:ext cx="4723664" cy="523220"/>
          </a:xfrm>
          <a:prstGeom prst="rect">
            <a:avLst/>
          </a:prstGeom>
          <a:noFill/>
        </p:spPr>
        <p:txBody>
          <a:bodyPr wrap="square" rtlCol="0">
            <a:spAutoFit/>
          </a:bodyPr>
          <a:lstStyle/>
          <a:p>
            <a:r>
              <a:rPr lang="en-GB" sz="1400" dirty="0">
                <a:latin typeface="Euclid" panose="02020503060505020303" pitchFamily="18" charset="77"/>
              </a:rPr>
              <a:t>QTFP </a:t>
            </a:r>
            <a:r>
              <a:rPr lang="en-GB" sz="1400" b="1" i="1" dirty="0">
                <a:solidFill>
                  <a:srgbClr val="FF0000"/>
                </a:solidFill>
                <a:latin typeface="Euclid" panose="02020503060505020303" pitchFamily="18" charset="77"/>
              </a:rPr>
              <a:t>Community</a:t>
            </a:r>
            <a:r>
              <a:rPr lang="en-GB" sz="1400" dirty="0">
                <a:latin typeface="Euclid" panose="02020503060505020303" pitchFamily="18" charset="77"/>
              </a:rPr>
              <a:t> Workshop, Glasgow, 21-22 Jan 2025, </a:t>
            </a:r>
            <a:r>
              <a:rPr lang="en-GB" sz="1400" dirty="0">
                <a:latin typeface="Euclid" panose="02020503060505020303" pitchFamily="18" charset="77"/>
                <a:hlinkClick r:id="rId4"/>
              </a:rPr>
              <a:t>https://indico.stfc.ac.uk/event/1182/</a:t>
            </a:r>
            <a:r>
              <a:rPr lang="en-GB" sz="1400" dirty="0">
                <a:latin typeface="Euclid" panose="02020503060505020303" pitchFamily="18" charset="77"/>
              </a:rPr>
              <a:t>  </a:t>
            </a:r>
          </a:p>
        </p:txBody>
      </p:sp>
    </p:spTree>
    <p:extLst>
      <p:ext uri="{BB962C8B-B14F-4D97-AF65-F5344CB8AC3E}">
        <p14:creationId xmlns:p14="http://schemas.microsoft.com/office/powerpoint/2010/main" val="2830651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78E1DD-0156-F81E-268D-BB32E9314FFC}"/>
              </a:ext>
            </a:extLst>
          </p:cNvPr>
          <p:cNvSpPr>
            <a:spLocks noGrp="1"/>
          </p:cNvSpPr>
          <p:nvPr>
            <p:ph type="title"/>
          </p:nvPr>
        </p:nvSpPr>
        <p:spPr>
          <a:xfrm>
            <a:off x="955158" y="321339"/>
            <a:ext cx="10515600" cy="719396"/>
          </a:xfrm>
        </p:spPr>
        <p:txBody>
          <a:bodyPr/>
          <a:lstStyle/>
          <a:p>
            <a:r>
              <a:rPr lang="en-GB" dirty="0">
                <a:solidFill>
                  <a:schemeClr val="accent2"/>
                </a:solidFill>
                <a:latin typeface="Euclid" panose="02020503060505020303" pitchFamily="18" charset="77"/>
              </a:rPr>
              <a:t>Concluding Remarks </a:t>
            </a:r>
          </a:p>
        </p:txBody>
      </p:sp>
      <p:sp>
        <p:nvSpPr>
          <p:cNvPr id="4" name="Content Placeholder 3">
            <a:extLst>
              <a:ext uri="{FF2B5EF4-FFF2-40B4-BE49-F238E27FC236}">
                <a16:creationId xmlns:a16="http://schemas.microsoft.com/office/drawing/2014/main" id="{105652DB-9376-9AFF-101E-C096818F50DC}"/>
              </a:ext>
            </a:extLst>
          </p:cNvPr>
          <p:cNvSpPr>
            <a:spLocks noGrp="1"/>
          </p:cNvSpPr>
          <p:nvPr>
            <p:ph idx="1"/>
          </p:nvPr>
        </p:nvSpPr>
        <p:spPr>
          <a:xfrm>
            <a:off x="349101" y="1410955"/>
            <a:ext cx="10650331" cy="4847802"/>
          </a:xfrm>
        </p:spPr>
        <p:txBody>
          <a:bodyPr>
            <a:normAutofit/>
          </a:bodyPr>
          <a:lstStyle/>
          <a:p>
            <a:pPr>
              <a:buFont typeface="Arial" panose="020B0604020202020204" pitchFamily="34" charset="0"/>
              <a:buChar char="•"/>
            </a:pPr>
            <a:r>
              <a:rPr lang="en-GB" dirty="0">
                <a:latin typeface="Euclid" panose="02020503060505020303" pitchFamily="18" charset="77"/>
              </a:rPr>
              <a:t>The Standard Model works (almost) for ~5% of the universe  — </a:t>
            </a:r>
            <a:r>
              <a:rPr lang="en-GB" b="1" dirty="0">
                <a:solidFill>
                  <a:schemeClr val="accent2"/>
                </a:solidFill>
                <a:latin typeface="Euclid" panose="02020503060505020303" pitchFamily="18" charset="77"/>
              </a:rPr>
              <a:t>quantum tools </a:t>
            </a:r>
            <a:r>
              <a:rPr lang="en-GB" dirty="0">
                <a:latin typeface="Euclid" panose="02020503060505020303" pitchFamily="18" charset="77"/>
              </a:rPr>
              <a:t>may reveal what lies beyond.</a:t>
            </a:r>
          </a:p>
          <a:p>
            <a:pPr lvl="1"/>
            <a:r>
              <a:rPr lang="en-GB" dirty="0">
                <a:latin typeface="Euclid" panose="02020503060505020303" pitchFamily="18" charset="77"/>
              </a:rPr>
              <a:t>Neutrino mass, dark matter, gravitational waves: all demand radical </a:t>
            </a:r>
            <a:r>
              <a:rPr lang="en-GB" dirty="0">
                <a:solidFill>
                  <a:schemeClr val="accent2"/>
                </a:solidFill>
                <a:latin typeface="Euclid" panose="02020503060505020303" pitchFamily="18" charset="77"/>
              </a:rPr>
              <a:t>sensitivity</a:t>
            </a:r>
            <a:r>
              <a:rPr lang="en-GB" dirty="0">
                <a:latin typeface="Euclid" panose="02020503060505020303" pitchFamily="18" charset="77"/>
              </a:rPr>
              <a:t>.</a:t>
            </a:r>
          </a:p>
          <a:p>
            <a:pPr>
              <a:buFont typeface="Arial" panose="020B0604020202020204" pitchFamily="34" charset="0"/>
              <a:buChar char="•"/>
            </a:pPr>
            <a:r>
              <a:rPr lang="en-GB" dirty="0">
                <a:latin typeface="Euclid" panose="02020503060505020303" pitchFamily="18" charset="77"/>
              </a:rPr>
              <a:t>A </a:t>
            </a:r>
            <a:r>
              <a:rPr lang="en-GB" b="1" dirty="0">
                <a:solidFill>
                  <a:schemeClr val="accent2"/>
                </a:solidFill>
                <a:latin typeface="Euclid" panose="02020503060505020303" pitchFamily="18" charset="77"/>
              </a:rPr>
              <a:t>unique opportunity </a:t>
            </a:r>
            <a:r>
              <a:rPr lang="en-GB" dirty="0">
                <a:latin typeface="Euclid" panose="02020503060505020303" pitchFamily="18" charset="77"/>
              </a:rPr>
              <a:t>to unite disciplines, train a new generation, and lead globally.</a:t>
            </a:r>
          </a:p>
          <a:p>
            <a:pPr>
              <a:buFont typeface="Arial" panose="020B0604020202020204" pitchFamily="34" charset="0"/>
              <a:buChar char="•"/>
            </a:pPr>
            <a:r>
              <a:rPr lang="en-GB" dirty="0">
                <a:latin typeface="Euclid" panose="02020503060505020303" pitchFamily="18" charset="77"/>
              </a:rPr>
              <a:t>QTFP programme gave UK a head start as </a:t>
            </a:r>
            <a:r>
              <a:rPr lang="en-GB" dirty="0">
                <a:solidFill>
                  <a:schemeClr val="accent2"/>
                </a:solidFill>
                <a:latin typeface="Euclid" panose="02020503060505020303" pitchFamily="18" charset="77"/>
              </a:rPr>
              <a:t>global leader</a:t>
            </a:r>
            <a:r>
              <a:rPr lang="en-GB" dirty="0">
                <a:latin typeface="Euclid" panose="02020503060505020303" pitchFamily="18" charset="77"/>
              </a:rPr>
              <a:t>.</a:t>
            </a:r>
          </a:p>
          <a:p>
            <a:pPr lvl="1"/>
            <a:r>
              <a:rPr lang="en-GB" dirty="0">
                <a:latin typeface="Euclid" panose="02020503060505020303" pitchFamily="18" charset="77"/>
              </a:rPr>
              <a:t>Community driven </a:t>
            </a:r>
            <a:r>
              <a:rPr lang="en-GB" b="1" dirty="0">
                <a:solidFill>
                  <a:schemeClr val="accent2"/>
                </a:solidFill>
                <a:latin typeface="Euclid" panose="02020503060505020303" pitchFamily="18" charset="77"/>
              </a:rPr>
              <a:t>roadmap</a:t>
            </a:r>
            <a:r>
              <a:rPr lang="en-GB" dirty="0">
                <a:latin typeface="Euclid" panose="02020503060505020303" pitchFamily="18" charset="77"/>
              </a:rPr>
              <a:t> and </a:t>
            </a:r>
            <a:r>
              <a:rPr lang="en-GB" b="1" dirty="0">
                <a:solidFill>
                  <a:schemeClr val="accent2"/>
                </a:solidFill>
                <a:latin typeface="Euclid" panose="02020503060505020303" pitchFamily="18" charset="77"/>
              </a:rPr>
              <a:t>whitepaper</a:t>
            </a:r>
            <a:r>
              <a:rPr lang="en-GB" dirty="0">
                <a:latin typeface="Euclid" panose="02020503060505020303" pitchFamily="18" charset="77"/>
              </a:rPr>
              <a:t> </a:t>
            </a:r>
          </a:p>
          <a:p>
            <a:pPr lvl="1"/>
            <a:r>
              <a:rPr lang="en-GB" dirty="0">
                <a:latin typeface="Euclid" panose="02020503060505020303" pitchFamily="18" charset="77"/>
              </a:rPr>
              <a:t>Integral part of DRD-Collaboration: </a:t>
            </a:r>
            <a:r>
              <a:rPr lang="en-GB" dirty="0">
                <a:solidFill>
                  <a:srgbClr val="C00000"/>
                </a:solidFill>
                <a:latin typeface="Euclid" panose="02020503060505020303" pitchFamily="18" charset="77"/>
                <a:hlinkClick r:id="rId3">
                  <a:extLst>
                    <a:ext uri="{A12FA001-AC4F-418D-AE19-62706E023703}">
                      <ahyp:hlinkClr xmlns:ahyp="http://schemas.microsoft.com/office/drawing/2018/hyperlinkcolor" val="tx"/>
                    </a:ext>
                  </a:extLst>
                </a:hlinkClick>
              </a:rPr>
              <a:t>DRD5 “Quantum Sensors”</a:t>
            </a:r>
            <a:r>
              <a:rPr lang="en-GB" dirty="0">
                <a:latin typeface="Euclid" panose="02020503060505020303" pitchFamily="18" charset="77"/>
              </a:rPr>
              <a:t>. </a:t>
            </a:r>
          </a:p>
          <a:p>
            <a:pPr>
              <a:buFont typeface="Arial" panose="020B0604020202020204" pitchFamily="34" charset="0"/>
              <a:buChar char="•"/>
            </a:pPr>
            <a:r>
              <a:rPr lang="en-GB" b="1" dirty="0">
                <a:solidFill>
                  <a:schemeClr val="accent2"/>
                </a:solidFill>
                <a:latin typeface="Euclid" panose="02020503060505020303" pitchFamily="18" charset="77"/>
              </a:rPr>
              <a:t>Ongoing uncertainties </a:t>
            </a:r>
            <a:r>
              <a:rPr lang="en-GB" dirty="0">
                <a:latin typeface="Euclid" panose="02020503060505020303" pitchFamily="18" charset="77"/>
              </a:rPr>
              <a:t>risk not only delaying progress, but derailing the programme entirely </a:t>
            </a:r>
          </a:p>
          <a:p>
            <a:endParaRPr lang="en-GB" dirty="0">
              <a:latin typeface="Euclid" panose="02020503060505020303" pitchFamily="18" charset="77"/>
            </a:endParaRPr>
          </a:p>
        </p:txBody>
      </p:sp>
      <p:sp>
        <p:nvSpPr>
          <p:cNvPr id="2" name="Slide Number Placeholder 1">
            <a:extLst>
              <a:ext uri="{FF2B5EF4-FFF2-40B4-BE49-F238E27FC236}">
                <a16:creationId xmlns:a16="http://schemas.microsoft.com/office/drawing/2014/main" id="{B48A569B-8C3C-20B3-2B3F-408D7A2E66D8}"/>
              </a:ext>
            </a:extLst>
          </p:cNvPr>
          <p:cNvSpPr>
            <a:spLocks noGrp="1"/>
          </p:cNvSpPr>
          <p:nvPr>
            <p:ph type="sldNum" sz="quarter" idx="12"/>
          </p:nvPr>
        </p:nvSpPr>
        <p:spPr/>
        <p:txBody>
          <a:bodyPr/>
          <a:lstStyle/>
          <a:p>
            <a:fld id="{4C0069D2-F66F-1644-8D4D-AE95EE0B75EA}" type="slidenum">
              <a:rPr lang="en-GB" smtClean="0"/>
              <a:t>25</a:t>
            </a:fld>
            <a:endParaRPr lang="en-GB"/>
          </a:p>
        </p:txBody>
      </p:sp>
      <p:sp>
        <p:nvSpPr>
          <p:cNvPr id="5" name="Date Placeholder 4">
            <a:extLst>
              <a:ext uri="{FF2B5EF4-FFF2-40B4-BE49-F238E27FC236}">
                <a16:creationId xmlns:a16="http://schemas.microsoft.com/office/drawing/2014/main" id="{6495C305-9AD3-9853-1A7A-8062CAC42B49}"/>
              </a:ext>
            </a:extLst>
          </p:cNvPr>
          <p:cNvSpPr>
            <a:spLocks noGrp="1"/>
          </p:cNvSpPr>
          <p:nvPr>
            <p:ph type="dt" sz="half" idx="10"/>
          </p:nvPr>
        </p:nvSpPr>
        <p:spPr/>
        <p:txBody>
          <a:bodyPr/>
          <a:lstStyle/>
          <a:p>
            <a:r>
              <a:rPr lang="en-GB"/>
              <a:t>13-Jun-2025</a:t>
            </a:r>
          </a:p>
        </p:txBody>
      </p:sp>
      <p:sp>
        <p:nvSpPr>
          <p:cNvPr id="6" name="Footer Placeholder 5">
            <a:extLst>
              <a:ext uri="{FF2B5EF4-FFF2-40B4-BE49-F238E27FC236}">
                <a16:creationId xmlns:a16="http://schemas.microsoft.com/office/drawing/2014/main" id="{E3F245E1-EE75-FC7A-1C87-6F70EBF7F281}"/>
              </a:ext>
            </a:extLst>
          </p:cNvPr>
          <p:cNvSpPr>
            <a:spLocks noGrp="1"/>
          </p:cNvSpPr>
          <p:nvPr>
            <p:ph type="ftr" sz="quarter" idx="11"/>
          </p:nvPr>
        </p:nvSpPr>
        <p:spPr/>
        <p:txBody>
          <a:bodyPr/>
          <a:lstStyle/>
          <a:p>
            <a:r>
              <a:rPr lang="en-GB"/>
              <a:t>Ruben Saakyan (UCL), QTFP. </a:t>
            </a:r>
          </a:p>
        </p:txBody>
      </p:sp>
    </p:spTree>
    <p:extLst>
      <p:ext uri="{BB962C8B-B14F-4D97-AF65-F5344CB8AC3E}">
        <p14:creationId xmlns:p14="http://schemas.microsoft.com/office/powerpoint/2010/main" val="3910638947"/>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3FF6A82-A647-1BDB-C365-FD5FE761BFC0}"/>
              </a:ext>
            </a:extLst>
          </p:cNvPr>
          <p:cNvSpPr>
            <a:spLocks noGrp="1"/>
          </p:cNvSpPr>
          <p:nvPr>
            <p:ph type="sldNum" sz="quarter" idx="12"/>
          </p:nvPr>
        </p:nvSpPr>
        <p:spPr/>
        <p:txBody>
          <a:bodyPr/>
          <a:lstStyle/>
          <a:p>
            <a:fld id="{4C0069D2-F66F-1644-8D4D-AE95EE0B75EA}" type="slidenum">
              <a:rPr lang="en-GB" smtClean="0"/>
              <a:t>26</a:t>
            </a:fld>
            <a:endParaRPr lang="en-GB"/>
          </a:p>
        </p:txBody>
      </p:sp>
      <p:pic>
        <p:nvPicPr>
          <p:cNvPr id="5" name="Picture 4">
            <a:extLst>
              <a:ext uri="{FF2B5EF4-FFF2-40B4-BE49-F238E27FC236}">
                <a16:creationId xmlns:a16="http://schemas.microsoft.com/office/drawing/2014/main" id="{24152E6A-5700-B544-05E5-EE4E91894FB0}"/>
              </a:ext>
            </a:extLst>
          </p:cNvPr>
          <p:cNvPicPr>
            <a:picLocks noChangeAspect="1"/>
          </p:cNvPicPr>
          <p:nvPr/>
        </p:nvPicPr>
        <p:blipFill>
          <a:blip r:embed="rId2"/>
          <a:stretch>
            <a:fillRect/>
          </a:stretch>
        </p:blipFill>
        <p:spPr>
          <a:xfrm>
            <a:off x="4270682" y="967839"/>
            <a:ext cx="3257170" cy="4342894"/>
          </a:xfrm>
          <a:prstGeom prst="rect">
            <a:avLst/>
          </a:prstGeom>
        </p:spPr>
      </p:pic>
      <p:sp>
        <p:nvSpPr>
          <p:cNvPr id="6" name="TextBox 5">
            <a:extLst>
              <a:ext uri="{FF2B5EF4-FFF2-40B4-BE49-F238E27FC236}">
                <a16:creationId xmlns:a16="http://schemas.microsoft.com/office/drawing/2014/main" id="{B2005D50-BE9F-3D69-1207-6F6280AB64B7}"/>
              </a:ext>
            </a:extLst>
          </p:cNvPr>
          <p:cNvSpPr txBox="1"/>
          <p:nvPr/>
        </p:nvSpPr>
        <p:spPr>
          <a:xfrm>
            <a:off x="3381153" y="180753"/>
            <a:ext cx="5219699" cy="523220"/>
          </a:xfrm>
          <a:prstGeom prst="rect">
            <a:avLst/>
          </a:prstGeom>
          <a:noFill/>
        </p:spPr>
        <p:txBody>
          <a:bodyPr wrap="none" rtlCol="0">
            <a:spAutoFit/>
          </a:bodyPr>
          <a:lstStyle/>
          <a:p>
            <a:r>
              <a:rPr lang="en-GB" sz="2800" b="1" dirty="0">
                <a:latin typeface="Euclid" panose="02020503060505020303" pitchFamily="18" charset="77"/>
              </a:rPr>
              <a:t>Prof. Ian Shipsey (1959 – 2024)</a:t>
            </a:r>
          </a:p>
        </p:txBody>
      </p:sp>
      <p:sp>
        <p:nvSpPr>
          <p:cNvPr id="7" name="TextBox 6">
            <a:extLst>
              <a:ext uri="{FF2B5EF4-FFF2-40B4-BE49-F238E27FC236}">
                <a16:creationId xmlns:a16="http://schemas.microsoft.com/office/drawing/2014/main" id="{ADE968FD-F918-443F-3B3E-ED10FAF309E6}"/>
              </a:ext>
            </a:extLst>
          </p:cNvPr>
          <p:cNvSpPr txBox="1"/>
          <p:nvPr/>
        </p:nvSpPr>
        <p:spPr>
          <a:xfrm>
            <a:off x="2636875" y="5712547"/>
            <a:ext cx="7226658" cy="523220"/>
          </a:xfrm>
          <a:prstGeom prst="rect">
            <a:avLst/>
          </a:prstGeom>
          <a:noFill/>
        </p:spPr>
        <p:txBody>
          <a:bodyPr wrap="none" rtlCol="0">
            <a:spAutoFit/>
          </a:bodyPr>
          <a:lstStyle/>
          <a:p>
            <a:r>
              <a:rPr lang="en-GB" sz="2800" b="1" dirty="0">
                <a:solidFill>
                  <a:schemeClr val="accent2"/>
                </a:solidFill>
                <a:latin typeface="Euclid" panose="02020503060505020303" pitchFamily="18" charset="77"/>
              </a:rPr>
              <a:t>Thank you, Ian, for making QTFP possible! </a:t>
            </a:r>
          </a:p>
        </p:txBody>
      </p:sp>
      <p:sp>
        <p:nvSpPr>
          <p:cNvPr id="8" name="Date Placeholder 7">
            <a:extLst>
              <a:ext uri="{FF2B5EF4-FFF2-40B4-BE49-F238E27FC236}">
                <a16:creationId xmlns:a16="http://schemas.microsoft.com/office/drawing/2014/main" id="{FE18C73E-2243-7B43-05AA-9097DE40D0D4}"/>
              </a:ext>
            </a:extLst>
          </p:cNvPr>
          <p:cNvSpPr>
            <a:spLocks noGrp="1"/>
          </p:cNvSpPr>
          <p:nvPr>
            <p:ph type="dt" sz="half" idx="10"/>
          </p:nvPr>
        </p:nvSpPr>
        <p:spPr/>
        <p:txBody>
          <a:bodyPr/>
          <a:lstStyle/>
          <a:p>
            <a:r>
              <a:rPr lang="en-GB"/>
              <a:t>13-Jun-2025</a:t>
            </a:r>
          </a:p>
        </p:txBody>
      </p:sp>
      <p:sp>
        <p:nvSpPr>
          <p:cNvPr id="9" name="Footer Placeholder 8">
            <a:extLst>
              <a:ext uri="{FF2B5EF4-FFF2-40B4-BE49-F238E27FC236}">
                <a16:creationId xmlns:a16="http://schemas.microsoft.com/office/drawing/2014/main" id="{3F4C31C9-BDDD-994D-138E-5C367DE0382C}"/>
              </a:ext>
            </a:extLst>
          </p:cNvPr>
          <p:cNvSpPr>
            <a:spLocks noGrp="1"/>
          </p:cNvSpPr>
          <p:nvPr>
            <p:ph type="ftr" sz="quarter" idx="11"/>
          </p:nvPr>
        </p:nvSpPr>
        <p:spPr/>
        <p:txBody>
          <a:bodyPr/>
          <a:lstStyle/>
          <a:p>
            <a:r>
              <a:rPr lang="en-GB"/>
              <a:t>Ruben Saakyan (UCL), QTFP. </a:t>
            </a:r>
          </a:p>
        </p:txBody>
      </p:sp>
    </p:spTree>
    <p:extLst>
      <p:ext uri="{BB962C8B-B14F-4D97-AF65-F5344CB8AC3E}">
        <p14:creationId xmlns:p14="http://schemas.microsoft.com/office/powerpoint/2010/main" val="3225309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FA0AD0A9-2D34-1BDE-7D6B-F3B7B452AA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3A7879C-A6E2-4293-0E7E-863021E8B151}"/>
              </a:ext>
            </a:extLst>
          </p:cNvPr>
          <p:cNvSpPr txBox="1"/>
          <p:nvPr/>
        </p:nvSpPr>
        <p:spPr>
          <a:xfrm>
            <a:off x="5370095" y="372979"/>
            <a:ext cx="6821905" cy="1200329"/>
          </a:xfrm>
          <a:prstGeom prst="rect">
            <a:avLst/>
          </a:prstGeom>
          <a:noFill/>
        </p:spPr>
        <p:txBody>
          <a:bodyPr wrap="square" rtlCol="0">
            <a:spAutoFit/>
          </a:bodyPr>
          <a:lstStyle/>
          <a:p>
            <a:r>
              <a:rPr lang="en-GB" i="1" dirty="0">
                <a:solidFill>
                  <a:schemeClr val="bg1"/>
                </a:solidFill>
              </a:rPr>
              <a:t>To answer biggest  questions, one must measure the smallest signals with the greatest precision</a:t>
            </a:r>
          </a:p>
          <a:p>
            <a:endParaRPr lang="en-GB" i="1" dirty="0">
              <a:solidFill>
                <a:schemeClr val="bg1"/>
              </a:solidFill>
            </a:endParaRPr>
          </a:p>
          <a:p>
            <a:r>
              <a:rPr lang="en-GB" i="1" dirty="0">
                <a:solidFill>
                  <a:schemeClr val="bg1"/>
                </a:solidFill>
              </a:rPr>
              <a:t>	“Quantum” is good at that…</a:t>
            </a:r>
          </a:p>
        </p:txBody>
      </p:sp>
      <p:sp>
        <p:nvSpPr>
          <p:cNvPr id="3" name="Slide Number Placeholder 2">
            <a:extLst>
              <a:ext uri="{FF2B5EF4-FFF2-40B4-BE49-F238E27FC236}">
                <a16:creationId xmlns:a16="http://schemas.microsoft.com/office/drawing/2014/main" id="{292108E4-8E40-D28F-4660-6BED0B9D0254}"/>
              </a:ext>
            </a:extLst>
          </p:cNvPr>
          <p:cNvSpPr>
            <a:spLocks noGrp="1"/>
          </p:cNvSpPr>
          <p:nvPr>
            <p:ph type="sldNum" sz="quarter" idx="12"/>
          </p:nvPr>
        </p:nvSpPr>
        <p:spPr/>
        <p:txBody>
          <a:bodyPr/>
          <a:lstStyle/>
          <a:p>
            <a:fld id="{4C0069D2-F66F-1644-8D4D-AE95EE0B75EA}" type="slidenum">
              <a:rPr lang="en-GB" smtClean="0"/>
              <a:t>3</a:t>
            </a:fld>
            <a:endParaRPr lang="en-GB"/>
          </a:p>
        </p:txBody>
      </p:sp>
      <p:sp>
        <p:nvSpPr>
          <p:cNvPr id="4" name="Date Placeholder 3">
            <a:extLst>
              <a:ext uri="{FF2B5EF4-FFF2-40B4-BE49-F238E27FC236}">
                <a16:creationId xmlns:a16="http://schemas.microsoft.com/office/drawing/2014/main" id="{5D80924B-3979-5729-B4E2-08FF27AEAB2B}"/>
              </a:ext>
            </a:extLst>
          </p:cNvPr>
          <p:cNvSpPr>
            <a:spLocks noGrp="1"/>
          </p:cNvSpPr>
          <p:nvPr>
            <p:ph type="dt" sz="half" idx="10"/>
          </p:nvPr>
        </p:nvSpPr>
        <p:spPr/>
        <p:txBody>
          <a:bodyPr/>
          <a:lstStyle/>
          <a:p>
            <a:r>
              <a:rPr lang="en-GB"/>
              <a:t>13-Jun-2025</a:t>
            </a:r>
          </a:p>
        </p:txBody>
      </p:sp>
      <p:sp>
        <p:nvSpPr>
          <p:cNvPr id="5" name="Footer Placeholder 4">
            <a:extLst>
              <a:ext uri="{FF2B5EF4-FFF2-40B4-BE49-F238E27FC236}">
                <a16:creationId xmlns:a16="http://schemas.microsoft.com/office/drawing/2014/main" id="{8AA1F40D-9DD9-DBC3-B218-1F95F44CCCAB}"/>
              </a:ext>
            </a:extLst>
          </p:cNvPr>
          <p:cNvSpPr>
            <a:spLocks noGrp="1"/>
          </p:cNvSpPr>
          <p:nvPr>
            <p:ph type="ftr" sz="quarter" idx="11"/>
          </p:nvPr>
        </p:nvSpPr>
        <p:spPr/>
        <p:txBody>
          <a:bodyPr/>
          <a:lstStyle/>
          <a:p>
            <a:r>
              <a:rPr lang="en-GB"/>
              <a:t>Ruben Saakyan (UCL), QTFP. </a:t>
            </a:r>
          </a:p>
        </p:txBody>
      </p:sp>
    </p:spTree>
    <p:extLst>
      <p:ext uri="{BB962C8B-B14F-4D97-AF65-F5344CB8AC3E}">
        <p14:creationId xmlns:p14="http://schemas.microsoft.com/office/powerpoint/2010/main" val="3944224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074" name="Picture 2" descr="Can we clearly identify the stage in Quantum Mechanics where matter ceases  to display the dual wave-particle behavior? - Quora">
            <a:extLst>
              <a:ext uri="{FF2B5EF4-FFF2-40B4-BE49-F238E27FC236}">
                <a16:creationId xmlns:a16="http://schemas.microsoft.com/office/drawing/2014/main" id="{A6056816-88E6-49E1-293A-0EA0E28982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2372"/>
          <a:stretch/>
        </p:blipFill>
        <p:spPr bwMode="auto">
          <a:xfrm>
            <a:off x="6595671" y="1541514"/>
            <a:ext cx="5407057" cy="312410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AC89F32-7B3C-94E1-239B-AA4CE5716F19}"/>
              </a:ext>
            </a:extLst>
          </p:cNvPr>
          <p:cNvSpPr>
            <a:spLocks noGrp="1"/>
          </p:cNvSpPr>
          <p:nvPr>
            <p:ph type="title"/>
          </p:nvPr>
        </p:nvSpPr>
        <p:spPr/>
        <p:txBody>
          <a:bodyPr>
            <a:normAutofit/>
          </a:bodyPr>
          <a:lstStyle/>
          <a:p>
            <a:r>
              <a:rPr lang="en-GB" sz="4000" dirty="0"/>
              <a:t>When technologies become “quantum”  (personal view) </a:t>
            </a:r>
          </a:p>
        </p:txBody>
      </p:sp>
      <p:sp>
        <p:nvSpPr>
          <p:cNvPr id="3" name="Content Placeholder 2">
            <a:extLst>
              <a:ext uri="{FF2B5EF4-FFF2-40B4-BE49-F238E27FC236}">
                <a16:creationId xmlns:a16="http://schemas.microsoft.com/office/drawing/2014/main" id="{58AA074A-376A-F7F0-099C-F25E368153B5}"/>
              </a:ext>
            </a:extLst>
          </p:cNvPr>
          <p:cNvSpPr>
            <a:spLocks noGrp="1"/>
          </p:cNvSpPr>
          <p:nvPr>
            <p:ph idx="1"/>
          </p:nvPr>
        </p:nvSpPr>
        <p:spPr>
          <a:xfrm>
            <a:off x="11062" y="1596496"/>
            <a:ext cx="7140677" cy="4702449"/>
          </a:xfrm>
        </p:spPr>
        <p:txBody>
          <a:bodyPr>
            <a:normAutofit fontScale="92500" lnSpcReduction="20000"/>
          </a:bodyPr>
          <a:lstStyle/>
          <a:p>
            <a:pPr>
              <a:lnSpc>
                <a:spcPct val="150000"/>
              </a:lnSpc>
            </a:pPr>
            <a:r>
              <a:rPr lang="en-GB" dirty="0">
                <a:solidFill>
                  <a:schemeClr val="accent2">
                    <a:lumMod val="75000"/>
                  </a:schemeClr>
                </a:solidFill>
              </a:rPr>
              <a:t>When intrinsically quantum phenomenon is part of technology: </a:t>
            </a:r>
          </a:p>
          <a:p>
            <a:pPr lvl="1">
              <a:lnSpc>
                <a:spcPct val="150000"/>
              </a:lnSpc>
            </a:pPr>
            <a:r>
              <a:rPr lang="en-GB" dirty="0">
                <a:solidFill>
                  <a:schemeClr val="accent2">
                    <a:lumMod val="75000"/>
                  </a:schemeClr>
                </a:solidFill>
              </a:rPr>
              <a:t>Qubits in Quantum Computing </a:t>
            </a:r>
          </a:p>
          <a:p>
            <a:pPr lvl="1">
              <a:lnSpc>
                <a:spcPct val="150000"/>
              </a:lnSpc>
            </a:pPr>
            <a:r>
              <a:rPr lang="en-GB" dirty="0">
                <a:solidFill>
                  <a:schemeClr val="accent2">
                    <a:lumMod val="75000"/>
                  </a:schemeClr>
                </a:solidFill>
              </a:rPr>
              <a:t>Quantum sensors exploiting,</a:t>
            </a:r>
          </a:p>
          <a:p>
            <a:pPr lvl="2">
              <a:lnSpc>
                <a:spcPct val="150000"/>
              </a:lnSpc>
            </a:pPr>
            <a:r>
              <a:rPr lang="en-GB" dirty="0">
                <a:solidFill>
                  <a:schemeClr val="accent2">
                    <a:lumMod val="75000"/>
                  </a:schemeClr>
                </a:solidFill>
              </a:rPr>
              <a:t>Quantum states superposition</a:t>
            </a:r>
          </a:p>
          <a:p>
            <a:pPr lvl="2">
              <a:lnSpc>
                <a:spcPct val="150000"/>
              </a:lnSpc>
            </a:pPr>
            <a:r>
              <a:rPr lang="en-GB" dirty="0">
                <a:solidFill>
                  <a:schemeClr val="accent2">
                    <a:lumMod val="75000"/>
                  </a:schemeClr>
                </a:solidFill>
              </a:rPr>
              <a:t>Entanglement </a:t>
            </a:r>
          </a:p>
          <a:p>
            <a:pPr lvl="2">
              <a:lnSpc>
                <a:spcPct val="150000"/>
              </a:lnSpc>
            </a:pPr>
            <a:r>
              <a:rPr lang="en-GB" dirty="0">
                <a:solidFill>
                  <a:schemeClr val="accent2">
                    <a:lumMod val="75000"/>
                  </a:schemeClr>
                </a:solidFill>
              </a:rPr>
              <a:t>Quantum “squeezing”</a:t>
            </a:r>
          </a:p>
          <a:p>
            <a:pPr lvl="2">
              <a:lnSpc>
                <a:spcPct val="150000"/>
              </a:lnSpc>
            </a:pPr>
            <a:r>
              <a:rPr lang="en-GB" dirty="0">
                <a:solidFill>
                  <a:schemeClr val="accent2">
                    <a:lumMod val="75000"/>
                  </a:schemeClr>
                </a:solidFill>
              </a:rPr>
              <a:t>Sensors requiring quantum modelling for their design and fabrication (e.g. quantum amplifiers) </a:t>
            </a:r>
          </a:p>
          <a:p>
            <a:pPr lvl="2">
              <a:lnSpc>
                <a:spcPct val="150000"/>
              </a:lnSpc>
            </a:pPr>
            <a:r>
              <a:rPr lang="en-GB" dirty="0">
                <a:solidFill>
                  <a:schemeClr val="accent2">
                    <a:lumMod val="75000"/>
                  </a:schemeClr>
                </a:solidFill>
              </a:rPr>
              <a:t>…</a:t>
            </a:r>
          </a:p>
          <a:p>
            <a:pPr lvl="2">
              <a:lnSpc>
                <a:spcPct val="150000"/>
              </a:lnSpc>
            </a:pPr>
            <a:endParaRPr lang="en-GB" dirty="0">
              <a:solidFill>
                <a:schemeClr val="accent2">
                  <a:lumMod val="75000"/>
                </a:schemeClr>
              </a:solidFill>
            </a:endParaRPr>
          </a:p>
        </p:txBody>
      </p:sp>
      <p:sp>
        <p:nvSpPr>
          <p:cNvPr id="5" name="Slide Number Placeholder 4">
            <a:extLst>
              <a:ext uri="{FF2B5EF4-FFF2-40B4-BE49-F238E27FC236}">
                <a16:creationId xmlns:a16="http://schemas.microsoft.com/office/drawing/2014/main" id="{59847490-46E6-118E-6FB5-20C73BF9D1C7}"/>
              </a:ext>
            </a:extLst>
          </p:cNvPr>
          <p:cNvSpPr>
            <a:spLocks noGrp="1"/>
          </p:cNvSpPr>
          <p:nvPr>
            <p:ph type="sldNum" sz="quarter" idx="12"/>
          </p:nvPr>
        </p:nvSpPr>
        <p:spPr/>
        <p:txBody>
          <a:bodyPr/>
          <a:lstStyle/>
          <a:p>
            <a:fld id="{529BA2FE-DC6E-5449-ACFE-1E0ED91C76EC}" type="slidenum">
              <a:rPr lang="en-GB" smtClean="0"/>
              <a:t>4</a:t>
            </a:fld>
            <a:endParaRPr lang="en-GB"/>
          </a:p>
        </p:txBody>
      </p:sp>
      <p:sp>
        <p:nvSpPr>
          <p:cNvPr id="6" name="TextBox 5">
            <a:extLst>
              <a:ext uri="{FF2B5EF4-FFF2-40B4-BE49-F238E27FC236}">
                <a16:creationId xmlns:a16="http://schemas.microsoft.com/office/drawing/2014/main" id="{4D7C840F-6E5D-A1A5-AEB8-9D1E02D51B91}"/>
              </a:ext>
            </a:extLst>
          </p:cNvPr>
          <p:cNvSpPr txBox="1"/>
          <p:nvPr/>
        </p:nvSpPr>
        <p:spPr>
          <a:xfrm>
            <a:off x="7555042" y="4886793"/>
            <a:ext cx="3972393" cy="646331"/>
          </a:xfrm>
          <a:prstGeom prst="rect">
            <a:avLst/>
          </a:prstGeom>
          <a:noFill/>
        </p:spPr>
        <p:txBody>
          <a:bodyPr wrap="square" rtlCol="0">
            <a:spAutoFit/>
          </a:bodyPr>
          <a:lstStyle/>
          <a:p>
            <a:r>
              <a:rPr lang="en-GB" i="1" dirty="0">
                <a:solidFill>
                  <a:srgbClr val="7030A0"/>
                </a:solidFill>
                <a:latin typeface="Cavolini" panose="03000502040302020204" pitchFamily="66" charset="0"/>
                <a:cs typeface="Cavolini" panose="03000502040302020204" pitchFamily="66" charset="0"/>
              </a:rPr>
              <a:t>Or more succinctly, when your measurement requires  </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1AEDACA-0B5A-B732-9A6E-819469D1DA2A}"/>
                  </a:ext>
                </a:extLst>
              </p:cNvPr>
              <p:cNvSpPr txBox="1"/>
              <p:nvPr/>
            </p:nvSpPr>
            <p:spPr>
              <a:xfrm>
                <a:off x="8199619" y="5729293"/>
                <a:ext cx="1562351"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800" b="0" i="1" smtClean="0">
                          <a:solidFill>
                            <a:srgbClr val="7030A0"/>
                          </a:solidFill>
                          <a:latin typeface="Cambria Math" panose="02040503050406030204" pitchFamily="18" charset="0"/>
                        </a:rPr>
                        <m:t>h</m:t>
                      </m:r>
                      <m:r>
                        <a:rPr lang="en-GB" sz="2800" b="0" i="1" smtClean="0">
                          <a:solidFill>
                            <a:srgbClr val="7030A0"/>
                          </a:solidFill>
                          <a:latin typeface="Cambria Math" panose="02040503050406030204" pitchFamily="18" charset="0"/>
                          <a:ea typeface="Cambria Math" panose="02040503050406030204" pitchFamily="18" charset="0"/>
                        </a:rPr>
                        <m:t>𝜈</m:t>
                      </m:r>
                      <m:r>
                        <a:rPr lang="en-GB" sz="2800" b="0" i="1" smtClean="0">
                          <a:solidFill>
                            <a:srgbClr val="7030A0"/>
                          </a:solidFill>
                          <a:latin typeface="Cambria Math" panose="02040503050406030204" pitchFamily="18" charset="0"/>
                          <a:ea typeface="Cambria Math" panose="02040503050406030204" pitchFamily="18" charset="0"/>
                        </a:rPr>
                        <m:t>≥</m:t>
                      </m:r>
                      <m:sSub>
                        <m:sSubPr>
                          <m:ctrlPr>
                            <a:rPr lang="en-GB" sz="2800" b="0" i="1" smtClean="0">
                              <a:solidFill>
                                <a:srgbClr val="7030A0"/>
                              </a:solidFill>
                              <a:latin typeface="Cambria Math" panose="02040503050406030204" pitchFamily="18" charset="0"/>
                              <a:ea typeface="Cambria Math" panose="02040503050406030204" pitchFamily="18" charset="0"/>
                            </a:rPr>
                          </m:ctrlPr>
                        </m:sSubPr>
                        <m:e>
                          <m:r>
                            <a:rPr lang="en-GB" sz="2800" b="0" i="1" smtClean="0">
                              <a:solidFill>
                                <a:srgbClr val="7030A0"/>
                              </a:solidFill>
                              <a:latin typeface="Cambria Math" panose="02040503050406030204" pitchFamily="18" charset="0"/>
                              <a:ea typeface="Cambria Math" panose="02040503050406030204" pitchFamily="18" charset="0"/>
                            </a:rPr>
                            <m:t>𝑘</m:t>
                          </m:r>
                        </m:e>
                        <m:sub>
                          <m:r>
                            <a:rPr lang="en-GB" sz="2800" b="0" i="1" smtClean="0">
                              <a:solidFill>
                                <a:srgbClr val="7030A0"/>
                              </a:solidFill>
                              <a:latin typeface="Cambria Math" panose="02040503050406030204" pitchFamily="18" charset="0"/>
                              <a:ea typeface="Cambria Math" panose="02040503050406030204" pitchFamily="18" charset="0"/>
                            </a:rPr>
                            <m:t>𝐵</m:t>
                          </m:r>
                        </m:sub>
                      </m:sSub>
                      <m:r>
                        <a:rPr lang="en-GB" sz="2800" b="0" i="1" smtClean="0">
                          <a:solidFill>
                            <a:srgbClr val="7030A0"/>
                          </a:solidFill>
                          <a:latin typeface="Cambria Math" panose="02040503050406030204" pitchFamily="18" charset="0"/>
                          <a:ea typeface="Cambria Math" panose="02040503050406030204" pitchFamily="18" charset="0"/>
                        </a:rPr>
                        <m:t>𝑇</m:t>
                      </m:r>
                    </m:oMath>
                  </m:oMathPara>
                </a14:m>
                <a:endParaRPr lang="en-GB" sz="2800" dirty="0">
                  <a:solidFill>
                    <a:srgbClr val="7030A0"/>
                  </a:solidFill>
                </a:endParaRPr>
              </a:p>
            </p:txBody>
          </p:sp>
        </mc:Choice>
        <mc:Fallback xmlns="">
          <p:sp>
            <p:nvSpPr>
              <p:cNvPr id="8" name="TextBox 7">
                <a:extLst>
                  <a:ext uri="{FF2B5EF4-FFF2-40B4-BE49-F238E27FC236}">
                    <a16:creationId xmlns:a16="http://schemas.microsoft.com/office/drawing/2014/main" id="{01AEDACA-0B5A-B732-9A6E-819469D1DA2A}"/>
                  </a:ext>
                </a:extLst>
              </p:cNvPr>
              <p:cNvSpPr txBox="1">
                <a:spLocks noRot="1" noChangeAspect="1" noMove="1" noResize="1" noEditPoints="1" noAdjustHandles="1" noChangeArrowheads="1" noChangeShapeType="1" noTextEdit="1"/>
              </p:cNvSpPr>
              <p:nvPr/>
            </p:nvSpPr>
            <p:spPr>
              <a:xfrm>
                <a:off x="8199619" y="5729293"/>
                <a:ext cx="1562351" cy="430887"/>
              </a:xfrm>
              <a:prstGeom prst="rect">
                <a:avLst/>
              </a:prstGeom>
              <a:blipFill>
                <a:blip r:embed="rId4"/>
                <a:stretch>
                  <a:fillRect l="-4839" r="-4032" b="-11429"/>
                </a:stretch>
              </a:blipFill>
            </p:spPr>
            <p:txBody>
              <a:bodyPr/>
              <a:lstStyle/>
              <a:p>
                <a:r>
                  <a:rPr lang="en-GB">
                    <a:noFill/>
                  </a:rPr>
                  <a:t> </a:t>
                </a:r>
              </a:p>
            </p:txBody>
          </p:sp>
        </mc:Fallback>
      </mc:AlternateContent>
      <p:sp>
        <p:nvSpPr>
          <p:cNvPr id="9" name="Rectangle 8">
            <a:extLst>
              <a:ext uri="{FF2B5EF4-FFF2-40B4-BE49-F238E27FC236}">
                <a16:creationId xmlns:a16="http://schemas.microsoft.com/office/drawing/2014/main" id="{312033CD-9D15-5722-E5BD-53908730687F}"/>
              </a:ext>
            </a:extLst>
          </p:cNvPr>
          <p:cNvSpPr/>
          <p:nvPr/>
        </p:nvSpPr>
        <p:spPr>
          <a:xfrm>
            <a:off x="7555042" y="4919444"/>
            <a:ext cx="4152276" cy="1240735"/>
          </a:xfrm>
          <a:prstGeom prst="rect">
            <a:avLst/>
          </a:prstGeom>
          <a:noFill/>
          <a:ln w="317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a:extLst>
              <a:ext uri="{FF2B5EF4-FFF2-40B4-BE49-F238E27FC236}">
                <a16:creationId xmlns:a16="http://schemas.microsoft.com/office/drawing/2014/main" id="{FD1345B2-DE68-EB30-600A-98884EE2AFF6}"/>
              </a:ext>
            </a:extLst>
          </p:cNvPr>
          <p:cNvSpPr>
            <a:spLocks noGrp="1"/>
          </p:cNvSpPr>
          <p:nvPr>
            <p:ph type="dt" sz="half" idx="10"/>
          </p:nvPr>
        </p:nvSpPr>
        <p:spPr/>
        <p:txBody>
          <a:bodyPr/>
          <a:lstStyle/>
          <a:p>
            <a:r>
              <a:rPr lang="en-GB"/>
              <a:t>13-Jun-2025</a:t>
            </a:r>
          </a:p>
        </p:txBody>
      </p:sp>
      <p:sp>
        <p:nvSpPr>
          <p:cNvPr id="7" name="Footer Placeholder 6">
            <a:extLst>
              <a:ext uri="{FF2B5EF4-FFF2-40B4-BE49-F238E27FC236}">
                <a16:creationId xmlns:a16="http://schemas.microsoft.com/office/drawing/2014/main" id="{C522033F-311D-F284-F4CF-96BE131CCA84}"/>
              </a:ext>
            </a:extLst>
          </p:cNvPr>
          <p:cNvSpPr>
            <a:spLocks noGrp="1"/>
          </p:cNvSpPr>
          <p:nvPr>
            <p:ph type="ftr" sz="quarter" idx="11"/>
          </p:nvPr>
        </p:nvSpPr>
        <p:spPr/>
        <p:txBody>
          <a:bodyPr/>
          <a:lstStyle/>
          <a:p>
            <a:r>
              <a:rPr lang="en-GB"/>
              <a:t>Ruben Saakyan (UCL), QTFP. </a:t>
            </a:r>
          </a:p>
        </p:txBody>
      </p:sp>
    </p:spTree>
    <p:extLst>
      <p:ext uri="{BB962C8B-B14F-4D97-AF65-F5344CB8AC3E}">
        <p14:creationId xmlns:p14="http://schemas.microsoft.com/office/powerpoint/2010/main" val="3131866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1026" name="Picture 2" descr="1,000+ Back Of Envelope Stock Photos, Pictures &amp; Royalty ...">
            <a:extLst>
              <a:ext uri="{FF2B5EF4-FFF2-40B4-BE49-F238E27FC236}">
                <a16:creationId xmlns:a16="http://schemas.microsoft.com/office/drawing/2014/main" id="{6AD0362B-93B0-F1EF-7EF6-612F6FD069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909" t="14633" r="7593" b="14618"/>
          <a:stretch>
            <a:fillRect/>
          </a:stretch>
        </p:blipFill>
        <p:spPr bwMode="auto">
          <a:xfrm>
            <a:off x="7565184" y="1712209"/>
            <a:ext cx="4543955" cy="310836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graph with a blue line&#10;&#10;AI-generated content may be incorrect.">
            <a:extLst>
              <a:ext uri="{FF2B5EF4-FFF2-40B4-BE49-F238E27FC236}">
                <a16:creationId xmlns:a16="http://schemas.microsoft.com/office/drawing/2014/main" id="{CB8F0962-8AD0-350E-6CF6-0EBED05C3095}"/>
              </a:ext>
            </a:extLst>
          </p:cNvPr>
          <p:cNvPicPr>
            <a:picLocks noChangeAspect="1"/>
          </p:cNvPicPr>
          <p:nvPr/>
        </p:nvPicPr>
        <p:blipFill>
          <a:blip r:embed="rId3"/>
          <a:stretch>
            <a:fillRect/>
          </a:stretch>
        </p:blipFill>
        <p:spPr>
          <a:xfrm>
            <a:off x="813051" y="1352885"/>
            <a:ext cx="6268233" cy="4679104"/>
          </a:xfrm>
          <a:prstGeom prst="rect">
            <a:avLst/>
          </a:prstGeom>
        </p:spPr>
      </p:pic>
      <p:sp>
        <p:nvSpPr>
          <p:cNvPr id="4" name="TextBox 3">
            <a:extLst>
              <a:ext uri="{FF2B5EF4-FFF2-40B4-BE49-F238E27FC236}">
                <a16:creationId xmlns:a16="http://schemas.microsoft.com/office/drawing/2014/main" id="{A38FADC2-0E4A-6EEB-804D-7D024BC031EC}"/>
              </a:ext>
            </a:extLst>
          </p:cNvPr>
          <p:cNvSpPr txBox="1"/>
          <p:nvPr/>
        </p:nvSpPr>
        <p:spPr>
          <a:xfrm>
            <a:off x="714374" y="428625"/>
            <a:ext cx="11115675" cy="646331"/>
          </a:xfrm>
          <a:prstGeom prst="rect">
            <a:avLst/>
          </a:prstGeom>
          <a:noFill/>
        </p:spPr>
        <p:txBody>
          <a:bodyPr wrap="square" rtlCol="0">
            <a:spAutoFit/>
          </a:bodyPr>
          <a:lstStyle/>
          <a:p>
            <a:r>
              <a:rPr lang="en-GB" dirty="0">
                <a:latin typeface="Euclid" panose="02020503060505020303" pitchFamily="18" charset="77"/>
              </a:rPr>
              <a:t>Example QTNM (Quantum Technologies for Neutrino Mass): measure cyclotron radiation of 18.6 keV electrons in 0.7T magnetic field . </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005E879-602E-4D6E-BB2B-0FBAFF0BD653}"/>
                  </a:ext>
                </a:extLst>
              </p:cNvPr>
              <p:cNvSpPr txBox="1"/>
              <p:nvPr/>
            </p:nvSpPr>
            <p:spPr>
              <a:xfrm>
                <a:off x="8482263" y="2887580"/>
                <a:ext cx="3067698" cy="1200329"/>
              </a:xfrm>
              <a:prstGeom prst="rect">
                <a:avLst/>
              </a:prstGeom>
              <a:noFill/>
            </p:spPr>
            <p:txBody>
              <a:bodyPr wrap="none" rtlCol="0">
                <a:spAutoFit/>
              </a:bodyPr>
              <a:lstStyle/>
              <a:p>
                <a:pPr>
                  <a:lnSpc>
                    <a:spcPct val="200000"/>
                  </a:lnSpc>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𝜈</m:t>
                      </m:r>
                      <m:r>
                        <a:rPr lang="en-GB" b="0" i="1" smtClean="0">
                          <a:latin typeface="Cambria Math" panose="02040503050406030204" pitchFamily="18" charset="0"/>
                          <a:ea typeface="Cambria Math" panose="02040503050406030204" pitchFamily="18" charset="0"/>
                        </a:rPr>
                        <m:t>=17</m:t>
                      </m:r>
                      <m:r>
                        <a:rPr lang="en-GB" b="0" i="1" smtClean="0">
                          <a:latin typeface="Cambria Math" panose="02040503050406030204" pitchFamily="18" charset="0"/>
                          <a:ea typeface="Cambria Math" panose="02040503050406030204" pitchFamily="18" charset="0"/>
                        </a:rPr>
                        <m:t>𝐺𝐻𝑧</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𝜈</m:t>
                      </m:r>
                      <m:r>
                        <a:rPr lang="en-GB" b="0" i="1" smtClean="0">
                          <a:latin typeface="Cambria Math" panose="02040503050406030204" pitchFamily="18" charset="0"/>
                          <a:ea typeface="Cambria Math" panose="02040503050406030204" pitchFamily="18" charset="0"/>
                        </a:rPr>
                        <m:t>≈0.07 </m:t>
                      </m:r>
                      <m:r>
                        <a:rPr lang="en-GB" b="0" i="1" smtClean="0">
                          <a:latin typeface="Cambria Math" panose="02040503050406030204" pitchFamily="18" charset="0"/>
                          <a:ea typeface="Cambria Math" panose="02040503050406030204" pitchFamily="18" charset="0"/>
                        </a:rPr>
                        <m:t>𝑚𝑒𝑉</m:t>
                      </m:r>
                    </m:oMath>
                  </m:oMathPara>
                </a14:m>
                <a:endParaRPr lang="en-GB" b="0" dirty="0">
                  <a:ea typeface="Cambria Math" panose="02040503050406030204" pitchFamily="18" charset="0"/>
                </a:endParaRPr>
              </a:p>
              <a:p>
                <a:pPr>
                  <a:lnSpc>
                    <a:spcPct val="200000"/>
                  </a:lnSpc>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𝐵</m:t>
                          </m:r>
                        </m:sub>
                      </m:sSub>
                      <m:r>
                        <a:rPr lang="en-GB" b="0" i="1" smtClean="0">
                          <a:latin typeface="Cambria Math" panose="02040503050406030204" pitchFamily="18" charset="0"/>
                        </a:rPr>
                        <m:t>𝑇</m:t>
                      </m:r>
                      <m:r>
                        <a:rPr lang="en-GB" b="0" i="1" smtClean="0">
                          <a:latin typeface="Cambria Math" panose="02040503050406030204" pitchFamily="18" charset="0"/>
                          <a:ea typeface="Cambria Math" panose="02040503050406030204" pitchFamily="18" charset="0"/>
                        </a:rPr>
                        <m:t>≈0.086 </m:t>
                      </m:r>
                      <m:r>
                        <a:rPr lang="en-GB" b="0" i="1" smtClean="0">
                          <a:latin typeface="Cambria Math" panose="02040503050406030204" pitchFamily="18" charset="0"/>
                          <a:ea typeface="Cambria Math" panose="02040503050406030204" pitchFamily="18" charset="0"/>
                        </a:rPr>
                        <m:t>𝑚𝑒𝑉</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𝑎𝑡</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𝑇</m:t>
                      </m:r>
                      <m:r>
                        <a:rPr lang="en-GB" b="0" i="1" smtClean="0">
                          <a:latin typeface="Cambria Math" panose="02040503050406030204" pitchFamily="18" charset="0"/>
                          <a:ea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𝐾</m:t>
                      </m:r>
                    </m:oMath>
                  </m:oMathPara>
                </a14:m>
                <a:endParaRPr lang="en-GB" dirty="0"/>
              </a:p>
            </p:txBody>
          </p:sp>
        </mc:Choice>
        <mc:Fallback xmlns="">
          <p:sp>
            <p:nvSpPr>
              <p:cNvPr id="7" name="TextBox 6">
                <a:extLst>
                  <a:ext uri="{FF2B5EF4-FFF2-40B4-BE49-F238E27FC236}">
                    <a16:creationId xmlns:a16="http://schemas.microsoft.com/office/drawing/2014/main" id="{A005E879-602E-4D6E-BB2B-0FBAFF0BD653}"/>
                  </a:ext>
                </a:extLst>
              </p:cNvPr>
              <p:cNvSpPr txBox="1">
                <a:spLocks noRot="1" noChangeAspect="1" noMove="1" noResize="1" noEditPoints="1" noAdjustHandles="1" noChangeArrowheads="1" noChangeShapeType="1" noTextEdit="1"/>
              </p:cNvSpPr>
              <p:nvPr/>
            </p:nvSpPr>
            <p:spPr>
              <a:xfrm>
                <a:off x="8482263" y="2887580"/>
                <a:ext cx="3067698" cy="1200329"/>
              </a:xfrm>
              <a:prstGeom prst="rect">
                <a:avLst/>
              </a:prstGeom>
              <a:blipFill>
                <a:blip r:embed="rId4"/>
                <a:stretch>
                  <a:fillRect/>
                </a:stretch>
              </a:blipFill>
            </p:spPr>
            <p:txBody>
              <a:bodyPr/>
              <a:lstStyle/>
              <a:p>
                <a:r>
                  <a:rPr lang="en-GB">
                    <a:noFill/>
                  </a:rPr>
                  <a:t> </a:t>
                </a:r>
              </a:p>
            </p:txBody>
          </p:sp>
        </mc:Fallback>
      </mc:AlternateContent>
      <p:sp>
        <p:nvSpPr>
          <p:cNvPr id="8" name="Slide Number Placeholder 7">
            <a:extLst>
              <a:ext uri="{FF2B5EF4-FFF2-40B4-BE49-F238E27FC236}">
                <a16:creationId xmlns:a16="http://schemas.microsoft.com/office/drawing/2014/main" id="{13A0C44C-7F34-E081-2F8E-1BBF2971E90F}"/>
              </a:ext>
            </a:extLst>
          </p:cNvPr>
          <p:cNvSpPr>
            <a:spLocks noGrp="1"/>
          </p:cNvSpPr>
          <p:nvPr>
            <p:ph type="sldNum" sz="quarter" idx="12"/>
          </p:nvPr>
        </p:nvSpPr>
        <p:spPr/>
        <p:txBody>
          <a:bodyPr/>
          <a:lstStyle/>
          <a:p>
            <a:fld id="{4C0069D2-F66F-1644-8D4D-AE95EE0B75EA}" type="slidenum">
              <a:rPr lang="en-GB" smtClean="0"/>
              <a:t>5</a:t>
            </a:fld>
            <a:endParaRPr lang="en-GB"/>
          </a:p>
        </p:txBody>
      </p:sp>
      <p:sp>
        <p:nvSpPr>
          <p:cNvPr id="9" name="Date Placeholder 8">
            <a:extLst>
              <a:ext uri="{FF2B5EF4-FFF2-40B4-BE49-F238E27FC236}">
                <a16:creationId xmlns:a16="http://schemas.microsoft.com/office/drawing/2014/main" id="{18C743FB-1FDA-C8A1-C73B-DC9B9241A70F}"/>
              </a:ext>
            </a:extLst>
          </p:cNvPr>
          <p:cNvSpPr>
            <a:spLocks noGrp="1"/>
          </p:cNvSpPr>
          <p:nvPr>
            <p:ph type="dt" sz="half" idx="10"/>
          </p:nvPr>
        </p:nvSpPr>
        <p:spPr/>
        <p:txBody>
          <a:bodyPr/>
          <a:lstStyle/>
          <a:p>
            <a:r>
              <a:rPr lang="en-GB"/>
              <a:t>13-Jun-2025</a:t>
            </a:r>
          </a:p>
        </p:txBody>
      </p:sp>
      <p:sp>
        <p:nvSpPr>
          <p:cNvPr id="10" name="Footer Placeholder 9">
            <a:extLst>
              <a:ext uri="{FF2B5EF4-FFF2-40B4-BE49-F238E27FC236}">
                <a16:creationId xmlns:a16="http://schemas.microsoft.com/office/drawing/2014/main" id="{9FF244D6-9B0B-C286-0ED8-0E8FCE459D1A}"/>
              </a:ext>
            </a:extLst>
          </p:cNvPr>
          <p:cNvSpPr>
            <a:spLocks noGrp="1"/>
          </p:cNvSpPr>
          <p:nvPr>
            <p:ph type="ftr" sz="quarter" idx="11"/>
          </p:nvPr>
        </p:nvSpPr>
        <p:spPr/>
        <p:txBody>
          <a:bodyPr/>
          <a:lstStyle/>
          <a:p>
            <a:r>
              <a:rPr lang="en-GB"/>
              <a:t>Ruben Saakyan (UCL), QTFP. </a:t>
            </a:r>
          </a:p>
        </p:txBody>
      </p:sp>
    </p:spTree>
    <p:extLst>
      <p:ext uri="{BB962C8B-B14F-4D97-AF65-F5344CB8AC3E}">
        <p14:creationId xmlns:p14="http://schemas.microsoft.com/office/powerpoint/2010/main" val="2557937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FE7831-989C-62DC-F386-14C8F9AC56F3}"/>
              </a:ext>
            </a:extLst>
          </p:cNvPr>
          <p:cNvPicPr>
            <a:picLocks noChangeAspect="1"/>
          </p:cNvPicPr>
          <p:nvPr/>
        </p:nvPicPr>
        <p:blipFill>
          <a:blip r:embed="rId3"/>
          <a:stretch>
            <a:fillRect/>
          </a:stretch>
        </p:blipFill>
        <p:spPr>
          <a:xfrm>
            <a:off x="5321965" y="59498"/>
            <a:ext cx="6324600" cy="1070090"/>
          </a:xfrm>
          <a:prstGeom prst="rect">
            <a:avLst/>
          </a:prstGeom>
        </p:spPr>
      </p:pic>
      <p:pic>
        <p:nvPicPr>
          <p:cNvPr id="3" name="Picture 2">
            <a:extLst>
              <a:ext uri="{FF2B5EF4-FFF2-40B4-BE49-F238E27FC236}">
                <a16:creationId xmlns:a16="http://schemas.microsoft.com/office/drawing/2014/main" id="{0283B501-F99B-8F03-A70B-A4410BF66532}"/>
              </a:ext>
            </a:extLst>
          </p:cNvPr>
          <p:cNvPicPr>
            <a:picLocks noChangeAspect="1"/>
          </p:cNvPicPr>
          <p:nvPr/>
        </p:nvPicPr>
        <p:blipFill>
          <a:blip r:embed="rId4"/>
          <a:stretch>
            <a:fillRect/>
          </a:stretch>
        </p:blipFill>
        <p:spPr>
          <a:xfrm>
            <a:off x="5498019" y="1104151"/>
            <a:ext cx="5972491" cy="3235384"/>
          </a:xfrm>
          <a:prstGeom prst="rect">
            <a:avLst/>
          </a:prstGeom>
        </p:spPr>
      </p:pic>
      <p:pic>
        <p:nvPicPr>
          <p:cNvPr id="4" name="Picture 3">
            <a:extLst>
              <a:ext uri="{FF2B5EF4-FFF2-40B4-BE49-F238E27FC236}">
                <a16:creationId xmlns:a16="http://schemas.microsoft.com/office/drawing/2014/main" id="{6AB6848F-28D4-F07C-8EBB-E67BC26D91E8}"/>
              </a:ext>
            </a:extLst>
          </p:cNvPr>
          <p:cNvPicPr>
            <a:picLocks noChangeAspect="1"/>
          </p:cNvPicPr>
          <p:nvPr/>
        </p:nvPicPr>
        <p:blipFill>
          <a:blip r:embed="rId5"/>
          <a:stretch>
            <a:fillRect/>
          </a:stretch>
        </p:blipFill>
        <p:spPr>
          <a:xfrm>
            <a:off x="234338" y="298669"/>
            <a:ext cx="4679950" cy="2021738"/>
          </a:xfrm>
          <a:prstGeom prst="rect">
            <a:avLst/>
          </a:prstGeom>
        </p:spPr>
      </p:pic>
      <p:sp>
        <p:nvSpPr>
          <p:cNvPr id="6" name="TextBox 5">
            <a:extLst>
              <a:ext uri="{FF2B5EF4-FFF2-40B4-BE49-F238E27FC236}">
                <a16:creationId xmlns:a16="http://schemas.microsoft.com/office/drawing/2014/main" id="{3F0BAFEB-1794-B1E2-DF54-DD87048D1F32}"/>
              </a:ext>
            </a:extLst>
          </p:cNvPr>
          <p:cNvSpPr txBox="1"/>
          <p:nvPr/>
        </p:nvSpPr>
        <p:spPr>
          <a:xfrm>
            <a:off x="5389995" y="4503264"/>
            <a:ext cx="6324599" cy="1477328"/>
          </a:xfrm>
          <a:prstGeom prst="rect">
            <a:avLst/>
          </a:prstGeom>
          <a:noFill/>
          <a:ln>
            <a:solidFill>
              <a:schemeClr val="accent2">
                <a:lumMod val="50000"/>
              </a:schemeClr>
            </a:solidFill>
          </a:ln>
        </p:spPr>
        <p:txBody>
          <a:bodyPr wrap="square" rtlCol="0">
            <a:spAutoFit/>
          </a:bodyPr>
          <a:lstStyle/>
          <a:p>
            <a:pPr marL="285750" indent="-285750">
              <a:buFont typeface="Arial" panose="020B0604020202020204" pitchFamily="34" charset="0"/>
              <a:buChar char="•"/>
            </a:pPr>
            <a:r>
              <a:rPr lang="en-GB" b="1" i="1" dirty="0">
                <a:solidFill>
                  <a:srgbClr val="FF0000"/>
                </a:solidFill>
                <a:latin typeface="Euclid" panose="02020503060505020303" pitchFamily="18" charset="77"/>
              </a:rPr>
              <a:t>£40M </a:t>
            </a:r>
            <a:r>
              <a:rPr lang="en-GB" b="1" i="1" dirty="0">
                <a:latin typeface="Euclid" panose="02020503060505020303" pitchFamily="18" charset="77"/>
              </a:rPr>
              <a:t>investment in 2019 from new UKRI money</a:t>
            </a:r>
          </a:p>
          <a:p>
            <a:pPr marL="285750" indent="-285750">
              <a:buFont typeface="Arial" panose="020B0604020202020204" pitchFamily="34" charset="0"/>
              <a:buChar char="•"/>
            </a:pPr>
            <a:r>
              <a:rPr lang="en-GB" b="1" i="1" dirty="0">
                <a:latin typeface="Euclid" panose="02020503060505020303" pitchFamily="18" charset="77"/>
              </a:rPr>
              <a:t>Funding started in </a:t>
            </a:r>
            <a:r>
              <a:rPr lang="en-GB" b="1" i="1" dirty="0">
                <a:solidFill>
                  <a:srgbClr val="FF0000"/>
                </a:solidFill>
                <a:latin typeface="Euclid" panose="02020503060505020303" pitchFamily="18" charset="77"/>
              </a:rPr>
              <a:t>2021 </a:t>
            </a:r>
            <a:r>
              <a:rPr lang="en-GB" b="1" i="1" dirty="0">
                <a:latin typeface="Euclid" panose="02020503060505020303" pitchFamily="18" charset="77"/>
              </a:rPr>
              <a:t>following competitive process </a:t>
            </a:r>
          </a:p>
          <a:p>
            <a:pPr marL="285750" indent="-285750">
              <a:buFont typeface="Arial" panose="020B0604020202020204" pitchFamily="34" charset="0"/>
              <a:buChar char="•"/>
            </a:pPr>
            <a:r>
              <a:rPr lang="en-GB" b="1" i="1" dirty="0">
                <a:solidFill>
                  <a:srgbClr val="FF0000"/>
                </a:solidFill>
                <a:latin typeface="Euclid" panose="02020503060505020303" pitchFamily="18" charset="77"/>
              </a:rPr>
              <a:t>7 large projects </a:t>
            </a:r>
            <a:r>
              <a:rPr lang="en-GB" b="1" i="1" dirty="0">
                <a:latin typeface="Euclid" panose="02020503060505020303" pitchFamily="18" charset="77"/>
              </a:rPr>
              <a:t>funded in Wave 1</a:t>
            </a:r>
            <a:endParaRPr lang="en-GB" b="1" i="1" dirty="0">
              <a:solidFill>
                <a:srgbClr val="FF0000"/>
              </a:solidFill>
              <a:latin typeface="Euclid" panose="02020503060505020303" pitchFamily="18" charset="77"/>
            </a:endParaRPr>
          </a:p>
          <a:p>
            <a:pPr marL="285750" indent="-285750">
              <a:buFont typeface="Arial" panose="020B0604020202020204" pitchFamily="34" charset="0"/>
              <a:buChar char="•"/>
            </a:pPr>
            <a:r>
              <a:rPr lang="en-GB" b="1" i="1" dirty="0">
                <a:latin typeface="Euclid" panose="02020503060505020303" pitchFamily="18" charset="77"/>
              </a:rPr>
              <a:t>Further 17 smaller projects funded in 2022 </a:t>
            </a:r>
            <a:endParaRPr lang="en-GB" b="1" i="1" dirty="0">
              <a:solidFill>
                <a:srgbClr val="FF0000"/>
              </a:solidFill>
              <a:latin typeface="Euclid" panose="02020503060505020303" pitchFamily="18" charset="77"/>
            </a:endParaRPr>
          </a:p>
        </p:txBody>
      </p:sp>
      <p:sp>
        <p:nvSpPr>
          <p:cNvPr id="7" name="TextBox 6">
            <a:extLst>
              <a:ext uri="{FF2B5EF4-FFF2-40B4-BE49-F238E27FC236}">
                <a16:creationId xmlns:a16="http://schemas.microsoft.com/office/drawing/2014/main" id="{CEC61EDB-DA24-4F8E-C902-BE67213DBAF8}"/>
              </a:ext>
            </a:extLst>
          </p:cNvPr>
          <p:cNvSpPr txBox="1"/>
          <p:nvPr/>
        </p:nvSpPr>
        <p:spPr>
          <a:xfrm>
            <a:off x="18288" y="2962403"/>
            <a:ext cx="4896000" cy="2124236"/>
          </a:xfrm>
          <a:prstGeom prst="rect">
            <a:avLst/>
          </a:prstGeom>
          <a:noFill/>
          <a:ln>
            <a:solidFill>
              <a:schemeClr val="accent2">
                <a:lumMod val="50000"/>
              </a:schemeClr>
            </a:solidFill>
          </a:ln>
        </p:spPr>
        <p:txBody>
          <a:bodyPr wrap="square" rtlCol="0">
            <a:spAutoFit/>
          </a:bodyPr>
          <a:lstStyle/>
          <a:p>
            <a:pPr marL="285750" indent="-285750">
              <a:lnSpc>
                <a:spcPct val="150000"/>
              </a:lnSpc>
              <a:buFont typeface="Arial" panose="020B0604020202020204" pitchFamily="34" charset="0"/>
              <a:buChar char="•"/>
            </a:pPr>
            <a:r>
              <a:rPr lang="en-GB" dirty="0">
                <a:latin typeface="Euclid" panose="02020503060505020303" pitchFamily="18" charset="77"/>
              </a:rPr>
              <a:t>Community-driven process from 2018 to explore application of quantum tech for fundamental physics. </a:t>
            </a:r>
          </a:p>
          <a:p>
            <a:pPr marL="285750" indent="-285750">
              <a:lnSpc>
                <a:spcPct val="150000"/>
              </a:lnSpc>
              <a:buFont typeface="Arial" panose="020B0604020202020204" pitchFamily="34" charset="0"/>
              <a:buChar char="•"/>
            </a:pPr>
            <a:r>
              <a:rPr lang="en-GB" dirty="0">
                <a:latin typeface="Euclid" panose="02020503060505020303" pitchFamily="18" charset="77"/>
              </a:rPr>
              <a:t>Experts from particle and cold atom physics, AMOPP, quantum electronics, etc</a:t>
            </a:r>
          </a:p>
        </p:txBody>
      </p:sp>
      <p:sp>
        <p:nvSpPr>
          <p:cNvPr id="8" name="Striped Right Arrow 7">
            <a:extLst>
              <a:ext uri="{FF2B5EF4-FFF2-40B4-BE49-F238E27FC236}">
                <a16:creationId xmlns:a16="http://schemas.microsoft.com/office/drawing/2014/main" id="{5A80E24C-EBEB-540B-8293-8EC752483234}"/>
              </a:ext>
            </a:extLst>
          </p:cNvPr>
          <p:cNvSpPr/>
          <p:nvPr/>
        </p:nvSpPr>
        <p:spPr>
          <a:xfrm>
            <a:off x="4914288" y="3541851"/>
            <a:ext cx="475707" cy="38196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4A06EF4-1481-E43E-A455-35AC6D00F190}"/>
              </a:ext>
            </a:extLst>
          </p:cNvPr>
          <p:cNvSpPr txBox="1"/>
          <p:nvPr/>
        </p:nvSpPr>
        <p:spPr>
          <a:xfrm>
            <a:off x="7212248" y="1405745"/>
            <a:ext cx="1032655" cy="461665"/>
          </a:xfrm>
          <a:prstGeom prst="rect">
            <a:avLst/>
          </a:prstGeom>
          <a:noFill/>
        </p:spPr>
        <p:txBody>
          <a:bodyPr wrap="none" rtlCol="0">
            <a:spAutoFit/>
          </a:bodyPr>
          <a:lstStyle/>
          <a:p>
            <a:r>
              <a:rPr lang="en-GB" sz="2400" b="1" dirty="0">
                <a:solidFill>
                  <a:srgbClr val="FF0000"/>
                </a:solidFill>
                <a:latin typeface="Euclid" panose="02020503060505020303" pitchFamily="18" charset="77"/>
              </a:rPr>
              <a:t>QTFP</a:t>
            </a:r>
          </a:p>
        </p:txBody>
      </p:sp>
      <p:sp>
        <p:nvSpPr>
          <p:cNvPr id="10" name="Slide Number Placeholder 9">
            <a:extLst>
              <a:ext uri="{FF2B5EF4-FFF2-40B4-BE49-F238E27FC236}">
                <a16:creationId xmlns:a16="http://schemas.microsoft.com/office/drawing/2014/main" id="{D1F60914-A247-0C16-909B-D41BC26DCA15}"/>
              </a:ext>
            </a:extLst>
          </p:cNvPr>
          <p:cNvSpPr>
            <a:spLocks noGrp="1"/>
          </p:cNvSpPr>
          <p:nvPr>
            <p:ph type="sldNum" sz="quarter" idx="12"/>
          </p:nvPr>
        </p:nvSpPr>
        <p:spPr/>
        <p:txBody>
          <a:bodyPr/>
          <a:lstStyle/>
          <a:p>
            <a:fld id="{529BA2FE-DC6E-5449-ACFE-1E0ED91C76EC}" type="slidenum">
              <a:rPr lang="en-GB" smtClean="0"/>
              <a:t>6</a:t>
            </a:fld>
            <a:endParaRPr lang="en-GB"/>
          </a:p>
        </p:txBody>
      </p:sp>
      <p:sp>
        <p:nvSpPr>
          <p:cNvPr id="11" name="TextBox 10">
            <a:extLst>
              <a:ext uri="{FF2B5EF4-FFF2-40B4-BE49-F238E27FC236}">
                <a16:creationId xmlns:a16="http://schemas.microsoft.com/office/drawing/2014/main" id="{C961F6BB-3F5A-1090-5BAE-BD63B080DFEC}"/>
              </a:ext>
            </a:extLst>
          </p:cNvPr>
          <p:cNvSpPr txBox="1"/>
          <p:nvPr/>
        </p:nvSpPr>
        <p:spPr>
          <a:xfrm>
            <a:off x="6929187" y="5991403"/>
            <a:ext cx="6106026" cy="461665"/>
          </a:xfrm>
          <a:prstGeom prst="rect">
            <a:avLst/>
          </a:prstGeom>
          <a:noFill/>
        </p:spPr>
        <p:txBody>
          <a:bodyPr wrap="square">
            <a:spAutoFit/>
          </a:bodyPr>
          <a:lstStyle/>
          <a:p>
            <a:r>
              <a:rPr lang="en-GB" sz="1200" dirty="0">
                <a:hlinkClick r:id="rId6"/>
              </a:rPr>
              <a:t>https://uknqt.ukri.org/our-programme/qtfp/</a:t>
            </a:r>
            <a:endParaRPr lang="en-GB" sz="1200" dirty="0"/>
          </a:p>
          <a:p>
            <a:endParaRPr lang="en-GB" sz="1200" dirty="0"/>
          </a:p>
        </p:txBody>
      </p:sp>
      <p:sp>
        <p:nvSpPr>
          <p:cNvPr id="12" name="Date Placeholder 11">
            <a:extLst>
              <a:ext uri="{FF2B5EF4-FFF2-40B4-BE49-F238E27FC236}">
                <a16:creationId xmlns:a16="http://schemas.microsoft.com/office/drawing/2014/main" id="{FFF1B966-F531-2127-236E-BBBCEADDA4CE}"/>
              </a:ext>
            </a:extLst>
          </p:cNvPr>
          <p:cNvSpPr>
            <a:spLocks noGrp="1"/>
          </p:cNvSpPr>
          <p:nvPr>
            <p:ph type="dt" sz="half" idx="10"/>
          </p:nvPr>
        </p:nvSpPr>
        <p:spPr/>
        <p:txBody>
          <a:bodyPr/>
          <a:lstStyle/>
          <a:p>
            <a:r>
              <a:rPr lang="en-GB"/>
              <a:t>13-Jun-2025</a:t>
            </a:r>
          </a:p>
        </p:txBody>
      </p:sp>
      <p:sp>
        <p:nvSpPr>
          <p:cNvPr id="13" name="Footer Placeholder 12">
            <a:extLst>
              <a:ext uri="{FF2B5EF4-FFF2-40B4-BE49-F238E27FC236}">
                <a16:creationId xmlns:a16="http://schemas.microsoft.com/office/drawing/2014/main" id="{CEE6127B-B023-B354-5253-54F898667498}"/>
              </a:ext>
            </a:extLst>
          </p:cNvPr>
          <p:cNvSpPr>
            <a:spLocks noGrp="1"/>
          </p:cNvSpPr>
          <p:nvPr>
            <p:ph type="ftr" sz="quarter" idx="11"/>
          </p:nvPr>
        </p:nvSpPr>
        <p:spPr/>
        <p:txBody>
          <a:bodyPr/>
          <a:lstStyle/>
          <a:p>
            <a:r>
              <a:rPr lang="en-GB"/>
              <a:t>Ruben Saakyan (UCL), QTFP. </a:t>
            </a:r>
          </a:p>
        </p:txBody>
      </p:sp>
    </p:spTree>
    <p:extLst>
      <p:ext uri="{BB962C8B-B14F-4D97-AF65-F5344CB8AC3E}">
        <p14:creationId xmlns:p14="http://schemas.microsoft.com/office/powerpoint/2010/main" val="3378337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Shape 97"/>
        <p:cNvGrpSpPr/>
        <p:nvPr/>
      </p:nvGrpSpPr>
      <p:grpSpPr>
        <a:xfrm>
          <a:off x="0" y="0"/>
          <a:ext cx="0" cy="0"/>
          <a:chOff x="0" y="0"/>
          <a:chExt cx="0" cy="0"/>
        </a:xfrm>
      </p:grpSpPr>
      <p:sp>
        <p:nvSpPr>
          <p:cNvPr id="98" name="Google Shape;98;p17"/>
          <p:cNvSpPr txBox="1">
            <a:spLocks noGrp="1"/>
          </p:cNvSpPr>
          <p:nvPr>
            <p:ph type="title"/>
          </p:nvPr>
        </p:nvSpPr>
        <p:spPr>
          <a:xfrm>
            <a:off x="273333" y="79034"/>
            <a:ext cx="4707741" cy="763600"/>
          </a:xfrm>
          <a:prstGeom prst="rect">
            <a:avLst/>
          </a:prstGeom>
        </p:spPr>
        <p:txBody>
          <a:bodyPr spcFirstLastPara="1" vert="horz" wrap="square" lIns="121900" tIns="121900" rIns="121900" bIns="121900" rtlCol="0" anchor="t" anchorCtr="0">
            <a:normAutofit fontScale="90000"/>
          </a:bodyPr>
          <a:lstStyle/>
          <a:p>
            <a:pPr>
              <a:spcBef>
                <a:spcPts val="0"/>
              </a:spcBef>
            </a:pPr>
            <a:r>
              <a:rPr lang="en" sz="3600" b="1" dirty="0">
                <a:solidFill>
                  <a:schemeClr val="accent2"/>
                </a:solidFill>
              </a:rPr>
              <a:t>QTFP 7 Large  Consortia </a:t>
            </a:r>
            <a:endParaRPr sz="3600" b="1" dirty="0">
              <a:solidFill>
                <a:schemeClr val="accent2"/>
              </a:solidFill>
            </a:endParaRPr>
          </a:p>
        </p:txBody>
      </p:sp>
      <p:pic>
        <p:nvPicPr>
          <p:cNvPr id="99" name="Google Shape;99;p17"/>
          <p:cNvPicPr preferRelativeResize="0"/>
          <p:nvPr/>
        </p:nvPicPr>
        <p:blipFill>
          <a:blip r:embed="rId3">
            <a:alphaModFix/>
          </a:blip>
          <a:stretch>
            <a:fillRect/>
          </a:stretch>
        </p:blipFill>
        <p:spPr>
          <a:xfrm>
            <a:off x="4896853" y="79035"/>
            <a:ext cx="7222781" cy="3205866"/>
          </a:xfrm>
          <a:prstGeom prst="rect">
            <a:avLst/>
          </a:prstGeom>
          <a:noFill/>
          <a:ln>
            <a:noFill/>
          </a:ln>
        </p:spPr>
      </p:pic>
      <p:sp>
        <p:nvSpPr>
          <p:cNvPr id="100" name="Google Shape;100;p17"/>
          <p:cNvSpPr txBox="1"/>
          <p:nvPr/>
        </p:nvSpPr>
        <p:spPr>
          <a:xfrm>
            <a:off x="273333" y="1192060"/>
            <a:ext cx="4128000" cy="2092840"/>
          </a:xfrm>
          <a:prstGeom prst="rect">
            <a:avLst/>
          </a:prstGeom>
          <a:noFill/>
          <a:ln>
            <a:noFill/>
          </a:ln>
        </p:spPr>
        <p:txBody>
          <a:bodyPr spcFirstLastPara="1" wrap="square" lIns="121900" tIns="121900" rIns="121900" bIns="121900" anchor="t" anchorCtr="0">
            <a:spAutoFit/>
          </a:bodyPr>
          <a:lstStyle/>
          <a:p>
            <a:r>
              <a:rPr lang="en" sz="2400" dirty="0">
                <a:solidFill>
                  <a:schemeClr val="accent3"/>
                </a:solidFill>
                <a:latin typeface="Average"/>
                <a:ea typeface="Average"/>
                <a:cs typeface="Average"/>
                <a:sym typeface="Average"/>
              </a:rPr>
              <a:t>Over 200 academics, senior researchers, early-career scientists, engineers, technicians and doctoral students   </a:t>
            </a:r>
            <a:endParaRPr sz="2400" dirty="0">
              <a:solidFill>
                <a:schemeClr val="accent3"/>
              </a:solidFill>
              <a:latin typeface="Average"/>
              <a:ea typeface="Average"/>
              <a:cs typeface="Average"/>
              <a:sym typeface="Average"/>
            </a:endParaRPr>
          </a:p>
        </p:txBody>
      </p:sp>
      <p:sp>
        <p:nvSpPr>
          <p:cNvPr id="101" name="Google Shape;101;p17"/>
          <p:cNvSpPr txBox="1"/>
          <p:nvPr/>
        </p:nvSpPr>
        <p:spPr>
          <a:xfrm>
            <a:off x="136600" y="3573100"/>
            <a:ext cx="11918800" cy="2543798"/>
          </a:xfrm>
          <a:prstGeom prst="rect">
            <a:avLst/>
          </a:prstGeom>
          <a:noFill/>
          <a:ln>
            <a:noFill/>
          </a:ln>
        </p:spPr>
        <p:txBody>
          <a:bodyPr spcFirstLastPara="1" wrap="square" lIns="121900" tIns="121900" rIns="121900" bIns="121900" anchor="t" anchorCtr="0">
            <a:spAutoFit/>
          </a:bodyPr>
          <a:lstStyle/>
          <a:p>
            <a:pPr marL="609585" indent="-440256">
              <a:buClr>
                <a:schemeClr val="accent3"/>
              </a:buClr>
              <a:buSzPts val="1600"/>
              <a:buFont typeface="Average"/>
              <a:buChar char="●"/>
            </a:pPr>
            <a:r>
              <a:rPr lang="en" sz="2133" dirty="0">
                <a:solidFill>
                  <a:srgbClr val="FF0000"/>
                </a:solidFill>
                <a:latin typeface="Average"/>
                <a:ea typeface="Average"/>
                <a:cs typeface="Average"/>
                <a:sym typeface="Average"/>
              </a:rPr>
              <a:t>AION,</a:t>
            </a:r>
            <a:r>
              <a:rPr lang="en" sz="2133" dirty="0">
                <a:solidFill>
                  <a:schemeClr val="accent3"/>
                </a:solidFill>
                <a:latin typeface="Average"/>
                <a:ea typeface="Average"/>
                <a:cs typeface="Average"/>
                <a:sym typeface="Average"/>
              </a:rPr>
              <a:t> atom interferometer observatory and network. Gravitational waves, dark matter  </a:t>
            </a:r>
            <a:endParaRPr sz="2133" dirty="0">
              <a:solidFill>
                <a:schemeClr val="accent3"/>
              </a:solidFill>
              <a:latin typeface="Average"/>
              <a:ea typeface="Average"/>
              <a:cs typeface="Average"/>
              <a:sym typeface="Average"/>
            </a:endParaRPr>
          </a:p>
          <a:p>
            <a:pPr marL="609585" indent="-440256">
              <a:buClr>
                <a:schemeClr val="accent3"/>
              </a:buClr>
              <a:buSzPts val="1600"/>
              <a:buFont typeface="Average"/>
              <a:buChar char="●"/>
            </a:pPr>
            <a:r>
              <a:rPr lang="en" sz="2133" dirty="0">
                <a:solidFill>
                  <a:srgbClr val="FF0000"/>
                </a:solidFill>
                <a:latin typeface="Average"/>
                <a:ea typeface="Average"/>
                <a:cs typeface="Average"/>
                <a:sym typeface="Average"/>
              </a:rPr>
              <a:t>Quantum Interferometry </a:t>
            </a:r>
            <a:r>
              <a:rPr lang="en" sz="2133" dirty="0">
                <a:solidFill>
                  <a:schemeClr val="accent3"/>
                </a:solidFill>
                <a:latin typeface="Average"/>
                <a:ea typeface="Average"/>
                <a:cs typeface="Average"/>
                <a:sym typeface="Average"/>
              </a:rPr>
              <a:t>(</a:t>
            </a:r>
            <a:r>
              <a:rPr lang="en" sz="2133" dirty="0">
                <a:solidFill>
                  <a:srgbClr val="FF0000"/>
                </a:solidFill>
                <a:latin typeface="Average"/>
                <a:ea typeface="Average"/>
                <a:cs typeface="Average"/>
                <a:sym typeface="Average"/>
              </a:rPr>
              <a:t>QI</a:t>
            </a:r>
            <a:r>
              <a:rPr lang="en" sz="2133" dirty="0">
                <a:solidFill>
                  <a:schemeClr val="accent3"/>
                </a:solidFill>
                <a:latin typeface="Average"/>
                <a:ea typeface="Average"/>
                <a:cs typeface="Average"/>
                <a:sym typeface="Average"/>
              </a:rPr>
              <a:t>), space-time </a:t>
            </a:r>
            <a:r>
              <a:rPr lang="en" sz="2133" dirty="0" err="1">
                <a:solidFill>
                  <a:schemeClr val="accent3"/>
                </a:solidFill>
                <a:latin typeface="Average"/>
                <a:ea typeface="Average"/>
                <a:cs typeface="Average"/>
                <a:sym typeface="Average"/>
              </a:rPr>
              <a:t>quantisation</a:t>
            </a:r>
            <a:r>
              <a:rPr lang="en" sz="2133" dirty="0">
                <a:solidFill>
                  <a:schemeClr val="accent3"/>
                </a:solidFill>
                <a:latin typeface="Average"/>
                <a:ea typeface="Average"/>
                <a:cs typeface="Average"/>
                <a:sym typeface="Average"/>
              </a:rPr>
              <a:t>, dark matter </a:t>
            </a:r>
            <a:endParaRPr sz="2133" dirty="0">
              <a:solidFill>
                <a:schemeClr val="accent3"/>
              </a:solidFill>
              <a:latin typeface="Average"/>
              <a:ea typeface="Average"/>
              <a:cs typeface="Average"/>
              <a:sym typeface="Average"/>
            </a:endParaRPr>
          </a:p>
          <a:p>
            <a:pPr marL="609585" indent="-440256">
              <a:buClr>
                <a:schemeClr val="accent3"/>
              </a:buClr>
              <a:buSzPts val="1600"/>
              <a:buFont typeface="Average"/>
              <a:buChar char="●"/>
            </a:pPr>
            <a:r>
              <a:rPr lang="en" sz="2133" dirty="0">
                <a:solidFill>
                  <a:srgbClr val="FF0000"/>
                </a:solidFill>
                <a:latin typeface="Average"/>
                <a:ea typeface="Average"/>
                <a:cs typeface="Average"/>
                <a:sym typeface="Average"/>
              </a:rPr>
              <a:t>Quantum Technologies for Neutrino Mass </a:t>
            </a:r>
            <a:r>
              <a:rPr lang="en" sz="2133" dirty="0">
                <a:solidFill>
                  <a:schemeClr val="accent3"/>
                </a:solidFill>
                <a:latin typeface="Average"/>
                <a:ea typeface="Average"/>
                <a:cs typeface="Average"/>
                <a:sym typeface="Average"/>
              </a:rPr>
              <a:t>(</a:t>
            </a:r>
            <a:r>
              <a:rPr lang="en" sz="2133" dirty="0">
                <a:solidFill>
                  <a:srgbClr val="FF0000"/>
                </a:solidFill>
                <a:latin typeface="Average"/>
                <a:ea typeface="Average"/>
                <a:cs typeface="Average"/>
                <a:sym typeface="Average"/>
              </a:rPr>
              <a:t>QTNM</a:t>
            </a:r>
            <a:r>
              <a:rPr lang="en" sz="2133" dirty="0">
                <a:solidFill>
                  <a:schemeClr val="accent3"/>
                </a:solidFill>
                <a:latin typeface="Average"/>
                <a:ea typeface="Average"/>
                <a:cs typeface="Average"/>
                <a:sym typeface="Average"/>
              </a:rPr>
              <a:t>), measure absolute neutrino mass </a:t>
            </a:r>
            <a:endParaRPr sz="2133" dirty="0">
              <a:solidFill>
                <a:schemeClr val="accent3"/>
              </a:solidFill>
              <a:latin typeface="Average"/>
              <a:ea typeface="Average"/>
              <a:cs typeface="Average"/>
              <a:sym typeface="Average"/>
            </a:endParaRPr>
          </a:p>
          <a:p>
            <a:pPr marL="609585" indent="-440256">
              <a:buClr>
                <a:schemeClr val="accent3"/>
              </a:buClr>
              <a:buSzPts val="1600"/>
              <a:buFont typeface="Average"/>
              <a:buChar char="●"/>
            </a:pPr>
            <a:r>
              <a:rPr lang="en" sz="2133" dirty="0">
                <a:solidFill>
                  <a:srgbClr val="FF0000"/>
                </a:solidFill>
                <a:latin typeface="Average"/>
                <a:ea typeface="Average"/>
                <a:cs typeface="Average"/>
                <a:sym typeface="Average"/>
              </a:rPr>
              <a:t>Quantum Sensors for the Hidden Sector </a:t>
            </a:r>
            <a:r>
              <a:rPr lang="en" sz="2133" dirty="0">
                <a:solidFill>
                  <a:schemeClr val="accent3"/>
                </a:solidFill>
                <a:latin typeface="Average"/>
                <a:ea typeface="Average"/>
                <a:cs typeface="Average"/>
                <a:sym typeface="Average"/>
              </a:rPr>
              <a:t>(</a:t>
            </a:r>
            <a:r>
              <a:rPr lang="en" sz="2133" dirty="0">
                <a:solidFill>
                  <a:srgbClr val="FF0000"/>
                </a:solidFill>
                <a:latin typeface="Average"/>
                <a:ea typeface="Average"/>
                <a:cs typeface="Average"/>
                <a:sym typeface="Average"/>
              </a:rPr>
              <a:t>QSHS</a:t>
            </a:r>
            <a:r>
              <a:rPr lang="en" sz="2133" dirty="0">
                <a:solidFill>
                  <a:schemeClr val="accent3"/>
                </a:solidFill>
                <a:latin typeface="Average"/>
                <a:ea typeface="Average"/>
                <a:cs typeface="Average"/>
                <a:sym typeface="Average"/>
              </a:rPr>
              <a:t>), wave-like dark matter, axions </a:t>
            </a:r>
            <a:endParaRPr sz="2133" dirty="0">
              <a:solidFill>
                <a:schemeClr val="accent3"/>
              </a:solidFill>
              <a:latin typeface="Average"/>
              <a:ea typeface="Average"/>
              <a:cs typeface="Average"/>
              <a:sym typeface="Average"/>
            </a:endParaRPr>
          </a:p>
          <a:p>
            <a:pPr marL="609585" indent="-440256">
              <a:buClr>
                <a:schemeClr val="accent3"/>
              </a:buClr>
              <a:buSzPts val="1600"/>
              <a:buFont typeface="Average"/>
              <a:buChar char="●"/>
            </a:pPr>
            <a:r>
              <a:rPr lang="en" sz="2133" dirty="0">
                <a:solidFill>
                  <a:srgbClr val="FF0000"/>
                </a:solidFill>
                <a:latin typeface="Average"/>
                <a:ea typeface="Average"/>
                <a:cs typeface="Average"/>
                <a:sym typeface="Average"/>
              </a:rPr>
              <a:t>Quantum Simulations for Fundamental Physics </a:t>
            </a:r>
            <a:r>
              <a:rPr lang="en" sz="2133" dirty="0">
                <a:solidFill>
                  <a:schemeClr val="accent3"/>
                </a:solidFill>
                <a:latin typeface="Average"/>
                <a:ea typeface="Average"/>
                <a:cs typeface="Average"/>
                <a:sym typeface="Average"/>
              </a:rPr>
              <a:t>(</a:t>
            </a:r>
            <a:r>
              <a:rPr lang="en" sz="2133" dirty="0" err="1">
                <a:solidFill>
                  <a:srgbClr val="FF0000"/>
                </a:solidFill>
                <a:latin typeface="Average"/>
                <a:ea typeface="Average"/>
                <a:cs typeface="Average"/>
                <a:sym typeface="Average"/>
              </a:rPr>
              <a:t>QSimFP</a:t>
            </a:r>
            <a:r>
              <a:rPr lang="en" sz="2133" dirty="0">
                <a:solidFill>
                  <a:schemeClr val="accent3"/>
                </a:solidFill>
                <a:latin typeface="Average"/>
                <a:ea typeface="Average"/>
                <a:cs typeface="Average"/>
                <a:sym typeface="Average"/>
              </a:rPr>
              <a:t>), early universe and dark matter</a:t>
            </a:r>
            <a:endParaRPr sz="2133" dirty="0">
              <a:solidFill>
                <a:schemeClr val="accent3"/>
              </a:solidFill>
              <a:latin typeface="Average"/>
              <a:ea typeface="Average"/>
              <a:cs typeface="Average"/>
              <a:sym typeface="Average"/>
            </a:endParaRPr>
          </a:p>
          <a:p>
            <a:pPr marL="609585" indent="-440256">
              <a:buClr>
                <a:schemeClr val="accent3"/>
              </a:buClr>
              <a:buSzPts val="1600"/>
              <a:buFont typeface="Average"/>
              <a:buChar char="●"/>
            </a:pPr>
            <a:r>
              <a:rPr lang="en" sz="2133" dirty="0">
                <a:solidFill>
                  <a:srgbClr val="FF0000"/>
                </a:solidFill>
                <a:latin typeface="Average"/>
                <a:ea typeface="Average"/>
                <a:cs typeface="Average"/>
                <a:sym typeface="Average"/>
              </a:rPr>
              <a:t>Quantum Sensors Network</a:t>
            </a:r>
            <a:r>
              <a:rPr lang="en" sz="2133" dirty="0">
                <a:solidFill>
                  <a:schemeClr val="accent3"/>
                </a:solidFill>
                <a:latin typeface="Average"/>
                <a:ea typeface="Average"/>
                <a:cs typeface="Average"/>
                <a:sym typeface="Average"/>
              </a:rPr>
              <a:t> (</a:t>
            </a:r>
            <a:r>
              <a:rPr lang="en" sz="2133" dirty="0">
                <a:solidFill>
                  <a:srgbClr val="FF0000"/>
                </a:solidFill>
                <a:latin typeface="Average"/>
                <a:ea typeface="Average"/>
                <a:cs typeface="Average"/>
                <a:sym typeface="Average"/>
              </a:rPr>
              <a:t>QSNET</a:t>
            </a:r>
            <a:r>
              <a:rPr lang="en" sz="2133" dirty="0">
                <a:solidFill>
                  <a:schemeClr val="accent3"/>
                </a:solidFill>
                <a:latin typeface="Average"/>
                <a:ea typeface="Average"/>
                <a:cs typeface="Average"/>
                <a:sym typeface="Average"/>
              </a:rPr>
              <a:t>), variations of fundamental constants </a:t>
            </a:r>
            <a:endParaRPr sz="2133" dirty="0">
              <a:solidFill>
                <a:schemeClr val="accent3"/>
              </a:solidFill>
              <a:latin typeface="Average"/>
              <a:ea typeface="Average"/>
              <a:cs typeface="Average"/>
              <a:sym typeface="Average"/>
            </a:endParaRPr>
          </a:p>
          <a:p>
            <a:pPr marL="609585" indent="-440256">
              <a:buClr>
                <a:schemeClr val="accent3"/>
              </a:buClr>
              <a:buSzPts val="1600"/>
              <a:buFont typeface="Average"/>
              <a:buChar char="●"/>
            </a:pPr>
            <a:r>
              <a:rPr lang="en" sz="2133" dirty="0">
                <a:solidFill>
                  <a:srgbClr val="FF0000"/>
                </a:solidFill>
                <a:latin typeface="Average"/>
                <a:ea typeface="Average"/>
                <a:cs typeface="Average"/>
                <a:sym typeface="Average"/>
              </a:rPr>
              <a:t>QUEST-DMC</a:t>
            </a:r>
            <a:r>
              <a:rPr lang="en" sz="2133" dirty="0">
                <a:solidFill>
                  <a:schemeClr val="accent3"/>
                </a:solidFill>
                <a:latin typeface="Average"/>
                <a:ea typeface="Average"/>
                <a:cs typeface="Average"/>
                <a:sym typeface="Average"/>
              </a:rPr>
              <a:t>, superfluid technologies for dark matter and cosmology. </a:t>
            </a:r>
            <a:endParaRPr sz="2133" dirty="0">
              <a:solidFill>
                <a:schemeClr val="accent3"/>
              </a:solidFill>
              <a:latin typeface="Average"/>
              <a:ea typeface="Average"/>
              <a:cs typeface="Average"/>
              <a:sym typeface="Average"/>
            </a:endParaRPr>
          </a:p>
        </p:txBody>
      </p:sp>
      <p:sp>
        <p:nvSpPr>
          <p:cNvPr id="102" name="Google Shape;102;p17"/>
          <p:cNvSpPr txBox="1">
            <a:spLocks noGrp="1"/>
          </p:cNvSpPr>
          <p:nvPr>
            <p:ph type="sldNum" idx="12"/>
          </p:nvPr>
        </p:nvSpPr>
        <p:spPr>
          <a:xfrm>
            <a:off x="11320333" y="6241345"/>
            <a:ext cx="731600" cy="524800"/>
          </a:xfrm>
          <a:prstGeom prst="rect">
            <a:avLst/>
          </a:prstGeom>
        </p:spPr>
        <p:txBody>
          <a:bodyPr spcFirstLastPara="1" vert="horz" wrap="square" lIns="121900" tIns="121900" rIns="121900" bIns="121900" rtlCol="0" anchor="ctr" anchorCtr="0">
            <a:normAutofit/>
          </a:bodyPr>
          <a:lstStyle/>
          <a:p>
            <a:fld id="{00000000-1234-1234-1234-123412341234}" type="slidenum">
              <a:rPr lang="en"/>
              <a:pPr/>
              <a:t>7</a:t>
            </a:fld>
            <a:endParaRPr/>
          </a:p>
        </p:txBody>
      </p:sp>
      <p:sp>
        <p:nvSpPr>
          <p:cNvPr id="3" name="Date Placeholder 2">
            <a:extLst>
              <a:ext uri="{FF2B5EF4-FFF2-40B4-BE49-F238E27FC236}">
                <a16:creationId xmlns:a16="http://schemas.microsoft.com/office/drawing/2014/main" id="{7DAD2523-349E-6EBA-480A-DAAEB71A46C4}"/>
              </a:ext>
            </a:extLst>
          </p:cNvPr>
          <p:cNvSpPr>
            <a:spLocks noGrp="1"/>
          </p:cNvSpPr>
          <p:nvPr>
            <p:ph type="dt" sz="half" idx="10"/>
          </p:nvPr>
        </p:nvSpPr>
        <p:spPr/>
        <p:txBody>
          <a:bodyPr/>
          <a:lstStyle/>
          <a:p>
            <a:r>
              <a:rPr lang="en-GB"/>
              <a:t>13-Jun-2025</a:t>
            </a:r>
          </a:p>
        </p:txBody>
      </p:sp>
      <p:sp>
        <p:nvSpPr>
          <p:cNvPr id="4" name="Footer Placeholder 3">
            <a:extLst>
              <a:ext uri="{FF2B5EF4-FFF2-40B4-BE49-F238E27FC236}">
                <a16:creationId xmlns:a16="http://schemas.microsoft.com/office/drawing/2014/main" id="{B1BC12F6-528B-2AAB-3013-581C274EA728}"/>
              </a:ext>
            </a:extLst>
          </p:cNvPr>
          <p:cNvSpPr>
            <a:spLocks noGrp="1"/>
          </p:cNvSpPr>
          <p:nvPr>
            <p:ph type="ftr" sz="quarter" idx="11"/>
          </p:nvPr>
        </p:nvSpPr>
        <p:spPr/>
        <p:txBody>
          <a:bodyPr/>
          <a:lstStyle/>
          <a:p>
            <a:r>
              <a:rPr lang="en-GB"/>
              <a:t>Ruben Saakyan (UCL), QTFP.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E4677E3-4F34-0263-7A48-3C92C9EFDD1E}"/>
              </a:ext>
            </a:extLst>
          </p:cNvPr>
          <p:cNvSpPr>
            <a:spLocks noGrp="1"/>
          </p:cNvSpPr>
          <p:nvPr>
            <p:ph type="sldNum" sz="quarter" idx="12"/>
          </p:nvPr>
        </p:nvSpPr>
        <p:spPr/>
        <p:txBody>
          <a:bodyPr/>
          <a:lstStyle/>
          <a:p>
            <a:fld id="{4C0069D2-F66F-1644-8D4D-AE95EE0B75EA}" type="slidenum">
              <a:rPr lang="en-GB" smtClean="0"/>
              <a:t>8</a:t>
            </a:fld>
            <a:endParaRPr lang="en-GB"/>
          </a:p>
        </p:txBody>
      </p:sp>
      <p:sp>
        <p:nvSpPr>
          <p:cNvPr id="4" name="TextBox 3">
            <a:extLst>
              <a:ext uri="{FF2B5EF4-FFF2-40B4-BE49-F238E27FC236}">
                <a16:creationId xmlns:a16="http://schemas.microsoft.com/office/drawing/2014/main" id="{BF05AC46-306F-0495-A4F4-0B313EE5A4D3}"/>
              </a:ext>
            </a:extLst>
          </p:cNvPr>
          <p:cNvSpPr txBox="1"/>
          <p:nvPr/>
        </p:nvSpPr>
        <p:spPr>
          <a:xfrm>
            <a:off x="97452" y="553355"/>
            <a:ext cx="5036695" cy="6115737"/>
          </a:xfrm>
          <a:prstGeom prst="rect">
            <a:avLst/>
          </a:prstGeom>
          <a:noFill/>
        </p:spPr>
        <p:txBody>
          <a:bodyPr wrap="square">
            <a:normAutofit/>
          </a:bodyPr>
          <a:lstStyle/>
          <a:p>
            <a:pPr algn="l">
              <a:buFont typeface="Arial" panose="020B0604020202020204" pitchFamily="34" charset="0"/>
              <a:buChar char="•"/>
            </a:pPr>
            <a:r>
              <a:rPr lang="en-GB" sz="1200" b="1" i="0" dirty="0">
                <a:solidFill>
                  <a:srgbClr val="505050"/>
                </a:solidFill>
                <a:effectLst/>
                <a:latin typeface="Roboto" panose="020F0502020204030204" pitchFamily="34" charset="0"/>
              </a:rPr>
              <a:t>Quantum sensing for antimatter gravity</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UCL</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D. Cassidy</a:t>
            </a:r>
          </a:p>
          <a:p>
            <a:pPr algn="l">
              <a:buFont typeface="Arial" panose="020B0604020202020204" pitchFamily="34" charset="0"/>
              <a:buChar char="•"/>
            </a:pPr>
            <a:r>
              <a:rPr lang="en-GB" sz="1200" b="1" i="0" dirty="0" err="1">
                <a:solidFill>
                  <a:srgbClr val="505050"/>
                </a:solidFill>
                <a:effectLst/>
                <a:latin typeface="Roboto" panose="020F0502020204030204" pitchFamily="34" charset="0"/>
              </a:rPr>
              <a:t>MeVQE</a:t>
            </a:r>
            <a:r>
              <a:rPr lang="en-GB" sz="1200" b="1" i="0" dirty="0">
                <a:solidFill>
                  <a:srgbClr val="505050"/>
                </a:solidFill>
                <a:effectLst/>
                <a:latin typeface="Roboto" panose="020F0502020204030204" pitchFamily="34" charset="0"/>
              </a:rPr>
              <a:t>: A world-leading centre for MeV scale entanglement physics</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University of York</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D. Watts</a:t>
            </a:r>
          </a:p>
          <a:p>
            <a:pPr algn="l">
              <a:buFont typeface="Arial" panose="020B0604020202020204" pitchFamily="34" charset="0"/>
              <a:buChar char="•"/>
            </a:pPr>
            <a:r>
              <a:rPr lang="en-GB" sz="1200" b="1" i="0" dirty="0">
                <a:solidFill>
                  <a:srgbClr val="505050"/>
                </a:solidFill>
                <a:effectLst/>
                <a:latin typeface="Roboto" panose="020F0502020204030204" pitchFamily="34" charset="0"/>
              </a:rPr>
              <a:t>Development of levitated quantum optomechanical sensors for dark matter detection</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UCL</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P. Barker</a:t>
            </a:r>
          </a:p>
          <a:p>
            <a:pPr algn="l">
              <a:buFont typeface="Arial" panose="020B0604020202020204" pitchFamily="34" charset="0"/>
              <a:buChar char="•"/>
            </a:pPr>
            <a:r>
              <a:rPr lang="en-GB" sz="1200" b="1" i="0" dirty="0">
                <a:solidFill>
                  <a:srgbClr val="505050"/>
                </a:solidFill>
                <a:effectLst/>
                <a:latin typeface="Roboto" panose="020F0502020204030204" pitchFamily="34" charset="0"/>
              </a:rPr>
              <a:t>Simulating high energy physics with quantum photonics</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University of Bristol</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A. Laing</a:t>
            </a:r>
          </a:p>
          <a:p>
            <a:pPr algn="l">
              <a:buFont typeface="Arial" panose="020B0604020202020204" pitchFamily="34" charset="0"/>
              <a:buChar char="•"/>
            </a:pPr>
            <a:r>
              <a:rPr lang="en-GB" sz="1200" b="1" i="0" dirty="0" err="1">
                <a:solidFill>
                  <a:srgbClr val="505050"/>
                </a:solidFill>
                <a:effectLst/>
                <a:latin typeface="Roboto" panose="020F0502020204030204" pitchFamily="34" charset="0"/>
              </a:rPr>
              <a:t>ParaPara</a:t>
            </a:r>
            <a:r>
              <a:rPr lang="en-GB" sz="1200" b="1" i="0" dirty="0">
                <a:solidFill>
                  <a:srgbClr val="505050"/>
                </a:solidFill>
                <a:effectLst/>
                <a:latin typeface="Roboto" panose="020F0502020204030204" pitchFamily="34" charset="0"/>
              </a:rPr>
              <a:t>: A quantum parametric amplifier using quantum paraelectricity</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Institutions: Lancaster University, UCL</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E. Laird, E. Romans</a:t>
            </a:r>
          </a:p>
          <a:p>
            <a:pPr algn="l">
              <a:buFont typeface="Arial" panose="020B0604020202020204" pitchFamily="34" charset="0"/>
              <a:buChar char="•"/>
            </a:pPr>
            <a:r>
              <a:rPr lang="en-GB" sz="1200" b="1" i="0" dirty="0">
                <a:solidFill>
                  <a:srgbClr val="505050"/>
                </a:solidFill>
                <a:effectLst/>
                <a:latin typeface="Roboto" panose="020F0502020204030204" pitchFamily="34" charset="0"/>
              </a:rPr>
              <a:t>Quantum computing for nuclear physics</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University of Surrey</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P. Stevenson</a:t>
            </a:r>
          </a:p>
          <a:p>
            <a:pPr algn="l">
              <a:buFont typeface="Arial" panose="020B0604020202020204" pitchFamily="34" charset="0"/>
              <a:buChar char="•"/>
            </a:pPr>
            <a:r>
              <a:rPr lang="en-GB" sz="1200" b="1" i="0" dirty="0">
                <a:solidFill>
                  <a:srgbClr val="505050"/>
                </a:solidFill>
                <a:effectLst/>
                <a:latin typeface="Roboto" panose="020F0502020204030204" pitchFamily="34" charset="0"/>
              </a:rPr>
              <a:t>Supercooled cosmological simulator</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Newcastle University</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T. </a:t>
            </a:r>
            <a:r>
              <a:rPr lang="en-GB" sz="1200" b="0" i="0" dirty="0" err="1">
                <a:solidFill>
                  <a:srgbClr val="505050"/>
                </a:solidFill>
                <a:effectLst/>
                <a:latin typeface="Roboto" panose="020F0502020204030204" pitchFamily="34" charset="0"/>
              </a:rPr>
              <a:t>Billam</a:t>
            </a:r>
            <a:endParaRPr lang="en-GB" sz="1200" b="0" i="0" dirty="0">
              <a:solidFill>
                <a:srgbClr val="505050"/>
              </a:solidFill>
              <a:effectLst/>
              <a:latin typeface="Roboto" panose="020F0502020204030204" pitchFamily="34" charset="0"/>
            </a:endParaRPr>
          </a:p>
          <a:p>
            <a:pPr algn="l">
              <a:buFont typeface="Arial" panose="020B0604020202020204" pitchFamily="34" charset="0"/>
              <a:buChar char="•"/>
            </a:pPr>
            <a:r>
              <a:rPr lang="en-GB" sz="1200" b="1" i="0" dirty="0">
                <a:solidFill>
                  <a:srgbClr val="505050"/>
                </a:solidFill>
                <a:effectLst/>
                <a:latin typeface="Roboto" panose="020F0502020204030204" pitchFamily="34" charset="0"/>
              </a:rPr>
              <a:t>Testing theories of dark energy using atom interferometry</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Institutions: Imperial College London, The University of Nottingham</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E. Hinds, E. Copeland</a:t>
            </a:r>
          </a:p>
          <a:p>
            <a:pPr algn="l">
              <a:buFont typeface="Arial" panose="020B0604020202020204" pitchFamily="34" charset="0"/>
              <a:buChar char="•"/>
            </a:pPr>
            <a:r>
              <a:rPr lang="en-GB" sz="1200" b="1" i="0" dirty="0">
                <a:solidFill>
                  <a:srgbClr val="505050"/>
                </a:solidFill>
                <a:effectLst/>
                <a:latin typeface="Roboto" panose="020F0502020204030204" pitchFamily="34" charset="0"/>
              </a:rPr>
              <a:t>Differential atom interferometry and velocity selection using the clock transition of strontium atoms for AION</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Institutions: Imperial College London, University of Oxford, STFC laboratories, University of Birmingham, University of Cambridge</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O. </a:t>
            </a:r>
            <a:r>
              <a:rPr lang="en-GB" sz="1200" b="0" i="0" dirty="0" err="1">
                <a:solidFill>
                  <a:srgbClr val="505050"/>
                </a:solidFill>
                <a:effectLst/>
                <a:latin typeface="Roboto" panose="020F0502020204030204" pitchFamily="34" charset="0"/>
              </a:rPr>
              <a:t>Buchmueller</a:t>
            </a:r>
            <a:r>
              <a:rPr lang="en-GB" sz="1200" b="0" i="0" dirty="0">
                <a:solidFill>
                  <a:srgbClr val="505050"/>
                </a:solidFill>
                <a:effectLst/>
                <a:latin typeface="Roboto" panose="020F0502020204030204" pitchFamily="34" charset="0"/>
              </a:rPr>
              <a:t>, C. Foot, P. Majewski, M. </a:t>
            </a:r>
            <a:r>
              <a:rPr lang="en-GB" sz="1200" b="0" i="0" dirty="0" err="1">
                <a:solidFill>
                  <a:srgbClr val="505050"/>
                </a:solidFill>
                <a:effectLst/>
                <a:latin typeface="Roboto" panose="020F0502020204030204" pitchFamily="34" charset="0"/>
              </a:rPr>
              <a:t>Holynski</a:t>
            </a:r>
            <a:r>
              <a:rPr lang="en-GB" sz="1200" b="0" i="0" dirty="0">
                <a:solidFill>
                  <a:srgbClr val="505050"/>
                </a:solidFill>
                <a:effectLst/>
                <a:latin typeface="Roboto" panose="020F0502020204030204" pitchFamily="34" charset="0"/>
              </a:rPr>
              <a:t>, U. Schneider</a:t>
            </a:r>
          </a:p>
        </p:txBody>
      </p:sp>
      <p:sp>
        <p:nvSpPr>
          <p:cNvPr id="5" name="TextBox 4">
            <a:extLst>
              <a:ext uri="{FF2B5EF4-FFF2-40B4-BE49-F238E27FC236}">
                <a16:creationId xmlns:a16="http://schemas.microsoft.com/office/drawing/2014/main" id="{A705130B-697D-C127-F8E6-FF3ED974BFB9}"/>
              </a:ext>
            </a:extLst>
          </p:cNvPr>
          <p:cNvSpPr txBox="1"/>
          <p:nvPr/>
        </p:nvSpPr>
        <p:spPr>
          <a:xfrm>
            <a:off x="6850199" y="686571"/>
            <a:ext cx="5036695" cy="6325849"/>
          </a:xfrm>
          <a:prstGeom prst="rect">
            <a:avLst/>
          </a:prstGeom>
          <a:noFill/>
        </p:spPr>
        <p:txBody>
          <a:bodyPr wrap="square">
            <a:normAutofit/>
          </a:bodyPr>
          <a:lstStyle/>
          <a:p>
            <a:pPr algn="l">
              <a:buFont typeface="Arial" panose="020B0604020202020204" pitchFamily="34" charset="0"/>
              <a:buChar char="•"/>
            </a:pPr>
            <a:r>
              <a:rPr lang="en-GB" sz="1200" b="1" i="0" dirty="0">
                <a:solidFill>
                  <a:srgbClr val="505050"/>
                </a:solidFill>
                <a:effectLst/>
                <a:latin typeface="Roboto" panose="020F0502020204030204" pitchFamily="34" charset="0"/>
              </a:rPr>
              <a:t>Penrose processes in an analogue black hole formed in hybrid light-matter (polariton) superfluid</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The University of Sheffield</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D. </a:t>
            </a:r>
            <a:r>
              <a:rPr lang="en-GB" sz="1200" b="0" i="0" dirty="0" err="1">
                <a:solidFill>
                  <a:srgbClr val="505050"/>
                </a:solidFill>
                <a:effectLst/>
                <a:latin typeface="Roboto" panose="020F0502020204030204" pitchFamily="34" charset="0"/>
              </a:rPr>
              <a:t>Krizhanovskii</a:t>
            </a:r>
            <a:endParaRPr lang="en-GB" sz="1200" b="0" i="0" dirty="0">
              <a:solidFill>
                <a:srgbClr val="505050"/>
              </a:solidFill>
              <a:effectLst/>
              <a:latin typeface="Roboto" panose="020F0502020204030204" pitchFamily="34" charset="0"/>
            </a:endParaRPr>
          </a:p>
          <a:p>
            <a:pPr algn="l">
              <a:buFont typeface="Arial" panose="020B0604020202020204" pitchFamily="34" charset="0"/>
              <a:buChar char="•"/>
            </a:pPr>
            <a:r>
              <a:rPr lang="en-GB" sz="1200" b="1" i="0" dirty="0">
                <a:solidFill>
                  <a:srgbClr val="505050"/>
                </a:solidFill>
                <a:effectLst/>
                <a:latin typeface="Roboto" panose="020F0502020204030204" pitchFamily="34" charset="0"/>
              </a:rPr>
              <a:t>Synthesising quantum states of sound and listening to what they tell us about the universe</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Imperial College London</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M. Vanner</a:t>
            </a:r>
          </a:p>
          <a:p>
            <a:pPr algn="l">
              <a:buFont typeface="Arial" panose="020B0604020202020204" pitchFamily="34" charset="0"/>
              <a:buChar char="•"/>
            </a:pPr>
            <a:r>
              <a:rPr lang="en-GB" sz="1200" b="1" i="0" dirty="0">
                <a:solidFill>
                  <a:srgbClr val="505050"/>
                </a:solidFill>
                <a:effectLst/>
                <a:latin typeface="Roboto" panose="020F0502020204030204" pitchFamily="34" charset="0"/>
              </a:rPr>
              <a:t>Quantum simulation algorithms for quantum chromodynamics</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University of Cambridge</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S. </a:t>
            </a:r>
            <a:r>
              <a:rPr lang="en-GB" sz="1200" b="0" i="0" dirty="0" err="1">
                <a:solidFill>
                  <a:srgbClr val="505050"/>
                </a:solidFill>
                <a:effectLst/>
                <a:latin typeface="Roboto" panose="020F0502020204030204" pitchFamily="34" charset="0"/>
              </a:rPr>
              <a:t>Strelchuk</a:t>
            </a:r>
            <a:endParaRPr lang="en-GB" sz="1200" b="0" i="0" dirty="0">
              <a:solidFill>
                <a:srgbClr val="505050"/>
              </a:solidFill>
              <a:effectLst/>
              <a:latin typeface="Roboto" panose="020F0502020204030204" pitchFamily="34" charset="0"/>
            </a:endParaRPr>
          </a:p>
          <a:p>
            <a:pPr algn="l">
              <a:buFont typeface="Arial" panose="020B0604020202020204" pitchFamily="34" charset="0"/>
              <a:buChar char="•"/>
            </a:pPr>
            <a:r>
              <a:rPr lang="en-GB" sz="1200" b="1" i="0" dirty="0">
                <a:solidFill>
                  <a:srgbClr val="505050"/>
                </a:solidFill>
                <a:effectLst/>
                <a:latin typeface="Roboto" panose="020F0502020204030204" pitchFamily="34" charset="0"/>
              </a:rPr>
              <a:t>Accelerating the development of novel clocks for measuring varying fundamental constants</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Institutions: University of Birmingham, Imperial College London</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G. </a:t>
            </a:r>
            <a:r>
              <a:rPr lang="en-GB" sz="1200" b="0" i="0" dirty="0" err="1">
                <a:solidFill>
                  <a:srgbClr val="505050"/>
                </a:solidFill>
                <a:effectLst/>
                <a:latin typeface="Roboto" panose="020F0502020204030204" pitchFamily="34" charset="0"/>
              </a:rPr>
              <a:t>Barontini</a:t>
            </a:r>
            <a:r>
              <a:rPr lang="en-GB" sz="1200" b="0" i="0" dirty="0">
                <a:solidFill>
                  <a:srgbClr val="505050"/>
                </a:solidFill>
                <a:effectLst/>
                <a:latin typeface="Roboto" panose="020F0502020204030204" pitchFamily="34" charset="0"/>
              </a:rPr>
              <a:t>, M. </a:t>
            </a:r>
            <a:r>
              <a:rPr lang="en-GB" sz="1200" b="0" i="0" dirty="0" err="1">
                <a:solidFill>
                  <a:srgbClr val="505050"/>
                </a:solidFill>
                <a:effectLst/>
                <a:latin typeface="Roboto" panose="020F0502020204030204" pitchFamily="34" charset="0"/>
              </a:rPr>
              <a:t>Tarbutt</a:t>
            </a:r>
            <a:endParaRPr lang="en-GB" sz="1200" b="0" i="0" dirty="0">
              <a:solidFill>
                <a:srgbClr val="505050"/>
              </a:solidFill>
              <a:effectLst/>
              <a:latin typeface="Roboto" panose="020F0502020204030204" pitchFamily="34" charset="0"/>
            </a:endParaRPr>
          </a:p>
          <a:p>
            <a:pPr algn="l">
              <a:buFont typeface="Arial" panose="020B0604020202020204" pitchFamily="34" charset="0"/>
              <a:buChar char="•"/>
            </a:pPr>
            <a:r>
              <a:rPr lang="en-GB" sz="1200" b="1" i="0" dirty="0">
                <a:solidFill>
                  <a:srgbClr val="505050"/>
                </a:solidFill>
                <a:effectLst/>
                <a:latin typeface="Roboto" panose="020F0502020204030204" pitchFamily="34" charset="0"/>
              </a:rPr>
              <a:t>A quantum jump sensor for dark matter detection</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Imperial College London</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J. Devlin</a:t>
            </a:r>
          </a:p>
          <a:p>
            <a:pPr algn="l">
              <a:buFont typeface="Arial" panose="020B0604020202020204" pitchFamily="34" charset="0"/>
              <a:buChar char="•"/>
            </a:pPr>
            <a:r>
              <a:rPr lang="en-GB" sz="1200" b="1" i="0" dirty="0">
                <a:solidFill>
                  <a:srgbClr val="505050"/>
                </a:solidFill>
                <a:effectLst/>
                <a:latin typeface="Roboto" panose="020F0502020204030204" pitchFamily="34" charset="0"/>
              </a:rPr>
              <a:t>Increasing the science reach for quantum enhanced interferometry</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Institutions: Cardiff University, University of Strathclyde, University of Birmingham, University of Warwick, University of Glasgow</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H. Grote, S. Reid, D. Martynov, A. Datta, R. Hadfield</a:t>
            </a:r>
          </a:p>
          <a:p>
            <a:pPr algn="l">
              <a:buFont typeface="Arial" panose="020B0604020202020204" pitchFamily="34" charset="0"/>
              <a:buChar char="•"/>
            </a:pPr>
            <a:r>
              <a:rPr lang="en-GB" sz="1200" b="1" i="0" dirty="0">
                <a:solidFill>
                  <a:srgbClr val="505050"/>
                </a:solidFill>
                <a:effectLst/>
                <a:latin typeface="Roboto" panose="020F0502020204030204" pitchFamily="34" charset="0"/>
              </a:rPr>
              <a:t>Trapped electron for neutrino mass measurement</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 University of Sussex</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J. V. Galiana</a:t>
            </a:r>
          </a:p>
          <a:p>
            <a:pPr algn="l">
              <a:buFont typeface="Arial" panose="020B0604020202020204" pitchFamily="34" charset="0"/>
              <a:buChar char="•"/>
            </a:pPr>
            <a:r>
              <a:rPr lang="en-GB" sz="1200" b="1" i="0" dirty="0">
                <a:solidFill>
                  <a:srgbClr val="505050"/>
                </a:solidFill>
                <a:effectLst/>
                <a:latin typeface="Roboto" panose="020F0502020204030204" pitchFamily="34" charset="0"/>
              </a:rPr>
              <a:t>Levitated Quantum Diamonds</a:t>
            </a:r>
            <a:br>
              <a:rPr lang="en-GB" sz="1200" b="1"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Institutions: University of Warwick, UCL</a:t>
            </a:r>
            <a:br>
              <a:rPr lang="en-GB" sz="1200" b="0" i="0" dirty="0">
                <a:solidFill>
                  <a:srgbClr val="505050"/>
                </a:solidFill>
                <a:effectLst/>
                <a:latin typeface="Roboto" panose="020F0502020204030204" pitchFamily="34" charset="0"/>
              </a:rPr>
            </a:br>
            <a:r>
              <a:rPr lang="en-GB" sz="1200" b="0" i="0" dirty="0">
                <a:solidFill>
                  <a:srgbClr val="505050"/>
                </a:solidFill>
                <a:effectLst/>
                <a:latin typeface="Roboto" panose="020F0502020204030204" pitchFamily="34" charset="0"/>
              </a:rPr>
              <a:t>Principal investigator: G. Morley, S. Bose</a:t>
            </a:r>
          </a:p>
        </p:txBody>
      </p:sp>
      <p:sp>
        <p:nvSpPr>
          <p:cNvPr id="8" name="TextBox 7">
            <a:extLst>
              <a:ext uri="{FF2B5EF4-FFF2-40B4-BE49-F238E27FC236}">
                <a16:creationId xmlns:a16="http://schemas.microsoft.com/office/drawing/2014/main" id="{2349E35B-B424-0F3E-6BB1-9B314CC3EFA3}"/>
              </a:ext>
            </a:extLst>
          </p:cNvPr>
          <p:cNvSpPr txBox="1"/>
          <p:nvPr/>
        </p:nvSpPr>
        <p:spPr>
          <a:xfrm>
            <a:off x="1496291" y="136525"/>
            <a:ext cx="8158067" cy="400110"/>
          </a:xfrm>
          <a:prstGeom prst="rect">
            <a:avLst/>
          </a:prstGeom>
          <a:noFill/>
        </p:spPr>
        <p:txBody>
          <a:bodyPr wrap="none" rtlCol="0">
            <a:spAutoFit/>
          </a:bodyPr>
          <a:lstStyle/>
          <a:p>
            <a:r>
              <a:rPr lang="en-GB" sz="2000" b="1">
                <a:solidFill>
                  <a:schemeClr val="accent2"/>
                </a:solidFill>
              </a:rPr>
              <a:t>Diverse programme with 17 smaller projects funded by QTFP in 2022  </a:t>
            </a:r>
            <a:endParaRPr lang="en-GB" sz="2000" b="1" dirty="0">
              <a:solidFill>
                <a:schemeClr val="accent2"/>
              </a:solidFill>
            </a:endParaRPr>
          </a:p>
        </p:txBody>
      </p:sp>
      <p:sp>
        <p:nvSpPr>
          <p:cNvPr id="25" name="Date Placeholder 24">
            <a:extLst>
              <a:ext uri="{FF2B5EF4-FFF2-40B4-BE49-F238E27FC236}">
                <a16:creationId xmlns:a16="http://schemas.microsoft.com/office/drawing/2014/main" id="{40FB6D17-2700-3996-55A3-0DE38B12C4E7}"/>
              </a:ext>
            </a:extLst>
          </p:cNvPr>
          <p:cNvSpPr>
            <a:spLocks noGrp="1"/>
          </p:cNvSpPr>
          <p:nvPr>
            <p:ph type="dt" sz="half" idx="10"/>
          </p:nvPr>
        </p:nvSpPr>
        <p:spPr/>
        <p:txBody>
          <a:bodyPr/>
          <a:lstStyle/>
          <a:p>
            <a:r>
              <a:rPr lang="en-GB"/>
              <a:t>13-Jun-2025</a:t>
            </a:r>
          </a:p>
        </p:txBody>
      </p:sp>
      <p:sp>
        <p:nvSpPr>
          <p:cNvPr id="26" name="Footer Placeholder 25">
            <a:extLst>
              <a:ext uri="{FF2B5EF4-FFF2-40B4-BE49-F238E27FC236}">
                <a16:creationId xmlns:a16="http://schemas.microsoft.com/office/drawing/2014/main" id="{898C58E1-4E3B-33E3-0F91-2B6C8E475F88}"/>
              </a:ext>
            </a:extLst>
          </p:cNvPr>
          <p:cNvSpPr>
            <a:spLocks noGrp="1"/>
          </p:cNvSpPr>
          <p:nvPr>
            <p:ph type="ftr" sz="quarter" idx="11"/>
          </p:nvPr>
        </p:nvSpPr>
        <p:spPr/>
        <p:txBody>
          <a:bodyPr/>
          <a:lstStyle/>
          <a:p>
            <a:r>
              <a:rPr lang="en-GB"/>
              <a:t>Ruben Saakyan (UCL), QTFP. </a:t>
            </a:r>
          </a:p>
        </p:txBody>
      </p:sp>
    </p:spTree>
    <p:extLst>
      <p:ext uri="{BB962C8B-B14F-4D97-AF65-F5344CB8AC3E}">
        <p14:creationId xmlns:p14="http://schemas.microsoft.com/office/powerpoint/2010/main" val="3364914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D8FAA-5DD7-278E-5DBE-754AB4E49D42}"/>
              </a:ext>
            </a:extLst>
          </p:cNvPr>
          <p:cNvSpPr>
            <a:spLocks noGrp="1"/>
          </p:cNvSpPr>
          <p:nvPr>
            <p:ph type="sldNum" sz="quarter" idx="12"/>
          </p:nvPr>
        </p:nvSpPr>
        <p:spPr/>
        <p:txBody>
          <a:bodyPr/>
          <a:lstStyle/>
          <a:p>
            <a:fld id="{4C0069D2-F66F-1644-8D4D-AE95EE0B75EA}" type="slidenum">
              <a:rPr lang="en-GB" smtClean="0"/>
              <a:t>9</a:t>
            </a:fld>
            <a:endParaRPr lang="en-GB"/>
          </a:p>
        </p:txBody>
      </p:sp>
      <p:pic>
        <p:nvPicPr>
          <p:cNvPr id="3" name="Picture 2">
            <a:extLst>
              <a:ext uri="{FF2B5EF4-FFF2-40B4-BE49-F238E27FC236}">
                <a16:creationId xmlns:a16="http://schemas.microsoft.com/office/drawing/2014/main" id="{14C48A30-8522-73A1-9E13-66AE6AFDADD1}"/>
              </a:ext>
            </a:extLst>
          </p:cNvPr>
          <p:cNvPicPr>
            <a:picLocks noChangeAspect="1"/>
          </p:cNvPicPr>
          <p:nvPr/>
        </p:nvPicPr>
        <p:blipFill>
          <a:blip r:embed="rId3"/>
          <a:stretch>
            <a:fillRect/>
          </a:stretch>
        </p:blipFill>
        <p:spPr>
          <a:xfrm>
            <a:off x="0" y="0"/>
            <a:ext cx="1991014" cy="1073052"/>
          </a:xfrm>
          <a:prstGeom prst="rect">
            <a:avLst/>
          </a:prstGeom>
        </p:spPr>
      </p:pic>
      <p:sp>
        <p:nvSpPr>
          <p:cNvPr id="5" name="TextBox 4">
            <a:extLst>
              <a:ext uri="{FF2B5EF4-FFF2-40B4-BE49-F238E27FC236}">
                <a16:creationId xmlns:a16="http://schemas.microsoft.com/office/drawing/2014/main" id="{21352AAE-69A4-28A1-BE33-CC896169D9B0}"/>
              </a:ext>
            </a:extLst>
          </p:cNvPr>
          <p:cNvSpPr txBox="1"/>
          <p:nvPr/>
        </p:nvSpPr>
        <p:spPr>
          <a:xfrm>
            <a:off x="2283922" y="244138"/>
            <a:ext cx="8880071" cy="584775"/>
          </a:xfrm>
          <a:prstGeom prst="rect">
            <a:avLst/>
          </a:prstGeom>
          <a:noFill/>
        </p:spPr>
        <p:txBody>
          <a:bodyPr wrap="square">
            <a:spAutoFit/>
          </a:bodyPr>
          <a:lstStyle/>
          <a:p>
            <a:r>
              <a:rPr lang="en-GB" sz="3200" b="1" dirty="0">
                <a:solidFill>
                  <a:schemeClr val="accent2"/>
                </a:solidFill>
                <a:latin typeface="Euclid" panose="02020503060505020303" pitchFamily="18" charset="77"/>
              </a:rPr>
              <a:t>A</a:t>
            </a:r>
            <a:r>
              <a:rPr lang="en-GB" sz="3200" dirty="0">
                <a:solidFill>
                  <a:srgbClr val="41464D"/>
                </a:solidFill>
                <a:effectLst/>
                <a:latin typeface="Euclid" panose="02020503060505020303" pitchFamily="18" charset="77"/>
              </a:rPr>
              <a:t>tom </a:t>
            </a:r>
            <a:r>
              <a:rPr lang="en-GB" sz="3200" b="1" dirty="0">
                <a:solidFill>
                  <a:schemeClr val="accent2"/>
                </a:solidFill>
                <a:latin typeface="Euclid" panose="02020503060505020303" pitchFamily="18" charset="77"/>
              </a:rPr>
              <a:t>I</a:t>
            </a:r>
            <a:r>
              <a:rPr lang="en-GB" sz="3200" dirty="0">
                <a:solidFill>
                  <a:srgbClr val="41464D"/>
                </a:solidFill>
                <a:effectLst/>
                <a:latin typeface="Euclid" panose="02020503060505020303" pitchFamily="18" charset="77"/>
              </a:rPr>
              <a:t>nterferometer </a:t>
            </a:r>
            <a:r>
              <a:rPr lang="en-GB" sz="3200" b="1" dirty="0">
                <a:solidFill>
                  <a:schemeClr val="accent2"/>
                </a:solidFill>
                <a:latin typeface="Euclid" panose="02020503060505020303" pitchFamily="18" charset="77"/>
              </a:rPr>
              <a:t>O</a:t>
            </a:r>
            <a:r>
              <a:rPr lang="en-GB" sz="3200" dirty="0">
                <a:solidFill>
                  <a:srgbClr val="41464D"/>
                </a:solidFill>
                <a:effectLst/>
                <a:latin typeface="Euclid" panose="02020503060505020303" pitchFamily="18" charset="77"/>
              </a:rPr>
              <a:t>bservatory and </a:t>
            </a:r>
            <a:r>
              <a:rPr lang="en-GB" sz="3200" b="1" dirty="0">
                <a:solidFill>
                  <a:schemeClr val="accent2"/>
                </a:solidFill>
                <a:effectLst/>
                <a:latin typeface="Euclid" panose="02020503060505020303" pitchFamily="18" charset="77"/>
              </a:rPr>
              <a:t>N</a:t>
            </a:r>
            <a:r>
              <a:rPr lang="en-GB" sz="3200" dirty="0">
                <a:solidFill>
                  <a:srgbClr val="41464D"/>
                </a:solidFill>
                <a:effectLst/>
                <a:latin typeface="Euclid" panose="02020503060505020303" pitchFamily="18" charset="77"/>
              </a:rPr>
              <a:t>etwork</a:t>
            </a:r>
          </a:p>
        </p:txBody>
      </p:sp>
      <p:pic>
        <p:nvPicPr>
          <p:cNvPr id="6" name="Picture 5">
            <a:extLst>
              <a:ext uri="{FF2B5EF4-FFF2-40B4-BE49-F238E27FC236}">
                <a16:creationId xmlns:a16="http://schemas.microsoft.com/office/drawing/2014/main" id="{CE5824CD-4D9C-ED98-A68E-43C32C378560}"/>
              </a:ext>
            </a:extLst>
          </p:cNvPr>
          <p:cNvPicPr>
            <a:picLocks noChangeAspect="1"/>
          </p:cNvPicPr>
          <p:nvPr/>
        </p:nvPicPr>
        <p:blipFill>
          <a:blip r:embed="rId4"/>
          <a:stretch>
            <a:fillRect/>
          </a:stretch>
        </p:blipFill>
        <p:spPr>
          <a:xfrm>
            <a:off x="5549400" y="996222"/>
            <a:ext cx="6407727" cy="2167857"/>
          </a:xfrm>
          <a:prstGeom prst="rect">
            <a:avLst/>
          </a:prstGeom>
        </p:spPr>
      </p:pic>
      <p:sp>
        <p:nvSpPr>
          <p:cNvPr id="7" name="TextBox 6">
            <a:extLst>
              <a:ext uri="{FF2B5EF4-FFF2-40B4-BE49-F238E27FC236}">
                <a16:creationId xmlns:a16="http://schemas.microsoft.com/office/drawing/2014/main" id="{618EFB9D-E799-E11C-9ADF-DA5FF3D260C9}"/>
              </a:ext>
            </a:extLst>
          </p:cNvPr>
          <p:cNvSpPr txBox="1"/>
          <p:nvPr/>
        </p:nvSpPr>
        <p:spPr>
          <a:xfrm>
            <a:off x="103613" y="1288447"/>
            <a:ext cx="5191594" cy="1169551"/>
          </a:xfrm>
          <a:prstGeom prst="rect">
            <a:avLst/>
          </a:prstGeom>
          <a:noFill/>
        </p:spPr>
        <p:txBody>
          <a:bodyPr wrap="square" rtlCol="0">
            <a:spAutoFit/>
          </a:bodyPr>
          <a:lstStyle/>
          <a:p>
            <a:r>
              <a:rPr lang="en-US" sz="1400" b="1" dirty="0">
                <a:latin typeface="Euclid" panose="02020503060505020303" pitchFamily="18" charset="77"/>
              </a:rPr>
              <a:t>Primary objectives:</a:t>
            </a:r>
          </a:p>
          <a:p>
            <a:pPr marL="285750" indent="-285750">
              <a:buFont typeface="Arial" panose="020B0604020202020204" pitchFamily="34" charset="0"/>
              <a:buChar char="•"/>
            </a:pPr>
            <a:r>
              <a:rPr lang="en-US" sz="1400" dirty="0">
                <a:latin typeface="Euclid" panose="02020503060505020303" pitchFamily="18" charset="77"/>
              </a:rPr>
              <a:t>Develop atom interferometry network to probe fundamental physics with staged baseline scaling over decades</a:t>
            </a:r>
          </a:p>
          <a:p>
            <a:pPr marL="285750" indent="-285750">
              <a:buFont typeface="Arial" panose="020B0604020202020204" pitchFamily="34" charset="0"/>
              <a:buChar char="•"/>
            </a:pPr>
            <a:r>
              <a:rPr lang="en-US" sz="1400" dirty="0">
                <a:latin typeface="Euclid" panose="02020503060505020303" pitchFamily="18" charset="77"/>
              </a:rPr>
              <a:t>Build supporting R&amp;D infrastructure and highly-trained scientists and engineers </a:t>
            </a:r>
          </a:p>
        </p:txBody>
      </p:sp>
      <p:sp>
        <p:nvSpPr>
          <p:cNvPr id="15" name="TextBox 14">
            <a:extLst>
              <a:ext uri="{FF2B5EF4-FFF2-40B4-BE49-F238E27FC236}">
                <a16:creationId xmlns:a16="http://schemas.microsoft.com/office/drawing/2014/main" id="{7F641A3E-E904-DC19-721B-DFEC1EE5DA2A}"/>
              </a:ext>
            </a:extLst>
          </p:cNvPr>
          <p:cNvSpPr txBox="1"/>
          <p:nvPr/>
        </p:nvSpPr>
        <p:spPr>
          <a:xfrm>
            <a:off x="10226973" y="3805"/>
            <a:ext cx="1730154" cy="276999"/>
          </a:xfrm>
          <a:prstGeom prst="rect">
            <a:avLst/>
          </a:prstGeom>
          <a:noFill/>
        </p:spPr>
        <p:txBody>
          <a:bodyPr wrap="none" rtlCol="0">
            <a:spAutoFit/>
          </a:bodyPr>
          <a:lstStyle/>
          <a:p>
            <a:r>
              <a:rPr lang="en-GB" sz="1200" i="1" dirty="0">
                <a:latin typeface="Euclid" panose="02020503060505020303" pitchFamily="18" charset="77"/>
              </a:rPr>
              <a:t>Credit: O. </a:t>
            </a:r>
            <a:r>
              <a:rPr lang="en-GB" sz="1200" i="1" dirty="0" err="1">
                <a:latin typeface="Euclid" panose="02020503060505020303" pitchFamily="18" charset="77"/>
              </a:rPr>
              <a:t>Buchmuller</a:t>
            </a:r>
            <a:r>
              <a:rPr lang="en-GB" sz="1200" i="1" dirty="0">
                <a:latin typeface="Euclid" panose="02020503060505020303" pitchFamily="18" charset="77"/>
              </a:rPr>
              <a:t> </a:t>
            </a:r>
          </a:p>
        </p:txBody>
      </p:sp>
      <p:sp>
        <p:nvSpPr>
          <p:cNvPr id="16" name="Date Placeholder 15">
            <a:extLst>
              <a:ext uri="{FF2B5EF4-FFF2-40B4-BE49-F238E27FC236}">
                <a16:creationId xmlns:a16="http://schemas.microsoft.com/office/drawing/2014/main" id="{29465E79-2640-8A3C-996B-7339D9809429}"/>
              </a:ext>
            </a:extLst>
          </p:cNvPr>
          <p:cNvSpPr>
            <a:spLocks noGrp="1"/>
          </p:cNvSpPr>
          <p:nvPr>
            <p:ph type="dt" sz="half" idx="10"/>
          </p:nvPr>
        </p:nvSpPr>
        <p:spPr/>
        <p:txBody>
          <a:bodyPr/>
          <a:lstStyle/>
          <a:p>
            <a:r>
              <a:rPr lang="en-GB"/>
              <a:t>13-Jun-2025</a:t>
            </a:r>
          </a:p>
        </p:txBody>
      </p:sp>
      <p:sp>
        <p:nvSpPr>
          <p:cNvPr id="17" name="Footer Placeholder 16">
            <a:extLst>
              <a:ext uri="{FF2B5EF4-FFF2-40B4-BE49-F238E27FC236}">
                <a16:creationId xmlns:a16="http://schemas.microsoft.com/office/drawing/2014/main" id="{6B90D0BB-D282-87A0-6493-C6E365618922}"/>
              </a:ext>
            </a:extLst>
          </p:cNvPr>
          <p:cNvSpPr>
            <a:spLocks noGrp="1"/>
          </p:cNvSpPr>
          <p:nvPr>
            <p:ph type="ftr" sz="quarter" idx="11"/>
          </p:nvPr>
        </p:nvSpPr>
        <p:spPr/>
        <p:txBody>
          <a:bodyPr/>
          <a:lstStyle/>
          <a:p>
            <a:r>
              <a:rPr lang="en-GB"/>
              <a:t>Ruben Saakyan (UCL), QTFP. </a:t>
            </a:r>
          </a:p>
        </p:txBody>
      </p:sp>
      <p:pic>
        <p:nvPicPr>
          <p:cNvPr id="4" name="Picture 3">
            <a:extLst>
              <a:ext uri="{FF2B5EF4-FFF2-40B4-BE49-F238E27FC236}">
                <a16:creationId xmlns:a16="http://schemas.microsoft.com/office/drawing/2014/main" id="{4D8B2B9F-FF21-BD5C-5CBD-71138FFD4120}"/>
              </a:ext>
            </a:extLst>
          </p:cNvPr>
          <p:cNvPicPr>
            <a:picLocks noChangeAspect="1"/>
          </p:cNvPicPr>
          <p:nvPr/>
        </p:nvPicPr>
        <p:blipFill>
          <a:blip r:embed="rId5"/>
          <a:stretch>
            <a:fillRect/>
          </a:stretch>
        </p:blipFill>
        <p:spPr>
          <a:xfrm>
            <a:off x="406848" y="2772156"/>
            <a:ext cx="3631752" cy="1849904"/>
          </a:xfrm>
          <a:prstGeom prst="rect">
            <a:avLst/>
          </a:prstGeom>
        </p:spPr>
      </p:pic>
      <p:pic>
        <p:nvPicPr>
          <p:cNvPr id="8" name="Picture 7">
            <a:extLst>
              <a:ext uri="{FF2B5EF4-FFF2-40B4-BE49-F238E27FC236}">
                <a16:creationId xmlns:a16="http://schemas.microsoft.com/office/drawing/2014/main" id="{D65D7623-49F2-819B-C021-EF9DE441575C}"/>
              </a:ext>
            </a:extLst>
          </p:cNvPr>
          <p:cNvPicPr>
            <a:picLocks noChangeAspect="1"/>
          </p:cNvPicPr>
          <p:nvPr/>
        </p:nvPicPr>
        <p:blipFill>
          <a:blip r:embed="rId6"/>
          <a:stretch>
            <a:fillRect/>
          </a:stretch>
        </p:blipFill>
        <p:spPr>
          <a:xfrm>
            <a:off x="406848" y="4701948"/>
            <a:ext cx="3716114" cy="1642585"/>
          </a:xfrm>
          <a:prstGeom prst="rect">
            <a:avLst/>
          </a:prstGeom>
        </p:spPr>
      </p:pic>
      <p:sp>
        <p:nvSpPr>
          <p:cNvPr id="9" name="TextBox 8">
            <a:extLst>
              <a:ext uri="{FF2B5EF4-FFF2-40B4-BE49-F238E27FC236}">
                <a16:creationId xmlns:a16="http://schemas.microsoft.com/office/drawing/2014/main" id="{DAA8DD3E-6053-25A0-5487-DBCB08E285A3}"/>
              </a:ext>
            </a:extLst>
          </p:cNvPr>
          <p:cNvSpPr txBox="1"/>
          <p:nvPr/>
        </p:nvSpPr>
        <p:spPr>
          <a:xfrm>
            <a:off x="4637050" y="3976198"/>
            <a:ext cx="6455000" cy="1815882"/>
          </a:xfrm>
          <a:prstGeom prst="rect">
            <a:avLst/>
          </a:prstGeom>
          <a:noFill/>
          <a:ln w="28575">
            <a:noFill/>
          </a:ln>
        </p:spPr>
        <p:txBody>
          <a:bodyPr wrap="square" rtlCol="0">
            <a:spAutoFit/>
          </a:bodyPr>
          <a:lstStyle/>
          <a:p>
            <a:pPr marL="342900" indent="-342900">
              <a:buFont typeface="Arial" panose="020B0604020202020204" pitchFamily="34" charset="0"/>
              <a:buChar char="•"/>
            </a:pPr>
            <a:r>
              <a:rPr lang="en-US" sz="1600" dirty="0">
                <a:latin typeface="Euclid" panose="02020503060505020303" pitchFamily="18" charset="77"/>
              </a:rPr>
              <a:t>First demonstration of gradiometer measurement on the </a:t>
            </a:r>
            <a:r>
              <a:rPr lang="en-US" sz="1600" baseline="30000" dirty="0">
                <a:latin typeface="Euclid" panose="02020503060505020303" pitchFamily="18" charset="77"/>
              </a:rPr>
              <a:t>87</a:t>
            </a:r>
            <a:r>
              <a:rPr lang="en-US" sz="1600" dirty="0">
                <a:latin typeface="Euclid" panose="02020503060505020303" pitchFamily="18" charset="77"/>
              </a:rPr>
              <a:t>Sr clock transition (key to scaling baseline!)</a:t>
            </a:r>
          </a:p>
          <a:p>
            <a:pPr marL="342900" indent="-342900">
              <a:buFont typeface="Arial" panose="020B0604020202020204" pitchFamily="34" charset="0"/>
              <a:buChar char="•"/>
            </a:pPr>
            <a:r>
              <a:rPr lang="en-US" sz="1600" dirty="0">
                <a:latin typeface="Euclid" panose="02020503060505020303" pitchFamily="18" charset="77"/>
              </a:rPr>
              <a:t>Tabletop demonstrator: differential measurement between two spatially-separated atom clouds</a:t>
            </a:r>
          </a:p>
          <a:p>
            <a:pPr marL="342900" indent="-342900">
              <a:buFont typeface="Arial" panose="020B0604020202020204" pitchFamily="34" charset="0"/>
              <a:buChar char="•"/>
            </a:pPr>
            <a:r>
              <a:rPr lang="en-US" sz="1600" dirty="0">
                <a:latin typeface="Euclid" panose="02020503060505020303" pitchFamily="18" charset="77"/>
              </a:rPr>
              <a:t>Demonstrated cancellation of laser phase noise</a:t>
            </a:r>
          </a:p>
          <a:p>
            <a:pPr marL="342900" indent="-342900">
              <a:buFont typeface="Arial" panose="020B0604020202020204" pitchFamily="34" charset="0"/>
              <a:buChar char="•"/>
            </a:pPr>
            <a:r>
              <a:rPr lang="en-US" sz="1600" dirty="0">
                <a:latin typeface="Euclid" panose="02020503060505020303" pitchFamily="18" charset="77"/>
              </a:rPr>
              <a:t>Crucial proof-of-principle of mechanism for detection of gravitational waves and other physics goals</a:t>
            </a:r>
          </a:p>
        </p:txBody>
      </p:sp>
      <p:sp>
        <p:nvSpPr>
          <p:cNvPr id="14" name="TextBox 13">
            <a:extLst>
              <a:ext uri="{FF2B5EF4-FFF2-40B4-BE49-F238E27FC236}">
                <a16:creationId xmlns:a16="http://schemas.microsoft.com/office/drawing/2014/main" id="{1C646C20-B2B6-B579-BA7D-681DBDE8180C}"/>
              </a:ext>
            </a:extLst>
          </p:cNvPr>
          <p:cNvSpPr txBox="1"/>
          <p:nvPr/>
        </p:nvSpPr>
        <p:spPr>
          <a:xfrm>
            <a:off x="4637050" y="3465056"/>
            <a:ext cx="6096000" cy="369332"/>
          </a:xfrm>
          <a:prstGeom prst="rect">
            <a:avLst/>
          </a:prstGeom>
          <a:noFill/>
        </p:spPr>
        <p:txBody>
          <a:bodyPr wrap="square">
            <a:spAutoFit/>
          </a:bodyPr>
          <a:lstStyle/>
          <a:p>
            <a:r>
              <a:rPr lang="en-US" sz="1800" b="1" dirty="0">
                <a:solidFill>
                  <a:schemeClr val="accent2"/>
                </a:solidFill>
                <a:latin typeface="Euclid" panose="02020503060505020303" pitchFamily="18" charset="77"/>
              </a:rPr>
              <a:t>Research highlight</a:t>
            </a:r>
            <a:endParaRPr lang="en-GB" dirty="0"/>
          </a:p>
        </p:txBody>
      </p:sp>
      <p:sp>
        <p:nvSpPr>
          <p:cNvPr id="18" name="TextBox 17">
            <a:extLst>
              <a:ext uri="{FF2B5EF4-FFF2-40B4-BE49-F238E27FC236}">
                <a16:creationId xmlns:a16="http://schemas.microsoft.com/office/drawing/2014/main" id="{919CA09C-2914-D243-1995-3E891EE7F9F8}"/>
              </a:ext>
            </a:extLst>
          </p:cNvPr>
          <p:cNvSpPr txBox="1"/>
          <p:nvPr/>
        </p:nvSpPr>
        <p:spPr>
          <a:xfrm>
            <a:off x="4637050" y="5959389"/>
            <a:ext cx="8713686" cy="523220"/>
          </a:xfrm>
          <a:prstGeom prst="rect">
            <a:avLst/>
          </a:prstGeom>
          <a:noFill/>
          <a:ln w="28575">
            <a:noFill/>
          </a:ln>
        </p:spPr>
        <p:txBody>
          <a:bodyPr wrap="square" rtlCol="0">
            <a:spAutoFit/>
          </a:bodyPr>
          <a:lstStyle/>
          <a:p>
            <a:r>
              <a:rPr lang="en-US" sz="1400" i="1" dirty="0">
                <a:latin typeface="Euclid" panose="02020503060505020303" pitchFamily="18" charset="77"/>
              </a:rPr>
              <a:t>Manuscript accepted for peer-review by Nature [</a:t>
            </a:r>
            <a:r>
              <a:rPr lang="en-GB" sz="1400" i="1" dirty="0">
                <a:latin typeface="Euclid" panose="02020503060505020303" pitchFamily="18" charset="77"/>
                <a:hlinkClick r:id="rId7"/>
              </a:rPr>
              <a:t>arXiv:2504.09158 (2025)</a:t>
            </a:r>
            <a:r>
              <a:rPr lang="en-GB" sz="1400" i="1" dirty="0">
                <a:latin typeface="Euclid" panose="02020503060505020303" pitchFamily="18" charset="77"/>
              </a:rPr>
              <a:t>]</a:t>
            </a:r>
          </a:p>
          <a:p>
            <a:endParaRPr lang="en-US" sz="1400" i="1" dirty="0">
              <a:latin typeface="Euclid" panose="02020503060505020303" pitchFamily="18" charset="77"/>
            </a:endParaRPr>
          </a:p>
        </p:txBody>
      </p:sp>
      <p:sp>
        <p:nvSpPr>
          <p:cNvPr id="11" name="TextBox 10">
            <a:extLst>
              <a:ext uri="{FF2B5EF4-FFF2-40B4-BE49-F238E27FC236}">
                <a16:creationId xmlns:a16="http://schemas.microsoft.com/office/drawing/2014/main" id="{1F8D49B8-C9AD-F73A-5D1A-86FA78EEFE7E}"/>
              </a:ext>
            </a:extLst>
          </p:cNvPr>
          <p:cNvSpPr txBox="1"/>
          <p:nvPr/>
        </p:nvSpPr>
        <p:spPr>
          <a:xfrm>
            <a:off x="7926247" y="3154085"/>
            <a:ext cx="3172856" cy="338554"/>
          </a:xfrm>
          <a:prstGeom prst="rect">
            <a:avLst/>
          </a:prstGeom>
          <a:noFill/>
        </p:spPr>
        <p:txBody>
          <a:bodyPr wrap="none" rtlCol="0">
            <a:spAutoFit/>
          </a:bodyPr>
          <a:lstStyle/>
          <a:p>
            <a:r>
              <a:rPr lang="en-GB" sz="1600" dirty="0">
                <a:solidFill>
                  <a:schemeClr val="accent2">
                    <a:lumMod val="50000"/>
                  </a:schemeClr>
                </a:solidFill>
                <a:latin typeface="Euclid" panose="02020503060505020303" pitchFamily="18" charset="77"/>
              </a:rPr>
              <a:t>Partnership with MAGIS (USA) </a:t>
            </a:r>
          </a:p>
        </p:txBody>
      </p:sp>
    </p:spTree>
    <p:extLst>
      <p:ext uri="{BB962C8B-B14F-4D97-AF65-F5344CB8AC3E}">
        <p14:creationId xmlns:p14="http://schemas.microsoft.com/office/powerpoint/2010/main" val="297772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themeOverride>
</file>

<file path=docProps/app.xml><?xml version="1.0" encoding="utf-8"?>
<Properties xmlns="http://schemas.openxmlformats.org/officeDocument/2006/extended-properties" xmlns:vt="http://schemas.openxmlformats.org/officeDocument/2006/docPropsVTypes">
  <Template/>
  <TotalTime>19653</TotalTime>
  <Words>2922</Words>
  <Application>Microsoft Macintosh PowerPoint</Application>
  <PresentationFormat>Widescreen</PresentationFormat>
  <Paragraphs>366</Paragraphs>
  <Slides>26</Slides>
  <Notes>12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Aptos</vt:lpstr>
      <vt:lpstr>Aptos Display</vt:lpstr>
      <vt:lpstr>Arial</vt:lpstr>
      <vt:lpstr>Average</vt:lpstr>
      <vt:lpstr>Cambria Math</vt:lpstr>
      <vt:lpstr>Cavolini</vt:lpstr>
      <vt:lpstr>Euclid</vt:lpstr>
      <vt:lpstr>Roboto</vt:lpstr>
      <vt:lpstr>Wingdings</vt:lpstr>
      <vt:lpstr>Office Theme</vt:lpstr>
      <vt:lpstr>Quantum Technologies for Particle and Astro-Particle Physics</vt:lpstr>
      <vt:lpstr>PowerPoint Presentation</vt:lpstr>
      <vt:lpstr>PowerPoint Presentation</vt:lpstr>
      <vt:lpstr>When technologies become “quantum”  (personal view) </vt:lpstr>
      <vt:lpstr>PowerPoint Presentation</vt:lpstr>
      <vt:lpstr>PowerPoint Presentation</vt:lpstr>
      <vt:lpstr>QTFP 7 Large  Consortia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Concluding Remarks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Saakyan, Ruben</dc:creator>
  <cp:lastModifiedBy>Saakyan, Ruben</cp:lastModifiedBy>
  <cp:revision>51</cp:revision>
  <dcterms:created xsi:type="dcterms:W3CDTF">2025-05-25T09:00:45Z</dcterms:created>
  <dcterms:modified xsi:type="dcterms:W3CDTF">2025-06-13T08:40:18Z</dcterms:modified>
</cp:coreProperties>
</file>