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53"/>
  </p:notesMasterIdLst>
  <p:sldIdLst>
    <p:sldId id="256" r:id="rId2"/>
    <p:sldId id="417" r:id="rId3"/>
    <p:sldId id="418" r:id="rId4"/>
    <p:sldId id="420" r:id="rId5"/>
    <p:sldId id="496" r:id="rId6"/>
    <p:sldId id="1019" r:id="rId7"/>
    <p:sldId id="1011" r:id="rId8"/>
    <p:sldId id="1010" r:id="rId9"/>
    <p:sldId id="421" r:id="rId10"/>
    <p:sldId id="427" r:id="rId11"/>
    <p:sldId id="491" r:id="rId12"/>
    <p:sldId id="1021" r:id="rId13"/>
    <p:sldId id="485" r:id="rId14"/>
    <p:sldId id="430" r:id="rId15"/>
    <p:sldId id="499" r:id="rId16"/>
    <p:sldId id="992" r:id="rId17"/>
    <p:sldId id="486" r:id="rId18"/>
    <p:sldId id="472" r:id="rId19"/>
    <p:sldId id="579" r:id="rId20"/>
    <p:sldId id="993" r:id="rId21"/>
    <p:sldId id="989" r:id="rId22"/>
    <p:sldId id="463" r:id="rId23"/>
    <p:sldId id="994" r:id="rId24"/>
    <p:sldId id="996" r:id="rId25"/>
    <p:sldId id="997" r:id="rId26"/>
    <p:sldId id="1014" r:id="rId27"/>
    <p:sldId id="1005" r:id="rId28"/>
    <p:sldId id="1004" r:id="rId29"/>
    <p:sldId id="991" r:id="rId30"/>
    <p:sldId id="479" r:id="rId31"/>
    <p:sldId id="449" r:id="rId32"/>
    <p:sldId id="1015" r:id="rId33"/>
    <p:sldId id="448" r:id="rId34"/>
    <p:sldId id="1016" r:id="rId35"/>
    <p:sldId id="368" r:id="rId36"/>
    <p:sldId id="272" r:id="rId37"/>
    <p:sldId id="1009" r:id="rId38"/>
    <p:sldId id="495" r:id="rId39"/>
    <p:sldId id="1020" r:id="rId40"/>
    <p:sldId id="429" r:id="rId41"/>
    <p:sldId id="487" r:id="rId42"/>
    <p:sldId id="490" r:id="rId43"/>
    <p:sldId id="958" r:id="rId44"/>
    <p:sldId id="995" r:id="rId45"/>
    <p:sldId id="919" r:id="rId46"/>
    <p:sldId id="735" r:id="rId47"/>
    <p:sldId id="1013" r:id="rId48"/>
    <p:sldId id="500" r:id="rId49"/>
    <p:sldId id="1018" r:id="rId50"/>
    <p:sldId id="1017" r:id="rId51"/>
    <p:sldId id="1006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96FF"/>
    <a:srgbClr val="FF9300"/>
    <a:srgbClr val="0054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90"/>
    <p:restoredTop sz="94658"/>
  </p:normalViewPr>
  <p:slideViewPr>
    <p:cSldViewPr snapToGrid="0">
      <p:cViewPr varScale="1">
        <p:scale>
          <a:sx n="100" d="100"/>
          <a:sy n="100" d="100"/>
        </p:scale>
        <p:origin x="17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6E02B5-5F7C-BA4C-844C-26C4D1DA581D}" type="doc">
      <dgm:prSet loTypeId="urn:microsoft.com/office/officeart/2005/8/layout/chevron1" loCatId="" qsTypeId="urn:microsoft.com/office/officeart/2005/8/quickstyle/simple1" qsCatId="simple" csTypeId="urn:microsoft.com/office/officeart/2005/8/colors/colorful5" csCatId="colorful" phldr="1"/>
      <dgm:spPr/>
    </dgm:pt>
    <dgm:pt modelId="{5825DE35-B9C0-9844-800A-B05CFBA9FDEE}">
      <dgm:prSet phldrT="[Text]"/>
      <dgm:spPr/>
      <dgm:t>
        <a:bodyPr/>
        <a:lstStyle/>
        <a:p>
          <a:r>
            <a:rPr lang="en-US" dirty="0"/>
            <a:t>Past</a:t>
          </a:r>
          <a:br>
            <a:rPr lang="en-US" dirty="0"/>
          </a:br>
          <a:r>
            <a:rPr lang="en-US" dirty="0"/>
            <a:t>~2000-2015</a:t>
          </a:r>
        </a:p>
      </dgm:t>
    </dgm:pt>
    <dgm:pt modelId="{B0341803-75EF-0441-BE44-F1F2DD91C1D0}" type="parTrans" cxnId="{3CB96C2B-20F4-2641-8112-902076F315FF}">
      <dgm:prSet/>
      <dgm:spPr/>
      <dgm:t>
        <a:bodyPr/>
        <a:lstStyle/>
        <a:p>
          <a:endParaRPr lang="en-US"/>
        </a:p>
      </dgm:t>
    </dgm:pt>
    <dgm:pt modelId="{EEAFBFA8-FBAA-4D41-97A3-3AF4081C844F}" type="sibTrans" cxnId="{3CB96C2B-20F4-2641-8112-902076F315FF}">
      <dgm:prSet/>
      <dgm:spPr/>
      <dgm:t>
        <a:bodyPr/>
        <a:lstStyle/>
        <a:p>
          <a:endParaRPr lang="en-US"/>
        </a:p>
      </dgm:t>
    </dgm:pt>
    <dgm:pt modelId="{470E93FC-A03D-0147-8028-6BE339E21041}">
      <dgm:prSet phldrT="[Text]"/>
      <dgm:spPr/>
      <dgm:t>
        <a:bodyPr/>
        <a:lstStyle/>
        <a:p>
          <a:r>
            <a:rPr lang="en-US" dirty="0"/>
            <a:t>Present</a:t>
          </a:r>
          <a:br>
            <a:rPr lang="en-US" dirty="0"/>
          </a:br>
          <a:r>
            <a:rPr lang="en-US" dirty="0"/>
            <a:t>2015-2025</a:t>
          </a:r>
        </a:p>
      </dgm:t>
    </dgm:pt>
    <dgm:pt modelId="{C06EA735-044D-0942-84AD-A22478F434BE}" type="parTrans" cxnId="{D4C59BD8-4616-6346-9C75-3C5451DC47B3}">
      <dgm:prSet/>
      <dgm:spPr/>
      <dgm:t>
        <a:bodyPr/>
        <a:lstStyle/>
        <a:p>
          <a:endParaRPr lang="en-US"/>
        </a:p>
      </dgm:t>
    </dgm:pt>
    <dgm:pt modelId="{E2FC3837-EA6F-464B-96DF-DD065522FB7C}" type="sibTrans" cxnId="{D4C59BD8-4616-6346-9C75-3C5451DC47B3}">
      <dgm:prSet/>
      <dgm:spPr/>
      <dgm:t>
        <a:bodyPr/>
        <a:lstStyle/>
        <a:p>
          <a:endParaRPr lang="en-US"/>
        </a:p>
      </dgm:t>
    </dgm:pt>
    <dgm:pt modelId="{2D6932F0-2DB5-E448-AB37-31EC7BF130CE}">
      <dgm:prSet phldrT="[Text]"/>
      <dgm:spPr/>
      <dgm:t>
        <a:bodyPr/>
        <a:lstStyle/>
        <a:p>
          <a:r>
            <a:rPr lang="en-US" dirty="0"/>
            <a:t>Future</a:t>
          </a:r>
          <a:br>
            <a:rPr lang="en-US" dirty="0"/>
          </a:br>
          <a:r>
            <a:rPr lang="en-US" dirty="0"/>
            <a:t>2030+</a:t>
          </a:r>
        </a:p>
      </dgm:t>
    </dgm:pt>
    <dgm:pt modelId="{93E33E7B-94A2-E14D-A9CC-4682C31A9633}" type="parTrans" cxnId="{798E32C2-83A6-3D42-B2CA-387BD2BD9A9B}">
      <dgm:prSet/>
      <dgm:spPr/>
      <dgm:t>
        <a:bodyPr/>
        <a:lstStyle/>
        <a:p>
          <a:endParaRPr lang="en-US"/>
        </a:p>
      </dgm:t>
    </dgm:pt>
    <dgm:pt modelId="{ACBC1414-64AD-9E44-9AFF-05A8954C8FBD}" type="sibTrans" cxnId="{798E32C2-83A6-3D42-B2CA-387BD2BD9A9B}">
      <dgm:prSet/>
      <dgm:spPr/>
      <dgm:t>
        <a:bodyPr/>
        <a:lstStyle/>
        <a:p>
          <a:endParaRPr lang="en-US"/>
        </a:p>
      </dgm:t>
    </dgm:pt>
    <dgm:pt modelId="{43CB01DC-0067-E448-855D-18A8BFA71AD0}" type="pres">
      <dgm:prSet presAssocID="{8C6E02B5-5F7C-BA4C-844C-26C4D1DA581D}" presName="Name0" presStyleCnt="0">
        <dgm:presLayoutVars>
          <dgm:dir/>
          <dgm:animLvl val="lvl"/>
          <dgm:resizeHandles val="exact"/>
        </dgm:presLayoutVars>
      </dgm:prSet>
      <dgm:spPr/>
    </dgm:pt>
    <dgm:pt modelId="{BA7C2062-35BA-394D-98B3-95E5D0DC8DA7}" type="pres">
      <dgm:prSet presAssocID="{5825DE35-B9C0-9844-800A-B05CFBA9FDEE}" presName="parTxOnly" presStyleLbl="node1" presStyleIdx="0" presStyleCnt="3" custScaleX="103885">
        <dgm:presLayoutVars>
          <dgm:chMax val="0"/>
          <dgm:chPref val="0"/>
          <dgm:bulletEnabled val="1"/>
        </dgm:presLayoutVars>
      </dgm:prSet>
      <dgm:spPr/>
    </dgm:pt>
    <dgm:pt modelId="{E0EB0F38-90B9-0148-8221-56C310553864}" type="pres">
      <dgm:prSet presAssocID="{EEAFBFA8-FBAA-4D41-97A3-3AF4081C844F}" presName="parTxOnlySpace" presStyleCnt="0"/>
      <dgm:spPr/>
    </dgm:pt>
    <dgm:pt modelId="{424C541E-A977-4243-908B-86B4F3D9A697}" type="pres">
      <dgm:prSet presAssocID="{470E93FC-A03D-0147-8028-6BE339E2104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E09FF429-2DB0-AE40-ADB2-C64C6737A3C8}" type="pres">
      <dgm:prSet presAssocID="{E2FC3837-EA6F-464B-96DF-DD065522FB7C}" presName="parTxOnlySpace" presStyleCnt="0"/>
      <dgm:spPr/>
    </dgm:pt>
    <dgm:pt modelId="{AEB0AEDA-CB2F-7F4C-8CBE-7E25AA3B1CC0}" type="pres">
      <dgm:prSet presAssocID="{2D6932F0-2DB5-E448-AB37-31EC7BF130CE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CB96C2B-20F4-2641-8112-902076F315FF}" srcId="{8C6E02B5-5F7C-BA4C-844C-26C4D1DA581D}" destId="{5825DE35-B9C0-9844-800A-B05CFBA9FDEE}" srcOrd="0" destOrd="0" parTransId="{B0341803-75EF-0441-BE44-F1F2DD91C1D0}" sibTransId="{EEAFBFA8-FBAA-4D41-97A3-3AF4081C844F}"/>
    <dgm:cxn modelId="{DD739E55-C597-1C47-8E82-CE3DDF7E86BD}" type="presOf" srcId="{5825DE35-B9C0-9844-800A-B05CFBA9FDEE}" destId="{BA7C2062-35BA-394D-98B3-95E5D0DC8DA7}" srcOrd="0" destOrd="0" presId="urn:microsoft.com/office/officeart/2005/8/layout/chevron1"/>
    <dgm:cxn modelId="{798E32C2-83A6-3D42-B2CA-387BD2BD9A9B}" srcId="{8C6E02B5-5F7C-BA4C-844C-26C4D1DA581D}" destId="{2D6932F0-2DB5-E448-AB37-31EC7BF130CE}" srcOrd="2" destOrd="0" parTransId="{93E33E7B-94A2-E14D-A9CC-4682C31A9633}" sibTransId="{ACBC1414-64AD-9E44-9AFF-05A8954C8FBD}"/>
    <dgm:cxn modelId="{C3B8F3C2-77BD-2442-85A0-0A9610D080FF}" type="presOf" srcId="{470E93FC-A03D-0147-8028-6BE339E21041}" destId="{424C541E-A977-4243-908B-86B4F3D9A697}" srcOrd="0" destOrd="0" presId="urn:microsoft.com/office/officeart/2005/8/layout/chevron1"/>
    <dgm:cxn modelId="{D9D744CD-BAF4-D040-B702-787FCFA28008}" type="presOf" srcId="{2D6932F0-2DB5-E448-AB37-31EC7BF130CE}" destId="{AEB0AEDA-CB2F-7F4C-8CBE-7E25AA3B1CC0}" srcOrd="0" destOrd="0" presId="urn:microsoft.com/office/officeart/2005/8/layout/chevron1"/>
    <dgm:cxn modelId="{D4C59BD8-4616-6346-9C75-3C5451DC47B3}" srcId="{8C6E02B5-5F7C-BA4C-844C-26C4D1DA581D}" destId="{470E93FC-A03D-0147-8028-6BE339E21041}" srcOrd="1" destOrd="0" parTransId="{C06EA735-044D-0942-84AD-A22478F434BE}" sibTransId="{E2FC3837-EA6F-464B-96DF-DD065522FB7C}"/>
    <dgm:cxn modelId="{76A3CAE9-B75C-2E45-A4FF-45C261F91D28}" type="presOf" srcId="{8C6E02B5-5F7C-BA4C-844C-26C4D1DA581D}" destId="{43CB01DC-0067-E448-855D-18A8BFA71AD0}" srcOrd="0" destOrd="0" presId="urn:microsoft.com/office/officeart/2005/8/layout/chevron1"/>
    <dgm:cxn modelId="{0EA0D443-1BB7-EC4A-AB40-E148D81C9D5D}" type="presParOf" srcId="{43CB01DC-0067-E448-855D-18A8BFA71AD0}" destId="{BA7C2062-35BA-394D-98B3-95E5D0DC8DA7}" srcOrd="0" destOrd="0" presId="urn:microsoft.com/office/officeart/2005/8/layout/chevron1"/>
    <dgm:cxn modelId="{4C9D1F60-A93E-784A-A569-86CC7203B4EC}" type="presParOf" srcId="{43CB01DC-0067-E448-855D-18A8BFA71AD0}" destId="{E0EB0F38-90B9-0148-8221-56C310553864}" srcOrd="1" destOrd="0" presId="urn:microsoft.com/office/officeart/2005/8/layout/chevron1"/>
    <dgm:cxn modelId="{A2907D2A-1359-9B4E-9941-EBFCAEE91606}" type="presParOf" srcId="{43CB01DC-0067-E448-855D-18A8BFA71AD0}" destId="{424C541E-A977-4243-908B-86B4F3D9A697}" srcOrd="2" destOrd="0" presId="urn:microsoft.com/office/officeart/2005/8/layout/chevron1"/>
    <dgm:cxn modelId="{3634D7FE-89BE-E34E-BBC2-40FCD5453DAA}" type="presParOf" srcId="{43CB01DC-0067-E448-855D-18A8BFA71AD0}" destId="{E09FF429-2DB0-AE40-ADB2-C64C6737A3C8}" srcOrd="3" destOrd="0" presId="urn:microsoft.com/office/officeart/2005/8/layout/chevron1"/>
    <dgm:cxn modelId="{0174230B-C8CE-6044-8A89-6299FFDF3471}" type="presParOf" srcId="{43CB01DC-0067-E448-855D-18A8BFA71AD0}" destId="{AEB0AEDA-CB2F-7F4C-8CBE-7E25AA3B1CC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6E02B5-5F7C-BA4C-844C-26C4D1DA581D}" type="doc">
      <dgm:prSet loTypeId="urn:microsoft.com/office/officeart/2005/8/layout/chevron1" loCatId="" qsTypeId="urn:microsoft.com/office/officeart/2005/8/quickstyle/simple1" qsCatId="simple" csTypeId="urn:microsoft.com/office/officeart/2005/8/colors/colorful5" csCatId="colorful" phldr="1"/>
      <dgm:spPr/>
    </dgm:pt>
    <dgm:pt modelId="{5825DE35-B9C0-9844-800A-B05CFBA9FDEE}">
      <dgm:prSet phldrT="[Text]"/>
      <dgm:spPr/>
      <dgm:t>
        <a:bodyPr/>
        <a:lstStyle/>
        <a:p>
          <a:r>
            <a:rPr lang="en-US" dirty="0"/>
            <a:t>Past</a:t>
          </a:r>
          <a:br>
            <a:rPr lang="en-US" dirty="0"/>
          </a:br>
          <a:r>
            <a:rPr lang="en-US" dirty="0"/>
            <a:t>~2000-2015</a:t>
          </a:r>
        </a:p>
      </dgm:t>
    </dgm:pt>
    <dgm:pt modelId="{B0341803-75EF-0441-BE44-F1F2DD91C1D0}" type="parTrans" cxnId="{3CB96C2B-20F4-2641-8112-902076F315FF}">
      <dgm:prSet/>
      <dgm:spPr/>
      <dgm:t>
        <a:bodyPr/>
        <a:lstStyle/>
        <a:p>
          <a:endParaRPr lang="en-US"/>
        </a:p>
      </dgm:t>
    </dgm:pt>
    <dgm:pt modelId="{EEAFBFA8-FBAA-4D41-97A3-3AF4081C844F}" type="sibTrans" cxnId="{3CB96C2B-20F4-2641-8112-902076F315FF}">
      <dgm:prSet/>
      <dgm:spPr/>
      <dgm:t>
        <a:bodyPr/>
        <a:lstStyle/>
        <a:p>
          <a:endParaRPr lang="en-US"/>
        </a:p>
      </dgm:t>
    </dgm:pt>
    <dgm:pt modelId="{470E93FC-A03D-0147-8028-6BE339E21041}">
      <dgm:prSet phldrT="[Text]"/>
      <dgm:spPr/>
      <dgm:t>
        <a:bodyPr/>
        <a:lstStyle/>
        <a:p>
          <a:r>
            <a:rPr lang="en-US" dirty="0"/>
            <a:t>Present</a:t>
          </a:r>
          <a:br>
            <a:rPr lang="en-US" dirty="0"/>
          </a:br>
          <a:r>
            <a:rPr lang="en-US" dirty="0"/>
            <a:t>2015-2025</a:t>
          </a:r>
        </a:p>
      </dgm:t>
    </dgm:pt>
    <dgm:pt modelId="{C06EA735-044D-0942-84AD-A22478F434BE}" type="parTrans" cxnId="{D4C59BD8-4616-6346-9C75-3C5451DC47B3}">
      <dgm:prSet/>
      <dgm:spPr/>
      <dgm:t>
        <a:bodyPr/>
        <a:lstStyle/>
        <a:p>
          <a:endParaRPr lang="en-US"/>
        </a:p>
      </dgm:t>
    </dgm:pt>
    <dgm:pt modelId="{E2FC3837-EA6F-464B-96DF-DD065522FB7C}" type="sibTrans" cxnId="{D4C59BD8-4616-6346-9C75-3C5451DC47B3}">
      <dgm:prSet/>
      <dgm:spPr/>
      <dgm:t>
        <a:bodyPr/>
        <a:lstStyle/>
        <a:p>
          <a:endParaRPr lang="en-US"/>
        </a:p>
      </dgm:t>
    </dgm:pt>
    <dgm:pt modelId="{2D6932F0-2DB5-E448-AB37-31EC7BF130CE}">
      <dgm:prSet phldrT="[Text]"/>
      <dgm:spPr/>
      <dgm:t>
        <a:bodyPr/>
        <a:lstStyle/>
        <a:p>
          <a:r>
            <a:rPr lang="en-US" dirty="0"/>
            <a:t>Future</a:t>
          </a:r>
          <a:br>
            <a:rPr lang="en-US" dirty="0"/>
          </a:br>
          <a:r>
            <a:rPr lang="en-US" dirty="0"/>
            <a:t>2030+</a:t>
          </a:r>
        </a:p>
      </dgm:t>
    </dgm:pt>
    <dgm:pt modelId="{93E33E7B-94A2-E14D-A9CC-4682C31A9633}" type="parTrans" cxnId="{798E32C2-83A6-3D42-B2CA-387BD2BD9A9B}">
      <dgm:prSet/>
      <dgm:spPr/>
      <dgm:t>
        <a:bodyPr/>
        <a:lstStyle/>
        <a:p>
          <a:endParaRPr lang="en-US"/>
        </a:p>
      </dgm:t>
    </dgm:pt>
    <dgm:pt modelId="{ACBC1414-64AD-9E44-9AFF-05A8954C8FBD}" type="sibTrans" cxnId="{798E32C2-83A6-3D42-B2CA-387BD2BD9A9B}">
      <dgm:prSet/>
      <dgm:spPr/>
      <dgm:t>
        <a:bodyPr/>
        <a:lstStyle/>
        <a:p>
          <a:endParaRPr lang="en-US"/>
        </a:p>
      </dgm:t>
    </dgm:pt>
    <dgm:pt modelId="{43CB01DC-0067-E448-855D-18A8BFA71AD0}" type="pres">
      <dgm:prSet presAssocID="{8C6E02B5-5F7C-BA4C-844C-26C4D1DA581D}" presName="Name0" presStyleCnt="0">
        <dgm:presLayoutVars>
          <dgm:dir/>
          <dgm:animLvl val="lvl"/>
          <dgm:resizeHandles val="exact"/>
        </dgm:presLayoutVars>
      </dgm:prSet>
      <dgm:spPr/>
    </dgm:pt>
    <dgm:pt modelId="{BA7C2062-35BA-394D-98B3-95E5D0DC8DA7}" type="pres">
      <dgm:prSet presAssocID="{5825DE35-B9C0-9844-800A-B05CFBA9FDEE}" presName="parTxOnly" presStyleLbl="node1" presStyleIdx="0" presStyleCnt="3" custScaleX="103885">
        <dgm:presLayoutVars>
          <dgm:chMax val="0"/>
          <dgm:chPref val="0"/>
          <dgm:bulletEnabled val="1"/>
        </dgm:presLayoutVars>
      </dgm:prSet>
      <dgm:spPr/>
    </dgm:pt>
    <dgm:pt modelId="{E0EB0F38-90B9-0148-8221-56C310553864}" type="pres">
      <dgm:prSet presAssocID="{EEAFBFA8-FBAA-4D41-97A3-3AF4081C844F}" presName="parTxOnlySpace" presStyleCnt="0"/>
      <dgm:spPr/>
    </dgm:pt>
    <dgm:pt modelId="{424C541E-A977-4243-908B-86B4F3D9A697}" type="pres">
      <dgm:prSet presAssocID="{470E93FC-A03D-0147-8028-6BE339E2104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E09FF429-2DB0-AE40-ADB2-C64C6737A3C8}" type="pres">
      <dgm:prSet presAssocID="{E2FC3837-EA6F-464B-96DF-DD065522FB7C}" presName="parTxOnlySpace" presStyleCnt="0"/>
      <dgm:spPr/>
    </dgm:pt>
    <dgm:pt modelId="{AEB0AEDA-CB2F-7F4C-8CBE-7E25AA3B1CC0}" type="pres">
      <dgm:prSet presAssocID="{2D6932F0-2DB5-E448-AB37-31EC7BF130CE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CB96C2B-20F4-2641-8112-902076F315FF}" srcId="{8C6E02B5-5F7C-BA4C-844C-26C4D1DA581D}" destId="{5825DE35-B9C0-9844-800A-B05CFBA9FDEE}" srcOrd="0" destOrd="0" parTransId="{B0341803-75EF-0441-BE44-F1F2DD91C1D0}" sibTransId="{EEAFBFA8-FBAA-4D41-97A3-3AF4081C844F}"/>
    <dgm:cxn modelId="{DD739E55-C597-1C47-8E82-CE3DDF7E86BD}" type="presOf" srcId="{5825DE35-B9C0-9844-800A-B05CFBA9FDEE}" destId="{BA7C2062-35BA-394D-98B3-95E5D0DC8DA7}" srcOrd="0" destOrd="0" presId="urn:microsoft.com/office/officeart/2005/8/layout/chevron1"/>
    <dgm:cxn modelId="{798E32C2-83A6-3D42-B2CA-387BD2BD9A9B}" srcId="{8C6E02B5-5F7C-BA4C-844C-26C4D1DA581D}" destId="{2D6932F0-2DB5-E448-AB37-31EC7BF130CE}" srcOrd="2" destOrd="0" parTransId="{93E33E7B-94A2-E14D-A9CC-4682C31A9633}" sibTransId="{ACBC1414-64AD-9E44-9AFF-05A8954C8FBD}"/>
    <dgm:cxn modelId="{C3B8F3C2-77BD-2442-85A0-0A9610D080FF}" type="presOf" srcId="{470E93FC-A03D-0147-8028-6BE339E21041}" destId="{424C541E-A977-4243-908B-86B4F3D9A697}" srcOrd="0" destOrd="0" presId="urn:microsoft.com/office/officeart/2005/8/layout/chevron1"/>
    <dgm:cxn modelId="{D9D744CD-BAF4-D040-B702-787FCFA28008}" type="presOf" srcId="{2D6932F0-2DB5-E448-AB37-31EC7BF130CE}" destId="{AEB0AEDA-CB2F-7F4C-8CBE-7E25AA3B1CC0}" srcOrd="0" destOrd="0" presId="urn:microsoft.com/office/officeart/2005/8/layout/chevron1"/>
    <dgm:cxn modelId="{D4C59BD8-4616-6346-9C75-3C5451DC47B3}" srcId="{8C6E02B5-5F7C-BA4C-844C-26C4D1DA581D}" destId="{470E93FC-A03D-0147-8028-6BE339E21041}" srcOrd="1" destOrd="0" parTransId="{C06EA735-044D-0942-84AD-A22478F434BE}" sibTransId="{E2FC3837-EA6F-464B-96DF-DD065522FB7C}"/>
    <dgm:cxn modelId="{76A3CAE9-B75C-2E45-A4FF-45C261F91D28}" type="presOf" srcId="{8C6E02B5-5F7C-BA4C-844C-26C4D1DA581D}" destId="{43CB01DC-0067-E448-855D-18A8BFA71AD0}" srcOrd="0" destOrd="0" presId="urn:microsoft.com/office/officeart/2005/8/layout/chevron1"/>
    <dgm:cxn modelId="{0EA0D443-1BB7-EC4A-AB40-E148D81C9D5D}" type="presParOf" srcId="{43CB01DC-0067-E448-855D-18A8BFA71AD0}" destId="{BA7C2062-35BA-394D-98B3-95E5D0DC8DA7}" srcOrd="0" destOrd="0" presId="urn:microsoft.com/office/officeart/2005/8/layout/chevron1"/>
    <dgm:cxn modelId="{4C9D1F60-A93E-784A-A569-86CC7203B4EC}" type="presParOf" srcId="{43CB01DC-0067-E448-855D-18A8BFA71AD0}" destId="{E0EB0F38-90B9-0148-8221-56C310553864}" srcOrd="1" destOrd="0" presId="urn:microsoft.com/office/officeart/2005/8/layout/chevron1"/>
    <dgm:cxn modelId="{A2907D2A-1359-9B4E-9941-EBFCAEE91606}" type="presParOf" srcId="{43CB01DC-0067-E448-855D-18A8BFA71AD0}" destId="{424C541E-A977-4243-908B-86B4F3D9A697}" srcOrd="2" destOrd="0" presId="urn:microsoft.com/office/officeart/2005/8/layout/chevron1"/>
    <dgm:cxn modelId="{3634D7FE-89BE-E34E-BBC2-40FCD5453DAA}" type="presParOf" srcId="{43CB01DC-0067-E448-855D-18A8BFA71AD0}" destId="{E09FF429-2DB0-AE40-ADB2-C64C6737A3C8}" srcOrd="3" destOrd="0" presId="urn:microsoft.com/office/officeart/2005/8/layout/chevron1"/>
    <dgm:cxn modelId="{0174230B-C8CE-6044-8A89-6299FFDF3471}" type="presParOf" srcId="{43CB01DC-0067-E448-855D-18A8BFA71AD0}" destId="{AEB0AEDA-CB2F-7F4C-8CBE-7E25AA3B1CC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C2062-35BA-394D-98B3-95E5D0DC8DA7}">
      <dsp:nvSpPr>
        <dsp:cNvPr id="0" name=""/>
        <dsp:cNvSpPr/>
      </dsp:nvSpPr>
      <dsp:spPr>
        <a:xfrm>
          <a:off x="2710" y="2051925"/>
          <a:ext cx="3414739" cy="1314815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Past</a:t>
          </a:r>
          <a:br>
            <a:rPr lang="en-US" sz="3100" kern="1200" dirty="0"/>
          </a:br>
          <a:r>
            <a:rPr lang="en-US" sz="3100" kern="1200" dirty="0"/>
            <a:t>~2000-2015</a:t>
          </a:r>
        </a:p>
      </dsp:txBody>
      <dsp:txXfrm>
        <a:off x="660118" y="2051925"/>
        <a:ext cx="2099924" cy="1314815"/>
      </dsp:txXfrm>
    </dsp:sp>
    <dsp:sp modelId="{424C541E-A977-4243-908B-86B4F3D9A697}">
      <dsp:nvSpPr>
        <dsp:cNvPr id="0" name=""/>
        <dsp:cNvSpPr/>
      </dsp:nvSpPr>
      <dsp:spPr>
        <a:xfrm>
          <a:off x="3088746" y="2051925"/>
          <a:ext cx="3287038" cy="1314815"/>
        </a:xfrm>
        <a:prstGeom prst="chevron">
          <a:avLst/>
        </a:prstGeom>
        <a:solidFill>
          <a:schemeClr val="accent5">
            <a:hueOff val="9557342"/>
            <a:satOff val="-20419"/>
            <a:lumOff val="-8529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Present</a:t>
          </a:r>
          <a:br>
            <a:rPr lang="en-US" sz="3100" kern="1200" dirty="0"/>
          </a:br>
          <a:r>
            <a:rPr lang="en-US" sz="3100" kern="1200" dirty="0"/>
            <a:t>2015-2025</a:t>
          </a:r>
        </a:p>
      </dsp:txBody>
      <dsp:txXfrm>
        <a:off x="3746154" y="2051925"/>
        <a:ext cx="1972223" cy="1314815"/>
      </dsp:txXfrm>
    </dsp:sp>
    <dsp:sp modelId="{AEB0AEDA-CB2F-7F4C-8CBE-7E25AA3B1CC0}">
      <dsp:nvSpPr>
        <dsp:cNvPr id="0" name=""/>
        <dsp:cNvSpPr/>
      </dsp:nvSpPr>
      <dsp:spPr>
        <a:xfrm>
          <a:off x="6047081" y="2051925"/>
          <a:ext cx="3287038" cy="1314815"/>
        </a:xfrm>
        <a:prstGeom prst="chevron">
          <a:avLst/>
        </a:prstGeom>
        <a:solidFill>
          <a:schemeClr val="accent5">
            <a:hueOff val="19114684"/>
            <a:satOff val="-40837"/>
            <a:lumOff val="-17059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Future</a:t>
          </a:r>
          <a:br>
            <a:rPr lang="en-US" sz="3100" kern="1200" dirty="0"/>
          </a:br>
          <a:r>
            <a:rPr lang="en-US" sz="3100" kern="1200" dirty="0"/>
            <a:t>2030+</a:t>
          </a:r>
        </a:p>
      </dsp:txBody>
      <dsp:txXfrm>
        <a:off x="6704489" y="2051925"/>
        <a:ext cx="1972223" cy="13148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C2062-35BA-394D-98B3-95E5D0DC8DA7}">
      <dsp:nvSpPr>
        <dsp:cNvPr id="0" name=""/>
        <dsp:cNvSpPr/>
      </dsp:nvSpPr>
      <dsp:spPr>
        <a:xfrm>
          <a:off x="2710" y="2051925"/>
          <a:ext cx="3414739" cy="1314815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Past</a:t>
          </a:r>
          <a:br>
            <a:rPr lang="en-US" sz="3100" kern="1200" dirty="0"/>
          </a:br>
          <a:r>
            <a:rPr lang="en-US" sz="3100" kern="1200" dirty="0"/>
            <a:t>~2000-2015</a:t>
          </a:r>
        </a:p>
      </dsp:txBody>
      <dsp:txXfrm>
        <a:off x="660118" y="2051925"/>
        <a:ext cx="2099924" cy="1314815"/>
      </dsp:txXfrm>
    </dsp:sp>
    <dsp:sp modelId="{424C541E-A977-4243-908B-86B4F3D9A697}">
      <dsp:nvSpPr>
        <dsp:cNvPr id="0" name=""/>
        <dsp:cNvSpPr/>
      </dsp:nvSpPr>
      <dsp:spPr>
        <a:xfrm>
          <a:off x="3088746" y="2051925"/>
          <a:ext cx="3287038" cy="1314815"/>
        </a:xfrm>
        <a:prstGeom prst="chevron">
          <a:avLst/>
        </a:prstGeom>
        <a:solidFill>
          <a:schemeClr val="accent5">
            <a:hueOff val="9557342"/>
            <a:satOff val="-20419"/>
            <a:lumOff val="-8529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Present</a:t>
          </a:r>
          <a:br>
            <a:rPr lang="en-US" sz="3100" kern="1200" dirty="0"/>
          </a:br>
          <a:r>
            <a:rPr lang="en-US" sz="3100" kern="1200" dirty="0"/>
            <a:t>2015-2025</a:t>
          </a:r>
        </a:p>
      </dsp:txBody>
      <dsp:txXfrm>
        <a:off x="3746154" y="2051925"/>
        <a:ext cx="1972223" cy="1314815"/>
      </dsp:txXfrm>
    </dsp:sp>
    <dsp:sp modelId="{AEB0AEDA-CB2F-7F4C-8CBE-7E25AA3B1CC0}">
      <dsp:nvSpPr>
        <dsp:cNvPr id="0" name=""/>
        <dsp:cNvSpPr/>
      </dsp:nvSpPr>
      <dsp:spPr>
        <a:xfrm>
          <a:off x="6047081" y="2051925"/>
          <a:ext cx="3287038" cy="1314815"/>
        </a:xfrm>
        <a:prstGeom prst="chevron">
          <a:avLst/>
        </a:prstGeom>
        <a:solidFill>
          <a:schemeClr val="accent5">
            <a:hueOff val="19114684"/>
            <a:satOff val="-40837"/>
            <a:lumOff val="-17059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Future</a:t>
          </a:r>
          <a:br>
            <a:rPr lang="en-US" sz="3100" kern="1200" dirty="0"/>
          </a:br>
          <a:r>
            <a:rPr lang="en-US" sz="3100" kern="1200" dirty="0"/>
            <a:t>2030+</a:t>
          </a:r>
        </a:p>
      </dsp:txBody>
      <dsp:txXfrm>
        <a:off x="6704489" y="2051925"/>
        <a:ext cx="1972223" cy="1314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F679F-5D5F-7343-BC6E-8164FC3FCCC7}" type="datetimeFigureOut">
              <a:rPr lang="en-US" smtClean="0"/>
              <a:t>6/13/25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436D8-C5C9-B540-99B9-C56780BFC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97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A2403-AB90-6945-AC8C-F10FD81537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64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53CA94-E1CF-0A3C-BA70-B1C025A51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1770CE-24B3-8344-A104-39B652F3CA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5C0CD8-5AF0-FA49-0853-02608180D7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4E3170-5DFF-1320-2F69-5F5ECF2BFC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A2403-AB90-6945-AC8C-F10FD815371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29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A2403-AB90-6945-AC8C-F10FD815371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65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436D8-C5C9-B540-99B9-C56780BFCB3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88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C56EE3-7242-34B6-541B-7314687D5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9B2E00-A772-BD66-BA42-F4EF502982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E6568A-FCCB-C9B5-0660-F03E61A726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077644-F4C2-72A4-44EA-0DFD6054E6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436D8-C5C9-B540-99B9-C56780BFCB3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86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7805A-DCD0-50D0-8865-9B5FCE80C5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FE5F2C-662C-1E07-0701-80FBAF10CF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C13EAA-B0EE-6E4B-660A-09EF02F791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A74AB-505E-61AC-2433-F2910671E7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A2403-AB90-6945-AC8C-F10FD815371B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42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P. Vahle, WIN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10002798" y="4627702"/>
            <a:ext cx="4114800" cy="345796"/>
          </a:xfrm>
        </p:spPr>
        <p:txBody>
          <a:bodyPr/>
          <a:lstStyle>
            <a:lvl1pPr>
              <a:defRPr sz="1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/>
              <a:t>P. Vahle, WIN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0721" y="132125"/>
            <a:ext cx="523983" cy="345796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rgbClr val="0054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P. Vahle, WIN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rgbClr val="005493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rgbClr val="005493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rgbClr val="005493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92524" y="4627702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P. Vahle, WIN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6341" y="133859"/>
            <a:ext cx="46148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 descr="A white outline of a bird&#10;&#10;AI-generated content may be incorrect.">
            <a:extLst>
              <a:ext uri="{FF2B5EF4-FFF2-40B4-BE49-F238E27FC236}">
                <a16:creationId xmlns:a16="http://schemas.microsoft.com/office/drawing/2014/main" id="{DD1524A3-A339-CF55-A3D5-F2F9B6AAC5B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48801" y="318136"/>
            <a:ext cx="932722" cy="1148841"/>
          </a:xfrm>
          <a:prstGeom prst="rect">
            <a:avLst/>
          </a:prstGeom>
        </p:spPr>
      </p:pic>
      <p:pic>
        <p:nvPicPr>
          <p:cNvPr id="20" name="Picture 19" descr="A white outline of a bird&#10;&#10;AI-generated content may be incorrect.">
            <a:extLst>
              <a:ext uri="{FF2B5EF4-FFF2-40B4-BE49-F238E27FC236}">
                <a16:creationId xmlns:a16="http://schemas.microsoft.com/office/drawing/2014/main" id="{2A5838C3-839F-74A8-E364-1DA87F99392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29280" y="2933955"/>
            <a:ext cx="932722" cy="1148841"/>
          </a:xfrm>
          <a:prstGeom prst="rect">
            <a:avLst/>
          </a:prstGeom>
        </p:spPr>
      </p:pic>
      <p:pic>
        <p:nvPicPr>
          <p:cNvPr id="21" name="Picture 20" descr="A white outline of a bird&#10;&#10;AI-generated content may be incorrect.">
            <a:extLst>
              <a:ext uri="{FF2B5EF4-FFF2-40B4-BE49-F238E27FC236}">
                <a16:creationId xmlns:a16="http://schemas.microsoft.com/office/drawing/2014/main" id="{457F240D-2F5A-3841-C510-E302709C888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48801" y="5628400"/>
            <a:ext cx="932722" cy="114884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rxiv.org/abs/1901.03750" TargetMode="Externa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1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Relationship Id="rId9" Type="http://schemas.openxmlformats.org/officeDocument/2006/relationships/image" Target="../media/image11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3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9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08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09.jpg"/><Relationship Id="rId9" Type="http://schemas.microsoft.com/office/2007/relationships/diagramDrawing" Target="../diagrams/drawing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21.png"/><Relationship Id="rId7" Type="http://schemas.openxmlformats.org/officeDocument/2006/relationships/diagramData" Target="../diagrams/data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gif"/><Relationship Id="rId11" Type="http://schemas.microsoft.com/office/2007/relationships/diagramDrawing" Target="../diagrams/drawing1.xml"/><Relationship Id="rId5" Type="http://schemas.openxmlformats.org/officeDocument/2006/relationships/image" Target="../media/image23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22.png"/><Relationship Id="rId9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hyperlink" Target="https://openclipart.org/detail/169839/map_pin" TargetMode="External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2399D-938C-E3F1-8FB7-147307F51D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3437" y="1098388"/>
            <a:ext cx="6753503" cy="4394988"/>
          </a:xfrm>
        </p:spPr>
        <p:txBody>
          <a:bodyPr/>
          <a:lstStyle/>
          <a:p>
            <a:r>
              <a:rPr lang="en-US" sz="7200" dirty="0">
                <a:solidFill>
                  <a:schemeClr val="bg1"/>
                </a:solidFill>
              </a:rPr>
              <a:t>Long-Baseline Neutrino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5FBECD-416B-484B-E6BA-0CFDE53AE9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Patricia </a:t>
            </a:r>
            <a:r>
              <a:rPr lang="en-US" dirty="0" err="1">
                <a:solidFill>
                  <a:schemeClr val="bg1"/>
                </a:solidFill>
              </a:rPr>
              <a:t>vahle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WIN, June, 2025</a:t>
            </a:r>
          </a:p>
        </p:txBody>
      </p:sp>
    </p:spTree>
    <p:extLst>
      <p:ext uri="{BB962C8B-B14F-4D97-AF65-F5344CB8AC3E}">
        <p14:creationId xmlns:p14="http://schemas.microsoft.com/office/powerpoint/2010/main" val="2512708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Making a Neutrino Beam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10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6" name="TextBox 63"/>
          <p:cNvSpPr txBox="1">
            <a:spLocks noChangeArrowheads="1"/>
          </p:cNvSpPr>
          <p:nvPr/>
        </p:nvSpPr>
        <p:spPr bwMode="auto">
          <a:xfrm>
            <a:off x="3732914" y="1714061"/>
            <a:ext cx="18700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ea typeface="Century Schoolbook"/>
                <a:cs typeface="Century Schoolbook"/>
              </a:rPr>
              <a:t>Focusing Horns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1640540-CE61-7D64-A4D6-77A25B375025}"/>
              </a:ext>
            </a:extLst>
          </p:cNvPr>
          <p:cNvGrpSpPr/>
          <p:nvPr/>
        </p:nvGrpSpPr>
        <p:grpSpPr>
          <a:xfrm>
            <a:off x="1681864" y="1733110"/>
            <a:ext cx="8912225" cy="1785937"/>
            <a:chOff x="1681864" y="1733110"/>
            <a:chExt cx="8912225" cy="1785937"/>
          </a:xfrm>
        </p:grpSpPr>
        <p:grpSp>
          <p:nvGrpSpPr>
            <p:cNvPr id="4" name="Group 44"/>
            <p:cNvGrpSpPr>
              <a:grpSpLocks/>
            </p:cNvGrpSpPr>
            <p:nvPr/>
          </p:nvGrpSpPr>
          <p:grpSpPr bwMode="auto">
            <a:xfrm>
              <a:off x="7989002" y="1941073"/>
              <a:ext cx="2605087" cy="1577974"/>
              <a:chOff x="6538625" y="4487631"/>
              <a:chExt cx="2605375" cy="1578820"/>
            </a:xfrm>
          </p:grpSpPr>
          <p:sp>
            <p:nvSpPr>
              <p:cNvPr id="7" name="Rectangle 6"/>
              <p:cNvSpPr/>
              <p:nvPr/>
            </p:nvSpPr>
            <p:spPr bwMode="auto">
              <a:xfrm>
                <a:off x="6667226" y="4487631"/>
                <a:ext cx="2476774" cy="1578820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75000"/>
                    </a:schemeClr>
                  </a:gs>
                  <a:gs pos="66000">
                    <a:schemeClr val="bg2">
                      <a:lumMod val="20000"/>
                      <a:lumOff val="80000"/>
                    </a:scheme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 bwMode="auto">
              <a:xfrm>
                <a:off x="6538625" y="4513045"/>
                <a:ext cx="300070" cy="152799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75000"/>
                    </a:schemeClr>
                  </a:gs>
                  <a:gs pos="42000">
                    <a:schemeClr val="bg1"/>
                  </a:gs>
                </a:gsLst>
                <a:lin ang="16200000" scaled="0"/>
                <a:tileRect/>
              </a:gradFill>
              <a:ln w="5080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/>
              </a:p>
            </p:txBody>
          </p:sp>
        </p:grpSp>
        <p:pic>
          <p:nvPicPr>
            <p:cNvPr id="9" name="Picture 45"/>
            <p:cNvPicPr>
              <a:picLocks noChangeAspect="1" noChangeArrowheads="1"/>
            </p:cNvPicPr>
            <p:nvPr/>
          </p:nvPicPr>
          <p:blipFill>
            <a:blip r:embed="rId2"/>
            <a:srcRect t="38414" r="1350" b="40710"/>
            <a:stretch>
              <a:fillRect/>
            </a:stretch>
          </p:blipFill>
          <p:spPr bwMode="auto">
            <a:xfrm>
              <a:off x="2466089" y="2158561"/>
              <a:ext cx="1636713" cy="11223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" name="Picture 46"/>
            <p:cNvPicPr>
              <a:picLocks noChangeAspect="1" noChangeArrowheads="1"/>
            </p:cNvPicPr>
            <p:nvPr/>
          </p:nvPicPr>
          <p:blipFill>
            <a:blip r:embed="rId3"/>
            <a:srcRect l="813" t="33955" b="29608"/>
            <a:stretch>
              <a:fillRect/>
            </a:stretch>
          </p:blipFill>
          <p:spPr bwMode="auto">
            <a:xfrm>
              <a:off x="5028313" y="2160149"/>
              <a:ext cx="2470150" cy="11398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1" name="Line 50"/>
            <p:cNvSpPr>
              <a:spLocks noChangeShapeType="1"/>
            </p:cNvSpPr>
            <p:nvPr/>
          </p:nvSpPr>
          <p:spPr bwMode="auto">
            <a:xfrm flipV="1">
              <a:off x="2743902" y="2703073"/>
              <a:ext cx="6334125" cy="0"/>
            </a:xfrm>
            <a:prstGeom prst="line">
              <a:avLst/>
            </a:prstGeom>
            <a:noFill/>
            <a:ln w="1908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Text Box 53"/>
            <p:cNvSpPr txBox="1">
              <a:spLocks noChangeArrowheads="1"/>
            </p:cNvSpPr>
            <p:nvPr/>
          </p:nvSpPr>
          <p:spPr bwMode="auto">
            <a:xfrm>
              <a:off x="4410776" y="2242698"/>
              <a:ext cx="317500" cy="2905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i="1">
                  <a:solidFill>
                    <a:srgbClr val="0000FF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π</a:t>
              </a:r>
              <a:r>
                <a:rPr lang="en-GB" i="1" baseline="33000">
                  <a:solidFill>
                    <a:srgbClr val="0000FF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-</a:t>
              </a:r>
            </a:p>
          </p:txBody>
        </p:sp>
        <p:sp>
          <p:nvSpPr>
            <p:cNvPr id="13" name="Text Box 54"/>
            <p:cNvSpPr txBox="1">
              <a:spLocks noChangeArrowheads="1"/>
            </p:cNvSpPr>
            <p:nvPr/>
          </p:nvSpPr>
          <p:spPr bwMode="auto">
            <a:xfrm>
              <a:off x="4358388" y="3018985"/>
              <a:ext cx="342900" cy="257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i="1">
                  <a:solidFill>
                    <a:srgbClr val="FF0000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π</a:t>
              </a:r>
              <a:r>
                <a:rPr lang="en-GB" i="1" baseline="33000">
                  <a:solidFill>
                    <a:srgbClr val="FF0000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+</a:t>
              </a:r>
            </a:p>
          </p:txBody>
        </p:sp>
        <p:sp>
          <p:nvSpPr>
            <p:cNvPr id="14" name="Right Arrow 55"/>
            <p:cNvSpPr>
              <a:spLocks noChangeArrowheads="1"/>
            </p:cNvSpPr>
            <p:nvPr/>
          </p:nvSpPr>
          <p:spPr bwMode="auto">
            <a:xfrm>
              <a:off x="1681864" y="2609410"/>
              <a:ext cx="771525" cy="173038"/>
            </a:xfrm>
            <a:prstGeom prst="rightArrow">
              <a:avLst>
                <a:gd name="adj1" fmla="val 50000"/>
                <a:gd name="adj2" fmla="val 495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15" name="TextBox 62"/>
            <p:cNvSpPr txBox="1">
              <a:spLocks noChangeArrowheads="1"/>
            </p:cNvSpPr>
            <p:nvPr/>
          </p:nvSpPr>
          <p:spPr bwMode="auto">
            <a:xfrm>
              <a:off x="1696151" y="1733110"/>
              <a:ext cx="10414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dirty="0">
                  <a:ea typeface="Century Schoolbook"/>
                  <a:cs typeface="Century Schoolbook"/>
                </a:rPr>
                <a:t>Target</a:t>
              </a:r>
            </a:p>
          </p:txBody>
        </p:sp>
        <p:cxnSp>
          <p:nvCxnSpPr>
            <p:cNvPr id="17" name="Straight Arrow Connector 67"/>
            <p:cNvCxnSpPr>
              <a:cxnSpLocks noChangeShapeType="1"/>
              <a:stCxn id="15" idx="2"/>
            </p:cNvCxnSpPr>
            <p:nvPr/>
          </p:nvCxnSpPr>
          <p:spPr bwMode="auto">
            <a:xfrm rot="16200000" flipH="1">
              <a:off x="2200976" y="2117286"/>
              <a:ext cx="534988" cy="503237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8" name="Straight Arrow Connector 68"/>
            <p:cNvCxnSpPr>
              <a:cxnSpLocks noChangeShapeType="1"/>
              <a:stCxn id="16" idx="2"/>
            </p:cNvCxnSpPr>
            <p:nvPr/>
          </p:nvCxnSpPr>
          <p:spPr bwMode="auto">
            <a:xfrm rot="16200000" flipH="1">
              <a:off x="5137852" y="1612461"/>
              <a:ext cx="219075" cy="1158875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9" name="Straight Arrow Connector 71"/>
            <p:cNvCxnSpPr>
              <a:cxnSpLocks noChangeShapeType="1"/>
              <a:stCxn id="16" idx="2"/>
            </p:cNvCxnSpPr>
            <p:nvPr/>
          </p:nvCxnSpPr>
          <p:spPr bwMode="auto">
            <a:xfrm rot="5400000">
              <a:off x="3966276" y="1728348"/>
              <a:ext cx="347663" cy="1055688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" name="Line 65"/>
            <p:cNvSpPr>
              <a:spLocks noChangeShapeType="1"/>
            </p:cNvSpPr>
            <p:nvPr/>
          </p:nvSpPr>
          <p:spPr bwMode="auto">
            <a:xfrm>
              <a:off x="8682738" y="1937899"/>
              <a:ext cx="0" cy="157321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lg" len="lg"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TextBox 79"/>
            <p:cNvSpPr txBox="1">
              <a:spLocks noChangeArrowheads="1"/>
            </p:cNvSpPr>
            <p:nvPr/>
          </p:nvSpPr>
          <p:spPr bwMode="auto">
            <a:xfrm>
              <a:off x="8704963" y="2142684"/>
              <a:ext cx="8715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>
                  <a:ea typeface="Arial" charset="0"/>
                  <a:cs typeface="Arial" charset="0"/>
                </a:rPr>
                <a:t>2 m</a:t>
              </a:r>
            </a:p>
          </p:txBody>
        </p:sp>
        <p:cxnSp>
          <p:nvCxnSpPr>
            <p:cNvPr id="24" name="Straight Arrow Connector 58"/>
            <p:cNvCxnSpPr>
              <a:cxnSpLocks noChangeShapeType="1"/>
              <a:stCxn id="11" idx="1"/>
            </p:cNvCxnSpPr>
            <p:nvPr/>
          </p:nvCxnSpPr>
          <p:spPr bwMode="auto">
            <a:xfrm rot="16200000" flipH="1">
              <a:off x="9558246" y="2222855"/>
              <a:ext cx="1587" cy="962025"/>
            </a:xfrm>
            <a:prstGeom prst="straightConnector1">
              <a:avLst/>
            </a:prstGeom>
            <a:noFill/>
            <a:ln w="19050">
              <a:solidFill>
                <a:srgbClr val="0000FF"/>
              </a:solidFill>
              <a:prstDash val="sysDash"/>
              <a:round/>
              <a:headEnd/>
              <a:tailEnd type="triangle" w="med" len="med"/>
            </a:ln>
          </p:spPr>
        </p:cxnSp>
        <p:cxnSp>
          <p:nvCxnSpPr>
            <p:cNvPr id="25" name="Straight Arrow Connector 66"/>
            <p:cNvCxnSpPr>
              <a:cxnSpLocks noChangeShapeType="1"/>
            </p:cNvCxnSpPr>
            <p:nvPr/>
          </p:nvCxnSpPr>
          <p:spPr bwMode="auto">
            <a:xfrm rot="5400000" flipH="1" flipV="1">
              <a:off x="9567770" y="2387954"/>
              <a:ext cx="0" cy="960437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</p:spPr>
        </p:cxnSp>
        <p:sp>
          <p:nvSpPr>
            <p:cNvPr id="26" name="Text Box 53"/>
            <p:cNvSpPr txBox="1">
              <a:spLocks noChangeArrowheads="1"/>
            </p:cNvSpPr>
            <p:nvPr/>
          </p:nvSpPr>
          <p:spPr bwMode="auto">
            <a:xfrm>
              <a:off x="9922576" y="2347474"/>
              <a:ext cx="317500" cy="2889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i="1">
                  <a:solidFill>
                    <a:srgbClr val="0000FF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ν</a:t>
              </a:r>
              <a:r>
                <a:rPr lang="en-GB" i="1" baseline="-25000">
                  <a:solidFill>
                    <a:srgbClr val="0000FF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μ</a:t>
              </a:r>
            </a:p>
          </p:txBody>
        </p:sp>
        <p:sp>
          <p:nvSpPr>
            <p:cNvPr id="27" name="Text Box 54"/>
            <p:cNvSpPr txBox="1">
              <a:spLocks noChangeArrowheads="1"/>
            </p:cNvSpPr>
            <p:nvPr/>
          </p:nvSpPr>
          <p:spPr bwMode="auto">
            <a:xfrm>
              <a:off x="9849551" y="2868173"/>
              <a:ext cx="342900" cy="257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i="1">
                  <a:solidFill>
                    <a:srgbClr val="FF0000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ν</a:t>
              </a:r>
              <a:r>
                <a:rPr lang="en-US" i="1" baseline="-25000">
                  <a:solidFill>
                    <a:srgbClr val="FF0000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μ</a:t>
              </a:r>
            </a:p>
          </p:txBody>
        </p:sp>
        <p:cxnSp>
          <p:nvCxnSpPr>
            <p:cNvPr id="28" name="Straight Connector 77"/>
            <p:cNvCxnSpPr>
              <a:cxnSpLocks noChangeShapeType="1"/>
            </p:cNvCxnSpPr>
            <p:nvPr/>
          </p:nvCxnSpPr>
          <p:spPr bwMode="auto">
            <a:xfrm rot="10800000">
              <a:off x="9925752" y="2426849"/>
              <a:ext cx="136525" cy="1587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</p:cxnSp>
        <p:sp>
          <p:nvSpPr>
            <p:cNvPr id="33" name="Freeform 43"/>
            <p:cNvSpPr>
              <a:spLocks noChangeArrowheads="1"/>
            </p:cNvSpPr>
            <p:nvPr/>
          </p:nvSpPr>
          <p:spPr bwMode="auto">
            <a:xfrm>
              <a:off x="2756601" y="2687198"/>
              <a:ext cx="6323012" cy="317500"/>
            </a:xfrm>
            <a:custGeom>
              <a:avLst/>
              <a:gdLst>
                <a:gd name="T0" fmla="*/ 0 w 6322785"/>
                <a:gd name="T1" fmla="*/ 0 h 317501"/>
                <a:gd name="T2" fmla="*/ 1479703 w 6322785"/>
                <a:gd name="T3" fmla="*/ 281195 h 317501"/>
                <a:gd name="T4" fmla="*/ 4965631 w 6322785"/>
                <a:gd name="T5" fmla="*/ 217695 h 317501"/>
                <a:gd name="T6" fmla="*/ 6327325 w 6322785"/>
                <a:gd name="T7" fmla="*/ 181409 h 3175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22785"/>
                <a:gd name="T13" fmla="*/ 0 h 317501"/>
                <a:gd name="T14" fmla="*/ 6322785 w 6322785"/>
                <a:gd name="T15" fmla="*/ 317501 h 3175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22785" h="317501">
                  <a:moveTo>
                    <a:pt x="0" y="0"/>
                  </a:moveTo>
                  <a:cubicBezTo>
                    <a:pt x="325815" y="122464"/>
                    <a:pt x="651631" y="244929"/>
                    <a:pt x="1478643" y="281215"/>
                  </a:cubicBezTo>
                  <a:cubicBezTo>
                    <a:pt x="2305655" y="317501"/>
                    <a:pt x="4962071" y="217715"/>
                    <a:pt x="4962071" y="217715"/>
                  </a:cubicBezTo>
                  <a:lnTo>
                    <a:pt x="6322785" y="181429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35" name="Right Arrow 55"/>
            <p:cNvSpPr>
              <a:spLocks noChangeArrowheads="1"/>
            </p:cNvSpPr>
            <p:nvPr/>
          </p:nvSpPr>
          <p:spPr bwMode="auto">
            <a:xfrm>
              <a:off x="1681864" y="2609410"/>
              <a:ext cx="771525" cy="173038"/>
            </a:xfrm>
            <a:prstGeom prst="rightArrow">
              <a:avLst>
                <a:gd name="adj1" fmla="val 50000"/>
                <a:gd name="adj2" fmla="val 495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/>
            </a:p>
          </p:txBody>
        </p:sp>
      </p:grpSp>
      <p:sp>
        <p:nvSpPr>
          <p:cNvPr id="36" name="TextBox 56"/>
          <p:cNvSpPr txBox="1">
            <a:spLocks noChangeArrowheads="1"/>
          </p:cNvSpPr>
          <p:nvPr/>
        </p:nvSpPr>
        <p:spPr bwMode="auto">
          <a:xfrm>
            <a:off x="1866634" y="2792411"/>
            <a:ext cx="11735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ea typeface="Century Schoolbook"/>
                <a:cs typeface="Century Schoolbook"/>
              </a:rPr>
              <a:t>120 GeV </a:t>
            </a:r>
            <a:r>
              <a:rPr lang="en-US" i="1" dirty="0" err="1">
                <a:ea typeface="Century Schoolbook"/>
                <a:cs typeface="Century Schoolbook"/>
              </a:rPr>
              <a:t>p</a:t>
            </a:r>
            <a:r>
              <a:rPr lang="en-US" baseline="30000" dirty="0">
                <a:ea typeface="Century Schoolbook"/>
                <a:cs typeface="Century Schoolbook"/>
              </a:rPr>
              <a:t>+</a:t>
            </a:r>
            <a:r>
              <a:rPr lang="en-US" dirty="0">
                <a:ea typeface="Century Schoolbook"/>
                <a:cs typeface="Century Schoolbook"/>
              </a:rPr>
              <a:t> from MI</a:t>
            </a:r>
          </a:p>
        </p:txBody>
      </p:sp>
      <p:sp>
        <p:nvSpPr>
          <p:cNvPr id="41" name="Content Placeholder 7"/>
          <p:cNvSpPr txBox="1">
            <a:spLocks/>
          </p:cNvSpPr>
          <p:nvPr/>
        </p:nvSpPr>
        <p:spPr>
          <a:xfrm>
            <a:off x="6084003" y="709961"/>
            <a:ext cx="5325809" cy="213281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defTabSz="914400">
              <a:spcBef>
                <a:spcPts val="700"/>
              </a:spcBef>
              <a:buClr>
                <a:schemeClr val="accent2"/>
              </a:buClr>
              <a:buSzPct val="60000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41E48AAC-F1CE-2045-873D-B49B1AF05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0790" y="4323791"/>
            <a:ext cx="8443210" cy="1086309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Both experiments use conventional, horn focused neutrino beams and have achieved high power:</a:t>
            </a: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T2K uses 30 GeV protons, achieved 760 kW in 2024</a:t>
            </a:r>
          </a:p>
          <a:p>
            <a:r>
              <a:rPr lang="en-US" sz="2400" dirty="0" err="1">
                <a:solidFill>
                  <a:schemeClr val="bg2">
                    <a:lumMod val="25000"/>
                  </a:schemeClr>
                </a:solidFill>
              </a:rPr>
              <a:t>NOvA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</a:rPr>
              <a:t> uses 120 GeV protons, set new neutrino beam power record of 1MW in 2024</a:t>
            </a:r>
          </a:p>
          <a:p>
            <a:endParaRPr lang="en-US" sz="2400" dirty="0"/>
          </a:p>
        </p:txBody>
      </p:sp>
      <p:sp>
        <p:nvSpPr>
          <p:cNvPr id="34" name="Freeform 55"/>
          <p:cNvSpPr>
            <a:spLocks noChangeArrowheads="1"/>
          </p:cNvSpPr>
          <p:nvPr/>
        </p:nvSpPr>
        <p:spPr bwMode="auto">
          <a:xfrm>
            <a:off x="2766127" y="1607698"/>
            <a:ext cx="4598987" cy="1079500"/>
          </a:xfrm>
          <a:custGeom>
            <a:avLst/>
            <a:gdLst>
              <a:gd name="T0" fmla="*/ 0 w 4599214"/>
              <a:gd name="T1" fmla="*/ 1079500 h 1079500"/>
              <a:gd name="T2" fmla="*/ 3072174 w 4599214"/>
              <a:gd name="T3" fmla="*/ 752929 h 1079500"/>
              <a:gd name="T4" fmla="*/ 4594674 w 4599214"/>
              <a:gd name="T5" fmla="*/ 0 h 1079500"/>
              <a:gd name="T6" fmla="*/ 0 60000 65536"/>
              <a:gd name="T7" fmla="*/ 0 60000 65536"/>
              <a:gd name="T8" fmla="*/ 0 60000 65536"/>
              <a:gd name="T9" fmla="*/ 0 w 4599214"/>
              <a:gd name="T10" fmla="*/ 0 h 1079500"/>
              <a:gd name="T11" fmla="*/ 4599214 w 4599214"/>
              <a:gd name="T12" fmla="*/ 1079500 h 10795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99214" h="1079500">
                <a:moveTo>
                  <a:pt x="0" y="1079500"/>
                </a:moveTo>
                <a:cubicBezTo>
                  <a:pt x="1154339" y="1006173"/>
                  <a:pt x="2308678" y="932846"/>
                  <a:pt x="3075214" y="752929"/>
                </a:cubicBezTo>
                <a:cubicBezTo>
                  <a:pt x="3841750" y="573012"/>
                  <a:pt x="4345214" y="122464"/>
                  <a:pt x="4599214" y="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06452719-36D3-B7C1-4BDC-B3C394970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940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Making a Neutrino Beam</a:t>
            </a:r>
          </a:p>
        </p:txBody>
      </p:sp>
      <p:pic>
        <p:nvPicPr>
          <p:cNvPr id="40" name="Content Placeholder 34" descr="beamangle.png"/>
          <p:cNvPicPr>
            <a:picLocks noGrp="1" noChangeAspect="1"/>
          </p:cNvPicPr>
          <p:nvPr>
            <p:ph idx="1"/>
          </p:nvPr>
        </p:nvPicPr>
        <p:blipFill>
          <a:blip r:embed="rId2"/>
          <a:srcRect l="2903" b="12203"/>
          <a:stretch>
            <a:fillRect/>
          </a:stretch>
        </p:blipFill>
        <p:spPr>
          <a:xfrm>
            <a:off x="1083216" y="3871753"/>
            <a:ext cx="3486310" cy="299985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11</a:t>
            </a:fld>
            <a:endParaRPr kumimoji="0" lang="en-US" dirty="0">
              <a:solidFill>
                <a:srgbClr val="FFFFFF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A62286-E63A-1A50-8AF4-E39F96C03B3A}"/>
              </a:ext>
            </a:extLst>
          </p:cNvPr>
          <p:cNvGrpSpPr/>
          <p:nvPr/>
        </p:nvGrpSpPr>
        <p:grpSpPr>
          <a:xfrm>
            <a:off x="1681864" y="1607698"/>
            <a:ext cx="8912225" cy="1911349"/>
            <a:chOff x="1681864" y="1607698"/>
            <a:chExt cx="8912225" cy="1911349"/>
          </a:xfrm>
        </p:grpSpPr>
        <p:grpSp>
          <p:nvGrpSpPr>
            <p:cNvPr id="4" name="Group 44"/>
            <p:cNvGrpSpPr>
              <a:grpSpLocks/>
            </p:cNvGrpSpPr>
            <p:nvPr/>
          </p:nvGrpSpPr>
          <p:grpSpPr bwMode="auto">
            <a:xfrm>
              <a:off x="7989002" y="1941073"/>
              <a:ext cx="2605087" cy="1577974"/>
              <a:chOff x="6538625" y="4487631"/>
              <a:chExt cx="2605375" cy="1578820"/>
            </a:xfrm>
          </p:grpSpPr>
          <p:sp>
            <p:nvSpPr>
              <p:cNvPr id="7" name="Rectangle 6"/>
              <p:cNvSpPr/>
              <p:nvPr/>
            </p:nvSpPr>
            <p:spPr bwMode="auto">
              <a:xfrm>
                <a:off x="6667226" y="4487631"/>
                <a:ext cx="2476774" cy="1578820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75000"/>
                    </a:schemeClr>
                  </a:gs>
                  <a:gs pos="66000">
                    <a:schemeClr val="bg2">
                      <a:lumMod val="20000"/>
                      <a:lumOff val="80000"/>
                    </a:scheme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 bwMode="auto">
              <a:xfrm>
                <a:off x="6538625" y="4513045"/>
                <a:ext cx="300070" cy="152799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75000"/>
                    </a:schemeClr>
                  </a:gs>
                  <a:gs pos="42000">
                    <a:schemeClr val="bg1"/>
                  </a:gs>
                </a:gsLst>
                <a:lin ang="16200000" scaled="0"/>
                <a:tileRect/>
              </a:gradFill>
              <a:ln w="5080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/>
              </a:p>
            </p:txBody>
          </p:sp>
        </p:grpSp>
        <p:pic>
          <p:nvPicPr>
            <p:cNvPr id="9" name="Picture 45"/>
            <p:cNvPicPr>
              <a:picLocks noChangeAspect="1" noChangeArrowheads="1"/>
            </p:cNvPicPr>
            <p:nvPr/>
          </p:nvPicPr>
          <p:blipFill>
            <a:blip r:embed="rId3"/>
            <a:srcRect t="38414" r="1350" b="40710"/>
            <a:stretch>
              <a:fillRect/>
            </a:stretch>
          </p:blipFill>
          <p:spPr bwMode="auto">
            <a:xfrm>
              <a:off x="2466089" y="2158561"/>
              <a:ext cx="1636713" cy="11223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0" name="Picture 46"/>
            <p:cNvPicPr>
              <a:picLocks noChangeAspect="1" noChangeArrowheads="1"/>
            </p:cNvPicPr>
            <p:nvPr/>
          </p:nvPicPr>
          <p:blipFill>
            <a:blip r:embed="rId4"/>
            <a:srcRect l="813" t="33955" b="29608"/>
            <a:stretch>
              <a:fillRect/>
            </a:stretch>
          </p:blipFill>
          <p:spPr bwMode="auto">
            <a:xfrm>
              <a:off x="5028313" y="2160149"/>
              <a:ext cx="2470150" cy="11398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1" name="Line 50"/>
            <p:cNvSpPr>
              <a:spLocks noChangeShapeType="1"/>
            </p:cNvSpPr>
            <p:nvPr/>
          </p:nvSpPr>
          <p:spPr bwMode="auto">
            <a:xfrm flipV="1">
              <a:off x="2743902" y="2703073"/>
              <a:ext cx="6334125" cy="0"/>
            </a:xfrm>
            <a:prstGeom prst="line">
              <a:avLst/>
            </a:prstGeom>
            <a:noFill/>
            <a:ln w="1908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Text Box 53"/>
            <p:cNvSpPr txBox="1">
              <a:spLocks noChangeArrowheads="1"/>
            </p:cNvSpPr>
            <p:nvPr/>
          </p:nvSpPr>
          <p:spPr bwMode="auto">
            <a:xfrm>
              <a:off x="4410776" y="2242698"/>
              <a:ext cx="317500" cy="2905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i="1">
                  <a:solidFill>
                    <a:srgbClr val="0000FF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π</a:t>
              </a:r>
              <a:r>
                <a:rPr lang="en-GB" i="1" baseline="33000">
                  <a:solidFill>
                    <a:srgbClr val="0000FF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-</a:t>
              </a:r>
            </a:p>
          </p:txBody>
        </p:sp>
        <p:sp>
          <p:nvSpPr>
            <p:cNvPr id="13" name="Text Box 54"/>
            <p:cNvSpPr txBox="1">
              <a:spLocks noChangeArrowheads="1"/>
            </p:cNvSpPr>
            <p:nvPr/>
          </p:nvSpPr>
          <p:spPr bwMode="auto">
            <a:xfrm>
              <a:off x="4358388" y="3018985"/>
              <a:ext cx="342900" cy="257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i="1">
                  <a:solidFill>
                    <a:srgbClr val="FF0000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π</a:t>
              </a:r>
              <a:r>
                <a:rPr lang="en-GB" i="1" baseline="33000">
                  <a:solidFill>
                    <a:srgbClr val="FF0000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+</a:t>
              </a:r>
            </a:p>
          </p:txBody>
        </p:sp>
        <p:sp>
          <p:nvSpPr>
            <p:cNvPr id="14" name="Right Arrow 55"/>
            <p:cNvSpPr>
              <a:spLocks noChangeArrowheads="1"/>
            </p:cNvSpPr>
            <p:nvPr/>
          </p:nvSpPr>
          <p:spPr bwMode="auto">
            <a:xfrm>
              <a:off x="1681864" y="2609410"/>
              <a:ext cx="771525" cy="173038"/>
            </a:xfrm>
            <a:prstGeom prst="rightArrow">
              <a:avLst>
                <a:gd name="adj1" fmla="val 50000"/>
                <a:gd name="adj2" fmla="val 495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15" name="TextBox 62"/>
            <p:cNvSpPr txBox="1">
              <a:spLocks noChangeArrowheads="1"/>
            </p:cNvSpPr>
            <p:nvPr/>
          </p:nvSpPr>
          <p:spPr bwMode="auto">
            <a:xfrm>
              <a:off x="1696151" y="1733110"/>
              <a:ext cx="10414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dirty="0">
                  <a:ea typeface="Century Schoolbook"/>
                  <a:cs typeface="Century Schoolbook"/>
                </a:rPr>
                <a:t>Target</a:t>
              </a:r>
            </a:p>
          </p:txBody>
        </p:sp>
        <p:sp>
          <p:nvSpPr>
            <p:cNvPr id="16" name="TextBox 63"/>
            <p:cNvSpPr txBox="1">
              <a:spLocks noChangeArrowheads="1"/>
            </p:cNvSpPr>
            <p:nvPr/>
          </p:nvSpPr>
          <p:spPr bwMode="auto">
            <a:xfrm>
              <a:off x="3732914" y="1714061"/>
              <a:ext cx="187007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dirty="0">
                  <a:ea typeface="Century Schoolbook"/>
                  <a:cs typeface="Century Schoolbook"/>
                </a:rPr>
                <a:t>Focusing Horns</a:t>
              </a:r>
            </a:p>
          </p:txBody>
        </p:sp>
        <p:cxnSp>
          <p:nvCxnSpPr>
            <p:cNvPr id="17" name="Straight Arrow Connector 67"/>
            <p:cNvCxnSpPr>
              <a:cxnSpLocks noChangeShapeType="1"/>
              <a:stCxn id="15" idx="2"/>
            </p:cNvCxnSpPr>
            <p:nvPr/>
          </p:nvCxnSpPr>
          <p:spPr bwMode="auto">
            <a:xfrm rot="16200000" flipH="1">
              <a:off x="2200976" y="2117286"/>
              <a:ext cx="534988" cy="503237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8" name="Straight Arrow Connector 68"/>
            <p:cNvCxnSpPr>
              <a:cxnSpLocks noChangeShapeType="1"/>
              <a:stCxn id="16" idx="2"/>
            </p:cNvCxnSpPr>
            <p:nvPr/>
          </p:nvCxnSpPr>
          <p:spPr bwMode="auto">
            <a:xfrm rot="16200000" flipH="1">
              <a:off x="5137852" y="1612461"/>
              <a:ext cx="219075" cy="1158875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9" name="Straight Arrow Connector 71"/>
            <p:cNvCxnSpPr>
              <a:cxnSpLocks noChangeShapeType="1"/>
              <a:stCxn id="16" idx="2"/>
            </p:cNvCxnSpPr>
            <p:nvPr/>
          </p:nvCxnSpPr>
          <p:spPr bwMode="auto">
            <a:xfrm rot="5400000">
              <a:off x="3966276" y="1728348"/>
              <a:ext cx="347663" cy="1055688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" name="Line 65"/>
            <p:cNvSpPr>
              <a:spLocks noChangeShapeType="1"/>
            </p:cNvSpPr>
            <p:nvPr/>
          </p:nvSpPr>
          <p:spPr bwMode="auto">
            <a:xfrm>
              <a:off x="8682738" y="1937899"/>
              <a:ext cx="0" cy="157321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lg" len="lg"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TextBox 79"/>
            <p:cNvSpPr txBox="1">
              <a:spLocks noChangeArrowheads="1"/>
            </p:cNvSpPr>
            <p:nvPr/>
          </p:nvSpPr>
          <p:spPr bwMode="auto">
            <a:xfrm>
              <a:off x="8704963" y="2142684"/>
              <a:ext cx="8715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>
                  <a:ea typeface="Arial" charset="0"/>
                  <a:cs typeface="Arial" charset="0"/>
                </a:rPr>
                <a:t>2 m</a:t>
              </a:r>
            </a:p>
          </p:txBody>
        </p:sp>
        <p:cxnSp>
          <p:nvCxnSpPr>
            <p:cNvPr id="24" name="Straight Arrow Connector 58"/>
            <p:cNvCxnSpPr>
              <a:cxnSpLocks noChangeShapeType="1"/>
              <a:stCxn id="11" idx="1"/>
            </p:cNvCxnSpPr>
            <p:nvPr/>
          </p:nvCxnSpPr>
          <p:spPr bwMode="auto">
            <a:xfrm rot="16200000" flipH="1">
              <a:off x="9558246" y="2222855"/>
              <a:ext cx="1587" cy="962025"/>
            </a:xfrm>
            <a:prstGeom prst="straightConnector1">
              <a:avLst/>
            </a:prstGeom>
            <a:noFill/>
            <a:ln w="19050">
              <a:solidFill>
                <a:srgbClr val="0000FF"/>
              </a:solidFill>
              <a:prstDash val="sysDash"/>
              <a:round/>
              <a:headEnd/>
              <a:tailEnd type="triangle" w="med" len="med"/>
            </a:ln>
          </p:spPr>
        </p:cxnSp>
        <p:cxnSp>
          <p:nvCxnSpPr>
            <p:cNvPr id="25" name="Straight Arrow Connector 66"/>
            <p:cNvCxnSpPr>
              <a:cxnSpLocks noChangeShapeType="1"/>
            </p:cNvCxnSpPr>
            <p:nvPr/>
          </p:nvCxnSpPr>
          <p:spPr bwMode="auto">
            <a:xfrm rot="5400000" flipH="1" flipV="1">
              <a:off x="9567770" y="2387954"/>
              <a:ext cx="0" cy="960437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</p:spPr>
        </p:cxnSp>
        <p:sp>
          <p:nvSpPr>
            <p:cNvPr id="26" name="Text Box 53"/>
            <p:cNvSpPr txBox="1">
              <a:spLocks noChangeArrowheads="1"/>
            </p:cNvSpPr>
            <p:nvPr/>
          </p:nvSpPr>
          <p:spPr bwMode="auto">
            <a:xfrm>
              <a:off x="9922576" y="2347474"/>
              <a:ext cx="317500" cy="2889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i="1">
                  <a:solidFill>
                    <a:srgbClr val="0000FF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ν</a:t>
              </a:r>
              <a:r>
                <a:rPr lang="en-GB" i="1" baseline="-25000">
                  <a:solidFill>
                    <a:srgbClr val="0000FF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μ</a:t>
              </a:r>
            </a:p>
          </p:txBody>
        </p:sp>
        <p:sp>
          <p:nvSpPr>
            <p:cNvPr id="27" name="Text Box 54"/>
            <p:cNvSpPr txBox="1">
              <a:spLocks noChangeArrowheads="1"/>
            </p:cNvSpPr>
            <p:nvPr/>
          </p:nvSpPr>
          <p:spPr bwMode="auto">
            <a:xfrm>
              <a:off x="9849551" y="2868173"/>
              <a:ext cx="342900" cy="257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i="1">
                  <a:solidFill>
                    <a:srgbClr val="FF0000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ν</a:t>
              </a:r>
              <a:r>
                <a:rPr lang="en-US" i="1" baseline="-25000">
                  <a:solidFill>
                    <a:srgbClr val="FF0000"/>
                  </a:solidFill>
                  <a:latin typeface="Times New Roman" charset="0"/>
                  <a:ea typeface="Bitstream Vera Sans" charset="0"/>
                  <a:cs typeface="Bitstream Vera Sans" charset="0"/>
                </a:rPr>
                <a:t>μ</a:t>
              </a:r>
            </a:p>
          </p:txBody>
        </p:sp>
        <p:cxnSp>
          <p:nvCxnSpPr>
            <p:cNvPr id="28" name="Straight Connector 77"/>
            <p:cNvCxnSpPr>
              <a:cxnSpLocks noChangeShapeType="1"/>
            </p:cNvCxnSpPr>
            <p:nvPr/>
          </p:nvCxnSpPr>
          <p:spPr bwMode="auto">
            <a:xfrm rot="10800000">
              <a:off x="9925752" y="2426849"/>
              <a:ext cx="136525" cy="1587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</p:cxnSp>
        <p:sp>
          <p:nvSpPr>
            <p:cNvPr id="33" name="Freeform 43"/>
            <p:cNvSpPr>
              <a:spLocks noChangeArrowheads="1"/>
            </p:cNvSpPr>
            <p:nvPr/>
          </p:nvSpPr>
          <p:spPr bwMode="auto">
            <a:xfrm>
              <a:off x="2756601" y="2687198"/>
              <a:ext cx="6323012" cy="317500"/>
            </a:xfrm>
            <a:custGeom>
              <a:avLst/>
              <a:gdLst>
                <a:gd name="T0" fmla="*/ 0 w 6322785"/>
                <a:gd name="T1" fmla="*/ 0 h 317501"/>
                <a:gd name="T2" fmla="*/ 1479703 w 6322785"/>
                <a:gd name="T3" fmla="*/ 281195 h 317501"/>
                <a:gd name="T4" fmla="*/ 4965631 w 6322785"/>
                <a:gd name="T5" fmla="*/ 217695 h 317501"/>
                <a:gd name="T6" fmla="*/ 6327325 w 6322785"/>
                <a:gd name="T7" fmla="*/ 181409 h 3175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22785"/>
                <a:gd name="T13" fmla="*/ 0 h 317501"/>
                <a:gd name="T14" fmla="*/ 6322785 w 6322785"/>
                <a:gd name="T15" fmla="*/ 317501 h 3175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22785" h="317501">
                  <a:moveTo>
                    <a:pt x="0" y="0"/>
                  </a:moveTo>
                  <a:cubicBezTo>
                    <a:pt x="325815" y="122464"/>
                    <a:pt x="651631" y="244929"/>
                    <a:pt x="1478643" y="281215"/>
                  </a:cubicBezTo>
                  <a:cubicBezTo>
                    <a:pt x="2305655" y="317501"/>
                    <a:pt x="4962071" y="217715"/>
                    <a:pt x="4962071" y="217715"/>
                  </a:cubicBezTo>
                  <a:lnTo>
                    <a:pt x="6322785" y="181429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34" name="Freeform 55"/>
            <p:cNvSpPr>
              <a:spLocks noChangeArrowheads="1"/>
            </p:cNvSpPr>
            <p:nvPr/>
          </p:nvSpPr>
          <p:spPr bwMode="auto">
            <a:xfrm>
              <a:off x="2766127" y="1607698"/>
              <a:ext cx="4598987" cy="1079500"/>
            </a:xfrm>
            <a:custGeom>
              <a:avLst/>
              <a:gdLst>
                <a:gd name="T0" fmla="*/ 0 w 4599214"/>
                <a:gd name="T1" fmla="*/ 1079500 h 1079500"/>
                <a:gd name="T2" fmla="*/ 3072174 w 4599214"/>
                <a:gd name="T3" fmla="*/ 752929 h 1079500"/>
                <a:gd name="T4" fmla="*/ 4594674 w 4599214"/>
                <a:gd name="T5" fmla="*/ 0 h 1079500"/>
                <a:gd name="T6" fmla="*/ 0 60000 65536"/>
                <a:gd name="T7" fmla="*/ 0 60000 65536"/>
                <a:gd name="T8" fmla="*/ 0 60000 65536"/>
                <a:gd name="T9" fmla="*/ 0 w 4599214"/>
                <a:gd name="T10" fmla="*/ 0 h 1079500"/>
                <a:gd name="T11" fmla="*/ 4599214 w 4599214"/>
                <a:gd name="T12" fmla="*/ 1079500 h 10795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99214" h="1079500">
                  <a:moveTo>
                    <a:pt x="0" y="1079500"/>
                  </a:moveTo>
                  <a:cubicBezTo>
                    <a:pt x="1154339" y="1006173"/>
                    <a:pt x="2308678" y="932846"/>
                    <a:pt x="3075214" y="752929"/>
                  </a:cubicBezTo>
                  <a:cubicBezTo>
                    <a:pt x="3841750" y="573012"/>
                    <a:pt x="4345214" y="122464"/>
                    <a:pt x="4599214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35" name="Right Arrow 55"/>
            <p:cNvSpPr>
              <a:spLocks noChangeArrowheads="1"/>
            </p:cNvSpPr>
            <p:nvPr/>
          </p:nvSpPr>
          <p:spPr bwMode="auto">
            <a:xfrm>
              <a:off x="1681864" y="2609410"/>
              <a:ext cx="771525" cy="173038"/>
            </a:xfrm>
            <a:prstGeom prst="rightArrow">
              <a:avLst>
                <a:gd name="adj1" fmla="val 50000"/>
                <a:gd name="adj2" fmla="val 495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/>
            </a:p>
          </p:txBody>
        </p:sp>
      </p:grpSp>
      <p:sp>
        <p:nvSpPr>
          <p:cNvPr id="36" name="TextBox 56"/>
          <p:cNvSpPr txBox="1">
            <a:spLocks noChangeArrowheads="1"/>
          </p:cNvSpPr>
          <p:nvPr/>
        </p:nvSpPr>
        <p:spPr bwMode="auto">
          <a:xfrm>
            <a:off x="1866634" y="2792411"/>
            <a:ext cx="11735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ea typeface="Century Schoolbook"/>
                <a:cs typeface="Century Schoolbook"/>
              </a:rPr>
              <a:t>120 GeV </a:t>
            </a:r>
            <a:r>
              <a:rPr lang="en-US" i="1" dirty="0" err="1">
                <a:ea typeface="Century Schoolbook"/>
                <a:cs typeface="Century Schoolbook"/>
              </a:rPr>
              <a:t>p</a:t>
            </a:r>
            <a:r>
              <a:rPr lang="en-US" baseline="30000" dirty="0">
                <a:ea typeface="Century Schoolbook"/>
                <a:cs typeface="Century Schoolbook"/>
              </a:rPr>
              <a:t>+</a:t>
            </a:r>
            <a:r>
              <a:rPr lang="en-US" dirty="0">
                <a:ea typeface="Century Schoolbook"/>
                <a:cs typeface="Century Schoolbook"/>
              </a:rPr>
              <a:t> from MI</a:t>
            </a: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/>
        </p:nvGraphicFramePr>
        <p:xfrm>
          <a:off x="4728277" y="3231821"/>
          <a:ext cx="2590395" cy="967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55700" imgH="431800" progId="Equation.3">
                  <p:embed/>
                </p:oleObj>
              </mc:Choice>
              <mc:Fallback>
                <p:oleObj name="Equation" r:id="rId5" imgW="1155700" imgH="431800" progId="Equation.3">
                  <p:embed/>
                  <p:pic>
                    <p:nvPicPr>
                      <p:cNvPr id="3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8277" y="3231821"/>
                        <a:ext cx="2590395" cy="9678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Content Placeholder 7"/>
          <p:cNvSpPr txBox="1">
            <a:spLocks/>
          </p:cNvSpPr>
          <p:nvPr/>
        </p:nvSpPr>
        <p:spPr>
          <a:xfrm>
            <a:off x="6084003" y="709961"/>
            <a:ext cx="5325809" cy="213281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defTabSz="914400">
              <a:spcBef>
                <a:spcPts val="700"/>
              </a:spcBef>
              <a:buClr>
                <a:schemeClr val="accent2"/>
              </a:buClr>
              <a:buSzPct val="60000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Content Placeholder 4">
            <a:extLst>
              <a:ext uri="{FF2B5EF4-FFF2-40B4-BE49-F238E27FC236}">
                <a16:creationId xmlns:a16="http://schemas.microsoft.com/office/drawing/2014/main" id="{547F8427-4CBF-9648-834E-5930417673BE}"/>
              </a:ext>
            </a:extLst>
          </p:cNvPr>
          <p:cNvSpPr txBox="1">
            <a:spLocks/>
          </p:cNvSpPr>
          <p:nvPr/>
        </p:nvSpPr>
        <p:spPr>
          <a:xfrm>
            <a:off x="4728276" y="4214372"/>
            <a:ext cx="7159024" cy="2554545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Off-axis beam means less neutrino energy dependence on parent energy</a:t>
            </a:r>
          </a:p>
          <a:p>
            <a:pPr defTabSz="914400">
              <a:spcBef>
                <a:spcPts val="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Neutrino spectrum becomes a narrow peak</a:t>
            </a:r>
          </a:p>
          <a:p>
            <a:pPr lvl="1" defTabSz="914400">
              <a:spcBef>
                <a:spcPts val="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 err="1"/>
              <a:t>NOvA</a:t>
            </a:r>
            <a:r>
              <a:rPr lang="en-US" sz="2000" dirty="0"/>
              <a:t>: 14 </a:t>
            </a:r>
            <a:r>
              <a:rPr lang="en-US" sz="2000" dirty="0" err="1"/>
              <a:t>mrad</a:t>
            </a:r>
            <a:r>
              <a:rPr lang="en-US" sz="2000" dirty="0"/>
              <a:t>, sees 2GeV beam</a:t>
            </a:r>
          </a:p>
          <a:p>
            <a:pPr lvl="1" defTabSz="914400">
              <a:spcBef>
                <a:spcPts val="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/>
              <a:t>T2K: 2.5º (43mrad), sees 600 MeV beam</a:t>
            </a:r>
          </a:p>
          <a:p>
            <a:pPr defTabSz="914400">
              <a:spcBef>
                <a:spcPts val="0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400" dirty="0"/>
              <a:t>Suppressed high energy tail:  fewer neutral current backgrounds at low visible energy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A63DCA-8A83-F74C-299D-D2E2F0EECC84}"/>
              </a:ext>
            </a:extLst>
          </p:cNvPr>
          <p:cNvSpPr txBox="1"/>
          <p:nvPr/>
        </p:nvSpPr>
        <p:spPr>
          <a:xfrm rot="20590305">
            <a:off x="7523259" y="580840"/>
            <a:ext cx="2794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trike="sngStrike" dirty="0">
                <a:solidFill>
                  <a:schemeClr val="accent5">
                    <a:lumMod val="50000"/>
                  </a:schemeClr>
                </a:solidFill>
                <a:latin typeface="Chalkduster" panose="03050602040202020205" pitchFamily="66" charset="77"/>
              </a:rPr>
              <a:t>Flashlight</a:t>
            </a:r>
            <a:endParaRPr lang="en-US" strike="sngStrike" dirty="0">
              <a:solidFill>
                <a:schemeClr val="accent5">
                  <a:lumMod val="50000"/>
                </a:schemeClr>
              </a:solidFill>
              <a:latin typeface="Chalkduster" panose="03050602040202020205" pitchFamily="66" charset="7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D65983-BE5D-0C47-A9B7-0F1936FE75E7}"/>
              </a:ext>
            </a:extLst>
          </p:cNvPr>
          <p:cNvSpPr txBox="1"/>
          <p:nvPr/>
        </p:nvSpPr>
        <p:spPr>
          <a:xfrm rot="21372328">
            <a:off x="9225470" y="957836"/>
            <a:ext cx="1629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  <a:latin typeface="Chalkduster" panose="03050602040202020205" pitchFamily="66" charset="77"/>
              </a:rPr>
              <a:t>Torch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Chalkduster" panose="03050602040202020205" pitchFamily="66" charset="77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C6577B2-544C-66CE-0065-F6C881FCFD73}"/>
              </a:ext>
            </a:extLst>
          </p:cNvPr>
          <p:cNvCxnSpPr>
            <a:cxnSpLocks/>
          </p:cNvCxnSpPr>
          <p:nvPr/>
        </p:nvCxnSpPr>
        <p:spPr>
          <a:xfrm flipV="1">
            <a:off x="7041580" y="442484"/>
            <a:ext cx="1403132" cy="684155"/>
          </a:xfrm>
          <a:prstGeom prst="line">
            <a:avLst/>
          </a:prstGeom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8B9BFAA3-C981-6135-6BD1-40B7E42F2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321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59F6B-FE39-E5C7-8E21-98820DCFF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4D5F9-EECB-BC10-869F-3A8F9C087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Making a Neutrino Beam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5DCFDB-E591-B67D-BB84-6F41FCE91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C94032-CD4C-4C25-B0C2-CEC720522D92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1" name="Content Placeholder 7">
            <a:extLst>
              <a:ext uri="{FF2B5EF4-FFF2-40B4-BE49-F238E27FC236}">
                <a16:creationId xmlns:a16="http://schemas.microsoft.com/office/drawing/2014/main" id="{F6DBABDC-4E16-565D-9584-4AF7B81B48AD}"/>
              </a:ext>
            </a:extLst>
          </p:cNvPr>
          <p:cNvSpPr txBox="1">
            <a:spLocks/>
          </p:cNvSpPr>
          <p:nvPr/>
        </p:nvSpPr>
        <p:spPr>
          <a:xfrm>
            <a:off x="6084003" y="709961"/>
            <a:ext cx="5325809" cy="213281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656A59"/>
              </a:buClr>
              <a:buSzPct val="60000"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0F2730-D733-40B3-ED37-37DB20933A88}"/>
              </a:ext>
            </a:extLst>
          </p:cNvPr>
          <p:cNvSpPr txBox="1"/>
          <p:nvPr/>
        </p:nvSpPr>
        <p:spPr>
          <a:xfrm rot="20590305">
            <a:off x="7523259" y="580840"/>
            <a:ext cx="2794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sngStrike" kern="1200" cap="none" spc="0" normalizeH="0" baseline="0" noProof="0" dirty="0">
                <a:ln>
                  <a:noFill/>
                </a:ln>
                <a:solidFill>
                  <a:srgbClr val="D36F68">
                    <a:lumMod val="50000"/>
                  </a:srgbClr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Flashlight</a:t>
            </a:r>
            <a:endParaRPr kumimoji="0" lang="en-US" sz="1800" b="0" i="0" u="none" strike="sngStrike" kern="1200" cap="none" spc="0" normalizeH="0" baseline="0" noProof="0" dirty="0">
              <a:ln>
                <a:noFill/>
              </a:ln>
              <a:solidFill>
                <a:srgbClr val="D36F68">
                  <a:lumMod val="50000"/>
                </a:srgbClr>
              </a:solidFill>
              <a:effectLst/>
              <a:uLnTx/>
              <a:uFillTx/>
              <a:latin typeface="Chalkduster" panose="03050602040202020205" pitchFamily="66" charset="77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5A6DB0-130E-5BB6-5C6F-F3FC56E4A045}"/>
              </a:ext>
            </a:extLst>
          </p:cNvPr>
          <p:cNvSpPr txBox="1"/>
          <p:nvPr/>
        </p:nvSpPr>
        <p:spPr>
          <a:xfrm rot="21372328">
            <a:off x="9225470" y="957836"/>
            <a:ext cx="1629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36F68">
                    <a:lumMod val="75000"/>
                  </a:srgbClr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Torch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36F68">
                  <a:lumMod val="75000"/>
                </a:srgbClr>
              </a:solidFill>
              <a:effectLst/>
              <a:uLnTx/>
              <a:uFillTx/>
              <a:latin typeface="Chalkduster" panose="03050602040202020205" pitchFamily="66" charset="77"/>
              <a:ea typeface="+mn-ea"/>
              <a:cs typeface="+mn-cs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32E5B54-6201-EE32-B0F2-858B3D31A703}"/>
              </a:ext>
            </a:extLst>
          </p:cNvPr>
          <p:cNvCxnSpPr>
            <a:cxnSpLocks/>
          </p:cNvCxnSpPr>
          <p:nvPr/>
        </p:nvCxnSpPr>
        <p:spPr>
          <a:xfrm flipV="1">
            <a:off x="7041580" y="442484"/>
            <a:ext cx="1403132" cy="684155"/>
          </a:xfrm>
          <a:prstGeom prst="line">
            <a:avLst/>
          </a:prstGeom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3CA52BE-AEA2-8077-9F46-A1F54EA19D6C}"/>
              </a:ext>
            </a:extLst>
          </p:cNvPr>
          <p:cNvSpPr txBox="1"/>
          <p:nvPr/>
        </p:nvSpPr>
        <p:spPr>
          <a:xfrm rot="21372328">
            <a:off x="3834620" y="828884"/>
            <a:ext cx="18097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826276">
                    <a:lumMod val="50000"/>
                  </a:srgbClr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^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826276">
                    <a:lumMod val="50000"/>
                  </a:srgbClr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anti-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826276">
                  <a:lumMod val="50000"/>
                </a:srgbClr>
              </a:solidFill>
              <a:effectLst/>
              <a:uLnTx/>
              <a:uFillTx/>
              <a:latin typeface="Chalkduster" panose="03050602040202020205" pitchFamily="66" charset="77"/>
              <a:ea typeface="+mn-ea"/>
              <a:cs typeface="+mn-cs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3AC361-109D-26F3-5531-589695D6A9FE}"/>
              </a:ext>
            </a:extLst>
          </p:cNvPr>
          <p:cNvSpPr txBox="1"/>
          <p:nvPr/>
        </p:nvSpPr>
        <p:spPr>
          <a:xfrm>
            <a:off x="2557850" y="4112655"/>
            <a:ext cx="664802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3F3F2">
                    <a:lumMod val="25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Off Axis the experiments see high purity muon neutrino/antineutrino beams: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solidFill>
                  <a:srgbClr val="F3F3F2">
                    <a:lumMod val="25000"/>
                  </a:srgbClr>
                </a:solidFill>
                <a:latin typeface="Gill Sans MT" panose="020B0502020104020203"/>
              </a:rPr>
              <a:t>~1% electron neutrino contamination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3F3F2">
                  <a:lumMod val="2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3F3F2">
                    <a:lumMod val="25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Wrong sign flux less than 10% in both neutrino and antineutrino beams</a:t>
            </a: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A12FFA6B-E50B-8E19-33DE-834E799A7358}"/>
              </a:ext>
            </a:extLst>
          </p:cNvPr>
          <p:cNvGrpSpPr/>
          <p:nvPr/>
        </p:nvGrpSpPr>
        <p:grpSpPr>
          <a:xfrm>
            <a:off x="1681864" y="1607698"/>
            <a:ext cx="8912225" cy="2108043"/>
            <a:chOff x="1681864" y="1607698"/>
            <a:chExt cx="8912225" cy="2108043"/>
          </a:xfrm>
        </p:grpSpPr>
        <p:grpSp>
          <p:nvGrpSpPr>
            <p:cNvPr id="106" name="Group 44">
              <a:extLst>
                <a:ext uri="{FF2B5EF4-FFF2-40B4-BE49-F238E27FC236}">
                  <a16:creationId xmlns:a16="http://schemas.microsoft.com/office/drawing/2014/main" id="{5A4E5DAB-6B01-F67F-CA32-087A4DCE48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89002" y="1941073"/>
              <a:ext cx="2605087" cy="1577974"/>
              <a:chOff x="6538625" y="4487631"/>
              <a:chExt cx="2605375" cy="1578820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543DB54-8FBD-C841-C720-1B41865B6252}"/>
                  </a:ext>
                </a:extLst>
              </p:cNvPr>
              <p:cNvSpPr/>
              <p:nvPr/>
            </p:nvSpPr>
            <p:spPr bwMode="auto">
              <a:xfrm>
                <a:off x="6667226" y="4487631"/>
                <a:ext cx="2476774" cy="1578820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75000"/>
                    </a:schemeClr>
                  </a:gs>
                  <a:gs pos="66000">
                    <a:schemeClr val="bg2">
                      <a:lumMod val="20000"/>
                      <a:lumOff val="80000"/>
                    </a:scheme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CFC9DF5A-C92B-07F9-7E20-B81009AAD49C}"/>
                  </a:ext>
                </a:extLst>
              </p:cNvPr>
              <p:cNvSpPr/>
              <p:nvPr/>
            </p:nvSpPr>
            <p:spPr bwMode="auto">
              <a:xfrm>
                <a:off x="6538625" y="4513045"/>
                <a:ext cx="300070" cy="152799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75000"/>
                    </a:schemeClr>
                  </a:gs>
                  <a:gs pos="42000">
                    <a:schemeClr val="bg1"/>
                  </a:gs>
                </a:gsLst>
                <a:lin ang="16200000" scaled="0"/>
                <a:tileRect/>
              </a:gradFill>
              <a:ln w="5080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pic>
          <p:nvPicPr>
            <p:cNvPr id="109" name="Picture 45">
              <a:extLst>
                <a:ext uri="{FF2B5EF4-FFF2-40B4-BE49-F238E27FC236}">
                  <a16:creationId xmlns:a16="http://schemas.microsoft.com/office/drawing/2014/main" id="{686C502F-3350-468C-7E18-B47DDC7E34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 t="38414" r="1350" b="40710"/>
            <a:stretch>
              <a:fillRect/>
            </a:stretch>
          </p:blipFill>
          <p:spPr bwMode="auto">
            <a:xfrm>
              <a:off x="2466089" y="2158561"/>
              <a:ext cx="1636713" cy="11223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0" name="Picture 46">
              <a:extLst>
                <a:ext uri="{FF2B5EF4-FFF2-40B4-BE49-F238E27FC236}">
                  <a16:creationId xmlns:a16="http://schemas.microsoft.com/office/drawing/2014/main" id="{29023610-3605-72D3-E306-EEDBAC60A3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 l="813" t="33955" b="29608"/>
            <a:stretch>
              <a:fillRect/>
            </a:stretch>
          </p:blipFill>
          <p:spPr bwMode="auto">
            <a:xfrm>
              <a:off x="5028313" y="2160149"/>
              <a:ext cx="2470150" cy="11398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11" name="Line 50">
              <a:extLst>
                <a:ext uri="{FF2B5EF4-FFF2-40B4-BE49-F238E27FC236}">
                  <a16:creationId xmlns:a16="http://schemas.microsoft.com/office/drawing/2014/main" id="{13FFDAB3-AB8B-7D99-7746-6731F5452F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43902" y="2703073"/>
              <a:ext cx="6334125" cy="0"/>
            </a:xfrm>
            <a:prstGeom prst="line">
              <a:avLst/>
            </a:prstGeom>
            <a:noFill/>
            <a:ln w="1908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12" name="Text Box 53">
              <a:extLst>
                <a:ext uri="{FF2B5EF4-FFF2-40B4-BE49-F238E27FC236}">
                  <a16:creationId xmlns:a16="http://schemas.microsoft.com/office/drawing/2014/main" id="{1ECDFB81-D8BA-3239-762D-C90081337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0776" y="2242698"/>
              <a:ext cx="317500" cy="2905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8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π</a:t>
              </a:r>
              <a:r>
                <a:rPr kumimoji="0" lang="en-GB" sz="1800" b="0" i="1" u="none" strike="noStrike" kern="1200" cap="none" spc="0" normalizeH="0" baseline="33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+</a:t>
              </a:r>
            </a:p>
          </p:txBody>
        </p:sp>
        <p:sp>
          <p:nvSpPr>
            <p:cNvPr id="113" name="Text Box 54">
              <a:extLst>
                <a:ext uri="{FF2B5EF4-FFF2-40B4-BE49-F238E27FC236}">
                  <a16:creationId xmlns:a16="http://schemas.microsoft.com/office/drawing/2014/main" id="{10912976-8923-6A16-7DA1-15D2620771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8388" y="3018985"/>
              <a:ext cx="342900" cy="257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8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l-GR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π</a:t>
              </a:r>
              <a:r>
                <a:rPr kumimoji="0" lang="en-GB" sz="1800" b="0" i="1" u="none" strike="noStrike" kern="1200" cap="none" spc="0" normalizeH="0" baseline="3300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-</a:t>
              </a:r>
            </a:p>
          </p:txBody>
        </p:sp>
        <p:sp>
          <p:nvSpPr>
            <p:cNvPr id="114" name="Right Arrow 55">
              <a:extLst>
                <a:ext uri="{FF2B5EF4-FFF2-40B4-BE49-F238E27FC236}">
                  <a16:creationId xmlns:a16="http://schemas.microsoft.com/office/drawing/2014/main" id="{C5AF9555-26AD-B85B-A5C7-802982CC5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1864" y="2609410"/>
              <a:ext cx="771525" cy="173038"/>
            </a:xfrm>
            <a:prstGeom prst="rightArrow">
              <a:avLst>
                <a:gd name="adj1" fmla="val 50000"/>
                <a:gd name="adj2" fmla="val 495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15" name="TextBox 62">
              <a:extLst>
                <a:ext uri="{FF2B5EF4-FFF2-40B4-BE49-F238E27FC236}">
                  <a16:creationId xmlns:a16="http://schemas.microsoft.com/office/drawing/2014/main" id="{A6EC7F27-011E-5F79-0511-6BEE62C5EB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6151" y="1733110"/>
              <a:ext cx="10414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Target</a:t>
              </a:r>
            </a:p>
          </p:txBody>
        </p:sp>
        <p:sp>
          <p:nvSpPr>
            <p:cNvPr id="116" name="TextBox 63">
              <a:extLst>
                <a:ext uri="{FF2B5EF4-FFF2-40B4-BE49-F238E27FC236}">
                  <a16:creationId xmlns:a16="http://schemas.microsoft.com/office/drawing/2014/main" id="{FD29DC35-FDD0-3F16-7834-7B97012F91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914" y="1714061"/>
              <a:ext cx="187007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Focusing Horns</a:t>
              </a:r>
            </a:p>
          </p:txBody>
        </p:sp>
        <p:cxnSp>
          <p:nvCxnSpPr>
            <p:cNvPr id="117" name="Straight Arrow Connector 67">
              <a:extLst>
                <a:ext uri="{FF2B5EF4-FFF2-40B4-BE49-F238E27FC236}">
                  <a16:creationId xmlns:a16="http://schemas.microsoft.com/office/drawing/2014/main" id="{00FDBC28-6FA4-A9C5-3D4F-1FDEFCE8720E}"/>
                </a:ext>
              </a:extLst>
            </p:cNvPr>
            <p:cNvCxnSpPr>
              <a:cxnSpLocks noChangeShapeType="1"/>
              <a:stCxn id="115" idx="2"/>
            </p:cNvCxnSpPr>
            <p:nvPr/>
          </p:nvCxnSpPr>
          <p:spPr bwMode="auto">
            <a:xfrm rot="16200000" flipH="1">
              <a:off x="2200976" y="2117286"/>
              <a:ext cx="534988" cy="503237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18" name="Straight Arrow Connector 68">
              <a:extLst>
                <a:ext uri="{FF2B5EF4-FFF2-40B4-BE49-F238E27FC236}">
                  <a16:creationId xmlns:a16="http://schemas.microsoft.com/office/drawing/2014/main" id="{35EF2FF5-699E-753D-E5FB-9CDA88C6A4B5}"/>
                </a:ext>
              </a:extLst>
            </p:cNvPr>
            <p:cNvCxnSpPr>
              <a:cxnSpLocks noChangeShapeType="1"/>
              <a:stCxn id="116" idx="2"/>
            </p:cNvCxnSpPr>
            <p:nvPr/>
          </p:nvCxnSpPr>
          <p:spPr bwMode="auto">
            <a:xfrm rot="16200000" flipH="1">
              <a:off x="5137852" y="1612461"/>
              <a:ext cx="219075" cy="1158875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19" name="Straight Arrow Connector 71">
              <a:extLst>
                <a:ext uri="{FF2B5EF4-FFF2-40B4-BE49-F238E27FC236}">
                  <a16:creationId xmlns:a16="http://schemas.microsoft.com/office/drawing/2014/main" id="{3078FBFE-A6C0-E5B1-D558-766730CE91B0}"/>
                </a:ext>
              </a:extLst>
            </p:cNvPr>
            <p:cNvCxnSpPr>
              <a:cxnSpLocks noChangeShapeType="1"/>
              <a:stCxn id="116" idx="2"/>
            </p:cNvCxnSpPr>
            <p:nvPr/>
          </p:nvCxnSpPr>
          <p:spPr bwMode="auto">
            <a:xfrm rot="5400000">
              <a:off x="3966276" y="1728348"/>
              <a:ext cx="347663" cy="1055688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20" name="Line 65">
              <a:extLst>
                <a:ext uri="{FF2B5EF4-FFF2-40B4-BE49-F238E27FC236}">
                  <a16:creationId xmlns:a16="http://schemas.microsoft.com/office/drawing/2014/main" id="{C29FF2CA-BB8D-4107-46DF-619B432C8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82738" y="1937899"/>
              <a:ext cx="0" cy="157321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lg" len="lg"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21" name="TextBox 79">
              <a:extLst>
                <a:ext uri="{FF2B5EF4-FFF2-40B4-BE49-F238E27FC236}">
                  <a16:creationId xmlns:a16="http://schemas.microsoft.com/office/drawing/2014/main" id="{EC9252C0-3A4F-C8B0-8AEA-55499551EB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04963" y="2142684"/>
              <a:ext cx="8715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Arial" charset="0"/>
                  <a:cs typeface="Arial" charset="0"/>
                </a:rPr>
                <a:t>2 m</a:t>
              </a:r>
            </a:p>
          </p:txBody>
        </p:sp>
        <p:cxnSp>
          <p:nvCxnSpPr>
            <p:cNvPr id="122" name="Straight Arrow Connector 58">
              <a:extLst>
                <a:ext uri="{FF2B5EF4-FFF2-40B4-BE49-F238E27FC236}">
                  <a16:creationId xmlns:a16="http://schemas.microsoft.com/office/drawing/2014/main" id="{0A150672-F6F9-373F-5605-6525B436E800}"/>
                </a:ext>
              </a:extLst>
            </p:cNvPr>
            <p:cNvCxnSpPr>
              <a:cxnSpLocks noChangeShapeType="1"/>
              <a:stCxn id="111" idx="1"/>
            </p:cNvCxnSpPr>
            <p:nvPr/>
          </p:nvCxnSpPr>
          <p:spPr bwMode="auto">
            <a:xfrm rot="16200000" flipH="1">
              <a:off x="9558246" y="2222855"/>
              <a:ext cx="1587" cy="962025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</p:spPr>
        </p:cxnSp>
        <p:cxnSp>
          <p:nvCxnSpPr>
            <p:cNvPr id="123" name="Straight Arrow Connector 66">
              <a:extLst>
                <a:ext uri="{FF2B5EF4-FFF2-40B4-BE49-F238E27FC236}">
                  <a16:creationId xmlns:a16="http://schemas.microsoft.com/office/drawing/2014/main" id="{6130C8E2-37C8-B081-975D-7791BCDFFB2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9567770" y="2387954"/>
              <a:ext cx="0" cy="960437"/>
            </a:xfrm>
            <a:prstGeom prst="straightConnector1">
              <a:avLst/>
            </a:prstGeom>
            <a:noFill/>
            <a:ln w="19050">
              <a:solidFill>
                <a:srgbClr val="0432FF"/>
              </a:solidFill>
              <a:prstDash val="sysDash"/>
              <a:round/>
              <a:headEnd/>
              <a:tailEnd type="triangle" w="med" len="med"/>
            </a:ln>
          </p:spPr>
        </p:cxnSp>
        <p:sp>
          <p:nvSpPr>
            <p:cNvPr id="124" name="Text Box 53">
              <a:extLst>
                <a:ext uri="{FF2B5EF4-FFF2-40B4-BE49-F238E27FC236}">
                  <a16:creationId xmlns:a16="http://schemas.microsoft.com/office/drawing/2014/main" id="{95E91C3C-7015-8B60-ABA0-78351624C5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22576" y="2347474"/>
              <a:ext cx="317500" cy="2889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8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8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ν</a:t>
              </a:r>
              <a:r>
                <a:rPr kumimoji="0" lang="en-GB" sz="1800" b="0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μ</a:t>
              </a:r>
              <a:endParaRPr kumimoji="0" lang="en-GB" sz="18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Bitstream Vera Sans" charset="0"/>
                <a:cs typeface="Bitstream Vera Sans" charset="0"/>
              </a:endParaRPr>
            </a:p>
          </p:txBody>
        </p:sp>
        <p:sp>
          <p:nvSpPr>
            <p:cNvPr id="125" name="Text Box 54">
              <a:extLst>
                <a:ext uri="{FF2B5EF4-FFF2-40B4-BE49-F238E27FC236}">
                  <a16:creationId xmlns:a16="http://schemas.microsoft.com/office/drawing/2014/main" id="{0A8C93F1-C374-8D7E-6038-31B80135FF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49551" y="2868173"/>
              <a:ext cx="342900" cy="257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8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US" sz="18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ν</a:t>
              </a:r>
              <a:r>
                <a:rPr kumimoji="0" lang="en-US" sz="1800" b="0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μ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imes New Roman" charset="0"/>
                <a:ea typeface="Bitstream Vera Sans" charset="0"/>
                <a:cs typeface="Bitstream Vera Sans" charset="0"/>
              </a:endParaRPr>
            </a:p>
          </p:txBody>
        </p:sp>
        <p:cxnSp>
          <p:nvCxnSpPr>
            <p:cNvPr id="126" name="Straight Connector 77">
              <a:extLst>
                <a:ext uri="{FF2B5EF4-FFF2-40B4-BE49-F238E27FC236}">
                  <a16:creationId xmlns:a16="http://schemas.microsoft.com/office/drawing/2014/main" id="{D06D39F9-4BFD-1683-5C3A-C503B50216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9868600" y="2912627"/>
              <a:ext cx="136525" cy="1587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</p:cxnSp>
        <p:sp>
          <p:nvSpPr>
            <p:cNvPr id="127" name="Freeform 43">
              <a:extLst>
                <a:ext uri="{FF2B5EF4-FFF2-40B4-BE49-F238E27FC236}">
                  <a16:creationId xmlns:a16="http://schemas.microsoft.com/office/drawing/2014/main" id="{59A31290-FCAE-D503-DCD4-C97296FCD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601" y="2687198"/>
              <a:ext cx="6323012" cy="317500"/>
            </a:xfrm>
            <a:custGeom>
              <a:avLst/>
              <a:gdLst>
                <a:gd name="T0" fmla="*/ 0 w 6322785"/>
                <a:gd name="T1" fmla="*/ 0 h 317501"/>
                <a:gd name="T2" fmla="*/ 1479703 w 6322785"/>
                <a:gd name="T3" fmla="*/ 281195 h 317501"/>
                <a:gd name="T4" fmla="*/ 4965631 w 6322785"/>
                <a:gd name="T5" fmla="*/ 217695 h 317501"/>
                <a:gd name="T6" fmla="*/ 6327325 w 6322785"/>
                <a:gd name="T7" fmla="*/ 181409 h 3175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22785"/>
                <a:gd name="T13" fmla="*/ 0 h 317501"/>
                <a:gd name="T14" fmla="*/ 6322785 w 6322785"/>
                <a:gd name="T15" fmla="*/ 317501 h 3175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22785" h="317501">
                  <a:moveTo>
                    <a:pt x="0" y="0"/>
                  </a:moveTo>
                  <a:cubicBezTo>
                    <a:pt x="325815" y="122464"/>
                    <a:pt x="651631" y="244929"/>
                    <a:pt x="1478643" y="281215"/>
                  </a:cubicBezTo>
                  <a:cubicBezTo>
                    <a:pt x="2305655" y="317501"/>
                    <a:pt x="4962071" y="217715"/>
                    <a:pt x="4962071" y="217715"/>
                  </a:cubicBezTo>
                  <a:lnTo>
                    <a:pt x="6322785" y="181429"/>
                  </a:lnTo>
                </a:path>
              </a:pathLst>
            </a:custGeom>
            <a:noFill/>
            <a:ln w="19050">
              <a:solidFill>
                <a:srgbClr val="0432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28" name="Freeform 55">
              <a:extLst>
                <a:ext uri="{FF2B5EF4-FFF2-40B4-BE49-F238E27FC236}">
                  <a16:creationId xmlns:a16="http://schemas.microsoft.com/office/drawing/2014/main" id="{34EFDB9B-FEB1-15A7-9F5B-9B9FE9F39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6127" y="1607698"/>
              <a:ext cx="4598987" cy="1079500"/>
            </a:xfrm>
            <a:custGeom>
              <a:avLst/>
              <a:gdLst>
                <a:gd name="T0" fmla="*/ 0 w 4599214"/>
                <a:gd name="T1" fmla="*/ 1079500 h 1079500"/>
                <a:gd name="T2" fmla="*/ 3072174 w 4599214"/>
                <a:gd name="T3" fmla="*/ 752929 h 1079500"/>
                <a:gd name="T4" fmla="*/ 4594674 w 4599214"/>
                <a:gd name="T5" fmla="*/ 0 h 1079500"/>
                <a:gd name="T6" fmla="*/ 0 60000 65536"/>
                <a:gd name="T7" fmla="*/ 0 60000 65536"/>
                <a:gd name="T8" fmla="*/ 0 60000 65536"/>
                <a:gd name="T9" fmla="*/ 0 w 4599214"/>
                <a:gd name="T10" fmla="*/ 0 h 1079500"/>
                <a:gd name="T11" fmla="*/ 4599214 w 4599214"/>
                <a:gd name="T12" fmla="*/ 1079500 h 10795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99214" h="1079500">
                  <a:moveTo>
                    <a:pt x="0" y="1079500"/>
                  </a:moveTo>
                  <a:cubicBezTo>
                    <a:pt x="1154339" y="1006173"/>
                    <a:pt x="2308678" y="932846"/>
                    <a:pt x="3075214" y="752929"/>
                  </a:cubicBezTo>
                  <a:cubicBezTo>
                    <a:pt x="3841750" y="573012"/>
                    <a:pt x="4345214" y="122464"/>
                    <a:pt x="4599214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29" name="Right Arrow 55">
              <a:extLst>
                <a:ext uri="{FF2B5EF4-FFF2-40B4-BE49-F238E27FC236}">
                  <a16:creationId xmlns:a16="http://schemas.microsoft.com/office/drawing/2014/main" id="{E8B4CEB9-7992-2DBE-735B-E31447A2F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1864" y="2609410"/>
              <a:ext cx="771525" cy="173038"/>
            </a:xfrm>
            <a:prstGeom prst="rightArrow">
              <a:avLst>
                <a:gd name="adj1" fmla="val 50000"/>
                <a:gd name="adj2" fmla="val 495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30" name="TextBox 56">
              <a:extLst>
                <a:ext uri="{FF2B5EF4-FFF2-40B4-BE49-F238E27FC236}">
                  <a16:creationId xmlns:a16="http://schemas.microsoft.com/office/drawing/2014/main" id="{49EB4410-AD32-8242-FA1B-B8A057DA6A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6634" y="2792411"/>
              <a:ext cx="1173508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120 GeV </a:t>
              </a:r>
              <a:r>
                <a:rPr kumimoji="0" lang="en-US" sz="18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p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+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 from MI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F78F09-7E57-EFE0-EB75-20A1A2F95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6B2B5">
                    <a:lumMod val="5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P. Vahle, WIN 2025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6B2B5">
                  <a:lumMod val="5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9803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5356B7AC-8991-4B6B-92E2-9EBB80DBBC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0" name="Freeform: Shape 54">
            <a:extLst>
              <a:ext uri="{FF2B5EF4-FFF2-40B4-BE49-F238E27FC236}">
                <a16:creationId xmlns:a16="http://schemas.microsoft.com/office/drawing/2014/main" id="{A8AFFF25-F4D6-4BBC-841D-3B3014EDB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15684" y="0"/>
            <a:ext cx="5676316" cy="6858000"/>
          </a:xfrm>
          <a:custGeom>
            <a:avLst/>
            <a:gdLst>
              <a:gd name="connsiteX0" fmla="*/ 0 w 5676316"/>
              <a:gd name="connsiteY0" fmla="*/ 0 h 6858000"/>
              <a:gd name="connsiteX1" fmla="*/ 5676316 w 5676316"/>
              <a:gd name="connsiteY1" fmla="*/ 0 h 6858000"/>
              <a:gd name="connsiteX2" fmla="*/ 5676316 w 5676316"/>
              <a:gd name="connsiteY2" fmla="*/ 6858000 h 6858000"/>
              <a:gd name="connsiteX3" fmla="*/ 0 w 5676316"/>
              <a:gd name="connsiteY3" fmla="*/ 6858000 h 6858000"/>
              <a:gd name="connsiteX4" fmla="*/ 4763 w 5676316"/>
              <a:gd name="connsiteY4" fmla="*/ 6791325 h 6858000"/>
              <a:gd name="connsiteX5" fmla="*/ 12700 w 5676316"/>
              <a:gd name="connsiteY5" fmla="*/ 6735762 h 6858000"/>
              <a:gd name="connsiteX6" fmla="*/ 22225 w 5676316"/>
              <a:gd name="connsiteY6" fmla="*/ 6683375 h 6858000"/>
              <a:gd name="connsiteX7" fmla="*/ 38100 w 5676316"/>
              <a:gd name="connsiteY7" fmla="*/ 6640512 h 6858000"/>
              <a:gd name="connsiteX8" fmla="*/ 53975 w 5676316"/>
              <a:gd name="connsiteY8" fmla="*/ 6597650 h 6858000"/>
              <a:gd name="connsiteX9" fmla="*/ 73025 w 5676316"/>
              <a:gd name="connsiteY9" fmla="*/ 6561137 h 6858000"/>
              <a:gd name="connsiteX10" fmla="*/ 92075 w 5676316"/>
              <a:gd name="connsiteY10" fmla="*/ 6523037 h 6858000"/>
              <a:gd name="connsiteX11" fmla="*/ 109538 w 5676316"/>
              <a:gd name="connsiteY11" fmla="*/ 6488112 h 6858000"/>
              <a:gd name="connsiteX12" fmla="*/ 127000 w 5676316"/>
              <a:gd name="connsiteY12" fmla="*/ 6448425 h 6858000"/>
              <a:gd name="connsiteX13" fmla="*/ 142875 w 5676316"/>
              <a:gd name="connsiteY13" fmla="*/ 6407150 h 6858000"/>
              <a:gd name="connsiteX14" fmla="*/ 157163 w 5676316"/>
              <a:gd name="connsiteY14" fmla="*/ 6361112 h 6858000"/>
              <a:gd name="connsiteX15" fmla="*/ 168275 w 5676316"/>
              <a:gd name="connsiteY15" fmla="*/ 6311900 h 6858000"/>
              <a:gd name="connsiteX16" fmla="*/ 176213 w 5676316"/>
              <a:gd name="connsiteY16" fmla="*/ 6251575 h 6858000"/>
              <a:gd name="connsiteX17" fmla="*/ 179388 w 5676316"/>
              <a:gd name="connsiteY17" fmla="*/ 6183312 h 6858000"/>
              <a:gd name="connsiteX18" fmla="*/ 176213 w 5676316"/>
              <a:gd name="connsiteY18" fmla="*/ 6113462 h 6858000"/>
              <a:gd name="connsiteX19" fmla="*/ 168275 w 5676316"/>
              <a:gd name="connsiteY19" fmla="*/ 6056312 h 6858000"/>
              <a:gd name="connsiteX20" fmla="*/ 157163 w 5676316"/>
              <a:gd name="connsiteY20" fmla="*/ 6003925 h 6858000"/>
              <a:gd name="connsiteX21" fmla="*/ 142875 w 5676316"/>
              <a:gd name="connsiteY21" fmla="*/ 5956300 h 6858000"/>
              <a:gd name="connsiteX22" fmla="*/ 127000 w 5676316"/>
              <a:gd name="connsiteY22" fmla="*/ 5915025 h 6858000"/>
              <a:gd name="connsiteX23" fmla="*/ 107950 w 5676316"/>
              <a:gd name="connsiteY23" fmla="*/ 5876925 h 6858000"/>
              <a:gd name="connsiteX24" fmla="*/ 88900 w 5676316"/>
              <a:gd name="connsiteY24" fmla="*/ 5840412 h 6858000"/>
              <a:gd name="connsiteX25" fmla="*/ 69850 w 5676316"/>
              <a:gd name="connsiteY25" fmla="*/ 5802312 h 6858000"/>
              <a:gd name="connsiteX26" fmla="*/ 52388 w 5676316"/>
              <a:gd name="connsiteY26" fmla="*/ 5762625 h 6858000"/>
              <a:gd name="connsiteX27" fmla="*/ 34925 w 5676316"/>
              <a:gd name="connsiteY27" fmla="*/ 5721350 h 6858000"/>
              <a:gd name="connsiteX28" fmla="*/ 20638 w 5676316"/>
              <a:gd name="connsiteY28" fmla="*/ 5675312 h 6858000"/>
              <a:gd name="connsiteX29" fmla="*/ 11113 w 5676316"/>
              <a:gd name="connsiteY29" fmla="*/ 5622925 h 6858000"/>
              <a:gd name="connsiteX30" fmla="*/ 1588 w 5676316"/>
              <a:gd name="connsiteY30" fmla="*/ 5562600 h 6858000"/>
              <a:gd name="connsiteX31" fmla="*/ 0 w 5676316"/>
              <a:gd name="connsiteY31" fmla="*/ 5494337 h 6858000"/>
              <a:gd name="connsiteX32" fmla="*/ 1588 w 5676316"/>
              <a:gd name="connsiteY32" fmla="*/ 5426075 h 6858000"/>
              <a:gd name="connsiteX33" fmla="*/ 11113 w 5676316"/>
              <a:gd name="connsiteY33" fmla="*/ 5365750 h 6858000"/>
              <a:gd name="connsiteX34" fmla="*/ 20638 w 5676316"/>
              <a:gd name="connsiteY34" fmla="*/ 5313362 h 6858000"/>
              <a:gd name="connsiteX35" fmla="*/ 34925 w 5676316"/>
              <a:gd name="connsiteY35" fmla="*/ 5268912 h 6858000"/>
              <a:gd name="connsiteX36" fmla="*/ 52388 w 5676316"/>
              <a:gd name="connsiteY36" fmla="*/ 5226050 h 6858000"/>
              <a:gd name="connsiteX37" fmla="*/ 69850 w 5676316"/>
              <a:gd name="connsiteY37" fmla="*/ 5186362 h 6858000"/>
              <a:gd name="connsiteX38" fmla="*/ 88900 w 5676316"/>
              <a:gd name="connsiteY38" fmla="*/ 5149850 h 6858000"/>
              <a:gd name="connsiteX39" fmla="*/ 107950 w 5676316"/>
              <a:gd name="connsiteY39" fmla="*/ 5114925 h 6858000"/>
              <a:gd name="connsiteX40" fmla="*/ 127000 w 5676316"/>
              <a:gd name="connsiteY40" fmla="*/ 5075237 h 6858000"/>
              <a:gd name="connsiteX41" fmla="*/ 142875 w 5676316"/>
              <a:gd name="connsiteY41" fmla="*/ 5033962 h 6858000"/>
              <a:gd name="connsiteX42" fmla="*/ 157163 w 5676316"/>
              <a:gd name="connsiteY42" fmla="*/ 4987925 h 6858000"/>
              <a:gd name="connsiteX43" fmla="*/ 168275 w 5676316"/>
              <a:gd name="connsiteY43" fmla="*/ 4935537 h 6858000"/>
              <a:gd name="connsiteX44" fmla="*/ 176213 w 5676316"/>
              <a:gd name="connsiteY44" fmla="*/ 4875212 h 6858000"/>
              <a:gd name="connsiteX45" fmla="*/ 179388 w 5676316"/>
              <a:gd name="connsiteY45" fmla="*/ 4806950 h 6858000"/>
              <a:gd name="connsiteX46" fmla="*/ 176213 w 5676316"/>
              <a:gd name="connsiteY46" fmla="*/ 4738687 h 6858000"/>
              <a:gd name="connsiteX47" fmla="*/ 168275 w 5676316"/>
              <a:gd name="connsiteY47" fmla="*/ 4678362 h 6858000"/>
              <a:gd name="connsiteX48" fmla="*/ 157163 w 5676316"/>
              <a:gd name="connsiteY48" fmla="*/ 4625975 h 6858000"/>
              <a:gd name="connsiteX49" fmla="*/ 142875 w 5676316"/>
              <a:gd name="connsiteY49" fmla="*/ 4579937 h 6858000"/>
              <a:gd name="connsiteX50" fmla="*/ 127000 w 5676316"/>
              <a:gd name="connsiteY50" fmla="*/ 4537075 h 6858000"/>
              <a:gd name="connsiteX51" fmla="*/ 107950 w 5676316"/>
              <a:gd name="connsiteY51" fmla="*/ 4498975 h 6858000"/>
              <a:gd name="connsiteX52" fmla="*/ 69850 w 5676316"/>
              <a:gd name="connsiteY52" fmla="*/ 4424362 h 6858000"/>
              <a:gd name="connsiteX53" fmla="*/ 52388 w 5676316"/>
              <a:gd name="connsiteY53" fmla="*/ 4386262 h 6858000"/>
              <a:gd name="connsiteX54" fmla="*/ 34925 w 5676316"/>
              <a:gd name="connsiteY54" fmla="*/ 4343400 h 6858000"/>
              <a:gd name="connsiteX55" fmla="*/ 20638 w 5676316"/>
              <a:gd name="connsiteY55" fmla="*/ 4297362 h 6858000"/>
              <a:gd name="connsiteX56" fmla="*/ 11113 w 5676316"/>
              <a:gd name="connsiteY56" fmla="*/ 4244975 h 6858000"/>
              <a:gd name="connsiteX57" fmla="*/ 1588 w 5676316"/>
              <a:gd name="connsiteY57" fmla="*/ 4186237 h 6858000"/>
              <a:gd name="connsiteX58" fmla="*/ 0 w 5676316"/>
              <a:gd name="connsiteY58" fmla="*/ 4116387 h 6858000"/>
              <a:gd name="connsiteX59" fmla="*/ 1588 w 5676316"/>
              <a:gd name="connsiteY59" fmla="*/ 4048125 h 6858000"/>
              <a:gd name="connsiteX60" fmla="*/ 11113 w 5676316"/>
              <a:gd name="connsiteY60" fmla="*/ 3987800 h 6858000"/>
              <a:gd name="connsiteX61" fmla="*/ 20638 w 5676316"/>
              <a:gd name="connsiteY61" fmla="*/ 3935412 h 6858000"/>
              <a:gd name="connsiteX62" fmla="*/ 34925 w 5676316"/>
              <a:gd name="connsiteY62" fmla="*/ 3890962 h 6858000"/>
              <a:gd name="connsiteX63" fmla="*/ 52388 w 5676316"/>
              <a:gd name="connsiteY63" fmla="*/ 3848100 h 6858000"/>
              <a:gd name="connsiteX64" fmla="*/ 69850 w 5676316"/>
              <a:gd name="connsiteY64" fmla="*/ 3811587 h 6858000"/>
              <a:gd name="connsiteX65" fmla="*/ 107950 w 5676316"/>
              <a:gd name="connsiteY65" fmla="*/ 3736975 h 6858000"/>
              <a:gd name="connsiteX66" fmla="*/ 127000 w 5676316"/>
              <a:gd name="connsiteY66" fmla="*/ 3697287 h 6858000"/>
              <a:gd name="connsiteX67" fmla="*/ 142875 w 5676316"/>
              <a:gd name="connsiteY67" fmla="*/ 3656012 h 6858000"/>
              <a:gd name="connsiteX68" fmla="*/ 157163 w 5676316"/>
              <a:gd name="connsiteY68" fmla="*/ 3609975 h 6858000"/>
              <a:gd name="connsiteX69" fmla="*/ 168275 w 5676316"/>
              <a:gd name="connsiteY69" fmla="*/ 3557587 h 6858000"/>
              <a:gd name="connsiteX70" fmla="*/ 176213 w 5676316"/>
              <a:gd name="connsiteY70" fmla="*/ 3497262 h 6858000"/>
              <a:gd name="connsiteX71" fmla="*/ 179388 w 5676316"/>
              <a:gd name="connsiteY71" fmla="*/ 3427412 h 6858000"/>
              <a:gd name="connsiteX72" fmla="*/ 176213 w 5676316"/>
              <a:gd name="connsiteY72" fmla="*/ 3360737 h 6858000"/>
              <a:gd name="connsiteX73" fmla="*/ 168275 w 5676316"/>
              <a:gd name="connsiteY73" fmla="*/ 3300412 h 6858000"/>
              <a:gd name="connsiteX74" fmla="*/ 157163 w 5676316"/>
              <a:gd name="connsiteY74" fmla="*/ 3248025 h 6858000"/>
              <a:gd name="connsiteX75" fmla="*/ 142875 w 5676316"/>
              <a:gd name="connsiteY75" fmla="*/ 3201987 h 6858000"/>
              <a:gd name="connsiteX76" fmla="*/ 127000 w 5676316"/>
              <a:gd name="connsiteY76" fmla="*/ 3160712 h 6858000"/>
              <a:gd name="connsiteX77" fmla="*/ 107950 w 5676316"/>
              <a:gd name="connsiteY77" fmla="*/ 3121025 h 6858000"/>
              <a:gd name="connsiteX78" fmla="*/ 88900 w 5676316"/>
              <a:gd name="connsiteY78" fmla="*/ 3084512 h 6858000"/>
              <a:gd name="connsiteX79" fmla="*/ 69850 w 5676316"/>
              <a:gd name="connsiteY79" fmla="*/ 3046412 h 6858000"/>
              <a:gd name="connsiteX80" fmla="*/ 52388 w 5676316"/>
              <a:gd name="connsiteY80" fmla="*/ 3009900 h 6858000"/>
              <a:gd name="connsiteX81" fmla="*/ 34925 w 5676316"/>
              <a:gd name="connsiteY81" fmla="*/ 2967037 h 6858000"/>
              <a:gd name="connsiteX82" fmla="*/ 20638 w 5676316"/>
              <a:gd name="connsiteY82" fmla="*/ 2922587 h 6858000"/>
              <a:gd name="connsiteX83" fmla="*/ 11113 w 5676316"/>
              <a:gd name="connsiteY83" fmla="*/ 2868612 h 6858000"/>
              <a:gd name="connsiteX84" fmla="*/ 1588 w 5676316"/>
              <a:gd name="connsiteY84" fmla="*/ 2809875 h 6858000"/>
              <a:gd name="connsiteX85" fmla="*/ 0 w 5676316"/>
              <a:gd name="connsiteY85" fmla="*/ 2741612 h 6858000"/>
              <a:gd name="connsiteX86" fmla="*/ 1588 w 5676316"/>
              <a:gd name="connsiteY86" fmla="*/ 2671762 h 6858000"/>
              <a:gd name="connsiteX87" fmla="*/ 11113 w 5676316"/>
              <a:gd name="connsiteY87" fmla="*/ 2613025 h 6858000"/>
              <a:gd name="connsiteX88" fmla="*/ 20638 w 5676316"/>
              <a:gd name="connsiteY88" fmla="*/ 2560637 h 6858000"/>
              <a:gd name="connsiteX89" fmla="*/ 34925 w 5676316"/>
              <a:gd name="connsiteY89" fmla="*/ 2513012 h 6858000"/>
              <a:gd name="connsiteX90" fmla="*/ 52388 w 5676316"/>
              <a:gd name="connsiteY90" fmla="*/ 2471737 h 6858000"/>
              <a:gd name="connsiteX91" fmla="*/ 69850 w 5676316"/>
              <a:gd name="connsiteY91" fmla="*/ 2433637 h 6858000"/>
              <a:gd name="connsiteX92" fmla="*/ 88900 w 5676316"/>
              <a:gd name="connsiteY92" fmla="*/ 2395537 h 6858000"/>
              <a:gd name="connsiteX93" fmla="*/ 107950 w 5676316"/>
              <a:gd name="connsiteY93" fmla="*/ 2359025 h 6858000"/>
              <a:gd name="connsiteX94" fmla="*/ 127000 w 5676316"/>
              <a:gd name="connsiteY94" fmla="*/ 2319337 h 6858000"/>
              <a:gd name="connsiteX95" fmla="*/ 142875 w 5676316"/>
              <a:gd name="connsiteY95" fmla="*/ 2278062 h 6858000"/>
              <a:gd name="connsiteX96" fmla="*/ 157163 w 5676316"/>
              <a:gd name="connsiteY96" fmla="*/ 2232025 h 6858000"/>
              <a:gd name="connsiteX97" fmla="*/ 168275 w 5676316"/>
              <a:gd name="connsiteY97" fmla="*/ 2179637 h 6858000"/>
              <a:gd name="connsiteX98" fmla="*/ 176213 w 5676316"/>
              <a:gd name="connsiteY98" fmla="*/ 2119312 h 6858000"/>
              <a:gd name="connsiteX99" fmla="*/ 179388 w 5676316"/>
              <a:gd name="connsiteY99" fmla="*/ 2051050 h 6858000"/>
              <a:gd name="connsiteX100" fmla="*/ 176213 w 5676316"/>
              <a:gd name="connsiteY100" fmla="*/ 1982787 h 6858000"/>
              <a:gd name="connsiteX101" fmla="*/ 168275 w 5676316"/>
              <a:gd name="connsiteY101" fmla="*/ 1922462 h 6858000"/>
              <a:gd name="connsiteX102" fmla="*/ 157163 w 5676316"/>
              <a:gd name="connsiteY102" fmla="*/ 1870075 h 6858000"/>
              <a:gd name="connsiteX103" fmla="*/ 142875 w 5676316"/>
              <a:gd name="connsiteY103" fmla="*/ 1824037 h 6858000"/>
              <a:gd name="connsiteX104" fmla="*/ 127000 w 5676316"/>
              <a:gd name="connsiteY104" fmla="*/ 1782762 h 6858000"/>
              <a:gd name="connsiteX105" fmla="*/ 107950 w 5676316"/>
              <a:gd name="connsiteY105" fmla="*/ 1743075 h 6858000"/>
              <a:gd name="connsiteX106" fmla="*/ 88900 w 5676316"/>
              <a:gd name="connsiteY106" fmla="*/ 1708150 h 6858000"/>
              <a:gd name="connsiteX107" fmla="*/ 69850 w 5676316"/>
              <a:gd name="connsiteY107" fmla="*/ 1671637 h 6858000"/>
              <a:gd name="connsiteX108" fmla="*/ 52388 w 5676316"/>
              <a:gd name="connsiteY108" fmla="*/ 1631950 h 6858000"/>
              <a:gd name="connsiteX109" fmla="*/ 34925 w 5676316"/>
              <a:gd name="connsiteY109" fmla="*/ 1589087 h 6858000"/>
              <a:gd name="connsiteX110" fmla="*/ 20638 w 5676316"/>
              <a:gd name="connsiteY110" fmla="*/ 1544637 h 6858000"/>
              <a:gd name="connsiteX111" fmla="*/ 11113 w 5676316"/>
              <a:gd name="connsiteY111" fmla="*/ 1492250 h 6858000"/>
              <a:gd name="connsiteX112" fmla="*/ 1588 w 5676316"/>
              <a:gd name="connsiteY112" fmla="*/ 1431925 h 6858000"/>
              <a:gd name="connsiteX113" fmla="*/ 0 w 5676316"/>
              <a:gd name="connsiteY113" fmla="*/ 1363662 h 6858000"/>
              <a:gd name="connsiteX114" fmla="*/ 1588 w 5676316"/>
              <a:gd name="connsiteY114" fmla="*/ 1295400 h 6858000"/>
              <a:gd name="connsiteX115" fmla="*/ 11113 w 5676316"/>
              <a:gd name="connsiteY115" fmla="*/ 1235075 h 6858000"/>
              <a:gd name="connsiteX116" fmla="*/ 20638 w 5676316"/>
              <a:gd name="connsiteY116" fmla="*/ 1182687 h 6858000"/>
              <a:gd name="connsiteX117" fmla="*/ 34925 w 5676316"/>
              <a:gd name="connsiteY117" fmla="*/ 1136650 h 6858000"/>
              <a:gd name="connsiteX118" fmla="*/ 52388 w 5676316"/>
              <a:gd name="connsiteY118" fmla="*/ 1095375 h 6858000"/>
              <a:gd name="connsiteX119" fmla="*/ 69850 w 5676316"/>
              <a:gd name="connsiteY119" fmla="*/ 1055687 h 6858000"/>
              <a:gd name="connsiteX120" fmla="*/ 88900 w 5676316"/>
              <a:gd name="connsiteY120" fmla="*/ 1017587 h 6858000"/>
              <a:gd name="connsiteX121" fmla="*/ 107950 w 5676316"/>
              <a:gd name="connsiteY121" fmla="*/ 981075 h 6858000"/>
              <a:gd name="connsiteX122" fmla="*/ 127000 w 5676316"/>
              <a:gd name="connsiteY122" fmla="*/ 942975 h 6858000"/>
              <a:gd name="connsiteX123" fmla="*/ 142875 w 5676316"/>
              <a:gd name="connsiteY123" fmla="*/ 901700 h 6858000"/>
              <a:gd name="connsiteX124" fmla="*/ 157163 w 5676316"/>
              <a:gd name="connsiteY124" fmla="*/ 854075 h 6858000"/>
              <a:gd name="connsiteX125" fmla="*/ 168275 w 5676316"/>
              <a:gd name="connsiteY125" fmla="*/ 801687 h 6858000"/>
              <a:gd name="connsiteX126" fmla="*/ 176213 w 5676316"/>
              <a:gd name="connsiteY126" fmla="*/ 744537 h 6858000"/>
              <a:gd name="connsiteX127" fmla="*/ 179388 w 5676316"/>
              <a:gd name="connsiteY127" fmla="*/ 673100 h 6858000"/>
              <a:gd name="connsiteX128" fmla="*/ 176213 w 5676316"/>
              <a:gd name="connsiteY128" fmla="*/ 606425 h 6858000"/>
              <a:gd name="connsiteX129" fmla="*/ 168275 w 5676316"/>
              <a:gd name="connsiteY129" fmla="*/ 546100 h 6858000"/>
              <a:gd name="connsiteX130" fmla="*/ 157163 w 5676316"/>
              <a:gd name="connsiteY130" fmla="*/ 496887 h 6858000"/>
              <a:gd name="connsiteX131" fmla="*/ 142875 w 5676316"/>
              <a:gd name="connsiteY131" fmla="*/ 450850 h 6858000"/>
              <a:gd name="connsiteX132" fmla="*/ 127000 w 5676316"/>
              <a:gd name="connsiteY132" fmla="*/ 409575 h 6858000"/>
              <a:gd name="connsiteX133" fmla="*/ 109538 w 5676316"/>
              <a:gd name="connsiteY133" fmla="*/ 369887 h 6858000"/>
              <a:gd name="connsiteX134" fmla="*/ 92075 w 5676316"/>
              <a:gd name="connsiteY134" fmla="*/ 334962 h 6858000"/>
              <a:gd name="connsiteX135" fmla="*/ 73025 w 5676316"/>
              <a:gd name="connsiteY135" fmla="*/ 296862 h 6858000"/>
              <a:gd name="connsiteX136" fmla="*/ 53975 w 5676316"/>
              <a:gd name="connsiteY136" fmla="*/ 260350 h 6858000"/>
              <a:gd name="connsiteX137" fmla="*/ 38100 w 5676316"/>
              <a:gd name="connsiteY137" fmla="*/ 217487 h 6858000"/>
              <a:gd name="connsiteX138" fmla="*/ 22225 w 5676316"/>
              <a:gd name="connsiteY138" fmla="*/ 174625 h 6858000"/>
              <a:gd name="connsiteX139" fmla="*/ 12700 w 5676316"/>
              <a:gd name="connsiteY139" fmla="*/ 122237 h 6858000"/>
              <a:gd name="connsiteX140" fmla="*/ 4763 w 5676316"/>
              <a:gd name="connsiteY140" fmla="*/ 666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5676316" h="6858000">
                <a:moveTo>
                  <a:pt x="0" y="0"/>
                </a:moveTo>
                <a:lnTo>
                  <a:pt x="5676316" y="0"/>
                </a:lnTo>
                <a:lnTo>
                  <a:pt x="5676316" y="6858000"/>
                </a:lnTo>
                <a:lnTo>
                  <a:pt x="0" y="6858000"/>
                </a:lnTo>
                <a:lnTo>
                  <a:pt x="4763" y="6791325"/>
                </a:lnTo>
                <a:lnTo>
                  <a:pt x="12700" y="6735762"/>
                </a:lnTo>
                <a:lnTo>
                  <a:pt x="22225" y="6683375"/>
                </a:lnTo>
                <a:lnTo>
                  <a:pt x="38100" y="6640512"/>
                </a:lnTo>
                <a:lnTo>
                  <a:pt x="53975" y="6597650"/>
                </a:lnTo>
                <a:lnTo>
                  <a:pt x="73025" y="6561137"/>
                </a:lnTo>
                <a:lnTo>
                  <a:pt x="92075" y="6523037"/>
                </a:lnTo>
                <a:lnTo>
                  <a:pt x="109538" y="6488112"/>
                </a:lnTo>
                <a:lnTo>
                  <a:pt x="127000" y="6448425"/>
                </a:lnTo>
                <a:lnTo>
                  <a:pt x="142875" y="6407150"/>
                </a:lnTo>
                <a:lnTo>
                  <a:pt x="157163" y="6361112"/>
                </a:lnTo>
                <a:lnTo>
                  <a:pt x="168275" y="6311900"/>
                </a:lnTo>
                <a:lnTo>
                  <a:pt x="176213" y="6251575"/>
                </a:lnTo>
                <a:lnTo>
                  <a:pt x="179388" y="6183312"/>
                </a:lnTo>
                <a:lnTo>
                  <a:pt x="176213" y="6113462"/>
                </a:lnTo>
                <a:lnTo>
                  <a:pt x="168275" y="6056312"/>
                </a:lnTo>
                <a:lnTo>
                  <a:pt x="157163" y="6003925"/>
                </a:lnTo>
                <a:lnTo>
                  <a:pt x="142875" y="5956300"/>
                </a:lnTo>
                <a:lnTo>
                  <a:pt x="127000" y="5915025"/>
                </a:lnTo>
                <a:lnTo>
                  <a:pt x="107950" y="5876925"/>
                </a:lnTo>
                <a:lnTo>
                  <a:pt x="88900" y="5840412"/>
                </a:lnTo>
                <a:lnTo>
                  <a:pt x="69850" y="5802312"/>
                </a:lnTo>
                <a:lnTo>
                  <a:pt x="52388" y="5762625"/>
                </a:lnTo>
                <a:lnTo>
                  <a:pt x="34925" y="5721350"/>
                </a:lnTo>
                <a:lnTo>
                  <a:pt x="20638" y="5675312"/>
                </a:lnTo>
                <a:lnTo>
                  <a:pt x="11113" y="5622925"/>
                </a:lnTo>
                <a:lnTo>
                  <a:pt x="1588" y="5562600"/>
                </a:lnTo>
                <a:lnTo>
                  <a:pt x="0" y="5494337"/>
                </a:lnTo>
                <a:lnTo>
                  <a:pt x="1588" y="5426075"/>
                </a:lnTo>
                <a:lnTo>
                  <a:pt x="11113" y="5365750"/>
                </a:lnTo>
                <a:lnTo>
                  <a:pt x="20638" y="5313362"/>
                </a:lnTo>
                <a:lnTo>
                  <a:pt x="34925" y="5268912"/>
                </a:lnTo>
                <a:lnTo>
                  <a:pt x="52388" y="5226050"/>
                </a:lnTo>
                <a:lnTo>
                  <a:pt x="69850" y="5186362"/>
                </a:lnTo>
                <a:lnTo>
                  <a:pt x="88900" y="5149850"/>
                </a:lnTo>
                <a:lnTo>
                  <a:pt x="107950" y="5114925"/>
                </a:lnTo>
                <a:lnTo>
                  <a:pt x="127000" y="5075237"/>
                </a:lnTo>
                <a:lnTo>
                  <a:pt x="142875" y="5033962"/>
                </a:lnTo>
                <a:lnTo>
                  <a:pt x="157163" y="4987925"/>
                </a:lnTo>
                <a:lnTo>
                  <a:pt x="168275" y="4935537"/>
                </a:lnTo>
                <a:lnTo>
                  <a:pt x="176213" y="4875212"/>
                </a:lnTo>
                <a:lnTo>
                  <a:pt x="179388" y="4806950"/>
                </a:lnTo>
                <a:lnTo>
                  <a:pt x="176213" y="4738687"/>
                </a:lnTo>
                <a:lnTo>
                  <a:pt x="168275" y="4678362"/>
                </a:lnTo>
                <a:lnTo>
                  <a:pt x="157163" y="4625975"/>
                </a:lnTo>
                <a:lnTo>
                  <a:pt x="142875" y="4579937"/>
                </a:lnTo>
                <a:lnTo>
                  <a:pt x="127000" y="4537075"/>
                </a:lnTo>
                <a:lnTo>
                  <a:pt x="107950" y="4498975"/>
                </a:lnTo>
                <a:lnTo>
                  <a:pt x="69850" y="4424362"/>
                </a:lnTo>
                <a:lnTo>
                  <a:pt x="52388" y="4386262"/>
                </a:lnTo>
                <a:lnTo>
                  <a:pt x="34925" y="4343400"/>
                </a:lnTo>
                <a:lnTo>
                  <a:pt x="20638" y="4297362"/>
                </a:lnTo>
                <a:lnTo>
                  <a:pt x="11113" y="4244975"/>
                </a:lnTo>
                <a:lnTo>
                  <a:pt x="1588" y="4186237"/>
                </a:lnTo>
                <a:lnTo>
                  <a:pt x="0" y="4116387"/>
                </a:lnTo>
                <a:lnTo>
                  <a:pt x="1588" y="4048125"/>
                </a:lnTo>
                <a:lnTo>
                  <a:pt x="11113" y="3987800"/>
                </a:lnTo>
                <a:lnTo>
                  <a:pt x="20638" y="3935412"/>
                </a:lnTo>
                <a:lnTo>
                  <a:pt x="34925" y="3890962"/>
                </a:lnTo>
                <a:lnTo>
                  <a:pt x="52388" y="3848100"/>
                </a:lnTo>
                <a:lnTo>
                  <a:pt x="69850" y="3811587"/>
                </a:lnTo>
                <a:lnTo>
                  <a:pt x="107950" y="3736975"/>
                </a:lnTo>
                <a:lnTo>
                  <a:pt x="127000" y="3697287"/>
                </a:lnTo>
                <a:lnTo>
                  <a:pt x="142875" y="3656012"/>
                </a:lnTo>
                <a:lnTo>
                  <a:pt x="157163" y="3609975"/>
                </a:lnTo>
                <a:lnTo>
                  <a:pt x="168275" y="3557587"/>
                </a:lnTo>
                <a:lnTo>
                  <a:pt x="176213" y="3497262"/>
                </a:lnTo>
                <a:lnTo>
                  <a:pt x="179388" y="3427412"/>
                </a:lnTo>
                <a:lnTo>
                  <a:pt x="176213" y="3360737"/>
                </a:lnTo>
                <a:lnTo>
                  <a:pt x="168275" y="3300412"/>
                </a:lnTo>
                <a:lnTo>
                  <a:pt x="157163" y="3248025"/>
                </a:lnTo>
                <a:lnTo>
                  <a:pt x="142875" y="3201987"/>
                </a:lnTo>
                <a:lnTo>
                  <a:pt x="127000" y="3160712"/>
                </a:lnTo>
                <a:lnTo>
                  <a:pt x="107950" y="3121025"/>
                </a:lnTo>
                <a:lnTo>
                  <a:pt x="88900" y="3084512"/>
                </a:lnTo>
                <a:lnTo>
                  <a:pt x="69850" y="3046412"/>
                </a:lnTo>
                <a:lnTo>
                  <a:pt x="52388" y="3009900"/>
                </a:lnTo>
                <a:lnTo>
                  <a:pt x="34925" y="2967037"/>
                </a:lnTo>
                <a:lnTo>
                  <a:pt x="20638" y="2922587"/>
                </a:lnTo>
                <a:lnTo>
                  <a:pt x="11113" y="2868612"/>
                </a:lnTo>
                <a:lnTo>
                  <a:pt x="1588" y="2809875"/>
                </a:lnTo>
                <a:lnTo>
                  <a:pt x="0" y="2741612"/>
                </a:lnTo>
                <a:lnTo>
                  <a:pt x="1588" y="2671762"/>
                </a:lnTo>
                <a:lnTo>
                  <a:pt x="11113" y="2613025"/>
                </a:lnTo>
                <a:lnTo>
                  <a:pt x="20638" y="2560637"/>
                </a:lnTo>
                <a:lnTo>
                  <a:pt x="34925" y="2513012"/>
                </a:lnTo>
                <a:lnTo>
                  <a:pt x="52388" y="2471737"/>
                </a:lnTo>
                <a:lnTo>
                  <a:pt x="69850" y="2433637"/>
                </a:lnTo>
                <a:lnTo>
                  <a:pt x="88900" y="2395537"/>
                </a:lnTo>
                <a:lnTo>
                  <a:pt x="107950" y="2359025"/>
                </a:lnTo>
                <a:lnTo>
                  <a:pt x="127000" y="2319337"/>
                </a:lnTo>
                <a:lnTo>
                  <a:pt x="142875" y="2278062"/>
                </a:lnTo>
                <a:lnTo>
                  <a:pt x="157163" y="2232025"/>
                </a:lnTo>
                <a:lnTo>
                  <a:pt x="168275" y="2179637"/>
                </a:lnTo>
                <a:lnTo>
                  <a:pt x="176213" y="2119312"/>
                </a:lnTo>
                <a:lnTo>
                  <a:pt x="179388" y="2051050"/>
                </a:lnTo>
                <a:lnTo>
                  <a:pt x="176213" y="1982787"/>
                </a:lnTo>
                <a:lnTo>
                  <a:pt x="168275" y="1922462"/>
                </a:lnTo>
                <a:lnTo>
                  <a:pt x="157163" y="1870075"/>
                </a:lnTo>
                <a:lnTo>
                  <a:pt x="142875" y="1824037"/>
                </a:lnTo>
                <a:lnTo>
                  <a:pt x="127000" y="1782762"/>
                </a:lnTo>
                <a:lnTo>
                  <a:pt x="107950" y="1743075"/>
                </a:lnTo>
                <a:lnTo>
                  <a:pt x="88900" y="1708150"/>
                </a:lnTo>
                <a:lnTo>
                  <a:pt x="69850" y="1671637"/>
                </a:lnTo>
                <a:lnTo>
                  <a:pt x="52388" y="1631950"/>
                </a:lnTo>
                <a:lnTo>
                  <a:pt x="34925" y="1589087"/>
                </a:lnTo>
                <a:lnTo>
                  <a:pt x="20638" y="1544637"/>
                </a:lnTo>
                <a:lnTo>
                  <a:pt x="11113" y="1492250"/>
                </a:lnTo>
                <a:lnTo>
                  <a:pt x="1588" y="1431925"/>
                </a:lnTo>
                <a:lnTo>
                  <a:pt x="0" y="1363662"/>
                </a:lnTo>
                <a:lnTo>
                  <a:pt x="1588" y="1295400"/>
                </a:lnTo>
                <a:lnTo>
                  <a:pt x="11113" y="1235075"/>
                </a:lnTo>
                <a:lnTo>
                  <a:pt x="20638" y="1182687"/>
                </a:lnTo>
                <a:lnTo>
                  <a:pt x="34925" y="1136650"/>
                </a:lnTo>
                <a:lnTo>
                  <a:pt x="52388" y="1095375"/>
                </a:lnTo>
                <a:lnTo>
                  <a:pt x="69850" y="1055687"/>
                </a:lnTo>
                <a:lnTo>
                  <a:pt x="88900" y="1017587"/>
                </a:lnTo>
                <a:lnTo>
                  <a:pt x="107950" y="981075"/>
                </a:lnTo>
                <a:lnTo>
                  <a:pt x="127000" y="942975"/>
                </a:lnTo>
                <a:lnTo>
                  <a:pt x="142875" y="901700"/>
                </a:lnTo>
                <a:lnTo>
                  <a:pt x="157163" y="854075"/>
                </a:lnTo>
                <a:lnTo>
                  <a:pt x="168275" y="801687"/>
                </a:lnTo>
                <a:lnTo>
                  <a:pt x="176213" y="744537"/>
                </a:lnTo>
                <a:lnTo>
                  <a:pt x="179388" y="673100"/>
                </a:lnTo>
                <a:lnTo>
                  <a:pt x="176213" y="606425"/>
                </a:lnTo>
                <a:lnTo>
                  <a:pt x="168275" y="546100"/>
                </a:lnTo>
                <a:lnTo>
                  <a:pt x="157163" y="496887"/>
                </a:lnTo>
                <a:lnTo>
                  <a:pt x="142875" y="450850"/>
                </a:lnTo>
                <a:lnTo>
                  <a:pt x="127000" y="409575"/>
                </a:lnTo>
                <a:lnTo>
                  <a:pt x="109538" y="369887"/>
                </a:lnTo>
                <a:lnTo>
                  <a:pt x="92075" y="334962"/>
                </a:lnTo>
                <a:lnTo>
                  <a:pt x="73025" y="296862"/>
                </a:lnTo>
                <a:lnTo>
                  <a:pt x="53975" y="260350"/>
                </a:lnTo>
                <a:lnTo>
                  <a:pt x="38100" y="217487"/>
                </a:lnTo>
                <a:lnTo>
                  <a:pt x="22225" y="174625"/>
                </a:lnTo>
                <a:lnTo>
                  <a:pt x="12700" y="122237"/>
                </a:lnTo>
                <a:lnTo>
                  <a:pt x="4763" y="6667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052EF8-D206-F149-9640-692A537EC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1914" y="382384"/>
            <a:ext cx="4593772" cy="182118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/>
              <a:t>Far Detectors</a:t>
            </a:r>
          </a:p>
        </p:txBody>
      </p:sp>
      <p:pic>
        <p:nvPicPr>
          <p:cNvPr id="7" name="Picture 6" descr="A close-up of a wall&#10;&#10;AI-generated content may be incorrect.">
            <a:extLst>
              <a:ext uri="{FF2B5EF4-FFF2-40B4-BE49-F238E27FC236}">
                <a16:creationId xmlns:a16="http://schemas.microsoft.com/office/drawing/2014/main" id="{6922CF00-3AD2-8B42-B492-AF637D3859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95" r="2" b="34170"/>
          <a:stretch>
            <a:fillRect/>
          </a:stretch>
        </p:blipFill>
        <p:spPr>
          <a:xfrm>
            <a:off x="20" y="10"/>
            <a:ext cx="6577170" cy="3383270"/>
          </a:xfrm>
          <a:custGeom>
            <a:avLst/>
            <a:gdLst/>
            <a:ahLst/>
            <a:cxnLst/>
            <a:rect l="l" t="t" r="r" b="b"/>
            <a:pathLst>
              <a:path w="6577190" h="3383280">
                <a:moveTo>
                  <a:pt x="0" y="0"/>
                </a:moveTo>
                <a:lnTo>
                  <a:pt x="6397802" y="0"/>
                </a:lnTo>
                <a:lnTo>
                  <a:pt x="6402565" y="66675"/>
                </a:lnTo>
                <a:lnTo>
                  <a:pt x="6410502" y="122237"/>
                </a:lnTo>
                <a:lnTo>
                  <a:pt x="6420027" y="174625"/>
                </a:lnTo>
                <a:lnTo>
                  <a:pt x="6435902" y="217487"/>
                </a:lnTo>
                <a:lnTo>
                  <a:pt x="6451777" y="260350"/>
                </a:lnTo>
                <a:lnTo>
                  <a:pt x="6470827" y="296862"/>
                </a:lnTo>
                <a:lnTo>
                  <a:pt x="6489877" y="334962"/>
                </a:lnTo>
                <a:lnTo>
                  <a:pt x="6507340" y="369887"/>
                </a:lnTo>
                <a:lnTo>
                  <a:pt x="6524802" y="409575"/>
                </a:lnTo>
                <a:lnTo>
                  <a:pt x="6540677" y="450850"/>
                </a:lnTo>
                <a:lnTo>
                  <a:pt x="6554965" y="496887"/>
                </a:lnTo>
                <a:lnTo>
                  <a:pt x="6566077" y="546100"/>
                </a:lnTo>
                <a:lnTo>
                  <a:pt x="6574015" y="606425"/>
                </a:lnTo>
                <a:lnTo>
                  <a:pt x="6577190" y="673100"/>
                </a:lnTo>
                <a:lnTo>
                  <a:pt x="6574015" y="744537"/>
                </a:lnTo>
                <a:lnTo>
                  <a:pt x="6566077" y="801687"/>
                </a:lnTo>
                <a:lnTo>
                  <a:pt x="6554965" y="854075"/>
                </a:lnTo>
                <a:lnTo>
                  <a:pt x="6540677" y="901700"/>
                </a:lnTo>
                <a:lnTo>
                  <a:pt x="6524802" y="942975"/>
                </a:lnTo>
                <a:lnTo>
                  <a:pt x="6505752" y="981075"/>
                </a:lnTo>
                <a:lnTo>
                  <a:pt x="6486702" y="1017587"/>
                </a:lnTo>
                <a:lnTo>
                  <a:pt x="6467652" y="1055687"/>
                </a:lnTo>
                <a:lnTo>
                  <a:pt x="6450190" y="1095375"/>
                </a:lnTo>
                <a:lnTo>
                  <a:pt x="6432727" y="1136650"/>
                </a:lnTo>
                <a:lnTo>
                  <a:pt x="6418440" y="1182687"/>
                </a:lnTo>
                <a:lnTo>
                  <a:pt x="6408915" y="1235075"/>
                </a:lnTo>
                <a:lnTo>
                  <a:pt x="6399390" y="1295400"/>
                </a:lnTo>
                <a:lnTo>
                  <a:pt x="6397802" y="1363662"/>
                </a:lnTo>
                <a:lnTo>
                  <a:pt x="6399390" y="1431925"/>
                </a:lnTo>
                <a:lnTo>
                  <a:pt x="6408915" y="1492250"/>
                </a:lnTo>
                <a:lnTo>
                  <a:pt x="6418440" y="1544637"/>
                </a:lnTo>
                <a:lnTo>
                  <a:pt x="6432727" y="1589087"/>
                </a:lnTo>
                <a:lnTo>
                  <a:pt x="6450190" y="1631950"/>
                </a:lnTo>
                <a:lnTo>
                  <a:pt x="6467652" y="1671637"/>
                </a:lnTo>
                <a:lnTo>
                  <a:pt x="6486702" y="1708150"/>
                </a:lnTo>
                <a:lnTo>
                  <a:pt x="6505752" y="1743075"/>
                </a:lnTo>
                <a:lnTo>
                  <a:pt x="6524802" y="1782762"/>
                </a:lnTo>
                <a:lnTo>
                  <a:pt x="6540677" y="1824037"/>
                </a:lnTo>
                <a:lnTo>
                  <a:pt x="6554965" y="1870075"/>
                </a:lnTo>
                <a:lnTo>
                  <a:pt x="6566077" y="1922462"/>
                </a:lnTo>
                <a:lnTo>
                  <a:pt x="6574015" y="1982787"/>
                </a:lnTo>
                <a:lnTo>
                  <a:pt x="6577190" y="2051050"/>
                </a:lnTo>
                <a:lnTo>
                  <a:pt x="6574015" y="2119312"/>
                </a:lnTo>
                <a:lnTo>
                  <a:pt x="6566077" y="2179637"/>
                </a:lnTo>
                <a:lnTo>
                  <a:pt x="6554965" y="2232025"/>
                </a:lnTo>
                <a:lnTo>
                  <a:pt x="6540677" y="2278062"/>
                </a:lnTo>
                <a:lnTo>
                  <a:pt x="6524802" y="2319337"/>
                </a:lnTo>
                <a:lnTo>
                  <a:pt x="6505752" y="2359025"/>
                </a:lnTo>
                <a:lnTo>
                  <a:pt x="6486702" y="2395537"/>
                </a:lnTo>
                <a:lnTo>
                  <a:pt x="6467652" y="2433637"/>
                </a:lnTo>
                <a:lnTo>
                  <a:pt x="6450190" y="2471737"/>
                </a:lnTo>
                <a:lnTo>
                  <a:pt x="6432727" y="2513012"/>
                </a:lnTo>
                <a:lnTo>
                  <a:pt x="6418440" y="2560637"/>
                </a:lnTo>
                <a:lnTo>
                  <a:pt x="6408915" y="2613025"/>
                </a:lnTo>
                <a:lnTo>
                  <a:pt x="6399390" y="2671762"/>
                </a:lnTo>
                <a:lnTo>
                  <a:pt x="6397802" y="2741612"/>
                </a:lnTo>
                <a:lnTo>
                  <a:pt x="6399390" y="2809875"/>
                </a:lnTo>
                <a:lnTo>
                  <a:pt x="6408915" y="2868612"/>
                </a:lnTo>
                <a:lnTo>
                  <a:pt x="6418440" y="2922587"/>
                </a:lnTo>
                <a:lnTo>
                  <a:pt x="6432727" y="2967037"/>
                </a:lnTo>
                <a:lnTo>
                  <a:pt x="6450190" y="3009900"/>
                </a:lnTo>
                <a:lnTo>
                  <a:pt x="6467652" y="3046412"/>
                </a:lnTo>
                <a:lnTo>
                  <a:pt x="6486702" y="3084512"/>
                </a:lnTo>
                <a:lnTo>
                  <a:pt x="6505752" y="3121025"/>
                </a:lnTo>
                <a:lnTo>
                  <a:pt x="6524802" y="3160712"/>
                </a:lnTo>
                <a:lnTo>
                  <a:pt x="6540677" y="3201987"/>
                </a:lnTo>
                <a:lnTo>
                  <a:pt x="6554965" y="3248025"/>
                </a:lnTo>
                <a:lnTo>
                  <a:pt x="6566077" y="3300412"/>
                </a:lnTo>
                <a:lnTo>
                  <a:pt x="6574015" y="3360737"/>
                </a:lnTo>
                <a:lnTo>
                  <a:pt x="6575089" y="3383280"/>
                </a:lnTo>
                <a:lnTo>
                  <a:pt x="0" y="3383280"/>
                </a:lnTo>
                <a:close/>
              </a:path>
            </a:pathLst>
          </a:custGeom>
        </p:spPr>
      </p:pic>
      <p:pic>
        <p:nvPicPr>
          <p:cNvPr id="9" name="Content Placeholder 8" descr="A person lying in a room with many lights&#10;&#10;AI-generated content may be incorrect.">
            <a:extLst>
              <a:ext uri="{FF2B5EF4-FFF2-40B4-BE49-F238E27FC236}">
                <a16:creationId xmlns:a16="http://schemas.microsoft.com/office/drawing/2014/main" id="{0B190E96-822A-1C4C-801D-0CE3073D8C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52676"/>
          <a:stretch>
            <a:fillRect/>
          </a:stretch>
        </p:blipFill>
        <p:spPr>
          <a:xfrm>
            <a:off x="20" y="3474720"/>
            <a:ext cx="6577170" cy="3383280"/>
          </a:xfrm>
          <a:custGeom>
            <a:avLst/>
            <a:gdLst/>
            <a:ahLst/>
            <a:cxnLst/>
            <a:rect l="l" t="t" r="r" b="b"/>
            <a:pathLst>
              <a:path w="6577190" h="3383280">
                <a:moveTo>
                  <a:pt x="0" y="0"/>
                </a:moveTo>
                <a:lnTo>
                  <a:pt x="6575040" y="0"/>
                </a:lnTo>
                <a:lnTo>
                  <a:pt x="6574015" y="22542"/>
                </a:lnTo>
                <a:lnTo>
                  <a:pt x="6566077" y="82867"/>
                </a:lnTo>
                <a:lnTo>
                  <a:pt x="6554965" y="135255"/>
                </a:lnTo>
                <a:lnTo>
                  <a:pt x="6540677" y="181292"/>
                </a:lnTo>
                <a:lnTo>
                  <a:pt x="6524802" y="222567"/>
                </a:lnTo>
                <a:lnTo>
                  <a:pt x="6505752" y="262255"/>
                </a:lnTo>
                <a:lnTo>
                  <a:pt x="6467652" y="336867"/>
                </a:lnTo>
                <a:lnTo>
                  <a:pt x="6450190" y="373380"/>
                </a:lnTo>
                <a:lnTo>
                  <a:pt x="6432727" y="416242"/>
                </a:lnTo>
                <a:lnTo>
                  <a:pt x="6418440" y="460692"/>
                </a:lnTo>
                <a:lnTo>
                  <a:pt x="6408915" y="513080"/>
                </a:lnTo>
                <a:lnTo>
                  <a:pt x="6399390" y="573405"/>
                </a:lnTo>
                <a:lnTo>
                  <a:pt x="6397802" y="641667"/>
                </a:lnTo>
                <a:lnTo>
                  <a:pt x="6399390" y="711517"/>
                </a:lnTo>
                <a:lnTo>
                  <a:pt x="6408915" y="770255"/>
                </a:lnTo>
                <a:lnTo>
                  <a:pt x="6418440" y="822642"/>
                </a:lnTo>
                <a:lnTo>
                  <a:pt x="6432727" y="868680"/>
                </a:lnTo>
                <a:lnTo>
                  <a:pt x="6450190" y="911542"/>
                </a:lnTo>
                <a:lnTo>
                  <a:pt x="6467652" y="949642"/>
                </a:lnTo>
                <a:lnTo>
                  <a:pt x="6505752" y="1024255"/>
                </a:lnTo>
                <a:lnTo>
                  <a:pt x="6524802" y="1062355"/>
                </a:lnTo>
                <a:lnTo>
                  <a:pt x="6540677" y="1105217"/>
                </a:lnTo>
                <a:lnTo>
                  <a:pt x="6554965" y="1151255"/>
                </a:lnTo>
                <a:lnTo>
                  <a:pt x="6566077" y="1203642"/>
                </a:lnTo>
                <a:lnTo>
                  <a:pt x="6574015" y="1263967"/>
                </a:lnTo>
                <a:lnTo>
                  <a:pt x="6577190" y="1332230"/>
                </a:lnTo>
                <a:lnTo>
                  <a:pt x="6574015" y="1400492"/>
                </a:lnTo>
                <a:lnTo>
                  <a:pt x="6566077" y="1460817"/>
                </a:lnTo>
                <a:lnTo>
                  <a:pt x="6554965" y="1513205"/>
                </a:lnTo>
                <a:lnTo>
                  <a:pt x="6540677" y="1559242"/>
                </a:lnTo>
                <a:lnTo>
                  <a:pt x="6524802" y="1600517"/>
                </a:lnTo>
                <a:lnTo>
                  <a:pt x="6505752" y="1640205"/>
                </a:lnTo>
                <a:lnTo>
                  <a:pt x="6486702" y="1675130"/>
                </a:lnTo>
                <a:lnTo>
                  <a:pt x="6467652" y="1711642"/>
                </a:lnTo>
                <a:lnTo>
                  <a:pt x="6450190" y="1751330"/>
                </a:lnTo>
                <a:lnTo>
                  <a:pt x="6432727" y="1794192"/>
                </a:lnTo>
                <a:lnTo>
                  <a:pt x="6418440" y="1838642"/>
                </a:lnTo>
                <a:lnTo>
                  <a:pt x="6408915" y="1891030"/>
                </a:lnTo>
                <a:lnTo>
                  <a:pt x="6399390" y="1951355"/>
                </a:lnTo>
                <a:lnTo>
                  <a:pt x="6397802" y="2019617"/>
                </a:lnTo>
                <a:lnTo>
                  <a:pt x="6399390" y="2087880"/>
                </a:lnTo>
                <a:lnTo>
                  <a:pt x="6408915" y="2148205"/>
                </a:lnTo>
                <a:lnTo>
                  <a:pt x="6418440" y="2200592"/>
                </a:lnTo>
                <a:lnTo>
                  <a:pt x="6432727" y="2246630"/>
                </a:lnTo>
                <a:lnTo>
                  <a:pt x="6450190" y="2287905"/>
                </a:lnTo>
                <a:lnTo>
                  <a:pt x="6467652" y="2327592"/>
                </a:lnTo>
                <a:lnTo>
                  <a:pt x="6486702" y="2365692"/>
                </a:lnTo>
                <a:lnTo>
                  <a:pt x="6505752" y="2402205"/>
                </a:lnTo>
                <a:lnTo>
                  <a:pt x="6524802" y="2440305"/>
                </a:lnTo>
                <a:lnTo>
                  <a:pt x="6540677" y="2481580"/>
                </a:lnTo>
                <a:lnTo>
                  <a:pt x="6554965" y="2529205"/>
                </a:lnTo>
                <a:lnTo>
                  <a:pt x="6566077" y="2581592"/>
                </a:lnTo>
                <a:lnTo>
                  <a:pt x="6574015" y="2638742"/>
                </a:lnTo>
                <a:lnTo>
                  <a:pt x="6577190" y="2708592"/>
                </a:lnTo>
                <a:lnTo>
                  <a:pt x="6574015" y="2776855"/>
                </a:lnTo>
                <a:lnTo>
                  <a:pt x="6566077" y="2837180"/>
                </a:lnTo>
                <a:lnTo>
                  <a:pt x="6554965" y="2886392"/>
                </a:lnTo>
                <a:lnTo>
                  <a:pt x="6540677" y="2932430"/>
                </a:lnTo>
                <a:lnTo>
                  <a:pt x="6524802" y="2973705"/>
                </a:lnTo>
                <a:lnTo>
                  <a:pt x="6507340" y="3013392"/>
                </a:lnTo>
                <a:lnTo>
                  <a:pt x="6489877" y="3048317"/>
                </a:lnTo>
                <a:lnTo>
                  <a:pt x="6470827" y="3086417"/>
                </a:lnTo>
                <a:lnTo>
                  <a:pt x="6451777" y="3122930"/>
                </a:lnTo>
                <a:lnTo>
                  <a:pt x="6435902" y="3165792"/>
                </a:lnTo>
                <a:lnTo>
                  <a:pt x="6420027" y="3208655"/>
                </a:lnTo>
                <a:lnTo>
                  <a:pt x="6410502" y="3261042"/>
                </a:lnTo>
                <a:lnTo>
                  <a:pt x="6402565" y="3316605"/>
                </a:lnTo>
                <a:lnTo>
                  <a:pt x="6397802" y="3383280"/>
                </a:lnTo>
                <a:lnTo>
                  <a:pt x="0" y="3383280"/>
                </a:lnTo>
                <a:close/>
              </a:path>
            </a:pathLst>
          </a:custGeom>
        </p:spPr>
      </p:pic>
      <p:sp>
        <p:nvSpPr>
          <p:cNvPr id="48" name="Content Placeholder 47">
            <a:extLst>
              <a:ext uri="{FF2B5EF4-FFF2-40B4-BE49-F238E27FC236}">
                <a16:creationId xmlns:a16="http://schemas.microsoft.com/office/drawing/2014/main" id="{B2C11EF2-A8CB-874C-B734-1FB2E14DA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1913" y="2460171"/>
            <a:ext cx="4604657" cy="362624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T2K uses </a:t>
            </a:r>
            <a:r>
              <a:rPr lang="en-US" dirty="0" err="1">
                <a:solidFill>
                  <a:schemeClr val="tx1"/>
                </a:solidFill>
              </a:rPr>
              <a:t>SuperK</a:t>
            </a:r>
            <a:r>
              <a:rPr lang="en-US" dirty="0">
                <a:solidFill>
                  <a:schemeClr val="tx1"/>
                </a:solidFill>
              </a:rPr>
              <a:t> detector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50 </a:t>
            </a:r>
            <a:r>
              <a:rPr lang="en-US" dirty="0" err="1">
                <a:solidFill>
                  <a:schemeClr val="tx1"/>
                </a:solidFill>
              </a:rPr>
              <a:t>kton</a:t>
            </a:r>
            <a:r>
              <a:rPr lang="en-US" dirty="0">
                <a:solidFill>
                  <a:schemeClr val="tx1"/>
                </a:solidFill>
              </a:rPr>
              <a:t> Water Cherenkov</a:t>
            </a:r>
          </a:p>
          <a:p>
            <a:r>
              <a:rPr lang="en-US" dirty="0" err="1">
                <a:solidFill>
                  <a:schemeClr val="tx1"/>
                </a:solidFill>
              </a:rPr>
              <a:t>NOvA</a:t>
            </a:r>
            <a:r>
              <a:rPr lang="en-US" dirty="0">
                <a:solidFill>
                  <a:schemeClr val="tx1"/>
                </a:solidFill>
              </a:rPr>
              <a:t> FD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14 </a:t>
            </a:r>
            <a:r>
              <a:rPr lang="en-US" dirty="0" err="1">
                <a:solidFill>
                  <a:schemeClr val="tx1"/>
                </a:solidFill>
              </a:rPr>
              <a:t>kton</a:t>
            </a:r>
            <a:r>
              <a:rPr lang="en-US" dirty="0">
                <a:solidFill>
                  <a:schemeClr val="tx1"/>
                </a:solidFill>
              </a:rPr>
              <a:t> PVC and liquid scintillator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E02F4-FDF1-DE4C-9CFD-613D24F13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7046" y="6375679"/>
            <a:ext cx="548640" cy="345796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Aft>
                <a:spcPts val="600"/>
              </a:spcAft>
            </a:pPr>
            <a:fld id="{F0C94032-CD4C-4C25-B0C2-CEC720522D92}" type="slidenum">
              <a:rPr lang="en-US">
                <a:solidFill>
                  <a:schemeClr val="tx1"/>
                </a:solidFill>
              </a:rPr>
              <a:pPr defTabSz="914400">
                <a:spcAft>
                  <a:spcPts val="600"/>
                </a:spcAft>
              </a:pPr>
              <a:t>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F61678-2F18-0161-D1E6-6724A06DF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415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detector technique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60553" y="1102711"/>
            <a:ext cx="8953463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Near detectors used to predict far detector expectations and control systematics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14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8" b="6624"/>
          <a:stretch/>
        </p:blipFill>
        <p:spPr>
          <a:xfrm>
            <a:off x="977983" y="1874517"/>
            <a:ext cx="3903983" cy="46259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DA6553-7459-EB42-AB7F-E9A5F841FC0D}"/>
              </a:ext>
            </a:extLst>
          </p:cNvPr>
          <p:cNvSpPr txBox="1"/>
          <p:nvPr/>
        </p:nvSpPr>
        <p:spPr>
          <a:xfrm>
            <a:off x="1568502" y="5530119"/>
            <a:ext cx="1580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chemeClr val="bg1"/>
                </a:solidFill>
              </a:rPr>
              <a:t>NOvA</a:t>
            </a:r>
            <a:r>
              <a:rPr lang="en-US" sz="2800" dirty="0">
                <a:solidFill>
                  <a:schemeClr val="bg1"/>
                </a:solidFill>
              </a:rPr>
              <a:t> 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44A7E4-F6D3-8343-AAA3-1260D32D7142}"/>
              </a:ext>
            </a:extLst>
          </p:cNvPr>
          <p:cNvSpPr txBox="1"/>
          <p:nvPr/>
        </p:nvSpPr>
        <p:spPr>
          <a:xfrm>
            <a:off x="5018813" y="2112809"/>
            <a:ext cx="60624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NOvA</a:t>
            </a:r>
            <a:r>
              <a:rPr lang="en-US" sz="2400" dirty="0"/>
              <a:t> ND is functionally identical to FD.  Same technology and materials, smaller size</a:t>
            </a:r>
          </a:p>
          <a:p>
            <a:endParaRPr lang="en-US" sz="2400" dirty="0"/>
          </a:p>
          <a:p>
            <a:r>
              <a:rPr lang="en-US" sz="2400" dirty="0"/>
              <a:t>To make FD prediction: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Adjust flux and cross section models guided by external data, then further adjust to account for multi-nucleon processes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extrapolate remaining discrepancies in bins of energy resolution and transverse momentum using F/N ratio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Systematic uncertainties cancel in F/N ratio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FF8EA7-3A8D-B54C-8E23-348EC039335F}"/>
              </a:ext>
            </a:extLst>
          </p:cNvPr>
          <p:cNvSpPr txBox="1"/>
          <p:nvPr/>
        </p:nvSpPr>
        <p:spPr>
          <a:xfrm>
            <a:off x="8596668" y="30795"/>
            <a:ext cx="2260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T2K ND Suite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633F424-0593-2E20-D67B-1BB731FEF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908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F858D-842B-BDFA-0118-4EAA6F9260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40CF2B1-61AD-36B2-001C-620EAA5C2C4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3243" y="1515338"/>
            <a:ext cx="3119797" cy="27598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569DA4-31E3-E5D5-B6DF-8D023547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detector technique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8E1F3F2-D97D-115A-D72B-5B49ACE92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554" y="1102711"/>
            <a:ext cx="8596668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Near detectors used to predict far expectations and control systematics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CB651-12D6-E99E-6D7F-3D31D2181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15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B8D267-ED6F-FB1C-08D8-37012D58AEA2}"/>
              </a:ext>
            </a:extLst>
          </p:cNvPr>
          <p:cNvSpPr txBox="1"/>
          <p:nvPr/>
        </p:nvSpPr>
        <p:spPr>
          <a:xfrm>
            <a:off x="8596668" y="30795"/>
            <a:ext cx="2260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T2K ND Suite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02F34D-65A4-3962-B1EF-B92DEF05BC5D}"/>
              </a:ext>
            </a:extLst>
          </p:cNvPr>
          <p:cNvSpPr txBox="1"/>
          <p:nvPr/>
        </p:nvSpPr>
        <p:spPr>
          <a:xfrm>
            <a:off x="8596668" y="30795"/>
            <a:ext cx="2260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T2K ND Suite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87C90C-BC88-DCAA-9D76-7AB8299BB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7287" y="2712524"/>
            <a:ext cx="2796962" cy="31307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9893EF6-B3A9-2B71-00E6-F29EEC255C75}"/>
              </a:ext>
            </a:extLst>
          </p:cNvPr>
          <p:cNvSpPr txBox="1"/>
          <p:nvPr/>
        </p:nvSpPr>
        <p:spPr>
          <a:xfrm>
            <a:off x="7842802" y="2951443"/>
            <a:ext cx="947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Ingrid</a:t>
            </a:r>
          </a:p>
          <a:p>
            <a:r>
              <a:rPr lang="en-US" dirty="0"/>
              <a:t>On-axis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F08E38-4DEC-6355-C3F5-80634E35A836}"/>
              </a:ext>
            </a:extLst>
          </p:cNvPr>
          <p:cNvSpPr txBox="1"/>
          <p:nvPr/>
        </p:nvSpPr>
        <p:spPr>
          <a:xfrm>
            <a:off x="10591526" y="1554746"/>
            <a:ext cx="1468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ND-280:</a:t>
            </a:r>
          </a:p>
          <a:p>
            <a:r>
              <a:rPr lang="en-US" dirty="0"/>
              <a:t>Fine grained</a:t>
            </a:r>
          </a:p>
          <a:p>
            <a:r>
              <a:rPr lang="en-US" dirty="0"/>
              <a:t>Off-axis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C43DB80-3135-C90C-10E4-686772C9DF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879" y="4728816"/>
            <a:ext cx="3939421" cy="21291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371BDBC-DDD6-5774-EC13-160FE7D87E07}"/>
              </a:ext>
            </a:extLst>
          </p:cNvPr>
          <p:cNvSpPr txBox="1"/>
          <p:nvPr/>
        </p:nvSpPr>
        <p:spPr>
          <a:xfrm>
            <a:off x="8880232" y="4802433"/>
            <a:ext cx="2233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WAGASCI+BabyMIND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0738EB-3162-06CD-CC0F-6A87F88296CA}"/>
              </a:ext>
            </a:extLst>
          </p:cNvPr>
          <p:cNvSpPr txBox="1"/>
          <p:nvPr/>
        </p:nvSpPr>
        <p:spPr>
          <a:xfrm>
            <a:off x="916947" y="2055626"/>
            <a:ext cx="580342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T2K has ND suite (on axis + 2 off-axis)</a:t>
            </a:r>
          </a:p>
          <a:p>
            <a:endParaRPr lang="en-US" sz="2400" dirty="0"/>
          </a:p>
          <a:p>
            <a:r>
              <a:rPr lang="en-US" sz="2400" dirty="0"/>
              <a:t>To make FD prediction: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5930900" algn="l"/>
              </a:tabLst>
            </a:pPr>
            <a:r>
              <a:rPr lang="en-US" sz="2300" dirty="0"/>
              <a:t>Using external data constraints, build parameterized model of flux, cross section and detector response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5930900" algn="l"/>
              </a:tabLst>
            </a:pPr>
            <a:r>
              <a:rPr lang="en-US" sz="2300" dirty="0"/>
              <a:t>Simultaneously fit 22 different ND280 samples and FD samples for model parameters and oscillations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5930900" algn="l"/>
              </a:tabLst>
            </a:pPr>
            <a:r>
              <a:rPr lang="en-US" sz="2300" dirty="0"/>
              <a:t>The fit makes sure the model is “right,” and high stat ND samples constrain systematics.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F11060-F480-4024-27A5-428052937126}"/>
              </a:ext>
            </a:extLst>
          </p:cNvPr>
          <p:cNvSpPr txBox="1"/>
          <p:nvPr/>
        </p:nvSpPr>
        <p:spPr>
          <a:xfrm>
            <a:off x="9229381" y="37274"/>
            <a:ext cx="2593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 Giganti, Neutrino 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ADCC969-BC35-1888-B4B4-521376A8A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48E781-D0E3-0E89-24BD-870B0C36AEA0}"/>
              </a:ext>
            </a:extLst>
          </p:cNvPr>
          <p:cNvSpPr txBox="1"/>
          <p:nvPr/>
        </p:nvSpPr>
        <p:spPr>
          <a:xfrm>
            <a:off x="1525268" y="6121672"/>
            <a:ext cx="5613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Bottom line: ~15% errors on FD predictions are reduced to ~4% in both experiments</a:t>
            </a:r>
          </a:p>
        </p:txBody>
      </p:sp>
    </p:spTree>
    <p:extLst>
      <p:ext uri="{BB962C8B-B14F-4D97-AF65-F5344CB8AC3E}">
        <p14:creationId xmlns:p14="http://schemas.microsoft.com/office/powerpoint/2010/main" val="3848566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A72B-D80C-B6DF-46F6-0DF0432FC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Detector Technique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74AA63-2B92-D6D9-6ABF-8DCA768DD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 descr="A computer screen shot of a machine&#10;&#10;AI-generated content may be incorrect.">
            <a:extLst>
              <a:ext uri="{FF2B5EF4-FFF2-40B4-BE49-F238E27FC236}">
                <a16:creationId xmlns:a16="http://schemas.microsoft.com/office/drawing/2014/main" id="{FB0F4D1C-A955-FAE0-62C2-322988BDE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157" y="1695820"/>
            <a:ext cx="3792036" cy="3541432"/>
          </a:xfrm>
          <a:prstGeom prst="rect">
            <a:avLst/>
          </a:prstGeom>
        </p:spPr>
      </p:pic>
      <p:pic>
        <p:nvPicPr>
          <p:cNvPr id="11" name="Picture 10" descr="A computer screen shot of a computer screen&#10;&#10;AI-generated content may be incorrect.">
            <a:extLst>
              <a:ext uri="{FF2B5EF4-FFF2-40B4-BE49-F238E27FC236}">
                <a16:creationId xmlns:a16="http://schemas.microsoft.com/office/drawing/2014/main" id="{E5B53185-C58A-0616-4D14-B49C83991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9225" y="1625652"/>
            <a:ext cx="4345663" cy="2359837"/>
          </a:xfrm>
          <a:prstGeom prst="rect">
            <a:avLst/>
          </a:prstGeom>
        </p:spPr>
      </p:pic>
      <p:pic>
        <p:nvPicPr>
          <p:cNvPr id="13" name="Picture 12" descr="Neutrino Event&#10;">
            <a:extLst>
              <a:ext uri="{FF2B5EF4-FFF2-40B4-BE49-F238E27FC236}">
                <a16:creationId xmlns:a16="http://schemas.microsoft.com/office/drawing/2014/main" id="{F0C82DA8-5400-F258-E69E-0A83C2A01A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9225" y="4013196"/>
            <a:ext cx="4345664" cy="2376691"/>
          </a:xfrm>
          <a:prstGeom prst="rect">
            <a:avLst/>
          </a:prstGeom>
        </p:spPr>
      </p:pic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3ED9028B-0494-1B58-02E2-2D1E90945E74}"/>
              </a:ext>
            </a:extLst>
          </p:cNvPr>
          <p:cNvSpPr txBox="1">
            <a:spLocks/>
          </p:cNvSpPr>
          <p:nvPr/>
        </p:nvSpPr>
        <p:spPr>
          <a:xfrm>
            <a:off x="1989822" y="1098648"/>
            <a:ext cx="8596668" cy="388077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New T2K ND online!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2A8D14-FC46-BBBC-FE93-1BB04C6DE9E9}"/>
              </a:ext>
            </a:extLst>
          </p:cNvPr>
          <p:cNvSpPr txBox="1"/>
          <p:nvPr/>
        </p:nvSpPr>
        <p:spPr>
          <a:xfrm>
            <a:off x="931695" y="5324588"/>
            <a:ext cx="55560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Improves low energy proton and neutron </a:t>
            </a:r>
            <a:r>
              <a:rPr lang="en-US" sz="2000" dirty="0" err="1"/>
              <a:t>reco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Increased angular acceptance to better match 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Better e/</a:t>
            </a:r>
            <a:r>
              <a:rPr lang="en-US" sz="2000" dirty="0">
                <a:latin typeface="Symbol" pitchFamily="2" charset="2"/>
              </a:rPr>
              <a:t>g</a:t>
            </a:r>
            <a:r>
              <a:rPr lang="en-US" sz="2000" dirty="0"/>
              <a:t> discrimination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02CDE22-B924-17CB-7D6F-B19EE2EF8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534125"/>
              </p:ext>
            </p:extLst>
          </p:nvPr>
        </p:nvGraphicFramePr>
        <p:xfrm>
          <a:off x="989448" y="6087893"/>
          <a:ext cx="3235325" cy="640080"/>
        </p:xfrm>
        <a:graphic>
          <a:graphicData uri="http://schemas.openxmlformats.org/drawingml/2006/table">
            <a:tbl>
              <a:tblPr/>
              <a:tblGrid>
                <a:gridCol w="3235325">
                  <a:extLst>
                    <a:ext uri="{9D8B030D-6E8A-4147-A177-3AD203B41FA5}">
                      <a16:colId xmlns:a16="http://schemas.microsoft.com/office/drawing/2014/main" val="37901089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br>
                        <a:rPr lang="en-US" b="0" u="none" strike="noStrike" dirty="0">
                          <a:effectLst/>
                          <a:hlinkClick r:id="rId5"/>
                        </a:rPr>
                      </a:br>
                      <a:r>
                        <a:rPr lang="en-US" b="0" u="none" strike="noStrike" dirty="0">
                          <a:effectLst/>
                          <a:hlinkClick r:id="rId5"/>
                        </a:rPr>
                        <a:t>arXiv:1901.03750</a:t>
                      </a:r>
                      <a:r>
                        <a:rPr lang="en-US" b="1" dirty="0">
                          <a:effectLst/>
                        </a:rPr>
                        <a:t> </a:t>
                      </a:r>
                      <a:endParaRPr lang="en-US" dirty="0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609634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E414435-DFE8-12DA-16A7-9898222224C3}"/>
              </a:ext>
            </a:extLst>
          </p:cNvPr>
          <p:cNvSpPr txBox="1"/>
          <p:nvPr/>
        </p:nvSpPr>
        <p:spPr>
          <a:xfrm>
            <a:off x="7186613" y="6503322"/>
            <a:ext cx="4475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T. </a:t>
            </a:r>
            <a:r>
              <a:rPr lang="en-US" dirty="0" err="1"/>
              <a:t>Vladisavljevic</a:t>
            </a:r>
            <a:r>
              <a:rPr lang="en-US" dirty="0"/>
              <a:t>, J-PARC Symposium, Oct.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13761-F9EB-2FF5-E984-B2BA49B09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73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6">
            <a:extLst>
              <a:ext uri="{FF2B5EF4-FFF2-40B4-BE49-F238E27FC236}">
                <a16:creationId xmlns:a16="http://schemas.microsoft.com/office/drawing/2014/main" id="{BB8C1D0E-0B06-46C9-A8BD-A8E13FF993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D1ADC4A-8537-4084-99C7-F8D378A64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15DEDD7-7B31-4EF1-B7C7-5AEE3208C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1" y="0"/>
            <a:ext cx="1219199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EA2438F-4406-B849-972F-879604891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849" y="954923"/>
            <a:ext cx="5875694" cy="450462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700" dirty="0">
                <a:solidFill>
                  <a:schemeClr val="bg1"/>
                </a:solidFill>
              </a:rPr>
              <a:t>3 Flavor Oscillation Analysis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242CC7A-3D6E-47A4-B9D1-860978459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6174" y="0"/>
            <a:ext cx="5282519" cy="6858000"/>
          </a:xfrm>
          <a:custGeom>
            <a:avLst/>
            <a:gdLst>
              <a:gd name="connsiteX0" fmla="*/ 189795 w 5282519"/>
              <a:gd name="connsiteY0" fmla="*/ 0 h 6858000"/>
              <a:gd name="connsiteX1" fmla="*/ 5282519 w 5282519"/>
              <a:gd name="connsiteY1" fmla="*/ 0 h 6858000"/>
              <a:gd name="connsiteX2" fmla="*/ 5282519 w 5282519"/>
              <a:gd name="connsiteY2" fmla="*/ 6858000 h 6858000"/>
              <a:gd name="connsiteX3" fmla="*/ 189795 w 5282519"/>
              <a:gd name="connsiteY3" fmla="*/ 6858000 h 6858000"/>
              <a:gd name="connsiteX4" fmla="*/ 184756 w 5282519"/>
              <a:gd name="connsiteY4" fmla="*/ 6791325 h 6858000"/>
              <a:gd name="connsiteX5" fmla="*/ 176358 w 5282519"/>
              <a:gd name="connsiteY5" fmla="*/ 6735762 h 6858000"/>
              <a:gd name="connsiteX6" fmla="*/ 166281 w 5282519"/>
              <a:gd name="connsiteY6" fmla="*/ 6683375 h 6858000"/>
              <a:gd name="connsiteX7" fmla="*/ 149485 w 5282519"/>
              <a:gd name="connsiteY7" fmla="*/ 6640512 h 6858000"/>
              <a:gd name="connsiteX8" fmla="*/ 132689 w 5282519"/>
              <a:gd name="connsiteY8" fmla="*/ 6597650 h 6858000"/>
              <a:gd name="connsiteX9" fmla="*/ 112534 w 5282519"/>
              <a:gd name="connsiteY9" fmla="*/ 6561137 h 6858000"/>
              <a:gd name="connsiteX10" fmla="*/ 92379 w 5282519"/>
              <a:gd name="connsiteY10" fmla="*/ 6523037 h 6858000"/>
              <a:gd name="connsiteX11" fmla="*/ 73903 w 5282519"/>
              <a:gd name="connsiteY11" fmla="*/ 6488112 h 6858000"/>
              <a:gd name="connsiteX12" fmla="*/ 55427 w 5282519"/>
              <a:gd name="connsiteY12" fmla="*/ 6448425 h 6858000"/>
              <a:gd name="connsiteX13" fmla="*/ 38632 w 5282519"/>
              <a:gd name="connsiteY13" fmla="*/ 6407150 h 6858000"/>
              <a:gd name="connsiteX14" fmla="*/ 23515 w 5282519"/>
              <a:gd name="connsiteY14" fmla="*/ 6361112 h 6858000"/>
              <a:gd name="connsiteX15" fmla="*/ 11758 w 5282519"/>
              <a:gd name="connsiteY15" fmla="*/ 6311900 h 6858000"/>
              <a:gd name="connsiteX16" fmla="*/ 3359 w 5282519"/>
              <a:gd name="connsiteY16" fmla="*/ 6251575 h 6858000"/>
              <a:gd name="connsiteX17" fmla="*/ 0 w 5282519"/>
              <a:gd name="connsiteY17" fmla="*/ 6183312 h 6858000"/>
              <a:gd name="connsiteX18" fmla="*/ 3359 w 5282519"/>
              <a:gd name="connsiteY18" fmla="*/ 6113462 h 6858000"/>
              <a:gd name="connsiteX19" fmla="*/ 11758 w 5282519"/>
              <a:gd name="connsiteY19" fmla="*/ 6056312 h 6858000"/>
              <a:gd name="connsiteX20" fmla="*/ 23515 w 5282519"/>
              <a:gd name="connsiteY20" fmla="*/ 6003925 h 6858000"/>
              <a:gd name="connsiteX21" fmla="*/ 38632 w 5282519"/>
              <a:gd name="connsiteY21" fmla="*/ 5956300 h 6858000"/>
              <a:gd name="connsiteX22" fmla="*/ 55427 w 5282519"/>
              <a:gd name="connsiteY22" fmla="*/ 5915025 h 6858000"/>
              <a:gd name="connsiteX23" fmla="*/ 75583 w 5282519"/>
              <a:gd name="connsiteY23" fmla="*/ 5876925 h 6858000"/>
              <a:gd name="connsiteX24" fmla="*/ 95738 w 5282519"/>
              <a:gd name="connsiteY24" fmla="*/ 5840412 h 6858000"/>
              <a:gd name="connsiteX25" fmla="*/ 115893 w 5282519"/>
              <a:gd name="connsiteY25" fmla="*/ 5802312 h 6858000"/>
              <a:gd name="connsiteX26" fmla="*/ 134368 w 5282519"/>
              <a:gd name="connsiteY26" fmla="*/ 5762625 h 6858000"/>
              <a:gd name="connsiteX27" fmla="*/ 152844 w 5282519"/>
              <a:gd name="connsiteY27" fmla="*/ 5721350 h 6858000"/>
              <a:gd name="connsiteX28" fmla="*/ 167960 w 5282519"/>
              <a:gd name="connsiteY28" fmla="*/ 5675312 h 6858000"/>
              <a:gd name="connsiteX29" fmla="*/ 178038 w 5282519"/>
              <a:gd name="connsiteY29" fmla="*/ 5622925 h 6858000"/>
              <a:gd name="connsiteX30" fmla="*/ 188115 w 5282519"/>
              <a:gd name="connsiteY30" fmla="*/ 5562600 h 6858000"/>
              <a:gd name="connsiteX31" fmla="*/ 189795 w 5282519"/>
              <a:gd name="connsiteY31" fmla="*/ 5494337 h 6858000"/>
              <a:gd name="connsiteX32" fmla="*/ 188115 w 5282519"/>
              <a:gd name="connsiteY32" fmla="*/ 5426075 h 6858000"/>
              <a:gd name="connsiteX33" fmla="*/ 178038 w 5282519"/>
              <a:gd name="connsiteY33" fmla="*/ 5365750 h 6858000"/>
              <a:gd name="connsiteX34" fmla="*/ 167960 w 5282519"/>
              <a:gd name="connsiteY34" fmla="*/ 5313362 h 6858000"/>
              <a:gd name="connsiteX35" fmla="*/ 152844 w 5282519"/>
              <a:gd name="connsiteY35" fmla="*/ 5268912 h 6858000"/>
              <a:gd name="connsiteX36" fmla="*/ 134368 w 5282519"/>
              <a:gd name="connsiteY36" fmla="*/ 5226050 h 6858000"/>
              <a:gd name="connsiteX37" fmla="*/ 115893 w 5282519"/>
              <a:gd name="connsiteY37" fmla="*/ 5186362 h 6858000"/>
              <a:gd name="connsiteX38" fmla="*/ 95738 w 5282519"/>
              <a:gd name="connsiteY38" fmla="*/ 5149850 h 6858000"/>
              <a:gd name="connsiteX39" fmla="*/ 75583 w 5282519"/>
              <a:gd name="connsiteY39" fmla="*/ 5114925 h 6858000"/>
              <a:gd name="connsiteX40" fmla="*/ 55427 w 5282519"/>
              <a:gd name="connsiteY40" fmla="*/ 5075237 h 6858000"/>
              <a:gd name="connsiteX41" fmla="*/ 38632 w 5282519"/>
              <a:gd name="connsiteY41" fmla="*/ 5033962 h 6858000"/>
              <a:gd name="connsiteX42" fmla="*/ 23515 w 5282519"/>
              <a:gd name="connsiteY42" fmla="*/ 4987925 h 6858000"/>
              <a:gd name="connsiteX43" fmla="*/ 11758 w 5282519"/>
              <a:gd name="connsiteY43" fmla="*/ 4935537 h 6858000"/>
              <a:gd name="connsiteX44" fmla="*/ 3359 w 5282519"/>
              <a:gd name="connsiteY44" fmla="*/ 4875212 h 6858000"/>
              <a:gd name="connsiteX45" fmla="*/ 0 w 5282519"/>
              <a:gd name="connsiteY45" fmla="*/ 4806950 h 6858000"/>
              <a:gd name="connsiteX46" fmla="*/ 3359 w 5282519"/>
              <a:gd name="connsiteY46" fmla="*/ 4738687 h 6858000"/>
              <a:gd name="connsiteX47" fmla="*/ 11758 w 5282519"/>
              <a:gd name="connsiteY47" fmla="*/ 4678362 h 6858000"/>
              <a:gd name="connsiteX48" fmla="*/ 23515 w 5282519"/>
              <a:gd name="connsiteY48" fmla="*/ 4625975 h 6858000"/>
              <a:gd name="connsiteX49" fmla="*/ 38632 w 5282519"/>
              <a:gd name="connsiteY49" fmla="*/ 4579937 h 6858000"/>
              <a:gd name="connsiteX50" fmla="*/ 55427 w 5282519"/>
              <a:gd name="connsiteY50" fmla="*/ 4537075 h 6858000"/>
              <a:gd name="connsiteX51" fmla="*/ 75583 w 5282519"/>
              <a:gd name="connsiteY51" fmla="*/ 4498975 h 6858000"/>
              <a:gd name="connsiteX52" fmla="*/ 115893 w 5282519"/>
              <a:gd name="connsiteY52" fmla="*/ 4424362 h 6858000"/>
              <a:gd name="connsiteX53" fmla="*/ 134368 w 5282519"/>
              <a:gd name="connsiteY53" fmla="*/ 4386262 h 6858000"/>
              <a:gd name="connsiteX54" fmla="*/ 152844 w 5282519"/>
              <a:gd name="connsiteY54" fmla="*/ 4343400 h 6858000"/>
              <a:gd name="connsiteX55" fmla="*/ 167960 w 5282519"/>
              <a:gd name="connsiteY55" fmla="*/ 4297362 h 6858000"/>
              <a:gd name="connsiteX56" fmla="*/ 178038 w 5282519"/>
              <a:gd name="connsiteY56" fmla="*/ 4244975 h 6858000"/>
              <a:gd name="connsiteX57" fmla="*/ 188115 w 5282519"/>
              <a:gd name="connsiteY57" fmla="*/ 4186237 h 6858000"/>
              <a:gd name="connsiteX58" fmla="*/ 189795 w 5282519"/>
              <a:gd name="connsiteY58" fmla="*/ 4116387 h 6858000"/>
              <a:gd name="connsiteX59" fmla="*/ 188115 w 5282519"/>
              <a:gd name="connsiteY59" fmla="*/ 4048125 h 6858000"/>
              <a:gd name="connsiteX60" fmla="*/ 178038 w 5282519"/>
              <a:gd name="connsiteY60" fmla="*/ 3987800 h 6858000"/>
              <a:gd name="connsiteX61" fmla="*/ 167960 w 5282519"/>
              <a:gd name="connsiteY61" fmla="*/ 3935412 h 6858000"/>
              <a:gd name="connsiteX62" fmla="*/ 152844 w 5282519"/>
              <a:gd name="connsiteY62" fmla="*/ 3890962 h 6858000"/>
              <a:gd name="connsiteX63" fmla="*/ 134368 w 5282519"/>
              <a:gd name="connsiteY63" fmla="*/ 3848100 h 6858000"/>
              <a:gd name="connsiteX64" fmla="*/ 115893 w 5282519"/>
              <a:gd name="connsiteY64" fmla="*/ 3811587 h 6858000"/>
              <a:gd name="connsiteX65" fmla="*/ 75583 w 5282519"/>
              <a:gd name="connsiteY65" fmla="*/ 3736975 h 6858000"/>
              <a:gd name="connsiteX66" fmla="*/ 55427 w 5282519"/>
              <a:gd name="connsiteY66" fmla="*/ 3697287 h 6858000"/>
              <a:gd name="connsiteX67" fmla="*/ 38632 w 5282519"/>
              <a:gd name="connsiteY67" fmla="*/ 3656012 h 6858000"/>
              <a:gd name="connsiteX68" fmla="*/ 23515 w 5282519"/>
              <a:gd name="connsiteY68" fmla="*/ 3609975 h 6858000"/>
              <a:gd name="connsiteX69" fmla="*/ 11758 w 5282519"/>
              <a:gd name="connsiteY69" fmla="*/ 3557587 h 6858000"/>
              <a:gd name="connsiteX70" fmla="*/ 3359 w 5282519"/>
              <a:gd name="connsiteY70" fmla="*/ 3497262 h 6858000"/>
              <a:gd name="connsiteX71" fmla="*/ 0 w 5282519"/>
              <a:gd name="connsiteY71" fmla="*/ 3427412 h 6858000"/>
              <a:gd name="connsiteX72" fmla="*/ 3359 w 5282519"/>
              <a:gd name="connsiteY72" fmla="*/ 3360737 h 6858000"/>
              <a:gd name="connsiteX73" fmla="*/ 11758 w 5282519"/>
              <a:gd name="connsiteY73" fmla="*/ 3300412 h 6858000"/>
              <a:gd name="connsiteX74" fmla="*/ 23515 w 5282519"/>
              <a:gd name="connsiteY74" fmla="*/ 3248025 h 6858000"/>
              <a:gd name="connsiteX75" fmla="*/ 38632 w 5282519"/>
              <a:gd name="connsiteY75" fmla="*/ 3201987 h 6858000"/>
              <a:gd name="connsiteX76" fmla="*/ 55427 w 5282519"/>
              <a:gd name="connsiteY76" fmla="*/ 3160712 h 6858000"/>
              <a:gd name="connsiteX77" fmla="*/ 75583 w 5282519"/>
              <a:gd name="connsiteY77" fmla="*/ 3121025 h 6858000"/>
              <a:gd name="connsiteX78" fmla="*/ 95738 w 5282519"/>
              <a:gd name="connsiteY78" fmla="*/ 3084512 h 6858000"/>
              <a:gd name="connsiteX79" fmla="*/ 115893 w 5282519"/>
              <a:gd name="connsiteY79" fmla="*/ 3046412 h 6858000"/>
              <a:gd name="connsiteX80" fmla="*/ 134368 w 5282519"/>
              <a:gd name="connsiteY80" fmla="*/ 3009900 h 6858000"/>
              <a:gd name="connsiteX81" fmla="*/ 152844 w 5282519"/>
              <a:gd name="connsiteY81" fmla="*/ 2967037 h 6858000"/>
              <a:gd name="connsiteX82" fmla="*/ 167960 w 5282519"/>
              <a:gd name="connsiteY82" fmla="*/ 2922587 h 6858000"/>
              <a:gd name="connsiteX83" fmla="*/ 178038 w 5282519"/>
              <a:gd name="connsiteY83" fmla="*/ 2868612 h 6858000"/>
              <a:gd name="connsiteX84" fmla="*/ 188115 w 5282519"/>
              <a:gd name="connsiteY84" fmla="*/ 2809875 h 6858000"/>
              <a:gd name="connsiteX85" fmla="*/ 189795 w 5282519"/>
              <a:gd name="connsiteY85" fmla="*/ 2741612 h 6858000"/>
              <a:gd name="connsiteX86" fmla="*/ 188115 w 5282519"/>
              <a:gd name="connsiteY86" fmla="*/ 2671762 h 6858000"/>
              <a:gd name="connsiteX87" fmla="*/ 178038 w 5282519"/>
              <a:gd name="connsiteY87" fmla="*/ 2613025 h 6858000"/>
              <a:gd name="connsiteX88" fmla="*/ 167960 w 5282519"/>
              <a:gd name="connsiteY88" fmla="*/ 2560637 h 6858000"/>
              <a:gd name="connsiteX89" fmla="*/ 152844 w 5282519"/>
              <a:gd name="connsiteY89" fmla="*/ 2513012 h 6858000"/>
              <a:gd name="connsiteX90" fmla="*/ 134368 w 5282519"/>
              <a:gd name="connsiteY90" fmla="*/ 2471737 h 6858000"/>
              <a:gd name="connsiteX91" fmla="*/ 115893 w 5282519"/>
              <a:gd name="connsiteY91" fmla="*/ 2433637 h 6858000"/>
              <a:gd name="connsiteX92" fmla="*/ 95738 w 5282519"/>
              <a:gd name="connsiteY92" fmla="*/ 2395537 h 6858000"/>
              <a:gd name="connsiteX93" fmla="*/ 75583 w 5282519"/>
              <a:gd name="connsiteY93" fmla="*/ 2359025 h 6858000"/>
              <a:gd name="connsiteX94" fmla="*/ 55427 w 5282519"/>
              <a:gd name="connsiteY94" fmla="*/ 2319337 h 6858000"/>
              <a:gd name="connsiteX95" fmla="*/ 38632 w 5282519"/>
              <a:gd name="connsiteY95" fmla="*/ 2278062 h 6858000"/>
              <a:gd name="connsiteX96" fmla="*/ 23515 w 5282519"/>
              <a:gd name="connsiteY96" fmla="*/ 2232025 h 6858000"/>
              <a:gd name="connsiteX97" fmla="*/ 11758 w 5282519"/>
              <a:gd name="connsiteY97" fmla="*/ 2179637 h 6858000"/>
              <a:gd name="connsiteX98" fmla="*/ 3359 w 5282519"/>
              <a:gd name="connsiteY98" fmla="*/ 2119312 h 6858000"/>
              <a:gd name="connsiteX99" fmla="*/ 0 w 5282519"/>
              <a:gd name="connsiteY99" fmla="*/ 2051050 h 6858000"/>
              <a:gd name="connsiteX100" fmla="*/ 3359 w 5282519"/>
              <a:gd name="connsiteY100" fmla="*/ 1982787 h 6858000"/>
              <a:gd name="connsiteX101" fmla="*/ 11758 w 5282519"/>
              <a:gd name="connsiteY101" fmla="*/ 1922462 h 6858000"/>
              <a:gd name="connsiteX102" fmla="*/ 23515 w 5282519"/>
              <a:gd name="connsiteY102" fmla="*/ 1870075 h 6858000"/>
              <a:gd name="connsiteX103" fmla="*/ 38632 w 5282519"/>
              <a:gd name="connsiteY103" fmla="*/ 1824037 h 6858000"/>
              <a:gd name="connsiteX104" fmla="*/ 55427 w 5282519"/>
              <a:gd name="connsiteY104" fmla="*/ 1782762 h 6858000"/>
              <a:gd name="connsiteX105" fmla="*/ 75583 w 5282519"/>
              <a:gd name="connsiteY105" fmla="*/ 1743075 h 6858000"/>
              <a:gd name="connsiteX106" fmla="*/ 95738 w 5282519"/>
              <a:gd name="connsiteY106" fmla="*/ 1708150 h 6858000"/>
              <a:gd name="connsiteX107" fmla="*/ 115893 w 5282519"/>
              <a:gd name="connsiteY107" fmla="*/ 1671637 h 6858000"/>
              <a:gd name="connsiteX108" fmla="*/ 134368 w 5282519"/>
              <a:gd name="connsiteY108" fmla="*/ 1631950 h 6858000"/>
              <a:gd name="connsiteX109" fmla="*/ 152844 w 5282519"/>
              <a:gd name="connsiteY109" fmla="*/ 1589087 h 6858000"/>
              <a:gd name="connsiteX110" fmla="*/ 167960 w 5282519"/>
              <a:gd name="connsiteY110" fmla="*/ 1544637 h 6858000"/>
              <a:gd name="connsiteX111" fmla="*/ 178038 w 5282519"/>
              <a:gd name="connsiteY111" fmla="*/ 1492250 h 6858000"/>
              <a:gd name="connsiteX112" fmla="*/ 188115 w 5282519"/>
              <a:gd name="connsiteY112" fmla="*/ 1431925 h 6858000"/>
              <a:gd name="connsiteX113" fmla="*/ 189795 w 5282519"/>
              <a:gd name="connsiteY113" fmla="*/ 1363662 h 6858000"/>
              <a:gd name="connsiteX114" fmla="*/ 188115 w 5282519"/>
              <a:gd name="connsiteY114" fmla="*/ 1295400 h 6858000"/>
              <a:gd name="connsiteX115" fmla="*/ 178038 w 5282519"/>
              <a:gd name="connsiteY115" fmla="*/ 1235075 h 6858000"/>
              <a:gd name="connsiteX116" fmla="*/ 167960 w 5282519"/>
              <a:gd name="connsiteY116" fmla="*/ 1182687 h 6858000"/>
              <a:gd name="connsiteX117" fmla="*/ 152844 w 5282519"/>
              <a:gd name="connsiteY117" fmla="*/ 1136650 h 6858000"/>
              <a:gd name="connsiteX118" fmla="*/ 134368 w 5282519"/>
              <a:gd name="connsiteY118" fmla="*/ 1095375 h 6858000"/>
              <a:gd name="connsiteX119" fmla="*/ 115893 w 5282519"/>
              <a:gd name="connsiteY119" fmla="*/ 1055687 h 6858000"/>
              <a:gd name="connsiteX120" fmla="*/ 95738 w 5282519"/>
              <a:gd name="connsiteY120" fmla="*/ 1017587 h 6858000"/>
              <a:gd name="connsiteX121" fmla="*/ 75583 w 5282519"/>
              <a:gd name="connsiteY121" fmla="*/ 981075 h 6858000"/>
              <a:gd name="connsiteX122" fmla="*/ 55427 w 5282519"/>
              <a:gd name="connsiteY122" fmla="*/ 942975 h 6858000"/>
              <a:gd name="connsiteX123" fmla="*/ 38632 w 5282519"/>
              <a:gd name="connsiteY123" fmla="*/ 901700 h 6858000"/>
              <a:gd name="connsiteX124" fmla="*/ 23515 w 5282519"/>
              <a:gd name="connsiteY124" fmla="*/ 854075 h 6858000"/>
              <a:gd name="connsiteX125" fmla="*/ 11758 w 5282519"/>
              <a:gd name="connsiteY125" fmla="*/ 801687 h 6858000"/>
              <a:gd name="connsiteX126" fmla="*/ 3359 w 5282519"/>
              <a:gd name="connsiteY126" fmla="*/ 744537 h 6858000"/>
              <a:gd name="connsiteX127" fmla="*/ 0 w 5282519"/>
              <a:gd name="connsiteY127" fmla="*/ 673100 h 6858000"/>
              <a:gd name="connsiteX128" fmla="*/ 3359 w 5282519"/>
              <a:gd name="connsiteY128" fmla="*/ 606425 h 6858000"/>
              <a:gd name="connsiteX129" fmla="*/ 11758 w 5282519"/>
              <a:gd name="connsiteY129" fmla="*/ 546100 h 6858000"/>
              <a:gd name="connsiteX130" fmla="*/ 23515 w 5282519"/>
              <a:gd name="connsiteY130" fmla="*/ 496887 h 6858000"/>
              <a:gd name="connsiteX131" fmla="*/ 38632 w 5282519"/>
              <a:gd name="connsiteY131" fmla="*/ 450850 h 6858000"/>
              <a:gd name="connsiteX132" fmla="*/ 55427 w 5282519"/>
              <a:gd name="connsiteY132" fmla="*/ 409575 h 6858000"/>
              <a:gd name="connsiteX133" fmla="*/ 73903 w 5282519"/>
              <a:gd name="connsiteY133" fmla="*/ 369887 h 6858000"/>
              <a:gd name="connsiteX134" fmla="*/ 92379 w 5282519"/>
              <a:gd name="connsiteY134" fmla="*/ 334962 h 6858000"/>
              <a:gd name="connsiteX135" fmla="*/ 112534 w 5282519"/>
              <a:gd name="connsiteY135" fmla="*/ 296862 h 6858000"/>
              <a:gd name="connsiteX136" fmla="*/ 132689 w 5282519"/>
              <a:gd name="connsiteY136" fmla="*/ 260350 h 6858000"/>
              <a:gd name="connsiteX137" fmla="*/ 149485 w 5282519"/>
              <a:gd name="connsiteY137" fmla="*/ 217487 h 6858000"/>
              <a:gd name="connsiteX138" fmla="*/ 166281 w 5282519"/>
              <a:gd name="connsiteY138" fmla="*/ 174625 h 6858000"/>
              <a:gd name="connsiteX139" fmla="*/ 176358 w 5282519"/>
              <a:gd name="connsiteY139" fmla="*/ 122237 h 6858000"/>
              <a:gd name="connsiteX140" fmla="*/ 184756 w 5282519"/>
              <a:gd name="connsiteY140" fmla="*/ 666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5282519" h="6858000">
                <a:moveTo>
                  <a:pt x="189795" y="0"/>
                </a:moveTo>
                <a:lnTo>
                  <a:pt x="5282519" y="0"/>
                </a:lnTo>
                <a:lnTo>
                  <a:pt x="5282519" y="6858000"/>
                </a:lnTo>
                <a:lnTo>
                  <a:pt x="189795" y="6858000"/>
                </a:lnTo>
                <a:lnTo>
                  <a:pt x="184756" y="6791325"/>
                </a:lnTo>
                <a:lnTo>
                  <a:pt x="176358" y="6735762"/>
                </a:lnTo>
                <a:lnTo>
                  <a:pt x="166281" y="6683375"/>
                </a:lnTo>
                <a:lnTo>
                  <a:pt x="149485" y="6640512"/>
                </a:lnTo>
                <a:lnTo>
                  <a:pt x="132689" y="6597650"/>
                </a:lnTo>
                <a:lnTo>
                  <a:pt x="112534" y="6561137"/>
                </a:lnTo>
                <a:lnTo>
                  <a:pt x="92379" y="6523037"/>
                </a:lnTo>
                <a:lnTo>
                  <a:pt x="73903" y="6488112"/>
                </a:lnTo>
                <a:lnTo>
                  <a:pt x="55427" y="6448425"/>
                </a:lnTo>
                <a:lnTo>
                  <a:pt x="38632" y="6407150"/>
                </a:lnTo>
                <a:lnTo>
                  <a:pt x="23515" y="6361112"/>
                </a:lnTo>
                <a:lnTo>
                  <a:pt x="11758" y="6311900"/>
                </a:lnTo>
                <a:lnTo>
                  <a:pt x="3359" y="6251575"/>
                </a:lnTo>
                <a:lnTo>
                  <a:pt x="0" y="6183312"/>
                </a:lnTo>
                <a:lnTo>
                  <a:pt x="3359" y="6113462"/>
                </a:lnTo>
                <a:lnTo>
                  <a:pt x="11758" y="6056312"/>
                </a:lnTo>
                <a:lnTo>
                  <a:pt x="23515" y="6003925"/>
                </a:lnTo>
                <a:lnTo>
                  <a:pt x="38632" y="5956300"/>
                </a:lnTo>
                <a:lnTo>
                  <a:pt x="55427" y="5915025"/>
                </a:lnTo>
                <a:lnTo>
                  <a:pt x="75583" y="5876925"/>
                </a:lnTo>
                <a:lnTo>
                  <a:pt x="95738" y="5840412"/>
                </a:lnTo>
                <a:lnTo>
                  <a:pt x="115893" y="5802312"/>
                </a:lnTo>
                <a:lnTo>
                  <a:pt x="134368" y="5762625"/>
                </a:lnTo>
                <a:lnTo>
                  <a:pt x="152844" y="5721350"/>
                </a:lnTo>
                <a:lnTo>
                  <a:pt x="167960" y="5675312"/>
                </a:lnTo>
                <a:lnTo>
                  <a:pt x="178038" y="5622925"/>
                </a:lnTo>
                <a:lnTo>
                  <a:pt x="188115" y="5562600"/>
                </a:lnTo>
                <a:lnTo>
                  <a:pt x="189795" y="5494337"/>
                </a:lnTo>
                <a:lnTo>
                  <a:pt x="188115" y="5426075"/>
                </a:lnTo>
                <a:lnTo>
                  <a:pt x="178038" y="5365750"/>
                </a:lnTo>
                <a:lnTo>
                  <a:pt x="167960" y="5313362"/>
                </a:lnTo>
                <a:lnTo>
                  <a:pt x="152844" y="5268912"/>
                </a:lnTo>
                <a:lnTo>
                  <a:pt x="134368" y="5226050"/>
                </a:lnTo>
                <a:lnTo>
                  <a:pt x="115893" y="5186362"/>
                </a:lnTo>
                <a:lnTo>
                  <a:pt x="95738" y="5149850"/>
                </a:lnTo>
                <a:lnTo>
                  <a:pt x="75583" y="5114925"/>
                </a:lnTo>
                <a:lnTo>
                  <a:pt x="55427" y="5075237"/>
                </a:lnTo>
                <a:lnTo>
                  <a:pt x="38632" y="5033962"/>
                </a:lnTo>
                <a:lnTo>
                  <a:pt x="23515" y="4987925"/>
                </a:lnTo>
                <a:lnTo>
                  <a:pt x="11758" y="4935537"/>
                </a:lnTo>
                <a:lnTo>
                  <a:pt x="3359" y="4875212"/>
                </a:lnTo>
                <a:lnTo>
                  <a:pt x="0" y="4806950"/>
                </a:lnTo>
                <a:lnTo>
                  <a:pt x="3359" y="4738687"/>
                </a:lnTo>
                <a:lnTo>
                  <a:pt x="11758" y="4678362"/>
                </a:lnTo>
                <a:lnTo>
                  <a:pt x="23515" y="4625975"/>
                </a:lnTo>
                <a:lnTo>
                  <a:pt x="38632" y="4579937"/>
                </a:lnTo>
                <a:lnTo>
                  <a:pt x="55427" y="4537075"/>
                </a:lnTo>
                <a:lnTo>
                  <a:pt x="75583" y="4498975"/>
                </a:lnTo>
                <a:lnTo>
                  <a:pt x="115893" y="4424362"/>
                </a:lnTo>
                <a:lnTo>
                  <a:pt x="134368" y="4386262"/>
                </a:lnTo>
                <a:lnTo>
                  <a:pt x="152844" y="4343400"/>
                </a:lnTo>
                <a:lnTo>
                  <a:pt x="167960" y="4297362"/>
                </a:lnTo>
                <a:lnTo>
                  <a:pt x="178038" y="4244975"/>
                </a:lnTo>
                <a:lnTo>
                  <a:pt x="188115" y="4186237"/>
                </a:lnTo>
                <a:lnTo>
                  <a:pt x="189795" y="4116387"/>
                </a:lnTo>
                <a:lnTo>
                  <a:pt x="188115" y="4048125"/>
                </a:lnTo>
                <a:lnTo>
                  <a:pt x="178038" y="3987800"/>
                </a:lnTo>
                <a:lnTo>
                  <a:pt x="167960" y="3935412"/>
                </a:lnTo>
                <a:lnTo>
                  <a:pt x="152844" y="3890962"/>
                </a:lnTo>
                <a:lnTo>
                  <a:pt x="134368" y="3848100"/>
                </a:lnTo>
                <a:lnTo>
                  <a:pt x="115893" y="3811587"/>
                </a:lnTo>
                <a:lnTo>
                  <a:pt x="75583" y="3736975"/>
                </a:lnTo>
                <a:lnTo>
                  <a:pt x="55427" y="3697287"/>
                </a:lnTo>
                <a:lnTo>
                  <a:pt x="38632" y="3656012"/>
                </a:lnTo>
                <a:lnTo>
                  <a:pt x="23515" y="3609975"/>
                </a:lnTo>
                <a:lnTo>
                  <a:pt x="11758" y="3557587"/>
                </a:lnTo>
                <a:lnTo>
                  <a:pt x="3359" y="3497262"/>
                </a:lnTo>
                <a:lnTo>
                  <a:pt x="0" y="3427412"/>
                </a:lnTo>
                <a:lnTo>
                  <a:pt x="3359" y="3360737"/>
                </a:lnTo>
                <a:lnTo>
                  <a:pt x="11758" y="3300412"/>
                </a:lnTo>
                <a:lnTo>
                  <a:pt x="23515" y="3248025"/>
                </a:lnTo>
                <a:lnTo>
                  <a:pt x="38632" y="3201987"/>
                </a:lnTo>
                <a:lnTo>
                  <a:pt x="55427" y="3160712"/>
                </a:lnTo>
                <a:lnTo>
                  <a:pt x="75583" y="3121025"/>
                </a:lnTo>
                <a:lnTo>
                  <a:pt x="95738" y="3084512"/>
                </a:lnTo>
                <a:lnTo>
                  <a:pt x="115893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60" y="2922587"/>
                </a:lnTo>
                <a:lnTo>
                  <a:pt x="178038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8" y="2613025"/>
                </a:lnTo>
                <a:lnTo>
                  <a:pt x="167960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3" y="2433637"/>
                </a:lnTo>
                <a:lnTo>
                  <a:pt x="95738" y="2395537"/>
                </a:lnTo>
                <a:lnTo>
                  <a:pt x="75583" y="2359025"/>
                </a:lnTo>
                <a:lnTo>
                  <a:pt x="55427" y="2319337"/>
                </a:lnTo>
                <a:lnTo>
                  <a:pt x="38632" y="2278062"/>
                </a:lnTo>
                <a:lnTo>
                  <a:pt x="23515" y="2232025"/>
                </a:lnTo>
                <a:lnTo>
                  <a:pt x="11758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8" y="1922462"/>
                </a:lnTo>
                <a:lnTo>
                  <a:pt x="23515" y="1870075"/>
                </a:lnTo>
                <a:lnTo>
                  <a:pt x="38632" y="1824037"/>
                </a:lnTo>
                <a:lnTo>
                  <a:pt x="55427" y="1782762"/>
                </a:lnTo>
                <a:lnTo>
                  <a:pt x="75583" y="1743075"/>
                </a:lnTo>
                <a:lnTo>
                  <a:pt x="95738" y="1708150"/>
                </a:lnTo>
                <a:lnTo>
                  <a:pt x="115893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60" y="1544637"/>
                </a:lnTo>
                <a:lnTo>
                  <a:pt x="178038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8" y="1235075"/>
                </a:lnTo>
                <a:lnTo>
                  <a:pt x="167960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3" y="1055687"/>
                </a:lnTo>
                <a:lnTo>
                  <a:pt x="95738" y="1017587"/>
                </a:lnTo>
                <a:lnTo>
                  <a:pt x="75583" y="981075"/>
                </a:lnTo>
                <a:lnTo>
                  <a:pt x="55427" y="942975"/>
                </a:lnTo>
                <a:lnTo>
                  <a:pt x="38632" y="901700"/>
                </a:lnTo>
                <a:lnTo>
                  <a:pt x="23515" y="854075"/>
                </a:lnTo>
                <a:lnTo>
                  <a:pt x="11758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8" y="546100"/>
                </a:lnTo>
                <a:lnTo>
                  <a:pt x="23515" y="496887"/>
                </a:lnTo>
                <a:lnTo>
                  <a:pt x="38632" y="450850"/>
                </a:lnTo>
                <a:lnTo>
                  <a:pt x="55427" y="409575"/>
                </a:lnTo>
                <a:lnTo>
                  <a:pt x="73903" y="369887"/>
                </a:lnTo>
                <a:lnTo>
                  <a:pt x="92379" y="334962"/>
                </a:lnTo>
                <a:lnTo>
                  <a:pt x="112534" y="296862"/>
                </a:lnTo>
                <a:lnTo>
                  <a:pt x="132689" y="260350"/>
                </a:lnTo>
                <a:lnTo>
                  <a:pt x="149485" y="217487"/>
                </a:lnTo>
                <a:lnTo>
                  <a:pt x="166281" y="174625"/>
                </a:lnTo>
                <a:lnTo>
                  <a:pt x="176358" y="122237"/>
                </a:lnTo>
                <a:lnTo>
                  <a:pt x="184756" y="666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9769BA0-9144-8D59-2466-B69FA6627A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412" r="5356"/>
          <a:stretch>
            <a:fillRect/>
          </a:stretch>
        </p:blipFill>
        <p:spPr>
          <a:xfrm>
            <a:off x="6900859" y="0"/>
            <a:ext cx="6002378" cy="6857990"/>
          </a:xfrm>
          <a:custGeom>
            <a:avLst/>
            <a:gdLst/>
            <a:ahLst/>
            <a:cxnLst/>
            <a:rect l="l" t="t" r="r" b="b"/>
            <a:pathLst>
              <a:path w="5282519" h="6858000">
                <a:moveTo>
                  <a:pt x="189795" y="0"/>
                </a:moveTo>
                <a:lnTo>
                  <a:pt x="5282519" y="0"/>
                </a:lnTo>
                <a:lnTo>
                  <a:pt x="5282519" y="6858000"/>
                </a:lnTo>
                <a:lnTo>
                  <a:pt x="189795" y="6858000"/>
                </a:lnTo>
                <a:lnTo>
                  <a:pt x="184756" y="6791325"/>
                </a:lnTo>
                <a:lnTo>
                  <a:pt x="176358" y="6735762"/>
                </a:lnTo>
                <a:lnTo>
                  <a:pt x="166281" y="6683375"/>
                </a:lnTo>
                <a:lnTo>
                  <a:pt x="149485" y="6640512"/>
                </a:lnTo>
                <a:lnTo>
                  <a:pt x="132689" y="6597650"/>
                </a:lnTo>
                <a:lnTo>
                  <a:pt x="112534" y="6561137"/>
                </a:lnTo>
                <a:lnTo>
                  <a:pt x="92379" y="6523037"/>
                </a:lnTo>
                <a:lnTo>
                  <a:pt x="73903" y="6488112"/>
                </a:lnTo>
                <a:lnTo>
                  <a:pt x="55427" y="6448425"/>
                </a:lnTo>
                <a:lnTo>
                  <a:pt x="38632" y="6407150"/>
                </a:lnTo>
                <a:lnTo>
                  <a:pt x="23515" y="6361112"/>
                </a:lnTo>
                <a:lnTo>
                  <a:pt x="11758" y="6311900"/>
                </a:lnTo>
                <a:lnTo>
                  <a:pt x="3359" y="6251575"/>
                </a:lnTo>
                <a:lnTo>
                  <a:pt x="0" y="6183312"/>
                </a:lnTo>
                <a:lnTo>
                  <a:pt x="3359" y="6113462"/>
                </a:lnTo>
                <a:lnTo>
                  <a:pt x="11758" y="6056312"/>
                </a:lnTo>
                <a:lnTo>
                  <a:pt x="23515" y="6003925"/>
                </a:lnTo>
                <a:lnTo>
                  <a:pt x="38632" y="5956300"/>
                </a:lnTo>
                <a:lnTo>
                  <a:pt x="55427" y="5915025"/>
                </a:lnTo>
                <a:lnTo>
                  <a:pt x="75583" y="5876925"/>
                </a:lnTo>
                <a:lnTo>
                  <a:pt x="95738" y="5840412"/>
                </a:lnTo>
                <a:lnTo>
                  <a:pt x="115893" y="5802312"/>
                </a:lnTo>
                <a:lnTo>
                  <a:pt x="134368" y="5762625"/>
                </a:lnTo>
                <a:lnTo>
                  <a:pt x="152844" y="5721350"/>
                </a:lnTo>
                <a:lnTo>
                  <a:pt x="167960" y="5675312"/>
                </a:lnTo>
                <a:lnTo>
                  <a:pt x="178038" y="5622925"/>
                </a:lnTo>
                <a:lnTo>
                  <a:pt x="188115" y="5562600"/>
                </a:lnTo>
                <a:lnTo>
                  <a:pt x="189795" y="5494337"/>
                </a:lnTo>
                <a:lnTo>
                  <a:pt x="188115" y="5426075"/>
                </a:lnTo>
                <a:lnTo>
                  <a:pt x="178038" y="5365750"/>
                </a:lnTo>
                <a:lnTo>
                  <a:pt x="167960" y="5313362"/>
                </a:lnTo>
                <a:lnTo>
                  <a:pt x="152844" y="5268912"/>
                </a:lnTo>
                <a:lnTo>
                  <a:pt x="134368" y="5226050"/>
                </a:lnTo>
                <a:lnTo>
                  <a:pt x="115893" y="5186362"/>
                </a:lnTo>
                <a:lnTo>
                  <a:pt x="95738" y="5149850"/>
                </a:lnTo>
                <a:lnTo>
                  <a:pt x="75583" y="5114925"/>
                </a:lnTo>
                <a:lnTo>
                  <a:pt x="55427" y="5075237"/>
                </a:lnTo>
                <a:lnTo>
                  <a:pt x="38632" y="5033962"/>
                </a:lnTo>
                <a:lnTo>
                  <a:pt x="23515" y="4987925"/>
                </a:lnTo>
                <a:lnTo>
                  <a:pt x="11758" y="4935537"/>
                </a:lnTo>
                <a:lnTo>
                  <a:pt x="3359" y="4875212"/>
                </a:lnTo>
                <a:lnTo>
                  <a:pt x="0" y="4806950"/>
                </a:lnTo>
                <a:lnTo>
                  <a:pt x="3359" y="4738687"/>
                </a:lnTo>
                <a:lnTo>
                  <a:pt x="11758" y="4678362"/>
                </a:lnTo>
                <a:lnTo>
                  <a:pt x="23515" y="4625975"/>
                </a:lnTo>
                <a:lnTo>
                  <a:pt x="38632" y="4579937"/>
                </a:lnTo>
                <a:lnTo>
                  <a:pt x="55427" y="4537075"/>
                </a:lnTo>
                <a:lnTo>
                  <a:pt x="75583" y="4498975"/>
                </a:lnTo>
                <a:lnTo>
                  <a:pt x="115893" y="4424362"/>
                </a:lnTo>
                <a:lnTo>
                  <a:pt x="134368" y="4386262"/>
                </a:lnTo>
                <a:lnTo>
                  <a:pt x="152844" y="4343400"/>
                </a:lnTo>
                <a:lnTo>
                  <a:pt x="167960" y="4297362"/>
                </a:lnTo>
                <a:lnTo>
                  <a:pt x="178038" y="4244975"/>
                </a:lnTo>
                <a:lnTo>
                  <a:pt x="188115" y="4186237"/>
                </a:lnTo>
                <a:lnTo>
                  <a:pt x="189795" y="4116387"/>
                </a:lnTo>
                <a:lnTo>
                  <a:pt x="188115" y="4048125"/>
                </a:lnTo>
                <a:lnTo>
                  <a:pt x="178038" y="3987800"/>
                </a:lnTo>
                <a:lnTo>
                  <a:pt x="167960" y="3935412"/>
                </a:lnTo>
                <a:lnTo>
                  <a:pt x="152844" y="3890962"/>
                </a:lnTo>
                <a:lnTo>
                  <a:pt x="134368" y="3848100"/>
                </a:lnTo>
                <a:lnTo>
                  <a:pt x="115893" y="3811587"/>
                </a:lnTo>
                <a:lnTo>
                  <a:pt x="75583" y="3736975"/>
                </a:lnTo>
                <a:lnTo>
                  <a:pt x="55427" y="3697287"/>
                </a:lnTo>
                <a:lnTo>
                  <a:pt x="38632" y="3656012"/>
                </a:lnTo>
                <a:lnTo>
                  <a:pt x="23515" y="3609975"/>
                </a:lnTo>
                <a:lnTo>
                  <a:pt x="11758" y="3557587"/>
                </a:lnTo>
                <a:lnTo>
                  <a:pt x="3359" y="3497262"/>
                </a:lnTo>
                <a:lnTo>
                  <a:pt x="0" y="3427412"/>
                </a:lnTo>
                <a:lnTo>
                  <a:pt x="3359" y="3360737"/>
                </a:lnTo>
                <a:lnTo>
                  <a:pt x="11758" y="3300412"/>
                </a:lnTo>
                <a:lnTo>
                  <a:pt x="23515" y="3248025"/>
                </a:lnTo>
                <a:lnTo>
                  <a:pt x="38632" y="3201987"/>
                </a:lnTo>
                <a:lnTo>
                  <a:pt x="55427" y="3160712"/>
                </a:lnTo>
                <a:lnTo>
                  <a:pt x="75583" y="3121025"/>
                </a:lnTo>
                <a:lnTo>
                  <a:pt x="95738" y="3084512"/>
                </a:lnTo>
                <a:lnTo>
                  <a:pt x="115893" y="3046412"/>
                </a:lnTo>
                <a:lnTo>
                  <a:pt x="134368" y="3009900"/>
                </a:lnTo>
                <a:lnTo>
                  <a:pt x="152844" y="2967037"/>
                </a:lnTo>
                <a:lnTo>
                  <a:pt x="167960" y="2922587"/>
                </a:lnTo>
                <a:lnTo>
                  <a:pt x="178038" y="2868612"/>
                </a:lnTo>
                <a:lnTo>
                  <a:pt x="188115" y="2809875"/>
                </a:lnTo>
                <a:lnTo>
                  <a:pt x="189795" y="2741612"/>
                </a:lnTo>
                <a:lnTo>
                  <a:pt x="188115" y="2671762"/>
                </a:lnTo>
                <a:lnTo>
                  <a:pt x="178038" y="2613025"/>
                </a:lnTo>
                <a:lnTo>
                  <a:pt x="167960" y="2560637"/>
                </a:lnTo>
                <a:lnTo>
                  <a:pt x="152844" y="2513012"/>
                </a:lnTo>
                <a:lnTo>
                  <a:pt x="134368" y="2471737"/>
                </a:lnTo>
                <a:lnTo>
                  <a:pt x="115893" y="2433637"/>
                </a:lnTo>
                <a:lnTo>
                  <a:pt x="95738" y="2395537"/>
                </a:lnTo>
                <a:lnTo>
                  <a:pt x="75583" y="2359025"/>
                </a:lnTo>
                <a:lnTo>
                  <a:pt x="55427" y="2319337"/>
                </a:lnTo>
                <a:lnTo>
                  <a:pt x="38632" y="2278062"/>
                </a:lnTo>
                <a:lnTo>
                  <a:pt x="23515" y="2232025"/>
                </a:lnTo>
                <a:lnTo>
                  <a:pt x="11758" y="2179637"/>
                </a:lnTo>
                <a:lnTo>
                  <a:pt x="3359" y="2119312"/>
                </a:lnTo>
                <a:lnTo>
                  <a:pt x="0" y="2051050"/>
                </a:lnTo>
                <a:lnTo>
                  <a:pt x="3359" y="1982787"/>
                </a:lnTo>
                <a:lnTo>
                  <a:pt x="11758" y="1922462"/>
                </a:lnTo>
                <a:lnTo>
                  <a:pt x="23515" y="1870075"/>
                </a:lnTo>
                <a:lnTo>
                  <a:pt x="38632" y="1824037"/>
                </a:lnTo>
                <a:lnTo>
                  <a:pt x="55427" y="1782762"/>
                </a:lnTo>
                <a:lnTo>
                  <a:pt x="75583" y="1743075"/>
                </a:lnTo>
                <a:lnTo>
                  <a:pt x="95738" y="1708150"/>
                </a:lnTo>
                <a:lnTo>
                  <a:pt x="115893" y="1671637"/>
                </a:lnTo>
                <a:lnTo>
                  <a:pt x="134368" y="1631950"/>
                </a:lnTo>
                <a:lnTo>
                  <a:pt x="152844" y="1589087"/>
                </a:lnTo>
                <a:lnTo>
                  <a:pt x="167960" y="1544637"/>
                </a:lnTo>
                <a:lnTo>
                  <a:pt x="178038" y="1492250"/>
                </a:lnTo>
                <a:lnTo>
                  <a:pt x="188115" y="1431925"/>
                </a:lnTo>
                <a:lnTo>
                  <a:pt x="189795" y="1363662"/>
                </a:lnTo>
                <a:lnTo>
                  <a:pt x="188115" y="1295400"/>
                </a:lnTo>
                <a:lnTo>
                  <a:pt x="178038" y="1235075"/>
                </a:lnTo>
                <a:lnTo>
                  <a:pt x="167960" y="1182687"/>
                </a:lnTo>
                <a:lnTo>
                  <a:pt x="152844" y="1136650"/>
                </a:lnTo>
                <a:lnTo>
                  <a:pt x="134368" y="1095375"/>
                </a:lnTo>
                <a:lnTo>
                  <a:pt x="115893" y="1055687"/>
                </a:lnTo>
                <a:lnTo>
                  <a:pt x="95738" y="1017587"/>
                </a:lnTo>
                <a:lnTo>
                  <a:pt x="75583" y="981075"/>
                </a:lnTo>
                <a:lnTo>
                  <a:pt x="55427" y="942975"/>
                </a:lnTo>
                <a:lnTo>
                  <a:pt x="38632" y="901700"/>
                </a:lnTo>
                <a:lnTo>
                  <a:pt x="23515" y="854075"/>
                </a:lnTo>
                <a:lnTo>
                  <a:pt x="11758" y="801687"/>
                </a:lnTo>
                <a:lnTo>
                  <a:pt x="3359" y="744537"/>
                </a:lnTo>
                <a:lnTo>
                  <a:pt x="0" y="673100"/>
                </a:lnTo>
                <a:lnTo>
                  <a:pt x="3359" y="606425"/>
                </a:lnTo>
                <a:lnTo>
                  <a:pt x="11758" y="546100"/>
                </a:lnTo>
                <a:lnTo>
                  <a:pt x="23515" y="496887"/>
                </a:lnTo>
                <a:lnTo>
                  <a:pt x="38632" y="450850"/>
                </a:lnTo>
                <a:lnTo>
                  <a:pt x="55427" y="409575"/>
                </a:lnTo>
                <a:lnTo>
                  <a:pt x="73903" y="369887"/>
                </a:lnTo>
                <a:lnTo>
                  <a:pt x="92379" y="334962"/>
                </a:lnTo>
                <a:lnTo>
                  <a:pt x="112534" y="296862"/>
                </a:lnTo>
                <a:lnTo>
                  <a:pt x="132689" y="260350"/>
                </a:lnTo>
                <a:lnTo>
                  <a:pt x="149485" y="217487"/>
                </a:lnTo>
                <a:lnTo>
                  <a:pt x="166281" y="174625"/>
                </a:lnTo>
                <a:lnTo>
                  <a:pt x="176358" y="122237"/>
                </a:lnTo>
                <a:lnTo>
                  <a:pt x="184756" y="66675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CC1B01-E16C-0843-8534-2070E2871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spcAft>
                <a:spcPts val="600"/>
              </a:spcAft>
            </a:pPr>
            <a:fld id="{F0C94032-CD4C-4C25-B0C2-CEC720522D92}" type="slidenum">
              <a:rPr lang="en-US" sz="1200">
                <a:solidFill>
                  <a:srgbClr val="FFFFFF"/>
                </a:solidFill>
              </a:rPr>
              <a:pPr algn="r" defTabSz="914400">
                <a:spcAft>
                  <a:spcPts val="600"/>
                </a:spcAft>
              </a:pPr>
              <a:t>17</a:t>
            </a:fld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90A048-5BB0-6C9D-0860-3CFD63862769}"/>
              </a:ext>
            </a:extLst>
          </p:cNvPr>
          <p:cNvSpPr txBox="1"/>
          <p:nvPr/>
        </p:nvSpPr>
        <p:spPr>
          <a:xfrm>
            <a:off x="7096854" y="6532679"/>
            <a:ext cx="334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  <a:lumOff val="50000"/>
                  </a:schemeClr>
                </a:solidFill>
              </a:rPr>
              <a:t>Image Credit: Symmetry Magazine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E3E026-03BC-A016-CD14-1E6083E0F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38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Basics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18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0B145028-188E-EE46-9FEF-C9A300666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509" y="2417644"/>
            <a:ext cx="5357813" cy="4089400"/>
          </a:xfrm>
          <a:solidFill>
            <a:schemeClr val="bg1">
              <a:alpha val="67886"/>
            </a:schemeClr>
          </a:solidFill>
        </p:spPr>
        <p:txBody>
          <a:bodyPr>
            <a:normAutofit/>
          </a:bodyPr>
          <a:lstStyle/>
          <a:p>
            <a:r>
              <a:rPr lang="en-US" sz="2000" dirty="0"/>
              <a:t>In vacuum with no CP violation, neutrino and antineutrino appearance probabilities the same</a:t>
            </a:r>
          </a:p>
          <a:p>
            <a:r>
              <a:rPr lang="en-US" sz="2000" dirty="0"/>
              <a:t>CP violation enhances appearance probability for neutrinos while suppressing it for antineutrinos, or vice-versa</a:t>
            </a:r>
          </a:p>
          <a:p>
            <a:r>
              <a:rPr lang="en-US" sz="2000" dirty="0"/>
              <a:t>Matter effects also introduce mass ordering dependent neutrino vs. antineutrino differences</a:t>
            </a:r>
          </a:p>
          <a:p>
            <a:r>
              <a:rPr lang="en-US" sz="2000" dirty="0"/>
              <a:t>Upper octant enhances both neutrino and antineutrino appearance probability, while lower octant suppresses both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86D3E2-3B61-F641-B112-0FF91DF34C33}"/>
              </a:ext>
            </a:extLst>
          </p:cNvPr>
          <p:cNvSpPr txBox="1"/>
          <p:nvPr/>
        </p:nvSpPr>
        <p:spPr>
          <a:xfrm>
            <a:off x="5365245" y="1191973"/>
            <a:ext cx="62801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Compare electron-neutrino appearance probability in neutrinos to antineutrinos</a:t>
            </a:r>
          </a:p>
        </p:txBody>
      </p:sp>
      <p:pic>
        <p:nvPicPr>
          <p:cNvPr id="5" name="Picture 4" descr="&#10;&#10;">
            <a:extLst>
              <a:ext uri="{FF2B5EF4-FFF2-40B4-BE49-F238E27FC236}">
                <a16:creationId xmlns:a16="http://schemas.microsoft.com/office/drawing/2014/main" id="{E849CA43-A17C-F071-B046-A8041E263A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678" y="1874517"/>
            <a:ext cx="4113567" cy="394276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829094A-1709-3DCF-58F3-F713859169E7}"/>
              </a:ext>
            </a:extLst>
          </p:cNvPr>
          <p:cNvCxnSpPr/>
          <p:nvPr/>
        </p:nvCxnSpPr>
        <p:spPr>
          <a:xfrm>
            <a:off x="2505452" y="3121951"/>
            <a:ext cx="1414021" cy="1168923"/>
          </a:xfrm>
          <a:prstGeom prst="line">
            <a:avLst/>
          </a:prstGeom>
          <a:ln w="22225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7FEA195-91AD-D298-F875-70B0DC228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742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5F363-AC61-C5BC-BFC5-7E43B899F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NOvA</a:t>
            </a:r>
            <a:r>
              <a:rPr lang="en-US" dirty="0"/>
              <a:t>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4757DF-6BB7-2C9B-A3F7-AF24D1DC3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19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A011089-A3E2-C631-AC8E-11A7DEF1CEA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115878" y="1678777"/>
            <a:ext cx="6334922" cy="3595800"/>
          </a:xfrm>
        </p:spPr>
        <p:txBody>
          <a:bodyPr>
            <a:normAutofit/>
          </a:bodyPr>
          <a:lstStyle/>
          <a:p>
            <a:r>
              <a:rPr lang="en-US" dirty="0"/>
              <a:t>Results feature double the exposure of previously published neutrino data set.</a:t>
            </a:r>
            <a:endParaRPr lang="en-US" sz="1700" dirty="0"/>
          </a:p>
          <a:p>
            <a:pPr lvl="1"/>
            <a:r>
              <a:rPr lang="en-US" sz="1700" dirty="0"/>
              <a:t>Exposure: </a:t>
            </a:r>
            <a:r>
              <a:rPr lang="en-US" sz="1700" dirty="0">
                <a:sym typeface="Wingdings" pitchFamily="2" charset="2"/>
              </a:rPr>
              <a:t>(26.6</a:t>
            </a:r>
            <a:r>
              <a:rPr lang="en-US" sz="1700" dirty="0"/>
              <a:t>, 12.5)x10</a:t>
            </a:r>
            <a:r>
              <a:rPr lang="en-US" sz="1700" baseline="30000" dirty="0"/>
              <a:t>20</a:t>
            </a:r>
            <a:r>
              <a:rPr lang="en-US" sz="1700" dirty="0"/>
              <a:t> POT (neutrinos, antineutrinos)</a:t>
            </a:r>
          </a:p>
          <a:p>
            <a:pPr lvl="1"/>
            <a:r>
              <a:rPr lang="en-US" sz="1700" dirty="0"/>
              <a:t>New low energy electron neutrino sample enhances mass ordering sensitivity, among other analysis updates.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86ECFFF0-3671-98B2-B014-1486FFE55D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2743744"/>
                  </p:ext>
                </p:extLst>
              </p:nvPr>
            </p:nvGraphicFramePr>
            <p:xfrm>
              <a:off x="1082511" y="4259409"/>
              <a:ext cx="6205320" cy="1375474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525095">
                      <a:extLst>
                        <a:ext uri="{9D8B030D-6E8A-4147-A177-3AD203B41FA5}">
                          <a16:colId xmlns:a16="http://schemas.microsoft.com/office/drawing/2014/main" val="1792636616"/>
                        </a:ext>
                      </a:extLst>
                    </a:gridCol>
                    <a:gridCol w="916920">
                      <a:extLst>
                        <a:ext uri="{9D8B030D-6E8A-4147-A177-3AD203B41FA5}">
                          <a16:colId xmlns:a16="http://schemas.microsoft.com/office/drawing/2014/main" val="389622662"/>
                        </a:ext>
                      </a:extLst>
                    </a:gridCol>
                    <a:gridCol w="872730">
                      <a:extLst>
                        <a:ext uri="{9D8B030D-6E8A-4147-A177-3AD203B41FA5}">
                          <a16:colId xmlns:a16="http://schemas.microsoft.com/office/drawing/2014/main" val="2406432690"/>
                        </a:ext>
                      </a:extLst>
                    </a:gridCol>
                    <a:gridCol w="872732">
                      <a:extLst>
                        <a:ext uri="{9D8B030D-6E8A-4147-A177-3AD203B41FA5}">
                          <a16:colId xmlns:a16="http://schemas.microsoft.com/office/drawing/2014/main" val="3991940008"/>
                        </a:ext>
                      </a:extLst>
                    </a:gridCol>
                    <a:gridCol w="817496">
                      <a:extLst>
                        <a:ext uri="{9D8B030D-6E8A-4147-A177-3AD203B41FA5}">
                          <a16:colId xmlns:a16="http://schemas.microsoft.com/office/drawing/2014/main" val="3201182406"/>
                        </a:ext>
                      </a:extLst>
                    </a:gridCol>
                    <a:gridCol w="1200347">
                      <a:extLst>
                        <a:ext uri="{9D8B030D-6E8A-4147-A177-3AD203B41FA5}">
                          <a16:colId xmlns:a16="http://schemas.microsoft.com/office/drawing/2014/main" val="113453460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μ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i="0" dirty="0"/>
                        </a:p>
                        <a:p>
                          <a:endParaRPr lang="en-US" baseline="-25000" dirty="0">
                            <a:latin typeface="Symbol" pitchFamily="2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ν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μ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en-US" b="0" i="0" dirty="0"/>
                        </a:p>
                        <a:p>
                          <a:endParaRPr lang="en-US" baseline="-25000" dirty="0">
                            <a:latin typeface="Symbol" pitchFamily="2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e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baseline="-25000" dirty="0">
                            <a:latin typeface="Symbol" pitchFamily="2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ν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sub>
                                    </m:sSub>
                                  </m:e>
                                </m:acc>
                              </m:oMath>
                            </m:oMathPara>
                          </a14:m>
                          <a:endParaRPr lang="en-US" b="0" i="0" dirty="0"/>
                        </a:p>
                        <a:p>
                          <a:endParaRPr lang="en-US" b="0" i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dirty="0">
                              <a:latin typeface="+mn-lt"/>
                            </a:rPr>
                            <a:t>Low Energy</a:t>
                          </a:r>
                          <a:r>
                            <a:rPr lang="en-US" baseline="0" dirty="0">
                              <a:latin typeface="+mn-lt"/>
                            </a:rPr>
                            <a:t> </a:t>
                          </a:r>
                          <a:endParaRPr lang="en-US" b="0" i="1" baseline="0" dirty="0"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e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aseline="-25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15144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Observed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384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73523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Pred. BG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11.3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54.9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6.8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894200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86ECFFF0-3671-98B2-B014-1486FFE55D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2743744"/>
                  </p:ext>
                </p:extLst>
              </p:nvPr>
            </p:nvGraphicFramePr>
            <p:xfrm>
              <a:off x="1082511" y="4259409"/>
              <a:ext cx="6205320" cy="1375474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525095">
                      <a:extLst>
                        <a:ext uri="{9D8B030D-6E8A-4147-A177-3AD203B41FA5}">
                          <a16:colId xmlns:a16="http://schemas.microsoft.com/office/drawing/2014/main" val="1792636616"/>
                        </a:ext>
                      </a:extLst>
                    </a:gridCol>
                    <a:gridCol w="916920">
                      <a:extLst>
                        <a:ext uri="{9D8B030D-6E8A-4147-A177-3AD203B41FA5}">
                          <a16:colId xmlns:a16="http://schemas.microsoft.com/office/drawing/2014/main" val="389622662"/>
                        </a:ext>
                      </a:extLst>
                    </a:gridCol>
                    <a:gridCol w="872730">
                      <a:extLst>
                        <a:ext uri="{9D8B030D-6E8A-4147-A177-3AD203B41FA5}">
                          <a16:colId xmlns:a16="http://schemas.microsoft.com/office/drawing/2014/main" val="2406432690"/>
                        </a:ext>
                      </a:extLst>
                    </a:gridCol>
                    <a:gridCol w="872732">
                      <a:extLst>
                        <a:ext uri="{9D8B030D-6E8A-4147-A177-3AD203B41FA5}">
                          <a16:colId xmlns:a16="http://schemas.microsoft.com/office/drawing/2014/main" val="3991940008"/>
                        </a:ext>
                      </a:extLst>
                    </a:gridCol>
                    <a:gridCol w="817496">
                      <a:extLst>
                        <a:ext uri="{9D8B030D-6E8A-4147-A177-3AD203B41FA5}">
                          <a16:colId xmlns:a16="http://schemas.microsoft.com/office/drawing/2014/main" val="3201182406"/>
                        </a:ext>
                      </a:extLst>
                    </a:gridCol>
                    <a:gridCol w="1200347">
                      <a:extLst>
                        <a:ext uri="{9D8B030D-6E8A-4147-A177-3AD203B41FA5}">
                          <a16:colId xmlns:a16="http://schemas.microsoft.com/office/drawing/2014/main" val="1134534608"/>
                        </a:ext>
                      </a:extLst>
                    </a:gridCol>
                  </a:tblGrid>
                  <a:tr h="633794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68056" t="-2000" r="-415278" b="-1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9710" t="-2000" r="-333333" b="-1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79710" t="-2000" r="-233333" b="-1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17188" t="-2000" r="-151563" b="-1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15789" t="-2000" r="-2105" b="-13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15144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Observed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384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169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73523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Pred. BG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11.3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1.7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54.9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6.8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8942003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B9D74D9E-9C9B-E80B-2449-047681A039E6}"/>
              </a:ext>
            </a:extLst>
          </p:cNvPr>
          <p:cNvSpPr txBox="1"/>
          <p:nvPr/>
        </p:nvSpPr>
        <p:spPr>
          <a:xfrm>
            <a:off x="2286988" y="3797744"/>
            <a:ext cx="3584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AF5800"/>
                </a:solidFill>
              </a:rPr>
              <a:t>10 years of </a:t>
            </a:r>
            <a:r>
              <a:rPr lang="en-US" sz="2400" dirty="0" err="1">
                <a:solidFill>
                  <a:srgbClr val="AF5800"/>
                </a:solidFill>
              </a:rPr>
              <a:t>NOvA</a:t>
            </a:r>
            <a:r>
              <a:rPr lang="en-US" sz="2400" dirty="0">
                <a:solidFill>
                  <a:srgbClr val="AF5800"/>
                </a:solidFill>
              </a:rPr>
              <a:t> FD Data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4D4D8D-38B2-4370-25F8-E761C01F6956}"/>
              </a:ext>
            </a:extLst>
          </p:cNvPr>
          <p:cNvSpPr txBox="1"/>
          <p:nvPr/>
        </p:nvSpPr>
        <p:spPr>
          <a:xfrm>
            <a:off x="8379016" y="5154406"/>
            <a:ext cx="3050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land in region of overlap, meaning either ordering with different values of 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baseline="-25000" dirty="0" err="1"/>
              <a:t>CP</a:t>
            </a:r>
            <a:r>
              <a:rPr lang="en-US" baseline="-25000" dirty="0"/>
              <a:t> </a:t>
            </a:r>
            <a:r>
              <a:rPr lang="en-US" dirty="0"/>
              <a:t>can adequately describe data</a:t>
            </a:r>
            <a:endParaRPr lang="en-US" baseline="-25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584F3E-8375-7879-1BF5-DF276015E44D}"/>
              </a:ext>
            </a:extLst>
          </p:cNvPr>
          <p:cNvSpPr txBox="1"/>
          <p:nvPr/>
        </p:nvSpPr>
        <p:spPr>
          <a:xfrm>
            <a:off x="9226544" y="133933"/>
            <a:ext cx="2589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Wolcott, Neutrino 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E7C1F0-073B-6C1F-8E27-1B0A28AC4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1596" y="1094876"/>
            <a:ext cx="3877801" cy="3891479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D3BC974-0209-5095-5773-C697A3F90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217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Neutrinos Have Mass!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9729" y="3650630"/>
            <a:ext cx="4342341" cy="2583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800" dirty="0">
                <a:solidFill>
                  <a:srgbClr val="0000FF"/>
                </a:solidFill>
                <a:latin typeface="Times New Roman"/>
                <a:cs typeface="Times New Roman"/>
              </a:rPr>
              <a:t>ν</a:t>
            </a:r>
            <a:r>
              <a:rPr lang="en-US" sz="3800" baseline="-25000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lang="en-US" sz="3800" dirty="0">
                <a:solidFill>
                  <a:srgbClr val="0000FF"/>
                </a:solidFill>
                <a:latin typeface="Times New Roman"/>
                <a:cs typeface="Times New Roman"/>
              </a:rPr>
              <a:t>, ν</a:t>
            </a:r>
            <a:r>
              <a:rPr lang="en-US" sz="3800" baseline="-25000" dirty="0">
                <a:solidFill>
                  <a:srgbClr val="0000FF"/>
                </a:solidFill>
                <a:latin typeface="Times New Roman"/>
                <a:cs typeface="Times New Roman"/>
              </a:rPr>
              <a:t>μ</a:t>
            </a:r>
            <a:r>
              <a:rPr lang="en-US" sz="3800" dirty="0">
                <a:solidFill>
                  <a:srgbClr val="0000FF"/>
                </a:solidFill>
                <a:latin typeface="Times New Roman"/>
                <a:cs typeface="Times New Roman"/>
              </a:rPr>
              <a:t>, ν</a:t>
            </a:r>
            <a:r>
              <a:rPr lang="en-US" sz="3800" baseline="-25000" dirty="0">
                <a:solidFill>
                  <a:srgbClr val="0000FF"/>
                </a:solidFill>
                <a:latin typeface="Times New Roman"/>
                <a:cs typeface="Times New Roman"/>
              </a:rPr>
              <a:t>τ</a:t>
            </a:r>
            <a:r>
              <a:rPr lang="en-US" sz="3800" dirty="0">
                <a:solidFill>
                  <a:srgbClr val="4C4545"/>
                </a:solidFill>
                <a:latin typeface="Times New Roman"/>
                <a:cs typeface="Times New Roman"/>
              </a:rPr>
              <a:t>↔ </a:t>
            </a:r>
            <a:r>
              <a:rPr lang="en-US" sz="3800" dirty="0">
                <a:solidFill>
                  <a:srgbClr val="FF0000"/>
                </a:solidFill>
                <a:latin typeface="Times New Roman"/>
                <a:cs typeface="Times New Roman"/>
              </a:rPr>
              <a:t>ν</a:t>
            </a:r>
            <a:r>
              <a:rPr lang="en-US" sz="3800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lang="en-US" sz="3800" dirty="0">
                <a:solidFill>
                  <a:srgbClr val="FF0000"/>
                </a:solidFill>
                <a:latin typeface="Times New Roman"/>
                <a:cs typeface="Times New Roman"/>
              </a:rPr>
              <a:t>, ν</a:t>
            </a:r>
            <a:r>
              <a:rPr lang="en-US" sz="3800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sz="3800" dirty="0">
                <a:solidFill>
                  <a:srgbClr val="FF0000"/>
                </a:solidFill>
                <a:latin typeface="Times New Roman"/>
                <a:cs typeface="Times New Roman"/>
              </a:rPr>
              <a:t>, ν</a:t>
            </a:r>
            <a:r>
              <a:rPr lang="en-US" sz="3800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</a:p>
          <a:p>
            <a:pPr marL="635318" lvl="1" indent="-334963"/>
            <a:r>
              <a:rPr lang="en-US" sz="2400" dirty="0">
                <a:solidFill>
                  <a:srgbClr val="4C4545"/>
                </a:solidFill>
              </a:rPr>
              <a:t>Flavor States: creation and detection</a:t>
            </a:r>
          </a:p>
          <a:p>
            <a:pPr marL="635318" lvl="1" indent="-334963"/>
            <a:r>
              <a:rPr lang="en-US" sz="2400" dirty="0">
                <a:solidFill>
                  <a:srgbClr val="4C4545"/>
                </a:solidFill>
              </a:rPr>
              <a:t>Mass States: propagation </a:t>
            </a:r>
          </a:p>
          <a:p>
            <a:pPr lvl="0"/>
            <a:endParaRPr lang="en-US" sz="3765" dirty="0">
              <a:solidFill>
                <a:srgbClr val="FF0000"/>
              </a:solidFill>
            </a:endParaRPr>
          </a:p>
          <a:p>
            <a:endParaRPr lang="en-US" sz="3765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CAB75562-5BD6-1642-8B48-C5EBE6D4321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4294967295"/>
          </p:nvPr>
        </p:nvSpPr>
        <p:spPr>
          <a:xfrm>
            <a:off x="4940300" y="3665870"/>
            <a:ext cx="6718300" cy="2833688"/>
          </a:xfrm>
          <a:noFill/>
        </p:spPr>
        <p:txBody>
          <a:bodyPr>
            <a:noAutofit/>
          </a:bodyPr>
          <a:lstStyle/>
          <a:p>
            <a:pPr marL="117475" indent="0">
              <a:buSzPct val="66000"/>
              <a:buNone/>
            </a:pPr>
            <a:r>
              <a:rPr lang="en-US" sz="2400" dirty="0">
                <a:solidFill>
                  <a:srgbClr val="4C4545"/>
                </a:solidFill>
              </a:rPr>
              <a:t>A neutrino created as one flavor can later be detected as another flavor, depending on:</a:t>
            </a:r>
          </a:p>
          <a:p>
            <a:pPr marL="772478" lvl="1" indent="-334963"/>
            <a:r>
              <a:rPr lang="en-US" sz="2200" dirty="0">
                <a:solidFill>
                  <a:srgbClr val="4C4545"/>
                </a:solidFill>
              </a:rPr>
              <a:t>distance traveled (L) and neutrino energy (E)</a:t>
            </a:r>
          </a:p>
          <a:p>
            <a:pPr marL="772478" lvl="1" indent="-334963"/>
            <a:r>
              <a:rPr lang="en-US" sz="2200" dirty="0">
                <a:solidFill>
                  <a:srgbClr val="4C4545"/>
                </a:solidFill>
              </a:rPr>
              <a:t>difference in the squared masses (</a:t>
            </a:r>
            <a:r>
              <a:rPr lang="en-US" sz="2200" dirty="0">
                <a:solidFill>
                  <a:srgbClr val="4C4545"/>
                </a:solidFill>
                <a:latin typeface="Helvetica"/>
                <a:cs typeface="Helvetica"/>
              </a:rPr>
              <a:t>Δm</a:t>
            </a:r>
            <a:r>
              <a:rPr lang="en-US" sz="2200" baseline="30000" dirty="0">
                <a:solidFill>
                  <a:srgbClr val="4C4545"/>
                </a:solidFill>
                <a:latin typeface="Helvetica"/>
                <a:cs typeface="Helvetica"/>
              </a:rPr>
              <a:t>2</a:t>
            </a:r>
            <a:r>
              <a:rPr lang="en-US" sz="2200" baseline="-25000" dirty="0">
                <a:solidFill>
                  <a:srgbClr val="4C4545"/>
                </a:solidFill>
                <a:latin typeface="Helvetica"/>
                <a:cs typeface="Helvetica"/>
              </a:rPr>
              <a:t>ij</a:t>
            </a:r>
            <a:r>
              <a:rPr lang="en-US" sz="2200" dirty="0">
                <a:solidFill>
                  <a:srgbClr val="4C4545"/>
                </a:solidFill>
                <a:latin typeface="Helvetica"/>
                <a:cs typeface="Helvetica"/>
              </a:rPr>
              <a:t>=m</a:t>
            </a:r>
            <a:r>
              <a:rPr lang="en-US" sz="2200" baseline="30000" dirty="0">
                <a:solidFill>
                  <a:srgbClr val="4C4545"/>
                </a:solidFill>
                <a:latin typeface="Helvetica"/>
                <a:cs typeface="Helvetica"/>
              </a:rPr>
              <a:t>2</a:t>
            </a:r>
            <a:r>
              <a:rPr lang="en-US" sz="2200" baseline="-25000" dirty="0">
                <a:solidFill>
                  <a:srgbClr val="4C4545"/>
                </a:solidFill>
                <a:latin typeface="Helvetica"/>
                <a:cs typeface="Helvetica"/>
              </a:rPr>
              <a:t>i</a:t>
            </a:r>
            <a:r>
              <a:rPr lang="en-US" sz="2200" dirty="0">
                <a:solidFill>
                  <a:srgbClr val="4C4545"/>
                </a:solidFill>
                <a:latin typeface="Helvetica"/>
                <a:cs typeface="Helvetica"/>
              </a:rPr>
              <a:t>-m</a:t>
            </a:r>
            <a:r>
              <a:rPr lang="en-US" sz="2200" baseline="30000" dirty="0">
                <a:solidFill>
                  <a:srgbClr val="4C4545"/>
                </a:solidFill>
                <a:latin typeface="Helvetica"/>
                <a:cs typeface="Helvetica"/>
              </a:rPr>
              <a:t>2</a:t>
            </a:r>
            <a:r>
              <a:rPr lang="en-US" sz="2200" baseline="-25000" dirty="0">
                <a:solidFill>
                  <a:srgbClr val="4C4545"/>
                </a:solidFill>
                <a:latin typeface="Helvetica"/>
                <a:cs typeface="Helvetica"/>
              </a:rPr>
              <a:t>j</a:t>
            </a:r>
            <a:r>
              <a:rPr lang="en-US" sz="2200" dirty="0">
                <a:solidFill>
                  <a:srgbClr val="4C4545"/>
                </a:solidFill>
                <a:latin typeface="Helvetica"/>
                <a:cs typeface="Helvetica"/>
              </a:rPr>
              <a:t>)</a:t>
            </a:r>
          </a:p>
          <a:p>
            <a:pPr marL="772478" lvl="1" indent="-334963"/>
            <a:r>
              <a:rPr lang="en-US" sz="2200" dirty="0">
                <a:solidFill>
                  <a:srgbClr val="4C4545"/>
                </a:solidFill>
              </a:rPr>
              <a:t>The mixing amplitudes (</a:t>
            </a:r>
            <a:r>
              <a:rPr lang="en-US" sz="2200" dirty="0" err="1">
                <a:solidFill>
                  <a:srgbClr val="4C4545"/>
                </a:solidFill>
              </a:rPr>
              <a:t>U</a:t>
            </a:r>
            <a:r>
              <a:rPr lang="en-US" sz="2200" baseline="-25000" dirty="0" err="1">
                <a:solidFill>
                  <a:srgbClr val="4C4545"/>
                </a:solidFill>
                <a:latin typeface="Helvetica"/>
                <a:cs typeface="Helvetica"/>
              </a:rPr>
              <a:t>α</a:t>
            </a:r>
            <a:r>
              <a:rPr lang="en-US" sz="2200" baseline="-25000" dirty="0" err="1">
                <a:solidFill>
                  <a:srgbClr val="4C4545"/>
                </a:solidFill>
              </a:rPr>
              <a:t>j</a:t>
            </a:r>
            <a:r>
              <a:rPr lang="en-US" sz="2200" dirty="0">
                <a:solidFill>
                  <a:srgbClr val="4C4545"/>
                </a:solidFill>
              </a:rPr>
              <a:t>)</a:t>
            </a:r>
          </a:p>
          <a:p>
            <a:endParaRPr lang="en-US" sz="2400" dirty="0"/>
          </a:p>
        </p:txBody>
      </p:sp>
      <p:graphicFrame>
        <p:nvGraphicFramePr>
          <p:cNvPr id="113667" name="Content Placeholder 9"/>
          <p:cNvGraphicFramePr>
            <a:graphicFrameLocks noChangeAspect="1"/>
          </p:cNvGraphicFramePr>
          <p:nvPr/>
        </p:nvGraphicFramePr>
        <p:xfrm>
          <a:off x="1289049" y="1355551"/>
          <a:ext cx="2813050" cy="1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20800" imgH="825500" progId="Equation.DSMT4">
                  <p:embed/>
                </p:oleObj>
              </mc:Choice>
              <mc:Fallback>
                <p:oleObj name="Equation" r:id="rId2" imgW="1320800" imgH="825500" progId="Equation.DSMT4">
                  <p:embed/>
                  <p:pic>
                    <p:nvPicPr>
                      <p:cNvPr id="113667" name="Content Placeholder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9049" y="1355551"/>
                        <a:ext cx="2813050" cy="175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668" name="Object 4"/>
          <p:cNvGraphicFramePr>
            <a:graphicFrameLocks noChangeAspect="1"/>
          </p:cNvGraphicFramePr>
          <p:nvPr/>
        </p:nvGraphicFramePr>
        <p:xfrm>
          <a:off x="5916613" y="1495251"/>
          <a:ext cx="5045075" cy="147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93900" imgH="584200" progId="Equation.3">
                  <p:embed/>
                </p:oleObj>
              </mc:Choice>
              <mc:Fallback>
                <p:oleObj name="Equation" r:id="rId4" imgW="1993900" imgH="584200" progId="Equation.3">
                  <p:embed/>
                  <p:pic>
                    <p:nvPicPr>
                      <p:cNvPr id="1136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6613" y="1495251"/>
                        <a:ext cx="5045075" cy="1479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927A1B6-3E36-AF35-A86D-FB0517EDA2DF}"/>
              </a:ext>
            </a:extLst>
          </p:cNvPr>
          <p:cNvSpPr txBox="1"/>
          <p:nvPr/>
        </p:nvSpPr>
        <p:spPr>
          <a:xfrm>
            <a:off x="914401" y="6273225"/>
            <a:ext cx="2739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Seagull art created by </a:t>
            </a:r>
            <a:r>
              <a:rPr lang="en-US" sz="1600" dirty="0" err="1"/>
              <a:t>MihiMihi</a:t>
            </a:r>
            <a:endParaRPr lang="en-US" sz="1600" dirty="0"/>
          </a:p>
          <a:p>
            <a:r>
              <a:rPr lang="en-US" sz="1600" dirty="0"/>
              <a:t>From Noun Project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684104-34CE-8E6E-AA28-047ADC49C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102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63757-42C9-3B07-A4B8-036F1082E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AC9232-73D2-D469-E68B-935303D3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9F303B47-90C8-CD1F-7485-9E715A6FF3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5" t="4414"/>
          <a:stretch>
            <a:fillRect/>
          </a:stretch>
        </p:blipFill>
        <p:spPr>
          <a:xfrm>
            <a:off x="6664271" y="681925"/>
            <a:ext cx="5212754" cy="3437049"/>
          </a:xfrm>
          <a:prstGeom prst="rect">
            <a:avLst/>
          </a:prstGeom>
        </p:spPr>
      </p:pic>
      <p:pic>
        <p:nvPicPr>
          <p:cNvPr id="9" name="Picture 8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D528D0D9-8E06-C805-C00C-B1263FE84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163" y="4318641"/>
            <a:ext cx="6150244" cy="2352778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146012A-4452-A334-59E6-893F1B3694EE}"/>
              </a:ext>
            </a:extLst>
          </p:cNvPr>
          <p:cNvSpPr txBox="1">
            <a:spLocks/>
          </p:cNvSpPr>
          <p:nvPr/>
        </p:nvSpPr>
        <p:spPr>
          <a:xfrm>
            <a:off x="1462209" y="1682722"/>
            <a:ext cx="5202060" cy="35958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Results feature ~38e20 POT</a:t>
            </a:r>
          </a:p>
          <a:p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11 years of data</a:t>
            </a:r>
          </a:p>
          <a:p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SK doped with Gd in last run period </a:t>
            </a:r>
          </a:p>
          <a:p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ND280 only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F217FBB5-38F9-6A5A-FBFE-5163514BE670}"/>
              </a:ext>
            </a:extLst>
          </p:cNvPr>
          <p:cNvSpPr/>
          <p:nvPr/>
        </p:nvSpPr>
        <p:spPr>
          <a:xfrm>
            <a:off x="9177405" y="4318641"/>
            <a:ext cx="484322" cy="1316459"/>
          </a:xfrm>
          <a:prstGeom prst="rightBrac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190EA370-34F6-B017-5726-155B04DF1E4E}"/>
              </a:ext>
            </a:extLst>
          </p:cNvPr>
          <p:cNvSpPr/>
          <p:nvPr/>
        </p:nvSpPr>
        <p:spPr>
          <a:xfrm>
            <a:off x="9177407" y="5635100"/>
            <a:ext cx="484322" cy="1036319"/>
          </a:xfrm>
          <a:prstGeom prst="rightBrace">
            <a:avLst/>
          </a:prstGeom>
          <a:ln w="28575"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ABB9B1-1410-9F54-2499-618003A29DBB}"/>
              </a:ext>
            </a:extLst>
          </p:cNvPr>
          <p:cNvSpPr txBox="1"/>
          <p:nvPr/>
        </p:nvSpPr>
        <p:spPr>
          <a:xfrm>
            <a:off x="9635912" y="4746037"/>
            <a:ext cx="2005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Disappearance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BA23F0-B4F2-00EF-943D-6AD7FC047BB0}"/>
              </a:ext>
            </a:extLst>
          </p:cNvPr>
          <p:cNvSpPr txBox="1"/>
          <p:nvPr/>
        </p:nvSpPr>
        <p:spPr>
          <a:xfrm>
            <a:off x="9675527" y="5902385"/>
            <a:ext cx="1665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Appearance</a:t>
            </a: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4342DF00-C1D5-60E6-D398-F3C001D79A17}"/>
              </a:ext>
            </a:extLst>
          </p:cNvPr>
          <p:cNvSpPr/>
          <p:nvPr/>
        </p:nvSpPr>
        <p:spPr>
          <a:xfrm>
            <a:off x="2625497" y="4715041"/>
            <a:ext cx="463659" cy="594596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DE217D76-C9BE-5B81-A9E4-F7886E7DA6A1}"/>
              </a:ext>
            </a:extLst>
          </p:cNvPr>
          <p:cNvSpPr/>
          <p:nvPr/>
        </p:nvSpPr>
        <p:spPr>
          <a:xfrm>
            <a:off x="2571208" y="5709437"/>
            <a:ext cx="463659" cy="594596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DFA0546-8B4B-4442-04C5-808A2361F72C}"/>
              </a:ext>
            </a:extLst>
          </p:cNvPr>
          <p:cNvCxnSpPr>
            <a:cxnSpLocks/>
          </p:cNvCxnSpPr>
          <p:nvPr/>
        </p:nvCxnSpPr>
        <p:spPr>
          <a:xfrm>
            <a:off x="2625494" y="5495030"/>
            <a:ext cx="463659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D237CD4-F19F-3B45-8D5D-7669328DBF7C}"/>
              </a:ext>
            </a:extLst>
          </p:cNvPr>
          <p:cNvCxnSpPr>
            <a:cxnSpLocks/>
          </p:cNvCxnSpPr>
          <p:nvPr/>
        </p:nvCxnSpPr>
        <p:spPr>
          <a:xfrm>
            <a:off x="2648963" y="6456963"/>
            <a:ext cx="463659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D4AA60E-2F1D-9F76-74AC-8C614CEE3578}"/>
              </a:ext>
            </a:extLst>
          </p:cNvPr>
          <p:cNvSpPr txBox="1"/>
          <p:nvPr/>
        </p:nvSpPr>
        <p:spPr>
          <a:xfrm>
            <a:off x="1366447" y="4746036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Neutrino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931E01-38E6-BEE5-B957-14EF0833BEEA}"/>
              </a:ext>
            </a:extLst>
          </p:cNvPr>
          <p:cNvSpPr txBox="1"/>
          <p:nvPr/>
        </p:nvSpPr>
        <p:spPr>
          <a:xfrm>
            <a:off x="846028" y="5227223"/>
            <a:ext cx="188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Anti-neutrino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23C2FD-80CA-C556-922A-DB8D96B2061A}"/>
              </a:ext>
            </a:extLst>
          </p:cNvPr>
          <p:cNvSpPr txBox="1"/>
          <p:nvPr/>
        </p:nvSpPr>
        <p:spPr>
          <a:xfrm>
            <a:off x="1277290" y="5753294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Neutrino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6B54C2-2B46-DCBB-88E6-EED4548E97B3}"/>
              </a:ext>
            </a:extLst>
          </p:cNvPr>
          <p:cNvSpPr txBox="1"/>
          <p:nvPr/>
        </p:nvSpPr>
        <p:spPr>
          <a:xfrm>
            <a:off x="825921" y="6223855"/>
            <a:ext cx="1883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Anti-neutrino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F91501-C904-44BF-8A98-CE4848973809}"/>
              </a:ext>
            </a:extLst>
          </p:cNvPr>
          <p:cNvSpPr txBox="1"/>
          <p:nvPr/>
        </p:nvSpPr>
        <p:spPr>
          <a:xfrm>
            <a:off x="9072834" y="26629"/>
            <a:ext cx="2593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 Giganti, Neutrino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C5C427-8BBA-4412-CB1F-6063196A5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6049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5F363-AC61-C5BC-BFC5-7E43B899F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32 Sector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4757DF-6BB7-2C9B-A3F7-AF24D1DC3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21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6676E8-23C8-8712-8658-51ECFF9D05C6}"/>
              </a:ext>
            </a:extLst>
          </p:cNvPr>
          <p:cNvSpPr txBox="1"/>
          <p:nvPr/>
        </p:nvSpPr>
        <p:spPr>
          <a:xfrm>
            <a:off x="3336460" y="1384277"/>
            <a:ext cx="5519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Good agreement among experiments in the 32-sector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AE758F-4E52-4F09-6D07-2AB5D09E2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678" y="2347041"/>
            <a:ext cx="4732452" cy="263644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34BCD1-E9A8-07E6-6A02-C6D8FDB021A7}"/>
              </a:ext>
            </a:extLst>
          </p:cNvPr>
          <p:cNvSpPr txBox="1"/>
          <p:nvPr/>
        </p:nvSpPr>
        <p:spPr>
          <a:xfrm>
            <a:off x="9226544" y="133933"/>
            <a:ext cx="2589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Wolcott, Neutrino 2024</a:t>
            </a:r>
          </a:p>
        </p:txBody>
      </p:sp>
      <p:pic>
        <p:nvPicPr>
          <p:cNvPr id="6" name="Picture 5" descr="A diagram of a space&#10;&#10;AI-generated content may be incorrect.">
            <a:extLst>
              <a:ext uri="{FF2B5EF4-FFF2-40B4-BE49-F238E27FC236}">
                <a16:creationId xmlns:a16="http://schemas.microsoft.com/office/drawing/2014/main" id="{886262DF-61D7-832B-4D89-5A5FB8690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892" y="2122969"/>
            <a:ext cx="5519079" cy="3738580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83B029E-7036-8BCF-7EBD-4FE23926E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59193AD-05DC-5FE8-C8AD-6A9AAAA903E3}"/>
                  </a:ext>
                </a:extLst>
              </p:cNvPr>
              <p:cNvSpPr txBox="1"/>
              <p:nvPr/>
            </p:nvSpPr>
            <p:spPr>
              <a:xfrm>
                <a:off x="2103461" y="5357791"/>
                <a:ext cx="3318344" cy="11301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rgbClr val="AF5800"/>
                    </a:solidFill>
                  </a:rPr>
                  <a:t>NOvA</a:t>
                </a:r>
                <a:r>
                  <a:rPr lang="en-US" dirty="0">
                    <a:solidFill>
                      <a:srgbClr val="AF5800"/>
                    </a:solidFill>
                  </a:rPr>
                  <a:t> Frequentist best fit:</a:t>
                </a:r>
              </a:p>
              <a:p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DC804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 dirty="0">
                        <a:solidFill>
                          <a:srgbClr val="DC804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=+</m:t>
                    </m:r>
                    <m:sSubSup>
                      <m:sSubSupPr>
                        <m:ctrlP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2.43</m:t>
                        </m:r>
                      </m:e>
                      <m:sub>
                        <m: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−0.036</m:t>
                        </m:r>
                      </m:sub>
                      <m:sup>
                        <m: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+0.035</m:t>
                        </m:r>
                      </m:sup>
                    </m:sSubSup>
                    <m:r>
                      <a:rPr lang="en-US" i="1" dirty="0">
                        <a:solidFill>
                          <a:srgbClr val="DC804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×</m:t>
                    </m:r>
                    <m:sSup>
                      <m:sSupPr>
                        <m:ctrlP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en-US" i="1" dirty="0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i="1" dirty="0">
                        <a:solidFill>
                          <a:srgbClr val="DC804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DC8047"/>
                    </a:solidFill>
                  </a:rPr>
                  <a:t>eV</a:t>
                </a:r>
                <a:r>
                  <a:rPr lang="en-US" baseline="30000" dirty="0">
                    <a:solidFill>
                      <a:srgbClr val="DC8047"/>
                    </a:solidFill>
                  </a:rPr>
                  <a:t>2</a:t>
                </a:r>
              </a:p>
              <a:p>
                <a:endParaRPr lang="en-US" baseline="30000" dirty="0">
                  <a:solidFill>
                    <a:srgbClr val="DC8047"/>
                  </a:solidFill>
                </a:endParaRPr>
              </a:p>
              <a:p>
                <a:r>
                  <a:rPr lang="en-US" dirty="0">
                    <a:solidFill>
                      <a:srgbClr val="DC8047"/>
                    </a:solidFill>
                  </a:rPr>
                  <a:t>sin</a:t>
                </a:r>
                <a:r>
                  <a:rPr lang="en-US" baseline="30000" dirty="0">
                    <a:solidFill>
                      <a:srgbClr val="DC8047"/>
                    </a:solidFill>
                  </a:rPr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i="1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  <m:r>
                      <a:rPr lang="en-US" i="1">
                        <a:solidFill>
                          <a:srgbClr val="DC8047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</a:rPr>
                          <m:t>0.546</m:t>
                        </m:r>
                      </m:e>
                      <m:sub>
                        <m:r>
                          <a:rPr lang="en-US" i="1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</a:rPr>
                          <m:t>−0.075</m:t>
                        </m:r>
                      </m:sub>
                      <m:sup>
                        <m:r>
                          <a:rPr lang="en-US" i="1">
                            <a:solidFill>
                              <a:srgbClr val="DC8047"/>
                            </a:solidFill>
                            <a:latin typeface="Cambria Math" panose="02040503050406030204" pitchFamily="18" charset="0"/>
                          </a:rPr>
                          <m:t>+0.032</m:t>
                        </m:r>
                      </m:sup>
                    </m:sSubSup>
                  </m:oMath>
                </a14:m>
                <a:endParaRPr lang="en-US" dirty="0">
                  <a:solidFill>
                    <a:srgbClr val="DC8047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59193AD-05DC-5FE8-C8AD-6A9AAAA90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461" y="5357791"/>
                <a:ext cx="3318344" cy="1130181"/>
              </a:xfrm>
              <a:prstGeom prst="rect">
                <a:avLst/>
              </a:prstGeom>
              <a:blipFill>
                <a:blip r:embed="rId4"/>
                <a:stretch>
                  <a:fillRect l="-1527" t="-2222" b="-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91288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226490-BA50-390F-DBA9-74682551C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404" y="1255048"/>
            <a:ext cx="4788201" cy="3243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DA47F5-E927-AA04-A02A-FB11A92B7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NOvA</a:t>
            </a:r>
            <a:r>
              <a:rPr lang="en-US" dirty="0"/>
              <a:t> Results—MO and CP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8AE896-3C41-964E-0CC5-42A717EE3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E72E41C-1392-5D48-8A50-25761362EC9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E9C1183-2729-6D72-32C2-C2D9B6EB6DE8}"/>
                  </a:ext>
                </a:extLst>
              </p:cNvPr>
              <p:cNvSpPr txBox="1"/>
              <p:nvPr/>
            </p:nvSpPr>
            <p:spPr>
              <a:xfrm>
                <a:off x="1774310" y="5690784"/>
                <a:ext cx="318298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rgbClr val="AF5800"/>
                    </a:solidFill>
                  </a:rPr>
                  <a:t>NOvA</a:t>
                </a:r>
                <a:r>
                  <a:rPr lang="en-US" dirty="0">
                    <a:solidFill>
                      <a:srgbClr val="AF5800"/>
                    </a:solidFill>
                  </a:rPr>
                  <a:t> Frequentist best fit:</a:t>
                </a:r>
                <a:endParaRPr lang="en-US" dirty="0">
                  <a:solidFill>
                    <a:srgbClr val="DC8047"/>
                  </a:solidFill>
                </a:endParaRPr>
              </a:p>
              <a:p>
                <a:r>
                  <a:rPr lang="en-US" dirty="0">
                    <a:solidFill>
                      <a:srgbClr val="DC8047"/>
                    </a:solidFill>
                  </a:rPr>
                  <a:t>Normal ordering, Upper Octant</a:t>
                </a:r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DC804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DC804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DC8047"/>
                              </a:solidFill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i="1">
                          <a:solidFill>
                            <a:srgbClr val="DC8047"/>
                          </a:solidFill>
                          <a:latin typeface="Cambria Math" panose="02040503050406030204" pitchFamily="18" charset="0"/>
                        </a:rPr>
                        <m:t>=0.875</m:t>
                      </m:r>
                      <m:r>
                        <a:rPr lang="en-US" i="1">
                          <a:solidFill>
                            <a:srgbClr val="DC804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US" dirty="0">
                  <a:solidFill>
                    <a:srgbClr val="DC8047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E9C1183-2729-6D72-32C2-C2D9B6EB6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4310" y="5690784"/>
                <a:ext cx="3182987" cy="923330"/>
              </a:xfrm>
              <a:prstGeom prst="rect">
                <a:avLst/>
              </a:prstGeom>
              <a:blipFill>
                <a:blip r:embed="rId3"/>
                <a:stretch>
                  <a:fillRect l="-1587" t="-4110" r="-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9B7F2BCA-F982-C6AB-5AB0-4754A3CBF2F0}"/>
              </a:ext>
            </a:extLst>
          </p:cNvPr>
          <p:cNvSpPr txBox="1"/>
          <p:nvPr/>
        </p:nvSpPr>
        <p:spPr>
          <a:xfrm>
            <a:off x="1156417" y="4450426"/>
            <a:ext cx="4939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16038" indent="-1308100">
              <a:tabLst>
                <a:tab pos="450850" algn="l"/>
                <a:tab pos="1306513" algn="l"/>
              </a:tabLst>
            </a:pPr>
            <a:r>
              <a:rPr lang="en-US" dirty="0"/>
              <a:t>Normal MO:	data prefer CP-conserving 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baseline="-25000" dirty="0" err="1"/>
              <a:t>CP</a:t>
            </a:r>
            <a:r>
              <a:rPr lang="en-US" dirty="0"/>
              <a:t> values</a:t>
            </a:r>
            <a:endParaRPr lang="en-US" baseline="-25000" dirty="0"/>
          </a:p>
          <a:p>
            <a:pPr marL="1316038" indent="-1308100">
              <a:tabLst>
                <a:tab pos="450850" algn="l"/>
                <a:tab pos="1306513" algn="l"/>
              </a:tabLst>
            </a:pPr>
            <a:r>
              <a:rPr lang="en-US" dirty="0"/>
              <a:t>Inverted MO:	data prefer maximal CP-violation,</a:t>
            </a:r>
          </a:p>
          <a:p>
            <a:pPr marL="1316038" indent="-1308100">
              <a:tabLst>
                <a:tab pos="450850" algn="l"/>
                <a:tab pos="1306513" algn="l"/>
              </a:tabLst>
            </a:pPr>
            <a:r>
              <a:rPr lang="en-US" dirty="0"/>
              <a:t>			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baseline="-25000" dirty="0" err="1"/>
              <a:t>CP</a:t>
            </a:r>
            <a:r>
              <a:rPr lang="en-US" dirty="0"/>
              <a:t>=0,</a:t>
            </a:r>
            <a:r>
              <a:rPr lang="en-US" dirty="0">
                <a:latin typeface="Symbol" pitchFamily="2" charset="2"/>
              </a:rPr>
              <a:t>p </a:t>
            </a:r>
            <a:r>
              <a:rPr lang="en-US" dirty="0"/>
              <a:t>not in 3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 allowed interval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C58809-B9B5-471F-51AF-C7C27F96A843}"/>
              </a:ext>
            </a:extLst>
          </p:cNvPr>
          <p:cNvSpPr txBox="1"/>
          <p:nvPr/>
        </p:nvSpPr>
        <p:spPr>
          <a:xfrm>
            <a:off x="6586817" y="4471240"/>
            <a:ext cx="3984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Using Daya Bay to constrain both </a:t>
            </a:r>
            <a:r>
              <a:rPr lang="en-US" dirty="0">
                <a:latin typeface="Symbol" pitchFamily="2" charset="2"/>
              </a:rPr>
              <a:t>q</a:t>
            </a:r>
            <a:r>
              <a:rPr lang="en-US" baseline="-25000" dirty="0"/>
              <a:t>13</a:t>
            </a:r>
            <a:r>
              <a:rPr lang="en-US" dirty="0"/>
              <a:t> and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m</a:t>
            </a:r>
            <a:r>
              <a:rPr lang="en-US" baseline="30000" dirty="0"/>
              <a:t>2</a:t>
            </a:r>
            <a:r>
              <a:rPr lang="en-US" dirty="0"/>
              <a:t>, </a:t>
            </a:r>
            <a:r>
              <a:rPr lang="en-US" dirty="0" err="1"/>
              <a:t>NOvA</a:t>
            </a:r>
            <a:r>
              <a:rPr lang="en-US" dirty="0"/>
              <a:t> data favor Normal MO by ~7:1 odds (Bayes factor of 6.8).  </a:t>
            </a:r>
            <a:endParaRPr lang="en-US" dirty="0">
              <a:latin typeface="Symbol" pitchFamily="2" charset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CAC842-D874-93BA-5D80-A0E5C2D5C861}"/>
              </a:ext>
            </a:extLst>
          </p:cNvPr>
          <p:cNvSpPr txBox="1"/>
          <p:nvPr/>
        </p:nvSpPr>
        <p:spPr>
          <a:xfrm>
            <a:off x="5236188" y="5967783"/>
            <a:ext cx="3100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DC8047"/>
                </a:solidFill>
              </a:rPr>
              <a:t>Disfavors Inverted MO at 1.6</a:t>
            </a:r>
            <a:r>
              <a:rPr lang="en-US" dirty="0">
                <a:solidFill>
                  <a:srgbClr val="DC8047"/>
                </a:solidFill>
                <a:latin typeface="Symbol" pitchFamily="2" charset="2"/>
              </a:rPr>
              <a:t>s</a:t>
            </a:r>
          </a:p>
          <a:p>
            <a:r>
              <a:rPr lang="en-US" dirty="0">
                <a:solidFill>
                  <a:srgbClr val="DC8047"/>
                </a:solidFill>
              </a:rPr>
              <a:t>Maximal mixing allowed at ~1</a:t>
            </a:r>
            <a:r>
              <a:rPr lang="en-US" dirty="0">
                <a:solidFill>
                  <a:srgbClr val="DC8047"/>
                </a:solidFill>
                <a:latin typeface="Symbol" pitchFamily="2" charset="2"/>
              </a:rPr>
              <a:t>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3A791A-F6C6-3789-CC6D-E9C4EA1E7B3C}"/>
              </a:ext>
            </a:extLst>
          </p:cNvPr>
          <p:cNvSpPr txBox="1"/>
          <p:nvPr/>
        </p:nvSpPr>
        <p:spPr>
          <a:xfrm>
            <a:off x="9226544" y="133933"/>
            <a:ext cx="2589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J. Wolcott, Neutrino 2024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35BEC8-16A2-AF69-A254-D828C2900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331" y="1198511"/>
            <a:ext cx="4788200" cy="3243488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7F0688B-837B-DDED-9531-3A87B24D8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640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ECEB42-3952-17C6-5053-9E8F980CB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a number of individuals&#10;&#10;AI-generated content may be incorrect.">
            <a:extLst>
              <a:ext uri="{FF2B5EF4-FFF2-40B4-BE49-F238E27FC236}">
                <a16:creationId xmlns:a16="http://schemas.microsoft.com/office/drawing/2014/main" id="{4852C7D6-2EF7-E5A9-8B08-74D0ECDAD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663" y="1934761"/>
            <a:ext cx="4249371" cy="3888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93E8A6-30BE-32DB-6158-D0A4357FD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Results—CP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224F8C-80FB-81DE-8AE0-3C587BFAE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7A8738D7-F683-985D-B0BD-600D0DA22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1678" y="2288184"/>
            <a:ext cx="4762500" cy="33401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BAB3E9-018A-F561-96CC-45930C159D42}"/>
              </a:ext>
            </a:extLst>
          </p:cNvPr>
          <p:cNvSpPr txBox="1"/>
          <p:nvPr/>
        </p:nvSpPr>
        <p:spPr>
          <a:xfrm>
            <a:off x="901701" y="1269719"/>
            <a:ext cx="56768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T2K prefers maximal CP violation (-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2" charset="2"/>
              </a:rPr>
              <a:t>p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/2, aka 3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2" charset="2"/>
              </a:rPr>
              <a:t>p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/2), but CP conserving values are allowed at 2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Symbol" pitchFamily="2" charset="2"/>
              </a:rPr>
              <a:t>s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After conducting pseudo—data studies, T2K quotes CP conservation is allowed at just below 90% C.L.</a:t>
            </a:r>
            <a:r>
              <a:rPr lang="en-US" baseline="30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12EE97-0387-009D-BB77-D4F3E015C42B}"/>
              </a:ext>
            </a:extLst>
          </p:cNvPr>
          <p:cNvSpPr txBox="1"/>
          <p:nvPr/>
        </p:nvSpPr>
        <p:spPr>
          <a:xfrm>
            <a:off x="1614208" y="5531519"/>
            <a:ext cx="29513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Note change in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ymbol" pitchFamily="2" charset="2"/>
              </a:rPr>
              <a:t>d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convention!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DA5367-EEEF-37D5-46CA-6C5CE62A2747}"/>
              </a:ext>
            </a:extLst>
          </p:cNvPr>
          <p:cNvSpPr txBox="1"/>
          <p:nvPr/>
        </p:nvSpPr>
        <p:spPr>
          <a:xfrm>
            <a:off x="4565593" y="5585469"/>
            <a:ext cx="38015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T2K also prefers normal ordering and upper octant, at low significance</a:t>
            </a: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	Bayes Factor NO/IO = 3.3</a:t>
            </a:r>
          </a:p>
          <a:p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	Bayes Factor UO/LO = 2.6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F22A00-606F-ED4C-1788-415E96269529}"/>
              </a:ext>
            </a:extLst>
          </p:cNvPr>
          <p:cNvSpPr txBox="1"/>
          <p:nvPr/>
        </p:nvSpPr>
        <p:spPr>
          <a:xfrm>
            <a:off x="9072834" y="26629"/>
            <a:ext cx="2593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 Giganti, Neutrino 2024</a:t>
            </a:r>
          </a:p>
          <a:p>
            <a:r>
              <a:rPr lang="en-US" dirty="0"/>
              <a:t>†N. Latham, WIN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F1BC422-A79F-C94A-C276-95D75162C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876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35EA2-75D1-CE77-27CA-3A28DED6E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fit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3F3454A-B8BC-BF85-FDA9-55511F728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94568" y="1688778"/>
            <a:ext cx="4800600" cy="632529"/>
          </a:xfrm>
        </p:spPr>
        <p:txBody>
          <a:bodyPr/>
          <a:lstStyle/>
          <a:p>
            <a:r>
              <a:rPr lang="en-US" dirty="0" err="1"/>
              <a:t>NOvA</a:t>
            </a:r>
            <a:r>
              <a:rPr lang="en-US" dirty="0"/>
              <a:t>/T2k have different: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6D3916-3991-FBC3-CA3B-CC3B6A14CC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00190" y="2226791"/>
            <a:ext cx="4800600" cy="299639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L/E</a:t>
            </a:r>
          </a:p>
          <a:p>
            <a:r>
              <a:rPr lang="en-US" dirty="0"/>
              <a:t>Amounts of matter effect</a:t>
            </a:r>
          </a:p>
          <a:p>
            <a:r>
              <a:rPr lang="en-US" dirty="0"/>
              <a:t>Interaction processes </a:t>
            </a:r>
          </a:p>
          <a:p>
            <a:pPr lvl="1"/>
            <a:r>
              <a:rPr lang="en-US" dirty="0"/>
              <a:t>T2K mostly QE/2p2h</a:t>
            </a:r>
          </a:p>
          <a:p>
            <a:pPr lvl="1"/>
            <a:r>
              <a:rPr lang="en-US" dirty="0" err="1"/>
              <a:t>NOvA</a:t>
            </a:r>
            <a:r>
              <a:rPr lang="en-US" dirty="0"/>
              <a:t> a mix of QE/2p2h/RES/DIS</a:t>
            </a:r>
          </a:p>
          <a:p>
            <a:r>
              <a:rPr lang="en-US" dirty="0"/>
              <a:t>Detector technologies</a:t>
            </a:r>
          </a:p>
          <a:p>
            <a:r>
              <a:rPr lang="en-US" dirty="0"/>
              <a:t>Systematic uncertainties</a:t>
            </a:r>
          </a:p>
          <a:p>
            <a:r>
              <a:rPr lang="en-US" dirty="0"/>
              <a:t>Analysis approaches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7273BD7-0008-82A7-3867-F08B78AAC6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76691" y="1685276"/>
            <a:ext cx="4800600" cy="632529"/>
          </a:xfrm>
        </p:spPr>
        <p:txBody>
          <a:bodyPr/>
          <a:lstStyle/>
          <a:p>
            <a:r>
              <a:rPr lang="en-US" dirty="0"/>
              <a:t>Benefits of Joint fit: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5AC73F0-481F-7CFF-F9E2-D1233B8F82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6691" y="2317805"/>
            <a:ext cx="4800600" cy="299639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Fit includes full details of</a:t>
            </a:r>
          </a:p>
          <a:p>
            <a:pPr lvl="1"/>
            <a:r>
              <a:rPr lang="en-US" dirty="0"/>
              <a:t>Energy reconstruction and detector response</a:t>
            </a:r>
          </a:p>
          <a:p>
            <a:pPr lvl="1"/>
            <a:r>
              <a:rPr lang="en-US" dirty="0"/>
              <a:t>Likelihood in all fitted dimension</a:t>
            </a:r>
          </a:p>
          <a:p>
            <a:pPr lvl="1"/>
            <a:r>
              <a:rPr lang="en-US" dirty="0"/>
              <a:t>Consistent statistical inference</a:t>
            </a:r>
          </a:p>
          <a:p>
            <a:r>
              <a:rPr lang="en-US" dirty="0"/>
              <a:t>Together we conducted an in-depth review of the models, systematics, and correlations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0A31F-8B0D-002C-33E7-A416EB419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24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60EDE7-4FE5-DA1E-9BDA-59EF91F327EF}"/>
              </a:ext>
            </a:extLst>
          </p:cNvPr>
          <p:cNvSpPr txBox="1"/>
          <p:nvPr/>
        </p:nvSpPr>
        <p:spPr>
          <a:xfrm>
            <a:off x="2497115" y="1406208"/>
            <a:ext cx="6987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Complimentary experiment design break degeneracies</a:t>
            </a:r>
          </a:p>
        </p:txBody>
      </p:sp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A4D5F10-2AE8-5D3B-B57E-FE9DCFB7D4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725" y="410380"/>
            <a:ext cx="2732935" cy="68387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F71D50C-3881-BD50-A326-A6E89B7C80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370" b="13860"/>
          <a:stretch>
            <a:fillRect/>
          </a:stretch>
        </p:blipFill>
        <p:spPr>
          <a:xfrm>
            <a:off x="1623268" y="5329235"/>
            <a:ext cx="9277521" cy="1443037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16974D-408E-FFE9-F586-672E53D5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283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7CB59-42D2-0B62-6000-FAB75686C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E1854-CBCE-1635-8912-957ACCF99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fit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0D708C6-29DF-B28D-353A-D8F0578DCE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47796" y="1628770"/>
            <a:ext cx="4800600" cy="36195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Detector response and flux systematic uncertainties have no correlation between the experiments</a:t>
            </a:r>
          </a:p>
          <a:p>
            <a:r>
              <a:rPr lang="en-US" dirty="0"/>
              <a:t>Cross section uncertainties likely are correlated, but there is no direct mapping between the model parameters from each experiment</a:t>
            </a:r>
          </a:p>
          <a:p>
            <a:r>
              <a:rPr lang="en-US" dirty="0"/>
              <a:t>Constructed extreme scenarios where artificially large systematic uncertainties induce an effect like oscillations</a:t>
            </a:r>
          </a:p>
          <a:p>
            <a:r>
              <a:rPr lang="en-US" dirty="0"/>
              <a:t>Leaving parameters uncorrelated is a better strategy than getting the correlation wrong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F7A2DE-3416-B50D-C1BF-1E8CD122B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25</a:t>
            </a:fld>
            <a:endParaRPr lang="en-US" dirty="0"/>
          </a:p>
        </p:txBody>
      </p:sp>
      <p:pic>
        <p:nvPicPr>
          <p:cNvPr id="11" name="Picture 10" descr="A graph with colored circles&#10;&#10;AI-generated content may be incorrect.">
            <a:extLst>
              <a:ext uri="{FF2B5EF4-FFF2-40B4-BE49-F238E27FC236}">
                <a16:creationId xmlns:a16="http://schemas.microsoft.com/office/drawing/2014/main" id="{3FFADC9D-44AC-FF1B-E014-039EA275039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918"/>
          <a:stretch>
            <a:fillRect/>
          </a:stretch>
        </p:blipFill>
        <p:spPr>
          <a:xfrm>
            <a:off x="1114304" y="1483353"/>
            <a:ext cx="5533492" cy="38744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59AC4A-8B3E-3C98-4C87-43A09762DCB3}"/>
              </a:ext>
            </a:extLst>
          </p:cNvPr>
          <p:cNvSpPr txBox="1"/>
          <p:nvPr/>
        </p:nvSpPr>
        <p:spPr>
          <a:xfrm>
            <a:off x="2273747" y="5503225"/>
            <a:ext cx="76445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After extensive studies, both experiments were satisfied that leaving systematics uncorrelated was appropriate for the exposure of the first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F462B4-F48B-8057-C78E-9EE906B8FE07}"/>
              </a:ext>
            </a:extLst>
          </p:cNvPr>
          <p:cNvSpPr txBox="1"/>
          <p:nvPr/>
        </p:nvSpPr>
        <p:spPr>
          <a:xfrm>
            <a:off x="9175052" y="67539"/>
            <a:ext cx="2444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Vallari, JETS, Feb.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39ADB-7016-7E79-7A49-396422DAC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3166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59737-5B8B-3D21-6794-AA2DFF10E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Fit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5A1240-7082-5011-C967-8910F87A5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26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314FB5-EF91-4CC4-0B94-1BA8993C20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8"/>
          <a:stretch/>
        </p:blipFill>
        <p:spPr>
          <a:xfrm>
            <a:off x="0" y="1223882"/>
            <a:ext cx="3636614" cy="25590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8EC6A4-74BA-F9BA-A849-6D86DD2AE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711" y="1190914"/>
            <a:ext cx="3866226" cy="26836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449BBC-6BFD-B7BF-0483-69FF6BC6D6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6870" y="1166147"/>
            <a:ext cx="3866227" cy="26745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5AAB92-CFF5-4237-B81A-0CE209F7FA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895837"/>
            <a:ext cx="3866227" cy="26787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E49F29-E7E3-B1E1-8635-5CCBF3C5CD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0642" y="3874530"/>
            <a:ext cx="3866228" cy="2683617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3F42ACD-4765-F4A9-70AC-FCF32CDAE870}"/>
              </a:ext>
            </a:extLst>
          </p:cNvPr>
          <p:cNvGraphicFramePr>
            <a:graphicFrameLocks noGrp="1" noDrilldown="1" noMove="1" noResize="1"/>
          </p:cNvGraphicFramePr>
          <p:nvPr>
            <p:extLst>
              <p:ext uri="{D42A27DB-BD31-4B8C-83A1-F6EECF244321}">
                <p14:modId xmlns:p14="http://schemas.microsoft.com/office/powerpoint/2010/main" val="2754884213"/>
              </p:ext>
            </p:extLst>
          </p:nvPr>
        </p:nvGraphicFramePr>
        <p:xfrm>
          <a:off x="7956383" y="3980096"/>
          <a:ext cx="3848716" cy="2209406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704075">
                  <a:extLst>
                    <a:ext uri="{9D8B030D-6E8A-4147-A177-3AD203B41FA5}">
                      <a16:colId xmlns:a16="http://schemas.microsoft.com/office/drawing/2014/main" val="3371112888"/>
                    </a:ext>
                  </a:extLst>
                </a:gridCol>
                <a:gridCol w="866670">
                  <a:extLst>
                    <a:ext uri="{9D8B030D-6E8A-4147-A177-3AD203B41FA5}">
                      <a16:colId xmlns:a16="http://schemas.microsoft.com/office/drawing/2014/main" val="3071066125"/>
                    </a:ext>
                  </a:extLst>
                </a:gridCol>
                <a:gridCol w="1076932">
                  <a:extLst>
                    <a:ext uri="{9D8B030D-6E8A-4147-A177-3AD203B41FA5}">
                      <a16:colId xmlns:a16="http://schemas.microsoft.com/office/drawing/2014/main" val="1367316399"/>
                    </a:ext>
                  </a:extLst>
                </a:gridCol>
                <a:gridCol w="1201039">
                  <a:extLst>
                    <a:ext uri="{9D8B030D-6E8A-4147-A177-3AD203B41FA5}">
                      <a16:colId xmlns:a16="http://schemas.microsoft.com/office/drawing/2014/main" val="2014295619"/>
                    </a:ext>
                  </a:extLst>
                </a:gridCol>
              </a:tblGrid>
              <a:tr h="306154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Segoe UI" panose="020B0502040204020203" pitchFamily="34" charset="0"/>
                        <a:ea typeface="Hiragino Sans W4" panose="020B0400000000000000" pitchFamily="34" charset="-128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004C97"/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NOvA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800000"/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T2K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521B93"/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Combined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768169"/>
                  </a:ext>
                </a:extLst>
              </a:tr>
              <a:tr h="5627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Symbol" pitchFamily="2" charset="2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n</a:t>
                      </a:r>
                      <a:r>
                        <a:rPr lang="en-US" sz="1600" baseline="-25000" dirty="0"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Symbol" pitchFamily="2" charset="2"/>
                        <a:ea typeface="Hiragino Sans W4" panose="020B0400000000000000" pitchFamily="34" charset="-128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0.19 </a:t>
                      </a:r>
                      <a:r>
                        <a:rPr lang="en-US" sz="105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(</a:t>
                      </a:r>
                      <a:r>
                        <a:rPr lang="en-US" sz="1050" baseline="0" dirty="0">
                          <a:latin typeface="Symbol" pitchFamily="2" charset="2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n</a:t>
                      </a:r>
                      <a:r>
                        <a:rPr lang="en-US" sz="1050" baseline="-25000" dirty="0"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e</a:t>
                      </a:r>
                      <a:r>
                        <a:rPr lang="en-US" sz="105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 0.79 </a:t>
                      </a:r>
                      <a:r>
                        <a:rPr lang="en-US" sz="105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(</a:t>
                      </a:r>
                      <a:r>
                        <a:rPr lang="en-US" sz="1050" baseline="0" dirty="0">
                          <a:latin typeface="Symbol" pitchFamily="2" charset="2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n</a:t>
                      </a:r>
                      <a:r>
                        <a:rPr lang="en-US" sz="1050" baseline="-25000" dirty="0"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e</a:t>
                      </a:r>
                      <a:r>
                        <a:rPr lang="en-US" sz="1050" baseline="0" dirty="0"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1</a:t>
                      </a:r>
                      <a:r>
                        <a:rPr lang="en-US" sz="1050" baseline="0" dirty="0">
                          <a:latin typeface="Symbol" pitchFamily="2" charset="2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p</a:t>
                      </a:r>
                      <a:r>
                        <a:rPr lang="en-US" sz="105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908120"/>
                  </a:ext>
                </a:extLst>
              </a:tr>
              <a:tr h="3260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Symbol" pitchFamily="2" charset="2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n</a:t>
                      </a:r>
                      <a:r>
                        <a:rPr lang="en-US" sz="1600" baseline="-25000" dirty="0"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755747"/>
                  </a:ext>
                </a:extLst>
              </a:tr>
              <a:tr h="3260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Symbol" pitchFamily="2" charset="2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n</a:t>
                      </a:r>
                      <a:r>
                        <a:rPr lang="en-US" sz="1600" baseline="-25000" dirty="0">
                          <a:latin typeface="Symbol" pitchFamily="2" charset="2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437209"/>
                  </a:ext>
                </a:extLst>
              </a:tr>
              <a:tr h="3260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Symbol" pitchFamily="2" charset="2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n</a:t>
                      </a:r>
                      <a:r>
                        <a:rPr lang="en-US" sz="1600" baseline="-25000" dirty="0">
                          <a:latin typeface="Symbol" pitchFamily="2" charset="2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688427"/>
                  </a:ext>
                </a:extLst>
              </a:tr>
              <a:tr h="3182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521B93"/>
                          </a:solidFill>
                          <a:latin typeface="Segoe UI" panose="020B0502040204020203" pitchFamily="34" charset="0"/>
                          <a:ea typeface="Hiragino Sans W4" panose="020B0400000000000000" pitchFamily="34" charset="-128"/>
                          <a:cs typeface="Segoe UI" panose="020B0502040204020203" pitchFamily="34" charset="0"/>
                        </a:rPr>
                        <a:t>0.75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47278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C9CCE42-4465-6DA6-1910-BC689F32DBE1}"/>
              </a:ext>
            </a:extLst>
          </p:cNvPr>
          <p:cNvSpPr txBox="1"/>
          <p:nvPr/>
        </p:nvSpPr>
        <p:spPr>
          <a:xfrm>
            <a:off x="8463013" y="6189502"/>
            <a:ext cx="2835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Posterior predictive p-value </a:t>
            </a:r>
          </a:p>
          <a:p>
            <a:r>
              <a:rPr lang="en-US" dirty="0"/>
              <a:t>(~0.5 is good compatibility)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5CC7D5-DFAC-48E0-D05D-3DDE41BCA978}"/>
              </a:ext>
            </a:extLst>
          </p:cNvPr>
          <p:cNvSpPr txBox="1"/>
          <p:nvPr/>
        </p:nvSpPr>
        <p:spPr>
          <a:xfrm flipH="1">
            <a:off x="8174437" y="456095"/>
            <a:ext cx="3875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Note: Joint fit results based on smaller data sets than the individual results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33F052-7C7D-6506-1CAC-626B5703D7ED}"/>
              </a:ext>
            </a:extLst>
          </p:cNvPr>
          <p:cNvSpPr txBox="1"/>
          <p:nvPr/>
        </p:nvSpPr>
        <p:spPr>
          <a:xfrm>
            <a:off x="9175052" y="67539"/>
            <a:ext cx="2444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Vallari, JETS, Feb. 2024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64C2A8-8279-CD77-5411-804608D0FBF1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8174435" y="4980500"/>
            <a:ext cx="185979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325B770-C680-8083-E84E-972C4BB2546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8202849" y="5634118"/>
            <a:ext cx="185979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71A826E7-5C20-6BE8-A5C7-F3A75F42D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8454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9AB8D-B837-13FB-5911-2CDDB8D3C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Fit—CP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2DD001-2EEA-A01E-EA80-08BB60F1C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27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77A3D2B-5748-2BB5-867D-26C65CD1C674}"/>
              </a:ext>
            </a:extLst>
          </p:cNvPr>
          <p:cNvSpPr txBox="1">
            <a:spLocks/>
          </p:cNvSpPr>
          <p:nvPr/>
        </p:nvSpPr>
        <p:spPr>
          <a:xfrm>
            <a:off x="981761" y="1457325"/>
            <a:ext cx="5359078" cy="48367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For both mass orderings, </a:t>
            </a:r>
            <a:r>
              <a:rPr lang="en-US" sz="2400" dirty="0" err="1">
                <a:solidFill>
                  <a:schemeClr val="tx1"/>
                </a:solidFill>
                <a:latin typeface="Symbol" pitchFamily="2" charset="2"/>
                <a:ea typeface="Hiragino Sans W4" panose="020B0400000000000000" pitchFamily="34" charset="-128"/>
              </a:rPr>
              <a:t>d</a:t>
            </a:r>
            <a:r>
              <a:rPr lang="en-US" sz="2400" baseline="-25000" dirty="0" err="1">
                <a:solidFill>
                  <a:schemeClr val="tx1"/>
                </a:solidFill>
                <a:ea typeface="Hiragino Sans W4" panose="020B0400000000000000" pitchFamily="34" charset="-128"/>
              </a:rPr>
              <a:t>CP</a:t>
            </a:r>
            <a:r>
              <a:rPr lang="en-US" sz="2400" baseline="-25000" dirty="0">
                <a:solidFill>
                  <a:schemeClr val="tx1"/>
                </a:solidFill>
                <a:ea typeface="Hiragino Sans W4" panose="020B0400000000000000" pitchFamily="34" charset="-128"/>
              </a:rPr>
              <a:t> </a:t>
            </a:r>
            <a:r>
              <a:rPr lang="en-US" sz="2400" dirty="0">
                <a:solidFill>
                  <a:schemeClr val="tx1"/>
                </a:solidFill>
                <a:ea typeface="Hiragino Sans W4" panose="020B0400000000000000" pitchFamily="34" charset="-128"/>
              </a:rPr>
              <a:t>= </a:t>
            </a:r>
            <a:r>
              <a:rPr lang="en-US" sz="2400" dirty="0">
                <a:solidFill>
                  <a:schemeClr val="tx1"/>
                </a:solidFill>
                <a:latin typeface="Symbol" pitchFamily="2" charset="2"/>
              </a:rPr>
              <a:t>p</a:t>
            </a:r>
            <a:r>
              <a:rPr lang="en-US" sz="2400" dirty="0">
                <a:solidFill>
                  <a:schemeClr val="tx1"/>
                </a:solidFill>
                <a:ea typeface="Hiragino Sans W4" panose="020B0400000000000000" pitchFamily="34" charset="-128"/>
              </a:rPr>
              <a:t>/2 </a:t>
            </a:r>
            <a:r>
              <a:rPr lang="en-US" sz="2400" dirty="0">
                <a:solidFill>
                  <a:schemeClr val="tx1"/>
                </a:solidFill>
              </a:rPr>
              <a:t>lies outside</a:t>
            </a:r>
            <a:r>
              <a:rPr lang="en-US" sz="2400" dirty="0">
                <a:solidFill>
                  <a:schemeClr val="tx1"/>
                </a:solidFill>
                <a:ea typeface="Hiragino Sans W4" panose="020B0400000000000000" pitchFamily="34" charset="-128"/>
              </a:rPr>
              <a:t> 3-sigma credible interval.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Normal Ordering allows for a broad range of permissible </a:t>
            </a:r>
            <a:r>
              <a:rPr lang="en-US" sz="2400" dirty="0" err="1">
                <a:solidFill>
                  <a:schemeClr val="tx1"/>
                </a:solidFill>
                <a:latin typeface="Symbol" pitchFamily="2" charset="2"/>
                <a:ea typeface="Hiragino Sans W4" panose="020B0400000000000000" pitchFamily="34" charset="-128"/>
              </a:rPr>
              <a:t>d</a:t>
            </a:r>
            <a:r>
              <a:rPr lang="en-US" sz="2400" baseline="-25000" dirty="0" err="1">
                <a:solidFill>
                  <a:schemeClr val="tx1"/>
                </a:solidFill>
                <a:ea typeface="Hiragino Sans W4" panose="020B0400000000000000" pitchFamily="34" charset="-128"/>
              </a:rPr>
              <a:t>CP</a:t>
            </a:r>
            <a:endParaRPr lang="en-US" sz="2400" baseline="-25000" dirty="0">
              <a:solidFill>
                <a:schemeClr val="tx1"/>
              </a:solidFill>
              <a:ea typeface="Hiragino Sans W4" panose="020B0400000000000000" pitchFamily="34" charset="-128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</a:rPr>
              <a:t>For the Inverted Ordering, CP conserving values of 𝛿</a:t>
            </a:r>
            <a:r>
              <a:rPr lang="en-US" sz="2400" baseline="-25000" dirty="0">
                <a:solidFill>
                  <a:schemeClr val="tx1"/>
                </a:solidFill>
              </a:rPr>
              <a:t>CP</a:t>
            </a:r>
            <a:r>
              <a:rPr lang="en-US" sz="2400" dirty="0">
                <a:solidFill>
                  <a:schemeClr val="tx1"/>
                </a:solidFill>
              </a:rPr>
              <a:t> (0, </a:t>
            </a:r>
            <a:r>
              <a:rPr lang="en-US" sz="2400" dirty="0">
                <a:solidFill>
                  <a:schemeClr val="tx1"/>
                </a:solidFill>
                <a:latin typeface="Symbol" pitchFamily="2" charset="2"/>
              </a:rPr>
              <a:t>p</a:t>
            </a:r>
            <a:r>
              <a:rPr lang="en-US" sz="2400" dirty="0">
                <a:solidFill>
                  <a:schemeClr val="tx1"/>
                </a:solidFill>
              </a:rPr>
              <a:t>) lie outside the 3-sigma credible interval.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2400" dirty="0">
              <a:solidFill>
                <a:schemeClr val="tx1"/>
              </a:solidFill>
              <a:ea typeface="Hiragino Sans W4" panose="020B0400000000000000" pitchFamily="34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35209E-8652-352E-CCB6-CA253B0123C8}"/>
              </a:ext>
            </a:extLst>
          </p:cNvPr>
          <p:cNvSpPr txBox="1"/>
          <p:nvPr/>
        </p:nvSpPr>
        <p:spPr>
          <a:xfrm>
            <a:off x="7900708" y="5779881"/>
            <a:ext cx="29513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Note change in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ymbol" pitchFamily="2" charset="2"/>
              </a:rPr>
              <a:t>d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convention!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27ED60-041F-B5D6-D2CA-04FBB46B409F}"/>
              </a:ext>
            </a:extLst>
          </p:cNvPr>
          <p:cNvSpPr txBox="1"/>
          <p:nvPr/>
        </p:nvSpPr>
        <p:spPr>
          <a:xfrm>
            <a:off x="9175052" y="67539"/>
            <a:ext cx="2444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Vallari, JETS, Feb. 2024</a:t>
            </a:r>
          </a:p>
        </p:txBody>
      </p:sp>
      <p:pic>
        <p:nvPicPr>
          <p:cNvPr id="11" name="Picture 10" descr="A graph of a graph of different colored lines&#10;&#10;AI-generated content may be incorrect.">
            <a:extLst>
              <a:ext uri="{FF2B5EF4-FFF2-40B4-BE49-F238E27FC236}">
                <a16:creationId xmlns:a16="http://schemas.microsoft.com/office/drawing/2014/main" id="{D28BF24C-F380-FD45-1AA6-C71C5D079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6033" y="1756248"/>
            <a:ext cx="5690993" cy="3855033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98C0AFB-83B8-B560-5B64-75FA657CF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58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48E8A-C695-70CB-37DC-1657A81EC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Fit—MO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9C462C-DDE5-A91C-D600-7E52EEA70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28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70F499-5F33-44E9-F20A-880319F541F8}"/>
              </a:ext>
            </a:extLst>
          </p:cNvPr>
          <p:cNvSpPr/>
          <p:nvPr/>
        </p:nvSpPr>
        <p:spPr>
          <a:xfrm>
            <a:off x="1944154" y="5016531"/>
            <a:ext cx="4912152" cy="469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EF67B67-B9BE-93DE-38C0-24C344822E82}"/>
              </a:ext>
            </a:extLst>
          </p:cNvPr>
          <p:cNvGrpSpPr/>
          <p:nvPr/>
        </p:nvGrpSpPr>
        <p:grpSpPr>
          <a:xfrm>
            <a:off x="958982" y="1251355"/>
            <a:ext cx="5246779" cy="3449610"/>
            <a:chOff x="836150" y="1245220"/>
            <a:chExt cx="5246779" cy="344961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644D834-A291-E240-D7F6-018D0002B6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23118" y="1371599"/>
              <a:ext cx="4759811" cy="3323231"/>
            </a:xfrm>
            <a:prstGeom prst="rect">
              <a:avLst/>
            </a:prstGeom>
            <a:ln w="22225">
              <a:noFill/>
            </a:ln>
            <a:effectLst/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EDCF086-3879-3E6A-0A21-E95FDE4A91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6150" y="1583774"/>
              <a:ext cx="595314" cy="261319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4850CE3-FF8E-CE3E-F62E-630EE505D42F}"/>
                </a:ext>
              </a:extLst>
            </p:cNvPr>
            <p:cNvSpPr txBox="1"/>
            <p:nvPr/>
          </p:nvSpPr>
          <p:spPr>
            <a:xfrm>
              <a:off x="4269840" y="1333929"/>
              <a:ext cx="150181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Normal MO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29CDF7-4BDB-5F0F-0D71-5D384CEC5E47}"/>
                </a:ext>
              </a:extLst>
            </p:cNvPr>
            <p:cNvSpPr txBox="1"/>
            <p:nvPr/>
          </p:nvSpPr>
          <p:spPr>
            <a:xfrm>
              <a:off x="1807895" y="1245220"/>
              <a:ext cx="150181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Inverted MO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6E158FB-449A-0E6D-F6D4-B3E3CFBFAADA}"/>
              </a:ext>
            </a:extLst>
          </p:cNvPr>
          <p:cNvSpPr txBox="1"/>
          <p:nvPr/>
        </p:nvSpPr>
        <p:spPr>
          <a:xfrm>
            <a:off x="1251678" y="5010104"/>
            <a:ext cx="43706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NOvA+T2K Joint fit has a modest preference for the Inverted Ordering, but flips depending on what reactor constraints are used.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0E0AC0-7A86-6EA6-219D-BD85A9E9C7D7}"/>
              </a:ext>
            </a:extLst>
          </p:cNvPr>
          <p:cNvSpPr txBox="1"/>
          <p:nvPr/>
        </p:nvSpPr>
        <p:spPr>
          <a:xfrm>
            <a:off x="9175052" y="67539"/>
            <a:ext cx="2444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Vallari, JETS, Feb.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BC351-45EC-A1B9-A0D8-7DE3D09F2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072" y="1139110"/>
            <a:ext cx="5224239" cy="1182328"/>
          </a:xfrm>
          <a:prstGeom prst="rect">
            <a:avLst/>
          </a:prstGeom>
          <a:ln w="31750">
            <a:noFill/>
          </a:ln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36B6F1-7A0F-F4C3-518A-5F0DD4EEC39C}"/>
              </a:ext>
            </a:extLst>
          </p:cNvPr>
          <p:cNvSpPr txBox="1"/>
          <p:nvPr/>
        </p:nvSpPr>
        <p:spPr>
          <a:xfrm>
            <a:off x="6529442" y="3073116"/>
            <a:ext cx="50239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In the true mass ordering, reactor extraction of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m</a:t>
            </a:r>
            <a:r>
              <a:rPr lang="en-US" baseline="-25000" dirty="0"/>
              <a:t>32</a:t>
            </a:r>
            <a:r>
              <a:rPr lang="en-US" baseline="30000" dirty="0"/>
              <a:t>2</a:t>
            </a:r>
            <a:r>
              <a:rPr lang="en-US" dirty="0"/>
              <a:t> should be consistent with long-baseline value</a:t>
            </a:r>
          </a:p>
          <a:p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7A3F1E8-E3A0-D73B-6085-EB6AE32BFC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56871"/>
              </p:ext>
            </p:extLst>
          </p:nvPr>
        </p:nvGraphicFramePr>
        <p:xfrm>
          <a:off x="6067641" y="4362468"/>
          <a:ext cx="554195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500">
                  <a:extLst>
                    <a:ext uri="{9D8B030D-6E8A-4147-A177-3AD203B41FA5}">
                      <a16:colId xmlns:a16="http://schemas.microsoft.com/office/drawing/2014/main" val="3550328710"/>
                    </a:ext>
                  </a:extLst>
                </a:gridCol>
                <a:gridCol w="1548500">
                  <a:extLst>
                    <a:ext uri="{9D8B030D-6E8A-4147-A177-3AD203B41FA5}">
                      <a16:colId xmlns:a16="http://schemas.microsoft.com/office/drawing/2014/main" val="3765433113"/>
                    </a:ext>
                  </a:extLst>
                </a:gridCol>
                <a:gridCol w="1173363">
                  <a:extLst>
                    <a:ext uri="{9D8B030D-6E8A-4147-A177-3AD203B41FA5}">
                      <a16:colId xmlns:a16="http://schemas.microsoft.com/office/drawing/2014/main" val="2847223786"/>
                    </a:ext>
                  </a:extLst>
                </a:gridCol>
                <a:gridCol w="1271587">
                  <a:extLst>
                    <a:ext uri="{9D8B030D-6E8A-4147-A177-3AD203B41FA5}">
                      <a16:colId xmlns:a16="http://schemas.microsoft.com/office/drawing/2014/main" val="3876615812"/>
                    </a:ext>
                  </a:extLst>
                </a:gridCol>
              </a:tblGrid>
              <a:tr h="6117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Preferred Ordering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Bayes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Odds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1023819"/>
                  </a:ext>
                </a:extLst>
              </a:tr>
              <a:tr h="354423">
                <a:tc>
                  <a:txBody>
                    <a:bodyPr/>
                    <a:lstStyle/>
                    <a:p>
                      <a:r>
                        <a:rPr lang="en-US" dirty="0"/>
                        <a:t>No Reactor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Inverted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71% : 29%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971728"/>
                  </a:ext>
                </a:extLst>
              </a:tr>
              <a:tr h="354423">
                <a:tc>
                  <a:txBody>
                    <a:bodyPr/>
                    <a:lstStyle/>
                    <a:p>
                      <a:r>
                        <a:rPr lang="en-US" dirty="0"/>
                        <a:t>Daya Bay </a:t>
                      </a:r>
                      <a:r>
                        <a:rPr lang="en-US" dirty="0">
                          <a:latin typeface="Symbol" pitchFamily="2" charset="2"/>
                        </a:rPr>
                        <a:t>q</a:t>
                      </a:r>
                      <a:r>
                        <a:rPr lang="en-US" baseline="-250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Inverted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57% : 43%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426123"/>
                  </a:ext>
                </a:extLst>
              </a:tr>
              <a:tr h="354423">
                <a:tc>
                  <a:txBody>
                    <a:bodyPr/>
                    <a:lstStyle/>
                    <a:p>
                      <a:r>
                        <a:rPr lang="en-US" dirty="0"/>
                        <a:t>Daya Bay 2D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59% : 41%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2319343"/>
                  </a:ext>
                </a:extLst>
              </a:tr>
            </a:tbl>
          </a:graphicData>
        </a:graphic>
      </p:graphicFrame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6B451E8-209F-EF17-2EFB-22A6B4277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9290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2885D-58A1-4823-26F9-7B1F50BA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Comparisons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FFF602-A3B2-EEE5-7DA2-C1C98655C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29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F32CDB-7130-A4FF-508B-60D9C365414F}"/>
              </a:ext>
            </a:extLst>
          </p:cNvPr>
          <p:cNvSpPr txBox="1"/>
          <p:nvPr/>
        </p:nvSpPr>
        <p:spPr>
          <a:xfrm>
            <a:off x="1306291" y="4318999"/>
            <a:ext cx="47897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T2K also does joint fit with SK</a:t>
            </a:r>
          </a:p>
          <a:p>
            <a:r>
              <a:rPr lang="en-US" sz="2000" i="1" dirty="0" err="1"/>
              <a:t>Phys.Rev.Lett</a:t>
            </a:r>
            <a:r>
              <a:rPr lang="en-US" sz="2000" i="1" dirty="0"/>
              <a:t>.</a:t>
            </a:r>
            <a:r>
              <a:rPr lang="en-US" sz="2000" dirty="0"/>
              <a:t> 134 (2025) 1, 01180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Prefers NO with 1.2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 exclusion of 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1.9</a:t>
            </a:r>
            <a:r>
              <a:rPr lang="en-US" sz="2000" dirty="0">
                <a:latin typeface="Symbol" pitchFamily="2" charset="2"/>
              </a:rPr>
              <a:t>s </a:t>
            </a:r>
            <a:r>
              <a:rPr lang="en-US" sz="2000" dirty="0"/>
              <a:t>exclusion of CP conservation (</a:t>
            </a:r>
            <a:r>
              <a:rPr lang="en-US" sz="2000" dirty="0" err="1"/>
              <a:t>J</a:t>
            </a:r>
            <a:r>
              <a:rPr lang="en-US" sz="2000" baseline="-25000" dirty="0" err="1"/>
              <a:t>cp</a:t>
            </a:r>
            <a:r>
              <a:rPr lang="en-US" sz="2000" dirty="0"/>
              <a:t>=0)</a:t>
            </a:r>
            <a:endParaRPr lang="en-US" sz="2000" dirty="0">
              <a:latin typeface="Symbol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864311-13F9-AD91-B037-E802C152C0E7}"/>
              </a:ext>
            </a:extLst>
          </p:cNvPr>
          <p:cNvSpPr txBox="1"/>
          <p:nvPr/>
        </p:nvSpPr>
        <p:spPr>
          <a:xfrm>
            <a:off x="6432457" y="4233853"/>
            <a:ext cx="46235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External Global fits see similar trends</a:t>
            </a:r>
          </a:p>
          <a:p>
            <a:r>
              <a:rPr lang="en-US" sz="2000" dirty="0"/>
              <a:t>(I. M. Soler, WIN2025, </a:t>
            </a:r>
            <a:r>
              <a:rPr lang="en-US" dirty="0"/>
              <a:t>JHEP 12 (2024) 216</a:t>
            </a:r>
            <a:r>
              <a:rPr lang="en-US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Fit to </a:t>
            </a:r>
            <a:r>
              <a:rPr lang="en-US" sz="2000" dirty="0" err="1"/>
              <a:t>LBL+Ice</a:t>
            </a:r>
            <a:r>
              <a:rPr lang="en-US" sz="2000" dirty="0"/>
              <a:t> </a:t>
            </a:r>
            <a:r>
              <a:rPr lang="en-US" sz="2000" dirty="0" err="1"/>
              <a:t>Cube+Reactor</a:t>
            </a:r>
            <a:r>
              <a:rPr lang="en-US" sz="2000" dirty="0"/>
              <a:t> falls in NO, but fit is almost equally good in either ordering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Adding SK Atmospherics disfavors IO with </a:t>
            </a:r>
            <a:r>
              <a:rPr lang="en-US" sz="2000" dirty="0">
                <a:latin typeface="Symbol" pitchFamily="2" charset="2"/>
              </a:rPr>
              <a:t>Dc</a:t>
            </a:r>
            <a:r>
              <a:rPr lang="en-US" sz="2000" baseline="30000" dirty="0"/>
              <a:t>2</a:t>
            </a:r>
            <a:r>
              <a:rPr lang="en-US" sz="2000" dirty="0"/>
              <a:t>=6.3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Consistent with CP conservation at 1</a:t>
            </a:r>
            <a:r>
              <a:rPr lang="en-US" sz="2000" dirty="0">
                <a:latin typeface="Symbol" pitchFamily="2" charset="2"/>
              </a:rPr>
              <a:t>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400FA4-B6A9-1C5A-632F-29DA295A3FB1}"/>
              </a:ext>
            </a:extLst>
          </p:cNvPr>
          <p:cNvSpPr txBox="1"/>
          <p:nvPr/>
        </p:nvSpPr>
        <p:spPr>
          <a:xfrm>
            <a:off x="915221" y="6278225"/>
            <a:ext cx="5180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</a:rPr>
              <a:t>Stay tuned for more joint NOvA+T2K results</a:t>
            </a:r>
          </a:p>
        </p:txBody>
      </p:sp>
      <p:pic>
        <p:nvPicPr>
          <p:cNvPr id="10" name="Picture 9" descr="A diagram of a diagram&#10;&#10;AI-generated content may be incorrect.">
            <a:extLst>
              <a:ext uri="{FF2B5EF4-FFF2-40B4-BE49-F238E27FC236}">
                <a16:creationId xmlns:a16="http://schemas.microsoft.com/office/drawing/2014/main" id="{8D126A6F-114D-5794-14F0-8F7A78AD7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513" y="1198549"/>
            <a:ext cx="4455751" cy="3018290"/>
          </a:xfrm>
          <a:prstGeom prst="rect">
            <a:avLst/>
          </a:prstGeom>
        </p:spPr>
      </p:pic>
      <p:pic>
        <p:nvPicPr>
          <p:cNvPr id="12" name="Picture 11" descr="A diagram of a graph&#10;&#10;AI-generated content may be incorrect.">
            <a:extLst>
              <a:ext uri="{FF2B5EF4-FFF2-40B4-BE49-F238E27FC236}">
                <a16:creationId xmlns:a16="http://schemas.microsoft.com/office/drawing/2014/main" id="{6B50065F-FDC1-4AD1-BB9D-455C7CA09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736" y="1215562"/>
            <a:ext cx="4455753" cy="3018291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2E1A9C9-03B7-B7CB-468F-0263F1BFE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9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PMNS Mixing Matrix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24000" y="894960"/>
            <a:ext cx="533400" cy="370367"/>
          </a:xfrm>
          <a:prstGeom prst="rect">
            <a:avLst/>
          </a:prstGeom>
        </p:spPr>
        <p:txBody>
          <a:bodyPr/>
          <a:lstStyle/>
          <a:p>
            <a:fld id="{CAB75562-5BD6-1642-8B48-C5EBE6D43214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25323" y="3872202"/>
            <a:ext cx="35413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6600"/>
                </a:solidFill>
              </a:rPr>
              <a:t>What we know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36" y="3564426"/>
            <a:ext cx="3793588" cy="3293574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924" y="3119075"/>
            <a:ext cx="1816100" cy="4191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119" y="3118104"/>
            <a:ext cx="1587500" cy="4191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254" y="3118104"/>
            <a:ext cx="1816100" cy="4191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816" y="5936736"/>
            <a:ext cx="2908300" cy="4191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305" y="4755079"/>
            <a:ext cx="2908300" cy="419100"/>
          </a:xfrm>
          <a:prstGeom prst="rect">
            <a:avLst/>
          </a:prstGeom>
        </p:spPr>
      </p:pic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674EA41D-C35B-2C4A-B819-B65C2B33435F}"/>
              </a:ext>
            </a:extLst>
          </p:cNvPr>
          <p:cNvSpPr txBox="1">
            <a:spLocks/>
          </p:cNvSpPr>
          <p:nvPr/>
        </p:nvSpPr>
        <p:spPr>
          <a:xfrm>
            <a:off x="11280245" y="15016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B75562-5BD6-1642-8B48-C5EBE6D43214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8" name="Content Placeholder 3">
            <a:extLst>
              <a:ext uri="{FF2B5EF4-FFF2-40B4-BE49-F238E27FC236}">
                <a16:creationId xmlns:a16="http://schemas.microsoft.com/office/drawing/2014/main" id="{9C85D0BE-2A8C-8C43-A57C-54768117E85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22231" y="1637589"/>
          <a:ext cx="8429625" cy="1237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448300" imgH="800100" progId="Equation.DSMT4">
                  <p:embed/>
                </p:oleObj>
              </mc:Choice>
              <mc:Fallback>
                <p:oleObj name="Equation" r:id="rId8" imgW="5448300" imgH="800100" progId="Equation.DSMT4">
                  <p:embed/>
                  <p:pic>
                    <p:nvPicPr>
                      <p:cNvPr id="18" name="Content Placeholder 3">
                        <a:extLst>
                          <a:ext uri="{FF2B5EF4-FFF2-40B4-BE49-F238E27FC236}">
                            <a16:creationId xmlns:a16="http://schemas.microsoft.com/office/drawing/2014/main" id="{9C85D0BE-2A8C-8C43-A57C-54768117E8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2231" y="1637589"/>
                        <a:ext cx="8429625" cy="12378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08ACC39-9729-D5CD-4AB6-5473AD3A0D39}"/>
              </a:ext>
            </a:extLst>
          </p:cNvPr>
          <p:cNvSpPr txBox="1"/>
          <p:nvPr/>
        </p:nvSpPr>
        <p:spPr>
          <a:xfrm>
            <a:off x="8037978" y="4113723"/>
            <a:ext cx="3721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All known to a few %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25213-2721-906F-BB26-04D6DB8FB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9771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BB8C1D0E-0B06-46C9-A8BD-A8E13FF993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D1ADC4A-8537-4084-99C7-F8D378A64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9868916-58B2-48F0-B6C8-D995E8977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95824472-CB98-1201-D721-77C46120E6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100" r="27067"/>
          <a:stretch>
            <a:fillRect/>
          </a:stretch>
        </p:blipFill>
        <p:spPr>
          <a:xfrm>
            <a:off x="8362943" y="10"/>
            <a:ext cx="3829057" cy="6857990"/>
          </a:xfrm>
          <a:prstGeom prst="rect">
            <a:avLst/>
          </a:prstGeom>
        </p:spPr>
      </p:pic>
      <p:sp>
        <p:nvSpPr>
          <p:cNvPr id="32" name="Freeform 13">
            <a:extLst>
              <a:ext uri="{FF2B5EF4-FFF2-40B4-BE49-F238E27FC236}">
                <a16:creationId xmlns:a16="http://schemas.microsoft.com/office/drawing/2014/main" id="{BB82496C-9AD4-4916-BAB7-FF3CC04B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H="1">
            <a:off x="0" y="0"/>
            <a:ext cx="9807836" cy="6858000"/>
          </a:xfrm>
          <a:custGeom>
            <a:avLst/>
            <a:gdLst>
              <a:gd name="connsiteX0" fmla="*/ 9807836 w 9807836"/>
              <a:gd name="connsiteY0" fmla="*/ 0 h 6858000"/>
              <a:gd name="connsiteX1" fmla="*/ 0 w 9807836"/>
              <a:gd name="connsiteY1" fmla="*/ 0 h 6858000"/>
              <a:gd name="connsiteX2" fmla="*/ 26987 w 9807836"/>
              <a:gd name="connsiteY2" fmla="*/ 87312 h 6858000"/>
              <a:gd name="connsiteX3" fmla="*/ 52387 w 9807836"/>
              <a:gd name="connsiteY3" fmla="*/ 174625 h 6858000"/>
              <a:gd name="connsiteX4" fmla="*/ 77787 w 9807836"/>
              <a:gd name="connsiteY4" fmla="*/ 263525 h 6858000"/>
              <a:gd name="connsiteX5" fmla="*/ 100012 w 9807836"/>
              <a:gd name="connsiteY5" fmla="*/ 354012 h 6858000"/>
              <a:gd name="connsiteX6" fmla="*/ 127000 w 9807836"/>
              <a:gd name="connsiteY6" fmla="*/ 441325 h 6858000"/>
              <a:gd name="connsiteX7" fmla="*/ 155575 w 9807836"/>
              <a:gd name="connsiteY7" fmla="*/ 525462 h 6858000"/>
              <a:gd name="connsiteX8" fmla="*/ 192087 w 9807836"/>
              <a:gd name="connsiteY8" fmla="*/ 604837 h 6858000"/>
              <a:gd name="connsiteX9" fmla="*/ 234950 w 9807836"/>
              <a:gd name="connsiteY9" fmla="*/ 677862 h 6858000"/>
              <a:gd name="connsiteX10" fmla="*/ 282575 w 9807836"/>
              <a:gd name="connsiteY10" fmla="*/ 739775 h 6858000"/>
              <a:gd name="connsiteX11" fmla="*/ 334962 w 9807836"/>
              <a:gd name="connsiteY11" fmla="*/ 798512 h 6858000"/>
              <a:gd name="connsiteX12" fmla="*/ 395287 w 9807836"/>
              <a:gd name="connsiteY12" fmla="*/ 852487 h 6858000"/>
              <a:gd name="connsiteX13" fmla="*/ 458787 w 9807836"/>
              <a:gd name="connsiteY13" fmla="*/ 906462 h 6858000"/>
              <a:gd name="connsiteX14" fmla="*/ 525462 w 9807836"/>
              <a:gd name="connsiteY14" fmla="*/ 957262 h 6858000"/>
              <a:gd name="connsiteX15" fmla="*/ 592137 w 9807836"/>
              <a:gd name="connsiteY15" fmla="*/ 1008062 h 6858000"/>
              <a:gd name="connsiteX16" fmla="*/ 660400 w 9807836"/>
              <a:gd name="connsiteY16" fmla="*/ 1060450 h 6858000"/>
              <a:gd name="connsiteX17" fmla="*/ 725487 w 9807836"/>
              <a:gd name="connsiteY17" fmla="*/ 1111250 h 6858000"/>
              <a:gd name="connsiteX18" fmla="*/ 787400 w 9807836"/>
              <a:gd name="connsiteY18" fmla="*/ 1165225 h 6858000"/>
              <a:gd name="connsiteX19" fmla="*/ 844550 w 9807836"/>
              <a:gd name="connsiteY19" fmla="*/ 1223962 h 6858000"/>
              <a:gd name="connsiteX20" fmla="*/ 896937 w 9807836"/>
              <a:gd name="connsiteY20" fmla="*/ 1282700 h 6858000"/>
              <a:gd name="connsiteX21" fmla="*/ 939800 w 9807836"/>
              <a:gd name="connsiteY21" fmla="*/ 1346200 h 6858000"/>
              <a:gd name="connsiteX22" fmla="*/ 976312 w 9807836"/>
              <a:gd name="connsiteY22" fmla="*/ 1417637 h 6858000"/>
              <a:gd name="connsiteX23" fmla="*/ 998537 w 9807836"/>
              <a:gd name="connsiteY23" fmla="*/ 1487487 h 6858000"/>
              <a:gd name="connsiteX24" fmla="*/ 1012825 w 9807836"/>
              <a:gd name="connsiteY24" fmla="*/ 1565275 h 6858000"/>
              <a:gd name="connsiteX25" fmla="*/ 1019175 w 9807836"/>
              <a:gd name="connsiteY25" fmla="*/ 1641475 h 6858000"/>
              <a:gd name="connsiteX26" fmla="*/ 1017587 w 9807836"/>
              <a:gd name="connsiteY26" fmla="*/ 1722437 h 6858000"/>
              <a:gd name="connsiteX27" fmla="*/ 1011237 w 9807836"/>
              <a:gd name="connsiteY27" fmla="*/ 1803400 h 6858000"/>
              <a:gd name="connsiteX28" fmla="*/ 1003300 w 9807836"/>
              <a:gd name="connsiteY28" fmla="*/ 1887537 h 6858000"/>
              <a:gd name="connsiteX29" fmla="*/ 992187 w 9807836"/>
              <a:gd name="connsiteY29" fmla="*/ 1971675 h 6858000"/>
              <a:gd name="connsiteX30" fmla="*/ 979487 w 9807836"/>
              <a:gd name="connsiteY30" fmla="*/ 2055812 h 6858000"/>
              <a:gd name="connsiteX31" fmla="*/ 969962 w 9807836"/>
              <a:gd name="connsiteY31" fmla="*/ 2139950 h 6858000"/>
              <a:gd name="connsiteX32" fmla="*/ 963612 w 9807836"/>
              <a:gd name="connsiteY32" fmla="*/ 2224087 h 6858000"/>
              <a:gd name="connsiteX33" fmla="*/ 958850 w 9807836"/>
              <a:gd name="connsiteY33" fmla="*/ 2305050 h 6858000"/>
              <a:gd name="connsiteX34" fmla="*/ 963612 w 9807836"/>
              <a:gd name="connsiteY34" fmla="*/ 2384425 h 6858000"/>
              <a:gd name="connsiteX35" fmla="*/ 973137 w 9807836"/>
              <a:gd name="connsiteY35" fmla="*/ 2462212 h 6858000"/>
              <a:gd name="connsiteX36" fmla="*/ 993775 w 9807836"/>
              <a:gd name="connsiteY36" fmla="*/ 2543175 h 6858000"/>
              <a:gd name="connsiteX37" fmla="*/ 1025525 w 9807836"/>
              <a:gd name="connsiteY37" fmla="*/ 2622550 h 6858000"/>
              <a:gd name="connsiteX38" fmla="*/ 1063625 w 9807836"/>
              <a:gd name="connsiteY38" fmla="*/ 2701925 h 6858000"/>
              <a:gd name="connsiteX39" fmla="*/ 1106487 w 9807836"/>
              <a:gd name="connsiteY39" fmla="*/ 2781300 h 6858000"/>
              <a:gd name="connsiteX40" fmla="*/ 1150937 w 9807836"/>
              <a:gd name="connsiteY40" fmla="*/ 2859087 h 6858000"/>
              <a:gd name="connsiteX41" fmla="*/ 1198562 w 9807836"/>
              <a:gd name="connsiteY41" fmla="*/ 2938462 h 6858000"/>
              <a:gd name="connsiteX42" fmla="*/ 1241425 w 9807836"/>
              <a:gd name="connsiteY42" fmla="*/ 3017837 h 6858000"/>
              <a:gd name="connsiteX43" fmla="*/ 1284288 w 9807836"/>
              <a:gd name="connsiteY43" fmla="*/ 3098800 h 6858000"/>
              <a:gd name="connsiteX44" fmla="*/ 1320800 w 9807836"/>
              <a:gd name="connsiteY44" fmla="*/ 3179762 h 6858000"/>
              <a:gd name="connsiteX45" fmla="*/ 1349375 w 9807836"/>
              <a:gd name="connsiteY45" fmla="*/ 3260725 h 6858000"/>
              <a:gd name="connsiteX46" fmla="*/ 1365250 w 9807836"/>
              <a:gd name="connsiteY46" fmla="*/ 3343275 h 6858000"/>
              <a:gd name="connsiteX47" fmla="*/ 1374775 w 9807836"/>
              <a:gd name="connsiteY47" fmla="*/ 3429000 h 6858000"/>
              <a:gd name="connsiteX48" fmla="*/ 1365250 w 9807836"/>
              <a:gd name="connsiteY48" fmla="*/ 3514725 h 6858000"/>
              <a:gd name="connsiteX49" fmla="*/ 1349375 w 9807836"/>
              <a:gd name="connsiteY49" fmla="*/ 3597275 h 6858000"/>
              <a:gd name="connsiteX50" fmla="*/ 1320800 w 9807836"/>
              <a:gd name="connsiteY50" fmla="*/ 3678237 h 6858000"/>
              <a:gd name="connsiteX51" fmla="*/ 1284288 w 9807836"/>
              <a:gd name="connsiteY51" fmla="*/ 3759200 h 6858000"/>
              <a:gd name="connsiteX52" fmla="*/ 1241425 w 9807836"/>
              <a:gd name="connsiteY52" fmla="*/ 3840162 h 6858000"/>
              <a:gd name="connsiteX53" fmla="*/ 1198562 w 9807836"/>
              <a:gd name="connsiteY53" fmla="*/ 3919537 h 6858000"/>
              <a:gd name="connsiteX54" fmla="*/ 1150937 w 9807836"/>
              <a:gd name="connsiteY54" fmla="*/ 3998912 h 6858000"/>
              <a:gd name="connsiteX55" fmla="*/ 1106487 w 9807836"/>
              <a:gd name="connsiteY55" fmla="*/ 4076700 h 6858000"/>
              <a:gd name="connsiteX56" fmla="*/ 1063625 w 9807836"/>
              <a:gd name="connsiteY56" fmla="*/ 4156075 h 6858000"/>
              <a:gd name="connsiteX57" fmla="*/ 1025525 w 9807836"/>
              <a:gd name="connsiteY57" fmla="*/ 4235450 h 6858000"/>
              <a:gd name="connsiteX58" fmla="*/ 993775 w 9807836"/>
              <a:gd name="connsiteY58" fmla="*/ 4314825 h 6858000"/>
              <a:gd name="connsiteX59" fmla="*/ 973137 w 9807836"/>
              <a:gd name="connsiteY59" fmla="*/ 4395787 h 6858000"/>
              <a:gd name="connsiteX60" fmla="*/ 963612 w 9807836"/>
              <a:gd name="connsiteY60" fmla="*/ 4473575 h 6858000"/>
              <a:gd name="connsiteX61" fmla="*/ 958850 w 9807836"/>
              <a:gd name="connsiteY61" fmla="*/ 4552950 h 6858000"/>
              <a:gd name="connsiteX62" fmla="*/ 963612 w 9807836"/>
              <a:gd name="connsiteY62" fmla="*/ 4633912 h 6858000"/>
              <a:gd name="connsiteX63" fmla="*/ 969962 w 9807836"/>
              <a:gd name="connsiteY63" fmla="*/ 4718050 h 6858000"/>
              <a:gd name="connsiteX64" fmla="*/ 979487 w 9807836"/>
              <a:gd name="connsiteY64" fmla="*/ 4802187 h 6858000"/>
              <a:gd name="connsiteX65" fmla="*/ 992187 w 9807836"/>
              <a:gd name="connsiteY65" fmla="*/ 4886325 h 6858000"/>
              <a:gd name="connsiteX66" fmla="*/ 1003300 w 9807836"/>
              <a:gd name="connsiteY66" fmla="*/ 4970462 h 6858000"/>
              <a:gd name="connsiteX67" fmla="*/ 1011237 w 9807836"/>
              <a:gd name="connsiteY67" fmla="*/ 5054600 h 6858000"/>
              <a:gd name="connsiteX68" fmla="*/ 1017587 w 9807836"/>
              <a:gd name="connsiteY68" fmla="*/ 5135562 h 6858000"/>
              <a:gd name="connsiteX69" fmla="*/ 1019175 w 9807836"/>
              <a:gd name="connsiteY69" fmla="*/ 5216525 h 6858000"/>
              <a:gd name="connsiteX70" fmla="*/ 1012825 w 9807836"/>
              <a:gd name="connsiteY70" fmla="*/ 5292725 h 6858000"/>
              <a:gd name="connsiteX71" fmla="*/ 998537 w 9807836"/>
              <a:gd name="connsiteY71" fmla="*/ 5370512 h 6858000"/>
              <a:gd name="connsiteX72" fmla="*/ 976312 w 9807836"/>
              <a:gd name="connsiteY72" fmla="*/ 5440362 h 6858000"/>
              <a:gd name="connsiteX73" fmla="*/ 939800 w 9807836"/>
              <a:gd name="connsiteY73" fmla="*/ 5511800 h 6858000"/>
              <a:gd name="connsiteX74" fmla="*/ 896937 w 9807836"/>
              <a:gd name="connsiteY74" fmla="*/ 5575300 h 6858000"/>
              <a:gd name="connsiteX75" fmla="*/ 844550 w 9807836"/>
              <a:gd name="connsiteY75" fmla="*/ 5634037 h 6858000"/>
              <a:gd name="connsiteX76" fmla="*/ 787400 w 9807836"/>
              <a:gd name="connsiteY76" fmla="*/ 5692775 h 6858000"/>
              <a:gd name="connsiteX77" fmla="*/ 725487 w 9807836"/>
              <a:gd name="connsiteY77" fmla="*/ 5746750 h 6858000"/>
              <a:gd name="connsiteX78" fmla="*/ 660400 w 9807836"/>
              <a:gd name="connsiteY78" fmla="*/ 5797550 h 6858000"/>
              <a:gd name="connsiteX79" fmla="*/ 592137 w 9807836"/>
              <a:gd name="connsiteY79" fmla="*/ 5849937 h 6858000"/>
              <a:gd name="connsiteX80" fmla="*/ 525462 w 9807836"/>
              <a:gd name="connsiteY80" fmla="*/ 5900737 h 6858000"/>
              <a:gd name="connsiteX81" fmla="*/ 458787 w 9807836"/>
              <a:gd name="connsiteY81" fmla="*/ 5951537 h 6858000"/>
              <a:gd name="connsiteX82" fmla="*/ 395287 w 9807836"/>
              <a:gd name="connsiteY82" fmla="*/ 6005512 h 6858000"/>
              <a:gd name="connsiteX83" fmla="*/ 334962 w 9807836"/>
              <a:gd name="connsiteY83" fmla="*/ 6059487 h 6858000"/>
              <a:gd name="connsiteX84" fmla="*/ 282575 w 9807836"/>
              <a:gd name="connsiteY84" fmla="*/ 6118225 h 6858000"/>
              <a:gd name="connsiteX85" fmla="*/ 234950 w 9807836"/>
              <a:gd name="connsiteY85" fmla="*/ 6180137 h 6858000"/>
              <a:gd name="connsiteX86" fmla="*/ 192087 w 9807836"/>
              <a:gd name="connsiteY86" fmla="*/ 6253162 h 6858000"/>
              <a:gd name="connsiteX87" fmla="*/ 155575 w 9807836"/>
              <a:gd name="connsiteY87" fmla="*/ 6332537 h 6858000"/>
              <a:gd name="connsiteX88" fmla="*/ 127000 w 9807836"/>
              <a:gd name="connsiteY88" fmla="*/ 6416675 h 6858000"/>
              <a:gd name="connsiteX89" fmla="*/ 100012 w 9807836"/>
              <a:gd name="connsiteY89" fmla="*/ 6503987 h 6858000"/>
              <a:gd name="connsiteX90" fmla="*/ 77787 w 9807836"/>
              <a:gd name="connsiteY90" fmla="*/ 6594475 h 6858000"/>
              <a:gd name="connsiteX91" fmla="*/ 52387 w 9807836"/>
              <a:gd name="connsiteY91" fmla="*/ 6683375 h 6858000"/>
              <a:gd name="connsiteX92" fmla="*/ 26987 w 9807836"/>
              <a:gd name="connsiteY92" fmla="*/ 6770687 h 6858000"/>
              <a:gd name="connsiteX93" fmla="*/ 0 w 9807836"/>
              <a:gd name="connsiteY93" fmla="*/ 6858000 h 6858000"/>
              <a:gd name="connsiteX94" fmla="*/ 9807836 w 9807836"/>
              <a:gd name="connsiteY94" fmla="*/ 6858000 h 6858000"/>
              <a:gd name="connsiteX95" fmla="*/ 9807836 w 9807836"/>
              <a:gd name="connsiteY9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9807836" h="6858000">
                <a:moveTo>
                  <a:pt x="9807836" y="0"/>
                </a:moveTo>
                <a:lnTo>
                  <a:pt x="0" y="0"/>
                </a:lnTo>
                <a:lnTo>
                  <a:pt x="26987" y="87312"/>
                </a:lnTo>
                <a:lnTo>
                  <a:pt x="52387" y="174625"/>
                </a:lnTo>
                <a:lnTo>
                  <a:pt x="77787" y="263525"/>
                </a:lnTo>
                <a:lnTo>
                  <a:pt x="100012" y="354012"/>
                </a:lnTo>
                <a:lnTo>
                  <a:pt x="127000" y="441325"/>
                </a:lnTo>
                <a:lnTo>
                  <a:pt x="155575" y="525462"/>
                </a:lnTo>
                <a:lnTo>
                  <a:pt x="192087" y="604837"/>
                </a:lnTo>
                <a:lnTo>
                  <a:pt x="234950" y="677862"/>
                </a:lnTo>
                <a:lnTo>
                  <a:pt x="282575" y="739775"/>
                </a:lnTo>
                <a:lnTo>
                  <a:pt x="334962" y="798512"/>
                </a:lnTo>
                <a:lnTo>
                  <a:pt x="395287" y="852487"/>
                </a:lnTo>
                <a:lnTo>
                  <a:pt x="458787" y="906462"/>
                </a:lnTo>
                <a:lnTo>
                  <a:pt x="525462" y="957262"/>
                </a:lnTo>
                <a:lnTo>
                  <a:pt x="592137" y="1008062"/>
                </a:lnTo>
                <a:lnTo>
                  <a:pt x="660400" y="1060450"/>
                </a:lnTo>
                <a:lnTo>
                  <a:pt x="725487" y="1111250"/>
                </a:lnTo>
                <a:lnTo>
                  <a:pt x="787400" y="1165225"/>
                </a:lnTo>
                <a:lnTo>
                  <a:pt x="844550" y="1223962"/>
                </a:lnTo>
                <a:lnTo>
                  <a:pt x="896937" y="1282700"/>
                </a:lnTo>
                <a:lnTo>
                  <a:pt x="939800" y="1346200"/>
                </a:lnTo>
                <a:lnTo>
                  <a:pt x="976312" y="1417637"/>
                </a:lnTo>
                <a:lnTo>
                  <a:pt x="998537" y="1487487"/>
                </a:lnTo>
                <a:lnTo>
                  <a:pt x="1012825" y="1565275"/>
                </a:lnTo>
                <a:lnTo>
                  <a:pt x="1019175" y="1641475"/>
                </a:lnTo>
                <a:lnTo>
                  <a:pt x="1017587" y="1722437"/>
                </a:lnTo>
                <a:lnTo>
                  <a:pt x="1011237" y="1803400"/>
                </a:lnTo>
                <a:lnTo>
                  <a:pt x="1003300" y="1887537"/>
                </a:lnTo>
                <a:lnTo>
                  <a:pt x="992187" y="1971675"/>
                </a:lnTo>
                <a:lnTo>
                  <a:pt x="979487" y="2055812"/>
                </a:lnTo>
                <a:lnTo>
                  <a:pt x="969962" y="2139950"/>
                </a:lnTo>
                <a:lnTo>
                  <a:pt x="963612" y="2224087"/>
                </a:lnTo>
                <a:lnTo>
                  <a:pt x="958850" y="2305050"/>
                </a:lnTo>
                <a:lnTo>
                  <a:pt x="963612" y="2384425"/>
                </a:lnTo>
                <a:lnTo>
                  <a:pt x="973137" y="2462212"/>
                </a:lnTo>
                <a:lnTo>
                  <a:pt x="993775" y="2543175"/>
                </a:lnTo>
                <a:lnTo>
                  <a:pt x="1025525" y="2622550"/>
                </a:lnTo>
                <a:lnTo>
                  <a:pt x="1063625" y="2701925"/>
                </a:lnTo>
                <a:lnTo>
                  <a:pt x="1106487" y="2781300"/>
                </a:lnTo>
                <a:lnTo>
                  <a:pt x="1150937" y="2859087"/>
                </a:lnTo>
                <a:lnTo>
                  <a:pt x="1198562" y="2938462"/>
                </a:lnTo>
                <a:lnTo>
                  <a:pt x="1241425" y="3017837"/>
                </a:lnTo>
                <a:lnTo>
                  <a:pt x="1284288" y="3098800"/>
                </a:lnTo>
                <a:lnTo>
                  <a:pt x="1320800" y="3179762"/>
                </a:lnTo>
                <a:lnTo>
                  <a:pt x="1349375" y="3260725"/>
                </a:lnTo>
                <a:lnTo>
                  <a:pt x="1365250" y="3343275"/>
                </a:lnTo>
                <a:lnTo>
                  <a:pt x="1374775" y="3429000"/>
                </a:lnTo>
                <a:lnTo>
                  <a:pt x="1365250" y="3514725"/>
                </a:lnTo>
                <a:lnTo>
                  <a:pt x="1349375" y="3597275"/>
                </a:lnTo>
                <a:lnTo>
                  <a:pt x="1320800" y="3678237"/>
                </a:lnTo>
                <a:lnTo>
                  <a:pt x="1284288" y="3759200"/>
                </a:lnTo>
                <a:lnTo>
                  <a:pt x="1241425" y="3840162"/>
                </a:lnTo>
                <a:lnTo>
                  <a:pt x="1198562" y="3919537"/>
                </a:lnTo>
                <a:lnTo>
                  <a:pt x="1150937" y="3998912"/>
                </a:lnTo>
                <a:lnTo>
                  <a:pt x="1106487" y="4076700"/>
                </a:lnTo>
                <a:lnTo>
                  <a:pt x="1063625" y="4156075"/>
                </a:lnTo>
                <a:lnTo>
                  <a:pt x="1025525" y="4235450"/>
                </a:lnTo>
                <a:lnTo>
                  <a:pt x="993775" y="4314825"/>
                </a:lnTo>
                <a:lnTo>
                  <a:pt x="973137" y="4395787"/>
                </a:lnTo>
                <a:lnTo>
                  <a:pt x="963612" y="4473575"/>
                </a:lnTo>
                <a:lnTo>
                  <a:pt x="958850" y="4552950"/>
                </a:lnTo>
                <a:lnTo>
                  <a:pt x="963612" y="4633912"/>
                </a:lnTo>
                <a:lnTo>
                  <a:pt x="969962" y="4718050"/>
                </a:lnTo>
                <a:lnTo>
                  <a:pt x="979487" y="4802187"/>
                </a:lnTo>
                <a:lnTo>
                  <a:pt x="992187" y="4886325"/>
                </a:lnTo>
                <a:lnTo>
                  <a:pt x="1003300" y="4970462"/>
                </a:lnTo>
                <a:lnTo>
                  <a:pt x="1011237" y="5054600"/>
                </a:lnTo>
                <a:lnTo>
                  <a:pt x="1017587" y="5135562"/>
                </a:lnTo>
                <a:lnTo>
                  <a:pt x="1019175" y="5216525"/>
                </a:lnTo>
                <a:lnTo>
                  <a:pt x="1012825" y="5292725"/>
                </a:lnTo>
                <a:lnTo>
                  <a:pt x="998537" y="5370512"/>
                </a:lnTo>
                <a:lnTo>
                  <a:pt x="976312" y="5440362"/>
                </a:lnTo>
                <a:lnTo>
                  <a:pt x="939800" y="5511800"/>
                </a:lnTo>
                <a:lnTo>
                  <a:pt x="896937" y="5575300"/>
                </a:lnTo>
                <a:lnTo>
                  <a:pt x="844550" y="5634037"/>
                </a:lnTo>
                <a:lnTo>
                  <a:pt x="787400" y="5692775"/>
                </a:lnTo>
                <a:lnTo>
                  <a:pt x="725487" y="5746750"/>
                </a:lnTo>
                <a:lnTo>
                  <a:pt x="660400" y="5797550"/>
                </a:lnTo>
                <a:lnTo>
                  <a:pt x="592137" y="5849937"/>
                </a:lnTo>
                <a:lnTo>
                  <a:pt x="525462" y="5900737"/>
                </a:lnTo>
                <a:lnTo>
                  <a:pt x="458787" y="5951537"/>
                </a:lnTo>
                <a:lnTo>
                  <a:pt x="395287" y="6005512"/>
                </a:lnTo>
                <a:lnTo>
                  <a:pt x="334962" y="6059487"/>
                </a:lnTo>
                <a:lnTo>
                  <a:pt x="282575" y="6118225"/>
                </a:lnTo>
                <a:lnTo>
                  <a:pt x="234950" y="6180137"/>
                </a:lnTo>
                <a:lnTo>
                  <a:pt x="192087" y="6253162"/>
                </a:lnTo>
                <a:lnTo>
                  <a:pt x="155575" y="6332537"/>
                </a:lnTo>
                <a:lnTo>
                  <a:pt x="127000" y="6416675"/>
                </a:lnTo>
                <a:lnTo>
                  <a:pt x="100012" y="6503987"/>
                </a:lnTo>
                <a:lnTo>
                  <a:pt x="77787" y="6594475"/>
                </a:lnTo>
                <a:lnTo>
                  <a:pt x="52387" y="6683375"/>
                </a:lnTo>
                <a:lnTo>
                  <a:pt x="26987" y="6770687"/>
                </a:lnTo>
                <a:lnTo>
                  <a:pt x="0" y="6858000"/>
                </a:lnTo>
                <a:lnTo>
                  <a:pt x="9807836" y="6858000"/>
                </a:lnTo>
                <a:lnTo>
                  <a:pt x="980783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C9D8AE-AA89-C84B-A6BC-18244793C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403" y="1098388"/>
            <a:ext cx="7818540" cy="43949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9300" spc="800" dirty="0"/>
              <a:t>Future long-baseline experiments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17C1286-B472-4907-9B47-E8C9FE2903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6" name="Freeform 16">
            <a:extLst>
              <a:ext uri="{FF2B5EF4-FFF2-40B4-BE49-F238E27FC236}">
                <a16:creationId xmlns:a16="http://schemas.microsoft.com/office/drawing/2014/main" id="{28B35564-38A4-457A-BD01-15D6F1659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433061" y="0"/>
            <a:ext cx="1646238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52051-91DD-A442-BFA1-2A975E8DA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68775" y="6375679"/>
            <a:ext cx="1328166" cy="3457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spcAft>
                <a:spcPts val="600"/>
              </a:spcAft>
            </a:pPr>
            <a:fld id="{F0C94032-CD4C-4C25-B0C2-CEC720522D92}" type="slidenum">
              <a:rPr kumimoji="0" lang="en-US" sz="1200">
                <a:solidFill>
                  <a:srgbClr val="FFFFFF"/>
                </a:solidFill>
              </a:rPr>
              <a:pPr algn="r" defTabSz="914400">
                <a:spcAft>
                  <a:spcPts val="600"/>
                </a:spcAft>
              </a:pPr>
              <a:t>30</a:t>
            </a:fld>
            <a:endParaRPr kumimoji="0" lang="en-US" sz="1200">
              <a:solidFill>
                <a:srgbClr val="FFFF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AE3D5-637D-B971-3A65-B3D6F6F18646}"/>
              </a:ext>
            </a:extLst>
          </p:cNvPr>
          <p:cNvSpPr txBox="1"/>
          <p:nvPr/>
        </p:nvSpPr>
        <p:spPr>
          <a:xfrm>
            <a:off x="10360099" y="136525"/>
            <a:ext cx="1706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Credit: </a:t>
            </a:r>
          </a:p>
          <a:p>
            <a:r>
              <a:rPr lang="en-US" dirty="0"/>
              <a:t>New York Times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8614F-5EBD-09E8-9FCA-AFE31DE71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2230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Future Long-baselines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33CBC4C-5883-0F4D-848C-23413A939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1844" y="3815587"/>
            <a:ext cx="4165456" cy="2335794"/>
          </a:xfrm>
          <a:solidFill>
            <a:schemeClr val="bg1">
              <a:alpha val="74231"/>
            </a:schemeClr>
          </a:solidFill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</a:pPr>
            <a:r>
              <a:rPr lang="en-US" dirty="0"/>
              <a:t>5 sigma mass ordering resolution after 3 years running with nominal detector design and beam configuration</a:t>
            </a:r>
          </a:p>
          <a:p>
            <a:pPr>
              <a:spcBef>
                <a:spcPts val="0"/>
              </a:spcBef>
            </a:pPr>
            <a:r>
              <a:rPr lang="en-US" dirty="0"/>
              <a:t>CP violation for 50% of delta values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3 sigma in 5 years</a:t>
            </a:r>
          </a:p>
          <a:p>
            <a:pPr lvl="1">
              <a:spcBef>
                <a:spcPts val="0"/>
              </a:spcBef>
            </a:pPr>
            <a:r>
              <a:rPr lang="en-US" dirty="0"/>
              <a:t>5 sigma in 10 years</a:t>
            </a:r>
          </a:p>
          <a:p>
            <a:pPr>
              <a:spcBef>
                <a:spcPts val="0"/>
              </a:spcBef>
            </a:pPr>
            <a:r>
              <a:rPr lang="en-US" dirty="0"/>
              <a:t>Expected start 2031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31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5071"/>
          <a:stretch/>
        </p:blipFill>
        <p:spPr>
          <a:xfrm>
            <a:off x="1878594" y="1335112"/>
            <a:ext cx="8434812" cy="210144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64305" y="2461459"/>
            <a:ext cx="25987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1.2 MW neutrino beam</a:t>
            </a:r>
          </a:p>
          <a:p>
            <a:r>
              <a:rPr lang="en-US" dirty="0">
                <a:solidFill>
                  <a:srgbClr val="FFFFFF"/>
                </a:solidFill>
              </a:rPr>
              <a:t>Upgradable to 2.4MW</a:t>
            </a:r>
          </a:p>
          <a:p>
            <a:r>
              <a:rPr lang="en-US" dirty="0">
                <a:solidFill>
                  <a:srgbClr val="FFFFFF"/>
                </a:solidFill>
              </a:rPr>
              <a:t>PIP-II project baselined</a:t>
            </a:r>
          </a:p>
        </p:txBody>
      </p:sp>
      <p:pic>
        <p:nvPicPr>
          <p:cNvPr id="8" name="Picture 7" descr="A graph showing the number of values&#10;&#10;AI-generated content may be incorrect.">
            <a:extLst>
              <a:ext uri="{FF2B5EF4-FFF2-40B4-BE49-F238E27FC236}">
                <a16:creationId xmlns:a16="http://schemas.microsoft.com/office/drawing/2014/main" id="{39A7DB49-E1DA-97DD-D1FF-49DCD6146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857" y="3719834"/>
            <a:ext cx="3416300" cy="2527300"/>
          </a:xfrm>
          <a:prstGeom prst="rect">
            <a:avLst/>
          </a:prstGeom>
        </p:spPr>
      </p:pic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79428C5B-BF1F-8022-4648-58BDC06518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0598" y="3624080"/>
            <a:ext cx="3330803" cy="253402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8D65A-1CD3-B385-D57C-696508A1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2264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C3C10-FBDA-666A-C0CF-2819E1400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7CC5EB-9702-57ED-37F6-A4470FE92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32</a:t>
            </a:fld>
            <a:endParaRPr lang="en-US" dirty="0"/>
          </a:p>
        </p:txBody>
      </p:sp>
      <p:pic>
        <p:nvPicPr>
          <p:cNvPr id="8" name="Picture 7" descr="A long shot of a tunnel&#10;&#10;AI-generated content may be incorrect.">
            <a:extLst>
              <a:ext uri="{FF2B5EF4-FFF2-40B4-BE49-F238E27FC236}">
                <a16:creationId xmlns:a16="http://schemas.microsoft.com/office/drawing/2014/main" id="{49CA538B-6321-891F-73C9-545E23BC8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712" y="382385"/>
            <a:ext cx="4205288" cy="6307932"/>
          </a:xfrm>
          <a:prstGeom prst="rect">
            <a:avLst/>
          </a:prstGeom>
        </p:spPr>
      </p:pic>
      <p:pic>
        <p:nvPicPr>
          <p:cNvPr id="9" name="Picture 8" descr="A diagram of data and data&#10;&#10;AI-generated content may be incorrect.">
            <a:extLst>
              <a:ext uri="{FF2B5EF4-FFF2-40B4-BE49-F238E27FC236}">
                <a16:creationId xmlns:a16="http://schemas.microsoft.com/office/drawing/2014/main" id="{33674C2E-596C-3C05-6200-ACF5ED8A2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1678" y="2743200"/>
            <a:ext cx="5743625" cy="40051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96693D-2205-9D6E-D12B-7E9B4A3FB4CB}"/>
              </a:ext>
            </a:extLst>
          </p:cNvPr>
          <p:cNvSpPr txBox="1"/>
          <p:nvPr/>
        </p:nvSpPr>
        <p:spPr>
          <a:xfrm>
            <a:off x="942870" y="1149297"/>
            <a:ext cx="616713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Excavation of FD Caverns completed April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Cavern occupancy expected in Jan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Cryostat steel in South Dakota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Vertical drift prototype commissioning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2x2 </a:t>
            </a:r>
            <a:r>
              <a:rPr lang="en-US" sz="2000" dirty="0" err="1"/>
              <a:t>LAr</a:t>
            </a:r>
            <a:r>
              <a:rPr lang="en-US" sz="2000" dirty="0"/>
              <a:t> det. w/ pixelated readout run in NuMI in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771FB-2E91-CBFA-7488-802A15859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7692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559" y="507791"/>
            <a:ext cx="5576287" cy="1320800"/>
          </a:xfrm>
        </p:spPr>
        <p:txBody>
          <a:bodyPr>
            <a:normAutofit/>
          </a:bodyPr>
          <a:lstStyle/>
          <a:p>
            <a:r>
              <a:rPr lang="en-US" dirty="0"/>
              <a:t>Hyper-K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33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16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536D7811-A813-344D-B3A6-80EBA2067E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006" y="0"/>
            <a:ext cx="5576286" cy="68580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927239" y="3057809"/>
            <a:ext cx="3993444" cy="1404056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Gigantic neutrino and nucleon decay detector—10x SuperK</a:t>
            </a:r>
          </a:p>
          <a:p>
            <a:r>
              <a:rPr lang="en-US" dirty="0">
                <a:solidFill>
                  <a:srgbClr val="FFFFFF"/>
                </a:solidFill>
              </a:rPr>
              <a:t>MW beam from upgraded JPARC complex</a:t>
            </a:r>
          </a:p>
          <a:p>
            <a:r>
              <a:rPr lang="en-US" dirty="0">
                <a:solidFill>
                  <a:srgbClr val="FFFFFF"/>
                </a:solidFill>
              </a:rPr>
              <a:t>Data taking in 2027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491B68-8D8A-374B-8F1A-963757D1068B}"/>
              </a:ext>
            </a:extLst>
          </p:cNvPr>
          <p:cNvSpPr txBox="1"/>
          <p:nvPr/>
        </p:nvSpPr>
        <p:spPr>
          <a:xfrm>
            <a:off x="6566847" y="609600"/>
            <a:ext cx="3440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F. Di Lodovico, </a:t>
            </a:r>
            <a:r>
              <a:rPr lang="en-US" dirty="0" err="1">
                <a:solidFill>
                  <a:schemeClr val="bg1"/>
                </a:solidFill>
              </a:rPr>
              <a:t>Lomonscov</a:t>
            </a:r>
            <a:r>
              <a:rPr lang="en-US" dirty="0">
                <a:solidFill>
                  <a:schemeClr val="bg1"/>
                </a:solidFill>
              </a:rPr>
              <a:t> 2021</a:t>
            </a:r>
            <a:endParaRPr lang="en-US" dirty="0"/>
          </a:p>
        </p:txBody>
      </p:sp>
      <p:pic>
        <p:nvPicPr>
          <p:cNvPr id="7" name="Picture 6" descr="A graph of a number of years&#10;&#10;AI-generated content may be incorrect.">
            <a:extLst>
              <a:ext uri="{FF2B5EF4-FFF2-40B4-BE49-F238E27FC236}">
                <a16:creationId xmlns:a16="http://schemas.microsoft.com/office/drawing/2014/main" id="{14EA9007-D67B-485C-762D-3494D5ED6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545" y="1261143"/>
            <a:ext cx="3898900" cy="2679700"/>
          </a:xfrm>
          <a:prstGeom prst="rect">
            <a:avLst/>
          </a:prstGeom>
        </p:spPr>
      </p:pic>
      <p:pic>
        <p:nvPicPr>
          <p:cNvPr id="10" name="Picture 9" descr="A graph of a graph with red and grey lines&#10;&#10;AI-generated content may be incorrect.">
            <a:extLst>
              <a:ext uri="{FF2B5EF4-FFF2-40B4-BE49-F238E27FC236}">
                <a16:creationId xmlns:a16="http://schemas.microsoft.com/office/drawing/2014/main" id="{1BC016EA-D1C3-7F58-22EC-D66AC0E65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3073" y="4018696"/>
            <a:ext cx="3614907" cy="276047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28EDC-1D13-3F02-6856-9BD87C5BF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4498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89447B4F-E8CD-9189-2CCA-13F55F28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224" y="382385"/>
            <a:ext cx="9629775" cy="149213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Hyper-k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45F12-CCE4-17FD-1219-7ECB348FC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3193CE-19C8-2C4E-B7BE-0840CA404D56}"/>
              </a:ext>
            </a:extLst>
          </p:cNvPr>
          <p:cNvSpPr txBox="1"/>
          <p:nvPr/>
        </p:nvSpPr>
        <p:spPr>
          <a:xfrm>
            <a:off x="9229725" y="300038"/>
            <a:ext cx="2461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T. Katori, JETS May, 2025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A6B29E-5210-0987-2F8B-4364D14494A7}"/>
              </a:ext>
            </a:extLst>
          </p:cNvPr>
          <p:cNvSpPr txBox="1"/>
          <p:nvPr/>
        </p:nvSpPr>
        <p:spPr>
          <a:xfrm>
            <a:off x="2353725" y="1190682"/>
            <a:ext cx="83860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Operation start expected 2028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Site excavation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R&amp;D is concluding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10K+ of 20K PMTs are delivered and have had QA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Working towards 1.3 MW beam in 2028 by reducing cycle time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22691E-B134-8198-A847-52A7FDA98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5248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7" y="645105"/>
            <a:ext cx="4357499" cy="1320855"/>
          </a:xfrm>
        </p:spPr>
        <p:txBody>
          <a:bodyPr>
            <a:normAutofit/>
          </a:bodyPr>
          <a:lstStyle/>
          <a:p>
            <a:r>
              <a:rPr lang="en-US" sz="440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CBA81-F503-3D36-3F02-14D965BEA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775" y="1346977"/>
            <a:ext cx="5537217" cy="5247590"/>
          </a:xfr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In 25+ years of long-baseline accelerator neutrino oscillations, we’ve measured many parts of PMNS mixing of massive neutrinos.</a:t>
            </a:r>
          </a:p>
          <a:p>
            <a:pPr>
              <a:lnSpc>
                <a:spcPct val="100000"/>
              </a:lnSpc>
            </a:pPr>
            <a:r>
              <a:rPr lang="en-US" dirty="0"/>
              <a:t>Important open questions remain: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Individual experiments tend to favor the NO at 1-2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, but combinations weaken the significance or even flip the preference!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CP conserving values of </a:t>
            </a:r>
            <a:r>
              <a:rPr lang="en-US" sz="2000" dirty="0" err="1">
                <a:latin typeface="Symbol" pitchFamily="2" charset="2"/>
              </a:rPr>
              <a:t>d</a:t>
            </a:r>
            <a:r>
              <a:rPr lang="en-US" sz="2000" baseline="-25000" dirty="0" err="1"/>
              <a:t>cp</a:t>
            </a:r>
            <a:r>
              <a:rPr lang="en-US" sz="2000" dirty="0"/>
              <a:t> are allowed by T2K data at 2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, 1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 in </a:t>
            </a:r>
            <a:r>
              <a:rPr lang="en-US" sz="2000" dirty="0" err="1"/>
              <a:t>NOvA</a:t>
            </a:r>
            <a:endParaRPr lang="en-US" sz="2000" dirty="0"/>
          </a:p>
          <a:p>
            <a:pPr lvl="1">
              <a:lnSpc>
                <a:spcPct val="100000"/>
              </a:lnSpc>
            </a:pPr>
            <a:r>
              <a:rPr lang="en-US" sz="2000" dirty="0"/>
              <a:t>In T2K+NOvA joint fit, the CP conserving values are outside the 3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 interval in the IO.</a:t>
            </a:r>
          </a:p>
          <a:p>
            <a:pPr>
              <a:lnSpc>
                <a:spcPct val="100000"/>
              </a:lnSpc>
            </a:pPr>
            <a:r>
              <a:rPr lang="en-US" dirty="0"/>
              <a:t>The 2</a:t>
            </a:r>
            <a:r>
              <a:rPr lang="en-US" baseline="30000" dirty="0"/>
              <a:t>nd</a:t>
            </a:r>
            <a:r>
              <a:rPr lang="en-US" dirty="0"/>
              <a:t> generation long-baseline experiments are nearing end of data taking.</a:t>
            </a:r>
            <a:endParaRPr lang="en-US" sz="2000" dirty="0"/>
          </a:p>
          <a:p>
            <a:pPr>
              <a:lnSpc>
                <a:spcPct val="100000"/>
              </a:lnSpc>
            </a:pPr>
            <a:r>
              <a:rPr lang="en-US" dirty="0"/>
              <a:t>DUNE and Hyper-K promise exciting results just over the horizon!</a:t>
            </a:r>
          </a:p>
        </p:txBody>
      </p:sp>
      <p:pic>
        <p:nvPicPr>
          <p:cNvPr id="6" name="Picture 5" descr="A close-up of a bird with its mouth open&#10;&#10;AI-generated content may be incorrect.">
            <a:extLst>
              <a:ext uri="{FF2B5EF4-FFF2-40B4-BE49-F238E27FC236}">
                <a16:creationId xmlns:a16="http://schemas.microsoft.com/office/drawing/2014/main" id="{705E8328-A583-EBFC-A994-1204184D5C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716" r="24211" b="-1"/>
          <a:stretch>
            <a:fillRect/>
          </a:stretch>
        </p:blipFill>
        <p:spPr>
          <a:xfrm>
            <a:off x="6450844" y="648953"/>
            <a:ext cx="5414304" cy="5407737"/>
          </a:xfrm>
          <a:custGeom>
            <a:avLst/>
            <a:gdLst/>
            <a:ahLst/>
            <a:cxnLst/>
            <a:rect l="l" t="t" r="r" b="b"/>
            <a:pathLst>
              <a:path w="3860171" h="3855489">
                <a:moveTo>
                  <a:pt x="1930086" y="0"/>
                </a:moveTo>
                <a:lnTo>
                  <a:pt x="1967540" y="3511"/>
                </a:lnTo>
                <a:lnTo>
                  <a:pt x="2003824" y="12875"/>
                </a:lnTo>
                <a:lnTo>
                  <a:pt x="2038938" y="26920"/>
                </a:lnTo>
                <a:lnTo>
                  <a:pt x="2075222" y="44477"/>
                </a:lnTo>
                <a:lnTo>
                  <a:pt x="2109166" y="64375"/>
                </a:lnTo>
                <a:lnTo>
                  <a:pt x="2144279" y="85443"/>
                </a:lnTo>
                <a:lnTo>
                  <a:pt x="2179393" y="104171"/>
                </a:lnTo>
                <a:lnTo>
                  <a:pt x="2214507" y="122898"/>
                </a:lnTo>
                <a:lnTo>
                  <a:pt x="2248450" y="136943"/>
                </a:lnTo>
                <a:lnTo>
                  <a:pt x="2285905" y="146307"/>
                </a:lnTo>
                <a:lnTo>
                  <a:pt x="2322189" y="150989"/>
                </a:lnTo>
                <a:lnTo>
                  <a:pt x="2360814" y="150989"/>
                </a:lnTo>
                <a:lnTo>
                  <a:pt x="2400610" y="148648"/>
                </a:lnTo>
                <a:lnTo>
                  <a:pt x="2440405" y="143966"/>
                </a:lnTo>
                <a:lnTo>
                  <a:pt x="2480201" y="138114"/>
                </a:lnTo>
                <a:lnTo>
                  <a:pt x="2519996" y="133432"/>
                </a:lnTo>
                <a:lnTo>
                  <a:pt x="2559792" y="129921"/>
                </a:lnTo>
                <a:lnTo>
                  <a:pt x="2597247" y="131091"/>
                </a:lnTo>
                <a:lnTo>
                  <a:pt x="2633531" y="135773"/>
                </a:lnTo>
                <a:lnTo>
                  <a:pt x="2668644" y="146307"/>
                </a:lnTo>
                <a:lnTo>
                  <a:pt x="2697906" y="161523"/>
                </a:lnTo>
                <a:lnTo>
                  <a:pt x="2725997" y="181421"/>
                </a:lnTo>
                <a:lnTo>
                  <a:pt x="2750577" y="204830"/>
                </a:lnTo>
                <a:lnTo>
                  <a:pt x="2775156" y="231750"/>
                </a:lnTo>
                <a:lnTo>
                  <a:pt x="2797395" y="259841"/>
                </a:lnTo>
                <a:lnTo>
                  <a:pt x="2819634" y="289103"/>
                </a:lnTo>
                <a:lnTo>
                  <a:pt x="2841872" y="318364"/>
                </a:lnTo>
                <a:lnTo>
                  <a:pt x="2864111" y="346455"/>
                </a:lnTo>
                <a:lnTo>
                  <a:pt x="2887520" y="373376"/>
                </a:lnTo>
                <a:lnTo>
                  <a:pt x="2914441" y="396785"/>
                </a:lnTo>
                <a:lnTo>
                  <a:pt x="2940191" y="417853"/>
                </a:lnTo>
                <a:lnTo>
                  <a:pt x="2969452" y="434240"/>
                </a:lnTo>
                <a:lnTo>
                  <a:pt x="3001055" y="448285"/>
                </a:lnTo>
                <a:lnTo>
                  <a:pt x="3034998" y="459990"/>
                </a:lnTo>
                <a:lnTo>
                  <a:pt x="3070112" y="470524"/>
                </a:lnTo>
                <a:lnTo>
                  <a:pt x="3105226" y="479888"/>
                </a:lnTo>
                <a:lnTo>
                  <a:pt x="3141510" y="489251"/>
                </a:lnTo>
                <a:lnTo>
                  <a:pt x="3175453" y="499785"/>
                </a:lnTo>
                <a:lnTo>
                  <a:pt x="3209396" y="511490"/>
                </a:lnTo>
                <a:lnTo>
                  <a:pt x="3240999" y="525535"/>
                </a:lnTo>
                <a:lnTo>
                  <a:pt x="3269090" y="543092"/>
                </a:lnTo>
                <a:lnTo>
                  <a:pt x="3294840" y="564161"/>
                </a:lnTo>
                <a:lnTo>
                  <a:pt x="3315908" y="589911"/>
                </a:lnTo>
                <a:lnTo>
                  <a:pt x="3333465" y="618002"/>
                </a:lnTo>
                <a:lnTo>
                  <a:pt x="3347510" y="649604"/>
                </a:lnTo>
                <a:lnTo>
                  <a:pt x="3359215" y="683547"/>
                </a:lnTo>
                <a:lnTo>
                  <a:pt x="3369749" y="717491"/>
                </a:lnTo>
                <a:lnTo>
                  <a:pt x="3379113" y="753775"/>
                </a:lnTo>
                <a:lnTo>
                  <a:pt x="3388476" y="788889"/>
                </a:lnTo>
                <a:lnTo>
                  <a:pt x="3399010" y="824002"/>
                </a:lnTo>
                <a:lnTo>
                  <a:pt x="3410715" y="857946"/>
                </a:lnTo>
                <a:lnTo>
                  <a:pt x="3424760" y="889548"/>
                </a:lnTo>
                <a:lnTo>
                  <a:pt x="3441147" y="918809"/>
                </a:lnTo>
                <a:lnTo>
                  <a:pt x="3462215" y="944560"/>
                </a:lnTo>
                <a:lnTo>
                  <a:pt x="3485624" y="971480"/>
                </a:lnTo>
                <a:lnTo>
                  <a:pt x="3512545" y="994889"/>
                </a:lnTo>
                <a:lnTo>
                  <a:pt x="3540636" y="1017128"/>
                </a:lnTo>
                <a:lnTo>
                  <a:pt x="3571068" y="1039367"/>
                </a:lnTo>
                <a:lnTo>
                  <a:pt x="3600329" y="1061605"/>
                </a:lnTo>
                <a:lnTo>
                  <a:pt x="3628420" y="1083844"/>
                </a:lnTo>
                <a:lnTo>
                  <a:pt x="3655341" y="1108424"/>
                </a:lnTo>
                <a:lnTo>
                  <a:pt x="3678750" y="1133003"/>
                </a:lnTo>
                <a:lnTo>
                  <a:pt x="3698648" y="1161094"/>
                </a:lnTo>
                <a:lnTo>
                  <a:pt x="3713864" y="1190356"/>
                </a:lnTo>
                <a:lnTo>
                  <a:pt x="3724398" y="1225469"/>
                </a:lnTo>
                <a:lnTo>
                  <a:pt x="3729080" y="1261754"/>
                </a:lnTo>
                <a:lnTo>
                  <a:pt x="3730250" y="1299208"/>
                </a:lnTo>
                <a:lnTo>
                  <a:pt x="3726739" y="1339004"/>
                </a:lnTo>
                <a:lnTo>
                  <a:pt x="3722057" y="1378799"/>
                </a:lnTo>
                <a:lnTo>
                  <a:pt x="3716205" y="1418595"/>
                </a:lnTo>
                <a:lnTo>
                  <a:pt x="3711523" y="1458391"/>
                </a:lnTo>
                <a:lnTo>
                  <a:pt x="3709182" y="1498186"/>
                </a:lnTo>
                <a:lnTo>
                  <a:pt x="3709182" y="1536811"/>
                </a:lnTo>
                <a:lnTo>
                  <a:pt x="3713864" y="1573096"/>
                </a:lnTo>
                <a:lnTo>
                  <a:pt x="3723228" y="1609380"/>
                </a:lnTo>
                <a:lnTo>
                  <a:pt x="3737273" y="1643323"/>
                </a:lnTo>
                <a:lnTo>
                  <a:pt x="3756000" y="1678437"/>
                </a:lnTo>
                <a:lnTo>
                  <a:pt x="3774728" y="1713550"/>
                </a:lnTo>
                <a:lnTo>
                  <a:pt x="3795796" y="1748664"/>
                </a:lnTo>
                <a:lnTo>
                  <a:pt x="3815694" y="1782608"/>
                </a:lnTo>
                <a:lnTo>
                  <a:pt x="3833250" y="1818892"/>
                </a:lnTo>
                <a:lnTo>
                  <a:pt x="3847296" y="1854005"/>
                </a:lnTo>
                <a:lnTo>
                  <a:pt x="3856660" y="1890290"/>
                </a:lnTo>
                <a:lnTo>
                  <a:pt x="3860171" y="1927744"/>
                </a:lnTo>
                <a:lnTo>
                  <a:pt x="3856660" y="1965199"/>
                </a:lnTo>
                <a:lnTo>
                  <a:pt x="3847296" y="2001483"/>
                </a:lnTo>
                <a:lnTo>
                  <a:pt x="3833250" y="2036597"/>
                </a:lnTo>
                <a:lnTo>
                  <a:pt x="3815694" y="2072881"/>
                </a:lnTo>
                <a:lnTo>
                  <a:pt x="3795796" y="2106824"/>
                </a:lnTo>
                <a:lnTo>
                  <a:pt x="3774728" y="2141938"/>
                </a:lnTo>
                <a:lnTo>
                  <a:pt x="3756000" y="2177052"/>
                </a:lnTo>
                <a:lnTo>
                  <a:pt x="3737273" y="2212166"/>
                </a:lnTo>
                <a:lnTo>
                  <a:pt x="3723228" y="2246109"/>
                </a:lnTo>
                <a:lnTo>
                  <a:pt x="3713864" y="2282393"/>
                </a:lnTo>
                <a:lnTo>
                  <a:pt x="3709182" y="2318677"/>
                </a:lnTo>
                <a:lnTo>
                  <a:pt x="3709182" y="2357302"/>
                </a:lnTo>
                <a:lnTo>
                  <a:pt x="3711523" y="2397098"/>
                </a:lnTo>
                <a:lnTo>
                  <a:pt x="3716205" y="2436894"/>
                </a:lnTo>
                <a:lnTo>
                  <a:pt x="3722057" y="2476689"/>
                </a:lnTo>
                <a:lnTo>
                  <a:pt x="3726739" y="2516485"/>
                </a:lnTo>
                <a:lnTo>
                  <a:pt x="3730250" y="2556280"/>
                </a:lnTo>
                <a:lnTo>
                  <a:pt x="3729080" y="2593735"/>
                </a:lnTo>
                <a:lnTo>
                  <a:pt x="3724398" y="2630019"/>
                </a:lnTo>
                <a:lnTo>
                  <a:pt x="3713864" y="2665133"/>
                </a:lnTo>
                <a:lnTo>
                  <a:pt x="3698648" y="2694394"/>
                </a:lnTo>
                <a:lnTo>
                  <a:pt x="3678750" y="2722485"/>
                </a:lnTo>
                <a:lnTo>
                  <a:pt x="3655341" y="2747065"/>
                </a:lnTo>
                <a:lnTo>
                  <a:pt x="3628420" y="2771645"/>
                </a:lnTo>
                <a:lnTo>
                  <a:pt x="3600329" y="2793883"/>
                </a:lnTo>
                <a:lnTo>
                  <a:pt x="3571068" y="2816122"/>
                </a:lnTo>
                <a:lnTo>
                  <a:pt x="3540636" y="2838361"/>
                </a:lnTo>
                <a:lnTo>
                  <a:pt x="3512545" y="2860599"/>
                </a:lnTo>
                <a:lnTo>
                  <a:pt x="3485624" y="2884009"/>
                </a:lnTo>
                <a:lnTo>
                  <a:pt x="3462215" y="2910929"/>
                </a:lnTo>
                <a:lnTo>
                  <a:pt x="3441147" y="2936679"/>
                </a:lnTo>
                <a:lnTo>
                  <a:pt x="3424760" y="2965941"/>
                </a:lnTo>
                <a:lnTo>
                  <a:pt x="3410715" y="2997543"/>
                </a:lnTo>
                <a:lnTo>
                  <a:pt x="3399010" y="3031486"/>
                </a:lnTo>
                <a:lnTo>
                  <a:pt x="3388476" y="3066600"/>
                </a:lnTo>
                <a:lnTo>
                  <a:pt x="3379113" y="3101714"/>
                </a:lnTo>
                <a:lnTo>
                  <a:pt x="3369749" y="3137998"/>
                </a:lnTo>
                <a:lnTo>
                  <a:pt x="3359215" y="3171941"/>
                </a:lnTo>
                <a:lnTo>
                  <a:pt x="3347510" y="3205885"/>
                </a:lnTo>
                <a:lnTo>
                  <a:pt x="3333465" y="3237487"/>
                </a:lnTo>
                <a:lnTo>
                  <a:pt x="3315908" y="3265578"/>
                </a:lnTo>
                <a:lnTo>
                  <a:pt x="3294840" y="3291328"/>
                </a:lnTo>
                <a:lnTo>
                  <a:pt x="3269090" y="3312396"/>
                </a:lnTo>
                <a:lnTo>
                  <a:pt x="3240999" y="3329953"/>
                </a:lnTo>
                <a:lnTo>
                  <a:pt x="3209396" y="3343999"/>
                </a:lnTo>
                <a:lnTo>
                  <a:pt x="3175453" y="3355703"/>
                </a:lnTo>
                <a:lnTo>
                  <a:pt x="3141510" y="3366237"/>
                </a:lnTo>
                <a:lnTo>
                  <a:pt x="3105226" y="3375601"/>
                </a:lnTo>
                <a:lnTo>
                  <a:pt x="3070112" y="3384965"/>
                </a:lnTo>
                <a:lnTo>
                  <a:pt x="3034998" y="3395499"/>
                </a:lnTo>
                <a:lnTo>
                  <a:pt x="3001055" y="3407203"/>
                </a:lnTo>
                <a:lnTo>
                  <a:pt x="2969452" y="3421249"/>
                </a:lnTo>
                <a:lnTo>
                  <a:pt x="2940191" y="3437635"/>
                </a:lnTo>
                <a:lnTo>
                  <a:pt x="2914441" y="3458704"/>
                </a:lnTo>
                <a:lnTo>
                  <a:pt x="2887520" y="3482113"/>
                </a:lnTo>
                <a:lnTo>
                  <a:pt x="2864111" y="3509033"/>
                </a:lnTo>
                <a:lnTo>
                  <a:pt x="2841872" y="3537124"/>
                </a:lnTo>
                <a:lnTo>
                  <a:pt x="2819634" y="3566386"/>
                </a:lnTo>
                <a:lnTo>
                  <a:pt x="2797395" y="3595647"/>
                </a:lnTo>
                <a:lnTo>
                  <a:pt x="2775156" y="3623738"/>
                </a:lnTo>
                <a:lnTo>
                  <a:pt x="2750577" y="3650659"/>
                </a:lnTo>
                <a:lnTo>
                  <a:pt x="2725997" y="3674068"/>
                </a:lnTo>
                <a:lnTo>
                  <a:pt x="2697906" y="3693966"/>
                </a:lnTo>
                <a:lnTo>
                  <a:pt x="2668644" y="3709182"/>
                </a:lnTo>
                <a:lnTo>
                  <a:pt x="2633531" y="3719716"/>
                </a:lnTo>
                <a:lnTo>
                  <a:pt x="2597247" y="3724398"/>
                </a:lnTo>
                <a:lnTo>
                  <a:pt x="2559792" y="3725568"/>
                </a:lnTo>
                <a:lnTo>
                  <a:pt x="2519996" y="3722057"/>
                </a:lnTo>
                <a:lnTo>
                  <a:pt x="2480201" y="3717375"/>
                </a:lnTo>
                <a:lnTo>
                  <a:pt x="2440405" y="3711523"/>
                </a:lnTo>
                <a:lnTo>
                  <a:pt x="2400610" y="3706841"/>
                </a:lnTo>
                <a:lnTo>
                  <a:pt x="2360814" y="3704500"/>
                </a:lnTo>
                <a:lnTo>
                  <a:pt x="2322189" y="3704500"/>
                </a:lnTo>
                <a:lnTo>
                  <a:pt x="2285905" y="3709182"/>
                </a:lnTo>
                <a:lnTo>
                  <a:pt x="2248450" y="3718545"/>
                </a:lnTo>
                <a:lnTo>
                  <a:pt x="2214507" y="3732591"/>
                </a:lnTo>
                <a:lnTo>
                  <a:pt x="2179393" y="3751318"/>
                </a:lnTo>
                <a:lnTo>
                  <a:pt x="2144279" y="3770045"/>
                </a:lnTo>
                <a:lnTo>
                  <a:pt x="2109166" y="3791114"/>
                </a:lnTo>
                <a:lnTo>
                  <a:pt x="2075222" y="3811011"/>
                </a:lnTo>
                <a:lnTo>
                  <a:pt x="2038938" y="3828568"/>
                </a:lnTo>
                <a:lnTo>
                  <a:pt x="2003824" y="3842614"/>
                </a:lnTo>
                <a:lnTo>
                  <a:pt x="1967540" y="3851978"/>
                </a:lnTo>
                <a:lnTo>
                  <a:pt x="1930086" y="3855489"/>
                </a:lnTo>
                <a:lnTo>
                  <a:pt x="1892631" y="3851978"/>
                </a:lnTo>
                <a:lnTo>
                  <a:pt x="1856347" y="3842614"/>
                </a:lnTo>
                <a:lnTo>
                  <a:pt x="1821233" y="3828568"/>
                </a:lnTo>
                <a:lnTo>
                  <a:pt x="1784949" y="3811011"/>
                </a:lnTo>
                <a:lnTo>
                  <a:pt x="1751005" y="3791114"/>
                </a:lnTo>
                <a:lnTo>
                  <a:pt x="1715892" y="3770045"/>
                </a:lnTo>
                <a:lnTo>
                  <a:pt x="1680778" y="3751318"/>
                </a:lnTo>
                <a:lnTo>
                  <a:pt x="1645664" y="3732591"/>
                </a:lnTo>
                <a:lnTo>
                  <a:pt x="1610550" y="3718545"/>
                </a:lnTo>
                <a:lnTo>
                  <a:pt x="1574266" y="3709182"/>
                </a:lnTo>
                <a:lnTo>
                  <a:pt x="1537982" y="3704500"/>
                </a:lnTo>
                <a:lnTo>
                  <a:pt x="1499357" y="3704500"/>
                </a:lnTo>
                <a:lnTo>
                  <a:pt x="1459561" y="3706841"/>
                </a:lnTo>
                <a:lnTo>
                  <a:pt x="1419766" y="3711523"/>
                </a:lnTo>
                <a:lnTo>
                  <a:pt x="1379970" y="3717375"/>
                </a:lnTo>
                <a:lnTo>
                  <a:pt x="1340175" y="3722057"/>
                </a:lnTo>
                <a:lnTo>
                  <a:pt x="1300379" y="3725568"/>
                </a:lnTo>
                <a:lnTo>
                  <a:pt x="1262924" y="3724398"/>
                </a:lnTo>
                <a:lnTo>
                  <a:pt x="1226640" y="3719716"/>
                </a:lnTo>
                <a:lnTo>
                  <a:pt x="1191526" y="3709182"/>
                </a:lnTo>
                <a:lnTo>
                  <a:pt x="1162265" y="3693966"/>
                </a:lnTo>
                <a:lnTo>
                  <a:pt x="1134174" y="3674068"/>
                </a:lnTo>
                <a:lnTo>
                  <a:pt x="1109594" y="3650659"/>
                </a:lnTo>
                <a:lnTo>
                  <a:pt x="1085015" y="3623738"/>
                </a:lnTo>
                <a:lnTo>
                  <a:pt x="1062776" y="3595647"/>
                </a:lnTo>
                <a:lnTo>
                  <a:pt x="1040537" y="3566386"/>
                </a:lnTo>
                <a:lnTo>
                  <a:pt x="1018299" y="3537124"/>
                </a:lnTo>
                <a:lnTo>
                  <a:pt x="996060" y="3509033"/>
                </a:lnTo>
                <a:lnTo>
                  <a:pt x="972651" y="3482113"/>
                </a:lnTo>
                <a:lnTo>
                  <a:pt x="945730" y="3458704"/>
                </a:lnTo>
                <a:lnTo>
                  <a:pt x="919980" y="3437635"/>
                </a:lnTo>
                <a:lnTo>
                  <a:pt x="890719" y="3421249"/>
                </a:lnTo>
                <a:lnTo>
                  <a:pt x="859116" y="3407203"/>
                </a:lnTo>
                <a:lnTo>
                  <a:pt x="825173" y="3395499"/>
                </a:lnTo>
                <a:lnTo>
                  <a:pt x="790059" y="3384965"/>
                </a:lnTo>
                <a:lnTo>
                  <a:pt x="754946" y="3375601"/>
                </a:lnTo>
                <a:lnTo>
                  <a:pt x="718662" y="3366237"/>
                </a:lnTo>
                <a:lnTo>
                  <a:pt x="684718" y="3355703"/>
                </a:lnTo>
                <a:lnTo>
                  <a:pt x="650775" y="3343999"/>
                </a:lnTo>
                <a:lnTo>
                  <a:pt x="619173" y="3329953"/>
                </a:lnTo>
                <a:lnTo>
                  <a:pt x="591082" y="3312396"/>
                </a:lnTo>
                <a:lnTo>
                  <a:pt x="565332" y="3291328"/>
                </a:lnTo>
                <a:lnTo>
                  <a:pt x="544263" y="3265578"/>
                </a:lnTo>
                <a:lnTo>
                  <a:pt x="526706" y="3237487"/>
                </a:lnTo>
                <a:lnTo>
                  <a:pt x="512661" y="3205885"/>
                </a:lnTo>
                <a:lnTo>
                  <a:pt x="500956" y="3171941"/>
                </a:lnTo>
                <a:lnTo>
                  <a:pt x="490422" y="3137998"/>
                </a:lnTo>
                <a:lnTo>
                  <a:pt x="481059" y="3101714"/>
                </a:lnTo>
                <a:lnTo>
                  <a:pt x="471695" y="3066600"/>
                </a:lnTo>
                <a:lnTo>
                  <a:pt x="461161" y="3031486"/>
                </a:lnTo>
                <a:lnTo>
                  <a:pt x="449456" y="2997543"/>
                </a:lnTo>
                <a:lnTo>
                  <a:pt x="435411" y="2965941"/>
                </a:lnTo>
                <a:lnTo>
                  <a:pt x="419024" y="2936679"/>
                </a:lnTo>
                <a:lnTo>
                  <a:pt x="397956" y="2910929"/>
                </a:lnTo>
                <a:lnTo>
                  <a:pt x="374547" y="2884009"/>
                </a:lnTo>
                <a:lnTo>
                  <a:pt x="347626" y="2860599"/>
                </a:lnTo>
                <a:lnTo>
                  <a:pt x="318365" y="2838361"/>
                </a:lnTo>
                <a:lnTo>
                  <a:pt x="289103" y="2816122"/>
                </a:lnTo>
                <a:lnTo>
                  <a:pt x="259842" y="2793883"/>
                </a:lnTo>
                <a:lnTo>
                  <a:pt x="231751" y="2771645"/>
                </a:lnTo>
                <a:lnTo>
                  <a:pt x="204830" y="2747065"/>
                </a:lnTo>
                <a:lnTo>
                  <a:pt x="181421" y="2722485"/>
                </a:lnTo>
                <a:lnTo>
                  <a:pt x="161523" y="2694394"/>
                </a:lnTo>
                <a:lnTo>
                  <a:pt x="146308" y="2665133"/>
                </a:lnTo>
                <a:lnTo>
                  <a:pt x="135773" y="2630019"/>
                </a:lnTo>
                <a:lnTo>
                  <a:pt x="131092" y="2593735"/>
                </a:lnTo>
                <a:lnTo>
                  <a:pt x="129921" y="2556280"/>
                </a:lnTo>
                <a:lnTo>
                  <a:pt x="133432" y="2516485"/>
                </a:lnTo>
                <a:lnTo>
                  <a:pt x="138114" y="2476689"/>
                </a:lnTo>
                <a:lnTo>
                  <a:pt x="143967" y="2436894"/>
                </a:lnTo>
                <a:lnTo>
                  <a:pt x="148648" y="2397098"/>
                </a:lnTo>
                <a:lnTo>
                  <a:pt x="150989" y="2357302"/>
                </a:lnTo>
                <a:lnTo>
                  <a:pt x="150989" y="2318677"/>
                </a:lnTo>
                <a:lnTo>
                  <a:pt x="146308" y="2282393"/>
                </a:lnTo>
                <a:lnTo>
                  <a:pt x="136944" y="2246109"/>
                </a:lnTo>
                <a:lnTo>
                  <a:pt x="122898" y="2212166"/>
                </a:lnTo>
                <a:lnTo>
                  <a:pt x="105341" y="2177052"/>
                </a:lnTo>
                <a:lnTo>
                  <a:pt x="85444" y="2141938"/>
                </a:lnTo>
                <a:lnTo>
                  <a:pt x="64375" y="2106824"/>
                </a:lnTo>
                <a:lnTo>
                  <a:pt x="44478" y="2072881"/>
                </a:lnTo>
                <a:lnTo>
                  <a:pt x="26921" y="2036597"/>
                </a:lnTo>
                <a:lnTo>
                  <a:pt x="12875" y="2001483"/>
                </a:lnTo>
                <a:lnTo>
                  <a:pt x="3512" y="1965199"/>
                </a:lnTo>
                <a:lnTo>
                  <a:pt x="0" y="1927744"/>
                </a:lnTo>
                <a:lnTo>
                  <a:pt x="3512" y="1890290"/>
                </a:lnTo>
                <a:lnTo>
                  <a:pt x="12875" y="1854005"/>
                </a:lnTo>
                <a:lnTo>
                  <a:pt x="26921" y="1818892"/>
                </a:lnTo>
                <a:lnTo>
                  <a:pt x="44478" y="1782608"/>
                </a:lnTo>
                <a:lnTo>
                  <a:pt x="64375" y="1748664"/>
                </a:lnTo>
                <a:lnTo>
                  <a:pt x="85444" y="1713550"/>
                </a:lnTo>
                <a:lnTo>
                  <a:pt x="105341" y="1678437"/>
                </a:lnTo>
                <a:lnTo>
                  <a:pt x="122898" y="1643323"/>
                </a:lnTo>
                <a:lnTo>
                  <a:pt x="136944" y="1609380"/>
                </a:lnTo>
                <a:lnTo>
                  <a:pt x="146308" y="1573096"/>
                </a:lnTo>
                <a:lnTo>
                  <a:pt x="150989" y="1536811"/>
                </a:lnTo>
                <a:lnTo>
                  <a:pt x="150989" y="1498186"/>
                </a:lnTo>
                <a:lnTo>
                  <a:pt x="148648" y="1458391"/>
                </a:lnTo>
                <a:lnTo>
                  <a:pt x="143967" y="1418595"/>
                </a:lnTo>
                <a:lnTo>
                  <a:pt x="138114" y="1378799"/>
                </a:lnTo>
                <a:lnTo>
                  <a:pt x="133432" y="1339004"/>
                </a:lnTo>
                <a:lnTo>
                  <a:pt x="129921" y="1299208"/>
                </a:lnTo>
                <a:lnTo>
                  <a:pt x="131092" y="1261754"/>
                </a:lnTo>
                <a:lnTo>
                  <a:pt x="135773" y="1225469"/>
                </a:lnTo>
                <a:lnTo>
                  <a:pt x="146308" y="1190356"/>
                </a:lnTo>
                <a:lnTo>
                  <a:pt x="161523" y="1161094"/>
                </a:lnTo>
                <a:lnTo>
                  <a:pt x="181421" y="1133003"/>
                </a:lnTo>
                <a:lnTo>
                  <a:pt x="204830" y="1108424"/>
                </a:lnTo>
                <a:lnTo>
                  <a:pt x="231751" y="1083844"/>
                </a:lnTo>
                <a:lnTo>
                  <a:pt x="259842" y="1061605"/>
                </a:lnTo>
                <a:lnTo>
                  <a:pt x="289103" y="1039367"/>
                </a:lnTo>
                <a:lnTo>
                  <a:pt x="318365" y="1017128"/>
                </a:lnTo>
                <a:lnTo>
                  <a:pt x="347626" y="994889"/>
                </a:lnTo>
                <a:lnTo>
                  <a:pt x="374547" y="971480"/>
                </a:lnTo>
                <a:lnTo>
                  <a:pt x="397956" y="944560"/>
                </a:lnTo>
                <a:lnTo>
                  <a:pt x="419024" y="918809"/>
                </a:lnTo>
                <a:lnTo>
                  <a:pt x="435411" y="889548"/>
                </a:lnTo>
                <a:lnTo>
                  <a:pt x="449456" y="857946"/>
                </a:lnTo>
                <a:lnTo>
                  <a:pt x="461161" y="824002"/>
                </a:lnTo>
                <a:lnTo>
                  <a:pt x="471695" y="788889"/>
                </a:lnTo>
                <a:lnTo>
                  <a:pt x="481059" y="753775"/>
                </a:lnTo>
                <a:lnTo>
                  <a:pt x="490422" y="717491"/>
                </a:lnTo>
                <a:lnTo>
                  <a:pt x="500956" y="683547"/>
                </a:lnTo>
                <a:lnTo>
                  <a:pt x="512661" y="649604"/>
                </a:lnTo>
                <a:lnTo>
                  <a:pt x="526706" y="618002"/>
                </a:lnTo>
                <a:lnTo>
                  <a:pt x="544263" y="589911"/>
                </a:lnTo>
                <a:lnTo>
                  <a:pt x="565332" y="564161"/>
                </a:lnTo>
                <a:lnTo>
                  <a:pt x="591082" y="543092"/>
                </a:lnTo>
                <a:lnTo>
                  <a:pt x="619173" y="525535"/>
                </a:lnTo>
                <a:lnTo>
                  <a:pt x="650775" y="511490"/>
                </a:lnTo>
                <a:lnTo>
                  <a:pt x="684718" y="499785"/>
                </a:lnTo>
                <a:lnTo>
                  <a:pt x="718662" y="489251"/>
                </a:lnTo>
                <a:lnTo>
                  <a:pt x="754946" y="479888"/>
                </a:lnTo>
                <a:lnTo>
                  <a:pt x="790059" y="470524"/>
                </a:lnTo>
                <a:lnTo>
                  <a:pt x="825173" y="459990"/>
                </a:lnTo>
                <a:lnTo>
                  <a:pt x="859116" y="448285"/>
                </a:lnTo>
                <a:lnTo>
                  <a:pt x="890719" y="434240"/>
                </a:lnTo>
                <a:lnTo>
                  <a:pt x="919980" y="417853"/>
                </a:lnTo>
                <a:lnTo>
                  <a:pt x="945730" y="396785"/>
                </a:lnTo>
                <a:lnTo>
                  <a:pt x="972651" y="373376"/>
                </a:lnTo>
                <a:lnTo>
                  <a:pt x="996060" y="346455"/>
                </a:lnTo>
                <a:lnTo>
                  <a:pt x="1018299" y="318364"/>
                </a:lnTo>
                <a:lnTo>
                  <a:pt x="1040537" y="289103"/>
                </a:lnTo>
                <a:lnTo>
                  <a:pt x="1062776" y="259841"/>
                </a:lnTo>
                <a:lnTo>
                  <a:pt x="1085015" y="231750"/>
                </a:lnTo>
                <a:lnTo>
                  <a:pt x="1109594" y="204830"/>
                </a:lnTo>
                <a:lnTo>
                  <a:pt x="1134174" y="181421"/>
                </a:lnTo>
                <a:lnTo>
                  <a:pt x="1162265" y="161523"/>
                </a:lnTo>
                <a:lnTo>
                  <a:pt x="1191526" y="146307"/>
                </a:lnTo>
                <a:lnTo>
                  <a:pt x="1226640" y="135773"/>
                </a:lnTo>
                <a:lnTo>
                  <a:pt x="1262924" y="131091"/>
                </a:lnTo>
                <a:lnTo>
                  <a:pt x="1300379" y="129921"/>
                </a:lnTo>
                <a:lnTo>
                  <a:pt x="1340175" y="133432"/>
                </a:lnTo>
                <a:lnTo>
                  <a:pt x="1379970" y="138114"/>
                </a:lnTo>
                <a:lnTo>
                  <a:pt x="1419766" y="143966"/>
                </a:lnTo>
                <a:lnTo>
                  <a:pt x="1459561" y="148648"/>
                </a:lnTo>
                <a:lnTo>
                  <a:pt x="1499357" y="150989"/>
                </a:lnTo>
                <a:lnTo>
                  <a:pt x="1537982" y="150989"/>
                </a:lnTo>
                <a:lnTo>
                  <a:pt x="1574266" y="146307"/>
                </a:lnTo>
                <a:lnTo>
                  <a:pt x="1610550" y="136943"/>
                </a:lnTo>
                <a:lnTo>
                  <a:pt x="1645664" y="122898"/>
                </a:lnTo>
                <a:lnTo>
                  <a:pt x="1680778" y="104171"/>
                </a:lnTo>
                <a:lnTo>
                  <a:pt x="1715892" y="85443"/>
                </a:lnTo>
                <a:lnTo>
                  <a:pt x="1751005" y="64375"/>
                </a:lnTo>
                <a:lnTo>
                  <a:pt x="1784949" y="44477"/>
                </a:lnTo>
                <a:lnTo>
                  <a:pt x="1821233" y="26920"/>
                </a:lnTo>
                <a:lnTo>
                  <a:pt x="1856347" y="12875"/>
                </a:lnTo>
                <a:lnTo>
                  <a:pt x="1892631" y="3511"/>
                </a:lnTo>
                <a:close/>
              </a:path>
            </a:pathLst>
          </a:cu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1" y="6375679"/>
            <a:ext cx="2819399" cy="34579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0C94032-CD4C-4C25-B0C2-CEC720522D92}" type="slidenum">
              <a:rPr kumimoji="0" lang="en-US"/>
              <a:pPr>
                <a:spcAft>
                  <a:spcPts val="600"/>
                </a:spcAft>
              </a:pPr>
              <a:t>35</a:t>
            </a:fld>
            <a:endParaRPr kumimoji="0"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1C2567-5945-07BB-5F8D-02EA5257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0939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763A-1E42-2145-BB5E-841889B89AF5}" type="slidenum">
              <a:rPr lang="en-US" smtClean="0"/>
              <a:t>36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8091E-C032-C968-8020-C7CC98053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854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A7C16-CE55-0D47-BB95-C5E7DC047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37</a:t>
            </a:fld>
            <a:endParaRPr lang="en-US" dirty="0"/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46B5258B-5C6D-6D2A-5BA5-9E1B86641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66" y="479655"/>
            <a:ext cx="7772400" cy="608953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D48576-0D04-ABFF-5CAE-E6B5EBE9D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20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C8ECB-E847-C067-B642-011BC5E03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Long-Baseline Observables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31ED334-D2FB-BAA7-AA3F-FD07BE99DB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Muon Neutrinos disappear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8FCB237-DB71-023A-B87F-B2F7A62F0B1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Electron Neutrinos appear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8197BE-4403-7802-D259-16FFF79A8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E954A9-18C2-35D5-B578-13FE946A5DDB}"/>
              </a:ext>
            </a:extLst>
          </p:cNvPr>
          <p:cNvSpPr txBox="1"/>
          <p:nvPr/>
        </p:nvSpPr>
        <p:spPr>
          <a:xfrm>
            <a:off x="2977264" y="1178005"/>
            <a:ext cx="67271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Oscillation probabilities at L/E~500km/GeV are sensitive to most of the remaining unknowns</a:t>
            </a:r>
          </a:p>
          <a:p>
            <a:endParaRPr lang="en-US" dirty="0"/>
          </a:p>
        </p:txBody>
      </p:sp>
      <p:graphicFrame>
        <p:nvGraphicFramePr>
          <p:cNvPr id="9" name="Object 2">
            <a:extLst>
              <a:ext uri="{FF2B5EF4-FFF2-40B4-BE49-F238E27FC236}">
                <a16:creationId xmlns:a16="http://schemas.microsoft.com/office/drawing/2014/main" id="{C30DB713-DA63-CE7A-68C8-412B76CCDC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44268" y="2952739"/>
          <a:ext cx="4566118" cy="407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44800" imgH="254000" progId="Equation.3">
                  <p:embed/>
                </p:oleObj>
              </mc:Choice>
              <mc:Fallback>
                <p:oleObj name="Equation" r:id="rId2" imgW="2844800" imgH="254000" progId="Equation.3">
                  <p:embed/>
                  <p:pic>
                    <p:nvPicPr>
                      <p:cNvPr id="9" name="Object 2">
                        <a:extLst>
                          <a:ext uri="{FF2B5EF4-FFF2-40B4-BE49-F238E27FC236}">
                            <a16:creationId xmlns:a16="http://schemas.microsoft.com/office/drawing/2014/main" id="{C30DB713-DA63-CE7A-68C8-412B76CCDC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268" y="2952739"/>
                        <a:ext cx="4566118" cy="4079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A1545B63-9693-6627-44C5-B9B36E31FD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552" y="2743200"/>
            <a:ext cx="4929088" cy="225617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16785E-DE0F-3C38-86C0-715A9E9A7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6134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4C255-DC06-BE50-9CCD-D51BF0EEC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48F3C-3445-471C-2135-B6A005DCE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Making a Neutrino Beam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51F5F5-D95D-872B-8CB0-4F4D04E85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C94032-CD4C-4C25-B0C2-CEC720522D92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1" name="Content Placeholder 7">
            <a:extLst>
              <a:ext uri="{FF2B5EF4-FFF2-40B4-BE49-F238E27FC236}">
                <a16:creationId xmlns:a16="http://schemas.microsoft.com/office/drawing/2014/main" id="{8791D9FB-1072-DF5B-0D0D-55EB2AAC6298}"/>
              </a:ext>
            </a:extLst>
          </p:cNvPr>
          <p:cNvSpPr txBox="1">
            <a:spLocks/>
          </p:cNvSpPr>
          <p:nvPr/>
        </p:nvSpPr>
        <p:spPr>
          <a:xfrm>
            <a:off x="6084003" y="709961"/>
            <a:ext cx="5325809" cy="213281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656A59"/>
              </a:buClr>
              <a:buSzPct val="60000"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27A2CE-DC6B-5D64-6E47-37CD260160CB}"/>
              </a:ext>
            </a:extLst>
          </p:cNvPr>
          <p:cNvSpPr txBox="1"/>
          <p:nvPr/>
        </p:nvSpPr>
        <p:spPr>
          <a:xfrm rot="20590305">
            <a:off x="7523259" y="580840"/>
            <a:ext cx="2794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sngStrike" kern="1200" cap="none" spc="0" normalizeH="0" baseline="0" noProof="0" dirty="0">
                <a:ln>
                  <a:noFill/>
                </a:ln>
                <a:solidFill>
                  <a:srgbClr val="D36F68">
                    <a:lumMod val="50000"/>
                  </a:srgbClr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Flashlight</a:t>
            </a:r>
            <a:endParaRPr kumimoji="0" lang="en-US" sz="1800" b="0" i="0" u="none" strike="sngStrike" kern="1200" cap="none" spc="0" normalizeH="0" baseline="0" noProof="0" dirty="0">
              <a:ln>
                <a:noFill/>
              </a:ln>
              <a:solidFill>
                <a:srgbClr val="D36F68">
                  <a:lumMod val="50000"/>
                </a:srgbClr>
              </a:solidFill>
              <a:effectLst/>
              <a:uLnTx/>
              <a:uFillTx/>
              <a:latin typeface="Chalkduster" panose="03050602040202020205" pitchFamily="66" charset="77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E4DC16-3CE5-9CFA-90DD-B4DDC32452DB}"/>
              </a:ext>
            </a:extLst>
          </p:cNvPr>
          <p:cNvSpPr txBox="1"/>
          <p:nvPr/>
        </p:nvSpPr>
        <p:spPr>
          <a:xfrm rot="21372328">
            <a:off x="9225470" y="957836"/>
            <a:ext cx="1629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D36F68">
                    <a:lumMod val="75000"/>
                  </a:srgbClr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Torch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36F68">
                  <a:lumMod val="75000"/>
                </a:srgbClr>
              </a:solidFill>
              <a:effectLst/>
              <a:uLnTx/>
              <a:uFillTx/>
              <a:latin typeface="Chalkduster" panose="03050602040202020205" pitchFamily="66" charset="77"/>
              <a:ea typeface="+mn-ea"/>
              <a:cs typeface="+mn-cs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67ABE32-EE2C-6FAD-57A7-B1E6D33368E8}"/>
              </a:ext>
            </a:extLst>
          </p:cNvPr>
          <p:cNvCxnSpPr>
            <a:cxnSpLocks/>
          </p:cNvCxnSpPr>
          <p:nvPr/>
        </p:nvCxnSpPr>
        <p:spPr>
          <a:xfrm flipV="1">
            <a:off x="7041580" y="442484"/>
            <a:ext cx="1403132" cy="684155"/>
          </a:xfrm>
          <a:prstGeom prst="line">
            <a:avLst/>
          </a:prstGeom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B4FEB8-F637-49C1-950D-285BF247613B}"/>
              </a:ext>
            </a:extLst>
          </p:cNvPr>
          <p:cNvSpPr txBox="1"/>
          <p:nvPr/>
        </p:nvSpPr>
        <p:spPr>
          <a:xfrm rot="21372328">
            <a:off x="3834620" y="828884"/>
            <a:ext cx="18097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826276">
                    <a:lumMod val="50000"/>
                  </a:srgbClr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^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826276">
                    <a:lumMod val="50000"/>
                  </a:srgbClr>
                </a:solidFill>
                <a:effectLst/>
                <a:uLnTx/>
                <a:uFillTx/>
                <a:latin typeface="Chalkduster" panose="03050602040202020205" pitchFamily="66" charset="77"/>
                <a:ea typeface="+mn-ea"/>
                <a:cs typeface="+mn-cs"/>
              </a:rPr>
              <a:t>anti-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826276">
                  <a:lumMod val="50000"/>
                </a:srgbClr>
              </a:solidFill>
              <a:effectLst/>
              <a:uLnTx/>
              <a:uFillTx/>
              <a:latin typeface="Chalkduster" panose="03050602040202020205" pitchFamily="66" charset="77"/>
              <a:ea typeface="+mn-ea"/>
              <a:cs typeface="+mn-cs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32A2820-04AF-B178-EE03-1DA0F8280B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702" y="3972776"/>
            <a:ext cx="3086100" cy="2834640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D5EE5C5C-1FEA-2B2E-A376-141A2D26B327}"/>
              </a:ext>
            </a:extLst>
          </p:cNvPr>
          <p:cNvGrpSpPr/>
          <p:nvPr/>
        </p:nvGrpSpPr>
        <p:grpSpPr>
          <a:xfrm>
            <a:off x="4646524" y="4013120"/>
            <a:ext cx="4139398" cy="2804691"/>
            <a:chOff x="6360256" y="3817379"/>
            <a:chExt cx="4139398" cy="2804691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32AB1BFC-8897-EE6A-2DE6-982956645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60256" y="3817379"/>
              <a:ext cx="4139398" cy="2804691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FDF8758-74AD-DA56-6E71-4350597B74FA}"/>
                </a:ext>
              </a:extLst>
            </p:cNvPr>
            <p:cNvSpPr txBox="1"/>
            <p:nvPr/>
          </p:nvSpPr>
          <p:spPr>
            <a:xfrm>
              <a:off x="8315512" y="4947710"/>
              <a:ext cx="133402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rPr>
                <a:t>1-5 GeV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rPr>
                <a:t>6%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charset="2"/>
                  <a:ea typeface="+mn-ea"/>
                  <a:cs typeface="Symbol" charset="2"/>
                </a:rPr>
                <a:t>n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charset="2"/>
                  <a:ea typeface="+mn-ea"/>
                  <a:cs typeface="Symbol" charset="2"/>
                </a:rPr>
                <a:t>m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rPr>
                <a:t>93% anti-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charset="2"/>
                  <a:ea typeface="+mn-ea"/>
                  <a:cs typeface="Symbol" charset="2"/>
                </a:rPr>
                <a:t>n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charset="2"/>
                  <a:ea typeface="+mn-ea"/>
                  <a:cs typeface="Symbol" charset="2"/>
                </a:rPr>
                <a:t>m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rPr>
                <a:t>1%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charset="2"/>
                  <a:ea typeface="+mn-ea"/>
                  <a:cs typeface="Symbol" charset="2"/>
                </a:rPr>
                <a:t>n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Symbol" charset="2"/>
                </a:rPr>
                <a:t>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4776516-54AA-A7B0-E9C4-2EE2A7B14D87}"/>
                </a:ext>
              </a:extLst>
            </p:cNvPr>
            <p:cNvSpPr txBox="1"/>
            <p:nvPr/>
          </p:nvSpPr>
          <p:spPr>
            <a:xfrm>
              <a:off x="6843222" y="4347734"/>
              <a:ext cx="91884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rPr>
                <a:t>Anti-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rPr>
                <a:t>neutrino 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rPr>
                <a:t>Mode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0503D042-3878-5001-79A7-2D79F7F7C5D3}"/>
              </a:ext>
            </a:extLst>
          </p:cNvPr>
          <p:cNvSpPr txBox="1"/>
          <p:nvPr/>
        </p:nvSpPr>
        <p:spPr>
          <a:xfrm>
            <a:off x="8936228" y="4630635"/>
            <a:ext cx="260769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3F3F2">
                    <a:lumMod val="25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Wrong sign flux less than 10% in both neutrino and antineutrino beams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33330A2-169C-2879-ED11-0C578654701E}"/>
              </a:ext>
            </a:extLst>
          </p:cNvPr>
          <p:cNvSpPr txBox="1"/>
          <p:nvPr/>
        </p:nvSpPr>
        <p:spPr>
          <a:xfrm>
            <a:off x="2466089" y="5143451"/>
            <a:ext cx="72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T2K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D24A1E5-EEAB-61AF-C5B1-B989E7C7BD9F}"/>
              </a:ext>
            </a:extLst>
          </p:cNvPr>
          <p:cNvSpPr txBox="1"/>
          <p:nvPr/>
        </p:nvSpPr>
        <p:spPr>
          <a:xfrm>
            <a:off x="6163387" y="4678297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NOvA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9E9341B-6DC7-6C8E-B39B-D18C47C013CB}"/>
              </a:ext>
            </a:extLst>
          </p:cNvPr>
          <p:cNvGrpSpPr/>
          <p:nvPr/>
        </p:nvGrpSpPr>
        <p:grpSpPr>
          <a:xfrm>
            <a:off x="1681864" y="1607698"/>
            <a:ext cx="8912225" cy="2108043"/>
            <a:chOff x="1681864" y="1607698"/>
            <a:chExt cx="8912225" cy="2108043"/>
          </a:xfrm>
        </p:grpSpPr>
        <p:grpSp>
          <p:nvGrpSpPr>
            <p:cNvPr id="106" name="Group 44">
              <a:extLst>
                <a:ext uri="{FF2B5EF4-FFF2-40B4-BE49-F238E27FC236}">
                  <a16:creationId xmlns:a16="http://schemas.microsoft.com/office/drawing/2014/main" id="{7186CBD2-E357-76FD-36E0-5CBE87945A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89002" y="1941073"/>
              <a:ext cx="2605087" cy="1577974"/>
              <a:chOff x="6538625" y="4487631"/>
              <a:chExt cx="2605375" cy="1578820"/>
            </a:xfrm>
          </p:grpSpPr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304091D7-2B07-6625-980E-1420EDFFAC2E}"/>
                  </a:ext>
                </a:extLst>
              </p:cNvPr>
              <p:cNvSpPr/>
              <p:nvPr/>
            </p:nvSpPr>
            <p:spPr bwMode="auto">
              <a:xfrm>
                <a:off x="6667226" y="4487631"/>
                <a:ext cx="2476774" cy="1578820"/>
              </a:xfrm>
              <a:prstGeom prst="rect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75000"/>
                    </a:schemeClr>
                  </a:gs>
                  <a:gs pos="66000">
                    <a:schemeClr val="bg2">
                      <a:lumMod val="20000"/>
                      <a:lumOff val="80000"/>
                    </a:schemeClr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688EC80F-E33E-A675-C5CB-795471D5B4EB}"/>
                  </a:ext>
                </a:extLst>
              </p:cNvPr>
              <p:cNvSpPr/>
              <p:nvPr/>
            </p:nvSpPr>
            <p:spPr bwMode="auto">
              <a:xfrm>
                <a:off x="6538625" y="4513045"/>
                <a:ext cx="300070" cy="152799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75000"/>
                    </a:schemeClr>
                  </a:gs>
                  <a:gs pos="42000">
                    <a:schemeClr val="bg1"/>
                  </a:gs>
                </a:gsLst>
                <a:lin ang="16200000" scaled="0"/>
                <a:tileRect/>
              </a:gradFill>
              <a:ln w="50800" cap="flat" cmpd="sng" algn="ctr">
                <a:solidFill>
                  <a:schemeClr val="bg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pic>
          <p:nvPicPr>
            <p:cNvPr id="109" name="Picture 45">
              <a:extLst>
                <a:ext uri="{FF2B5EF4-FFF2-40B4-BE49-F238E27FC236}">
                  <a16:creationId xmlns:a16="http://schemas.microsoft.com/office/drawing/2014/main" id="{83FCD469-7FEA-7679-8E45-FCE3C720DC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 t="38414" r="1350" b="40710"/>
            <a:stretch>
              <a:fillRect/>
            </a:stretch>
          </p:blipFill>
          <p:spPr bwMode="auto">
            <a:xfrm>
              <a:off x="2466089" y="2158561"/>
              <a:ext cx="1636713" cy="11223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110" name="Picture 46">
              <a:extLst>
                <a:ext uri="{FF2B5EF4-FFF2-40B4-BE49-F238E27FC236}">
                  <a16:creationId xmlns:a16="http://schemas.microsoft.com/office/drawing/2014/main" id="{4AC1CB0D-4171-6DC2-5FB5-7A1492128E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 l="813" t="33955" b="29608"/>
            <a:stretch>
              <a:fillRect/>
            </a:stretch>
          </p:blipFill>
          <p:spPr bwMode="auto">
            <a:xfrm>
              <a:off x="5028313" y="2160149"/>
              <a:ext cx="2470150" cy="11398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11" name="Line 50">
              <a:extLst>
                <a:ext uri="{FF2B5EF4-FFF2-40B4-BE49-F238E27FC236}">
                  <a16:creationId xmlns:a16="http://schemas.microsoft.com/office/drawing/2014/main" id="{243180B0-DE4F-CEB9-3BB3-8FB56265A3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43902" y="2703073"/>
              <a:ext cx="6334125" cy="0"/>
            </a:xfrm>
            <a:prstGeom prst="line">
              <a:avLst/>
            </a:prstGeom>
            <a:noFill/>
            <a:ln w="1908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12" name="Text Box 53">
              <a:extLst>
                <a:ext uri="{FF2B5EF4-FFF2-40B4-BE49-F238E27FC236}">
                  <a16:creationId xmlns:a16="http://schemas.microsoft.com/office/drawing/2014/main" id="{CAB93132-3984-2EEE-ABBC-46C5D8F0DF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0776" y="2242698"/>
              <a:ext cx="317500" cy="2905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8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π</a:t>
              </a:r>
              <a:r>
                <a:rPr kumimoji="0" lang="en-GB" sz="1800" b="0" i="1" u="none" strike="noStrike" kern="1200" cap="none" spc="0" normalizeH="0" baseline="33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+</a:t>
              </a:r>
            </a:p>
          </p:txBody>
        </p:sp>
        <p:sp>
          <p:nvSpPr>
            <p:cNvPr id="113" name="Text Box 54">
              <a:extLst>
                <a:ext uri="{FF2B5EF4-FFF2-40B4-BE49-F238E27FC236}">
                  <a16:creationId xmlns:a16="http://schemas.microsoft.com/office/drawing/2014/main" id="{71ED1E09-EAB1-E42E-81F9-926F756E5C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8388" y="3018985"/>
              <a:ext cx="342900" cy="257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8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l-GR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π</a:t>
              </a:r>
              <a:r>
                <a:rPr kumimoji="0" lang="en-GB" sz="1800" b="0" i="1" u="none" strike="noStrike" kern="1200" cap="none" spc="0" normalizeH="0" baseline="3300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-</a:t>
              </a:r>
            </a:p>
          </p:txBody>
        </p:sp>
        <p:sp>
          <p:nvSpPr>
            <p:cNvPr id="114" name="Right Arrow 55">
              <a:extLst>
                <a:ext uri="{FF2B5EF4-FFF2-40B4-BE49-F238E27FC236}">
                  <a16:creationId xmlns:a16="http://schemas.microsoft.com/office/drawing/2014/main" id="{26B8BB89-70FB-31CB-871B-A13E905A7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1864" y="2609410"/>
              <a:ext cx="771525" cy="173038"/>
            </a:xfrm>
            <a:prstGeom prst="rightArrow">
              <a:avLst>
                <a:gd name="adj1" fmla="val 50000"/>
                <a:gd name="adj2" fmla="val 495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15" name="TextBox 62">
              <a:extLst>
                <a:ext uri="{FF2B5EF4-FFF2-40B4-BE49-F238E27FC236}">
                  <a16:creationId xmlns:a16="http://schemas.microsoft.com/office/drawing/2014/main" id="{6156869D-8C70-FCEA-2705-6DF3FF712E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6151" y="1733110"/>
              <a:ext cx="10414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Target</a:t>
              </a:r>
            </a:p>
          </p:txBody>
        </p:sp>
        <p:sp>
          <p:nvSpPr>
            <p:cNvPr id="116" name="TextBox 63">
              <a:extLst>
                <a:ext uri="{FF2B5EF4-FFF2-40B4-BE49-F238E27FC236}">
                  <a16:creationId xmlns:a16="http://schemas.microsoft.com/office/drawing/2014/main" id="{18BC6AB5-332A-FBA6-2275-3B9D23C49A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914" y="1714061"/>
              <a:ext cx="187007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Focusing Horns</a:t>
              </a:r>
            </a:p>
          </p:txBody>
        </p:sp>
        <p:cxnSp>
          <p:nvCxnSpPr>
            <p:cNvPr id="117" name="Straight Arrow Connector 67">
              <a:extLst>
                <a:ext uri="{FF2B5EF4-FFF2-40B4-BE49-F238E27FC236}">
                  <a16:creationId xmlns:a16="http://schemas.microsoft.com/office/drawing/2014/main" id="{EEA2BAC1-2BDE-3163-C6F4-29236B03C514}"/>
                </a:ext>
              </a:extLst>
            </p:cNvPr>
            <p:cNvCxnSpPr>
              <a:cxnSpLocks noChangeShapeType="1"/>
              <a:stCxn id="115" idx="2"/>
            </p:cNvCxnSpPr>
            <p:nvPr/>
          </p:nvCxnSpPr>
          <p:spPr bwMode="auto">
            <a:xfrm rot="16200000" flipH="1">
              <a:off x="2200976" y="2117286"/>
              <a:ext cx="534988" cy="503237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18" name="Straight Arrow Connector 68">
              <a:extLst>
                <a:ext uri="{FF2B5EF4-FFF2-40B4-BE49-F238E27FC236}">
                  <a16:creationId xmlns:a16="http://schemas.microsoft.com/office/drawing/2014/main" id="{F01CDDFA-BD4F-FE17-6227-C6BA3F84F5DB}"/>
                </a:ext>
              </a:extLst>
            </p:cNvPr>
            <p:cNvCxnSpPr>
              <a:cxnSpLocks noChangeShapeType="1"/>
              <a:stCxn id="116" idx="2"/>
            </p:cNvCxnSpPr>
            <p:nvPr/>
          </p:nvCxnSpPr>
          <p:spPr bwMode="auto">
            <a:xfrm rot="16200000" flipH="1">
              <a:off x="5137852" y="1612461"/>
              <a:ext cx="219075" cy="1158875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19" name="Straight Arrow Connector 71">
              <a:extLst>
                <a:ext uri="{FF2B5EF4-FFF2-40B4-BE49-F238E27FC236}">
                  <a16:creationId xmlns:a16="http://schemas.microsoft.com/office/drawing/2014/main" id="{BF7BE12B-4C50-7079-9770-0F2D07B9B409}"/>
                </a:ext>
              </a:extLst>
            </p:cNvPr>
            <p:cNvCxnSpPr>
              <a:cxnSpLocks noChangeShapeType="1"/>
              <a:stCxn id="116" idx="2"/>
            </p:cNvCxnSpPr>
            <p:nvPr/>
          </p:nvCxnSpPr>
          <p:spPr bwMode="auto">
            <a:xfrm rot="5400000">
              <a:off x="3966276" y="1728348"/>
              <a:ext cx="347663" cy="1055688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20" name="Line 65">
              <a:extLst>
                <a:ext uri="{FF2B5EF4-FFF2-40B4-BE49-F238E27FC236}">
                  <a16:creationId xmlns:a16="http://schemas.microsoft.com/office/drawing/2014/main" id="{BC43DE0B-6CC3-BCDC-9FE4-451D42B18D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82738" y="1937899"/>
              <a:ext cx="0" cy="157321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 type="triangle" w="lg" len="lg"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21" name="TextBox 79">
              <a:extLst>
                <a:ext uri="{FF2B5EF4-FFF2-40B4-BE49-F238E27FC236}">
                  <a16:creationId xmlns:a16="http://schemas.microsoft.com/office/drawing/2014/main" id="{DCB314A9-36D8-0AD8-E1DD-80FA63E7D9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04963" y="2142684"/>
              <a:ext cx="8715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Arial" charset="0"/>
                  <a:cs typeface="Arial" charset="0"/>
                </a:rPr>
                <a:t>2 m</a:t>
              </a:r>
            </a:p>
          </p:txBody>
        </p:sp>
        <p:cxnSp>
          <p:nvCxnSpPr>
            <p:cNvPr id="122" name="Straight Arrow Connector 58">
              <a:extLst>
                <a:ext uri="{FF2B5EF4-FFF2-40B4-BE49-F238E27FC236}">
                  <a16:creationId xmlns:a16="http://schemas.microsoft.com/office/drawing/2014/main" id="{948AA2C2-A464-D0D1-1236-A7FC56EB8794}"/>
                </a:ext>
              </a:extLst>
            </p:cNvPr>
            <p:cNvCxnSpPr>
              <a:cxnSpLocks noChangeShapeType="1"/>
              <a:stCxn id="111" idx="1"/>
            </p:cNvCxnSpPr>
            <p:nvPr/>
          </p:nvCxnSpPr>
          <p:spPr bwMode="auto">
            <a:xfrm rot="16200000" flipH="1">
              <a:off x="9558246" y="2222855"/>
              <a:ext cx="1587" cy="962025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</p:spPr>
        </p:cxnSp>
        <p:cxnSp>
          <p:nvCxnSpPr>
            <p:cNvPr id="123" name="Straight Arrow Connector 66">
              <a:extLst>
                <a:ext uri="{FF2B5EF4-FFF2-40B4-BE49-F238E27FC236}">
                  <a16:creationId xmlns:a16="http://schemas.microsoft.com/office/drawing/2014/main" id="{F67C0182-B7CC-0381-344E-E5C2E325A84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9567770" y="2387954"/>
              <a:ext cx="0" cy="960437"/>
            </a:xfrm>
            <a:prstGeom prst="straightConnector1">
              <a:avLst/>
            </a:prstGeom>
            <a:noFill/>
            <a:ln w="19050">
              <a:solidFill>
                <a:srgbClr val="0432FF"/>
              </a:solidFill>
              <a:prstDash val="sysDash"/>
              <a:round/>
              <a:headEnd/>
              <a:tailEnd type="triangle" w="med" len="med"/>
            </a:ln>
          </p:spPr>
        </p:cxnSp>
        <p:sp>
          <p:nvSpPr>
            <p:cNvPr id="124" name="Text Box 53">
              <a:extLst>
                <a:ext uri="{FF2B5EF4-FFF2-40B4-BE49-F238E27FC236}">
                  <a16:creationId xmlns:a16="http://schemas.microsoft.com/office/drawing/2014/main" id="{05AB14B4-E48D-30EE-95B6-83E210A46B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22576" y="2347474"/>
              <a:ext cx="317500" cy="2889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8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8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ν</a:t>
              </a:r>
              <a:r>
                <a:rPr kumimoji="0" lang="en-GB" sz="1800" b="0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μ</a:t>
              </a:r>
              <a:endParaRPr kumimoji="0" lang="en-GB" sz="18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Bitstream Vera Sans" charset="0"/>
                <a:cs typeface="Bitstream Vera Sans" charset="0"/>
              </a:endParaRPr>
            </a:p>
          </p:txBody>
        </p:sp>
        <p:sp>
          <p:nvSpPr>
            <p:cNvPr id="125" name="Text Box 54">
              <a:extLst>
                <a:ext uri="{FF2B5EF4-FFF2-40B4-BE49-F238E27FC236}">
                  <a16:creationId xmlns:a16="http://schemas.microsoft.com/office/drawing/2014/main" id="{0AF146BE-5978-337C-B8E6-96832E0FE4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49551" y="2868173"/>
              <a:ext cx="342900" cy="257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8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US" sz="18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ν</a:t>
              </a:r>
              <a:r>
                <a:rPr kumimoji="0" lang="en-US" sz="1800" b="0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charset="0"/>
                  <a:ea typeface="Bitstream Vera Sans" charset="0"/>
                  <a:cs typeface="Bitstream Vera Sans" charset="0"/>
                </a:rPr>
                <a:t>μ</a:t>
              </a:r>
              <a:endPara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imes New Roman" charset="0"/>
                <a:ea typeface="Bitstream Vera Sans" charset="0"/>
                <a:cs typeface="Bitstream Vera Sans" charset="0"/>
              </a:endParaRPr>
            </a:p>
          </p:txBody>
        </p:sp>
        <p:cxnSp>
          <p:nvCxnSpPr>
            <p:cNvPr id="126" name="Straight Connector 77">
              <a:extLst>
                <a:ext uri="{FF2B5EF4-FFF2-40B4-BE49-F238E27FC236}">
                  <a16:creationId xmlns:a16="http://schemas.microsoft.com/office/drawing/2014/main" id="{DFC444C9-8CE6-C4C6-C39E-2E8D8EC4F9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9868600" y="2912627"/>
              <a:ext cx="136525" cy="1587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</p:cxnSp>
        <p:sp>
          <p:nvSpPr>
            <p:cNvPr id="127" name="Freeform 43">
              <a:extLst>
                <a:ext uri="{FF2B5EF4-FFF2-40B4-BE49-F238E27FC236}">
                  <a16:creationId xmlns:a16="http://schemas.microsoft.com/office/drawing/2014/main" id="{44FFFE1E-23FE-37F2-3363-B3CFE6643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601" y="2687198"/>
              <a:ext cx="6323012" cy="317500"/>
            </a:xfrm>
            <a:custGeom>
              <a:avLst/>
              <a:gdLst>
                <a:gd name="T0" fmla="*/ 0 w 6322785"/>
                <a:gd name="T1" fmla="*/ 0 h 317501"/>
                <a:gd name="T2" fmla="*/ 1479703 w 6322785"/>
                <a:gd name="T3" fmla="*/ 281195 h 317501"/>
                <a:gd name="T4" fmla="*/ 4965631 w 6322785"/>
                <a:gd name="T5" fmla="*/ 217695 h 317501"/>
                <a:gd name="T6" fmla="*/ 6327325 w 6322785"/>
                <a:gd name="T7" fmla="*/ 181409 h 3175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22785"/>
                <a:gd name="T13" fmla="*/ 0 h 317501"/>
                <a:gd name="T14" fmla="*/ 6322785 w 6322785"/>
                <a:gd name="T15" fmla="*/ 317501 h 3175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22785" h="317501">
                  <a:moveTo>
                    <a:pt x="0" y="0"/>
                  </a:moveTo>
                  <a:cubicBezTo>
                    <a:pt x="325815" y="122464"/>
                    <a:pt x="651631" y="244929"/>
                    <a:pt x="1478643" y="281215"/>
                  </a:cubicBezTo>
                  <a:cubicBezTo>
                    <a:pt x="2305655" y="317501"/>
                    <a:pt x="4962071" y="217715"/>
                    <a:pt x="4962071" y="217715"/>
                  </a:cubicBezTo>
                  <a:lnTo>
                    <a:pt x="6322785" y="181429"/>
                  </a:lnTo>
                </a:path>
              </a:pathLst>
            </a:custGeom>
            <a:noFill/>
            <a:ln w="19050">
              <a:solidFill>
                <a:srgbClr val="0432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28" name="Freeform 55">
              <a:extLst>
                <a:ext uri="{FF2B5EF4-FFF2-40B4-BE49-F238E27FC236}">
                  <a16:creationId xmlns:a16="http://schemas.microsoft.com/office/drawing/2014/main" id="{CD5E001F-C25F-364C-E89D-3CC34F7E5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6127" y="1607698"/>
              <a:ext cx="4598987" cy="1079500"/>
            </a:xfrm>
            <a:custGeom>
              <a:avLst/>
              <a:gdLst>
                <a:gd name="T0" fmla="*/ 0 w 4599214"/>
                <a:gd name="T1" fmla="*/ 1079500 h 1079500"/>
                <a:gd name="T2" fmla="*/ 3072174 w 4599214"/>
                <a:gd name="T3" fmla="*/ 752929 h 1079500"/>
                <a:gd name="T4" fmla="*/ 4594674 w 4599214"/>
                <a:gd name="T5" fmla="*/ 0 h 1079500"/>
                <a:gd name="T6" fmla="*/ 0 60000 65536"/>
                <a:gd name="T7" fmla="*/ 0 60000 65536"/>
                <a:gd name="T8" fmla="*/ 0 60000 65536"/>
                <a:gd name="T9" fmla="*/ 0 w 4599214"/>
                <a:gd name="T10" fmla="*/ 0 h 1079500"/>
                <a:gd name="T11" fmla="*/ 4599214 w 4599214"/>
                <a:gd name="T12" fmla="*/ 1079500 h 10795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99214" h="1079500">
                  <a:moveTo>
                    <a:pt x="0" y="1079500"/>
                  </a:moveTo>
                  <a:cubicBezTo>
                    <a:pt x="1154339" y="1006173"/>
                    <a:pt x="2308678" y="932846"/>
                    <a:pt x="3075214" y="752929"/>
                  </a:cubicBezTo>
                  <a:cubicBezTo>
                    <a:pt x="3841750" y="573012"/>
                    <a:pt x="4345214" y="122464"/>
                    <a:pt x="4599214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29" name="Right Arrow 55">
              <a:extLst>
                <a:ext uri="{FF2B5EF4-FFF2-40B4-BE49-F238E27FC236}">
                  <a16:creationId xmlns:a16="http://schemas.microsoft.com/office/drawing/2014/main" id="{0C190BD9-DBDF-1FEF-A23B-E2E0FC3D7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1864" y="2609410"/>
              <a:ext cx="771525" cy="173038"/>
            </a:xfrm>
            <a:prstGeom prst="rightArrow">
              <a:avLst>
                <a:gd name="adj1" fmla="val 50000"/>
                <a:gd name="adj2" fmla="val 495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sp>
          <p:nvSpPr>
            <p:cNvPr id="130" name="TextBox 56">
              <a:extLst>
                <a:ext uri="{FF2B5EF4-FFF2-40B4-BE49-F238E27FC236}">
                  <a16:creationId xmlns:a16="http://schemas.microsoft.com/office/drawing/2014/main" id="{3E914F02-2BBB-3B15-BA1E-97309C1693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6634" y="2792411"/>
              <a:ext cx="1173508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120 GeV </a:t>
              </a:r>
              <a:r>
                <a:rPr kumimoji="0" lang="en-US" sz="18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p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+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Century Schoolbook"/>
                  <a:cs typeface="Century Schoolbook"/>
                </a:rPr>
                <a:t> from MI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BCAF01-13E6-10A6-43BE-3512C6837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6B2B5">
                    <a:lumMod val="5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P. Vahle, WIN 2025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6B2B5">
                  <a:lumMod val="5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984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PMNS Mixing Matrix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524000" y="894960"/>
            <a:ext cx="533400" cy="370367"/>
          </a:xfrm>
          <a:prstGeom prst="rect">
            <a:avLst/>
          </a:prstGeom>
        </p:spPr>
        <p:txBody>
          <a:bodyPr/>
          <a:lstStyle/>
          <a:p>
            <a:fld id="{CAB75562-5BD6-1642-8B48-C5EBE6D43214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22654" y="3035289"/>
            <a:ext cx="49295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6600"/>
                </a:solidFill>
              </a:rPr>
              <a:t>What we don’t know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948" y="4350212"/>
            <a:ext cx="2888508" cy="25077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3257" y="4508186"/>
            <a:ext cx="2678594" cy="23498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57400" y="2949631"/>
            <a:ext cx="2268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355D7E"/>
                </a:solidFill>
              </a:rPr>
              <a:t>Is it really 45°?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12158" y="2951467"/>
            <a:ext cx="2790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355D7E"/>
                </a:solidFill>
              </a:rPr>
              <a:t>Is there CP violation?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38817" y="4978348"/>
            <a:ext cx="2706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Are there 2 light and 1 heavy?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16665" y="5554128"/>
            <a:ext cx="1990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558BB8"/>
                </a:solidFill>
              </a:rPr>
              <a:t>Or 1 light and 2 heavy?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17471" y="3902980"/>
            <a:ext cx="26005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The Mass Ordering</a:t>
            </a:r>
          </a:p>
          <a:p>
            <a:endParaRPr lang="en-US" dirty="0"/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E32A7B02-9FE1-964D-AC5E-1FB0B094C800}"/>
              </a:ext>
            </a:extLst>
          </p:cNvPr>
          <p:cNvSpPr txBox="1">
            <a:spLocks/>
          </p:cNvSpPr>
          <p:nvPr/>
        </p:nvSpPr>
        <p:spPr>
          <a:xfrm>
            <a:off x="11280245" y="15016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AB75562-5BD6-1642-8B48-C5EBE6D43214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25" name="Content Placeholder 3">
            <a:extLst>
              <a:ext uri="{FF2B5EF4-FFF2-40B4-BE49-F238E27FC236}">
                <a16:creationId xmlns:a16="http://schemas.microsoft.com/office/drawing/2014/main" id="{4774B3BB-17AC-2F45-8E3B-C54C374DED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22231" y="1637589"/>
          <a:ext cx="8429625" cy="1237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448300" imgH="800100" progId="Equation.DSMT4">
                  <p:embed/>
                </p:oleObj>
              </mc:Choice>
              <mc:Fallback>
                <p:oleObj name="Equation" r:id="rId4" imgW="5448300" imgH="800100" progId="Equation.DSMT4">
                  <p:embed/>
                  <p:pic>
                    <p:nvPicPr>
                      <p:cNvPr id="25" name="Content Placeholder 3">
                        <a:extLst>
                          <a:ext uri="{FF2B5EF4-FFF2-40B4-BE49-F238E27FC236}">
                            <a16:creationId xmlns:a16="http://schemas.microsoft.com/office/drawing/2014/main" id="{4774B3BB-17AC-2F45-8E3B-C54C374DED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2231" y="1637589"/>
                        <a:ext cx="8429625" cy="12378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B25F166-BC0B-416C-B4E0-51CF1B8B3A52}"/>
              </a:ext>
            </a:extLst>
          </p:cNvPr>
          <p:cNvSpPr txBox="1"/>
          <p:nvPr/>
        </p:nvSpPr>
        <p:spPr>
          <a:xfrm>
            <a:off x="7339609" y="3866286"/>
            <a:ext cx="44801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Can CP violation in neutrinos help understand the matter-antimatter asymmetry?</a:t>
            </a:r>
          </a:p>
          <a:p>
            <a:pPr algn="ctr"/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How do massive neutrinos fit into the Standard Model?</a:t>
            </a:r>
          </a:p>
          <a:p>
            <a:pPr algn="ctr"/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Does PMNS Mixing tell the whole story?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1E94EB-4A8A-D410-E57D-51544EED2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87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Flux Spectra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40</a:t>
            </a:fld>
            <a:endParaRPr kumimoji="0" lang="en-US" dirty="0">
              <a:solidFill>
                <a:srgbClr val="FFFFFF"/>
              </a:solidFill>
            </a:endParaRPr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866626" y="4381929"/>
            <a:ext cx="6822821" cy="2303377"/>
            <a:chOff x="509399" y="3447944"/>
            <a:chExt cx="8324992" cy="281050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399" y="3454165"/>
              <a:ext cx="4138803" cy="280428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95588" y="3447944"/>
              <a:ext cx="4138803" cy="280428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633342" y="4502007"/>
              <a:ext cx="1627729" cy="1464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1-5 GeV</a:t>
              </a:r>
            </a:p>
            <a:p>
              <a:pPr algn="ctr"/>
              <a:r>
                <a:rPr lang="en-US" dirty="0"/>
                <a:t>6% </a:t>
              </a:r>
              <a:r>
                <a:rPr lang="en-US" dirty="0">
                  <a:latin typeface="Symbol" charset="2"/>
                  <a:cs typeface="Symbol" charset="2"/>
                </a:rPr>
                <a:t>n</a:t>
              </a:r>
              <a:r>
                <a:rPr lang="en-US" baseline="-25000" dirty="0">
                  <a:latin typeface="Symbol" charset="2"/>
                  <a:cs typeface="Symbol" charset="2"/>
                </a:rPr>
                <a:t>m</a:t>
              </a:r>
            </a:p>
            <a:p>
              <a:pPr algn="ctr"/>
              <a:r>
                <a:rPr lang="en-US" dirty="0"/>
                <a:t>93% anti-</a:t>
              </a:r>
              <a:r>
                <a:rPr lang="en-US" dirty="0">
                  <a:latin typeface="Symbol" charset="2"/>
                  <a:cs typeface="Symbol" charset="2"/>
                </a:rPr>
                <a:t>n</a:t>
              </a:r>
              <a:r>
                <a:rPr lang="en-US" baseline="-25000" dirty="0">
                  <a:latin typeface="Symbol" charset="2"/>
                  <a:cs typeface="Symbol" charset="2"/>
                </a:rPr>
                <a:t>m</a:t>
              </a:r>
              <a:endParaRPr lang="en-US" dirty="0"/>
            </a:p>
            <a:p>
              <a:pPr algn="ctr"/>
              <a:r>
                <a:rPr lang="en-US" dirty="0"/>
                <a:t>1% </a:t>
              </a:r>
              <a:r>
                <a:rPr lang="en-US" dirty="0">
                  <a:latin typeface="Symbol" charset="2"/>
                  <a:cs typeface="Symbol" charset="2"/>
                </a:rPr>
                <a:t>n</a:t>
              </a:r>
              <a:r>
                <a:rPr lang="en-US" baseline="-25000" dirty="0">
                  <a:cs typeface="Symbol" charset="2"/>
                </a:rPr>
                <a:t>e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98902" y="4517984"/>
              <a:ext cx="1479077" cy="1464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1-5 GeV</a:t>
              </a:r>
            </a:p>
            <a:p>
              <a:pPr algn="ctr"/>
              <a:r>
                <a:rPr lang="en-US" dirty="0"/>
                <a:t>95% </a:t>
              </a:r>
              <a:r>
                <a:rPr lang="en-US" dirty="0">
                  <a:latin typeface="Symbol" charset="2"/>
                  <a:cs typeface="Symbol" charset="2"/>
                </a:rPr>
                <a:t>n</a:t>
              </a:r>
              <a:r>
                <a:rPr lang="en-US" baseline="-25000" dirty="0">
                  <a:latin typeface="Symbol" charset="2"/>
                  <a:cs typeface="Symbol" charset="2"/>
                </a:rPr>
                <a:t>m</a:t>
              </a:r>
            </a:p>
            <a:p>
              <a:pPr algn="ctr"/>
              <a:r>
                <a:rPr lang="en-US" dirty="0"/>
                <a:t>4% anti-</a:t>
              </a:r>
              <a:r>
                <a:rPr lang="en-US" dirty="0">
                  <a:latin typeface="Symbol" charset="2"/>
                  <a:cs typeface="Symbol" charset="2"/>
                </a:rPr>
                <a:t>n</a:t>
              </a:r>
              <a:r>
                <a:rPr lang="en-US" baseline="-25000" dirty="0">
                  <a:latin typeface="Symbol" charset="2"/>
                  <a:cs typeface="Symbol" charset="2"/>
                </a:rPr>
                <a:t>m</a:t>
              </a:r>
              <a:endParaRPr lang="en-US" dirty="0"/>
            </a:p>
            <a:p>
              <a:pPr algn="ctr"/>
              <a:r>
                <a:rPr lang="en-US" dirty="0"/>
                <a:t>1% </a:t>
              </a:r>
              <a:r>
                <a:rPr lang="en-US" dirty="0">
                  <a:latin typeface="Symbol" charset="2"/>
                  <a:cs typeface="Symbol" charset="2"/>
                </a:rPr>
                <a:t>n</a:t>
              </a:r>
              <a:r>
                <a:rPr lang="en-US" baseline="-25000" dirty="0">
                  <a:cs typeface="Symbol" charset="2"/>
                </a:rPr>
                <a:t>e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42088" y="3798461"/>
              <a:ext cx="1083495" cy="638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Neutrino </a:t>
              </a:r>
            </a:p>
            <a:p>
              <a:r>
                <a:rPr lang="en-US" sz="1400" dirty="0"/>
                <a:t>Mode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80891" y="3798461"/>
              <a:ext cx="1121141" cy="901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Anti-</a:t>
              </a:r>
            </a:p>
            <a:p>
              <a:r>
                <a:rPr lang="en-US" sz="1400" dirty="0">
                  <a:solidFill>
                    <a:srgbClr val="FF0000"/>
                  </a:solidFill>
                </a:rPr>
                <a:t>neutrino </a:t>
              </a:r>
            </a:p>
            <a:p>
              <a:r>
                <a:rPr lang="en-US" sz="1400" dirty="0">
                  <a:solidFill>
                    <a:srgbClr val="FF0000"/>
                  </a:solidFill>
                </a:rPr>
                <a:t>Mode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1A182E8-03F6-AE46-B208-5619BD97F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626" y="1321308"/>
            <a:ext cx="3031236" cy="284378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29672BF-2453-9C44-958F-77F240B0EA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8619" y="1402625"/>
            <a:ext cx="3086100" cy="2834640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BF79B0E-CF9B-154F-BF3D-784E7FF9DA4D}"/>
              </a:ext>
            </a:extLst>
          </p:cNvPr>
          <p:cNvSpPr txBox="1">
            <a:spLocks/>
          </p:cNvSpPr>
          <p:nvPr/>
        </p:nvSpPr>
        <p:spPr>
          <a:xfrm>
            <a:off x="7368545" y="3079129"/>
            <a:ext cx="4839657" cy="154193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External Hadron Production data constrains flux uncertainty to ~10%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Wrong sign flux less than 10% in both neutrino and antineutrino beams</a:t>
            </a:r>
          </a:p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Small electron neutrino contamination</a:t>
            </a:r>
          </a:p>
          <a:p>
            <a:pPr marL="0" indent="0">
              <a:buFont typeface="Wingdings 3" charset="2"/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4ECD7D-AE16-5F4F-BE60-8E61AA7C930D}"/>
              </a:ext>
            </a:extLst>
          </p:cNvPr>
          <p:cNvSpPr/>
          <p:nvPr/>
        </p:nvSpPr>
        <p:spPr>
          <a:xfrm>
            <a:off x="5532074" y="148302"/>
            <a:ext cx="2640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P. Dunne, Neutrino 2020</a:t>
            </a:r>
          </a:p>
          <a:p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L.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</a:rPr>
              <a:t>Berns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</a:rPr>
              <a:t>Moriond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EW 2021</a:t>
            </a:r>
            <a:endParaRPr lang="en-US" sz="16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D9B04C-CF9B-803A-C651-475ACF0B3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869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detector technique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41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3E0D6A-2D67-1A43-8730-DCCA7EBBCD44}"/>
              </a:ext>
            </a:extLst>
          </p:cNvPr>
          <p:cNvSpPr/>
          <p:nvPr/>
        </p:nvSpPr>
        <p:spPr>
          <a:xfrm>
            <a:off x="7368540" y="6158761"/>
            <a:ext cx="1049853" cy="698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39DD54-F60F-7246-D769-71C2679E19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50"/>
          <a:stretch/>
        </p:blipFill>
        <p:spPr>
          <a:xfrm>
            <a:off x="908662" y="2318156"/>
            <a:ext cx="5187338" cy="3385654"/>
          </a:xfrm>
          <a:prstGeom prst="rect">
            <a:avLst/>
          </a:prstGeom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10A7A823-4D72-A2F4-9E83-CAAB5C910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554" y="1102711"/>
            <a:ext cx="8596668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Near detectors used to predict far expectations and control systematics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9D4328B-8FAB-DAD3-0E8F-855EE4E6D24D}"/>
              </a:ext>
            </a:extLst>
          </p:cNvPr>
          <p:cNvGrpSpPr/>
          <p:nvPr/>
        </p:nvGrpSpPr>
        <p:grpSpPr>
          <a:xfrm>
            <a:off x="6577124" y="2318156"/>
            <a:ext cx="4759220" cy="3345456"/>
            <a:chOff x="5600249" y="915030"/>
            <a:chExt cx="4280483" cy="313253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D64EE7A-27AB-FF8B-AEDE-CE145AA42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00249" y="915030"/>
              <a:ext cx="4280483" cy="313253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CC432A2-F48A-401C-7198-2E802C052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22966" y="957885"/>
              <a:ext cx="1426151" cy="245119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262CD69-9348-3FEA-BDA1-3EEAD0E11CED}"/>
              </a:ext>
            </a:extLst>
          </p:cNvPr>
          <p:cNvSpPr txBox="1"/>
          <p:nvPr/>
        </p:nvSpPr>
        <p:spPr>
          <a:xfrm>
            <a:off x="1837197" y="2616832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T2K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229228-0977-1A87-60B9-56D58B52FED9}"/>
              </a:ext>
            </a:extLst>
          </p:cNvPr>
          <p:cNvSpPr txBox="1"/>
          <p:nvPr/>
        </p:nvSpPr>
        <p:spPr>
          <a:xfrm>
            <a:off x="1251678" y="5766464"/>
            <a:ext cx="45911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T2K: Systematic uncertainty on number of expected 1-ring e-like FD events drops from 13% to 5%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AB5676-E5F9-7BE2-A9DE-62DBA43BC6A3}"/>
              </a:ext>
            </a:extLst>
          </p:cNvPr>
          <p:cNvSpPr txBox="1"/>
          <p:nvPr/>
        </p:nvSpPr>
        <p:spPr>
          <a:xfrm>
            <a:off x="7055127" y="5782396"/>
            <a:ext cx="42812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/>
              <a:t>NOvA</a:t>
            </a:r>
            <a:r>
              <a:rPr lang="en-US" sz="2000" dirty="0"/>
              <a:t>: Systematic uncertainty on predicted number of FD electron neutrino events drops from 15% to 4%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C30E4-1B6F-EEB2-282A-E6DBAE9747BD}"/>
              </a:ext>
            </a:extLst>
          </p:cNvPr>
          <p:cNvSpPr txBox="1"/>
          <p:nvPr/>
        </p:nvSpPr>
        <p:spPr>
          <a:xfrm>
            <a:off x="9175052" y="67539"/>
            <a:ext cx="2444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Vallari, JETS, Feb. 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C7255B-7827-A7F1-C69E-584162885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0596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F3A28-FCB1-4743-8A44-B21160F5E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MINOS/MINOS+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E3DEC4-85E8-0048-9288-FD78A1C53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lang="en-US" smtClean="0"/>
              <a:pPr/>
              <a:t>42</a:t>
            </a:fld>
            <a:endParaRPr lang="en-US" sz="1400" dirty="0"/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0B35AD86-47DA-7E4D-8447-B23D360349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56" y="1726341"/>
            <a:ext cx="4522305" cy="48522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67D9D4-56D2-5B41-A1F9-FE334A12A00B}"/>
              </a:ext>
            </a:extLst>
          </p:cNvPr>
          <p:cNvSpPr txBox="1"/>
          <p:nvPr/>
        </p:nvSpPr>
        <p:spPr>
          <a:xfrm>
            <a:off x="6721817" y="3829304"/>
            <a:ext cx="2780906" cy="646331"/>
          </a:xfrm>
          <a:prstGeom prst="rect">
            <a:avLst/>
          </a:prstGeom>
          <a:solidFill>
            <a:schemeClr val="bg1"/>
          </a:solidFill>
        </p:spPr>
        <p:txBody>
          <a:bodyPr wrap="square" numCol="1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MINOS+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PRL 125, 131802 (2020)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E17E72-FC26-7982-C122-919C4CA22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4924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1958B4-06F7-1C87-91A2-FECF23325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1372B-2529-996B-2136-C90F37CBD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008" y="186463"/>
            <a:ext cx="11384419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NOvA+T2K Disappearance Data samples: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8ED7B-ED29-2EDE-AE7A-370EEAD8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32C-75F7-344D-9A98-93332D3E692A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5DA975-B05B-9716-BF4F-9B5D9CBA2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218" y="1349213"/>
            <a:ext cx="3789966" cy="26061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28874C-DDF3-E39B-A0F7-E0B792876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7719" y="4074218"/>
            <a:ext cx="3789966" cy="25973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60D611-E9A7-9928-7570-93ED9CED49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1261" y="4014792"/>
            <a:ext cx="3785616" cy="25973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43D7C0-2821-0D20-9674-CE9CBC66A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1261" y="1325823"/>
            <a:ext cx="3785616" cy="259429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9C6F38-FDE9-8FE8-7536-C2B5160E5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2913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D3424-E8ED-711C-84E3-FB36C45AD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T2K Results—</a:t>
            </a:r>
            <a:br>
              <a:rPr lang="en-US" dirty="0"/>
            </a:br>
            <a:r>
              <a:rPr lang="en-US" dirty="0"/>
              <a:t>23 sector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8F5265-F9D2-9535-1218-4D303AA1A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44</a:t>
            </a:fld>
            <a:endParaRPr lang="en-US" dirty="0"/>
          </a:p>
        </p:txBody>
      </p:sp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80051A7E-DE79-83BA-7F6D-475D1DF08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126" y="0"/>
            <a:ext cx="4914900" cy="6781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65317A-607C-2135-DBDF-442C8A649F2C}"/>
              </a:ext>
            </a:extLst>
          </p:cNvPr>
          <p:cNvSpPr txBox="1"/>
          <p:nvPr/>
        </p:nvSpPr>
        <p:spPr>
          <a:xfrm>
            <a:off x="1232664" y="2395002"/>
            <a:ext cx="51646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T2K prefers normal ordering and upper octant, at low significance</a:t>
            </a:r>
          </a:p>
          <a:p>
            <a:endParaRPr lang="en-US" dirty="0"/>
          </a:p>
          <a:p>
            <a:r>
              <a:rPr lang="en-US" dirty="0"/>
              <a:t>Bayes Factor NO/IO = 3.3</a:t>
            </a:r>
          </a:p>
          <a:p>
            <a:r>
              <a:rPr lang="en-US" dirty="0"/>
              <a:t>Bayes Factor UO/LO = 2.6</a:t>
            </a:r>
          </a:p>
        </p:txBody>
      </p:sp>
      <p:pic>
        <p:nvPicPr>
          <p:cNvPr id="9" name="Picture 8" descr="A white paper with black text and numbers&#10;&#10;AI-generated content may be incorrect.">
            <a:extLst>
              <a:ext uri="{FF2B5EF4-FFF2-40B4-BE49-F238E27FC236}">
                <a16:creationId xmlns:a16="http://schemas.microsoft.com/office/drawing/2014/main" id="{9C9D94B9-82D1-95CF-5BE0-6570C22D7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88" y="4392815"/>
            <a:ext cx="5791200" cy="2082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A8D9BF-603B-7005-C40C-65FC3EAD4A0C}"/>
              </a:ext>
            </a:extLst>
          </p:cNvPr>
          <p:cNvSpPr txBox="1"/>
          <p:nvPr/>
        </p:nvSpPr>
        <p:spPr>
          <a:xfrm>
            <a:off x="4252198" y="27341"/>
            <a:ext cx="2593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 Giganti, Neutrino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609877-4644-6587-F0D9-6C4C5BBD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2845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18D1BD-5E88-2DDB-5096-2C5CACA07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B3E1-D31B-8D5C-E449-CE990838C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026" y="211728"/>
            <a:ext cx="9217417" cy="1325563"/>
          </a:xfrm>
        </p:spPr>
        <p:txBody>
          <a:bodyPr/>
          <a:lstStyle/>
          <a:p>
            <a:r>
              <a:rPr lang="en-US" dirty="0"/>
              <a:t>Mixing angles: θ</a:t>
            </a:r>
            <a:r>
              <a:rPr lang="en-US" baseline="-25000" dirty="0"/>
              <a:t>23</a:t>
            </a:r>
            <a:r>
              <a:rPr lang="en-US" dirty="0"/>
              <a:t> &amp; θ</a:t>
            </a:r>
            <a:r>
              <a:rPr lang="en-US" baseline="-25000" dirty="0"/>
              <a:t>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8C47E-C245-2499-24B6-9FD0BC504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32C-75F7-344D-9A98-93332D3E692A}" type="slidenum">
              <a:rPr lang="en-US" smtClean="0"/>
              <a:pPr/>
              <a:t>45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0B88DCE8-AAFC-2963-CA94-A77E12D3120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4026" y="1422992"/>
                <a:ext cx="5583191" cy="4700740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/>
                  <a:t>Without any external constraint from reactor experiments, long-baseline measurements have a degeneracy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sin</m:t>
                        </m:r>
                      </m:e>
                      <m:sup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2 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sin</m:t>
                        </m:r>
                      </m:e>
                      <m:sup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2 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parameters.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2400" dirty="0"/>
              </a:p>
              <a:p>
                <a:pPr>
                  <a:lnSpc>
                    <a:spcPct val="150000"/>
                  </a:lnSpc>
                </a:pPr>
                <a:r>
                  <a:rPr lang="en-US" sz="2400" dirty="0"/>
                  <a:t>Using the average constraint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sin</m:t>
                        </m:r>
                      </m:e>
                      <m:sup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2 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0.085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±0.0027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[PDG 2020], restricts us to a narrow posterior in </a:t>
                </a:r>
                <a:r>
                  <a:rPr lang="en-US" sz="2400" dirty="0">
                    <a:latin typeface="Symbol" pitchFamily="2" charset="2"/>
                  </a:rPr>
                  <a:t>q</a:t>
                </a:r>
                <a:r>
                  <a:rPr lang="en-US" sz="2400" baseline="-25000" dirty="0"/>
                  <a:t>13</a:t>
                </a:r>
                <a:r>
                  <a:rPr lang="en-US" sz="2400" dirty="0"/>
                  <a:t> and lifts this degeneracy.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0B88DCE8-AAFC-2963-CA94-A77E12D312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4026" y="1422992"/>
                <a:ext cx="5583191" cy="4700740"/>
              </a:xfrm>
              <a:blipFill>
                <a:blip r:embed="rId2"/>
                <a:stretch>
                  <a:fillRect l="-1134" r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of a graph showing a blue oval&#10;&#10;AI-generated content may be incorrect.">
            <a:extLst>
              <a:ext uri="{FF2B5EF4-FFF2-40B4-BE49-F238E27FC236}">
                <a16:creationId xmlns:a16="http://schemas.microsoft.com/office/drawing/2014/main" id="{5FCC7BE0-832E-F160-230B-ABD8E93F7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209" y="912584"/>
            <a:ext cx="4223224" cy="2860778"/>
          </a:xfrm>
          <a:prstGeom prst="rect">
            <a:avLst/>
          </a:prstGeom>
        </p:spPr>
      </p:pic>
      <p:pic>
        <p:nvPicPr>
          <p:cNvPr id="18" name="Picture 17" descr="A diagram of a graph&#10;&#10;AI-generated content may be incorrect.">
            <a:extLst>
              <a:ext uri="{FF2B5EF4-FFF2-40B4-BE49-F238E27FC236}">
                <a16:creationId xmlns:a16="http://schemas.microsoft.com/office/drawing/2014/main" id="{E6143530-E7BD-C84E-AD63-938E05BB7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4280" y="3773363"/>
            <a:ext cx="4241134" cy="2872910"/>
          </a:xfrm>
          <a:prstGeom prst="rect">
            <a:avLst/>
          </a:prstGeom>
        </p:spPr>
      </p:pic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25165554-BBB0-7620-D082-798D4CCDB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66317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5A660-E204-A11C-013A-1523D859A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537" y="1331473"/>
            <a:ext cx="6211516" cy="43046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Modest </a:t>
            </a:r>
            <a:r>
              <a:rPr lang="en-US" sz="2400" dirty="0">
                <a:solidFill>
                  <a:srgbClr val="CB3708"/>
                </a:solidFill>
              </a:rPr>
              <a:t>preference for lower octant </a:t>
            </a:r>
            <a:r>
              <a:rPr lang="en-US" sz="2400" dirty="0"/>
              <a:t>from the joint-analysis.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This preference </a:t>
            </a:r>
            <a:r>
              <a:rPr lang="en-US" sz="2400" dirty="0">
                <a:solidFill>
                  <a:srgbClr val="008F00"/>
                </a:solidFill>
              </a:rPr>
              <a:t>shifts to a small preference for the upper octant </a:t>
            </a:r>
            <a:r>
              <a:rPr lang="en-US" sz="2400" dirty="0"/>
              <a:t>when the reactor constraint on </a:t>
            </a:r>
            <a:r>
              <a:rPr lang="en-US" sz="2400" dirty="0">
                <a:latin typeface="Symbol" pitchFamily="2" charset="2"/>
              </a:rPr>
              <a:t>q</a:t>
            </a:r>
            <a:r>
              <a:rPr lang="en-US" sz="2400" baseline="-25000" dirty="0"/>
              <a:t>13</a:t>
            </a:r>
            <a:r>
              <a:rPr lang="en-US" sz="2400" dirty="0"/>
              <a:t> is applied.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5F1084-97CF-23A8-B155-7D438E56E2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052" y="608170"/>
            <a:ext cx="4558247" cy="30638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7655CD-0EF3-110F-FF0E-C5DBC5F3C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3944" y="3672004"/>
            <a:ext cx="4437261" cy="298650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B6B5A8C-6681-2E3F-745F-32EE1C20D407}"/>
              </a:ext>
            </a:extLst>
          </p:cNvPr>
          <p:cNvSpPr txBox="1">
            <a:spLocks/>
          </p:cNvSpPr>
          <p:nvPr/>
        </p:nvSpPr>
        <p:spPr>
          <a:xfrm>
            <a:off x="982321" y="27938"/>
            <a:ext cx="92174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4C97"/>
                </a:solidFill>
                <a:latin typeface="Arimo for Powerline" panose="020B0604020202020204" pitchFamily="34" charset="0"/>
                <a:ea typeface="+mj-ea"/>
                <a:cs typeface="Arimo for Powerline" panose="020B0604020202020204" pitchFamily="34" charset="0"/>
              </a:defRPr>
            </a:lvl1pPr>
          </a:lstStyle>
          <a:p>
            <a:r>
              <a:rPr lang="en-US" dirty="0"/>
              <a:t>Mixing angles: θ</a:t>
            </a:r>
            <a:r>
              <a:rPr lang="en-US" baseline="-25000" dirty="0"/>
              <a:t>23</a:t>
            </a:r>
            <a:r>
              <a:rPr lang="en-US" dirty="0"/>
              <a:t> &amp; θ</a:t>
            </a:r>
            <a:r>
              <a:rPr lang="en-US" baseline="-25000" dirty="0"/>
              <a:t>13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75DB5D7-EE1E-C242-F2CF-434D43BD7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032C-75F7-344D-9A98-93332D3E692A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0F7D92-C748-E3B9-256E-2BC68FFF6F45}"/>
              </a:ext>
            </a:extLst>
          </p:cNvPr>
          <p:cNvSpPr/>
          <p:nvPr/>
        </p:nvSpPr>
        <p:spPr>
          <a:xfrm>
            <a:off x="7908966" y="87244"/>
            <a:ext cx="878774" cy="221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A6D1BF-3A1C-A657-7E9B-A60E227498B2}"/>
              </a:ext>
            </a:extLst>
          </p:cNvPr>
          <p:cNvSpPr/>
          <p:nvPr/>
        </p:nvSpPr>
        <p:spPr>
          <a:xfrm>
            <a:off x="8049490" y="3149120"/>
            <a:ext cx="878774" cy="221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A049304-94F3-AD94-3EB1-AF62D8035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372948"/>
              </p:ext>
            </p:extLst>
          </p:nvPr>
        </p:nvGraphicFramePr>
        <p:xfrm>
          <a:off x="982321" y="4355926"/>
          <a:ext cx="5869740" cy="12801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36025">
                  <a:extLst>
                    <a:ext uri="{9D8B030D-6E8A-4147-A177-3AD203B41FA5}">
                      <a16:colId xmlns:a16="http://schemas.microsoft.com/office/drawing/2014/main" val="3371112888"/>
                    </a:ext>
                  </a:extLst>
                </a:gridCol>
                <a:gridCol w="2526008">
                  <a:extLst>
                    <a:ext uri="{9D8B030D-6E8A-4147-A177-3AD203B41FA5}">
                      <a16:colId xmlns:a16="http://schemas.microsoft.com/office/drawing/2014/main" val="3071066125"/>
                    </a:ext>
                  </a:extLst>
                </a:gridCol>
                <a:gridCol w="2307707">
                  <a:extLst>
                    <a:ext uri="{9D8B030D-6E8A-4147-A177-3AD203B41FA5}">
                      <a16:colId xmlns:a16="http://schemas.microsoft.com/office/drawing/2014/main" val="1367316399"/>
                    </a:ext>
                  </a:extLst>
                </a:gridCol>
              </a:tblGrid>
              <a:tr h="386127"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News Gothic MT" panose="020B0503020103020203" pitchFamily="34" charset="0"/>
                        <a:cs typeface="Arimo for Powerline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News Gothic MT" panose="020B0503020103020203" pitchFamily="34" charset="0"/>
                        </a:rPr>
                        <a:t>NOvA - T2K w/o reactor</a:t>
                      </a:r>
                      <a:endParaRPr lang="en-US" sz="1600">
                        <a:latin typeface="News Gothic MT" panose="020B0503020103020203" pitchFamily="34" charset="0"/>
                        <a:cs typeface="Arimo for Powerline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News Gothic MT" panose="020B0503020103020203" pitchFamily="34" charset="0"/>
                        </a:rPr>
                        <a:t>NOvA – T2K – w/ reactor</a:t>
                      </a:r>
                      <a:endParaRPr lang="en-US" sz="1600">
                        <a:latin typeface="News Gothic MT" panose="020B0503020103020203" pitchFamily="34" charset="0"/>
                        <a:cs typeface="Arimo for Powerline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768169"/>
                  </a:ext>
                </a:extLst>
              </a:tr>
              <a:tr h="2191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News Gothic MT" panose="020B0503020103020203" pitchFamily="34" charset="0"/>
                        </a:rPr>
                        <a:t>Bayes factor</a:t>
                      </a:r>
                      <a:endParaRPr lang="en-US" sz="1600">
                        <a:latin typeface="News Gothic MT" panose="020B0503020103020203" pitchFamily="34" charset="0"/>
                        <a:cs typeface="Arimo for Powerline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solidFill>
                            <a:srgbClr val="CB3708"/>
                          </a:solidFill>
                          <a:latin typeface="News Gothic MT" panose="020B0503020103020203" pitchFamily="34" charset="0"/>
                          <a:cs typeface="Arimo for Powerline" panose="020B0604020202020204" pitchFamily="34" charset="0"/>
                        </a:rPr>
                        <a:t>1.17</a:t>
                      </a:r>
                    </a:p>
                    <a:p>
                      <a:pPr algn="ctr"/>
                      <a:r>
                        <a:rPr lang="en-US" sz="1200" b="1">
                          <a:solidFill>
                            <a:srgbClr val="CB3708"/>
                          </a:solidFill>
                          <a:latin typeface="News Gothic MT" panose="020B0503020103020203" pitchFamily="34" charset="0"/>
                          <a:cs typeface="Arimo for Powerline" panose="020B0604020202020204" pitchFamily="34" charset="0"/>
                        </a:rPr>
                        <a:t> Lower Octant/Upper Octant</a:t>
                      </a:r>
                    </a:p>
                    <a:p>
                      <a:pPr algn="ctr"/>
                      <a:r>
                        <a:rPr lang="en-US" sz="1200" b="1">
                          <a:solidFill>
                            <a:srgbClr val="CB3708"/>
                          </a:solidFill>
                          <a:latin typeface="News Gothic MT" panose="020B0503020103020203" pitchFamily="34" charset="0"/>
                          <a:cs typeface="Arimo for Powerline" panose="020B0604020202020204" pitchFamily="34" charset="0"/>
                        </a:rPr>
                        <a:t>~54% : ~46% posterior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8F00"/>
                          </a:solidFill>
                          <a:latin typeface="News Gothic MT" panose="020B0503020103020203" pitchFamily="34" charset="0"/>
                          <a:cs typeface="Arimo for Powerline" panose="020B0604020202020204" pitchFamily="34" charset="0"/>
                        </a:rPr>
                        <a:t>3.59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rgbClr val="008F00"/>
                          </a:solidFill>
                          <a:latin typeface="News Gothic MT" panose="020B0503020103020203" pitchFamily="34" charset="0"/>
                          <a:cs typeface="Arimo for Powerline" panose="020B0604020202020204" pitchFamily="34" charset="0"/>
                        </a:rPr>
                        <a:t>Upper Octant/Lower Octant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8F00"/>
                          </a:solidFill>
                          <a:latin typeface="News Gothic MT" panose="020B0503020103020203" pitchFamily="34" charset="0"/>
                          <a:cs typeface="Arimo for Powerline" panose="020B0604020202020204" pitchFamily="34" charset="0"/>
                        </a:rPr>
                        <a:t>~78% : 22% posterior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908120"/>
                  </a:ext>
                </a:extLst>
              </a:tr>
            </a:tbl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9EDA53F-FB16-95B7-F029-55A6204C6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1763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52EF9-72A6-1F4A-0311-3144D1A077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64C90-14EA-6336-1790-C01117490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Three Generations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52C08C-DE35-2611-0548-0C3D59D61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47</a:t>
            </a:fld>
            <a:endParaRPr lang="en-US" dirty="0"/>
          </a:p>
        </p:txBody>
      </p:sp>
      <p:pic>
        <p:nvPicPr>
          <p:cNvPr id="5" name="Picture 4" descr="A group of people wearing hard hats&#10;&#10;AI-generated content may be incorrect.">
            <a:extLst>
              <a:ext uri="{FF2B5EF4-FFF2-40B4-BE49-F238E27FC236}">
                <a16:creationId xmlns:a16="http://schemas.microsoft.com/office/drawing/2014/main" id="{58C87C23-04B4-E5EB-6D58-E9A901BCC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610" y="1558157"/>
            <a:ext cx="3476262" cy="1959772"/>
          </a:xfrm>
          <a:prstGeom prst="rect">
            <a:avLst/>
          </a:prstGeom>
        </p:spPr>
      </p:pic>
      <p:pic>
        <p:nvPicPr>
          <p:cNvPr id="6" name="Picture 5" descr="A person and person standing on a dirt road with shovels&#10;&#10;AI-generated content may be incorrect.">
            <a:extLst>
              <a:ext uri="{FF2B5EF4-FFF2-40B4-BE49-F238E27FC236}">
                <a16:creationId xmlns:a16="http://schemas.microsoft.com/office/drawing/2014/main" id="{E3480E51-E723-8DB0-D521-CB32A28FD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011" y="4257566"/>
            <a:ext cx="4573978" cy="2600434"/>
          </a:xfrm>
          <a:prstGeom prst="rect">
            <a:avLst/>
          </a:prstGeom>
        </p:spPr>
      </p:pic>
      <p:pic>
        <p:nvPicPr>
          <p:cNvPr id="7" name="Picture 6" descr="A group of people digging in a tunnel&#10;&#10;AI-generated content may be incorrect.">
            <a:extLst>
              <a:ext uri="{FF2B5EF4-FFF2-40B4-BE49-F238E27FC236}">
                <a16:creationId xmlns:a16="http://schemas.microsoft.com/office/drawing/2014/main" id="{7A446BE0-36B1-8AE8-5EB3-1068E9E81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0926" y="1128451"/>
            <a:ext cx="4356100" cy="2451100"/>
          </a:xfrm>
          <a:prstGeom prst="rect">
            <a:avLst/>
          </a:prstGeom>
        </p:spPr>
      </p:pic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83C173FC-C1DA-AC56-B71D-B6E9DD57261E}"/>
              </a:ext>
            </a:extLst>
          </p:cNvPr>
          <p:cNvGraphicFramePr/>
          <p:nvPr/>
        </p:nvGraphicFramePr>
        <p:xfrm>
          <a:off x="1709473" y="1439333"/>
          <a:ext cx="933683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7322BFB-8F05-3EE5-52EB-6FB13585CFC6}"/>
              </a:ext>
            </a:extLst>
          </p:cNvPr>
          <p:cNvSpPr txBox="1"/>
          <p:nvPr/>
        </p:nvSpPr>
        <p:spPr>
          <a:xfrm>
            <a:off x="1251678" y="1254667"/>
            <a:ext cx="3033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MINOS Groundbreaking, 1999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30BB96-9480-BF3C-9B05-F1EBF8B4B35F}"/>
              </a:ext>
            </a:extLst>
          </p:cNvPr>
          <p:cNvSpPr txBox="1"/>
          <p:nvPr/>
        </p:nvSpPr>
        <p:spPr>
          <a:xfrm>
            <a:off x="8105700" y="793002"/>
            <a:ext cx="2834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Dune Groundbreaking, 2017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439CB7-84BC-C072-E580-FD3A0CD2E4FF}"/>
              </a:ext>
            </a:extLst>
          </p:cNvPr>
          <p:cNvSpPr txBox="1"/>
          <p:nvPr/>
        </p:nvSpPr>
        <p:spPr>
          <a:xfrm>
            <a:off x="8382989" y="6290949"/>
            <a:ext cx="2945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NOvA</a:t>
            </a:r>
            <a:r>
              <a:rPr lang="en-US" dirty="0"/>
              <a:t> Groundbreaking, 2009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A41085-C475-402C-F4B2-A0FA073F3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00877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A5143-DE5D-1542-9A6C-28A628EB8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0CE70-B0CA-11FB-F56C-B006AB0B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Basics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33C9C4-8FA8-1167-F7EA-00EA42A70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48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F11AF3-8DF7-0138-B924-C451E870D6FA}"/>
              </a:ext>
            </a:extLst>
          </p:cNvPr>
          <p:cNvSpPr txBox="1"/>
          <p:nvPr/>
        </p:nvSpPr>
        <p:spPr>
          <a:xfrm>
            <a:off x="6137329" y="5245032"/>
            <a:ext cx="5292671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1800" dirty="0"/>
          </a:p>
          <a:p>
            <a:pPr algn="ctr"/>
            <a:r>
              <a:rPr lang="en-US" sz="2000" dirty="0"/>
              <a:t>T2K’s L/E optimizes CP violation differences:  ±30% T2K compared to ±22% </a:t>
            </a:r>
            <a:r>
              <a:rPr lang="en-US" sz="2000" dirty="0" err="1"/>
              <a:t>NOvA</a:t>
            </a:r>
            <a:r>
              <a:rPr lang="en-US" sz="2000" dirty="0"/>
              <a:t> </a:t>
            </a:r>
            <a:r>
              <a:rPr lang="en-US" dirty="0"/>
              <a:t>(</a:t>
            </a:r>
            <a:r>
              <a:rPr lang="en-US" sz="1600" dirty="0" err="1"/>
              <a:t>NOvA</a:t>
            </a:r>
            <a:r>
              <a:rPr lang="en-US" sz="1600" dirty="0"/>
              <a:t> runs a bit above oscillation max to optimize MO determination)</a:t>
            </a:r>
            <a:endParaRPr lang="en-US" sz="1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18D7C7-AD6E-CAAD-C881-3220B8AE3D06}"/>
              </a:ext>
            </a:extLst>
          </p:cNvPr>
          <p:cNvSpPr txBox="1"/>
          <p:nvPr/>
        </p:nvSpPr>
        <p:spPr>
          <a:xfrm>
            <a:off x="993102" y="5506641"/>
            <a:ext cx="4887296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 err="1"/>
              <a:t>NOvA’s</a:t>
            </a:r>
            <a:r>
              <a:rPr lang="en-US" sz="2000" dirty="0"/>
              <a:t> longer baseline means mass ordering makes a big difference: </a:t>
            </a:r>
            <a:r>
              <a:rPr lang="en-US" sz="1800" dirty="0"/>
              <a:t>±</a:t>
            </a:r>
            <a:r>
              <a:rPr lang="en-US" dirty="0"/>
              <a:t>2</a:t>
            </a:r>
            <a:r>
              <a:rPr lang="en-US" sz="1800" dirty="0"/>
              <a:t>0% </a:t>
            </a:r>
            <a:r>
              <a:rPr lang="en-US" dirty="0" err="1"/>
              <a:t>NOvA</a:t>
            </a:r>
            <a:r>
              <a:rPr lang="en-US" sz="1800" dirty="0"/>
              <a:t> compared to ±10% T2K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1106CB-FB33-5060-E40C-DDCE180B9528}"/>
              </a:ext>
            </a:extLst>
          </p:cNvPr>
          <p:cNvSpPr txBox="1"/>
          <p:nvPr/>
        </p:nvSpPr>
        <p:spPr>
          <a:xfrm>
            <a:off x="9175052" y="67539"/>
            <a:ext cx="2444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Vallari, JETS, Feb. 2024</a:t>
            </a:r>
          </a:p>
        </p:txBody>
      </p:sp>
      <p:pic>
        <p:nvPicPr>
          <p:cNvPr id="11" name="Picture 10" descr="A screen shot of a graph&#10;&#10;AI-generated content may be incorrect.">
            <a:extLst>
              <a:ext uri="{FF2B5EF4-FFF2-40B4-BE49-F238E27FC236}">
                <a16:creationId xmlns:a16="http://schemas.microsoft.com/office/drawing/2014/main" id="{4E30DC95-B4C8-7C29-D5F9-5AC340F37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918" y="1304061"/>
            <a:ext cx="3985883" cy="4133509"/>
          </a:xfrm>
          <a:prstGeom prst="rect">
            <a:avLst/>
          </a:prstGeom>
        </p:spPr>
      </p:pic>
      <p:pic>
        <p:nvPicPr>
          <p:cNvPr id="14" name="Picture 13" descr="A screen shot of a graph&#10;&#10;AI-generated content may be incorrect.">
            <a:extLst>
              <a:ext uri="{FF2B5EF4-FFF2-40B4-BE49-F238E27FC236}">
                <a16:creationId xmlns:a16="http://schemas.microsoft.com/office/drawing/2014/main" id="{03D4582C-8279-AA65-A502-6730F3A26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526" y="1290413"/>
            <a:ext cx="3985883" cy="4133509"/>
          </a:xfrm>
          <a:prstGeom prst="rect">
            <a:avLst/>
          </a:prstGeom>
        </p:spPr>
      </p:pic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22470F74-851E-58E2-5A11-567CA80B8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0866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6C68A6-BF02-D52A-63F4-792D9DB0A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4302BB-1307-92C6-47F3-2ABF4242E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8" name="Picture 7" descr="A graph of a graph of a reaction&#10;&#10;AI-generated content may be incorrect.">
            <a:extLst>
              <a:ext uri="{FF2B5EF4-FFF2-40B4-BE49-F238E27FC236}">
                <a16:creationId xmlns:a16="http://schemas.microsoft.com/office/drawing/2014/main" id="{070F8F2E-1941-6B21-5F45-AEC76398B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029" y="0"/>
            <a:ext cx="6940272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CFA6CE-1632-4893-CB1D-2142E95F33C5}"/>
              </a:ext>
            </a:extLst>
          </p:cNvPr>
          <p:cNvSpPr txBox="1"/>
          <p:nvPr/>
        </p:nvSpPr>
        <p:spPr>
          <a:xfrm>
            <a:off x="1487606" y="3029803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NOvA</a:t>
            </a:r>
            <a:r>
              <a:rPr lang="en-US" dirty="0"/>
              <a:t> Results in all Parameters</a:t>
            </a:r>
          </a:p>
          <a:p>
            <a:r>
              <a:rPr lang="en-US" dirty="0"/>
              <a:t>With 2d reactor constraint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6ADFFEB-38A7-9D73-E20B-C5792955A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159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A6767-5AA7-4061-B35E-1D8651263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17956-E998-B2EC-3AD5-BE3E8DB9B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Long-Baseline Observables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19C0597-8265-E7EC-ECC2-60E25F576F8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Muon Neutrinos disappear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F9AD4F6-EEAB-804F-53F0-ED316AEE4C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Electron Neutrinos appear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DF5A70-7FD3-F89B-E67C-1F6DB0670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A73A05-CA8D-B82A-E468-6AC315B6D8E4}"/>
              </a:ext>
            </a:extLst>
          </p:cNvPr>
          <p:cNvSpPr txBox="1"/>
          <p:nvPr/>
        </p:nvSpPr>
        <p:spPr>
          <a:xfrm>
            <a:off x="2977264" y="1178005"/>
            <a:ext cx="67271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Oscillation probabilities at L/E~500km/GeV are sensitive to most of the remaining unknowns</a:t>
            </a:r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44D2BEB-F8E7-4850-D7FD-419DEC42BBB3}"/>
              </a:ext>
            </a:extLst>
          </p:cNvPr>
          <p:cNvGrpSpPr/>
          <p:nvPr/>
        </p:nvGrpSpPr>
        <p:grpSpPr>
          <a:xfrm>
            <a:off x="1026277" y="2881474"/>
            <a:ext cx="5044824" cy="2439820"/>
            <a:chOff x="797674" y="2881474"/>
            <a:chExt cx="5044824" cy="243982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36A3F4B-4BD8-5DC5-12D0-68FF3F3D9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7674" y="2881474"/>
              <a:ext cx="5044824" cy="2121383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5AF7F07-0F6B-4DE9-1C35-7D5BA90D080C}"/>
                </a:ext>
              </a:extLst>
            </p:cNvPr>
            <p:cNvCxnSpPr>
              <a:cxnSpLocks/>
            </p:cNvCxnSpPr>
            <p:nvPr/>
          </p:nvCxnSpPr>
          <p:spPr>
            <a:xfrm>
              <a:off x="1251678" y="4511724"/>
              <a:ext cx="1615508" cy="0"/>
            </a:xfrm>
            <a:prstGeom prst="straightConnector1">
              <a:avLst/>
            </a:prstGeom>
            <a:ln w="38100">
              <a:tailEnd type="triangle" w="med" len="sm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B605F6E-B87A-017C-171C-B484E178D0DE}"/>
                </a:ext>
              </a:extLst>
            </p:cNvPr>
            <p:cNvSpPr txBox="1"/>
            <p:nvPr/>
          </p:nvSpPr>
          <p:spPr>
            <a:xfrm>
              <a:off x="1408897" y="4798074"/>
              <a:ext cx="12282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accent4">
                      <a:lumMod val="75000"/>
                    </a:schemeClr>
                  </a:solidFill>
                </a:rPr>
                <a:t>|</a:t>
              </a:r>
              <a:r>
                <a:rPr lang="en-US" sz="2800" dirty="0">
                  <a:solidFill>
                    <a:schemeClr val="accent4">
                      <a:lumMod val="75000"/>
                    </a:schemeClr>
                  </a:solidFill>
                  <a:latin typeface="Symbol" pitchFamily="2" charset="2"/>
                </a:rPr>
                <a:t>D</a:t>
              </a:r>
              <a:r>
                <a:rPr lang="en-US" sz="2800" dirty="0">
                  <a:solidFill>
                    <a:schemeClr val="accent4">
                      <a:lumMod val="75000"/>
                    </a:schemeClr>
                  </a:solidFill>
                </a:rPr>
                <a:t>m</a:t>
              </a:r>
              <a:r>
                <a:rPr lang="en-US" sz="2800" baseline="30000" dirty="0">
                  <a:solidFill>
                    <a:schemeClr val="accent4">
                      <a:lumMod val="75000"/>
                    </a:schemeClr>
                  </a:solidFill>
                </a:rPr>
                <a:t>2</a:t>
              </a:r>
              <a:r>
                <a:rPr lang="en-US" sz="2800" baseline="-25000" dirty="0">
                  <a:solidFill>
                    <a:schemeClr val="accent4">
                      <a:lumMod val="75000"/>
                    </a:schemeClr>
                  </a:solidFill>
                </a:rPr>
                <a:t>32</a:t>
              </a:r>
              <a:r>
                <a:rPr lang="en-US" sz="2800" dirty="0">
                  <a:solidFill>
                    <a:schemeClr val="accent4">
                      <a:lumMod val="75000"/>
                    </a:schemeClr>
                  </a:solidFill>
                </a:rPr>
                <a:t>|</a:t>
              </a:r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79E755B-2B82-E50F-A9EA-422B0D2683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62153" y="3092121"/>
              <a:ext cx="2236" cy="1231906"/>
            </a:xfrm>
            <a:prstGeom prst="straightConnector1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  <a:tailEnd type="triangle" w="med" len="sm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D0AB366-1F92-903B-33A4-E8D80263C399}"/>
                </a:ext>
              </a:extLst>
            </p:cNvPr>
            <p:cNvSpPr txBox="1"/>
            <p:nvPr/>
          </p:nvSpPr>
          <p:spPr>
            <a:xfrm>
              <a:off x="2840981" y="3273934"/>
              <a:ext cx="1146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sin</a:t>
              </a:r>
              <a:r>
                <a:rPr lang="en-US" sz="2400" baseline="30000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US" sz="2400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US" sz="24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Symbol" pitchFamily="2" charset="2"/>
                </a:rPr>
                <a:t>q</a:t>
              </a:r>
              <a:r>
                <a:rPr lang="en-US" sz="2400" baseline="-25000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23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3286E0D8-9BE3-DE5C-C279-5EF12847F62A}"/>
              </a:ext>
            </a:extLst>
          </p:cNvPr>
          <p:cNvSpPr txBox="1"/>
          <p:nvPr/>
        </p:nvSpPr>
        <p:spPr>
          <a:xfrm>
            <a:off x="6743123" y="5798648"/>
            <a:ext cx="49743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Depends on Mass Ordering (</a:t>
            </a:r>
            <a:r>
              <a:rPr lang="en-US" sz="2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NO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FF9300"/>
                </a:solidFill>
              </a:rPr>
              <a:t>IO</a:t>
            </a:r>
            <a:r>
              <a:rPr lang="en-US" sz="2400" dirty="0"/>
              <a:t>),</a:t>
            </a:r>
          </a:p>
          <a:p>
            <a:r>
              <a:rPr lang="en-US" sz="2400" dirty="0" err="1">
                <a:latin typeface="Symbol" pitchFamily="2" charset="2"/>
              </a:rPr>
              <a:t>d</a:t>
            </a:r>
            <a:r>
              <a:rPr lang="en-US" sz="2400" baseline="-25000" dirty="0" err="1"/>
              <a:t>cp</a:t>
            </a:r>
            <a:r>
              <a:rPr lang="en-US" sz="2400" dirty="0"/>
              <a:t> (bands), and octant of </a:t>
            </a:r>
            <a:r>
              <a:rPr lang="en-US" sz="2400" dirty="0">
                <a:latin typeface="Symbol" pitchFamily="2" charset="2"/>
              </a:rPr>
              <a:t>q</a:t>
            </a:r>
            <a:r>
              <a:rPr lang="en-US" sz="2400" baseline="-25000" dirty="0"/>
              <a:t>23</a:t>
            </a:r>
          </a:p>
        </p:txBody>
      </p:sp>
      <p:pic>
        <p:nvPicPr>
          <p:cNvPr id="14" name="Picture 13" descr="A graph of a function&#10;&#10;AI-generated content may be incorrect.">
            <a:extLst>
              <a:ext uri="{FF2B5EF4-FFF2-40B4-BE49-F238E27FC236}">
                <a16:creationId xmlns:a16="http://schemas.microsoft.com/office/drawing/2014/main" id="{8D193164-17C3-B350-D5EB-CCD61C5A2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4595" y="2595707"/>
            <a:ext cx="4432300" cy="2997200"/>
          </a:xfrm>
          <a:prstGeom prst="rect">
            <a:avLst/>
          </a:prstGeom>
        </p:spPr>
      </p:pic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54302F8C-24BF-5103-09EA-FB85E4A79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4198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">
            <a:extLst>
              <a:ext uri="{FF2B5EF4-FFF2-40B4-BE49-F238E27FC236}">
                <a16:creationId xmlns:a16="http://schemas.microsoft.com/office/drawing/2014/main" id="{BB8C1D0E-0B06-46C9-A8BD-A8E13FF993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D1ADC4A-8537-4084-99C7-F8D378A64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76AB60D-DF05-3852-C4A9-6F1A2276E5EE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rcRect r="542"/>
          <a:stretch>
            <a:fillRect/>
          </a:stretch>
        </p:blipFill>
        <p:spPr>
          <a:xfrm>
            <a:off x="20" y="15497"/>
            <a:ext cx="12191980" cy="6864691"/>
          </a:xfrm>
          <a:prstGeom prst="rect">
            <a:avLst/>
          </a:prstGeom>
          <a:noFill/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E7D9958-ED1E-4EB9-A889-3A0DDD9BC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90A20A5-2045-4D33-9357-1485CAF55E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8D3CADA7-D234-4FD0-9151-ECFF64212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8C3594-54CE-99D7-72B8-39CA6167A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523" y="1098388"/>
            <a:ext cx="10318418" cy="43949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8000" spc="800" dirty="0">
                <a:solidFill>
                  <a:schemeClr val="accent1"/>
                </a:solidFill>
              </a:rPr>
              <a:t>Tension?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4158B0-D96D-4C9D-A78E-4EDB51F7E4F2}"/>
              </a:ext>
            </a:extLst>
          </p:cNvPr>
          <p:cNvSpPr txBox="1"/>
          <p:nvPr/>
        </p:nvSpPr>
        <p:spPr>
          <a:xfrm>
            <a:off x="9197518" y="1929385"/>
            <a:ext cx="258955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NSI in Matter?</a:t>
            </a:r>
          </a:p>
          <a:p>
            <a:r>
              <a:rPr lang="en-US" sz="2400" dirty="0">
                <a:solidFill>
                  <a:schemeClr val="bg2"/>
                </a:solidFill>
              </a:rPr>
              <a:t>NSI in Production?</a:t>
            </a:r>
          </a:p>
          <a:p>
            <a:r>
              <a:rPr lang="en-US" sz="2400" dirty="0">
                <a:solidFill>
                  <a:schemeClr val="bg2"/>
                </a:solidFill>
              </a:rPr>
              <a:t>Sterile Neutrinos</a:t>
            </a:r>
          </a:p>
          <a:p>
            <a:r>
              <a:rPr lang="en-US" sz="2400" dirty="0">
                <a:solidFill>
                  <a:schemeClr val="bg2"/>
                </a:solidFill>
              </a:rPr>
              <a:t>Non-unitarity?</a:t>
            </a:r>
          </a:p>
          <a:p>
            <a:r>
              <a:rPr lang="en-US" sz="2400" dirty="0">
                <a:solidFill>
                  <a:schemeClr val="bg2"/>
                </a:solidFill>
              </a:rPr>
              <a:t>Lorentz Invariance?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345D18-AF72-5D50-826B-D68A3AA72DD9}"/>
              </a:ext>
            </a:extLst>
          </p:cNvPr>
          <p:cNvSpPr txBox="1"/>
          <p:nvPr/>
        </p:nvSpPr>
        <p:spPr>
          <a:xfrm>
            <a:off x="7884346" y="5493376"/>
            <a:ext cx="41817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Also see </a:t>
            </a:r>
            <a:r>
              <a:rPr lang="en-US" sz="2400" dirty="0" err="1">
                <a:solidFill>
                  <a:schemeClr val="bg2"/>
                </a:solidFill>
              </a:rPr>
              <a:t>NOvA</a:t>
            </a:r>
            <a:r>
              <a:rPr lang="en-US" sz="2400" dirty="0">
                <a:solidFill>
                  <a:schemeClr val="bg2"/>
                </a:solidFill>
              </a:rPr>
              <a:t> NSI analysis in A. Lister, WIN2025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7D0BB8-EF61-FEC4-08BB-6E3F74C78B11}"/>
              </a:ext>
            </a:extLst>
          </p:cNvPr>
          <p:cNvSpPr txBox="1"/>
          <p:nvPr/>
        </p:nvSpPr>
        <p:spPr>
          <a:xfrm>
            <a:off x="4488569" y="3849206"/>
            <a:ext cx="3498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Are </a:t>
            </a:r>
            <a:r>
              <a:rPr lang="en-US" dirty="0" err="1"/>
              <a:t>NOvA</a:t>
            </a:r>
            <a:r>
              <a:rPr lang="en-US" dirty="0"/>
              <a:t> and T2K hinting at different conclusions about 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baseline="-25000" dirty="0" err="1"/>
              <a:t>CP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dirty="0"/>
              <a:t>Significance of differences is &lt;2</a:t>
            </a:r>
            <a:r>
              <a:rPr lang="en-US" dirty="0">
                <a:latin typeface="Symbol" pitchFamily="2" charset="2"/>
              </a:rPr>
              <a:t>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F72E595-3F14-9934-643E-DD4778507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50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80E60B9-E031-CC68-6CD6-E472D660B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8143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AA877-2C1F-EAF3-2B73-627B62F7E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fit—MO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E2460-FB06-D400-292B-834D1BB4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51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359790-6EB9-EA4E-D482-4C2C4A30E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912" y="3697425"/>
            <a:ext cx="4554314" cy="30930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CAC07A-D30C-AABF-1402-AD4EA0DF9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726" y="899915"/>
            <a:ext cx="4493282" cy="30223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C8F997-7EFB-5210-FE5F-357B0461A6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2845" y="1436552"/>
            <a:ext cx="5914663" cy="1338582"/>
          </a:xfrm>
          <a:prstGeom prst="rect">
            <a:avLst/>
          </a:prstGeom>
          <a:ln w="3175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0E156B-AB91-2FCB-770E-9355506B3530}"/>
              </a:ext>
            </a:extLst>
          </p:cNvPr>
          <p:cNvSpPr txBox="1"/>
          <p:nvPr/>
        </p:nvSpPr>
        <p:spPr>
          <a:xfrm>
            <a:off x="1251678" y="3011806"/>
            <a:ext cx="5756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true mass ordering, reactor and long-baseline measurements of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m</a:t>
            </a:r>
            <a:r>
              <a:rPr lang="en-US" baseline="-25000" dirty="0"/>
              <a:t>32</a:t>
            </a:r>
            <a:r>
              <a:rPr lang="en-US" baseline="30000" dirty="0"/>
              <a:t>2</a:t>
            </a:r>
            <a:r>
              <a:rPr lang="en-US" dirty="0"/>
              <a:t> should be consistent</a:t>
            </a:r>
          </a:p>
          <a:p>
            <a:endParaRPr lang="en-US" dirty="0"/>
          </a:p>
          <a:p>
            <a:r>
              <a:rPr lang="en-US" dirty="0"/>
              <a:t>2-d Daya Bay result (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m</a:t>
            </a:r>
            <a:r>
              <a:rPr lang="en-US" baseline="-25000" dirty="0"/>
              <a:t>ee</a:t>
            </a:r>
            <a:r>
              <a:rPr lang="en-US" baseline="30000" dirty="0"/>
              <a:t>2 </a:t>
            </a:r>
            <a:r>
              <a:rPr lang="en-US" dirty="0"/>
              <a:t>vs. </a:t>
            </a:r>
            <a:r>
              <a:rPr lang="en-US" dirty="0">
                <a:latin typeface="Symbol" pitchFamily="2" charset="2"/>
              </a:rPr>
              <a:t>q</a:t>
            </a:r>
            <a:r>
              <a:rPr lang="en-US" baseline="-25000" dirty="0"/>
              <a:t>13 </a:t>
            </a:r>
            <a:r>
              <a:rPr lang="en-US" dirty="0"/>
              <a:t>) adds additional information on the mass ordering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F4E886E-F874-C864-6903-C8157C95A5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792530"/>
              </p:ext>
            </p:extLst>
          </p:nvPr>
        </p:nvGraphicFramePr>
        <p:xfrm>
          <a:off x="1358718" y="4843462"/>
          <a:ext cx="554195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500">
                  <a:extLst>
                    <a:ext uri="{9D8B030D-6E8A-4147-A177-3AD203B41FA5}">
                      <a16:colId xmlns:a16="http://schemas.microsoft.com/office/drawing/2014/main" val="3550328710"/>
                    </a:ext>
                  </a:extLst>
                </a:gridCol>
                <a:gridCol w="1548500">
                  <a:extLst>
                    <a:ext uri="{9D8B030D-6E8A-4147-A177-3AD203B41FA5}">
                      <a16:colId xmlns:a16="http://schemas.microsoft.com/office/drawing/2014/main" val="3765433113"/>
                    </a:ext>
                  </a:extLst>
                </a:gridCol>
                <a:gridCol w="1173363">
                  <a:extLst>
                    <a:ext uri="{9D8B030D-6E8A-4147-A177-3AD203B41FA5}">
                      <a16:colId xmlns:a16="http://schemas.microsoft.com/office/drawing/2014/main" val="2847223786"/>
                    </a:ext>
                  </a:extLst>
                </a:gridCol>
                <a:gridCol w="1271587">
                  <a:extLst>
                    <a:ext uri="{9D8B030D-6E8A-4147-A177-3AD203B41FA5}">
                      <a16:colId xmlns:a16="http://schemas.microsoft.com/office/drawing/2014/main" val="3876615812"/>
                    </a:ext>
                  </a:extLst>
                </a:gridCol>
              </a:tblGrid>
              <a:tr h="6117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Preferred Ordering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Bayes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Odds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1023819"/>
                  </a:ext>
                </a:extLst>
              </a:tr>
              <a:tr h="354423">
                <a:tc>
                  <a:txBody>
                    <a:bodyPr/>
                    <a:lstStyle/>
                    <a:p>
                      <a:r>
                        <a:rPr lang="en-US" dirty="0"/>
                        <a:t>No Reactor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Inverted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71% : 29%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971728"/>
                  </a:ext>
                </a:extLst>
              </a:tr>
              <a:tr h="354423">
                <a:tc>
                  <a:txBody>
                    <a:bodyPr/>
                    <a:lstStyle/>
                    <a:p>
                      <a:r>
                        <a:rPr lang="en-US" dirty="0"/>
                        <a:t>Daya Bay </a:t>
                      </a:r>
                      <a:r>
                        <a:rPr lang="en-US" dirty="0">
                          <a:latin typeface="Symbol" pitchFamily="2" charset="2"/>
                        </a:rPr>
                        <a:t>q</a:t>
                      </a:r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Inverted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57% : 43%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426123"/>
                  </a:ext>
                </a:extLst>
              </a:tr>
              <a:tr h="354423">
                <a:tc>
                  <a:txBody>
                    <a:bodyPr/>
                    <a:lstStyle/>
                    <a:p>
                      <a:r>
                        <a:rPr lang="en-US" dirty="0"/>
                        <a:t>Daya Bay 2D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59% : 41%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231934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2535A26-3789-4D74-532D-065FCCEDB2BE}"/>
              </a:ext>
            </a:extLst>
          </p:cNvPr>
          <p:cNvSpPr txBox="1"/>
          <p:nvPr/>
        </p:nvSpPr>
        <p:spPr>
          <a:xfrm>
            <a:off x="9175052" y="67539"/>
            <a:ext cx="2444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Z. Vallari, JETS, Feb. 2024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7274B60-9DA0-A884-4120-1E933C28D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381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85114-CE22-D2C2-761E-8BE40BCAD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0E2AA-7327-07C6-653E-1725C6B5A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Long-Baseline Observables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A822C18-7DF9-8F05-5669-7152FE8426E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Muon Neutrinos disappear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351D48A-78F7-09D6-7636-2C7339A1FA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Electron Neutrinos appear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69AA4D-400A-E01D-6C0F-9E22E30DD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BF656D-C97F-5522-F4A0-48820FB94FFA}"/>
              </a:ext>
            </a:extLst>
          </p:cNvPr>
          <p:cNvSpPr txBox="1"/>
          <p:nvPr/>
        </p:nvSpPr>
        <p:spPr>
          <a:xfrm>
            <a:off x="2977264" y="1178005"/>
            <a:ext cx="67271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Oscillation probabilities at L/E~500km/GeV are sensitive to most of the remaining unknowns</a:t>
            </a:r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4272169-D008-1055-EF55-3BCEE12642D2}"/>
              </a:ext>
            </a:extLst>
          </p:cNvPr>
          <p:cNvGrpSpPr/>
          <p:nvPr/>
        </p:nvGrpSpPr>
        <p:grpSpPr>
          <a:xfrm>
            <a:off x="1026277" y="2881474"/>
            <a:ext cx="5044824" cy="2439820"/>
            <a:chOff x="797674" y="2881474"/>
            <a:chExt cx="5044824" cy="243982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BB634CA-BE13-B693-06A2-1D6F3861A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7674" y="2881474"/>
              <a:ext cx="5044824" cy="2121383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E1D877C-D15E-675F-FB7A-40ECE45C6572}"/>
                </a:ext>
              </a:extLst>
            </p:cNvPr>
            <p:cNvCxnSpPr>
              <a:cxnSpLocks/>
            </p:cNvCxnSpPr>
            <p:nvPr/>
          </p:nvCxnSpPr>
          <p:spPr>
            <a:xfrm>
              <a:off x="1251678" y="4511724"/>
              <a:ext cx="1615508" cy="0"/>
            </a:xfrm>
            <a:prstGeom prst="straightConnector1">
              <a:avLst/>
            </a:prstGeom>
            <a:ln w="38100">
              <a:tailEnd type="triangle" w="med" len="sm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DF91927-00C2-C4CB-5BEC-F781E379F985}"/>
                </a:ext>
              </a:extLst>
            </p:cNvPr>
            <p:cNvSpPr txBox="1"/>
            <p:nvPr/>
          </p:nvSpPr>
          <p:spPr>
            <a:xfrm>
              <a:off x="1408897" y="4798074"/>
              <a:ext cx="12282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accent4">
                      <a:lumMod val="75000"/>
                    </a:schemeClr>
                  </a:solidFill>
                </a:rPr>
                <a:t>|</a:t>
              </a:r>
              <a:r>
                <a:rPr lang="en-US" sz="2800" dirty="0">
                  <a:solidFill>
                    <a:schemeClr val="accent4">
                      <a:lumMod val="75000"/>
                    </a:schemeClr>
                  </a:solidFill>
                  <a:latin typeface="Symbol" pitchFamily="2" charset="2"/>
                </a:rPr>
                <a:t>D</a:t>
              </a:r>
              <a:r>
                <a:rPr lang="en-US" sz="2800" dirty="0">
                  <a:solidFill>
                    <a:schemeClr val="accent4">
                      <a:lumMod val="75000"/>
                    </a:schemeClr>
                  </a:solidFill>
                </a:rPr>
                <a:t>m</a:t>
              </a:r>
              <a:r>
                <a:rPr lang="en-US" sz="2800" baseline="30000" dirty="0">
                  <a:solidFill>
                    <a:schemeClr val="accent4">
                      <a:lumMod val="75000"/>
                    </a:schemeClr>
                  </a:solidFill>
                </a:rPr>
                <a:t>2</a:t>
              </a:r>
              <a:r>
                <a:rPr lang="en-US" sz="2800" baseline="-25000" dirty="0">
                  <a:solidFill>
                    <a:schemeClr val="accent4">
                      <a:lumMod val="75000"/>
                    </a:schemeClr>
                  </a:solidFill>
                </a:rPr>
                <a:t>32</a:t>
              </a:r>
              <a:r>
                <a:rPr lang="en-US" sz="2800" dirty="0">
                  <a:solidFill>
                    <a:schemeClr val="accent4">
                      <a:lumMod val="75000"/>
                    </a:schemeClr>
                  </a:solidFill>
                </a:rPr>
                <a:t>|</a:t>
              </a:r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2773210-D8B6-0227-BE75-1DA2DB4854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62153" y="3092121"/>
              <a:ext cx="2236" cy="1231906"/>
            </a:xfrm>
            <a:prstGeom prst="straightConnector1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  <a:tailEnd type="triangle" w="med" len="sm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686517-62D6-4EB5-8259-9BDB2FC9FD81}"/>
                </a:ext>
              </a:extLst>
            </p:cNvPr>
            <p:cNvSpPr txBox="1"/>
            <p:nvPr/>
          </p:nvSpPr>
          <p:spPr>
            <a:xfrm>
              <a:off x="2840981" y="3273934"/>
              <a:ext cx="11464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sin</a:t>
              </a:r>
              <a:r>
                <a:rPr lang="en-US" sz="2400" baseline="30000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US" sz="2400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2</a:t>
              </a:r>
              <a:r>
                <a:rPr lang="en-US" sz="2400" dirty="0">
                  <a:solidFill>
                    <a:schemeClr val="tx2">
                      <a:lumMod val="50000"/>
                      <a:lumOff val="50000"/>
                    </a:schemeClr>
                  </a:solidFill>
                  <a:latin typeface="Symbol" pitchFamily="2" charset="2"/>
                </a:rPr>
                <a:t>q</a:t>
              </a:r>
              <a:r>
                <a:rPr lang="en-US" sz="2400" baseline="-25000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23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8C53D1C-6242-59EA-CAE9-7785416FBCC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34595" y="2595707"/>
            <a:ext cx="4432300" cy="2997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9AC702-CBB7-79F2-863D-7AC7CC9FFA8A}"/>
              </a:ext>
            </a:extLst>
          </p:cNvPr>
          <p:cNvSpPr txBox="1"/>
          <p:nvPr/>
        </p:nvSpPr>
        <p:spPr>
          <a:xfrm>
            <a:off x="6743123" y="5798648"/>
            <a:ext cx="4686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AND could be different between neutrinos and antineutrinos!</a:t>
            </a:r>
            <a:endParaRPr lang="en-US" sz="2400" baseline="-25000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BD70E39-097A-A4A3-E684-91233C0D0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61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DFC9CAC-D35F-E06D-A194-1F40E5790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6">
            <a:extLst>
              <a:ext uri="{FF2B5EF4-FFF2-40B4-BE49-F238E27FC236}">
                <a16:creationId xmlns:a16="http://schemas.microsoft.com/office/drawing/2014/main" id="{BDF6FB8D-346B-4EB6-A3A1-1614C47F2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A2B93DE-5503-4F12-8AC0-CA7F2A5F7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D0F83D9-07D5-4FEA-B0A8-2E37331A9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drawing of a person sitting on a throne&#10;&#10;AI-generated content may be incorrect.">
            <a:extLst>
              <a:ext uri="{FF2B5EF4-FFF2-40B4-BE49-F238E27FC236}">
                <a16:creationId xmlns:a16="http://schemas.microsoft.com/office/drawing/2014/main" id="{2C17C904-7E03-6CF9-875E-8ABF830219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935" r="16395" b="-2"/>
          <a:stretch>
            <a:fillRect/>
          </a:stretch>
        </p:blipFill>
        <p:spPr>
          <a:xfrm>
            <a:off x="1" y="370114"/>
            <a:ext cx="3823007" cy="5938536"/>
          </a:xfrm>
          <a:custGeom>
            <a:avLst/>
            <a:gdLst/>
            <a:ahLst/>
            <a:cxnLst/>
            <a:rect l="l" t="t" r="r" b="b"/>
            <a:pathLst>
              <a:path w="3823007" h="5938536">
                <a:moveTo>
                  <a:pt x="850164" y="0"/>
                </a:moveTo>
                <a:lnTo>
                  <a:pt x="907852" y="5407"/>
                </a:lnTo>
                <a:lnTo>
                  <a:pt x="963740" y="19831"/>
                </a:lnTo>
                <a:lnTo>
                  <a:pt x="1017825" y="41465"/>
                </a:lnTo>
                <a:lnTo>
                  <a:pt x="1073711" y="68507"/>
                </a:lnTo>
                <a:lnTo>
                  <a:pt x="1125995" y="99156"/>
                </a:lnTo>
                <a:lnTo>
                  <a:pt x="1180080" y="131607"/>
                </a:lnTo>
                <a:lnTo>
                  <a:pt x="1234163" y="160452"/>
                </a:lnTo>
                <a:lnTo>
                  <a:pt x="1288247" y="189298"/>
                </a:lnTo>
                <a:lnTo>
                  <a:pt x="1340530" y="210931"/>
                </a:lnTo>
                <a:lnTo>
                  <a:pt x="1398220" y="225354"/>
                </a:lnTo>
                <a:lnTo>
                  <a:pt x="1454106" y="232566"/>
                </a:lnTo>
                <a:lnTo>
                  <a:pt x="1513598" y="232566"/>
                </a:lnTo>
                <a:lnTo>
                  <a:pt x="1574895" y="228961"/>
                </a:lnTo>
                <a:lnTo>
                  <a:pt x="1636190" y="221749"/>
                </a:lnTo>
                <a:lnTo>
                  <a:pt x="1697487" y="212735"/>
                </a:lnTo>
                <a:lnTo>
                  <a:pt x="1758782" y="205524"/>
                </a:lnTo>
                <a:lnTo>
                  <a:pt x="1820079" y="200114"/>
                </a:lnTo>
                <a:lnTo>
                  <a:pt x="1877767" y="201917"/>
                </a:lnTo>
                <a:lnTo>
                  <a:pt x="1933655" y="209128"/>
                </a:lnTo>
                <a:lnTo>
                  <a:pt x="1987740" y="225354"/>
                </a:lnTo>
                <a:lnTo>
                  <a:pt x="2032812" y="248791"/>
                </a:lnTo>
                <a:lnTo>
                  <a:pt x="2076077" y="279440"/>
                </a:lnTo>
                <a:lnTo>
                  <a:pt x="2113937" y="315496"/>
                </a:lnTo>
                <a:lnTo>
                  <a:pt x="2151797" y="356961"/>
                </a:lnTo>
                <a:lnTo>
                  <a:pt x="2186050" y="400229"/>
                </a:lnTo>
                <a:lnTo>
                  <a:pt x="2220303" y="445301"/>
                </a:lnTo>
                <a:lnTo>
                  <a:pt x="2254556" y="490371"/>
                </a:lnTo>
                <a:lnTo>
                  <a:pt x="2288810" y="533638"/>
                </a:lnTo>
                <a:lnTo>
                  <a:pt x="2324867" y="575103"/>
                </a:lnTo>
                <a:lnTo>
                  <a:pt x="2366332" y="611161"/>
                </a:lnTo>
                <a:lnTo>
                  <a:pt x="2405994" y="643613"/>
                </a:lnTo>
                <a:lnTo>
                  <a:pt x="2451064" y="668850"/>
                </a:lnTo>
                <a:lnTo>
                  <a:pt x="2499740" y="690485"/>
                </a:lnTo>
                <a:lnTo>
                  <a:pt x="2552021" y="708513"/>
                </a:lnTo>
                <a:lnTo>
                  <a:pt x="2606105" y="724739"/>
                </a:lnTo>
                <a:lnTo>
                  <a:pt x="2660190" y="739162"/>
                </a:lnTo>
                <a:lnTo>
                  <a:pt x="2716078" y="753585"/>
                </a:lnTo>
                <a:lnTo>
                  <a:pt x="2768359" y="769810"/>
                </a:lnTo>
                <a:lnTo>
                  <a:pt x="2820640" y="787838"/>
                </a:lnTo>
                <a:lnTo>
                  <a:pt x="2869316" y="809473"/>
                </a:lnTo>
                <a:lnTo>
                  <a:pt x="2912585" y="836515"/>
                </a:lnTo>
                <a:lnTo>
                  <a:pt x="2952248" y="868966"/>
                </a:lnTo>
                <a:lnTo>
                  <a:pt x="2984696" y="908629"/>
                </a:lnTo>
                <a:lnTo>
                  <a:pt x="3011740" y="951897"/>
                </a:lnTo>
                <a:lnTo>
                  <a:pt x="3033373" y="1000572"/>
                </a:lnTo>
                <a:lnTo>
                  <a:pt x="3051401" y="1052855"/>
                </a:lnTo>
                <a:lnTo>
                  <a:pt x="3067626" y="1105137"/>
                </a:lnTo>
                <a:lnTo>
                  <a:pt x="3082049" y="1161025"/>
                </a:lnTo>
                <a:lnTo>
                  <a:pt x="3096472" y="1215109"/>
                </a:lnTo>
                <a:lnTo>
                  <a:pt x="3112697" y="1269195"/>
                </a:lnTo>
                <a:lnTo>
                  <a:pt x="3130725" y="1321479"/>
                </a:lnTo>
                <a:lnTo>
                  <a:pt x="3152358" y="1370155"/>
                </a:lnTo>
                <a:lnTo>
                  <a:pt x="3177599" y="1415225"/>
                </a:lnTo>
                <a:lnTo>
                  <a:pt x="3210050" y="1454888"/>
                </a:lnTo>
                <a:lnTo>
                  <a:pt x="3246106" y="1496353"/>
                </a:lnTo>
                <a:lnTo>
                  <a:pt x="3287570" y="1532409"/>
                </a:lnTo>
                <a:lnTo>
                  <a:pt x="3330839" y="1566663"/>
                </a:lnTo>
                <a:lnTo>
                  <a:pt x="3377711" y="1600916"/>
                </a:lnTo>
                <a:lnTo>
                  <a:pt x="3422781" y="1635170"/>
                </a:lnTo>
                <a:lnTo>
                  <a:pt x="3466050" y="1669426"/>
                </a:lnTo>
                <a:lnTo>
                  <a:pt x="3507513" y="1707284"/>
                </a:lnTo>
                <a:lnTo>
                  <a:pt x="3543570" y="1745144"/>
                </a:lnTo>
                <a:lnTo>
                  <a:pt x="3574219" y="1788412"/>
                </a:lnTo>
                <a:lnTo>
                  <a:pt x="3597656" y="1833482"/>
                </a:lnTo>
                <a:lnTo>
                  <a:pt x="3613881" y="1887568"/>
                </a:lnTo>
                <a:lnTo>
                  <a:pt x="3621091" y="1943456"/>
                </a:lnTo>
                <a:lnTo>
                  <a:pt x="3622895" y="2001147"/>
                </a:lnTo>
                <a:lnTo>
                  <a:pt x="3617486" y="2062443"/>
                </a:lnTo>
                <a:lnTo>
                  <a:pt x="3610274" y="2123738"/>
                </a:lnTo>
                <a:lnTo>
                  <a:pt x="3601260" y="2185036"/>
                </a:lnTo>
                <a:lnTo>
                  <a:pt x="3594049" y="2246331"/>
                </a:lnTo>
                <a:lnTo>
                  <a:pt x="3590444" y="2307629"/>
                </a:lnTo>
                <a:lnTo>
                  <a:pt x="3590444" y="2367122"/>
                </a:lnTo>
                <a:lnTo>
                  <a:pt x="3597656" y="2423008"/>
                </a:lnTo>
                <a:lnTo>
                  <a:pt x="3612077" y="2478897"/>
                </a:lnTo>
                <a:lnTo>
                  <a:pt x="3633711" y="2531180"/>
                </a:lnTo>
                <a:lnTo>
                  <a:pt x="3662557" y="2585264"/>
                </a:lnTo>
                <a:lnTo>
                  <a:pt x="3691401" y="2639350"/>
                </a:lnTo>
                <a:lnTo>
                  <a:pt x="3723852" y="2693434"/>
                </a:lnTo>
                <a:lnTo>
                  <a:pt x="3754499" y="2745718"/>
                </a:lnTo>
                <a:lnTo>
                  <a:pt x="3781543" y="2801604"/>
                </a:lnTo>
                <a:lnTo>
                  <a:pt x="3803175" y="2855690"/>
                </a:lnTo>
                <a:lnTo>
                  <a:pt x="3817598" y="2911579"/>
                </a:lnTo>
                <a:lnTo>
                  <a:pt x="3823007" y="2969267"/>
                </a:lnTo>
                <a:lnTo>
                  <a:pt x="3817598" y="3026958"/>
                </a:lnTo>
                <a:lnTo>
                  <a:pt x="3803175" y="3082846"/>
                </a:lnTo>
                <a:lnTo>
                  <a:pt x="3781543" y="3136932"/>
                </a:lnTo>
                <a:lnTo>
                  <a:pt x="3754499" y="3192819"/>
                </a:lnTo>
                <a:lnTo>
                  <a:pt x="3723852" y="3245102"/>
                </a:lnTo>
                <a:lnTo>
                  <a:pt x="3691401" y="3299188"/>
                </a:lnTo>
                <a:lnTo>
                  <a:pt x="3662557" y="3353272"/>
                </a:lnTo>
                <a:lnTo>
                  <a:pt x="3633711" y="3407356"/>
                </a:lnTo>
                <a:lnTo>
                  <a:pt x="3612077" y="3459640"/>
                </a:lnTo>
                <a:lnTo>
                  <a:pt x="3597656" y="3515528"/>
                </a:lnTo>
                <a:lnTo>
                  <a:pt x="3590444" y="3571414"/>
                </a:lnTo>
                <a:lnTo>
                  <a:pt x="3590444" y="3630910"/>
                </a:lnTo>
                <a:lnTo>
                  <a:pt x="3594049" y="3692205"/>
                </a:lnTo>
                <a:lnTo>
                  <a:pt x="3601260" y="3753501"/>
                </a:lnTo>
                <a:lnTo>
                  <a:pt x="3610274" y="3814798"/>
                </a:lnTo>
                <a:lnTo>
                  <a:pt x="3617486" y="3876094"/>
                </a:lnTo>
                <a:lnTo>
                  <a:pt x="3622895" y="3937389"/>
                </a:lnTo>
                <a:lnTo>
                  <a:pt x="3621091" y="3995082"/>
                </a:lnTo>
                <a:lnTo>
                  <a:pt x="3613881" y="4050970"/>
                </a:lnTo>
                <a:lnTo>
                  <a:pt x="3597656" y="4105054"/>
                </a:lnTo>
                <a:lnTo>
                  <a:pt x="3574219" y="4150124"/>
                </a:lnTo>
                <a:lnTo>
                  <a:pt x="3543570" y="4193394"/>
                </a:lnTo>
                <a:lnTo>
                  <a:pt x="3507513" y="4231252"/>
                </a:lnTo>
                <a:lnTo>
                  <a:pt x="3466050" y="4269111"/>
                </a:lnTo>
                <a:lnTo>
                  <a:pt x="3422781" y="4303366"/>
                </a:lnTo>
                <a:lnTo>
                  <a:pt x="3377711" y="4337620"/>
                </a:lnTo>
                <a:lnTo>
                  <a:pt x="3330839" y="4371874"/>
                </a:lnTo>
                <a:lnTo>
                  <a:pt x="3287570" y="4406127"/>
                </a:lnTo>
                <a:lnTo>
                  <a:pt x="3246106" y="4442183"/>
                </a:lnTo>
                <a:lnTo>
                  <a:pt x="3210050" y="4483648"/>
                </a:lnTo>
                <a:lnTo>
                  <a:pt x="3177599" y="4523311"/>
                </a:lnTo>
                <a:lnTo>
                  <a:pt x="3152358" y="4568381"/>
                </a:lnTo>
                <a:lnTo>
                  <a:pt x="3130725" y="4617058"/>
                </a:lnTo>
                <a:lnTo>
                  <a:pt x="3112697" y="4669341"/>
                </a:lnTo>
                <a:lnTo>
                  <a:pt x="3096472" y="4723427"/>
                </a:lnTo>
                <a:lnTo>
                  <a:pt x="3082049" y="4777511"/>
                </a:lnTo>
                <a:lnTo>
                  <a:pt x="3067626" y="4833400"/>
                </a:lnTo>
                <a:lnTo>
                  <a:pt x="3051401" y="4885681"/>
                </a:lnTo>
                <a:lnTo>
                  <a:pt x="3033373" y="4937963"/>
                </a:lnTo>
                <a:lnTo>
                  <a:pt x="3011740" y="4986640"/>
                </a:lnTo>
                <a:lnTo>
                  <a:pt x="2984696" y="5029909"/>
                </a:lnTo>
                <a:lnTo>
                  <a:pt x="2952248" y="5069570"/>
                </a:lnTo>
                <a:lnTo>
                  <a:pt x="2912585" y="5102021"/>
                </a:lnTo>
                <a:lnTo>
                  <a:pt x="2869316" y="5129063"/>
                </a:lnTo>
                <a:lnTo>
                  <a:pt x="2820640" y="5150698"/>
                </a:lnTo>
                <a:lnTo>
                  <a:pt x="2768359" y="5168726"/>
                </a:lnTo>
                <a:lnTo>
                  <a:pt x="2716078" y="5184952"/>
                </a:lnTo>
                <a:lnTo>
                  <a:pt x="2660190" y="5199375"/>
                </a:lnTo>
                <a:lnTo>
                  <a:pt x="2606105" y="5213798"/>
                </a:lnTo>
                <a:lnTo>
                  <a:pt x="2552021" y="5230023"/>
                </a:lnTo>
                <a:lnTo>
                  <a:pt x="2499740" y="5248051"/>
                </a:lnTo>
                <a:lnTo>
                  <a:pt x="2451064" y="5269686"/>
                </a:lnTo>
                <a:lnTo>
                  <a:pt x="2405994" y="5294924"/>
                </a:lnTo>
                <a:lnTo>
                  <a:pt x="2366332" y="5327375"/>
                </a:lnTo>
                <a:lnTo>
                  <a:pt x="2324867" y="5363433"/>
                </a:lnTo>
                <a:lnTo>
                  <a:pt x="2288810" y="5404898"/>
                </a:lnTo>
                <a:lnTo>
                  <a:pt x="2254556" y="5448166"/>
                </a:lnTo>
                <a:lnTo>
                  <a:pt x="2220303" y="5493236"/>
                </a:lnTo>
                <a:lnTo>
                  <a:pt x="2186050" y="5538308"/>
                </a:lnTo>
                <a:lnTo>
                  <a:pt x="2151797" y="5581575"/>
                </a:lnTo>
                <a:lnTo>
                  <a:pt x="2113937" y="5623040"/>
                </a:lnTo>
                <a:lnTo>
                  <a:pt x="2076077" y="5659096"/>
                </a:lnTo>
                <a:lnTo>
                  <a:pt x="2032812" y="5689745"/>
                </a:lnTo>
                <a:lnTo>
                  <a:pt x="1987740" y="5713182"/>
                </a:lnTo>
                <a:lnTo>
                  <a:pt x="1933655" y="5729408"/>
                </a:lnTo>
                <a:lnTo>
                  <a:pt x="1877767" y="5736620"/>
                </a:lnTo>
                <a:lnTo>
                  <a:pt x="1820079" y="5738422"/>
                </a:lnTo>
                <a:lnTo>
                  <a:pt x="1758782" y="5733013"/>
                </a:lnTo>
                <a:lnTo>
                  <a:pt x="1697487" y="5725803"/>
                </a:lnTo>
                <a:lnTo>
                  <a:pt x="1636190" y="5716787"/>
                </a:lnTo>
                <a:lnTo>
                  <a:pt x="1574895" y="5709578"/>
                </a:lnTo>
                <a:lnTo>
                  <a:pt x="1513598" y="5705971"/>
                </a:lnTo>
                <a:lnTo>
                  <a:pt x="1454106" y="5705971"/>
                </a:lnTo>
                <a:lnTo>
                  <a:pt x="1398220" y="5713182"/>
                </a:lnTo>
                <a:lnTo>
                  <a:pt x="1340530" y="5727606"/>
                </a:lnTo>
                <a:lnTo>
                  <a:pt x="1288247" y="5749238"/>
                </a:lnTo>
                <a:lnTo>
                  <a:pt x="1234163" y="5778085"/>
                </a:lnTo>
                <a:lnTo>
                  <a:pt x="1180080" y="5806931"/>
                </a:lnTo>
                <a:lnTo>
                  <a:pt x="1125995" y="5839380"/>
                </a:lnTo>
                <a:lnTo>
                  <a:pt x="1073711" y="5870029"/>
                </a:lnTo>
                <a:lnTo>
                  <a:pt x="1017825" y="5897071"/>
                </a:lnTo>
                <a:lnTo>
                  <a:pt x="963740" y="5918706"/>
                </a:lnTo>
                <a:lnTo>
                  <a:pt x="907852" y="5933129"/>
                </a:lnTo>
                <a:lnTo>
                  <a:pt x="850164" y="5938536"/>
                </a:lnTo>
                <a:lnTo>
                  <a:pt x="792474" y="5933129"/>
                </a:lnTo>
                <a:lnTo>
                  <a:pt x="736586" y="5918706"/>
                </a:lnTo>
                <a:lnTo>
                  <a:pt x="682503" y="5897071"/>
                </a:lnTo>
                <a:lnTo>
                  <a:pt x="626615" y="5870029"/>
                </a:lnTo>
                <a:lnTo>
                  <a:pt x="574332" y="5839380"/>
                </a:lnTo>
                <a:lnTo>
                  <a:pt x="520249" y="5806931"/>
                </a:lnTo>
                <a:lnTo>
                  <a:pt x="466163" y="5778085"/>
                </a:lnTo>
                <a:lnTo>
                  <a:pt x="412080" y="5749238"/>
                </a:lnTo>
                <a:lnTo>
                  <a:pt x="357996" y="5727606"/>
                </a:lnTo>
                <a:lnTo>
                  <a:pt x="302109" y="5713182"/>
                </a:lnTo>
                <a:lnTo>
                  <a:pt x="246221" y="5705971"/>
                </a:lnTo>
                <a:lnTo>
                  <a:pt x="186726" y="5705971"/>
                </a:lnTo>
                <a:lnTo>
                  <a:pt x="125431" y="5709578"/>
                </a:lnTo>
                <a:lnTo>
                  <a:pt x="64136" y="5716787"/>
                </a:lnTo>
                <a:lnTo>
                  <a:pt x="2840" y="5725803"/>
                </a:lnTo>
                <a:lnTo>
                  <a:pt x="0" y="5726137"/>
                </a:lnTo>
                <a:lnTo>
                  <a:pt x="0" y="212401"/>
                </a:lnTo>
                <a:lnTo>
                  <a:pt x="2840" y="212735"/>
                </a:lnTo>
                <a:lnTo>
                  <a:pt x="64136" y="221749"/>
                </a:lnTo>
                <a:lnTo>
                  <a:pt x="125431" y="228961"/>
                </a:lnTo>
                <a:lnTo>
                  <a:pt x="186726" y="232566"/>
                </a:lnTo>
                <a:lnTo>
                  <a:pt x="246221" y="232566"/>
                </a:lnTo>
                <a:lnTo>
                  <a:pt x="302109" y="225354"/>
                </a:lnTo>
                <a:lnTo>
                  <a:pt x="357996" y="210931"/>
                </a:lnTo>
                <a:lnTo>
                  <a:pt x="412080" y="189298"/>
                </a:lnTo>
                <a:lnTo>
                  <a:pt x="466163" y="160452"/>
                </a:lnTo>
                <a:lnTo>
                  <a:pt x="520249" y="131607"/>
                </a:lnTo>
                <a:lnTo>
                  <a:pt x="574332" y="99156"/>
                </a:lnTo>
                <a:lnTo>
                  <a:pt x="626615" y="68507"/>
                </a:lnTo>
                <a:lnTo>
                  <a:pt x="682503" y="41465"/>
                </a:lnTo>
                <a:lnTo>
                  <a:pt x="736586" y="19831"/>
                </a:lnTo>
                <a:lnTo>
                  <a:pt x="792474" y="5407"/>
                </a:lnTo>
                <a:close/>
              </a:path>
            </a:pathLst>
          </a:custGeom>
        </p:spPr>
      </p:pic>
      <p:sp>
        <p:nvSpPr>
          <p:cNvPr id="46" name="Freeform: Shape 37">
            <a:extLst>
              <a:ext uri="{FF2B5EF4-FFF2-40B4-BE49-F238E27FC236}">
                <a16:creationId xmlns:a16="http://schemas.microsoft.com/office/drawing/2014/main" id="{402E5F28-E1BF-458E-8AA1-0231FDB0F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38534" y="1"/>
            <a:ext cx="3647201" cy="2923699"/>
          </a:xfrm>
          <a:custGeom>
            <a:avLst/>
            <a:gdLst>
              <a:gd name="connsiteX0" fmla="*/ 452683 w 3647201"/>
              <a:gd name="connsiteY0" fmla="*/ 0 h 2923699"/>
              <a:gd name="connsiteX1" fmla="*/ 3194519 w 3647201"/>
              <a:gd name="connsiteY1" fmla="*/ 0 h 2923699"/>
              <a:gd name="connsiteX2" fmla="*/ 3201530 w 3647201"/>
              <a:gd name="connsiteY2" fmla="*/ 26292 h 2923699"/>
              <a:gd name="connsiteX3" fmla="*/ 3211483 w 3647201"/>
              <a:gd name="connsiteY3" fmla="*/ 59469 h 2923699"/>
              <a:gd name="connsiteX4" fmla="*/ 3222542 w 3647201"/>
              <a:gd name="connsiteY4" fmla="*/ 91540 h 2923699"/>
              <a:gd name="connsiteX5" fmla="*/ 3235812 w 3647201"/>
              <a:gd name="connsiteY5" fmla="*/ 121399 h 2923699"/>
              <a:gd name="connsiteX6" fmla="*/ 3251295 w 3647201"/>
              <a:gd name="connsiteY6" fmla="*/ 149045 h 2923699"/>
              <a:gd name="connsiteX7" fmla="*/ 3271201 w 3647201"/>
              <a:gd name="connsiteY7" fmla="*/ 173375 h 2923699"/>
              <a:gd name="connsiteX8" fmla="*/ 3293318 w 3647201"/>
              <a:gd name="connsiteY8" fmla="*/ 198810 h 2923699"/>
              <a:gd name="connsiteX9" fmla="*/ 3318754 w 3647201"/>
              <a:gd name="connsiteY9" fmla="*/ 220927 h 2923699"/>
              <a:gd name="connsiteX10" fmla="*/ 3345296 w 3647201"/>
              <a:gd name="connsiteY10" fmla="*/ 241939 h 2923699"/>
              <a:gd name="connsiteX11" fmla="*/ 3374048 w 3647201"/>
              <a:gd name="connsiteY11" fmla="*/ 262950 h 2923699"/>
              <a:gd name="connsiteX12" fmla="*/ 3401695 w 3647201"/>
              <a:gd name="connsiteY12" fmla="*/ 283962 h 2923699"/>
              <a:gd name="connsiteX13" fmla="*/ 3428236 w 3647201"/>
              <a:gd name="connsiteY13" fmla="*/ 304975 h 2923699"/>
              <a:gd name="connsiteX14" fmla="*/ 3453670 w 3647201"/>
              <a:gd name="connsiteY14" fmla="*/ 328198 h 2923699"/>
              <a:gd name="connsiteX15" fmla="*/ 3475789 w 3647201"/>
              <a:gd name="connsiteY15" fmla="*/ 351422 h 2923699"/>
              <a:gd name="connsiteX16" fmla="*/ 3494590 w 3647201"/>
              <a:gd name="connsiteY16" fmla="*/ 377963 h 2923699"/>
              <a:gd name="connsiteX17" fmla="*/ 3508966 w 3647201"/>
              <a:gd name="connsiteY17" fmla="*/ 405609 h 2923699"/>
              <a:gd name="connsiteX18" fmla="*/ 3518919 w 3647201"/>
              <a:gd name="connsiteY18" fmla="*/ 438786 h 2923699"/>
              <a:gd name="connsiteX19" fmla="*/ 3523342 w 3647201"/>
              <a:gd name="connsiteY19" fmla="*/ 473069 h 2923699"/>
              <a:gd name="connsiteX20" fmla="*/ 3524448 w 3647201"/>
              <a:gd name="connsiteY20" fmla="*/ 508457 h 2923699"/>
              <a:gd name="connsiteX21" fmla="*/ 3521130 w 3647201"/>
              <a:gd name="connsiteY21" fmla="*/ 546056 h 2923699"/>
              <a:gd name="connsiteX22" fmla="*/ 3516707 w 3647201"/>
              <a:gd name="connsiteY22" fmla="*/ 583656 h 2923699"/>
              <a:gd name="connsiteX23" fmla="*/ 3511178 w 3647201"/>
              <a:gd name="connsiteY23" fmla="*/ 621256 h 2923699"/>
              <a:gd name="connsiteX24" fmla="*/ 3506754 w 3647201"/>
              <a:gd name="connsiteY24" fmla="*/ 658856 h 2923699"/>
              <a:gd name="connsiteX25" fmla="*/ 3504543 w 3647201"/>
              <a:gd name="connsiteY25" fmla="*/ 696457 h 2923699"/>
              <a:gd name="connsiteX26" fmla="*/ 3504543 w 3647201"/>
              <a:gd name="connsiteY26" fmla="*/ 732951 h 2923699"/>
              <a:gd name="connsiteX27" fmla="*/ 3508966 w 3647201"/>
              <a:gd name="connsiteY27" fmla="*/ 767232 h 2923699"/>
              <a:gd name="connsiteX28" fmla="*/ 3517812 w 3647201"/>
              <a:gd name="connsiteY28" fmla="*/ 801514 h 2923699"/>
              <a:gd name="connsiteX29" fmla="*/ 3531083 w 3647201"/>
              <a:gd name="connsiteY29" fmla="*/ 833586 h 2923699"/>
              <a:gd name="connsiteX30" fmla="*/ 3548778 w 3647201"/>
              <a:gd name="connsiteY30" fmla="*/ 866762 h 2923699"/>
              <a:gd name="connsiteX31" fmla="*/ 3566471 w 3647201"/>
              <a:gd name="connsiteY31" fmla="*/ 899939 h 2923699"/>
              <a:gd name="connsiteX32" fmla="*/ 3586378 w 3647201"/>
              <a:gd name="connsiteY32" fmla="*/ 933114 h 2923699"/>
              <a:gd name="connsiteX33" fmla="*/ 3605177 w 3647201"/>
              <a:gd name="connsiteY33" fmla="*/ 965186 h 2923699"/>
              <a:gd name="connsiteX34" fmla="*/ 3621766 w 3647201"/>
              <a:gd name="connsiteY34" fmla="*/ 999467 h 2923699"/>
              <a:gd name="connsiteX35" fmla="*/ 3635036 w 3647201"/>
              <a:gd name="connsiteY35" fmla="*/ 1032644 h 2923699"/>
              <a:gd name="connsiteX36" fmla="*/ 3643883 w 3647201"/>
              <a:gd name="connsiteY36" fmla="*/ 1066926 h 2923699"/>
              <a:gd name="connsiteX37" fmla="*/ 3647201 w 3647201"/>
              <a:gd name="connsiteY37" fmla="*/ 1102314 h 2923699"/>
              <a:gd name="connsiteX38" fmla="*/ 3643883 w 3647201"/>
              <a:gd name="connsiteY38" fmla="*/ 1137702 h 2923699"/>
              <a:gd name="connsiteX39" fmla="*/ 3635036 w 3647201"/>
              <a:gd name="connsiteY39" fmla="*/ 1171985 h 2923699"/>
              <a:gd name="connsiteX40" fmla="*/ 3621766 w 3647201"/>
              <a:gd name="connsiteY40" fmla="*/ 1205162 h 2923699"/>
              <a:gd name="connsiteX41" fmla="*/ 3605177 w 3647201"/>
              <a:gd name="connsiteY41" fmla="*/ 1239443 h 2923699"/>
              <a:gd name="connsiteX42" fmla="*/ 3586378 w 3647201"/>
              <a:gd name="connsiteY42" fmla="*/ 1271514 h 2923699"/>
              <a:gd name="connsiteX43" fmla="*/ 3566471 w 3647201"/>
              <a:gd name="connsiteY43" fmla="*/ 1304691 h 2923699"/>
              <a:gd name="connsiteX44" fmla="*/ 3548778 w 3647201"/>
              <a:gd name="connsiteY44" fmla="*/ 1337867 h 2923699"/>
              <a:gd name="connsiteX45" fmla="*/ 3531083 w 3647201"/>
              <a:gd name="connsiteY45" fmla="*/ 1371043 h 2923699"/>
              <a:gd name="connsiteX46" fmla="*/ 3517812 w 3647201"/>
              <a:gd name="connsiteY46" fmla="*/ 1403114 h 2923699"/>
              <a:gd name="connsiteX47" fmla="*/ 3508966 w 3647201"/>
              <a:gd name="connsiteY47" fmla="*/ 1437397 h 2923699"/>
              <a:gd name="connsiteX48" fmla="*/ 3504543 w 3647201"/>
              <a:gd name="connsiteY48" fmla="*/ 1471678 h 2923699"/>
              <a:gd name="connsiteX49" fmla="*/ 3504543 w 3647201"/>
              <a:gd name="connsiteY49" fmla="*/ 1508173 h 2923699"/>
              <a:gd name="connsiteX50" fmla="*/ 3506754 w 3647201"/>
              <a:gd name="connsiteY50" fmla="*/ 1545772 h 2923699"/>
              <a:gd name="connsiteX51" fmla="*/ 3511178 w 3647201"/>
              <a:gd name="connsiteY51" fmla="*/ 1583372 h 2923699"/>
              <a:gd name="connsiteX52" fmla="*/ 3516707 w 3647201"/>
              <a:gd name="connsiteY52" fmla="*/ 1620972 h 2923699"/>
              <a:gd name="connsiteX53" fmla="*/ 3521130 w 3647201"/>
              <a:gd name="connsiteY53" fmla="*/ 1658572 h 2923699"/>
              <a:gd name="connsiteX54" fmla="*/ 3524448 w 3647201"/>
              <a:gd name="connsiteY54" fmla="*/ 1696171 h 2923699"/>
              <a:gd name="connsiteX55" fmla="*/ 3523342 w 3647201"/>
              <a:gd name="connsiteY55" fmla="*/ 1731561 h 2923699"/>
              <a:gd name="connsiteX56" fmla="*/ 3518919 w 3647201"/>
              <a:gd name="connsiteY56" fmla="*/ 1765844 h 2923699"/>
              <a:gd name="connsiteX57" fmla="*/ 3508966 w 3647201"/>
              <a:gd name="connsiteY57" fmla="*/ 1799020 h 2923699"/>
              <a:gd name="connsiteX58" fmla="*/ 3494590 w 3647201"/>
              <a:gd name="connsiteY58" fmla="*/ 1826666 h 2923699"/>
              <a:gd name="connsiteX59" fmla="*/ 3475789 w 3647201"/>
              <a:gd name="connsiteY59" fmla="*/ 1853208 h 2923699"/>
              <a:gd name="connsiteX60" fmla="*/ 3453670 w 3647201"/>
              <a:gd name="connsiteY60" fmla="*/ 1876431 h 2923699"/>
              <a:gd name="connsiteX61" fmla="*/ 3428236 w 3647201"/>
              <a:gd name="connsiteY61" fmla="*/ 1899654 h 2923699"/>
              <a:gd name="connsiteX62" fmla="*/ 3401695 w 3647201"/>
              <a:gd name="connsiteY62" fmla="*/ 1920666 h 2923699"/>
              <a:gd name="connsiteX63" fmla="*/ 3374048 w 3647201"/>
              <a:gd name="connsiteY63" fmla="*/ 1941678 h 2923699"/>
              <a:gd name="connsiteX64" fmla="*/ 3345296 w 3647201"/>
              <a:gd name="connsiteY64" fmla="*/ 1962689 h 2923699"/>
              <a:gd name="connsiteX65" fmla="*/ 3318754 w 3647201"/>
              <a:gd name="connsiteY65" fmla="*/ 1983701 h 2923699"/>
              <a:gd name="connsiteX66" fmla="*/ 3293318 w 3647201"/>
              <a:gd name="connsiteY66" fmla="*/ 2005818 h 2923699"/>
              <a:gd name="connsiteX67" fmla="*/ 3271201 w 3647201"/>
              <a:gd name="connsiteY67" fmla="*/ 2031254 h 2923699"/>
              <a:gd name="connsiteX68" fmla="*/ 3251295 w 3647201"/>
              <a:gd name="connsiteY68" fmla="*/ 2055583 h 2923699"/>
              <a:gd name="connsiteX69" fmla="*/ 3235812 w 3647201"/>
              <a:gd name="connsiteY69" fmla="*/ 2083229 h 2923699"/>
              <a:gd name="connsiteX70" fmla="*/ 3222542 w 3647201"/>
              <a:gd name="connsiteY70" fmla="*/ 2113088 h 2923699"/>
              <a:gd name="connsiteX71" fmla="*/ 3211483 w 3647201"/>
              <a:gd name="connsiteY71" fmla="*/ 2145160 h 2923699"/>
              <a:gd name="connsiteX72" fmla="*/ 3201530 w 3647201"/>
              <a:gd name="connsiteY72" fmla="*/ 2178337 h 2923699"/>
              <a:gd name="connsiteX73" fmla="*/ 3192683 w 3647201"/>
              <a:gd name="connsiteY73" fmla="*/ 2211513 h 2923699"/>
              <a:gd name="connsiteX74" fmla="*/ 3183835 w 3647201"/>
              <a:gd name="connsiteY74" fmla="*/ 2245795 h 2923699"/>
              <a:gd name="connsiteX75" fmla="*/ 3173882 w 3647201"/>
              <a:gd name="connsiteY75" fmla="*/ 2277866 h 2923699"/>
              <a:gd name="connsiteX76" fmla="*/ 3162824 w 3647201"/>
              <a:gd name="connsiteY76" fmla="*/ 2309935 h 2923699"/>
              <a:gd name="connsiteX77" fmla="*/ 3149554 w 3647201"/>
              <a:gd name="connsiteY77" fmla="*/ 2339794 h 2923699"/>
              <a:gd name="connsiteX78" fmla="*/ 3132965 w 3647201"/>
              <a:gd name="connsiteY78" fmla="*/ 2366336 h 2923699"/>
              <a:gd name="connsiteX79" fmla="*/ 3113061 w 3647201"/>
              <a:gd name="connsiteY79" fmla="*/ 2390665 h 2923699"/>
              <a:gd name="connsiteX80" fmla="*/ 3088731 w 3647201"/>
              <a:gd name="connsiteY80" fmla="*/ 2410571 h 2923699"/>
              <a:gd name="connsiteX81" fmla="*/ 3062189 w 3647201"/>
              <a:gd name="connsiteY81" fmla="*/ 2427159 h 2923699"/>
              <a:gd name="connsiteX82" fmla="*/ 3032329 w 3647201"/>
              <a:gd name="connsiteY82" fmla="*/ 2440430 h 2923699"/>
              <a:gd name="connsiteX83" fmla="*/ 3000259 w 3647201"/>
              <a:gd name="connsiteY83" fmla="*/ 2451489 h 2923699"/>
              <a:gd name="connsiteX84" fmla="*/ 2968189 w 3647201"/>
              <a:gd name="connsiteY84" fmla="*/ 2461441 h 2923699"/>
              <a:gd name="connsiteX85" fmla="*/ 2933907 w 3647201"/>
              <a:gd name="connsiteY85" fmla="*/ 2470289 h 2923699"/>
              <a:gd name="connsiteX86" fmla="*/ 2900729 w 3647201"/>
              <a:gd name="connsiteY86" fmla="*/ 2479136 h 2923699"/>
              <a:gd name="connsiteX87" fmla="*/ 2867553 w 3647201"/>
              <a:gd name="connsiteY87" fmla="*/ 2489089 h 2923699"/>
              <a:gd name="connsiteX88" fmla="*/ 2835484 w 3647201"/>
              <a:gd name="connsiteY88" fmla="*/ 2500147 h 2923699"/>
              <a:gd name="connsiteX89" fmla="*/ 2805624 w 3647201"/>
              <a:gd name="connsiteY89" fmla="*/ 2513419 h 2923699"/>
              <a:gd name="connsiteX90" fmla="*/ 2777978 w 3647201"/>
              <a:gd name="connsiteY90" fmla="*/ 2528900 h 2923699"/>
              <a:gd name="connsiteX91" fmla="*/ 2753648 w 3647201"/>
              <a:gd name="connsiteY91" fmla="*/ 2548806 h 2923699"/>
              <a:gd name="connsiteX92" fmla="*/ 2728213 w 3647201"/>
              <a:gd name="connsiteY92" fmla="*/ 2570924 h 2923699"/>
              <a:gd name="connsiteX93" fmla="*/ 2706095 w 3647201"/>
              <a:gd name="connsiteY93" fmla="*/ 2596359 h 2923699"/>
              <a:gd name="connsiteX94" fmla="*/ 2685083 w 3647201"/>
              <a:gd name="connsiteY94" fmla="*/ 2622901 h 2923699"/>
              <a:gd name="connsiteX95" fmla="*/ 2664071 w 3647201"/>
              <a:gd name="connsiteY95" fmla="*/ 2650547 h 2923699"/>
              <a:gd name="connsiteX96" fmla="*/ 2643060 w 3647201"/>
              <a:gd name="connsiteY96" fmla="*/ 2678194 h 2923699"/>
              <a:gd name="connsiteX97" fmla="*/ 2622048 w 3647201"/>
              <a:gd name="connsiteY97" fmla="*/ 2704735 h 2923699"/>
              <a:gd name="connsiteX98" fmla="*/ 2598824 w 3647201"/>
              <a:gd name="connsiteY98" fmla="*/ 2730170 h 2923699"/>
              <a:gd name="connsiteX99" fmla="*/ 2575600 w 3647201"/>
              <a:gd name="connsiteY99" fmla="*/ 2752287 h 2923699"/>
              <a:gd name="connsiteX100" fmla="*/ 2549060 w 3647201"/>
              <a:gd name="connsiteY100" fmla="*/ 2771088 h 2923699"/>
              <a:gd name="connsiteX101" fmla="*/ 2521413 w 3647201"/>
              <a:gd name="connsiteY101" fmla="*/ 2785464 h 2923699"/>
              <a:gd name="connsiteX102" fmla="*/ 2488236 w 3647201"/>
              <a:gd name="connsiteY102" fmla="*/ 2795418 h 2923699"/>
              <a:gd name="connsiteX103" fmla="*/ 2453953 w 3647201"/>
              <a:gd name="connsiteY103" fmla="*/ 2799841 h 2923699"/>
              <a:gd name="connsiteX104" fmla="*/ 2418566 w 3647201"/>
              <a:gd name="connsiteY104" fmla="*/ 2800947 h 2923699"/>
              <a:gd name="connsiteX105" fmla="*/ 2380965 w 3647201"/>
              <a:gd name="connsiteY105" fmla="*/ 2797629 h 2923699"/>
              <a:gd name="connsiteX106" fmla="*/ 2343366 w 3647201"/>
              <a:gd name="connsiteY106" fmla="*/ 2793206 h 2923699"/>
              <a:gd name="connsiteX107" fmla="*/ 2305765 w 3647201"/>
              <a:gd name="connsiteY107" fmla="*/ 2787676 h 2923699"/>
              <a:gd name="connsiteX108" fmla="*/ 2268165 w 3647201"/>
              <a:gd name="connsiteY108" fmla="*/ 2783254 h 2923699"/>
              <a:gd name="connsiteX109" fmla="*/ 2230565 w 3647201"/>
              <a:gd name="connsiteY109" fmla="*/ 2781041 h 2923699"/>
              <a:gd name="connsiteX110" fmla="*/ 2194071 w 3647201"/>
              <a:gd name="connsiteY110" fmla="*/ 2781041 h 2923699"/>
              <a:gd name="connsiteX111" fmla="*/ 2159789 w 3647201"/>
              <a:gd name="connsiteY111" fmla="*/ 2785464 h 2923699"/>
              <a:gd name="connsiteX112" fmla="*/ 2124401 w 3647201"/>
              <a:gd name="connsiteY112" fmla="*/ 2794312 h 2923699"/>
              <a:gd name="connsiteX113" fmla="*/ 2092330 w 3647201"/>
              <a:gd name="connsiteY113" fmla="*/ 2807582 h 2923699"/>
              <a:gd name="connsiteX114" fmla="*/ 2059154 w 3647201"/>
              <a:gd name="connsiteY114" fmla="*/ 2825277 h 2923699"/>
              <a:gd name="connsiteX115" fmla="*/ 2025978 w 3647201"/>
              <a:gd name="connsiteY115" fmla="*/ 2842971 h 2923699"/>
              <a:gd name="connsiteX116" fmla="*/ 1992801 w 3647201"/>
              <a:gd name="connsiteY116" fmla="*/ 2862876 h 2923699"/>
              <a:gd name="connsiteX117" fmla="*/ 1960730 w 3647201"/>
              <a:gd name="connsiteY117" fmla="*/ 2881676 h 2923699"/>
              <a:gd name="connsiteX118" fmla="*/ 1926448 w 3647201"/>
              <a:gd name="connsiteY118" fmla="*/ 2898264 h 2923699"/>
              <a:gd name="connsiteX119" fmla="*/ 1893271 w 3647201"/>
              <a:gd name="connsiteY119" fmla="*/ 2911535 h 2923699"/>
              <a:gd name="connsiteX120" fmla="*/ 1858988 w 3647201"/>
              <a:gd name="connsiteY120" fmla="*/ 2920383 h 2923699"/>
              <a:gd name="connsiteX121" fmla="*/ 1823601 w 3647201"/>
              <a:gd name="connsiteY121" fmla="*/ 2923699 h 2923699"/>
              <a:gd name="connsiteX122" fmla="*/ 1788214 w 3647201"/>
              <a:gd name="connsiteY122" fmla="*/ 2920383 h 2923699"/>
              <a:gd name="connsiteX123" fmla="*/ 1753930 w 3647201"/>
              <a:gd name="connsiteY123" fmla="*/ 2911535 h 2923699"/>
              <a:gd name="connsiteX124" fmla="*/ 1720755 w 3647201"/>
              <a:gd name="connsiteY124" fmla="*/ 2898264 h 2923699"/>
              <a:gd name="connsiteX125" fmla="*/ 1686472 w 3647201"/>
              <a:gd name="connsiteY125" fmla="*/ 2881676 h 2923699"/>
              <a:gd name="connsiteX126" fmla="*/ 1654401 w 3647201"/>
              <a:gd name="connsiteY126" fmla="*/ 2862876 h 2923699"/>
              <a:gd name="connsiteX127" fmla="*/ 1621225 w 3647201"/>
              <a:gd name="connsiteY127" fmla="*/ 2842971 h 2923699"/>
              <a:gd name="connsiteX128" fmla="*/ 1588048 w 3647201"/>
              <a:gd name="connsiteY128" fmla="*/ 2825277 h 2923699"/>
              <a:gd name="connsiteX129" fmla="*/ 1554872 w 3647201"/>
              <a:gd name="connsiteY129" fmla="*/ 2807582 h 2923699"/>
              <a:gd name="connsiteX130" fmla="*/ 1521696 w 3647201"/>
              <a:gd name="connsiteY130" fmla="*/ 2794312 h 2923699"/>
              <a:gd name="connsiteX131" fmla="*/ 1487413 w 3647201"/>
              <a:gd name="connsiteY131" fmla="*/ 2785464 h 2923699"/>
              <a:gd name="connsiteX132" fmla="*/ 1453131 w 3647201"/>
              <a:gd name="connsiteY132" fmla="*/ 2781041 h 2923699"/>
              <a:gd name="connsiteX133" fmla="*/ 1416635 w 3647201"/>
              <a:gd name="connsiteY133" fmla="*/ 2781041 h 2923699"/>
              <a:gd name="connsiteX134" fmla="*/ 1379036 w 3647201"/>
              <a:gd name="connsiteY134" fmla="*/ 2783254 h 2923699"/>
              <a:gd name="connsiteX135" fmla="*/ 1341436 w 3647201"/>
              <a:gd name="connsiteY135" fmla="*/ 2787676 h 2923699"/>
              <a:gd name="connsiteX136" fmla="*/ 1303836 w 3647201"/>
              <a:gd name="connsiteY136" fmla="*/ 2793206 h 2923699"/>
              <a:gd name="connsiteX137" fmla="*/ 1266235 w 3647201"/>
              <a:gd name="connsiteY137" fmla="*/ 2797629 h 2923699"/>
              <a:gd name="connsiteX138" fmla="*/ 1228636 w 3647201"/>
              <a:gd name="connsiteY138" fmla="*/ 2800947 h 2923699"/>
              <a:gd name="connsiteX139" fmla="*/ 1193248 w 3647201"/>
              <a:gd name="connsiteY139" fmla="*/ 2799841 h 2923699"/>
              <a:gd name="connsiteX140" fmla="*/ 1158967 w 3647201"/>
              <a:gd name="connsiteY140" fmla="*/ 2795418 h 2923699"/>
              <a:gd name="connsiteX141" fmla="*/ 1125789 w 3647201"/>
              <a:gd name="connsiteY141" fmla="*/ 2785464 h 2923699"/>
              <a:gd name="connsiteX142" fmla="*/ 1098142 w 3647201"/>
              <a:gd name="connsiteY142" fmla="*/ 2771088 h 2923699"/>
              <a:gd name="connsiteX143" fmla="*/ 1071600 w 3647201"/>
              <a:gd name="connsiteY143" fmla="*/ 2752287 h 2923699"/>
              <a:gd name="connsiteX144" fmla="*/ 1048378 w 3647201"/>
              <a:gd name="connsiteY144" fmla="*/ 2730170 h 2923699"/>
              <a:gd name="connsiteX145" fmla="*/ 1025153 w 3647201"/>
              <a:gd name="connsiteY145" fmla="*/ 2704735 h 2923699"/>
              <a:gd name="connsiteX146" fmla="*/ 1004142 w 3647201"/>
              <a:gd name="connsiteY146" fmla="*/ 2678194 h 2923699"/>
              <a:gd name="connsiteX147" fmla="*/ 983130 w 3647201"/>
              <a:gd name="connsiteY147" fmla="*/ 2650547 h 2923699"/>
              <a:gd name="connsiteX148" fmla="*/ 962119 w 3647201"/>
              <a:gd name="connsiteY148" fmla="*/ 2622901 h 2923699"/>
              <a:gd name="connsiteX149" fmla="*/ 941107 w 3647201"/>
              <a:gd name="connsiteY149" fmla="*/ 2596359 h 2923699"/>
              <a:gd name="connsiteX150" fmla="*/ 918989 w 3647201"/>
              <a:gd name="connsiteY150" fmla="*/ 2570924 h 2923699"/>
              <a:gd name="connsiteX151" fmla="*/ 893553 w 3647201"/>
              <a:gd name="connsiteY151" fmla="*/ 2548806 h 2923699"/>
              <a:gd name="connsiteX152" fmla="*/ 869224 w 3647201"/>
              <a:gd name="connsiteY152" fmla="*/ 2528900 h 2923699"/>
              <a:gd name="connsiteX153" fmla="*/ 841577 w 3647201"/>
              <a:gd name="connsiteY153" fmla="*/ 2513419 h 2923699"/>
              <a:gd name="connsiteX154" fmla="*/ 811718 w 3647201"/>
              <a:gd name="connsiteY154" fmla="*/ 2500147 h 2923699"/>
              <a:gd name="connsiteX155" fmla="*/ 779648 w 3647201"/>
              <a:gd name="connsiteY155" fmla="*/ 2489089 h 2923699"/>
              <a:gd name="connsiteX156" fmla="*/ 746471 w 3647201"/>
              <a:gd name="connsiteY156" fmla="*/ 2479136 h 2923699"/>
              <a:gd name="connsiteX157" fmla="*/ 713295 w 3647201"/>
              <a:gd name="connsiteY157" fmla="*/ 2470289 h 2923699"/>
              <a:gd name="connsiteX158" fmla="*/ 679013 w 3647201"/>
              <a:gd name="connsiteY158" fmla="*/ 2461441 h 2923699"/>
              <a:gd name="connsiteX159" fmla="*/ 646942 w 3647201"/>
              <a:gd name="connsiteY159" fmla="*/ 2451489 h 2923699"/>
              <a:gd name="connsiteX160" fmla="*/ 614871 w 3647201"/>
              <a:gd name="connsiteY160" fmla="*/ 2440430 h 2923699"/>
              <a:gd name="connsiteX161" fmla="*/ 585013 w 3647201"/>
              <a:gd name="connsiteY161" fmla="*/ 2427159 h 2923699"/>
              <a:gd name="connsiteX162" fmla="*/ 558471 w 3647201"/>
              <a:gd name="connsiteY162" fmla="*/ 2410571 h 2923699"/>
              <a:gd name="connsiteX163" fmla="*/ 534141 w 3647201"/>
              <a:gd name="connsiteY163" fmla="*/ 2390665 h 2923699"/>
              <a:gd name="connsiteX164" fmla="*/ 514237 w 3647201"/>
              <a:gd name="connsiteY164" fmla="*/ 2366336 h 2923699"/>
              <a:gd name="connsiteX165" fmla="*/ 497649 w 3647201"/>
              <a:gd name="connsiteY165" fmla="*/ 2339794 h 2923699"/>
              <a:gd name="connsiteX166" fmla="*/ 484377 w 3647201"/>
              <a:gd name="connsiteY166" fmla="*/ 2309935 h 2923699"/>
              <a:gd name="connsiteX167" fmla="*/ 473319 w 3647201"/>
              <a:gd name="connsiteY167" fmla="*/ 2277866 h 2923699"/>
              <a:gd name="connsiteX168" fmla="*/ 463366 w 3647201"/>
              <a:gd name="connsiteY168" fmla="*/ 2245795 h 2923699"/>
              <a:gd name="connsiteX169" fmla="*/ 454519 w 3647201"/>
              <a:gd name="connsiteY169" fmla="*/ 2211513 h 2923699"/>
              <a:gd name="connsiteX170" fmla="*/ 445671 w 3647201"/>
              <a:gd name="connsiteY170" fmla="*/ 2178337 h 2923699"/>
              <a:gd name="connsiteX171" fmla="*/ 435718 w 3647201"/>
              <a:gd name="connsiteY171" fmla="*/ 2145160 h 2923699"/>
              <a:gd name="connsiteX172" fmla="*/ 424660 w 3647201"/>
              <a:gd name="connsiteY172" fmla="*/ 2113088 h 2923699"/>
              <a:gd name="connsiteX173" fmla="*/ 411388 w 3647201"/>
              <a:gd name="connsiteY173" fmla="*/ 2083229 h 2923699"/>
              <a:gd name="connsiteX174" fmla="*/ 395906 w 3647201"/>
              <a:gd name="connsiteY174" fmla="*/ 2055583 h 2923699"/>
              <a:gd name="connsiteX175" fmla="*/ 376002 w 3647201"/>
              <a:gd name="connsiteY175" fmla="*/ 2031254 h 2923699"/>
              <a:gd name="connsiteX176" fmla="*/ 353883 w 3647201"/>
              <a:gd name="connsiteY176" fmla="*/ 2005818 h 2923699"/>
              <a:gd name="connsiteX177" fmla="*/ 328448 w 3647201"/>
              <a:gd name="connsiteY177" fmla="*/ 1983701 h 2923699"/>
              <a:gd name="connsiteX178" fmla="*/ 300800 w 3647201"/>
              <a:gd name="connsiteY178" fmla="*/ 1962689 h 2923699"/>
              <a:gd name="connsiteX179" fmla="*/ 273154 w 3647201"/>
              <a:gd name="connsiteY179" fmla="*/ 1941678 h 2923699"/>
              <a:gd name="connsiteX180" fmla="*/ 245507 w 3647201"/>
              <a:gd name="connsiteY180" fmla="*/ 1920666 h 2923699"/>
              <a:gd name="connsiteX181" fmla="*/ 218965 w 3647201"/>
              <a:gd name="connsiteY181" fmla="*/ 1899654 h 2923699"/>
              <a:gd name="connsiteX182" fmla="*/ 193530 w 3647201"/>
              <a:gd name="connsiteY182" fmla="*/ 1876431 h 2923699"/>
              <a:gd name="connsiteX183" fmla="*/ 171413 w 3647201"/>
              <a:gd name="connsiteY183" fmla="*/ 1853208 h 2923699"/>
              <a:gd name="connsiteX184" fmla="*/ 152614 w 3647201"/>
              <a:gd name="connsiteY184" fmla="*/ 1826666 h 2923699"/>
              <a:gd name="connsiteX185" fmla="*/ 138237 w 3647201"/>
              <a:gd name="connsiteY185" fmla="*/ 1799020 h 2923699"/>
              <a:gd name="connsiteX186" fmla="*/ 128284 w 3647201"/>
              <a:gd name="connsiteY186" fmla="*/ 1765844 h 2923699"/>
              <a:gd name="connsiteX187" fmla="*/ 123860 w 3647201"/>
              <a:gd name="connsiteY187" fmla="*/ 1731561 h 2923699"/>
              <a:gd name="connsiteX188" fmla="*/ 122753 w 3647201"/>
              <a:gd name="connsiteY188" fmla="*/ 1696171 h 2923699"/>
              <a:gd name="connsiteX189" fmla="*/ 126072 w 3647201"/>
              <a:gd name="connsiteY189" fmla="*/ 1658572 h 2923699"/>
              <a:gd name="connsiteX190" fmla="*/ 130495 w 3647201"/>
              <a:gd name="connsiteY190" fmla="*/ 1620972 h 2923699"/>
              <a:gd name="connsiteX191" fmla="*/ 136024 w 3647201"/>
              <a:gd name="connsiteY191" fmla="*/ 1583372 h 2923699"/>
              <a:gd name="connsiteX192" fmla="*/ 140448 w 3647201"/>
              <a:gd name="connsiteY192" fmla="*/ 1545772 h 2923699"/>
              <a:gd name="connsiteX193" fmla="*/ 142660 w 3647201"/>
              <a:gd name="connsiteY193" fmla="*/ 1508173 h 2923699"/>
              <a:gd name="connsiteX194" fmla="*/ 142660 w 3647201"/>
              <a:gd name="connsiteY194" fmla="*/ 1471678 h 2923699"/>
              <a:gd name="connsiteX195" fmla="*/ 138237 w 3647201"/>
              <a:gd name="connsiteY195" fmla="*/ 1437397 h 2923699"/>
              <a:gd name="connsiteX196" fmla="*/ 129389 w 3647201"/>
              <a:gd name="connsiteY196" fmla="*/ 1403114 h 2923699"/>
              <a:gd name="connsiteX197" fmla="*/ 116119 w 3647201"/>
              <a:gd name="connsiteY197" fmla="*/ 1371043 h 2923699"/>
              <a:gd name="connsiteX198" fmla="*/ 99531 w 3647201"/>
              <a:gd name="connsiteY198" fmla="*/ 1337867 h 2923699"/>
              <a:gd name="connsiteX199" fmla="*/ 80730 w 3647201"/>
              <a:gd name="connsiteY199" fmla="*/ 1304691 h 2923699"/>
              <a:gd name="connsiteX200" fmla="*/ 60825 w 3647201"/>
              <a:gd name="connsiteY200" fmla="*/ 1271514 h 2923699"/>
              <a:gd name="connsiteX201" fmla="*/ 42025 w 3647201"/>
              <a:gd name="connsiteY201" fmla="*/ 1239443 h 2923699"/>
              <a:gd name="connsiteX202" fmla="*/ 25435 w 3647201"/>
              <a:gd name="connsiteY202" fmla="*/ 1205162 h 2923699"/>
              <a:gd name="connsiteX203" fmla="*/ 12166 w 3647201"/>
              <a:gd name="connsiteY203" fmla="*/ 1171985 h 2923699"/>
              <a:gd name="connsiteX204" fmla="*/ 3319 w 3647201"/>
              <a:gd name="connsiteY204" fmla="*/ 1137702 h 2923699"/>
              <a:gd name="connsiteX205" fmla="*/ 0 w 3647201"/>
              <a:gd name="connsiteY205" fmla="*/ 1102314 h 2923699"/>
              <a:gd name="connsiteX206" fmla="*/ 3319 w 3647201"/>
              <a:gd name="connsiteY206" fmla="*/ 1066926 h 2923699"/>
              <a:gd name="connsiteX207" fmla="*/ 12166 w 3647201"/>
              <a:gd name="connsiteY207" fmla="*/ 1032644 h 2923699"/>
              <a:gd name="connsiteX208" fmla="*/ 25435 w 3647201"/>
              <a:gd name="connsiteY208" fmla="*/ 999467 h 2923699"/>
              <a:gd name="connsiteX209" fmla="*/ 42025 w 3647201"/>
              <a:gd name="connsiteY209" fmla="*/ 965186 h 2923699"/>
              <a:gd name="connsiteX210" fmla="*/ 60825 w 3647201"/>
              <a:gd name="connsiteY210" fmla="*/ 933114 h 2923699"/>
              <a:gd name="connsiteX211" fmla="*/ 80730 w 3647201"/>
              <a:gd name="connsiteY211" fmla="*/ 899939 h 2923699"/>
              <a:gd name="connsiteX212" fmla="*/ 99531 w 3647201"/>
              <a:gd name="connsiteY212" fmla="*/ 866762 h 2923699"/>
              <a:gd name="connsiteX213" fmla="*/ 116119 w 3647201"/>
              <a:gd name="connsiteY213" fmla="*/ 833586 h 2923699"/>
              <a:gd name="connsiteX214" fmla="*/ 129389 w 3647201"/>
              <a:gd name="connsiteY214" fmla="*/ 801514 h 2923699"/>
              <a:gd name="connsiteX215" fmla="*/ 138237 w 3647201"/>
              <a:gd name="connsiteY215" fmla="*/ 767232 h 2923699"/>
              <a:gd name="connsiteX216" fmla="*/ 142660 w 3647201"/>
              <a:gd name="connsiteY216" fmla="*/ 732951 h 2923699"/>
              <a:gd name="connsiteX217" fmla="*/ 142660 w 3647201"/>
              <a:gd name="connsiteY217" fmla="*/ 696457 h 2923699"/>
              <a:gd name="connsiteX218" fmla="*/ 140448 w 3647201"/>
              <a:gd name="connsiteY218" fmla="*/ 658856 h 2923699"/>
              <a:gd name="connsiteX219" fmla="*/ 136024 w 3647201"/>
              <a:gd name="connsiteY219" fmla="*/ 621256 h 2923699"/>
              <a:gd name="connsiteX220" fmla="*/ 130495 w 3647201"/>
              <a:gd name="connsiteY220" fmla="*/ 583656 h 2923699"/>
              <a:gd name="connsiteX221" fmla="*/ 126072 w 3647201"/>
              <a:gd name="connsiteY221" fmla="*/ 546056 h 2923699"/>
              <a:gd name="connsiteX222" fmla="*/ 122753 w 3647201"/>
              <a:gd name="connsiteY222" fmla="*/ 508457 h 2923699"/>
              <a:gd name="connsiteX223" fmla="*/ 123860 w 3647201"/>
              <a:gd name="connsiteY223" fmla="*/ 473069 h 2923699"/>
              <a:gd name="connsiteX224" fmla="*/ 128284 w 3647201"/>
              <a:gd name="connsiteY224" fmla="*/ 438786 h 2923699"/>
              <a:gd name="connsiteX225" fmla="*/ 138237 w 3647201"/>
              <a:gd name="connsiteY225" fmla="*/ 405609 h 2923699"/>
              <a:gd name="connsiteX226" fmla="*/ 152614 w 3647201"/>
              <a:gd name="connsiteY226" fmla="*/ 377963 h 2923699"/>
              <a:gd name="connsiteX227" fmla="*/ 171413 w 3647201"/>
              <a:gd name="connsiteY227" fmla="*/ 351422 h 2923699"/>
              <a:gd name="connsiteX228" fmla="*/ 193530 w 3647201"/>
              <a:gd name="connsiteY228" fmla="*/ 328198 h 2923699"/>
              <a:gd name="connsiteX229" fmla="*/ 218965 w 3647201"/>
              <a:gd name="connsiteY229" fmla="*/ 304975 h 2923699"/>
              <a:gd name="connsiteX230" fmla="*/ 245507 w 3647201"/>
              <a:gd name="connsiteY230" fmla="*/ 283962 h 2923699"/>
              <a:gd name="connsiteX231" fmla="*/ 273154 w 3647201"/>
              <a:gd name="connsiteY231" fmla="*/ 262950 h 2923699"/>
              <a:gd name="connsiteX232" fmla="*/ 300800 w 3647201"/>
              <a:gd name="connsiteY232" fmla="*/ 241939 h 2923699"/>
              <a:gd name="connsiteX233" fmla="*/ 328448 w 3647201"/>
              <a:gd name="connsiteY233" fmla="*/ 220927 h 2923699"/>
              <a:gd name="connsiteX234" fmla="*/ 353883 w 3647201"/>
              <a:gd name="connsiteY234" fmla="*/ 198810 h 2923699"/>
              <a:gd name="connsiteX235" fmla="*/ 376002 w 3647201"/>
              <a:gd name="connsiteY235" fmla="*/ 173375 h 2923699"/>
              <a:gd name="connsiteX236" fmla="*/ 395906 w 3647201"/>
              <a:gd name="connsiteY236" fmla="*/ 149045 h 2923699"/>
              <a:gd name="connsiteX237" fmla="*/ 411388 w 3647201"/>
              <a:gd name="connsiteY237" fmla="*/ 121399 h 2923699"/>
              <a:gd name="connsiteX238" fmla="*/ 424660 w 3647201"/>
              <a:gd name="connsiteY238" fmla="*/ 91540 h 2923699"/>
              <a:gd name="connsiteX239" fmla="*/ 435718 w 3647201"/>
              <a:gd name="connsiteY239" fmla="*/ 59469 h 2923699"/>
              <a:gd name="connsiteX240" fmla="*/ 445671 w 3647201"/>
              <a:gd name="connsiteY240" fmla="*/ 26292 h 2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3647201" h="2923699">
                <a:moveTo>
                  <a:pt x="452683" y="0"/>
                </a:moveTo>
                <a:lnTo>
                  <a:pt x="3194519" y="0"/>
                </a:lnTo>
                <a:lnTo>
                  <a:pt x="3201530" y="26292"/>
                </a:lnTo>
                <a:lnTo>
                  <a:pt x="3211483" y="59469"/>
                </a:lnTo>
                <a:lnTo>
                  <a:pt x="3222542" y="91540"/>
                </a:lnTo>
                <a:lnTo>
                  <a:pt x="3235812" y="121399"/>
                </a:lnTo>
                <a:lnTo>
                  <a:pt x="3251295" y="149045"/>
                </a:lnTo>
                <a:lnTo>
                  <a:pt x="3271201" y="173375"/>
                </a:lnTo>
                <a:lnTo>
                  <a:pt x="3293318" y="198810"/>
                </a:lnTo>
                <a:lnTo>
                  <a:pt x="3318754" y="220927"/>
                </a:lnTo>
                <a:lnTo>
                  <a:pt x="3345296" y="241939"/>
                </a:lnTo>
                <a:lnTo>
                  <a:pt x="3374048" y="262950"/>
                </a:lnTo>
                <a:lnTo>
                  <a:pt x="3401695" y="283962"/>
                </a:lnTo>
                <a:lnTo>
                  <a:pt x="3428236" y="304975"/>
                </a:lnTo>
                <a:lnTo>
                  <a:pt x="3453670" y="328198"/>
                </a:lnTo>
                <a:lnTo>
                  <a:pt x="3475789" y="351422"/>
                </a:lnTo>
                <a:lnTo>
                  <a:pt x="3494590" y="377963"/>
                </a:lnTo>
                <a:lnTo>
                  <a:pt x="3508966" y="405609"/>
                </a:lnTo>
                <a:lnTo>
                  <a:pt x="3518919" y="438786"/>
                </a:lnTo>
                <a:lnTo>
                  <a:pt x="3523342" y="473069"/>
                </a:lnTo>
                <a:lnTo>
                  <a:pt x="3524448" y="508457"/>
                </a:lnTo>
                <a:lnTo>
                  <a:pt x="3521130" y="546056"/>
                </a:lnTo>
                <a:lnTo>
                  <a:pt x="3516707" y="583656"/>
                </a:lnTo>
                <a:lnTo>
                  <a:pt x="3511178" y="621256"/>
                </a:lnTo>
                <a:lnTo>
                  <a:pt x="3506754" y="658856"/>
                </a:lnTo>
                <a:lnTo>
                  <a:pt x="3504543" y="696457"/>
                </a:lnTo>
                <a:lnTo>
                  <a:pt x="3504543" y="732951"/>
                </a:lnTo>
                <a:lnTo>
                  <a:pt x="3508966" y="767232"/>
                </a:lnTo>
                <a:lnTo>
                  <a:pt x="3517812" y="801514"/>
                </a:lnTo>
                <a:lnTo>
                  <a:pt x="3531083" y="833586"/>
                </a:lnTo>
                <a:lnTo>
                  <a:pt x="3548778" y="866762"/>
                </a:lnTo>
                <a:lnTo>
                  <a:pt x="3566471" y="899939"/>
                </a:lnTo>
                <a:lnTo>
                  <a:pt x="3586378" y="933114"/>
                </a:lnTo>
                <a:lnTo>
                  <a:pt x="3605177" y="965186"/>
                </a:lnTo>
                <a:lnTo>
                  <a:pt x="3621766" y="999467"/>
                </a:lnTo>
                <a:lnTo>
                  <a:pt x="3635036" y="1032644"/>
                </a:lnTo>
                <a:lnTo>
                  <a:pt x="3643883" y="1066926"/>
                </a:lnTo>
                <a:lnTo>
                  <a:pt x="3647201" y="1102314"/>
                </a:lnTo>
                <a:lnTo>
                  <a:pt x="3643883" y="1137702"/>
                </a:lnTo>
                <a:lnTo>
                  <a:pt x="3635036" y="1171985"/>
                </a:lnTo>
                <a:lnTo>
                  <a:pt x="3621766" y="1205162"/>
                </a:lnTo>
                <a:lnTo>
                  <a:pt x="3605177" y="1239443"/>
                </a:lnTo>
                <a:lnTo>
                  <a:pt x="3586378" y="1271514"/>
                </a:lnTo>
                <a:lnTo>
                  <a:pt x="3566471" y="1304691"/>
                </a:lnTo>
                <a:lnTo>
                  <a:pt x="3548778" y="1337867"/>
                </a:lnTo>
                <a:lnTo>
                  <a:pt x="3531083" y="1371043"/>
                </a:lnTo>
                <a:lnTo>
                  <a:pt x="3517812" y="1403114"/>
                </a:lnTo>
                <a:lnTo>
                  <a:pt x="3508966" y="1437397"/>
                </a:lnTo>
                <a:lnTo>
                  <a:pt x="3504543" y="1471678"/>
                </a:lnTo>
                <a:lnTo>
                  <a:pt x="3504543" y="1508173"/>
                </a:lnTo>
                <a:lnTo>
                  <a:pt x="3506754" y="1545772"/>
                </a:lnTo>
                <a:lnTo>
                  <a:pt x="3511178" y="1583372"/>
                </a:lnTo>
                <a:lnTo>
                  <a:pt x="3516707" y="1620972"/>
                </a:lnTo>
                <a:lnTo>
                  <a:pt x="3521130" y="1658572"/>
                </a:lnTo>
                <a:lnTo>
                  <a:pt x="3524448" y="1696171"/>
                </a:lnTo>
                <a:lnTo>
                  <a:pt x="3523342" y="1731561"/>
                </a:lnTo>
                <a:lnTo>
                  <a:pt x="3518919" y="1765844"/>
                </a:lnTo>
                <a:lnTo>
                  <a:pt x="3508966" y="1799020"/>
                </a:lnTo>
                <a:lnTo>
                  <a:pt x="3494590" y="1826666"/>
                </a:lnTo>
                <a:lnTo>
                  <a:pt x="3475789" y="1853208"/>
                </a:lnTo>
                <a:lnTo>
                  <a:pt x="3453670" y="1876431"/>
                </a:lnTo>
                <a:lnTo>
                  <a:pt x="3428236" y="1899654"/>
                </a:lnTo>
                <a:lnTo>
                  <a:pt x="3401695" y="1920666"/>
                </a:lnTo>
                <a:lnTo>
                  <a:pt x="3374048" y="1941678"/>
                </a:lnTo>
                <a:lnTo>
                  <a:pt x="3345296" y="1962689"/>
                </a:lnTo>
                <a:lnTo>
                  <a:pt x="3318754" y="1983701"/>
                </a:lnTo>
                <a:lnTo>
                  <a:pt x="3293318" y="2005818"/>
                </a:lnTo>
                <a:lnTo>
                  <a:pt x="3271201" y="2031254"/>
                </a:lnTo>
                <a:lnTo>
                  <a:pt x="3251295" y="2055583"/>
                </a:lnTo>
                <a:lnTo>
                  <a:pt x="3235812" y="2083229"/>
                </a:lnTo>
                <a:lnTo>
                  <a:pt x="3222542" y="2113088"/>
                </a:lnTo>
                <a:lnTo>
                  <a:pt x="3211483" y="2145160"/>
                </a:lnTo>
                <a:lnTo>
                  <a:pt x="3201530" y="2178337"/>
                </a:lnTo>
                <a:lnTo>
                  <a:pt x="3192683" y="2211513"/>
                </a:lnTo>
                <a:lnTo>
                  <a:pt x="3183835" y="2245795"/>
                </a:lnTo>
                <a:lnTo>
                  <a:pt x="3173882" y="2277866"/>
                </a:lnTo>
                <a:lnTo>
                  <a:pt x="3162824" y="2309935"/>
                </a:lnTo>
                <a:lnTo>
                  <a:pt x="3149554" y="2339794"/>
                </a:lnTo>
                <a:lnTo>
                  <a:pt x="3132965" y="2366336"/>
                </a:lnTo>
                <a:lnTo>
                  <a:pt x="3113061" y="2390665"/>
                </a:lnTo>
                <a:lnTo>
                  <a:pt x="3088731" y="2410571"/>
                </a:lnTo>
                <a:lnTo>
                  <a:pt x="3062189" y="2427159"/>
                </a:lnTo>
                <a:lnTo>
                  <a:pt x="3032329" y="2440430"/>
                </a:lnTo>
                <a:lnTo>
                  <a:pt x="3000259" y="2451489"/>
                </a:lnTo>
                <a:lnTo>
                  <a:pt x="2968189" y="2461441"/>
                </a:lnTo>
                <a:lnTo>
                  <a:pt x="2933907" y="2470289"/>
                </a:lnTo>
                <a:lnTo>
                  <a:pt x="2900729" y="2479136"/>
                </a:lnTo>
                <a:lnTo>
                  <a:pt x="2867553" y="2489089"/>
                </a:lnTo>
                <a:lnTo>
                  <a:pt x="2835484" y="2500147"/>
                </a:lnTo>
                <a:lnTo>
                  <a:pt x="2805624" y="2513419"/>
                </a:lnTo>
                <a:lnTo>
                  <a:pt x="2777978" y="2528900"/>
                </a:lnTo>
                <a:lnTo>
                  <a:pt x="2753648" y="2548806"/>
                </a:lnTo>
                <a:lnTo>
                  <a:pt x="2728213" y="2570924"/>
                </a:lnTo>
                <a:lnTo>
                  <a:pt x="2706095" y="2596359"/>
                </a:lnTo>
                <a:lnTo>
                  <a:pt x="2685083" y="2622901"/>
                </a:lnTo>
                <a:lnTo>
                  <a:pt x="2664071" y="2650547"/>
                </a:lnTo>
                <a:lnTo>
                  <a:pt x="2643060" y="2678194"/>
                </a:lnTo>
                <a:lnTo>
                  <a:pt x="2622048" y="2704735"/>
                </a:lnTo>
                <a:lnTo>
                  <a:pt x="2598824" y="2730170"/>
                </a:lnTo>
                <a:lnTo>
                  <a:pt x="2575600" y="2752287"/>
                </a:lnTo>
                <a:lnTo>
                  <a:pt x="2549060" y="2771088"/>
                </a:lnTo>
                <a:lnTo>
                  <a:pt x="2521413" y="2785464"/>
                </a:lnTo>
                <a:lnTo>
                  <a:pt x="2488236" y="2795418"/>
                </a:lnTo>
                <a:lnTo>
                  <a:pt x="2453953" y="2799841"/>
                </a:lnTo>
                <a:lnTo>
                  <a:pt x="2418566" y="2800947"/>
                </a:lnTo>
                <a:lnTo>
                  <a:pt x="2380965" y="2797629"/>
                </a:lnTo>
                <a:lnTo>
                  <a:pt x="2343366" y="2793206"/>
                </a:lnTo>
                <a:lnTo>
                  <a:pt x="2305765" y="2787676"/>
                </a:lnTo>
                <a:lnTo>
                  <a:pt x="2268165" y="2783254"/>
                </a:lnTo>
                <a:lnTo>
                  <a:pt x="2230565" y="2781041"/>
                </a:lnTo>
                <a:lnTo>
                  <a:pt x="2194071" y="2781041"/>
                </a:lnTo>
                <a:lnTo>
                  <a:pt x="2159789" y="2785464"/>
                </a:lnTo>
                <a:lnTo>
                  <a:pt x="2124401" y="2794312"/>
                </a:lnTo>
                <a:lnTo>
                  <a:pt x="2092330" y="2807582"/>
                </a:lnTo>
                <a:lnTo>
                  <a:pt x="2059154" y="2825277"/>
                </a:lnTo>
                <a:lnTo>
                  <a:pt x="2025978" y="2842971"/>
                </a:lnTo>
                <a:lnTo>
                  <a:pt x="1992801" y="2862876"/>
                </a:lnTo>
                <a:lnTo>
                  <a:pt x="1960730" y="2881676"/>
                </a:lnTo>
                <a:lnTo>
                  <a:pt x="1926448" y="2898264"/>
                </a:lnTo>
                <a:lnTo>
                  <a:pt x="1893271" y="2911535"/>
                </a:lnTo>
                <a:lnTo>
                  <a:pt x="1858988" y="2920383"/>
                </a:lnTo>
                <a:lnTo>
                  <a:pt x="1823601" y="2923699"/>
                </a:lnTo>
                <a:lnTo>
                  <a:pt x="1788214" y="2920383"/>
                </a:lnTo>
                <a:lnTo>
                  <a:pt x="1753930" y="2911535"/>
                </a:lnTo>
                <a:lnTo>
                  <a:pt x="1720755" y="2898264"/>
                </a:lnTo>
                <a:lnTo>
                  <a:pt x="1686472" y="2881676"/>
                </a:lnTo>
                <a:lnTo>
                  <a:pt x="1654401" y="2862876"/>
                </a:lnTo>
                <a:lnTo>
                  <a:pt x="1621225" y="2842971"/>
                </a:lnTo>
                <a:lnTo>
                  <a:pt x="1588048" y="2825277"/>
                </a:lnTo>
                <a:lnTo>
                  <a:pt x="1554872" y="2807582"/>
                </a:lnTo>
                <a:lnTo>
                  <a:pt x="1521696" y="2794312"/>
                </a:lnTo>
                <a:lnTo>
                  <a:pt x="1487413" y="2785464"/>
                </a:lnTo>
                <a:lnTo>
                  <a:pt x="1453131" y="2781041"/>
                </a:lnTo>
                <a:lnTo>
                  <a:pt x="1416635" y="2781041"/>
                </a:lnTo>
                <a:lnTo>
                  <a:pt x="1379036" y="2783254"/>
                </a:lnTo>
                <a:lnTo>
                  <a:pt x="1341436" y="2787676"/>
                </a:lnTo>
                <a:lnTo>
                  <a:pt x="1303836" y="2793206"/>
                </a:lnTo>
                <a:lnTo>
                  <a:pt x="1266235" y="2797629"/>
                </a:lnTo>
                <a:lnTo>
                  <a:pt x="1228636" y="2800947"/>
                </a:lnTo>
                <a:lnTo>
                  <a:pt x="1193248" y="2799841"/>
                </a:lnTo>
                <a:lnTo>
                  <a:pt x="1158967" y="2795418"/>
                </a:lnTo>
                <a:lnTo>
                  <a:pt x="1125789" y="2785464"/>
                </a:lnTo>
                <a:lnTo>
                  <a:pt x="1098142" y="2771088"/>
                </a:lnTo>
                <a:lnTo>
                  <a:pt x="1071600" y="2752287"/>
                </a:lnTo>
                <a:lnTo>
                  <a:pt x="1048378" y="2730170"/>
                </a:lnTo>
                <a:lnTo>
                  <a:pt x="1025153" y="2704735"/>
                </a:lnTo>
                <a:lnTo>
                  <a:pt x="1004142" y="2678194"/>
                </a:lnTo>
                <a:lnTo>
                  <a:pt x="983130" y="2650547"/>
                </a:lnTo>
                <a:lnTo>
                  <a:pt x="962119" y="2622901"/>
                </a:lnTo>
                <a:lnTo>
                  <a:pt x="941107" y="2596359"/>
                </a:lnTo>
                <a:lnTo>
                  <a:pt x="918989" y="2570924"/>
                </a:lnTo>
                <a:lnTo>
                  <a:pt x="893553" y="2548806"/>
                </a:lnTo>
                <a:lnTo>
                  <a:pt x="869224" y="2528900"/>
                </a:lnTo>
                <a:lnTo>
                  <a:pt x="841577" y="2513419"/>
                </a:lnTo>
                <a:lnTo>
                  <a:pt x="811718" y="2500147"/>
                </a:lnTo>
                <a:lnTo>
                  <a:pt x="779648" y="2489089"/>
                </a:lnTo>
                <a:lnTo>
                  <a:pt x="746471" y="2479136"/>
                </a:lnTo>
                <a:lnTo>
                  <a:pt x="713295" y="2470289"/>
                </a:lnTo>
                <a:lnTo>
                  <a:pt x="679013" y="2461441"/>
                </a:lnTo>
                <a:lnTo>
                  <a:pt x="646942" y="2451489"/>
                </a:lnTo>
                <a:lnTo>
                  <a:pt x="614871" y="2440430"/>
                </a:lnTo>
                <a:lnTo>
                  <a:pt x="585013" y="2427159"/>
                </a:lnTo>
                <a:lnTo>
                  <a:pt x="558471" y="2410571"/>
                </a:lnTo>
                <a:lnTo>
                  <a:pt x="534141" y="2390665"/>
                </a:lnTo>
                <a:lnTo>
                  <a:pt x="514237" y="2366336"/>
                </a:lnTo>
                <a:lnTo>
                  <a:pt x="497649" y="2339794"/>
                </a:lnTo>
                <a:lnTo>
                  <a:pt x="484377" y="2309935"/>
                </a:lnTo>
                <a:lnTo>
                  <a:pt x="473319" y="2277866"/>
                </a:lnTo>
                <a:lnTo>
                  <a:pt x="463366" y="2245795"/>
                </a:lnTo>
                <a:lnTo>
                  <a:pt x="454519" y="2211513"/>
                </a:lnTo>
                <a:lnTo>
                  <a:pt x="445671" y="2178337"/>
                </a:lnTo>
                <a:lnTo>
                  <a:pt x="435718" y="2145160"/>
                </a:lnTo>
                <a:lnTo>
                  <a:pt x="424660" y="2113088"/>
                </a:lnTo>
                <a:lnTo>
                  <a:pt x="411388" y="2083229"/>
                </a:lnTo>
                <a:lnTo>
                  <a:pt x="395906" y="2055583"/>
                </a:lnTo>
                <a:lnTo>
                  <a:pt x="376002" y="2031254"/>
                </a:lnTo>
                <a:lnTo>
                  <a:pt x="353883" y="2005818"/>
                </a:lnTo>
                <a:lnTo>
                  <a:pt x="328448" y="1983701"/>
                </a:lnTo>
                <a:lnTo>
                  <a:pt x="300800" y="1962689"/>
                </a:lnTo>
                <a:lnTo>
                  <a:pt x="273154" y="1941678"/>
                </a:lnTo>
                <a:lnTo>
                  <a:pt x="245507" y="1920666"/>
                </a:lnTo>
                <a:lnTo>
                  <a:pt x="218965" y="1899654"/>
                </a:lnTo>
                <a:lnTo>
                  <a:pt x="193530" y="1876431"/>
                </a:lnTo>
                <a:lnTo>
                  <a:pt x="171413" y="1853208"/>
                </a:lnTo>
                <a:lnTo>
                  <a:pt x="152614" y="1826666"/>
                </a:lnTo>
                <a:lnTo>
                  <a:pt x="138237" y="1799020"/>
                </a:lnTo>
                <a:lnTo>
                  <a:pt x="128284" y="1765844"/>
                </a:lnTo>
                <a:lnTo>
                  <a:pt x="123860" y="1731561"/>
                </a:lnTo>
                <a:lnTo>
                  <a:pt x="122753" y="1696171"/>
                </a:lnTo>
                <a:lnTo>
                  <a:pt x="126072" y="1658572"/>
                </a:lnTo>
                <a:lnTo>
                  <a:pt x="130495" y="1620972"/>
                </a:lnTo>
                <a:lnTo>
                  <a:pt x="136024" y="1583372"/>
                </a:lnTo>
                <a:lnTo>
                  <a:pt x="140448" y="1545772"/>
                </a:lnTo>
                <a:lnTo>
                  <a:pt x="142660" y="1508173"/>
                </a:lnTo>
                <a:lnTo>
                  <a:pt x="142660" y="1471678"/>
                </a:lnTo>
                <a:lnTo>
                  <a:pt x="138237" y="1437397"/>
                </a:lnTo>
                <a:lnTo>
                  <a:pt x="129389" y="1403114"/>
                </a:lnTo>
                <a:lnTo>
                  <a:pt x="116119" y="1371043"/>
                </a:lnTo>
                <a:lnTo>
                  <a:pt x="99531" y="1337867"/>
                </a:lnTo>
                <a:lnTo>
                  <a:pt x="80730" y="1304691"/>
                </a:lnTo>
                <a:lnTo>
                  <a:pt x="60825" y="1271514"/>
                </a:lnTo>
                <a:lnTo>
                  <a:pt x="42025" y="1239443"/>
                </a:lnTo>
                <a:lnTo>
                  <a:pt x="25435" y="1205162"/>
                </a:lnTo>
                <a:lnTo>
                  <a:pt x="12166" y="1171985"/>
                </a:lnTo>
                <a:lnTo>
                  <a:pt x="3319" y="1137702"/>
                </a:lnTo>
                <a:lnTo>
                  <a:pt x="0" y="1102314"/>
                </a:lnTo>
                <a:lnTo>
                  <a:pt x="3319" y="1066926"/>
                </a:lnTo>
                <a:lnTo>
                  <a:pt x="12166" y="1032644"/>
                </a:lnTo>
                <a:lnTo>
                  <a:pt x="25435" y="999467"/>
                </a:lnTo>
                <a:lnTo>
                  <a:pt x="42025" y="965186"/>
                </a:lnTo>
                <a:lnTo>
                  <a:pt x="60825" y="933114"/>
                </a:lnTo>
                <a:lnTo>
                  <a:pt x="80730" y="899939"/>
                </a:lnTo>
                <a:lnTo>
                  <a:pt x="99531" y="866762"/>
                </a:lnTo>
                <a:lnTo>
                  <a:pt x="116119" y="833586"/>
                </a:lnTo>
                <a:lnTo>
                  <a:pt x="129389" y="801514"/>
                </a:lnTo>
                <a:lnTo>
                  <a:pt x="138237" y="767232"/>
                </a:lnTo>
                <a:lnTo>
                  <a:pt x="142660" y="732951"/>
                </a:lnTo>
                <a:lnTo>
                  <a:pt x="142660" y="696457"/>
                </a:lnTo>
                <a:lnTo>
                  <a:pt x="140448" y="658856"/>
                </a:lnTo>
                <a:lnTo>
                  <a:pt x="136024" y="621256"/>
                </a:lnTo>
                <a:lnTo>
                  <a:pt x="130495" y="583656"/>
                </a:lnTo>
                <a:lnTo>
                  <a:pt x="126072" y="546056"/>
                </a:lnTo>
                <a:lnTo>
                  <a:pt x="122753" y="508457"/>
                </a:lnTo>
                <a:lnTo>
                  <a:pt x="123860" y="473069"/>
                </a:lnTo>
                <a:lnTo>
                  <a:pt x="128284" y="438786"/>
                </a:lnTo>
                <a:lnTo>
                  <a:pt x="138237" y="405609"/>
                </a:lnTo>
                <a:lnTo>
                  <a:pt x="152614" y="377963"/>
                </a:lnTo>
                <a:lnTo>
                  <a:pt x="171413" y="351422"/>
                </a:lnTo>
                <a:lnTo>
                  <a:pt x="193530" y="328198"/>
                </a:lnTo>
                <a:lnTo>
                  <a:pt x="218965" y="304975"/>
                </a:lnTo>
                <a:lnTo>
                  <a:pt x="245507" y="283962"/>
                </a:lnTo>
                <a:lnTo>
                  <a:pt x="273154" y="262950"/>
                </a:lnTo>
                <a:lnTo>
                  <a:pt x="300800" y="241939"/>
                </a:lnTo>
                <a:lnTo>
                  <a:pt x="328448" y="220927"/>
                </a:lnTo>
                <a:lnTo>
                  <a:pt x="353883" y="198810"/>
                </a:lnTo>
                <a:lnTo>
                  <a:pt x="376002" y="173375"/>
                </a:lnTo>
                <a:lnTo>
                  <a:pt x="395906" y="149045"/>
                </a:lnTo>
                <a:lnTo>
                  <a:pt x="411388" y="121399"/>
                </a:lnTo>
                <a:lnTo>
                  <a:pt x="424660" y="91540"/>
                </a:lnTo>
                <a:lnTo>
                  <a:pt x="435718" y="59469"/>
                </a:lnTo>
                <a:lnTo>
                  <a:pt x="445671" y="2629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" name="Picture 9" descr="A blue and yellow building with a crown and a chair&#10;&#10;AI-generated content may be incorrect.">
            <a:extLst>
              <a:ext uri="{FF2B5EF4-FFF2-40B4-BE49-F238E27FC236}">
                <a16:creationId xmlns:a16="http://schemas.microsoft.com/office/drawing/2014/main" id="{1171169F-944C-AE76-7D54-A3EE82BDC6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03" r="6291" b="4"/>
          <a:stretch>
            <a:fillRect/>
          </a:stretch>
        </p:blipFill>
        <p:spPr>
          <a:xfrm>
            <a:off x="4241298" y="10"/>
            <a:ext cx="3441673" cy="2821070"/>
          </a:xfrm>
          <a:custGeom>
            <a:avLst/>
            <a:gdLst/>
            <a:ahLst/>
            <a:cxnLst/>
            <a:rect l="l" t="t" r="r" b="b"/>
            <a:pathLst>
              <a:path w="3441673" h="2821080">
                <a:moveTo>
                  <a:pt x="444473" y="0"/>
                </a:moveTo>
                <a:lnTo>
                  <a:pt x="2997201" y="0"/>
                </a:lnTo>
                <a:lnTo>
                  <a:pt x="3004419" y="23258"/>
                </a:lnTo>
                <a:lnTo>
                  <a:pt x="3012768" y="55609"/>
                </a:lnTo>
                <a:lnTo>
                  <a:pt x="3021117" y="86916"/>
                </a:lnTo>
                <a:lnTo>
                  <a:pt x="3030509" y="118224"/>
                </a:lnTo>
                <a:lnTo>
                  <a:pt x="3040944" y="148488"/>
                </a:lnTo>
                <a:lnTo>
                  <a:pt x="3053466" y="176665"/>
                </a:lnTo>
                <a:lnTo>
                  <a:pt x="3068077" y="202754"/>
                </a:lnTo>
                <a:lnTo>
                  <a:pt x="3086862" y="225713"/>
                </a:lnTo>
                <a:lnTo>
                  <a:pt x="3107732" y="249715"/>
                </a:lnTo>
                <a:lnTo>
                  <a:pt x="3131734" y="270586"/>
                </a:lnTo>
                <a:lnTo>
                  <a:pt x="3156781" y="290414"/>
                </a:lnTo>
                <a:lnTo>
                  <a:pt x="3183913" y="310241"/>
                </a:lnTo>
                <a:lnTo>
                  <a:pt x="3210001" y="330069"/>
                </a:lnTo>
                <a:lnTo>
                  <a:pt x="3235048" y="349898"/>
                </a:lnTo>
                <a:lnTo>
                  <a:pt x="3259049" y="371812"/>
                </a:lnTo>
                <a:lnTo>
                  <a:pt x="3279921" y="393728"/>
                </a:lnTo>
                <a:lnTo>
                  <a:pt x="3297661" y="418773"/>
                </a:lnTo>
                <a:lnTo>
                  <a:pt x="3311228" y="444862"/>
                </a:lnTo>
                <a:lnTo>
                  <a:pt x="3320620" y="476170"/>
                </a:lnTo>
                <a:lnTo>
                  <a:pt x="3324793" y="508521"/>
                </a:lnTo>
                <a:lnTo>
                  <a:pt x="3325838" y="541915"/>
                </a:lnTo>
                <a:lnTo>
                  <a:pt x="3322707" y="577396"/>
                </a:lnTo>
                <a:lnTo>
                  <a:pt x="3318532" y="612878"/>
                </a:lnTo>
                <a:lnTo>
                  <a:pt x="3313315" y="648360"/>
                </a:lnTo>
                <a:lnTo>
                  <a:pt x="3309140" y="683841"/>
                </a:lnTo>
                <a:lnTo>
                  <a:pt x="3307054" y="719323"/>
                </a:lnTo>
                <a:lnTo>
                  <a:pt x="3307054" y="753761"/>
                </a:lnTo>
                <a:lnTo>
                  <a:pt x="3311228" y="786111"/>
                </a:lnTo>
                <a:lnTo>
                  <a:pt x="3319576" y="818462"/>
                </a:lnTo>
                <a:lnTo>
                  <a:pt x="3332099" y="848726"/>
                </a:lnTo>
                <a:lnTo>
                  <a:pt x="3348796" y="880033"/>
                </a:lnTo>
                <a:lnTo>
                  <a:pt x="3365493" y="911340"/>
                </a:lnTo>
                <a:lnTo>
                  <a:pt x="3384277" y="942647"/>
                </a:lnTo>
                <a:lnTo>
                  <a:pt x="3402017" y="972911"/>
                </a:lnTo>
                <a:lnTo>
                  <a:pt x="3417671" y="1005262"/>
                </a:lnTo>
                <a:lnTo>
                  <a:pt x="3430193" y="1036569"/>
                </a:lnTo>
                <a:lnTo>
                  <a:pt x="3438542" y="1068920"/>
                </a:lnTo>
                <a:lnTo>
                  <a:pt x="3441673" y="1102314"/>
                </a:lnTo>
                <a:lnTo>
                  <a:pt x="3438542" y="1135708"/>
                </a:lnTo>
                <a:lnTo>
                  <a:pt x="3430193" y="1168059"/>
                </a:lnTo>
                <a:lnTo>
                  <a:pt x="3417671" y="1199367"/>
                </a:lnTo>
                <a:lnTo>
                  <a:pt x="3402017" y="1231717"/>
                </a:lnTo>
                <a:lnTo>
                  <a:pt x="3384277" y="1261981"/>
                </a:lnTo>
                <a:lnTo>
                  <a:pt x="3365493" y="1293289"/>
                </a:lnTo>
                <a:lnTo>
                  <a:pt x="3348796" y="1324596"/>
                </a:lnTo>
                <a:lnTo>
                  <a:pt x="3332099" y="1355902"/>
                </a:lnTo>
                <a:lnTo>
                  <a:pt x="3319576" y="1386167"/>
                </a:lnTo>
                <a:lnTo>
                  <a:pt x="3311228" y="1418518"/>
                </a:lnTo>
                <a:lnTo>
                  <a:pt x="3307054" y="1450868"/>
                </a:lnTo>
                <a:lnTo>
                  <a:pt x="3307054" y="1485306"/>
                </a:lnTo>
                <a:lnTo>
                  <a:pt x="3309140" y="1520787"/>
                </a:lnTo>
                <a:lnTo>
                  <a:pt x="3313315" y="1556269"/>
                </a:lnTo>
                <a:lnTo>
                  <a:pt x="3318532" y="1591751"/>
                </a:lnTo>
                <a:lnTo>
                  <a:pt x="3322707" y="1627232"/>
                </a:lnTo>
                <a:lnTo>
                  <a:pt x="3325838" y="1662713"/>
                </a:lnTo>
                <a:lnTo>
                  <a:pt x="3324793" y="1696108"/>
                </a:lnTo>
                <a:lnTo>
                  <a:pt x="3320620" y="1728459"/>
                </a:lnTo>
                <a:lnTo>
                  <a:pt x="3311228" y="1759766"/>
                </a:lnTo>
                <a:lnTo>
                  <a:pt x="3297661" y="1785855"/>
                </a:lnTo>
                <a:lnTo>
                  <a:pt x="3279921" y="1810902"/>
                </a:lnTo>
                <a:lnTo>
                  <a:pt x="3259049" y="1832816"/>
                </a:lnTo>
                <a:lnTo>
                  <a:pt x="3235048" y="1854730"/>
                </a:lnTo>
                <a:lnTo>
                  <a:pt x="3210001" y="1874559"/>
                </a:lnTo>
                <a:lnTo>
                  <a:pt x="3183913" y="1894387"/>
                </a:lnTo>
                <a:lnTo>
                  <a:pt x="3156781" y="1914215"/>
                </a:lnTo>
                <a:lnTo>
                  <a:pt x="3131734" y="1934042"/>
                </a:lnTo>
                <a:lnTo>
                  <a:pt x="3107732" y="1954914"/>
                </a:lnTo>
                <a:lnTo>
                  <a:pt x="3086862" y="1978916"/>
                </a:lnTo>
                <a:lnTo>
                  <a:pt x="3068077" y="2001875"/>
                </a:lnTo>
                <a:lnTo>
                  <a:pt x="3053466" y="2027963"/>
                </a:lnTo>
                <a:lnTo>
                  <a:pt x="3040944" y="2056140"/>
                </a:lnTo>
                <a:lnTo>
                  <a:pt x="3030509" y="2086404"/>
                </a:lnTo>
                <a:lnTo>
                  <a:pt x="3021117" y="2117712"/>
                </a:lnTo>
                <a:lnTo>
                  <a:pt x="3012768" y="2149019"/>
                </a:lnTo>
                <a:lnTo>
                  <a:pt x="3004419" y="2181370"/>
                </a:lnTo>
                <a:lnTo>
                  <a:pt x="2995027" y="2211633"/>
                </a:lnTo>
                <a:lnTo>
                  <a:pt x="2984592" y="2241896"/>
                </a:lnTo>
                <a:lnTo>
                  <a:pt x="2972070" y="2270073"/>
                </a:lnTo>
                <a:lnTo>
                  <a:pt x="2956415" y="2295120"/>
                </a:lnTo>
                <a:lnTo>
                  <a:pt x="2937632" y="2318077"/>
                </a:lnTo>
                <a:lnTo>
                  <a:pt x="2914674" y="2336862"/>
                </a:lnTo>
                <a:lnTo>
                  <a:pt x="2889627" y="2352515"/>
                </a:lnTo>
                <a:lnTo>
                  <a:pt x="2861451" y="2365039"/>
                </a:lnTo>
                <a:lnTo>
                  <a:pt x="2831188" y="2375474"/>
                </a:lnTo>
                <a:lnTo>
                  <a:pt x="2800925" y="2384866"/>
                </a:lnTo>
                <a:lnTo>
                  <a:pt x="2768574" y="2393215"/>
                </a:lnTo>
                <a:lnTo>
                  <a:pt x="2737267" y="2401564"/>
                </a:lnTo>
                <a:lnTo>
                  <a:pt x="2705960" y="2410956"/>
                </a:lnTo>
                <a:lnTo>
                  <a:pt x="2675697" y="2421392"/>
                </a:lnTo>
                <a:lnTo>
                  <a:pt x="2647521" y="2433915"/>
                </a:lnTo>
                <a:lnTo>
                  <a:pt x="2621432" y="2448524"/>
                </a:lnTo>
                <a:lnTo>
                  <a:pt x="2598474" y="2467308"/>
                </a:lnTo>
                <a:lnTo>
                  <a:pt x="2574472" y="2488181"/>
                </a:lnTo>
                <a:lnTo>
                  <a:pt x="2553600" y="2512183"/>
                </a:lnTo>
                <a:lnTo>
                  <a:pt x="2533772" y="2537228"/>
                </a:lnTo>
                <a:lnTo>
                  <a:pt x="2513945" y="2563317"/>
                </a:lnTo>
                <a:lnTo>
                  <a:pt x="2494117" y="2589407"/>
                </a:lnTo>
                <a:lnTo>
                  <a:pt x="2474290" y="2614453"/>
                </a:lnTo>
                <a:lnTo>
                  <a:pt x="2452374" y="2638455"/>
                </a:lnTo>
                <a:lnTo>
                  <a:pt x="2430459" y="2659326"/>
                </a:lnTo>
                <a:lnTo>
                  <a:pt x="2405415" y="2677067"/>
                </a:lnTo>
                <a:lnTo>
                  <a:pt x="2379325" y="2690634"/>
                </a:lnTo>
                <a:lnTo>
                  <a:pt x="2348018" y="2700026"/>
                </a:lnTo>
                <a:lnTo>
                  <a:pt x="2315667" y="2704200"/>
                </a:lnTo>
                <a:lnTo>
                  <a:pt x="2282274" y="2705244"/>
                </a:lnTo>
                <a:lnTo>
                  <a:pt x="2246792" y="2702113"/>
                </a:lnTo>
                <a:lnTo>
                  <a:pt x="2211312" y="2697939"/>
                </a:lnTo>
                <a:lnTo>
                  <a:pt x="2175830" y="2692721"/>
                </a:lnTo>
                <a:lnTo>
                  <a:pt x="2140349" y="2688547"/>
                </a:lnTo>
                <a:lnTo>
                  <a:pt x="2104867" y="2686459"/>
                </a:lnTo>
                <a:lnTo>
                  <a:pt x="2070430" y="2686459"/>
                </a:lnTo>
                <a:lnTo>
                  <a:pt x="2038080" y="2690634"/>
                </a:lnTo>
                <a:lnTo>
                  <a:pt x="2004686" y="2698983"/>
                </a:lnTo>
                <a:lnTo>
                  <a:pt x="1974422" y="2711505"/>
                </a:lnTo>
                <a:lnTo>
                  <a:pt x="1943116" y="2728202"/>
                </a:lnTo>
                <a:lnTo>
                  <a:pt x="1911810" y="2744900"/>
                </a:lnTo>
                <a:lnTo>
                  <a:pt x="1880502" y="2763684"/>
                </a:lnTo>
                <a:lnTo>
                  <a:pt x="1850239" y="2781425"/>
                </a:lnTo>
                <a:lnTo>
                  <a:pt x="1817888" y="2797078"/>
                </a:lnTo>
                <a:lnTo>
                  <a:pt x="1786581" y="2809601"/>
                </a:lnTo>
                <a:lnTo>
                  <a:pt x="1754230" y="2817950"/>
                </a:lnTo>
                <a:lnTo>
                  <a:pt x="1720837" y="2821080"/>
                </a:lnTo>
                <a:lnTo>
                  <a:pt x="1687443" y="2817950"/>
                </a:lnTo>
                <a:lnTo>
                  <a:pt x="1655092" y="2809601"/>
                </a:lnTo>
                <a:lnTo>
                  <a:pt x="1623786" y="2797078"/>
                </a:lnTo>
                <a:lnTo>
                  <a:pt x="1591435" y="2781425"/>
                </a:lnTo>
                <a:lnTo>
                  <a:pt x="1561171" y="2763684"/>
                </a:lnTo>
                <a:lnTo>
                  <a:pt x="1529865" y="2744900"/>
                </a:lnTo>
                <a:lnTo>
                  <a:pt x="1498558" y="2728202"/>
                </a:lnTo>
                <a:lnTo>
                  <a:pt x="1467251" y="2711505"/>
                </a:lnTo>
                <a:lnTo>
                  <a:pt x="1435945" y="2698983"/>
                </a:lnTo>
                <a:lnTo>
                  <a:pt x="1403594" y="2690634"/>
                </a:lnTo>
                <a:lnTo>
                  <a:pt x="1371243" y="2686459"/>
                </a:lnTo>
                <a:lnTo>
                  <a:pt x="1336805" y="2686459"/>
                </a:lnTo>
                <a:lnTo>
                  <a:pt x="1301324" y="2688547"/>
                </a:lnTo>
                <a:lnTo>
                  <a:pt x="1265844" y="2692721"/>
                </a:lnTo>
                <a:lnTo>
                  <a:pt x="1230362" y="2697939"/>
                </a:lnTo>
                <a:lnTo>
                  <a:pt x="1194880" y="2702113"/>
                </a:lnTo>
                <a:lnTo>
                  <a:pt x="1159400" y="2705244"/>
                </a:lnTo>
                <a:lnTo>
                  <a:pt x="1126006" y="2704200"/>
                </a:lnTo>
                <a:lnTo>
                  <a:pt x="1093656" y="2700026"/>
                </a:lnTo>
                <a:lnTo>
                  <a:pt x="1062348" y="2690634"/>
                </a:lnTo>
                <a:lnTo>
                  <a:pt x="1036260" y="2677067"/>
                </a:lnTo>
                <a:lnTo>
                  <a:pt x="1011213" y="2659326"/>
                </a:lnTo>
                <a:lnTo>
                  <a:pt x="989299" y="2638455"/>
                </a:lnTo>
                <a:lnTo>
                  <a:pt x="967384" y="2614453"/>
                </a:lnTo>
                <a:lnTo>
                  <a:pt x="947557" y="2589407"/>
                </a:lnTo>
                <a:lnTo>
                  <a:pt x="927729" y="2563317"/>
                </a:lnTo>
                <a:lnTo>
                  <a:pt x="907901" y="2537228"/>
                </a:lnTo>
                <a:lnTo>
                  <a:pt x="888073" y="2512183"/>
                </a:lnTo>
                <a:lnTo>
                  <a:pt x="867202" y="2488181"/>
                </a:lnTo>
                <a:lnTo>
                  <a:pt x="843200" y="2467308"/>
                </a:lnTo>
                <a:lnTo>
                  <a:pt x="820241" y="2448524"/>
                </a:lnTo>
                <a:lnTo>
                  <a:pt x="794152" y="2433915"/>
                </a:lnTo>
                <a:lnTo>
                  <a:pt x="765976" y="2421392"/>
                </a:lnTo>
                <a:lnTo>
                  <a:pt x="735713" y="2410956"/>
                </a:lnTo>
                <a:lnTo>
                  <a:pt x="704406" y="2401564"/>
                </a:lnTo>
                <a:lnTo>
                  <a:pt x="673099" y="2393215"/>
                </a:lnTo>
                <a:lnTo>
                  <a:pt x="640748" y="2384866"/>
                </a:lnTo>
                <a:lnTo>
                  <a:pt x="610486" y="2375474"/>
                </a:lnTo>
                <a:lnTo>
                  <a:pt x="580221" y="2365039"/>
                </a:lnTo>
                <a:lnTo>
                  <a:pt x="552047" y="2352515"/>
                </a:lnTo>
                <a:lnTo>
                  <a:pt x="527000" y="2336862"/>
                </a:lnTo>
                <a:lnTo>
                  <a:pt x="504041" y="2318077"/>
                </a:lnTo>
                <a:lnTo>
                  <a:pt x="485258" y="2295120"/>
                </a:lnTo>
                <a:lnTo>
                  <a:pt x="469605" y="2270073"/>
                </a:lnTo>
                <a:lnTo>
                  <a:pt x="457082" y="2241896"/>
                </a:lnTo>
                <a:lnTo>
                  <a:pt x="446647" y="2211633"/>
                </a:lnTo>
                <a:lnTo>
                  <a:pt x="437254" y="2181370"/>
                </a:lnTo>
                <a:lnTo>
                  <a:pt x="428905" y="2149019"/>
                </a:lnTo>
                <a:lnTo>
                  <a:pt x="420557" y="2117712"/>
                </a:lnTo>
                <a:lnTo>
                  <a:pt x="411164" y="2086404"/>
                </a:lnTo>
                <a:lnTo>
                  <a:pt x="400729" y="2056140"/>
                </a:lnTo>
                <a:lnTo>
                  <a:pt x="388206" y="2027963"/>
                </a:lnTo>
                <a:lnTo>
                  <a:pt x="373596" y="2001875"/>
                </a:lnTo>
                <a:lnTo>
                  <a:pt x="354813" y="1978916"/>
                </a:lnTo>
                <a:lnTo>
                  <a:pt x="333941" y="1954914"/>
                </a:lnTo>
                <a:lnTo>
                  <a:pt x="309939" y="1934042"/>
                </a:lnTo>
                <a:lnTo>
                  <a:pt x="283849" y="1914215"/>
                </a:lnTo>
                <a:lnTo>
                  <a:pt x="257761" y="1894387"/>
                </a:lnTo>
                <a:lnTo>
                  <a:pt x="231672" y="1874559"/>
                </a:lnTo>
                <a:lnTo>
                  <a:pt x="206626" y="1854730"/>
                </a:lnTo>
                <a:lnTo>
                  <a:pt x="182624" y="1832816"/>
                </a:lnTo>
                <a:lnTo>
                  <a:pt x="161753" y="1810902"/>
                </a:lnTo>
                <a:lnTo>
                  <a:pt x="144013" y="1785855"/>
                </a:lnTo>
                <a:lnTo>
                  <a:pt x="130447" y="1759766"/>
                </a:lnTo>
                <a:lnTo>
                  <a:pt x="121054" y="1728459"/>
                </a:lnTo>
                <a:lnTo>
                  <a:pt x="116880" y="1696108"/>
                </a:lnTo>
                <a:lnTo>
                  <a:pt x="115836" y="1662713"/>
                </a:lnTo>
                <a:lnTo>
                  <a:pt x="118967" y="1627232"/>
                </a:lnTo>
                <a:lnTo>
                  <a:pt x="123141" y="1591751"/>
                </a:lnTo>
                <a:lnTo>
                  <a:pt x="128359" y="1556269"/>
                </a:lnTo>
                <a:lnTo>
                  <a:pt x="132533" y="1520787"/>
                </a:lnTo>
                <a:lnTo>
                  <a:pt x="134621" y="1485306"/>
                </a:lnTo>
                <a:lnTo>
                  <a:pt x="134621" y="1450868"/>
                </a:lnTo>
                <a:lnTo>
                  <a:pt x="130447" y="1418518"/>
                </a:lnTo>
                <a:lnTo>
                  <a:pt x="122098" y="1386167"/>
                </a:lnTo>
                <a:lnTo>
                  <a:pt x="109575" y="1355902"/>
                </a:lnTo>
                <a:lnTo>
                  <a:pt x="93921" y="1324596"/>
                </a:lnTo>
                <a:lnTo>
                  <a:pt x="76180" y="1293289"/>
                </a:lnTo>
                <a:lnTo>
                  <a:pt x="57397" y="1261981"/>
                </a:lnTo>
                <a:lnTo>
                  <a:pt x="39656" y="1231717"/>
                </a:lnTo>
                <a:lnTo>
                  <a:pt x="24002" y="1199367"/>
                </a:lnTo>
                <a:lnTo>
                  <a:pt x="11480" y="1168059"/>
                </a:lnTo>
                <a:lnTo>
                  <a:pt x="3131" y="1135708"/>
                </a:lnTo>
                <a:lnTo>
                  <a:pt x="0" y="1102314"/>
                </a:lnTo>
                <a:lnTo>
                  <a:pt x="3131" y="1068920"/>
                </a:lnTo>
                <a:lnTo>
                  <a:pt x="11480" y="1036569"/>
                </a:lnTo>
                <a:lnTo>
                  <a:pt x="24002" y="1005262"/>
                </a:lnTo>
                <a:lnTo>
                  <a:pt x="39656" y="972911"/>
                </a:lnTo>
                <a:lnTo>
                  <a:pt x="57397" y="942647"/>
                </a:lnTo>
                <a:lnTo>
                  <a:pt x="76180" y="911340"/>
                </a:lnTo>
                <a:lnTo>
                  <a:pt x="93921" y="880033"/>
                </a:lnTo>
                <a:lnTo>
                  <a:pt x="109575" y="848726"/>
                </a:lnTo>
                <a:lnTo>
                  <a:pt x="122098" y="818462"/>
                </a:lnTo>
                <a:lnTo>
                  <a:pt x="130447" y="786111"/>
                </a:lnTo>
                <a:lnTo>
                  <a:pt x="134621" y="753761"/>
                </a:lnTo>
                <a:lnTo>
                  <a:pt x="134621" y="719323"/>
                </a:lnTo>
                <a:lnTo>
                  <a:pt x="132533" y="683841"/>
                </a:lnTo>
                <a:lnTo>
                  <a:pt x="128359" y="648360"/>
                </a:lnTo>
                <a:lnTo>
                  <a:pt x="123141" y="612878"/>
                </a:lnTo>
                <a:lnTo>
                  <a:pt x="118967" y="577396"/>
                </a:lnTo>
                <a:lnTo>
                  <a:pt x="115836" y="541915"/>
                </a:lnTo>
                <a:lnTo>
                  <a:pt x="116880" y="508521"/>
                </a:lnTo>
                <a:lnTo>
                  <a:pt x="121054" y="476170"/>
                </a:lnTo>
                <a:lnTo>
                  <a:pt x="130447" y="444862"/>
                </a:lnTo>
                <a:lnTo>
                  <a:pt x="144013" y="418773"/>
                </a:lnTo>
                <a:lnTo>
                  <a:pt x="161753" y="393728"/>
                </a:lnTo>
                <a:lnTo>
                  <a:pt x="182624" y="371812"/>
                </a:lnTo>
                <a:lnTo>
                  <a:pt x="206626" y="349898"/>
                </a:lnTo>
                <a:lnTo>
                  <a:pt x="231672" y="330069"/>
                </a:lnTo>
                <a:lnTo>
                  <a:pt x="257761" y="310241"/>
                </a:lnTo>
                <a:lnTo>
                  <a:pt x="283849" y="290414"/>
                </a:lnTo>
                <a:lnTo>
                  <a:pt x="309939" y="270586"/>
                </a:lnTo>
                <a:lnTo>
                  <a:pt x="333941" y="249715"/>
                </a:lnTo>
                <a:lnTo>
                  <a:pt x="354813" y="225713"/>
                </a:lnTo>
                <a:lnTo>
                  <a:pt x="373596" y="202754"/>
                </a:lnTo>
                <a:lnTo>
                  <a:pt x="388206" y="176665"/>
                </a:lnTo>
                <a:lnTo>
                  <a:pt x="400729" y="148488"/>
                </a:lnTo>
                <a:lnTo>
                  <a:pt x="411164" y="118224"/>
                </a:lnTo>
                <a:lnTo>
                  <a:pt x="420557" y="86916"/>
                </a:lnTo>
                <a:lnTo>
                  <a:pt x="428905" y="55609"/>
                </a:lnTo>
                <a:lnTo>
                  <a:pt x="437254" y="23258"/>
                </a:lnTo>
                <a:close/>
              </a:path>
            </a:pathLst>
          </a:custGeom>
        </p:spPr>
      </p:pic>
      <p:sp>
        <p:nvSpPr>
          <p:cNvPr id="47" name="Freeform: Shape 39">
            <a:extLst>
              <a:ext uri="{FF2B5EF4-FFF2-40B4-BE49-F238E27FC236}">
                <a16:creationId xmlns:a16="http://schemas.microsoft.com/office/drawing/2014/main" id="{A9F5A08E-86B5-4945-8BA9-AFC5CF695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92762" y="1"/>
            <a:ext cx="3899238" cy="4440737"/>
          </a:xfrm>
          <a:custGeom>
            <a:avLst/>
            <a:gdLst>
              <a:gd name="connsiteX0" fmla="*/ 721595 w 3899238"/>
              <a:gd name="connsiteY0" fmla="*/ 0 h 4440737"/>
              <a:gd name="connsiteX1" fmla="*/ 3899238 w 3899238"/>
              <a:gd name="connsiteY1" fmla="*/ 0 h 4440737"/>
              <a:gd name="connsiteX2" fmla="*/ 3899238 w 3899238"/>
              <a:gd name="connsiteY2" fmla="*/ 4005810 h 4440737"/>
              <a:gd name="connsiteX3" fmla="*/ 3870282 w 3899238"/>
              <a:gd name="connsiteY3" fmla="*/ 4043909 h 4440737"/>
              <a:gd name="connsiteX4" fmla="*/ 3839757 w 3899238"/>
              <a:gd name="connsiteY4" fmla="*/ 4084075 h 4440737"/>
              <a:gd name="connsiteX5" fmla="*/ 3809232 w 3899238"/>
              <a:gd name="connsiteY5" fmla="*/ 4122633 h 4440737"/>
              <a:gd name="connsiteX6" fmla="*/ 3775493 w 3899238"/>
              <a:gd name="connsiteY6" fmla="*/ 4159584 h 4440737"/>
              <a:gd name="connsiteX7" fmla="*/ 3741754 w 3899238"/>
              <a:gd name="connsiteY7" fmla="*/ 4191715 h 4440737"/>
              <a:gd name="connsiteX8" fmla="*/ 3703197 w 3899238"/>
              <a:gd name="connsiteY8" fmla="*/ 4219028 h 4440737"/>
              <a:gd name="connsiteX9" fmla="*/ 3663032 w 3899238"/>
              <a:gd name="connsiteY9" fmla="*/ 4239914 h 4440737"/>
              <a:gd name="connsiteX10" fmla="*/ 3614833 w 3899238"/>
              <a:gd name="connsiteY10" fmla="*/ 4254374 h 4440737"/>
              <a:gd name="connsiteX11" fmla="*/ 3565028 w 3899238"/>
              <a:gd name="connsiteY11" fmla="*/ 4260800 h 4440737"/>
              <a:gd name="connsiteX12" fmla="*/ 3513619 w 3899238"/>
              <a:gd name="connsiteY12" fmla="*/ 4262406 h 4440737"/>
              <a:gd name="connsiteX13" fmla="*/ 3458994 w 3899238"/>
              <a:gd name="connsiteY13" fmla="*/ 4257586 h 4440737"/>
              <a:gd name="connsiteX14" fmla="*/ 3404370 w 3899238"/>
              <a:gd name="connsiteY14" fmla="*/ 4251161 h 4440737"/>
              <a:gd name="connsiteX15" fmla="*/ 3349745 w 3899238"/>
              <a:gd name="connsiteY15" fmla="*/ 4243126 h 4440737"/>
              <a:gd name="connsiteX16" fmla="*/ 3295122 w 3899238"/>
              <a:gd name="connsiteY16" fmla="*/ 4236702 h 4440737"/>
              <a:gd name="connsiteX17" fmla="*/ 3240496 w 3899238"/>
              <a:gd name="connsiteY17" fmla="*/ 4233488 h 4440737"/>
              <a:gd name="connsiteX18" fmla="*/ 3187479 w 3899238"/>
              <a:gd name="connsiteY18" fmla="*/ 4233488 h 4440737"/>
              <a:gd name="connsiteX19" fmla="*/ 3137676 w 3899238"/>
              <a:gd name="connsiteY19" fmla="*/ 4239914 h 4440737"/>
              <a:gd name="connsiteX20" fmla="*/ 3086265 w 3899238"/>
              <a:gd name="connsiteY20" fmla="*/ 4252768 h 4440737"/>
              <a:gd name="connsiteX21" fmla="*/ 3039673 w 3899238"/>
              <a:gd name="connsiteY21" fmla="*/ 4272045 h 4440737"/>
              <a:gd name="connsiteX22" fmla="*/ 2991476 w 3899238"/>
              <a:gd name="connsiteY22" fmla="*/ 4297752 h 4440737"/>
              <a:gd name="connsiteX23" fmla="*/ 2943279 w 3899238"/>
              <a:gd name="connsiteY23" fmla="*/ 4323458 h 4440737"/>
              <a:gd name="connsiteX24" fmla="*/ 2895080 w 3899238"/>
              <a:gd name="connsiteY24" fmla="*/ 4352375 h 4440737"/>
              <a:gd name="connsiteX25" fmla="*/ 2848488 w 3899238"/>
              <a:gd name="connsiteY25" fmla="*/ 4379687 h 4440737"/>
              <a:gd name="connsiteX26" fmla="*/ 2798686 w 3899238"/>
              <a:gd name="connsiteY26" fmla="*/ 4403786 h 4440737"/>
              <a:gd name="connsiteX27" fmla="*/ 2750487 w 3899238"/>
              <a:gd name="connsiteY27" fmla="*/ 4423066 h 4440737"/>
              <a:gd name="connsiteX28" fmla="*/ 2700682 w 3899238"/>
              <a:gd name="connsiteY28" fmla="*/ 4435919 h 4440737"/>
              <a:gd name="connsiteX29" fmla="*/ 2649272 w 3899238"/>
              <a:gd name="connsiteY29" fmla="*/ 4440737 h 4440737"/>
              <a:gd name="connsiteX30" fmla="*/ 2597861 w 3899238"/>
              <a:gd name="connsiteY30" fmla="*/ 4435919 h 4440737"/>
              <a:gd name="connsiteX31" fmla="*/ 2548056 w 3899238"/>
              <a:gd name="connsiteY31" fmla="*/ 4423066 h 4440737"/>
              <a:gd name="connsiteX32" fmla="*/ 2499860 w 3899238"/>
              <a:gd name="connsiteY32" fmla="*/ 4403786 h 4440737"/>
              <a:gd name="connsiteX33" fmla="*/ 2450055 w 3899238"/>
              <a:gd name="connsiteY33" fmla="*/ 4379687 h 4440737"/>
              <a:gd name="connsiteX34" fmla="*/ 2403463 w 3899238"/>
              <a:gd name="connsiteY34" fmla="*/ 4352375 h 4440737"/>
              <a:gd name="connsiteX35" fmla="*/ 2355266 w 3899238"/>
              <a:gd name="connsiteY35" fmla="*/ 4323458 h 4440737"/>
              <a:gd name="connsiteX36" fmla="*/ 2307067 w 3899238"/>
              <a:gd name="connsiteY36" fmla="*/ 4297752 h 4440737"/>
              <a:gd name="connsiteX37" fmla="*/ 2258871 w 3899238"/>
              <a:gd name="connsiteY37" fmla="*/ 4272045 h 4440737"/>
              <a:gd name="connsiteX38" fmla="*/ 2210674 w 3899238"/>
              <a:gd name="connsiteY38" fmla="*/ 4252768 h 4440737"/>
              <a:gd name="connsiteX39" fmla="*/ 2160869 w 3899238"/>
              <a:gd name="connsiteY39" fmla="*/ 4239914 h 4440737"/>
              <a:gd name="connsiteX40" fmla="*/ 2111064 w 3899238"/>
              <a:gd name="connsiteY40" fmla="*/ 4233488 h 4440737"/>
              <a:gd name="connsiteX41" fmla="*/ 2058045 w 3899238"/>
              <a:gd name="connsiteY41" fmla="*/ 4233488 h 4440737"/>
              <a:gd name="connsiteX42" fmla="*/ 2003421 w 3899238"/>
              <a:gd name="connsiteY42" fmla="*/ 4236702 h 4440737"/>
              <a:gd name="connsiteX43" fmla="*/ 1948798 w 3899238"/>
              <a:gd name="connsiteY43" fmla="*/ 4243126 h 4440737"/>
              <a:gd name="connsiteX44" fmla="*/ 1894173 w 3899238"/>
              <a:gd name="connsiteY44" fmla="*/ 4251161 h 4440737"/>
              <a:gd name="connsiteX45" fmla="*/ 1839548 w 3899238"/>
              <a:gd name="connsiteY45" fmla="*/ 4257586 h 4440737"/>
              <a:gd name="connsiteX46" fmla="*/ 1784924 w 3899238"/>
              <a:gd name="connsiteY46" fmla="*/ 4262406 h 4440737"/>
              <a:gd name="connsiteX47" fmla="*/ 1733515 w 3899238"/>
              <a:gd name="connsiteY47" fmla="*/ 4260800 h 4440737"/>
              <a:gd name="connsiteX48" fmla="*/ 1683711 w 3899238"/>
              <a:gd name="connsiteY48" fmla="*/ 4254374 h 4440737"/>
              <a:gd name="connsiteX49" fmla="*/ 1635512 w 3899238"/>
              <a:gd name="connsiteY49" fmla="*/ 4239914 h 4440737"/>
              <a:gd name="connsiteX50" fmla="*/ 1595348 w 3899238"/>
              <a:gd name="connsiteY50" fmla="*/ 4219028 h 4440737"/>
              <a:gd name="connsiteX51" fmla="*/ 1556788 w 3899238"/>
              <a:gd name="connsiteY51" fmla="*/ 4191715 h 4440737"/>
              <a:gd name="connsiteX52" fmla="*/ 1523051 w 3899238"/>
              <a:gd name="connsiteY52" fmla="*/ 4159584 h 4440737"/>
              <a:gd name="connsiteX53" fmla="*/ 1489311 w 3899238"/>
              <a:gd name="connsiteY53" fmla="*/ 4122633 h 4440737"/>
              <a:gd name="connsiteX54" fmla="*/ 1458786 w 3899238"/>
              <a:gd name="connsiteY54" fmla="*/ 4084075 h 4440737"/>
              <a:gd name="connsiteX55" fmla="*/ 1428262 w 3899238"/>
              <a:gd name="connsiteY55" fmla="*/ 4043909 h 4440737"/>
              <a:gd name="connsiteX56" fmla="*/ 1397736 w 3899238"/>
              <a:gd name="connsiteY56" fmla="*/ 4003746 h 4440737"/>
              <a:gd name="connsiteX57" fmla="*/ 1367212 w 3899238"/>
              <a:gd name="connsiteY57" fmla="*/ 3965188 h 4440737"/>
              <a:gd name="connsiteX58" fmla="*/ 1335079 w 3899238"/>
              <a:gd name="connsiteY58" fmla="*/ 3928236 h 4440737"/>
              <a:gd name="connsiteX59" fmla="*/ 1298127 w 3899238"/>
              <a:gd name="connsiteY59" fmla="*/ 3896104 h 4440737"/>
              <a:gd name="connsiteX60" fmla="*/ 1262782 w 3899238"/>
              <a:gd name="connsiteY60" fmla="*/ 3867185 h 4440737"/>
              <a:gd name="connsiteX61" fmla="*/ 1222617 w 3899238"/>
              <a:gd name="connsiteY61" fmla="*/ 3844694 h 4440737"/>
              <a:gd name="connsiteX62" fmla="*/ 1179239 w 3899238"/>
              <a:gd name="connsiteY62" fmla="*/ 3825414 h 4440737"/>
              <a:gd name="connsiteX63" fmla="*/ 1132648 w 3899238"/>
              <a:gd name="connsiteY63" fmla="*/ 3809349 h 4440737"/>
              <a:gd name="connsiteX64" fmla="*/ 1084450 w 3899238"/>
              <a:gd name="connsiteY64" fmla="*/ 3794889 h 4440737"/>
              <a:gd name="connsiteX65" fmla="*/ 1036254 w 3899238"/>
              <a:gd name="connsiteY65" fmla="*/ 3782037 h 4440737"/>
              <a:gd name="connsiteX66" fmla="*/ 986449 w 3899238"/>
              <a:gd name="connsiteY66" fmla="*/ 3769183 h 4440737"/>
              <a:gd name="connsiteX67" fmla="*/ 939858 w 3899238"/>
              <a:gd name="connsiteY67" fmla="*/ 3754724 h 4440737"/>
              <a:gd name="connsiteX68" fmla="*/ 893265 w 3899238"/>
              <a:gd name="connsiteY68" fmla="*/ 3738658 h 4440737"/>
              <a:gd name="connsiteX69" fmla="*/ 849889 w 3899238"/>
              <a:gd name="connsiteY69" fmla="*/ 3719378 h 4440737"/>
              <a:gd name="connsiteX70" fmla="*/ 811329 w 3899238"/>
              <a:gd name="connsiteY70" fmla="*/ 3695279 h 4440737"/>
              <a:gd name="connsiteX71" fmla="*/ 775984 w 3899238"/>
              <a:gd name="connsiteY71" fmla="*/ 3666361 h 4440737"/>
              <a:gd name="connsiteX72" fmla="*/ 747067 w 3899238"/>
              <a:gd name="connsiteY72" fmla="*/ 3631017 h 4440737"/>
              <a:gd name="connsiteX73" fmla="*/ 722968 w 3899238"/>
              <a:gd name="connsiteY73" fmla="*/ 3592458 h 4440737"/>
              <a:gd name="connsiteX74" fmla="*/ 703688 w 3899238"/>
              <a:gd name="connsiteY74" fmla="*/ 3549080 h 4440737"/>
              <a:gd name="connsiteX75" fmla="*/ 687623 w 3899238"/>
              <a:gd name="connsiteY75" fmla="*/ 3502490 h 4440737"/>
              <a:gd name="connsiteX76" fmla="*/ 673164 w 3899238"/>
              <a:gd name="connsiteY76" fmla="*/ 3455899 h 4440737"/>
              <a:gd name="connsiteX77" fmla="*/ 660311 w 3899238"/>
              <a:gd name="connsiteY77" fmla="*/ 3406094 h 4440737"/>
              <a:gd name="connsiteX78" fmla="*/ 647457 w 3899238"/>
              <a:gd name="connsiteY78" fmla="*/ 3357897 h 4440737"/>
              <a:gd name="connsiteX79" fmla="*/ 632998 w 3899238"/>
              <a:gd name="connsiteY79" fmla="*/ 3309699 h 4440737"/>
              <a:gd name="connsiteX80" fmla="*/ 616932 w 3899238"/>
              <a:gd name="connsiteY80" fmla="*/ 3263106 h 4440737"/>
              <a:gd name="connsiteX81" fmla="*/ 597652 w 3899238"/>
              <a:gd name="connsiteY81" fmla="*/ 3219728 h 4440737"/>
              <a:gd name="connsiteX82" fmla="*/ 575160 w 3899238"/>
              <a:gd name="connsiteY82" fmla="*/ 3179564 h 4440737"/>
              <a:gd name="connsiteX83" fmla="*/ 546244 w 3899238"/>
              <a:gd name="connsiteY83" fmla="*/ 3144219 h 4440737"/>
              <a:gd name="connsiteX84" fmla="*/ 514110 w 3899238"/>
              <a:gd name="connsiteY84" fmla="*/ 3107267 h 4440737"/>
              <a:gd name="connsiteX85" fmla="*/ 477159 w 3899238"/>
              <a:gd name="connsiteY85" fmla="*/ 3075136 h 4440737"/>
              <a:gd name="connsiteX86" fmla="*/ 436993 w 3899238"/>
              <a:gd name="connsiteY86" fmla="*/ 3044611 h 4440737"/>
              <a:gd name="connsiteX87" fmla="*/ 396829 w 3899238"/>
              <a:gd name="connsiteY87" fmla="*/ 3014086 h 4440737"/>
              <a:gd name="connsiteX88" fmla="*/ 356664 w 3899238"/>
              <a:gd name="connsiteY88" fmla="*/ 2983561 h 4440737"/>
              <a:gd name="connsiteX89" fmla="*/ 318105 w 3899238"/>
              <a:gd name="connsiteY89" fmla="*/ 2953035 h 4440737"/>
              <a:gd name="connsiteX90" fmla="*/ 281154 w 3899238"/>
              <a:gd name="connsiteY90" fmla="*/ 2919298 h 4440737"/>
              <a:gd name="connsiteX91" fmla="*/ 249022 w 3899238"/>
              <a:gd name="connsiteY91" fmla="*/ 2885559 h 4440737"/>
              <a:gd name="connsiteX92" fmla="*/ 221711 w 3899238"/>
              <a:gd name="connsiteY92" fmla="*/ 2847001 h 4440737"/>
              <a:gd name="connsiteX93" fmla="*/ 200826 w 3899238"/>
              <a:gd name="connsiteY93" fmla="*/ 2806837 h 4440737"/>
              <a:gd name="connsiteX94" fmla="*/ 186366 w 3899238"/>
              <a:gd name="connsiteY94" fmla="*/ 2758640 h 4440737"/>
              <a:gd name="connsiteX95" fmla="*/ 179940 w 3899238"/>
              <a:gd name="connsiteY95" fmla="*/ 2708835 h 4440737"/>
              <a:gd name="connsiteX96" fmla="*/ 178332 w 3899238"/>
              <a:gd name="connsiteY96" fmla="*/ 2657422 h 4440737"/>
              <a:gd name="connsiteX97" fmla="*/ 183152 w 3899238"/>
              <a:gd name="connsiteY97" fmla="*/ 2602799 h 4440737"/>
              <a:gd name="connsiteX98" fmla="*/ 189578 w 3899238"/>
              <a:gd name="connsiteY98" fmla="*/ 2548175 h 4440737"/>
              <a:gd name="connsiteX99" fmla="*/ 197611 w 3899238"/>
              <a:gd name="connsiteY99" fmla="*/ 2493550 h 4440737"/>
              <a:gd name="connsiteX100" fmla="*/ 204038 w 3899238"/>
              <a:gd name="connsiteY100" fmla="*/ 2438927 h 4440737"/>
              <a:gd name="connsiteX101" fmla="*/ 207252 w 3899238"/>
              <a:gd name="connsiteY101" fmla="*/ 2384303 h 4440737"/>
              <a:gd name="connsiteX102" fmla="*/ 207252 w 3899238"/>
              <a:gd name="connsiteY102" fmla="*/ 2331284 h 4440737"/>
              <a:gd name="connsiteX103" fmla="*/ 200826 w 3899238"/>
              <a:gd name="connsiteY103" fmla="*/ 2281482 h 4440737"/>
              <a:gd name="connsiteX104" fmla="*/ 187972 w 3899238"/>
              <a:gd name="connsiteY104" fmla="*/ 2231678 h 4440737"/>
              <a:gd name="connsiteX105" fmla="*/ 168693 w 3899238"/>
              <a:gd name="connsiteY105" fmla="*/ 2185085 h 4440737"/>
              <a:gd name="connsiteX106" fmla="*/ 144595 w 3899238"/>
              <a:gd name="connsiteY106" fmla="*/ 2136888 h 4440737"/>
              <a:gd name="connsiteX107" fmla="*/ 117281 w 3899238"/>
              <a:gd name="connsiteY107" fmla="*/ 2088692 h 4440737"/>
              <a:gd name="connsiteX108" fmla="*/ 88364 w 3899238"/>
              <a:gd name="connsiteY108" fmla="*/ 2040493 h 4440737"/>
              <a:gd name="connsiteX109" fmla="*/ 61052 w 3899238"/>
              <a:gd name="connsiteY109" fmla="*/ 1993900 h 4440737"/>
              <a:gd name="connsiteX110" fmla="*/ 36952 w 3899238"/>
              <a:gd name="connsiteY110" fmla="*/ 1944098 h 4440737"/>
              <a:gd name="connsiteX111" fmla="*/ 17674 w 3899238"/>
              <a:gd name="connsiteY111" fmla="*/ 1895899 h 4440737"/>
              <a:gd name="connsiteX112" fmla="*/ 4821 w 3899238"/>
              <a:gd name="connsiteY112" fmla="*/ 1846094 h 4440737"/>
              <a:gd name="connsiteX113" fmla="*/ 0 w 3899238"/>
              <a:gd name="connsiteY113" fmla="*/ 1794683 h 4440737"/>
              <a:gd name="connsiteX114" fmla="*/ 4821 w 3899238"/>
              <a:gd name="connsiteY114" fmla="*/ 1743274 h 4440737"/>
              <a:gd name="connsiteX115" fmla="*/ 17674 w 3899238"/>
              <a:gd name="connsiteY115" fmla="*/ 1693470 h 4440737"/>
              <a:gd name="connsiteX116" fmla="*/ 36952 w 3899238"/>
              <a:gd name="connsiteY116" fmla="*/ 1645271 h 4440737"/>
              <a:gd name="connsiteX117" fmla="*/ 61052 w 3899238"/>
              <a:gd name="connsiteY117" fmla="*/ 1595468 h 4440737"/>
              <a:gd name="connsiteX118" fmla="*/ 88364 w 3899238"/>
              <a:gd name="connsiteY118" fmla="*/ 1548875 h 4440737"/>
              <a:gd name="connsiteX119" fmla="*/ 117281 w 3899238"/>
              <a:gd name="connsiteY119" fmla="*/ 1500679 h 4440737"/>
              <a:gd name="connsiteX120" fmla="*/ 144595 w 3899238"/>
              <a:gd name="connsiteY120" fmla="*/ 1452481 h 4440737"/>
              <a:gd name="connsiteX121" fmla="*/ 168693 w 3899238"/>
              <a:gd name="connsiteY121" fmla="*/ 1404284 h 4440737"/>
              <a:gd name="connsiteX122" fmla="*/ 187972 w 3899238"/>
              <a:gd name="connsiteY122" fmla="*/ 1357691 h 4440737"/>
              <a:gd name="connsiteX123" fmla="*/ 200826 w 3899238"/>
              <a:gd name="connsiteY123" fmla="*/ 1307887 h 4440737"/>
              <a:gd name="connsiteX124" fmla="*/ 207252 w 3899238"/>
              <a:gd name="connsiteY124" fmla="*/ 1258084 h 4440737"/>
              <a:gd name="connsiteX125" fmla="*/ 207252 w 3899238"/>
              <a:gd name="connsiteY125" fmla="*/ 1205067 h 4440737"/>
              <a:gd name="connsiteX126" fmla="*/ 204038 w 3899238"/>
              <a:gd name="connsiteY126" fmla="*/ 1150442 h 4440737"/>
              <a:gd name="connsiteX127" fmla="*/ 197611 w 3899238"/>
              <a:gd name="connsiteY127" fmla="*/ 1095818 h 4440737"/>
              <a:gd name="connsiteX128" fmla="*/ 189578 w 3899238"/>
              <a:gd name="connsiteY128" fmla="*/ 1041193 h 4440737"/>
              <a:gd name="connsiteX129" fmla="*/ 183152 w 3899238"/>
              <a:gd name="connsiteY129" fmla="*/ 986570 h 4440737"/>
              <a:gd name="connsiteX130" fmla="*/ 178332 w 3899238"/>
              <a:gd name="connsiteY130" fmla="*/ 931946 h 4440737"/>
              <a:gd name="connsiteX131" fmla="*/ 179940 w 3899238"/>
              <a:gd name="connsiteY131" fmla="*/ 880535 h 4440737"/>
              <a:gd name="connsiteX132" fmla="*/ 186366 w 3899238"/>
              <a:gd name="connsiteY132" fmla="*/ 830731 h 4440737"/>
              <a:gd name="connsiteX133" fmla="*/ 200826 w 3899238"/>
              <a:gd name="connsiteY133" fmla="*/ 782532 h 4440737"/>
              <a:gd name="connsiteX134" fmla="*/ 221711 w 3899238"/>
              <a:gd name="connsiteY134" fmla="*/ 742369 h 4440737"/>
              <a:gd name="connsiteX135" fmla="*/ 249022 w 3899238"/>
              <a:gd name="connsiteY135" fmla="*/ 703811 h 4440737"/>
              <a:gd name="connsiteX136" fmla="*/ 281154 w 3899238"/>
              <a:gd name="connsiteY136" fmla="*/ 670071 h 4440737"/>
              <a:gd name="connsiteX137" fmla="*/ 318105 w 3899238"/>
              <a:gd name="connsiteY137" fmla="*/ 636334 h 4440737"/>
              <a:gd name="connsiteX138" fmla="*/ 356664 w 3899238"/>
              <a:gd name="connsiteY138" fmla="*/ 605807 h 4440737"/>
              <a:gd name="connsiteX139" fmla="*/ 396829 w 3899238"/>
              <a:gd name="connsiteY139" fmla="*/ 575282 h 4440737"/>
              <a:gd name="connsiteX140" fmla="*/ 436993 w 3899238"/>
              <a:gd name="connsiteY140" fmla="*/ 544757 h 4440737"/>
              <a:gd name="connsiteX141" fmla="*/ 477159 w 3899238"/>
              <a:gd name="connsiteY141" fmla="*/ 514232 h 4440737"/>
              <a:gd name="connsiteX142" fmla="*/ 514110 w 3899238"/>
              <a:gd name="connsiteY142" fmla="*/ 482101 h 4440737"/>
              <a:gd name="connsiteX143" fmla="*/ 546244 w 3899238"/>
              <a:gd name="connsiteY143" fmla="*/ 445150 h 4440737"/>
              <a:gd name="connsiteX144" fmla="*/ 575160 w 3899238"/>
              <a:gd name="connsiteY144" fmla="*/ 409804 h 4440737"/>
              <a:gd name="connsiteX145" fmla="*/ 597652 w 3899238"/>
              <a:gd name="connsiteY145" fmla="*/ 369640 h 4440737"/>
              <a:gd name="connsiteX146" fmla="*/ 616932 w 3899238"/>
              <a:gd name="connsiteY146" fmla="*/ 326262 h 4440737"/>
              <a:gd name="connsiteX147" fmla="*/ 632998 w 3899238"/>
              <a:gd name="connsiteY147" fmla="*/ 279670 h 4440737"/>
              <a:gd name="connsiteX148" fmla="*/ 647457 w 3899238"/>
              <a:gd name="connsiteY148" fmla="*/ 231471 h 4440737"/>
              <a:gd name="connsiteX149" fmla="*/ 660311 w 3899238"/>
              <a:gd name="connsiteY149" fmla="*/ 183274 h 4440737"/>
              <a:gd name="connsiteX150" fmla="*/ 673164 w 3899238"/>
              <a:gd name="connsiteY150" fmla="*/ 133470 h 4440737"/>
              <a:gd name="connsiteX151" fmla="*/ 687623 w 3899238"/>
              <a:gd name="connsiteY151" fmla="*/ 86880 h 4440737"/>
              <a:gd name="connsiteX152" fmla="*/ 703688 w 3899238"/>
              <a:gd name="connsiteY152" fmla="*/ 40287 h 4440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3899238" h="4440737">
                <a:moveTo>
                  <a:pt x="721595" y="0"/>
                </a:moveTo>
                <a:lnTo>
                  <a:pt x="3899238" y="0"/>
                </a:lnTo>
                <a:lnTo>
                  <a:pt x="3899238" y="4005810"/>
                </a:lnTo>
                <a:lnTo>
                  <a:pt x="3870282" y="4043909"/>
                </a:lnTo>
                <a:lnTo>
                  <a:pt x="3839757" y="4084075"/>
                </a:lnTo>
                <a:lnTo>
                  <a:pt x="3809232" y="4122633"/>
                </a:lnTo>
                <a:lnTo>
                  <a:pt x="3775493" y="4159584"/>
                </a:lnTo>
                <a:lnTo>
                  <a:pt x="3741754" y="4191715"/>
                </a:lnTo>
                <a:lnTo>
                  <a:pt x="3703197" y="4219028"/>
                </a:lnTo>
                <a:lnTo>
                  <a:pt x="3663032" y="4239914"/>
                </a:lnTo>
                <a:lnTo>
                  <a:pt x="3614833" y="4254374"/>
                </a:lnTo>
                <a:lnTo>
                  <a:pt x="3565028" y="4260800"/>
                </a:lnTo>
                <a:lnTo>
                  <a:pt x="3513619" y="4262406"/>
                </a:lnTo>
                <a:lnTo>
                  <a:pt x="3458994" y="4257586"/>
                </a:lnTo>
                <a:lnTo>
                  <a:pt x="3404370" y="4251161"/>
                </a:lnTo>
                <a:lnTo>
                  <a:pt x="3349745" y="4243126"/>
                </a:lnTo>
                <a:lnTo>
                  <a:pt x="3295122" y="4236702"/>
                </a:lnTo>
                <a:lnTo>
                  <a:pt x="3240496" y="4233488"/>
                </a:lnTo>
                <a:lnTo>
                  <a:pt x="3187479" y="4233488"/>
                </a:lnTo>
                <a:lnTo>
                  <a:pt x="3137676" y="4239914"/>
                </a:lnTo>
                <a:lnTo>
                  <a:pt x="3086265" y="4252768"/>
                </a:lnTo>
                <a:lnTo>
                  <a:pt x="3039673" y="4272045"/>
                </a:lnTo>
                <a:lnTo>
                  <a:pt x="2991476" y="4297752"/>
                </a:lnTo>
                <a:lnTo>
                  <a:pt x="2943279" y="4323458"/>
                </a:lnTo>
                <a:lnTo>
                  <a:pt x="2895080" y="4352375"/>
                </a:lnTo>
                <a:lnTo>
                  <a:pt x="2848488" y="4379687"/>
                </a:lnTo>
                <a:lnTo>
                  <a:pt x="2798686" y="4403786"/>
                </a:lnTo>
                <a:lnTo>
                  <a:pt x="2750487" y="4423066"/>
                </a:lnTo>
                <a:lnTo>
                  <a:pt x="2700682" y="4435919"/>
                </a:lnTo>
                <a:lnTo>
                  <a:pt x="2649272" y="4440737"/>
                </a:lnTo>
                <a:lnTo>
                  <a:pt x="2597861" y="4435919"/>
                </a:lnTo>
                <a:lnTo>
                  <a:pt x="2548056" y="4423066"/>
                </a:lnTo>
                <a:lnTo>
                  <a:pt x="2499860" y="4403786"/>
                </a:lnTo>
                <a:lnTo>
                  <a:pt x="2450055" y="4379687"/>
                </a:lnTo>
                <a:lnTo>
                  <a:pt x="2403463" y="4352375"/>
                </a:lnTo>
                <a:lnTo>
                  <a:pt x="2355266" y="4323458"/>
                </a:lnTo>
                <a:lnTo>
                  <a:pt x="2307067" y="4297752"/>
                </a:lnTo>
                <a:lnTo>
                  <a:pt x="2258871" y="4272045"/>
                </a:lnTo>
                <a:lnTo>
                  <a:pt x="2210674" y="4252768"/>
                </a:lnTo>
                <a:lnTo>
                  <a:pt x="2160869" y="4239914"/>
                </a:lnTo>
                <a:lnTo>
                  <a:pt x="2111064" y="4233488"/>
                </a:lnTo>
                <a:lnTo>
                  <a:pt x="2058045" y="4233488"/>
                </a:lnTo>
                <a:lnTo>
                  <a:pt x="2003421" y="4236702"/>
                </a:lnTo>
                <a:lnTo>
                  <a:pt x="1948798" y="4243126"/>
                </a:lnTo>
                <a:lnTo>
                  <a:pt x="1894173" y="4251161"/>
                </a:lnTo>
                <a:lnTo>
                  <a:pt x="1839548" y="4257586"/>
                </a:lnTo>
                <a:lnTo>
                  <a:pt x="1784924" y="4262406"/>
                </a:lnTo>
                <a:lnTo>
                  <a:pt x="1733515" y="4260800"/>
                </a:lnTo>
                <a:lnTo>
                  <a:pt x="1683711" y="4254374"/>
                </a:lnTo>
                <a:lnTo>
                  <a:pt x="1635512" y="4239914"/>
                </a:lnTo>
                <a:lnTo>
                  <a:pt x="1595348" y="4219028"/>
                </a:lnTo>
                <a:lnTo>
                  <a:pt x="1556788" y="4191715"/>
                </a:lnTo>
                <a:lnTo>
                  <a:pt x="1523051" y="4159584"/>
                </a:lnTo>
                <a:lnTo>
                  <a:pt x="1489311" y="4122633"/>
                </a:lnTo>
                <a:lnTo>
                  <a:pt x="1458786" y="4084075"/>
                </a:lnTo>
                <a:lnTo>
                  <a:pt x="1428262" y="4043909"/>
                </a:lnTo>
                <a:lnTo>
                  <a:pt x="1397736" y="4003746"/>
                </a:lnTo>
                <a:lnTo>
                  <a:pt x="1367212" y="3965188"/>
                </a:lnTo>
                <a:lnTo>
                  <a:pt x="1335079" y="3928236"/>
                </a:lnTo>
                <a:lnTo>
                  <a:pt x="1298127" y="3896104"/>
                </a:lnTo>
                <a:lnTo>
                  <a:pt x="1262782" y="3867185"/>
                </a:lnTo>
                <a:lnTo>
                  <a:pt x="1222617" y="3844694"/>
                </a:lnTo>
                <a:lnTo>
                  <a:pt x="1179239" y="3825414"/>
                </a:lnTo>
                <a:lnTo>
                  <a:pt x="1132648" y="3809349"/>
                </a:lnTo>
                <a:lnTo>
                  <a:pt x="1084450" y="3794889"/>
                </a:lnTo>
                <a:lnTo>
                  <a:pt x="1036254" y="3782037"/>
                </a:lnTo>
                <a:lnTo>
                  <a:pt x="986449" y="3769183"/>
                </a:lnTo>
                <a:lnTo>
                  <a:pt x="939858" y="3754724"/>
                </a:lnTo>
                <a:lnTo>
                  <a:pt x="893265" y="3738658"/>
                </a:lnTo>
                <a:lnTo>
                  <a:pt x="849889" y="3719378"/>
                </a:lnTo>
                <a:lnTo>
                  <a:pt x="811329" y="3695279"/>
                </a:lnTo>
                <a:lnTo>
                  <a:pt x="775984" y="3666361"/>
                </a:lnTo>
                <a:lnTo>
                  <a:pt x="747067" y="3631017"/>
                </a:lnTo>
                <a:lnTo>
                  <a:pt x="722968" y="3592458"/>
                </a:lnTo>
                <a:lnTo>
                  <a:pt x="703688" y="3549080"/>
                </a:lnTo>
                <a:lnTo>
                  <a:pt x="687623" y="3502490"/>
                </a:lnTo>
                <a:lnTo>
                  <a:pt x="673164" y="3455899"/>
                </a:lnTo>
                <a:lnTo>
                  <a:pt x="660311" y="3406094"/>
                </a:lnTo>
                <a:lnTo>
                  <a:pt x="647457" y="3357897"/>
                </a:lnTo>
                <a:lnTo>
                  <a:pt x="632998" y="3309699"/>
                </a:lnTo>
                <a:lnTo>
                  <a:pt x="616932" y="3263106"/>
                </a:lnTo>
                <a:lnTo>
                  <a:pt x="597652" y="3219728"/>
                </a:lnTo>
                <a:lnTo>
                  <a:pt x="575160" y="3179564"/>
                </a:lnTo>
                <a:lnTo>
                  <a:pt x="546244" y="3144219"/>
                </a:lnTo>
                <a:lnTo>
                  <a:pt x="514110" y="3107267"/>
                </a:lnTo>
                <a:lnTo>
                  <a:pt x="477159" y="3075136"/>
                </a:lnTo>
                <a:lnTo>
                  <a:pt x="436993" y="3044611"/>
                </a:lnTo>
                <a:lnTo>
                  <a:pt x="396829" y="3014086"/>
                </a:lnTo>
                <a:lnTo>
                  <a:pt x="356664" y="2983561"/>
                </a:lnTo>
                <a:lnTo>
                  <a:pt x="318105" y="2953035"/>
                </a:lnTo>
                <a:lnTo>
                  <a:pt x="281154" y="2919298"/>
                </a:lnTo>
                <a:lnTo>
                  <a:pt x="249022" y="2885559"/>
                </a:lnTo>
                <a:lnTo>
                  <a:pt x="221711" y="2847001"/>
                </a:lnTo>
                <a:lnTo>
                  <a:pt x="200826" y="2806837"/>
                </a:lnTo>
                <a:lnTo>
                  <a:pt x="186366" y="2758640"/>
                </a:lnTo>
                <a:lnTo>
                  <a:pt x="179940" y="2708835"/>
                </a:lnTo>
                <a:lnTo>
                  <a:pt x="178332" y="2657422"/>
                </a:lnTo>
                <a:lnTo>
                  <a:pt x="183152" y="2602799"/>
                </a:lnTo>
                <a:lnTo>
                  <a:pt x="189578" y="2548175"/>
                </a:lnTo>
                <a:lnTo>
                  <a:pt x="197611" y="2493550"/>
                </a:lnTo>
                <a:lnTo>
                  <a:pt x="204038" y="2438927"/>
                </a:lnTo>
                <a:lnTo>
                  <a:pt x="207252" y="2384303"/>
                </a:lnTo>
                <a:lnTo>
                  <a:pt x="207252" y="2331284"/>
                </a:lnTo>
                <a:lnTo>
                  <a:pt x="200826" y="2281482"/>
                </a:lnTo>
                <a:lnTo>
                  <a:pt x="187972" y="2231678"/>
                </a:lnTo>
                <a:lnTo>
                  <a:pt x="168693" y="2185085"/>
                </a:lnTo>
                <a:lnTo>
                  <a:pt x="144595" y="2136888"/>
                </a:lnTo>
                <a:lnTo>
                  <a:pt x="117281" y="2088692"/>
                </a:lnTo>
                <a:lnTo>
                  <a:pt x="88364" y="2040493"/>
                </a:lnTo>
                <a:lnTo>
                  <a:pt x="61052" y="1993900"/>
                </a:lnTo>
                <a:lnTo>
                  <a:pt x="36952" y="1944098"/>
                </a:lnTo>
                <a:lnTo>
                  <a:pt x="17674" y="1895899"/>
                </a:lnTo>
                <a:lnTo>
                  <a:pt x="4821" y="1846094"/>
                </a:lnTo>
                <a:lnTo>
                  <a:pt x="0" y="1794683"/>
                </a:lnTo>
                <a:lnTo>
                  <a:pt x="4821" y="1743274"/>
                </a:lnTo>
                <a:lnTo>
                  <a:pt x="17674" y="1693470"/>
                </a:lnTo>
                <a:lnTo>
                  <a:pt x="36952" y="1645271"/>
                </a:lnTo>
                <a:lnTo>
                  <a:pt x="61052" y="1595468"/>
                </a:lnTo>
                <a:lnTo>
                  <a:pt x="88364" y="1548875"/>
                </a:lnTo>
                <a:lnTo>
                  <a:pt x="117281" y="1500679"/>
                </a:lnTo>
                <a:lnTo>
                  <a:pt x="144595" y="1452481"/>
                </a:lnTo>
                <a:lnTo>
                  <a:pt x="168693" y="1404284"/>
                </a:lnTo>
                <a:lnTo>
                  <a:pt x="187972" y="1357691"/>
                </a:lnTo>
                <a:lnTo>
                  <a:pt x="200826" y="1307887"/>
                </a:lnTo>
                <a:lnTo>
                  <a:pt x="207252" y="1258084"/>
                </a:lnTo>
                <a:lnTo>
                  <a:pt x="207252" y="1205067"/>
                </a:lnTo>
                <a:lnTo>
                  <a:pt x="204038" y="1150442"/>
                </a:lnTo>
                <a:lnTo>
                  <a:pt x="197611" y="1095818"/>
                </a:lnTo>
                <a:lnTo>
                  <a:pt x="189578" y="1041193"/>
                </a:lnTo>
                <a:lnTo>
                  <a:pt x="183152" y="986570"/>
                </a:lnTo>
                <a:lnTo>
                  <a:pt x="178332" y="931946"/>
                </a:lnTo>
                <a:lnTo>
                  <a:pt x="179940" y="880535"/>
                </a:lnTo>
                <a:lnTo>
                  <a:pt x="186366" y="830731"/>
                </a:lnTo>
                <a:lnTo>
                  <a:pt x="200826" y="782532"/>
                </a:lnTo>
                <a:lnTo>
                  <a:pt x="221711" y="742369"/>
                </a:lnTo>
                <a:lnTo>
                  <a:pt x="249022" y="703811"/>
                </a:lnTo>
                <a:lnTo>
                  <a:pt x="281154" y="670071"/>
                </a:lnTo>
                <a:lnTo>
                  <a:pt x="318105" y="636334"/>
                </a:lnTo>
                <a:lnTo>
                  <a:pt x="356664" y="605807"/>
                </a:lnTo>
                <a:lnTo>
                  <a:pt x="396829" y="575282"/>
                </a:lnTo>
                <a:lnTo>
                  <a:pt x="436993" y="544757"/>
                </a:lnTo>
                <a:lnTo>
                  <a:pt x="477159" y="514232"/>
                </a:lnTo>
                <a:lnTo>
                  <a:pt x="514110" y="482101"/>
                </a:lnTo>
                <a:lnTo>
                  <a:pt x="546244" y="445150"/>
                </a:lnTo>
                <a:lnTo>
                  <a:pt x="575160" y="409804"/>
                </a:lnTo>
                <a:lnTo>
                  <a:pt x="597652" y="369640"/>
                </a:lnTo>
                <a:lnTo>
                  <a:pt x="616932" y="326262"/>
                </a:lnTo>
                <a:lnTo>
                  <a:pt x="632998" y="279670"/>
                </a:lnTo>
                <a:lnTo>
                  <a:pt x="647457" y="231471"/>
                </a:lnTo>
                <a:lnTo>
                  <a:pt x="660311" y="183274"/>
                </a:lnTo>
                <a:lnTo>
                  <a:pt x="673164" y="133470"/>
                </a:lnTo>
                <a:lnTo>
                  <a:pt x="687623" y="86880"/>
                </a:lnTo>
                <a:lnTo>
                  <a:pt x="703688" y="40287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" name="Picture 7" descr="A map of the world&#10;&#10;AI-generated content may be incorrect.">
            <a:extLst>
              <a:ext uri="{FF2B5EF4-FFF2-40B4-BE49-F238E27FC236}">
                <a16:creationId xmlns:a16="http://schemas.microsoft.com/office/drawing/2014/main" id="{CA250DD5-ADC4-1A91-2FA3-E26DBF1D3AA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3231" r="21888" b="-1"/>
          <a:stretch>
            <a:fillRect/>
          </a:stretch>
        </p:blipFill>
        <p:spPr>
          <a:xfrm>
            <a:off x="8374896" y="-1"/>
            <a:ext cx="3817105" cy="4358732"/>
          </a:xfrm>
          <a:custGeom>
            <a:avLst/>
            <a:gdLst/>
            <a:ahLst/>
            <a:cxnLst/>
            <a:rect l="l" t="t" r="r" b="b"/>
            <a:pathLst>
              <a:path w="3817105" h="4358732">
                <a:moveTo>
                  <a:pt x="736393" y="0"/>
                </a:moveTo>
                <a:lnTo>
                  <a:pt x="3817105" y="0"/>
                </a:lnTo>
                <a:lnTo>
                  <a:pt x="3817105" y="3889118"/>
                </a:lnTo>
                <a:lnTo>
                  <a:pt x="3809451" y="3897920"/>
                </a:lnTo>
                <a:lnTo>
                  <a:pt x="3779873" y="3935283"/>
                </a:lnTo>
                <a:lnTo>
                  <a:pt x="3750294" y="3974202"/>
                </a:lnTo>
                <a:lnTo>
                  <a:pt x="3720715" y="4013123"/>
                </a:lnTo>
                <a:lnTo>
                  <a:pt x="3691137" y="4050486"/>
                </a:lnTo>
                <a:lnTo>
                  <a:pt x="3658443" y="4086293"/>
                </a:lnTo>
                <a:lnTo>
                  <a:pt x="3625750" y="4117428"/>
                </a:lnTo>
                <a:lnTo>
                  <a:pt x="3588389" y="4143894"/>
                </a:lnTo>
                <a:lnTo>
                  <a:pt x="3549469" y="4164133"/>
                </a:lnTo>
                <a:lnTo>
                  <a:pt x="3502765" y="4178144"/>
                </a:lnTo>
                <a:lnTo>
                  <a:pt x="3454504" y="4184371"/>
                </a:lnTo>
                <a:lnTo>
                  <a:pt x="3404689" y="4185928"/>
                </a:lnTo>
                <a:lnTo>
                  <a:pt x="3351757" y="4181257"/>
                </a:lnTo>
                <a:lnTo>
                  <a:pt x="3298827" y="4175031"/>
                </a:lnTo>
                <a:lnTo>
                  <a:pt x="3245895" y="4167246"/>
                </a:lnTo>
                <a:lnTo>
                  <a:pt x="3192965" y="4161020"/>
                </a:lnTo>
                <a:lnTo>
                  <a:pt x="3140033" y="4157905"/>
                </a:lnTo>
                <a:lnTo>
                  <a:pt x="3088660" y="4157905"/>
                </a:lnTo>
                <a:lnTo>
                  <a:pt x="3040401" y="4164133"/>
                </a:lnTo>
                <a:lnTo>
                  <a:pt x="2990584" y="4176588"/>
                </a:lnTo>
                <a:lnTo>
                  <a:pt x="2945436" y="4195268"/>
                </a:lnTo>
                <a:lnTo>
                  <a:pt x="2898733" y="4220178"/>
                </a:lnTo>
                <a:lnTo>
                  <a:pt x="2852031" y="4245087"/>
                </a:lnTo>
                <a:lnTo>
                  <a:pt x="2805326" y="4273108"/>
                </a:lnTo>
                <a:lnTo>
                  <a:pt x="2760179" y="4299574"/>
                </a:lnTo>
                <a:lnTo>
                  <a:pt x="2711919" y="4322926"/>
                </a:lnTo>
                <a:lnTo>
                  <a:pt x="2665215" y="4341608"/>
                </a:lnTo>
                <a:lnTo>
                  <a:pt x="2616954" y="4354063"/>
                </a:lnTo>
                <a:lnTo>
                  <a:pt x="2567139" y="4358732"/>
                </a:lnTo>
                <a:lnTo>
                  <a:pt x="2517322" y="4354063"/>
                </a:lnTo>
                <a:lnTo>
                  <a:pt x="2469061" y="4341608"/>
                </a:lnTo>
                <a:lnTo>
                  <a:pt x="2422358" y="4322926"/>
                </a:lnTo>
                <a:lnTo>
                  <a:pt x="2374097" y="4299574"/>
                </a:lnTo>
                <a:lnTo>
                  <a:pt x="2328950" y="4273108"/>
                </a:lnTo>
                <a:lnTo>
                  <a:pt x="2282247" y="4245087"/>
                </a:lnTo>
                <a:lnTo>
                  <a:pt x="2235543" y="4220178"/>
                </a:lnTo>
                <a:lnTo>
                  <a:pt x="2188840" y="4195268"/>
                </a:lnTo>
                <a:lnTo>
                  <a:pt x="2142137" y="4176588"/>
                </a:lnTo>
                <a:lnTo>
                  <a:pt x="2093877" y="4164133"/>
                </a:lnTo>
                <a:lnTo>
                  <a:pt x="2045616" y="4157905"/>
                </a:lnTo>
                <a:lnTo>
                  <a:pt x="1994241" y="4157905"/>
                </a:lnTo>
                <a:lnTo>
                  <a:pt x="1941311" y="4161020"/>
                </a:lnTo>
                <a:lnTo>
                  <a:pt x="1888381" y="4167246"/>
                </a:lnTo>
                <a:lnTo>
                  <a:pt x="1835449" y="4175031"/>
                </a:lnTo>
                <a:lnTo>
                  <a:pt x="1782517" y="4181257"/>
                </a:lnTo>
                <a:lnTo>
                  <a:pt x="1729587" y="4185928"/>
                </a:lnTo>
                <a:lnTo>
                  <a:pt x="1679772" y="4184371"/>
                </a:lnTo>
                <a:lnTo>
                  <a:pt x="1631511" y="4178144"/>
                </a:lnTo>
                <a:lnTo>
                  <a:pt x="1584807" y="4164133"/>
                </a:lnTo>
                <a:lnTo>
                  <a:pt x="1545888" y="4143894"/>
                </a:lnTo>
                <a:lnTo>
                  <a:pt x="1508524" y="4117428"/>
                </a:lnTo>
                <a:lnTo>
                  <a:pt x="1475833" y="4086293"/>
                </a:lnTo>
                <a:lnTo>
                  <a:pt x="1443139" y="4050486"/>
                </a:lnTo>
                <a:lnTo>
                  <a:pt x="1413561" y="4013123"/>
                </a:lnTo>
                <a:lnTo>
                  <a:pt x="1383982" y="3974202"/>
                </a:lnTo>
                <a:lnTo>
                  <a:pt x="1354403" y="3935283"/>
                </a:lnTo>
                <a:lnTo>
                  <a:pt x="1324825" y="3897920"/>
                </a:lnTo>
                <a:lnTo>
                  <a:pt x="1293688" y="3862114"/>
                </a:lnTo>
                <a:lnTo>
                  <a:pt x="1257882" y="3830977"/>
                </a:lnTo>
                <a:lnTo>
                  <a:pt x="1223632" y="3802954"/>
                </a:lnTo>
                <a:lnTo>
                  <a:pt x="1184713" y="3781161"/>
                </a:lnTo>
                <a:lnTo>
                  <a:pt x="1142680" y="3762479"/>
                </a:lnTo>
                <a:lnTo>
                  <a:pt x="1097534" y="3746911"/>
                </a:lnTo>
                <a:lnTo>
                  <a:pt x="1050829" y="3732900"/>
                </a:lnTo>
                <a:lnTo>
                  <a:pt x="1004127" y="3720445"/>
                </a:lnTo>
                <a:lnTo>
                  <a:pt x="955866" y="3707990"/>
                </a:lnTo>
                <a:lnTo>
                  <a:pt x="910720" y="3693979"/>
                </a:lnTo>
                <a:lnTo>
                  <a:pt x="865572" y="3678411"/>
                </a:lnTo>
                <a:lnTo>
                  <a:pt x="823540" y="3659729"/>
                </a:lnTo>
                <a:lnTo>
                  <a:pt x="786176" y="3636377"/>
                </a:lnTo>
                <a:lnTo>
                  <a:pt x="751927" y="3608355"/>
                </a:lnTo>
                <a:lnTo>
                  <a:pt x="723906" y="3574107"/>
                </a:lnTo>
                <a:lnTo>
                  <a:pt x="700555" y="3536742"/>
                </a:lnTo>
                <a:lnTo>
                  <a:pt x="681873" y="3494708"/>
                </a:lnTo>
                <a:lnTo>
                  <a:pt x="666305" y="3449562"/>
                </a:lnTo>
                <a:lnTo>
                  <a:pt x="652294" y="3404415"/>
                </a:lnTo>
                <a:lnTo>
                  <a:pt x="639839" y="3356154"/>
                </a:lnTo>
                <a:lnTo>
                  <a:pt x="627385" y="3309451"/>
                </a:lnTo>
                <a:lnTo>
                  <a:pt x="613373" y="3262746"/>
                </a:lnTo>
                <a:lnTo>
                  <a:pt x="597806" y="3217598"/>
                </a:lnTo>
                <a:lnTo>
                  <a:pt x="579124" y="3175564"/>
                </a:lnTo>
                <a:lnTo>
                  <a:pt x="557329" y="3136645"/>
                </a:lnTo>
                <a:lnTo>
                  <a:pt x="529308" y="3102395"/>
                </a:lnTo>
                <a:lnTo>
                  <a:pt x="498171" y="3066588"/>
                </a:lnTo>
                <a:lnTo>
                  <a:pt x="462365" y="3035453"/>
                </a:lnTo>
                <a:lnTo>
                  <a:pt x="423445" y="3005874"/>
                </a:lnTo>
                <a:lnTo>
                  <a:pt x="384526" y="2976295"/>
                </a:lnTo>
                <a:lnTo>
                  <a:pt x="345607" y="2946716"/>
                </a:lnTo>
                <a:lnTo>
                  <a:pt x="308243" y="2917136"/>
                </a:lnTo>
                <a:lnTo>
                  <a:pt x="272437" y="2884444"/>
                </a:lnTo>
                <a:lnTo>
                  <a:pt x="241302" y="2851752"/>
                </a:lnTo>
                <a:lnTo>
                  <a:pt x="214838" y="2814388"/>
                </a:lnTo>
                <a:lnTo>
                  <a:pt x="194599" y="2775468"/>
                </a:lnTo>
                <a:lnTo>
                  <a:pt x="180588" y="2728765"/>
                </a:lnTo>
                <a:lnTo>
                  <a:pt x="174361" y="2680504"/>
                </a:lnTo>
                <a:lnTo>
                  <a:pt x="172803" y="2630685"/>
                </a:lnTo>
                <a:lnTo>
                  <a:pt x="177474" y="2577754"/>
                </a:lnTo>
                <a:lnTo>
                  <a:pt x="183701" y="2524824"/>
                </a:lnTo>
                <a:lnTo>
                  <a:pt x="191485" y="2471892"/>
                </a:lnTo>
                <a:lnTo>
                  <a:pt x="197712" y="2418961"/>
                </a:lnTo>
                <a:lnTo>
                  <a:pt x="200827" y="2366031"/>
                </a:lnTo>
                <a:lnTo>
                  <a:pt x="200827" y="2314655"/>
                </a:lnTo>
                <a:lnTo>
                  <a:pt x="194599" y="2266395"/>
                </a:lnTo>
                <a:lnTo>
                  <a:pt x="182145" y="2218134"/>
                </a:lnTo>
                <a:lnTo>
                  <a:pt x="163463" y="2172986"/>
                </a:lnTo>
                <a:lnTo>
                  <a:pt x="140111" y="2126283"/>
                </a:lnTo>
                <a:lnTo>
                  <a:pt x="113645" y="2079579"/>
                </a:lnTo>
                <a:lnTo>
                  <a:pt x="85625" y="2032875"/>
                </a:lnTo>
                <a:lnTo>
                  <a:pt x="59159" y="1987726"/>
                </a:lnTo>
                <a:lnTo>
                  <a:pt x="35806" y="1939467"/>
                </a:lnTo>
                <a:lnTo>
                  <a:pt x="17126" y="1892762"/>
                </a:lnTo>
                <a:lnTo>
                  <a:pt x="4671" y="1844501"/>
                </a:lnTo>
                <a:lnTo>
                  <a:pt x="0" y="1794683"/>
                </a:lnTo>
                <a:lnTo>
                  <a:pt x="4671" y="1744867"/>
                </a:lnTo>
                <a:lnTo>
                  <a:pt x="17126" y="1696606"/>
                </a:lnTo>
                <a:lnTo>
                  <a:pt x="35806" y="1649901"/>
                </a:lnTo>
                <a:lnTo>
                  <a:pt x="59159" y="1601642"/>
                </a:lnTo>
                <a:lnTo>
                  <a:pt x="85625" y="1556494"/>
                </a:lnTo>
                <a:lnTo>
                  <a:pt x="113645" y="1509790"/>
                </a:lnTo>
                <a:lnTo>
                  <a:pt x="140111" y="1463086"/>
                </a:lnTo>
                <a:lnTo>
                  <a:pt x="163463" y="1416383"/>
                </a:lnTo>
                <a:lnTo>
                  <a:pt x="182145" y="1371234"/>
                </a:lnTo>
                <a:lnTo>
                  <a:pt x="194599" y="1322973"/>
                </a:lnTo>
                <a:lnTo>
                  <a:pt x="200827" y="1274714"/>
                </a:lnTo>
                <a:lnTo>
                  <a:pt x="200827" y="1223340"/>
                </a:lnTo>
                <a:lnTo>
                  <a:pt x="197712" y="1170407"/>
                </a:lnTo>
                <a:lnTo>
                  <a:pt x="191485" y="1117477"/>
                </a:lnTo>
                <a:lnTo>
                  <a:pt x="183701" y="1064545"/>
                </a:lnTo>
                <a:lnTo>
                  <a:pt x="177474" y="1011614"/>
                </a:lnTo>
                <a:lnTo>
                  <a:pt x="172803" y="958684"/>
                </a:lnTo>
                <a:lnTo>
                  <a:pt x="174361" y="908866"/>
                </a:lnTo>
                <a:lnTo>
                  <a:pt x="180588" y="860605"/>
                </a:lnTo>
                <a:lnTo>
                  <a:pt x="194599" y="813900"/>
                </a:lnTo>
                <a:lnTo>
                  <a:pt x="214838" y="774981"/>
                </a:lnTo>
                <a:lnTo>
                  <a:pt x="241302" y="737618"/>
                </a:lnTo>
                <a:lnTo>
                  <a:pt x="272437" y="704925"/>
                </a:lnTo>
                <a:lnTo>
                  <a:pt x="308243" y="672233"/>
                </a:lnTo>
                <a:lnTo>
                  <a:pt x="345607" y="642652"/>
                </a:lnTo>
                <a:lnTo>
                  <a:pt x="384526" y="613073"/>
                </a:lnTo>
                <a:lnTo>
                  <a:pt x="423445" y="583494"/>
                </a:lnTo>
                <a:lnTo>
                  <a:pt x="462365" y="553915"/>
                </a:lnTo>
                <a:lnTo>
                  <a:pt x="498171" y="522780"/>
                </a:lnTo>
                <a:lnTo>
                  <a:pt x="529308" y="486973"/>
                </a:lnTo>
                <a:lnTo>
                  <a:pt x="557329" y="452724"/>
                </a:lnTo>
                <a:lnTo>
                  <a:pt x="579124" y="413804"/>
                </a:lnTo>
                <a:lnTo>
                  <a:pt x="597806" y="371771"/>
                </a:lnTo>
                <a:lnTo>
                  <a:pt x="613373" y="326622"/>
                </a:lnTo>
                <a:lnTo>
                  <a:pt x="627385" y="279917"/>
                </a:lnTo>
                <a:lnTo>
                  <a:pt x="639839" y="233214"/>
                </a:lnTo>
                <a:lnTo>
                  <a:pt x="652294" y="184953"/>
                </a:lnTo>
                <a:lnTo>
                  <a:pt x="666305" y="139807"/>
                </a:lnTo>
                <a:lnTo>
                  <a:pt x="681873" y="94658"/>
                </a:lnTo>
                <a:lnTo>
                  <a:pt x="700555" y="52626"/>
                </a:lnTo>
                <a:lnTo>
                  <a:pt x="723906" y="15263"/>
                </a:lnTo>
                <a:close/>
              </a:path>
            </a:pathLst>
          </a:cu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D912BA-161C-81DC-6524-7E04C9C54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8160" y="6375679"/>
            <a:ext cx="1988781" cy="34579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71766878-3199-4EAB-94E7-2D6D11070E14}" type="slidenum">
              <a:rPr lang="en-US" sz="1200" smtClean="0">
                <a:solidFill>
                  <a:schemeClr val="bg1">
                    <a:lumMod val="85000"/>
                    <a:lumOff val="15000"/>
                    <a:alpha val="80000"/>
                  </a:schemeClr>
                </a:solidFill>
              </a:rPr>
              <a:pPr algn="r">
                <a:spcAft>
                  <a:spcPts val="600"/>
                </a:spcAft>
              </a:pPr>
              <a:t>7</a:t>
            </a:fld>
            <a:endParaRPr lang="en-US" sz="1200">
              <a:solidFill>
                <a:schemeClr val="bg1">
                  <a:lumMod val="85000"/>
                  <a:lumOff val="15000"/>
                  <a:alpha val="8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9B1B00-1ED4-6F4E-2238-E1BB65199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3428" y="4439486"/>
            <a:ext cx="7099085" cy="1421928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3200" spc="800" dirty="0">
                <a:solidFill>
                  <a:schemeClr val="bg1"/>
                </a:solidFill>
              </a:rPr>
              <a:t>Three Generations of Accelerator Long-Baseline Experiments</a:t>
            </a:r>
          </a:p>
        </p:txBody>
      </p:sp>
      <p:sp>
        <p:nvSpPr>
          <p:cNvPr id="45" name="Freeform: Shape 35">
            <a:extLst>
              <a:ext uri="{FF2B5EF4-FFF2-40B4-BE49-F238E27FC236}">
                <a16:creationId xmlns:a16="http://schemas.microsoft.com/office/drawing/2014/main" id="{9BC58151-C734-4D69-88F5-4DE90506B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72265"/>
            <a:ext cx="3921012" cy="6134236"/>
          </a:xfrm>
          <a:custGeom>
            <a:avLst/>
            <a:gdLst>
              <a:gd name="connsiteX0" fmla="*/ 850165 w 3921012"/>
              <a:gd name="connsiteY0" fmla="*/ 0 h 6134236"/>
              <a:gd name="connsiteX1" fmla="*/ 909755 w 3921012"/>
              <a:gd name="connsiteY1" fmla="*/ 5585 h 6134236"/>
              <a:gd name="connsiteX2" fmla="*/ 967486 w 3921012"/>
              <a:gd name="connsiteY2" fmla="*/ 20484 h 6134236"/>
              <a:gd name="connsiteX3" fmla="*/ 1023354 w 3921012"/>
              <a:gd name="connsiteY3" fmla="*/ 42831 h 6134236"/>
              <a:gd name="connsiteX4" fmla="*/ 1081082 w 3921012"/>
              <a:gd name="connsiteY4" fmla="*/ 70765 h 6134236"/>
              <a:gd name="connsiteX5" fmla="*/ 1135088 w 3921012"/>
              <a:gd name="connsiteY5" fmla="*/ 102423 h 6134236"/>
              <a:gd name="connsiteX6" fmla="*/ 1190957 w 3921012"/>
              <a:gd name="connsiteY6" fmla="*/ 135944 h 6134236"/>
              <a:gd name="connsiteX7" fmla="*/ 1246824 w 3921012"/>
              <a:gd name="connsiteY7" fmla="*/ 165739 h 6134236"/>
              <a:gd name="connsiteX8" fmla="*/ 1302690 w 3921012"/>
              <a:gd name="connsiteY8" fmla="*/ 195536 h 6134236"/>
              <a:gd name="connsiteX9" fmla="*/ 1356696 w 3921012"/>
              <a:gd name="connsiteY9" fmla="*/ 217882 h 6134236"/>
              <a:gd name="connsiteX10" fmla="*/ 1416288 w 3921012"/>
              <a:gd name="connsiteY10" fmla="*/ 232780 h 6134236"/>
              <a:gd name="connsiteX11" fmla="*/ 1474016 w 3921012"/>
              <a:gd name="connsiteY11" fmla="*/ 240230 h 6134236"/>
              <a:gd name="connsiteX12" fmla="*/ 1535470 w 3921012"/>
              <a:gd name="connsiteY12" fmla="*/ 240230 h 6134236"/>
              <a:gd name="connsiteX13" fmla="*/ 1598788 w 3921012"/>
              <a:gd name="connsiteY13" fmla="*/ 236507 h 6134236"/>
              <a:gd name="connsiteX14" fmla="*/ 1662104 w 3921012"/>
              <a:gd name="connsiteY14" fmla="*/ 229057 h 6134236"/>
              <a:gd name="connsiteX15" fmla="*/ 1725421 w 3921012"/>
              <a:gd name="connsiteY15" fmla="*/ 219746 h 6134236"/>
              <a:gd name="connsiteX16" fmla="*/ 1788737 w 3921012"/>
              <a:gd name="connsiteY16" fmla="*/ 212297 h 6134236"/>
              <a:gd name="connsiteX17" fmla="*/ 1852054 w 3921012"/>
              <a:gd name="connsiteY17" fmla="*/ 206709 h 6134236"/>
              <a:gd name="connsiteX18" fmla="*/ 1911645 w 3921012"/>
              <a:gd name="connsiteY18" fmla="*/ 208571 h 6134236"/>
              <a:gd name="connsiteX19" fmla="*/ 1969375 w 3921012"/>
              <a:gd name="connsiteY19" fmla="*/ 216020 h 6134236"/>
              <a:gd name="connsiteX20" fmla="*/ 2025244 w 3921012"/>
              <a:gd name="connsiteY20" fmla="*/ 232780 h 6134236"/>
              <a:gd name="connsiteX21" fmla="*/ 2071800 w 3921012"/>
              <a:gd name="connsiteY21" fmla="*/ 256990 h 6134236"/>
              <a:gd name="connsiteX22" fmla="*/ 2116492 w 3921012"/>
              <a:gd name="connsiteY22" fmla="*/ 288649 h 6134236"/>
              <a:gd name="connsiteX23" fmla="*/ 2155600 w 3921012"/>
              <a:gd name="connsiteY23" fmla="*/ 325893 h 6134236"/>
              <a:gd name="connsiteX24" fmla="*/ 2194708 w 3921012"/>
              <a:gd name="connsiteY24" fmla="*/ 368724 h 6134236"/>
              <a:gd name="connsiteX25" fmla="*/ 2230090 w 3921012"/>
              <a:gd name="connsiteY25" fmla="*/ 413418 h 6134236"/>
              <a:gd name="connsiteX26" fmla="*/ 2265473 w 3921012"/>
              <a:gd name="connsiteY26" fmla="*/ 459975 h 6134236"/>
              <a:gd name="connsiteX27" fmla="*/ 2300856 w 3921012"/>
              <a:gd name="connsiteY27" fmla="*/ 506531 h 6134236"/>
              <a:gd name="connsiteX28" fmla="*/ 2336238 w 3921012"/>
              <a:gd name="connsiteY28" fmla="*/ 551224 h 6134236"/>
              <a:gd name="connsiteX29" fmla="*/ 2373484 w 3921012"/>
              <a:gd name="connsiteY29" fmla="*/ 594055 h 6134236"/>
              <a:gd name="connsiteX30" fmla="*/ 2416316 w 3921012"/>
              <a:gd name="connsiteY30" fmla="*/ 631302 h 6134236"/>
              <a:gd name="connsiteX31" fmla="*/ 2457286 w 3921012"/>
              <a:gd name="connsiteY31" fmla="*/ 664823 h 6134236"/>
              <a:gd name="connsiteX32" fmla="*/ 2503841 w 3921012"/>
              <a:gd name="connsiteY32" fmla="*/ 690892 h 6134236"/>
              <a:gd name="connsiteX33" fmla="*/ 2554122 w 3921012"/>
              <a:gd name="connsiteY33" fmla="*/ 713239 h 6134236"/>
              <a:gd name="connsiteX34" fmla="*/ 2608126 w 3921012"/>
              <a:gd name="connsiteY34" fmla="*/ 731862 h 6134236"/>
              <a:gd name="connsiteX35" fmla="*/ 2663993 w 3921012"/>
              <a:gd name="connsiteY35" fmla="*/ 748622 h 6134236"/>
              <a:gd name="connsiteX36" fmla="*/ 2719861 w 3921012"/>
              <a:gd name="connsiteY36" fmla="*/ 763521 h 6134236"/>
              <a:gd name="connsiteX37" fmla="*/ 2777592 w 3921012"/>
              <a:gd name="connsiteY37" fmla="*/ 778419 h 6134236"/>
              <a:gd name="connsiteX38" fmla="*/ 2831596 w 3921012"/>
              <a:gd name="connsiteY38" fmla="*/ 795179 h 6134236"/>
              <a:gd name="connsiteX39" fmla="*/ 2885600 w 3921012"/>
              <a:gd name="connsiteY39" fmla="*/ 813801 h 6134236"/>
              <a:gd name="connsiteX40" fmla="*/ 2935882 w 3921012"/>
              <a:gd name="connsiteY40" fmla="*/ 836149 h 6134236"/>
              <a:gd name="connsiteX41" fmla="*/ 2980577 w 3921012"/>
              <a:gd name="connsiteY41" fmla="*/ 864082 h 6134236"/>
              <a:gd name="connsiteX42" fmla="*/ 3021547 w 3921012"/>
              <a:gd name="connsiteY42" fmla="*/ 897603 h 6134236"/>
              <a:gd name="connsiteX43" fmla="*/ 3055066 w 3921012"/>
              <a:gd name="connsiteY43" fmla="*/ 938572 h 6134236"/>
              <a:gd name="connsiteX44" fmla="*/ 3083001 w 3921012"/>
              <a:gd name="connsiteY44" fmla="*/ 983266 h 6134236"/>
              <a:gd name="connsiteX45" fmla="*/ 3105346 w 3921012"/>
              <a:gd name="connsiteY45" fmla="*/ 1033545 h 6134236"/>
              <a:gd name="connsiteX46" fmla="*/ 3123968 w 3921012"/>
              <a:gd name="connsiteY46" fmla="*/ 1087552 h 6134236"/>
              <a:gd name="connsiteX47" fmla="*/ 3140729 w 3921012"/>
              <a:gd name="connsiteY47" fmla="*/ 1141556 h 6134236"/>
              <a:gd name="connsiteX48" fmla="*/ 3155627 w 3921012"/>
              <a:gd name="connsiteY48" fmla="*/ 1199286 h 6134236"/>
              <a:gd name="connsiteX49" fmla="*/ 3170526 w 3921012"/>
              <a:gd name="connsiteY49" fmla="*/ 1255152 h 6134236"/>
              <a:gd name="connsiteX50" fmla="*/ 3187286 w 3921012"/>
              <a:gd name="connsiteY50" fmla="*/ 1311021 h 6134236"/>
              <a:gd name="connsiteX51" fmla="*/ 3205908 w 3921012"/>
              <a:gd name="connsiteY51" fmla="*/ 1365026 h 6134236"/>
              <a:gd name="connsiteX52" fmla="*/ 3228254 w 3921012"/>
              <a:gd name="connsiteY52" fmla="*/ 1415308 h 6134236"/>
              <a:gd name="connsiteX53" fmla="*/ 3254327 w 3921012"/>
              <a:gd name="connsiteY53" fmla="*/ 1461863 h 6134236"/>
              <a:gd name="connsiteX54" fmla="*/ 3287848 w 3921012"/>
              <a:gd name="connsiteY54" fmla="*/ 1502833 h 6134236"/>
              <a:gd name="connsiteX55" fmla="*/ 3325092 w 3921012"/>
              <a:gd name="connsiteY55" fmla="*/ 1545665 h 6134236"/>
              <a:gd name="connsiteX56" fmla="*/ 3367925 w 3921012"/>
              <a:gd name="connsiteY56" fmla="*/ 1582909 h 6134236"/>
              <a:gd name="connsiteX57" fmla="*/ 3412620 w 3921012"/>
              <a:gd name="connsiteY57" fmla="*/ 1618291 h 6134236"/>
              <a:gd name="connsiteX58" fmla="*/ 3461036 w 3921012"/>
              <a:gd name="connsiteY58" fmla="*/ 1653673 h 6134236"/>
              <a:gd name="connsiteX59" fmla="*/ 3507592 w 3921012"/>
              <a:gd name="connsiteY59" fmla="*/ 1689056 h 6134236"/>
              <a:gd name="connsiteX60" fmla="*/ 3552287 w 3921012"/>
              <a:gd name="connsiteY60" fmla="*/ 1724441 h 6134236"/>
              <a:gd name="connsiteX61" fmla="*/ 3595116 w 3921012"/>
              <a:gd name="connsiteY61" fmla="*/ 1763547 h 6134236"/>
              <a:gd name="connsiteX62" fmla="*/ 3632364 w 3921012"/>
              <a:gd name="connsiteY62" fmla="*/ 1802654 h 6134236"/>
              <a:gd name="connsiteX63" fmla="*/ 3664022 w 3921012"/>
              <a:gd name="connsiteY63" fmla="*/ 1847348 h 6134236"/>
              <a:gd name="connsiteX64" fmla="*/ 3688232 w 3921012"/>
              <a:gd name="connsiteY64" fmla="*/ 1893903 h 6134236"/>
              <a:gd name="connsiteX65" fmla="*/ 3704992 w 3921012"/>
              <a:gd name="connsiteY65" fmla="*/ 1949772 h 6134236"/>
              <a:gd name="connsiteX66" fmla="*/ 3712440 w 3921012"/>
              <a:gd name="connsiteY66" fmla="*/ 2007501 h 6134236"/>
              <a:gd name="connsiteX67" fmla="*/ 3714303 w 3921012"/>
              <a:gd name="connsiteY67" fmla="*/ 2067093 h 6134236"/>
              <a:gd name="connsiteX68" fmla="*/ 3708715 w 3921012"/>
              <a:gd name="connsiteY68" fmla="*/ 2130409 h 6134236"/>
              <a:gd name="connsiteX69" fmla="*/ 3701266 w 3921012"/>
              <a:gd name="connsiteY69" fmla="*/ 2193724 h 6134236"/>
              <a:gd name="connsiteX70" fmla="*/ 3691956 w 3921012"/>
              <a:gd name="connsiteY70" fmla="*/ 2257042 h 6134236"/>
              <a:gd name="connsiteX71" fmla="*/ 3684507 w 3921012"/>
              <a:gd name="connsiteY71" fmla="*/ 2320357 h 6134236"/>
              <a:gd name="connsiteX72" fmla="*/ 3680783 w 3921012"/>
              <a:gd name="connsiteY72" fmla="*/ 2383675 h 6134236"/>
              <a:gd name="connsiteX73" fmla="*/ 3680783 w 3921012"/>
              <a:gd name="connsiteY73" fmla="*/ 2445129 h 6134236"/>
              <a:gd name="connsiteX74" fmla="*/ 3688232 w 3921012"/>
              <a:gd name="connsiteY74" fmla="*/ 2502857 h 6134236"/>
              <a:gd name="connsiteX75" fmla="*/ 3703128 w 3921012"/>
              <a:gd name="connsiteY75" fmla="*/ 2560587 h 6134236"/>
              <a:gd name="connsiteX76" fmla="*/ 3725476 w 3921012"/>
              <a:gd name="connsiteY76" fmla="*/ 2614594 h 6134236"/>
              <a:gd name="connsiteX77" fmla="*/ 3755273 w 3921012"/>
              <a:gd name="connsiteY77" fmla="*/ 2670460 h 6134236"/>
              <a:gd name="connsiteX78" fmla="*/ 3785067 w 3921012"/>
              <a:gd name="connsiteY78" fmla="*/ 2726328 h 6134236"/>
              <a:gd name="connsiteX79" fmla="*/ 3818589 w 3921012"/>
              <a:gd name="connsiteY79" fmla="*/ 2782194 h 6134236"/>
              <a:gd name="connsiteX80" fmla="*/ 3850246 w 3921012"/>
              <a:gd name="connsiteY80" fmla="*/ 2836201 h 6134236"/>
              <a:gd name="connsiteX81" fmla="*/ 3878181 w 3921012"/>
              <a:gd name="connsiteY81" fmla="*/ 2893929 h 6134236"/>
              <a:gd name="connsiteX82" fmla="*/ 3900526 w 3921012"/>
              <a:gd name="connsiteY82" fmla="*/ 2949798 h 6134236"/>
              <a:gd name="connsiteX83" fmla="*/ 3915425 w 3921012"/>
              <a:gd name="connsiteY83" fmla="*/ 3007527 h 6134236"/>
              <a:gd name="connsiteX84" fmla="*/ 3921012 w 3921012"/>
              <a:gd name="connsiteY84" fmla="*/ 3067117 h 6134236"/>
              <a:gd name="connsiteX85" fmla="*/ 3915425 w 3921012"/>
              <a:gd name="connsiteY85" fmla="*/ 3126709 h 6134236"/>
              <a:gd name="connsiteX86" fmla="*/ 3900526 w 3921012"/>
              <a:gd name="connsiteY86" fmla="*/ 3184440 h 6134236"/>
              <a:gd name="connsiteX87" fmla="*/ 3878181 w 3921012"/>
              <a:gd name="connsiteY87" fmla="*/ 3240308 h 6134236"/>
              <a:gd name="connsiteX88" fmla="*/ 3850246 w 3921012"/>
              <a:gd name="connsiteY88" fmla="*/ 3298035 h 6134236"/>
              <a:gd name="connsiteX89" fmla="*/ 3818589 w 3921012"/>
              <a:gd name="connsiteY89" fmla="*/ 3352042 h 6134236"/>
              <a:gd name="connsiteX90" fmla="*/ 3785067 w 3921012"/>
              <a:gd name="connsiteY90" fmla="*/ 3407911 h 6134236"/>
              <a:gd name="connsiteX91" fmla="*/ 3755273 w 3921012"/>
              <a:gd name="connsiteY91" fmla="*/ 3463776 h 6134236"/>
              <a:gd name="connsiteX92" fmla="*/ 3725476 w 3921012"/>
              <a:gd name="connsiteY92" fmla="*/ 3519643 h 6134236"/>
              <a:gd name="connsiteX93" fmla="*/ 3703128 w 3921012"/>
              <a:gd name="connsiteY93" fmla="*/ 3573650 h 6134236"/>
              <a:gd name="connsiteX94" fmla="*/ 3688232 w 3921012"/>
              <a:gd name="connsiteY94" fmla="*/ 3631380 h 6134236"/>
              <a:gd name="connsiteX95" fmla="*/ 3680783 w 3921012"/>
              <a:gd name="connsiteY95" fmla="*/ 3689107 h 6134236"/>
              <a:gd name="connsiteX96" fmla="*/ 3680783 w 3921012"/>
              <a:gd name="connsiteY96" fmla="*/ 3750563 h 6134236"/>
              <a:gd name="connsiteX97" fmla="*/ 3684507 w 3921012"/>
              <a:gd name="connsiteY97" fmla="*/ 3813879 h 6134236"/>
              <a:gd name="connsiteX98" fmla="*/ 3691956 w 3921012"/>
              <a:gd name="connsiteY98" fmla="*/ 3877194 h 6134236"/>
              <a:gd name="connsiteX99" fmla="*/ 3701266 w 3921012"/>
              <a:gd name="connsiteY99" fmla="*/ 3940512 h 6134236"/>
              <a:gd name="connsiteX100" fmla="*/ 3708715 w 3921012"/>
              <a:gd name="connsiteY100" fmla="*/ 4003828 h 6134236"/>
              <a:gd name="connsiteX101" fmla="*/ 3714303 w 3921012"/>
              <a:gd name="connsiteY101" fmla="*/ 4067143 h 6134236"/>
              <a:gd name="connsiteX102" fmla="*/ 3712440 w 3921012"/>
              <a:gd name="connsiteY102" fmla="*/ 4126737 h 6134236"/>
              <a:gd name="connsiteX103" fmla="*/ 3704992 w 3921012"/>
              <a:gd name="connsiteY103" fmla="*/ 4184467 h 6134236"/>
              <a:gd name="connsiteX104" fmla="*/ 3688232 w 3921012"/>
              <a:gd name="connsiteY104" fmla="*/ 4240334 h 6134236"/>
              <a:gd name="connsiteX105" fmla="*/ 3664022 w 3921012"/>
              <a:gd name="connsiteY105" fmla="*/ 4286889 h 6134236"/>
              <a:gd name="connsiteX106" fmla="*/ 3632364 w 3921012"/>
              <a:gd name="connsiteY106" fmla="*/ 4331584 h 6134236"/>
              <a:gd name="connsiteX107" fmla="*/ 3595116 w 3921012"/>
              <a:gd name="connsiteY107" fmla="*/ 4370691 h 6134236"/>
              <a:gd name="connsiteX108" fmla="*/ 3552287 w 3921012"/>
              <a:gd name="connsiteY108" fmla="*/ 4409797 h 6134236"/>
              <a:gd name="connsiteX109" fmla="*/ 3507592 w 3921012"/>
              <a:gd name="connsiteY109" fmla="*/ 4445181 h 6134236"/>
              <a:gd name="connsiteX110" fmla="*/ 3461036 w 3921012"/>
              <a:gd name="connsiteY110" fmla="*/ 4480563 h 6134236"/>
              <a:gd name="connsiteX111" fmla="*/ 3412620 w 3921012"/>
              <a:gd name="connsiteY111" fmla="*/ 4515946 h 6134236"/>
              <a:gd name="connsiteX112" fmla="*/ 3367925 w 3921012"/>
              <a:gd name="connsiteY112" fmla="*/ 4551328 h 6134236"/>
              <a:gd name="connsiteX113" fmla="*/ 3325092 w 3921012"/>
              <a:gd name="connsiteY113" fmla="*/ 4588572 h 6134236"/>
              <a:gd name="connsiteX114" fmla="*/ 3287848 w 3921012"/>
              <a:gd name="connsiteY114" fmla="*/ 4631404 h 6134236"/>
              <a:gd name="connsiteX115" fmla="*/ 3254327 w 3921012"/>
              <a:gd name="connsiteY115" fmla="*/ 4672374 h 6134236"/>
              <a:gd name="connsiteX116" fmla="*/ 3228254 w 3921012"/>
              <a:gd name="connsiteY116" fmla="*/ 4718929 h 6134236"/>
              <a:gd name="connsiteX117" fmla="*/ 3205908 w 3921012"/>
              <a:gd name="connsiteY117" fmla="*/ 4769210 h 6134236"/>
              <a:gd name="connsiteX118" fmla="*/ 3187286 w 3921012"/>
              <a:gd name="connsiteY118" fmla="*/ 4823217 h 6134236"/>
              <a:gd name="connsiteX119" fmla="*/ 3170526 w 3921012"/>
              <a:gd name="connsiteY119" fmla="*/ 4879084 h 6134236"/>
              <a:gd name="connsiteX120" fmla="*/ 3155627 w 3921012"/>
              <a:gd name="connsiteY120" fmla="*/ 4934951 h 6134236"/>
              <a:gd name="connsiteX121" fmla="*/ 3140729 w 3921012"/>
              <a:gd name="connsiteY121" fmla="*/ 4992681 h 6134236"/>
              <a:gd name="connsiteX122" fmla="*/ 3123968 w 3921012"/>
              <a:gd name="connsiteY122" fmla="*/ 5046686 h 6134236"/>
              <a:gd name="connsiteX123" fmla="*/ 3105346 w 3921012"/>
              <a:gd name="connsiteY123" fmla="*/ 5100690 h 6134236"/>
              <a:gd name="connsiteX124" fmla="*/ 3083001 w 3921012"/>
              <a:gd name="connsiteY124" fmla="*/ 5150971 h 6134236"/>
              <a:gd name="connsiteX125" fmla="*/ 3055066 w 3921012"/>
              <a:gd name="connsiteY125" fmla="*/ 5195666 h 6134236"/>
              <a:gd name="connsiteX126" fmla="*/ 3021547 w 3921012"/>
              <a:gd name="connsiteY126" fmla="*/ 5236634 h 6134236"/>
              <a:gd name="connsiteX127" fmla="*/ 2980577 w 3921012"/>
              <a:gd name="connsiteY127" fmla="*/ 5270154 h 6134236"/>
              <a:gd name="connsiteX128" fmla="*/ 2935882 w 3921012"/>
              <a:gd name="connsiteY128" fmla="*/ 5298087 h 6134236"/>
              <a:gd name="connsiteX129" fmla="*/ 2885600 w 3921012"/>
              <a:gd name="connsiteY129" fmla="*/ 5320436 h 6134236"/>
              <a:gd name="connsiteX130" fmla="*/ 2831596 w 3921012"/>
              <a:gd name="connsiteY130" fmla="*/ 5339058 h 6134236"/>
              <a:gd name="connsiteX131" fmla="*/ 2777592 w 3921012"/>
              <a:gd name="connsiteY131" fmla="*/ 5355818 h 6134236"/>
              <a:gd name="connsiteX132" fmla="*/ 2719861 w 3921012"/>
              <a:gd name="connsiteY132" fmla="*/ 5370717 h 6134236"/>
              <a:gd name="connsiteX133" fmla="*/ 2663993 w 3921012"/>
              <a:gd name="connsiteY133" fmla="*/ 5385615 h 6134236"/>
              <a:gd name="connsiteX134" fmla="*/ 2608126 w 3921012"/>
              <a:gd name="connsiteY134" fmla="*/ 5402376 h 6134236"/>
              <a:gd name="connsiteX135" fmla="*/ 2554122 w 3921012"/>
              <a:gd name="connsiteY135" fmla="*/ 5420997 h 6134236"/>
              <a:gd name="connsiteX136" fmla="*/ 2503841 w 3921012"/>
              <a:gd name="connsiteY136" fmla="*/ 5443345 h 6134236"/>
              <a:gd name="connsiteX137" fmla="*/ 2457286 w 3921012"/>
              <a:gd name="connsiteY137" fmla="*/ 5469415 h 6134236"/>
              <a:gd name="connsiteX138" fmla="*/ 2416316 w 3921012"/>
              <a:gd name="connsiteY138" fmla="*/ 5502935 h 6134236"/>
              <a:gd name="connsiteX139" fmla="*/ 2373484 w 3921012"/>
              <a:gd name="connsiteY139" fmla="*/ 5540181 h 6134236"/>
              <a:gd name="connsiteX140" fmla="*/ 2336238 w 3921012"/>
              <a:gd name="connsiteY140" fmla="*/ 5583013 h 6134236"/>
              <a:gd name="connsiteX141" fmla="*/ 2300856 w 3921012"/>
              <a:gd name="connsiteY141" fmla="*/ 5627707 h 6134236"/>
              <a:gd name="connsiteX142" fmla="*/ 2265473 w 3921012"/>
              <a:gd name="connsiteY142" fmla="*/ 5674261 h 6134236"/>
              <a:gd name="connsiteX143" fmla="*/ 2230090 w 3921012"/>
              <a:gd name="connsiteY143" fmla="*/ 5720818 h 6134236"/>
              <a:gd name="connsiteX144" fmla="*/ 2194708 w 3921012"/>
              <a:gd name="connsiteY144" fmla="*/ 5765512 h 6134236"/>
              <a:gd name="connsiteX145" fmla="*/ 2155600 w 3921012"/>
              <a:gd name="connsiteY145" fmla="*/ 5808344 h 6134236"/>
              <a:gd name="connsiteX146" fmla="*/ 2116492 w 3921012"/>
              <a:gd name="connsiteY146" fmla="*/ 5845588 h 6134236"/>
              <a:gd name="connsiteX147" fmla="*/ 2071800 w 3921012"/>
              <a:gd name="connsiteY147" fmla="*/ 5877246 h 6134236"/>
              <a:gd name="connsiteX148" fmla="*/ 2025244 w 3921012"/>
              <a:gd name="connsiteY148" fmla="*/ 5901456 h 6134236"/>
              <a:gd name="connsiteX149" fmla="*/ 1969375 w 3921012"/>
              <a:gd name="connsiteY149" fmla="*/ 5918217 h 6134236"/>
              <a:gd name="connsiteX150" fmla="*/ 1911645 w 3921012"/>
              <a:gd name="connsiteY150" fmla="*/ 5925666 h 6134236"/>
              <a:gd name="connsiteX151" fmla="*/ 1852054 w 3921012"/>
              <a:gd name="connsiteY151" fmla="*/ 5927528 h 6134236"/>
              <a:gd name="connsiteX152" fmla="*/ 1788737 w 3921012"/>
              <a:gd name="connsiteY152" fmla="*/ 5921940 h 6134236"/>
              <a:gd name="connsiteX153" fmla="*/ 1725421 w 3921012"/>
              <a:gd name="connsiteY153" fmla="*/ 5914492 h 6134236"/>
              <a:gd name="connsiteX154" fmla="*/ 1662104 w 3921012"/>
              <a:gd name="connsiteY154" fmla="*/ 5905180 h 6134236"/>
              <a:gd name="connsiteX155" fmla="*/ 1598788 w 3921012"/>
              <a:gd name="connsiteY155" fmla="*/ 5897733 h 6134236"/>
              <a:gd name="connsiteX156" fmla="*/ 1535470 w 3921012"/>
              <a:gd name="connsiteY156" fmla="*/ 5894007 h 6134236"/>
              <a:gd name="connsiteX157" fmla="*/ 1474016 w 3921012"/>
              <a:gd name="connsiteY157" fmla="*/ 5894007 h 6134236"/>
              <a:gd name="connsiteX158" fmla="*/ 1416288 w 3921012"/>
              <a:gd name="connsiteY158" fmla="*/ 5901456 h 6134236"/>
              <a:gd name="connsiteX159" fmla="*/ 1356696 w 3921012"/>
              <a:gd name="connsiteY159" fmla="*/ 5916355 h 6134236"/>
              <a:gd name="connsiteX160" fmla="*/ 1302690 w 3921012"/>
              <a:gd name="connsiteY160" fmla="*/ 5938700 h 6134236"/>
              <a:gd name="connsiteX161" fmla="*/ 1246824 w 3921012"/>
              <a:gd name="connsiteY161" fmla="*/ 5968497 h 6134236"/>
              <a:gd name="connsiteX162" fmla="*/ 1190957 w 3921012"/>
              <a:gd name="connsiteY162" fmla="*/ 5998294 h 6134236"/>
              <a:gd name="connsiteX163" fmla="*/ 1135088 w 3921012"/>
              <a:gd name="connsiteY163" fmla="*/ 6031813 h 6134236"/>
              <a:gd name="connsiteX164" fmla="*/ 1081082 w 3921012"/>
              <a:gd name="connsiteY164" fmla="*/ 6063472 h 6134236"/>
              <a:gd name="connsiteX165" fmla="*/ 1023354 w 3921012"/>
              <a:gd name="connsiteY165" fmla="*/ 6091405 h 6134236"/>
              <a:gd name="connsiteX166" fmla="*/ 967486 w 3921012"/>
              <a:gd name="connsiteY166" fmla="*/ 6113753 h 6134236"/>
              <a:gd name="connsiteX167" fmla="*/ 909755 w 3921012"/>
              <a:gd name="connsiteY167" fmla="*/ 6128651 h 6134236"/>
              <a:gd name="connsiteX168" fmla="*/ 850165 w 3921012"/>
              <a:gd name="connsiteY168" fmla="*/ 6134236 h 6134236"/>
              <a:gd name="connsiteX169" fmla="*/ 790573 w 3921012"/>
              <a:gd name="connsiteY169" fmla="*/ 6128651 h 6134236"/>
              <a:gd name="connsiteX170" fmla="*/ 732843 w 3921012"/>
              <a:gd name="connsiteY170" fmla="*/ 6113753 h 6134236"/>
              <a:gd name="connsiteX171" fmla="*/ 676977 w 3921012"/>
              <a:gd name="connsiteY171" fmla="*/ 6091405 h 6134236"/>
              <a:gd name="connsiteX172" fmla="*/ 619247 w 3921012"/>
              <a:gd name="connsiteY172" fmla="*/ 6063472 h 6134236"/>
              <a:gd name="connsiteX173" fmla="*/ 565240 w 3921012"/>
              <a:gd name="connsiteY173" fmla="*/ 6031813 h 6134236"/>
              <a:gd name="connsiteX174" fmla="*/ 509373 w 3921012"/>
              <a:gd name="connsiteY174" fmla="*/ 5998294 h 6134236"/>
              <a:gd name="connsiteX175" fmla="*/ 453505 w 3921012"/>
              <a:gd name="connsiteY175" fmla="*/ 5968497 h 6134236"/>
              <a:gd name="connsiteX176" fmla="*/ 397639 w 3921012"/>
              <a:gd name="connsiteY176" fmla="*/ 5938700 h 6134236"/>
              <a:gd name="connsiteX177" fmla="*/ 341772 w 3921012"/>
              <a:gd name="connsiteY177" fmla="*/ 5916355 h 6134236"/>
              <a:gd name="connsiteX178" fmla="*/ 284042 w 3921012"/>
              <a:gd name="connsiteY178" fmla="*/ 5901456 h 6134236"/>
              <a:gd name="connsiteX179" fmla="*/ 226312 w 3921012"/>
              <a:gd name="connsiteY179" fmla="*/ 5894007 h 6134236"/>
              <a:gd name="connsiteX180" fmla="*/ 164856 w 3921012"/>
              <a:gd name="connsiteY180" fmla="*/ 5894007 h 6134236"/>
              <a:gd name="connsiteX181" fmla="*/ 101540 w 3921012"/>
              <a:gd name="connsiteY181" fmla="*/ 5897733 h 6134236"/>
              <a:gd name="connsiteX182" fmla="*/ 38225 w 3921012"/>
              <a:gd name="connsiteY182" fmla="*/ 5905180 h 6134236"/>
              <a:gd name="connsiteX183" fmla="*/ 0 w 3921012"/>
              <a:gd name="connsiteY183" fmla="*/ 5910802 h 6134236"/>
              <a:gd name="connsiteX184" fmla="*/ 0 w 3921012"/>
              <a:gd name="connsiteY184" fmla="*/ 223436 h 6134236"/>
              <a:gd name="connsiteX185" fmla="*/ 38225 w 3921012"/>
              <a:gd name="connsiteY185" fmla="*/ 229057 h 6134236"/>
              <a:gd name="connsiteX186" fmla="*/ 101540 w 3921012"/>
              <a:gd name="connsiteY186" fmla="*/ 236507 h 6134236"/>
              <a:gd name="connsiteX187" fmla="*/ 164856 w 3921012"/>
              <a:gd name="connsiteY187" fmla="*/ 240230 h 6134236"/>
              <a:gd name="connsiteX188" fmla="*/ 226312 w 3921012"/>
              <a:gd name="connsiteY188" fmla="*/ 240230 h 6134236"/>
              <a:gd name="connsiteX189" fmla="*/ 284042 w 3921012"/>
              <a:gd name="connsiteY189" fmla="*/ 232780 h 6134236"/>
              <a:gd name="connsiteX190" fmla="*/ 341772 w 3921012"/>
              <a:gd name="connsiteY190" fmla="*/ 217882 h 6134236"/>
              <a:gd name="connsiteX191" fmla="*/ 397639 w 3921012"/>
              <a:gd name="connsiteY191" fmla="*/ 195536 h 6134236"/>
              <a:gd name="connsiteX192" fmla="*/ 453505 w 3921012"/>
              <a:gd name="connsiteY192" fmla="*/ 165739 h 6134236"/>
              <a:gd name="connsiteX193" fmla="*/ 509373 w 3921012"/>
              <a:gd name="connsiteY193" fmla="*/ 135944 h 6134236"/>
              <a:gd name="connsiteX194" fmla="*/ 565240 w 3921012"/>
              <a:gd name="connsiteY194" fmla="*/ 102423 h 6134236"/>
              <a:gd name="connsiteX195" fmla="*/ 619247 w 3921012"/>
              <a:gd name="connsiteY195" fmla="*/ 70765 h 6134236"/>
              <a:gd name="connsiteX196" fmla="*/ 676977 w 3921012"/>
              <a:gd name="connsiteY196" fmla="*/ 42831 h 6134236"/>
              <a:gd name="connsiteX197" fmla="*/ 732843 w 3921012"/>
              <a:gd name="connsiteY197" fmla="*/ 20484 h 6134236"/>
              <a:gd name="connsiteX198" fmla="*/ 790573 w 3921012"/>
              <a:gd name="connsiteY198" fmla="*/ 5585 h 613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</a:cxnLst>
            <a:rect l="l" t="t" r="r" b="b"/>
            <a:pathLst>
              <a:path w="3921012" h="6134236">
                <a:moveTo>
                  <a:pt x="850165" y="0"/>
                </a:moveTo>
                <a:lnTo>
                  <a:pt x="909755" y="5585"/>
                </a:lnTo>
                <a:lnTo>
                  <a:pt x="967486" y="20484"/>
                </a:lnTo>
                <a:lnTo>
                  <a:pt x="1023354" y="42831"/>
                </a:lnTo>
                <a:lnTo>
                  <a:pt x="1081082" y="70765"/>
                </a:lnTo>
                <a:lnTo>
                  <a:pt x="1135088" y="102423"/>
                </a:lnTo>
                <a:lnTo>
                  <a:pt x="1190957" y="135944"/>
                </a:lnTo>
                <a:lnTo>
                  <a:pt x="1246824" y="165739"/>
                </a:lnTo>
                <a:lnTo>
                  <a:pt x="1302690" y="195536"/>
                </a:lnTo>
                <a:lnTo>
                  <a:pt x="1356696" y="217882"/>
                </a:lnTo>
                <a:lnTo>
                  <a:pt x="1416288" y="232780"/>
                </a:lnTo>
                <a:lnTo>
                  <a:pt x="1474016" y="240230"/>
                </a:lnTo>
                <a:lnTo>
                  <a:pt x="1535470" y="240230"/>
                </a:lnTo>
                <a:lnTo>
                  <a:pt x="1598788" y="236507"/>
                </a:lnTo>
                <a:lnTo>
                  <a:pt x="1662104" y="229057"/>
                </a:lnTo>
                <a:lnTo>
                  <a:pt x="1725421" y="219746"/>
                </a:lnTo>
                <a:lnTo>
                  <a:pt x="1788737" y="212297"/>
                </a:lnTo>
                <a:lnTo>
                  <a:pt x="1852054" y="206709"/>
                </a:lnTo>
                <a:lnTo>
                  <a:pt x="1911645" y="208571"/>
                </a:lnTo>
                <a:lnTo>
                  <a:pt x="1969375" y="216020"/>
                </a:lnTo>
                <a:lnTo>
                  <a:pt x="2025244" y="232780"/>
                </a:lnTo>
                <a:lnTo>
                  <a:pt x="2071800" y="256990"/>
                </a:lnTo>
                <a:lnTo>
                  <a:pt x="2116492" y="288649"/>
                </a:lnTo>
                <a:lnTo>
                  <a:pt x="2155600" y="325893"/>
                </a:lnTo>
                <a:lnTo>
                  <a:pt x="2194708" y="368724"/>
                </a:lnTo>
                <a:lnTo>
                  <a:pt x="2230090" y="413418"/>
                </a:lnTo>
                <a:lnTo>
                  <a:pt x="2265473" y="459975"/>
                </a:lnTo>
                <a:lnTo>
                  <a:pt x="2300856" y="506531"/>
                </a:lnTo>
                <a:lnTo>
                  <a:pt x="2336238" y="551224"/>
                </a:lnTo>
                <a:lnTo>
                  <a:pt x="2373484" y="594055"/>
                </a:lnTo>
                <a:lnTo>
                  <a:pt x="2416316" y="631302"/>
                </a:lnTo>
                <a:lnTo>
                  <a:pt x="2457286" y="664823"/>
                </a:lnTo>
                <a:lnTo>
                  <a:pt x="2503841" y="690892"/>
                </a:lnTo>
                <a:lnTo>
                  <a:pt x="2554122" y="713239"/>
                </a:lnTo>
                <a:lnTo>
                  <a:pt x="2608126" y="731862"/>
                </a:lnTo>
                <a:lnTo>
                  <a:pt x="2663993" y="748622"/>
                </a:lnTo>
                <a:lnTo>
                  <a:pt x="2719861" y="763521"/>
                </a:lnTo>
                <a:lnTo>
                  <a:pt x="2777592" y="778419"/>
                </a:lnTo>
                <a:lnTo>
                  <a:pt x="2831596" y="795179"/>
                </a:lnTo>
                <a:lnTo>
                  <a:pt x="2885600" y="813801"/>
                </a:lnTo>
                <a:lnTo>
                  <a:pt x="2935882" y="836149"/>
                </a:lnTo>
                <a:lnTo>
                  <a:pt x="2980577" y="864082"/>
                </a:lnTo>
                <a:lnTo>
                  <a:pt x="3021547" y="897603"/>
                </a:lnTo>
                <a:lnTo>
                  <a:pt x="3055066" y="938572"/>
                </a:lnTo>
                <a:lnTo>
                  <a:pt x="3083001" y="983266"/>
                </a:lnTo>
                <a:lnTo>
                  <a:pt x="3105346" y="1033545"/>
                </a:lnTo>
                <a:lnTo>
                  <a:pt x="3123968" y="1087552"/>
                </a:lnTo>
                <a:lnTo>
                  <a:pt x="3140729" y="1141556"/>
                </a:lnTo>
                <a:lnTo>
                  <a:pt x="3155627" y="1199286"/>
                </a:lnTo>
                <a:lnTo>
                  <a:pt x="3170526" y="1255152"/>
                </a:lnTo>
                <a:lnTo>
                  <a:pt x="3187286" y="1311021"/>
                </a:lnTo>
                <a:lnTo>
                  <a:pt x="3205908" y="1365026"/>
                </a:lnTo>
                <a:lnTo>
                  <a:pt x="3228254" y="1415308"/>
                </a:lnTo>
                <a:lnTo>
                  <a:pt x="3254327" y="1461863"/>
                </a:lnTo>
                <a:lnTo>
                  <a:pt x="3287848" y="1502833"/>
                </a:lnTo>
                <a:lnTo>
                  <a:pt x="3325092" y="1545665"/>
                </a:lnTo>
                <a:lnTo>
                  <a:pt x="3367925" y="1582909"/>
                </a:lnTo>
                <a:lnTo>
                  <a:pt x="3412620" y="1618291"/>
                </a:lnTo>
                <a:lnTo>
                  <a:pt x="3461036" y="1653673"/>
                </a:lnTo>
                <a:lnTo>
                  <a:pt x="3507592" y="1689056"/>
                </a:lnTo>
                <a:lnTo>
                  <a:pt x="3552287" y="1724441"/>
                </a:lnTo>
                <a:lnTo>
                  <a:pt x="3595116" y="1763547"/>
                </a:lnTo>
                <a:lnTo>
                  <a:pt x="3632364" y="1802654"/>
                </a:lnTo>
                <a:lnTo>
                  <a:pt x="3664022" y="1847348"/>
                </a:lnTo>
                <a:lnTo>
                  <a:pt x="3688232" y="1893903"/>
                </a:lnTo>
                <a:lnTo>
                  <a:pt x="3704992" y="1949772"/>
                </a:lnTo>
                <a:lnTo>
                  <a:pt x="3712440" y="2007501"/>
                </a:lnTo>
                <a:lnTo>
                  <a:pt x="3714303" y="2067093"/>
                </a:lnTo>
                <a:lnTo>
                  <a:pt x="3708715" y="2130409"/>
                </a:lnTo>
                <a:lnTo>
                  <a:pt x="3701266" y="2193724"/>
                </a:lnTo>
                <a:lnTo>
                  <a:pt x="3691956" y="2257042"/>
                </a:lnTo>
                <a:lnTo>
                  <a:pt x="3684507" y="2320357"/>
                </a:lnTo>
                <a:lnTo>
                  <a:pt x="3680783" y="2383675"/>
                </a:lnTo>
                <a:lnTo>
                  <a:pt x="3680783" y="2445129"/>
                </a:lnTo>
                <a:lnTo>
                  <a:pt x="3688232" y="2502857"/>
                </a:lnTo>
                <a:lnTo>
                  <a:pt x="3703128" y="2560587"/>
                </a:lnTo>
                <a:lnTo>
                  <a:pt x="3725476" y="2614594"/>
                </a:lnTo>
                <a:lnTo>
                  <a:pt x="3755273" y="2670460"/>
                </a:lnTo>
                <a:lnTo>
                  <a:pt x="3785067" y="2726328"/>
                </a:lnTo>
                <a:lnTo>
                  <a:pt x="3818589" y="2782194"/>
                </a:lnTo>
                <a:lnTo>
                  <a:pt x="3850246" y="2836201"/>
                </a:lnTo>
                <a:lnTo>
                  <a:pt x="3878181" y="2893929"/>
                </a:lnTo>
                <a:lnTo>
                  <a:pt x="3900526" y="2949798"/>
                </a:lnTo>
                <a:lnTo>
                  <a:pt x="3915425" y="3007527"/>
                </a:lnTo>
                <a:lnTo>
                  <a:pt x="3921012" y="3067117"/>
                </a:lnTo>
                <a:lnTo>
                  <a:pt x="3915425" y="3126709"/>
                </a:lnTo>
                <a:lnTo>
                  <a:pt x="3900526" y="3184440"/>
                </a:lnTo>
                <a:lnTo>
                  <a:pt x="3878181" y="3240308"/>
                </a:lnTo>
                <a:lnTo>
                  <a:pt x="3850246" y="3298035"/>
                </a:lnTo>
                <a:lnTo>
                  <a:pt x="3818589" y="3352042"/>
                </a:lnTo>
                <a:lnTo>
                  <a:pt x="3785067" y="3407911"/>
                </a:lnTo>
                <a:lnTo>
                  <a:pt x="3755273" y="3463776"/>
                </a:lnTo>
                <a:lnTo>
                  <a:pt x="3725476" y="3519643"/>
                </a:lnTo>
                <a:lnTo>
                  <a:pt x="3703128" y="3573650"/>
                </a:lnTo>
                <a:lnTo>
                  <a:pt x="3688232" y="3631380"/>
                </a:lnTo>
                <a:lnTo>
                  <a:pt x="3680783" y="3689107"/>
                </a:lnTo>
                <a:lnTo>
                  <a:pt x="3680783" y="3750563"/>
                </a:lnTo>
                <a:lnTo>
                  <a:pt x="3684507" y="3813879"/>
                </a:lnTo>
                <a:lnTo>
                  <a:pt x="3691956" y="3877194"/>
                </a:lnTo>
                <a:lnTo>
                  <a:pt x="3701266" y="3940512"/>
                </a:lnTo>
                <a:lnTo>
                  <a:pt x="3708715" y="4003828"/>
                </a:lnTo>
                <a:lnTo>
                  <a:pt x="3714303" y="4067143"/>
                </a:lnTo>
                <a:lnTo>
                  <a:pt x="3712440" y="4126737"/>
                </a:lnTo>
                <a:lnTo>
                  <a:pt x="3704992" y="4184467"/>
                </a:lnTo>
                <a:lnTo>
                  <a:pt x="3688232" y="4240334"/>
                </a:lnTo>
                <a:lnTo>
                  <a:pt x="3664022" y="4286889"/>
                </a:lnTo>
                <a:lnTo>
                  <a:pt x="3632364" y="4331584"/>
                </a:lnTo>
                <a:lnTo>
                  <a:pt x="3595116" y="4370691"/>
                </a:lnTo>
                <a:lnTo>
                  <a:pt x="3552287" y="4409797"/>
                </a:lnTo>
                <a:lnTo>
                  <a:pt x="3507592" y="4445181"/>
                </a:lnTo>
                <a:lnTo>
                  <a:pt x="3461036" y="4480563"/>
                </a:lnTo>
                <a:lnTo>
                  <a:pt x="3412620" y="4515946"/>
                </a:lnTo>
                <a:lnTo>
                  <a:pt x="3367925" y="4551328"/>
                </a:lnTo>
                <a:lnTo>
                  <a:pt x="3325092" y="4588572"/>
                </a:lnTo>
                <a:lnTo>
                  <a:pt x="3287848" y="4631404"/>
                </a:lnTo>
                <a:lnTo>
                  <a:pt x="3254327" y="4672374"/>
                </a:lnTo>
                <a:lnTo>
                  <a:pt x="3228254" y="4718929"/>
                </a:lnTo>
                <a:lnTo>
                  <a:pt x="3205908" y="4769210"/>
                </a:lnTo>
                <a:lnTo>
                  <a:pt x="3187286" y="4823217"/>
                </a:lnTo>
                <a:lnTo>
                  <a:pt x="3170526" y="4879084"/>
                </a:lnTo>
                <a:lnTo>
                  <a:pt x="3155627" y="4934951"/>
                </a:lnTo>
                <a:lnTo>
                  <a:pt x="3140729" y="4992681"/>
                </a:lnTo>
                <a:lnTo>
                  <a:pt x="3123968" y="5046686"/>
                </a:lnTo>
                <a:lnTo>
                  <a:pt x="3105346" y="5100690"/>
                </a:lnTo>
                <a:lnTo>
                  <a:pt x="3083001" y="5150971"/>
                </a:lnTo>
                <a:lnTo>
                  <a:pt x="3055066" y="5195666"/>
                </a:lnTo>
                <a:lnTo>
                  <a:pt x="3021547" y="5236634"/>
                </a:lnTo>
                <a:lnTo>
                  <a:pt x="2980577" y="5270154"/>
                </a:lnTo>
                <a:lnTo>
                  <a:pt x="2935882" y="5298087"/>
                </a:lnTo>
                <a:lnTo>
                  <a:pt x="2885600" y="5320436"/>
                </a:lnTo>
                <a:lnTo>
                  <a:pt x="2831596" y="5339058"/>
                </a:lnTo>
                <a:lnTo>
                  <a:pt x="2777592" y="5355818"/>
                </a:lnTo>
                <a:lnTo>
                  <a:pt x="2719861" y="5370717"/>
                </a:lnTo>
                <a:lnTo>
                  <a:pt x="2663993" y="5385615"/>
                </a:lnTo>
                <a:lnTo>
                  <a:pt x="2608126" y="5402376"/>
                </a:lnTo>
                <a:lnTo>
                  <a:pt x="2554122" y="5420997"/>
                </a:lnTo>
                <a:lnTo>
                  <a:pt x="2503841" y="5443345"/>
                </a:lnTo>
                <a:lnTo>
                  <a:pt x="2457286" y="5469415"/>
                </a:lnTo>
                <a:lnTo>
                  <a:pt x="2416316" y="5502935"/>
                </a:lnTo>
                <a:lnTo>
                  <a:pt x="2373484" y="5540181"/>
                </a:lnTo>
                <a:lnTo>
                  <a:pt x="2336238" y="5583013"/>
                </a:lnTo>
                <a:lnTo>
                  <a:pt x="2300856" y="5627707"/>
                </a:lnTo>
                <a:lnTo>
                  <a:pt x="2265473" y="5674261"/>
                </a:lnTo>
                <a:lnTo>
                  <a:pt x="2230090" y="5720818"/>
                </a:lnTo>
                <a:lnTo>
                  <a:pt x="2194708" y="5765512"/>
                </a:lnTo>
                <a:lnTo>
                  <a:pt x="2155600" y="5808344"/>
                </a:lnTo>
                <a:lnTo>
                  <a:pt x="2116492" y="5845588"/>
                </a:lnTo>
                <a:lnTo>
                  <a:pt x="2071800" y="5877246"/>
                </a:lnTo>
                <a:lnTo>
                  <a:pt x="2025244" y="5901456"/>
                </a:lnTo>
                <a:lnTo>
                  <a:pt x="1969375" y="5918217"/>
                </a:lnTo>
                <a:lnTo>
                  <a:pt x="1911645" y="5925666"/>
                </a:lnTo>
                <a:lnTo>
                  <a:pt x="1852054" y="5927528"/>
                </a:lnTo>
                <a:lnTo>
                  <a:pt x="1788737" y="5921940"/>
                </a:lnTo>
                <a:lnTo>
                  <a:pt x="1725421" y="5914492"/>
                </a:lnTo>
                <a:lnTo>
                  <a:pt x="1662104" y="5905180"/>
                </a:lnTo>
                <a:lnTo>
                  <a:pt x="1598788" y="5897733"/>
                </a:lnTo>
                <a:lnTo>
                  <a:pt x="1535470" y="5894007"/>
                </a:lnTo>
                <a:lnTo>
                  <a:pt x="1474016" y="5894007"/>
                </a:lnTo>
                <a:lnTo>
                  <a:pt x="1416288" y="5901456"/>
                </a:lnTo>
                <a:lnTo>
                  <a:pt x="1356696" y="5916355"/>
                </a:lnTo>
                <a:lnTo>
                  <a:pt x="1302690" y="5938700"/>
                </a:lnTo>
                <a:lnTo>
                  <a:pt x="1246824" y="5968497"/>
                </a:lnTo>
                <a:lnTo>
                  <a:pt x="1190957" y="5998294"/>
                </a:lnTo>
                <a:lnTo>
                  <a:pt x="1135088" y="6031813"/>
                </a:lnTo>
                <a:lnTo>
                  <a:pt x="1081082" y="6063472"/>
                </a:lnTo>
                <a:lnTo>
                  <a:pt x="1023354" y="6091405"/>
                </a:lnTo>
                <a:lnTo>
                  <a:pt x="967486" y="6113753"/>
                </a:lnTo>
                <a:lnTo>
                  <a:pt x="909755" y="6128651"/>
                </a:lnTo>
                <a:lnTo>
                  <a:pt x="850165" y="6134236"/>
                </a:lnTo>
                <a:lnTo>
                  <a:pt x="790573" y="6128651"/>
                </a:lnTo>
                <a:lnTo>
                  <a:pt x="732843" y="6113753"/>
                </a:lnTo>
                <a:lnTo>
                  <a:pt x="676977" y="6091405"/>
                </a:lnTo>
                <a:lnTo>
                  <a:pt x="619247" y="6063472"/>
                </a:lnTo>
                <a:lnTo>
                  <a:pt x="565240" y="6031813"/>
                </a:lnTo>
                <a:lnTo>
                  <a:pt x="509373" y="5998294"/>
                </a:lnTo>
                <a:lnTo>
                  <a:pt x="453505" y="5968497"/>
                </a:lnTo>
                <a:lnTo>
                  <a:pt x="397639" y="5938700"/>
                </a:lnTo>
                <a:lnTo>
                  <a:pt x="341772" y="5916355"/>
                </a:lnTo>
                <a:lnTo>
                  <a:pt x="284042" y="5901456"/>
                </a:lnTo>
                <a:lnTo>
                  <a:pt x="226312" y="5894007"/>
                </a:lnTo>
                <a:lnTo>
                  <a:pt x="164856" y="5894007"/>
                </a:lnTo>
                <a:lnTo>
                  <a:pt x="101540" y="5897733"/>
                </a:lnTo>
                <a:lnTo>
                  <a:pt x="38225" y="5905180"/>
                </a:lnTo>
                <a:lnTo>
                  <a:pt x="0" y="5910802"/>
                </a:lnTo>
                <a:lnTo>
                  <a:pt x="0" y="223436"/>
                </a:lnTo>
                <a:lnTo>
                  <a:pt x="38225" y="229057"/>
                </a:lnTo>
                <a:lnTo>
                  <a:pt x="101540" y="236507"/>
                </a:lnTo>
                <a:lnTo>
                  <a:pt x="164856" y="240230"/>
                </a:lnTo>
                <a:lnTo>
                  <a:pt x="226312" y="240230"/>
                </a:lnTo>
                <a:lnTo>
                  <a:pt x="284042" y="232780"/>
                </a:lnTo>
                <a:lnTo>
                  <a:pt x="341772" y="217882"/>
                </a:lnTo>
                <a:lnTo>
                  <a:pt x="397639" y="195536"/>
                </a:lnTo>
                <a:lnTo>
                  <a:pt x="453505" y="165739"/>
                </a:lnTo>
                <a:lnTo>
                  <a:pt x="509373" y="135944"/>
                </a:lnTo>
                <a:lnTo>
                  <a:pt x="565240" y="102423"/>
                </a:lnTo>
                <a:lnTo>
                  <a:pt x="619247" y="70765"/>
                </a:lnTo>
                <a:lnTo>
                  <a:pt x="676977" y="42831"/>
                </a:lnTo>
                <a:lnTo>
                  <a:pt x="732843" y="20484"/>
                </a:lnTo>
                <a:lnTo>
                  <a:pt x="790573" y="558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83386-7B88-639C-6729-D6F515D65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1555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1E6A4-1AAC-836A-F1E7-F101163FC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Three Generations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18833E-F727-CCB8-42A4-941B4397F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8</a:t>
            </a:fld>
            <a:endParaRPr lang="en-US" dirty="0"/>
          </a:p>
        </p:txBody>
      </p:sp>
      <p:pic>
        <p:nvPicPr>
          <p:cNvPr id="12" name="Picture 11" descr="A blue and black logo&#10;&#10;AI-generated content may be incorrect.">
            <a:extLst>
              <a:ext uri="{FF2B5EF4-FFF2-40B4-BE49-F238E27FC236}">
                <a16:creationId xmlns:a16="http://schemas.microsoft.com/office/drawing/2014/main" id="{E9CDF957-F29C-D80B-9226-582649133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390" y="1067500"/>
            <a:ext cx="1930996" cy="1492133"/>
          </a:xfrm>
          <a:prstGeom prst="rect">
            <a:avLst/>
          </a:prstGeom>
        </p:spPr>
      </p:pic>
      <p:pic>
        <p:nvPicPr>
          <p:cNvPr id="14" name="Picture 13" descr="A green and red text with a green line&#10;&#10;AI-generated content may be incorrect.">
            <a:extLst>
              <a:ext uri="{FF2B5EF4-FFF2-40B4-BE49-F238E27FC236}">
                <a16:creationId xmlns:a16="http://schemas.microsoft.com/office/drawing/2014/main" id="{4D644AAF-09D9-CD4B-2A0D-2A222A4BD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954" y="2479398"/>
            <a:ext cx="2019300" cy="1003300"/>
          </a:xfrm>
          <a:prstGeom prst="rect">
            <a:avLst/>
          </a:prstGeom>
        </p:spPr>
      </p:pic>
      <p:pic>
        <p:nvPicPr>
          <p:cNvPr id="24" name="Picture 23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87AC9156-0156-BA4F-B332-B5C89404B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8724" y="1146471"/>
            <a:ext cx="3494828" cy="1003300"/>
          </a:xfrm>
          <a:prstGeom prst="rect">
            <a:avLst/>
          </a:prstGeom>
        </p:spPr>
      </p:pic>
      <p:pic>
        <p:nvPicPr>
          <p:cNvPr id="20" name="Picture 19" descr="A blue and orange logo&#10;&#10;AI-generated content may be incorrect.">
            <a:extLst>
              <a:ext uri="{FF2B5EF4-FFF2-40B4-BE49-F238E27FC236}">
                <a16:creationId xmlns:a16="http://schemas.microsoft.com/office/drawing/2014/main" id="{C27E706C-94D7-710B-163B-1DA745345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0422" y="2222115"/>
            <a:ext cx="1739900" cy="1155700"/>
          </a:xfrm>
          <a:prstGeom prst="rect">
            <a:avLst/>
          </a:prstGeom>
        </p:spPr>
      </p:pic>
      <p:pic>
        <p:nvPicPr>
          <p:cNvPr id="28" name="Picture 27" descr="A blue symbol on a black background&#10;&#10;AI-generated content may be incorrect.">
            <a:extLst>
              <a:ext uri="{FF2B5EF4-FFF2-40B4-BE49-F238E27FC236}">
                <a16:creationId xmlns:a16="http://schemas.microsoft.com/office/drawing/2014/main" id="{E12D33D6-5573-F0DB-4FFA-7B28309C70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1678" y="1146471"/>
            <a:ext cx="2984500" cy="11811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E49D173-05D4-8B43-8038-15D791D98DE4}"/>
              </a:ext>
            </a:extLst>
          </p:cNvPr>
          <p:cNvSpPr txBox="1"/>
          <p:nvPr/>
        </p:nvSpPr>
        <p:spPr>
          <a:xfrm>
            <a:off x="2427890" y="1963064"/>
            <a:ext cx="13965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K2K</a:t>
            </a:r>
          </a:p>
          <a:p>
            <a:r>
              <a:rPr lang="en-US" sz="3600" dirty="0"/>
              <a:t>Opera</a:t>
            </a:r>
          </a:p>
        </p:txBody>
      </p: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BACF8D66-C86D-C233-9DE5-091E17EA30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5270367"/>
              </p:ext>
            </p:extLst>
          </p:nvPr>
        </p:nvGraphicFramePr>
        <p:xfrm>
          <a:off x="1709473" y="1439333"/>
          <a:ext cx="933683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81FFA-0A1A-7BEC-BFB8-7A6E791CF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060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Long-baseline experiments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9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AD7AF7-64E0-794D-B778-81877BDB5FC0}"/>
              </a:ext>
            </a:extLst>
          </p:cNvPr>
          <p:cNvSpPr txBox="1"/>
          <p:nvPr/>
        </p:nvSpPr>
        <p:spPr>
          <a:xfrm>
            <a:off x="3621285" y="1408994"/>
            <a:ext cx="5034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Two experiments at different baselines and energies compliment each other and could help resolve degeneracies in parameters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6096D838-FDDC-A068-5CCE-7AC815FAB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5762" y="762438"/>
            <a:ext cx="3448108" cy="3241069"/>
          </a:xfrm>
          <a:prstGeom prst="rect">
            <a:avLst/>
          </a:prstGeom>
        </p:spPr>
      </p:pic>
      <p:pic>
        <p:nvPicPr>
          <p:cNvPr id="51" name="Picture 50" descr="A red location pin with a black circle&#10;&#10;Description automatically generated">
            <a:extLst>
              <a:ext uri="{FF2B5EF4-FFF2-40B4-BE49-F238E27FC236}">
                <a16:creationId xmlns:a16="http://schemas.microsoft.com/office/drawing/2014/main" id="{32AAE3BF-2BF7-3759-458B-C2380E4804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604013" y="2375963"/>
            <a:ext cx="368801" cy="368801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87B6765-AD13-B8C5-2640-595D09F3E8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0434" y="2449651"/>
            <a:ext cx="381000" cy="38100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58ECA295-8396-2781-D318-FDB76F5C82F6}"/>
              </a:ext>
            </a:extLst>
          </p:cNvPr>
          <p:cNvSpPr txBox="1"/>
          <p:nvPr/>
        </p:nvSpPr>
        <p:spPr>
          <a:xfrm rot="21392665">
            <a:off x="9828823" y="2699870"/>
            <a:ext cx="1132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ews Gothic MT" panose="020B0503020103020203" pitchFamily="34" charset="0"/>
                <a:cs typeface="Segoe UI" panose="020B0502040204020203" pitchFamily="34" charset="0"/>
              </a:rPr>
              <a:t>295 km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48568C2-FE33-5487-1D82-5FED6B1971C0}"/>
              </a:ext>
            </a:extLst>
          </p:cNvPr>
          <p:cNvSpPr txBox="1"/>
          <p:nvPr/>
        </p:nvSpPr>
        <p:spPr>
          <a:xfrm>
            <a:off x="10846520" y="2393930"/>
            <a:ext cx="518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tx1">
                    <a:lumMod val="75000"/>
                    <a:lumOff val="25000"/>
                  </a:schemeClr>
                </a:solidFill>
                <a:latin typeface="News Gothic MT" panose="020B0503020103020203" pitchFamily="34" charset="0"/>
                <a:cs typeface="Segoe UI" panose="020B0502040204020203" pitchFamily="34" charset="0"/>
              </a:rPr>
              <a:t>Tokai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40A5A4C-216E-75A9-7148-A19B5E5F6886}"/>
              </a:ext>
            </a:extLst>
          </p:cNvPr>
          <p:cNvSpPr txBox="1"/>
          <p:nvPr/>
        </p:nvSpPr>
        <p:spPr>
          <a:xfrm>
            <a:off x="9195816" y="2593579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tx1">
                    <a:lumMod val="75000"/>
                    <a:lumOff val="25000"/>
                  </a:schemeClr>
                </a:solidFill>
                <a:latin typeface="News Gothic MT" panose="020B0503020103020203" pitchFamily="34" charset="0"/>
                <a:cs typeface="Segoe UI" panose="020B0502040204020203" pitchFamily="34" charset="0"/>
              </a:rPr>
              <a:t>Kamioka</a:t>
            </a:r>
          </a:p>
        </p:txBody>
      </p:sp>
      <p:pic>
        <p:nvPicPr>
          <p:cNvPr id="62" name="Picture 4" descr="PPD T2K">
            <a:extLst>
              <a:ext uri="{FF2B5EF4-FFF2-40B4-BE49-F238E27FC236}">
                <a16:creationId xmlns:a16="http://schemas.microsoft.com/office/drawing/2014/main" id="{2A65854C-0F91-D7E8-CCDB-1CA58BB94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900" y="3915167"/>
            <a:ext cx="5910922" cy="2270984"/>
          </a:xfrm>
          <a:prstGeom prst="rect">
            <a:avLst/>
          </a:prstGeom>
          <a:noFill/>
          <a:ln w="158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United States Of America Map Outline Gray Clip Art at Clker.com - vector  clip art online, royalty free &amp; public domain">
            <a:extLst>
              <a:ext uri="{FF2B5EF4-FFF2-40B4-BE49-F238E27FC236}">
                <a16:creationId xmlns:a16="http://schemas.microsoft.com/office/drawing/2014/main" id="{892FBC48-E12C-8ACF-FED0-CB6E08F63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09" y="2555838"/>
            <a:ext cx="2589111" cy="159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3" descr="A red location pin with a black circle&#10;&#10;Description automatically generated">
            <a:extLst>
              <a:ext uri="{FF2B5EF4-FFF2-40B4-BE49-F238E27FC236}">
                <a16:creationId xmlns:a16="http://schemas.microsoft.com/office/drawing/2014/main" id="{92E19E17-EDA8-F446-4F2B-A9AD0D5997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524789" y="2455480"/>
            <a:ext cx="368801" cy="368801"/>
          </a:xfrm>
          <a:prstGeom prst="rect">
            <a:avLst/>
          </a:prstGeom>
        </p:spPr>
      </p:pic>
      <p:pic>
        <p:nvPicPr>
          <p:cNvPr id="65" name="Picture 64" descr="A red location pin with a black circle&#10;&#10;Description automatically generated">
            <a:extLst>
              <a:ext uri="{FF2B5EF4-FFF2-40B4-BE49-F238E27FC236}">
                <a16:creationId xmlns:a16="http://schemas.microsoft.com/office/drawing/2014/main" id="{89E74646-4E42-AE73-0141-D34F23076E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789244" y="2829093"/>
            <a:ext cx="368801" cy="368801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64632ED6-0EAA-D89F-38E1-1436A2232F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3815" y="1213640"/>
            <a:ext cx="1344772" cy="2333266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B9E8424E-7363-D7D5-3EDC-DCDE0CD2CF83}"/>
              </a:ext>
            </a:extLst>
          </p:cNvPr>
          <p:cNvSpPr txBox="1"/>
          <p:nvPr/>
        </p:nvSpPr>
        <p:spPr>
          <a:xfrm>
            <a:off x="1443227" y="2620089"/>
            <a:ext cx="7296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ews Gothic MT" panose="020B0503020103020203" pitchFamily="34" charset="0"/>
                <a:cs typeface="Segoe UI" panose="020B0502040204020203" pitchFamily="34" charset="0"/>
              </a:rPr>
              <a:t>Fermilab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6439A01-B8C7-E70E-AD89-E50FEE9E9EE5}"/>
              </a:ext>
            </a:extLst>
          </p:cNvPr>
          <p:cNvSpPr txBox="1"/>
          <p:nvPr/>
        </p:nvSpPr>
        <p:spPr>
          <a:xfrm>
            <a:off x="1503061" y="1189031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ews Gothic MT" panose="020B0503020103020203" pitchFamily="34" charset="0"/>
                <a:cs typeface="Segoe UI" panose="020B0502040204020203" pitchFamily="34" charset="0"/>
              </a:rPr>
              <a:t>Ash River, MN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AD1E95-038B-216E-2446-B6716BA10235}"/>
              </a:ext>
            </a:extLst>
          </p:cNvPr>
          <p:cNvSpPr txBox="1"/>
          <p:nvPr/>
        </p:nvSpPr>
        <p:spPr>
          <a:xfrm rot="3693125">
            <a:off x="1612817" y="1750010"/>
            <a:ext cx="998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ews Gothic MT" panose="020B0503020103020203" pitchFamily="34" charset="0"/>
                <a:cs typeface="Segoe UI" panose="020B0502040204020203" pitchFamily="34" charset="0"/>
              </a:rPr>
              <a:t>810</a:t>
            </a:r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News Gothic MT" panose="020B0503020103020203" pitchFamily="34" charset="0"/>
                <a:cs typeface="Segoe UI" panose="020B0502040204020203" pitchFamily="34" charset="0"/>
              </a:rPr>
              <a:t> km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5896DD5-F0CE-0C99-FB18-8B01D5C7ED34}"/>
              </a:ext>
            </a:extLst>
          </p:cNvPr>
          <p:cNvGrpSpPr/>
          <p:nvPr/>
        </p:nvGrpSpPr>
        <p:grpSpPr>
          <a:xfrm>
            <a:off x="844032" y="4539757"/>
            <a:ext cx="5505392" cy="1700119"/>
            <a:chOff x="1990468" y="1114839"/>
            <a:chExt cx="5483953" cy="1257210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8A2809EF-4DAD-E70A-4002-A6B0390D6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90468" y="1177668"/>
              <a:ext cx="5382028" cy="1194381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445BDA6-4836-6D68-B866-15110EDF5C8B}"/>
                </a:ext>
              </a:extLst>
            </p:cNvPr>
            <p:cNvSpPr txBox="1"/>
            <p:nvPr/>
          </p:nvSpPr>
          <p:spPr>
            <a:xfrm rot="371755">
              <a:off x="6129757" y="1114839"/>
              <a:ext cx="1344664" cy="4043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>
                  <a:solidFill>
                    <a:schemeClr val="accent2">
                      <a:lumMod val="75000"/>
                    </a:schemeClr>
                  </a:solidFill>
                </a:rPr>
                <a:t>Far Detector</a:t>
              </a:r>
            </a:p>
          </p:txBody>
        </p:sp>
      </p:grp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32DF751E-70E0-63EB-31B3-6A7271E4107A}"/>
              </a:ext>
            </a:extLst>
          </p:cNvPr>
          <p:cNvSpPr/>
          <p:nvPr/>
        </p:nvSpPr>
        <p:spPr>
          <a:xfrm>
            <a:off x="882069" y="4494963"/>
            <a:ext cx="1150143" cy="259513"/>
          </a:xfrm>
          <a:prstGeom prst="roundRect">
            <a:avLst/>
          </a:prstGeom>
          <a:solidFill>
            <a:srgbClr val="E71419"/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Hiragino Sans W4" panose="020B0400000000000000" pitchFamily="34" charset="-128"/>
                <a:ea typeface="Hiragino Sans W4" panose="020B0400000000000000" pitchFamily="34" charset="-128"/>
              </a:rPr>
              <a:t>Fermilab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5D996CC7-6FEB-8880-9C5C-3A2367F81066}"/>
              </a:ext>
            </a:extLst>
          </p:cNvPr>
          <p:cNvSpPr/>
          <p:nvPr/>
        </p:nvSpPr>
        <p:spPr>
          <a:xfrm>
            <a:off x="4502537" y="4494963"/>
            <a:ext cx="1700363" cy="259513"/>
          </a:xfrm>
          <a:prstGeom prst="roundRect">
            <a:avLst/>
          </a:prstGeom>
          <a:solidFill>
            <a:srgbClr val="33BCEA"/>
          </a:solidFill>
          <a:ln w="158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Hiragino Sans W4" panose="020B0400000000000000" pitchFamily="34" charset="-128"/>
                <a:ea typeface="Hiragino Sans W4" panose="020B0400000000000000" pitchFamily="34" charset="-128"/>
              </a:rPr>
              <a:t>Far Detector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A70700D-AC75-A2B4-8A93-04B37D85F2CF}"/>
              </a:ext>
            </a:extLst>
          </p:cNvPr>
          <p:cNvSpPr/>
          <p:nvPr/>
        </p:nvSpPr>
        <p:spPr>
          <a:xfrm>
            <a:off x="2435362" y="5607345"/>
            <a:ext cx="1700363" cy="259513"/>
          </a:xfrm>
          <a:prstGeom prst="roundRect">
            <a:avLst/>
          </a:prstGeom>
          <a:solidFill>
            <a:srgbClr val="F1941B"/>
          </a:solidFill>
          <a:ln w="158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Hiragino Sans W4" panose="020B0400000000000000" pitchFamily="34" charset="-128"/>
                <a:ea typeface="Hiragino Sans W4" panose="020B0400000000000000" pitchFamily="34" charset="-128"/>
              </a:rPr>
              <a:t>Near Detector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4467A85-2EC0-AC58-35F1-195A018EEC5E}"/>
              </a:ext>
            </a:extLst>
          </p:cNvPr>
          <p:cNvSpPr txBox="1"/>
          <p:nvPr/>
        </p:nvSpPr>
        <p:spPr>
          <a:xfrm>
            <a:off x="3688360" y="3443354"/>
            <a:ext cx="1265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chemeClr val="accent3">
                    <a:lumMod val="50000"/>
                  </a:schemeClr>
                </a:solidFill>
              </a:rPr>
              <a:t>NOvA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4161619-5F0F-35BB-109F-94CB93FCC519}"/>
              </a:ext>
            </a:extLst>
          </p:cNvPr>
          <p:cNvSpPr txBox="1"/>
          <p:nvPr/>
        </p:nvSpPr>
        <p:spPr>
          <a:xfrm>
            <a:off x="9243292" y="3682553"/>
            <a:ext cx="899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T2K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8DAD90-EB88-7E46-2C02-69B84BCAA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P. Vahle, WIN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81705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13071</TotalTime>
  <Words>2942</Words>
  <Application>Microsoft Macintosh PowerPoint</Application>
  <PresentationFormat>Widescreen</PresentationFormat>
  <Paragraphs>583</Paragraphs>
  <Slides>51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9" baseType="lpstr">
      <vt:lpstr>Hiragino Sans W4</vt:lpstr>
      <vt:lpstr>Aptos</vt:lpstr>
      <vt:lpstr>Arial</vt:lpstr>
      <vt:lpstr>Calibri</vt:lpstr>
      <vt:lpstr>Cambria Math</vt:lpstr>
      <vt:lpstr>Century Schoolbook</vt:lpstr>
      <vt:lpstr>Chalkduster</vt:lpstr>
      <vt:lpstr>Gill Sans MT</vt:lpstr>
      <vt:lpstr>Helvetica</vt:lpstr>
      <vt:lpstr>Impact</vt:lpstr>
      <vt:lpstr>News Gothic MT</vt:lpstr>
      <vt:lpstr>Segoe UI</vt:lpstr>
      <vt:lpstr>Symbol</vt:lpstr>
      <vt:lpstr>Times New Roman</vt:lpstr>
      <vt:lpstr>Wingdings</vt:lpstr>
      <vt:lpstr>Wingdings 3</vt:lpstr>
      <vt:lpstr>Badge</vt:lpstr>
      <vt:lpstr>Equation</vt:lpstr>
      <vt:lpstr>Long-Baseline Neutrino Experiments</vt:lpstr>
      <vt:lpstr>Neutrinos Have Mass!</vt:lpstr>
      <vt:lpstr>The PMNS Mixing Matrix</vt:lpstr>
      <vt:lpstr>The PMNS Mixing Matrix</vt:lpstr>
      <vt:lpstr>Long-Baseline Observables</vt:lpstr>
      <vt:lpstr>Long-Baseline Observables</vt:lpstr>
      <vt:lpstr>Three Generations of Accelerator Long-Baseline Experiments</vt:lpstr>
      <vt:lpstr>Three Generations</vt:lpstr>
      <vt:lpstr>Long-baseline experiments</vt:lpstr>
      <vt:lpstr>Making a Neutrino Beam</vt:lpstr>
      <vt:lpstr>Making a Neutrino Beam</vt:lpstr>
      <vt:lpstr>Making a Neutrino Beam</vt:lpstr>
      <vt:lpstr>Far Detectors</vt:lpstr>
      <vt:lpstr>Two detector technique</vt:lpstr>
      <vt:lpstr>Two detector technique</vt:lpstr>
      <vt:lpstr>TWO Detector Technique</vt:lpstr>
      <vt:lpstr>3 Flavor Oscillation Analysis</vt:lpstr>
      <vt:lpstr>Analysis Basics</vt:lpstr>
      <vt:lpstr>NOvA Results</vt:lpstr>
      <vt:lpstr>T2K Results</vt:lpstr>
      <vt:lpstr>32 Sector Results</vt:lpstr>
      <vt:lpstr>NOvA Results—MO and CP</vt:lpstr>
      <vt:lpstr>T2K Results—CP</vt:lpstr>
      <vt:lpstr>Joint fit</vt:lpstr>
      <vt:lpstr>Joint fit</vt:lpstr>
      <vt:lpstr>Joint Fit Results</vt:lpstr>
      <vt:lpstr>Joint Fit—CP </vt:lpstr>
      <vt:lpstr>Joint Fit—MO  </vt:lpstr>
      <vt:lpstr>Final Comparisons</vt:lpstr>
      <vt:lpstr>Future long-baseline experiments</vt:lpstr>
      <vt:lpstr>The Future Long-baselines</vt:lpstr>
      <vt:lpstr>DUNE Status</vt:lpstr>
      <vt:lpstr>Hyper-K</vt:lpstr>
      <vt:lpstr>Hyper-k Status</vt:lpstr>
      <vt:lpstr>Summary</vt:lpstr>
      <vt:lpstr>Backup</vt:lpstr>
      <vt:lpstr>PowerPoint Presentation</vt:lpstr>
      <vt:lpstr>Long-Baseline Observables</vt:lpstr>
      <vt:lpstr>Making a Neutrino Beam</vt:lpstr>
      <vt:lpstr>Flux Spectra</vt:lpstr>
      <vt:lpstr>Two detector technique</vt:lpstr>
      <vt:lpstr>MINOS/MINOS+</vt:lpstr>
      <vt:lpstr>NOvA+T2K Disappearance Data samples:</vt:lpstr>
      <vt:lpstr>T2K Results— 23 sector</vt:lpstr>
      <vt:lpstr>Mixing angles: θ23 &amp; θ13</vt:lpstr>
      <vt:lpstr>PowerPoint Presentation</vt:lpstr>
      <vt:lpstr>Three Generations</vt:lpstr>
      <vt:lpstr>Analysis Basics</vt:lpstr>
      <vt:lpstr>PowerPoint Presentation</vt:lpstr>
      <vt:lpstr>Tension?</vt:lpstr>
      <vt:lpstr>Joint fit—MO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Vahle, Patricia</dc:creator>
  <cp:lastModifiedBy>Vahle, Patricia</cp:lastModifiedBy>
  <cp:revision>77</cp:revision>
  <dcterms:created xsi:type="dcterms:W3CDTF">2025-05-30T18:47:41Z</dcterms:created>
  <dcterms:modified xsi:type="dcterms:W3CDTF">2025-06-13T07:47:42Z</dcterms:modified>
</cp:coreProperties>
</file>