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738" r:id="rId3"/>
    <p:sldId id="4305" r:id="rId4"/>
    <p:sldId id="261" r:id="rId5"/>
    <p:sldId id="2747" r:id="rId6"/>
    <p:sldId id="4327" r:id="rId7"/>
    <p:sldId id="264" r:id="rId8"/>
    <p:sldId id="263" r:id="rId9"/>
    <p:sldId id="268" r:id="rId10"/>
    <p:sldId id="269" r:id="rId11"/>
    <p:sldId id="267" r:id="rId12"/>
    <p:sldId id="4315" r:id="rId13"/>
    <p:sldId id="4313" r:id="rId14"/>
    <p:sldId id="4282" r:id="rId15"/>
    <p:sldId id="277" r:id="rId16"/>
    <p:sldId id="275" r:id="rId17"/>
    <p:sldId id="4321" r:id="rId18"/>
    <p:sldId id="271" r:id="rId19"/>
    <p:sldId id="270" r:id="rId20"/>
    <p:sldId id="276" r:id="rId21"/>
    <p:sldId id="2814" r:id="rId22"/>
    <p:sldId id="4312" r:id="rId23"/>
    <p:sldId id="4325" r:id="rId24"/>
    <p:sldId id="4310" r:id="rId25"/>
    <p:sldId id="4329" r:id="rId26"/>
    <p:sldId id="4328" r:id="rId27"/>
    <p:sldId id="298" r:id="rId28"/>
    <p:sldId id="4326" r:id="rId29"/>
    <p:sldId id="2617" r:id="rId30"/>
    <p:sldId id="4320" r:id="rId31"/>
    <p:sldId id="4319" r:id="rId32"/>
  </p:sldIdLst>
  <p:sldSz cx="12192000" cy="6858000"/>
  <p:notesSz cx="6858000" cy="9144000"/>
  <p:embeddedFontLst>
    <p:embeddedFont>
      <p:font typeface="Arial Black" panose="020B0604020202020204" pitchFamily="34" charset="0"/>
      <p:regular r:id="rId34"/>
      <p:bold r:id="rId35"/>
    </p:embeddedFont>
    <p:embeddedFont>
      <p:font typeface="Comic Sans MS" panose="030F0902030302020204" pitchFamily="66" charset="0"/>
      <p:regular r:id="rId36"/>
    </p:embeddedFont>
    <p:embeddedFont>
      <p:font typeface="Segoe UI" panose="020B0502040204020203"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iGI5N4gt0wOwTBHx+GAsCiQ+EdJ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BD4437F-70AC-4278-A070-C83E17598136}">
  <a:tblStyle styleId="{7BD4437F-70AC-4278-A070-C83E1759813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3"/>
    <p:restoredTop sz="91701"/>
  </p:normalViewPr>
  <p:slideViewPr>
    <p:cSldViewPr snapToGrid="0">
      <p:cViewPr varScale="1">
        <p:scale>
          <a:sx n="102" d="100"/>
          <a:sy n="102" d="100"/>
        </p:scale>
        <p:origin x="216"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56"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20" Type="http://schemas.openxmlformats.org/officeDocument/2006/relationships/slide" Target="slides/slide19.xml"/><Relationship Id="rId54" Type="http://customschemas.google.com/relationships/presentationmetadata" Target="metadata"/></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Users/christinedarve/Documents/0_DATA/0_Conferences/0_AAAS_WashinghtonFeb2019/ASP_Stat_Studient_Categories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stacked"/>
        <c:varyColors val="0"/>
        <c:ser>
          <c:idx val="0"/>
          <c:order val="0"/>
          <c:invertIfNegative val="0"/>
          <c:cat>
            <c:strRef>
              <c:f>Sheet4!$A$1:$A$9</c:f>
              <c:strCache>
                <c:ptCount val="9"/>
                <c:pt idx="0">
                  <c:v>&lt; 20</c:v>
                </c:pt>
                <c:pt idx="1">
                  <c:v>20-21</c:v>
                </c:pt>
                <c:pt idx="2">
                  <c:v>22-23</c:v>
                </c:pt>
                <c:pt idx="3">
                  <c:v>24-25</c:v>
                </c:pt>
                <c:pt idx="4">
                  <c:v>26-27</c:v>
                </c:pt>
                <c:pt idx="5">
                  <c:v>28-29</c:v>
                </c:pt>
                <c:pt idx="6">
                  <c:v>30-31</c:v>
                </c:pt>
                <c:pt idx="7">
                  <c:v>32-33</c:v>
                </c:pt>
                <c:pt idx="8">
                  <c:v>&gt; 33</c:v>
                </c:pt>
              </c:strCache>
            </c:strRef>
          </c:cat>
          <c:val>
            <c:numRef>
              <c:f>Sheet4!$B$1:$B$9</c:f>
              <c:numCache>
                <c:formatCode>General</c:formatCode>
                <c:ptCount val="9"/>
                <c:pt idx="0">
                  <c:v>1</c:v>
                </c:pt>
                <c:pt idx="1">
                  <c:v>7</c:v>
                </c:pt>
                <c:pt idx="2">
                  <c:v>15</c:v>
                </c:pt>
                <c:pt idx="3">
                  <c:v>19</c:v>
                </c:pt>
                <c:pt idx="4">
                  <c:v>21</c:v>
                </c:pt>
                <c:pt idx="5">
                  <c:v>11</c:v>
                </c:pt>
                <c:pt idx="6">
                  <c:v>3</c:v>
                </c:pt>
                <c:pt idx="7">
                  <c:v>6</c:v>
                </c:pt>
                <c:pt idx="8">
                  <c:v>2</c:v>
                </c:pt>
              </c:numCache>
            </c:numRef>
          </c:val>
          <c:extLst>
            <c:ext xmlns:c16="http://schemas.microsoft.com/office/drawing/2014/chart" uri="{C3380CC4-5D6E-409C-BE32-E72D297353CC}">
              <c16:uniqueId val="{00000000-BB3B-0645-9F15-2D83C34E29DD}"/>
            </c:ext>
          </c:extLst>
        </c:ser>
        <c:dLbls>
          <c:showLegendKey val="0"/>
          <c:showVal val="0"/>
          <c:showCatName val="0"/>
          <c:showSerName val="0"/>
          <c:showPercent val="0"/>
          <c:showBubbleSize val="0"/>
        </c:dLbls>
        <c:gapWidth val="150"/>
        <c:shape val="cylinder"/>
        <c:axId val="513006392"/>
        <c:axId val="513765768"/>
        <c:axId val="0"/>
      </c:bar3DChart>
      <c:catAx>
        <c:axId val="513006392"/>
        <c:scaling>
          <c:orientation val="minMax"/>
        </c:scaling>
        <c:delete val="0"/>
        <c:axPos val="b"/>
        <c:title>
          <c:tx>
            <c:rich>
              <a:bodyPr/>
              <a:lstStyle/>
              <a:p>
                <a:pPr>
                  <a:defRPr sz="1400"/>
                </a:pPr>
                <a:r>
                  <a:rPr lang="en-US" sz="1400"/>
                  <a:t>Age (Years)</a:t>
                </a:r>
              </a:p>
            </c:rich>
          </c:tx>
          <c:layout>
            <c:manualLayout>
              <c:xMode val="edge"/>
              <c:yMode val="edge"/>
              <c:x val="0.6626979845957629"/>
              <c:y val="0.23691682278409151"/>
            </c:manualLayout>
          </c:layout>
          <c:overlay val="0"/>
        </c:title>
        <c:numFmt formatCode="General" sourceLinked="0"/>
        <c:majorTickMark val="out"/>
        <c:minorTickMark val="none"/>
        <c:tickLblPos val="nextTo"/>
        <c:txPr>
          <a:bodyPr/>
          <a:lstStyle/>
          <a:p>
            <a:pPr>
              <a:defRPr sz="1600" b="1"/>
            </a:pPr>
            <a:endParaRPr lang="sv-SE"/>
          </a:p>
        </c:txPr>
        <c:crossAx val="513765768"/>
        <c:crosses val="autoZero"/>
        <c:auto val="1"/>
        <c:lblAlgn val="ctr"/>
        <c:lblOffset val="100"/>
        <c:noMultiLvlLbl val="0"/>
      </c:catAx>
      <c:valAx>
        <c:axId val="513765768"/>
        <c:scaling>
          <c:orientation val="minMax"/>
        </c:scaling>
        <c:delete val="0"/>
        <c:axPos val="l"/>
        <c:majorGridlines/>
        <c:title>
          <c:tx>
            <c:rich>
              <a:bodyPr/>
              <a:lstStyle/>
              <a:p>
                <a:pPr>
                  <a:defRPr sz="1600"/>
                </a:pPr>
                <a:r>
                  <a:rPr lang="en-US" sz="1600" dirty="0"/>
                  <a:t># Students</a:t>
                </a:r>
              </a:p>
            </c:rich>
          </c:tx>
          <c:overlay val="0"/>
        </c:title>
        <c:numFmt formatCode="General" sourceLinked="1"/>
        <c:majorTickMark val="out"/>
        <c:minorTickMark val="none"/>
        <c:tickLblPos val="nextTo"/>
        <c:txPr>
          <a:bodyPr/>
          <a:lstStyle/>
          <a:p>
            <a:pPr>
              <a:defRPr sz="1400" b="1"/>
            </a:pPr>
            <a:endParaRPr lang="sv-SE"/>
          </a:p>
        </c:txPr>
        <c:crossAx val="51300639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latin typeface="Comic Sans MS" panose="030F0902030302020204" pitchFamily="66" charset="0"/>
              </a:defRPr>
            </a:pPr>
            <a:r>
              <a:rPr lang="en-US" sz="1800">
                <a:latin typeface="Comic Sans MS" panose="030F0902030302020204" pitchFamily="66" charset="0"/>
              </a:rPr>
              <a:t>Selected Students by Citizenship</a:t>
            </a:r>
          </a:p>
        </c:rich>
      </c:tx>
      <c:layout>
        <c:manualLayout>
          <c:xMode val="edge"/>
          <c:yMode val="edge"/>
          <c:x val="0.31519772546036828"/>
          <c:y val="0"/>
        </c:manualLayout>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8.3330187439779824E-2"/>
          <c:y val="8.2885430272290672E-2"/>
          <c:w val="0.90975344718897155"/>
          <c:h val="0.40087953233163542"/>
        </c:manualLayout>
      </c:layout>
      <c:bar3DChart>
        <c:barDir val="col"/>
        <c:grouping val="clustered"/>
        <c:varyColors val="0"/>
        <c:ser>
          <c:idx val="0"/>
          <c:order val="0"/>
          <c:tx>
            <c:v>Males (50)</c:v>
          </c:tx>
          <c:invertIfNegative val="0"/>
          <c:cat>
            <c:strRef>
              <c:f>'Sheet1 (2)'!$A$1:$A$26</c:f>
              <c:strCache>
                <c:ptCount val="26"/>
                <c:pt idx="0">
                  <c:v>Algeria</c:v>
                </c:pt>
                <c:pt idx="1">
                  <c:v>Benin</c:v>
                </c:pt>
                <c:pt idx="2">
                  <c:v>Botswana</c:v>
                </c:pt>
                <c:pt idx="3">
                  <c:v>Burkina Faso</c:v>
                </c:pt>
                <c:pt idx="4">
                  <c:v>Burundi</c:v>
                </c:pt>
                <c:pt idx="5">
                  <c:v>Cameroon</c:v>
                </c:pt>
                <c:pt idx="6">
                  <c:v>DR Congo</c:v>
                </c:pt>
                <c:pt idx="7">
                  <c:v>Egypt</c:v>
                </c:pt>
                <c:pt idx="8">
                  <c:v>Ethiopia</c:v>
                </c:pt>
                <c:pt idx="9">
                  <c:v>Ghana</c:v>
                </c:pt>
                <c:pt idx="10">
                  <c:v>Kenya</c:v>
                </c:pt>
                <c:pt idx="11">
                  <c:v>Madagascar</c:v>
                </c:pt>
                <c:pt idx="12">
                  <c:v>Morocco</c:v>
                </c:pt>
                <c:pt idx="13">
                  <c:v>Namibia</c:v>
                </c:pt>
                <c:pt idx="14">
                  <c:v>Nigeria</c:v>
                </c:pt>
                <c:pt idx="15">
                  <c:v>Palestine</c:v>
                </c:pt>
                <c:pt idx="16">
                  <c:v>Rwanda</c:v>
                </c:pt>
                <c:pt idx="17">
                  <c:v>Senegal</c:v>
                </c:pt>
                <c:pt idx="18">
                  <c:v>South Africa</c:v>
                </c:pt>
                <c:pt idx="19">
                  <c:v>Sudan</c:v>
                </c:pt>
                <c:pt idx="20">
                  <c:v>Tanzania</c:v>
                </c:pt>
                <c:pt idx="21">
                  <c:v>Togo</c:v>
                </c:pt>
                <c:pt idx="22">
                  <c:v>Tunisia</c:v>
                </c:pt>
                <c:pt idx="23">
                  <c:v>Uganda</c:v>
                </c:pt>
                <c:pt idx="24">
                  <c:v>USA</c:v>
                </c:pt>
                <c:pt idx="25">
                  <c:v>Zambia</c:v>
                </c:pt>
              </c:strCache>
            </c:strRef>
          </c:cat>
          <c:val>
            <c:numRef>
              <c:f>'Sheet1 (2)'!$B$1:$B$26</c:f>
              <c:numCache>
                <c:formatCode>General</c:formatCode>
                <c:ptCount val="26"/>
                <c:pt idx="0">
                  <c:v>1</c:v>
                </c:pt>
                <c:pt idx="1">
                  <c:v>1</c:v>
                </c:pt>
                <c:pt idx="2">
                  <c:v>1</c:v>
                </c:pt>
                <c:pt idx="3">
                  <c:v>1</c:v>
                </c:pt>
                <c:pt idx="4">
                  <c:v>0</c:v>
                </c:pt>
                <c:pt idx="5">
                  <c:v>4</c:v>
                </c:pt>
                <c:pt idx="6">
                  <c:v>1</c:v>
                </c:pt>
                <c:pt idx="7">
                  <c:v>1</c:v>
                </c:pt>
                <c:pt idx="8">
                  <c:v>2</c:v>
                </c:pt>
                <c:pt idx="9">
                  <c:v>2</c:v>
                </c:pt>
                <c:pt idx="10">
                  <c:v>2</c:v>
                </c:pt>
                <c:pt idx="11">
                  <c:v>1</c:v>
                </c:pt>
                <c:pt idx="12">
                  <c:v>3</c:v>
                </c:pt>
                <c:pt idx="13">
                  <c:v>10</c:v>
                </c:pt>
                <c:pt idx="14">
                  <c:v>3</c:v>
                </c:pt>
                <c:pt idx="15">
                  <c:v>1</c:v>
                </c:pt>
                <c:pt idx="16">
                  <c:v>2</c:v>
                </c:pt>
                <c:pt idx="17">
                  <c:v>1</c:v>
                </c:pt>
                <c:pt idx="18">
                  <c:v>4</c:v>
                </c:pt>
                <c:pt idx="19">
                  <c:v>2</c:v>
                </c:pt>
                <c:pt idx="20">
                  <c:v>1</c:v>
                </c:pt>
                <c:pt idx="21">
                  <c:v>2</c:v>
                </c:pt>
                <c:pt idx="22">
                  <c:v>1</c:v>
                </c:pt>
                <c:pt idx="23">
                  <c:v>1</c:v>
                </c:pt>
                <c:pt idx="24">
                  <c:v>1</c:v>
                </c:pt>
                <c:pt idx="25">
                  <c:v>1</c:v>
                </c:pt>
              </c:numCache>
            </c:numRef>
          </c:val>
          <c:extLst>
            <c:ext xmlns:c16="http://schemas.microsoft.com/office/drawing/2014/chart" uri="{C3380CC4-5D6E-409C-BE32-E72D297353CC}">
              <c16:uniqueId val="{00000000-B8E5-3640-B641-DF59D10AC0C7}"/>
            </c:ext>
          </c:extLst>
        </c:ser>
        <c:ser>
          <c:idx val="1"/>
          <c:order val="1"/>
          <c:tx>
            <c:v>Females (35)</c:v>
          </c:tx>
          <c:invertIfNegative val="0"/>
          <c:cat>
            <c:strRef>
              <c:f>'Sheet1 (2)'!$A$1:$A$26</c:f>
              <c:strCache>
                <c:ptCount val="26"/>
                <c:pt idx="0">
                  <c:v>Algeria</c:v>
                </c:pt>
                <c:pt idx="1">
                  <c:v>Benin</c:v>
                </c:pt>
                <c:pt idx="2">
                  <c:v>Botswana</c:v>
                </c:pt>
                <c:pt idx="3">
                  <c:v>Burkina Faso</c:v>
                </c:pt>
                <c:pt idx="4">
                  <c:v>Burundi</c:v>
                </c:pt>
                <c:pt idx="5">
                  <c:v>Cameroon</c:v>
                </c:pt>
                <c:pt idx="6">
                  <c:v>DR Congo</c:v>
                </c:pt>
                <c:pt idx="7">
                  <c:v>Egypt</c:v>
                </c:pt>
                <c:pt idx="8">
                  <c:v>Ethiopia</c:v>
                </c:pt>
                <c:pt idx="9">
                  <c:v>Ghana</c:v>
                </c:pt>
                <c:pt idx="10">
                  <c:v>Kenya</c:v>
                </c:pt>
                <c:pt idx="11">
                  <c:v>Madagascar</c:v>
                </c:pt>
                <c:pt idx="12">
                  <c:v>Morocco</c:v>
                </c:pt>
                <c:pt idx="13">
                  <c:v>Namibia</c:v>
                </c:pt>
                <c:pt idx="14">
                  <c:v>Nigeria</c:v>
                </c:pt>
                <c:pt idx="15">
                  <c:v>Palestine</c:v>
                </c:pt>
                <c:pt idx="16">
                  <c:v>Rwanda</c:v>
                </c:pt>
                <c:pt idx="17">
                  <c:v>Senegal</c:v>
                </c:pt>
                <c:pt idx="18">
                  <c:v>South Africa</c:v>
                </c:pt>
                <c:pt idx="19">
                  <c:v>Sudan</c:v>
                </c:pt>
                <c:pt idx="20">
                  <c:v>Tanzania</c:v>
                </c:pt>
                <c:pt idx="21">
                  <c:v>Togo</c:v>
                </c:pt>
                <c:pt idx="22">
                  <c:v>Tunisia</c:v>
                </c:pt>
                <c:pt idx="23">
                  <c:v>Uganda</c:v>
                </c:pt>
                <c:pt idx="24">
                  <c:v>USA</c:v>
                </c:pt>
                <c:pt idx="25">
                  <c:v>Zambia</c:v>
                </c:pt>
              </c:strCache>
            </c:strRef>
          </c:cat>
          <c:val>
            <c:numRef>
              <c:f>'Sheet1 (2)'!$C$1:$C$26</c:f>
              <c:numCache>
                <c:formatCode>General</c:formatCode>
                <c:ptCount val="26"/>
                <c:pt idx="0">
                  <c:v>1</c:v>
                </c:pt>
                <c:pt idx="1">
                  <c:v>3</c:v>
                </c:pt>
                <c:pt idx="2">
                  <c:v>1</c:v>
                </c:pt>
                <c:pt idx="3">
                  <c:v>0</c:v>
                </c:pt>
                <c:pt idx="4">
                  <c:v>1</c:v>
                </c:pt>
                <c:pt idx="5">
                  <c:v>3</c:v>
                </c:pt>
                <c:pt idx="6">
                  <c:v>0</c:v>
                </c:pt>
                <c:pt idx="7">
                  <c:v>3</c:v>
                </c:pt>
                <c:pt idx="8">
                  <c:v>0</c:v>
                </c:pt>
                <c:pt idx="9">
                  <c:v>0</c:v>
                </c:pt>
                <c:pt idx="10">
                  <c:v>1</c:v>
                </c:pt>
                <c:pt idx="11">
                  <c:v>2</c:v>
                </c:pt>
                <c:pt idx="12">
                  <c:v>2</c:v>
                </c:pt>
                <c:pt idx="13">
                  <c:v>4</c:v>
                </c:pt>
                <c:pt idx="14">
                  <c:v>4</c:v>
                </c:pt>
                <c:pt idx="15">
                  <c:v>0</c:v>
                </c:pt>
                <c:pt idx="16">
                  <c:v>3</c:v>
                </c:pt>
                <c:pt idx="17">
                  <c:v>1</c:v>
                </c:pt>
                <c:pt idx="18">
                  <c:v>1</c:v>
                </c:pt>
                <c:pt idx="19">
                  <c:v>2</c:v>
                </c:pt>
                <c:pt idx="20">
                  <c:v>0</c:v>
                </c:pt>
                <c:pt idx="21">
                  <c:v>0</c:v>
                </c:pt>
                <c:pt idx="22">
                  <c:v>1</c:v>
                </c:pt>
                <c:pt idx="23">
                  <c:v>1</c:v>
                </c:pt>
                <c:pt idx="24">
                  <c:v>0</c:v>
                </c:pt>
                <c:pt idx="25">
                  <c:v>1</c:v>
                </c:pt>
              </c:numCache>
            </c:numRef>
          </c:val>
          <c:extLst>
            <c:ext xmlns:c16="http://schemas.microsoft.com/office/drawing/2014/chart" uri="{C3380CC4-5D6E-409C-BE32-E72D297353CC}">
              <c16:uniqueId val="{00000001-B8E5-3640-B641-DF59D10AC0C7}"/>
            </c:ext>
          </c:extLst>
        </c:ser>
        <c:dLbls>
          <c:showLegendKey val="0"/>
          <c:showVal val="0"/>
          <c:showCatName val="0"/>
          <c:showSerName val="0"/>
          <c:showPercent val="0"/>
          <c:showBubbleSize val="0"/>
        </c:dLbls>
        <c:gapWidth val="150"/>
        <c:shape val="cylinder"/>
        <c:axId val="512575944"/>
        <c:axId val="508921864"/>
        <c:axId val="0"/>
      </c:bar3DChart>
      <c:catAx>
        <c:axId val="512575944"/>
        <c:scaling>
          <c:orientation val="minMax"/>
        </c:scaling>
        <c:delete val="0"/>
        <c:axPos val="b"/>
        <c:numFmt formatCode="General" sourceLinked="0"/>
        <c:majorTickMark val="out"/>
        <c:minorTickMark val="none"/>
        <c:tickLblPos val="nextTo"/>
        <c:txPr>
          <a:bodyPr/>
          <a:lstStyle/>
          <a:p>
            <a:pPr>
              <a:defRPr sz="1100" b="1"/>
            </a:pPr>
            <a:endParaRPr lang="sv-SE"/>
          </a:p>
        </c:txPr>
        <c:crossAx val="508921864"/>
        <c:crosses val="autoZero"/>
        <c:auto val="1"/>
        <c:lblAlgn val="ctr"/>
        <c:lblOffset val="100"/>
        <c:noMultiLvlLbl val="0"/>
      </c:catAx>
      <c:valAx>
        <c:axId val="508921864"/>
        <c:scaling>
          <c:orientation val="minMax"/>
        </c:scaling>
        <c:delete val="0"/>
        <c:axPos val="l"/>
        <c:majorGridlines/>
        <c:title>
          <c:tx>
            <c:rich>
              <a:bodyPr/>
              <a:lstStyle/>
              <a:p>
                <a:pPr>
                  <a:defRPr sz="1400"/>
                </a:pPr>
                <a:r>
                  <a:rPr lang="en-US" sz="1600" dirty="0"/>
                  <a:t># Applicants per Country</a:t>
                </a:r>
              </a:p>
            </c:rich>
          </c:tx>
          <c:layout>
            <c:manualLayout>
              <c:xMode val="edge"/>
              <c:yMode val="edge"/>
              <c:x val="3.1259542344782919E-2"/>
              <c:y val="2.0627091699195552E-2"/>
            </c:manualLayout>
          </c:layout>
          <c:overlay val="0"/>
        </c:title>
        <c:numFmt formatCode="General" sourceLinked="1"/>
        <c:majorTickMark val="out"/>
        <c:minorTickMark val="none"/>
        <c:tickLblPos val="nextTo"/>
        <c:crossAx val="512575944"/>
        <c:crosses val="autoZero"/>
        <c:crossBetween val="between"/>
        <c:majorUnit val="5"/>
      </c:valAx>
    </c:plotArea>
    <c:legend>
      <c:legendPos val="r"/>
      <c:layout>
        <c:manualLayout>
          <c:xMode val="edge"/>
          <c:yMode val="edge"/>
          <c:x val="0.11552032335185282"/>
          <c:y val="0.12151661758361874"/>
          <c:w val="0.18608758364663899"/>
          <c:h val="0.10566239142787601"/>
        </c:manualLayout>
      </c:layout>
      <c:overlay val="0"/>
    </c:legend>
    <c:plotVisOnly val="1"/>
    <c:dispBlanksAs val="gap"/>
    <c:showDLblsOverMax val="0"/>
  </c:chart>
  <c:txPr>
    <a:bodyPr/>
    <a:lstStyle/>
    <a:p>
      <a:pPr>
        <a:defRPr sz="1100"/>
      </a:pPr>
      <a:endParaRPr lang="sv-S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stacked"/>
        <c:varyColors val="0"/>
        <c:ser>
          <c:idx val="0"/>
          <c:order val="0"/>
          <c:invertIfNegative val="0"/>
          <c:cat>
            <c:strRef>
              <c:f>Sheet2!$A$1:$A$3</c:f>
              <c:strCache>
                <c:ptCount val="3"/>
                <c:pt idx="0">
                  <c:v>BSc</c:v>
                </c:pt>
                <c:pt idx="1">
                  <c:v>MSc</c:v>
                </c:pt>
                <c:pt idx="2">
                  <c:v>Ph.D.</c:v>
                </c:pt>
              </c:strCache>
            </c:strRef>
          </c:cat>
          <c:val>
            <c:numRef>
              <c:f>Sheet2!$B$1:$B$3</c:f>
              <c:numCache>
                <c:formatCode>General</c:formatCode>
                <c:ptCount val="3"/>
                <c:pt idx="0">
                  <c:v>28</c:v>
                </c:pt>
                <c:pt idx="1">
                  <c:v>44</c:v>
                </c:pt>
                <c:pt idx="2">
                  <c:v>13</c:v>
                </c:pt>
              </c:numCache>
            </c:numRef>
          </c:val>
          <c:extLst>
            <c:ext xmlns:c16="http://schemas.microsoft.com/office/drawing/2014/chart" uri="{C3380CC4-5D6E-409C-BE32-E72D297353CC}">
              <c16:uniqueId val="{00000000-12BB-F34E-82BB-90392A7C7C4E}"/>
            </c:ext>
          </c:extLst>
        </c:ser>
        <c:dLbls>
          <c:showLegendKey val="0"/>
          <c:showVal val="0"/>
          <c:showCatName val="0"/>
          <c:showSerName val="0"/>
          <c:showPercent val="0"/>
          <c:showBubbleSize val="0"/>
        </c:dLbls>
        <c:gapWidth val="150"/>
        <c:shape val="cylinder"/>
        <c:axId val="512421640"/>
        <c:axId val="509337256"/>
        <c:axId val="0"/>
      </c:bar3DChart>
      <c:catAx>
        <c:axId val="512421640"/>
        <c:scaling>
          <c:orientation val="minMax"/>
        </c:scaling>
        <c:delete val="0"/>
        <c:axPos val="b"/>
        <c:title>
          <c:tx>
            <c:rich>
              <a:bodyPr/>
              <a:lstStyle/>
              <a:p>
                <a:pPr>
                  <a:defRPr sz="1400"/>
                </a:pPr>
                <a:r>
                  <a:rPr lang="en-US" sz="1600" dirty="0"/>
                  <a:t>Degree Pursued</a:t>
                </a:r>
              </a:p>
            </c:rich>
          </c:tx>
          <c:layout>
            <c:manualLayout>
              <c:xMode val="edge"/>
              <c:yMode val="edge"/>
              <c:x val="0.29830251433733451"/>
              <c:y val="0.86894311536416813"/>
            </c:manualLayout>
          </c:layout>
          <c:overlay val="0"/>
        </c:title>
        <c:numFmt formatCode="General" sourceLinked="0"/>
        <c:majorTickMark val="out"/>
        <c:minorTickMark val="none"/>
        <c:tickLblPos val="nextTo"/>
        <c:txPr>
          <a:bodyPr/>
          <a:lstStyle/>
          <a:p>
            <a:pPr>
              <a:defRPr sz="1600" b="1"/>
            </a:pPr>
            <a:endParaRPr lang="sv-SE"/>
          </a:p>
        </c:txPr>
        <c:crossAx val="509337256"/>
        <c:crosses val="autoZero"/>
        <c:auto val="1"/>
        <c:lblAlgn val="ctr"/>
        <c:lblOffset val="100"/>
        <c:noMultiLvlLbl val="0"/>
      </c:catAx>
      <c:valAx>
        <c:axId val="509337256"/>
        <c:scaling>
          <c:orientation val="minMax"/>
        </c:scaling>
        <c:delete val="0"/>
        <c:axPos val="l"/>
        <c:majorGridlines/>
        <c:title>
          <c:tx>
            <c:rich>
              <a:bodyPr/>
              <a:lstStyle/>
              <a:p>
                <a:pPr>
                  <a:defRPr sz="1600"/>
                </a:pPr>
                <a:r>
                  <a:rPr lang="en-US" sz="1600" dirty="0"/>
                  <a:t># Students </a:t>
                </a:r>
              </a:p>
            </c:rich>
          </c:tx>
          <c:layout>
            <c:manualLayout>
              <c:xMode val="edge"/>
              <c:yMode val="edge"/>
              <c:x val="4.52809922506388E-2"/>
              <c:y val="0.17470355731225301"/>
            </c:manualLayout>
          </c:layout>
          <c:overlay val="0"/>
        </c:title>
        <c:numFmt formatCode="General" sourceLinked="1"/>
        <c:majorTickMark val="out"/>
        <c:minorTickMark val="none"/>
        <c:tickLblPos val="nextTo"/>
        <c:txPr>
          <a:bodyPr/>
          <a:lstStyle/>
          <a:p>
            <a:pPr>
              <a:defRPr sz="1600" b="1"/>
            </a:pPr>
            <a:endParaRPr lang="sv-SE"/>
          </a:p>
        </c:txPr>
        <c:crossAx val="512421640"/>
        <c:crosses val="autoZero"/>
        <c:crossBetween val="between"/>
      </c:valAx>
    </c:plotArea>
    <c:plotVisOnly val="1"/>
    <c:dispBlanksAs val="gap"/>
    <c:showDLblsOverMax val="0"/>
  </c:chart>
  <c:txPr>
    <a:bodyPr/>
    <a:lstStyle/>
    <a:p>
      <a:pPr>
        <a:defRPr sz="900"/>
      </a:pPr>
      <a:endParaRPr lang="sv-S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1" i="0" u="none" strike="noStrike" kern="1200" spc="0" baseline="0">
                <a:solidFill>
                  <a:schemeClr val="tx1"/>
                </a:solidFill>
                <a:latin typeface="Comic Sans MS" panose="030F0902030302020204" pitchFamily="66" charset="0"/>
                <a:ea typeface="+mn-ea"/>
                <a:cs typeface="+mn-cs"/>
              </a:defRPr>
            </a:pPr>
            <a:r>
              <a:rPr lang="en-US"/>
              <a:t>Statistics for all ASP students</a:t>
            </a:r>
          </a:p>
        </c:rich>
      </c:tx>
      <c:overlay val="0"/>
      <c:spPr>
        <a:noFill/>
        <a:ln>
          <a:noFill/>
        </a:ln>
        <a:effectLst/>
      </c:spPr>
      <c:txPr>
        <a:bodyPr rot="0" spcFirstLastPara="1" vertOverflow="ellipsis" vert="horz" wrap="square" anchor="ctr" anchorCtr="1"/>
        <a:lstStyle/>
        <a:p>
          <a:pPr>
            <a:defRPr sz="1920" b="1" i="0" u="none" strike="noStrike" kern="1200" spc="0" baseline="0">
              <a:solidFill>
                <a:schemeClr val="tx1"/>
              </a:solidFill>
              <a:latin typeface="Comic Sans MS" panose="030F0902030302020204" pitchFamily="66" charset="0"/>
              <a:ea typeface="+mn-ea"/>
              <a:cs typeface="+mn-cs"/>
            </a:defRPr>
          </a:pPr>
          <a:endParaRPr lang="sv-SE"/>
        </a:p>
      </c:txPr>
    </c:title>
    <c:autoTitleDeleted val="0"/>
    <c:plotArea>
      <c:layout/>
      <c:barChart>
        <c:barDir val="col"/>
        <c:grouping val="clustered"/>
        <c:varyColors val="0"/>
        <c:ser>
          <c:idx val="0"/>
          <c:order val="0"/>
          <c:tx>
            <c:strRef>
              <c:f>Sheet1!$C$1</c:f>
              <c:strCache>
                <c:ptCount val="1"/>
                <c:pt idx="0">
                  <c:v>Statistics for all ASP students</c:v>
                </c:pt>
              </c:strCache>
            </c:strRef>
          </c:tx>
          <c:spPr>
            <a:solidFill>
              <a:schemeClr val="accent1"/>
            </a:solidFill>
            <a:ln>
              <a:noFill/>
            </a:ln>
            <a:effectLst/>
          </c:spPr>
          <c:invertIfNegative val="0"/>
          <c:cat>
            <c:strRef>
              <c:f>Sheet1!$B$2:$B$11</c:f>
              <c:strCache>
                <c:ptCount val="10"/>
                <c:pt idx="0">
                  <c:v>Astro. &amp; Cosmology</c:v>
                </c:pt>
                <c:pt idx="1">
                  <c:v>Theory &amp; Math. Physics</c:v>
                </c:pt>
                <c:pt idx="2">
                  <c:v>Materials &amp; Cond. Matter</c:v>
                </c:pt>
                <c:pt idx="3">
                  <c:v>Nuclear Physics</c:v>
                </c:pt>
                <c:pt idx="4">
                  <c:v>General Physics</c:v>
                </c:pt>
                <c:pt idx="5">
                  <c:v>Renewable Energy &amp; Env.</c:v>
                </c:pt>
                <c:pt idx="6">
                  <c:v>Medical Physics </c:v>
                </c:pt>
                <c:pt idx="7">
                  <c:v>Particle Physics</c:v>
                </c:pt>
                <c:pt idx="8">
                  <c:v>Data science and Art. Int.</c:v>
                </c:pt>
                <c:pt idx="9">
                  <c:v>Sciences &amp; Policy </c:v>
                </c:pt>
              </c:strCache>
            </c:strRef>
          </c:cat>
          <c:val>
            <c:numRef>
              <c:f>Sheet1!$C$2:$C$11</c:f>
              <c:numCache>
                <c:formatCode>General</c:formatCode>
                <c:ptCount val="10"/>
                <c:pt idx="0">
                  <c:v>15</c:v>
                </c:pt>
                <c:pt idx="1">
                  <c:v>15</c:v>
                </c:pt>
                <c:pt idx="2">
                  <c:v>15</c:v>
                </c:pt>
                <c:pt idx="3">
                  <c:v>11</c:v>
                </c:pt>
                <c:pt idx="4">
                  <c:v>10</c:v>
                </c:pt>
                <c:pt idx="5">
                  <c:v>9</c:v>
                </c:pt>
                <c:pt idx="6">
                  <c:v>7</c:v>
                </c:pt>
                <c:pt idx="7">
                  <c:v>6</c:v>
                </c:pt>
                <c:pt idx="8">
                  <c:v>6</c:v>
                </c:pt>
                <c:pt idx="9">
                  <c:v>2</c:v>
                </c:pt>
              </c:numCache>
            </c:numRef>
          </c:val>
          <c:extLst>
            <c:ext xmlns:c16="http://schemas.microsoft.com/office/drawing/2014/chart" uri="{C3380CC4-5D6E-409C-BE32-E72D297353CC}">
              <c16:uniqueId val="{00000000-278C-954B-9EAA-2227B3A1E2DF}"/>
            </c:ext>
          </c:extLst>
        </c:ser>
        <c:dLbls>
          <c:showLegendKey val="0"/>
          <c:showVal val="0"/>
          <c:showCatName val="0"/>
          <c:showSerName val="0"/>
          <c:showPercent val="0"/>
          <c:showBubbleSize val="0"/>
        </c:dLbls>
        <c:gapWidth val="219"/>
        <c:overlap val="-27"/>
        <c:axId val="1513140576"/>
        <c:axId val="1502167664"/>
      </c:barChart>
      <c:catAx>
        <c:axId val="1513140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omic Sans MS" panose="030F0902030302020204" pitchFamily="66" charset="0"/>
                <a:ea typeface="+mn-ea"/>
                <a:cs typeface="+mn-cs"/>
              </a:defRPr>
            </a:pPr>
            <a:endParaRPr lang="sv-SE"/>
          </a:p>
        </c:txPr>
        <c:crossAx val="1502167664"/>
        <c:crosses val="autoZero"/>
        <c:auto val="1"/>
        <c:lblAlgn val="ctr"/>
        <c:lblOffset val="100"/>
        <c:noMultiLvlLbl val="0"/>
      </c:catAx>
      <c:valAx>
        <c:axId val="1502167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Comic Sans MS" panose="030F0902030302020204" pitchFamily="66" charset="0"/>
                <a:ea typeface="+mn-ea"/>
                <a:cs typeface="+mn-cs"/>
              </a:defRPr>
            </a:pPr>
            <a:endParaRPr lang="sv-SE"/>
          </a:p>
        </c:txPr>
        <c:crossAx val="15131405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b="1">
          <a:solidFill>
            <a:schemeClr val="tx1"/>
          </a:solidFill>
          <a:latin typeface="Comic Sans MS" panose="030F0902030302020204" pitchFamily="66" charset="0"/>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cea.fr/comprendre/Pages/matiere-univers/accelerateurs-de-particules.aspx?Type=Chapitre&amp;numero=1"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europeanschoolnetacademy.eu/courses/course-v1:AT+AcceleratingTeaching+2023/course/" TargetMode="External"/><Relationship Id="rId4" Type="http://schemas.openxmlformats.org/officeDocument/2006/relationships/hyperlink" Target="https://youtu.be/jt_2SKcl7_4?si=oaQUWB1d6zxFunTT"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youtu.be/YhszrScmyMM?si=GT9udVmy0eAbxJOD"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summit.aps.org/events/APR-B02"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indico.cern.ch/event/656460/timetable/"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indico.cern.ch/event/528094/timetable/?view=standard"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A project reflecting initiative from world wide scientists </a:t>
            </a:r>
            <a:r>
              <a:rPr lang="en-US" b="1" dirty="0"/>
              <a:t>to transcend geographical boundaries </a:t>
            </a:r>
            <a:r>
              <a:rPr lang="en-US" dirty="0"/>
              <a:t>and </a:t>
            </a:r>
            <a:r>
              <a:rPr lang="en-US" b="1" dirty="0"/>
              <a:t>share our knowledge with African students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80" name="Google Shape;8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 name="Google Shape;34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8" name="Google Shape;30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 name="Google Shape;32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u="sng" dirty="0">
                <a:solidFill>
                  <a:schemeClr val="hlink"/>
                </a:solidFill>
                <a:hlinkClick r:id="rId3"/>
              </a:rPr>
              <a:t>https://www.cea.fr/comprendre/Pages/matiere-univers/accelerateurs-de-particules.aspx?Type=Chapitre&amp;numero=1</a:t>
            </a:r>
            <a:endParaRPr lang="en-GB" u="sng" dirty="0">
              <a:solidFill>
                <a:schemeClr val="hlink"/>
              </a:solidFill>
            </a:endParaRPr>
          </a:p>
          <a:p>
            <a:pPr marL="0" lvl="0" indent="0" algn="l" rtl="0">
              <a:spcBef>
                <a:spcPts val="0"/>
              </a:spcBef>
              <a:spcAft>
                <a:spcPts val="0"/>
              </a:spcAft>
              <a:buNone/>
            </a:pPr>
            <a:endParaRPr lang="en-GB" u="sng" dirty="0">
              <a:solidFill>
                <a:schemeClr val="hlink"/>
              </a:solidFill>
            </a:endParaRPr>
          </a:p>
          <a:p>
            <a:pPr>
              <a:lnSpc>
                <a:spcPct val="200000"/>
              </a:lnSpc>
            </a:pPr>
            <a:r>
              <a:rPr lang="en-GB" b="1" dirty="0">
                <a:latin typeface="Comic Sans MS" panose="030F0902030302020204" pitchFamily="66" charset="0"/>
                <a:hlinkClick r:id="rId4"/>
              </a:rPr>
              <a:t>Trailers</a:t>
            </a:r>
            <a:endParaRPr lang="en-GB" b="1" dirty="0">
              <a:latin typeface="Comic Sans MS" panose="030F0902030302020204" pitchFamily="66" charset="0"/>
            </a:endParaRPr>
          </a:p>
          <a:p>
            <a:pPr>
              <a:lnSpc>
                <a:spcPct val="200000"/>
              </a:lnSpc>
            </a:pPr>
            <a:r>
              <a:rPr lang="en-GB" b="1" dirty="0">
                <a:latin typeface="Comic Sans MS" panose="030F0902030302020204" pitchFamily="66" charset="0"/>
                <a:hlinkClick r:id="rId5"/>
              </a:rPr>
              <a:t>Descriptions</a:t>
            </a:r>
            <a:r>
              <a:rPr lang="en-GB" b="1" dirty="0">
                <a:latin typeface="Comic Sans MS" panose="030F0902030302020204" pitchFamily="66" charset="0"/>
              </a:rPr>
              <a:t> </a:t>
            </a:r>
            <a:endParaRPr lang="en-GB" dirty="0"/>
          </a:p>
          <a:p>
            <a:pPr marL="0" lvl="0" indent="0" algn="l" rtl="0">
              <a:spcBef>
                <a:spcPts val="0"/>
              </a:spcBef>
              <a:spcAft>
                <a:spcPts val="0"/>
              </a:spcAft>
              <a:buNone/>
            </a:pPr>
            <a:endParaRPr lang="en-GB" dirty="0"/>
          </a:p>
          <a:p>
            <a:r>
              <a:rPr lang="en-GB" sz="1200" dirty="0">
                <a:latin typeface="Comic Sans MS" panose="030F0902030302020204" pitchFamily="66" charset="0"/>
              </a:rPr>
              <a:t>Using large scale Research Infrastructure to teach:</a:t>
            </a:r>
          </a:p>
          <a:p>
            <a:endParaRPr lang="en-GB" sz="1600" b="1" dirty="0">
              <a:latin typeface="Comic Sans MS" panose="030F0902030302020204" pitchFamily="66" charset="0"/>
            </a:endParaRPr>
          </a:p>
          <a:p>
            <a:pPr marL="457200" indent="-457200">
              <a:buFont typeface="Arial" panose="020B0604020202020204" pitchFamily="34" charset="0"/>
              <a:buChar char="•"/>
            </a:pPr>
            <a:r>
              <a:rPr lang="en-GB" sz="1200" b="1" dirty="0">
                <a:solidFill>
                  <a:srgbClr val="00B0F0"/>
                </a:solidFill>
                <a:latin typeface="Comic Sans MS" panose="030F0902030302020204" pitchFamily="66" charset="0"/>
              </a:rPr>
              <a:t>Forces</a:t>
            </a:r>
          </a:p>
          <a:p>
            <a:pPr marL="457200" indent="-457200">
              <a:buFont typeface="Arial" panose="020B0604020202020204" pitchFamily="34" charset="0"/>
              <a:buChar char="•"/>
            </a:pPr>
            <a:r>
              <a:rPr lang="en-GB" sz="1200" b="1" dirty="0">
                <a:solidFill>
                  <a:srgbClr val="00B0F0"/>
                </a:solidFill>
                <a:latin typeface="Comic Sans MS" panose="030F0902030302020204" pitchFamily="66" charset="0"/>
              </a:rPr>
              <a:t>Magnetism</a:t>
            </a:r>
          </a:p>
          <a:p>
            <a:pPr marL="457200" indent="-457200">
              <a:buFont typeface="Arial" panose="020B0604020202020204" pitchFamily="34" charset="0"/>
              <a:buChar char="•"/>
            </a:pPr>
            <a:r>
              <a:rPr lang="en-GB" sz="1200" b="1" dirty="0">
                <a:solidFill>
                  <a:srgbClr val="00B0F0"/>
                </a:solidFill>
                <a:latin typeface="Comic Sans MS" panose="030F0902030302020204" pitchFamily="66" charset="0"/>
              </a:rPr>
              <a:t>Structure of an atom</a:t>
            </a:r>
          </a:p>
          <a:p>
            <a:pPr marL="457200" indent="-457200">
              <a:buFont typeface="Arial" panose="020B0604020202020204" pitchFamily="34" charset="0"/>
              <a:buChar char="•"/>
            </a:pPr>
            <a:r>
              <a:rPr lang="en-GB" sz="1200" b="1" dirty="0">
                <a:solidFill>
                  <a:srgbClr val="00B0F0"/>
                </a:solidFill>
                <a:latin typeface="Comic Sans MS" panose="030F0902030302020204" pitchFamily="66" charset="0"/>
              </a:rPr>
              <a:t>Light </a:t>
            </a:r>
          </a:p>
          <a:p>
            <a:pPr marL="457200" indent="-457200">
              <a:buFont typeface="Arial" panose="020B0604020202020204" pitchFamily="34" charset="0"/>
              <a:buChar char="•"/>
            </a:pPr>
            <a:r>
              <a:rPr lang="en-GB" sz="1200" b="1" dirty="0" err="1">
                <a:solidFill>
                  <a:srgbClr val="00B0F0"/>
                </a:solidFill>
                <a:latin typeface="Comic Sans MS" panose="030F0902030302020204" pitchFamily="66" charset="0"/>
              </a:rPr>
              <a:t>ElectroMagnetism</a:t>
            </a:r>
            <a:r>
              <a:rPr lang="en-GB" sz="1200" b="1" dirty="0">
                <a:solidFill>
                  <a:srgbClr val="00B0F0"/>
                </a:solidFill>
                <a:latin typeface="Comic Sans MS" panose="030F0902030302020204" pitchFamily="66" charset="0"/>
              </a:rPr>
              <a:t>…</a:t>
            </a:r>
          </a:p>
          <a:p>
            <a:pPr marL="457200" indent="-457200">
              <a:buFont typeface="Arial" panose="020B0604020202020204" pitchFamily="34" charset="0"/>
              <a:buChar char="•"/>
            </a:pPr>
            <a:endParaRPr lang="en-GB" dirty="0"/>
          </a:p>
          <a:p>
            <a:endParaRPr lang="en-US" dirty="0"/>
          </a:p>
        </p:txBody>
      </p:sp>
      <p:sp>
        <p:nvSpPr>
          <p:cNvPr id="4" name="Slide Number Placeholder 3"/>
          <p:cNvSpPr>
            <a:spLocks noGrp="1"/>
          </p:cNvSpPr>
          <p:nvPr>
            <p:ph type="sldNum" sz="quarter" idx="5"/>
          </p:nvPr>
        </p:nvSpPr>
        <p:spPr/>
        <p:txBody>
          <a:bodyPr/>
          <a:lstStyle/>
          <a:p>
            <a:fld id="{3AE5A434-646A-2746-9BDC-885B2382B33E}" type="slidenum">
              <a:rPr lang="sv-SE" smtClean="0"/>
              <a:t>13</a:t>
            </a:fld>
            <a:endParaRPr lang="sv-SE"/>
          </a:p>
        </p:txBody>
      </p:sp>
    </p:spTree>
    <p:extLst>
      <p:ext uri="{BB962C8B-B14F-4D97-AF65-F5344CB8AC3E}">
        <p14:creationId xmlns:p14="http://schemas.microsoft.com/office/powerpoint/2010/main" val="3406121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64" name="Google Shape;364;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304663bed88_3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90" name="Google Shape;490;g304663bed88_3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 select local students based their academical results.</a:t>
            </a:r>
            <a:endParaRPr/>
          </a:p>
          <a:p>
            <a:pPr marL="0" lvl="0" indent="0" algn="l" rtl="0">
              <a:spcBef>
                <a:spcPts val="0"/>
              </a:spcBef>
              <a:spcAft>
                <a:spcPts val="0"/>
              </a:spcAft>
              <a:buNone/>
            </a:pPr>
            <a:r>
              <a:rPr lang="en-US"/>
              <a:t> A representation of the major African countries are well represented in our schools.</a:t>
            </a:r>
            <a:endParaRPr/>
          </a:p>
          <a:p>
            <a:pPr marL="0" lvl="0" indent="0" algn="l" rtl="0">
              <a:spcBef>
                <a:spcPts val="0"/>
              </a:spcBef>
              <a:spcAft>
                <a:spcPts val="0"/>
              </a:spcAft>
              <a:buNone/>
            </a:pPr>
            <a:endParaRPr/>
          </a:p>
          <a:p>
            <a:pPr marL="0" lvl="0" indent="0" algn="l" rtl="0">
              <a:spcBef>
                <a:spcPts val="0"/>
              </a:spcBef>
              <a:spcAft>
                <a:spcPts val="0"/>
              </a:spcAft>
              <a:buNone/>
            </a:pPr>
            <a:r>
              <a:rPr lang="en-US"/>
              <a:t>Different categories representation for each edition depending the the strength/interest of the host country.</a:t>
            </a:r>
            <a:endParaRPr/>
          </a:p>
          <a:p>
            <a:pPr marL="0" lvl="0" indent="0" algn="l" rtl="0">
              <a:spcBef>
                <a:spcPts val="0"/>
              </a:spcBef>
              <a:spcAft>
                <a:spcPts val="0"/>
              </a:spcAft>
              <a:buNone/>
            </a:pPr>
            <a:endParaRPr/>
          </a:p>
          <a:p>
            <a:pPr marL="0" lvl="0" indent="0" algn="l" rtl="0">
              <a:spcBef>
                <a:spcPts val="0"/>
              </a:spcBef>
              <a:spcAft>
                <a:spcPts val="0"/>
              </a:spcAft>
              <a:buNone/>
            </a:pPr>
            <a:r>
              <a:rPr lang="en-US"/>
              <a:t>The age and levels may vary depending on the editions, e.g. in 2018, we tune the program and encourage younger students to pursue their career in physics.</a:t>
            </a:r>
            <a:endParaRPr/>
          </a:p>
        </p:txBody>
      </p:sp>
      <p:sp>
        <p:nvSpPr>
          <p:cNvPr id="255" name="Google Shape;255;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4" name="Google Shape;42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3" name="Google Shape;40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304663bed88_3_2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06" name="Google Shape;506;g304663bed88_3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2681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experience of few European and American scientists, we have created a network, an organization, to stimulate and </a:t>
            </a:r>
            <a:r>
              <a:rPr lang="en-US" sz="1200" dirty="0">
                <a:latin typeface="Arial" panose="020B0604020202020204" pitchFamily="34" charset="0"/>
                <a:cs typeface="Arial" panose="020B0604020202020204" pitchFamily="34" charset="0"/>
              </a:rPr>
              <a:t>include more African talented physics students in the world scientific community. </a:t>
            </a:r>
          </a:p>
          <a:p>
            <a:r>
              <a:rPr lang="en-US" sz="1200" dirty="0">
                <a:latin typeface="Arial" panose="020B0604020202020204" pitchFamily="34" charset="0"/>
                <a:cs typeface="Arial" panose="020B0604020202020204" pitchFamily="34" charset="0"/>
              </a:rPr>
              <a:t>Our mission is </a:t>
            </a:r>
            <a:r>
              <a:rPr lang="sv-SE" sz="1200" kern="1200" dirty="0">
                <a:solidFill>
                  <a:schemeClr val="tx1"/>
                </a:solidFill>
                <a:effectLst/>
                <a:latin typeface="+mn-lt"/>
                <a:ea typeface="+mn-ea"/>
                <a:cs typeface="+mn-cs"/>
              </a:rPr>
              <a:t>to </a:t>
            </a:r>
            <a:r>
              <a:rPr lang="sv-SE" sz="1200" b="1" kern="1200" dirty="0" err="1">
                <a:solidFill>
                  <a:schemeClr val="tx1"/>
                </a:solidFill>
                <a:effectLst/>
                <a:latin typeface="+mn-lt"/>
                <a:ea typeface="+mn-ea"/>
                <a:cs typeface="+mn-cs"/>
              </a:rPr>
              <a:t>help</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increase</a:t>
            </a:r>
            <a:r>
              <a:rPr lang="sv-SE" sz="1200" b="1" kern="1200" dirty="0">
                <a:solidFill>
                  <a:schemeClr val="tx1"/>
                </a:solidFill>
                <a:effectLst/>
                <a:latin typeface="+mn-lt"/>
                <a:ea typeface="+mn-ea"/>
                <a:cs typeface="+mn-cs"/>
              </a:rPr>
              <a:t> the </a:t>
            </a:r>
            <a:r>
              <a:rPr lang="sv-SE" sz="1200" b="1" kern="1200" dirty="0" err="1">
                <a:solidFill>
                  <a:schemeClr val="tx1"/>
                </a:solidFill>
                <a:effectLst/>
                <a:latin typeface="+mn-lt"/>
                <a:ea typeface="+mn-ea"/>
                <a:cs typeface="+mn-cs"/>
              </a:rPr>
              <a:t>number</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of</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African</a:t>
            </a:r>
            <a:r>
              <a:rPr lang="sv-SE" sz="1200" b="1" kern="1200" dirty="0">
                <a:solidFill>
                  <a:schemeClr val="tx1"/>
                </a:solidFill>
                <a:effectLst/>
                <a:latin typeface="+mn-lt"/>
                <a:ea typeface="+mn-ea"/>
                <a:cs typeface="+mn-cs"/>
              </a:rPr>
              <a:t> students </a:t>
            </a:r>
            <a:r>
              <a:rPr lang="sv-SE" sz="1200" b="1" kern="1200" dirty="0" err="1">
                <a:solidFill>
                  <a:schemeClr val="tx1"/>
                </a:solidFill>
                <a:effectLst/>
                <a:latin typeface="+mn-lt"/>
                <a:ea typeface="+mn-ea"/>
                <a:cs typeface="+mn-cs"/>
              </a:rPr>
              <a:t>acquiring</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higher</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education</a:t>
            </a:r>
            <a:r>
              <a:rPr lang="sv-SE" sz="1200" b="1" kern="1200" dirty="0">
                <a:solidFill>
                  <a:schemeClr val="tx1"/>
                </a:solidFill>
                <a:effectLst/>
                <a:latin typeface="+mn-lt"/>
                <a:ea typeface="+mn-ea"/>
                <a:cs typeface="+mn-cs"/>
              </a:rPr>
              <a:t>.</a:t>
            </a:r>
            <a:endParaRPr lang="en-US" sz="1200" b="1"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We have felt that American and European big science programs, have a lot to share in order to improve the world condition, hence science transcending boundaries…</a:t>
            </a:r>
          </a:p>
          <a:p>
            <a:r>
              <a:rPr lang="en-US" sz="1200" dirty="0">
                <a:latin typeface="Arial" panose="020B0604020202020204" pitchFamily="34" charset="0"/>
                <a:cs typeface="Arial" panose="020B0604020202020204" pitchFamily="34" charset="0"/>
              </a:rPr>
              <a:t>“Everything “ pass by knowledge, and education is the pillar of well-being, and a peaceful world. Our goal was also to contribute to limiting the brain drain, by </a:t>
            </a:r>
            <a:r>
              <a:rPr lang="en-US" sz="1200" b="1" dirty="0">
                <a:latin typeface="Arial" panose="020B0604020202020204" pitchFamily="34" charset="0"/>
                <a:cs typeface="Arial" panose="020B0604020202020204" pitchFamily="34" charset="0"/>
              </a:rPr>
              <a:t>increasing capacity within African universities </a:t>
            </a:r>
            <a:r>
              <a:rPr lang="en-US" sz="1200" dirty="0">
                <a:latin typeface="Arial" panose="020B0604020202020204" pitchFamily="34" charset="0"/>
                <a:cs typeface="Arial" panose="020B0604020202020204" pitchFamily="34" charset="0"/>
              </a:rPr>
              <a:t>and </a:t>
            </a:r>
            <a:r>
              <a:rPr lang="en-US" sz="1200" b="1" dirty="0">
                <a:latin typeface="Arial" panose="020B0604020202020204" pitchFamily="34" charset="0"/>
                <a:cs typeface="Arial" panose="020B0604020202020204" pitchFamily="34" charset="0"/>
              </a:rPr>
              <a:t>promote spin-off for large scale activities </a:t>
            </a:r>
            <a:r>
              <a:rPr lang="en-US" sz="1200" dirty="0">
                <a:latin typeface="Arial" panose="020B0604020202020204" pitchFamily="34" charset="0"/>
                <a:cs typeface="Arial" panose="020B0604020202020204" pitchFamily="34" charset="0"/>
              </a:rPr>
              <a:t>IN Africa (see SKA, </a:t>
            </a:r>
            <a:r>
              <a:rPr lang="en-US" sz="1200" dirty="0" err="1">
                <a:latin typeface="Arial" panose="020B0604020202020204" pitchFamily="34" charset="0"/>
                <a:cs typeface="Arial" panose="020B0604020202020204" pitchFamily="34" charset="0"/>
              </a:rPr>
              <a:t>Af</a:t>
            </a:r>
            <a:r>
              <a:rPr lang="en-US" sz="1200" dirty="0">
                <a:latin typeface="Arial" panose="020B0604020202020204" pitchFamily="34" charset="0"/>
                <a:cs typeface="Arial" panose="020B0604020202020204" pitchFamily="34" charset="0"/>
              </a:rPr>
              <a:t> LS)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a:t>
            </a:r>
          </a:p>
          <a:p>
            <a:endParaRPr lang="en-US" sz="1200" dirty="0">
              <a:latin typeface="Arial" panose="020B0604020202020204" pitchFamily="34" charset="0"/>
              <a:cs typeface="Arial" panose="020B0604020202020204" pitchFamily="34" charset="0"/>
            </a:endParaRPr>
          </a:p>
          <a:p>
            <a:r>
              <a:rPr lang="sv-SE" sz="1200" kern="1200" dirty="0" err="1">
                <a:solidFill>
                  <a:schemeClr val="tx1"/>
                </a:solidFill>
                <a:effectLst/>
                <a:latin typeface="+mn-lt"/>
                <a:ea typeface="+mn-ea"/>
                <a:cs typeface="+mn-cs"/>
              </a:rPr>
              <a:t>This</a:t>
            </a:r>
            <a:r>
              <a:rPr lang="sv-SE" sz="1200" kern="1200" dirty="0">
                <a:solidFill>
                  <a:schemeClr val="tx1"/>
                </a:solidFill>
                <a:effectLst/>
                <a:latin typeface="+mn-lt"/>
                <a:ea typeface="+mn-ea"/>
                <a:cs typeface="+mn-cs"/>
              </a:rPr>
              <a:t> is </a:t>
            </a:r>
            <a:r>
              <a:rPr lang="sv-SE" sz="1200" kern="1200" dirty="0" err="1">
                <a:solidFill>
                  <a:schemeClr val="tx1"/>
                </a:solidFill>
                <a:effectLst/>
                <a:latin typeface="+mn-lt"/>
                <a:ea typeface="+mn-ea"/>
                <a:cs typeface="+mn-cs"/>
              </a:rPr>
              <a:t>achieved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through</a:t>
            </a:r>
            <a:r>
              <a:rPr lang="sv-SE" sz="1200" kern="1200" dirty="0">
                <a:solidFill>
                  <a:schemeClr val="tx1"/>
                </a:solidFill>
                <a:effectLst/>
                <a:latin typeface="+mn-lt"/>
                <a:ea typeface="+mn-ea"/>
                <a:cs typeface="+mn-cs"/>
              </a:rPr>
              <a:t> an </a:t>
            </a:r>
            <a:r>
              <a:rPr lang="sv-SE" sz="1200" u="sng" kern="1200" dirty="0" err="1">
                <a:solidFill>
                  <a:schemeClr val="tx1"/>
                </a:solidFill>
                <a:effectLst/>
                <a:latin typeface="+mn-lt"/>
                <a:ea typeface="+mn-ea"/>
                <a:cs typeface="+mn-cs"/>
              </a:rPr>
              <a:t>outreach</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effort</a:t>
            </a:r>
            <a:r>
              <a:rPr lang="sv-SE" sz="1200" u="sng" kern="1200" dirty="0">
                <a:solidFill>
                  <a:schemeClr val="tx1"/>
                </a:solidFill>
                <a:effectLst/>
                <a:latin typeface="+mn-lt"/>
                <a:ea typeface="+mn-ea"/>
                <a:cs typeface="+mn-cs"/>
              </a:rPr>
              <a:t>, an </a:t>
            </a:r>
            <a:r>
              <a:rPr lang="sv-SE" sz="1200" u="sng" kern="1200" dirty="0" err="1">
                <a:solidFill>
                  <a:schemeClr val="tx1"/>
                </a:solidFill>
                <a:effectLst/>
                <a:latin typeface="+mn-lt"/>
                <a:ea typeface="+mn-ea"/>
                <a:cs typeface="+mn-cs"/>
              </a:rPr>
              <a:t>increased</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awareness</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of</a:t>
            </a:r>
            <a:r>
              <a:rPr lang="sv-SE" sz="1200" u="sng" kern="1200" dirty="0">
                <a:solidFill>
                  <a:schemeClr val="tx1"/>
                </a:solidFill>
                <a:effectLst/>
                <a:latin typeface="+mn-lt"/>
                <a:ea typeface="+mn-ea"/>
                <a:cs typeface="+mn-cs"/>
              </a:rPr>
              <a:t> the potential </a:t>
            </a:r>
            <a:r>
              <a:rPr lang="sv-SE" sz="1200" u="sng" kern="1200" dirty="0" err="1">
                <a:solidFill>
                  <a:schemeClr val="tx1"/>
                </a:solidFill>
                <a:effectLst/>
                <a:latin typeface="+mn-lt"/>
                <a:ea typeface="+mn-ea"/>
                <a:cs typeface="+mn-cs"/>
              </a:rPr>
              <a:t>of</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high</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quality</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training</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offered</a:t>
            </a:r>
            <a:r>
              <a:rPr lang="sv-SE" sz="1200" u="sng" kern="120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by </a:t>
            </a:r>
            <a:r>
              <a:rPr lang="sv-SE" sz="1200" kern="1200" dirty="0" err="1">
                <a:solidFill>
                  <a:schemeClr val="tx1"/>
                </a:solidFill>
                <a:effectLst/>
                <a:latin typeface="+mn-lt"/>
                <a:ea typeface="+mn-ea"/>
                <a:cs typeface="+mn-cs"/>
              </a:rPr>
              <a:t>large</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scale</a:t>
            </a:r>
            <a:r>
              <a:rPr lang="sv-SE" sz="1200" kern="1200" dirty="0">
                <a:solidFill>
                  <a:schemeClr val="tx1"/>
                </a:solidFill>
                <a:effectLst/>
                <a:latin typeface="+mn-lt"/>
                <a:ea typeface="+mn-ea"/>
                <a:cs typeface="+mn-cs"/>
              </a:rPr>
              <a:t> experiments in </a:t>
            </a:r>
            <a:r>
              <a:rPr lang="sv-SE" sz="1200" kern="1200" dirty="0" err="1">
                <a:solidFill>
                  <a:schemeClr val="tx1"/>
                </a:solidFill>
                <a:effectLst/>
                <a:latin typeface="+mn-lt"/>
                <a:ea typeface="+mn-ea"/>
                <a:cs typeface="+mn-cs"/>
              </a:rPr>
              <a:t>context</a:t>
            </a:r>
            <a:r>
              <a:rPr lang="sv-SE" sz="1200" kern="1200" dirty="0">
                <a:solidFill>
                  <a:schemeClr val="tx1"/>
                </a:solidFill>
                <a:effectLst/>
                <a:latin typeface="+mn-lt"/>
                <a:ea typeface="+mn-ea"/>
                <a:cs typeface="+mn-cs"/>
              </a:rPr>
              <a:t> in </a:t>
            </a:r>
            <a:r>
              <a:rPr lang="sv-SE" sz="1200" kern="1200" dirty="0" err="1">
                <a:solidFill>
                  <a:schemeClr val="tx1"/>
                </a:solidFill>
                <a:effectLst/>
                <a:latin typeface="+mn-lt"/>
                <a:ea typeface="+mn-ea"/>
                <a:cs typeface="+mn-cs"/>
              </a:rPr>
              <a:t>various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scientic</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disciplines</a:t>
            </a:r>
            <a:r>
              <a:rPr lang="sv-SE" sz="1200" kern="1200" dirty="0">
                <a:solidFill>
                  <a:schemeClr val="tx1"/>
                </a:solidFill>
                <a:effectLst/>
                <a:latin typeface="+mn-lt"/>
                <a:ea typeface="+mn-ea"/>
                <a:cs typeface="+mn-cs"/>
              </a:rPr>
              <a:t>, and a system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networking</a:t>
            </a:r>
            <a:r>
              <a:rPr lang="sv-SE" sz="1200" kern="1200" dirty="0">
                <a:solidFill>
                  <a:schemeClr val="tx1"/>
                </a:solidFill>
                <a:effectLst/>
                <a:latin typeface="+mn-lt"/>
                <a:ea typeface="+mn-ea"/>
                <a:cs typeface="+mn-cs"/>
              </a:rPr>
              <a:t> on the international </a:t>
            </a:r>
            <a:r>
              <a:rPr lang="sv-SE" sz="1200" kern="1200" dirty="0" err="1">
                <a:solidFill>
                  <a:schemeClr val="tx1"/>
                </a:solidFill>
                <a:effectLst/>
                <a:latin typeface="+mn-lt"/>
                <a:ea typeface="+mn-ea"/>
                <a:cs typeface="+mn-cs"/>
              </a:rPr>
              <a:t>scale</a:t>
            </a:r>
            <a:r>
              <a:rPr lang="sv-SE" sz="1200" kern="1200" dirty="0">
                <a:solidFill>
                  <a:schemeClr val="tx1"/>
                </a:solidFill>
                <a:effectLst/>
                <a:latin typeface="+mn-lt"/>
                <a:ea typeface="+mn-ea"/>
                <a:cs typeface="+mn-cs"/>
              </a:rPr>
              <a:t>. </a:t>
            </a:r>
          </a:p>
          <a:p>
            <a:r>
              <a:rPr lang="sv-SE" sz="1200" kern="1200" dirty="0" err="1">
                <a:solidFill>
                  <a:schemeClr val="tx1"/>
                </a:solidFill>
                <a:effectLst/>
                <a:latin typeface="+mn-lt"/>
                <a:ea typeface="+mn-ea"/>
                <a:cs typeface="+mn-cs"/>
              </a:rPr>
              <a:t>There</a:t>
            </a:r>
            <a:r>
              <a:rPr lang="sv-SE" sz="1200" kern="1200" dirty="0">
                <a:solidFill>
                  <a:schemeClr val="tx1"/>
                </a:solidFill>
                <a:effectLst/>
                <a:latin typeface="+mn-lt"/>
                <a:ea typeface="+mn-ea"/>
                <a:cs typeface="+mn-cs"/>
              </a:rPr>
              <a:t> is a strong </a:t>
            </a:r>
            <a:r>
              <a:rPr lang="sv-SE" sz="1200" kern="1200" dirty="0" err="1">
                <a:solidFill>
                  <a:schemeClr val="tx1"/>
                </a:solidFill>
                <a:effectLst/>
                <a:latin typeface="+mn-lt"/>
                <a:ea typeface="+mn-ea"/>
                <a:cs typeface="+mn-cs"/>
              </a:rPr>
              <a:t>alignment</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between</a:t>
            </a:r>
            <a:r>
              <a:rPr lang="sv-SE" sz="1200" kern="1200" dirty="0">
                <a:solidFill>
                  <a:schemeClr val="tx1"/>
                </a:solidFill>
                <a:effectLst/>
                <a:latin typeface="+mn-lt"/>
                <a:ea typeface="+mn-ea"/>
                <a:cs typeface="+mn-cs"/>
              </a:rPr>
              <a:t> the mission and the vision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African</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governments</a:t>
            </a:r>
            <a:r>
              <a:rPr lang="sv-SE" sz="1200" kern="1200" dirty="0">
                <a:solidFill>
                  <a:schemeClr val="tx1"/>
                </a:solidFill>
                <a:effectLst/>
                <a:latin typeface="+mn-lt"/>
                <a:ea typeface="+mn-ea"/>
                <a:cs typeface="+mn-cs"/>
              </a:rPr>
              <a:t> and policy </a:t>
            </a:r>
            <a:r>
              <a:rPr lang="sv-SE" sz="1200" kern="1200" dirty="0" err="1">
                <a:solidFill>
                  <a:schemeClr val="tx1"/>
                </a:solidFill>
                <a:effectLst/>
                <a:latin typeface="+mn-lt"/>
                <a:ea typeface="+mn-ea"/>
                <a:cs typeface="+mn-cs"/>
              </a:rPr>
              <a:t>makers</a:t>
            </a:r>
            <a:r>
              <a:rPr lang="sv-SE" sz="1200" kern="1200" dirty="0">
                <a:solidFill>
                  <a:schemeClr val="tx1"/>
                </a:solidFill>
                <a:effectLst/>
                <a:latin typeface="+mn-lt"/>
                <a:ea typeface="+mn-ea"/>
                <a:cs typeface="+mn-cs"/>
              </a:rPr>
              <a:t> on </a:t>
            </a:r>
            <a:r>
              <a:rPr lang="sv-SE" sz="1200" kern="1200" dirty="0" err="1">
                <a:solidFill>
                  <a:schemeClr val="tx1"/>
                </a:solidFill>
                <a:effectLst/>
                <a:latin typeface="+mn-lt"/>
                <a:ea typeface="+mn-ea"/>
                <a:cs typeface="+mn-cs"/>
              </a:rPr>
              <a:t>education</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capacity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building</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their</a:t>
            </a:r>
            <a:r>
              <a:rPr lang="sv-SE" sz="1200" kern="1200" dirty="0">
                <a:solidFill>
                  <a:schemeClr val="tx1"/>
                </a:solidFill>
                <a:effectLst/>
                <a:latin typeface="+mn-lt"/>
                <a:ea typeface="+mn-ea"/>
                <a:cs typeface="+mn-cs"/>
              </a:rPr>
              <a:t> programs </a:t>
            </a:r>
            <a:r>
              <a:rPr lang="sv-SE" sz="1200" kern="1200" dirty="0" err="1">
                <a:solidFill>
                  <a:schemeClr val="tx1"/>
                </a:solidFill>
                <a:effectLst/>
                <a:latin typeface="+mn-lt"/>
                <a:ea typeface="+mn-ea"/>
                <a:cs typeface="+mn-cs"/>
              </a:rPr>
              <a:t>with</a:t>
            </a:r>
            <a:r>
              <a:rPr lang="sv-SE" sz="1200" kern="1200" dirty="0">
                <a:solidFill>
                  <a:schemeClr val="tx1"/>
                </a:solidFill>
                <a:effectLst/>
                <a:latin typeface="+mn-lt"/>
                <a:ea typeface="+mn-ea"/>
                <a:cs typeface="+mn-cs"/>
              </a:rPr>
              <a:t> the </a:t>
            </a:r>
            <a:r>
              <a:rPr lang="sv-SE" sz="1200" kern="1200" dirty="0" err="1">
                <a:solidFill>
                  <a:schemeClr val="tx1"/>
                </a:solidFill>
                <a:effectLst/>
                <a:latin typeface="+mn-lt"/>
                <a:ea typeface="+mn-ea"/>
                <a:cs typeface="+mn-cs"/>
              </a:rPr>
              <a:t>goals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the ASP.</a:t>
            </a:r>
          </a:p>
          <a:p>
            <a:endParaRPr lang="en-SE" dirty="0"/>
          </a:p>
        </p:txBody>
      </p:sp>
      <p:sp>
        <p:nvSpPr>
          <p:cNvPr id="4" name="Slide Number Placeholder 3"/>
          <p:cNvSpPr>
            <a:spLocks noGrp="1"/>
          </p:cNvSpPr>
          <p:nvPr>
            <p:ph type="sldNum" sz="quarter" idx="5"/>
          </p:nvPr>
        </p:nvSpPr>
        <p:spPr/>
        <p:txBody>
          <a:bodyPr/>
          <a:lstStyle/>
          <a:p>
            <a:fld id="{3AE5A434-646A-2746-9BDC-885B2382B33E}" type="slidenum">
              <a:rPr lang="sv-SE" smtClean="0"/>
              <a:t>2</a:t>
            </a:fld>
            <a:endParaRPr lang="sv-SE"/>
          </a:p>
        </p:txBody>
      </p:sp>
    </p:spTree>
    <p:extLst>
      <p:ext uri="{BB962C8B-B14F-4D97-AF65-F5344CB8AC3E}">
        <p14:creationId xmlns:p14="http://schemas.microsoft.com/office/powerpoint/2010/main" val="3369667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34838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https://youtu.be/YhszrScmyMM?si=GT9udVmy0eAbxJOD</a:t>
            </a:r>
            <a:r>
              <a:rPr lang="en-US" dirty="0"/>
              <a:t>  China America and Europe</a:t>
            </a:r>
          </a:p>
          <a:p>
            <a:endParaRPr lang="en-US" dirty="0"/>
          </a:p>
          <a:p>
            <a:r>
              <a:rPr lang="en-GB" dirty="0"/>
              <a:t>A structured program designed to foster </a:t>
            </a:r>
            <a:r>
              <a:rPr lang="en-GB" u="sng" dirty="0"/>
              <a:t>professional growth, interdisciplinary learning, and innovative thinking </a:t>
            </a:r>
            <a:r>
              <a:rPr lang="en-GB" dirty="0"/>
              <a:t>within a specific community or organization. Here’s a framework for such a series:</a:t>
            </a:r>
            <a:endParaRPr lang="en-US" dirty="0"/>
          </a:p>
          <a:p>
            <a:endParaRPr lang="en-US" dirty="0"/>
          </a:p>
          <a:p>
            <a:r>
              <a:rPr lang="en-GB" b="1" dirty="0"/>
              <a:t>Objectives</a:t>
            </a:r>
          </a:p>
          <a:p>
            <a:pPr>
              <a:buFont typeface="Arial" panose="020B0604020202020204" pitchFamily="34" charset="0"/>
              <a:buChar char="•"/>
            </a:pPr>
            <a:r>
              <a:rPr lang="en-GB" dirty="0"/>
              <a:t>Promote </a:t>
            </a:r>
            <a:r>
              <a:rPr lang="en-GB" u="sng" dirty="0"/>
              <a:t>knowledge sharing across disciplines</a:t>
            </a:r>
            <a:r>
              <a:rPr lang="en-GB" dirty="0"/>
              <a:t>.</a:t>
            </a:r>
            <a:r>
              <a:rPr lang="en-GB" dirty="0">
                <a:solidFill>
                  <a:schemeClr val="bg1">
                    <a:lumMod val="75000"/>
                  </a:schemeClr>
                </a:solidFill>
              </a:rPr>
              <a:t> </a:t>
            </a:r>
          </a:p>
          <a:p>
            <a:pPr>
              <a:buFont typeface="Arial" panose="020B0604020202020204" pitchFamily="34" charset="0"/>
              <a:buChar char="•"/>
            </a:pPr>
            <a:r>
              <a:rPr lang="en-GB" dirty="0"/>
              <a:t>Highlight cutting-edge research, trends, or methodologies.</a:t>
            </a:r>
          </a:p>
          <a:p>
            <a:pPr>
              <a:buFont typeface="Arial" panose="020B0604020202020204" pitchFamily="34" charset="0"/>
              <a:buChar char="•"/>
            </a:pPr>
            <a:r>
              <a:rPr lang="en-GB" dirty="0"/>
              <a:t>Create </a:t>
            </a:r>
            <a:r>
              <a:rPr lang="en-GB" u="sng" dirty="0"/>
              <a:t>opportunities for networking and collaboration</a:t>
            </a:r>
            <a:r>
              <a:rPr lang="en-GB" dirty="0"/>
              <a:t>.</a:t>
            </a:r>
          </a:p>
          <a:p>
            <a:endParaRPr lang="en-US" dirty="0"/>
          </a:p>
          <a:p>
            <a:r>
              <a:rPr lang="en-GB" i="0" u="none" strike="noStrike" dirty="0">
                <a:solidFill>
                  <a:srgbClr val="7030A0"/>
                </a:solidFill>
                <a:effectLst/>
                <a:latin typeface="Comic Sans MS" panose="030F0902030302020204" pitchFamily="66" charset="0"/>
              </a:rPr>
              <a:t>, so feel free to share! </a:t>
            </a:r>
          </a:p>
          <a:p>
            <a:r>
              <a:rPr lang="sv-SE" dirty="0">
                <a:solidFill>
                  <a:srgbClr val="7030A0"/>
                </a:solidFill>
                <a:latin typeface="Comic Sans MS" panose="030F0902030302020204" pitchFamily="66" charset="0"/>
                <a:sym typeface="Arial"/>
              </a:rPr>
              <a:t>and </a:t>
            </a:r>
            <a:r>
              <a:rPr lang="sv-SE" dirty="0" err="1">
                <a:solidFill>
                  <a:srgbClr val="7030A0"/>
                </a:solidFill>
                <a:latin typeface="Comic Sans MS" panose="030F0902030302020204" pitchFamily="66" charset="0"/>
                <a:sym typeface="Arial"/>
              </a:rPr>
              <a:t>help</a:t>
            </a:r>
            <a:r>
              <a:rPr lang="sv-SE" dirty="0">
                <a:solidFill>
                  <a:srgbClr val="7030A0"/>
                </a:solidFill>
                <a:latin typeface="Comic Sans MS" panose="030F0902030302020204" pitchFamily="66" charset="0"/>
                <a:sym typeface="Arial"/>
              </a:rPr>
              <a:t> </a:t>
            </a:r>
            <a:r>
              <a:rPr lang="sv-SE" dirty="0" err="1">
                <a:solidFill>
                  <a:srgbClr val="7030A0"/>
                </a:solidFill>
                <a:latin typeface="Comic Sans MS" panose="030F0902030302020204" pitchFamily="66" charset="0"/>
                <a:sym typeface="Arial"/>
              </a:rPr>
              <a:t>spreading</a:t>
            </a:r>
            <a:r>
              <a:rPr lang="sv-SE" dirty="0">
                <a:solidFill>
                  <a:srgbClr val="7030A0"/>
                </a:solidFill>
                <a:latin typeface="Comic Sans MS" panose="030F0902030302020204" pitchFamily="66" charset="0"/>
                <a:sym typeface="Arial"/>
              </a:rPr>
              <a:t> the </a:t>
            </a:r>
            <a:r>
              <a:rPr lang="sv-SE" dirty="0" err="1">
                <a:solidFill>
                  <a:srgbClr val="7030A0"/>
                </a:solidFill>
                <a:latin typeface="Comic Sans MS" panose="030F0902030302020204" pitchFamily="66" charset="0"/>
                <a:sym typeface="Arial"/>
              </a:rPr>
              <a:t>word</a:t>
            </a:r>
            <a:r>
              <a:rPr lang="sv-SE" dirty="0">
                <a:solidFill>
                  <a:srgbClr val="7030A0"/>
                </a:solidFill>
                <a:latin typeface="Comic Sans MS" panose="030F0902030302020204" pitchFamily="66" charset="0"/>
                <a:sym typeface="Arial"/>
              </a:rPr>
              <a:t> to </a:t>
            </a:r>
            <a:r>
              <a:rPr lang="sv-SE" dirty="0" err="1">
                <a:solidFill>
                  <a:srgbClr val="7030A0"/>
                </a:solidFill>
                <a:latin typeface="Comic Sans MS" panose="030F0902030302020204" pitchFamily="66" charset="0"/>
                <a:sym typeface="Arial"/>
              </a:rPr>
              <a:t>build</a:t>
            </a:r>
            <a:r>
              <a:rPr lang="sv-SE" dirty="0">
                <a:solidFill>
                  <a:srgbClr val="7030A0"/>
                </a:solidFill>
                <a:latin typeface="Comic Sans MS" panose="030F0902030302020204" pitchFamily="66" charset="0"/>
                <a:sym typeface="Arial"/>
              </a:rPr>
              <a:t> a </a:t>
            </a:r>
            <a:r>
              <a:rPr lang="sv-SE" dirty="0" err="1">
                <a:solidFill>
                  <a:srgbClr val="7030A0"/>
                </a:solidFill>
                <a:latin typeface="Comic Sans MS" panose="030F0902030302020204" pitchFamily="66" charset="0"/>
                <a:sym typeface="Arial"/>
              </a:rPr>
              <a:t>curious</a:t>
            </a:r>
            <a:r>
              <a:rPr lang="sv-SE" dirty="0">
                <a:solidFill>
                  <a:srgbClr val="7030A0"/>
                </a:solidFill>
                <a:latin typeface="Comic Sans MS" panose="030F0902030302020204" pitchFamily="66" charset="0"/>
                <a:sym typeface="Arial"/>
              </a:rPr>
              <a:t> and </a:t>
            </a:r>
            <a:r>
              <a:rPr lang="sv-SE" dirty="0" err="1">
                <a:solidFill>
                  <a:srgbClr val="7030A0"/>
                </a:solidFill>
                <a:latin typeface="Comic Sans MS" panose="030F0902030302020204" pitchFamily="66" charset="0"/>
                <a:sym typeface="Arial"/>
              </a:rPr>
              <a:t>educated</a:t>
            </a:r>
            <a:r>
              <a:rPr lang="sv-SE" dirty="0">
                <a:solidFill>
                  <a:srgbClr val="7030A0"/>
                </a:solidFill>
                <a:latin typeface="Comic Sans MS" panose="030F0902030302020204" pitchFamily="66" charset="0"/>
                <a:sym typeface="Arial"/>
              </a:rPr>
              <a:t> international </a:t>
            </a:r>
            <a:r>
              <a:rPr lang="sv-SE" dirty="0" err="1">
                <a:solidFill>
                  <a:srgbClr val="7030A0"/>
                </a:solidFill>
                <a:latin typeface="Comic Sans MS" panose="030F0902030302020204" pitchFamily="66" charset="0"/>
                <a:sym typeface="Arial"/>
              </a:rPr>
              <a:t>connected</a:t>
            </a:r>
            <a:r>
              <a:rPr lang="sv-SE" dirty="0">
                <a:solidFill>
                  <a:srgbClr val="7030A0"/>
                </a:solidFill>
                <a:latin typeface="Comic Sans MS" panose="030F0902030302020204" pitchFamily="66" charset="0"/>
                <a:sym typeface="Arial"/>
              </a:rPr>
              <a:t> Global </a:t>
            </a:r>
            <a:r>
              <a:rPr lang="sv-SE" dirty="0" err="1">
                <a:solidFill>
                  <a:srgbClr val="7030A0"/>
                </a:solidFill>
                <a:latin typeface="Comic Sans MS" panose="030F0902030302020204" pitchFamily="66" charset="0"/>
                <a:sym typeface="Arial"/>
              </a:rPr>
              <a:t>Physical</a:t>
            </a:r>
            <a:r>
              <a:rPr lang="sv-SE" dirty="0">
                <a:solidFill>
                  <a:srgbClr val="7030A0"/>
                </a:solidFill>
                <a:latin typeface="Comic Sans MS" panose="030F0902030302020204" pitchFamily="66" charset="0"/>
                <a:sym typeface="Arial"/>
              </a:rPr>
              <a:t> </a:t>
            </a:r>
            <a:r>
              <a:rPr lang="sv-SE" dirty="0" err="1">
                <a:solidFill>
                  <a:srgbClr val="7030A0"/>
                </a:solidFill>
                <a:latin typeface="Comic Sans MS" panose="030F0902030302020204" pitchFamily="66" charset="0"/>
                <a:sym typeface="Arial"/>
              </a:rPr>
              <a:t>Society</a:t>
            </a:r>
            <a:r>
              <a:rPr lang="sv-SE" dirty="0">
                <a:solidFill>
                  <a:srgbClr val="7030A0"/>
                </a:solidFill>
                <a:latin typeface="Comic Sans MS" panose="030F0902030302020204" pitchFamily="66" charset="0"/>
                <a:sym typeface="Arial"/>
              </a:rPr>
              <a:t>!</a:t>
            </a:r>
            <a:endParaRPr lang="en-GB" dirty="0">
              <a:solidFill>
                <a:srgbClr val="7030A0"/>
              </a:solidFill>
              <a:latin typeface="Comic Sans MS" panose="030F0902030302020204" pitchFamily="66"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AE5A434-646A-2746-9BDC-885B2382B33E}" type="slidenum">
              <a:rPr lang="sv-SE" smtClean="0"/>
              <a:t>24</a:t>
            </a:fld>
            <a:endParaRPr lang="sv-SE"/>
          </a:p>
        </p:txBody>
      </p:sp>
    </p:spTree>
    <p:extLst>
      <p:ext uri="{BB962C8B-B14F-4D97-AF65-F5344CB8AC3E}">
        <p14:creationId xmlns:p14="http://schemas.microsoft.com/office/powerpoint/2010/main" val="22887323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Nanotechnology, Biotechnology, Information technology, and Cognitive science</a:t>
            </a:r>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170640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r>
              <a:rPr lang="en-GB" sz="1200" dirty="0"/>
              <a:t>ASP is empowering the next generation of African physicists through world-class training, international collaboration, and a growing role in global science</a:t>
            </a:r>
          </a:p>
          <a:p>
            <a:endParaRPr lang="en-GB" sz="1200" dirty="0"/>
          </a:p>
          <a:p>
            <a:r>
              <a:rPr lang="en-GB" sz="1200" dirty="0"/>
              <a:t>Initiative such as ASP and other efforts are building a strong foundation for Africa’s long-term role in global neutrino science!</a:t>
            </a:r>
          </a:p>
          <a:p>
            <a:pPr marL="0" lvl="0" indent="0" algn="l" rtl="0">
              <a:spcBef>
                <a:spcPts val="0"/>
              </a:spcBef>
              <a:spcAft>
                <a:spcPts val="0"/>
              </a:spcAft>
              <a:buNone/>
            </a:pPr>
            <a:endParaRPr dirty="0"/>
          </a:p>
        </p:txBody>
      </p:sp>
      <p:sp>
        <p:nvSpPr>
          <p:cNvPr id="621" name="Google Shape;621;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1" dirty="0">
                <a:latin typeface="Comic Sans MS" panose="030F0902030302020204" pitchFamily="66" charset="0"/>
                <a:hlinkClick r:id="rId3"/>
              </a:rPr>
              <a:t>Global University: Expanding the Reach of Science Education through Satellite Campuses Across the World</a:t>
            </a:r>
            <a:endParaRPr lang="en-SE" dirty="0"/>
          </a:p>
          <a:p>
            <a:endParaRPr lang="en-SE" dirty="0"/>
          </a:p>
        </p:txBody>
      </p:sp>
      <p:sp>
        <p:nvSpPr>
          <p:cNvPr id="4" name="Slide Number Placeholder 3"/>
          <p:cNvSpPr>
            <a:spLocks noGrp="1"/>
          </p:cNvSpPr>
          <p:nvPr>
            <p:ph type="sldNum" sz="quarter" idx="5"/>
          </p:nvPr>
        </p:nvSpPr>
        <p:spPr/>
        <p:txBody>
          <a:bodyPr/>
          <a:lstStyle/>
          <a:p>
            <a:fld id="{3AE5A434-646A-2746-9BDC-885B2382B33E}" type="slidenum">
              <a:rPr lang="sv-SE" smtClean="0"/>
              <a:t>29</a:t>
            </a:fld>
            <a:endParaRPr lang="sv-SE"/>
          </a:p>
        </p:txBody>
      </p:sp>
    </p:spTree>
    <p:extLst>
      <p:ext uri="{BB962C8B-B14F-4D97-AF65-F5344CB8AC3E}">
        <p14:creationId xmlns:p14="http://schemas.microsoft.com/office/powerpoint/2010/main" val="2719233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6234A-7285-FF22-A6A6-C7338C9306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9020AE-1CBA-F706-1093-18AA382635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EF683D-BF01-0057-5050-35DE6C3C1BF9}"/>
              </a:ext>
            </a:extLst>
          </p:cNvPr>
          <p:cNvSpPr>
            <a:spLocks noGrp="1"/>
          </p:cNvSpPr>
          <p:nvPr>
            <p:ph type="body" idx="1"/>
          </p:nvPr>
        </p:nvSpPr>
        <p:spPr/>
        <p:txBody>
          <a:bodyPr/>
          <a:lstStyle/>
          <a:p>
            <a:r>
              <a:rPr lang="en-GB" b="1" u="sng" dirty="0">
                <a:effectLst/>
                <a:latin typeface="Arial" panose="020B0604020202020204" pitchFamily="34" charset="0"/>
              </a:rPr>
              <a:t>Scope</a:t>
            </a:r>
            <a:r>
              <a:rPr lang="en-GB" b="1" dirty="0">
                <a:effectLst/>
                <a:latin typeface="Arial" panose="020B0604020202020204" pitchFamily="34" charset="0"/>
              </a:rPr>
              <a:t>: The working group consists of international experts committed to promoting these objectives on a global scale, utilizing local expertise and networks. </a:t>
            </a:r>
            <a:r>
              <a:rPr lang="en-GB" dirty="0">
                <a:effectLst/>
                <a:latin typeface="Arial" panose="020B0604020202020204" pitchFamily="34" charset="0"/>
              </a:rPr>
              <a:t>The group’s activities include:</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Developing resources and communication channels for sharing accelerator science and</a:t>
            </a:r>
            <a:r>
              <a:rPr lang="en-GB" dirty="0">
                <a:effectLst/>
                <a:latin typeface="Arial" panose="020B0604020202020204" pitchFamily="34" charset="0"/>
              </a:rPr>
              <a:t> </a:t>
            </a:r>
            <a:r>
              <a:rPr lang="en-GB" dirty="0">
                <a:solidFill>
                  <a:srgbClr val="000000"/>
                </a:solidFill>
                <a:effectLst/>
                <a:latin typeface="Arial" panose="020B0604020202020204" pitchFamily="34" charset="0"/>
              </a:rPr>
              <a:t>applications</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Creating engaging content to inform and inspire both scientific and public audiences</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Mapping and reviewing accelerator applications and requirements in addressing the</a:t>
            </a:r>
            <a:r>
              <a:rPr lang="en-GB" dirty="0">
                <a:effectLst/>
                <a:latin typeface="Arial" panose="020B0604020202020204" pitchFamily="34" charset="0"/>
              </a:rPr>
              <a:t> </a:t>
            </a:r>
            <a:r>
              <a:rPr lang="en-GB" dirty="0">
                <a:solidFill>
                  <a:srgbClr val="000000"/>
                </a:solidFill>
                <a:effectLst/>
                <a:latin typeface="Arial" panose="020B0604020202020204" pitchFamily="34" charset="0"/>
              </a:rPr>
              <a:t>SDG, such as</a:t>
            </a:r>
            <a:r>
              <a:rPr lang="en-GB" dirty="0">
                <a:effectLst/>
                <a:latin typeface="Arial" panose="020B0604020202020204" pitchFamily="34" charset="0"/>
              </a:rPr>
              <a:t> </a:t>
            </a:r>
            <a:r>
              <a:rPr lang="en-GB" dirty="0">
                <a:solidFill>
                  <a:srgbClr val="000000"/>
                </a:solidFill>
                <a:effectLst/>
                <a:latin typeface="Arial" panose="020B0604020202020204" pitchFamily="34" charset="0"/>
              </a:rPr>
              <a:t>life science &amp; healthcare, scientific research &amp; technology</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Enabling and promoting sustainable accelerator facility over its full life cycle</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Supporting workshops, conferences, and professional gatherings on accelerator technologies and</a:t>
            </a:r>
            <a:r>
              <a:rPr lang="en-GB" dirty="0">
                <a:effectLst/>
                <a:latin typeface="Arial" panose="020B0604020202020204" pitchFamily="34" charset="0"/>
              </a:rPr>
              <a:t> </a:t>
            </a:r>
            <a:endParaRPr lang="en-GB" dirty="0"/>
          </a:p>
          <a:p>
            <a:endParaRPr lang="en-US" dirty="0"/>
          </a:p>
          <a:p>
            <a:endParaRPr lang="en-US" dirty="0"/>
          </a:p>
        </p:txBody>
      </p:sp>
      <p:sp>
        <p:nvSpPr>
          <p:cNvPr id="4" name="Slide Number Placeholder 3">
            <a:extLst>
              <a:ext uri="{FF2B5EF4-FFF2-40B4-BE49-F238E27FC236}">
                <a16:creationId xmlns:a16="http://schemas.microsoft.com/office/drawing/2014/main" id="{22E38AF2-1C4A-CFB3-FE7F-77847E8CB7A1}"/>
              </a:ext>
            </a:extLst>
          </p:cNvPr>
          <p:cNvSpPr>
            <a:spLocks noGrp="1"/>
          </p:cNvSpPr>
          <p:nvPr>
            <p:ph type="sldNum" sz="quarter" idx="5"/>
          </p:nvPr>
        </p:nvSpPr>
        <p:spPr/>
        <p:txBody>
          <a:bodyPr/>
          <a:lstStyle/>
          <a:p>
            <a:fld id="{3AE5A434-646A-2746-9BDC-885B2382B33E}" type="slidenum">
              <a:rPr lang="sv-SE" smtClean="0"/>
              <a:t>30</a:t>
            </a:fld>
            <a:endParaRPr lang="sv-SE"/>
          </a:p>
        </p:txBody>
      </p:sp>
    </p:spTree>
    <p:extLst>
      <p:ext uri="{BB962C8B-B14F-4D97-AF65-F5344CB8AC3E}">
        <p14:creationId xmlns:p14="http://schemas.microsoft.com/office/powerpoint/2010/main" val="1423695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u="sng" dirty="0">
                <a:effectLst/>
                <a:latin typeface="Arial" panose="020B0604020202020204" pitchFamily="34" charset="0"/>
              </a:rPr>
              <a:t>Scope</a:t>
            </a:r>
            <a:r>
              <a:rPr lang="en-GB" b="1" dirty="0">
                <a:effectLst/>
                <a:latin typeface="Arial" panose="020B0604020202020204" pitchFamily="34" charset="0"/>
              </a:rPr>
              <a:t>: The working group consists of international experts committed to promoting these objectives on a global scale, utilizing local expertise and networks. </a:t>
            </a:r>
            <a:r>
              <a:rPr lang="en-GB" dirty="0">
                <a:effectLst/>
                <a:latin typeface="Arial" panose="020B0604020202020204" pitchFamily="34" charset="0"/>
              </a:rPr>
              <a:t>The group’s activities include:</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Developing resources and communication channels for sharing accelerator science and</a:t>
            </a:r>
            <a:r>
              <a:rPr lang="en-GB" dirty="0">
                <a:effectLst/>
                <a:latin typeface="Arial" panose="020B0604020202020204" pitchFamily="34" charset="0"/>
              </a:rPr>
              <a:t> </a:t>
            </a:r>
            <a:r>
              <a:rPr lang="en-GB" dirty="0">
                <a:solidFill>
                  <a:srgbClr val="000000"/>
                </a:solidFill>
                <a:effectLst/>
                <a:latin typeface="Arial" panose="020B0604020202020204" pitchFamily="34" charset="0"/>
              </a:rPr>
              <a:t>applications</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Creating engaging content to inform and inspire both scientific and public audiences</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Mapping and reviewing accelerator applications and requirements in addressing the</a:t>
            </a:r>
            <a:r>
              <a:rPr lang="en-GB" dirty="0">
                <a:effectLst/>
                <a:latin typeface="Arial" panose="020B0604020202020204" pitchFamily="34" charset="0"/>
              </a:rPr>
              <a:t> </a:t>
            </a:r>
            <a:r>
              <a:rPr lang="en-GB" dirty="0">
                <a:solidFill>
                  <a:srgbClr val="000000"/>
                </a:solidFill>
                <a:effectLst/>
                <a:latin typeface="Arial" panose="020B0604020202020204" pitchFamily="34" charset="0"/>
              </a:rPr>
              <a:t>SDG, such as</a:t>
            </a:r>
            <a:r>
              <a:rPr lang="en-GB" dirty="0">
                <a:effectLst/>
                <a:latin typeface="Arial" panose="020B0604020202020204" pitchFamily="34" charset="0"/>
              </a:rPr>
              <a:t> </a:t>
            </a:r>
            <a:r>
              <a:rPr lang="en-GB" dirty="0">
                <a:solidFill>
                  <a:srgbClr val="000000"/>
                </a:solidFill>
                <a:effectLst/>
                <a:latin typeface="Arial" panose="020B0604020202020204" pitchFamily="34" charset="0"/>
              </a:rPr>
              <a:t>life science &amp; healthcare, scientific research &amp; technology</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Enabling and promoting sustainable accelerator facility over its full life cycle</a:t>
            </a:r>
            <a:endParaRPr lang="en-GB" dirty="0">
              <a:effectLst/>
            </a:endParaRPr>
          </a:p>
          <a:p>
            <a:pPr>
              <a:buFont typeface="Arial" panose="020B0604020202020204" pitchFamily="34" charset="0"/>
              <a:buChar char="•"/>
            </a:pPr>
            <a:r>
              <a:rPr lang="en-GB" dirty="0">
                <a:solidFill>
                  <a:srgbClr val="000000"/>
                </a:solidFill>
                <a:effectLst/>
                <a:latin typeface="Arial" panose="020B0604020202020204" pitchFamily="34" charset="0"/>
              </a:rPr>
              <a:t>Supporting workshops, conferences, and professional gatherings on accelerator technologies and</a:t>
            </a:r>
            <a:r>
              <a:rPr lang="en-GB" dirty="0">
                <a:effectLst/>
                <a:latin typeface="Arial" panose="020B0604020202020204" pitchFamily="34" charset="0"/>
              </a:rPr>
              <a:t> </a:t>
            </a:r>
            <a:endParaRPr lang="en-GB" dirty="0"/>
          </a:p>
          <a:p>
            <a:endParaRPr lang="en-US" dirty="0"/>
          </a:p>
          <a:p>
            <a:endParaRPr lang="en-US" dirty="0"/>
          </a:p>
        </p:txBody>
      </p:sp>
      <p:sp>
        <p:nvSpPr>
          <p:cNvPr id="4" name="Slide Number Placeholder 3"/>
          <p:cNvSpPr>
            <a:spLocks noGrp="1"/>
          </p:cNvSpPr>
          <p:nvPr>
            <p:ph type="sldNum" sz="quarter" idx="5"/>
          </p:nvPr>
        </p:nvSpPr>
        <p:spPr/>
        <p:txBody>
          <a:bodyPr/>
          <a:lstStyle/>
          <a:p>
            <a:fld id="{3AE5A434-646A-2746-9BDC-885B2382B33E}" type="slidenum">
              <a:rPr lang="sv-SE" smtClean="0"/>
              <a:t>31</a:t>
            </a:fld>
            <a:endParaRPr lang="sv-SE"/>
          </a:p>
        </p:txBody>
      </p:sp>
    </p:spTree>
    <p:extLst>
      <p:ext uri="{BB962C8B-B14F-4D97-AF65-F5344CB8AC3E}">
        <p14:creationId xmlns:p14="http://schemas.microsoft.com/office/powerpoint/2010/main" val="2896458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What are the magic ingredients </a:t>
            </a:r>
            <a:r>
              <a:rPr lang="en-US" b="1" dirty="0"/>
              <a:t>beyond</a:t>
            </a:r>
            <a:r>
              <a:rPr lang="en-US" dirty="0"/>
              <a:t> </a:t>
            </a:r>
            <a:r>
              <a:rPr lang="en-US" b="1" dirty="0"/>
              <a:t>ideals</a:t>
            </a:r>
            <a:r>
              <a:rPr lang="en-US" dirty="0"/>
              <a:t> definition??</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The right People + Financial supports, and dedication in order to build-up an organization that “worth fighting for..”</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b="1" dirty="0"/>
              <a:t>From the concept in 2001, to the realization of the first school in 2010</a:t>
            </a:r>
            <a:r>
              <a:rPr lang="en-US" dirty="0"/>
              <a:t>, the road has been long, and filled with challenges (for scientists that we are…). This became possible with the financial and logistics support of CNRS, ICTP, CERN </a:t>
            </a:r>
            <a:r>
              <a:rPr lang="en-US" b="1" dirty="0"/>
              <a:t>and Fermilab (or US HEP laboratories?).</a:t>
            </a:r>
            <a:endParaRPr dirty="0"/>
          </a:p>
          <a:p>
            <a:pPr marL="0" marR="0" lvl="0" indent="0" algn="l" rtl="0">
              <a:lnSpc>
                <a:spcPct val="100000"/>
              </a:lnSpc>
              <a:spcBef>
                <a:spcPts val="0"/>
              </a:spcBef>
              <a:spcAft>
                <a:spcPts val="0"/>
              </a:spcAft>
              <a:buClr>
                <a:schemeClr val="dk1"/>
              </a:buClr>
              <a:buSzPts val="1200"/>
              <a:buFont typeface="Calibri"/>
              <a:buNone/>
            </a:pPr>
            <a:endParaRPr sz="1200" b="1" strike="sngStrike" dirty="0">
              <a:latin typeface="Arial"/>
              <a:ea typeface="Arial"/>
              <a:cs typeface="Arial"/>
              <a:sym typeface="Arial"/>
            </a:endParaRPr>
          </a:p>
          <a:p>
            <a:pPr marL="0" lvl="0" indent="0" algn="l" rtl="0">
              <a:spcBef>
                <a:spcPts val="0"/>
              </a:spcBef>
              <a:spcAft>
                <a:spcPts val="0"/>
              </a:spcAft>
              <a:buNone/>
            </a:pPr>
            <a:endParaRPr dirty="0"/>
          </a:p>
        </p:txBody>
      </p:sp>
      <p:sp>
        <p:nvSpPr>
          <p:cNvPr id="116" name="Google Shape;11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0" dirty="0"/>
              <a:t>Unfortunately, in our conjuncture</a:t>
            </a:r>
            <a:r>
              <a:rPr lang="en-US" b="1" dirty="0"/>
              <a:t>, Nothing can be done without financial support..</a:t>
            </a:r>
            <a:endParaRPr lang="en-US" dirty="0"/>
          </a:p>
          <a:p>
            <a:pPr marL="0" lvl="0" indent="0" algn="l" rtl="0">
              <a:spcBef>
                <a:spcPts val="0"/>
              </a:spcBef>
              <a:spcAft>
                <a:spcPts val="0"/>
              </a:spcAft>
              <a:buNone/>
            </a:pPr>
            <a:endParaRPr lang="en-US" b="1" dirty="0"/>
          </a:p>
          <a:p>
            <a:pPr marL="0" lvl="0" indent="0" algn="l" rtl="0">
              <a:spcBef>
                <a:spcPts val="0"/>
              </a:spcBef>
              <a:spcAft>
                <a:spcPts val="0"/>
              </a:spcAft>
              <a:buNone/>
            </a:pPr>
            <a:r>
              <a:rPr lang="en-US" dirty="0"/>
              <a:t>The approximate budget is 160 </a:t>
            </a:r>
            <a:r>
              <a:rPr lang="en-US" dirty="0" err="1"/>
              <a:t>kE</a:t>
            </a:r>
            <a:r>
              <a:rPr lang="en-US" dirty="0"/>
              <a:t> per edition, shared between 15-20 different institutes, embassies and foundation across the world.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Beyond its financial support, ICTP support the logistics necessary for events preparation </a:t>
            </a:r>
            <a:r>
              <a:rPr lang="en-US" b="1" dirty="0"/>
              <a:t>(CERN too).</a:t>
            </a:r>
            <a:endParaRPr lang="en-US" dirty="0"/>
          </a:p>
          <a:p>
            <a:pPr marL="0" lvl="0" indent="0" algn="l" rtl="0">
              <a:spcBef>
                <a:spcPts val="0"/>
              </a:spcBef>
              <a:spcAft>
                <a:spcPts val="0"/>
              </a:spcAft>
              <a:buNone/>
            </a:pPr>
            <a:r>
              <a:rPr lang="en-US" dirty="0"/>
              <a:t>Host country shall guarantee significant In-Kind support e.g. accommodation, catering.</a:t>
            </a:r>
          </a:p>
          <a:p>
            <a:pPr marL="0" lvl="0" indent="0" algn="l" rtl="0">
              <a:spcBef>
                <a:spcPts val="0"/>
              </a:spcBef>
              <a:spcAft>
                <a:spcPts val="0"/>
              </a:spcAft>
              <a:buNone/>
            </a:pPr>
            <a:r>
              <a:rPr lang="en-US" dirty="0"/>
              <a:t>Lecturers are paying for their fee.</a:t>
            </a:r>
          </a:p>
          <a:p>
            <a:pPr marL="0" lvl="0" indent="0" algn="l" rtl="0">
              <a:spcBef>
                <a:spcPts val="0"/>
              </a:spcBef>
              <a:spcAft>
                <a:spcPts val="0"/>
              </a:spcAft>
              <a:buNone/>
            </a:pPr>
            <a:r>
              <a:rPr lang="en-US" dirty="0"/>
              <a:t>The example of the ASP2018 sponsors are shown. Sponsors will vary largely between editions.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supporting institutes since the first edition are ICTP and CERN, BNL, Fermilab, J-Lab, IUPAP,  PSI then joined INFN, DESY, EPS, the Shui-Chin Lee foundation for basic science , Theorem Holdings Corporation, Metatron Global SA; </a:t>
            </a:r>
          </a:p>
          <a:p>
            <a:pPr marL="0" lvl="0" indent="0" algn="l" rtl="0">
              <a:spcBef>
                <a:spcPts val="0"/>
              </a:spcBef>
              <a:spcAft>
                <a:spcPts val="0"/>
              </a:spcAft>
              <a:buNone/>
            </a:pPr>
            <a:r>
              <a:rPr lang="en-US" dirty="0"/>
              <a:t> African contribution represents about 50 % of the income, with a continuous support from SA NRF and DST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IOC is coordinating the whole process by writing proposal for fund raising, deciding on the whole program.</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lnSpc>
                <a:spcPct val="100000"/>
              </a:lnSpc>
              <a:spcBef>
                <a:spcPts val="0"/>
              </a:spcBef>
              <a:spcAft>
                <a:spcPts val="0"/>
              </a:spcAft>
              <a:buSzPts val="1400"/>
              <a:buNone/>
            </a:pPr>
            <a:endParaRPr dirty="0"/>
          </a:p>
        </p:txBody>
      </p:sp>
      <p:sp>
        <p:nvSpPr>
          <p:cNvPr id="171" name="Google Shape;17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US" sz="1200" b="1" dirty="0">
                <a:solidFill>
                  <a:schemeClr val="dk1"/>
                </a:solidFill>
                <a:latin typeface="Arial"/>
                <a:ea typeface="Arial"/>
                <a:cs typeface="Arial"/>
                <a:sym typeface="Arial"/>
              </a:rPr>
              <a:t>Example of ASP timetable: </a:t>
            </a:r>
            <a:endParaRPr lang="en-US" dirty="0"/>
          </a:p>
          <a:p>
            <a:pPr marL="0" marR="0" lvl="0" indent="0" algn="l" rtl="0">
              <a:spcBef>
                <a:spcPts val="0"/>
              </a:spcBef>
              <a:spcAft>
                <a:spcPts val="0"/>
              </a:spcAft>
              <a:buNone/>
            </a:pPr>
            <a:r>
              <a:rPr lang="en-US" sz="1200" b="1" dirty="0">
                <a:solidFill>
                  <a:schemeClr val="dk1"/>
                </a:solidFill>
                <a:latin typeface="Arial"/>
                <a:ea typeface="Arial"/>
                <a:cs typeface="Arial"/>
                <a:sym typeface="Arial"/>
              </a:rPr>
              <a:t>ASP2018: </a:t>
            </a:r>
            <a:r>
              <a:rPr lang="en-US" sz="1200" b="1" u="sng"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https://indico.cern.ch/event/656460/timetable/</a:t>
            </a:r>
            <a:r>
              <a:rPr lang="en-US" sz="1200" b="1"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?view=standard</a:t>
            </a:r>
            <a:r>
              <a:rPr lang="en-US" sz="1200" b="1" dirty="0">
                <a:solidFill>
                  <a:schemeClr val="dk1"/>
                </a:solidFill>
                <a:latin typeface="Arial"/>
                <a:ea typeface="Arial"/>
                <a:cs typeface="Arial"/>
                <a:sym typeface="Arial"/>
              </a:rPr>
              <a:t> </a:t>
            </a:r>
            <a:endParaRPr lang="en-US" dirty="0"/>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9078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a:p>
            <a:pPr marL="285750" indent="-285750">
              <a:spcBef>
                <a:spcPts val="1200"/>
              </a:spcBef>
              <a:buFont typeface="Arial" panose="020B0604020202020204" pitchFamily="34" charset="0"/>
              <a:buChar char="•"/>
            </a:pPr>
            <a:r>
              <a:rPr lang="en-GB" b="1" dirty="0"/>
              <a:t>Neutrino physics education</a:t>
            </a:r>
            <a:r>
              <a:rPr lang="en-GB" dirty="0"/>
              <a:t> is gaining momentum in Africa, aligning with global efforts to broaden participation in major neutrino and </a:t>
            </a:r>
            <a:r>
              <a:rPr lang="en-GB" dirty="0" err="1"/>
              <a:t>astroparticle</a:t>
            </a:r>
            <a:r>
              <a:rPr lang="en-GB" dirty="0"/>
              <a:t> experiments.</a:t>
            </a:r>
          </a:p>
          <a:p>
            <a:pPr marL="285750" indent="-285750">
              <a:spcBef>
                <a:spcPts val="1200"/>
              </a:spcBef>
              <a:buFont typeface="Arial" panose="020B0604020202020204" pitchFamily="34" charset="0"/>
              <a:buChar char="•"/>
            </a:pPr>
            <a:r>
              <a:rPr lang="en-GB" b="1" dirty="0"/>
              <a:t>ASP editions</a:t>
            </a:r>
            <a:r>
              <a:rPr lang="en-GB" dirty="0"/>
              <a:t> have featured specialized lectures on neutrino topics such as oscillations, detectors, and their role in fundamental physics.</a:t>
            </a:r>
          </a:p>
          <a:p>
            <a:pPr marL="285750" indent="-285750">
              <a:spcBef>
                <a:spcPts val="1200"/>
              </a:spcBef>
              <a:buFont typeface="Arial" panose="020B0604020202020204" pitchFamily="34" charset="0"/>
              <a:buChar char="•"/>
            </a:pPr>
            <a:r>
              <a:rPr lang="en-GB" dirty="0"/>
              <a:t>The </a:t>
            </a:r>
            <a:r>
              <a:rPr lang="en-GB" b="1" dirty="0"/>
              <a:t>“Neutrino for Africa” initiative</a:t>
            </a:r>
            <a:r>
              <a:rPr lang="en-GB" dirty="0"/>
              <a:t> aims to boost training, research collaboration, and infrastructure in neutrino science across the continent.</a:t>
            </a:r>
          </a:p>
          <a:p>
            <a:pPr marL="285750" indent="-285750">
              <a:spcBef>
                <a:spcPts val="1200"/>
              </a:spcBef>
              <a:buFont typeface="Arial" panose="020B0604020202020204" pitchFamily="34" charset="0"/>
              <a:buChar char="•"/>
            </a:pPr>
            <a:r>
              <a:rPr lang="en-GB" dirty="0"/>
              <a:t>African students and institutions are increasingly being connected to international projects like </a:t>
            </a:r>
            <a:r>
              <a:rPr lang="en-GB" b="1" dirty="0"/>
              <a:t>DUNE</a:t>
            </a:r>
            <a:r>
              <a:rPr lang="en-GB" dirty="0"/>
              <a:t>, </a:t>
            </a:r>
            <a:r>
              <a:rPr lang="en-GB" b="1" dirty="0"/>
              <a:t>Hyper-Kamiokande</a:t>
            </a:r>
            <a:r>
              <a:rPr lang="en-GB" dirty="0"/>
              <a:t>, and </a:t>
            </a:r>
            <a:r>
              <a:rPr lang="en-GB" b="1" dirty="0"/>
              <a:t>KM3NeT</a:t>
            </a:r>
            <a:r>
              <a:rPr lang="en-GB" dirty="0"/>
              <a:t>, fostering long-term engagement and visibility.</a:t>
            </a:r>
          </a:p>
          <a:p>
            <a:pPr marL="285750" indent="-285750">
              <a:spcBef>
                <a:spcPts val="1200"/>
              </a:spcBef>
              <a:buFont typeface="Arial" panose="020B0604020202020204" pitchFamily="34" charset="0"/>
              <a:buChar char="•"/>
            </a:pPr>
            <a:endParaRPr lang="en-GB" dirty="0"/>
          </a:p>
          <a:p>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09758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err="1"/>
              <a:t>Activites</a:t>
            </a:r>
            <a:r>
              <a:rPr lang="en-US" dirty="0"/>
              <a:t> list </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Since 2010, the core of the program, includes the academic lectures and exercises for the students and the Forum and outreach activities to involve the regional policy makers.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To improve the events, we have </a:t>
            </a:r>
            <a:r>
              <a:rPr lang="en-US" b="1" dirty="0"/>
              <a:t>added more discussion sessions with the students (in French and English)</a:t>
            </a:r>
            <a:r>
              <a:rPr lang="en-US" dirty="0"/>
              <a:t> so that they can digest the lecture content.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Since 2016, we have expanded our program by preparing in parallel to the students courses, a </a:t>
            </a:r>
            <a:r>
              <a:rPr lang="en-US" b="1" dirty="0"/>
              <a:t>workshop for high-school teachers</a:t>
            </a:r>
            <a:r>
              <a:rPr lang="en-US" dirty="0"/>
              <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In order to further foster the interest of physics in the African world, we have added </a:t>
            </a:r>
            <a:r>
              <a:rPr lang="en-US" b="1" dirty="0"/>
              <a:t>visits and teaching  to local high-schools.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The introduction of a Conference to include more scientists, and encourage networking among alumni students and professionals.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Finally, the expansion includes, as well, a well-defined process for coaching </a:t>
            </a:r>
            <a:r>
              <a:rPr lang="en-US" dirty="0" err="1"/>
              <a:t>Alumnin</a:t>
            </a:r>
            <a:r>
              <a:rPr lang="en-US" dirty="0"/>
              <a:t> students. </a:t>
            </a:r>
            <a:endParaRPr dirty="0"/>
          </a:p>
        </p:txBody>
      </p:sp>
      <p:sp>
        <p:nvSpPr>
          <p:cNvPr id="185" name="Google Shape;18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7" name="Google Shape;23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gradFill>
          <a:gsLst>
            <a:gs pos="0">
              <a:srgbClr val="F6F9FC">
                <a:alpha val="50980"/>
              </a:srgbClr>
            </a:gs>
            <a:gs pos="81000">
              <a:srgbClr val="B3D1EC"/>
            </a:gs>
            <a:gs pos="90000">
              <a:srgbClr val="B3D1EC"/>
            </a:gs>
            <a:gs pos="100000">
              <a:srgbClr val="CCE0F2"/>
            </a:gs>
          </a:gsLst>
          <a:lin ang="5400000" scaled="0"/>
        </a:gradFill>
        <a:effectLst/>
      </p:bgPr>
    </p:bg>
    <p:spTree>
      <p:nvGrpSpPr>
        <p:cNvPr id="1" name="Shape 12"/>
        <p:cNvGrpSpPr/>
        <p:nvPr/>
      </p:nvGrpSpPr>
      <p:grpSpPr>
        <a:xfrm>
          <a:off x="0" y="0"/>
          <a:ext cx="0" cy="0"/>
          <a:chOff x="0" y="0"/>
          <a:chExt cx="0" cy="0"/>
        </a:xfrm>
      </p:grpSpPr>
      <p:sp>
        <p:nvSpPr>
          <p:cNvPr id="13" name="Google Shape;13;p48"/>
          <p:cNvSpPr txBox="1">
            <a:spLocks noGrp="1"/>
          </p:cNvSpPr>
          <p:nvPr>
            <p:ph type="title"/>
          </p:nvPr>
        </p:nvSpPr>
        <p:spPr>
          <a:xfrm>
            <a:off x="838200" y="365125"/>
            <a:ext cx="10515600" cy="1325563"/>
          </a:xfrm>
          <a:prstGeom prst="rect">
            <a:avLst/>
          </a:prstGeom>
          <a:noFill/>
          <a:ln>
            <a:noFill/>
          </a:ln>
          <a:effectLst>
            <a:outerShdw blurRad="469900" dist="38100" dir="2700000" algn="tl" rotWithShape="0">
              <a:srgbClr val="000000">
                <a:alpha val="25882"/>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4" name="Google Shape;14;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 name="Google Shape;15;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 name="Google Shape;16;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dk1"/>
                </a:solidFill>
                <a:latin typeface="Arial"/>
                <a:ea typeface="Arial"/>
                <a:cs typeface="Arial"/>
                <a:sym typeface="Arial"/>
              </a:defRPr>
            </a:lvl1pPr>
            <a:lvl2pPr marL="0" marR="0" lvl="1" indent="0" algn="l" rtl="0">
              <a:spcBef>
                <a:spcPts val="0"/>
              </a:spcBef>
              <a:buNone/>
              <a:defRPr sz="1800" b="0" i="0" u="none" strike="noStrike" cap="none">
                <a:solidFill>
                  <a:schemeClr val="dk1"/>
                </a:solidFill>
                <a:latin typeface="Arial"/>
                <a:ea typeface="Arial"/>
                <a:cs typeface="Arial"/>
                <a:sym typeface="Arial"/>
              </a:defRPr>
            </a:lvl2pPr>
            <a:lvl3pPr marL="0" marR="0" lvl="2" indent="0" algn="l" rtl="0">
              <a:spcBef>
                <a:spcPts val="0"/>
              </a:spcBef>
              <a:buNone/>
              <a:defRPr sz="1800" b="0" i="0" u="none" strike="noStrike" cap="none">
                <a:solidFill>
                  <a:schemeClr val="dk1"/>
                </a:solidFill>
                <a:latin typeface="Arial"/>
                <a:ea typeface="Arial"/>
                <a:cs typeface="Arial"/>
                <a:sym typeface="Arial"/>
              </a:defRPr>
            </a:lvl3pPr>
            <a:lvl4pPr marL="0" marR="0" lvl="3" indent="0" algn="l" rtl="0">
              <a:spcBef>
                <a:spcPts val="0"/>
              </a:spcBef>
              <a:buNone/>
              <a:defRPr sz="1800" b="0" i="0" u="none" strike="noStrike" cap="none">
                <a:solidFill>
                  <a:schemeClr val="dk1"/>
                </a:solidFill>
                <a:latin typeface="Arial"/>
                <a:ea typeface="Arial"/>
                <a:cs typeface="Arial"/>
                <a:sym typeface="Arial"/>
              </a:defRPr>
            </a:lvl4pPr>
            <a:lvl5pPr marL="0" marR="0" lvl="4" indent="0" algn="l" rtl="0">
              <a:spcBef>
                <a:spcPts val="0"/>
              </a:spcBef>
              <a:buNone/>
              <a:defRPr sz="1800" b="0" i="0" u="none" strike="noStrike" cap="none">
                <a:solidFill>
                  <a:schemeClr val="dk1"/>
                </a:solidFill>
                <a:latin typeface="Arial"/>
                <a:ea typeface="Arial"/>
                <a:cs typeface="Arial"/>
                <a:sym typeface="Arial"/>
              </a:defRPr>
            </a:lvl5pPr>
            <a:lvl6pPr marL="0" marR="0" lvl="5" indent="0" algn="l" rtl="0">
              <a:spcBef>
                <a:spcPts val="0"/>
              </a:spcBef>
              <a:buNone/>
              <a:defRPr sz="1800" b="0" i="0" u="none" strike="noStrike" cap="none">
                <a:solidFill>
                  <a:schemeClr val="dk1"/>
                </a:solidFill>
                <a:latin typeface="Arial"/>
                <a:ea typeface="Arial"/>
                <a:cs typeface="Arial"/>
                <a:sym typeface="Arial"/>
              </a:defRPr>
            </a:lvl6pPr>
            <a:lvl7pPr marL="0" marR="0" lvl="6" indent="0" algn="l" rtl="0">
              <a:spcBef>
                <a:spcPts val="0"/>
              </a:spcBef>
              <a:buNone/>
              <a:defRPr sz="1800" b="0" i="0" u="none" strike="noStrike" cap="none">
                <a:solidFill>
                  <a:schemeClr val="dk1"/>
                </a:solidFill>
                <a:latin typeface="Arial"/>
                <a:ea typeface="Arial"/>
                <a:cs typeface="Arial"/>
                <a:sym typeface="Arial"/>
              </a:defRPr>
            </a:lvl7pPr>
            <a:lvl8pPr marL="0" marR="0" lvl="7" indent="0" algn="l" rtl="0">
              <a:spcBef>
                <a:spcPts val="0"/>
              </a:spcBef>
              <a:buNone/>
              <a:defRPr sz="1800" b="0" i="0" u="none" strike="noStrike" cap="none">
                <a:solidFill>
                  <a:schemeClr val="dk1"/>
                </a:solidFill>
                <a:latin typeface="Arial"/>
                <a:ea typeface="Arial"/>
                <a:cs typeface="Arial"/>
                <a:sym typeface="Arial"/>
              </a:defRPr>
            </a:lvl8pPr>
            <a:lvl9pPr marL="0" marR="0" lvl="8" indent="0" algn="l" rtl="0">
              <a:spcBef>
                <a:spcPts val="0"/>
              </a:spcBef>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1"/>
        <p:cNvGrpSpPr/>
        <p:nvPr/>
      </p:nvGrpSpPr>
      <p:grpSpPr>
        <a:xfrm>
          <a:off x="0" y="0"/>
          <a:ext cx="0" cy="0"/>
          <a:chOff x="0" y="0"/>
          <a:chExt cx="0" cy="0"/>
        </a:xfrm>
      </p:grpSpPr>
      <p:sp>
        <p:nvSpPr>
          <p:cNvPr id="72" name="Google Shape;72;p58"/>
          <p:cNvSpPr txBox="1">
            <a:spLocks noGrp="1"/>
          </p:cNvSpPr>
          <p:nvPr>
            <p:ph type="title"/>
          </p:nvPr>
        </p:nvSpPr>
        <p:spPr>
          <a:xfrm rot="5400000">
            <a:off x="7133431" y="1956594"/>
            <a:ext cx="5811838" cy="26289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5" name="Google Shape;75;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6" name="Google Shape;76;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1" y="1562400"/>
            <a:ext cx="208722" cy="529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p:nvPr>
        </p:nvSpPr>
        <p:spPr>
          <a:xfrm>
            <a:off x="1094400" y="1562400"/>
            <a:ext cx="9365782"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sidfot 4">
            <a:extLst>
              <a:ext uri="{FF2B5EF4-FFF2-40B4-BE49-F238E27FC236}">
                <a16:creationId xmlns:a16="http://schemas.microsoft.com/office/drawing/2014/main" id="{6BF46F8C-9FFF-17E7-F78D-CEB76B4F1B2F}"/>
              </a:ext>
            </a:extLst>
          </p:cNvPr>
          <p:cNvSpPr>
            <a:spLocks noGrp="1"/>
          </p:cNvSpPr>
          <p:nvPr>
            <p:ph type="ftr" sz="quarter" idx="3"/>
          </p:nvPr>
        </p:nvSpPr>
        <p:spPr>
          <a:xfrm>
            <a:off x="2345344" y="6622231"/>
            <a:ext cx="5655656" cy="494880"/>
          </a:xfrm>
          <a:prstGeom prst="rect">
            <a:avLst/>
          </a:prstGeom>
        </p:spPr>
        <p:txBody>
          <a:bodyPr/>
          <a:lstStyle>
            <a:lvl1pPr>
              <a:defRPr lang="en-SE" sz="1200" b="1" smtClean="0">
                <a:effectLst/>
              </a:defRPr>
            </a:lvl1pPr>
          </a:lstStyle>
          <a:p>
            <a:r>
              <a:rPr lang="en-GB" sz="800" dirty="0"/>
              <a:t>Shaping Scientific Futures: The Journey of the African School of Physics</a:t>
            </a:r>
          </a:p>
        </p:txBody>
      </p:sp>
      <p:sp>
        <p:nvSpPr>
          <p:cNvPr id="4" name="Platshållare för datum 3">
            <a:extLst>
              <a:ext uri="{FF2B5EF4-FFF2-40B4-BE49-F238E27FC236}">
                <a16:creationId xmlns:a16="http://schemas.microsoft.com/office/drawing/2014/main" id="{3AB9A96A-F788-691F-DCBA-B17A1F7F67C4}"/>
              </a:ext>
            </a:extLst>
          </p:cNvPr>
          <p:cNvSpPr>
            <a:spLocks noGrp="1"/>
          </p:cNvSpPr>
          <p:nvPr>
            <p:ph type="dt" sz="half" idx="2"/>
          </p:nvPr>
        </p:nvSpPr>
        <p:spPr>
          <a:xfrm>
            <a:off x="713508" y="6622231"/>
            <a:ext cx="1314797" cy="382730"/>
          </a:xfrm>
          <a:prstGeom prst="rect">
            <a:avLst/>
          </a:prstGeom>
        </p:spPr>
        <p:txBody>
          <a:bodyPr/>
          <a:lstStyle>
            <a:lvl1pPr>
              <a:defRPr sz="800">
                <a:latin typeface="Arial" panose="020B0604020202020204" pitchFamily="34" charset="0"/>
                <a:cs typeface="Arial" panose="020B0604020202020204" pitchFamily="34" charset="0"/>
              </a:defRPr>
            </a:lvl1pPr>
          </a:lstStyle>
          <a:p>
            <a:r>
              <a:rPr lang="sv-SE" dirty="0"/>
              <a:t>CD – 2025/06/13</a:t>
            </a:r>
          </a:p>
        </p:txBody>
      </p:sp>
    </p:spTree>
    <p:extLst>
      <p:ext uri="{BB962C8B-B14F-4D97-AF65-F5344CB8AC3E}">
        <p14:creationId xmlns:p14="http://schemas.microsoft.com/office/powerpoint/2010/main" val="3743348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9"/>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4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6"/>
        <p:cNvGrpSpPr/>
        <p:nvPr/>
      </p:nvGrpSpPr>
      <p:grpSpPr>
        <a:xfrm>
          <a:off x="0" y="0"/>
          <a:ext cx="0" cy="0"/>
          <a:chOff x="0" y="0"/>
          <a:chExt cx="0" cy="0"/>
        </a:xfrm>
      </p:grpSpPr>
      <p:sp>
        <p:nvSpPr>
          <p:cNvPr id="27" name="Google Shape;27;p51"/>
          <p:cNvSpPr txBox="1">
            <a:spLocks noGrp="1"/>
          </p:cNvSpPr>
          <p:nvPr>
            <p:ph type="ctrTitle"/>
          </p:nvPr>
        </p:nvSpPr>
        <p:spPr>
          <a:xfrm>
            <a:off x="1524000" y="1122363"/>
            <a:ext cx="9144000" cy="23876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ctr">
              <a:lnSpc>
                <a:spcPct val="90000"/>
              </a:lnSpc>
              <a:spcBef>
                <a:spcPts val="0"/>
              </a:spcBef>
              <a:spcAft>
                <a:spcPts val="0"/>
              </a:spcAft>
              <a:buClr>
                <a:schemeClr val="accent1"/>
              </a:buClr>
              <a:buSzPts val="6000"/>
              <a:buFont typeface="Arial Black"/>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5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52"/>
          <p:cNvSpPr txBox="1">
            <a:spLocks noGrp="1"/>
          </p:cNvSpPr>
          <p:nvPr>
            <p:ph type="title"/>
          </p:nvPr>
        </p:nvSpPr>
        <p:spPr>
          <a:xfrm>
            <a:off x="831850" y="1709738"/>
            <a:ext cx="10515600" cy="2852737"/>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l">
              <a:lnSpc>
                <a:spcPct val="90000"/>
              </a:lnSpc>
              <a:spcBef>
                <a:spcPts val="0"/>
              </a:spcBef>
              <a:spcAft>
                <a:spcPts val="0"/>
              </a:spcAft>
              <a:buClr>
                <a:schemeClr val="accent1"/>
              </a:buClr>
              <a:buSzPts val="6000"/>
              <a:buFont typeface="Arial Black"/>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3" name="Google Shape;33;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4" name="Google Shape;34;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
        <p:cNvGrpSpPr/>
        <p:nvPr/>
      </p:nvGrpSpPr>
      <p:grpSpPr>
        <a:xfrm>
          <a:off x="0" y="0"/>
          <a:ext cx="0" cy="0"/>
          <a:chOff x="0" y="0"/>
          <a:chExt cx="0" cy="0"/>
        </a:xfrm>
      </p:grpSpPr>
      <p:sp>
        <p:nvSpPr>
          <p:cNvPr id="36" name="Google Shape;36;p53"/>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5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0" name="Google Shape;40;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1" name="Google Shape;41;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2"/>
        <p:cNvGrpSpPr/>
        <p:nvPr/>
      </p:nvGrpSpPr>
      <p:grpSpPr>
        <a:xfrm>
          <a:off x="0" y="0"/>
          <a:ext cx="0" cy="0"/>
          <a:chOff x="0" y="0"/>
          <a:chExt cx="0" cy="0"/>
        </a:xfrm>
      </p:grpSpPr>
      <p:sp>
        <p:nvSpPr>
          <p:cNvPr id="43" name="Google Shape;43;p54"/>
          <p:cNvSpPr txBox="1">
            <a:spLocks noGrp="1"/>
          </p:cNvSpPr>
          <p:nvPr>
            <p:ph type="title"/>
          </p:nvPr>
        </p:nvSpPr>
        <p:spPr>
          <a:xfrm>
            <a:off x="839788"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5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5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5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5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9" name="Google Shape;49;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0" name="Google Shape;50;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1"/>
        <p:cNvGrpSpPr/>
        <p:nvPr/>
      </p:nvGrpSpPr>
      <p:grpSpPr>
        <a:xfrm>
          <a:off x="0" y="0"/>
          <a:ext cx="0" cy="0"/>
          <a:chOff x="0" y="0"/>
          <a:chExt cx="0" cy="0"/>
        </a:xfrm>
      </p:grpSpPr>
      <p:sp>
        <p:nvSpPr>
          <p:cNvPr id="52" name="Google Shape;52;p55"/>
          <p:cNvSpPr txBox="1">
            <a:spLocks noGrp="1"/>
          </p:cNvSpPr>
          <p:nvPr>
            <p:ph type="title"/>
          </p:nvPr>
        </p:nvSpPr>
        <p:spPr>
          <a:xfrm>
            <a:off x="839788" y="457200"/>
            <a:ext cx="3932237" cy="16002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l">
              <a:lnSpc>
                <a:spcPct val="90000"/>
              </a:lnSpc>
              <a:spcBef>
                <a:spcPts val="0"/>
              </a:spcBef>
              <a:spcAft>
                <a:spcPts val="0"/>
              </a:spcAft>
              <a:buClr>
                <a:schemeClr val="accent1"/>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4" name="Google Shape;54;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5" name="Google Shape;55;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6" name="Google Shape;56;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7" name="Google Shape;57;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8"/>
        <p:cNvGrpSpPr/>
        <p:nvPr/>
      </p:nvGrpSpPr>
      <p:grpSpPr>
        <a:xfrm>
          <a:off x="0" y="0"/>
          <a:ext cx="0" cy="0"/>
          <a:chOff x="0" y="0"/>
          <a:chExt cx="0" cy="0"/>
        </a:xfrm>
      </p:grpSpPr>
      <p:sp>
        <p:nvSpPr>
          <p:cNvPr id="59" name="Google Shape;59;p56"/>
          <p:cNvSpPr txBox="1">
            <a:spLocks noGrp="1"/>
          </p:cNvSpPr>
          <p:nvPr>
            <p:ph type="title"/>
          </p:nvPr>
        </p:nvSpPr>
        <p:spPr>
          <a:xfrm>
            <a:off x="839788" y="457200"/>
            <a:ext cx="3932237" cy="16002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l">
              <a:lnSpc>
                <a:spcPct val="90000"/>
              </a:lnSpc>
              <a:spcBef>
                <a:spcPts val="0"/>
              </a:spcBef>
              <a:spcAft>
                <a:spcPts val="0"/>
              </a:spcAft>
              <a:buClr>
                <a:schemeClr val="accent1"/>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6"/>
          <p:cNvSpPr>
            <a:spLocks noGrp="1"/>
          </p:cNvSpPr>
          <p:nvPr>
            <p:ph type="pic" idx="2"/>
          </p:nvPr>
        </p:nvSpPr>
        <p:spPr>
          <a:xfrm>
            <a:off x="5183188" y="987425"/>
            <a:ext cx="6172200" cy="4873625"/>
          </a:xfrm>
          <a:prstGeom prst="rect">
            <a:avLst/>
          </a:prstGeom>
          <a:noFill/>
          <a:ln>
            <a:noFill/>
          </a:ln>
        </p:spPr>
      </p:sp>
      <p:sp>
        <p:nvSpPr>
          <p:cNvPr id="61" name="Google Shape;61;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3" name="Google Shape;63;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4" name="Google Shape;64;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5"/>
        <p:cNvGrpSpPr/>
        <p:nvPr/>
      </p:nvGrpSpPr>
      <p:grpSpPr>
        <a:xfrm>
          <a:off x="0" y="0"/>
          <a:ext cx="0" cy="0"/>
          <a:chOff x="0" y="0"/>
          <a:chExt cx="0" cy="0"/>
        </a:xfrm>
      </p:grpSpPr>
      <p:sp>
        <p:nvSpPr>
          <p:cNvPr id="66" name="Google Shape;66;p57"/>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9" name="Google Shape;69;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0" name="Google Shape;70;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6F9FC">
                <a:alpha val="50980"/>
              </a:srgbClr>
            </a:gs>
            <a:gs pos="81000">
              <a:srgbClr val="B3D1EC"/>
            </a:gs>
            <a:gs pos="90000">
              <a:srgbClr val="B3D1EC"/>
            </a:gs>
            <a:gs pos="100000">
              <a:srgbClr val="CCE0F2"/>
            </a:gs>
          </a:gsLst>
          <a:lin ang="5400000" scaled="0"/>
        </a:gra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1"/>
              </a:buClr>
              <a:buSzPts val="4400"/>
              <a:buFont typeface="Arial Black"/>
              <a:buNone/>
              <a:defRPr sz="4400" b="0" i="0" u="none" strike="noStrike" cap="none">
                <a:solidFill>
                  <a:schemeClr val="accent1"/>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4" name="Picture 3" descr="A red background with a blue circle and white text&#10;&#10;AI-generated content may be incorrect.">
            <a:extLst>
              <a:ext uri="{FF2B5EF4-FFF2-40B4-BE49-F238E27FC236}">
                <a16:creationId xmlns:a16="http://schemas.microsoft.com/office/drawing/2014/main" id="{235714CE-A133-1786-B4E3-64A85634D2A3}"/>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9501808" y="0"/>
            <a:ext cx="2690191" cy="1010035"/>
          </a:xfrm>
          <a:prstGeom prst="rect">
            <a:avLst/>
          </a:prstGeom>
        </p:spPr>
      </p:pic>
      <p:pic>
        <p:nvPicPr>
          <p:cNvPr id="2" name="Google Shape;182;g19912f2c267_0_15">
            <a:extLst>
              <a:ext uri="{FF2B5EF4-FFF2-40B4-BE49-F238E27FC236}">
                <a16:creationId xmlns:a16="http://schemas.microsoft.com/office/drawing/2014/main" id="{D17BCB1E-D49A-8236-027D-8F7E136C900E}"/>
              </a:ext>
            </a:extLst>
          </p:cNvPr>
          <p:cNvPicPr preferRelativeResize="0"/>
          <p:nvPr userDrawn="1"/>
        </p:nvPicPr>
        <p:blipFill rotWithShape="1">
          <a:blip r:embed="rId14" cstate="screen">
            <a:alphaModFix/>
            <a:extLst>
              <a:ext uri="{28A0092B-C50C-407E-A947-70E740481C1C}">
                <a14:useLocalDpi xmlns:a14="http://schemas.microsoft.com/office/drawing/2010/main"/>
              </a:ext>
            </a:extLst>
          </a:blip>
          <a:srcRect/>
          <a:stretch/>
        </p:blipFill>
        <p:spPr>
          <a:xfrm>
            <a:off x="0" y="-1"/>
            <a:ext cx="954157" cy="101003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darve.web.cern.c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iop.eventsair.com/win-2025"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26" Type="http://schemas.openxmlformats.org/officeDocument/2006/relationships/image" Target="../media/image48.png"/><Relationship Id="rId3" Type="http://schemas.openxmlformats.org/officeDocument/2006/relationships/image" Target="../media/image25.png"/><Relationship Id="rId21" Type="http://schemas.openxmlformats.org/officeDocument/2006/relationships/image" Target="../media/image43.jpe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5" Type="http://schemas.openxmlformats.org/officeDocument/2006/relationships/image" Target="../media/image47.png"/><Relationship Id="rId2" Type="http://schemas.openxmlformats.org/officeDocument/2006/relationships/notesSlide" Target="../notesSlides/notesSlide10.xml"/><Relationship Id="rId16" Type="http://schemas.openxmlformats.org/officeDocument/2006/relationships/image" Target="../media/image38.png"/><Relationship Id="rId20" Type="http://schemas.openxmlformats.org/officeDocument/2006/relationships/image" Target="../media/image42.jpeg"/><Relationship Id="rId29" Type="http://schemas.openxmlformats.org/officeDocument/2006/relationships/hyperlink" Target="https://home.infn.it/it/news-infn/news-infn-it-archivio/1969-l-infn-all-african-school-of-physics-2016-per-rilanciare-la-ricerca-nel-continente-nero" TargetMode="Externa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24" Type="http://schemas.openxmlformats.org/officeDocument/2006/relationships/image" Target="../media/image46.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png"/><Relationship Id="rId28" Type="http://schemas.openxmlformats.org/officeDocument/2006/relationships/image" Target="../media/image50.png"/><Relationship Id="rId10" Type="http://schemas.openxmlformats.org/officeDocument/2006/relationships/image" Target="../media/image32.png"/><Relationship Id="rId19" Type="http://schemas.openxmlformats.org/officeDocument/2006/relationships/image" Target="../media/image41.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 Id="rId22" Type="http://schemas.openxmlformats.org/officeDocument/2006/relationships/image" Target="../media/image44.jpeg"/><Relationship Id="rId27" Type="http://schemas.openxmlformats.org/officeDocument/2006/relationships/image" Target="../media/image49.png"/></Relationships>
</file>

<file path=ppt/slides/_rels/slide1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slide" Target="slide10.xml"/><Relationship Id="rId7" Type="http://schemas.openxmlformats.org/officeDocument/2006/relationships/image" Target="../media/image54.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12.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slide" Target="slide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png"/></Relationships>
</file>

<file path=ppt/slides/_rels/slide13.xml.rels><?xml version="1.0" encoding="UTF-8" standalone="yes"?>
<Relationships xmlns="http://schemas.openxmlformats.org/package/2006/relationships"><Relationship Id="rId8" Type="http://schemas.openxmlformats.org/officeDocument/2006/relationships/hyperlink" Target="https://www.suziesheehy.com/book" TargetMode="External"/><Relationship Id="rId13" Type="http://schemas.openxmlformats.org/officeDocument/2006/relationships/image" Target="../media/image67.png"/><Relationship Id="rId18" Type="http://schemas.openxmlformats.org/officeDocument/2006/relationships/image" Target="../media/image70.png"/><Relationship Id="rId26" Type="http://schemas.openxmlformats.org/officeDocument/2006/relationships/image" Target="../media/image78.png"/><Relationship Id="rId3" Type="http://schemas.openxmlformats.org/officeDocument/2006/relationships/image" Target="../media/image60.gif"/><Relationship Id="rId21" Type="http://schemas.openxmlformats.org/officeDocument/2006/relationships/image" Target="../media/image73.png"/><Relationship Id="rId7" Type="http://schemas.openxmlformats.org/officeDocument/2006/relationships/image" Target="../media/image64.gif"/><Relationship Id="rId12" Type="http://schemas.openxmlformats.org/officeDocument/2006/relationships/image" Target="../media/image66.png"/><Relationship Id="rId17" Type="http://schemas.openxmlformats.org/officeDocument/2006/relationships/image" Target="../media/image69.png"/><Relationship Id="rId25" Type="http://schemas.openxmlformats.org/officeDocument/2006/relationships/image" Target="../media/image77.png"/><Relationship Id="rId2" Type="http://schemas.openxmlformats.org/officeDocument/2006/relationships/notesSlide" Target="../notesSlides/notesSlide13.xml"/><Relationship Id="rId16" Type="http://schemas.openxmlformats.org/officeDocument/2006/relationships/hyperlink" Target="https://arxiv.org/abs/2408.01464" TargetMode="External"/><Relationship Id="rId20" Type="http://schemas.openxmlformats.org/officeDocument/2006/relationships/image" Target="../media/image72.png"/><Relationship Id="rId1" Type="http://schemas.openxmlformats.org/officeDocument/2006/relationships/slideLayout" Target="../slideLayouts/slideLayout11.xml"/><Relationship Id="rId6" Type="http://schemas.openxmlformats.org/officeDocument/2006/relationships/image" Target="../media/image63.gif"/><Relationship Id="rId11" Type="http://schemas.openxmlformats.org/officeDocument/2006/relationships/hyperlink" Target="https://docs.google.com/presentation/d/1oRfUS9oVZUjNcd4Te6cpoyTS0-g21rOd/edit?usp=drive_link&amp;ouid=105971731437120037857&amp;rtpof=true&amp;sd=true" TargetMode="External"/><Relationship Id="rId24" Type="http://schemas.openxmlformats.org/officeDocument/2006/relationships/image" Target="../media/image76.png"/><Relationship Id="rId5" Type="http://schemas.openxmlformats.org/officeDocument/2006/relationships/image" Target="../media/image62.gif"/><Relationship Id="rId15" Type="http://schemas.openxmlformats.org/officeDocument/2006/relationships/hyperlink" Target="https://arxiv.org/pdf/2408.01464" TargetMode="External"/><Relationship Id="rId23" Type="http://schemas.openxmlformats.org/officeDocument/2006/relationships/image" Target="../media/image75.png"/><Relationship Id="rId28" Type="http://schemas.openxmlformats.org/officeDocument/2006/relationships/image" Target="../media/image79.png"/><Relationship Id="rId10" Type="http://schemas.openxmlformats.org/officeDocument/2006/relationships/hyperlink" Target="https://drive.google.com/file/d/19cJRLDSXke6X94l3xP9IqpyTBP5En3PH/view?usp=drive_link" TargetMode="External"/><Relationship Id="rId19" Type="http://schemas.openxmlformats.org/officeDocument/2006/relationships/image" Target="../media/image71.png"/><Relationship Id="rId4" Type="http://schemas.openxmlformats.org/officeDocument/2006/relationships/image" Target="../media/image61.gif"/><Relationship Id="rId9" Type="http://schemas.openxmlformats.org/officeDocument/2006/relationships/image" Target="../media/image65.png"/><Relationship Id="rId14" Type="http://schemas.openxmlformats.org/officeDocument/2006/relationships/image" Target="../media/image68.png"/><Relationship Id="rId22" Type="http://schemas.openxmlformats.org/officeDocument/2006/relationships/image" Target="../media/image74.png"/><Relationship Id="rId27" Type="http://schemas.openxmlformats.org/officeDocument/2006/relationships/hyperlink" Target="https://bit.ly/AT_MOOC23"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africanlightsource.org/" TargetMode="External"/><Relationship Id="rId3" Type="http://schemas.openxmlformats.org/officeDocument/2006/relationships/hyperlink" Target="https://bit.ly/AT_MOOC23" TargetMode="External"/><Relationship Id="rId7" Type="http://schemas.openxmlformats.org/officeDocument/2006/relationships/image" Target="../media/image82.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hyperlink" Target="https://npaperasmusplus.wordpress.com/" TargetMode="External"/><Relationship Id="rId5" Type="http://schemas.openxmlformats.org/officeDocument/2006/relationships/hyperlink" Target="https://www.europeanschoolnetacademy.eu/courses/course-v1:AT+AcceleratingTeaching+2023/course/" TargetMode="External"/><Relationship Id="rId4" Type="http://schemas.openxmlformats.org/officeDocument/2006/relationships/image" Target="../media/image81.png"/><Relationship Id="rId9" Type="http://schemas.openxmlformats.org/officeDocument/2006/relationships/hyperlink" Target="https://docs.google.com/document/d/1dd_2aNroCH8syKzrgiWlQmYi7fyCLwQ6/edit?rtpof=true&amp;sd=true"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africanschoolofphysics.org/on-line-lectures-videos/" TargetMode="External"/><Relationship Id="rId3" Type="http://schemas.openxmlformats.org/officeDocument/2006/relationships/hyperlink" Target="https://indico.cern.ch/category/12710/" TargetMode="External"/><Relationship Id="rId7" Type="http://schemas.openxmlformats.org/officeDocument/2006/relationships/image" Target="../media/image8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ww.linxs.se/related-events/2020/11/24/asp-online-lecture-series-the-african-school-of-physics-synchrotron-and-neutron-based-diffraction-and-spectroscopic-techniques" TargetMode="External"/><Relationship Id="rId5" Type="http://schemas.openxmlformats.org/officeDocument/2006/relationships/hyperlink" Target="https://www.africanschoolofphysics.org/asp-online-lecture-series/" TargetMode="External"/><Relationship Id="rId4" Type="http://schemas.openxmlformats.org/officeDocument/2006/relationships/hyperlink" Target="https://www.linxs.se/linxs-related-selected-lectures-from-as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image" Target="../media/image89.png"/><Relationship Id="rId7" Type="http://schemas.openxmlformats.org/officeDocument/2006/relationships/image" Target="../media/image92.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slide" Target="slide9.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s://www.africanschoolofphysics.org/" TargetMode="External"/><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97.png"/><Relationship Id="rId13" Type="http://schemas.openxmlformats.org/officeDocument/2006/relationships/image" Target="../media/image102.png"/><Relationship Id="rId3" Type="http://schemas.openxmlformats.org/officeDocument/2006/relationships/image" Target="../media/image94.png"/><Relationship Id="rId7" Type="http://schemas.openxmlformats.org/officeDocument/2006/relationships/image" Target="../media/image96.png"/><Relationship Id="rId12" Type="http://schemas.openxmlformats.org/officeDocument/2006/relationships/image" Target="../media/image101.png"/><Relationship Id="rId2" Type="http://schemas.openxmlformats.org/officeDocument/2006/relationships/notesSlide" Target="../notesSlides/notesSlide19.xml"/><Relationship Id="rId16"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hyperlink" Target="https://indico.cern.ch/event/1458227/" TargetMode="External"/><Relationship Id="rId11" Type="http://schemas.openxmlformats.org/officeDocument/2006/relationships/image" Target="../media/image100.png"/><Relationship Id="rId5" Type="http://schemas.openxmlformats.org/officeDocument/2006/relationships/image" Target="../media/image95.png"/><Relationship Id="rId15" Type="http://schemas.openxmlformats.org/officeDocument/2006/relationships/image" Target="../media/image104.png"/><Relationship Id="rId10" Type="http://schemas.openxmlformats.org/officeDocument/2006/relationships/image" Target="../media/image99.png"/><Relationship Id="rId4" Type="http://schemas.openxmlformats.org/officeDocument/2006/relationships/hyperlink" Target="https://africanschoolofphysics/" TargetMode="External"/><Relationship Id="rId9" Type="http://schemas.openxmlformats.org/officeDocument/2006/relationships/image" Target="../media/image98.png"/><Relationship Id="rId14" Type="http://schemas.openxmlformats.org/officeDocument/2006/relationships/image" Target="../media/image103.png"/></Relationships>
</file>

<file path=ppt/slides/_rels/slide21.xml.rels><?xml version="1.0" encoding="UTF-8" standalone="yes"?>
<Relationships xmlns="http://schemas.openxmlformats.org/package/2006/relationships"><Relationship Id="rId3" Type="http://schemas.openxmlformats.org/officeDocument/2006/relationships/hyperlink" Target="https://drive.google.com/file/d/1vnwWHlzvokad729JhI971qQs60EHMmCs/view?usp=drive_link" TargetMode="External"/><Relationship Id="rId2" Type="http://schemas.openxmlformats.org/officeDocument/2006/relationships/image" Target="../media/image106.png"/><Relationship Id="rId1" Type="http://schemas.openxmlformats.org/officeDocument/2006/relationships/slideLayout" Target="../slideLayouts/slideLayout11.xml"/><Relationship Id="rId4" Type="http://schemas.openxmlformats.org/officeDocument/2006/relationships/image" Target="../media/image107.png"/></Relationships>
</file>

<file path=ppt/slides/_rels/slide2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109.png"/></Relationships>
</file>

<file path=ppt/slides/_rels/slide23.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hyperlink" Target="https://iupap.org/2025/06/09/iupap-unesco-continue-international-colloquia-series-with-talk-by-prof-andrew-forbes/" TargetMode="External"/><Relationship Id="rId3" Type="http://schemas.openxmlformats.org/officeDocument/2006/relationships/hyperlink" Target="https://www.eiroforum.org/" TargetMode="External"/><Relationship Id="rId7" Type="http://schemas.openxmlformats.org/officeDocument/2006/relationships/hyperlink" Target="https://iupap.org/strategic-plan/outreach/iupap-unesco-international-colloquia/" TargetMode="External"/><Relationship Id="rId12" Type="http://schemas.openxmlformats.org/officeDocument/2006/relationships/image" Target="../media/image112.png"/><Relationship Id="rId2" Type="http://schemas.openxmlformats.org/officeDocument/2006/relationships/hyperlink" Target="https://www.scienceinschool.org/" TargetMode="External"/><Relationship Id="rId1" Type="http://schemas.openxmlformats.org/officeDocument/2006/relationships/slideLayout" Target="../slideLayouts/slideLayout11.xml"/><Relationship Id="rId6" Type="http://schemas.openxmlformats.org/officeDocument/2006/relationships/hyperlink" Target="https://iupap-wg14.web.cern.ch/" TargetMode="External"/><Relationship Id="rId11" Type="http://schemas.openxmlformats.org/officeDocument/2006/relationships/hyperlink" Target="https://www.unesco.org/en/articles/second-webinar-physics-society?hub=79845" TargetMode="External"/><Relationship Id="rId5" Type="http://schemas.openxmlformats.org/officeDocument/2006/relationships/hyperlink" Target="https://engage.aps.org/fip/blogs/christine-marie-therese-darve1/2024/01/24/educ" TargetMode="External"/><Relationship Id="rId10" Type="http://schemas.openxmlformats.org/officeDocument/2006/relationships/hyperlink" Target="https://quantum2025.org/iyq-event/physics-for-society-a-new-colloquium-series-by-unesco-and-iupap/" TargetMode="External"/><Relationship Id="rId4" Type="http://schemas.openxmlformats.org/officeDocument/2006/relationships/hyperlink" Target="https://www.scienceinschool.org/article/2024/accelerators-are-everywhere/" TargetMode="External"/><Relationship Id="rId9" Type="http://schemas.openxmlformats.org/officeDocument/2006/relationships/image" Target="../media/image111.png"/><Relationship Id="rId14" Type="http://schemas.openxmlformats.org/officeDocument/2006/relationships/hyperlink" Target="https://indico.global/event/14588/contributions/126355/attachments/59723/114989/WIN25%20Diversity%20and%20Outreach%20in%20HEP.pdf"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www.aps.org/events/physics-matters-webinars" TargetMode="External"/><Relationship Id="rId13" Type="http://schemas.openxmlformats.org/officeDocument/2006/relationships/hyperlink" Target="https://engage.aps.org/fip/blogs/christine-marie-therese-darve1/2024/01/09/roadshow" TargetMode="External"/><Relationship Id="rId3" Type="http://schemas.openxmlformats.org/officeDocument/2006/relationships/image" Target="../media/image113.png"/><Relationship Id="rId7" Type="http://schemas.openxmlformats.org/officeDocument/2006/relationships/hyperlink" Target="https://youtu.be/YhszrScmyMM?si=IxiffLBhKT5XIdcn" TargetMode="External"/><Relationship Id="rId12" Type="http://schemas.openxmlformats.org/officeDocument/2006/relationships/hyperlink" Target="https://engage.aps.org/fip/blogs/christine-marie-therese-darve1/2022/10/03/cooperation?CommunityKey=3c4c01e3-d28f-4339-9c6d-8fd1e1afed02" TargetMode="External"/><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114.png"/><Relationship Id="rId11" Type="http://schemas.openxmlformats.org/officeDocument/2006/relationships/hyperlink" Target="https://engage.aps.org/fip/blogs/christine-marie-therese-darve1/2023/05/30/gcs" TargetMode="External"/><Relationship Id="rId5" Type="http://schemas.openxmlformats.org/officeDocument/2006/relationships/hyperlink" Target="https://youtu.be/YhszrScmyMM?si=GT9udVmy0eAbxJOD" TargetMode="External"/><Relationship Id="rId10" Type="http://schemas.openxmlformats.org/officeDocument/2006/relationships/hyperlink" Target="https://apsphysics.zoom.us/webinar/register/WN_uLujcPUvToiaWn2DYqalpA" TargetMode="External"/><Relationship Id="rId4" Type="http://schemas.openxmlformats.org/officeDocument/2006/relationships/hyperlink" Target="https://engage.aps.org/fip/resources/activities/physics-matters" TargetMode="External"/><Relationship Id="rId9" Type="http://schemas.openxmlformats.org/officeDocument/2006/relationships/hyperlink" Target="https://engage.aps.org/fip/blogs/madison-mincevich/2025/05/07/save-the-date-july-31?CommunityKey=3c4c01e3-d28f-4339-9c6d-8fd1e1afed02"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lu-se.zoom.us/j/66650053807?pwd=NjMwY3UvWDZxaDBYb0FrL0VlWVVFQT09" TargetMode="External"/><Relationship Id="rId3" Type="http://schemas.openxmlformats.org/officeDocument/2006/relationships/image" Target="../media/image116.png"/><Relationship Id="rId7" Type="http://schemas.openxmlformats.org/officeDocument/2006/relationships/hyperlink" Target="https://drive.google.com/file/d/1RDswkbIrCTTRgeWRXRJNcOnYGJzbDB98/view?usp=sharing" TargetMode="External"/><Relationship Id="rId2" Type="http://schemas.openxmlformats.org/officeDocument/2006/relationships/image" Target="../media/image115.png"/><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hyperlink" Target="https://indico.global/event/14588/contributions/126683/attachments/59561/114701/VHE_KM3NeT_WIN.pdf" TargetMode="External"/><Relationship Id="rId10" Type="http://schemas.openxmlformats.org/officeDocument/2006/relationships/image" Target="../media/image119.png"/><Relationship Id="rId4" Type="http://schemas.openxmlformats.org/officeDocument/2006/relationships/image" Target="../media/image117.png"/><Relationship Id="rId9" Type="http://schemas.openxmlformats.org/officeDocument/2006/relationships/hyperlink" Target="https://www.nature.com/nature/volumes/638/issues/8050"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2.xml"/><Relationship Id="rId1" Type="http://schemas.openxmlformats.org/officeDocument/2006/relationships/slideLayout" Target="../slideLayouts/slideLayout11.xml"/><Relationship Id="rId5" Type="http://schemas.openxmlformats.org/officeDocument/2006/relationships/image" Target="../media/image122.jpeg"/><Relationship Id="rId4" Type="http://schemas.openxmlformats.org/officeDocument/2006/relationships/image" Target="../media/image121.png"/></Relationships>
</file>

<file path=ppt/slides/_rels/slide27.xml.rels><?xml version="1.0" encoding="UTF-8" standalone="yes"?>
<Relationships xmlns="http://schemas.openxmlformats.org/package/2006/relationships"><Relationship Id="rId8" Type="http://schemas.openxmlformats.org/officeDocument/2006/relationships/image" Target="../media/image128.png"/><Relationship Id="rId13" Type="http://schemas.openxmlformats.org/officeDocument/2006/relationships/hyperlink" Target="mailto:mailto:christine.darve@ess.eu" TargetMode="External"/><Relationship Id="rId3" Type="http://schemas.openxmlformats.org/officeDocument/2006/relationships/image" Target="../media/image123.png"/><Relationship Id="rId7" Type="http://schemas.openxmlformats.org/officeDocument/2006/relationships/image" Target="../media/image127.png"/><Relationship Id="rId12" Type="http://schemas.openxmlformats.org/officeDocument/2006/relationships/image" Target="../media/image13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26.png"/><Relationship Id="rId11" Type="http://schemas.openxmlformats.org/officeDocument/2006/relationships/image" Target="../media/image131.png"/><Relationship Id="rId5" Type="http://schemas.openxmlformats.org/officeDocument/2006/relationships/image" Target="../media/image125.png"/><Relationship Id="rId10" Type="http://schemas.openxmlformats.org/officeDocument/2006/relationships/image" Target="../media/image130.png"/><Relationship Id="rId4" Type="http://schemas.openxmlformats.org/officeDocument/2006/relationships/image" Target="../media/image124.png"/><Relationship Id="rId9" Type="http://schemas.openxmlformats.org/officeDocument/2006/relationships/image" Target="../media/image1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laaamp.iucr.org/tasks/brochure" TargetMode="External"/><Relationship Id="rId7" Type="http://schemas.openxmlformats.org/officeDocument/2006/relationships/hyperlink" Target="https://docs.google.com/document/d/1dd_2aNroCH8syKzrgiWlQmYi7fyCLwQ6/edit?rtpof=true&amp;sd=true" TargetMode="Externa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hyperlink" Target="https://www.africanlightsource.org/" TargetMode="External"/><Relationship Id="rId5" Type="http://schemas.openxmlformats.org/officeDocument/2006/relationships/image" Target="../media/image133.png"/><Relationship Id="rId4" Type="http://schemas.openxmlformats.org/officeDocument/2006/relationships/hyperlink" Target="https://laamp.iucr.org/publications/brochure"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hyperlink" Target="https://iupap-wg14.web.cern.ch/"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hyperlink" Target="https://iupap-wg14.web.cern.ch/" TargetMode="External"/><Relationship Id="rId2" Type="http://schemas.openxmlformats.org/officeDocument/2006/relationships/notesSlide" Target="../notesSlides/notesSlide26.xml"/><Relationship Id="rId1" Type="http://schemas.openxmlformats.org/officeDocument/2006/relationships/slideLayout" Target="../slideLayouts/slideLayout11.xml"/><Relationship Id="rId5" Type="http://schemas.openxmlformats.org/officeDocument/2006/relationships/hyperlink" Target="https://iupap.org/" TargetMode="External"/><Relationship Id="rId4" Type="http://schemas.openxmlformats.org/officeDocument/2006/relationships/image" Target="../media/image13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210872/contributions/5103935/attachments/2563865/4419726/asp2022_nu_2.pdf"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indico.cern.ch/event/812393/" TargetMode="External"/><Relationship Id="rId13" Type="http://schemas.openxmlformats.org/officeDocument/2006/relationships/hyperlink" Target="https://www.africanschoolofphysics.org/asp2014/" TargetMode="External"/><Relationship Id="rId3" Type="http://schemas.openxmlformats.org/officeDocument/2006/relationships/hyperlink" Target="https://indico.cern.ch/event/76899/" TargetMode="External"/><Relationship Id="rId7" Type="http://schemas.openxmlformats.org/officeDocument/2006/relationships/hyperlink" Target="https://indico.cern.ch/event/667816/" TargetMode="External"/><Relationship Id="rId12" Type="http://schemas.openxmlformats.org/officeDocument/2006/relationships/hyperlink" Target="https://africanschoolofphysics.web.cern.ch/asp2012/" TargetMode="External"/><Relationship Id="rId17" Type="http://schemas.openxmlformats.org/officeDocument/2006/relationships/hyperlink" Target="https://www.africanschoolofphysics.org/asp2022/" TargetMode="External"/><Relationship Id="rId2" Type="http://schemas.openxmlformats.org/officeDocument/2006/relationships/notesSlide" Target="../notesSlides/notesSlide8.xml"/><Relationship Id="rId16" Type="http://schemas.openxmlformats.org/officeDocument/2006/relationships/hyperlink" Target="https://www.africanschoolofphysics.org/online-lecture-series/" TargetMode="External"/><Relationship Id="rId1" Type="http://schemas.openxmlformats.org/officeDocument/2006/relationships/slideLayout" Target="../slideLayouts/slideLayout2.xml"/><Relationship Id="rId6" Type="http://schemas.openxmlformats.org/officeDocument/2006/relationships/hyperlink" Target="https://indico.cern.ch/event/528094/" TargetMode="External"/><Relationship Id="rId11" Type="http://schemas.openxmlformats.org/officeDocument/2006/relationships/hyperlink" Target="https://africanschoolofphysics.web.cern.ch/2010/default.html" TargetMode="External"/><Relationship Id="rId5" Type="http://schemas.openxmlformats.org/officeDocument/2006/relationships/hyperlink" Target="https://indico.cern.ch/event/276481/" TargetMode="External"/><Relationship Id="rId15" Type="http://schemas.openxmlformats.org/officeDocument/2006/relationships/hyperlink" Target="https://www.africanschoolofphysics.org/asp2018/" TargetMode="External"/><Relationship Id="rId10" Type="http://schemas.openxmlformats.org/officeDocument/2006/relationships/hyperlink" Target="https://indico.cern.ch/event/1417241/" TargetMode="External"/><Relationship Id="rId4" Type="http://schemas.openxmlformats.org/officeDocument/2006/relationships/hyperlink" Target="https://indico.cern.ch/event/192557/" TargetMode="External"/><Relationship Id="rId9" Type="http://schemas.openxmlformats.org/officeDocument/2006/relationships/hyperlink" Target="https://indico.cern.ch/event/1210872/" TargetMode="External"/><Relationship Id="rId14" Type="http://schemas.openxmlformats.org/officeDocument/2006/relationships/hyperlink" Target="https://www.africanschoolofphysics.org/asp-2016/"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
          <p:cNvSpPr txBox="1"/>
          <p:nvPr/>
        </p:nvSpPr>
        <p:spPr>
          <a:xfrm>
            <a:off x="503819" y="694440"/>
            <a:ext cx="11184362" cy="2387600"/>
          </a:xfrm>
          <a:prstGeom prst="rect">
            <a:avLst/>
          </a:prstGeom>
          <a:noFill/>
          <a:ln>
            <a:noFill/>
          </a:ln>
        </p:spPr>
        <p:txBody>
          <a:bodyPr spcFirstLastPara="1" wrap="square" lIns="91425" tIns="45700" rIns="91425" bIns="45700" anchor="ctr" anchorCtr="0">
            <a:noAutofit/>
          </a:bodyPr>
          <a:lstStyle/>
          <a:p>
            <a:pPr lvl="0" algn="ctr">
              <a:lnSpc>
                <a:spcPct val="90000"/>
              </a:lnSpc>
              <a:buClr>
                <a:schemeClr val="accent1"/>
              </a:buClr>
              <a:buSzPts val="3600"/>
            </a:pPr>
            <a:r>
              <a:rPr lang="en-SE" sz="4000" b="1" dirty="0">
                <a:solidFill>
                  <a:schemeClr val="accent1"/>
                </a:solidFill>
                <a:latin typeface="Comic Sans MS" panose="030F0902030302020204" pitchFamily="66" charset="0"/>
                <a:cs typeface="Arial Black"/>
              </a:rPr>
              <a:t>Shaping Scientific Futures: The Journey of the African School of Physics</a:t>
            </a:r>
            <a:endParaRPr sz="4000" b="1" dirty="0">
              <a:solidFill>
                <a:schemeClr val="accent1"/>
              </a:solidFill>
              <a:latin typeface="Comic Sans MS" panose="030F0902030302020204" pitchFamily="66" charset="0"/>
              <a:ea typeface="Arial Black"/>
              <a:cs typeface="Arial Black"/>
              <a:sym typeface="Arial Black"/>
            </a:endParaRPr>
          </a:p>
        </p:txBody>
      </p:sp>
      <p:sp>
        <p:nvSpPr>
          <p:cNvPr id="83" name="Google Shape;83;p1"/>
          <p:cNvSpPr txBox="1"/>
          <p:nvPr/>
        </p:nvSpPr>
        <p:spPr>
          <a:xfrm>
            <a:off x="2196788" y="2720318"/>
            <a:ext cx="8391979" cy="1601730"/>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chemeClr val="dk1"/>
              </a:buClr>
              <a:buSzPts val="2400"/>
              <a:buFont typeface="Arial"/>
              <a:buNone/>
            </a:pPr>
            <a:r>
              <a:rPr lang="en-US" sz="2400" b="1" dirty="0">
                <a:solidFill>
                  <a:schemeClr val="dk1"/>
                </a:solidFill>
                <a:latin typeface="Comic Sans MS" panose="030F0902030302020204" pitchFamily="66" charset="0"/>
                <a:sym typeface="Arial"/>
              </a:rPr>
              <a:t>Christine Darve</a:t>
            </a:r>
          </a:p>
          <a:p>
            <a:pPr algn="ctr"/>
            <a:r>
              <a:rPr lang="en-GB" sz="1800" dirty="0">
                <a:latin typeface="Comic Sans MS" panose="030F0902030302020204" pitchFamily="66" charset="0"/>
              </a:rPr>
              <a:t>European Spallation Source, ERIC</a:t>
            </a:r>
          </a:p>
          <a:p>
            <a:pPr algn="ctr"/>
            <a:r>
              <a:rPr lang="en-GB" sz="1800" dirty="0">
                <a:latin typeface="Comic Sans MS" panose="030F0902030302020204" pitchFamily="66" charset="0"/>
              </a:rPr>
              <a:t>(incl. Afterwork: ASP, APS/FIP, IUPAP, CERN)</a:t>
            </a:r>
          </a:p>
          <a:p>
            <a:pPr algn="ctr"/>
            <a:r>
              <a:rPr lang="en-GB" sz="2400" dirty="0">
                <a:latin typeface="Comic Sans MS" panose="030F0902030302020204" pitchFamily="66" charset="0"/>
              </a:rPr>
              <a:t>on behalf of the ASP-IOC</a:t>
            </a:r>
          </a:p>
          <a:p>
            <a:pPr algn="ctr"/>
            <a:endParaRPr lang="en-GB" sz="2000" dirty="0">
              <a:latin typeface="Comic Sans MS" panose="030F0902030302020204" pitchFamily="66" charset="0"/>
            </a:endParaRPr>
          </a:p>
          <a:p>
            <a:pPr algn="ctr"/>
            <a:endParaRPr lang="en-GB" sz="2000" dirty="0"/>
          </a:p>
          <a:p>
            <a:pPr marL="0" marR="0" lvl="0" indent="0" algn="ctr" rtl="0">
              <a:lnSpc>
                <a:spcPct val="90000"/>
              </a:lnSpc>
              <a:spcBef>
                <a:spcPts val="0"/>
              </a:spcBef>
              <a:spcAft>
                <a:spcPts val="0"/>
              </a:spcAft>
              <a:buClr>
                <a:schemeClr val="dk1"/>
              </a:buClr>
              <a:buSzPts val="2400"/>
              <a:buFont typeface="Arial"/>
              <a:buNone/>
            </a:pPr>
            <a:endParaRPr sz="2000" b="1" dirty="0">
              <a:latin typeface="Comic Sans MS" panose="030F0902030302020204" pitchFamily="66" charset="0"/>
            </a:endParaRPr>
          </a:p>
        </p:txBody>
      </p:sp>
      <p:sp>
        <p:nvSpPr>
          <p:cNvPr id="86" name="Google Shape;86;p1"/>
          <p:cNvSpPr/>
          <p:nvPr/>
        </p:nvSpPr>
        <p:spPr>
          <a:xfrm>
            <a:off x="1225410" y="4032263"/>
            <a:ext cx="10334734" cy="2862282"/>
          </a:xfrm>
          <a:prstGeom prst="rect">
            <a:avLst/>
          </a:prstGeom>
          <a:noFill/>
          <a:ln>
            <a:noFill/>
          </a:ln>
        </p:spPr>
        <p:txBody>
          <a:bodyPr spcFirstLastPara="1" wrap="square" lIns="91425" tIns="45700" rIns="91425" bIns="45700" anchor="t" anchorCtr="0">
            <a:spAutoFit/>
          </a:bodyPr>
          <a:lstStyle/>
          <a:p>
            <a:pPr lvl="0" algn="ctr"/>
            <a:r>
              <a:rPr lang="en-US" sz="2000" b="1" dirty="0">
                <a:solidFill>
                  <a:schemeClr val="dk1"/>
                </a:solidFill>
                <a:latin typeface="Comic Sans MS" panose="030F0902030302020204" pitchFamily="66" charset="0"/>
                <a:hlinkClick r:id="rId3"/>
              </a:rPr>
              <a:t>https://cdarve.web.cern.ch/</a:t>
            </a:r>
            <a:r>
              <a:rPr lang="en-US" sz="2000" b="1" dirty="0">
                <a:solidFill>
                  <a:schemeClr val="dk1"/>
                </a:solidFill>
                <a:latin typeface="Comic Sans MS" panose="030F0902030302020204" pitchFamily="66" charset="0"/>
              </a:rPr>
              <a:t> </a:t>
            </a:r>
          </a:p>
          <a:p>
            <a:pPr lvl="0" algn="ctr"/>
            <a:endParaRPr lang="en-US" sz="2000" b="1" dirty="0">
              <a:solidFill>
                <a:schemeClr val="dk1"/>
              </a:solidFill>
              <a:latin typeface="Comic Sans MS" panose="030F0902030302020204" pitchFamily="66" charset="0"/>
              <a:sym typeface="Arial"/>
            </a:endParaRPr>
          </a:p>
          <a:p>
            <a:pPr lvl="0" algn="ctr"/>
            <a:endParaRPr lang="en-US" sz="2000" b="1" dirty="0">
              <a:solidFill>
                <a:schemeClr val="dk1"/>
              </a:solidFill>
              <a:latin typeface="Comic Sans MS" panose="030F0902030302020204" pitchFamily="66" charset="0"/>
              <a:sym typeface="Arial"/>
            </a:endParaRPr>
          </a:p>
          <a:p>
            <a:pPr marL="0" marR="0" lvl="0" indent="0" algn="ctr" rtl="0">
              <a:spcBef>
                <a:spcPts val="0"/>
              </a:spcBef>
              <a:spcAft>
                <a:spcPts val="0"/>
              </a:spcAft>
              <a:buNone/>
            </a:pPr>
            <a:r>
              <a:rPr lang="en-US" sz="2000" b="1" dirty="0">
                <a:solidFill>
                  <a:schemeClr val="dk1"/>
                </a:solidFill>
                <a:latin typeface="Comic Sans MS" panose="030F0902030302020204" pitchFamily="66" charset="0"/>
              </a:rPr>
              <a:t>Friday June 13</a:t>
            </a:r>
            <a:r>
              <a:rPr lang="en-US" sz="2000" b="1" dirty="0">
                <a:solidFill>
                  <a:schemeClr val="dk1"/>
                </a:solidFill>
                <a:latin typeface="Comic Sans MS" panose="030F0902030302020204" pitchFamily="66" charset="0"/>
                <a:sym typeface="Arial"/>
              </a:rPr>
              <a:t>, 2025</a:t>
            </a:r>
          </a:p>
          <a:p>
            <a:pPr marL="0" marR="0" lvl="0" indent="0" algn="ctr" rtl="0">
              <a:spcBef>
                <a:spcPts val="0"/>
              </a:spcBef>
              <a:spcAft>
                <a:spcPts val="0"/>
              </a:spcAft>
              <a:buNone/>
            </a:pPr>
            <a:endParaRPr lang="en-US" sz="2000" b="1" dirty="0">
              <a:solidFill>
                <a:schemeClr val="dk1"/>
              </a:solidFill>
              <a:latin typeface="Comic Sans MS" panose="030F0902030302020204" pitchFamily="66" charset="0"/>
            </a:endParaRPr>
          </a:p>
          <a:p>
            <a:pPr algn="ctr"/>
            <a:r>
              <a:rPr lang="en-GB" sz="2000" b="1" dirty="0">
                <a:latin typeface="Comic Sans MS" panose="030F0902030302020204" pitchFamily="66" charset="0"/>
              </a:rPr>
              <a:t>WIN 2025</a:t>
            </a:r>
          </a:p>
          <a:p>
            <a:pPr algn="ctr"/>
            <a:r>
              <a:rPr lang="en-GB" sz="2000" dirty="0">
                <a:latin typeface="Comic Sans MS" panose="030F0902030302020204" pitchFamily="66" charset="0"/>
              </a:rPr>
              <a:t>University of Sussex</a:t>
            </a:r>
            <a:endParaRPr lang="en-GB" sz="2000" b="1" dirty="0">
              <a:latin typeface="Comic Sans MS" panose="030F0902030302020204" pitchFamily="66" charset="0"/>
            </a:endParaRPr>
          </a:p>
          <a:p>
            <a:pPr algn="ctr"/>
            <a:r>
              <a:rPr lang="en-GB" sz="2000" dirty="0">
                <a:latin typeface="Comic Sans MS" panose="030F0902030302020204" pitchFamily="66" charset="0"/>
                <a:hlinkClick r:id="rId4"/>
              </a:rPr>
              <a:t>https://iop.eventsair.com/win-2025</a:t>
            </a:r>
            <a:endParaRPr lang="en-GB" sz="2000" b="1" dirty="0">
              <a:latin typeface="Comic Sans MS" panose="030F0902030302020204" pitchFamily="66" charset="0"/>
            </a:endParaRPr>
          </a:p>
          <a:p>
            <a:pPr marL="0" marR="0" lvl="0" indent="0" algn="ctr" rtl="0">
              <a:spcBef>
                <a:spcPts val="0"/>
              </a:spcBef>
              <a:spcAft>
                <a:spcPts val="0"/>
              </a:spcAft>
              <a:buNone/>
            </a:pPr>
            <a:endParaRPr sz="2000" b="1" dirty="0">
              <a:latin typeface="Comic Sans MS" panose="030F0902030302020204"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15"/>
          <p:cNvSpPr txBox="1">
            <a:spLocks noGrp="1"/>
          </p:cNvSpPr>
          <p:nvPr>
            <p:ph type="sldNum" idx="12"/>
          </p:nvPr>
        </p:nvSpPr>
        <p:spPr>
          <a:xfrm>
            <a:off x="11188014" y="6316595"/>
            <a:ext cx="432486" cy="365125"/>
          </a:xfrm>
          <a:prstGeom prst="rect">
            <a:avLst/>
          </a:prstGeom>
          <a:noFill/>
          <a:ln>
            <a:noFill/>
          </a:ln>
        </p:spPr>
        <p:txBody>
          <a:bodyPr spcFirstLastPara="1" wrap="square" lIns="0" tIns="0" rIns="45700" bIns="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lnSpc>
                <a:spcPct val="100000"/>
              </a:lnSpc>
              <a:spcBef>
                <a:spcPts val="0"/>
              </a:spcBef>
              <a:spcAft>
                <a:spcPts val="0"/>
              </a:spcAft>
              <a:buSzPts val="1000"/>
              <a:buNone/>
            </a:pPr>
            <a:fld id="{00000000-1234-1234-1234-123412341234}" type="slidenum">
              <a:rPr lang="en-US" smtClean="0">
                <a:latin typeface="Comic Sans MS" panose="030F0902030302020204" pitchFamily="66" charset="0"/>
              </a:rPr>
              <a:pPr marL="0" lvl="0" indent="0" algn="r" rtl="0">
                <a:lnSpc>
                  <a:spcPct val="100000"/>
                </a:lnSpc>
                <a:spcBef>
                  <a:spcPts val="0"/>
                </a:spcBef>
                <a:spcAft>
                  <a:spcPts val="0"/>
                </a:spcAft>
                <a:buSzPts val="1000"/>
                <a:buNone/>
              </a:pPr>
              <a:t>10</a:t>
            </a:fld>
            <a:endParaRPr>
              <a:latin typeface="Comic Sans MS" panose="030F0902030302020204" pitchFamily="66" charset="0"/>
            </a:endParaRPr>
          </a:p>
        </p:txBody>
      </p:sp>
      <p:sp>
        <p:nvSpPr>
          <p:cNvPr id="348" name="Google Shape;348;p15"/>
          <p:cNvSpPr txBox="1">
            <a:spLocks noGrp="1"/>
          </p:cNvSpPr>
          <p:nvPr>
            <p:ph type="title"/>
          </p:nvPr>
        </p:nvSpPr>
        <p:spPr>
          <a:xfrm>
            <a:off x="1015023" y="89140"/>
            <a:ext cx="3004621" cy="113211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US" sz="4000" b="1" dirty="0">
                <a:solidFill>
                  <a:schemeClr val="accent1"/>
                </a:solidFill>
                <a:latin typeface="Comic Sans MS" panose="030F0902030302020204" pitchFamily="66" charset="0"/>
              </a:rPr>
              <a:t>ASP Forum</a:t>
            </a:r>
            <a:endParaRPr lang="en-US" b="1" dirty="0">
              <a:solidFill>
                <a:schemeClr val="accent2"/>
              </a:solidFill>
              <a:uFill>
                <a:noFill/>
              </a:uFill>
              <a:latin typeface="Comic Sans MS" panose="030F0902030302020204" pitchFamily="66" charset="0"/>
              <a:ea typeface="Times New Roman"/>
              <a:cs typeface="Times New Roman"/>
              <a:sym typeface="Times New Roman"/>
            </a:endParaRPr>
          </a:p>
        </p:txBody>
      </p:sp>
      <p:sp>
        <p:nvSpPr>
          <p:cNvPr id="349" name="Google Shape;349;p15"/>
          <p:cNvSpPr/>
          <p:nvPr/>
        </p:nvSpPr>
        <p:spPr>
          <a:xfrm>
            <a:off x="3988796" y="189170"/>
            <a:ext cx="5477496" cy="1032086"/>
          </a:xfrm>
          <a:prstGeom prst="roundRect">
            <a:avLst>
              <a:gd name="adj" fmla="val 16667"/>
            </a:avLst>
          </a:pr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imes New Roman"/>
              <a:ea typeface="Times New Roman"/>
              <a:cs typeface="Times New Roman"/>
              <a:sym typeface="Times New Roman"/>
            </a:endParaRPr>
          </a:p>
        </p:txBody>
      </p:sp>
      <p:pic>
        <p:nvPicPr>
          <p:cNvPr id="350" name="Google Shape;350;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59300" y="1711839"/>
            <a:ext cx="904799" cy="1282135"/>
          </a:xfrm>
          <a:prstGeom prst="rect">
            <a:avLst/>
          </a:prstGeom>
          <a:noFill/>
          <a:ln>
            <a:noFill/>
          </a:ln>
        </p:spPr>
      </p:pic>
      <p:sp>
        <p:nvSpPr>
          <p:cNvPr id="351" name="Google Shape;351;p15"/>
          <p:cNvSpPr txBox="1"/>
          <p:nvPr/>
        </p:nvSpPr>
        <p:spPr>
          <a:xfrm>
            <a:off x="239574" y="2939300"/>
            <a:ext cx="2432445" cy="8001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omic Sans MS" panose="030F0902030302020204" pitchFamily="66" charset="0"/>
                <a:ea typeface="Calibri"/>
                <a:cs typeface="Calibri"/>
                <a:sym typeface="Calibri"/>
              </a:rPr>
              <a:t>Dedicated to Knowledge and Transfer of Technology</a:t>
            </a:r>
            <a:endParaRPr sz="800" b="1" i="0" u="none" strike="noStrike" cap="none" dirty="0">
              <a:solidFill>
                <a:srgbClr val="000000"/>
              </a:solidFill>
              <a:latin typeface="Comic Sans MS" panose="030F0902030302020204" pitchFamily="66" charset="0"/>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omic Sans MS" panose="030F0902030302020204" pitchFamily="66" charset="0"/>
                <a:ea typeface="Calibri"/>
                <a:cs typeface="Calibri"/>
                <a:sym typeface="Calibri"/>
              </a:rPr>
              <a:t>Dr. D. ADAMS, chief director: Emerging Research areas &amp; Infrastructure, Human Capital and Knowledge Systems.</a:t>
            </a:r>
            <a:endParaRPr sz="800" b="0" i="0" u="none" strike="noStrike" cap="none" dirty="0">
              <a:solidFill>
                <a:srgbClr val="000000"/>
              </a:solidFill>
              <a:latin typeface="Comic Sans MS" panose="030F0902030302020204" pitchFamily="66" charset="0"/>
              <a:ea typeface="Calibri"/>
              <a:cs typeface="Calibri"/>
              <a:sym typeface="Calibri"/>
            </a:endParaRPr>
          </a:p>
        </p:txBody>
      </p:sp>
      <p:pic>
        <p:nvPicPr>
          <p:cNvPr id="352" name="Google Shape;352;p15"/>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1423050" y="1432625"/>
            <a:ext cx="1265475" cy="1408949"/>
          </a:xfrm>
          <a:prstGeom prst="rect">
            <a:avLst/>
          </a:prstGeom>
          <a:noFill/>
          <a:ln>
            <a:noFill/>
          </a:ln>
        </p:spPr>
      </p:pic>
      <p:sp>
        <p:nvSpPr>
          <p:cNvPr id="363" name="Google Shape;363;p15"/>
          <p:cNvSpPr/>
          <p:nvPr/>
        </p:nvSpPr>
        <p:spPr>
          <a:xfrm>
            <a:off x="357120" y="1229025"/>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alibri"/>
                <a:ea typeface="Calibri"/>
                <a:cs typeface="Calibri"/>
                <a:sym typeface="Calibri"/>
              </a:rPr>
              <a:t>ASP2010</a:t>
            </a:r>
            <a:endParaRPr sz="1000" b="1" i="0" u="none" strike="noStrike" cap="none">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r>
              <a:rPr lang="en-US" sz="1000" b="1">
                <a:latin typeface="Calibri"/>
                <a:ea typeface="Calibri"/>
                <a:cs typeface="Calibri"/>
                <a:sym typeface="Calibri"/>
              </a:rPr>
              <a:t>Stellenbosch</a:t>
            </a:r>
            <a:r>
              <a:rPr lang="en-US" sz="1000" b="1" i="0" u="none" strike="noStrike" cap="none">
                <a:solidFill>
                  <a:srgbClr val="000000"/>
                </a:solidFill>
                <a:latin typeface="Calibri"/>
                <a:ea typeface="Calibri"/>
                <a:cs typeface="Calibri"/>
                <a:sym typeface="Calibri"/>
              </a:rPr>
              <a:t>,</a:t>
            </a:r>
            <a:endParaRPr sz="1000" b="1"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alibri"/>
                <a:ea typeface="Calibri"/>
                <a:cs typeface="Calibri"/>
                <a:sym typeface="Calibri"/>
              </a:rPr>
              <a:t>South Africa</a:t>
            </a:r>
            <a:endParaRPr sz="1100" b="0" i="0" u="none" strike="noStrike" cap="none">
              <a:solidFill>
                <a:srgbClr val="000000"/>
              </a:solidFill>
              <a:latin typeface="Times New Roman"/>
              <a:ea typeface="Times New Roman"/>
              <a:cs typeface="Times New Roman"/>
              <a:sym typeface="Times New Roman"/>
            </a:endParaRPr>
          </a:p>
        </p:txBody>
      </p:sp>
      <p:grpSp>
        <p:nvGrpSpPr>
          <p:cNvPr id="4" name="Group 3">
            <a:extLst>
              <a:ext uri="{FF2B5EF4-FFF2-40B4-BE49-F238E27FC236}">
                <a16:creationId xmlns:a16="http://schemas.microsoft.com/office/drawing/2014/main" id="{8F0F70AC-3478-BA19-7B66-67B548D037DE}"/>
              </a:ext>
            </a:extLst>
          </p:cNvPr>
          <p:cNvGrpSpPr/>
          <p:nvPr/>
        </p:nvGrpSpPr>
        <p:grpSpPr>
          <a:xfrm>
            <a:off x="4888275" y="1370492"/>
            <a:ext cx="2651575" cy="2666323"/>
            <a:chOff x="4888275" y="1370492"/>
            <a:chExt cx="2651575" cy="2666323"/>
          </a:xfrm>
        </p:grpSpPr>
        <p:pic>
          <p:nvPicPr>
            <p:cNvPr id="357" name="Google Shape;357;p1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973785" y="1915347"/>
              <a:ext cx="906052" cy="1400428"/>
            </a:xfrm>
            <a:prstGeom prst="rect">
              <a:avLst/>
            </a:prstGeom>
            <a:noFill/>
            <a:ln>
              <a:noFill/>
            </a:ln>
          </p:spPr>
        </p:pic>
        <p:sp>
          <p:nvSpPr>
            <p:cNvPr id="358" name="Google Shape;358;p15"/>
            <p:cNvSpPr txBox="1"/>
            <p:nvPr/>
          </p:nvSpPr>
          <p:spPr>
            <a:xfrm>
              <a:off x="4943050" y="3359715"/>
              <a:ext cx="25968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alibri"/>
                  <a:ea typeface="Calibri"/>
                  <a:cs typeface="Calibri"/>
                  <a:sym typeface="Calibri"/>
                </a:rPr>
                <a:t>UN support</a:t>
              </a:r>
              <a:endParaRPr sz="800" b="1"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alibri"/>
                  <a:ea typeface="Calibri"/>
                  <a:cs typeface="Calibri"/>
                  <a:sym typeface="Calibri"/>
                </a:rPr>
                <a:t>Dr. H. TOURE, UN ITU Secretary General. </a:t>
              </a:r>
              <a:endParaRPr sz="8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alibri"/>
                  <a:ea typeface="Calibri"/>
                  <a:cs typeface="Calibri"/>
                  <a:sym typeface="Calibri"/>
                </a:rPr>
                <a:t>Prof. A. WAGUE and O. KA M. NGOM - US </a:t>
              </a:r>
              <a:endParaRPr sz="8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alibri"/>
                  <a:ea typeface="Calibri"/>
                  <a:cs typeface="Calibri"/>
                  <a:sym typeface="Calibri"/>
                </a:rPr>
                <a:t>Embassy rep.</a:t>
              </a:r>
              <a:endParaRPr sz="800" b="0" i="0" u="none" strike="noStrike" cap="none" dirty="0">
                <a:solidFill>
                  <a:srgbClr val="000000"/>
                </a:solidFill>
                <a:latin typeface="Calibri"/>
                <a:ea typeface="Calibri"/>
                <a:cs typeface="Calibri"/>
                <a:sym typeface="Calibri"/>
              </a:endParaRPr>
            </a:p>
          </p:txBody>
        </p:sp>
        <p:pic>
          <p:nvPicPr>
            <p:cNvPr id="359" name="Google Shape;359;p15"/>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019825" y="1370492"/>
              <a:ext cx="654655" cy="1159125"/>
            </a:xfrm>
            <a:prstGeom prst="rect">
              <a:avLst/>
            </a:prstGeom>
            <a:noFill/>
            <a:ln>
              <a:noFill/>
            </a:ln>
          </p:spPr>
        </p:pic>
        <p:pic>
          <p:nvPicPr>
            <p:cNvPr id="360" name="Google Shape;360;p15"/>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967273" y="2611690"/>
              <a:ext cx="797347" cy="800400"/>
            </a:xfrm>
            <a:prstGeom prst="rect">
              <a:avLst/>
            </a:prstGeom>
            <a:noFill/>
            <a:ln>
              <a:noFill/>
            </a:ln>
          </p:spPr>
        </p:pic>
        <p:sp>
          <p:nvSpPr>
            <p:cNvPr id="365" name="Google Shape;365;p15"/>
            <p:cNvSpPr/>
            <p:nvPr/>
          </p:nvSpPr>
          <p:spPr>
            <a:xfrm>
              <a:off x="4888275" y="1425666"/>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alibri"/>
                  <a:ea typeface="Calibri"/>
                  <a:cs typeface="Calibri"/>
                  <a:sym typeface="Calibri"/>
                </a:rPr>
                <a:t>ASP2014</a:t>
              </a:r>
              <a:endParaRPr sz="1000" b="1" i="0" u="none" strike="noStrike" cap="none">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alibri"/>
                  <a:ea typeface="Calibri"/>
                  <a:cs typeface="Calibri"/>
                  <a:sym typeface="Calibri"/>
                </a:rPr>
                <a:t>Sakar, Senegal</a:t>
              </a:r>
              <a:endParaRPr sz="1000" b="1" i="0" u="none" strike="noStrike" cap="none">
                <a:solidFill>
                  <a:srgbClr val="FF0000"/>
                </a:solidFill>
                <a:latin typeface="Calibri"/>
                <a:ea typeface="Calibri"/>
                <a:cs typeface="Calibri"/>
                <a:sym typeface="Calibri"/>
              </a:endParaRPr>
            </a:p>
          </p:txBody>
        </p:sp>
      </p:grpSp>
      <p:grpSp>
        <p:nvGrpSpPr>
          <p:cNvPr id="5" name="Group 4">
            <a:extLst>
              <a:ext uri="{FF2B5EF4-FFF2-40B4-BE49-F238E27FC236}">
                <a16:creationId xmlns:a16="http://schemas.microsoft.com/office/drawing/2014/main" id="{AF609363-7760-F5CE-48E2-DE6F6FE44169}"/>
              </a:ext>
            </a:extLst>
          </p:cNvPr>
          <p:cNvGrpSpPr/>
          <p:nvPr/>
        </p:nvGrpSpPr>
        <p:grpSpPr>
          <a:xfrm>
            <a:off x="7005175" y="1465463"/>
            <a:ext cx="2747675" cy="2341381"/>
            <a:chOff x="7005175" y="1465463"/>
            <a:chExt cx="2747675" cy="2341381"/>
          </a:xfrm>
        </p:grpSpPr>
        <p:sp>
          <p:nvSpPr>
            <p:cNvPr id="366" name="Google Shape;366;p15"/>
            <p:cNvSpPr txBox="1"/>
            <p:nvPr/>
          </p:nvSpPr>
          <p:spPr>
            <a:xfrm>
              <a:off x="7156050" y="3375744"/>
              <a:ext cx="2596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alibri"/>
                  <a:ea typeface="Calibri"/>
                  <a:cs typeface="Calibri"/>
                  <a:sym typeface="Calibri"/>
                </a:rPr>
                <a:t>East Afr. Science and New ICTP Center</a:t>
              </a:r>
              <a:endParaRPr sz="800" b="1"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alibri"/>
                  <a:ea typeface="Calibri"/>
                  <a:cs typeface="Calibri"/>
                  <a:sym typeface="Calibri"/>
                </a:rPr>
                <a:t>Rwandan Ministry of Education</a:t>
              </a:r>
              <a:endParaRPr sz="800" b="0" i="0" u="none" strike="noStrike" cap="none" dirty="0">
                <a:solidFill>
                  <a:srgbClr val="000000"/>
                </a:solidFill>
                <a:latin typeface="Calibri"/>
                <a:ea typeface="Calibri"/>
                <a:cs typeface="Calibri"/>
                <a:sym typeface="Calibri"/>
              </a:endParaRPr>
            </a:p>
          </p:txBody>
        </p:sp>
        <p:pic>
          <p:nvPicPr>
            <p:cNvPr id="367" name="Google Shape;367;p15"/>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8103599" y="2484325"/>
              <a:ext cx="1327049" cy="800400"/>
            </a:xfrm>
            <a:prstGeom prst="rect">
              <a:avLst/>
            </a:prstGeom>
            <a:noFill/>
            <a:ln>
              <a:noFill/>
            </a:ln>
          </p:spPr>
        </p:pic>
        <p:pic>
          <p:nvPicPr>
            <p:cNvPr id="368" name="Google Shape;368;p15"/>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8147313" y="1517760"/>
              <a:ext cx="1283340" cy="800400"/>
            </a:xfrm>
            <a:prstGeom prst="rect">
              <a:avLst/>
            </a:prstGeom>
            <a:noFill/>
            <a:ln>
              <a:noFill/>
            </a:ln>
          </p:spPr>
        </p:pic>
        <p:pic>
          <p:nvPicPr>
            <p:cNvPr id="369" name="Google Shape;369;p15"/>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7097300" y="1965925"/>
              <a:ext cx="943800" cy="1462887"/>
            </a:xfrm>
            <a:prstGeom prst="rect">
              <a:avLst/>
            </a:prstGeom>
            <a:noFill/>
            <a:ln>
              <a:noFill/>
            </a:ln>
          </p:spPr>
        </p:pic>
        <p:sp>
          <p:nvSpPr>
            <p:cNvPr id="370" name="Google Shape;370;p15"/>
            <p:cNvSpPr/>
            <p:nvPr/>
          </p:nvSpPr>
          <p:spPr>
            <a:xfrm>
              <a:off x="7006700" y="1465463"/>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alibri"/>
                  <a:ea typeface="Calibri"/>
                  <a:cs typeface="Calibri"/>
                  <a:sym typeface="Calibri"/>
                </a:rPr>
                <a:t>ASP2016</a:t>
              </a:r>
              <a:endParaRPr sz="1000" b="1" i="0" u="none" strike="noStrike" cap="none">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alibri"/>
                  <a:ea typeface="Calibri"/>
                  <a:cs typeface="Calibri"/>
                  <a:sym typeface="Calibri"/>
                </a:rPr>
                <a:t>Kigali, Rwanda</a:t>
              </a:r>
              <a:endParaRPr sz="1000" b="1" i="0" u="none" strike="noStrike" cap="none">
                <a:solidFill>
                  <a:srgbClr val="FF0000"/>
                </a:solidFill>
                <a:latin typeface="Calibri"/>
                <a:ea typeface="Calibri"/>
                <a:cs typeface="Calibri"/>
                <a:sym typeface="Calibri"/>
              </a:endParaRPr>
            </a:p>
          </p:txBody>
        </p:sp>
        <p:pic>
          <p:nvPicPr>
            <p:cNvPr id="371" name="Google Shape;371;p15"/>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8145788" y="1517760"/>
              <a:ext cx="1283340" cy="800400"/>
            </a:xfrm>
            <a:prstGeom prst="rect">
              <a:avLst/>
            </a:prstGeom>
            <a:noFill/>
            <a:ln>
              <a:noFill/>
            </a:ln>
          </p:spPr>
        </p:pic>
        <p:pic>
          <p:nvPicPr>
            <p:cNvPr id="372" name="Google Shape;372;p15"/>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7095775" y="1965925"/>
              <a:ext cx="943800" cy="1462887"/>
            </a:xfrm>
            <a:prstGeom prst="rect">
              <a:avLst/>
            </a:prstGeom>
            <a:noFill/>
            <a:ln>
              <a:noFill/>
            </a:ln>
          </p:spPr>
        </p:pic>
        <p:sp>
          <p:nvSpPr>
            <p:cNvPr id="373" name="Google Shape;373;p15"/>
            <p:cNvSpPr/>
            <p:nvPr/>
          </p:nvSpPr>
          <p:spPr>
            <a:xfrm>
              <a:off x="7005175" y="1465463"/>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alibri"/>
                  <a:ea typeface="Calibri"/>
                  <a:cs typeface="Calibri"/>
                  <a:sym typeface="Calibri"/>
                </a:rPr>
                <a:t>ASP2016</a:t>
              </a:r>
              <a:endParaRPr sz="1000" b="1" i="0" u="none" strike="noStrike" cap="none">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alibri"/>
                  <a:ea typeface="Calibri"/>
                  <a:cs typeface="Calibri"/>
                  <a:sym typeface="Calibri"/>
                </a:rPr>
                <a:t>Kigali, Rwanda</a:t>
              </a:r>
              <a:endParaRPr sz="1000" b="1" i="0" u="none" strike="noStrike" cap="none">
                <a:solidFill>
                  <a:srgbClr val="FF0000"/>
                </a:solidFill>
                <a:latin typeface="Calibri"/>
                <a:ea typeface="Calibri"/>
                <a:cs typeface="Calibri"/>
                <a:sym typeface="Calibri"/>
              </a:endParaRPr>
            </a:p>
          </p:txBody>
        </p:sp>
      </p:grpSp>
      <p:grpSp>
        <p:nvGrpSpPr>
          <p:cNvPr id="2" name="Group 1">
            <a:extLst>
              <a:ext uri="{FF2B5EF4-FFF2-40B4-BE49-F238E27FC236}">
                <a16:creationId xmlns:a16="http://schemas.microsoft.com/office/drawing/2014/main" id="{11EF0DE0-F479-7097-92EE-5FF1EB0AFCFF}"/>
              </a:ext>
            </a:extLst>
          </p:cNvPr>
          <p:cNvGrpSpPr/>
          <p:nvPr/>
        </p:nvGrpSpPr>
        <p:grpSpPr>
          <a:xfrm>
            <a:off x="239575" y="3780829"/>
            <a:ext cx="2586176" cy="2730664"/>
            <a:chOff x="322824" y="3424800"/>
            <a:chExt cx="2586176" cy="2730664"/>
          </a:xfrm>
        </p:grpSpPr>
        <p:sp>
          <p:nvSpPr>
            <p:cNvPr id="374" name="Google Shape;374;p15"/>
            <p:cNvSpPr txBox="1"/>
            <p:nvPr/>
          </p:nvSpPr>
          <p:spPr>
            <a:xfrm>
              <a:off x="322824" y="5355275"/>
              <a:ext cx="2586176" cy="8001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omic Sans MS" panose="030F0902030302020204" pitchFamily="66" charset="0"/>
                  <a:ea typeface="Calibri"/>
                  <a:cs typeface="Calibri"/>
                  <a:sym typeface="Calibri"/>
                </a:rPr>
                <a:t>Education and capacity building in Namibia and Africa in general</a:t>
              </a:r>
              <a:endParaRPr sz="800" b="0" i="0" u="none" strike="noStrike" cap="none" dirty="0">
                <a:solidFill>
                  <a:srgbClr val="000000"/>
                </a:solidFill>
                <a:latin typeface="Comic Sans MS" panose="030F0902030302020204" pitchFamily="66" charset="0"/>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omic Sans MS" panose="030F0902030302020204" pitchFamily="66" charset="0"/>
                  <a:ea typeface="Calibri"/>
                  <a:cs typeface="Calibri"/>
                  <a:sym typeface="Calibri"/>
                </a:rPr>
                <a:t>Dr T. TJIVIKUA, Vice-Chancellor, Namibia University of Science and Technology (Namibia), Dr. R. ADAM (SKA, SA)</a:t>
              </a:r>
              <a:endParaRPr sz="800" b="1" i="0" u="none" strike="noStrike" cap="none" dirty="0">
                <a:solidFill>
                  <a:srgbClr val="000000"/>
                </a:solidFill>
                <a:latin typeface="Comic Sans MS" panose="030F0902030302020204" pitchFamily="66" charset="0"/>
                <a:ea typeface="Calibri"/>
                <a:cs typeface="Calibri"/>
                <a:sym typeface="Calibri"/>
              </a:endParaRPr>
            </a:p>
          </p:txBody>
        </p:sp>
        <p:pic>
          <p:nvPicPr>
            <p:cNvPr id="375" name="Google Shape;375;p15"/>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615061" y="4453024"/>
              <a:ext cx="851024" cy="954300"/>
            </a:xfrm>
            <a:prstGeom prst="rect">
              <a:avLst/>
            </a:prstGeom>
            <a:noFill/>
            <a:ln>
              <a:noFill/>
            </a:ln>
          </p:spPr>
        </p:pic>
        <p:pic>
          <p:nvPicPr>
            <p:cNvPr id="376" name="Google Shape;376;p15"/>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1568899" y="3424800"/>
              <a:ext cx="1194591" cy="1039800"/>
            </a:xfrm>
            <a:prstGeom prst="rect">
              <a:avLst/>
            </a:prstGeom>
            <a:noFill/>
            <a:ln>
              <a:noFill/>
            </a:ln>
          </p:spPr>
        </p:pic>
        <p:pic>
          <p:nvPicPr>
            <p:cNvPr id="378" name="Google Shape;378;p15"/>
            <p:cNvPicPr preferRelativeResize="0"/>
            <p:nvPr/>
          </p:nvPicPr>
          <p:blipFill rotWithShape="1">
            <a:blip r:embed="rId13" cstate="screen">
              <a:alphaModFix/>
              <a:extLst>
                <a:ext uri="{28A0092B-C50C-407E-A947-70E740481C1C}">
                  <a14:useLocalDpi xmlns:a14="http://schemas.microsoft.com/office/drawing/2010/main"/>
                </a:ext>
              </a:extLst>
            </a:blip>
            <a:srcRect/>
            <a:stretch/>
          </p:blipFill>
          <p:spPr>
            <a:xfrm>
              <a:off x="420299" y="3923600"/>
              <a:ext cx="1007050" cy="1426323"/>
            </a:xfrm>
            <a:prstGeom prst="rect">
              <a:avLst/>
            </a:prstGeom>
            <a:noFill/>
            <a:ln>
              <a:noFill/>
            </a:ln>
          </p:spPr>
        </p:pic>
        <p:sp>
          <p:nvSpPr>
            <p:cNvPr id="379" name="Google Shape;379;p15"/>
            <p:cNvSpPr/>
            <p:nvPr/>
          </p:nvSpPr>
          <p:spPr>
            <a:xfrm>
              <a:off x="393650" y="3473813"/>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omic Sans MS" panose="030F0902030302020204" pitchFamily="66" charset="0"/>
                  <a:ea typeface="Calibri"/>
                  <a:cs typeface="Calibri"/>
                  <a:sym typeface="Calibri"/>
                </a:rPr>
                <a:t>ASP2018</a:t>
              </a:r>
              <a:endParaRPr sz="1000" b="1" i="0" u="none" strike="noStrike" cap="none">
                <a:solidFill>
                  <a:srgbClr val="FF0000"/>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omic Sans MS" panose="030F0902030302020204" pitchFamily="66" charset="0"/>
                  <a:ea typeface="Calibri"/>
                  <a:cs typeface="Calibri"/>
                  <a:sym typeface="Calibri"/>
                </a:rPr>
                <a:t> Windhoek, Namibia</a:t>
              </a:r>
              <a:endParaRPr sz="1000" b="1" i="0" u="none" strike="noStrike" cap="none">
                <a:solidFill>
                  <a:srgbClr val="FF0000"/>
                </a:solidFill>
                <a:latin typeface="Comic Sans MS" panose="030F0902030302020204" pitchFamily="66" charset="0"/>
                <a:ea typeface="Calibri"/>
                <a:cs typeface="Calibri"/>
                <a:sym typeface="Calibri"/>
              </a:endParaRPr>
            </a:p>
          </p:txBody>
        </p:sp>
      </p:grpSp>
      <p:sp>
        <p:nvSpPr>
          <p:cNvPr id="361" name="Google Shape;361;p15"/>
          <p:cNvSpPr txBox="1"/>
          <p:nvPr/>
        </p:nvSpPr>
        <p:spPr>
          <a:xfrm>
            <a:off x="6211729" y="4643063"/>
            <a:ext cx="9048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rgbClr val="FF0000"/>
              </a:solidFill>
              <a:latin typeface="Comic Sans MS" panose="030F0902030302020204" pitchFamily="66" charset="0"/>
              <a:ea typeface="Calibri"/>
              <a:cs typeface="Calibri"/>
              <a:sym typeface="Calibri"/>
            </a:endParaRPr>
          </a:p>
        </p:txBody>
      </p:sp>
      <p:grpSp>
        <p:nvGrpSpPr>
          <p:cNvPr id="19" name="Group 18">
            <a:extLst>
              <a:ext uri="{FF2B5EF4-FFF2-40B4-BE49-F238E27FC236}">
                <a16:creationId xmlns:a16="http://schemas.microsoft.com/office/drawing/2014/main" id="{CD8EA2CD-DB59-781C-7BBE-0067C90CECD9}"/>
              </a:ext>
            </a:extLst>
          </p:cNvPr>
          <p:cNvGrpSpPr/>
          <p:nvPr/>
        </p:nvGrpSpPr>
        <p:grpSpPr>
          <a:xfrm>
            <a:off x="2772206" y="4328492"/>
            <a:ext cx="3879118" cy="2323133"/>
            <a:chOff x="2784443" y="4065152"/>
            <a:chExt cx="3879118" cy="2323133"/>
          </a:xfrm>
        </p:grpSpPr>
        <p:grpSp>
          <p:nvGrpSpPr>
            <p:cNvPr id="9" name="Group 8">
              <a:extLst>
                <a:ext uri="{FF2B5EF4-FFF2-40B4-BE49-F238E27FC236}">
                  <a16:creationId xmlns:a16="http://schemas.microsoft.com/office/drawing/2014/main" id="{C76D5CDD-6232-4529-2C4A-26D523AC407A}"/>
                </a:ext>
              </a:extLst>
            </p:cNvPr>
            <p:cNvGrpSpPr/>
            <p:nvPr/>
          </p:nvGrpSpPr>
          <p:grpSpPr>
            <a:xfrm>
              <a:off x="2784443" y="4065152"/>
              <a:ext cx="3879118" cy="2323133"/>
              <a:chOff x="2784443" y="4065152"/>
              <a:chExt cx="3879118" cy="2323133"/>
            </a:xfrm>
          </p:grpSpPr>
          <p:pic>
            <p:nvPicPr>
              <p:cNvPr id="380" name="Google Shape;380;p15"/>
              <p:cNvPicPr preferRelativeResize="0"/>
              <p:nvPr/>
            </p:nvPicPr>
            <p:blipFill rotWithShape="1">
              <a:blip r:embed="rId14" cstate="screen">
                <a:alphaModFix/>
                <a:extLst>
                  <a:ext uri="{28A0092B-C50C-407E-A947-70E740481C1C}">
                    <a14:useLocalDpi xmlns:a14="http://schemas.microsoft.com/office/drawing/2010/main"/>
                  </a:ext>
                </a:extLst>
              </a:blip>
              <a:srcRect/>
              <a:stretch/>
            </p:blipFill>
            <p:spPr>
              <a:xfrm>
                <a:off x="2784443" y="4774851"/>
                <a:ext cx="1167190" cy="1613434"/>
              </a:xfrm>
              <a:prstGeom prst="rect">
                <a:avLst/>
              </a:prstGeom>
              <a:noFill/>
              <a:ln>
                <a:noFill/>
              </a:ln>
            </p:spPr>
          </p:pic>
          <p:pic>
            <p:nvPicPr>
              <p:cNvPr id="381" name="Google Shape;381;p15"/>
              <p:cNvPicPr preferRelativeResize="0"/>
              <p:nvPr/>
            </p:nvPicPr>
            <p:blipFill rotWithShape="1">
              <a:blip r:embed="rId15" cstate="screen">
                <a:alphaModFix/>
                <a:extLst>
                  <a:ext uri="{28A0092B-C50C-407E-A947-70E740481C1C}">
                    <a14:useLocalDpi xmlns:a14="http://schemas.microsoft.com/office/drawing/2010/main"/>
                  </a:ext>
                </a:extLst>
              </a:blip>
              <a:srcRect/>
              <a:stretch/>
            </p:blipFill>
            <p:spPr>
              <a:xfrm>
                <a:off x="4030960" y="4255120"/>
                <a:ext cx="876200" cy="666015"/>
              </a:xfrm>
              <a:prstGeom prst="rect">
                <a:avLst/>
              </a:prstGeom>
              <a:noFill/>
              <a:ln>
                <a:noFill/>
              </a:ln>
            </p:spPr>
          </p:pic>
          <p:sp>
            <p:nvSpPr>
              <p:cNvPr id="382" name="Google Shape;382;p15"/>
              <p:cNvSpPr/>
              <p:nvPr/>
            </p:nvSpPr>
            <p:spPr>
              <a:xfrm>
                <a:off x="2871544" y="4065152"/>
                <a:ext cx="1117252" cy="666015"/>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dirty="0">
                    <a:solidFill>
                      <a:srgbClr val="FF0000"/>
                    </a:solidFill>
                    <a:latin typeface="Comic Sans MS" panose="030F0902030302020204" pitchFamily="66" charset="0"/>
                    <a:ea typeface="Calibri"/>
                    <a:cs typeface="Calibri"/>
                    <a:sym typeface="Calibri"/>
                  </a:rPr>
                  <a:t>ASP2020/21 </a:t>
                </a:r>
                <a:endParaRPr sz="1000" b="1" i="0" u="none" strike="noStrike" cap="none" dirty="0">
                  <a:solidFill>
                    <a:srgbClr val="FF0000"/>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dirty="0">
                    <a:latin typeface="Comic Sans MS" panose="030F0902030302020204" pitchFamily="66" charset="0"/>
                    <a:ea typeface="Calibri"/>
                    <a:cs typeface="Calibri"/>
                    <a:sym typeface="Calibri"/>
                  </a:rPr>
                  <a:t>M</a:t>
                </a:r>
                <a:r>
                  <a:rPr lang="en-US" sz="1000" b="1" i="0" u="none" strike="noStrike" cap="none" dirty="0">
                    <a:solidFill>
                      <a:srgbClr val="000000"/>
                    </a:solidFill>
                    <a:latin typeface="Comic Sans MS" panose="030F0902030302020204" pitchFamily="66" charset="0"/>
                    <a:ea typeface="Calibri"/>
                    <a:cs typeface="Calibri"/>
                    <a:sym typeface="Calibri"/>
                  </a:rPr>
                  <a:t>arrakech, Morocco</a:t>
                </a:r>
                <a:endParaRPr sz="1000" b="1" i="0" u="none" strike="noStrike" cap="none" dirty="0">
                  <a:solidFill>
                    <a:srgbClr val="FF0000"/>
                  </a:solidFill>
                  <a:latin typeface="Comic Sans MS" panose="030F0902030302020204" pitchFamily="66" charset="0"/>
                  <a:ea typeface="Calibri"/>
                  <a:cs typeface="Calibri"/>
                  <a:sym typeface="Calibri"/>
                </a:endParaRPr>
              </a:p>
            </p:txBody>
          </p:sp>
          <p:sp>
            <p:nvSpPr>
              <p:cNvPr id="383" name="Google Shape;383;p15"/>
              <p:cNvSpPr txBox="1"/>
              <p:nvPr/>
            </p:nvSpPr>
            <p:spPr>
              <a:xfrm>
                <a:off x="4066761" y="5012043"/>
                <a:ext cx="2596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omic Sans MS" panose="030F0902030302020204" pitchFamily="66" charset="0"/>
                    <a:ea typeface="Calibri"/>
                    <a:cs typeface="Calibri"/>
                    <a:sym typeface="Calibri"/>
                  </a:rPr>
                  <a:t>Physics education and research roadmap development and implementation in Africa</a:t>
                </a:r>
                <a:endParaRPr sz="800" b="0" i="0" u="none" strike="noStrike" cap="none" dirty="0">
                  <a:solidFill>
                    <a:srgbClr val="000000"/>
                  </a:solidFill>
                  <a:latin typeface="Comic Sans MS" panose="030F0902030302020204" pitchFamily="66" charset="0"/>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omic Sans MS" panose="030F0902030302020204" pitchFamily="66" charset="0"/>
                    <a:ea typeface="Calibri"/>
                    <a:cs typeface="Calibri"/>
                    <a:sym typeface="Calibri"/>
                  </a:rPr>
                  <a:t>Prof. A. </a:t>
                </a:r>
                <a:r>
                  <a:rPr lang="en-US" sz="800" b="0" i="0" u="none" strike="noStrike" cap="none" dirty="0" err="1">
                    <a:solidFill>
                      <a:srgbClr val="000000"/>
                    </a:solidFill>
                    <a:latin typeface="Comic Sans MS" panose="030F0902030302020204" pitchFamily="66" charset="0"/>
                    <a:ea typeface="Calibri"/>
                    <a:cs typeface="Calibri"/>
                    <a:sym typeface="Calibri"/>
                  </a:rPr>
                  <a:t>Muronga</a:t>
                </a:r>
                <a:r>
                  <a:rPr lang="en-US" sz="800" b="0" i="0" u="none" strike="noStrike" cap="none" dirty="0">
                    <a:solidFill>
                      <a:srgbClr val="000000"/>
                    </a:solidFill>
                    <a:latin typeface="Comic Sans MS" panose="030F0902030302020204" pitchFamily="66" charset="0"/>
                    <a:ea typeface="Calibri"/>
                    <a:cs typeface="Calibri"/>
                    <a:sym typeface="Calibri"/>
                  </a:rPr>
                  <a:t> (Nelson Mandela University, SA) </a:t>
                </a:r>
                <a:endParaRPr sz="800" b="0" i="0" u="none" strike="noStrike" cap="none" dirty="0">
                  <a:solidFill>
                    <a:srgbClr val="000000"/>
                  </a:solidFill>
                  <a:latin typeface="Comic Sans MS" panose="030F0902030302020204" pitchFamily="66" charset="0"/>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omic Sans MS" panose="030F0902030302020204" pitchFamily="66" charset="0"/>
                    <a:ea typeface="Calibri"/>
                    <a:cs typeface="Calibri"/>
                    <a:sym typeface="Calibri"/>
                  </a:rPr>
                  <a:t>Dr. Raissa Malu (Investing In People (IIP) ASBL) </a:t>
                </a:r>
                <a:endParaRPr sz="800" b="0" i="0" u="none" strike="noStrike" cap="none" dirty="0">
                  <a:solidFill>
                    <a:srgbClr val="000000"/>
                  </a:solidFill>
                  <a:latin typeface="Comic Sans MS" panose="030F0902030302020204" pitchFamily="66" charset="0"/>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omic Sans MS" panose="030F0902030302020204" pitchFamily="66" charset="0"/>
                    <a:ea typeface="Calibri"/>
                    <a:cs typeface="Calibri"/>
                    <a:sym typeface="Calibri"/>
                  </a:rPr>
                  <a:t>Oumar Ka (Cheikh Anta Diop University, Senegal) </a:t>
                </a:r>
                <a:endParaRPr sz="800" b="0" i="0" u="none" strike="noStrike" cap="none" dirty="0">
                  <a:solidFill>
                    <a:srgbClr val="000000"/>
                  </a:solidFill>
                  <a:latin typeface="Comic Sans MS" panose="030F0902030302020204" pitchFamily="66" charset="0"/>
                  <a:ea typeface="Calibri"/>
                  <a:cs typeface="Calibri"/>
                  <a:sym typeface="Calibri"/>
                </a:endParaRPr>
              </a:p>
            </p:txBody>
          </p:sp>
          <p:pic>
            <p:nvPicPr>
              <p:cNvPr id="384" name="Google Shape;384;p15"/>
              <p:cNvPicPr preferRelativeResize="0"/>
              <p:nvPr/>
            </p:nvPicPr>
            <p:blipFill rotWithShape="1">
              <a:blip r:embed="rId16" cstate="screen">
                <a:alphaModFix/>
                <a:extLst>
                  <a:ext uri="{28A0092B-C50C-407E-A947-70E740481C1C}">
                    <a14:useLocalDpi xmlns:a14="http://schemas.microsoft.com/office/drawing/2010/main"/>
                  </a:ext>
                </a:extLst>
              </a:blip>
              <a:srcRect/>
              <a:stretch/>
            </p:blipFill>
            <p:spPr>
              <a:xfrm>
                <a:off x="4986041" y="4259589"/>
                <a:ext cx="797350" cy="666015"/>
              </a:xfrm>
              <a:prstGeom prst="rect">
                <a:avLst/>
              </a:prstGeom>
              <a:noFill/>
              <a:ln>
                <a:noFill/>
              </a:ln>
            </p:spPr>
          </p:pic>
        </p:grpSp>
        <p:pic>
          <p:nvPicPr>
            <p:cNvPr id="385" name="Google Shape;385;p15"/>
            <p:cNvPicPr preferRelativeResize="0"/>
            <p:nvPr/>
          </p:nvPicPr>
          <p:blipFill rotWithShape="1">
            <a:blip r:embed="rId17" cstate="screen">
              <a:alphaModFix/>
              <a:extLst>
                <a:ext uri="{28A0092B-C50C-407E-A947-70E740481C1C}">
                  <a14:useLocalDpi xmlns:a14="http://schemas.microsoft.com/office/drawing/2010/main"/>
                </a:ext>
              </a:extLst>
            </a:blip>
            <a:srcRect/>
            <a:stretch/>
          </p:blipFill>
          <p:spPr>
            <a:xfrm>
              <a:off x="5840309" y="4255120"/>
              <a:ext cx="731288" cy="859298"/>
            </a:xfrm>
            <a:prstGeom prst="rect">
              <a:avLst/>
            </a:prstGeom>
            <a:noFill/>
            <a:ln>
              <a:noFill/>
            </a:ln>
          </p:spPr>
        </p:pic>
      </p:grpSp>
      <p:grpSp>
        <p:nvGrpSpPr>
          <p:cNvPr id="18" name="Group 17">
            <a:extLst>
              <a:ext uri="{FF2B5EF4-FFF2-40B4-BE49-F238E27FC236}">
                <a16:creationId xmlns:a16="http://schemas.microsoft.com/office/drawing/2014/main" id="{98ADB647-0C0A-5343-C59A-FFC4242FA05B}"/>
              </a:ext>
            </a:extLst>
          </p:cNvPr>
          <p:cNvGrpSpPr/>
          <p:nvPr/>
        </p:nvGrpSpPr>
        <p:grpSpPr>
          <a:xfrm>
            <a:off x="6713480" y="3892649"/>
            <a:ext cx="2908434" cy="2851126"/>
            <a:chOff x="6827478" y="3892649"/>
            <a:chExt cx="2794435" cy="2851126"/>
          </a:xfrm>
        </p:grpSpPr>
        <p:pic>
          <p:nvPicPr>
            <p:cNvPr id="387" name="Google Shape;387;p15"/>
            <p:cNvPicPr preferRelativeResize="0"/>
            <p:nvPr/>
          </p:nvPicPr>
          <p:blipFill rotWithShape="1">
            <a:blip r:embed="rId18" cstate="screen">
              <a:alphaModFix/>
              <a:extLst>
                <a:ext uri="{28A0092B-C50C-407E-A947-70E740481C1C}">
                  <a14:useLocalDpi xmlns:a14="http://schemas.microsoft.com/office/drawing/2010/main"/>
                </a:ext>
              </a:extLst>
            </a:blip>
            <a:srcRect/>
            <a:stretch/>
          </p:blipFill>
          <p:spPr>
            <a:xfrm>
              <a:off x="6948729" y="4396125"/>
              <a:ext cx="1007050" cy="1424351"/>
            </a:xfrm>
            <a:prstGeom prst="rect">
              <a:avLst/>
            </a:prstGeom>
            <a:noFill/>
            <a:ln>
              <a:noFill/>
            </a:ln>
          </p:spPr>
        </p:pic>
        <p:grpSp>
          <p:nvGrpSpPr>
            <p:cNvPr id="7" name="Group 6">
              <a:extLst>
                <a:ext uri="{FF2B5EF4-FFF2-40B4-BE49-F238E27FC236}">
                  <a16:creationId xmlns:a16="http://schemas.microsoft.com/office/drawing/2014/main" id="{BC2F1F2E-6AEF-825D-F4DB-A05172D45EE1}"/>
                </a:ext>
              </a:extLst>
            </p:cNvPr>
            <p:cNvGrpSpPr/>
            <p:nvPr/>
          </p:nvGrpSpPr>
          <p:grpSpPr>
            <a:xfrm>
              <a:off x="6827478" y="3892649"/>
              <a:ext cx="2794435" cy="2851126"/>
              <a:chOff x="6761233" y="3873463"/>
              <a:chExt cx="2794435" cy="2851126"/>
            </a:xfrm>
          </p:grpSpPr>
          <p:sp>
            <p:nvSpPr>
              <p:cNvPr id="377" name="Google Shape;377;p15"/>
              <p:cNvSpPr txBox="1"/>
              <p:nvPr/>
            </p:nvSpPr>
            <p:spPr>
              <a:xfrm>
                <a:off x="7929588" y="4520751"/>
                <a:ext cx="9048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rgbClr val="FF0000"/>
                  </a:solidFill>
                  <a:latin typeface="Comic Sans MS" panose="030F0902030302020204" pitchFamily="66" charset="0"/>
                  <a:ea typeface="Calibri"/>
                  <a:cs typeface="Calibri"/>
                  <a:sym typeface="Calibri"/>
                </a:endParaRPr>
              </a:p>
            </p:txBody>
          </p:sp>
          <p:sp>
            <p:nvSpPr>
              <p:cNvPr id="386" name="Google Shape;386;p15"/>
              <p:cNvSpPr/>
              <p:nvPr/>
            </p:nvSpPr>
            <p:spPr>
              <a:xfrm>
                <a:off x="6895200" y="3873463"/>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omic Sans MS" panose="030F0902030302020204" pitchFamily="66" charset="0"/>
                    <a:ea typeface="Calibri"/>
                    <a:cs typeface="Calibri"/>
                    <a:sym typeface="Calibri"/>
                  </a:rPr>
                  <a:t>ASP2022</a:t>
                </a:r>
                <a:endParaRPr sz="1000" b="1" i="0" u="none" strike="noStrike" cap="none">
                  <a:solidFill>
                    <a:srgbClr val="FF0000"/>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omic Sans MS" panose="030F0902030302020204" pitchFamily="66" charset="0"/>
                    <a:ea typeface="Calibri"/>
                    <a:cs typeface="Calibri"/>
                    <a:sym typeface="Calibri"/>
                  </a:rPr>
                  <a:t>NMU, SA</a:t>
                </a:r>
                <a:endParaRPr sz="1000" b="1" i="0" u="none" strike="noStrike" cap="none">
                  <a:solidFill>
                    <a:srgbClr val="FF0000"/>
                  </a:solidFill>
                  <a:latin typeface="Comic Sans MS" panose="030F0902030302020204" pitchFamily="66" charset="0"/>
                  <a:ea typeface="Calibri"/>
                  <a:cs typeface="Calibri"/>
                  <a:sym typeface="Calibri"/>
                </a:endParaRPr>
              </a:p>
            </p:txBody>
          </p:sp>
          <p:sp>
            <p:nvSpPr>
              <p:cNvPr id="388" name="Google Shape;388;p15"/>
              <p:cNvSpPr txBox="1"/>
              <p:nvPr/>
            </p:nvSpPr>
            <p:spPr>
              <a:xfrm>
                <a:off x="6761233" y="5801290"/>
                <a:ext cx="2794435" cy="92329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omic Sans MS" panose="030F0902030302020204" pitchFamily="66" charset="0"/>
                    <a:ea typeface="Calibri"/>
                    <a:cs typeface="Calibri"/>
                    <a:sym typeface="Calibri"/>
                  </a:rPr>
                  <a:t>Sustainability of ASP and capacity development &amp; retention in Africa</a:t>
                </a:r>
                <a:r>
                  <a:rPr lang="en-US" sz="800" dirty="0">
                    <a:latin typeface="Comic Sans MS" panose="030F0902030302020204" pitchFamily="66" charset="0"/>
                    <a:ea typeface="Calibri"/>
                    <a:cs typeface="Calibri"/>
                    <a:sym typeface="Calibri"/>
                  </a:rPr>
                  <a:t>, </a:t>
                </a:r>
                <a:r>
                  <a:rPr lang="en-US" sz="800" b="0" i="0" u="none" strike="noStrike" cap="none" dirty="0">
                    <a:solidFill>
                      <a:srgbClr val="000000"/>
                    </a:solidFill>
                    <a:latin typeface="Comic Sans MS" panose="030F0902030302020204" pitchFamily="66" charset="0"/>
                    <a:ea typeface="Calibri"/>
                    <a:cs typeface="Calibri"/>
                    <a:sym typeface="Calibri"/>
                  </a:rPr>
                  <a:t>with the participation of policymaker representatives from Morocco, Senegal, Ivory Coast, Burkina Faso, Benin and South Africa (DSI, NRF, SAIP, SANSA, NMU), and international delegates from Africa, Europe and the U.S.</a:t>
                </a:r>
                <a:endParaRPr sz="800" b="0" i="0" u="none" strike="noStrike" cap="none" dirty="0">
                  <a:solidFill>
                    <a:srgbClr val="000000"/>
                  </a:solidFill>
                  <a:latin typeface="Comic Sans MS" panose="030F0902030302020204" pitchFamily="66" charset="0"/>
                  <a:ea typeface="Calibri"/>
                  <a:cs typeface="Calibri"/>
                  <a:sym typeface="Calibri"/>
                </a:endParaRPr>
              </a:p>
            </p:txBody>
          </p:sp>
          <p:pic>
            <p:nvPicPr>
              <p:cNvPr id="389" name="Google Shape;389;p15"/>
              <p:cNvPicPr preferRelativeResize="0"/>
              <p:nvPr/>
            </p:nvPicPr>
            <p:blipFill rotWithShape="1">
              <a:blip r:embed="rId19" cstate="screen">
                <a:alphaModFix/>
                <a:extLst>
                  <a:ext uri="{28A0092B-C50C-407E-A947-70E740481C1C}">
                    <a14:useLocalDpi xmlns:a14="http://schemas.microsoft.com/office/drawing/2010/main"/>
                  </a:ext>
                </a:extLst>
              </a:blip>
              <a:srcRect/>
              <a:stretch/>
            </p:blipFill>
            <p:spPr>
              <a:xfrm>
                <a:off x="8005974" y="4858850"/>
                <a:ext cx="1194600" cy="895964"/>
              </a:xfrm>
              <a:prstGeom prst="rect">
                <a:avLst/>
              </a:prstGeom>
              <a:noFill/>
              <a:ln>
                <a:noFill/>
              </a:ln>
            </p:spPr>
          </p:pic>
          <p:pic>
            <p:nvPicPr>
              <p:cNvPr id="390" name="Google Shape;390;p15"/>
              <p:cNvPicPr preferRelativeResize="0"/>
              <p:nvPr/>
            </p:nvPicPr>
            <p:blipFill rotWithShape="1">
              <a:blip r:embed="rId20" cstate="screen">
                <a:alphaModFix/>
                <a:extLst>
                  <a:ext uri="{28A0092B-C50C-407E-A947-70E740481C1C}">
                    <a14:useLocalDpi xmlns:a14="http://schemas.microsoft.com/office/drawing/2010/main"/>
                  </a:ext>
                </a:extLst>
              </a:blip>
              <a:srcRect/>
              <a:stretch/>
            </p:blipFill>
            <p:spPr>
              <a:xfrm>
                <a:off x="8005985" y="3904089"/>
                <a:ext cx="1265475" cy="932662"/>
              </a:xfrm>
              <a:prstGeom prst="rect">
                <a:avLst/>
              </a:prstGeom>
              <a:noFill/>
              <a:ln>
                <a:noFill/>
              </a:ln>
            </p:spPr>
          </p:pic>
        </p:grpSp>
      </p:grpSp>
      <p:grpSp>
        <p:nvGrpSpPr>
          <p:cNvPr id="6" name="Group 5">
            <a:extLst>
              <a:ext uri="{FF2B5EF4-FFF2-40B4-BE49-F238E27FC236}">
                <a16:creationId xmlns:a16="http://schemas.microsoft.com/office/drawing/2014/main" id="{2FBD18F5-DA6B-5CEA-126C-BA6323984F39}"/>
              </a:ext>
            </a:extLst>
          </p:cNvPr>
          <p:cNvGrpSpPr/>
          <p:nvPr/>
        </p:nvGrpSpPr>
        <p:grpSpPr>
          <a:xfrm>
            <a:off x="9579013" y="1326950"/>
            <a:ext cx="2460000" cy="4585075"/>
            <a:chOff x="9583050" y="1441826"/>
            <a:chExt cx="2460000" cy="4585075"/>
          </a:xfrm>
        </p:grpSpPr>
        <p:sp>
          <p:nvSpPr>
            <p:cNvPr id="392" name="Google Shape;392;p15"/>
            <p:cNvSpPr/>
            <p:nvPr/>
          </p:nvSpPr>
          <p:spPr>
            <a:xfrm>
              <a:off x="9976975" y="1441826"/>
              <a:ext cx="13269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FF0000"/>
                  </a:solidFill>
                  <a:latin typeface="Calibri"/>
                  <a:ea typeface="Calibri"/>
                  <a:cs typeface="Calibri"/>
                  <a:sym typeface="Calibri"/>
                </a:rPr>
                <a:t>ASP2024</a:t>
              </a:r>
              <a:endParaRPr sz="1000" b="1" i="0" u="none" strike="noStrike" cap="none">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a:solidFill>
                    <a:srgbClr val="000000"/>
                  </a:solidFill>
                  <a:latin typeface="Calibri"/>
                  <a:ea typeface="Calibri"/>
                  <a:cs typeface="Calibri"/>
                  <a:sym typeface="Calibri"/>
                </a:rPr>
                <a:t>Marrakesh, Morocco</a:t>
              </a:r>
              <a:endParaRPr sz="1000" b="1" i="0" u="none" strike="noStrike" cap="none">
                <a:solidFill>
                  <a:srgbClr val="FF0000"/>
                </a:solidFill>
                <a:latin typeface="Calibri"/>
                <a:ea typeface="Calibri"/>
                <a:cs typeface="Calibri"/>
                <a:sym typeface="Calibri"/>
              </a:endParaRPr>
            </a:p>
          </p:txBody>
        </p:sp>
        <p:pic>
          <p:nvPicPr>
            <p:cNvPr id="393" name="Google Shape;393;p15"/>
            <p:cNvPicPr preferRelativeResize="0"/>
            <p:nvPr/>
          </p:nvPicPr>
          <p:blipFill rotWithShape="1">
            <a:blip r:embed="rId21" cstate="screen">
              <a:alphaModFix/>
              <a:extLst>
                <a:ext uri="{28A0092B-C50C-407E-A947-70E740481C1C}">
                  <a14:useLocalDpi xmlns:a14="http://schemas.microsoft.com/office/drawing/2010/main"/>
                </a:ext>
              </a:extLst>
            </a:blip>
            <a:srcRect/>
            <a:stretch/>
          </p:blipFill>
          <p:spPr>
            <a:xfrm>
              <a:off x="9627475" y="3222839"/>
              <a:ext cx="2113429" cy="1408949"/>
            </a:xfrm>
            <a:prstGeom prst="rect">
              <a:avLst/>
            </a:prstGeom>
            <a:noFill/>
            <a:ln>
              <a:noFill/>
            </a:ln>
          </p:spPr>
        </p:pic>
        <p:pic>
          <p:nvPicPr>
            <p:cNvPr id="394" name="Google Shape;394;p15"/>
            <p:cNvPicPr preferRelativeResize="0"/>
            <p:nvPr/>
          </p:nvPicPr>
          <p:blipFill rotWithShape="1">
            <a:blip r:embed="rId22" cstate="screen">
              <a:alphaModFix/>
              <a:extLst>
                <a:ext uri="{28A0092B-C50C-407E-A947-70E740481C1C}">
                  <a14:useLocalDpi xmlns:a14="http://schemas.microsoft.com/office/drawing/2010/main"/>
                </a:ext>
              </a:extLst>
            </a:blip>
            <a:srcRect/>
            <a:stretch/>
          </p:blipFill>
          <p:spPr>
            <a:xfrm>
              <a:off x="9976975" y="1950423"/>
              <a:ext cx="1759762" cy="1272415"/>
            </a:xfrm>
            <a:prstGeom prst="rect">
              <a:avLst/>
            </a:prstGeom>
            <a:noFill/>
            <a:ln>
              <a:noFill/>
            </a:ln>
          </p:spPr>
        </p:pic>
        <p:pic>
          <p:nvPicPr>
            <p:cNvPr id="395" name="Google Shape;395;p15"/>
            <p:cNvPicPr preferRelativeResize="0"/>
            <p:nvPr/>
          </p:nvPicPr>
          <p:blipFill rotWithShape="1">
            <a:blip r:embed="rId23" cstate="screen">
              <a:alphaModFix/>
              <a:extLst>
                <a:ext uri="{28A0092B-C50C-407E-A947-70E740481C1C}">
                  <a14:useLocalDpi xmlns:a14="http://schemas.microsoft.com/office/drawing/2010/main"/>
                </a:ext>
              </a:extLst>
            </a:blip>
            <a:srcRect/>
            <a:stretch/>
          </p:blipFill>
          <p:spPr>
            <a:xfrm>
              <a:off x="9625950" y="1946628"/>
              <a:ext cx="906049" cy="1276211"/>
            </a:xfrm>
            <a:prstGeom prst="rect">
              <a:avLst/>
            </a:prstGeom>
            <a:noFill/>
            <a:ln>
              <a:noFill/>
            </a:ln>
          </p:spPr>
        </p:pic>
        <p:sp>
          <p:nvSpPr>
            <p:cNvPr id="396" name="Google Shape;396;p15"/>
            <p:cNvSpPr txBox="1"/>
            <p:nvPr/>
          </p:nvSpPr>
          <p:spPr>
            <a:xfrm>
              <a:off x="9583050" y="4610901"/>
              <a:ext cx="2460000" cy="1416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dirty="0">
                  <a:solidFill>
                    <a:srgbClr val="000000"/>
                  </a:solidFill>
                  <a:latin typeface="Calibri"/>
                  <a:ea typeface="Calibri"/>
                  <a:cs typeface="Calibri"/>
                  <a:sym typeface="Calibri"/>
                </a:rPr>
                <a:t>Strategic engagement with African policymakers in science education and research</a:t>
              </a:r>
              <a:endParaRPr sz="800" b="1"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dirty="0">
                  <a:solidFill>
                    <a:srgbClr val="000000"/>
                  </a:solidFill>
                  <a:latin typeface="Calibri"/>
                  <a:ea typeface="Calibri"/>
                  <a:cs typeface="Calibri"/>
                  <a:sym typeface="Calibri"/>
                </a:rPr>
                <a:t>2 panel discussions </a:t>
              </a:r>
              <a:endParaRPr sz="800" b="0" i="0" u="none" strike="noStrike" cap="none" dirty="0">
                <a:solidFill>
                  <a:srgbClr val="000000"/>
                </a:solidFill>
                <a:latin typeface="Calibri"/>
                <a:ea typeface="Calibri"/>
                <a:cs typeface="Calibri"/>
                <a:sym typeface="Calibri"/>
              </a:endParaRPr>
            </a:p>
            <a:p>
              <a:pPr marL="285750" marR="0" lvl="0" indent="-165100" algn="l" rtl="0">
                <a:lnSpc>
                  <a:spcPct val="100000"/>
                </a:lnSpc>
                <a:spcBef>
                  <a:spcPts val="0"/>
                </a:spcBef>
                <a:spcAft>
                  <a:spcPts val="0"/>
                </a:spcAft>
                <a:buClr>
                  <a:srgbClr val="000000"/>
                </a:buClr>
                <a:buSzPts val="800"/>
                <a:buFont typeface="Calibri"/>
                <a:buChar char="●"/>
              </a:pPr>
              <a:r>
                <a:rPr lang="en-US" sz="800" b="0" i="0" u="none" strike="noStrike" cap="none" dirty="0">
                  <a:solidFill>
                    <a:srgbClr val="000000"/>
                  </a:solidFill>
                  <a:latin typeface="Calibri"/>
                  <a:ea typeface="Calibri"/>
                  <a:cs typeface="Calibri"/>
                  <a:sym typeface="Calibri"/>
                </a:rPr>
                <a:t>“The road to critical skill development for Africa’s growth” </a:t>
              </a:r>
              <a:endParaRPr sz="800" b="0" i="0" u="none" strike="noStrike" cap="none" dirty="0">
                <a:solidFill>
                  <a:srgbClr val="000000"/>
                </a:solidFill>
                <a:latin typeface="Calibri"/>
                <a:ea typeface="Calibri"/>
                <a:cs typeface="Calibri"/>
                <a:sym typeface="Calibri"/>
              </a:endParaRPr>
            </a:p>
            <a:p>
              <a:pPr marL="457200" marR="0" lvl="1" indent="-165100" algn="l" rtl="0">
                <a:lnSpc>
                  <a:spcPct val="100000"/>
                </a:lnSpc>
                <a:spcBef>
                  <a:spcPts val="0"/>
                </a:spcBef>
                <a:spcAft>
                  <a:spcPts val="0"/>
                </a:spcAft>
                <a:buClr>
                  <a:srgbClr val="000000"/>
                </a:buClr>
                <a:buSzPts val="800"/>
                <a:buFont typeface="Calibri"/>
                <a:buChar char="○"/>
              </a:pPr>
              <a:r>
                <a:rPr lang="en-US" sz="800" b="0" i="0" u="none" strike="noStrike" cap="none" dirty="0">
                  <a:solidFill>
                    <a:srgbClr val="000000"/>
                  </a:solidFill>
                  <a:latin typeface="Calibri"/>
                  <a:ea typeface="Calibri"/>
                  <a:cs typeface="Calibri"/>
                  <a:sym typeface="Calibri"/>
                </a:rPr>
                <a:t>With pan-African and international panelists</a:t>
              </a:r>
              <a:endParaRPr sz="800" b="0" i="0" u="none" strike="noStrike" cap="none" dirty="0">
                <a:solidFill>
                  <a:srgbClr val="000000"/>
                </a:solidFill>
                <a:latin typeface="Calibri"/>
                <a:ea typeface="Calibri"/>
                <a:cs typeface="Calibri"/>
                <a:sym typeface="Calibri"/>
              </a:endParaRPr>
            </a:p>
            <a:p>
              <a:pPr marL="285750" marR="0" lvl="0" indent="-165100" algn="l" rtl="0">
                <a:lnSpc>
                  <a:spcPct val="100000"/>
                </a:lnSpc>
                <a:spcBef>
                  <a:spcPts val="0"/>
                </a:spcBef>
                <a:spcAft>
                  <a:spcPts val="0"/>
                </a:spcAft>
                <a:buClr>
                  <a:srgbClr val="000000"/>
                </a:buClr>
                <a:buSzPts val="800"/>
                <a:buFont typeface="Calibri"/>
                <a:buChar char="●"/>
              </a:pPr>
              <a:r>
                <a:rPr lang="en-US" sz="800" b="0" i="0" u="none" strike="noStrike" cap="none" dirty="0">
                  <a:solidFill>
                    <a:srgbClr val="000000"/>
                  </a:solidFill>
                  <a:latin typeface="Calibri"/>
                  <a:ea typeface="Calibri"/>
                  <a:cs typeface="Calibri"/>
                  <a:sym typeface="Calibri"/>
                </a:rPr>
                <a:t> Physics outreach efforts by ASP alumni</a:t>
              </a:r>
              <a:endParaRPr sz="800" b="0" i="0" u="none" strike="noStrike" cap="none" dirty="0">
                <a:solidFill>
                  <a:srgbClr val="000000"/>
                </a:solidFill>
                <a:latin typeface="Calibri"/>
                <a:ea typeface="Calibri"/>
                <a:cs typeface="Calibri"/>
                <a:sym typeface="Calibri"/>
              </a:endParaRPr>
            </a:p>
            <a:p>
              <a:pPr marL="457200" marR="0" lvl="1" indent="-165100" algn="l" rtl="0">
                <a:lnSpc>
                  <a:spcPct val="100000"/>
                </a:lnSpc>
                <a:spcBef>
                  <a:spcPts val="0"/>
                </a:spcBef>
                <a:spcAft>
                  <a:spcPts val="0"/>
                </a:spcAft>
                <a:buClr>
                  <a:srgbClr val="000000"/>
                </a:buClr>
                <a:buSzPts val="800"/>
                <a:buFont typeface="Calibri"/>
                <a:buChar char="○"/>
              </a:pPr>
              <a:r>
                <a:rPr lang="en-US" sz="800" b="0" i="0" u="none" strike="noStrike" cap="none" dirty="0">
                  <a:solidFill>
                    <a:srgbClr val="000000"/>
                  </a:solidFill>
                  <a:latin typeface="Calibri"/>
                  <a:ea typeface="Calibri"/>
                  <a:cs typeface="Calibri"/>
                  <a:sym typeface="Calibri"/>
                </a:rPr>
                <a:t>Demonstrate the impact of ASP Consolidate outreach efforts and support .</a:t>
              </a:r>
              <a:endParaRPr sz="800" b="0" i="0" u="none" strike="noStrike" cap="none" dirty="0">
                <a:solidFill>
                  <a:srgbClr val="000000"/>
                </a:solidFill>
                <a:latin typeface="Calibri"/>
                <a:ea typeface="Calibri"/>
                <a:cs typeface="Calibri"/>
                <a:sym typeface="Calibri"/>
              </a:endParaRPr>
            </a:p>
          </p:txBody>
        </p:sp>
      </p:grpSp>
      <p:sp>
        <p:nvSpPr>
          <p:cNvPr id="397" name="Google Shape;397;p15"/>
          <p:cNvSpPr txBox="1"/>
          <p:nvPr/>
        </p:nvSpPr>
        <p:spPr>
          <a:xfrm>
            <a:off x="3951632" y="159664"/>
            <a:ext cx="5477496" cy="1031173"/>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2000" b="1" i="0" u="none" strike="noStrike" cap="none" dirty="0">
                <a:solidFill>
                  <a:schemeClr val="bg1">
                    <a:lumMod val="85000"/>
                  </a:schemeClr>
                </a:solidFill>
                <a:latin typeface="Comic Sans MS" panose="030F0902030302020204" pitchFamily="66" charset="0"/>
                <a:ea typeface="Times New Roman"/>
                <a:cs typeface="Times New Roman"/>
                <a:sym typeface="Times New Roman"/>
              </a:rPr>
              <a:t>One day. Objective:</a:t>
            </a:r>
            <a:endParaRPr sz="2000" b="1" i="0" u="none" strike="noStrike" cap="none" dirty="0">
              <a:solidFill>
                <a:schemeClr val="bg1">
                  <a:lumMod val="85000"/>
                </a:schemeClr>
              </a:solidFill>
              <a:latin typeface="Comic Sans MS" panose="030F0902030302020204" pitchFamily="66" charset="0"/>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500"/>
              <a:buFont typeface="Arial"/>
              <a:buNone/>
            </a:pPr>
            <a:r>
              <a:rPr lang="en-US" sz="2000" b="1" i="1" u="none" strike="noStrike" cap="none" dirty="0">
                <a:solidFill>
                  <a:schemeClr val="lt1"/>
                </a:solidFill>
                <a:latin typeface="Comic Sans MS" panose="030F0902030302020204" pitchFamily="66" charset="0"/>
                <a:ea typeface="Times New Roman"/>
                <a:cs typeface="Times New Roman"/>
                <a:sym typeface="Times New Roman"/>
              </a:rPr>
              <a:t>Align ASP with the research and education priorities of African countries</a:t>
            </a:r>
            <a:endParaRPr sz="2000" b="1" i="1" u="none" strike="noStrike" cap="none" dirty="0">
              <a:solidFill>
                <a:schemeClr val="lt1"/>
              </a:solidFill>
              <a:latin typeface="Comic Sans MS" panose="030F0902030302020204" pitchFamily="66" charset="0"/>
              <a:ea typeface="Times New Roman"/>
              <a:cs typeface="Times New Roman"/>
              <a:sym typeface="Times New Roman"/>
            </a:endParaRPr>
          </a:p>
        </p:txBody>
      </p:sp>
      <p:grpSp>
        <p:nvGrpSpPr>
          <p:cNvPr id="3" name="Group 2">
            <a:extLst>
              <a:ext uri="{FF2B5EF4-FFF2-40B4-BE49-F238E27FC236}">
                <a16:creationId xmlns:a16="http://schemas.microsoft.com/office/drawing/2014/main" id="{9BA2FE64-BE24-CC90-FB32-1727EF7237C2}"/>
              </a:ext>
            </a:extLst>
          </p:cNvPr>
          <p:cNvGrpSpPr/>
          <p:nvPr/>
        </p:nvGrpSpPr>
        <p:grpSpPr>
          <a:xfrm>
            <a:off x="2825750" y="1326950"/>
            <a:ext cx="2058600" cy="3004694"/>
            <a:chOff x="2825750" y="1326950"/>
            <a:chExt cx="2058600" cy="3004694"/>
          </a:xfrm>
        </p:grpSpPr>
        <p:pic>
          <p:nvPicPr>
            <p:cNvPr id="353" name="Google Shape;353;p15"/>
            <p:cNvPicPr preferRelativeResize="0"/>
            <p:nvPr/>
          </p:nvPicPr>
          <p:blipFill rotWithShape="1">
            <a:blip r:embed="rId24" cstate="screen">
              <a:alphaModFix/>
              <a:extLst>
                <a:ext uri="{28A0092B-C50C-407E-A947-70E740481C1C}">
                  <a14:useLocalDpi xmlns:a14="http://schemas.microsoft.com/office/drawing/2010/main"/>
                </a:ext>
              </a:extLst>
            </a:blip>
            <a:srcRect/>
            <a:stretch/>
          </p:blipFill>
          <p:spPr>
            <a:xfrm>
              <a:off x="3003174" y="1889825"/>
              <a:ext cx="1007053" cy="1556577"/>
            </a:xfrm>
            <a:prstGeom prst="rect">
              <a:avLst/>
            </a:prstGeom>
            <a:noFill/>
            <a:ln>
              <a:noFill/>
            </a:ln>
          </p:spPr>
        </p:pic>
        <p:sp>
          <p:nvSpPr>
            <p:cNvPr id="354" name="Google Shape;354;p15"/>
            <p:cNvSpPr txBox="1"/>
            <p:nvPr/>
          </p:nvSpPr>
          <p:spPr>
            <a:xfrm>
              <a:off x="2885880" y="3451376"/>
              <a:ext cx="1218093" cy="8001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none" strike="noStrike" cap="none">
                  <a:solidFill>
                    <a:srgbClr val="000000"/>
                  </a:solidFill>
                  <a:latin typeface="Calibri"/>
                  <a:ea typeface="Calibri"/>
                  <a:cs typeface="Calibri"/>
                  <a:sym typeface="Calibri"/>
                </a:rPr>
                <a:t>AfLS and compact acc.</a:t>
              </a:r>
              <a:endParaRPr sz="800" b="1"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a:solidFill>
                    <a:srgbClr val="000000"/>
                  </a:solidFill>
                  <a:latin typeface="Calibri"/>
                  <a:ea typeface="Calibri"/>
                  <a:cs typeface="Calibri"/>
                  <a:sym typeface="Calibri"/>
                </a:rPr>
                <a:t>Prof. H. WINICK, Prof. Emeritus, SLAC</a:t>
              </a:r>
              <a:endParaRPr sz="8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800" b="0" i="0" u="none" strike="noStrike" cap="none">
                  <a:solidFill>
                    <a:srgbClr val="000000"/>
                  </a:solidFill>
                  <a:latin typeface="Calibri"/>
                  <a:ea typeface="Calibri"/>
                  <a:cs typeface="Calibri"/>
                  <a:sym typeface="Calibri"/>
                </a:rPr>
                <a:t>and Prof. L. SERAFINI (INFN, IT)</a:t>
              </a:r>
              <a:endParaRPr sz="800" b="0" i="0" u="none" strike="noStrike" cap="none">
                <a:solidFill>
                  <a:srgbClr val="000000"/>
                </a:solidFill>
                <a:latin typeface="Calibri"/>
                <a:ea typeface="Calibri"/>
                <a:cs typeface="Calibri"/>
                <a:sym typeface="Calibri"/>
              </a:endParaRPr>
            </a:p>
          </p:txBody>
        </p:sp>
        <p:pic>
          <p:nvPicPr>
            <p:cNvPr id="355" name="Google Shape;355;p15"/>
            <p:cNvPicPr preferRelativeResize="0"/>
            <p:nvPr/>
          </p:nvPicPr>
          <p:blipFill rotWithShape="1">
            <a:blip r:embed="rId25" cstate="screen">
              <a:alphaModFix/>
              <a:extLst>
                <a:ext uri="{28A0092B-C50C-407E-A947-70E740481C1C}">
                  <a14:useLocalDpi xmlns:a14="http://schemas.microsoft.com/office/drawing/2010/main"/>
                </a:ext>
              </a:extLst>
            </a:blip>
            <a:srcRect/>
            <a:stretch/>
          </p:blipFill>
          <p:spPr>
            <a:xfrm>
              <a:off x="4136500" y="1441550"/>
              <a:ext cx="654650" cy="654650"/>
            </a:xfrm>
            <a:prstGeom prst="rect">
              <a:avLst/>
            </a:prstGeom>
            <a:noFill/>
            <a:ln>
              <a:noFill/>
            </a:ln>
          </p:spPr>
        </p:pic>
        <p:pic>
          <p:nvPicPr>
            <p:cNvPr id="356" name="Google Shape;356;p15"/>
            <p:cNvPicPr preferRelativeResize="0"/>
            <p:nvPr/>
          </p:nvPicPr>
          <p:blipFill rotWithShape="1">
            <a:blip r:embed="rId26" cstate="screen">
              <a:alphaModFix/>
              <a:extLst>
                <a:ext uri="{28A0092B-C50C-407E-A947-70E740481C1C}">
                  <a14:useLocalDpi xmlns:a14="http://schemas.microsoft.com/office/drawing/2010/main"/>
                </a:ext>
              </a:extLst>
            </a:blip>
            <a:srcRect/>
            <a:stretch/>
          </p:blipFill>
          <p:spPr>
            <a:xfrm>
              <a:off x="4136500" y="2162237"/>
              <a:ext cx="654650" cy="609842"/>
            </a:xfrm>
            <a:prstGeom prst="rect">
              <a:avLst/>
            </a:prstGeom>
            <a:noFill/>
            <a:ln>
              <a:noFill/>
            </a:ln>
          </p:spPr>
        </p:pic>
        <p:pic>
          <p:nvPicPr>
            <p:cNvPr id="362" name="Google Shape;362;p15"/>
            <p:cNvPicPr preferRelativeResize="0"/>
            <p:nvPr/>
          </p:nvPicPr>
          <p:blipFill rotWithShape="1">
            <a:blip r:embed="rId27" cstate="screen">
              <a:alphaModFix/>
              <a:extLst>
                <a:ext uri="{28A0092B-C50C-407E-A947-70E740481C1C}">
                  <a14:useLocalDpi xmlns:a14="http://schemas.microsoft.com/office/drawing/2010/main"/>
                </a:ext>
              </a:extLst>
            </a:blip>
            <a:srcRect/>
            <a:stretch/>
          </p:blipFill>
          <p:spPr>
            <a:xfrm>
              <a:off x="4136500" y="2838124"/>
              <a:ext cx="654650" cy="663928"/>
            </a:xfrm>
            <a:prstGeom prst="rect">
              <a:avLst/>
            </a:prstGeom>
            <a:noFill/>
            <a:ln>
              <a:noFill/>
            </a:ln>
          </p:spPr>
        </p:pic>
        <p:sp>
          <p:nvSpPr>
            <p:cNvPr id="364" name="Google Shape;364;p15"/>
            <p:cNvSpPr/>
            <p:nvPr/>
          </p:nvSpPr>
          <p:spPr>
            <a:xfrm>
              <a:off x="2975825" y="1407661"/>
              <a:ext cx="1034400" cy="456300"/>
            </a:xfrm>
            <a:prstGeom prst="roundRect">
              <a:avLst>
                <a:gd name="adj" fmla="val 16667"/>
              </a:avLst>
            </a:prstGeom>
            <a:solidFill>
              <a:srgbClr val="FCE5CD"/>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dirty="0">
                  <a:solidFill>
                    <a:srgbClr val="FF0000"/>
                  </a:solidFill>
                  <a:latin typeface="Calibri"/>
                  <a:ea typeface="Calibri"/>
                  <a:cs typeface="Calibri"/>
                  <a:sym typeface="Calibri"/>
                </a:rPr>
                <a:t>ASP2012</a:t>
              </a:r>
              <a:endParaRPr sz="1000" b="1" i="0" u="none" strike="noStrike" cap="none" dirty="0">
                <a:solidFill>
                  <a:srgbClr val="FF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000"/>
                <a:buFont typeface="Arial"/>
                <a:buNone/>
              </a:pPr>
              <a:r>
                <a:rPr lang="en-US" sz="1000" b="1" i="0" u="none" strike="noStrike" cap="none" dirty="0">
                  <a:solidFill>
                    <a:srgbClr val="000000"/>
                  </a:solidFill>
                  <a:latin typeface="Calibri"/>
                  <a:ea typeface="Calibri"/>
                  <a:cs typeface="Calibri"/>
                  <a:sym typeface="Calibri"/>
                </a:rPr>
                <a:t>Kumasi, Ghana</a:t>
              </a:r>
              <a:endParaRPr sz="1000" b="1" i="0" u="none" strike="noStrike" cap="none" dirty="0">
                <a:solidFill>
                  <a:srgbClr val="FF0000"/>
                </a:solidFill>
                <a:latin typeface="Calibri"/>
                <a:ea typeface="Calibri"/>
                <a:cs typeface="Calibri"/>
                <a:sym typeface="Calibri"/>
              </a:endParaRPr>
            </a:p>
          </p:txBody>
        </p:sp>
        <p:pic>
          <p:nvPicPr>
            <p:cNvPr id="398" name="Google Shape;398;p15" descr="A group of people posing for a photo&#10;&#10;Description automatically generated"/>
            <p:cNvPicPr preferRelativeResize="0"/>
            <p:nvPr/>
          </p:nvPicPr>
          <p:blipFill rotWithShape="1">
            <a:blip r:embed="rId28" cstate="screen">
              <a:alphaModFix/>
              <a:extLst>
                <a:ext uri="{28A0092B-C50C-407E-A947-70E740481C1C}">
                  <a14:useLocalDpi xmlns:a14="http://schemas.microsoft.com/office/drawing/2010/main"/>
                </a:ext>
              </a:extLst>
            </a:blip>
            <a:srcRect/>
            <a:stretch/>
          </p:blipFill>
          <p:spPr>
            <a:xfrm>
              <a:off x="4117129" y="3583310"/>
              <a:ext cx="654651" cy="440588"/>
            </a:xfrm>
            <a:prstGeom prst="rect">
              <a:avLst/>
            </a:prstGeom>
            <a:noFill/>
            <a:ln>
              <a:noFill/>
            </a:ln>
          </p:spPr>
        </p:pic>
        <p:sp>
          <p:nvSpPr>
            <p:cNvPr id="399" name="Google Shape;399;p15"/>
            <p:cNvSpPr txBox="1"/>
            <p:nvPr/>
          </p:nvSpPr>
          <p:spPr>
            <a:xfrm>
              <a:off x="4111186" y="4023898"/>
              <a:ext cx="609210" cy="30774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800" b="1" i="0" u="sng" strike="noStrike" cap="none">
                  <a:solidFill>
                    <a:srgbClr val="000000"/>
                  </a:solidFill>
                  <a:latin typeface="Calibri"/>
                  <a:ea typeface="Calibri"/>
                  <a:cs typeface="Calibri"/>
                  <a:sym typeface="Calibri"/>
                  <a:hlinkClick r:id="rId29">
                    <a:extLst>
                      <a:ext uri="{A12FA001-AC4F-418D-AE19-62706E023703}">
                        <ahyp:hlinkClr xmlns:ahyp="http://schemas.microsoft.com/office/drawing/2018/hyperlinkcolor" val="tx"/>
                      </a:ext>
                    </a:extLst>
                  </a:hlinkClick>
                </a:rPr>
                <a:t>LINK</a:t>
              </a:r>
              <a:endParaRPr sz="800" b="1" i="0" u="none" strike="noStrike" cap="none">
                <a:solidFill>
                  <a:srgbClr val="000000"/>
                </a:solidFill>
                <a:latin typeface="Calibri"/>
                <a:ea typeface="Calibri"/>
                <a:cs typeface="Calibri"/>
                <a:sym typeface="Calibri"/>
              </a:endParaRPr>
            </a:p>
          </p:txBody>
        </p:sp>
        <p:sp>
          <p:nvSpPr>
            <p:cNvPr id="400" name="Google Shape;400;p15"/>
            <p:cNvSpPr/>
            <p:nvPr/>
          </p:nvSpPr>
          <p:spPr>
            <a:xfrm>
              <a:off x="2825750" y="1326950"/>
              <a:ext cx="2058600" cy="2926800"/>
            </a:xfrm>
            <a:prstGeom prst="roundRect">
              <a:avLst>
                <a:gd name="adj" fmla="val 16667"/>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8" name="Google Shape;400;p15">
            <a:extLst>
              <a:ext uri="{FF2B5EF4-FFF2-40B4-BE49-F238E27FC236}">
                <a16:creationId xmlns:a16="http://schemas.microsoft.com/office/drawing/2014/main" id="{13DC8249-D288-A584-CDF2-4529AEAAE151}"/>
              </a:ext>
            </a:extLst>
          </p:cNvPr>
          <p:cNvSpPr/>
          <p:nvPr/>
        </p:nvSpPr>
        <p:spPr>
          <a:xfrm>
            <a:off x="6616277" y="3771535"/>
            <a:ext cx="2962736" cy="2972239"/>
          </a:xfrm>
          <a:prstGeom prst="roundRect">
            <a:avLst>
              <a:gd name="adj" fmla="val 16667"/>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linds(horizontal)">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checkerboard(across)">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blinds(horizontal)">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2" name="Google Shape;312;p13"/>
          <p:cNvSpPr txBox="1">
            <a:spLocks noGrp="1"/>
          </p:cNvSpPr>
          <p:nvPr>
            <p:ph type="title"/>
          </p:nvPr>
        </p:nvSpPr>
        <p:spPr>
          <a:xfrm>
            <a:off x="991488" y="64500"/>
            <a:ext cx="11049000" cy="1325700"/>
          </a:xfrm>
          <a:prstGeom prst="rect">
            <a:avLst/>
          </a:prstGeom>
          <a:noFill/>
          <a:ln>
            <a:noFill/>
          </a:ln>
        </p:spPr>
        <p:txBody>
          <a:bodyPr spcFirstLastPara="1" wrap="square" lIns="91425" tIns="45700" rIns="91425" bIns="45700" anchor="ctr" anchorCtr="0">
            <a:normAutofit/>
          </a:bodyPr>
          <a:lstStyle/>
          <a:p>
            <a:pPr lvl="0">
              <a:buClr>
                <a:schemeClr val="dk1"/>
              </a:buClr>
              <a:buSzPts val="4400"/>
            </a:pPr>
            <a:r>
              <a:rPr lang="en-US" sz="4000" b="1" dirty="0">
                <a:latin typeface="Comic Sans MS" panose="030F0902030302020204" pitchFamily="66" charset="0"/>
              </a:rPr>
              <a:t>ASP </a:t>
            </a:r>
            <a:r>
              <a:rPr lang="en-US" sz="4000" b="1" dirty="0">
                <a:uFill>
                  <a:noFill/>
                </a:uFill>
                <a:latin typeface="Comic Sans MS" panose="030F0902030302020204" pitchFamily="66" charset="0"/>
                <a:ea typeface="Times New Roman"/>
                <a:cs typeface="Times New Roman"/>
                <a:sym typeface="Times New Roman"/>
                <a:hlinkClick r:id="rId3" action="ppaction://hlinksldjump">
                  <a:extLst>
                    <a:ext uri="{A12FA001-AC4F-418D-AE19-62706E023703}">
                      <ahyp:hlinkClr xmlns:ahyp="http://schemas.microsoft.com/office/drawing/2018/hyperlinkcolor" val="tx"/>
                    </a:ext>
                  </a:extLst>
                </a:hlinkClick>
              </a:rPr>
              <a:t>High School Teachers</a:t>
            </a:r>
            <a:endParaRPr sz="4000" b="1" dirty="0">
              <a:latin typeface="Comic Sans MS" panose="030F0902030302020204" pitchFamily="66" charset="0"/>
              <a:ea typeface="Times New Roman"/>
              <a:cs typeface="Times New Roman"/>
              <a:sym typeface="Times New Roman"/>
            </a:endParaRPr>
          </a:p>
        </p:txBody>
      </p:sp>
      <p:sp>
        <p:nvSpPr>
          <p:cNvPr id="313" name="Google Shape;313;p13"/>
          <p:cNvSpPr/>
          <p:nvPr/>
        </p:nvSpPr>
        <p:spPr>
          <a:xfrm>
            <a:off x="8237176" y="2423755"/>
            <a:ext cx="3636772" cy="1469100"/>
          </a:xfrm>
          <a:prstGeom prst="roundRect">
            <a:avLst>
              <a:gd name="adj" fmla="val 16667"/>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pic>
        <p:nvPicPr>
          <p:cNvPr id="314" name="Google Shape;314;p1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33045" y="2064350"/>
            <a:ext cx="3427613" cy="2270226"/>
          </a:xfrm>
          <a:prstGeom prst="rect">
            <a:avLst/>
          </a:prstGeom>
          <a:noFill/>
          <a:ln>
            <a:noFill/>
          </a:ln>
        </p:spPr>
      </p:pic>
      <p:pic>
        <p:nvPicPr>
          <p:cNvPr id="315" name="Google Shape;315;p1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33045" y="4431588"/>
            <a:ext cx="3402230" cy="2267599"/>
          </a:xfrm>
          <a:prstGeom prst="rect">
            <a:avLst/>
          </a:prstGeom>
          <a:noFill/>
          <a:ln>
            <a:noFill/>
          </a:ln>
        </p:spPr>
      </p:pic>
      <p:pic>
        <p:nvPicPr>
          <p:cNvPr id="317" name="Google Shape;317;p13"/>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4236980" y="4431588"/>
            <a:ext cx="3052094" cy="2267598"/>
          </a:xfrm>
          <a:prstGeom prst="rect">
            <a:avLst/>
          </a:prstGeom>
          <a:noFill/>
          <a:ln>
            <a:noFill/>
          </a:ln>
        </p:spPr>
      </p:pic>
      <p:sp>
        <p:nvSpPr>
          <p:cNvPr id="318" name="Google Shape;318;p13"/>
          <p:cNvSpPr/>
          <p:nvPr/>
        </p:nvSpPr>
        <p:spPr>
          <a:xfrm>
            <a:off x="733045" y="1097817"/>
            <a:ext cx="10616009" cy="852000"/>
          </a:xfrm>
          <a:prstGeom prst="roundRect">
            <a:avLst>
              <a:gd name="adj" fmla="val 16667"/>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sp>
        <p:nvSpPr>
          <p:cNvPr id="319" name="Google Shape;319;p13"/>
          <p:cNvSpPr txBox="1"/>
          <p:nvPr/>
        </p:nvSpPr>
        <p:spPr>
          <a:xfrm>
            <a:off x="8337900" y="2541578"/>
            <a:ext cx="3854100" cy="132340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dirty="0">
                <a:solidFill>
                  <a:schemeClr val="accent1"/>
                </a:solidFill>
                <a:latin typeface="Comic Sans MS" panose="030F0902030302020204" pitchFamily="66" charset="0"/>
                <a:ea typeface="Times New Roman"/>
                <a:cs typeface="Times New Roman"/>
                <a:sym typeface="Times New Roman"/>
              </a:rPr>
              <a:t>1-week intensive workshop:</a:t>
            </a:r>
            <a:endParaRPr sz="2000" b="1" i="0" u="none" strike="noStrike" cap="none" dirty="0">
              <a:solidFill>
                <a:schemeClr val="accent1"/>
              </a:solidFill>
              <a:latin typeface="Comic Sans MS" panose="030F0902030302020204" pitchFamily="66" charset="0"/>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600"/>
              <a:buFont typeface="Arial"/>
              <a:buChar char="•"/>
            </a:pPr>
            <a:r>
              <a:rPr lang="en-US" sz="1700" b="0" i="0" u="none" strike="noStrike" cap="none" dirty="0">
                <a:solidFill>
                  <a:schemeClr val="dk1"/>
                </a:solidFill>
                <a:latin typeface="Comic Sans MS" panose="030F0902030302020204" pitchFamily="66" charset="0"/>
                <a:ea typeface="Times New Roman"/>
                <a:cs typeface="Times New Roman"/>
                <a:sym typeface="Times New Roman"/>
              </a:rPr>
              <a:t>ASP2024:  80 teachers</a:t>
            </a:r>
            <a:endParaRPr dirty="0">
              <a:latin typeface="Comic Sans MS" panose="030F0902030302020204" pitchFamily="66" charset="0"/>
            </a:endParaRPr>
          </a:p>
          <a:p>
            <a:pPr marL="285750" marR="0" lvl="0" indent="-285750" algn="l" rtl="0">
              <a:lnSpc>
                <a:spcPct val="100000"/>
              </a:lnSpc>
              <a:spcBef>
                <a:spcPts val="0"/>
              </a:spcBef>
              <a:spcAft>
                <a:spcPts val="0"/>
              </a:spcAft>
              <a:buClr>
                <a:srgbClr val="000000"/>
              </a:buClr>
              <a:buSzPts val="1600"/>
              <a:buFont typeface="Arial"/>
              <a:buChar char="•"/>
            </a:pPr>
            <a:r>
              <a:rPr lang="en-US" sz="1700" b="0" i="0" u="none" strike="noStrike" cap="none" dirty="0">
                <a:solidFill>
                  <a:schemeClr val="dk1"/>
                </a:solidFill>
                <a:latin typeface="Comic Sans MS" panose="030F0902030302020204" pitchFamily="66" charset="0"/>
                <a:ea typeface="Times New Roman"/>
                <a:cs typeface="Times New Roman"/>
                <a:sym typeface="Times New Roman"/>
              </a:rPr>
              <a:t>ASP2022:  ~80 teachers</a:t>
            </a:r>
            <a:endParaRPr sz="1700" b="0" i="0" u="none" strike="noStrike" cap="none" dirty="0">
              <a:solidFill>
                <a:schemeClr val="dk1"/>
              </a:solidFill>
              <a:latin typeface="Comic Sans MS" panose="030F0902030302020204" pitchFamily="66" charset="0"/>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600"/>
              <a:buFont typeface="Arial"/>
              <a:buChar char="•"/>
            </a:pPr>
            <a:r>
              <a:rPr lang="en-US" sz="1700" b="0" i="0" u="none" strike="noStrike" cap="none" dirty="0">
                <a:solidFill>
                  <a:schemeClr val="dk1"/>
                </a:solidFill>
                <a:latin typeface="Comic Sans MS" panose="030F0902030302020204" pitchFamily="66" charset="0"/>
                <a:ea typeface="Times New Roman"/>
                <a:cs typeface="Times New Roman"/>
                <a:sym typeface="Times New Roman"/>
              </a:rPr>
              <a:t>ASP2018: 63 teachers</a:t>
            </a:r>
            <a:endParaRPr sz="1700" b="0" i="0" u="none" strike="noStrike" cap="none" dirty="0">
              <a:solidFill>
                <a:schemeClr val="dk1"/>
              </a:solidFill>
              <a:latin typeface="Comic Sans MS" panose="030F0902030302020204" pitchFamily="66" charset="0"/>
              <a:ea typeface="Times New Roman"/>
              <a:cs typeface="Times New Roman"/>
              <a:sym typeface="Times New Roman"/>
            </a:endParaRPr>
          </a:p>
        </p:txBody>
      </p:sp>
      <p:pic>
        <p:nvPicPr>
          <p:cNvPr id="320" name="Google Shape;320;p13"/>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897873" y="4461568"/>
            <a:ext cx="3976075" cy="2207637"/>
          </a:xfrm>
          <a:prstGeom prst="rect">
            <a:avLst/>
          </a:prstGeom>
          <a:noFill/>
          <a:ln>
            <a:noFill/>
          </a:ln>
        </p:spPr>
      </p:pic>
      <p:pic>
        <p:nvPicPr>
          <p:cNvPr id="321" name="Google Shape;321;p13"/>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4236980" y="2064351"/>
            <a:ext cx="3854100" cy="2270226"/>
          </a:xfrm>
          <a:prstGeom prst="rect">
            <a:avLst/>
          </a:prstGeom>
          <a:noFill/>
          <a:ln>
            <a:noFill/>
          </a:ln>
        </p:spPr>
      </p:pic>
      <p:sp>
        <p:nvSpPr>
          <p:cNvPr id="322" name="Google Shape;322;p13"/>
          <p:cNvSpPr txBox="1"/>
          <p:nvPr/>
        </p:nvSpPr>
        <p:spPr>
          <a:xfrm>
            <a:off x="681878" y="1124803"/>
            <a:ext cx="10518634" cy="640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2000" b="1" i="0" u="none" strike="noStrike" cap="none" dirty="0">
                <a:solidFill>
                  <a:schemeClr val="bg1">
                    <a:lumMod val="85000"/>
                  </a:schemeClr>
                </a:solidFill>
                <a:latin typeface="Comic Sans MS" panose="030F0902030302020204" pitchFamily="66" charset="0"/>
                <a:ea typeface="Calibri"/>
                <a:cs typeface="Calibri"/>
                <a:sym typeface="Calibri"/>
              </a:rPr>
              <a:t>Objective</a:t>
            </a:r>
            <a:endParaRPr sz="2000" b="1" i="0" u="none" strike="noStrike" cap="none" dirty="0">
              <a:solidFill>
                <a:schemeClr val="bg1">
                  <a:lumMod val="85000"/>
                </a:schemeClr>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r>
              <a:rPr lang="en-US" sz="2000" b="1" i="1" u="none" strike="noStrike" cap="none" dirty="0">
                <a:solidFill>
                  <a:schemeClr val="lt1"/>
                </a:solidFill>
                <a:latin typeface="Comic Sans MS" panose="030F0902030302020204" pitchFamily="66" charset="0"/>
                <a:ea typeface="Calibri"/>
                <a:cs typeface="Calibri"/>
                <a:sym typeface="Calibri"/>
              </a:rPr>
              <a:t>Support teachers' growth in the planning and delivery of physics instructions</a:t>
            </a:r>
            <a:endParaRPr sz="2000" b="1" i="1" u="none" strike="noStrike" cap="none" dirty="0">
              <a:solidFill>
                <a:schemeClr val="lt1"/>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2000" b="1" i="1" u="none" strike="noStrike" cap="none" dirty="0">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4"/>
          <p:cNvSpPr txBox="1">
            <a:spLocks noGrp="1"/>
          </p:cNvSpPr>
          <p:nvPr>
            <p:ph type="sldNum" idx="12"/>
          </p:nvPr>
        </p:nvSpPr>
        <p:spPr>
          <a:xfrm>
            <a:off x="11188014" y="6316595"/>
            <a:ext cx="432486" cy="365125"/>
          </a:xfrm>
          <a:prstGeom prst="rect">
            <a:avLst/>
          </a:prstGeom>
          <a:noFill/>
          <a:ln>
            <a:noFill/>
          </a:ln>
        </p:spPr>
        <p:txBody>
          <a:bodyPr spcFirstLastPara="1" wrap="square" lIns="0" tIns="0" rIns="45700" bIns="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lnSpc>
                <a:spcPct val="100000"/>
              </a:lnSpc>
              <a:spcBef>
                <a:spcPts val="0"/>
              </a:spcBef>
              <a:spcAft>
                <a:spcPts val="0"/>
              </a:spcAft>
              <a:buSzPts val="1000"/>
              <a:buNone/>
            </a:pPr>
            <a:fld id="{00000000-1234-1234-1234-123412341234}" type="slidenum">
              <a:rPr lang="en-US" smtClean="0">
                <a:latin typeface="Comic Sans MS" panose="030F0902030302020204" pitchFamily="66" charset="0"/>
              </a:rPr>
              <a:pPr marL="0" lvl="0" indent="0" algn="r" rtl="0">
                <a:lnSpc>
                  <a:spcPct val="100000"/>
                </a:lnSpc>
                <a:spcBef>
                  <a:spcPts val="0"/>
                </a:spcBef>
                <a:spcAft>
                  <a:spcPts val="0"/>
                </a:spcAft>
                <a:buSzPts val="1000"/>
                <a:buNone/>
              </a:pPr>
              <a:t>12</a:t>
            </a:fld>
            <a:endParaRPr>
              <a:latin typeface="Comic Sans MS" panose="030F0902030302020204" pitchFamily="66" charset="0"/>
            </a:endParaRPr>
          </a:p>
        </p:txBody>
      </p:sp>
      <p:cxnSp>
        <p:nvCxnSpPr>
          <p:cNvPr id="330" name="Google Shape;330;p14"/>
          <p:cNvCxnSpPr/>
          <p:nvPr/>
        </p:nvCxnSpPr>
        <p:spPr>
          <a:xfrm flipH="1">
            <a:off x="2628312" y="4475813"/>
            <a:ext cx="1131900" cy="149400"/>
          </a:xfrm>
          <a:prstGeom prst="straightConnector1">
            <a:avLst/>
          </a:prstGeom>
          <a:noFill/>
          <a:ln w="9525" cap="flat" cmpd="sng">
            <a:solidFill>
              <a:srgbClr val="FFFFFF"/>
            </a:solidFill>
            <a:prstDash val="solid"/>
            <a:round/>
            <a:headEnd type="none" w="sm" len="sm"/>
            <a:tailEnd type="triangle" w="med" len="med"/>
          </a:ln>
        </p:spPr>
      </p:cxnSp>
      <p:sp>
        <p:nvSpPr>
          <p:cNvPr id="331" name="Google Shape;331;p14"/>
          <p:cNvSpPr/>
          <p:nvPr/>
        </p:nvSpPr>
        <p:spPr>
          <a:xfrm>
            <a:off x="326913" y="1088781"/>
            <a:ext cx="9413525" cy="852000"/>
          </a:xfrm>
          <a:prstGeom prst="roundRect">
            <a:avLst>
              <a:gd name="adj" fmla="val 16667"/>
            </a:avLst>
          </a:pr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sp>
        <p:nvSpPr>
          <p:cNvPr id="332" name="Google Shape;332;p14"/>
          <p:cNvSpPr txBox="1"/>
          <p:nvPr/>
        </p:nvSpPr>
        <p:spPr>
          <a:xfrm>
            <a:off x="456064" y="1126318"/>
            <a:ext cx="9284374" cy="640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2000" b="1" i="0" u="none" strike="noStrike" cap="none" dirty="0">
                <a:solidFill>
                  <a:schemeClr val="bg1">
                    <a:lumMod val="85000"/>
                  </a:schemeClr>
                </a:solidFill>
                <a:latin typeface="Comic Sans MS" panose="030F0902030302020204" pitchFamily="66" charset="0"/>
                <a:ea typeface="Calibri"/>
                <a:cs typeface="Calibri"/>
                <a:sym typeface="Calibri"/>
              </a:rPr>
              <a:t>Objective</a:t>
            </a:r>
            <a:endParaRPr sz="2000" b="1" i="0" u="none" strike="noStrike" cap="none" dirty="0">
              <a:solidFill>
                <a:schemeClr val="bg1">
                  <a:lumMod val="85000"/>
                </a:schemeClr>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r>
              <a:rPr lang="en-US" sz="2000" b="1" i="1" u="none" strike="noStrike" cap="none" dirty="0">
                <a:solidFill>
                  <a:schemeClr val="lt1"/>
                </a:solidFill>
                <a:latin typeface="Comic Sans MS" panose="030F0902030302020204" pitchFamily="66" charset="0"/>
                <a:ea typeface="Calibri"/>
                <a:cs typeface="Calibri"/>
                <a:sym typeface="Calibri"/>
              </a:rPr>
              <a:t>Motivate high school pupils to develop and maintain interest in Physics.</a:t>
            </a:r>
            <a:endParaRPr sz="2000" b="1" i="1" u="none" strike="noStrike" cap="none" dirty="0">
              <a:solidFill>
                <a:schemeClr val="lt1"/>
              </a:solidFill>
              <a:latin typeface="Comic Sans MS" panose="030F0902030302020204" pitchFamily="66" charset="0"/>
              <a:ea typeface="Calibri"/>
              <a:cs typeface="Calibri"/>
              <a:sym typeface="Calibri"/>
            </a:endParaRPr>
          </a:p>
        </p:txBody>
      </p:sp>
      <p:sp>
        <p:nvSpPr>
          <p:cNvPr id="333" name="Google Shape;333;p14"/>
          <p:cNvSpPr/>
          <p:nvPr/>
        </p:nvSpPr>
        <p:spPr>
          <a:xfrm>
            <a:off x="6680449" y="2357799"/>
            <a:ext cx="5263076" cy="1709925"/>
          </a:xfrm>
          <a:prstGeom prst="roundRect">
            <a:avLst>
              <a:gd name="adj" fmla="val 16667"/>
            </a:avLst>
          </a:prstGeom>
          <a:solidFill>
            <a:schemeClr val="accent3"/>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pic>
        <p:nvPicPr>
          <p:cNvPr id="334" name="Google Shape;334;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26925" y="2066111"/>
            <a:ext cx="3031972" cy="2020824"/>
          </a:xfrm>
          <a:prstGeom prst="rect">
            <a:avLst/>
          </a:prstGeom>
          <a:noFill/>
          <a:ln>
            <a:noFill/>
          </a:ln>
        </p:spPr>
      </p:pic>
      <p:pic>
        <p:nvPicPr>
          <p:cNvPr id="335" name="Google Shape;335;p1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26913" y="4173359"/>
            <a:ext cx="3032003" cy="2020824"/>
          </a:xfrm>
          <a:prstGeom prst="rect">
            <a:avLst/>
          </a:prstGeom>
          <a:noFill/>
          <a:ln>
            <a:noFill/>
          </a:ln>
        </p:spPr>
      </p:pic>
      <p:sp>
        <p:nvSpPr>
          <p:cNvPr id="337" name="Google Shape;337;p14"/>
          <p:cNvSpPr/>
          <p:nvPr/>
        </p:nvSpPr>
        <p:spPr>
          <a:xfrm>
            <a:off x="6680449" y="4242725"/>
            <a:ext cx="5263075" cy="2366536"/>
          </a:xfrm>
          <a:prstGeom prst="roundRect">
            <a:avLst>
              <a:gd name="adj" fmla="val 16667"/>
            </a:avLst>
          </a:prstGeom>
          <a:solidFill>
            <a:schemeClr val="accent2"/>
          </a:solidFill>
          <a:ln w="9525" cap="flat" cmpd="sng">
            <a:solidFill>
              <a:srgbClr val="FCE5CD"/>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pic>
        <p:nvPicPr>
          <p:cNvPr id="338" name="Google Shape;338;p14" descr="A group of people sitting around a table looking at a piece of paper&#10;&#10;Description automatically generated with medium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3409850" y="2073105"/>
            <a:ext cx="3031972" cy="2020824"/>
          </a:xfrm>
          <a:prstGeom prst="rect">
            <a:avLst/>
          </a:prstGeom>
          <a:noFill/>
          <a:ln>
            <a:noFill/>
          </a:ln>
        </p:spPr>
      </p:pic>
      <p:pic>
        <p:nvPicPr>
          <p:cNvPr id="339" name="Google Shape;339;p14"/>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424519" y="4173359"/>
            <a:ext cx="3032003" cy="2020824"/>
          </a:xfrm>
          <a:prstGeom prst="rect">
            <a:avLst/>
          </a:prstGeom>
          <a:noFill/>
          <a:ln>
            <a:noFill/>
          </a:ln>
        </p:spPr>
      </p:pic>
      <p:sp>
        <p:nvSpPr>
          <p:cNvPr id="340" name="Google Shape;340;p14"/>
          <p:cNvSpPr txBox="1"/>
          <p:nvPr/>
        </p:nvSpPr>
        <p:spPr>
          <a:xfrm>
            <a:off x="6984651" y="2442262"/>
            <a:ext cx="5182800" cy="180046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a:solidFill>
                  <a:srgbClr val="1F497D"/>
                </a:solidFill>
                <a:latin typeface="Comic Sans MS" panose="030F0902030302020204" pitchFamily="66" charset="0"/>
                <a:ea typeface="Calibri"/>
                <a:cs typeface="Calibri"/>
                <a:sym typeface="Calibri"/>
              </a:rPr>
              <a:t>1-week learners Outreach:</a:t>
            </a:r>
            <a:endParaRPr sz="2000" b="1" i="0" u="none" strike="noStrike" cap="none">
              <a:solidFill>
                <a:srgbClr val="1F497D"/>
              </a:solidFill>
              <a:latin typeface="Comic Sans MS" panose="030F0902030302020204" pitchFamily="66" charset="0"/>
              <a:ea typeface="Calibri"/>
              <a:cs typeface="Calibri"/>
              <a:sym typeface="Calibri"/>
            </a:endParaRPr>
          </a:p>
          <a:p>
            <a:pPr marL="285750" marR="0" lvl="0" indent="-285750" algn="l" rtl="0">
              <a:lnSpc>
                <a:spcPct val="100000"/>
              </a:lnSpc>
              <a:spcBef>
                <a:spcPts val="0"/>
              </a:spcBef>
              <a:spcAft>
                <a:spcPts val="0"/>
              </a:spcAft>
              <a:buClr>
                <a:srgbClr val="000000"/>
              </a:buClr>
              <a:buSzPts val="1600"/>
              <a:buFont typeface="Arial"/>
              <a:buChar char="•"/>
            </a:pPr>
            <a:r>
              <a:rPr lang="en-US" sz="1700" b="1" i="0" u="none" strike="noStrike" cap="none">
                <a:solidFill>
                  <a:schemeClr val="dk1"/>
                </a:solidFill>
                <a:latin typeface="Comic Sans MS" panose="030F0902030302020204" pitchFamily="66" charset="0"/>
                <a:ea typeface="Calibri"/>
                <a:cs typeface="Calibri"/>
                <a:sym typeface="Calibri"/>
              </a:rPr>
              <a:t>ASP2024</a:t>
            </a:r>
            <a:r>
              <a:rPr lang="en-US" sz="1700" b="0" i="0" u="none" strike="noStrike" cap="none">
                <a:solidFill>
                  <a:schemeClr val="dk1"/>
                </a:solidFill>
                <a:latin typeface="Comic Sans MS" panose="030F0902030302020204" pitchFamily="66" charset="0"/>
                <a:ea typeface="Calibri"/>
                <a:cs typeface="Calibri"/>
                <a:sym typeface="Calibri"/>
              </a:rPr>
              <a:t>: 5 high schools (as venues), 1038 pupils</a:t>
            </a:r>
            <a:endParaRPr>
              <a:latin typeface="Comic Sans MS" panose="030F0902030302020204" pitchFamily="66" charset="0"/>
            </a:endParaRPr>
          </a:p>
          <a:p>
            <a:pPr marL="285750" marR="0" lvl="0" indent="-285750" algn="l" rtl="0">
              <a:lnSpc>
                <a:spcPct val="100000"/>
              </a:lnSpc>
              <a:spcBef>
                <a:spcPts val="0"/>
              </a:spcBef>
              <a:spcAft>
                <a:spcPts val="0"/>
              </a:spcAft>
              <a:buClr>
                <a:srgbClr val="000000"/>
              </a:buClr>
              <a:buSzPts val="1600"/>
              <a:buFont typeface="Arial"/>
              <a:buChar char="•"/>
            </a:pPr>
            <a:r>
              <a:rPr lang="en-US" sz="1700" b="1" i="0" u="none" strike="noStrike" cap="none">
                <a:solidFill>
                  <a:schemeClr val="dk1"/>
                </a:solidFill>
                <a:latin typeface="Comic Sans MS" panose="030F0902030302020204" pitchFamily="66" charset="0"/>
                <a:ea typeface="Calibri"/>
                <a:cs typeface="Calibri"/>
                <a:sym typeface="Calibri"/>
              </a:rPr>
              <a:t>ASP2022</a:t>
            </a:r>
            <a:r>
              <a:rPr lang="en-US" sz="1700" b="0" i="0" u="none" strike="noStrike" cap="none">
                <a:solidFill>
                  <a:schemeClr val="dk1"/>
                </a:solidFill>
                <a:latin typeface="Comic Sans MS" panose="030F0902030302020204" pitchFamily="66" charset="0"/>
                <a:ea typeface="Calibri"/>
                <a:cs typeface="Calibri"/>
                <a:sym typeface="Calibri"/>
              </a:rPr>
              <a:t>: 10 high schools, 230 pupils</a:t>
            </a:r>
            <a:endParaRPr sz="1700" b="0" i="0" u="none" strike="noStrike" cap="none">
              <a:solidFill>
                <a:schemeClr val="dk1"/>
              </a:solidFill>
              <a:latin typeface="Comic Sans MS" panose="030F0902030302020204" pitchFamily="66" charset="0"/>
              <a:ea typeface="Calibri"/>
              <a:cs typeface="Calibri"/>
              <a:sym typeface="Calibri"/>
            </a:endParaRPr>
          </a:p>
          <a:p>
            <a:pPr marL="285750" marR="0" lvl="0" indent="-285750" algn="l" rtl="0">
              <a:lnSpc>
                <a:spcPct val="100000"/>
              </a:lnSpc>
              <a:spcBef>
                <a:spcPts val="0"/>
              </a:spcBef>
              <a:spcAft>
                <a:spcPts val="0"/>
              </a:spcAft>
              <a:buClr>
                <a:srgbClr val="000000"/>
              </a:buClr>
              <a:buSzPts val="1600"/>
              <a:buFont typeface="Arial"/>
              <a:buChar char="•"/>
            </a:pPr>
            <a:r>
              <a:rPr lang="en-US" sz="1700" b="1" i="0" u="none" strike="noStrike" cap="none">
                <a:solidFill>
                  <a:schemeClr val="dk1"/>
                </a:solidFill>
                <a:latin typeface="Comic Sans MS" panose="030F0902030302020204" pitchFamily="66" charset="0"/>
                <a:ea typeface="Calibri"/>
                <a:cs typeface="Calibri"/>
                <a:sym typeface="Calibri"/>
              </a:rPr>
              <a:t>ASP2018</a:t>
            </a:r>
            <a:r>
              <a:rPr lang="en-US" sz="1700" b="0" i="0" u="none" strike="noStrike" cap="none">
                <a:solidFill>
                  <a:schemeClr val="dk1"/>
                </a:solidFill>
                <a:latin typeface="Comic Sans MS" panose="030F0902030302020204" pitchFamily="66" charset="0"/>
                <a:ea typeface="Calibri"/>
                <a:cs typeface="Calibri"/>
                <a:sym typeface="Calibri"/>
              </a:rPr>
              <a:t>: 39 high schools, 1500 pupils</a:t>
            </a:r>
            <a:endParaRPr sz="1700" b="0" i="0" u="none" strike="noStrike" cap="none">
              <a:solidFill>
                <a:schemeClr val="dk1"/>
              </a:solidFill>
              <a:latin typeface="Comic Sans MS" panose="030F0902030302020204" pitchFamily="66" charset="0"/>
              <a:ea typeface="Calibri"/>
              <a:cs typeface="Calibri"/>
              <a:sym typeface="Calibri"/>
            </a:endParaRPr>
          </a:p>
          <a:p>
            <a:pPr marL="45720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Comic Sans MS" panose="030F0902030302020204" pitchFamily="66" charset="0"/>
              <a:ea typeface="Calibri"/>
              <a:cs typeface="Calibri"/>
              <a:sym typeface="Calibri"/>
            </a:endParaRPr>
          </a:p>
        </p:txBody>
      </p:sp>
      <p:sp>
        <p:nvSpPr>
          <p:cNvPr id="341" name="Google Shape;341;p14"/>
          <p:cNvSpPr txBox="1"/>
          <p:nvPr/>
        </p:nvSpPr>
        <p:spPr>
          <a:xfrm>
            <a:off x="6634575" y="4431341"/>
            <a:ext cx="5182800" cy="260068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chemeClr val="lt1"/>
                </a:solidFill>
                <a:latin typeface="Comic Sans MS" panose="030F0902030302020204" pitchFamily="66" charset="0"/>
                <a:ea typeface="Calibri"/>
                <a:cs typeface="Calibri"/>
                <a:sym typeface="Calibri"/>
              </a:rPr>
              <a:t>Program designed such that the lecturers that are not lecturing to students can help with the learners' program</a:t>
            </a:r>
            <a:endParaRPr sz="1600" b="1" i="0" u="none" strike="noStrike" cap="none" dirty="0">
              <a:solidFill>
                <a:schemeClr val="lt1"/>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dirty="0">
              <a:solidFill>
                <a:schemeClr val="lt1"/>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chemeClr val="accent1"/>
                </a:solidFill>
                <a:highlight>
                  <a:schemeClr val="lt1"/>
                </a:highlight>
                <a:latin typeface="Comic Sans MS" panose="030F0902030302020204" pitchFamily="66" charset="0"/>
                <a:ea typeface="Calibri"/>
                <a:cs typeface="Calibri"/>
                <a:sym typeface="Calibri"/>
              </a:rPr>
              <a:t>ASP2024</a:t>
            </a:r>
            <a:endParaRPr sz="1600" b="1" i="0" u="none" strike="noStrike" cap="none" dirty="0">
              <a:solidFill>
                <a:schemeClr val="accent1"/>
              </a:solidFill>
              <a:highlight>
                <a:schemeClr val="lt1"/>
              </a:highlight>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dirty="0">
                <a:solidFill>
                  <a:schemeClr val="lt1"/>
                </a:solidFill>
                <a:latin typeface="Comic Sans MS" panose="030F0902030302020204" pitchFamily="66" charset="0"/>
                <a:ea typeface="Calibri"/>
                <a:cs typeface="Calibri"/>
                <a:sym typeface="Calibri"/>
              </a:rPr>
              <a:t>The period of April 15–19, 2024, was chosen to maximize learner attendance while they are still in school.</a:t>
            </a:r>
            <a:endParaRPr sz="1600" b="1" i="0" u="none" strike="noStrike" cap="none" dirty="0">
              <a:solidFill>
                <a:schemeClr val="lt1"/>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dirty="0">
              <a:solidFill>
                <a:schemeClr val="lt1"/>
              </a:solidFill>
              <a:latin typeface="Comic Sans MS" panose="030F0902030302020204" pitchFamily="66" charset="0"/>
              <a:ea typeface="Calibri"/>
              <a:cs typeface="Calibri"/>
              <a:sym typeface="Calibri"/>
            </a:endParaRPr>
          </a:p>
          <a:p>
            <a:pPr marL="0" marR="0" lvl="0" indent="0" algn="ctr" rtl="0">
              <a:lnSpc>
                <a:spcPct val="100000"/>
              </a:lnSpc>
              <a:spcBef>
                <a:spcPts val="0"/>
              </a:spcBef>
              <a:spcAft>
                <a:spcPts val="0"/>
              </a:spcAft>
              <a:buClr>
                <a:srgbClr val="000000"/>
              </a:buClr>
              <a:buSzPts val="1300"/>
              <a:buFont typeface="Arial"/>
              <a:buNone/>
            </a:pPr>
            <a:endParaRPr sz="1300" b="0" i="0" u="none" strike="noStrike" cap="none" dirty="0">
              <a:solidFill>
                <a:srgbClr val="000000"/>
              </a:solidFill>
              <a:latin typeface="Comic Sans MS" panose="030F0902030302020204" pitchFamily="66" charset="0"/>
              <a:ea typeface="Calibri"/>
              <a:cs typeface="Calibri"/>
              <a:sym typeface="Calibri"/>
            </a:endParaRPr>
          </a:p>
        </p:txBody>
      </p:sp>
      <p:sp>
        <p:nvSpPr>
          <p:cNvPr id="5" name="Google Shape;312;p13">
            <a:extLst>
              <a:ext uri="{FF2B5EF4-FFF2-40B4-BE49-F238E27FC236}">
                <a16:creationId xmlns:a16="http://schemas.microsoft.com/office/drawing/2014/main" id="{79E555A8-508D-E0D0-B15B-C7758481AA0F}"/>
              </a:ext>
            </a:extLst>
          </p:cNvPr>
          <p:cNvSpPr txBox="1">
            <a:spLocks noGrp="1"/>
          </p:cNvSpPr>
          <p:nvPr>
            <p:ph type="title"/>
          </p:nvPr>
        </p:nvSpPr>
        <p:spPr>
          <a:xfrm>
            <a:off x="991488" y="64500"/>
            <a:ext cx="11049000" cy="1325700"/>
          </a:xfrm>
          <a:prstGeom prst="rect">
            <a:avLst/>
          </a:prstGeom>
          <a:noFill/>
          <a:ln>
            <a:noFill/>
          </a:ln>
        </p:spPr>
        <p:txBody>
          <a:bodyPr spcFirstLastPara="1" wrap="square" lIns="91425" tIns="45700" rIns="91425" bIns="45700" anchor="ctr" anchorCtr="0">
            <a:normAutofit/>
          </a:bodyPr>
          <a:lstStyle/>
          <a:p>
            <a:pPr lvl="0">
              <a:buClr>
                <a:schemeClr val="dk1"/>
              </a:buClr>
              <a:buSzPts val="4400"/>
            </a:pPr>
            <a:r>
              <a:rPr lang="en-US" sz="4000" b="1" dirty="0">
                <a:latin typeface="Comic Sans MS" panose="030F0902030302020204" pitchFamily="66" charset="0"/>
              </a:rPr>
              <a:t>ASP </a:t>
            </a:r>
            <a:r>
              <a:rPr lang="en-US" sz="4000" b="1" dirty="0">
                <a:uFill>
                  <a:noFill/>
                </a:uFill>
                <a:latin typeface="Comic Sans MS" panose="030F0902030302020204" pitchFamily="66" charset="0"/>
                <a:ea typeface="Times New Roman"/>
                <a:cs typeface="Times New Roman"/>
                <a:sym typeface="Times New Roman"/>
                <a:hlinkClick r:id="rId7" action="ppaction://hlinksldjump">
                  <a:extLst>
                    <a:ext uri="{A12FA001-AC4F-418D-AE19-62706E023703}">
                      <ahyp:hlinkClr xmlns:ahyp="http://schemas.microsoft.com/office/drawing/2018/hyperlinkcolor" val="tx"/>
                    </a:ext>
                  </a:extLst>
                </a:hlinkClick>
              </a:rPr>
              <a:t>High School </a:t>
            </a:r>
            <a:r>
              <a:rPr lang="en-US" sz="4000" b="1" dirty="0">
                <a:uFill>
                  <a:noFill/>
                </a:uFill>
                <a:latin typeface="Comic Sans MS" panose="030F0902030302020204" pitchFamily="66" charset="0"/>
                <a:ea typeface="Times New Roman"/>
                <a:cs typeface="Times New Roman"/>
                <a:sym typeface="Times New Roman"/>
              </a:rPr>
              <a:t>Learners</a:t>
            </a:r>
            <a:endParaRPr sz="4000" b="1" dirty="0">
              <a:latin typeface="Comic Sans MS" panose="030F0902030302020204" pitchFamily="66" charset="0"/>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image">
            <a:extLst>
              <a:ext uri="{FF2B5EF4-FFF2-40B4-BE49-F238E27FC236}">
                <a16:creationId xmlns:a16="http://schemas.microsoft.com/office/drawing/2014/main" id="{4EC94945-149A-2EDA-DF92-99D9CAC0048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2155" y="1232869"/>
            <a:ext cx="1293282" cy="7268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a:extLst>
              <a:ext uri="{FF2B5EF4-FFF2-40B4-BE49-F238E27FC236}">
                <a16:creationId xmlns:a16="http://schemas.microsoft.com/office/drawing/2014/main" id="{51F74F81-7048-2AF9-B7F3-0230A4DE7CB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2155" y="2425505"/>
            <a:ext cx="1293282" cy="78096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a:extLst>
              <a:ext uri="{FF2B5EF4-FFF2-40B4-BE49-F238E27FC236}">
                <a16:creationId xmlns:a16="http://schemas.microsoft.com/office/drawing/2014/main" id="{0A1CCE83-7091-9DAB-D9E7-56D9BF0809C2}"/>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2155" y="3585658"/>
            <a:ext cx="1293282" cy="7268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a:extLst>
              <a:ext uri="{FF2B5EF4-FFF2-40B4-BE49-F238E27FC236}">
                <a16:creationId xmlns:a16="http://schemas.microsoft.com/office/drawing/2014/main" id="{7B8C74E2-D15B-5C0B-C39B-598D0D7E85A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2155" y="4765277"/>
            <a:ext cx="1293282" cy="7268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image">
            <a:extLst>
              <a:ext uri="{FF2B5EF4-FFF2-40B4-BE49-F238E27FC236}">
                <a16:creationId xmlns:a16="http://schemas.microsoft.com/office/drawing/2014/main" id="{23CB54BF-F11F-B7AF-0C53-BCDBCAB3EE6C}"/>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92155" y="5953302"/>
            <a:ext cx="1292771" cy="7268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C475BBF9-C2A5-295D-72F2-EAA80FA217B2}"/>
              </a:ext>
            </a:extLst>
          </p:cNvPr>
          <p:cNvSpPr txBox="1"/>
          <p:nvPr/>
        </p:nvSpPr>
        <p:spPr>
          <a:xfrm>
            <a:off x="412133" y="884687"/>
            <a:ext cx="3177260" cy="338554"/>
          </a:xfrm>
          <a:prstGeom prst="rect">
            <a:avLst/>
          </a:prstGeom>
          <a:noFill/>
        </p:spPr>
        <p:txBody>
          <a:bodyPr wrap="square" rtlCol="0">
            <a:spAutoFit/>
          </a:bodyPr>
          <a:lstStyle/>
          <a:p>
            <a:r>
              <a:rPr lang="it-IT" sz="1600" dirty="0">
                <a:solidFill>
                  <a:schemeClr val="bg1">
                    <a:lumMod val="50000"/>
                  </a:schemeClr>
                </a:solidFill>
                <a:latin typeface="Comic Sans MS" panose="030F0902030302020204" pitchFamily="66" charset="0"/>
              </a:rPr>
              <a:t>1) Les Particules</a:t>
            </a:r>
            <a:endParaRPr lang="fr-FR" sz="1600" dirty="0">
              <a:solidFill>
                <a:schemeClr val="bg1">
                  <a:lumMod val="50000"/>
                </a:schemeClr>
              </a:solidFill>
              <a:latin typeface="Comic Sans MS" panose="030F0902030302020204" pitchFamily="66" charset="0"/>
            </a:endParaRPr>
          </a:p>
        </p:txBody>
      </p:sp>
      <p:sp>
        <p:nvSpPr>
          <p:cNvPr id="14" name="TextBox 13">
            <a:extLst>
              <a:ext uri="{FF2B5EF4-FFF2-40B4-BE49-F238E27FC236}">
                <a16:creationId xmlns:a16="http://schemas.microsoft.com/office/drawing/2014/main" id="{FB22E98B-9776-EFBE-7DF9-1CD863E0433B}"/>
              </a:ext>
            </a:extLst>
          </p:cNvPr>
          <p:cNvSpPr txBox="1"/>
          <p:nvPr/>
        </p:nvSpPr>
        <p:spPr>
          <a:xfrm>
            <a:off x="403939" y="2086951"/>
            <a:ext cx="2095500" cy="338554"/>
          </a:xfrm>
          <a:prstGeom prst="rect">
            <a:avLst/>
          </a:prstGeom>
          <a:noFill/>
        </p:spPr>
        <p:txBody>
          <a:bodyPr wrap="square" rtlCol="0">
            <a:spAutoFit/>
          </a:bodyPr>
          <a:lstStyle/>
          <a:p>
            <a:r>
              <a:rPr lang="it-IT" sz="1600" dirty="0">
                <a:solidFill>
                  <a:schemeClr val="bg1">
                    <a:lumMod val="50000"/>
                  </a:schemeClr>
                </a:solidFill>
                <a:latin typeface="Comic Sans MS" panose="030F0902030302020204" pitchFamily="66" charset="0"/>
              </a:rPr>
              <a:t>2) L’énergie</a:t>
            </a:r>
            <a:endParaRPr lang="fr-FR" sz="1600" dirty="0">
              <a:solidFill>
                <a:schemeClr val="bg1">
                  <a:lumMod val="50000"/>
                </a:schemeClr>
              </a:solidFill>
              <a:latin typeface="Comic Sans MS" panose="030F0902030302020204" pitchFamily="66" charset="0"/>
            </a:endParaRPr>
          </a:p>
        </p:txBody>
      </p:sp>
      <p:sp>
        <p:nvSpPr>
          <p:cNvPr id="15" name="TextBox 14">
            <a:extLst>
              <a:ext uri="{FF2B5EF4-FFF2-40B4-BE49-F238E27FC236}">
                <a16:creationId xmlns:a16="http://schemas.microsoft.com/office/drawing/2014/main" id="{94709696-B93A-E1F0-AACF-3F32DA3DAF20}"/>
              </a:ext>
            </a:extLst>
          </p:cNvPr>
          <p:cNvSpPr txBox="1"/>
          <p:nvPr/>
        </p:nvSpPr>
        <p:spPr>
          <a:xfrm>
            <a:off x="403939" y="3256837"/>
            <a:ext cx="2095500" cy="338554"/>
          </a:xfrm>
          <a:prstGeom prst="rect">
            <a:avLst/>
          </a:prstGeom>
          <a:noFill/>
        </p:spPr>
        <p:txBody>
          <a:bodyPr wrap="square" rtlCol="0">
            <a:spAutoFit/>
          </a:bodyPr>
          <a:lstStyle/>
          <a:p>
            <a:r>
              <a:rPr lang="it-IT" sz="1600" dirty="0">
                <a:solidFill>
                  <a:schemeClr val="bg1">
                    <a:lumMod val="50000"/>
                  </a:schemeClr>
                </a:solidFill>
                <a:latin typeface="Comic Sans MS" panose="030F0902030302020204" pitchFamily="66" charset="0"/>
              </a:rPr>
              <a:t>3) Un control</a:t>
            </a:r>
            <a:endParaRPr lang="fr-FR" sz="1600" dirty="0">
              <a:solidFill>
                <a:schemeClr val="bg1">
                  <a:lumMod val="50000"/>
                </a:schemeClr>
              </a:solidFill>
              <a:latin typeface="Comic Sans MS" panose="030F0902030302020204" pitchFamily="66" charset="0"/>
            </a:endParaRPr>
          </a:p>
        </p:txBody>
      </p:sp>
      <p:sp>
        <p:nvSpPr>
          <p:cNvPr id="16" name="TextBox 15">
            <a:extLst>
              <a:ext uri="{FF2B5EF4-FFF2-40B4-BE49-F238E27FC236}">
                <a16:creationId xmlns:a16="http://schemas.microsoft.com/office/drawing/2014/main" id="{2C8976A8-BFFF-45D3-B2BE-279F380001C8}"/>
              </a:ext>
            </a:extLst>
          </p:cNvPr>
          <p:cNvSpPr txBox="1"/>
          <p:nvPr/>
        </p:nvSpPr>
        <p:spPr>
          <a:xfrm>
            <a:off x="403939" y="4426723"/>
            <a:ext cx="2095500" cy="338554"/>
          </a:xfrm>
          <a:prstGeom prst="rect">
            <a:avLst/>
          </a:prstGeom>
          <a:noFill/>
        </p:spPr>
        <p:txBody>
          <a:bodyPr wrap="square" rtlCol="0">
            <a:spAutoFit/>
          </a:bodyPr>
          <a:lstStyle/>
          <a:p>
            <a:r>
              <a:rPr lang="it-IT" sz="1600" dirty="0">
                <a:solidFill>
                  <a:schemeClr val="bg1">
                    <a:lumMod val="50000"/>
                  </a:schemeClr>
                </a:solidFill>
                <a:latin typeface="Comic Sans MS" panose="030F0902030302020204" pitchFamily="66" charset="0"/>
              </a:rPr>
              <a:t>4) Collision</a:t>
            </a:r>
            <a:endParaRPr lang="fr-FR" sz="1600" dirty="0">
              <a:solidFill>
                <a:schemeClr val="bg1">
                  <a:lumMod val="50000"/>
                </a:schemeClr>
              </a:solidFill>
              <a:latin typeface="Comic Sans MS" panose="030F0902030302020204" pitchFamily="66" charset="0"/>
            </a:endParaRPr>
          </a:p>
        </p:txBody>
      </p:sp>
      <p:sp>
        <p:nvSpPr>
          <p:cNvPr id="17" name="TextBox 16">
            <a:extLst>
              <a:ext uri="{FF2B5EF4-FFF2-40B4-BE49-F238E27FC236}">
                <a16:creationId xmlns:a16="http://schemas.microsoft.com/office/drawing/2014/main" id="{64CC920A-D8B4-5C69-789E-63614E2DCC00}"/>
              </a:ext>
            </a:extLst>
          </p:cNvPr>
          <p:cNvSpPr txBox="1"/>
          <p:nvPr/>
        </p:nvSpPr>
        <p:spPr>
          <a:xfrm>
            <a:off x="403939" y="5589890"/>
            <a:ext cx="2095500" cy="338554"/>
          </a:xfrm>
          <a:prstGeom prst="rect">
            <a:avLst/>
          </a:prstGeom>
          <a:noFill/>
        </p:spPr>
        <p:txBody>
          <a:bodyPr wrap="square" rtlCol="0">
            <a:spAutoFit/>
          </a:bodyPr>
          <a:lstStyle/>
          <a:p>
            <a:r>
              <a:rPr lang="it-IT" sz="1600" dirty="0">
                <a:solidFill>
                  <a:schemeClr val="bg1">
                    <a:lumMod val="50000"/>
                  </a:schemeClr>
                </a:solidFill>
                <a:latin typeface="Comic Sans MS" panose="030F0902030302020204" pitchFamily="66" charset="0"/>
              </a:rPr>
              <a:t>5) Detection </a:t>
            </a:r>
            <a:endParaRPr lang="fr-FR" sz="1600" dirty="0">
              <a:solidFill>
                <a:schemeClr val="bg1">
                  <a:lumMod val="50000"/>
                </a:schemeClr>
              </a:solidFill>
              <a:latin typeface="Comic Sans MS" panose="030F0902030302020204" pitchFamily="66" charset="0"/>
            </a:endParaRPr>
          </a:p>
        </p:txBody>
      </p:sp>
      <p:sp>
        <p:nvSpPr>
          <p:cNvPr id="18" name="TextBox 17">
            <a:extLst>
              <a:ext uri="{FF2B5EF4-FFF2-40B4-BE49-F238E27FC236}">
                <a16:creationId xmlns:a16="http://schemas.microsoft.com/office/drawing/2014/main" id="{5888D427-FC48-9EF2-AE75-429AC41517C6}"/>
              </a:ext>
            </a:extLst>
          </p:cNvPr>
          <p:cNvSpPr txBox="1"/>
          <p:nvPr/>
        </p:nvSpPr>
        <p:spPr>
          <a:xfrm>
            <a:off x="1888319" y="6430293"/>
            <a:ext cx="1746333" cy="307777"/>
          </a:xfrm>
          <a:prstGeom prst="rect">
            <a:avLst/>
          </a:prstGeom>
          <a:noFill/>
        </p:spPr>
        <p:txBody>
          <a:bodyPr wrap="square">
            <a:spAutoFit/>
          </a:bodyPr>
          <a:lstStyle/>
          <a:p>
            <a:r>
              <a:rPr lang="en-GB" dirty="0">
                <a:solidFill>
                  <a:srgbClr val="666666"/>
                </a:solidFill>
                <a:latin typeface="Comic Sans MS" panose="030F0902030302020204" pitchFamily="66" charset="0"/>
                <a:hlinkClick r:id="rId8">
                  <a:extLst>
                    <a:ext uri="{A12FA001-AC4F-418D-AE19-62706E023703}">
                      <ahyp:hlinkClr xmlns:ahyp="http://schemas.microsoft.com/office/drawing/2018/hyperlinkcolor" val="tx"/>
                    </a:ext>
                  </a:extLst>
                </a:hlinkClick>
              </a:rPr>
              <a:t>by Suzie Sheehy</a:t>
            </a:r>
            <a:endParaRPr lang="en-GB" dirty="0">
              <a:solidFill>
                <a:srgbClr val="666666"/>
              </a:solidFill>
              <a:latin typeface="Comic Sans MS" panose="030F0902030302020204" pitchFamily="66" charset="0"/>
            </a:endParaRPr>
          </a:p>
        </p:txBody>
      </p:sp>
      <p:pic>
        <p:nvPicPr>
          <p:cNvPr id="19" name="Picture 18">
            <a:extLst>
              <a:ext uri="{FF2B5EF4-FFF2-40B4-BE49-F238E27FC236}">
                <a16:creationId xmlns:a16="http://schemas.microsoft.com/office/drawing/2014/main" id="{03D4B9B4-9E64-181E-F558-1E121B7BD7A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722260" y="5703468"/>
            <a:ext cx="622993" cy="726825"/>
          </a:xfrm>
          <a:prstGeom prst="rect">
            <a:avLst/>
          </a:prstGeom>
        </p:spPr>
      </p:pic>
      <p:sp>
        <p:nvSpPr>
          <p:cNvPr id="20" name="TextBox 19">
            <a:extLst>
              <a:ext uri="{FF2B5EF4-FFF2-40B4-BE49-F238E27FC236}">
                <a16:creationId xmlns:a16="http://schemas.microsoft.com/office/drawing/2014/main" id="{86E0F393-26F5-8EDF-91BC-7A57A29803E9}"/>
              </a:ext>
            </a:extLst>
          </p:cNvPr>
          <p:cNvSpPr txBox="1"/>
          <p:nvPr/>
        </p:nvSpPr>
        <p:spPr>
          <a:xfrm>
            <a:off x="1138540" y="161413"/>
            <a:ext cx="10048143" cy="584775"/>
          </a:xfrm>
          <a:prstGeom prst="rect">
            <a:avLst/>
          </a:prstGeom>
          <a:noFill/>
        </p:spPr>
        <p:txBody>
          <a:bodyPr wrap="square">
            <a:spAutoFit/>
          </a:bodyPr>
          <a:lstStyle/>
          <a:p>
            <a:pPr algn="l"/>
            <a:r>
              <a:rPr lang="en-GB" sz="3200" b="1" i="0" u="none" strike="noStrike" dirty="0">
                <a:solidFill>
                  <a:schemeClr val="accent1"/>
                </a:solidFill>
                <a:effectLst/>
                <a:latin typeface="Comic Sans MS" panose="030F0902030302020204" pitchFamily="66" charset="0"/>
                <a:hlinkClick r:id="rId10" tooltip="https://drive.google.com/file/d/19cJRLDSXke6X94l3xP9IqpyTBP5En3PH/view?usp=drive_link">
                  <a:extLst>
                    <a:ext uri="{A12FA001-AC4F-418D-AE19-62706E023703}">
                      <ahyp:hlinkClr xmlns:ahyp="http://schemas.microsoft.com/office/drawing/2018/hyperlinkcolor" val="tx"/>
                    </a:ext>
                  </a:extLst>
                </a:hlinkClick>
              </a:rPr>
              <a:t>Ex. “Introduction to accelerator science:</a:t>
            </a:r>
            <a:r>
              <a:rPr lang="en-GB" sz="2000" b="1" i="0" u="none" strike="noStrike" dirty="0">
                <a:solidFill>
                  <a:schemeClr val="accent1"/>
                </a:solidFill>
                <a:effectLst/>
                <a:latin typeface="Comic Sans MS" panose="030F0902030302020204" pitchFamily="66" charset="0"/>
              </a:rPr>
              <a:t>” </a:t>
            </a:r>
          </a:p>
        </p:txBody>
      </p:sp>
      <p:sp>
        <p:nvSpPr>
          <p:cNvPr id="21" name="TextBox 20">
            <a:extLst>
              <a:ext uri="{FF2B5EF4-FFF2-40B4-BE49-F238E27FC236}">
                <a16:creationId xmlns:a16="http://schemas.microsoft.com/office/drawing/2014/main" id="{DA51A18A-8365-0CC8-870E-7098BE6513D0}"/>
              </a:ext>
            </a:extLst>
          </p:cNvPr>
          <p:cNvSpPr txBox="1"/>
          <p:nvPr/>
        </p:nvSpPr>
        <p:spPr>
          <a:xfrm>
            <a:off x="6956554" y="936038"/>
            <a:ext cx="2916628" cy="646331"/>
          </a:xfrm>
          <a:prstGeom prst="rect">
            <a:avLst/>
          </a:prstGeom>
          <a:noFill/>
        </p:spPr>
        <p:txBody>
          <a:bodyPr wrap="square">
            <a:spAutoFit/>
          </a:bodyPr>
          <a:lstStyle/>
          <a:p>
            <a:r>
              <a:rPr lang="it-IT" sz="1800" dirty="0" err="1">
                <a:solidFill>
                  <a:schemeClr val="bg1">
                    <a:lumMod val="50000"/>
                  </a:schemeClr>
                </a:solidFill>
                <a:latin typeface="Comic Sans MS" panose="030F0902030302020204" pitchFamily="66" charset="0"/>
              </a:rPr>
              <a:t>Sanae</a:t>
            </a:r>
            <a:r>
              <a:rPr lang="it-IT" sz="1800" dirty="0">
                <a:solidFill>
                  <a:schemeClr val="bg1">
                    <a:lumMod val="50000"/>
                  </a:schemeClr>
                </a:solidFill>
                <a:latin typeface="Comic Sans MS" panose="030F0902030302020204" pitchFamily="66" charset="0"/>
              </a:rPr>
              <a:t> SAMSAM –INFN</a:t>
            </a:r>
          </a:p>
          <a:p>
            <a:r>
              <a:rPr lang="it-IT" sz="1800" dirty="0">
                <a:solidFill>
                  <a:schemeClr val="bg1">
                    <a:lumMod val="50000"/>
                  </a:schemeClr>
                </a:solidFill>
                <a:latin typeface="Comic Sans MS" panose="030F0902030302020204" pitchFamily="66" charset="0"/>
              </a:rPr>
              <a:t>Christine DARVE- ESS</a:t>
            </a:r>
            <a:endParaRPr lang="en-GB" dirty="0">
              <a:solidFill>
                <a:schemeClr val="bg1">
                  <a:lumMod val="50000"/>
                </a:schemeClr>
              </a:solidFill>
              <a:latin typeface="Comic Sans MS" panose="030F0902030302020204" pitchFamily="66" charset="0"/>
            </a:endParaRPr>
          </a:p>
        </p:txBody>
      </p:sp>
      <p:sp>
        <p:nvSpPr>
          <p:cNvPr id="3" name="TextBox 2">
            <a:extLst>
              <a:ext uri="{FF2B5EF4-FFF2-40B4-BE49-F238E27FC236}">
                <a16:creationId xmlns:a16="http://schemas.microsoft.com/office/drawing/2014/main" id="{DFB7175B-4D72-AE78-9FA4-2CD830BA13AB}"/>
              </a:ext>
            </a:extLst>
          </p:cNvPr>
          <p:cNvSpPr txBox="1"/>
          <p:nvPr/>
        </p:nvSpPr>
        <p:spPr>
          <a:xfrm>
            <a:off x="4963344" y="1051620"/>
            <a:ext cx="6096000" cy="338554"/>
          </a:xfrm>
          <a:prstGeom prst="rect">
            <a:avLst/>
          </a:prstGeom>
          <a:noFill/>
        </p:spPr>
        <p:txBody>
          <a:bodyPr wrap="square">
            <a:spAutoFit/>
          </a:bodyPr>
          <a:lstStyle/>
          <a:p>
            <a:pPr algn="l"/>
            <a:r>
              <a:rPr lang="en-GB" sz="1600" b="1" i="0" u="none" strike="noStrike" dirty="0">
                <a:solidFill>
                  <a:schemeClr val="accent1"/>
                </a:solidFill>
                <a:effectLst/>
                <a:latin typeface="Comic Sans MS" panose="030F0902030302020204" pitchFamily="66" charset="0"/>
              </a:rPr>
              <a:t>(</a:t>
            </a:r>
            <a:r>
              <a:rPr lang="en-GB" sz="1600" b="1" i="0" u="sng" strike="noStrike" dirty="0">
                <a:solidFill>
                  <a:schemeClr val="accent1"/>
                </a:solidFill>
                <a:effectLst/>
                <a:latin typeface="Comic Sans MS" panose="030F0902030302020204" pitchFamily="66" charset="0"/>
                <a:hlinkClick r:id="rId11" tooltip="https://docs.google.com/presentation/d/1oRfUS9oVZUjNcd4Te6cpoyTS0-g21rOd/edit?usp=drive_link&amp;ouid=105971731437120037857&amp;rtpof=true&amp;sd=true">
                  <a:extLst>
                    <a:ext uri="{A12FA001-AC4F-418D-AE19-62706E023703}">
                      <ahyp:hlinkClr xmlns:ahyp="http://schemas.microsoft.com/office/drawing/2018/hyperlinkcolor" val="tx"/>
                    </a:ext>
                  </a:extLst>
                </a:hlinkClick>
              </a:rPr>
              <a:t>Part 1</a:t>
            </a:r>
            <a:r>
              <a:rPr lang="en-GB" sz="1600" b="1" i="0" u="none" strike="noStrike" dirty="0">
                <a:solidFill>
                  <a:schemeClr val="accent1"/>
                </a:solidFill>
                <a:effectLst/>
                <a:latin typeface="Comic Sans MS" panose="030F0902030302020204" pitchFamily="66" charset="0"/>
              </a:rPr>
              <a:t> and  </a:t>
            </a:r>
            <a:r>
              <a:rPr lang="en-GB" sz="1600" b="1" i="0" u="sng" strike="noStrike" dirty="0">
                <a:solidFill>
                  <a:schemeClr val="accent1"/>
                </a:solidFill>
                <a:effectLst/>
                <a:latin typeface="Comic Sans MS" panose="030F0902030302020204" pitchFamily="66" charset="0"/>
                <a:hlinkClick r:id="rId10" tooltip="https://drive.google.com/file/d/19cJRLDSXke6X94l3xP9IqpyTBP5En3PH/view?usp=drive_link">
                  <a:extLst>
                    <a:ext uri="{A12FA001-AC4F-418D-AE19-62706E023703}">
                      <ahyp:hlinkClr xmlns:ahyp="http://schemas.microsoft.com/office/drawing/2018/hyperlinkcolor" val="tx"/>
                    </a:ext>
                  </a:extLst>
                </a:hlinkClick>
              </a:rPr>
              <a:t>Part 2</a:t>
            </a:r>
            <a:r>
              <a:rPr lang="en-GB" sz="1600" b="1" i="0" u="none" strike="noStrike" dirty="0">
                <a:solidFill>
                  <a:schemeClr val="accent1"/>
                </a:solidFill>
                <a:effectLst/>
                <a:latin typeface="Comic Sans MS" panose="030F0902030302020204" pitchFamily="66" charset="0"/>
              </a:rPr>
              <a:t>)</a:t>
            </a:r>
            <a:endParaRPr lang="en-GB" sz="2400" b="1" i="0" u="none" strike="noStrike" dirty="0">
              <a:solidFill>
                <a:schemeClr val="accent1"/>
              </a:solidFill>
              <a:effectLst/>
              <a:latin typeface="Comic Sans MS" panose="030F0902030302020204" pitchFamily="66" charset="0"/>
            </a:endParaRPr>
          </a:p>
        </p:txBody>
      </p:sp>
      <p:pic>
        <p:nvPicPr>
          <p:cNvPr id="23" name="Picture 22" descr="A group of people sitting around a table&#10;&#10;AI-generated content may be incorrect.">
            <a:extLst>
              <a:ext uri="{FF2B5EF4-FFF2-40B4-BE49-F238E27FC236}">
                <a16:creationId xmlns:a16="http://schemas.microsoft.com/office/drawing/2014/main" id="{02FAFA96-758F-078B-28E3-9D96A6E33A57}"/>
              </a:ext>
            </a:extLst>
          </p:cNvPr>
          <p:cNvPicPr>
            <a:picLocks noChangeAspect="1"/>
          </p:cNvPicPr>
          <p:nvPr/>
        </p:nvPicPr>
        <p:blipFill>
          <a:blip r:embed="rId12"/>
          <a:stretch>
            <a:fillRect/>
          </a:stretch>
        </p:blipFill>
        <p:spPr>
          <a:xfrm>
            <a:off x="8797137" y="2459458"/>
            <a:ext cx="3147660" cy="4124017"/>
          </a:xfrm>
          <a:prstGeom prst="rect">
            <a:avLst/>
          </a:prstGeom>
        </p:spPr>
      </p:pic>
      <p:pic>
        <p:nvPicPr>
          <p:cNvPr id="25" name="Picture 24" descr="A group of people standing around&#10;&#10;AI-generated content may be incorrect.">
            <a:extLst>
              <a:ext uri="{FF2B5EF4-FFF2-40B4-BE49-F238E27FC236}">
                <a16:creationId xmlns:a16="http://schemas.microsoft.com/office/drawing/2014/main" id="{47F3AF56-05F4-B34B-72AC-D8CC7B506118}"/>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930654" y="4577449"/>
            <a:ext cx="2711536" cy="2006026"/>
          </a:xfrm>
          <a:prstGeom prst="rect">
            <a:avLst/>
          </a:prstGeom>
        </p:spPr>
      </p:pic>
      <p:pic>
        <p:nvPicPr>
          <p:cNvPr id="27" name="Picture 26" descr="A group of people sitting at desks&#10;&#10;AI-generated content may be incorrect.">
            <a:extLst>
              <a:ext uri="{FF2B5EF4-FFF2-40B4-BE49-F238E27FC236}">
                <a16:creationId xmlns:a16="http://schemas.microsoft.com/office/drawing/2014/main" id="{A09E4E9B-F4B4-AC72-2041-E827AC52D023}"/>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913315" y="2449195"/>
            <a:ext cx="2728875" cy="2006026"/>
          </a:xfrm>
          <a:prstGeom prst="rect">
            <a:avLst/>
          </a:prstGeom>
        </p:spPr>
      </p:pic>
      <p:sp>
        <p:nvSpPr>
          <p:cNvPr id="2" name="TextBox 1">
            <a:extLst>
              <a:ext uri="{FF2B5EF4-FFF2-40B4-BE49-F238E27FC236}">
                <a16:creationId xmlns:a16="http://schemas.microsoft.com/office/drawing/2014/main" id="{E7E7803B-DEBB-5675-B5BA-36C49CA6D7F2}"/>
              </a:ext>
            </a:extLst>
          </p:cNvPr>
          <p:cNvSpPr txBox="1"/>
          <p:nvPr/>
        </p:nvSpPr>
        <p:spPr>
          <a:xfrm>
            <a:off x="2157047" y="1548342"/>
            <a:ext cx="8645984" cy="400110"/>
          </a:xfrm>
          <a:prstGeom prst="rect">
            <a:avLst/>
          </a:prstGeom>
          <a:noFill/>
        </p:spPr>
        <p:txBody>
          <a:bodyPr wrap="square">
            <a:spAutoFit/>
          </a:bodyPr>
          <a:lstStyle/>
          <a:p>
            <a:r>
              <a:rPr lang="en-GB" sz="2000" dirty="0">
                <a:latin typeface="Comic Sans MS" panose="030F0902030302020204" pitchFamily="66" charset="0"/>
                <a:hlinkClick r:id="rId15"/>
              </a:rPr>
              <a:t>"ASP2024 Learners program - Summary Report",</a:t>
            </a:r>
            <a:r>
              <a:rPr lang="en-GB" sz="2000" dirty="0">
                <a:latin typeface="Comic Sans MS" panose="030F0902030302020204" pitchFamily="66" charset="0"/>
              </a:rPr>
              <a:t> </a:t>
            </a:r>
            <a:r>
              <a:rPr lang="en-GB" sz="2000" i="1" dirty="0">
                <a:latin typeface="Times New Roman, Times, serif"/>
                <a:hlinkClick r:id="rId16"/>
              </a:rPr>
              <a:t>- arXiv:2408.01464</a:t>
            </a:r>
            <a:endParaRPr lang="en-GB" sz="2000" dirty="0">
              <a:latin typeface="Comic Sans MS" panose="030F0902030302020204" pitchFamily="66" charset="0"/>
            </a:endParaRPr>
          </a:p>
        </p:txBody>
      </p:sp>
      <p:grpSp>
        <p:nvGrpSpPr>
          <p:cNvPr id="4" name="Group 3">
            <a:extLst>
              <a:ext uri="{FF2B5EF4-FFF2-40B4-BE49-F238E27FC236}">
                <a16:creationId xmlns:a16="http://schemas.microsoft.com/office/drawing/2014/main" id="{FEF54E1C-D0AE-28B5-29C2-D431D8D817B1}"/>
              </a:ext>
            </a:extLst>
          </p:cNvPr>
          <p:cNvGrpSpPr/>
          <p:nvPr/>
        </p:nvGrpSpPr>
        <p:grpSpPr>
          <a:xfrm>
            <a:off x="5119032" y="2273554"/>
            <a:ext cx="539775" cy="4156740"/>
            <a:chOff x="277333" y="56939"/>
            <a:chExt cx="742596" cy="6744121"/>
          </a:xfrm>
        </p:grpSpPr>
        <p:sp>
          <p:nvSpPr>
            <p:cNvPr id="6" name="Rounded Rectangle 5">
              <a:extLst>
                <a:ext uri="{FF2B5EF4-FFF2-40B4-BE49-F238E27FC236}">
                  <a16:creationId xmlns:a16="http://schemas.microsoft.com/office/drawing/2014/main" id="{3F39CAEC-A405-C076-DD35-6DA67DC83014}"/>
                </a:ext>
              </a:extLst>
            </p:cNvPr>
            <p:cNvSpPr/>
            <p:nvPr/>
          </p:nvSpPr>
          <p:spPr>
            <a:xfrm rot="5400000">
              <a:off x="-2723430" y="3057702"/>
              <a:ext cx="6744121" cy="742596"/>
            </a:xfrm>
            <a:prstGeom prst="roundRect">
              <a:avLst>
                <a:gd name="adj" fmla="val 50000"/>
              </a:avLst>
            </a:prstGeom>
            <a:solidFill>
              <a:srgbClr val="0033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grpSp>
          <p:nvGrpSpPr>
            <p:cNvPr id="22" name="Group 21">
              <a:extLst>
                <a:ext uri="{FF2B5EF4-FFF2-40B4-BE49-F238E27FC236}">
                  <a16:creationId xmlns:a16="http://schemas.microsoft.com/office/drawing/2014/main" id="{A06442AB-B0DD-6851-CB96-AED80845547D}"/>
                </a:ext>
              </a:extLst>
            </p:cNvPr>
            <p:cNvGrpSpPr/>
            <p:nvPr/>
          </p:nvGrpSpPr>
          <p:grpSpPr>
            <a:xfrm>
              <a:off x="378630" y="6100607"/>
              <a:ext cx="540000" cy="540000"/>
              <a:chOff x="1682657" y="2257043"/>
              <a:chExt cx="540000" cy="540000"/>
            </a:xfrm>
          </p:grpSpPr>
          <p:sp>
            <p:nvSpPr>
              <p:cNvPr id="54" name="Oval 53">
                <a:extLst>
                  <a:ext uri="{FF2B5EF4-FFF2-40B4-BE49-F238E27FC236}">
                    <a16:creationId xmlns:a16="http://schemas.microsoft.com/office/drawing/2014/main" id="{F62E0E72-C9B6-D3C9-C414-27238A13987D}"/>
                  </a:ext>
                </a:extLst>
              </p:cNvPr>
              <p:cNvSpPr>
                <a:spLocks noChangeAspect="1"/>
              </p:cNvSpPr>
              <p:nvPr/>
            </p:nvSpPr>
            <p:spPr>
              <a:xfrm>
                <a:off x="1682657" y="2257043"/>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55" name="Picture 54">
                <a:extLst>
                  <a:ext uri="{FF2B5EF4-FFF2-40B4-BE49-F238E27FC236}">
                    <a16:creationId xmlns:a16="http://schemas.microsoft.com/office/drawing/2014/main" id="{08BD3406-E5FC-9333-E7FC-D0C5613117C7}"/>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l="11578" t="13449" r="8009" b="7806"/>
              <a:stretch/>
            </p:blipFill>
            <p:spPr>
              <a:xfrm>
                <a:off x="1739580" y="2329043"/>
                <a:ext cx="414134" cy="396000"/>
              </a:xfrm>
              <a:prstGeom prst="rect">
                <a:avLst/>
              </a:prstGeom>
              <a:ln>
                <a:noFill/>
              </a:ln>
              <a:effectLst>
                <a:outerShdw blurRad="292100" dist="139700" dir="2700000" algn="tl" rotWithShape="0">
                  <a:srgbClr val="333333">
                    <a:alpha val="65000"/>
                  </a:srgbClr>
                </a:outerShdw>
              </a:effectLst>
            </p:spPr>
          </p:pic>
        </p:grpSp>
        <p:grpSp>
          <p:nvGrpSpPr>
            <p:cNvPr id="24" name="Group 23">
              <a:extLst>
                <a:ext uri="{FF2B5EF4-FFF2-40B4-BE49-F238E27FC236}">
                  <a16:creationId xmlns:a16="http://schemas.microsoft.com/office/drawing/2014/main" id="{E54FE34A-41F9-C4C6-FEE6-00D0A11D7F5F}"/>
                </a:ext>
              </a:extLst>
            </p:cNvPr>
            <p:cNvGrpSpPr/>
            <p:nvPr/>
          </p:nvGrpSpPr>
          <p:grpSpPr>
            <a:xfrm>
              <a:off x="378630" y="5447327"/>
              <a:ext cx="540000" cy="540000"/>
              <a:chOff x="1686458" y="2895659"/>
              <a:chExt cx="540000" cy="540000"/>
            </a:xfrm>
          </p:grpSpPr>
          <p:sp>
            <p:nvSpPr>
              <p:cNvPr id="52" name="Oval 51">
                <a:extLst>
                  <a:ext uri="{FF2B5EF4-FFF2-40B4-BE49-F238E27FC236}">
                    <a16:creationId xmlns:a16="http://schemas.microsoft.com/office/drawing/2014/main" id="{38DB26AF-2D3F-7B6D-0200-AC4D925CE663}"/>
                  </a:ext>
                </a:extLst>
              </p:cNvPr>
              <p:cNvSpPr>
                <a:spLocks noChangeAspect="1"/>
              </p:cNvSpPr>
              <p:nvPr/>
            </p:nvSpPr>
            <p:spPr>
              <a:xfrm>
                <a:off x="1686458" y="2895659"/>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53" name="Picture 52">
                <a:extLst>
                  <a:ext uri="{FF2B5EF4-FFF2-40B4-BE49-F238E27FC236}">
                    <a16:creationId xmlns:a16="http://schemas.microsoft.com/office/drawing/2014/main" id="{96BAAA3E-583E-BA35-EAFC-8C7E7AE0DCE5}"/>
                  </a:ext>
                </a:extLst>
              </p:cNvPr>
              <p:cNvPicPr>
                <a:picLocks noChangeAspect="1"/>
              </p:cNvPicPr>
              <p:nvPr/>
            </p:nvPicPr>
            <p:blipFill rotWithShape="1">
              <a:blip r:embed="rId18" cstate="screen">
                <a:extLst>
                  <a:ext uri="{28A0092B-C50C-407E-A947-70E740481C1C}">
                    <a14:useLocalDpi xmlns:a14="http://schemas.microsoft.com/office/drawing/2010/main"/>
                  </a:ext>
                </a:extLst>
              </a:blip>
              <a:srcRect l="5304" t="6572" r="6481" b="9540"/>
              <a:stretch/>
            </p:blipFill>
            <p:spPr>
              <a:xfrm>
                <a:off x="1718369" y="2907487"/>
                <a:ext cx="476178" cy="432000"/>
              </a:xfrm>
              <a:prstGeom prst="rect">
                <a:avLst/>
              </a:prstGeom>
              <a:ln>
                <a:noFill/>
              </a:ln>
              <a:effectLst>
                <a:outerShdw blurRad="292100" dist="139700" dir="2700000" algn="tl" rotWithShape="0">
                  <a:srgbClr val="333333">
                    <a:alpha val="65000"/>
                  </a:srgbClr>
                </a:outerShdw>
              </a:effectLst>
            </p:spPr>
          </p:pic>
        </p:grpSp>
        <p:grpSp>
          <p:nvGrpSpPr>
            <p:cNvPr id="26" name="Group 25">
              <a:extLst>
                <a:ext uri="{FF2B5EF4-FFF2-40B4-BE49-F238E27FC236}">
                  <a16:creationId xmlns:a16="http://schemas.microsoft.com/office/drawing/2014/main" id="{7FA23E2D-1E7C-A64A-F1B7-F33DEEF945ED}"/>
                </a:ext>
              </a:extLst>
            </p:cNvPr>
            <p:cNvGrpSpPr/>
            <p:nvPr/>
          </p:nvGrpSpPr>
          <p:grpSpPr>
            <a:xfrm>
              <a:off x="378630" y="3487481"/>
              <a:ext cx="540000" cy="540000"/>
              <a:chOff x="7039479" y="2880091"/>
              <a:chExt cx="540000" cy="540000"/>
            </a:xfrm>
          </p:grpSpPr>
          <p:sp>
            <p:nvSpPr>
              <p:cNvPr id="50" name="Oval 49">
                <a:extLst>
                  <a:ext uri="{FF2B5EF4-FFF2-40B4-BE49-F238E27FC236}">
                    <a16:creationId xmlns:a16="http://schemas.microsoft.com/office/drawing/2014/main" id="{C91C2075-D2E8-B0C5-24BC-D8909FEC5161}"/>
                  </a:ext>
                </a:extLst>
              </p:cNvPr>
              <p:cNvSpPr>
                <a:spLocks noChangeAspect="1"/>
              </p:cNvSpPr>
              <p:nvPr/>
            </p:nvSpPr>
            <p:spPr>
              <a:xfrm>
                <a:off x="7039479" y="2880091"/>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51" name="Picture 50">
                <a:extLst>
                  <a:ext uri="{FF2B5EF4-FFF2-40B4-BE49-F238E27FC236}">
                    <a16:creationId xmlns:a16="http://schemas.microsoft.com/office/drawing/2014/main" id="{C9DBE749-7175-CC7C-406C-690955AECF59}"/>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129603" y="2965643"/>
                <a:ext cx="359284" cy="355879"/>
              </a:xfrm>
              <a:prstGeom prst="rect">
                <a:avLst/>
              </a:prstGeom>
              <a:ln>
                <a:noFill/>
              </a:ln>
              <a:effectLst>
                <a:outerShdw blurRad="292100" dist="139700" dir="2700000" algn="tl" rotWithShape="0">
                  <a:srgbClr val="333333">
                    <a:alpha val="65000"/>
                  </a:srgbClr>
                </a:outerShdw>
              </a:effectLst>
            </p:spPr>
          </p:pic>
        </p:grpSp>
        <p:grpSp>
          <p:nvGrpSpPr>
            <p:cNvPr id="28" name="Group 27">
              <a:extLst>
                <a:ext uri="{FF2B5EF4-FFF2-40B4-BE49-F238E27FC236}">
                  <a16:creationId xmlns:a16="http://schemas.microsoft.com/office/drawing/2014/main" id="{51B27E43-F04D-A185-DA8B-60D11CD2B07D}"/>
                </a:ext>
              </a:extLst>
            </p:cNvPr>
            <p:cNvGrpSpPr/>
            <p:nvPr/>
          </p:nvGrpSpPr>
          <p:grpSpPr>
            <a:xfrm>
              <a:off x="378630" y="4794045"/>
              <a:ext cx="540000" cy="540000"/>
              <a:chOff x="3021804" y="2527043"/>
              <a:chExt cx="540000" cy="540000"/>
            </a:xfrm>
          </p:grpSpPr>
          <p:sp>
            <p:nvSpPr>
              <p:cNvPr id="48" name="Oval 47">
                <a:extLst>
                  <a:ext uri="{FF2B5EF4-FFF2-40B4-BE49-F238E27FC236}">
                    <a16:creationId xmlns:a16="http://schemas.microsoft.com/office/drawing/2014/main" id="{F6FFC099-9127-A819-E298-4AD8595E076D}"/>
                  </a:ext>
                </a:extLst>
              </p:cNvPr>
              <p:cNvSpPr>
                <a:spLocks noChangeAspect="1"/>
              </p:cNvSpPr>
              <p:nvPr/>
            </p:nvSpPr>
            <p:spPr>
              <a:xfrm>
                <a:off x="3021804" y="2527043"/>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49" name="Picture 48">
                <a:extLst>
                  <a:ext uri="{FF2B5EF4-FFF2-40B4-BE49-F238E27FC236}">
                    <a16:creationId xmlns:a16="http://schemas.microsoft.com/office/drawing/2014/main" id="{E3C25745-18D8-0BEE-631B-E487C18B4E96}"/>
                  </a:ext>
                </a:extLst>
              </p:cNvPr>
              <p:cNvPicPr>
                <a:picLocks noChangeAspect="1"/>
              </p:cNvPicPr>
              <p:nvPr/>
            </p:nvPicPr>
            <p:blipFill rotWithShape="1">
              <a:blip r:embed="rId20" cstate="screen">
                <a:extLst>
                  <a:ext uri="{28A0092B-C50C-407E-A947-70E740481C1C}">
                    <a14:useLocalDpi xmlns:a14="http://schemas.microsoft.com/office/drawing/2010/main"/>
                  </a:ext>
                </a:extLst>
              </a:blip>
              <a:srcRect l="7224" t="7529" r="7365" b="12319"/>
              <a:stretch/>
            </p:blipFill>
            <p:spPr>
              <a:xfrm>
                <a:off x="3029779" y="2556726"/>
                <a:ext cx="522735" cy="468000"/>
              </a:xfrm>
              <a:prstGeom prst="rect">
                <a:avLst/>
              </a:prstGeom>
              <a:ln>
                <a:noFill/>
              </a:ln>
              <a:effectLst>
                <a:outerShdw blurRad="292100" dist="139700" dir="2700000" algn="tl" rotWithShape="0">
                  <a:srgbClr val="333333">
                    <a:alpha val="65000"/>
                  </a:srgbClr>
                </a:outerShdw>
              </a:effectLst>
            </p:spPr>
          </p:pic>
        </p:grpSp>
        <p:grpSp>
          <p:nvGrpSpPr>
            <p:cNvPr id="30" name="Group 29">
              <a:extLst>
                <a:ext uri="{FF2B5EF4-FFF2-40B4-BE49-F238E27FC236}">
                  <a16:creationId xmlns:a16="http://schemas.microsoft.com/office/drawing/2014/main" id="{E3DD480F-D6EE-3058-D886-991833FCF9CA}"/>
                </a:ext>
              </a:extLst>
            </p:cNvPr>
            <p:cNvGrpSpPr/>
            <p:nvPr/>
          </p:nvGrpSpPr>
          <p:grpSpPr>
            <a:xfrm>
              <a:off x="378630" y="1527635"/>
              <a:ext cx="540000" cy="540000"/>
              <a:chOff x="4360951" y="2257043"/>
              <a:chExt cx="540000" cy="540000"/>
            </a:xfrm>
          </p:grpSpPr>
          <p:sp>
            <p:nvSpPr>
              <p:cNvPr id="46" name="Oval 45">
                <a:extLst>
                  <a:ext uri="{FF2B5EF4-FFF2-40B4-BE49-F238E27FC236}">
                    <a16:creationId xmlns:a16="http://schemas.microsoft.com/office/drawing/2014/main" id="{CB600C90-CBD3-0AD8-6C3D-1668BF63B568}"/>
                  </a:ext>
                </a:extLst>
              </p:cNvPr>
              <p:cNvSpPr>
                <a:spLocks noChangeAspect="1"/>
              </p:cNvSpPr>
              <p:nvPr/>
            </p:nvSpPr>
            <p:spPr>
              <a:xfrm>
                <a:off x="4360951" y="2257043"/>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47" name="Picture 46">
                <a:extLst>
                  <a:ext uri="{FF2B5EF4-FFF2-40B4-BE49-F238E27FC236}">
                    <a16:creationId xmlns:a16="http://schemas.microsoft.com/office/drawing/2014/main" id="{3BE916F5-AAC1-7ADD-E7BA-3395E97D6925}"/>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4403311" y="2290783"/>
                <a:ext cx="455280" cy="468000"/>
              </a:xfrm>
              <a:prstGeom prst="rect">
                <a:avLst/>
              </a:prstGeom>
              <a:ln>
                <a:noFill/>
              </a:ln>
              <a:effectLst>
                <a:outerShdw blurRad="292100" dist="139700" dir="2700000" algn="tl" rotWithShape="0">
                  <a:srgbClr val="333333">
                    <a:alpha val="65000"/>
                  </a:srgbClr>
                </a:outerShdw>
              </a:effectLst>
            </p:spPr>
          </p:pic>
        </p:grpSp>
        <p:grpSp>
          <p:nvGrpSpPr>
            <p:cNvPr id="31" name="Group 30">
              <a:extLst>
                <a:ext uri="{FF2B5EF4-FFF2-40B4-BE49-F238E27FC236}">
                  <a16:creationId xmlns:a16="http://schemas.microsoft.com/office/drawing/2014/main" id="{A8AF4198-6284-4F3B-2207-C6FE5A11ED39}"/>
                </a:ext>
              </a:extLst>
            </p:cNvPr>
            <p:cNvGrpSpPr/>
            <p:nvPr/>
          </p:nvGrpSpPr>
          <p:grpSpPr>
            <a:xfrm>
              <a:off x="378630" y="2180917"/>
              <a:ext cx="540000" cy="540000"/>
              <a:chOff x="4360951" y="2880091"/>
              <a:chExt cx="540000" cy="540000"/>
            </a:xfrm>
          </p:grpSpPr>
          <p:sp>
            <p:nvSpPr>
              <p:cNvPr id="44" name="Oval 43">
                <a:extLst>
                  <a:ext uri="{FF2B5EF4-FFF2-40B4-BE49-F238E27FC236}">
                    <a16:creationId xmlns:a16="http://schemas.microsoft.com/office/drawing/2014/main" id="{E2706D13-45AB-2B92-480D-39F654355FFA}"/>
                  </a:ext>
                </a:extLst>
              </p:cNvPr>
              <p:cNvSpPr>
                <a:spLocks noChangeAspect="1"/>
              </p:cNvSpPr>
              <p:nvPr/>
            </p:nvSpPr>
            <p:spPr>
              <a:xfrm>
                <a:off x="4360951" y="2880091"/>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45" name="Picture 44">
                <a:extLst>
                  <a:ext uri="{FF2B5EF4-FFF2-40B4-BE49-F238E27FC236}">
                    <a16:creationId xmlns:a16="http://schemas.microsoft.com/office/drawing/2014/main" id="{4FFBBC6B-CD4C-9A71-0BCE-EC55661D4283}"/>
                  </a:ext>
                </a:extLst>
              </p:cNvPr>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4403311" y="2931659"/>
                <a:ext cx="459596" cy="468000"/>
              </a:xfrm>
              <a:prstGeom prst="rect">
                <a:avLst/>
              </a:prstGeom>
              <a:ln>
                <a:noFill/>
              </a:ln>
              <a:effectLst>
                <a:outerShdw blurRad="292100" dist="139700" dir="2700000" algn="tl" rotWithShape="0">
                  <a:srgbClr val="333333">
                    <a:alpha val="65000"/>
                  </a:srgbClr>
                </a:outerShdw>
              </a:effectLst>
            </p:spPr>
          </p:pic>
        </p:grpSp>
        <p:grpSp>
          <p:nvGrpSpPr>
            <p:cNvPr id="32" name="Group 31">
              <a:extLst>
                <a:ext uri="{FF2B5EF4-FFF2-40B4-BE49-F238E27FC236}">
                  <a16:creationId xmlns:a16="http://schemas.microsoft.com/office/drawing/2014/main" id="{C9247F2D-4796-3F0B-6FED-8E5AF6B5E317}"/>
                </a:ext>
              </a:extLst>
            </p:cNvPr>
            <p:cNvGrpSpPr/>
            <p:nvPr/>
          </p:nvGrpSpPr>
          <p:grpSpPr>
            <a:xfrm>
              <a:off x="378630" y="4140763"/>
              <a:ext cx="540000" cy="540000"/>
              <a:chOff x="5720230" y="2527043"/>
              <a:chExt cx="540000" cy="540000"/>
            </a:xfrm>
          </p:grpSpPr>
          <p:sp>
            <p:nvSpPr>
              <p:cNvPr id="42" name="Oval 41">
                <a:extLst>
                  <a:ext uri="{FF2B5EF4-FFF2-40B4-BE49-F238E27FC236}">
                    <a16:creationId xmlns:a16="http://schemas.microsoft.com/office/drawing/2014/main" id="{8B4310CE-40C2-1278-573C-4958582015B5}"/>
                  </a:ext>
                </a:extLst>
              </p:cNvPr>
              <p:cNvSpPr>
                <a:spLocks noChangeAspect="1"/>
              </p:cNvSpPr>
              <p:nvPr/>
            </p:nvSpPr>
            <p:spPr>
              <a:xfrm>
                <a:off x="5720230" y="2527043"/>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43" name="Picture 42">
                <a:extLst>
                  <a:ext uri="{FF2B5EF4-FFF2-40B4-BE49-F238E27FC236}">
                    <a16:creationId xmlns:a16="http://schemas.microsoft.com/office/drawing/2014/main" id="{F57F455A-E49F-97B5-4158-7ADFBF67CBB2}"/>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l="7088" t="9870" r="8223" b="6242"/>
              <a:stretch/>
            </p:blipFill>
            <p:spPr>
              <a:xfrm>
                <a:off x="5756401" y="2574726"/>
                <a:ext cx="467658" cy="432000"/>
              </a:xfrm>
              <a:prstGeom prst="rect">
                <a:avLst/>
              </a:prstGeom>
              <a:ln>
                <a:noFill/>
              </a:ln>
              <a:effectLst>
                <a:outerShdw blurRad="292100" dist="139700" dir="2700000" algn="tl" rotWithShape="0">
                  <a:srgbClr val="333333">
                    <a:alpha val="65000"/>
                  </a:srgbClr>
                </a:outerShdw>
              </a:effectLst>
            </p:spPr>
          </p:pic>
        </p:grpSp>
        <p:grpSp>
          <p:nvGrpSpPr>
            <p:cNvPr id="33" name="Group 32">
              <a:extLst>
                <a:ext uri="{FF2B5EF4-FFF2-40B4-BE49-F238E27FC236}">
                  <a16:creationId xmlns:a16="http://schemas.microsoft.com/office/drawing/2014/main" id="{D24029C2-C86E-6876-5A11-F3EDBCC33D72}"/>
                </a:ext>
              </a:extLst>
            </p:cNvPr>
            <p:cNvGrpSpPr/>
            <p:nvPr/>
          </p:nvGrpSpPr>
          <p:grpSpPr>
            <a:xfrm>
              <a:off x="376586" y="2834199"/>
              <a:ext cx="544089" cy="540000"/>
              <a:chOff x="7038109" y="2257043"/>
              <a:chExt cx="544089" cy="540000"/>
            </a:xfrm>
          </p:grpSpPr>
          <p:sp>
            <p:nvSpPr>
              <p:cNvPr id="40" name="Oval 39">
                <a:extLst>
                  <a:ext uri="{FF2B5EF4-FFF2-40B4-BE49-F238E27FC236}">
                    <a16:creationId xmlns:a16="http://schemas.microsoft.com/office/drawing/2014/main" id="{7B11DF9C-EB6C-7BF0-8067-393AB8725C93}"/>
                  </a:ext>
                </a:extLst>
              </p:cNvPr>
              <p:cNvSpPr>
                <a:spLocks noChangeAspect="1"/>
              </p:cNvSpPr>
              <p:nvPr/>
            </p:nvSpPr>
            <p:spPr>
              <a:xfrm>
                <a:off x="7039479" y="2257043"/>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41" name="Picture 40">
                <a:extLst>
                  <a:ext uri="{FF2B5EF4-FFF2-40B4-BE49-F238E27FC236}">
                    <a16:creationId xmlns:a16="http://schemas.microsoft.com/office/drawing/2014/main" id="{0D15C5A9-F3B4-D04B-4224-CB0E03D921A0}"/>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l="6886" t="7985" r="6718" b="10102"/>
              <a:stretch/>
            </p:blipFill>
            <p:spPr>
              <a:xfrm>
                <a:off x="7038109" y="2271963"/>
                <a:ext cx="544089" cy="504000"/>
              </a:xfrm>
              <a:prstGeom prst="rect">
                <a:avLst/>
              </a:prstGeom>
              <a:ln>
                <a:noFill/>
              </a:ln>
              <a:effectLst>
                <a:outerShdw blurRad="292100" dist="139700" dir="2700000" algn="tl" rotWithShape="0">
                  <a:srgbClr val="333333">
                    <a:alpha val="65000"/>
                  </a:srgbClr>
                </a:outerShdw>
              </a:effectLst>
            </p:spPr>
          </p:pic>
        </p:grpSp>
        <p:grpSp>
          <p:nvGrpSpPr>
            <p:cNvPr id="34" name="Group 33">
              <a:extLst>
                <a:ext uri="{FF2B5EF4-FFF2-40B4-BE49-F238E27FC236}">
                  <a16:creationId xmlns:a16="http://schemas.microsoft.com/office/drawing/2014/main" id="{836E4A1F-5790-3284-FD41-E6622A30BD28}"/>
                </a:ext>
              </a:extLst>
            </p:cNvPr>
            <p:cNvGrpSpPr/>
            <p:nvPr/>
          </p:nvGrpSpPr>
          <p:grpSpPr>
            <a:xfrm>
              <a:off x="378630" y="221071"/>
              <a:ext cx="540000" cy="540000"/>
              <a:chOff x="8378393" y="2527043"/>
              <a:chExt cx="540000" cy="540000"/>
            </a:xfrm>
          </p:grpSpPr>
          <p:sp>
            <p:nvSpPr>
              <p:cNvPr id="38" name="Oval 37">
                <a:extLst>
                  <a:ext uri="{FF2B5EF4-FFF2-40B4-BE49-F238E27FC236}">
                    <a16:creationId xmlns:a16="http://schemas.microsoft.com/office/drawing/2014/main" id="{A4846CC7-8B65-74F5-8523-99504D93FE45}"/>
                  </a:ext>
                </a:extLst>
              </p:cNvPr>
              <p:cNvSpPr>
                <a:spLocks noChangeAspect="1"/>
              </p:cNvSpPr>
              <p:nvPr/>
            </p:nvSpPr>
            <p:spPr>
              <a:xfrm>
                <a:off x="8378393" y="2527043"/>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39" name="Picture 38">
                <a:extLst>
                  <a:ext uri="{FF2B5EF4-FFF2-40B4-BE49-F238E27FC236}">
                    <a16:creationId xmlns:a16="http://schemas.microsoft.com/office/drawing/2014/main" id="{6C576161-05DE-2D57-4A08-94EDA8325EF6}"/>
                  </a:ext>
                </a:extLst>
              </p:cNvPr>
              <p:cNvPicPr>
                <a:picLocks noChangeAspect="1"/>
              </p:cNvPicPr>
              <p:nvPr/>
            </p:nvPicPr>
            <p:blipFill rotWithShape="1">
              <a:blip r:embed="rId25" cstate="screen">
                <a:extLst>
                  <a:ext uri="{28A0092B-C50C-407E-A947-70E740481C1C}">
                    <a14:useLocalDpi xmlns:a14="http://schemas.microsoft.com/office/drawing/2010/main"/>
                  </a:ext>
                </a:extLst>
              </a:blip>
              <a:srcRect l="8321" t="6008" r="8010" b="8354"/>
              <a:stretch/>
            </p:blipFill>
            <p:spPr>
              <a:xfrm>
                <a:off x="8408754" y="2556726"/>
                <a:ext cx="479278" cy="468000"/>
              </a:xfrm>
              <a:prstGeom prst="rect">
                <a:avLst/>
              </a:prstGeom>
              <a:ln>
                <a:noFill/>
              </a:ln>
              <a:effectLst>
                <a:outerShdw blurRad="292100" dist="139700" dir="2700000" algn="tl" rotWithShape="0">
                  <a:srgbClr val="333333">
                    <a:alpha val="65000"/>
                  </a:srgbClr>
                </a:outerShdw>
              </a:effectLst>
            </p:spPr>
          </p:pic>
        </p:grpSp>
        <p:grpSp>
          <p:nvGrpSpPr>
            <p:cNvPr id="35" name="Group 34">
              <a:extLst>
                <a:ext uri="{FF2B5EF4-FFF2-40B4-BE49-F238E27FC236}">
                  <a16:creationId xmlns:a16="http://schemas.microsoft.com/office/drawing/2014/main" id="{5A45278A-98DB-2449-11FE-FB4FBFDF9D46}"/>
                </a:ext>
              </a:extLst>
            </p:cNvPr>
            <p:cNvGrpSpPr/>
            <p:nvPr/>
          </p:nvGrpSpPr>
          <p:grpSpPr>
            <a:xfrm>
              <a:off x="378630" y="874353"/>
              <a:ext cx="540000" cy="540000"/>
              <a:chOff x="9717542" y="2529286"/>
              <a:chExt cx="540000" cy="540000"/>
            </a:xfrm>
          </p:grpSpPr>
          <p:sp>
            <p:nvSpPr>
              <p:cNvPr id="36" name="Oval 35">
                <a:extLst>
                  <a:ext uri="{FF2B5EF4-FFF2-40B4-BE49-F238E27FC236}">
                    <a16:creationId xmlns:a16="http://schemas.microsoft.com/office/drawing/2014/main" id="{2D6E57C4-C788-FE55-DBE0-1F637FF72AE2}"/>
                  </a:ext>
                </a:extLst>
              </p:cNvPr>
              <p:cNvSpPr>
                <a:spLocks noChangeAspect="1"/>
              </p:cNvSpPr>
              <p:nvPr/>
            </p:nvSpPr>
            <p:spPr>
              <a:xfrm>
                <a:off x="9717542" y="2529286"/>
                <a:ext cx="540000" cy="54000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1">
                  <a:latin typeface="Comic Sans MS" panose="030F0902030302020204" pitchFamily="66" charset="0"/>
                </a:endParaRPr>
              </a:p>
            </p:txBody>
          </p:sp>
          <p:pic>
            <p:nvPicPr>
              <p:cNvPr id="37" name="Picture 36">
                <a:extLst>
                  <a:ext uri="{FF2B5EF4-FFF2-40B4-BE49-F238E27FC236}">
                    <a16:creationId xmlns:a16="http://schemas.microsoft.com/office/drawing/2014/main" id="{F0AC9862-74AF-5F67-F4A0-672F8A9D97F3}"/>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l="9451" t="4954" r="7705" b="8881"/>
              <a:stretch/>
            </p:blipFill>
            <p:spPr>
              <a:xfrm>
                <a:off x="9739416" y="2547286"/>
                <a:ext cx="496251" cy="504000"/>
              </a:xfrm>
              <a:prstGeom prst="rect">
                <a:avLst/>
              </a:prstGeom>
              <a:ln>
                <a:noFill/>
              </a:ln>
              <a:effectLst>
                <a:outerShdw blurRad="292100" dist="139700" dir="2700000" algn="tl" rotWithShape="0">
                  <a:srgbClr val="333333">
                    <a:alpha val="65000"/>
                  </a:srgbClr>
                </a:outerShdw>
              </a:effectLst>
            </p:spPr>
          </p:pic>
        </p:grpSp>
      </p:grpSp>
      <p:grpSp>
        <p:nvGrpSpPr>
          <p:cNvPr id="56" name="Group 55">
            <a:extLst>
              <a:ext uri="{FF2B5EF4-FFF2-40B4-BE49-F238E27FC236}">
                <a16:creationId xmlns:a16="http://schemas.microsoft.com/office/drawing/2014/main" id="{3E9327E3-EF74-03D9-F39E-C03511FF3014}"/>
              </a:ext>
            </a:extLst>
          </p:cNvPr>
          <p:cNvGrpSpPr/>
          <p:nvPr/>
        </p:nvGrpSpPr>
        <p:grpSpPr>
          <a:xfrm>
            <a:off x="1888319" y="1878131"/>
            <a:ext cx="5251938" cy="3056021"/>
            <a:chOff x="1173210" y="3238612"/>
            <a:chExt cx="5251938" cy="3056021"/>
          </a:xfrm>
        </p:grpSpPr>
        <p:sp>
          <p:nvSpPr>
            <p:cNvPr id="57" name="Rubrik 1">
              <a:extLst>
                <a:ext uri="{FF2B5EF4-FFF2-40B4-BE49-F238E27FC236}">
                  <a16:creationId xmlns:a16="http://schemas.microsoft.com/office/drawing/2014/main" id="{10AD629F-AD29-70E0-9074-99F1A5581FEB}"/>
                </a:ext>
              </a:extLst>
            </p:cNvPr>
            <p:cNvSpPr txBox="1">
              <a:spLocks/>
            </p:cNvSpPr>
            <p:nvPr/>
          </p:nvSpPr>
          <p:spPr>
            <a:xfrm>
              <a:off x="1173210" y="3238612"/>
              <a:ext cx="4222607" cy="894720"/>
            </a:xfrm>
            <a:prstGeom prst="rect">
              <a:avLst/>
            </a:prstGeom>
          </p:spPr>
          <p:txBody>
            <a:bodyPr vert="horz" lIns="91440" tIns="45720" rIns="91440" bIns="45720" rtlCol="0" anchor="b" anchorCtr="0">
              <a:normAutofit fontScale="97500"/>
            </a:bodyPr>
            <a:lstStyle>
              <a:lvl1pPr algn="l" defTabSz="914400" rtl="0" eaLnBrk="1" latinLnBrk="0" hangingPunct="1">
                <a:lnSpc>
                  <a:spcPct val="90000"/>
                </a:lnSpc>
                <a:spcBef>
                  <a:spcPct val="0"/>
                </a:spcBef>
                <a:buNone/>
                <a:defRPr sz="2800" b="1" kern="1200">
                  <a:solidFill>
                    <a:srgbClr val="666666"/>
                  </a:solidFill>
                  <a:latin typeface="Arial" panose="020B0604020202020204" pitchFamily="34" charset="0"/>
                  <a:ea typeface="+mj-ea"/>
                  <a:cs typeface="Arial" panose="020B0604020202020204" pitchFamily="34" charset="0"/>
                </a:defRPr>
              </a:lvl1pPr>
            </a:lstStyle>
            <a:p>
              <a:r>
                <a:rPr lang="en-US" sz="1800" dirty="0">
                  <a:solidFill>
                    <a:schemeClr val="tx1"/>
                  </a:solidFill>
                  <a:latin typeface="Comic Sans MS" panose="030F0902030302020204" pitchFamily="66" charset="0"/>
                  <a:cs typeface="+mj-cs"/>
                  <a:hlinkClick r:id="rId27"/>
                </a:rPr>
                <a:t>MOOC: Pedagogical tools</a:t>
              </a:r>
              <a:endParaRPr lang="en-US" sz="1800" dirty="0">
                <a:solidFill>
                  <a:schemeClr val="tx1"/>
                </a:solidFill>
                <a:latin typeface="Comic Sans MS" panose="030F0902030302020204" pitchFamily="66" charset="0"/>
                <a:cs typeface="+mj-cs"/>
              </a:endParaRPr>
            </a:p>
          </p:txBody>
        </p:sp>
        <p:pic>
          <p:nvPicPr>
            <p:cNvPr id="58" name="Picture 57">
              <a:extLst>
                <a:ext uri="{FF2B5EF4-FFF2-40B4-BE49-F238E27FC236}">
                  <a16:creationId xmlns:a16="http://schemas.microsoft.com/office/drawing/2014/main" id="{C2D9D535-0DD1-7FE4-219C-ADFB08559923}"/>
                </a:ext>
              </a:extLst>
            </p:cNvPr>
            <p:cNvPicPr>
              <a:picLocks noChangeAspect="1"/>
            </p:cNvPicPr>
            <p:nvPr/>
          </p:nvPicPr>
          <p:blipFill rotWithShape="1">
            <a:blip r:embed="rId28" cstate="screen">
              <a:extLst>
                <a:ext uri="{28A0092B-C50C-407E-A947-70E740481C1C}">
                  <a14:useLocalDpi xmlns:a14="http://schemas.microsoft.com/office/drawing/2010/main"/>
                </a:ext>
              </a:extLst>
            </a:blip>
            <a:srcRect/>
            <a:stretch/>
          </p:blipFill>
          <p:spPr>
            <a:xfrm>
              <a:off x="1238488" y="4360150"/>
              <a:ext cx="551459" cy="1934483"/>
            </a:xfrm>
            <a:prstGeom prst="rect">
              <a:avLst/>
            </a:prstGeom>
          </p:spPr>
        </p:pic>
        <p:sp>
          <p:nvSpPr>
            <p:cNvPr id="59" name="TextBox 58">
              <a:extLst>
                <a:ext uri="{FF2B5EF4-FFF2-40B4-BE49-F238E27FC236}">
                  <a16:creationId xmlns:a16="http://schemas.microsoft.com/office/drawing/2014/main" id="{A2AACE85-3012-8931-C787-7C886C511A29}"/>
                </a:ext>
              </a:extLst>
            </p:cNvPr>
            <p:cNvSpPr txBox="1"/>
            <p:nvPr/>
          </p:nvSpPr>
          <p:spPr>
            <a:xfrm>
              <a:off x="1920879" y="4360150"/>
              <a:ext cx="4504267" cy="369332"/>
            </a:xfrm>
            <a:prstGeom prst="rect">
              <a:avLst/>
            </a:prstGeom>
            <a:noFill/>
          </p:spPr>
          <p:txBody>
            <a:bodyPr wrap="square" rtlCol="0">
              <a:spAutoFit/>
            </a:bodyPr>
            <a:lstStyle/>
            <a:p>
              <a:r>
                <a:rPr lang="en-GB" sz="1800" b="1" dirty="0">
                  <a:solidFill>
                    <a:srgbClr val="339A67"/>
                  </a:solidFill>
                  <a:latin typeface="Comic Sans MS" panose="030F0902030302020204" pitchFamily="66" charset="0"/>
                </a:rPr>
                <a:t>Scientist Stories</a:t>
              </a:r>
            </a:p>
          </p:txBody>
        </p:sp>
        <p:sp>
          <p:nvSpPr>
            <p:cNvPr id="60" name="TextBox 59">
              <a:extLst>
                <a:ext uri="{FF2B5EF4-FFF2-40B4-BE49-F238E27FC236}">
                  <a16:creationId xmlns:a16="http://schemas.microsoft.com/office/drawing/2014/main" id="{87634DC5-F620-3CD0-8EBB-7176F1E798A3}"/>
                </a:ext>
              </a:extLst>
            </p:cNvPr>
            <p:cNvSpPr txBox="1"/>
            <p:nvPr/>
          </p:nvSpPr>
          <p:spPr>
            <a:xfrm>
              <a:off x="1920880" y="5081263"/>
              <a:ext cx="4504267" cy="369332"/>
            </a:xfrm>
            <a:prstGeom prst="rect">
              <a:avLst/>
            </a:prstGeom>
            <a:noFill/>
          </p:spPr>
          <p:txBody>
            <a:bodyPr wrap="square" rtlCol="0">
              <a:spAutoFit/>
            </a:bodyPr>
            <a:lstStyle/>
            <a:p>
              <a:r>
                <a:rPr lang="en-GB" sz="1800" b="1" dirty="0">
                  <a:solidFill>
                    <a:srgbClr val="B9267A"/>
                  </a:solidFill>
                  <a:latin typeface="Comic Sans MS" panose="030F0902030302020204" pitchFamily="66" charset="0"/>
                </a:rPr>
                <a:t>Race to Space</a:t>
              </a:r>
            </a:p>
          </p:txBody>
        </p:sp>
        <p:sp>
          <p:nvSpPr>
            <p:cNvPr id="61" name="TextBox 60">
              <a:extLst>
                <a:ext uri="{FF2B5EF4-FFF2-40B4-BE49-F238E27FC236}">
                  <a16:creationId xmlns:a16="http://schemas.microsoft.com/office/drawing/2014/main" id="{1B4A6AED-25AC-6FEC-707E-D83C09EAE7C0}"/>
                </a:ext>
              </a:extLst>
            </p:cNvPr>
            <p:cNvSpPr txBox="1"/>
            <p:nvPr/>
          </p:nvSpPr>
          <p:spPr>
            <a:xfrm>
              <a:off x="1920881" y="5745310"/>
              <a:ext cx="4504267" cy="369332"/>
            </a:xfrm>
            <a:prstGeom prst="rect">
              <a:avLst/>
            </a:prstGeom>
            <a:noFill/>
          </p:spPr>
          <p:txBody>
            <a:bodyPr wrap="square" rtlCol="0">
              <a:spAutoFit/>
            </a:bodyPr>
            <a:lstStyle/>
            <a:p>
              <a:r>
                <a:rPr lang="en-GB" sz="1800" b="1" dirty="0">
                  <a:solidFill>
                    <a:schemeClr val="accent2"/>
                  </a:solidFill>
                  <a:latin typeface="Comic Sans MS" panose="030F0902030302020204" pitchFamily="66" charset="0"/>
                </a:rPr>
                <a:t>Learning Scenarios</a:t>
              </a:r>
            </a:p>
          </p:txBody>
        </p:sp>
      </p:grpSp>
      <p:sp>
        <p:nvSpPr>
          <p:cNvPr id="62" name="Content Placeholder 2">
            <a:extLst>
              <a:ext uri="{FF2B5EF4-FFF2-40B4-BE49-F238E27FC236}">
                <a16:creationId xmlns:a16="http://schemas.microsoft.com/office/drawing/2014/main" id="{23DA9E82-A7FF-A878-DB13-D736700EAF0D}"/>
              </a:ext>
            </a:extLst>
          </p:cNvPr>
          <p:cNvSpPr txBox="1">
            <a:spLocks/>
          </p:cNvSpPr>
          <p:nvPr/>
        </p:nvSpPr>
        <p:spPr>
          <a:xfrm>
            <a:off x="1694937" y="3368159"/>
            <a:ext cx="3044909" cy="682781"/>
          </a:xfrm>
          <a:prstGeom prst="rect">
            <a:avLst/>
          </a:prstGeom>
        </p:spPr>
        <p:txBody>
          <a:bodyPr vert="horz" lIns="0" tIns="45720" rIns="91440" bIns="45720" rtlCol="0">
            <a:norm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400" kern="1200">
                <a:solidFill>
                  <a:srgbClr val="666666"/>
                </a:solidFill>
                <a:latin typeface="Calibri" panose="020F0502020204030204" pitchFamily="34" charset="0"/>
                <a:ea typeface="+mn-ea"/>
                <a:cs typeface="Arial" pitchFamily="34" charset="0"/>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200" kern="1200">
                <a:solidFill>
                  <a:schemeClr val="accent1">
                    <a:lumMod val="50000"/>
                  </a:schemeClr>
                </a:solidFill>
                <a:latin typeface="Calibri" panose="020F0502020204030204" pitchFamily="34" charset="0"/>
                <a:ea typeface="+mn-ea"/>
                <a:cs typeface="Arial" pitchFamily="34" charset="0"/>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2000" kern="1200">
                <a:solidFill>
                  <a:schemeClr val="accent1">
                    <a:lumMod val="50000"/>
                  </a:schemeClr>
                </a:solidFill>
                <a:latin typeface="Calibri" panose="020F0502020204030204" pitchFamily="34" charset="0"/>
                <a:ea typeface="+mn-ea"/>
                <a:cs typeface="Arial" pitchFamily="34" charset="0"/>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None/>
              <a:defRPr sz="1600" kern="1200">
                <a:solidFill>
                  <a:srgbClr val="666666"/>
                </a:solidFill>
                <a:latin typeface="Arial" pitchFamily="34" charset="0"/>
                <a:ea typeface="+mn-ea"/>
                <a:cs typeface="Arial" pitchFamily="34" charset="0"/>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Segoe UI" panose="020B0502040204020203" pitchFamily="34" charset="0"/>
              <a:buNone/>
            </a:pPr>
            <a:endParaRPr lang="en-GB" sz="3600" i="1" dirty="0">
              <a:highlight>
                <a:srgbClr val="FFFF00"/>
              </a:highlight>
            </a:endParaRPr>
          </a:p>
        </p:txBody>
      </p:sp>
      <p:sp>
        <p:nvSpPr>
          <p:cNvPr id="64" name="TextBox 63">
            <a:extLst>
              <a:ext uri="{FF2B5EF4-FFF2-40B4-BE49-F238E27FC236}">
                <a16:creationId xmlns:a16="http://schemas.microsoft.com/office/drawing/2014/main" id="{BE435C35-9409-D061-2817-DEC2601A17BA}"/>
              </a:ext>
            </a:extLst>
          </p:cNvPr>
          <p:cNvSpPr txBox="1"/>
          <p:nvPr/>
        </p:nvSpPr>
        <p:spPr>
          <a:xfrm>
            <a:off x="9594247" y="1219272"/>
            <a:ext cx="6916614" cy="307777"/>
          </a:xfrm>
          <a:prstGeom prst="rect">
            <a:avLst/>
          </a:prstGeom>
          <a:noFill/>
        </p:spPr>
        <p:txBody>
          <a:bodyPr wrap="square">
            <a:spAutoFit/>
          </a:bodyPr>
          <a:lstStyle/>
          <a:p>
            <a:r>
              <a:rPr lang="en-GB" sz="1400" dirty="0">
                <a:latin typeface="Comic Sans MS" panose="030F0902030302020204" pitchFamily="66" charset="0"/>
              </a:rPr>
              <a:t>April 15-19 2024</a:t>
            </a:r>
            <a:endParaRPr lang="en-SE" dirty="0"/>
          </a:p>
        </p:txBody>
      </p:sp>
    </p:spTree>
    <p:extLst>
      <p:ext uri="{BB962C8B-B14F-4D97-AF65-F5344CB8AC3E}">
        <p14:creationId xmlns:p14="http://schemas.microsoft.com/office/powerpoint/2010/main" val="3636508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75EF2-9FAB-65CF-6D79-D0415650A786}"/>
              </a:ext>
            </a:extLst>
          </p:cNvPr>
          <p:cNvSpPr>
            <a:spLocks noGrp="1"/>
          </p:cNvSpPr>
          <p:nvPr>
            <p:ph type="title"/>
          </p:nvPr>
        </p:nvSpPr>
        <p:spPr>
          <a:xfrm>
            <a:off x="1234317" y="94062"/>
            <a:ext cx="11109960" cy="1050325"/>
          </a:xfrm>
        </p:spPr>
        <p:txBody>
          <a:bodyPr>
            <a:noAutofit/>
          </a:bodyPr>
          <a:lstStyle/>
          <a:p>
            <a:r>
              <a:rPr lang="en-GB" sz="4000" b="1" dirty="0">
                <a:latin typeface="Comic Sans MS" panose="030F0902030302020204" pitchFamily="66" charset="0"/>
              </a:rPr>
              <a:t>Massive Open Online Courses</a:t>
            </a:r>
          </a:p>
        </p:txBody>
      </p:sp>
      <p:sp>
        <p:nvSpPr>
          <p:cNvPr id="4" name="TextBox 3">
            <a:extLst>
              <a:ext uri="{FF2B5EF4-FFF2-40B4-BE49-F238E27FC236}">
                <a16:creationId xmlns:a16="http://schemas.microsoft.com/office/drawing/2014/main" id="{97BAE44B-999A-2C27-5013-BF5AC8EAD1C0}"/>
              </a:ext>
            </a:extLst>
          </p:cNvPr>
          <p:cNvSpPr txBox="1"/>
          <p:nvPr/>
        </p:nvSpPr>
        <p:spPr>
          <a:xfrm>
            <a:off x="3076833" y="3244334"/>
            <a:ext cx="6153664" cy="307777"/>
          </a:xfrm>
          <a:prstGeom prst="rect">
            <a:avLst/>
          </a:prstGeom>
          <a:noFill/>
        </p:spPr>
        <p:txBody>
          <a:bodyPr wrap="square">
            <a:spAutoFit/>
          </a:bodyPr>
          <a:lstStyle/>
          <a:p>
            <a:r>
              <a:rPr lang="en-SE" dirty="0">
                <a:latin typeface="Comic Sans MS" panose="030F0902030302020204" pitchFamily="66" charset="0"/>
              </a:rPr>
              <a:t> </a:t>
            </a:r>
            <a:endParaRPr lang="en-GB" dirty="0">
              <a:latin typeface="Comic Sans MS" panose="030F0902030302020204" pitchFamily="66" charset="0"/>
            </a:endParaRPr>
          </a:p>
        </p:txBody>
      </p:sp>
      <p:grpSp>
        <p:nvGrpSpPr>
          <p:cNvPr id="13" name="Group 12">
            <a:extLst>
              <a:ext uri="{FF2B5EF4-FFF2-40B4-BE49-F238E27FC236}">
                <a16:creationId xmlns:a16="http://schemas.microsoft.com/office/drawing/2014/main" id="{C6ABCA34-574F-6B21-C1DD-5D37F675D523}"/>
              </a:ext>
            </a:extLst>
          </p:cNvPr>
          <p:cNvGrpSpPr/>
          <p:nvPr/>
        </p:nvGrpSpPr>
        <p:grpSpPr>
          <a:xfrm>
            <a:off x="-50095" y="1120454"/>
            <a:ext cx="6119446" cy="5614962"/>
            <a:chOff x="-50095" y="1120454"/>
            <a:chExt cx="6119446" cy="5614962"/>
          </a:xfrm>
        </p:grpSpPr>
        <p:pic>
          <p:nvPicPr>
            <p:cNvPr id="6" name="Picture 5">
              <a:extLst>
                <a:ext uri="{FF2B5EF4-FFF2-40B4-BE49-F238E27FC236}">
                  <a16:creationId xmlns:a16="http://schemas.microsoft.com/office/drawing/2014/main" id="{7D300876-83DF-1E74-A37B-A07EA020773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1892013"/>
              <a:ext cx="3915509" cy="2447728"/>
            </a:xfrm>
            <a:prstGeom prst="rect">
              <a:avLst/>
            </a:prstGeom>
          </p:spPr>
        </p:pic>
        <p:pic>
          <p:nvPicPr>
            <p:cNvPr id="7" name="Picture 6">
              <a:hlinkClick r:id="rId3"/>
              <a:extLst>
                <a:ext uri="{FF2B5EF4-FFF2-40B4-BE49-F238E27FC236}">
                  <a16:creationId xmlns:a16="http://schemas.microsoft.com/office/drawing/2014/main" id="{7DB5AE6E-4075-430E-D75D-8EB32AFF9C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648708"/>
              <a:ext cx="3974682" cy="2086708"/>
            </a:xfrm>
            <a:prstGeom prst="rect">
              <a:avLst/>
            </a:prstGeom>
          </p:spPr>
        </p:pic>
        <p:sp>
          <p:nvSpPr>
            <p:cNvPr id="5" name="TextBox 4">
              <a:extLst>
                <a:ext uri="{FF2B5EF4-FFF2-40B4-BE49-F238E27FC236}">
                  <a16:creationId xmlns:a16="http://schemas.microsoft.com/office/drawing/2014/main" id="{67924443-6196-C832-4476-D246E1196C25}"/>
                </a:ext>
              </a:extLst>
            </p:cNvPr>
            <p:cNvSpPr txBox="1"/>
            <p:nvPr/>
          </p:nvSpPr>
          <p:spPr>
            <a:xfrm>
              <a:off x="-50095" y="1120454"/>
              <a:ext cx="6119446" cy="461665"/>
            </a:xfrm>
            <a:prstGeom prst="rect">
              <a:avLst/>
            </a:prstGeom>
            <a:noFill/>
          </p:spPr>
          <p:txBody>
            <a:bodyPr wrap="square">
              <a:spAutoFit/>
            </a:bodyPr>
            <a:lstStyle/>
            <a:p>
              <a:r>
                <a:rPr lang="en-GB" sz="2400" dirty="0">
                  <a:latin typeface="Comic Sans MS" panose="030F0902030302020204" pitchFamily="66" charset="0"/>
                  <a:hlinkClick r:id="rId5"/>
                </a:rPr>
                <a:t> </a:t>
              </a:r>
              <a:r>
                <a:rPr lang="en-GB" sz="2400" b="0" dirty="0">
                  <a:latin typeface="Comic Sans MS" panose="030F0902030302020204" pitchFamily="66" charset="0"/>
                  <a:hlinkClick r:id="rId5"/>
                </a:rPr>
                <a:t>[Accelerate your Teaching]</a:t>
              </a:r>
              <a:endParaRPr lang="en-SE" sz="2400" dirty="0"/>
            </a:p>
          </p:txBody>
        </p:sp>
      </p:grpSp>
      <p:grpSp>
        <p:nvGrpSpPr>
          <p:cNvPr id="14" name="Group 13">
            <a:extLst>
              <a:ext uri="{FF2B5EF4-FFF2-40B4-BE49-F238E27FC236}">
                <a16:creationId xmlns:a16="http://schemas.microsoft.com/office/drawing/2014/main" id="{CF2AE979-EC84-32CC-B768-FBA85CE7AB7A}"/>
              </a:ext>
            </a:extLst>
          </p:cNvPr>
          <p:cNvGrpSpPr/>
          <p:nvPr/>
        </p:nvGrpSpPr>
        <p:grpSpPr>
          <a:xfrm>
            <a:off x="4126959" y="1122123"/>
            <a:ext cx="8006426" cy="5735877"/>
            <a:chOff x="4126959" y="1122123"/>
            <a:chExt cx="8006426" cy="5735877"/>
          </a:xfrm>
        </p:grpSpPr>
        <p:sp>
          <p:nvSpPr>
            <p:cNvPr id="9" name="TextBox 8">
              <a:extLst>
                <a:ext uri="{FF2B5EF4-FFF2-40B4-BE49-F238E27FC236}">
                  <a16:creationId xmlns:a16="http://schemas.microsoft.com/office/drawing/2014/main" id="{E3459E8A-E553-A32E-C378-00338DC1CA59}"/>
                </a:ext>
              </a:extLst>
            </p:cNvPr>
            <p:cNvSpPr txBox="1"/>
            <p:nvPr/>
          </p:nvSpPr>
          <p:spPr>
            <a:xfrm>
              <a:off x="4178242" y="1122123"/>
              <a:ext cx="6119446" cy="461665"/>
            </a:xfrm>
            <a:prstGeom prst="rect">
              <a:avLst/>
            </a:prstGeom>
            <a:noFill/>
          </p:spPr>
          <p:txBody>
            <a:bodyPr wrap="square">
              <a:spAutoFit/>
            </a:bodyPr>
            <a:lstStyle/>
            <a:p>
              <a:r>
                <a:rPr lang="en-GB" sz="2400" dirty="0">
                  <a:latin typeface="Comic Sans MS" panose="030F0902030302020204" pitchFamily="66" charset="0"/>
                </a:rPr>
                <a:t> </a:t>
              </a:r>
              <a:r>
                <a:rPr lang="en-GB" sz="2400" b="0" dirty="0">
                  <a:latin typeface="Comic Sans MS" panose="030F0902030302020204" pitchFamily="66" charset="0"/>
                  <a:hlinkClick r:id="rId6"/>
                </a:rPr>
                <a:t>[Nordic Particle Accelerator Project]</a:t>
              </a:r>
              <a:endParaRPr lang="en-SE" sz="2400" dirty="0"/>
            </a:p>
          </p:txBody>
        </p:sp>
        <p:pic>
          <p:nvPicPr>
            <p:cNvPr id="3" name="Content Placeholder 6">
              <a:extLst>
                <a:ext uri="{FF2B5EF4-FFF2-40B4-BE49-F238E27FC236}">
                  <a16:creationId xmlns:a16="http://schemas.microsoft.com/office/drawing/2014/main" id="{A125A120-78F6-C789-17E5-693FF9AA519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61773" y="3805063"/>
              <a:ext cx="5771612" cy="3052937"/>
            </a:xfrm>
            <a:prstGeom prst="rect">
              <a:avLst/>
            </a:prstGeom>
            <a:noFill/>
            <a:ln>
              <a:noFill/>
            </a:ln>
          </p:spPr>
        </p:pic>
        <p:sp>
          <p:nvSpPr>
            <p:cNvPr id="8" name="TextBox 7">
              <a:extLst>
                <a:ext uri="{FF2B5EF4-FFF2-40B4-BE49-F238E27FC236}">
                  <a16:creationId xmlns:a16="http://schemas.microsoft.com/office/drawing/2014/main" id="{AEA17E56-0A2D-1E6F-C800-1454F619176F}"/>
                </a:ext>
              </a:extLst>
            </p:cNvPr>
            <p:cNvSpPr txBox="1"/>
            <p:nvPr/>
          </p:nvSpPr>
          <p:spPr>
            <a:xfrm>
              <a:off x="4126959" y="4299737"/>
              <a:ext cx="3782218" cy="646331"/>
            </a:xfrm>
            <a:prstGeom prst="rect">
              <a:avLst/>
            </a:prstGeom>
            <a:noFill/>
          </p:spPr>
          <p:txBody>
            <a:bodyPr wrap="square">
              <a:spAutoFit/>
            </a:bodyPr>
            <a:lstStyle/>
            <a:p>
              <a:r>
                <a:rPr lang="en-GB" sz="1800" dirty="0">
                  <a:solidFill>
                    <a:srgbClr val="666666"/>
                  </a:solidFill>
                  <a:latin typeface="Comic Sans MS" panose="030F0902030302020204" pitchFamily="66" charset="0"/>
                </a:rPr>
                <a:t>Erasmus+ / Strategic Partnership European Commission grant</a:t>
              </a:r>
            </a:p>
          </p:txBody>
        </p:sp>
        <p:sp>
          <p:nvSpPr>
            <p:cNvPr id="10" name="TextBox 9">
              <a:extLst>
                <a:ext uri="{FF2B5EF4-FFF2-40B4-BE49-F238E27FC236}">
                  <a16:creationId xmlns:a16="http://schemas.microsoft.com/office/drawing/2014/main" id="{5DAD967A-29F3-7163-ECBA-8F7B565B0CBF}"/>
                </a:ext>
              </a:extLst>
            </p:cNvPr>
            <p:cNvSpPr txBox="1"/>
            <p:nvPr/>
          </p:nvSpPr>
          <p:spPr>
            <a:xfrm>
              <a:off x="4178242" y="5548091"/>
              <a:ext cx="3782218" cy="707886"/>
            </a:xfrm>
            <a:prstGeom prst="rect">
              <a:avLst/>
            </a:prstGeom>
            <a:solidFill>
              <a:schemeClr val="bg1"/>
            </a:solidFill>
          </p:spPr>
          <p:txBody>
            <a:bodyPr wrap="square">
              <a:spAutoFit/>
            </a:bodyPr>
            <a:lstStyle/>
            <a:p>
              <a:r>
                <a:rPr lang="en-GB" sz="2000" dirty="0">
                  <a:solidFill>
                    <a:schemeClr val="accent6"/>
                  </a:solidFill>
                  <a:latin typeface="Comic Sans MS" panose="030F0902030302020204" pitchFamily="66" charset="0"/>
                </a:rPr>
                <a:t>NPAP reached ~ 21,000 NPAP learners across 104 countries!</a:t>
              </a:r>
              <a:endParaRPr lang="en-SE" sz="2000" dirty="0">
                <a:solidFill>
                  <a:schemeClr val="accent6"/>
                </a:solidFill>
                <a:latin typeface="Comic Sans MS" panose="030F0902030302020204" pitchFamily="66" charset="0"/>
              </a:endParaRPr>
            </a:p>
          </p:txBody>
        </p:sp>
        <p:sp>
          <p:nvSpPr>
            <p:cNvPr id="11" name="Rectangle 10">
              <a:extLst>
                <a:ext uri="{FF2B5EF4-FFF2-40B4-BE49-F238E27FC236}">
                  <a16:creationId xmlns:a16="http://schemas.microsoft.com/office/drawing/2014/main" id="{67397D5A-B645-EC4B-4C9C-937C7F30AFD7}"/>
                </a:ext>
              </a:extLst>
            </p:cNvPr>
            <p:cNvSpPr/>
            <p:nvPr/>
          </p:nvSpPr>
          <p:spPr>
            <a:xfrm>
              <a:off x="4403913" y="1630721"/>
              <a:ext cx="7729472" cy="584775"/>
            </a:xfrm>
            <a:prstGeom prst="rect">
              <a:avLst/>
            </a:prstGeom>
          </p:spPr>
          <p:txBody>
            <a:bodyPr wrap="square">
              <a:spAutoFit/>
            </a:bodyPr>
            <a:lstStyle/>
            <a:p>
              <a:r>
                <a:rPr lang="sv-SE" sz="1600" dirty="0">
                  <a:solidFill>
                    <a:srgbClr val="666666"/>
                  </a:solidFill>
                  <a:latin typeface="Comic Sans MS" panose="030F0902030302020204" pitchFamily="66" charset="0"/>
                  <a:sym typeface="Arial"/>
                </a:rPr>
                <a:t>From 2015, 3 Summer </a:t>
              </a:r>
              <a:r>
                <a:rPr lang="sv-SE" sz="1600" dirty="0" err="1">
                  <a:solidFill>
                    <a:srgbClr val="666666"/>
                  </a:solidFill>
                  <a:latin typeface="Comic Sans MS" panose="030F0902030302020204" pitchFamily="66" charset="0"/>
                  <a:sym typeface="Arial"/>
                </a:rPr>
                <a:t>Schools</a:t>
              </a:r>
              <a:r>
                <a:rPr lang="sv-SE" sz="1600" dirty="0">
                  <a:solidFill>
                    <a:srgbClr val="666666"/>
                  </a:solidFill>
                  <a:latin typeface="Comic Sans MS" panose="030F0902030302020204" pitchFamily="66" charset="0"/>
                  <a:sym typeface="Arial"/>
                </a:rPr>
                <a:t> to </a:t>
              </a:r>
              <a:r>
                <a:rPr lang="sv-SE" sz="1600" dirty="0" err="1">
                  <a:solidFill>
                    <a:srgbClr val="666666"/>
                  </a:solidFill>
                  <a:latin typeface="Comic Sans MS" panose="030F0902030302020204" pitchFamily="66" charset="0"/>
                  <a:sym typeface="Arial"/>
                </a:rPr>
                <a:t>d</a:t>
              </a:r>
              <a:r>
                <a:rPr lang="sv-SE" sz="1600" dirty="0" err="1">
                  <a:solidFill>
                    <a:srgbClr val="666666"/>
                  </a:solidFill>
                  <a:latin typeface="Comic Sans MS" panose="030F0902030302020204" pitchFamily="66" charset="0"/>
                </a:rPr>
                <a:t>evelop</a:t>
              </a:r>
              <a:r>
                <a:rPr lang="sv-SE" sz="1600" dirty="0">
                  <a:solidFill>
                    <a:srgbClr val="666666"/>
                  </a:solidFill>
                  <a:latin typeface="Comic Sans MS" panose="030F0902030302020204" pitchFamily="66" charset="0"/>
                </a:rPr>
                <a:t> </a:t>
              </a:r>
              <a:r>
                <a:rPr lang="sv-SE" sz="1600" dirty="0" err="1">
                  <a:solidFill>
                    <a:srgbClr val="666666"/>
                  </a:solidFill>
                  <a:latin typeface="Comic Sans MS" panose="030F0902030302020204" pitchFamily="66" charset="0"/>
                </a:rPr>
                <a:t>capacity</a:t>
              </a:r>
              <a:r>
                <a:rPr lang="sv-SE" sz="1600" dirty="0">
                  <a:solidFill>
                    <a:srgbClr val="666666"/>
                  </a:solidFill>
                  <a:latin typeface="Comic Sans MS" panose="030F0902030302020204" pitchFamily="66" charset="0"/>
                </a:rPr>
                <a:t> in </a:t>
              </a:r>
              <a:r>
                <a:rPr lang="sv-SE" sz="1600" dirty="0" err="1">
                  <a:solidFill>
                    <a:srgbClr val="666666"/>
                  </a:solidFill>
                  <a:latin typeface="Comic Sans MS" panose="030F0902030302020204" pitchFamily="66" charset="0"/>
                </a:rPr>
                <a:t>Northern</a:t>
              </a:r>
              <a:r>
                <a:rPr lang="sv-SE" sz="1600" dirty="0">
                  <a:solidFill>
                    <a:srgbClr val="666666"/>
                  </a:solidFill>
                  <a:latin typeface="Comic Sans MS" panose="030F0902030302020204" pitchFamily="66" charset="0"/>
                </a:rPr>
                <a:t> </a:t>
              </a:r>
              <a:r>
                <a:rPr lang="sv-SE" sz="1600" dirty="0" err="1">
                  <a:solidFill>
                    <a:srgbClr val="666666"/>
                  </a:solidFill>
                  <a:latin typeface="Comic Sans MS" panose="030F0902030302020204" pitchFamily="66" charset="0"/>
                </a:rPr>
                <a:t>Europe</a:t>
              </a:r>
              <a:r>
                <a:rPr lang="sv-SE" sz="1600" dirty="0">
                  <a:solidFill>
                    <a:srgbClr val="666666"/>
                  </a:solidFill>
                  <a:latin typeface="Comic Sans MS" panose="030F0902030302020204" pitchFamily="66" charset="0"/>
                </a:rPr>
                <a:t> </a:t>
              </a:r>
              <a:r>
                <a:rPr lang="sv-SE" sz="1600" dirty="0" err="1">
                  <a:solidFill>
                    <a:srgbClr val="666666"/>
                  </a:solidFill>
                  <a:latin typeface="Comic Sans MS" panose="030F0902030302020204" pitchFamily="66" charset="0"/>
                </a:rPr>
                <a:t>with</a:t>
              </a:r>
              <a:r>
                <a:rPr lang="sv-SE" sz="1600" dirty="0">
                  <a:solidFill>
                    <a:srgbClr val="666666"/>
                  </a:solidFill>
                  <a:latin typeface="Comic Sans MS" panose="030F0902030302020204" pitchFamily="66" charset="0"/>
                </a:rPr>
                <a:t> </a:t>
              </a:r>
              <a:r>
                <a:rPr lang="sv-SE" sz="1600" dirty="0" err="1">
                  <a:solidFill>
                    <a:srgbClr val="666666"/>
                  </a:solidFill>
                  <a:latin typeface="Comic Sans MS" panose="030F0902030302020204" pitchFamily="66" charset="0"/>
                </a:rPr>
                <a:t>emphasize</a:t>
              </a:r>
              <a:r>
                <a:rPr lang="sv-SE" sz="1600" dirty="0">
                  <a:solidFill>
                    <a:srgbClr val="666666"/>
                  </a:solidFill>
                  <a:latin typeface="Comic Sans MS" panose="030F0902030302020204" pitchFamily="66" charset="0"/>
                </a:rPr>
                <a:t> MAX IV and ESS  </a:t>
              </a:r>
              <a:r>
                <a:rPr lang="sv-SE" sz="1600" dirty="0">
                  <a:solidFill>
                    <a:srgbClr val="666666"/>
                  </a:solidFill>
                  <a:latin typeface="Comic Sans MS" panose="030F0902030302020204" pitchFamily="66" charset="0"/>
                  <a:sym typeface="Wingdings" pitchFamily="2" charset="2"/>
                </a:rPr>
                <a:t> Tools to </a:t>
              </a:r>
              <a:r>
                <a:rPr lang="sv-SE" sz="1600" dirty="0" err="1">
                  <a:solidFill>
                    <a:srgbClr val="666666"/>
                  </a:solidFill>
                  <a:latin typeface="Comic Sans MS" panose="030F0902030302020204" pitchFamily="66" charset="0"/>
                  <a:sym typeface="Wingdings" pitchFamily="2" charset="2"/>
                </a:rPr>
                <a:t>reach</a:t>
              </a:r>
              <a:r>
                <a:rPr lang="sv-SE" sz="1600" dirty="0">
                  <a:solidFill>
                    <a:srgbClr val="666666"/>
                  </a:solidFill>
                  <a:latin typeface="Comic Sans MS" panose="030F0902030302020204" pitchFamily="66" charset="0"/>
                  <a:sym typeface="Wingdings" pitchFamily="2" charset="2"/>
                </a:rPr>
                <a:t> </a:t>
              </a:r>
              <a:r>
                <a:rPr lang="sv-SE" sz="1600" dirty="0" err="1">
                  <a:solidFill>
                    <a:srgbClr val="666666"/>
                  </a:solidFill>
                  <a:latin typeface="Comic Sans MS" panose="030F0902030302020204" pitchFamily="66" charset="0"/>
                  <a:sym typeface="Wingdings" pitchFamily="2" charset="2"/>
                </a:rPr>
                <a:t>out</a:t>
              </a:r>
              <a:r>
                <a:rPr lang="sv-SE" sz="1600" dirty="0">
                  <a:solidFill>
                    <a:srgbClr val="666666"/>
                  </a:solidFill>
                  <a:latin typeface="Comic Sans MS" panose="030F0902030302020204" pitchFamily="66" charset="0"/>
                  <a:sym typeface="Wingdings" pitchFamily="2" charset="2"/>
                </a:rPr>
                <a:t> </a:t>
              </a:r>
              <a:r>
                <a:rPr lang="sv-SE" sz="1600" dirty="0" err="1">
                  <a:solidFill>
                    <a:srgbClr val="666666"/>
                  </a:solidFill>
                  <a:latin typeface="Comic Sans MS" panose="030F0902030302020204" pitchFamily="66" charset="0"/>
                  <a:sym typeface="Wingdings" pitchFamily="2" charset="2"/>
                </a:rPr>
                <a:t>across</a:t>
              </a:r>
              <a:r>
                <a:rPr lang="sv-SE" sz="1600" dirty="0">
                  <a:solidFill>
                    <a:srgbClr val="666666"/>
                  </a:solidFill>
                  <a:latin typeface="Comic Sans MS" panose="030F0902030302020204" pitchFamily="66" charset="0"/>
                  <a:sym typeface="Wingdings" pitchFamily="2" charset="2"/>
                </a:rPr>
                <a:t> </a:t>
              </a:r>
              <a:r>
                <a:rPr lang="sv-SE" sz="1600" dirty="0" err="1">
                  <a:solidFill>
                    <a:srgbClr val="666666"/>
                  </a:solidFill>
                  <a:latin typeface="Comic Sans MS" panose="030F0902030302020204" pitchFamily="66" charset="0"/>
                  <a:sym typeface="Wingdings" pitchFamily="2" charset="2"/>
                </a:rPr>
                <a:t>frontiers</a:t>
              </a:r>
              <a:endParaRPr lang="sv-SE" sz="1600" dirty="0">
                <a:solidFill>
                  <a:srgbClr val="666666"/>
                </a:solidFill>
                <a:latin typeface="Comic Sans MS" panose="030F0902030302020204" pitchFamily="66" charset="0"/>
              </a:endParaRPr>
            </a:p>
          </p:txBody>
        </p:sp>
      </p:grpSp>
      <p:sp>
        <p:nvSpPr>
          <p:cNvPr id="12" name="TextBox 11">
            <a:extLst>
              <a:ext uri="{FF2B5EF4-FFF2-40B4-BE49-F238E27FC236}">
                <a16:creationId xmlns:a16="http://schemas.microsoft.com/office/drawing/2014/main" id="{0D6542F8-C665-140B-784C-F279EEB2AEF8}"/>
              </a:ext>
            </a:extLst>
          </p:cNvPr>
          <p:cNvSpPr txBox="1"/>
          <p:nvPr/>
        </p:nvSpPr>
        <p:spPr>
          <a:xfrm>
            <a:off x="4403913" y="2608511"/>
            <a:ext cx="8217318" cy="748282"/>
          </a:xfrm>
          <a:prstGeom prst="rect">
            <a:avLst/>
          </a:prstGeom>
          <a:noFill/>
        </p:spPr>
        <p:txBody>
          <a:bodyPr wrap="square">
            <a:spAutoFit/>
          </a:bodyPr>
          <a:lstStyle/>
          <a:p>
            <a:pPr>
              <a:lnSpc>
                <a:spcPct val="150000"/>
              </a:lnSpc>
            </a:pPr>
            <a:r>
              <a:rPr lang="sv-SE" sz="1600" dirty="0" err="1">
                <a:solidFill>
                  <a:srgbClr val="666666"/>
                </a:solidFill>
                <a:latin typeface="Comic Sans MS" panose="030F0902030302020204" pitchFamily="66" charset="0"/>
                <a:sym typeface="Arial"/>
              </a:rPr>
              <a:t>Can</a:t>
            </a:r>
            <a:r>
              <a:rPr lang="sv-SE" sz="1600" dirty="0">
                <a:solidFill>
                  <a:srgbClr val="666666"/>
                </a:solidFill>
                <a:latin typeface="Comic Sans MS" panose="030F0902030302020204" pitchFamily="66" charset="0"/>
                <a:sym typeface="Arial"/>
              </a:rPr>
              <a:t> Serve as </a:t>
            </a:r>
            <a:r>
              <a:rPr lang="sv-SE" sz="1600" dirty="0" err="1">
                <a:solidFill>
                  <a:srgbClr val="666666"/>
                </a:solidFill>
                <a:latin typeface="Comic Sans MS" panose="030F0902030302020204" pitchFamily="66" charset="0"/>
                <a:sym typeface="Arial"/>
              </a:rPr>
              <a:t>Training</a:t>
            </a:r>
            <a:r>
              <a:rPr lang="sv-SE" sz="1600" dirty="0">
                <a:solidFill>
                  <a:srgbClr val="666666"/>
                </a:solidFill>
                <a:latin typeface="Comic Sans MS" panose="030F0902030302020204" pitchFamily="66" charset="0"/>
                <a:sym typeface="Arial"/>
              </a:rPr>
              <a:t> and </a:t>
            </a:r>
            <a:r>
              <a:rPr lang="sv-SE" sz="1600" dirty="0" err="1">
                <a:solidFill>
                  <a:srgbClr val="666666"/>
                </a:solidFill>
                <a:latin typeface="Comic Sans MS" panose="030F0902030302020204" pitchFamily="66" charset="0"/>
                <a:sym typeface="Arial"/>
              </a:rPr>
              <a:t>Education</a:t>
            </a:r>
            <a:r>
              <a:rPr lang="sv-SE" sz="1600" dirty="0">
                <a:solidFill>
                  <a:srgbClr val="666666"/>
                </a:solidFill>
                <a:latin typeface="Comic Sans MS" panose="030F0902030302020204" pitchFamily="66" charset="0"/>
                <a:sym typeface="Arial"/>
              </a:rPr>
              <a:t> </a:t>
            </a:r>
            <a:r>
              <a:rPr lang="sv-SE" sz="1600" dirty="0" err="1">
                <a:solidFill>
                  <a:srgbClr val="666666"/>
                </a:solidFill>
                <a:latin typeface="Comic Sans MS" panose="030F0902030302020204" pitchFamily="66" charset="0"/>
                <a:sym typeface="Arial"/>
              </a:rPr>
              <a:t>Towards</a:t>
            </a:r>
            <a:r>
              <a:rPr lang="sv-SE" sz="1600" dirty="0">
                <a:solidFill>
                  <a:srgbClr val="666666"/>
                </a:solidFill>
                <a:latin typeface="Comic Sans MS" panose="030F0902030302020204" pitchFamily="66" charset="0"/>
                <a:sym typeface="Arial"/>
              </a:rPr>
              <a:t> an </a:t>
            </a:r>
            <a:r>
              <a:rPr lang="sv-SE" sz="1600" dirty="0" err="1">
                <a:solidFill>
                  <a:srgbClr val="666666"/>
                </a:solidFill>
                <a:latin typeface="Comic Sans MS" panose="030F0902030302020204" pitchFamily="66" charset="0"/>
                <a:sym typeface="Arial"/>
              </a:rPr>
              <a:t>African</a:t>
            </a:r>
            <a:r>
              <a:rPr lang="sv-SE" sz="1600" dirty="0">
                <a:solidFill>
                  <a:srgbClr val="666666"/>
                </a:solidFill>
                <a:latin typeface="Comic Sans MS" panose="030F0902030302020204" pitchFamily="66" charset="0"/>
                <a:sym typeface="Arial"/>
              </a:rPr>
              <a:t> </a:t>
            </a:r>
            <a:r>
              <a:rPr lang="sv-SE" sz="1600" dirty="0" err="1">
                <a:solidFill>
                  <a:srgbClr val="666666"/>
                </a:solidFill>
                <a:latin typeface="Comic Sans MS" panose="030F0902030302020204" pitchFamily="66" charset="0"/>
                <a:sym typeface="Arial"/>
              </a:rPr>
              <a:t>Synchrotron</a:t>
            </a:r>
            <a:r>
              <a:rPr lang="sv-SE" sz="1600" dirty="0">
                <a:solidFill>
                  <a:srgbClr val="666666"/>
                </a:solidFill>
                <a:latin typeface="Comic Sans MS" panose="030F0902030302020204" pitchFamily="66" charset="0"/>
                <a:sym typeface="Arial"/>
              </a:rPr>
              <a:t> ? </a:t>
            </a:r>
          </a:p>
          <a:p>
            <a:pPr>
              <a:lnSpc>
                <a:spcPct val="150000"/>
              </a:lnSpc>
            </a:pPr>
            <a:r>
              <a:rPr lang="sv-SE" dirty="0">
                <a:solidFill>
                  <a:srgbClr val="666666"/>
                </a:solidFill>
                <a:latin typeface="Comic Sans MS" panose="030F0902030302020204" pitchFamily="66" charset="0"/>
                <a:sym typeface="Wingdings" pitchFamily="2" charset="2"/>
              </a:rPr>
              <a:t> </a:t>
            </a:r>
            <a:r>
              <a:rPr lang="en-GB" dirty="0">
                <a:latin typeface="Comic Sans MS" panose="030F0902030302020204" pitchFamily="66" charset="0"/>
                <a:hlinkClick r:id="rId8"/>
              </a:rPr>
              <a:t>AfLS: African Light Source</a:t>
            </a:r>
            <a:r>
              <a:rPr lang="en-GB" dirty="0">
                <a:latin typeface="Comic Sans MS" panose="030F0902030302020204" pitchFamily="66" charset="0"/>
              </a:rPr>
              <a:t> and its Conceptual Design Report (</a:t>
            </a:r>
            <a:r>
              <a:rPr lang="en-GB" dirty="0">
                <a:latin typeface="Comic Sans MS" panose="030F0902030302020204" pitchFamily="66" charset="0"/>
                <a:hlinkClick r:id="rId9"/>
              </a:rPr>
              <a:t>CDR)</a:t>
            </a:r>
            <a:endParaRPr lang="sv-SE" dirty="0">
              <a:solidFill>
                <a:srgbClr val="666666"/>
              </a:solidFill>
              <a:latin typeface="Comic Sans MS" panose="030F0902030302020204" pitchFamily="66" charset="0"/>
            </a:endParaRPr>
          </a:p>
        </p:txBody>
      </p:sp>
    </p:spTree>
    <p:extLst>
      <p:ext uri="{BB962C8B-B14F-4D97-AF65-F5344CB8AC3E}">
        <p14:creationId xmlns:p14="http://schemas.microsoft.com/office/powerpoint/2010/main" val="137889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22"/>
          <p:cNvSpPr txBox="1">
            <a:spLocks noGrp="1"/>
          </p:cNvSpPr>
          <p:nvPr>
            <p:ph type="title"/>
          </p:nvPr>
        </p:nvSpPr>
        <p:spPr>
          <a:xfrm>
            <a:off x="718701" y="681037"/>
            <a:ext cx="10541774" cy="59551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US" b="1" dirty="0">
                <a:latin typeface="Comic Sans MS" panose="030F0902030302020204" pitchFamily="66" charset="0"/>
              </a:rPr>
              <a:t>Online Lectures since the Pandemic</a:t>
            </a:r>
            <a:endParaRPr dirty="0">
              <a:latin typeface="Comic Sans MS" panose="030F0902030302020204" pitchFamily="66" charset="0"/>
            </a:endParaRPr>
          </a:p>
        </p:txBody>
      </p:sp>
      <p:sp>
        <p:nvSpPr>
          <p:cNvPr id="367" name="Google Shape;36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1800"/>
              <a:buFont typeface="Arial"/>
              <a:buNone/>
            </a:pPr>
            <a:fld id="{00000000-1234-1234-1234-123412341234}" type="slidenum">
              <a:rPr lang="en-US" sz="1800">
                <a:solidFill>
                  <a:schemeClr val="dk1"/>
                </a:solidFill>
                <a:latin typeface="Comic Sans MS" panose="030F0902030302020204" pitchFamily="66" charset="0"/>
                <a:sym typeface="Arial"/>
              </a:rPr>
              <a:t>15</a:t>
            </a:fld>
            <a:endParaRPr sz="1800">
              <a:solidFill>
                <a:schemeClr val="dk1"/>
              </a:solidFill>
              <a:latin typeface="Comic Sans MS" panose="030F0902030302020204" pitchFamily="66" charset="0"/>
              <a:sym typeface="Arial"/>
            </a:endParaRPr>
          </a:p>
        </p:txBody>
      </p:sp>
      <p:sp>
        <p:nvSpPr>
          <p:cNvPr id="368" name="Google Shape;368;p22"/>
          <p:cNvSpPr txBox="1">
            <a:spLocks noGrp="1"/>
          </p:cNvSpPr>
          <p:nvPr>
            <p:ph type="body" idx="1"/>
          </p:nvPr>
        </p:nvSpPr>
        <p:spPr>
          <a:xfrm>
            <a:off x="573741" y="1553227"/>
            <a:ext cx="11421035" cy="4623736"/>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200"/>
              <a:buNone/>
            </a:pPr>
            <a:r>
              <a:rPr lang="en-US" sz="2200" dirty="0">
                <a:latin typeface="Comic Sans MS" panose="030F0902030302020204" pitchFamily="66" charset="0"/>
                <a:sym typeface="Arial"/>
              </a:rPr>
              <a:t>The following series have been captured in</a:t>
            </a:r>
            <a:r>
              <a:rPr lang="en-US" sz="2200" b="1" u="sng" dirty="0">
                <a:solidFill>
                  <a:schemeClr val="hlink"/>
                </a:solidFill>
                <a:latin typeface="Comic Sans MS" panose="030F0902030302020204" pitchFamily="66" charset="0"/>
                <a:sym typeface="Arial"/>
                <a:hlinkClick r:id="rId3"/>
              </a:rPr>
              <a:t> Indico</a:t>
            </a:r>
            <a:r>
              <a:rPr lang="en-US" sz="2200" dirty="0">
                <a:latin typeface="Comic Sans MS" panose="030F0902030302020204" pitchFamily="66" charset="0"/>
                <a:sym typeface="Arial"/>
              </a:rPr>
              <a:t> </a:t>
            </a:r>
          </a:p>
          <a:p>
            <a:pPr marL="0" lvl="0" indent="0" algn="l" rtl="0">
              <a:lnSpc>
                <a:spcPct val="90000"/>
              </a:lnSpc>
              <a:spcBef>
                <a:spcPts val="0"/>
              </a:spcBef>
              <a:spcAft>
                <a:spcPts val="0"/>
              </a:spcAft>
              <a:buClr>
                <a:schemeClr val="dk1"/>
              </a:buClr>
              <a:buSzPts val="2200"/>
              <a:buNone/>
            </a:pPr>
            <a:endParaRPr dirty="0">
              <a:latin typeface="Comic Sans MS" panose="030F0902030302020204" pitchFamily="66" charset="0"/>
            </a:endParaRPr>
          </a:p>
          <a:p>
            <a:pPr marL="0" lvl="0" indent="0" algn="l" rtl="0">
              <a:lnSpc>
                <a:spcPct val="90000"/>
              </a:lnSpc>
              <a:spcBef>
                <a:spcPts val="1000"/>
              </a:spcBef>
              <a:spcAft>
                <a:spcPts val="0"/>
              </a:spcAft>
              <a:buClr>
                <a:schemeClr val="dk1"/>
              </a:buClr>
              <a:buSzPts val="2200"/>
              <a:buNone/>
            </a:pPr>
            <a:r>
              <a:rPr lang="en-US" sz="2200" dirty="0">
                <a:latin typeface="Comic Sans MS" panose="030F0902030302020204" pitchFamily="66" charset="0"/>
                <a:sym typeface="Arial"/>
              </a:rPr>
              <a:t>Series 1 (May7-Nov19, 2020): ASP lecturers, see </a:t>
            </a:r>
            <a:r>
              <a:rPr lang="en-US" sz="2200" u="sng" dirty="0">
                <a:solidFill>
                  <a:schemeClr val="hlink"/>
                </a:solidFill>
                <a:latin typeface="Comic Sans MS" panose="030F0902030302020204" pitchFamily="66" charset="0"/>
                <a:sym typeface="Arial"/>
                <a:hlinkClick r:id="rId4"/>
              </a:rPr>
              <a:t>the topical version by LINXS</a:t>
            </a:r>
            <a:endParaRPr sz="2200" dirty="0">
              <a:latin typeface="Comic Sans MS" panose="030F0902030302020204" pitchFamily="66" charset="0"/>
              <a:sym typeface="Arial"/>
            </a:endParaRPr>
          </a:p>
          <a:p>
            <a:pPr marL="0" lvl="0" indent="0" algn="l" rtl="0">
              <a:lnSpc>
                <a:spcPct val="90000"/>
              </a:lnSpc>
              <a:spcBef>
                <a:spcPts val="1000"/>
              </a:spcBef>
              <a:spcAft>
                <a:spcPts val="0"/>
              </a:spcAft>
              <a:buClr>
                <a:schemeClr val="dk1"/>
              </a:buClr>
              <a:buSzPts val="2200"/>
              <a:buNone/>
            </a:pPr>
            <a:r>
              <a:rPr lang="en-US" sz="2200" dirty="0">
                <a:latin typeface="Comic Sans MS" panose="030F0902030302020204" pitchFamily="66" charset="0"/>
                <a:sym typeface="Arial"/>
              </a:rPr>
              <a:t>Series 2 (Nov24-Jan02, 2021):</a:t>
            </a:r>
            <a:r>
              <a:rPr lang="en-US" sz="2200" u="sng" dirty="0">
                <a:solidFill>
                  <a:schemeClr val="hlink"/>
                </a:solidFill>
                <a:latin typeface="Comic Sans MS" panose="030F0902030302020204" pitchFamily="66" charset="0"/>
                <a:sym typeface="Arial"/>
                <a:hlinkClick r:id="rId5"/>
              </a:rPr>
              <a:t> Photons and Neutrons</a:t>
            </a:r>
            <a:r>
              <a:rPr lang="en-US" sz="2200" dirty="0">
                <a:latin typeface="Comic Sans MS" panose="030F0902030302020204" pitchFamily="66" charset="0"/>
                <a:sym typeface="Arial"/>
              </a:rPr>
              <a:t>, see </a:t>
            </a:r>
            <a:r>
              <a:rPr lang="en-US" sz="2200" u="sng" dirty="0">
                <a:solidFill>
                  <a:schemeClr val="hlink"/>
                </a:solidFill>
                <a:latin typeface="Comic Sans MS" panose="030F0902030302020204" pitchFamily="66" charset="0"/>
                <a:sym typeface="Arial"/>
                <a:hlinkClick r:id="rId6"/>
              </a:rPr>
              <a:t>LINXS version</a:t>
            </a:r>
            <a:endParaRPr sz="2200" dirty="0">
              <a:latin typeface="Comic Sans MS" panose="030F0902030302020204" pitchFamily="66" charset="0"/>
              <a:sym typeface="Arial"/>
            </a:endParaRPr>
          </a:p>
          <a:p>
            <a:pPr marL="0" lvl="0" indent="0" algn="l" rtl="0">
              <a:lnSpc>
                <a:spcPct val="90000"/>
              </a:lnSpc>
              <a:spcBef>
                <a:spcPts val="1000"/>
              </a:spcBef>
              <a:spcAft>
                <a:spcPts val="0"/>
              </a:spcAft>
              <a:buClr>
                <a:schemeClr val="dk1"/>
              </a:buClr>
              <a:buSzPts val="2200"/>
              <a:buNone/>
            </a:pPr>
            <a:r>
              <a:rPr lang="en-US" sz="2200" dirty="0">
                <a:latin typeface="Comic Sans MS" panose="030F0902030302020204" pitchFamily="66" charset="0"/>
                <a:sym typeface="Arial"/>
              </a:rPr>
              <a:t>Series 3 (since Feb 16, 2021): ASP Alumni </a:t>
            </a:r>
            <a:endParaRPr sz="2200" dirty="0">
              <a:latin typeface="Comic Sans MS" panose="030F0902030302020204" pitchFamily="66" charset="0"/>
              <a:sym typeface="Arial"/>
            </a:endParaRPr>
          </a:p>
          <a:p>
            <a:pPr marL="228600" lvl="0" indent="-50800" algn="l" rtl="0">
              <a:lnSpc>
                <a:spcPct val="90000"/>
              </a:lnSpc>
              <a:spcBef>
                <a:spcPts val="1000"/>
              </a:spcBef>
              <a:spcAft>
                <a:spcPts val="0"/>
              </a:spcAft>
              <a:buClr>
                <a:schemeClr val="dk1"/>
              </a:buClr>
              <a:buSzPts val="2800"/>
              <a:buNone/>
            </a:pPr>
            <a:endParaRPr dirty="0">
              <a:latin typeface="Comic Sans MS" panose="030F0902030302020204" pitchFamily="66" charset="0"/>
            </a:endParaRPr>
          </a:p>
        </p:txBody>
      </p:sp>
      <p:pic>
        <p:nvPicPr>
          <p:cNvPr id="369" name="Google Shape;369;p22"/>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887979" y="3136153"/>
            <a:ext cx="4106797" cy="3220197"/>
          </a:xfrm>
          <a:prstGeom prst="rect">
            <a:avLst/>
          </a:prstGeom>
          <a:noFill/>
          <a:ln>
            <a:noFill/>
          </a:ln>
        </p:spPr>
      </p:pic>
      <p:sp>
        <p:nvSpPr>
          <p:cNvPr id="370" name="Google Shape;370;p22"/>
          <p:cNvSpPr/>
          <p:nvPr/>
        </p:nvSpPr>
        <p:spPr>
          <a:xfrm>
            <a:off x="573741" y="3801845"/>
            <a:ext cx="7395883" cy="22467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dirty="0">
                <a:solidFill>
                  <a:schemeClr val="dk1"/>
                </a:solidFill>
                <a:latin typeface="Comic Sans MS" panose="030F0902030302020204" pitchFamily="66" charset="0"/>
                <a:sym typeface="Arial"/>
              </a:rPr>
              <a:t>More organizational lectures:</a:t>
            </a:r>
            <a:endParaRPr sz="2000" dirty="0">
              <a:latin typeface="Comic Sans MS" panose="030F0902030302020204" pitchFamily="66" charset="0"/>
            </a:endParaRPr>
          </a:p>
          <a:p>
            <a:pPr marL="742950" marR="0" lvl="1" indent="-285750" algn="l" rtl="0">
              <a:spcBef>
                <a:spcPts val="0"/>
              </a:spcBef>
              <a:spcAft>
                <a:spcPts val="0"/>
              </a:spcAft>
              <a:buFont typeface="Arial" panose="020B0604020202020204" pitchFamily="34" charset="0"/>
              <a:buChar char="•"/>
            </a:pPr>
            <a:r>
              <a:rPr lang="en-US" sz="2000" b="0" i="0" u="none" strike="noStrike" cap="none" dirty="0">
                <a:solidFill>
                  <a:schemeClr val="dk1"/>
                </a:solidFill>
                <a:latin typeface="Comic Sans MS" panose="030F0902030302020204" pitchFamily="66" charset="0"/>
                <a:sym typeface="Arial"/>
              </a:rPr>
              <a:t>International Association for Physics Student </a:t>
            </a:r>
            <a:r>
              <a:rPr lang="en-US" sz="2000" b="1" i="0" u="none" strike="noStrike" cap="none" dirty="0">
                <a:solidFill>
                  <a:schemeClr val="dk1"/>
                </a:solidFill>
                <a:latin typeface="Comic Sans MS" panose="030F0902030302020204" pitchFamily="66" charset="0"/>
                <a:sym typeface="Arial"/>
              </a:rPr>
              <a:t>(IAPS) </a:t>
            </a:r>
          </a:p>
          <a:p>
            <a:pPr marL="742950" marR="0" lvl="1" indent="-285750" algn="l" rtl="0">
              <a:spcBef>
                <a:spcPts val="0"/>
              </a:spcBef>
              <a:spcAft>
                <a:spcPts val="0"/>
              </a:spcAft>
              <a:buFont typeface="Arial" panose="020B0604020202020204" pitchFamily="34" charset="0"/>
              <a:buChar char="•"/>
            </a:pPr>
            <a:r>
              <a:rPr lang="en-US" sz="2000" b="0" i="0" u="none" strike="noStrike" cap="none" dirty="0">
                <a:solidFill>
                  <a:schemeClr val="dk1"/>
                </a:solidFill>
                <a:latin typeface="Comic Sans MS" panose="030F0902030302020204" pitchFamily="66" charset="0"/>
                <a:sym typeface="Arial"/>
              </a:rPr>
              <a:t>ASP</a:t>
            </a:r>
            <a:r>
              <a:rPr lang="en-US" sz="2000" b="1" i="0" u="none" strike="noStrike" cap="none" dirty="0">
                <a:solidFill>
                  <a:schemeClr val="dk1"/>
                </a:solidFill>
                <a:latin typeface="Comic Sans MS" panose="030F0902030302020204" pitchFamily="66" charset="0"/>
                <a:sym typeface="Arial"/>
              </a:rPr>
              <a:t> Mentorship Program</a:t>
            </a:r>
          </a:p>
          <a:p>
            <a:pPr marL="742950" marR="0" lvl="1" indent="-285750" algn="l" rtl="0">
              <a:spcBef>
                <a:spcPts val="0"/>
              </a:spcBef>
              <a:spcAft>
                <a:spcPts val="0"/>
              </a:spcAft>
              <a:buFont typeface="Arial" panose="020B0604020202020204" pitchFamily="34" charset="0"/>
              <a:buChar char="•"/>
            </a:pPr>
            <a:endParaRPr sz="2000" b="0" i="0" u="none" strike="noStrike" cap="none" dirty="0">
              <a:solidFill>
                <a:schemeClr val="dk1"/>
              </a:solidFill>
              <a:latin typeface="Comic Sans MS" panose="030F0902030302020204" pitchFamily="66" charset="0"/>
              <a:sym typeface="Arial"/>
            </a:endParaRPr>
          </a:p>
          <a:p>
            <a:pPr marL="0" marR="0" lvl="0" indent="0" algn="l" rtl="0">
              <a:lnSpc>
                <a:spcPct val="150000"/>
              </a:lnSpc>
              <a:spcBef>
                <a:spcPts val="0"/>
              </a:spcBef>
              <a:spcAft>
                <a:spcPts val="0"/>
              </a:spcAft>
              <a:buNone/>
            </a:pPr>
            <a:r>
              <a:rPr lang="en-US" sz="2000" dirty="0">
                <a:solidFill>
                  <a:schemeClr val="dk1"/>
                </a:solidFill>
                <a:latin typeface="Comic Sans MS" panose="030F0902030302020204" pitchFamily="66" charset="0"/>
                <a:sym typeface="Arial"/>
              </a:rPr>
              <a:t>NB: Most videos are available on the given Indico and gathered </a:t>
            </a:r>
            <a:r>
              <a:rPr lang="en-US" sz="2000" b="1" u="sng" dirty="0">
                <a:solidFill>
                  <a:schemeClr val="dk1"/>
                </a:solidFill>
                <a:latin typeface="Comic Sans MS" panose="030F0902030302020204" pitchFamily="66" charset="0"/>
                <a:sym typeface="Arial"/>
                <a:hlinkClick r:id="rId8">
                  <a:extLst>
                    <a:ext uri="{A12FA001-AC4F-418D-AE19-62706E023703}">
                      <ahyp:hlinkClr xmlns:ahyp="http://schemas.microsoft.com/office/drawing/2018/hyperlinkcolor" val="tx"/>
                    </a:ext>
                  </a:extLst>
                </a:hlinkClick>
              </a:rPr>
              <a:t>in a Video_PlayList</a:t>
            </a:r>
            <a:r>
              <a:rPr lang="en-US" sz="2000" b="1" dirty="0">
                <a:solidFill>
                  <a:schemeClr val="dk1"/>
                </a:solidFill>
                <a:latin typeface="Comic Sans MS" panose="030F0902030302020204" pitchFamily="66" charset="0"/>
                <a:sym typeface="Arial"/>
              </a:rPr>
              <a:t>. </a:t>
            </a:r>
            <a:endParaRPr sz="2000" b="1" dirty="0">
              <a:latin typeface="Comic Sans MS" panose="030F0902030302020204"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3" name="Google Shape;493;g304663bed88_3_1"/>
          <p:cNvSpPr txBox="1">
            <a:spLocks noGrp="1"/>
          </p:cNvSpPr>
          <p:nvPr>
            <p:ph type="title"/>
          </p:nvPr>
        </p:nvSpPr>
        <p:spPr>
          <a:xfrm>
            <a:off x="1718900" y="152798"/>
            <a:ext cx="110490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US" sz="4000" b="1" dirty="0">
                <a:solidFill>
                  <a:schemeClr val="accent1"/>
                </a:solidFill>
                <a:latin typeface="Comic Sans MS" panose="030F0902030302020204" pitchFamily="66" charset="0"/>
              </a:rPr>
              <a:t>ASP2024 Statistics</a:t>
            </a:r>
            <a:endParaRPr sz="4000" b="1" dirty="0">
              <a:solidFill>
                <a:srgbClr val="1C4587"/>
              </a:solidFill>
              <a:latin typeface="Comic Sans MS" panose="030F0902030302020204" pitchFamily="66" charset="0"/>
              <a:ea typeface="Times New Roman"/>
              <a:cs typeface="Times New Roman"/>
              <a:sym typeface="Times New Roman"/>
            </a:endParaRPr>
          </a:p>
          <a:p>
            <a:pPr marL="0" lvl="0" indent="0" algn="l" rtl="0">
              <a:lnSpc>
                <a:spcPct val="90000"/>
              </a:lnSpc>
              <a:spcBef>
                <a:spcPts val="0"/>
              </a:spcBef>
              <a:spcAft>
                <a:spcPts val="0"/>
              </a:spcAft>
              <a:buClr>
                <a:schemeClr val="dk1"/>
              </a:buClr>
              <a:buSzPts val="4400"/>
              <a:buFont typeface="Arial"/>
              <a:buNone/>
            </a:pPr>
            <a:endParaRPr sz="2800" b="1" dirty="0">
              <a:solidFill>
                <a:schemeClr val="accent2"/>
              </a:solidFill>
              <a:latin typeface="Comic Sans MS" panose="030F0902030302020204" pitchFamily="66" charset="0"/>
              <a:ea typeface="Times New Roman"/>
              <a:cs typeface="Times New Roman"/>
              <a:sym typeface="Times New Roman"/>
            </a:endParaRPr>
          </a:p>
        </p:txBody>
      </p:sp>
      <p:pic>
        <p:nvPicPr>
          <p:cNvPr id="495" name="Google Shape;495;g304663bed88_3_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7926890" y="1063135"/>
            <a:ext cx="4202349" cy="3490777"/>
          </a:xfrm>
          <a:prstGeom prst="rect">
            <a:avLst/>
          </a:prstGeom>
          <a:noFill/>
          <a:ln>
            <a:noFill/>
          </a:ln>
        </p:spPr>
      </p:pic>
      <p:sp>
        <p:nvSpPr>
          <p:cNvPr id="496" name="Google Shape;496;g304663bed88_3_1"/>
          <p:cNvSpPr txBox="1"/>
          <p:nvPr/>
        </p:nvSpPr>
        <p:spPr>
          <a:xfrm>
            <a:off x="9519000" y="2888859"/>
            <a:ext cx="2673000" cy="744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b="1" dirty="0">
                <a:solidFill>
                  <a:srgbClr val="C00000"/>
                </a:solidFill>
                <a:latin typeface="Comic Sans MS" panose="030F0902030302020204" pitchFamily="66" charset="0"/>
                <a:ea typeface="Calibri"/>
                <a:cs typeface="Calibri"/>
                <a:sym typeface="Calibri"/>
              </a:rPr>
              <a:t>By an international selection committee</a:t>
            </a:r>
            <a:r>
              <a:rPr lang="en-US" sz="1000" dirty="0">
                <a:latin typeface="Comic Sans MS" panose="030F0902030302020204" pitchFamily="66" charset="0"/>
                <a:ea typeface="Calibri"/>
                <a:cs typeface="Calibri"/>
                <a:sym typeface="Calibri"/>
              </a:rPr>
              <a:t> </a:t>
            </a:r>
            <a:r>
              <a:rPr lang="en-US" b="1" dirty="0">
                <a:solidFill>
                  <a:srgbClr val="C00000"/>
                </a:solidFill>
                <a:latin typeface="Comic Sans MS" panose="030F0902030302020204" pitchFamily="66" charset="0"/>
                <a:ea typeface="Calibri"/>
                <a:cs typeface="Calibri"/>
                <a:sym typeface="Calibri"/>
              </a:rPr>
              <a:t>of 25 members, with selection rules set by </a:t>
            </a:r>
            <a:r>
              <a:rPr lang="en-US" sz="1000" dirty="0">
                <a:latin typeface="Comic Sans MS" panose="030F0902030302020204" pitchFamily="66" charset="0"/>
                <a:ea typeface="Calibri"/>
                <a:cs typeface="Calibri"/>
                <a:sym typeface="Calibri"/>
              </a:rPr>
              <a:t> </a:t>
            </a:r>
            <a:r>
              <a:rPr lang="en-US" b="1" dirty="0">
                <a:solidFill>
                  <a:srgbClr val="C00000"/>
                </a:solidFill>
                <a:latin typeface="Comic Sans MS" panose="030F0902030302020204" pitchFamily="66" charset="0"/>
                <a:ea typeface="Calibri"/>
                <a:cs typeface="Calibri"/>
                <a:sym typeface="Calibri"/>
              </a:rPr>
              <a:t>IOC, considering funding agency requirements</a:t>
            </a:r>
            <a:endParaRPr sz="1000" dirty="0">
              <a:latin typeface="Comic Sans MS" panose="030F0902030302020204" pitchFamily="66" charset="0"/>
              <a:ea typeface="Calibri"/>
              <a:cs typeface="Calibri"/>
              <a:sym typeface="Calibri"/>
            </a:endParaRPr>
          </a:p>
        </p:txBody>
      </p:sp>
      <p:sp>
        <p:nvSpPr>
          <p:cNvPr id="497" name="Google Shape;497;g304663bed88_3_1"/>
          <p:cNvSpPr txBox="1"/>
          <p:nvPr/>
        </p:nvSpPr>
        <p:spPr>
          <a:xfrm>
            <a:off x="9519000" y="4795633"/>
            <a:ext cx="2673000" cy="19389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dirty="0">
                <a:solidFill>
                  <a:srgbClr val="0070C0"/>
                </a:solidFill>
                <a:latin typeface="Comic Sans MS" panose="030F0902030302020204" pitchFamily="66" charset="0"/>
                <a:ea typeface="Calibri"/>
                <a:cs typeface="Calibri"/>
                <a:sym typeface="Calibri"/>
              </a:rPr>
              <a:t>A few students selected for </a:t>
            </a:r>
            <a:r>
              <a:rPr lang="en-US" sz="900" dirty="0">
                <a:latin typeface="Comic Sans MS" panose="030F0902030302020204" pitchFamily="66" charset="0"/>
                <a:ea typeface="Calibri"/>
                <a:cs typeface="Calibri"/>
                <a:sym typeface="Calibri"/>
              </a:rPr>
              <a:t> </a:t>
            </a:r>
            <a:r>
              <a:rPr lang="en-US" b="1" dirty="0">
                <a:solidFill>
                  <a:srgbClr val="0070C0"/>
                </a:solidFill>
                <a:latin typeface="Comic Sans MS" panose="030F0902030302020204" pitchFamily="66" charset="0"/>
                <a:ea typeface="Calibri"/>
                <a:cs typeface="Calibri"/>
                <a:sym typeface="Calibri"/>
              </a:rPr>
              <a:t>in-person participation  did not travel because of visa issues. They ended up online.</a:t>
            </a:r>
            <a:endParaRPr sz="900" dirty="0">
              <a:latin typeface="Comic Sans MS" panose="030F0902030302020204" pitchFamily="66" charset="0"/>
              <a:ea typeface="Calibri"/>
              <a:cs typeface="Calibri"/>
              <a:sym typeface="Calibri"/>
            </a:endParaRPr>
          </a:p>
          <a:p>
            <a:pPr marL="0" marR="0" lvl="0" indent="0" algn="l" rtl="0">
              <a:spcBef>
                <a:spcPts val="0"/>
              </a:spcBef>
              <a:spcAft>
                <a:spcPts val="0"/>
              </a:spcAft>
              <a:buNone/>
            </a:pPr>
            <a:endParaRPr sz="800" b="1" dirty="0">
              <a:solidFill>
                <a:srgbClr val="0070C0"/>
              </a:solidFill>
              <a:latin typeface="Comic Sans MS" panose="030F0902030302020204" pitchFamily="66" charset="0"/>
              <a:ea typeface="Calibri"/>
              <a:cs typeface="Calibri"/>
              <a:sym typeface="Calibri"/>
            </a:endParaRPr>
          </a:p>
          <a:p>
            <a:pPr marL="0" marR="0" lvl="0" indent="0" algn="l" rtl="0">
              <a:spcBef>
                <a:spcPts val="0"/>
              </a:spcBef>
              <a:spcAft>
                <a:spcPts val="0"/>
              </a:spcAft>
              <a:buNone/>
            </a:pPr>
            <a:r>
              <a:rPr lang="en-US" b="1" dirty="0">
                <a:solidFill>
                  <a:srgbClr val="00B050"/>
                </a:solidFill>
                <a:latin typeface="Comic Sans MS" panose="030F0902030302020204" pitchFamily="66" charset="0"/>
                <a:ea typeface="Calibri"/>
                <a:cs typeface="Calibri"/>
                <a:sym typeface="Calibri"/>
              </a:rPr>
              <a:t>In the in-person participants, there were more female students than male students.</a:t>
            </a:r>
            <a:endParaRPr sz="900" dirty="0">
              <a:latin typeface="Comic Sans MS" panose="030F0902030302020204" pitchFamily="66" charset="0"/>
              <a:ea typeface="Calibri"/>
              <a:cs typeface="Calibri"/>
              <a:sym typeface="Calibri"/>
            </a:endParaRPr>
          </a:p>
        </p:txBody>
      </p:sp>
      <p:pic>
        <p:nvPicPr>
          <p:cNvPr id="498" name="Google Shape;498;g304663bed88_3_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281596" y="4795633"/>
            <a:ext cx="3087300" cy="1859700"/>
          </a:xfrm>
          <a:prstGeom prst="rect">
            <a:avLst/>
          </a:prstGeom>
          <a:noFill/>
          <a:ln>
            <a:noFill/>
          </a:ln>
        </p:spPr>
      </p:pic>
      <p:pic>
        <p:nvPicPr>
          <p:cNvPr id="499" name="Google Shape;499;g304663bed88_3_1"/>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683100" y="4561809"/>
            <a:ext cx="2988300" cy="2384100"/>
          </a:xfrm>
          <a:prstGeom prst="rect">
            <a:avLst/>
          </a:prstGeom>
          <a:noFill/>
          <a:ln>
            <a:noFill/>
          </a:ln>
        </p:spPr>
      </p:pic>
      <p:pic>
        <p:nvPicPr>
          <p:cNvPr id="500" name="Google Shape;500;g304663bed88_3_1"/>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44000" y="1681959"/>
            <a:ext cx="3349800" cy="4582379"/>
          </a:xfrm>
          <a:prstGeom prst="rect">
            <a:avLst/>
          </a:prstGeom>
          <a:noFill/>
          <a:ln>
            <a:noFill/>
          </a:ln>
        </p:spPr>
      </p:pic>
      <p:pic>
        <p:nvPicPr>
          <p:cNvPr id="502" name="Google Shape;502;g304663bed88_3_1"/>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3393800" y="1063134"/>
            <a:ext cx="4924805" cy="3498675"/>
          </a:xfrm>
          <a:prstGeom prst="rect">
            <a:avLst/>
          </a:prstGeom>
          <a:noFill/>
          <a:ln>
            <a:noFill/>
          </a:ln>
        </p:spPr>
      </p:pic>
      <p:sp>
        <p:nvSpPr>
          <p:cNvPr id="503" name="Google Shape;503;g304663bed88_3_1"/>
          <p:cNvSpPr txBox="1"/>
          <p:nvPr/>
        </p:nvSpPr>
        <p:spPr>
          <a:xfrm>
            <a:off x="5432675" y="2073434"/>
            <a:ext cx="36882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700" i="1" dirty="0">
                <a:solidFill>
                  <a:srgbClr val="FF0000"/>
                </a:solidFill>
                <a:latin typeface="Comic Sans MS" panose="030F0902030302020204" pitchFamily="66" charset="0"/>
                <a:ea typeface="Calibri"/>
                <a:cs typeface="Calibri"/>
                <a:sym typeface="Calibri"/>
              </a:rPr>
              <a:t>534 Applications from</a:t>
            </a:r>
            <a:endParaRPr sz="1700" i="1" dirty="0">
              <a:solidFill>
                <a:srgbClr val="FF0000"/>
              </a:solidFill>
              <a:latin typeface="Comic Sans MS" panose="030F0902030302020204" pitchFamily="66" charset="0"/>
              <a:ea typeface="Calibri"/>
              <a:cs typeface="Calibri"/>
              <a:sym typeface="Calibri"/>
            </a:endParaRPr>
          </a:p>
          <a:p>
            <a:pPr marL="0" lvl="0" indent="0" algn="l" rtl="0">
              <a:spcBef>
                <a:spcPts val="0"/>
              </a:spcBef>
              <a:spcAft>
                <a:spcPts val="0"/>
              </a:spcAft>
              <a:buNone/>
            </a:pPr>
            <a:r>
              <a:rPr lang="en-US" sz="1700" i="1" dirty="0">
                <a:solidFill>
                  <a:srgbClr val="FF0000"/>
                </a:solidFill>
                <a:latin typeface="Comic Sans MS" panose="030F0902030302020204" pitchFamily="66" charset="0"/>
                <a:ea typeface="Calibri"/>
                <a:cs typeface="Calibri"/>
                <a:sym typeface="Calibri"/>
              </a:rPr>
              <a:t>50 countries</a:t>
            </a:r>
            <a:endParaRPr sz="1700" i="1" dirty="0">
              <a:solidFill>
                <a:srgbClr val="FF0000"/>
              </a:solidFill>
              <a:latin typeface="Comic Sans MS" panose="030F0902030302020204" pitchFamily="66" charset="0"/>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4"/>
          <p:cNvSpPr txBox="1">
            <a:spLocks noGrp="1"/>
          </p:cNvSpPr>
          <p:nvPr>
            <p:ph type="title"/>
          </p:nvPr>
        </p:nvSpPr>
        <p:spPr>
          <a:xfrm>
            <a:off x="1676400" y="529964"/>
            <a:ext cx="10515600" cy="442791"/>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4400"/>
              <a:buFont typeface="Arial Black"/>
              <a:buNone/>
            </a:pPr>
            <a:r>
              <a:rPr lang="en-US" sz="4000" b="1" dirty="0">
                <a:latin typeface="Comic Sans MS" panose="030F0902030302020204" pitchFamily="66" charset="0"/>
              </a:rPr>
              <a:t>ASP2018 Statistics</a:t>
            </a:r>
            <a:endParaRPr sz="4000" dirty="0">
              <a:latin typeface="Comic Sans MS" panose="030F0902030302020204" pitchFamily="66" charset="0"/>
            </a:endParaRPr>
          </a:p>
        </p:txBody>
      </p:sp>
      <p:graphicFrame>
        <p:nvGraphicFramePr>
          <p:cNvPr id="258" name="Google Shape;258;p14"/>
          <p:cNvGraphicFramePr/>
          <p:nvPr>
            <p:extLst>
              <p:ext uri="{D42A27DB-BD31-4B8C-83A1-F6EECF244321}">
                <p14:modId xmlns:p14="http://schemas.microsoft.com/office/powerpoint/2010/main" val="901267832"/>
              </p:ext>
            </p:extLst>
          </p:nvPr>
        </p:nvGraphicFramePr>
        <p:xfrm>
          <a:off x="56924" y="4176739"/>
          <a:ext cx="4328809" cy="26070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9" name="Google Shape;259;p14"/>
          <p:cNvGraphicFramePr/>
          <p:nvPr>
            <p:extLst>
              <p:ext uri="{D42A27DB-BD31-4B8C-83A1-F6EECF244321}">
                <p14:modId xmlns:p14="http://schemas.microsoft.com/office/powerpoint/2010/main" val="1020405293"/>
              </p:ext>
            </p:extLst>
          </p:nvPr>
        </p:nvGraphicFramePr>
        <p:xfrm>
          <a:off x="56924" y="1299642"/>
          <a:ext cx="7738533" cy="40125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0" name="Google Shape;260;p14"/>
          <p:cNvGraphicFramePr/>
          <p:nvPr>
            <p:extLst>
              <p:ext uri="{D42A27DB-BD31-4B8C-83A1-F6EECF244321}">
                <p14:modId xmlns:p14="http://schemas.microsoft.com/office/powerpoint/2010/main" val="1309894106"/>
              </p:ext>
            </p:extLst>
          </p:nvPr>
        </p:nvGraphicFramePr>
        <p:xfrm>
          <a:off x="4166994" y="3949778"/>
          <a:ext cx="3171263" cy="230295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61" name="Google Shape;261;p14"/>
          <p:cNvGraphicFramePr/>
          <p:nvPr>
            <p:extLst>
              <p:ext uri="{D42A27DB-BD31-4B8C-83A1-F6EECF244321}">
                <p14:modId xmlns:p14="http://schemas.microsoft.com/office/powerpoint/2010/main" val="3142319160"/>
              </p:ext>
            </p:extLst>
          </p:nvPr>
        </p:nvGraphicFramePr>
        <p:xfrm>
          <a:off x="7151991" y="1893384"/>
          <a:ext cx="5040009" cy="4686232"/>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61"/>
                                        </p:tgtEl>
                                        <p:attrNameLst>
                                          <p:attrName>style.visibility</p:attrName>
                                        </p:attrNameLst>
                                      </p:cBhvr>
                                      <p:to>
                                        <p:strVal val="visible"/>
                                      </p:to>
                                    </p:set>
                                    <p:animEffect transition="in" filter="fade">
                                      <p:cBhvr>
                                        <p:cTn id="15" dur="500"/>
                                        <p:tgtEl>
                                          <p:spTgt spid="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17"/>
          <p:cNvSpPr txBox="1">
            <a:spLocks noGrp="1"/>
          </p:cNvSpPr>
          <p:nvPr>
            <p:ph type="sldNum" idx="12"/>
          </p:nvPr>
        </p:nvSpPr>
        <p:spPr>
          <a:xfrm>
            <a:off x="11188014" y="6316595"/>
            <a:ext cx="432486" cy="365125"/>
          </a:xfrm>
          <a:prstGeom prst="rect">
            <a:avLst/>
          </a:prstGeom>
          <a:noFill/>
          <a:ln>
            <a:noFill/>
          </a:ln>
        </p:spPr>
        <p:txBody>
          <a:bodyPr spcFirstLastPara="1" wrap="square" lIns="0" tIns="0" rIns="45700" bIns="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lnSpc>
                <a:spcPct val="100000"/>
              </a:lnSpc>
              <a:spcBef>
                <a:spcPts val="0"/>
              </a:spcBef>
              <a:spcAft>
                <a:spcPts val="0"/>
              </a:spcAft>
              <a:buSzPts val="1000"/>
              <a:buNone/>
            </a:pPr>
            <a:fld id="{00000000-1234-1234-1234-123412341234}" type="slidenum">
              <a:rPr lang="en-US" smtClean="0">
                <a:latin typeface="Comic Sans MS" panose="030F0902030302020204" pitchFamily="66" charset="0"/>
              </a:rPr>
              <a:pPr marL="0" lvl="0" indent="0" algn="r" rtl="0">
                <a:lnSpc>
                  <a:spcPct val="100000"/>
                </a:lnSpc>
                <a:spcBef>
                  <a:spcPts val="0"/>
                </a:spcBef>
                <a:spcAft>
                  <a:spcPts val="0"/>
                </a:spcAft>
                <a:buSzPts val="1000"/>
                <a:buNone/>
              </a:pPr>
              <a:t>18</a:t>
            </a:fld>
            <a:endParaRPr>
              <a:latin typeface="Comic Sans MS" panose="030F0902030302020204" pitchFamily="66" charset="0"/>
            </a:endParaRPr>
          </a:p>
        </p:txBody>
      </p:sp>
      <p:sp>
        <p:nvSpPr>
          <p:cNvPr id="428" name="Google Shape;428;p17"/>
          <p:cNvSpPr txBox="1">
            <a:spLocks noGrp="1"/>
          </p:cNvSpPr>
          <p:nvPr>
            <p:ph type="title"/>
          </p:nvPr>
        </p:nvSpPr>
        <p:spPr>
          <a:xfrm>
            <a:off x="1757547" y="0"/>
            <a:ext cx="9509427"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US" sz="4000" b="1" dirty="0">
                <a:latin typeface="Comic Sans MS" panose="030F0902030302020204" pitchFamily="66" charset="0"/>
              </a:rPr>
              <a:t>ASP </a:t>
            </a:r>
            <a:r>
              <a:rPr lang="en-US" sz="4000" b="1" dirty="0">
                <a:uFill>
                  <a:noFill/>
                </a:uFill>
                <a:latin typeface="Comic Sans MS" panose="030F0902030302020204" pitchFamily="66" charset="0"/>
                <a:ea typeface="Times New Roman"/>
                <a:cs typeface="Times New Roman"/>
                <a:sym typeface="Times New Roman"/>
                <a:hlinkClick r:id="rId3" action="ppaction://hlinksldjump">
                  <a:extLst>
                    <a:ext uri="{A12FA001-AC4F-418D-AE19-62706E023703}">
                      <ahyp:hlinkClr xmlns:ahyp="http://schemas.microsoft.com/office/drawing/2018/hyperlinkcolor" val="tx"/>
                    </a:ext>
                  </a:extLst>
                </a:hlinkClick>
              </a:rPr>
              <a:t>Mentorship</a:t>
            </a:r>
            <a:endParaRPr sz="4000" b="1" dirty="0">
              <a:latin typeface="Comic Sans MS" panose="030F0902030302020204" pitchFamily="66" charset="0"/>
              <a:ea typeface="Times New Roman"/>
              <a:cs typeface="Times New Roman"/>
              <a:sym typeface="Times New Roman"/>
            </a:endParaRPr>
          </a:p>
        </p:txBody>
      </p:sp>
      <p:cxnSp>
        <p:nvCxnSpPr>
          <p:cNvPr id="429" name="Google Shape;429;p17"/>
          <p:cNvCxnSpPr/>
          <p:nvPr/>
        </p:nvCxnSpPr>
        <p:spPr>
          <a:xfrm flipH="1">
            <a:off x="1966062" y="4920013"/>
            <a:ext cx="1131900" cy="149400"/>
          </a:xfrm>
          <a:prstGeom prst="straightConnector1">
            <a:avLst/>
          </a:prstGeom>
          <a:noFill/>
          <a:ln w="9525" cap="flat" cmpd="sng">
            <a:solidFill>
              <a:srgbClr val="FFFFFF"/>
            </a:solidFill>
            <a:prstDash val="solid"/>
            <a:round/>
            <a:headEnd type="none" w="sm" len="sm"/>
            <a:tailEnd type="triangle" w="med" len="med"/>
          </a:ln>
        </p:spPr>
      </p:cxnSp>
      <p:pic>
        <p:nvPicPr>
          <p:cNvPr id="430" name="Google Shape;430;p17"/>
          <p:cNvPicPr preferRelativeResize="0"/>
          <p:nvPr/>
        </p:nvPicPr>
        <p:blipFill rotWithShape="1">
          <a:blip r:embed="rId4">
            <a:alphaModFix/>
          </a:blip>
          <a:srcRect/>
          <a:stretch/>
        </p:blipFill>
        <p:spPr>
          <a:xfrm>
            <a:off x="6512260" y="1787802"/>
            <a:ext cx="5422975" cy="3576675"/>
          </a:xfrm>
          <a:prstGeom prst="rect">
            <a:avLst/>
          </a:prstGeom>
          <a:noFill/>
          <a:ln>
            <a:noFill/>
          </a:ln>
        </p:spPr>
      </p:pic>
      <p:sp>
        <p:nvSpPr>
          <p:cNvPr id="431" name="Google Shape;431;p17"/>
          <p:cNvSpPr/>
          <p:nvPr/>
        </p:nvSpPr>
        <p:spPr>
          <a:xfrm>
            <a:off x="256766" y="1121675"/>
            <a:ext cx="6131508" cy="4948699"/>
          </a:xfrm>
          <a:prstGeom prst="roundRect">
            <a:avLst>
              <a:gd name="adj" fmla="val 16667"/>
            </a:avLst>
          </a:pr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50000"/>
              </a:lnSpc>
              <a:spcBef>
                <a:spcPts val="0"/>
              </a:spcBef>
              <a:spcAft>
                <a:spcPts val="0"/>
              </a:spcAft>
              <a:buClr>
                <a:srgbClr val="000000"/>
              </a:buClr>
              <a:buSzPts val="1100"/>
              <a:buFont typeface="Arial"/>
              <a:buNone/>
            </a:pPr>
            <a:endParaRPr sz="1100" b="0" i="0" u="none" strike="noStrike" cap="none" dirty="0">
              <a:solidFill>
                <a:srgbClr val="000000"/>
              </a:solidFill>
              <a:latin typeface="Comic Sans MS" panose="030F0902030302020204" pitchFamily="66" charset="0"/>
              <a:ea typeface="Times New Roman"/>
              <a:cs typeface="Times New Roman"/>
              <a:sym typeface="Times New Roman"/>
            </a:endParaRPr>
          </a:p>
        </p:txBody>
      </p:sp>
      <p:sp>
        <p:nvSpPr>
          <p:cNvPr id="432" name="Google Shape;432;p17"/>
          <p:cNvSpPr txBox="1"/>
          <p:nvPr/>
        </p:nvSpPr>
        <p:spPr>
          <a:xfrm>
            <a:off x="6567356" y="5393296"/>
            <a:ext cx="5367879" cy="67707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US" sz="1600" b="0" i="0" u="none" strike="noStrike" cap="none">
                <a:solidFill>
                  <a:srgbClr val="000000"/>
                </a:solidFill>
                <a:latin typeface="Comic Sans MS" panose="030F0902030302020204" pitchFamily="66" charset="0"/>
                <a:ea typeface="Calibri"/>
                <a:cs typeface="Calibri"/>
                <a:sym typeface="Calibri"/>
              </a:rPr>
              <a:t> Participants in the 2018 African School of Physics, which took place in Namibia. Credit: Glibert Tékouté</a:t>
            </a:r>
            <a:endParaRPr sz="1600" b="0" i="0" u="none" strike="noStrike" cap="none">
              <a:solidFill>
                <a:srgbClr val="000000"/>
              </a:solidFill>
              <a:latin typeface="Comic Sans MS" panose="030F0902030302020204" pitchFamily="66" charset="0"/>
              <a:ea typeface="Calibri"/>
              <a:cs typeface="Calibri"/>
              <a:sym typeface="Calibri"/>
            </a:endParaRPr>
          </a:p>
        </p:txBody>
      </p:sp>
      <p:sp>
        <p:nvSpPr>
          <p:cNvPr id="434" name="Google Shape;434;p17"/>
          <p:cNvSpPr txBox="1"/>
          <p:nvPr/>
        </p:nvSpPr>
        <p:spPr>
          <a:xfrm>
            <a:off x="375781" y="1327707"/>
            <a:ext cx="5887233" cy="44011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1800" b="1" i="0" u="none" strike="noStrike" cap="none" dirty="0">
                <a:solidFill>
                  <a:schemeClr val="bg1">
                    <a:lumMod val="85000"/>
                  </a:schemeClr>
                </a:solidFill>
                <a:latin typeface="Comic Sans MS" panose="030F0902030302020204" pitchFamily="66" charset="0"/>
                <a:ea typeface="Calibri"/>
                <a:cs typeface="Calibri"/>
                <a:sym typeface="Calibri"/>
              </a:rPr>
              <a:t>At all times:</a:t>
            </a:r>
            <a:endParaRPr sz="1800" b="1" i="0" u="none" strike="noStrike" cap="none" dirty="0">
              <a:solidFill>
                <a:schemeClr val="bg1">
                  <a:lumMod val="85000"/>
                </a:schemeClr>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It runs continuously even when there is no school;</a:t>
            </a:r>
            <a:endParaRPr sz="1600" b="0" i="0" u="none" strike="noStrike" cap="none" dirty="0">
              <a:solidFill>
                <a:schemeClr val="lt1"/>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Open to ASP student alumni in Ph.D. programs;</a:t>
            </a:r>
            <a:endParaRPr sz="1600" b="0" i="0" u="none" strike="noStrike" cap="none" dirty="0">
              <a:solidFill>
                <a:schemeClr val="lt1"/>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Pairing of students to lecturers. Lecturers to mentor and coach them;</a:t>
            </a:r>
            <a:endParaRPr sz="1600" b="0" i="0" u="none" strike="noStrike" cap="none" dirty="0">
              <a:solidFill>
                <a:schemeClr val="lt1"/>
              </a:solidFill>
              <a:latin typeface="Comic Sans MS" panose="030F0902030302020204" pitchFamily="66" charset="0"/>
              <a:ea typeface="Calibri"/>
              <a:cs typeface="Calibri"/>
              <a:sym typeface="Calibri"/>
            </a:endParaRPr>
          </a:p>
          <a:p>
            <a:pPr marL="914400" marR="0" lvl="1"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Not a replacement of academic advisors, rather in addition to / in collaboration with it</a:t>
            </a:r>
            <a:endParaRPr sz="1600" b="0" i="0" u="none" strike="noStrike" cap="none" dirty="0">
              <a:solidFill>
                <a:schemeClr val="lt1"/>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Helps IOC track students after the school;</a:t>
            </a:r>
            <a:endParaRPr sz="1600" b="0" i="0" u="none" strike="noStrike" cap="none" dirty="0">
              <a:solidFill>
                <a:schemeClr val="lt1"/>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Helps answer the questions, "Where are they now?", "What happens to them after they’ve attended ASP?"</a:t>
            </a:r>
            <a:endParaRPr sz="1600" b="0" i="0" u="none" strike="noStrike" cap="none" dirty="0">
              <a:solidFill>
                <a:schemeClr val="lt1"/>
              </a:solidFill>
              <a:latin typeface="Comic Sans MS" panose="030F0902030302020204" pitchFamily="66" charset="0"/>
              <a:ea typeface="Calibri"/>
              <a:cs typeface="Calibri"/>
              <a:sym typeface="Calibri"/>
            </a:endParaRPr>
          </a:p>
          <a:p>
            <a:pPr marL="914400" marR="0" lvl="1"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These are legitimate questions</a:t>
            </a:r>
            <a:endParaRPr sz="1600" b="0" i="0" u="none" strike="noStrike" cap="none" dirty="0">
              <a:solidFill>
                <a:schemeClr val="lt1"/>
              </a:solidFill>
              <a:latin typeface="Comic Sans MS" panose="030F0902030302020204" pitchFamily="66" charset="0"/>
              <a:ea typeface="Calibri"/>
              <a:cs typeface="Calibri"/>
              <a:sym typeface="Calibri"/>
            </a:endParaRPr>
          </a:p>
          <a:p>
            <a:pPr marL="914400" marR="0" lvl="1"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Mentorship program supplemented by periodic of surveys</a:t>
            </a:r>
            <a:endParaRPr sz="1600" b="0" i="0" u="none" strike="noStrike" cap="none" dirty="0">
              <a:solidFill>
                <a:schemeClr val="lt1"/>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Program formalized soon after ASP2016;</a:t>
            </a:r>
            <a:endParaRPr sz="1600" b="0" i="0" u="none" strike="noStrike" cap="none" dirty="0">
              <a:solidFill>
                <a:schemeClr val="lt1"/>
              </a:solidFill>
              <a:latin typeface="Comic Sans MS" panose="030F0902030302020204" pitchFamily="66" charset="0"/>
              <a:ea typeface="Calibri"/>
              <a:cs typeface="Calibri"/>
              <a:sym typeface="Calibri"/>
            </a:endParaRPr>
          </a:p>
          <a:p>
            <a:pPr marL="457200" marR="0" lvl="0" indent="-336550" algn="l" rtl="0">
              <a:lnSpc>
                <a:spcPct val="100000"/>
              </a:lnSpc>
              <a:spcBef>
                <a:spcPts val="0"/>
              </a:spcBef>
              <a:spcAft>
                <a:spcPts val="0"/>
              </a:spcAft>
              <a:buClr>
                <a:schemeClr val="lt1"/>
              </a:buClr>
              <a:buSzPts val="1700"/>
              <a:buFont typeface="Times New Roman"/>
              <a:buChar char="●"/>
            </a:pPr>
            <a:r>
              <a:rPr lang="en-US" sz="1600" b="0" i="0" u="none" strike="noStrike" cap="none" dirty="0">
                <a:solidFill>
                  <a:schemeClr val="lt1"/>
                </a:solidFill>
                <a:latin typeface="Comic Sans MS" panose="030F0902030302020204" pitchFamily="66" charset="0"/>
                <a:ea typeface="Calibri"/>
                <a:cs typeface="Calibri"/>
                <a:sym typeface="Calibri"/>
              </a:rPr>
              <a:t>Through this program, we place ASP alumni in high education programs in South Africa, Asia, Europe and North America.</a:t>
            </a:r>
            <a:endParaRPr sz="1600" b="0" i="0" u="none" strike="noStrike" cap="none" dirty="0">
              <a:solidFill>
                <a:schemeClr val="lt1"/>
              </a:solidFill>
              <a:latin typeface="Comic Sans MS" panose="030F0902030302020204" pitchFamily="66" charset="0"/>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pic>
        <p:nvPicPr>
          <p:cNvPr id="415" name="Google Shape;415;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869699" y="1268678"/>
            <a:ext cx="4214548" cy="4210453"/>
          </a:xfrm>
          <a:prstGeom prst="rect">
            <a:avLst/>
          </a:prstGeom>
          <a:noFill/>
          <a:ln>
            <a:noFill/>
          </a:ln>
        </p:spPr>
      </p:pic>
      <p:sp>
        <p:nvSpPr>
          <p:cNvPr id="407" name="Google Shape;407;p16"/>
          <p:cNvSpPr txBox="1">
            <a:spLocks noGrp="1"/>
          </p:cNvSpPr>
          <p:nvPr>
            <p:ph type="title"/>
          </p:nvPr>
        </p:nvSpPr>
        <p:spPr>
          <a:xfrm>
            <a:off x="1035247" y="-60184"/>
            <a:ext cx="110490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US" sz="4000" b="1" dirty="0">
                <a:latin typeface="Comic Sans MS" panose="030F0902030302020204" pitchFamily="66" charset="0"/>
              </a:rPr>
              <a:t>ACP </a:t>
            </a:r>
            <a:r>
              <a:rPr lang="en-US" sz="4000" b="1" dirty="0">
                <a:uFill>
                  <a:noFill/>
                </a:uFill>
                <a:latin typeface="Comic Sans MS" panose="030F0902030302020204" pitchFamily="66" charset="0"/>
                <a:ea typeface="Times New Roman"/>
                <a:cs typeface="Times New Roman"/>
                <a:sym typeface="Times New Roman"/>
                <a:hlinkClick r:id="rId4" action="ppaction://hlinksldjump">
                  <a:extLst>
                    <a:ext uri="{A12FA001-AC4F-418D-AE19-62706E023703}">
                      <ahyp:hlinkClr xmlns:ahyp="http://schemas.microsoft.com/office/drawing/2018/hyperlinkcolor" val="tx"/>
                    </a:ext>
                  </a:extLst>
                </a:hlinkClick>
              </a:rPr>
              <a:t>Conference</a:t>
            </a:r>
            <a:endParaRPr sz="4000" b="1" dirty="0">
              <a:latin typeface="Comic Sans MS" panose="030F0902030302020204" pitchFamily="66" charset="0"/>
              <a:ea typeface="Times New Roman"/>
              <a:cs typeface="Times New Roman"/>
              <a:sym typeface="Times New Roman"/>
            </a:endParaRPr>
          </a:p>
        </p:txBody>
      </p:sp>
      <p:cxnSp>
        <p:nvCxnSpPr>
          <p:cNvPr id="408" name="Google Shape;408;p16"/>
          <p:cNvCxnSpPr/>
          <p:nvPr/>
        </p:nvCxnSpPr>
        <p:spPr>
          <a:xfrm flipH="1">
            <a:off x="2458412" y="4589513"/>
            <a:ext cx="1131900" cy="149400"/>
          </a:xfrm>
          <a:prstGeom prst="straightConnector1">
            <a:avLst/>
          </a:prstGeom>
          <a:noFill/>
          <a:ln w="9525" cap="flat" cmpd="sng">
            <a:solidFill>
              <a:srgbClr val="FFFFFF"/>
            </a:solidFill>
            <a:prstDash val="solid"/>
            <a:round/>
            <a:headEnd type="none" w="sm" len="sm"/>
            <a:tailEnd type="triangle" w="med" len="med"/>
          </a:ln>
        </p:spPr>
      </p:cxnSp>
      <p:pic>
        <p:nvPicPr>
          <p:cNvPr id="409" name="Google Shape;409;p1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14913" y="2829550"/>
            <a:ext cx="3173780" cy="2115351"/>
          </a:xfrm>
          <a:prstGeom prst="rect">
            <a:avLst/>
          </a:prstGeom>
          <a:noFill/>
          <a:ln>
            <a:noFill/>
          </a:ln>
        </p:spPr>
      </p:pic>
      <p:sp>
        <p:nvSpPr>
          <p:cNvPr id="410" name="Google Shape;410;p16"/>
          <p:cNvSpPr txBox="1"/>
          <p:nvPr/>
        </p:nvSpPr>
        <p:spPr>
          <a:xfrm>
            <a:off x="-55498" y="5007740"/>
            <a:ext cx="3744191" cy="969466"/>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dirty="0">
                <a:solidFill>
                  <a:srgbClr val="1F497D"/>
                </a:solidFill>
                <a:latin typeface="Comic Sans MS" panose="030F0902030302020204" pitchFamily="66" charset="0"/>
                <a:ea typeface="Calibri"/>
                <a:cs typeface="Calibri"/>
                <a:sym typeface="Calibri"/>
              </a:rPr>
              <a:t>Peer-reviewed conference proceedings published by the African Review of Physics.</a:t>
            </a:r>
            <a:endParaRPr sz="1700" b="0" i="0" u="none" strike="noStrike" cap="none" dirty="0">
              <a:solidFill>
                <a:srgbClr val="1F497D"/>
              </a:solidFill>
              <a:latin typeface="Comic Sans MS" panose="030F0902030302020204" pitchFamily="66" charset="0"/>
              <a:ea typeface="Calibri"/>
              <a:cs typeface="Calibri"/>
              <a:sym typeface="Calibri"/>
            </a:endParaRPr>
          </a:p>
        </p:txBody>
      </p:sp>
      <p:pic>
        <p:nvPicPr>
          <p:cNvPr id="411" name="Google Shape;411;p16"/>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8847" y="6041535"/>
            <a:ext cx="4214558" cy="198600"/>
          </a:xfrm>
          <a:prstGeom prst="rect">
            <a:avLst/>
          </a:prstGeom>
          <a:noFill/>
          <a:ln>
            <a:noFill/>
          </a:ln>
        </p:spPr>
      </p:pic>
      <p:sp>
        <p:nvSpPr>
          <p:cNvPr id="412" name="Google Shape;412;p16"/>
          <p:cNvSpPr txBox="1"/>
          <p:nvPr/>
        </p:nvSpPr>
        <p:spPr>
          <a:xfrm>
            <a:off x="7494943" y="5903923"/>
            <a:ext cx="4456286" cy="95407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800" b="1" i="0" u="none" strike="noStrike" cap="none" dirty="0">
                <a:solidFill>
                  <a:schemeClr val="accent1"/>
                </a:solidFill>
                <a:latin typeface="Comic Sans MS" panose="030F0902030302020204" pitchFamily="66" charset="0"/>
                <a:ea typeface="Calibri"/>
                <a:cs typeface="Calibri"/>
                <a:sym typeface="Calibri"/>
              </a:rPr>
              <a:t>ACP2021, Online</a:t>
            </a:r>
            <a:endParaRPr sz="1800" b="1" i="0" u="none" strike="noStrike" cap="none" dirty="0">
              <a:solidFill>
                <a:schemeClr val="accent1"/>
              </a:solidFill>
              <a:latin typeface="Comic Sans MS" panose="030F0902030302020204" pitchFamily="66" charset="0"/>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Times New Roman"/>
              <a:buChar char="●"/>
            </a:pPr>
            <a:r>
              <a:rPr lang="en-US" sz="1600" b="0" i="0" u="none" strike="noStrike" cap="none" dirty="0">
                <a:solidFill>
                  <a:srgbClr val="000000"/>
                </a:solidFill>
                <a:latin typeface="Comic Sans MS" panose="030F0902030302020204" pitchFamily="66" charset="0"/>
                <a:ea typeface="Calibri"/>
                <a:cs typeface="Calibri"/>
                <a:sym typeface="Calibri"/>
              </a:rPr>
              <a:t>Participants from Africa: 563</a:t>
            </a:r>
          </a:p>
          <a:p>
            <a:pPr marL="457200" marR="0" lvl="0" indent="-317500" algn="l" rtl="0">
              <a:lnSpc>
                <a:spcPct val="100000"/>
              </a:lnSpc>
              <a:spcBef>
                <a:spcPts val="0"/>
              </a:spcBef>
              <a:spcAft>
                <a:spcPts val="0"/>
              </a:spcAft>
              <a:buClr>
                <a:srgbClr val="000000"/>
              </a:buClr>
              <a:buSzPts val="1400"/>
              <a:buFont typeface="Times New Roman"/>
              <a:buChar char="●"/>
            </a:pPr>
            <a:r>
              <a:rPr lang="en-US" sz="1600" b="0" i="0" u="none" strike="noStrike" cap="none" dirty="0">
                <a:solidFill>
                  <a:srgbClr val="000000"/>
                </a:solidFill>
                <a:latin typeface="Comic Sans MS" panose="030F0902030302020204" pitchFamily="66" charset="0"/>
                <a:ea typeface="Calibri"/>
                <a:cs typeface="Calibri"/>
                <a:sym typeface="Calibri"/>
              </a:rPr>
              <a:t>Participants from outside Africa: 86</a:t>
            </a:r>
            <a:endParaRPr sz="1600" b="0" i="0" u="none" strike="noStrike" cap="none" dirty="0">
              <a:solidFill>
                <a:srgbClr val="000000"/>
              </a:solidFill>
              <a:latin typeface="Comic Sans MS" panose="030F0902030302020204" pitchFamily="66" charset="0"/>
              <a:ea typeface="Calibri"/>
              <a:cs typeface="Calibri"/>
              <a:sym typeface="Calibri"/>
            </a:endParaRPr>
          </a:p>
        </p:txBody>
      </p:sp>
      <p:sp>
        <p:nvSpPr>
          <p:cNvPr id="413" name="Google Shape;413;p16"/>
          <p:cNvSpPr/>
          <p:nvPr/>
        </p:nvSpPr>
        <p:spPr>
          <a:xfrm>
            <a:off x="454725" y="982524"/>
            <a:ext cx="4613700" cy="1781126"/>
          </a:xfrm>
          <a:prstGeom prst="roundRect">
            <a:avLst>
              <a:gd name="adj" fmla="val 16667"/>
            </a:avLst>
          </a:pr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sp>
        <p:nvSpPr>
          <p:cNvPr id="414" name="Google Shape;414;p16"/>
          <p:cNvSpPr/>
          <p:nvPr/>
        </p:nvSpPr>
        <p:spPr>
          <a:xfrm>
            <a:off x="5281269" y="153991"/>
            <a:ext cx="4215166" cy="897351"/>
          </a:xfrm>
          <a:prstGeom prst="roundRect">
            <a:avLst>
              <a:gd name="adj" fmla="val 16667"/>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sp>
        <p:nvSpPr>
          <p:cNvPr id="417" name="Google Shape;417;p16"/>
          <p:cNvSpPr txBox="1"/>
          <p:nvPr/>
        </p:nvSpPr>
        <p:spPr>
          <a:xfrm>
            <a:off x="5281269" y="99278"/>
            <a:ext cx="4427348" cy="101563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dirty="0">
                <a:solidFill>
                  <a:srgbClr val="1F497D"/>
                </a:solidFill>
                <a:latin typeface="Comic Sans MS" panose="030F0902030302020204" pitchFamily="66" charset="0"/>
                <a:ea typeface="Calibri"/>
                <a:cs typeface="Calibri"/>
                <a:sym typeface="Calibri"/>
              </a:rPr>
              <a:t>One week:</a:t>
            </a:r>
            <a:endParaRPr sz="2000" b="1" i="0" u="none" strike="noStrike" cap="none" dirty="0">
              <a:solidFill>
                <a:srgbClr val="1F497D"/>
              </a:solidFill>
              <a:latin typeface="Comic Sans MS" panose="030F0902030302020204" pitchFamily="66" charset="0"/>
              <a:ea typeface="Calibri"/>
              <a:cs typeface="Calibri"/>
              <a:sym typeface="Calibri"/>
            </a:endParaRPr>
          </a:p>
          <a:p>
            <a:pPr marL="0" marR="0" lvl="0" indent="0" algn="l" rtl="0">
              <a:lnSpc>
                <a:spcPct val="100000"/>
              </a:lnSpc>
              <a:spcBef>
                <a:spcPts val="0"/>
              </a:spcBef>
              <a:spcAft>
                <a:spcPts val="0"/>
              </a:spcAft>
              <a:buClr>
                <a:srgbClr val="000000"/>
              </a:buClr>
              <a:buSzPts val="1700"/>
              <a:buFont typeface="Arial"/>
              <a:buNone/>
            </a:pPr>
            <a:r>
              <a:rPr lang="en-US" sz="1700" b="0" i="0" u="none" strike="noStrike" cap="none" dirty="0">
                <a:solidFill>
                  <a:srgbClr val="000000"/>
                </a:solidFill>
                <a:latin typeface="Comic Sans MS" panose="030F0902030302020204" pitchFamily="66" charset="0"/>
                <a:ea typeface="Calibri"/>
                <a:cs typeface="Calibri"/>
                <a:sym typeface="Calibri"/>
              </a:rPr>
              <a:t>The physics topics taught at the school form the core of the ASP conference.</a:t>
            </a:r>
            <a:endParaRPr sz="1700" b="0" i="0" u="none" strike="noStrike" cap="none" dirty="0">
              <a:solidFill>
                <a:srgbClr val="000000"/>
              </a:solidFill>
              <a:latin typeface="Comic Sans MS" panose="030F0902030302020204" pitchFamily="66" charset="0"/>
              <a:ea typeface="Calibri"/>
              <a:cs typeface="Calibri"/>
              <a:sym typeface="Calibri"/>
            </a:endParaRPr>
          </a:p>
        </p:txBody>
      </p:sp>
      <p:pic>
        <p:nvPicPr>
          <p:cNvPr id="418" name="Google Shape;418;p16"/>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148913" y="1217599"/>
            <a:ext cx="2640297" cy="1759775"/>
          </a:xfrm>
          <a:prstGeom prst="rect">
            <a:avLst/>
          </a:prstGeom>
          <a:noFill/>
          <a:ln>
            <a:noFill/>
          </a:ln>
        </p:spPr>
      </p:pic>
      <p:pic>
        <p:nvPicPr>
          <p:cNvPr id="419" name="Google Shape;419;p16"/>
          <p:cNvPicPr preferRelativeResize="0"/>
          <p:nvPr/>
        </p:nvPicPr>
        <p:blipFill rotWithShape="1">
          <a:blip r:embed="rId8" cstate="screen">
            <a:alphaModFix/>
            <a:extLst>
              <a:ext uri="{28A0092B-C50C-407E-A947-70E740481C1C}">
                <a14:useLocalDpi xmlns:a14="http://schemas.microsoft.com/office/drawing/2010/main"/>
              </a:ext>
            </a:extLst>
          </a:blip>
          <a:srcRect l="751" t="26921" r="-751" b="-26921"/>
          <a:stretch>
            <a:fillRect/>
          </a:stretch>
        </p:blipFill>
        <p:spPr>
          <a:xfrm>
            <a:off x="3801775" y="2940263"/>
            <a:ext cx="4337428" cy="1893924"/>
          </a:xfrm>
          <a:prstGeom prst="rect">
            <a:avLst/>
          </a:prstGeom>
          <a:noFill/>
          <a:ln>
            <a:noFill/>
          </a:ln>
        </p:spPr>
      </p:pic>
      <p:sp>
        <p:nvSpPr>
          <p:cNvPr id="420" name="Google Shape;420;p16"/>
          <p:cNvSpPr txBox="1"/>
          <p:nvPr/>
        </p:nvSpPr>
        <p:spPr>
          <a:xfrm>
            <a:off x="3769182" y="4601904"/>
            <a:ext cx="5550182" cy="144652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800" b="1" i="0" u="none" strike="noStrike" cap="none" dirty="0">
                <a:solidFill>
                  <a:schemeClr val="accent1"/>
                </a:solidFill>
                <a:latin typeface="Comic Sans MS" panose="030F0902030302020204" pitchFamily="66" charset="0"/>
                <a:ea typeface="Calibri"/>
                <a:cs typeface="Calibri"/>
                <a:sym typeface="Calibri"/>
              </a:rPr>
              <a:t>ACP2023 @ George Campus, SA </a:t>
            </a:r>
            <a:endParaRPr sz="1800" b="1" i="0" u="none" strike="noStrike" cap="none" dirty="0">
              <a:solidFill>
                <a:schemeClr val="accent1"/>
              </a:solidFill>
              <a:latin typeface="Comic Sans MS" panose="030F0902030302020204" pitchFamily="66" charset="0"/>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Times New Roman"/>
              <a:buChar char="●"/>
            </a:pPr>
            <a:r>
              <a:rPr lang="en-US" sz="1600" b="0" i="0" u="none" strike="noStrike" cap="none" dirty="0">
                <a:solidFill>
                  <a:srgbClr val="000000"/>
                </a:solidFill>
                <a:latin typeface="Comic Sans MS" panose="030F0902030302020204" pitchFamily="66" charset="0"/>
                <a:ea typeface="Calibri"/>
                <a:cs typeface="Calibri"/>
                <a:sym typeface="Calibri"/>
              </a:rPr>
              <a:t>Number of </a:t>
            </a:r>
            <a:r>
              <a:rPr lang="en-US" sz="1600" b="0" i="0" u="none" strike="noStrike" cap="none" dirty="0">
                <a:solidFill>
                  <a:schemeClr val="dk1"/>
                </a:solidFill>
                <a:latin typeface="Comic Sans MS" panose="030F0902030302020204" pitchFamily="66" charset="0"/>
                <a:ea typeface="Calibri"/>
                <a:cs typeface="Calibri"/>
                <a:sym typeface="Calibri"/>
              </a:rPr>
              <a:t>registrants</a:t>
            </a:r>
            <a:r>
              <a:rPr lang="en-US" sz="1600" b="0" i="0" u="none" strike="noStrike" cap="none" dirty="0">
                <a:solidFill>
                  <a:srgbClr val="000000"/>
                </a:solidFill>
                <a:latin typeface="Comic Sans MS" panose="030F0902030302020204" pitchFamily="66" charset="0"/>
                <a:ea typeface="Calibri"/>
                <a:cs typeface="Calibri"/>
                <a:sym typeface="Calibri"/>
              </a:rPr>
              <a:t>: 601</a:t>
            </a:r>
            <a:endParaRPr sz="1600" b="0" i="0" u="none" strike="noStrike" cap="none" dirty="0">
              <a:solidFill>
                <a:srgbClr val="000000"/>
              </a:solidFill>
              <a:latin typeface="Comic Sans MS" panose="030F0902030302020204" pitchFamily="66" charset="0"/>
              <a:ea typeface="Calibri"/>
              <a:cs typeface="Calibri"/>
              <a:sym typeface="Calibri"/>
            </a:endParaRPr>
          </a:p>
          <a:p>
            <a:pPr marL="457200" marR="0" lvl="0" indent="-317500" algn="l" rtl="0">
              <a:lnSpc>
                <a:spcPct val="100000"/>
              </a:lnSpc>
              <a:spcBef>
                <a:spcPts val="0"/>
              </a:spcBef>
              <a:spcAft>
                <a:spcPts val="0"/>
              </a:spcAft>
              <a:buSzPts val="1400"/>
              <a:buFont typeface="Times New Roman"/>
              <a:buChar char="●"/>
            </a:pPr>
            <a:r>
              <a:rPr lang="en-US" sz="1600" b="0" i="0" u="none" strike="noStrike" cap="none" dirty="0">
                <a:solidFill>
                  <a:srgbClr val="000000"/>
                </a:solidFill>
                <a:latin typeface="Comic Sans MS" panose="030F0902030302020204" pitchFamily="66" charset="0"/>
                <a:ea typeface="Calibri"/>
                <a:cs typeface="Calibri"/>
                <a:sym typeface="Calibri"/>
              </a:rPr>
              <a:t>Number of in-person partic</a:t>
            </a:r>
            <a:r>
              <a:rPr lang="en-US" sz="1600" dirty="0">
                <a:latin typeface="Comic Sans MS" panose="030F0902030302020204" pitchFamily="66" charset="0"/>
                <a:ea typeface="Calibri"/>
                <a:cs typeface="Calibri"/>
                <a:sym typeface="Calibri"/>
              </a:rPr>
              <a:t>ipants: 60</a:t>
            </a:r>
            <a:endParaRPr sz="1600" dirty="0">
              <a:latin typeface="Comic Sans MS" panose="030F0902030302020204" pitchFamily="66" charset="0"/>
              <a:ea typeface="Calibri"/>
              <a:cs typeface="Calibri"/>
              <a:sym typeface="Calibri"/>
            </a:endParaRPr>
          </a:p>
          <a:p>
            <a:pPr marL="457200" marR="0" lvl="0" indent="-317500" algn="l" rtl="0">
              <a:lnSpc>
                <a:spcPct val="100000"/>
              </a:lnSpc>
              <a:spcBef>
                <a:spcPts val="0"/>
              </a:spcBef>
              <a:spcAft>
                <a:spcPts val="0"/>
              </a:spcAft>
              <a:buSzPts val="1400"/>
              <a:buFont typeface="Times New Roman"/>
              <a:buChar char="●"/>
            </a:pPr>
            <a:r>
              <a:rPr lang="en-US" sz="1600" dirty="0">
                <a:latin typeface="Comic Sans MS" panose="030F0902030302020204" pitchFamily="66" charset="0"/>
                <a:ea typeface="Calibri"/>
                <a:cs typeface="Calibri"/>
                <a:sym typeface="Calibri"/>
              </a:rPr>
              <a:t>Peak Zoom connections: ~50</a:t>
            </a:r>
            <a:endParaRPr sz="1600" dirty="0">
              <a:latin typeface="Comic Sans MS" panose="030F0902030302020204" pitchFamily="66" charset="0"/>
              <a:ea typeface="Calibri"/>
              <a:cs typeface="Calibri"/>
              <a:sym typeface="Calibri"/>
            </a:endParaRPr>
          </a:p>
          <a:p>
            <a:pPr marL="457200" marR="0" lvl="0" indent="-317500" algn="l" rtl="0">
              <a:lnSpc>
                <a:spcPct val="100000"/>
              </a:lnSpc>
              <a:spcBef>
                <a:spcPts val="0"/>
              </a:spcBef>
              <a:spcAft>
                <a:spcPts val="0"/>
              </a:spcAft>
              <a:buSzPts val="1400"/>
              <a:buFont typeface="Times New Roman"/>
              <a:buChar char="●"/>
            </a:pPr>
            <a:r>
              <a:rPr lang="en-US" sz="1600" dirty="0">
                <a:latin typeface="Comic Sans MS" panose="030F0902030302020204" pitchFamily="66" charset="0"/>
                <a:ea typeface="Calibri"/>
                <a:cs typeface="Calibri"/>
                <a:sym typeface="Calibri"/>
              </a:rPr>
              <a:t>The ratio Female : Male in the registration is 4:10</a:t>
            </a:r>
            <a:r>
              <a:rPr lang="en-US" sz="1600" b="0" i="0" u="none" strike="noStrike" cap="none" dirty="0">
                <a:solidFill>
                  <a:srgbClr val="000000"/>
                </a:solidFill>
                <a:latin typeface="Comic Sans MS" panose="030F0902030302020204" pitchFamily="66" charset="0"/>
                <a:ea typeface="Calibri"/>
                <a:cs typeface="Calibri"/>
                <a:sym typeface="Calibri"/>
              </a:rPr>
              <a:t> </a:t>
            </a:r>
            <a:endParaRPr sz="1400" b="0" i="0" u="none" strike="noStrike" cap="none" dirty="0">
              <a:solidFill>
                <a:srgbClr val="000000"/>
              </a:solidFill>
              <a:latin typeface="Comic Sans MS" panose="030F0902030302020204" pitchFamily="66" charset="0"/>
              <a:ea typeface="Calibri"/>
              <a:cs typeface="Calibri"/>
              <a:sym typeface="Calibri"/>
            </a:endParaRPr>
          </a:p>
        </p:txBody>
      </p:sp>
      <p:sp>
        <p:nvSpPr>
          <p:cNvPr id="421" name="Google Shape;421;p16"/>
          <p:cNvSpPr txBox="1"/>
          <p:nvPr/>
        </p:nvSpPr>
        <p:spPr>
          <a:xfrm>
            <a:off x="400946" y="932687"/>
            <a:ext cx="4641545" cy="15516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800" b="1" i="0" u="none" strike="noStrike" cap="none" dirty="0">
                <a:solidFill>
                  <a:schemeClr val="bg1">
                    <a:lumMod val="85000"/>
                  </a:schemeClr>
                </a:solidFill>
                <a:latin typeface="Comic Sans MS" panose="030F0902030302020204" pitchFamily="66" charset="0"/>
                <a:ea typeface="Calibri"/>
                <a:cs typeface="Calibri"/>
                <a:sym typeface="Calibri"/>
              </a:rPr>
              <a:t>Objectives</a:t>
            </a:r>
            <a:endParaRPr sz="1800" b="1" i="0" u="none" strike="noStrike" cap="none" dirty="0">
              <a:solidFill>
                <a:schemeClr val="bg1">
                  <a:lumMod val="85000"/>
                </a:schemeClr>
              </a:solidFill>
              <a:latin typeface="Comic Sans MS" panose="030F0902030302020204" pitchFamily="66" charset="0"/>
              <a:ea typeface="Calibri"/>
              <a:cs typeface="Calibri"/>
              <a:sym typeface="Calibri"/>
            </a:endParaRPr>
          </a:p>
          <a:p>
            <a:pPr marL="457200" marR="0" lvl="0" indent="-323850" algn="l" rtl="0">
              <a:lnSpc>
                <a:spcPct val="100000"/>
              </a:lnSpc>
              <a:spcBef>
                <a:spcPts val="0"/>
              </a:spcBef>
              <a:spcAft>
                <a:spcPts val="0"/>
              </a:spcAft>
              <a:buClr>
                <a:schemeClr val="lt1"/>
              </a:buClr>
              <a:buSzPts val="1500"/>
              <a:buFont typeface="Times New Roman"/>
              <a:buChar char="●"/>
            </a:pPr>
            <a:r>
              <a:rPr lang="en-US" sz="1800" b="1" i="1" u="none" strike="noStrike" cap="none" dirty="0">
                <a:solidFill>
                  <a:schemeClr val="lt1"/>
                </a:solidFill>
                <a:latin typeface="Comic Sans MS" panose="030F0902030302020204" pitchFamily="66" charset="0"/>
                <a:ea typeface="Calibri"/>
                <a:cs typeface="Calibri"/>
                <a:sym typeface="Calibri"/>
              </a:rPr>
              <a:t>Attract ASP alumni</a:t>
            </a:r>
            <a:endParaRPr sz="1800" b="1" i="1" u="none" strike="noStrike" cap="none" dirty="0">
              <a:solidFill>
                <a:schemeClr val="lt1"/>
              </a:solidFill>
              <a:latin typeface="Comic Sans MS" panose="030F0902030302020204" pitchFamily="66" charset="0"/>
              <a:ea typeface="Calibri"/>
              <a:cs typeface="Calibri"/>
              <a:sym typeface="Calibri"/>
            </a:endParaRPr>
          </a:p>
          <a:p>
            <a:pPr marL="457200" marR="0" lvl="0" indent="-323850" algn="l" rtl="0">
              <a:lnSpc>
                <a:spcPct val="100000"/>
              </a:lnSpc>
              <a:spcBef>
                <a:spcPts val="0"/>
              </a:spcBef>
              <a:spcAft>
                <a:spcPts val="0"/>
              </a:spcAft>
              <a:buClr>
                <a:schemeClr val="lt1"/>
              </a:buClr>
              <a:buSzPts val="1500"/>
              <a:buFont typeface="Times New Roman"/>
              <a:buChar char="●"/>
            </a:pPr>
            <a:r>
              <a:rPr lang="en-US" sz="1800" b="1" i="1" u="none" strike="noStrike" cap="none" dirty="0">
                <a:solidFill>
                  <a:schemeClr val="lt1"/>
                </a:solidFill>
                <a:latin typeface="Comic Sans MS" panose="030F0902030302020204" pitchFamily="66" charset="0"/>
                <a:ea typeface="Calibri"/>
                <a:cs typeface="Calibri"/>
                <a:sym typeface="Calibri"/>
              </a:rPr>
              <a:t>Attract African research faculties</a:t>
            </a:r>
            <a:endParaRPr sz="1800" b="1" i="1" u="none" strike="noStrike" cap="none" dirty="0">
              <a:solidFill>
                <a:schemeClr val="lt1"/>
              </a:solidFill>
              <a:latin typeface="Comic Sans MS" panose="030F0902030302020204" pitchFamily="66" charset="0"/>
              <a:ea typeface="Calibri"/>
              <a:cs typeface="Calibri"/>
              <a:sym typeface="Calibri"/>
            </a:endParaRPr>
          </a:p>
          <a:p>
            <a:pPr marL="457200" marR="0" lvl="0" indent="-323850" algn="l" rtl="0">
              <a:lnSpc>
                <a:spcPct val="100000"/>
              </a:lnSpc>
              <a:spcBef>
                <a:spcPts val="0"/>
              </a:spcBef>
              <a:spcAft>
                <a:spcPts val="0"/>
              </a:spcAft>
              <a:buClr>
                <a:schemeClr val="lt1"/>
              </a:buClr>
              <a:buSzPts val="1500"/>
              <a:buFont typeface="Times New Roman"/>
              <a:buChar char="●"/>
            </a:pPr>
            <a:r>
              <a:rPr lang="en-US" sz="1800" b="1" i="1" u="none" strike="noStrike" cap="none" dirty="0">
                <a:solidFill>
                  <a:schemeClr val="lt1"/>
                </a:solidFill>
                <a:latin typeface="Comic Sans MS" panose="030F0902030302020204" pitchFamily="66" charset="0"/>
                <a:ea typeface="Calibri"/>
                <a:cs typeface="Calibri"/>
                <a:sym typeface="Calibri"/>
              </a:rPr>
              <a:t>Attract international participants not part of ASP</a:t>
            </a:r>
            <a:endParaRPr sz="1800" b="1" i="1" u="none" strike="noStrike" cap="none" dirty="0">
              <a:solidFill>
                <a:schemeClr val="lt1"/>
              </a:solidFill>
              <a:latin typeface="Comic Sans MS" panose="030F0902030302020204" pitchFamily="66" charset="0"/>
              <a:ea typeface="Calibri"/>
              <a:cs typeface="Calibri"/>
              <a:sym typeface="Calibri"/>
            </a:endParaRPr>
          </a:p>
          <a:p>
            <a:pPr marL="457200" marR="0" lvl="0" indent="-323850" algn="l" rtl="0">
              <a:lnSpc>
                <a:spcPct val="100000"/>
              </a:lnSpc>
              <a:spcBef>
                <a:spcPts val="0"/>
              </a:spcBef>
              <a:spcAft>
                <a:spcPts val="0"/>
              </a:spcAft>
              <a:buClr>
                <a:schemeClr val="lt1"/>
              </a:buClr>
              <a:buSzPts val="1500"/>
              <a:buFont typeface="Times New Roman"/>
              <a:buChar char="●"/>
            </a:pPr>
            <a:r>
              <a:rPr lang="en-US" sz="1800" b="1" i="1" u="none" strike="noStrike" cap="none" dirty="0">
                <a:solidFill>
                  <a:schemeClr val="lt1"/>
                </a:solidFill>
                <a:latin typeface="Comic Sans MS" panose="030F0902030302020204" pitchFamily="66" charset="0"/>
                <a:ea typeface="Calibri"/>
                <a:cs typeface="Calibri"/>
                <a:sym typeface="Calibri"/>
              </a:rPr>
              <a:t>Foster new research collaborations</a:t>
            </a:r>
            <a:endParaRPr sz="1800" b="1" i="1" u="none" strike="noStrike" cap="none" dirty="0">
              <a:solidFill>
                <a:schemeClr val="lt1"/>
              </a:solidFill>
              <a:latin typeface="Comic Sans MS" panose="030F0902030302020204" pitchFamily="66" charset="0"/>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91A20-D756-BBDA-B1B8-27CE4A995506}"/>
              </a:ext>
            </a:extLst>
          </p:cNvPr>
          <p:cNvSpPr>
            <a:spLocks noGrp="1"/>
          </p:cNvSpPr>
          <p:nvPr>
            <p:ph type="title"/>
          </p:nvPr>
        </p:nvSpPr>
        <p:spPr>
          <a:xfrm>
            <a:off x="1104401" y="554883"/>
            <a:ext cx="9024810" cy="657339"/>
          </a:xfrm>
        </p:spPr>
        <p:txBody>
          <a:bodyPr>
            <a:noAutofit/>
          </a:bodyPr>
          <a:lstStyle/>
          <a:p>
            <a:r>
              <a:rPr lang="en-GB" sz="4000" b="1" dirty="0">
                <a:latin typeface="Comic Sans MS" panose="030F0902030302020204" pitchFamily="66" charset="0"/>
              </a:rPr>
              <a:t>African School of Fundamental Physics and Applications (</a:t>
            </a:r>
            <a:r>
              <a:rPr lang="en-GB" sz="4000" b="1" dirty="0">
                <a:latin typeface="Comic Sans MS" panose="030F0902030302020204" pitchFamily="66" charset="0"/>
                <a:hlinkClick r:id="rId3"/>
              </a:rPr>
              <a:t>ASP</a:t>
            </a:r>
            <a:r>
              <a:rPr lang="en-GB" sz="4000" b="1" dirty="0">
                <a:latin typeface="Comic Sans MS" panose="030F0902030302020204" pitchFamily="66" charset="0"/>
              </a:rPr>
              <a:t>)</a:t>
            </a:r>
            <a:endParaRPr lang="en-SE" sz="4000" b="1" dirty="0">
              <a:latin typeface="Comic Sans MS" panose="030F0902030302020204" pitchFamily="66" charset="0"/>
            </a:endParaRPr>
          </a:p>
        </p:txBody>
      </p:sp>
      <p:sp>
        <p:nvSpPr>
          <p:cNvPr id="23" name="Content Placeholder 2">
            <a:extLst>
              <a:ext uri="{FF2B5EF4-FFF2-40B4-BE49-F238E27FC236}">
                <a16:creationId xmlns:a16="http://schemas.microsoft.com/office/drawing/2014/main" id="{806CFEBD-A955-0DAD-B38D-B21A6D7ED85E}"/>
              </a:ext>
            </a:extLst>
          </p:cNvPr>
          <p:cNvSpPr txBox="1">
            <a:spLocks/>
          </p:cNvSpPr>
          <p:nvPr/>
        </p:nvSpPr>
        <p:spPr>
          <a:xfrm>
            <a:off x="222268" y="2953691"/>
            <a:ext cx="11623643" cy="1271235"/>
          </a:xfrm>
          <a:prstGeom prst="rect">
            <a:avLst/>
          </a:prstGeom>
          <a:solidFill>
            <a:srgbClr val="FECC99"/>
          </a:solidFill>
          <a:ln>
            <a:solidFill>
              <a:srgbClr val="C00000"/>
            </a:solidFill>
          </a:ln>
          <a:effectLst>
            <a:softEdge rad="94147"/>
          </a:effectLst>
        </p:spPr>
        <p:txBody>
          <a:bodyPr vert="horz" lIns="91440" tIns="45720" rIns="91440" bIns="45720" rtlCol="0">
            <a:no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bg1"/>
                </a:solidFill>
                <a:latin typeface="Papyrus"/>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bg1"/>
                </a:solidFill>
                <a:latin typeface="Papyrus"/>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bg1"/>
                </a:solidFill>
                <a:latin typeface="Papyrus"/>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bg1"/>
                </a:solidFill>
                <a:latin typeface="Papyrus"/>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bg1"/>
                </a:solidFill>
                <a:latin typeface="Papyrus"/>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algn="ctr">
              <a:buNone/>
            </a:pPr>
            <a:endParaRPr lang="en-US" sz="800" b="1" dirty="0">
              <a:solidFill>
                <a:schemeClr val="tx1"/>
              </a:solidFill>
              <a:latin typeface="Comic Sans MS" panose="030F0902030302020204" pitchFamily="66" charset="0"/>
              <a:ea typeface="ＭＳ Ｐゴシック" charset="-128"/>
              <a:cs typeface="Arial" panose="020B0604020202020204" pitchFamily="34" charset="0"/>
            </a:endParaRPr>
          </a:p>
          <a:p>
            <a:pPr marL="0" indent="0" algn="ctr">
              <a:buNone/>
            </a:pPr>
            <a:r>
              <a:rPr lang="en-US" sz="2000" b="1" dirty="0">
                <a:solidFill>
                  <a:schemeClr val="tx1"/>
                </a:solidFill>
                <a:latin typeface="Comic Sans MS" panose="030F0902030302020204" pitchFamily="66" charset="0"/>
                <a:ea typeface="ＭＳ Ｐゴシック" charset="-128"/>
                <a:cs typeface="Arial" panose="020B0604020202020204" pitchFamily="34" charset="0"/>
              </a:rPr>
              <a:t>The aim of the school is to build capacity in African countries, to harvest, interpret, and exploit the results from physics experiments with particle accelerators, and to increase proficiency in related applications and technologies</a:t>
            </a:r>
          </a:p>
          <a:p>
            <a:pPr marL="0" indent="0" algn="ctr">
              <a:buNone/>
            </a:pPr>
            <a:endParaRPr lang="en-US" sz="900" b="1" dirty="0">
              <a:solidFill>
                <a:schemeClr val="tx1"/>
              </a:solidFill>
              <a:latin typeface="Comic Sans MS" panose="030F0902030302020204" pitchFamily="66" charset="0"/>
              <a:ea typeface="ＭＳ Ｐゴシック" charset="-128"/>
              <a:cs typeface="Arial" panose="020B0604020202020204" pitchFamily="34" charset="0"/>
            </a:endParaRPr>
          </a:p>
          <a:p>
            <a:pPr marL="0" indent="0" algn="ctr">
              <a:buNone/>
            </a:pPr>
            <a:r>
              <a:rPr lang="en-US" sz="2000" b="1" dirty="0">
                <a:solidFill>
                  <a:schemeClr val="tx1"/>
                </a:solidFill>
                <a:latin typeface="Comic Sans MS" panose="030F0902030302020204" pitchFamily="66" charset="0"/>
                <a:ea typeface="ＭＳ Ｐゴシック" charset="-128"/>
                <a:cs typeface="Arial" panose="020B0604020202020204" pitchFamily="34" charset="0"/>
              </a:rPr>
              <a:t>A non-profit organization created by a small group of worldwide scientists to stimulate and include more African talented physics students in the world scientific community</a:t>
            </a:r>
          </a:p>
        </p:txBody>
      </p:sp>
      <p:cxnSp>
        <p:nvCxnSpPr>
          <p:cNvPr id="9" name="Google Shape;143;g191d383987d_0_22">
            <a:extLst>
              <a:ext uri="{FF2B5EF4-FFF2-40B4-BE49-F238E27FC236}">
                <a16:creationId xmlns:a16="http://schemas.microsoft.com/office/drawing/2014/main" id="{A6B2CEB2-FF85-2C18-D4ED-8E411F65E718}"/>
              </a:ext>
            </a:extLst>
          </p:cNvPr>
          <p:cNvCxnSpPr>
            <a:cxnSpLocks/>
          </p:cNvCxnSpPr>
          <p:nvPr/>
        </p:nvCxnSpPr>
        <p:spPr>
          <a:xfrm flipH="1">
            <a:off x="1969693" y="6302827"/>
            <a:ext cx="1027800" cy="114900"/>
          </a:xfrm>
          <a:prstGeom prst="straightConnector1">
            <a:avLst/>
          </a:prstGeom>
          <a:noFill/>
          <a:ln w="9525" cap="flat" cmpd="sng">
            <a:solidFill>
              <a:schemeClr val="lt1"/>
            </a:solidFill>
            <a:prstDash val="solid"/>
            <a:round/>
            <a:headEnd type="none" w="sm" len="sm"/>
            <a:tailEnd type="triangle" w="med" len="med"/>
          </a:ln>
        </p:spPr>
      </p:cxnSp>
      <p:sp>
        <p:nvSpPr>
          <p:cNvPr id="10" name="Google Shape;146;g191d383987d_0_22">
            <a:extLst>
              <a:ext uri="{FF2B5EF4-FFF2-40B4-BE49-F238E27FC236}">
                <a16:creationId xmlns:a16="http://schemas.microsoft.com/office/drawing/2014/main" id="{C9F7B70B-E0FB-846A-D41B-208BE2F3845B}"/>
              </a:ext>
            </a:extLst>
          </p:cNvPr>
          <p:cNvSpPr/>
          <p:nvPr/>
        </p:nvSpPr>
        <p:spPr>
          <a:xfrm>
            <a:off x="6530531" y="5126447"/>
            <a:ext cx="2549958" cy="1495378"/>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600" b="0" i="0" u="none" strike="noStrike" cap="none">
              <a:solidFill>
                <a:srgbClr val="666666"/>
              </a:solidFill>
              <a:latin typeface="Comic Sans MS" panose="030F0902030302020204" pitchFamily="66" charset="0"/>
              <a:ea typeface="Times New Roman"/>
              <a:cs typeface="Times New Roman"/>
              <a:sym typeface="Times New Roman"/>
            </a:endParaRPr>
          </a:p>
        </p:txBody>
      </p:sp>
      <p:sp>
        <p:nvSpPr>
          <p:cNvPr id="21" name="Google Shape;147;g191d383987d_0_22">
            <a:extLst>
              <a:ext uri="{FF2B5EF4-FFF2-40B4-BE49-F238E27FC236}">
                <a16:creationId xmlns:a16="http://schemas.microsoft.com/office/drawing/2014/main" id="{D2E03691-9A5F-98B3-B87E-9A1C73C85824}"/>
              </a:ext>
            </a:extLst>
          </p:cNvPr>
          <p:cNvSpPr/>
          <p:nvPr/>
        </p:nvSpPr>
        <p:spPr>
          <a:xfrm>
            <a:off x="2997492" y="5123501"/>
            <a:ext cx="3426815" cy="1495378"/>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600" b="0" i="0" u="none" strike="noStrike" cap="none">
              <a:solidFill>
                <a:srgbClr val="666666"/>
              </a:solidFill>
              <a:latin typeface="Comic Sans MS" panose="030F0902030302020204" pitchFamily="66" charset="0"/>
              <a:ea typeface="Times New Roman"/>
              <a:cs typeface="Times New Roman"/>
              <a:sym typeface="Times New Roman"/>
            </a:endParaRPr>
          </a:p>
        </p:txBody>
      </p:sp>
      <p:sp>
        <p:nvSpPr>
          <p:cNvPr id="22" name="Google Shape;148;g191d383987d_0_22">
            <a:extLst>
              <a:ext uri="{FF2B5EF4-FFF2-40B4-BE49-F238E27FC236}">
                <a16:creationId xmlns:a16="http://schemas.microsoft.com/office/drawing/2014/main" id="{DF0CD8DA-4E85-8C4A-998B-965EA83BF70F}"/>
              </a:ext>
            </a:extLst>
          </p:cNvPr>
          <p:cNvSpPr/>
          <p:nvPr/>
        </p:nvSpPr>
        <p:spPr>
          <a:xfrm>
            <a:off x="360016" y="5123501"/>
            <a:ext cx="2541898" cy="1495378"/>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600" b="0" i="0" u="none" strike="noStrike" cap="none">
              <a:solidFill>
                <a:srgbClr val="666666"/>
              </a:solidFill>
              <a:latin typeface="Comic Sans MS" panose="030F0902030302020204" pitchFamily="66" charset="0"/>
              <a:ea typeface="Times New Roman"/>
              <a:cs typeface="Times New Roman"/>
              <a:sym typeface="Times New Roman"/>
            </a:endParaRPr>
          </a:p>
        </p:txBody>
      </p:sp>
      <p:pic>
        <p:nvPicPr>
          <p:cNvPr id="24" name="Google Shape;149;g191d383987d_0_22">
            <a:extLst>
              <a:ext uri="{FF2B5EF4-FFF2-40B4-BE49-F238E27FC236}">
                <a16:creationId xmlns:a16="http://schemas.microsoft.com/office/drawing/2014/main" id="{DEB7EDB4-939C-4ADB-6643-843AB6FD4ACD}"/>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18612" y="5788946"/>
            <a:ext cx="460158" cy="643961"/>
          </a:xfrm>
          <a:prstGeom prst="rect">
            <a:avLst/>
          </a:prstGeom>
          <a:noFill/>
          <a:ln>
            <a:noFill/>
          </a:ln>
        </p:spPr>
      </p:pic>
      <p:pic>
        <p:nvPicPr>
          <p:cNvPr id="25" name="Google Shape;150;g191d383987d_0_22">
            <a:extLst>
              <a:ext uri="{FF2B5EF4-FFF2-40B4-BE49-F238E27FC236}">
                <a16:creationId xmlns:a16="http://schemas.microsoft.com/office/drawing/2014/main" id="{93927ECF-9792-2B6C-D531-EEBA20657433}"/>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3079987" y="5370780"/>
            <a:ext cx="460158" cy="643961"/>
          </a:xfrm>
          <a:prstGeom prst="rect">
            <a:avLst/>
          </a:prstGeom>
          <a:noFill/>
          <a:ln>
            <a:noFill/>
          </a:ln>
        </p:spPr>
      </p:pic>
      <p:sp>
        <p:nvSpPr>
          <p:cNvPr id="26" name="Google Shape;151;g191d383987d_0_22">
            <a:extLst>
              <a:ext uri="{FF2B5EF4-FFF2-40B4-BE49-F238E27FC236}">
                <a16:creationId xmlns:a16="http://schemas.microsoft.com/office/drawing/2014/main" id="{C3E649C3-3595-5474-F06E-7E64017628BC}"/>
              </a:ext>
            </a:extLst>
          </p:cNvPr>
          <p:cNvSpPr txBox="1"/>
          <p:nvPr/>
        </p:nvSpPr>
        <p:spPr>
          <a:xfrm>
            <a:off x="685752" y="5183743"/>
            <a:ext cx="2361237" cy="127123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US" sz="1800" b="1" i="0" u="none" strike="noStrike" cap="none" dirty="0">
                <a:solidFill>
                  <a:srgbClr val="666666"/>
                </a:solidFill>
                <a:latin typeface="Comic Sans MS" panose="030F0902030302020204" pitchFamily="66" charset="0"/>
                <a:ea typeface="Times New Roman"/>
                <a:cs typeface="Times New Roman"/>
                <a:sym typeface="Times New Roman"/>
              </a:rPr>
              <a:t>Contribute to a world w/ equal access to knowledge</a:t>
            </a:r>
            <a:endParaRPr sz="1800" b="1" i="0" u="none" strike="noStrike" cap="none" dirty="0">
              <a:solidFill>
                <a:srgbClr val="666666"/>
              </a:solidFill>
              <a:latin typeface="Comic Sans MS" panose="030F0902030302020204" pitchFamily="66" charset="0"/>
              <a:ea typeface="Calibri"/>
              <a:cs typeface="Calibri"/>
              <a:sym typeface="Calibri"/>
            </a:endParaRPr>
          </a:p>
        </p:txBody>
      </p:sp>
      <p:sp>
        <p:nvSpPr>
          <p:cNvPr id="27" name="Google Shape;152;g191d383987d_0_22">
            <a:extLst>
              <a:ext uri="{FF2B5EF4-FFF2-40B4-BE49-F238E27FC236}">
                <a16:creationId xmlns:a16="http://schemas.microsoft.com/office/drawing/2014/main" id="{BBAEF461-4DAD-E7DD-4560-434AF505619A}"/>
              </a:ext>
            </a:extLst>
          </p:cNvPr>
          <p:cNvSpPr txBox="1"/>
          <p:nvPr/>
        </p:nvSpPr>
        <p:spPr>
          <a:xfrm>
            <a:off x="3343223" y="5210689"/>
            <a:ext cx="3081085" cy="124717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US" sz="1800" b="1" i="0" u="none" strike="noStrike" cap="none" dirty="0">
                <a:solidFill>
                  <a:srgbClr val="666666"/>
                </a:solidFill>
                <a:latin typeface="Comic Sans MS" panose="030F0902030302020204" pitchFamily="66" charset="0"/>
                <a:ea typeface="Times New Roman"/>
                <a:cs typeface="Times New Roman"/>
                <a:sym typeface="Times New Roman"/>
              </a:rPr>
              <a:t>Support financially up to 85 African students for 2-3 week classes attendance</a:t>
            </a:r>
            <a:endParaRPr sz="1800" b="1" i="0" u="none" strike="noStrike" cap="none" dirty="0">
              <a:solidFill>
                <a:srgbClr val="666666"/>
              </a:solidFill>
              <a:latin typeface="Comic Sans MS" panose="030F0902030302020204" pitchFamily="66" charset="0"/>
              <a:ea typeface="Times New Roman"/>
              <a:cs typeface="Times New Roman"/>
              <a:sym typeface="Times New Roman"/>
            </a:endParaRPr>
          </a:p>
        </p:txBody>
      </p:sp>
      <p:sp>
        <p:nvSpPr>
          <p:cNvPr id="28" name="Google Shape;153;g191d383987d_0_22">
            <a:extLst>
              <a:ext uri="{FF2B5EF4-FFF2-40B4-BE49-F238E27FC236}">
                <a16:creationId xmlns:a16="http://schemas.microsoft.com/office/drawing/2014/main" id="{69BB90BA-5211-1846-A5AC-9AEC967BFA2F}"/>
              </a:ext>
            </a:extLst>
          </p:cNvPr>
          <p:cNvSpPr txBox="1"/>
          <p:nvPr/>
        </p:nvSpPr>
        <p:spPr>
          <a:xfrm>
            <a:off x="6519885" y="5207223"/>
            <a:ext cx="2705679" cy="124717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US" sz="1800" b="1" i="0" u="none" strike="noStrike" cap="none" dirty="0">
                <a:solidFill>
                  <a:srgbClr val="666666"/>
                </a:solidFill>
                <a:latin typeface="Comic Sans MS" panose="030F0902030302020204" pitchFamily="66" charset="0"/>
                <a:ea typeface="Times New Roman"/>
                <a:cs typeface="Times New Roman"/>
                <a:sym typeface="Times New Roman"/>
              </a:rPr>
              <a:t>Establish a biennial educative program to be hosted across Africa</a:t>
            </a:r>
            <a:endParaRPr sz="1800" b="1" i="0" u="none" strike="noStrike" cap="none" dirty="0">
              <a:solidFill>
                <a:srgbClr val="666666"/>
              </a:solidFill>
              <a:latin typeface="Comic Sans MS" panose="030F0902030302020204" pitchFamily="66" charset="0"/>
              <a:ea typeface="Times New Roman"/>
              <a:cs typeface="Times New Roman"/>
              <a:sym typeface="Times New Roman"/>
            </a:endParaRPr>
          </a:p>
        </p:txBody>
      </p:sp>
      <p:pic>
        <p:nvPicPr>
          <p:cNvPr id="29" name="Google Shape;154;g191d383987d_0_22">
            <a:extLst>
              <a:ext uri="{FF2B5EF4-FFF2-40B4-BE49-F238E27FC236}">
                <a16:creationId xmlns:a16="http://schemas.microsoft.com/office/drawing/2014/main" id="{10C07D78-64F9-69FB-1E95-1A9C1CDF4893}"/>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550580" y="6070814"/>
            <a:ext cx="416773" cy="583245"/>
          </a:xfrm>
          <a:prstGeom prst="rect">
            <a:avLst/>
          </a:prstGeom>
          <a:noFill/>
          <a:ln>
            <a:noFill/>
          </a:ln>
        </p:spPr>
      </p:pic>
      <p:sp>
        <p:nvSpPr>
          <p:cNvPr id="30" name="Google Shape;157;g191d383987d_0_22">
            <a:extLst>
              <a:ext uri="{FF2B5EF4-FFF2-40B4-BE49-F238E27FC236}">
                <a16:creationId xmlns:a16="http://schemas.microsoft.com/office/drawing/2014/main" id="{4306D0D6-6279-7A27-1EB8-26BC9D51FEE1}"/>
              </a:ext>
            </a:extLst>
          </p:cNvPr>
          <p:cNvSpPr/>
          <p:nvPr/>
        </p:nvSpPr>
        <p:spPr>
          <a:xfrm>
            <a:off x="9225823" y="5120659"/>
            <a:ext cx="2781418" cy="1500007"/>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600" b="0" i="0" u="none" strike="noStrike" cap="none">
              <a:solidFill>
                <a:srgbClr val="666666"/>
              </a:solidFill>
              <a:latin typeface="Comic Sans MS" panose="030F0902030302020204" pitchFamily="66" charset="0"/>
              <a:ea typeface="Times New Roman"/>
              <a:cs typeface="Times New Roman"/>
              <a:sym typeface="Times New Roman"/>
            </a:endParaRPr>
          </a:p>
        </p:txBody>
      </p:sp>
      <p:sp>
        <p:nvSpPr>
          <p:cNvPr id="31" name="Google Shape;158;g191d383987d_0_22">
            <a:extLst>
              <a:ext uri="{FF2B5EF4-FFF2-40B4-BE49-F238E27FC236}">
                <a16:creationId xmlns:a16="http://schemas.microsoft.com/office/drawing/2014/main" id="{DC766471-996A-24F3-5B52-0845DFF278C7}"/>
              </a:ext>
            </a:extLst>
          </p:cNvPr>
          <p:cNvSpPr txBox="1"/>
          <p:nvPr/>
        </p:nvSpPr>
        <p:spPr>
          <a:xfrm>
            <a:off x="9370898" y="5190697"/>
            <a:ext cx="2657675" cy="124717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US" sz="1800" b="1" i="0" u="none" strike="noStrike" cap="none" dirty="0">
                <a:solidFill>
                  <a:srgbClr val="666666"/>
                </a:solidFill>
                <a:latin typeface="Comic Sans MS" panose="030F0902030302020204" pitchFamily="66" charset="0"/>
                <a:ea typeface="Times New Roman"/>
                <a:cs typeface="Times New Roman"/>
                <a:sym typeface="Times New Roman"/>
              </a:rPr>
              <a:t>Provide high quality classes by </a:t>
            </a:r>
            <a:r>
              <a:rPr lang="en-US" sz="2000" b="1" i="0" u="none" strike="noStrike" cap="none" dirty="0">
                <a:solidFill>
                  <a:srgbClr val="666666"/>
                </a:solidFill>
                <a:latin typeface="Comic Sans MS" panose="030F0902030302020204" pitchFamily="66" charset="0"/>
                <a:ea typeface="Times New Roman"/>
                <a:cs typeface="Times New Roman"/>
                <a:sym typeface="Times New Roman"/>
              </a:rPr>
              <a:t>international</a:t>
            </a:r>
            <a:r>
              <a:rPr lang="en-US" sz="1800" b="1" i="0" u="none" strike="noStrike" cap="none" dirty="0">
                <a:solidFill>
                  <a:srgbClr val="666666"/>
                </a:solidFill>
                <a:latin typeface="Comic Sans MS" panose="030F0902030302020204" pitchFamily="66" charset="0"/>
                <a:ea typeface="Times New Roman"/>
                <a:cs typeface="Times New Roman"/>
                <a:sym typeface="Times New Roman"/>
              </a:rPr>
              <a:t> re-known Scientists</a:t>
            </a:r>
            <a:endParaRPr sz="1800" b="1" i="0" u="none" strike="noStrike" cap="none" dirty="0">
              <a:solidFill>
                <a:srgbClr val="666666"/>
              </a:solidFill>
              <a:latin typeface="Comic Sans MS" panose="030F0902030302020204" pitchFamily="66" charset="0"/>
              <a:ea typeface="Times New Roman"/>
              <a:cs typeface="Times New Roman"/>
              <a:sym typeface="Times New Roman"/>
            </a:endParaRPr>
          </a:p>
        </p:txBody>
      </p:sp>
      <p:pic>
        <p:nvPicPr>
          <p:cNvPr id="32" name="Google Shape;159;g191d383987d_0_22">
            <a:extLst>
              <a:ext uri="{FF2B5EF4-FFF2-40B4-BE49-F238E27FC236}">
                <a16:creationId xmlns:a16="http://schemas.microsoft.com/office/drawing/2014/main" id="{1DFAE3DC-691F-34ED-20A6-D7561F3CD37B}"/>
              </a:ext>
            </a:extLst>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9304414" y="5901399"/>
            <a:ext cx="357626" cy="401428"/>
          </a:xfrm>
          <a:prstGeom prst="rect">
            <a:avLst/>
          </a:prstGeom>
          <a:noFill/>
          <a:ln>
            <a:noFill/>
          </a:ln>
        </p:spPr>
      </p:pic>
      <p:pic>
        <p:nvPicPr>
          <p:cNvPr id="7" name="Content Placeholder 8">
            <a:extLst>
              <a:ext uri="{FF2B5EF4-FFF2-40B4-BE49-F238E27FC236}">
                <a16:creationId xmlns:a16="http://schemas.microsoft.com/office/drawing/2014/main" id="{84BB63DD-7848-3D93-84A5-6C29C8A3FC4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60287" y="1066345"/>
            <a:ext cx="2685624" cy="1793914"/>
          </a:xfrm>
          <a:prstGeom prst="rect">
            <a:avLst/>
          </a:prstGeom>
        </p:spPr>
      </p:pic>
      <p:sp>
        <p:nvSpPr>
          <p:cNvPr id="4" name="Google Shape;119;p5">
            <a:extLst>
              <a:ext uri="{FF2B5EF4-FFF2-40B4-BE49-F238E27FC236}">
                <a16:creationId xmlns:a16="http://schemas.microsoft.com/office/drawing/2014/main" id="{6C1A50ED-F9BC-7F7D-F9F3-56A6A1AF4B01}"/>
              </a:ext>
            </a:extLst>
          </p:cNvPr>
          <p:cNvSpPr txBox="1">
            <a:spLocks noGrp="1"/>
          </p:cNvSpPr>
          <p:nvPr>
            <p:ph idx="1"/>
          </p:nvPr>
        </p:nvSpPr>
        <p:spPr>
          <a:xfrm>
            <a:off x="550985" y="1671539"/>
            <a:ext cx="8529504" cy="1200288"/>
          </a:xfrm>
          <a:prstGeom prst="rect">
            <a:avLst/>
          </a:prstGeom>
          <a:solidFill>
            <a:srgbClr val="FFC000"/>
          </a:solidFill>
          <a:ln>
            <a:noFill/>
          </a:ln>
        </p:spPr>
        <p:txBody>
          <a:bodyPr spcFirstLastPara="1" wrap="square" lIns="91425" tIns="45700" rIns="91425" bIns="45700" anchor="t" anchorCtr="0">
            <a:spAutoFit/>
          </a:bodyPr>
          <a:lstStyle/>
          <a:p>
            <a:pPr marL="0" lvl="0" indent="0">
              <a:spcBef>
                <a:spcPts val="0"/>
              </a:spcBef>
              <a:buNone/>
            </a:pPr>
            <a:r>
              <a:rPr lang="en-US" sz="2400" b="1" dirty="0">
                <a:solidFill>
                  <a:schemeClr val="dk1"/>
                </a:solidFill>
                <a:latin typeface="Comic Sans MS" panose="030F0902030302020204" pitchFamily="66" charset="0"/>
                <a:sym typeface="Arial"/>
              </a:rPr>
              <a:t>A proof of concept to build a strategic partnership and collect financial support from </a:t>
            </a:r>
            <a:r>
              <a:rPr lang="en-US" sz="2400" b="1" dirty="0">
                <a:latin typeface="Comic Sans MS" panose="030F0902030302020204" pitchFamily="66" charset="0"/>
              </a:rPr>
              <a:t>Global organizations universities, institutions</a:t>
            </a:r>
            <a:r>
              <a:rPr lang="en-US" sz="2400" b="1" dirty="0">
                <a:solidFill>
                  <a:schemeClr val="dk1"/>
                </a:solidFill>
                <a:latin typeface="Comic Sans MS" panose="030F0902030302020204" pitchFamily="66" charset="0"/>
                <a:sym typeface="Arial"/>
              </a:rPr>
              <a:t>, and more donations </a:t>
            </a:r>
            <a:endParaRPr lang="en-US" sz="3200" dirty="0">
              <a:latin typeface="Comic Sans MS" panose="030F0902030302020204" pitchFamily="66" charset="0"/>
            </a:endParaRPr>
          </a:p>
        </p:txBody>
      </p:sp>
    </p:spTree>
    <p:extLst>
      <p:ext uri="{BB962C8B-B14F-4D97-AF65-F5344CB8AC3E}">
        <p14:creationId xmlns:p14="http://schemas.microsoft.com/office/powerpoint/2010/main" val="4036320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linds(horizontal)">
                                      <p:cBhvr>
                                        <p:cTn id="15" dur="500"/>
                                        <p:tgtEl>
                                          <p:spTgt spid="22"/>
                                        </p:tgtEl>
                                      </p:cBhvr>
                                    </p:animEffect>
                                  </p:childTnLst>
                                </p:cTn>
                              </p:par>
                              <p:par>
                                <p:cTn id="16" presetID="3" presetClass="entr" presetSubtype="1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linds(horizontal)">
                                      <p:cBhvr>
                                        <p:cTn id="18" dur="500"/>
                                        <p:tgtEl>
                                          <p:spTgt spid="24"/>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linds(horizontal)">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par>
                                <p:cTn id="27" presetID="3" presetClass="entr" presetSubtype="1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linds(horizontal)">
                                      <p:cBhvr>
                                        <p:cTn id="29" dur="500"/>
                                        <p:tgtEl>
                                          <p:spTgt spid="25"/>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blinds(horizontal)">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blinds(horizontal)">
                                      <p:cBhvr>
                                        <p:cTn id="37" dur="500"/>
                                        <p:tgtEl>
                                          <p:spTgt spid="28"/>
                                        </p:tgtEl>
                                      </p:cBhvr>
                                    </p:animEffect>
                                  </p:childTnLst>
                                </p:cTn>
                              </p:par>
                              <p:par>
                                <p:cTn id="38" presetID="3" presetClass="entr" presetSubtype="10"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blinds(horizontal)">
                                      <p:cBhvr>
                                        <p:cTn id="40" dur="500"/>
                                        <p:tgtEl>
                                          <p:spTgt spid="29"/>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linds(horizontal)">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linds(horizontal)">
                                      <p:cBhvr>
                                        <p:cTn id="48" dur="500"/>
                                        <p:tgtEl>
                                          <p:spTgt spid="30"/>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linds(horizontal)">
                                      <p:cBhvr>
                                        <p:cTn id="51" dur="500"/>
                                        <p:tgtEl>
                                          <p:spTgt spid="31"/>
                                        </p:tgtEl>
                                      </p:cBhvr>
                                    </p:animEffect>
                                  </p:childTnLst>
                                </p:cTn>
                              </p:par>
                              <p:par>
                                <p:cTn id="52" presetID="3" presetClass="entr" presetSubtype="10"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blinds(horizontal)">
                                      <p:cBhvr>
                                        <p:cTn id="5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animBg="1"/>
      <p:bldP spid="21" grpId="0" animBg="1"/>
      <p:bldP spid="22" grpId="0" animBg="1"/>
      <p:bldP spid="26" grpId="0"/>
      <p:bldP spid="27" grpId="0"/>
      <p:bldP spid="28"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pic>
        <p:nvPicPr>
          <p:cNvPr id="7" name="Picture 6">
            <a:extLst>
              <a:ext uri="{FF2B5EF4-FFF2-40B4-BE49-F238E27FC236}">
                <a16:creationId xmlns:a16="http://schemas.microsoft.com/office/drawing/2014/main" id="{D1EF0011-3A84-C4E5-F4E1-D974E83E05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38248" y="1860170"/>
            <a:ext cx="1944753" cy="1458565"/>
          </a:xfrm>
          <a:prstGeom prst="rect">
            <a:avLst/>
          </a:prstGeom>
        </p:spPr>
      </p:pic>
      <p:sp>
        <p:nvSpPr>
          <p:cNvPr id="508" name="Google Shape;508;g304663bed88_3_233"/>
          <p:cNvSpPr txBox="1">
            <a:spLocks noGrp="1"/>
          </p:cNvSpPr>
          <p:nvPr>
            <p:ph type="sldNum" idx="12"/>
          </p:nvPr>
        </p:nvSpPr>
        <p:spPr>
          <a:xfrm>
            <a:off x="11188014" y="6316595"/>
            <a:ext cx="432486" cy="365125"/>
          </a:xfrm>
          <a:prstGeom prst="rect">
            <a:avLst/>
          </a:prstGeom>
          <a:noFill/>
          <a:ln>
            <a:noFill/>
          </a:ln>
        </p:spPr>
        <p:txBody>
          <a:bodyPr spcFirstLastPara="1" wrap="square" lIns="0" tIns="0" rIns="45700" bIns="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lnSpc>
                <a:spcPct val="100000"/>
              </a:lnSpc>
              <a:spcBef>
                <a:spcPts val="0"/>
              </a:spcBef>
              <a:spcAft>
                <a:spcPts val="0"/>
              </a:spcAft>
              <a:buSzPts val="1000"/>
              <a:buNone/>
            </a:pPr>
            <a:fld id="{00000000-1234-1234-1234-123412341234}" type="slidenum">
              <a:rPr lang="en-US" smtClean="0">
                <a:latin typeface="Comic Sans MS" panose="030F0902030302020204" pitchFamily="66" charset="0"/>
              </a:rPr>
              <a:pPr marL="0" lvl="0" indent="0" algn="r" rtl="0">
                <a:lnSpc>
                  <a:spcPct val="100000"/>
                </a:lnSpc>
                <a:spcBef>
                  <a:spcPts val="0"/>
                </a:spcBef>
                <a:spcAft>
                  <a:spcPts val="0"/>
                </a:spcAft>
                <a:buSzPts val="1000"/>
                <a:buNone/>
              </a:pPr>
              <a:t>20</a:t>
            </a:fld>
            <a:endParaRPr>
              <a:latin typeface="Comic Sans MS" panose="030F0902030302020204" pitchFamily="66" charset="0"/>
            </a:endParaRPr>
          </a:p>
        </p:txBody>
      </p:sp>
      <p:sp>
        <p:nvSpPr>
          <p:cNvPr id="520" name="Google Shape;520;g304663bed88_3_233"/>
          <p:cNvSpPr txBox="1">
            <a:spLocks noGrp="1"/>
          </p:cNvSpPr>
          <p:nvPr>
            <p:ph type="title"/>
          </p:nvPr>
        </p:nvSpPr>
        <p:spPr>
          <a:xfrm>
            <a:off x="1515542" y="-108134"/>
            <a:ext cx="4944635"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US" sz="4000" b="1" dirty="0">
                <a:latin typeface="Comic Sans MS" panose="030F0902030302020204" pitchFamily="66" charset="0"/>
              </a:rPr>
              <a:t>Next : </a:t>
            </a:r>
            <a:r>
              <a:rPr lang="en-US" sz="4000" b="1" dirty="0">
                <a:solidFill>
                  <a:schemeClr val="accent1"/>
                </a:solidFill>
                <a:latin typeface="Comic Sans MS" panose="030F0902030302020204" pitchFamily="66" charset="0"/>
                <a:hlinkClick r:id="rId4"/>
              </a:rPr>
              <a:t>ACP2025</a:t>
            </a:r>
            <a:endParaRPr sz="4000" b="1" dirty="0">
              <a:solidFill>
                <a:schemeClr val="accent2"/>
              </a:solidFill>
              <a:latin typeface="Comic Sans MS" panose="030F0902030302020204" pitchFamily="66" charset="0"/>
              <a:ea typeface="Times New Roman"/>
              <a:cs typeface="Times New Roman"/>
              <a:sym typeface="Times New Roman"/>
            </a:endParaRPr>
          </a:p>
        </p:txBody>
      </p:sp>
      <p:pic>
        <p:nvPicPr>
          <p:cNvPr id="3" name="Picture 2">
            <a:extLst>
              <a:ext uri="{FF2B5EF4-FFF2-40B4-BE49-F238E27FC236}">
                <a16:creationId xmlns:a16="http://schemas.microsoft.com/office/drawing/2014/main" id="{E9025F37-4C97-C337-2556-593DCD5D0A6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232" y="910084"/>
            <a:ext cx="3866547" cy="5510642"/>
          </a:xfrm>
          <a:prstGeom prst="rect">
            <a:avLst/>
          </a:prstGeom>
        </p:spPr>
      </p:pic>
      <p:sp>
        <p:nvSpPr>
          <p:cNvPr id="5" name="TextBox 4">
            <a:extLst>
              <a:ext uri="{FF2B5EF4-FFF2-40B4-BE49-F238E27FC236}">
                <a16:creationId xmlns:a16="http://schemas.microsoft.com/office/drawing/2014/main" id="{B0CE783E-AC0D-0C96-C4CB-2586A8F82F22}"/>
              </a:ext>
            </a:extLst>
          </p:cNvPr>
          <p:cNvSpPr txBox="1"/>
          <p:nvPr/>
        </p:nvSpPr>
        <p:spPr>
          <a:xfrm>
            <a:off x="3983548" y="1029173"/>
            <a:ext cx="8515350" cy="830997"/>
          </a:xfrm>
          <a:prstGeom prst="rect">
            <a:avLst/>
          </a:prstGeom>
          <a:noFill/>
        </p:spPr>
        <p:txBody>
          <a:bodyPr wrap="square">
            <a:spAutoFit/>
          </a:bodyPr>
          <a:lstStyle/>
          <a:p>
            <a:r>
              <a:rPr lang="en-SE" sz="2400" dirty="0">
                <a:solidFill>
                  <a:schemeClr val="tx1"/>
                </a:solidFill>
                <a:latin typeface="Comic Sans MS" panose="030F0902030302020204" pitchFamily="66" charset="0"/>
              </a:rPr>
              <a:t>Registration and abstract submission : </a:t>
            </a:r>
            <a:r>
              <a:rPr lang="en-SE" sz="2400" dirty="0">
                <a:latin typeface="Comic Sans MS" panose="030F0902030302020204" pitchFamily="66" charset="0"/>
                <a:hlinkClick r:id="rId6"/>
              </a:rPr>
              <a:t>https://indico.cern.ch/event/1458227/</a:t>
            </a:r>
            <a:endParaRPr lang="en-SE" sz="2400" dirty="0">
              <a:latin typeface="Comic Sans MS" panose="030F0902030302020204" pitchFamily="66" charset="0"/>
            </a:endParaRPr>
          </a:p>
        </p:txBody>
      </p:sp>
      <p:pic>
        <p:nvPicPr>
          <p:cNvPr id="6" name="Picture 5">
            <a:extLst>
              <a:ext uri="{FF2B5EF4-FFF2-40B4-BE49-F238E27FC236}">
                <a16:creationId xmlns:a16="http://schemas.microsoft.com/office/drawing/2014/main" id="{CB034305-E9E1-FA89-B2B8-EA3F2A0A60C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04119" y="1893068"/>
            <a:ext cx="2126080" cy="1458565"/>
          </a:xfrm>
          <a:prstGeom prst="rect">
            <a:avLst/>
          </a:prstGeom>
        </p:spPr>
      </p:pic>
      <p:pic>
        <p:nvPicPr>
          <p:cNvPr id="10" name="Picture 9">
            <a:extLst>
              <a:ext uri="{FF2B5EF4-FFF2-40B4-BE49-F238E27FC236}">
                <a16:creationId xmlns:a16="http://schemas.microsoft.com/office/drawing/2014/main" id="{19E05C1E-058D-B922-791E-9CFC33DC5CA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767158" y="3351633"/>
            <a:ext cx="1817222" cy="1907570"/>
          </a:xfrm>
          <a:prstGeom prst="rect">
            <a:avLst/>
          </a:prstGeom>
        </p:spPr>
      </p:pic>
      <p:pic>
        <p:nvPicPr>
          <p:cNvPr id="12" name="Picture 11">
            <a:extLst>
              <a:ext uri="{FF2B5EF4-FFF2-40B4-BE49-F238E27FC236}">
                <a16:creationId xmlns:a16="http://schemas.microsoft.com/office/drawing/2014/main" id="{BC41A801-2B9C-AA32-3650-15BAEA5C0AA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699979" y="3331027"/>
            <a:ext cx="1640410" cy="2187213"/>
          </a:xfrm>
          <a:prstGeom prst="rect">
            <a:avLst/>
          </a:prstGeom>
        </p:spPr>
      </p:pic>
      <p:pic>
        <p:nvPicPr>
          <p:cNvPr id="14" name="Picture 13" descr="A person writing on a wall&#10;&#10;AI-generated content may be incorrect.">
            <a:extLst>
              <a:ext uri="{FF2B5EF4-FFF2-40B4-BE49-F238E27FC236}">
                <a16:creationId xmlns:a16="http://schemas.microsoft.com/office/drawing/2014/main" id="{580D1167-D20D-2261-6CD0-9BCE4AC743C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080280" y="1893067"/>
            <a:ext cx="1563434" cy="2338971"/>
          </a:xfrm>
          <a:prstGeom prst="rect">
            <a:avLst/>
          </a:prstGeom>
        </p:spPr>
      </p:pic>
      <p:pic>
        <p:nvPicPr>
          <p:cNvPr id="16" name="Picture 15" descr="A group of people in a classroom&#10;&#10;AI-generated content may be incorrect.">
            <a:extLst>
              <a:ext uri="{FF2B5EF4-FFF2-40B4-BE49-F238E27FC236}">
                <a16:creationId xmlns:a16="http://schemas.microsoft.com/office/drawing/2014/main" id="{B6980019-B1E4-BBC2-99A1-309CA3E3C41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875642" y="5197356"/>
            <a:ext cx="2194854" cy="1626698"/>
          </a:xfrm>
          <a:prstGeom prst="rect">
            <a:avLst/>
          </a:prstGeom>
        </p:spPr>
      </p:pic>
      <p:pic>
        <p:nvPicPr>
          <p:cNvPr id="18" name="Picture 17" descr="A person sitting at a desk in front of a colorful wall&#10;&#10;AI-generated content may be incorrect.">
            <a:extLst>
              <a:ext uri="{FF2B5EF4-FFF2-40B4-BE49-F238E27FC236}">
                <a16:creationId xmlns:a16="http://schemas.microsoft.com/office/drawing/2014/main" id="{E436F249-FE9E-AB66-B146-E8ECA2084F1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229946" y="3174195"/>
            <a:ext cx="1486245" cy="1979919"/>
          </a:xfrm>
          <a:prstGeom prst="rect">
            <a:avLst/>
          </a:prstGeom>
        </p:spPr>
      </p:pic>
      <p:pic>
        <p:nvPicPr>
          <p:cNvPr id="22" name="Picture 21">
            <a:extLst>
              <a:ext uri="{FF2B5EF4-FFF2-40B4-BE49-F238E27FC236}">
                <a16:creationId xmlns:a16="http://schemas.microsoft.com/office/drawing/2014/main" id="{A8311C83-49E1-FEB5-99F4-C49FACD3641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087382" y="4510971"/>
            <a:ext cx="1385800" cy="782887"/>
          </a:xfrm>
          <a:prstGeom prst="rect">
            <a:avLst/>
          </a:prstGeom>
        </p:spPr>
      </p:pic>
      <p:pic>
        <p:nvPicPr>
          <p:cNvPr id="24" name="Picture 23" descr="A building with motorcycles parked outside&#10;&#10;AI-generated content may be incorrect.">
            <a:extLst>
              <a:ext uri="{FF2B5EF4-FFF2-40B4-BE49-F238E27FC236}">
                <a16:creationId xmlns:a16="http://schemas.microsoft.com/office/drawing/2014/main" id="{03E9BCCC-7343-CD93-4616-29B5AFD8934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500689" y="5197356"/>
            <a:ext cx="2310488" cy="1626698"/>
          </a:xfrm>
          <a:prstGeom prst="rect">
            <a:avLst/>
          </a:prstGeom>
        </p:spPr>
      </p:pic>
      <p:pic>
        <p:nvPicPr>
          <p:cNvPr id="8" name="Picture 7">
            <a:extLst>
              <a:ext uri="{FF2B5EF4-FFF2-40B4-BE49-F238E27FC236}">
                <a16:creationId xmlns:a16="http://schemas.microsoft.com/office/drawing/2014/main" id="{F0BC0A48-8BC6-456E-4EED-FB8D3DC891A8}"/>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915770" y="1536394"/>
            <a:ext cx="2154726" cy="1594560"/>
          </a:xfrm>
          <a:prstGeom prst="rect">
            <a:avLst/>
          </a:prstGeom>
        </p:spPr>
      </p:pic>
      <p:pic>
        <p:nvPicPr>
          <p:cNvPr id="26" name="Picture 25" descr="A blue container with white windows&#10;&#10;AI-generated content may be incorrect.">
            <a:extLst>
              <a:ext uri="{FF2B5EF4-FFF2-40B4-BE49-F238E27FC236}">
                <a16:creationId xmlns:a16="http://schemas.microsoft.com/office/drawing/2014/main" id="{F732FE27-6200-BA49-D0FA-E9969ADE6D6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832516" y="5572791"/>
            <a:ext cx="2593414" cy="1285209"/>
          </a:xfrm>
          <a:prstGeom prst="rect">
            <a:avLst/>
          </a:prstGeom>
        </p:spPr>
      </p:pic>
    </p:spTree>
    <p:extLst>
      <p:ext uri="{BB962C8B-B14F-4D97-AF65-F5344CB8AC3E}">
        <p14:creationId xmlns:p14="http://schemas.microsoft.com/office/powerpoint/2010/main" val="182544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linds(horizontal)">
                                      <p:cBhvr>
                                        <p:cTn id="10" dur="500"/>
                                        <p:tgtEl>
                                          <p:spTgt spid="22"/>
                                        </p:tgtEl>
                                      </p:cBhvr>
                                    </p:animEffect>
                                  </p:childTnLst>
                                </p:cTn>
                              </p:par>
                              <p:par>
                                <p:cTn id="11" presetID="3" presetClass="entr" presetSubtype="1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linds(horizontal)">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linds(horizontal)">
                                      <p:cBhvr>
                                        <p:cTn id="18" dur="500"/>
                                        <p:tgtEl>
                                          <p:spTgt spid="14"/>
                                        </p:tgtEl>
                                      </p:cBhvr>
                                    </p:animEffect>
                                  </p:childTnLst>
                                </p:cTn>
                              </p:par>
                              <p:par>
                                <p:cTn id="19" presetID="3" presetClass="entr" presetSubtype="1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linds(horizontal)">
                                      <p:cBhvr>
                                        <p:cTn id="21" dur="500"/>
                                        <p:tgtEl>
                                          <p:spTgt spid="12"/>
                                        </p:tgtEl>
                                      </p:cBhvr>
                                    </p:animEffect>
                                  </p:childTnLst>
                                </p:cTn>
                              </p:par>
                              <p:par>
                                <p:cTn id="22" presetID="3" presetClass="entr" presetSubtype="1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blinds(horizontal)">
                                      <p:cBhvr>
                                        <p:cTn id="24" dur="500"/>
                                        <p:tgtEl>
                                          <p:spTgt spid="18"/>
                                        </p:tgtEl>
                                      </p:cBhvr>
                                    </p:animEffect>
                                  </p:childTnLst>
                                </p:cTn>
                              </p:par>
                              <p:par>
                                <p:cTn id="25" presetID="3" presetClass="entr" presetSubtype="1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par>
                                <p:cTn id="28" presetID="3" presetClass="entr" presetSubtype="1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blinds(horizontal)">
                                      <p:cBhvr>
                                        <p:cTn id="3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4355C-7840-2F76-9822-210DE2A57DB7}"/>
              </a:ext>
            </a:extLst>
          </p:cNvPr>
          <p:cNvSpPr>
            <a:spLocks noGrp="1"/>
          </p:cNvSpPr>
          <p:nvPr>
            <p:ph type="title"/>
          </p:nvPr>
        </p:nvSpPr>
        <p:spPr>
          <a:xfrm>
            <a:off x="965424" y="672388"/>
            <a:ext cx="11752639" cy="657339"/>
          </a:xfrm>
        </p:spPr>
        <p:txBody>
          <a:bodyPr>
            <a:normAutofit/>
          </a:bodyPr>
          <a:lstStyle/>
          <a:p>
            <a:r>
              <a:rPr lang="en-SE" sz="4000" dirty="0">
                <a:latin typeface="Comic Sans MS" panose="030F0902030302020204" pitchFamily="66" charset="0"/>
              </a:rPr>
              <a:t>More ASP / APS</a:t>
            </a:r>
            <a:endParaRPr lang="en-GB" sz="4000" b="1" dirty="0">
              <a:latin typeface="Comic Sans MS" panose="030F0902030302020204" pitchFamily="66" charset="0"/>
            </a:endParaRPr>
          </a:p>
        </p:txBody>
      </p:sp>
      <p:grpSp>
        <p:nvGrpSpPr>
          <p:cNvPr id="22" name="Group 21">
            <a:extLst>
              <a:ext uri="{FF2B5EF4-FFF2-40B4-BE49-F238E27FC236}">
                <a16:creationId xmlns:a16="http://schemas.microsoft.com/office/drawing/2014/main" id="{533AF8BF-B600-A7C6-399C-C9EA440C1DC7}"/>
              </a:ext>
            </a:extLst>
          </p:cNvPr>
          <p:cNvGrpSpPr/>
          <p:nvPr/>
        </p:nvGrpSpPr>
        <p:grpSpPr>
          <a:xfrm>
            <a:off x="125260" y="1438156"/>
            <a:ext cx="12272134" cy="5312684"/>
            <a:chOff x="-57446" y="1826584"/>
            <a:chExt cx="12272134" cy="5312684"/>
          </a:xfrm>
        </p:grpSpPr>
        <p:pic>
          <p:nvPicPr>
            <p:cNvPr id="15" name="Picture 14">
              <a:extLst>
                <a:ext uri="{FF2B5EF4-FFF2-40B4-BE49-F238E27FC236}">
                  <a16:creationId xmlns:a16="http://schemas.microsoft.com/office/drawing/2014/main" id="{DE88F2AD-AAD4-81B7-F2C3-CB3E61F34652}"/>
                </a:ext>
              </a:extLst>
            </p:cNvPr>
            <p:cNvPicPr>
              <a:picLocks noChangeAspect="1"/>
            </p:cNvPicPr>
            <p:nvPr/>
          </p:nvPicPr>
          <p:blipFill>
            <a:blip r:embed="rId2"/>
            <a:stretch>
              <a:fillRect/>
            </a:stretch>
          </p:blipFill>
          <p:spPr>
            <a:xfrm>
              <a:off x="8320635" y="2335123"/>
              <a:ext cx="3320838" cy="4804145"/>
            </a:xfrm>
            <a:prstGeom prst="rect">
              <a:avLst/>
            </a:prstGeom>
          </p:spPr>
        </p:pic>
        <p:sp>
          <p:nvSpPr>
            <p:cNvPr id="20" name="TextBox 19">
              <a:extLst>
                <a:ext uri="{FF2B5EF4-FFF2-40B4-BE49-F238E27FC236}">
                  <a16:creationId xmlns:a16="http://schemas.microsoft.com/office/drawing/2014/main" id="{92D3F68D-6E23-2E76-2A6A-DE06B0038AE3}"/>
                </a:ext>
              </a:extLst>
            </p:cNvPr>
            <p:cNvSpPr txBox="1"/>
            <p:nvPr/>
          </p:nvSpPr>
          <p:spPr>
            <a:xfrm>
              <a:off x="-57446" y="1826584"/>
              <a:ext cx="12272134" cy="400110"/>
            </a:xfrm>
            <a:prstGeom prst="rect">
              <a:avLst/>
            </a:prstGeom>
            <a:noFill/>
          </p:spPr>
          <p:txBody>
            <a:bodyPr wrap="square">
              <a:spAutoFit/>
            </a:bodyPr>
            <a:lstStyle/>
            <a:p>
              <a:r>
                <a:rPr lang="en-US" sz="2000" b="1" dirty="0">
                  <a:latin typeface="Comic Sans MS" panose="030F0902030302020204" pitchFamily="66" charset="0"/>
                </a:rPr>
                <a:t>2024 Satellite Meeting:</a:t>
              </a:r>
              <a:r>
                <a:rPr lang="en-GB" sz="2000" dirty="0">
                  <a:latin typeface="Comic Sans MS" panose="030F0902030302020204" pitchFamily="66" charset="0"/>
                  <a:hlinkClick r:id="rId3"/>
                </a:rPr>
                <a:t>The Tale of 2 organizations:APS, ASP &amp; beyond..using MOOC as a prototype</a:t>
              </a:r>
              <a:endParaRPr lang="en-US" sz="2000" dirty="0">
                <a:latin typeface="Comic Sans MS" panose="030F0902030302020204" pitchFamily="66" charset="0"/>
              </a:endParaRPr>
            </a:p>
          </p:txBody>
        </p:sp>
      </p:grpSp>
      <p:pic>
        <p:nvPicPr>
          <p:cNvPr id="8" name="Picture 7" descr="A collage of several people&#10;&#10;AI-generated content may be incorrect.">
            <a:extLst>
              <a:ext uri="{FF2B5EF4-FFF2-40B4-BE49-F238E27FC236}">
                <a16:creationId xmlns:a16="http://schemas.microsoft.com/office/drawing/2014/main" id="{82068B5E-C83E-94A0-8034-2A4516730F4D}"/>
              </a:ext>
            </a:extLst>
          </p:cNvPr>
          <p:cNvPicPr>
            <a:picLocks noChangeAspect="1"/>
          </p:cNvPicPr>
          <p:nvPr/>
        </p:nvPicPr>
        <p:blipFill>
          <a:blip r:embed="rId4"/>
          <a:stretch>
            <a:fillRect/>
          </a:stretch>
        </p:blipFill>
        <p:spPr>
          <a:xfrm>
            <a:off x="965424" y="2193294"/>
            <a:ext cx="6396892" cy="4310949"/>
          </a:xfrm>
          <a:prstGeom prst="rect">
            <a:avLst/>
          </a:prstGeom>
        </p:spPr>
      </p:pic>
    </p:spTree>
    <p:extLst>
      <p:ext uri="{BB962C8B-B14F-4D97-AF65-F5344CB8AC3E}">
        <p14:creationId xmlns:p14="http://schemas.microsoft.com/office/powerpoint/2010/main" val="242108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0C8B8-303C-CDB1-BF20-AACEF3082359}"/>
              </a:ext>
            </a:extLst>
          </p:cNvPr>
          <p:cNvSpPr>
            <a:spLocks noGrp="1"/>
          </p:cNvSpPr>
          <p:nvPr>
            <p:ph type="title"/>
          </p:nvPr>
        </p:nvSpPr>
        <p:spPr>
          <a:xfrm>
            <a:off x="817711" y="554253"/>
            <a:ext cx="9360000" cy="657339"/>
          </a:xfrm>
        </p:spPr>
        <p:txBody>
          <a:bodyPr>
            <a:normAutofit/>
          </a:bodyPr>
          <a:lstStyle/>
          <a:p>
            <a:r>
              <a:rPr lang="en-SE" sz="4000" dirty="0">
                <a:latin typeface="Comic Sans MS" panose="030F0902030302020204" pitchFamily="66" charset="0"/>
              </a:rPr>
              <a:t>More ASP / APS</a:t>
            </a:r>
          </a:p>
        </p:txBody>
      </p:sp>
      <p:sp>
        <p:nvSpPr>
          <p:cNvPr id="4" name="Content Placeholder 3">
            <a:extLst>
              <a:ext uri="{FF2B5EF4-FFF2-40B4-BE49-F238E27FC236}">
                <a16:creationId xmlns:a16="http://schemas.microsoft.com/office/drawing/2014/main" id="{B47505A4-3C2D-E036-C775-CA0A0599F77E}"/>
              </a:ext>
            </a:extLst>
          </p:cNvPr>
          <p:cNvSpPr>
            <a:spLocks noGrp="1"/>
          </p:cNvSpPr>
          <p:nvPr>
            <p:ph idx="1"/>
          </p:nvPr>
        </p:nvSpPr>
        <p:spPr>
          <a:xfrm>
            <a:off x="567955" y="1314044"/>
            <a:ext cx="8798070" cy="3846232"/>
          </a:xfrm>
        </p:spPr>
        <p:txBody>
          <a:bodyPr>
            <a:noAutofit/>
          </a:bodyPr>
          <a:lstStyle/>
          <a:p>
            <a:pPr marL="50800" indent="0">
              <a:buNone/>
            </a:pPr>
            <a:r>
              <a:rPr lang="en-GB" sz="2000" dirty="0">
                <a:solidFill>
                  <a:srgbClr val="1155CC"/>
                </a:solidFill>
                <a:latin typeface="Comic Sans MS" panose="030F0902030302020204" pitchFamily="66" charset="0"/>
              </a:rPr>
              <a:t>2023: International Perspective for Young Physicists from Particle to Materials </a:t>
            </a:r>
          </a:p>
          <a:p>
            <a:pPr>
              <a:buFont typeface="Wingdings" pitchFamily="2" charset="2"/>
              <a:buChar char="è"/>
            </a:pPr>
            <a:r>
              <a:rPr lang="en-GB" sz="2000" dirty="0">
                <a:solidFill>
                  <a:srgbClr val="1155CC"/>
                </a:solidFill>
                <a:latin typeface="Comic Sans MS" panose="030F0902030302020204" pitchFamily="66" charset="0"/>
              </a:rPr>
              <a:t>“</a:t>
            </a:r>
            <a:r>
              <a:rPr lang="en-GB" sz="2000" dirty="0">
                <a:solidFill>
                  <a:schemeClr val="tx1"/>
                </a:solidFill>
                <a:latin typeface="Comic Sans MS" panose="030F0902030302020204" pitchFamily="66" charset="0"/>
              </a:rPr>
              <a:t>African Physics Strategy” by </a:t>
            </a:r>
            <a:r>
              <a:rPr lang="en-US" sz="2000" dirty="0">
                <a:solidFill>
                  <a:schemeClr val="tx1"/>
                </a:solidFill>
                <a:latin typeface="Comic Sans MS" panose="030F0902030302020204" pitchFamily="66" charset="0"/>
              </a:rPr>
              <a:t>Mounia </a:t>
            </a:r>
            <a:r>
              <a:rPr lang="en-US" sz="2000" dirty="0" err="1">
                <a:solidFill>
                  <a:schemeClr val="tx1"/>
                </a:solidFill>
                <a:latin typeface="Comic Sans MS" panose="030F0902030302020204" pitchFamily="66" charset="0"/>
              </a:rPr>
              <a:t>Laassiri</a:t>
            </a:r>
            <a:endParaRPr lang="en-US" sz="2000" dirty="0">
              <a:solidFill>
                <a:schemeClr val="tx1"/>
              </a:solidFill>
              <a:latin typeface="Comic Sans MS" panose="030F0902030302020204" pitchFamily="66" charset="0"/>
            </a:endParaRPr>
          </a:p>
          <a:p>
            <a:pPr>
              <a:buFont typeface="Wingdings" pitchFamily="2" charset="2"/>
              <a:buChar char="è"/>
            </a:pPr>
            <a:endParaRPr lang="en-SE" sz="2000" dirty="0">
              <a:solidFill>
                <a:schemeClr val="tx1"/>
              </a:solidFill>
              <a:latin typeface="Comic Sans MS" panose="030F0902030302020204" pitchFamily="66" charset="0"/>
            </a:endParaRPr>
          </a:p>
          <a:p>
            <a:pPr marL="50800" indent="0">
              <a:buNone/>
            </a:pPr>
            <a:r>
              <a:rPr lang="en-GB" sz="2000" dirty="0">
                <a:solidFill>
                  <a:schemeClr val="accent1"/>
                </a:solidFill>
                <a:latin typeface="Comic Sans MS" panose="030F0902030302020204" pitchFamily="66" charset="0"/>
              </a:rPr>
              <a:t>2024: Partnership for Education Across Continents: </a:t>
            </a:r>
          </a:p>
          <a:p>
            <a:pPr>
              <a:buFont typeface="Wingdings" pitchFamily="2" charset="2"/>
              <a:buChar char="à"/>
            </a:pPr>
            <a:r>
              <a:rPr lang="en-GB" sz="2000" dirty="0">
                <a:solidFill>
                  <a:schemeClr val="accent1"/>
                </a:solidFill>
                <a:latin typeface="Comic Sans MS" panose="030F0902030302020204" pitchFamily="66" charset="0"/>
                <a:sym typeface="Wingdings" pitchFamily="2" charset="2"/>
              </a:rPr>
              <a:t>“</a:t>
            </a:r>
            <a:r>
              <a:rPr lang="en-GB" sz="2000" dirty="0">
                <a:solidFill>
                  <a:schemeClr val="tx1"/>
                </a:solidFill>
                <a:latin typeface="Comic Sans MS" panose="030F0902030302020204" pitchFamily="66" charset="0"/>
              </a:rPr>
              <a:t>Building International partnership for Africa”</a:t>
            </a:r>
            <a:r>
              <a:rPr lang="en-GB" sz="2000" dirty="0">
                <a:solidFill>
                  <a:schemeClr val="accent1"/>
                </a:solidFill>
                <a:latin typeface="Comic Sans MS" panose="030F0902030302020204" pitchFamily="66" charset="0"/>
              </a:rPr>
              <a:t> </a:t>
            </a:r>
            <a:r>
              <a:rPr lang="en-GB" sz="2000" dirty="0">
                <a:latin typeface="Comic Sans MS" panose="030F0902030302020204" pitchFamily="66" charset="0"/>
              </a:rPr>
              <a:t>by </a:t>
            </a:r>
            <a:r>
              <a:rPr lang="en-SE" sz="2000" dirty="0">
                <a:latin typeface="Comic Sans MS" panose="030F0902030302020204" pitchFamily="66" charset="0"/>
              </a:rPr>
              <a:t>Ketevi Assamagan</a:t>
            </a:r>
          </a:p>
          <a:p>
            <a:pPr marL="50800" indent="0">
              <a:buNone/>
            </a:pPr>
            <a:endParaRPr lang="en-GB" sz="2000" dirty="0">
              <a:solidFill>
                <a:schemeClr val="accent1"/>
              </a:solidFill>
              <a:latin typeface="Comic Sans MS" panose="030F0902030302020204" pitchFamily="66" charset="0"/>
            </a:endParaRPr>
          </a:p>
        </p:txBody>
      </p:sp>
      <p:pic>
        <p:nvPicPr>
          <p:cNvPr id="8" name="Picture 7" descr="A collage of a group of people&#10;&#10;AI-generated content may be incorrect.">
            <a:extLst>
              <a:ext uri="{FF2B5EF4-FFF2-40B4-BE49-F238E27FC236}">
                <a16:creationId xmlns:a16="http://schemas.microsoft.com/office/drawing/2014/main" id="{7BEA7030-792B-D501-F402-4F134428D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2003" y="3893080"/>
            <a:ext cx="3663065" cy="2739296"/>
          </a:xfrm>
          <a:prstGeom prst="rect">
            <a:avLst/>
          </a:prstGeom>
        </p:spPr>
      </p:pic>
      <p:pic>
        <p:nvPicPr>
          <p:cNvPr id="15" name="Picture 14">
            <a:extLst>
              <a:ext uri="{FF2B5EF4-FFF2-40B4-BE49-F238E27FC236}">
                <a16:creationId xmlns:a16="http://schemas.microsoft.com/office/drawing/2014/main" id="{FC028C02-F3ED-0A77-8C8D-32DACE4E89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25068" y="1918245"/>
            <a:ext cx="2739760" cy="1318915"/>
          </a:xfrm>
          <a:prstGeom prst="rect">
            <a:avLst/>
          </a:prstGeom>
        </p:spPr>
      </p:pic>
      <p:sp>
        <p:nvSpPr>
          <p:cNvPr id="5" name="TextBox 4">
            <a:extLst>
              <a:ext uri="{FF2B5EF4-FFF2-40B4-BE49-F238E27FC236}">
                <a16:creationId xmlns:a16="http://schemas.microsoft.com/office/drawing/2014/main" id="{C8143B33-8376-B8D3-E84E-B7E1EBB86BAA}"/>
              </a:ext>
            </a:extLst>
          </p:cNvPr>
          <p:cNvSpPr txBox="1"/>
          <p:nvPr/>
        </p:nvSpPr>
        <p:spPr>
          <a:xfrm>
            <a:off x="9425068" y="3737722"/>
            <a:ext cx="2750446" cy="2554545"/>
          </a:xfrm>
          <a:prstGeom prst="rect">
            <a:avLst/>
          </a:prstGeom>
          <a:noFill/>
        </p:spPr>
        <p:txBody>
          <a:bodyPr wrap="square">
            <a:spAutoFit/>
          </a:bodyPr>
          <a:lstStyle/>
          <a:p>
            <a:r>
              <a:rPr lang="en-GB" sz="2000" dirty="0">
                <a:solidFill>
                  <a:schemeClr val="accent1"/>
                </a:solidFill>
                <a:latin typeface="Comic Sans MS" panose="030F0902030302020204" pitchFamily="66" charset="0"/>
              </a:rPr>
              <a:t>2012 : </a:t>
            </a:r>
            <a:r>
              <a:rPr lang="en-US" sz="2000" b="1" dirty="0">
                <a:solidFill>
                  <a:schemeClr val="accent1"/>
                </a:solidFill>
                <a:latin typeface="Comic Sans MS" panose="030F0902030302020204" pitchFamily="66" charset="0"/>
                <a:cs typeface="Papyrus"/>
              </a:rPr>
              <a:t>Science Diplomacy: Africa and the Middle East</a:t>
            </a:r>
          </a:p>
          <a:p>
            <a:r>
              <a:rPr lang="en-US" sz="2000" dirty="0">
                <a:effectLst/>
                <a:latin typeface="Comic Sans MS" panose="030F0902030302020204" pitchFamily="66" charset="0"/>
                <a:sym typeface="Wingdings" pitchFamily="2" charset="2"/>
              </a:rPr>
              <a:t> </a:t>
            </a:r>
            <a:r>
              <a:rPr lang="en-US" sz="2000" dirty="0">
                <a:effectLst/>
                <a:latin typeface="Comic Sans MS" panose="030F0902030302020204" pitchFamily="66" charset="0"/>
              </a:rPr>
              <a:t>“Fundamental Physics and Accelerator Sciences in Africa” by Christine Darve</a:t>
            </a:r>
            <a:r>
              <a:rPr lang="en-GB" sz="2000" dirty="0">
                <a:solidFill>
                  <a:schemeClr val="accent1"/>
                </a:solidFill>
                <a:latin typeface="Comic Sans MS" panose="030F0902030302020204" pitchFamily="66" charset="0"/>
              </a:rPr>
              <a:t> </a:t>
            </a:r>
            <a:endParaRPr lang="en-SE" sz="2000" dirty="0">
              <a:latin typeface="Comic Sans MS" panose="030F0902030302020204" pitchFamily="66" charset="0"/>
            </a:endParaRPr>
          </a:p>
        </p:txBody>
      </p:sp>
      <p:sp>
        <p:nvSpPr>
          <p:cNvPr id="7" name="TextBox 6">
            <a:extLst>
              <a:ext uri="{FF2B5EF4-FFF2-40B4-BE49-F238E27FC236}">
                <a16:creationId xmlns:a16="http://schemas.microsoft.com/office/drawing/2014/main" id="{F2B3C79B-EF7A-3A1E-0C40-65CB38298909}"/>
              </a:ext>
            </a:extLst>
          </p:cNvPr>
          <p:cNvSpPr txBox="1"/>
          <p:nvPr/>
        </p:nvSpPr>
        <p:spPr>
          <a:xfrm>
            <a:off x="505035" y="4209909"/>
            <a:ext cx="5256968" cy="1938992"/>
          </a:xfrm>
          <a:prstGeom prst="rect">
            <a:avLst/>
          </a:prstGeom>
          <a:noFill/>
        </p:spPr>
        <p:txBody>
          <a:bodyPr wrap="square">
            <a:spAutoFit/>
          </a:bodyPr>
          <a:lstStyle/>
          <a:p>
            <a:pPr marL="50800" indent="0">
              <a:buNone/>
            </a:pPr>
            <a:r>
              <a:rPr lang="en-GB" sz="2000" dirty="0">
                <a:solidFill>
                  <a:schemeClr val="accent1"/>
                </a:solidFill>
                <a:latin typeface="Comic Sans MS" panose="030F0902030302020204" pitchFamily="66" charset="0"/>
              </a:rPr>
              <a:t>2025: The Global University: Expanding the Reach of Science Education through Satellite Campuses Across the World </a:t>
            </a:r>
          </a:p>
          <a:p>
            <a:pPr marL="50800" indent="0">
              <a:buNone/>
            </a:pPr>
            <a:r>
              <a:rPr lang="en-GB" sz="2000" dirty="0">
                <a:solidFill>
                  <a:schemeClr val="tx1"/>
                </a:solidFill>
                <a:latin typeface="Comic Sans MS" panose="030F0902030302020204" pitchFamily="66" charset="0"/>
                <a:sym typeface="Wingdings" pitchFamily="2" charset="2"/>
              </a:rPr>
              <a:t> </a:t>
            </a:r>
            <a:r>
              <a:rPr lang="en-GB" sz="2000" i="1" dirty="0">
                <a:solidFill>
                  <a:schemeClr val="tx1"/>
                </a:solidFill>
                <a:latin typeface="Comic Sans MS" panose="030F0902030302020204" pitchFamily="66" charset="0"/>
              </a:rPr>
              <a:t>"</a:t>
            </a:r>
            <a:r>
              <a:rPr lang="en-GB" sz="2000" dirty="0">
                <a:solidFill>
                  <a:schemeClr val="tx1"/>
                </a:solidFill>
                <a:latin typeface="Comic Sans MS" panose="030F0902030302020204" pitchFamily="66" charset="0"/>
              </a:rPr>
              <a:t>Beyond the African School of Physics (ASP): a model of Global University in Africa” by </a:t>
            </a:r>
            <a:r>
              <a:rPr lang="en-SE" sz="2000" dirty="0">
                <a:solidFill>
                  <a:schemeClr val="tx1"/>
                </a:solidFill>
                <a:latin typeface="Comic Sans MS" panose="030F0902030302020204" pitchFamily="66" charset="0"/>
              </a:rPr>
              <a:t>Christine Darve</a:t>
            </a:r>
          </a:p>
        </p:txBody>
      </p:sp>
    </p:spTree>
    <p:extLst>
      <p:ext uri="{BB962C8B-B14F-4D97-AF65-F5344CB8AC3E}">
        <p14:creationId xmlns:p14="http://schemas.microsoft.com/office/powerpoint/2010/main" val="385313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2D3DA-39DA-A467-BC39-F9DD2AFB20F4}"/>
              </a:ext>
            </a:extLst>
          </p:cNvPr>
          <p:cNvSpPr>
            <a:spLocks noGrp="1"/>
          </p:cNvSpPr>
          <p:nvPr>
            <p:ph type="title"/>
          </p:nvPr>
        </p:nvSpPr>
        <p:spPr>
          <a:xfrm>
            <a:off x="1145785" y="263345"/>
            <a:ext cx="9360000" cy="657339"/>
          </a:xfrm>
        </p:spPr>
        <p:txBody>
          <a:bodyPr>
            <a:normAutofit fontScale="90000"/>
          </a:bodyPr>
          <a:lstStyle/>
          <a:p>
            <a:r>
              <a:rPr lang="en-SE" b="1" dirty="0">
                <a:latin typeface="Comic Sans MS" panose="030F0902030302020204" pitchFamily="66" charset="0"/>
              </a:rPr>
              <a:t>More EDI for Physics in Africa…</a:t>
            </a:r>
          </a:p>
        </p:txBody>
      </p:sp>
      <p:sp>
        <p:nvSpPr>
          <p:cNvPr id="4" name="Content Placeholder 3">
            <a:extLst>
              <a:ext uri="{FF2B5EF4-FFF2-40B4-BE49-F238E27FC236}">
                <a16:creationId xmlns:a16="http://schemas.microsoft.com/office/drawing/2014/main" id="{D05811F5-6D75-C761-3926-3C6DDEAE3B32}"/>
              </a:ext>
            </a:extLst>
          </p:cNvPr>
          <p:cNvSpPr>
            <a:spLocks noGrp="1"/>
          </p:cNvSpPr>
          <p:nvPr>
            <p:ph idx="1"/>
          </p:nvPr>
        </p:nvSpPr>
        <p:spPr>
          <a:xfrm>
            <a:off x="458267" y="1507720"/>
            <a:ext cx="11754093" cy="4420963"/>
          </a:xfrm>
        </p:spPr>
        <p:txBody>
          <a:bodyPr>
            <a:normAutofit/>
          </a:bodyPr>
          <a:lstStyle/>
          <a:p>
            <a:r>
              <a:rPr lang="en-GB" sz="2000" dirty="0">
                <a:latin typeface="Comic Sans MS" panose="030F0902030302020204" pitchFamily="66" charset="0"/>
                <a:hlinkClick r:id="rId2"/>
              </a:rPr>
              <a:t>Digital learning: </a:t>
            </a:r>
          </a:p>
          <a:p>
            <a:pPr lvl="1">
              <a:buFont typeface="Wingdings" pitchFamily="2" charset="2"/>
              <a:buChar char="Ø"/>
            </a:pPr>
            <a:r>
              <a:rPr lang="en-GB" sz="1600" dirty="0">
                <a:latin typeface="Comic Sans MS" panose="030F0902030302020204" pitchFamily="66" charset="0"/>
                <a:hlinkClick r:id="rId2"/>
              </a:rPr>
              <a:t>Science in School </a:t>
            </a:r>
            <a:r>
              <a:rPr lang="en-GB" sz="1600" dirty="0">
                <a:latin typeface="Comic Sans MS" panose="030F0902030302020204" pitchFamily="66" charset="0"/>
              </a:rPr>
              <a:t>– </a:t>
            </a:r>
            <a:r>
              <a:rPr lang="en-GB" sz="1600" dirty="0">
                <a:latin typeface="Comic Sans MS" panose="030F0902030302020204" pitchFamily="66" charset="0"/>
                <a:hlinkClick r:id="rId3"/>
              </a:rPr>
              <a:t>EIROForum</a:t>
            </a:r>
            <a:r>
              <a:rPr lang="en-GB" sz="1600" dirty="0">
                <a:latin typeface="Comic Sans MS" panose="030F0902030302020204" pitchFamily="66" charset="0"/>
              </a:rPr>
              <a:t> </a:t>
            </a:r>
            <a:r>
              <a:rPr lang="en-GB" sz="1400" dirty="0">
                <a:latin typeface="Comic Sans MS" panose="030F0902030302020204" pitchFamily="66" charset="0"/>
                <a:hlinkClick r:id="rId4"/>
              </a:rPr>
              <a:t>e.g. "Accelerators are everywhere, perhaps closer than you think..</a:t>
            </a:r>
            <a:r>
              <a:rPr lang="en-GB" sz="1400" b="1" dirty="0">
                <a:latin typeface="Comic Sans MS" panose="030F0902030302020204" pitchFamily="66" charset="0"/>
              </a:rPr>
              <a:t>)</a:t>
            </a:r>
          </a:p>
          <a:p>
            <a:pPr lvl="1">
              <a:buFont typeface="Wingdings" pitchFamily="2" charset="2"/>
              <a:buChar char="Ø"/>
            </a:pPr>
            <a:r>
              <a:rPr lang="en-GB" sz="1600" i="1" dirty="0">
                <a:latin typeface="Comic Sans MS" panose="030F0902030302020204" pitchFamily="66" charset="0"/>
              </a:rPr>
              <a:t>"</a:t>
            </a:r>
            <a:r>
              <a:rPr lang="en-GB" sz="1600" i="1" dirty="0">
                <a:latin typeface="Comic Sans MS" panose="030F0902030302020204" pitchFamily="66" charset="0"/>
                <a:hlinkClick r:id="rId5"/>
              </a:rPr>
              <a:t>Forum to accelerate a global digital world"</a:t>
            </a:r>
            <a:r>
              <a:rPr lang="en-GB" sz="1600" i="1" dirty="0">
                <a:latin typeface="Comic Sans MS" panose="030F0902030302020204" pitchFamily="66" charset="0"/>
              </a:rPr>
              <a:t>, by Christine Darve, Stephane Kenmoe - PHYSICS MATTERS  </a:t>
            </a:r>
            <a:endParaRPr lang="en-GB" sz="1600" dirty="0">
              <a:latin typeface="Comic Sans MS" panose="030F0902030302020204" pitchFamily="66" charset="0"/>
            </a:endParaRPr>
          </a:p>
          <a:p>
            <a:endParaRPr lang="en-GB" sz="1000" dirty="0">
              <a:latin typeface="Comic Sans MS" panose="030F0902030302020204" pitchFamily="66" charset="0"/>
              <a:hlinkClick r:id="rId6"/>
            </a:endParaRPr>
          </a:p>
          <a:p>
            <a:r>
              <a:rPr lang="en-GB" sz="2000" dirty="0">
                <a:latin typeface="Comic Sans MS" panose="030F0902030302020204" pitchFamily="66" charset="0"/>
                <a:hlinkClick r:id="rId6"/>
              </a:rPr>
              <a:t>International Union of Pure and Applied Physics (IUPAP) WG14-Accelerator Science</a:t>
            </a:r>
            <a:endParaRPr lang="en-GB" sz="2000" dirty="0">
              <a:latin typeface="Comic Sans MS" panose="030F0902030302020204" pitchFamily="66" charset="0"/>
            </a:endParaRPr>
          </a:p>
          <a:p>
            <a:endParaRPr lang="en-GB" sz="800" dirty="0">
              <a:latin typeface="Comic Sans MS" panose="030F0902030302020204" pitchFamily="66" charset="0"/>
            </a:endParaRPr>
          </a:p>
          <a:p>
            <a:r>
              <a:rPr lang="en-US" sz="2000" dirty="0">
                <a:latin typeface="Comic Sans MS" panose="030F0902030302020204" pitchFamily="66" charset="0"/>
                <a:hlinkClick r:id="rId7"/>
              </a:rPr>
              <a:t>IUPAP/UNESCO International Colloquia </a:t>
            </a:r>
            <a:r>
              <a:rPr lang="en-US" sz="2000" b="1" dirty="0">
                <a:latin typeface="Comic Sans MS" panose="030F0902030302020204" pitchFamily="66" charset="0"/>
                <a:hlinkClick r:id="rId7"/>
              </a:rPr>
              <a:t>on</a:t>
            </a:r>
            <a:r>
              <a:rPr lang="en-US" sz="2000" dirty="0">
                <a:latin typeface="Comic Sans MS" panose="030F0902030302020204" pitchFamily="66" charset="0"/>
                <a:hlinkClick r:id="rId7"/>
              </a:rPr>
              <a:t> </a:t>
            </a:r>
            <a:r>
              <a:rPr lang="en-US" sz="2000" b="1" dirty="0">
                <a:latin typeface="Comic Sans MS" panose="030F0902030302020204" pitchFamily="66" charset="0"/>
                <a:hlinkClick r:id="rId7"/>
              </a:rPr>
              <a:t>Physics For Society</a:t>
            </a:r>
            <a:endParaRPr lang="en-US" sz="2000" b="1" dirty="0">
              <a:latin typeface="Comic Sans MS" panose="030F0902030302020204" pitchFamily="66" charset="0"/>
            </a:endParaRPr>
          </a:p>
        </p:txBody>
      </p:sp>
      <p:pic>
        <p:nvPicPr>
          <p:cNvPr id="5" name="Picture 4">
            <a:extLst>
              <a:ext uri="{FF2B5EF4-FFF2-40B4-BE49-F238E27FC236}">
                <a16:creationId xmlns:a16="http://schemas.microsoft.com/office/drawing/2014/main" id="{F759462B-DA2C-97BB-A33C-969AFB674AD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215827" y="1196632"/>
            <a:ext cx="1972621" cy="1108158"/>
          </a:xfrm>
          <a:prstGeom prst="rect">
            <a:avLst/>
          </a:prstGeom>
          <a:ln w="38100">
            <a:solidFill>
              <a:schemeClr val="tx1"/>
            </a:solidFill>
          </a:ln>
        </p:spPr>
      </p:pic>
      <p:pic>
        <p:nvPicPr>
          <p:cNvPr id="7" name="Picture 6" descr="A poster for a science event&#10;&#10;AI-generated content may be incorrect.">
            <a:extLst>
              <a:ext uri="{FF2B5EF4-FFF2-40B4-BE49-F238E27FC236}">
                <a16:creationId xmlns:a16="http://schemas.microsoft.com/office/drawing/2014/main" id="{D093D6FB-00EF-B017-1FB0-7A1492597D4C}"/>
              </a:ext>
            </a:extLst>
          </p:cNvPr>
          <p:cNvPicPr>
            <a:picLocks noChangeAspect="1"/>
          </p:cNvPicPr>
          <p:nvPr/>
        </p:nvPicPr>
        <p:blipFill>
          <a:blip r:embed="rId9"/>
          <a:stretch>
            <a:fillRect/>
          </a:stretch>
        </p:blipFill>
        <p:spPr>
          <a:xfrm>
            <a:off x="9028494" y="3590015"/>
            <a:ext cx="3183866" cy="3127011"/>
          </a:xfrm>
          <a:prstGeom prst="rect">
            <a:avLst/>
          </a:prstGeom>
        </p:spPr>
      </p:pic>
      <p:sp>
        <p:nvSpPr>
          <p:cNvPr id="9" name="TextBox 8">
            <a:extLst>
              <a:ext uri="{FF2B5EF4-FFF2-40B4-BE49-F238E27FC236}">
                <a16:creationId xmlns:a16="http://schemas.microsoft.com/office/drawing/2014/main" id="{4D6E09B5-316A-07E6-059F-D272F8C369A8}"/>
              </a:ext>
            </a:extLst>
          </p:cNvPr>
          <p:cNvSpPr txBox="1"/>
          <p:nvPr/>
        </p:nvSpPr>
        <p:spPr>
          <a:xfrm>
            <a:off x="594087" y="4085742"/>
            <a:ext cx="8377693" cy="1523494"/>
          </a:xfrm>
          <a:prstGeom prst="rect">
            <a:avLst/>
          </a:prstGeom>
          <a:noFill/>
        </p:spPr>
        <p:txBody>
          <a:bodyPr wrap="square">
            <a:spAutoFit/>
          </a:bodyPr>
          <a:lstStyle/>
          <a:p>
            <a:pPr marL="285750" lvl="1" indent="-285750">
              <a:lnSpc>
                <a:spcPct val="150000"/>
              </a:lnSpc>
              <a:buFont typeface="Courier New" panose="02070309020205020404" pitchFamily="49" charset="0"/>
              <a:buChar char="o"/>
            </a:pPr>
            <a:r>
              <a:rPr lang="en-GB" sz="1800" dirty="0">
                <a:latin typeface="Comic Sans MS" panose="030F0902030302020204" pitchFamily="66" charset="0"/>
              </a:rPr>
              <a:t>"</a:t>
            </a:r>
            <a:r>
              <a:rPr lang="en-GB" sz="1800" dirty="0">
                <a:latin typeface="Comic Sans MS" panose="030F0902030302020204" pitchFamily="66" charset="0"/>
                <a:hlinkClick r:id="rId10"/>
              </a:rPr>
              <a:t>Celebrate World Quantum Day with Prof. Anne L’Huillier - April 14!</a:t>
            </a:r>
            <a:r>
              <a:rPr lang="en-GB" sz="1800" dirty="0">
                <a:latin typeface="Comic Sans MS" panose="030F0902030302020204" pitchFamily="66" charset="0"/>
              </a:rPr>
              <a:t> </a:t>
            </a:r>
            <a:r>
              <a:rPr lang="en-GB" sz="1800" dirty="0">
                <a:latin typeface="Comic Sans MS" panose="030F0902030302020204" pitchFamily="66" charset="0"/>
                <a:hlinkClick r:id="rId11"/>
              </a:rPr>
              <a:t>”</a:t>
            </a:r>
            <a:endParaRPr lang="en-GB" sz="1800" dirty="0">
              <a:latin typeface="Comic Sans MS" panose="030F0902030302020204" pitchFamily="66" charset="0"/>
            </a:endParaRPr>
          </a:p>
          <a:p>
            <a:pPr marL="285750" lvl="1" indent="-285750">
              <a:lnSpc>
                <a:spcPct val="150000"/>
              </a:lnSpc>
              <a:buFont typeface="Courier New" panose="02070309020205020404" pitchFamily="49" charset="0"/>
              <a:buChar char="o"/>
            </a:pPr>
            <a:endParaRPr lang="en-GB" sz="1200" dirty="0">
              <a:latin typeface="Comic Sans MS" panose="030F0902030302020204" pitchFamily="66" charset="0"/>
              <a:hlinkClick r:id="rId11"/>
            </a:endParaRPr>
          </a:p>
          <a:p>
            <a:pPr marL="285750" lvl="1" indent="-285750">
              <a:buFont typeface="Courier New" panose="02070309020205020404" pitchFamily="49" charset="0"/>
              <a:buChar char="o"/>
            </a:pPr>
            <a:r>
              <a:rPr lang="en-GB" sz="1800" dirty="0">
                <a:latin typeface="Comic Sans MS" panose="030F0902030302020204" pitchFamily="66" charset="0"/>
                <a:hlinkClick r:id="rId11"/>
              </a:rPr>
              <a:t>“Illuminating Innovation: Synchrotron Science, Quantum Frontiers, and Africa’s Scientific Future",</a:t>
            </a:r>
            <a:r>
              <a:rPr lang="en-GB" sz="1800" dirty="0">
                <a:latin typeface="Comic Sans MS" panose="030F0902030302020204" pitchFamily="66" charset="0"/>
              </a:rPr>
              <a:t>  May 27</a:t>
            </a:r>
          </a:p>
          <a:p>
            <a:pPr marL="285750" lvl="1" indent="-285750">
              <a:buFont typeface="Arial" panose="020B0604020202020204" pitchFamily="34" charset="0"/>
              <a:buChar char="•"/>
            </a:pPr>
            <a:endParaRPr lang="en-GB" sz="1200" dirty="0">
              <a:latin typeface="Comic Sans MS" panose="030F0902030302020204" pitchFamily="66" charset="0"/>
            </a:endParaRPr>
          </a:p>
        </p:txBody>
      </p:sp>
      <p:grpSp>
        <p:nvGrpSpPr>
          <p:cNvPr id="8" name="Group 7">
            <a:extLst>
              <a:ext uri="{FF2B5EF4-FFF2-40B4-BE49-F238E27FC236}">
                <a16:creationId xmlns:a16="http://schemas.microsoft.com/office/drawing/2014/main" id="{7383D36D-4000-210C-8975-7C896CA060CE}"/>
              </a:ext>
            </a:extLst>
          </p:cNvPr>
          <p:cNvGrpSpPr/>
          <p:nvPr/>
        </p:nvGrpSpPr>
        <p:grpSpPr>
          <a:xfrm>
            <a:off x="594087" y="5166936"/>
            <a:ext cx="8393149" cy="1523494"/>
            <a:chOff x="594087" y="5166936"/>
            <a:chExt cx="8393149" cy="1523494"/>
          </a:xfrm>
        </p:grpSpPr>
        <p:pic>
          <p:nvPicPr>
            <p:cNvPr id="11" name="Picture 10" descr="A person with his hands folded in front of him&#10;&#10;AI-generated content may be incorrect.">
              <a:extLst>
                <a:ext uri="{FF2B5EF4-FFF2-40B4-BE49-F238E27FC236}">
                  <a16:creationId xmlns:a16="http://schemas.microsoft.com/office/drawing/2014/main" id="{5A5B425C-BDCB-9E2F-923A-08B36CD3FDEB}"/>
                </a:ext>
              </a:extLst>
            </p:cNvPr>
            <p:cNvPicPr>
              <a:picLocks noChangeAspect="1"/>
            </p:cNvPicPr>
            <p:nvPr/>
          </p:nvPicPr>
          <p:blipFill>
            <a:blip r:embed="rId12"/>
            <a:stretch>
              <a:fillRect/>
            </a:stretch>
          </p:blipFill>
          <p:spPr>
            <a:xfrm>
              <a:off x="5737615" y="5166936"/>
              <a:ext cx="3249621" cy="1523494"/>
            </a:xfrm>
            <a:prstGeom prst="rect">
              <a:avLst/>
            </a:prstGeom>
          </p:spPr>
        </p:pic>
        <p:sp>
          <p:nvSpPr>
            <p:cNvPr id="12" name="TextBox 11">
              <a:extLst>
                <a:ext uri="{FF2B5EF4-FFF2-40B4-BE49-F238E27FC236}">
                  <a16:creationId xmlns:a16="http://schemas.microsoft.com/office/drawing/2014/main" id="{D38788DD-7C5F-B470-528E-41DA7BC55709}"/>
                </a:ext>
              </a:extLst>
            </p:cNvPr>
            <p:cNvSpPr txBox="1"/>
            <p:nvPr/>
          </p:nvSpPr>
          <p:spPr>
            <a:xfrm>
              <a:off x="594087" y="5490101"/>
              <a:ext cx="5320070" cy="1200329"/>
            </a:xfrm>
            <a:prstGeom prst="rect">
              <a:avLst/>
            </a:prstGeom>
            <a:noFill/>
          </p:spPr>
          <p:txBody>
            <a:bodyPr wrap="square" rtlCol="0">
              <a:spAutoFit/>
            </a:bodyPr>
            <a:lstStyle/>
            <a:p>
              <a:pPr marL="285750" indent="-285750">
                <a:buFont typeface="Courier New" panose="02070309020205020404" pitchFamily="49" charset="0"/>
                <a:buChar char="o"/>
              </a:pPr>
              <a:r>
                <a:rPr lang="en-GB" sz="1800" b="1" dirty="0">
                  <a:latin typeface="Comic Sans MS" panose="030F0902030302020204" pitchFamily="66" charset="0"/>
                </a:rPr>
                <a:t>"</a:t>
              </a:r>
              <a:r>
                <a:rPr lang="en-GB" sz="1800" b="1" dirty="0">
                  <a:latin typeface="Comic Sans MS" panose="030F0902030302020204" pitchFamily="66" charset="0"/>
                  <a:hlinkClick r:id="rId13"/>
                </a:rPr>
                <a:t>Quantum mechanics with patterns of light</a:t>
              </a:r>
              <a:r>
                <a:rPr lang="en-GB" sz="1800" b="1" dirty="0">
                  <a:latin typeface="Comic Sans MS" panose="030F0902030302020204" pitchFamily="66" charset="0"/>
                </a:rPr>
                <a:t> </a:t>
              </a:r>
              <a:r>
                <a:rPr lang="en-GB" sz="1800" dirty="0">
                  <a:latin typeface="Comic Sans MS" panose="030F0902030302020204" pitchFamily="66" charset="0"/>
                  <a:hlinkClick r:id="rId13"/>
                </a:rPr>
                <a:t>by Prof. Andrew Forbes</a:t>
              </a:r>
              <a:r>
                <a:rPr lang="en-GB" sz="1800" dirty="0">
                  <a:latin typeface="Comic Sans MS" panose="030F0902030302020204" pitchFamily="66" charset="0"/>
                </a:rPr>
                <a:t>, (SA) June 16</a:t>
              </a:r>
            </a:p>
            <a:p>
              <a:endParaRPr lang="en-SE" sz="1800" dirty="0">
                <a:highlight>
                  <a:srgbClr val="00FFFF"/>
                </a:highlight>
                <a:latin typeface="Comic Sans MS" panose="030F0902030302020204" pitchFamily="66" charset="0"/>
                <a:hlinkClick r:id="rId13"/>
              </a:endParaRPr>
            </a:p>
            <a:p>
              <a:r>
                <a:rPr lang="en-SE" sz="1800" dirty="0">
                  <a:highlight>
                    <a:srgbClr val="00FFFF"/>
                  </a:highlight>
                  <a:latin typeface="Comic Sans MS" panose="030F0902030302020204" pitchFamily="66" charset="0"/>
                  <a:hlinkClick r:id="rId13"/>
                </a:rPr>
                <a:t>Info and Register Here </a:t>
              </a:r>
              <a:endParaRPr lang="en-SE" sz="1800" dirty="0">
                <a:highlight>
                  <a:srgbClr val="00FFFF"/>
                </a:highlight>
                <a:latin typeface="Comic Sans MS" panose="030F0902030302020204" pitchFamily="66" charset="0"/>
              </a:endParaRPr>
            </a:p>
          </p:txBody>
        </p:sp>
      </p:grpSp>
      <p:sp>
        <p:nvSpPr>
          <p:cNvPr id="6" name="TextBox 5">
            <a:extLst>
              <a:ext uri="{FF2B5EF4-FFF2-40B4-BE49-F238E27FC236}">
                <a16:creationId xmlns:a16="http://schemas.microsoft.com/office/drawing/2014/main" id="{C2952754-7B5B-F3A7-1C16-8D2BFC8E34C7}"/>
              </a:ext>
            </a:extLst>
          </p:cNvPr>
          <p:cNvSpPr txBox="1"/>
          <p:nvPr/>
        </p:nvSpPr>
        <p:spPr>
          <a:xfrm>
            <a:off x="437905" y="1107610"/>
            <a:ext cx="9360000" cy="400110"/>
          </a:xfrm>
          <a:prstGeom prst="rect">
            <a:avLst/>
          </a:prstGeom>
          <a:noFill/>
        </p:spPr>
        <p:txBody>
          <a:bodyPr wrap="square">
            <a:spAutoFit/>
          </a:bodyPr>
          <a:lstStyle/>
          <a:p>
            <a:pPr marL="342900" indent="-342900">
              <a:buFont typeface="Wingdings" pitchFamily="2" charset="2"/>
              <a:buChar char="ü"/>
            </a:pPr>
            <a:r>
              <a:rPr lang="en-GB" sz="2000" dirty="0">
                <a:solidFill>
                  <a:schemeClr val="accent1"/>
                </a:solidFill>
                <a:latin typeface="Comic Sans MS" panose="030F0902030302020204" pitchFamily="66" charset="0"/>
              </a:rPr>
              <a:t>Reminder: “</a:t>
            </a:r>
            <a:r>
              <a:rPr lang="en-GB" sz="2000" dirty="0">
                <a:solidFill>
                  <a:schemeClr val="accent1"/>
                </a:solidFill>
                <a:latin typeface="Comic Sans MS" panose="030F0902030302020204" pitchFamily="66" charset="0"/>
                <a:hlinkClick r:id="rId14"/>
              </a:rPr>
              <a:t>Diversity and Outreach in High Energy Physics</a:t>
            </a:r>
            <a:r>
              <a:rPr lang="en-GB" sz="2000" dirty="0">
                <a:solidFill>
                  <a:schemeClr val="accent1"/>
                </a:solidFill>
                <a:latin typeface="Comic Sans MS" panose="030F0902030302020204" pitchFamily="66" charset="0"/>
              </a:rPr>
              <a:t>” by Kate Shaw</a:t>
            </a:r>
            <a:endParaRPr lang="en-SE" sz="2000" dirty="0">
              <a:solidFill>
                <a:schemeClr val="accent1"/>
              </a:solidFill>
              <a:latin typeface="Comic Sans MS" panose="030F0902030302020204" pitchFamily="66" charset="0"/>
            </a:endParaRPr>
          </a:p>
        </p:txBody>
      </p:sp>
    </p:spTree>
    <p:extLst>
      <p:ext uri="{BB962C8B-B14F-4D97-AF65-F5344CB8AC3E}">
        <p14:creationId xmlns:p14="http://schemas.microsoft.com/office/powerpoint/2010/main" val="90908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checkerboard(across)">
                                      <p:cBhvr>
                                        <p:cTn id="7" dur="500"/>
                                        <p:tgtEl>
                                          <p:spTgt spid="4">
                                            <p:txEl>
                                              <p:pRg st="4" end="4"/>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4">
                                            <p:txEl>
                                              <p:pRg st="6" end="6"/>
                                            </p:txEl>
                                          </p:spTgt>
                                        </p:tgtEl>
                                        <p:attrNameLst>
                                          <p:attrName>style.visibility</p:attrName>
                                        </p:attrNameLst>
                                      </p:cBhvr>
                                      <p:to>
                                        <p:strVal val="visible"/>
                                      </p:to>
                                    </p:set>
                                    <p:animEffect transition="in" filter="checkerboard(across)">
                                      <p:cBhvr>
                                        <p:cTn id="10" dur="500"/>
                                        <p:tgtEl>
                                          <p:spTgt spid="4">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blinds(horizontal)">
                                      <p:cBhvr>
                                        <p:cTn id="15" dur="500"/>
                                        <p:tgtEl>
                                          <p:spTgt spid="9">
                                            <p:txEl>
                                              <p:pRg st="0" end="0"/>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blinds(horizontal)">
                                      <p:cBhvr>
                                        <p:cTn id="18" dur="500"/>
                                        <p:tgtEl>
                                          <p:spTgt spid="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heckerboard(across)">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A3E6577-207D-C8A1-E4DA-18A3BF312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8299" y="1794956"/>
            <a:ext cx="5693701" cy="2990389"/>
          </a:xfrm>
          <a:prstGeom prst="rect">
            <a:avLst/>
          </a:prstGeom>
          <a:ln w="38100" cmpd="thickThin">
            <a:solidFill>
              <a:schemeClr val="accent1"/>
            </a:solidFill>
            <a:prstDash val="sysDash"/>
          </a:ln>
        </p:spPr>
      </p:pic>
      <p:sp>
        <p:nvSpPr>
          <p:cNvPr id="9" name="Title 1">
            <a:extLst>
              <a:ext uri="{FF2B5EF4-FFF2-40B4-BE49-F238E27FC236}">
                <a16:creationId xmlns:a16="http://schemas.microsoft.com/office/drawing/2014/main" id="{1AB1C021-654C-7A9E-6E3B-166F3CA0167A}"/>
              </a:ext>
            </a:extLst>
          </p:cNvPr>
          <p:cNvSpPr>
            <a:spLocks noGrp="1"/>
          </p:cNvSpPr>
          <p:nvPr>
            <p:ph type="title"/>
          </p:nvPr>
        </p:nvSpPr>
        <p:spPr>
          <a:xfrm>
            <a:off x="904010" y="-99638"/>
            <a:ext cx="11287990" cy="1325563"/>
          </a:xfrm>
        </p:spPr>
        <p:txBody>
          <a:bodyPr>
            <a:normAutofit/>
          </a:bodyPr>
          <a:lstStyle/>
          <a:p>
            <a:r>
              <a:rPr lang="en-SE" sz="4000" dirty="0">
                <a:latin typeface="Comic Sans MS" panose="030F0902030302020204" pitchFamily="66" charset="0"/>
              </a:rPr>
              <a:t>Synergy EDI </a:t>
            </a:r>
            <a:r>
              <a:rPr lang="en-GB" sz="4000" dirty="0">
                <a:solidFill>
                  <a:srgbClr val="7030A0"/>
                </a:solidFill>
                <a:latin typeface="Comic Sans MS" panose="030F0902030302020204" pitchFamily="66" charset="0"/>
                <a:hlinkClick r:id="rId4">
                  <a:extLst>
                    <a:ext uri="{A12FA001-AC4F-418D-AE19-62706E023703}">
                      <ahyp:hlinkClr xmlns:ahyp="http://schemas.microsoft.com/office/drawing/2018/hyperlinkcolor" val="tx"/>
                    </a:ext>
                  </a:extLst>
                </a:hlinkClick>
              </a:rPr>
              <a:t>“PHYSICS MATTERS</a:t>
            </a:r>
            <a:r>
              <a:rPr lang="en-GB" sz="4000" dirty="0">
                <a:solidFill>
                  <a:srgbClr val="7030A0"/>
                </a:solidFill>
                <a:latin typeface="Comic Sans MS" panose="030F0902030302020204" pitchFamily="66" charset="0"/>
              </a:rPr>
              <a:t>”</a:t>
            </a:r>
            <a:endParaRPr lang="en-SE" sz="4000" dirty="0">
              <a:solidFill>
                <a:srgbClr val="7030A0"/>
              </a:solidFill>
              <a:latin typeface="Comic Sans MS" panose="030F0902030302020204" pitchFamily="66" charset="0"/>
            </a:endParaRPr>
          </a:p>
        </p:txBody>
      </p:sp>
      <p:sp>
        <p:nvSpPr>
          <p:cNvPr id="13" name="TextBox 12">
            <a:extLst>
              <a:ext uri="{FF2B5EF4-FFF2-40B4-BE49-F238E27FC236}">
                <a16:creationId xmlns:a16="http://schemas.microsoft.com/office/drawing/2014/main" id="{A6481988-2850-E960-7FA2-AAA907E0CE03}"/>
              </a:ext>
            </a:extLst>
          </p:cNvPr>
          <p:cNvSpPr txBox="1"/>
          <p:nvPr/>
        </p:nvSpPr>
        <p:spPr>
          <a:xfrm>
            <a:off x="253676" y="1016286"/>
            <a:ext cx="12588657" cy="461665"/>
          </a:xfrm>
          <a:prstGeom prst="rect">
            <a:avLst/>
          </a:prstGeom>
          <a:noFill/>
        </p:spPr>
        <p:txBody>
          <a:bodyPr wrap="square">
            <a:spAutoFit/>
          </a:bodyPr>
          <a:lstStyle/>
          <a:p>
            <a:r>
              <a:rPr lang="en-GB" sz="2400" dirty="0">
                <a:solidFill>
                  <a:srgbClr val="C00000"/>
                </a:solidFill>
                <a:latin typeface="Comic Sans MS" panose="030F0902030302020204" pitchFamily="66" charset="0"/>
              </a:rPr>
              <a:t>Colloquium </a:t>
            </a:r>
            <a:r>
              <a:rPr lang="en-GB" sz="2400" b="1" dirty="0">
                <a:solidFill>
                  <a:srgbClr val="C00000"/>
                </a:solidFill>
                <a:latin typeface="Comic Sans MS" panose="030F0902030302020204" pitchFamily="66" charset="0"/>
              </a:rPr>
              <a:t>series for development </a:t>
            </a:r>
            <a:r>
              <a:rPr lang="en-GB" sz="2400" dirty="0">
                <a:solidFill>
                  <a:srgbClr val="C00000"/>
                </a:solidFill>
                <a:latin typeface="Comic Sans MS" panose="030F0902030302020204" pitchFamily="66" charset="0"/>
              </a:rPr>
              <a:t>@ Forum on International Physics (FIP) at APS</a:t>
            </a:r>
          </a:p>
        </p:txBody>
      </p:sp>
      <p:grpSp>
        <p:nvGrpSpPr>
          <p:cNvPr id="14" name="Group 13">
            <a:extLst>
              <a:ext uri="{FF2B5EF4-FFF2-40B4-BE49-F238E27FC236}">
                <a16:creationId xmlns:a16="http://schemas.microsoft.com/office/drawing/2014/main" id="{A8520B9B-0926-177A-AF39-05F9FA004ACB}"/>
              </a:ext>
            </a:extLst>
          </p:cNvPr>
          <p:cNvGrpSpPr/>
          <p:nvPr/>
        </p:nvGrpSpPr>
        <p:grpSpPr>
          <a:xfrm>
            <a:off x="437278" y="3887420"/>
            <a:ext cx="2239753" cy="848703"/>
            <a:chOff x="2342718" y="1930335"/>
            <a:chExt cx="3253559" cy="1326928"/>
          </a:xfrm>
        </p:grpSpPr>
        <p:pic>
          <p:nvPicPr>
            <p:cNvPr id="15" name="Picture 14">
              <a:hlinkClick r:id="rId5"/>
              <a:extLst>
                <a:ext uri="{FF2B5EF4-FFF2-40B4-BE49-F238E27FC236}">
                  <a16:creationId xmlns:a16="http://schemas.microsoft.com/office/drawing/2014/main" id="{92FA6F02-1D84-1D80-C1D8-26C08CF487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42718" y="1931231"/>
              <a:ext cx="2383570" cy="1326032"/>
            </a:xfrm>
            <a:prstGeom prst="rect">
              <a:avLst/>
            </a:prstGeom>
          </p:spPr>
        </p:pic>
        <p:sp>
          <p:nvSpPr>
            <p:cNvPr id="16" name="Rectangle 15">
              <a:extLst>
                <a:ext uri="{FF2B5EF4-FFF2-40B4-BE49-F238E27FC236}">
                  <a16:creationId xmlns:a16="http://schemas.microsoft.com/office/drawing/2014/main" id="{2A504A11-C455-3F79-F4EB-78E4BF0BBFB4}"/>
                </a:ext>
              </a:extLst>
            </p:cNvPr>
            <p:cNvSpPr/>
            <p:nvPr/>
          </p:nvSpPr>
          <p:spPr>
            <a:xfrm>
              <a:off x="4911352" y="1930335"/>
              <a:ext cx="684925" cy="445439"/>
            </a:xfrm>
            <a:prstGeom prst="rect">
              <a:avLst/>
            </a:prstGeom>
            <a:noFill/>
          </p:spPr>
          <p:txBody>
            <a:bodyPr wrap="none" lIns="91440" tIns="45720" rIns="91440" bIns="45720">
              <a:spAutoFit/>
            </a:bodyPr>
            <a:lstStyle/>
            <a:p>
              <a:pPr algn="ctr"/>
              <a:r>
                <a:rPr lang="en-GB" b="0" cap="none" spc="0" dirty="0">
                  <a:ln w="0"/>
                  <a:solidFill>
                    <a:schemeClr val="tx1"/>
                  </a:solidFill>
                  <a:effectLst>
                    <a:outerShdw blurRad="38100" dist="19050" dir="2700000" algn="tl" rotWithShape="0">
                      <a:schemeClr val="dk1">
                        <a:alpha val="40000"/>
                      </a:schemeClr>
                    </a:outerShdw>
                  </a:effectLst>
                  <a:latin typeface="Comic Sans MS" panose="030F0902030302020204" pitchFamily="66" charset="0"/>
                  <a:hlinkClick r:id="rId7"/>
                </a:rPr>
                <a:t>Watch</a:t>
              </a:r>
            </a:p>
            <a:p>
              <a:pPr algn="ctr"/>
              <a:r>
                <a:rPr lang="en-GB" b="0" cap="none" spc="0" dirty="0">
                  <a:ln w="0"/>
                  <a:solidFill>
                    <a:schemeClr val="tx1"/>
                  </a:solidFill>
                  <a:effectLst>
                    <a:outerShdw blurRad="38100" dist="19050" dir="2700000" algn="tl" rotWithShape="0">
                      <a:schemeClr val="dk1">
                        <a:alpha val="40000"/>
                      </a:schemeClr>
                    </a:outerShdw>
                  </a:effectLst>
                  <a:latin typeface="Comic Sans MS" panose="030F0902030302020204" pitchFamily="66" charset="0"/>
                  <a:hlinkClick r:id="rId7"/>
                </a:rPr>
                <a:t> trailer</a:t>
              </a:r>
              <a:endParaRPr lang="en-GB" b="0" cap="none" spc="0" dirty="0">
                <a:ln w="0"/>
                <a:solidFill>
                  <a:schemeClr val="tx1"/>
                </a:solidFill>
                <a:effectLst>
                  <a:outerShdw blurRad="38100" dist="19050" dir="2700000" algn="tl" rotWithShape="0">
                    <a:schemeClr val="dk1">
                      <a:alpha val="40000"/>
                    </a:schemeClr>
                  </a:outerShdw>
                </a:effectLst>
                <a:latin typeface="Comic Sans MS" panose="030F0902030302020204" pitchFamily="66" charset="0"/>
              </a:endParaRPr>
            </a:p>
          </p:txBody>
        </p:sp>
      </p:grpSp>
      <p:sp>
        <p:nvSpPr>
          <p:cNvPr id="17" name="TextBox 16">
            <a:extLst>
              <a:ext uri="{FF2B5EF4-FFF2-40B4-BE49-F238E27FC236}">
                <a16:creationId xmlns:a16="http://schemas.microsoft.com/office/drawing/2014/main" id="{24BD92B8-D468-6883-A2A6-444D46D770C9}"/>
              </a:ext>
            </a:extLst>
          </p:cNvPr>
          <p:cNvSpPr txBox="1"/>
          <p:nvPr/>
        </p:nvSpPr>
        <p:spPr>
          <a:xfrm>
            <a:off x="7813246" y="1398271"/>
            <a:ext cx="5506889" cy="400110"/>
          </a:xfrm>
          <a:prstGeom prst="rect">
            <a:avLst/>
          </a:prstGeom>
          <a:noFill/>
        </p:spPr>
        <p:txBody>
          <a:bodyPr wrap="square">
            <a:spAutoFit/>
          </a:bodyPr>
          <a:lstStyle/>
          <a:p>
            <a:r>
              <a:rPr lang="en-GB" sz="2000" i="0" u="none" strike="noStrike" dirty="0">
                <a:solidFill>
                  <a:srgbClr val="7030A0"/>
                </a:solidFill>
                <a:effectLst/>
                <a:latin typeface="Comic Sans MS" panose="030F0902030302020204" pitchFamily="66" charset="0"/>
              </a:rPr>
              <a:t>This series is </a:t>
            </a:r>
            <a:r>
              <a:rPr lang="en-GB" sz="2000" b="1" i="0" u="none" strike="noStrike" dirty="0">
                <a:solidFill>
                  <a:srgbClr val="7030A0"/>
                </a:solidFill>
                <a:effectLst/>
                <a:latin typeface="Comic Sans MS" panose="030F0902030302020204" pitchFamily="66" charset="0"/>
              </a:rPr>
              <a:t>open to everyone!</a:t>
            </a:r>
            <a:endParaRPr lang="en-GB" sz="2000" dirty="0">
              <a:solidFill>
                <a:srgbClr val="7030A0"/>
              </a:solidFill>
              <a:latin typeface="Comic Sans MS" panose="030F0902030302020204" pitchFamily="66" charset="0"/>
            </a:endParaRPr>
          </a:p>
        </p:txBody>
      </p:sp>
      <p:sp>
        <p:nvSpPr>
          <p:cNvPr id="18" name="TextBox 17">
            <a:extLst>
              <a:ext uri="{FF2B5EF4-FFF2-40B4-BE49-F238E27FC236}">
                <a16:creationId xmlns:a16="http://schemas.microsoft.com/office/drawing/2014/main" id="{3A7913C8-E1F0-5C9F-2915-0084C0953536}"/>
              </a:ext>
            </a:extLst>
          </p:cNvPr>
          <p:cNvSpPr txBox="1"/>
          <p:nvPr/>
        </p:nvSpPr>
        <p:spPr>
          <a:xfrm>
            <a:off x="2904487" y="4014337"/>
            <a:ext cx="2406628" cy="400110"/>
          </a:xfrm>
          <a:prstGeom prst="rect">
            <a:avLst/>
          </a:prstGeom>
          <a:solidFill>
            <a:schemeClr val="accent1"/>
          </a:solidFill>
          <a:ln>
            <a:noFill/>
          </a:ln>
        </p:spPr>
        <p:txBody>
          <a:bodyPr wrap="square">
            <a:spAutoFit/>
          </a:bodyPr>
          <a:lstStyle/>
          <a:p>
            <a:r>
              <a:rPr lang="en-US" sz="2000" dirty="0">
                <a:solidFill>
                  <a:schemeClr val="bg1"/>
                </a:solidFill>
                <a:latin typeface="Comic Sans MS" panose="030F0902030302020204" pitchFamily="66" charset="0"/>
              </a:rPr>
              <a:t>YouTube </a:t>
            </a:r>
            <a:r>
              <a:rPr lang="en-GB" sz="2000" b="1" dirty="0">
                <a:solidFill>
                  <a:schemeClr val="bg1"/>
                </a:solidFill>
                <a:latin typeface="Comic Sans MS" panose="030F0902030302020204" pitchFamily="66" charset="0"/>
                <a:hlinkClick r:id="rId8">
                  <a:extLst>
                    <a:ext uri="{A12FA001-AC4F-418D-AE19-62706E023703}">
                      <ahyp:hlinkClr xmlns:ahyp="http://schemas.microsoft.com/office/drawing/2018/hyperlinkcolor" val="tx"/>
                    </a:ext>
                  </a:extLst>
                </a:hlinkClick>
              </a:rPr>
              <a:t>webinars</a:t>
            </a:r>
            <a:endParaRPr lang="en-GB" sz="2000" dirty="0">
              <a:solidFill>
                <a:schemeClr val="bg1"/>
              </a:solidFill>
              <a:latin typeface="Comic Sans MS" panose="030F0902030302020204" pitchFamily="66" charset="0"/>
            </a:endParaRPr>
          </a:p>
        </p:txBody>
      </p:sp>
      <p:sp>
        <p:nvSpPr>
          <p:cNvPr id="20" name="TextBox 19">
            <a:extLst>
              <a:ext uri="{FF2B5EF4-FFF2-40B4-BE49-F238E27FC236}">
                <a16:creationId xmlns:a16="http://schemas.microsoft.com/office/drawing/2014/main" id="{A178DFCE-9DCD-EF8B-8981-8174C9555441}"/>
              </a:ext>
            </a:extLst>
          </p:cNvPr>
          <p:cNvSpPr txBox="1"/>
          <p:nvPr/>
        </p:nvSpPr>
        <p:spPr>
          <a:xfrm>
            <a:off x="283348" y="1380560"/>
            <a:ext cx="7276228" cy="2441951"/>
          </a:xfrm>
          <a:prstGeom prst="rect">
            <a:avLst/>
          </a:prstGeom>
          <a:noFill/>
        </p:spPr>
        <p:txBody>
          <a:bodyPr wrap="square">
            <a:spAutoFit/>
          </a:bodyPr>
          <a:lstStyle/>
          <a:p>
            <a:pPr marL="342900" marR="0" lvl="0" indent="-342900" algn="l" rtl="0">
              <a:lnSpc>
                <a:spcPct val="150000"/>
              </a:lnSpc>
              <a:spcAft>
                <a:spcPts val="0"/>
              </a:spcAft>
              <a:buClr>
                <a:srgbClr val="7030A0"/>
              </a:buClr>
              <a:buSzPct val="84000"/>
              <a:buFont typeface="Wingdings" pitchFamily="2" charset="2"/>
              <a:buChar char="v"/>
            </a:pPr>
            <a:r>
              <a:rPr lang="sv-SE" sz="2400" b="1" dirty="0">
                <a:solidFill>
                  <a:srgbClr val="7030A0"/>
                </a:solidFill>
                <a:latin typeface="Comic Sans MS" panose="030F0902030302020204" pitchFamily="66" charset="0"/>
                <a:sym typeface="Arial"/>
              </a:rPr>
              <a:t>&gt; 50 </a:t>
            </a:r>
            <a:r>
              <a:rPr lang="sv-SE" sz="2400" b="1" dirty="0" err="1">
                <a:solidFill>
                  <a:srgbClr val="7030A0"/>
                </a:solidFill>
                <a:latin typeface="Comic Sans MS" panose="030F0902030302020204" pitchFamily="66" charset="0"/>
                <a:sym typeface="Arial"/>
              </a:rPr>
              <a:t>popular</a:t>
            </a:r>
            <a:r>
              <a:rPr lang="sv-SE" sz="2400" b="1" dirty="0">
                <a:solidFill>
                  <a:srgbClr val="7030A0"/>
                </a:solidFill>
                <a:latin typeface="Comic Sans MS" panose="030F0902030302020204" pitchFamily="66" charset="0"/>
                <a:sym typeface="Arial"/>
              </a:rPr>
              <a:t> science</a:t>
            </a:r>
            <a:r>
              <a:rPr lang="sv-SE" sz="2000" dirty="0">
                <a:solidFill>
                  <a:srgbClr val="7030A0"/>
                </a:solidFill>
                <a:latin typeface="Comic Sans MS" panose="030F0902030302020204" pitchFamily="66" charset="0"/>
                <a:sym typeface="Arial"/>
              </a:rPr>
              <a:t> events </a:t>
            </a:r>
            <a:r>
              <a:rPr lang="sv-SE" sz="2000" dirty="0" err="1">
                <a:solidFill>
                  <a:srgbClr val="7030A0"/>
                </a:solidFill>
                <a:latin typeface="Comic Sans MS" panose="030F0902030302020204" pitchFamily="66" charset="0"/>
                <a:sym typeface="Arial"/>
              </a:rPr>
              <a:t>since</a:t>
            </a:r>
            <a:r>
              <a:rPr lang="sv-SE" sz="2000" dirty="0">
                <a:solidFill>
                  <a:srgbClr val="7030A0"/>
                </a:solidFill>
                <a:latin typeface="Comic Sans MS" panose="030F0902030302020204" pitchFamily="66" charset="0"/>
                <a:sym typeface="Arial"/>
              </a:rPr>
              <a:t> Nov.2020!</a:t>
            </a:r>
            <a:endParaRPr lang="sv-SE" sz="700" dirty="0">
              <a:solidFill>
                <a:srgbClr val="7030A0"/>
              </a:solidFill>
              <a:latin typeface="Comic Sans MS" panose="030F0902030302020204" pitchFamily="66" charset="0"/>
            </a:endParaRPr>
          </a:p>
          <a:p>
            <a:pPr marL="342900" marR="0" lvl="0" indent="-342900" algn="l" rtl="0">
              <a:lnSpc>
                <a:spcPct val="150000"/>
              </a:lnSpc>
              <a:spcAft>
                <a:spcPts val="0"/>
              </a:spcAft>
              <a:buClr>
                <a:srgbClr val="7030A0"/>
              </a:buClr>
              <a:buSzPct val="84000"/>
              <a:buFont typeface="Wingdings" pitchFamily="2" charset="2"/>
              <a:buChar char="v"/>
            </a:pPr>
            <a:r>
              <a:rPr lang="sv-SE" sz="2000" dirty="0" err="1">
                <a:solidFill>
                  <a:srgbClr val="7030A0"/>
                </a:solidFill>
                <a:latin typeface="Comic Sans MS" panose="030F0902030302020204" pitchFamily="66" charset="0"/>
                <a:sym typeface="Arial"/>
              </a:rPr>
              <a:t>Connect</a:t>
            </a:r>
            <a:r>
              <a:rPr lang="sv-SE" sz="2000" dirty="0">
                <a:solidFill>
                  <a:srgbClr val="7030A0"/>
                </a:solidFill>
                <a:latin typeface="Comic Sans MS" panose="030F0902030302020204" pitchFamily="66" charset="0"/>
                <a:sym typeface="Arial"/>
              </a:rPr>
              <a:t> </a:t>
            </a:r>
            <a:r>
              <a:rPr lang="sv-SE" sz="2000" dirty="0" err="1">
                <a:solidFill>
                  <a:srgbClr val="7030A0"/>
                </a:solidFill>
                <a:latin typeface="Comic Sans MS" panose="030F0902030302020204" pitchFamily="66" charset="0"/>
                <a:sym typeface="Arial"/>
              </a:rPr>
              <a:t>up</a:t>
            </a:r>
            <a:r>
              <a:rPr lang="sv-SE" sz="2000" dirty="0">
                <a:solidFill>
                  <a:srgbClr val="7030A0"/>
                </a:solidFill>
                <a:latin typeface="Comic Sans MS" panose="030F0902030302020204" pitchFamily="66" charset="0"/>
                <a:sym typeface="Arial"/>
              </a:rPr>
              <a:t> to 35 </a:t>
            </a:r>
            <a:r>
              <a:rPr lang="sv-SE" sz="2000" dirty="0" err="1">
                <a:solidFill>
                  <a:srgbClr val="7030A0"/>
                </a:solidFill>
                <a:latin typeface="Comic Sans MS" panose="030F0902030302020204" pitchFamily="66" charset="0"/>
                <a:sym typeface="Arial"/>
              </a:rPr>
              <a:t>countries</a:t>
            </a:r>
            <a:r>
              <a:rPr lang="sv-SE" sz="2000" dirty="0">
                <a:solidFill>
                  <a:srgbClr val="7030A0"/>
                </a:solidFill>
                <a:latin typeface="Comic Sans MS" panose="030F0902030302020204" pitchFamily="66" charset="0"/>
                <a:sym typeface="Arial"/>
              </a:rPr>
              <a:t> at </a:t>
            </a:r>
            <a:r>
              <a:rPr lang="sv-SE" sz="2000" dirty="0" err="1">
                <a:solidFill>
                  <a:srgbClr val="7030A0"/>
                </a:solidFill>
                <a:latin typeface="Comic Sans MS" panose="030F0902030302020204" pitchFamily="66" charset="0"/>
                <a:sym typeface="Arial"/>
              </a:rPr>
              <a:t>once</a:t>
            </a:r>
            <a:r>
              <a:rPr lang="sv-SE" sz="2000" dirty="0">
                <a:solidFill>
                  <a:srgbClr val="7030A0"/>
                </a:solidFill>
                <a:latin typeface="Comic Sans MS" panose="030F0902030302020204" pitchFamily="66" charset="0"/>
                <a:sym typeface="Arial"/>
              </a:rPr>
              <a:t>! </a:t>
            </a:r>
            <a:endParaRPr lang="sv-SE" sz="700" dirty="0">
              <a:solidFill>
                <a:srgbClr val="7030A0"/>
              </a:solidFill>
              <a:latin typeface="Comic Sans MS" panose="030F0902030302020204" pitchFamily="66" charset="0"/>
              <a:sym typeface="Arial"/>
            </a:endParaRPr>
          </a:p>
          <a:p>
            <a:pPr marL="342900" marR="0" lvl="0" indent="-342900" algn="l" rtl="0">
              <a:lnSpc>
                <a:spcPct val="150000"/>
              </a:lnSpc>
              <a:spcAft>
                <a:spcPts val="0"/>
              </a:spcAft>
              <a:buClr>
                <a:srgbClr val="7030A0"/>
              </a:buClr>
              <a:buSzPct val="84000"/>
              <a:buFont typeface="Wingdings" pitchFamily="2" charset="2"/>
              <a:buChar char="v"/>
            </a:pPr>
            <a:r>
              <a:rPr lang="sv-SE" sz="2000" dirty="0" err="1">
                <a:solidFill>
                  <a:srgbClr val="7030A0"/>
                </a:solidFill>
                <a:latin typeface="Comic Sans MS" panose="030F0902030302020204" pitchFamily="66" charset="0"/>
                <a:sym typeface="Arial"/>
              </a:rPr>
              <a:t>Audience</a:t>
            </a:r>
            <a:r>
              <a:rPr lang="sv-SE" sz="2000" dirty="0">
                <a:solidFill>
                  <a:srgbClr val="7030A0"/>
                </a:solidFill>
                <a:latin typeface="Comic Sans MS" panose="030F0902030302020204" pitchFamily="66" charset="0"/>
                <a:sym typeface="Arial"/>
              </a:rPr>
              <a:t>: from 70 to 477 persons</a:t>
            </a:r>
          </a:p>
          <a:p>
            <a:pPr marL="342900" marR="0" lvl="0" indent="-342900" algn="l" rtl="0">
              <a:lnSpc>
                <a:spcPct val="150000"/>
              </a:lnSpc>
              <a:spcAft>
                <a:spcPts val="0"/>
              </a:spcAft>
              <a:buClr>
                <a:srgbClr val="7030A0"/>
              </a:buClr>
              <a:buSzPct val="84000"/>
              <a:buFont typeface="Wingdings" pitchFamily="2" charset="2"/>
              <a:buChar char="v"/>
            </a:pPr>
            <a:r>
              <a:rPr lang="en-GB" sz="2000" dirty="0">
                <a:solidFill>
                  <a:srgbClr val="7030A0"/>
                </a:solidFill>
                <a:latin typeface="Comic Sans MS" panose="030F0902030302020204" pitchFamily="66" charset="0"/>
              </a:rPr>
              <a:t>20-40 min colloquium</a:t>
            </a:r>
          </a:p>
          <a:p>
            <a:pPr marL="342900" marR="0" lvl="0" indent="-342900" algn="l" rtl="0">
              <a:lnSpc>
                <a:spcPct val="150000"/>
              </a:lnSpc>
              <a:spcAft>
                <a:spcPts val="0"/>
              </a:spcAft>
              <a:buClr>
                <a:srgbClr val="7030A0"/>
              </a:buClr>
              <a:buSzPct val="84000"/>
              <a:buFont typeface="Wingdings" pitchFamily="2" charset="2"/>
              <a:buChar char="v"/>
            </a:pPr>
            <a:r>
              <a:rPr lang="en-GB" sz="2000" dirty="0">
                <a:solidFill>
                  <a:srgbClr val="7030A0"/>
                </a:solidFill>
                <a:latin typeface="Comic Sans MS" panose="030F0902030302020204" pitchFamily="66" charset="0"/>
              </a:rPr>
              <a:t>Q&amp;A session engaging w/ esteemed speakers </a:t>
            </a:r>
          </a:p>
        </p:txBody>
      </p:sp>
      <p:sp>
        <p:nvSpPr>
          <p:cNvPr id="21" name="TextBox 20">
            <a:extLst>
              <a:ext uri="{FF2B5EF4-FFF2-40B4-BE49-F238E27FC236}">
                <a16:creationId xmlns:a16="http://schemas.microsoft.com/office/drawing/2014/main" id="{10F4BB84-3C1E-1F36-45D1-36C7EE0614A9}"/>
              </a:ext>
            </a:extLst>
          </p:cNvPr>
          <p:cNvSpPr txBox="1"/>
          <p:nvPr/>
        </p:nvSpPr>
        <p:spPr>
          <a:xfrm>
            <a:off x="283348" y="5806239"/>
            <a:ext cx="11159715" cy="1035412"/>
          </a:xfrm>
          <a:prstGeom prst="rect">
            <a:avLst/>
          </a:prstGeom>
          <a:noFill/>
        </p:spPr>
        <p:txBody>
          <a:bodyPr wrap="square">
            <a:spAutoFit/>
          </a:bodyPr>
          <a:lstStyle/>
          <a:p>
            <a:pPr algn="ctr"/>
            <a:r>
              <a:rPr lang="en-GB" sz="1800" b="1" dirty="0">
                <a:solidFill>
                  <a:srgbClr val="C00000"/>
                </a:solidFill>
                <a:latin typeface="Comic Sans MS" panose="030F0902030302020204" pitchFamily="66" charset="0"/>
              </a:rPr>
              <a:t>Stay tuned for more colloquia !</a:t>
            </a:r>
          </a:p>
          <a:p>
            <a:endParaRPr lang="en-GB" sz="600" dirty="0">
              <a:solidFill>
                <a:schemeClr val="tx1"/>
              </a:solidFill>
              <a:latin typeface="Comic Sans MS" panose="030F0902030302020204" pitchFamily="66" charset="0"/>
            </a:endParaRPr>
          </a:p>
          <a:p>
            <a:pPr marL="285750" indent="-285750">
              <a:buFont typeface="Wingdings" pitchFamily="2" charset="2"/>
              <a:buChar char="è"/>
            </a:pPr>
            <a:r>
              <a:rPr lang="en-GB" sz="1600" dirty="0">
                <a:latin typeface="Comic Sans MS" panose="030F0902030302020204" pitchFamily="66" charset="0"/>
                <a:hlinkClick r:id="rId9"/>
              </a:rPr>
              <a:t>July 31: “Materials science and socioeconomic challenges in Africa"</a:t>
            </a:r>
            <a:r>
              <a:rPr lang="en-GB" sz="1600" dirty="0">
                <a:latin typeface="Comic Sans MS" panose="030F0902030302020204" pitchFamily="66" charset="0"/>
              </a:rPr>
              <a:t> by Thierry </a:t>
            </a:r>
            <a:r>
              <a:rPr lang="en-GB" sz="1600" dirty="0" err="1">
                <a:latin typeface="Comic Sans MS" panose="030F0902030302020204" pitchFamily="66" charset="0"/>
              </a:rPr>
              <a:t>d’Almeida</a:t>
            </a:r>
            <a:r>
              <a:rPr lang="en-GB" sz="1600" dirty="0">
                <a:latin typeface="Comic Sans MS" panose="030F0902030302020204" pitchFamily="66" charset="0"/>
              </a:rPr>
              <a:t> (</a:t>
            </a:r>
            <a:r>
              <a:rPr lang="en-GB" sz="1600" dirty="0">
                <a:latin typeface="Comic Sans MS" panose="030F0902030302020204" pitchFamily="66" charset="0"/>
                <a:hlinkClick r:id="rId10"/>
              </a:rPr>
              <a:t>REGISTER HERE</a:t>
            </a:r>
            <a:r>
              <a:rPr lang="en-GB" sz="1600" dirty="0">
                <a:latin typeface="Comic Sans MS" panose="030F0902030302020204" pitchFamily="66" charset="0"/>
              </a:rPr>
              <a:t>)</a:t>
            </a:r>
          </a:p>
          <a:p>
            <a:pPr marL="285750" indent="-285750">
              <a:lnSpc>
                <a:spcPct val="150000"/>
              </a:lnSpc>
              <a:buFont typeface="Wingdings" pitchFamily="2" charset="2"/>
              <a:buChar char="è"/>
            </a:pPr>
            <a:r>
              <a:rPr lang="en-GB" sz="1600" b="1" dirty="0">
                <a:solidFill>
                  <a:srgbClr val="FF0000"/>
                </a:solidFill>
                <a:latin typeface="Comic Sans MS" panose="030F0902030302020204" pitchFamily="66" charset="0"/>
                <a:sym typeface="Wingdings" pitchFamily="2" charset="2"/>
              </a:rPr>
              <a:t> </a:t>
            </a:r>
            <a:r>
              <a:rPr lang="en-GB" sz="1600" b="1" dirty="0">
                <a:solidFill>
                  <a:srgbClr val="FF0000"/>
                </a:solidFill>
                <a:latin typeface="Comic Sans MS" panose="030F0902030302020204" pitchFamily="66" charset="0"/>
              </a:rPr>
              <a:t>Oct. 2025: The African Strategy on Fundamental Physics and Applications - Forum </a:t>
            </a:r>
          </a:p>
        </p:txBody>
      </p:sp>
      <p:sp>
        <p:nvSpPr>
          <p:cNvPr id="24" name="TextBox 23">
            <a:extLst>
              <a:ext uri="{FF2B5EF4-FFF2-40B4-BE49-F238E27FC236}">
                <a16:creationId xmlns:a16="http://schemas.microsoft.com/office/drawing/2014/main" id="{6DE59253-E639-8AA0-A5AC-7845CDFAA55D}"/>
              </a:ext>
            </a:extLst>
          </p:cNvPr>
          <p:cNvSpPr txBox="1"/>
          <p:nvPr/>
        </p:nvSpPr>
        <p:spPr>
          <a:xfrm>
            <a:off x="283348" y="4430628"/>
            <a:ext cx="12140565" cy="1436483"/>
          </a:xfrm>
          <a:prstGeom prst="rect">
            <a:avLst/>
          </a:prstGeom>
          <a:noFill/>
        </p:spPr>
        <p:txBody>
          <a:bodyPr wrap="square">
            <a:spAutoFit/>
          </a:bodyPr>
          <a:lstStyle/>
          <a:p>
            <a:r>
              <a:rPr lang="en-GB" sz="1800" b="1" dirty="0">
                <a:solidFill>
                  <a:srgbClr val="FF0000"/>
                </a:solidFill>
                <a:latin typeface="Comic Sans MS" panose="030F0902030302020204" pitchFamily="66" charset="0"/>
                <a:sym typeface="Wingdings" pitchFamily="2" charset="2"/>
              </a:rPr>
              <a:t>                                                           </a:t>
            </a:r>
            <a:r>
              <a:rPr lang="en-GB" sz="1800" b="1" dirty="0">
                <a:solidFill>
                  <a:srgbClr val="C00000"/>
                </a:solidFill>
                <a:latin typeface="Comic Sans MS" panose="030F0902030302020204" pitchFamily="66" charset="0"/>
                <a:sym typeface="Wingdings" pitchFamily="2" charset="2"/>
              </a:rPr>
              <a:t>Examples</a:t>
            </a:r>
            <a:r>
              <a:rPr lang="en-GB" b="1" dirty="0">
                <a:solidFill>
                  <a:srgbClr val="C00000"/>
                </a:solidFill>
                <a:latin typeface="Comic Sans MS" panose="030F0902030302020204" pitchFamily="66" charset="0"/>
                <a:sym typeface="Wingdings" pitchFamily="2" charset="2"/>
              </a:rPr>
              <a:t>:</a:t>
            </a:r>
            <a:endParaRPr lang="en-GB" b="1" dirty="0">
              <a:solidFill>
                <a:srgbClr val="C00000"/>
              </a:solidFill>
              <a:latin typeface="Comic Sans MS" panose="030F0902030302020204" pitchFamily="66" charset="0"/>
              <a:sym typeface="Wingdings" pitchFamily="2" charset="2"/>
              <a:hlinkClick r:id="rId11">
                <a:extLst>
                  <a:ext uri="{A12FA001-AC4F-418D-AE19-62706E023703}">
                    <ahyp:hlinkClr xmlns:ahyp="http://schemas.microsoft.com/office/drawing/2018/hyperlinkcolor" val="tx"/>
                  </a:ext>
                </a:extLst>
              </a:hlinkClick>
            </a:endParaRPr>
          </a:p>
          <a:p>
            <a:pPr marL="285750" indent="-285750">
              <a:lnSpc>
                <a:spcPct val="150000"/>
              </a:lnSpc>
              <a:buFont typeface="Wingdings" pitchFamily="2" charset="2"/>
              <a:buChar char="è"/>
            </a:pPr>
            <a:r>
              <a:rPr lang="en-GB" sz="1600" b="1" dirty="0">
                <a:solidFill>
                  <a:schemeClr val="accent1"/>
                </a:solidFill>
                <a:latin typeface="Comic Sans MS" panose="030F0902030302020204" pitchFamily="66" charset="0"/>
                <a:hlinkClick r:id="rId11">
                  <a:extLst>
                    <a:ext uri="{A12FA001-AC4F-418D-AE19-62706E023703}">
                      <ahyp:hlinkClr xmlns:ahyp="http://schemas.microsoft.com/office/drawing/2018/hyperlinkcolor" val="tx"/>
                    </a:ext>
                  </a:extLst>
                </a:hlinkClick>
              </a:rPr>
              <a:t>Sept ‘22: Momentum grows for the African Light Source</a:t>
            </a:r>
            <a:r>
              <a:rPr lang="en-GB" sz="1600" b="1" dirty="0">
                <a:solidFill>
                  <a:schemeClr val="accent1"/>
                </a:solidFill>
                <a:latin typeface="Comic Sans MS" panose="030F0902030302020204" pitchFamily="66" charset="0"/>
              </a:rPr>
              <a:t> by S. Connell</a:t>
            </a:r>
          </a:p>
          <a:p>
            <a:pPr marL="285750" indent="-285750">
              <a:lnSpc>
                <a:spcPct val="150000"/>
              </a:lnSpc>
              <a:buFont typeface="Wingdings" pitchFamily="2" charset="2"/>
              <a:buChar char="è"/>
            </a:pPr>
            <a:r>
              <a:rPr lang="en-GB" sz="1600" b="1" dirty="0">
                <a:solidFill>
                  <a:schemeClr val="accent1"/>
                </a:solidFill>
                <a:latin typeface="Comic Sans MS" panose="030F0902030302020204" pitchFamily="66" charset="0"/>
                <a:hlinkClick r:id="rId12">
                  <a:extLst>
                    <a:ext uri="{A12FA001-AC4F-418D-AE19-62706E023703}">
                      <ahyp:hlinkClr xmlns:ahyp="http://schemas.microsoft.com/office/drawing/2018/hyperlinkcolor" val="tx"/>
                    </a:ext>
                  </a:extLst>
                </a:hlinkClick>
              </a:rPr>
              <a:t>Oct ‘ 22: Physics for Development and International Cooperation</a:t>
            </a:r>
            <a:r>
              <a:rPr lang="en-GB" sz="1600" b="1" dirty="0">
                <a:solidFill>
                  <a:schemeClr val="accent1"/>
                </a:solidFill>
                <a:latin typeface="Comic Sans MS" panose="030F0902030302020204" pitchFamily="66" charset="0"/>
              </a:rPr>
              <a:t> by Kate Shaw</a:t>
            </a:r>
          </a:p>
          <a:p>
            <a:pPr marL="285750" indent="-285750">
              <a:lnSpc>
                <a:spcPct val="150000"/>
              </a:lnSpc>
              <a:buFont typeface="Wingdings" pitchFamily="2" charset="2"/>
              <a:buChar char="è"/>
            </a:pPr>
            <a:r>
              <a:rPr lang="en-GB" sz="1600" b="1" dirty="0">
                <a:solidFill>
                  <a:schemeClr val="accent1"/>
                </a:solidFill>
                <a:latin typeface="Comic Sans MS" panose="030F0902030302020204" pitchFamily="66" charset="0"/>
                <a:hlinkClick r:id="rId13">
                  <a:extLst>
                    <a:ext uri="{A12FA001-AC4F-418D-AE19-62706E023703}">
                      <ahyp:hlinkClr xmlns:ahyp="http://schemas.microsoft.com/office/drawing/2018/hyperlinkcolor" val="tx"/>
                    </a:ext>
                  </a:extLst>
                </a:hlinkClick>
              </a:rPr>
              <a:t>Feb. ’24: Roadshow on synchrotron science and X-ray imaging techniques in Zimbabwe”</a:t>
            </a:r>
            <a:r>
              <a:rPr lang="en-GB" sz="1600" b="1" dirty="0">
                <a:solidFill>
                  <a:schemeClr val="accent1"/>
                </a:solidFill>
                <a:latin typeface="Comic Sans MS" panose="030F0902030302020204" pitchFamily="66" charset="0"/>
              </a:rPr>
              <a:t> by Kudakwashe </a:t>
            </a:r>
            <a:r>
              <a:rPr lang="en-GB" sz="1600" b="1" dirty="0" err="1">
                <a:solidFill>
                  <a:schemeClr val="accent1"/>
                </a:solidFill>
                <a:latin typeface="Comic Sans MS" panose="030F0902030302020204" pitchFamily="66" charset="0"/>
              </a:rPr>
              <a:t>Jakata</a:t>
            </a:r>
            <a:endParaRPr lang="en-GB" sz="1600" b="1" dirty="0">
              <a:solidFill>
                <a:schemeClr val="accent1"/>
              </a:solidFill>
              <a:latin typeface="Comic Sans MS" panose="030F0902030302020204" pitchFamily="66" charset="0"/>
            </a:endParaRPr>
          </a:p>
        </p:txBody>
      </p:sp>
    </p:spTree>
    <p:extLst>
      <p:ext uri="{BB962C8B-B14F-4D97-AF65-F5344CB8AC3E}">
        <p14:creationId xmlns:p14="http://schemas.microsoft.com/office/powerpoint/2010/main" val="326330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linds(horizont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map of the earth with arrows pointing to the continents&#10;&#10;AI-generated content may be incorrect.">
            <a:extLst>
              <a:ext uri="{FF2B5EF4-FFF2-40B4-BE49-F238E27FC236}">
                <a16:creationId xmlns:a16="http://schemas.microsoft.com/office/drawing/2014/main" id="{64D6DFD5-A4BE-A3BF-4E3D-EA10617E45C8}"/>
              </a:ext>
            </a:extLst>
          </p:cNvPr>
          <p:cNvPicPr>
            <a:picLocks noChangeAspect="1"/>
          </p:cNvPicPr>
          <p:nvPr/>
        </p:nvPicPr>
        <p:blipFill>
          <a:blip r:embed="rId2"/>
          <a:stretch>
            <a:fillRect/>
          </a:stretch>
        </p:blipFill>
        <p:spPr>
          <a:xfrm>
            <a:off x="6851736" y="3944786"/>
            <a:ext cx="5355145" cy="2989345"/>
          </a:xfrm>
          <a:prstGeom prst="rect">
            <a:avLst/>
          </a:prstGeom>
        </p:spPr>
      </p:pic>
      <p:sp>
        <p:nvSpPr>
          <p:cNvPr id="2" name="Title 1">
            <a:extLst>
              <a:ext uri="{FF2B5EF4-FFF2-40B4-BE49-F238E27FC236}">
                <a16:creationId xmlns:a16="http://schemas.microsoft.com/office/drawing/2014/main" id="{CF7076AE-B805-773D-8AF8-E381FBC44F50}"/>
              </a:ext>
            </a:extLst>
          </p:cNvPr>
          <p:cNvSpPr>
            <a:spLocks noGrp="1"/>
          </p:cNvSpPr>
          <p:nvPr>
            <p:ph type="title"/>
          </p:nvPr>
        </p:nvSpPr>
        <p:spPr>
          <a:xfrm>
            <a:off x="1058123" y="222751"/>
            <a:ext cx="6117338" cy="1325563"/>
          </a:xfrm>
        </p:spPr>
        <p:txBody>
          <a:bodyPr>
            <a:normAutofit/>
          </a:bodyPr>
          <a:lstStyle/>
          <a:p>
            <a:r>
              <a:rPr lang="en-SE" sz="4000" b="1" dirty="0">
                <a:latin typeface="Comic Sans MS" panose="030F0902030302020204" pitchFamily="66" charset="0"/>
              </a:rPr>
              <a:t>More potential for Neutrino ?</a:t>
            </a:r>
          </a:p>
        </p:txBody>
      </p:sp>
      <p:sp>
        <p:nvSpPr>
          <p:cNvPr id="3" name="Text Placeholder 2">
            <a:extLst>
              <a:ext uri="{FF2B5EF4-FFF2-40B4-BE49-F238E27FC236}">
                <a16:creationId xmlns:a16="http://schemas.microsoft.com/office/drawing/2014/main" id="{7DA43B5A-D86D-6FE9-43B3-3A9181B8CDCA}"/>
              </a:ext>
            </a:extLst>
          </p:cNvPr>
          <p:cNvSpPr>
            <a:spLocks noGrp="1"/>
          </p:cNvSpPr>
          <p:nvPr>
            <p:ph type="body" idx="1"/>
          </p:nvPr>
        </p:nvSpPr>
        <p:spPr>
          <a:xfrm>
            <a:off x="6974467" y="4895415"/>
            <a:ext cx="2805831" cy="1856114"/>
          </a:xfrm>
          <a:noFill/>
          <a:ln>
            <a:solidFill>
              <a:srgbClr val="FF0000"/>
            </a:solidFill>
          </a:ln>
        </p:spPr>
        <p:txBody>
          <a:bodyPr>
            <a:noAutofit/>
          </a:bodyPr>
          <a:lstStyle/>
          <a:p>
            <a:pPr marL="114300" indent="0">
              <a:buNone/>
            </a:pPr>
            <a:r>
              <a:rPr lang="en-GB" sz="1400" dirty="0">
                <a:solidFill>
                  <a:srgbClr val="FF0000"/>
                </a:solidFill>
                <a:latin typeface="Comic Sans MS" panose="030F0902030302020204" pitchFamily="66" charset="0"/>
              </a:rPr>
              <a:t>Courtesy: Ernst-Jan Buis</a:t>
            </a:r>
          </a:p>
          <a:p>
            <a:pPr marL="114300" indent="0">
              <a:buNone/>
            </a:pPr>
            <a:r>
              <a:rPr lang="en-GB" sz="1400" dirty="0">
                <a:solidFill>
                  <a:srgbClr val="FF0000"/>
                </a:solidFill>
                <a:latin typeface="Comic Sans MS" panose="030F0902030302020204" pitchFamily="66" charset="0"/>
              </a:rPr>
              <a:t>“Acoustic detection of ultra-high energy neutrinos”</a:t>
            </a:r>
          </a:p>
          <a:p>
            <a:pPr marL="114300" indent="0">
              <a:buNone/>
            </a:pPr>
            <a:endParaRPr lang="en-GB" sz="1400" dirty="0">
              <a:solidFill>
                <a:srgbClr val="FF0000"/>
              </a:solidFill>
              <a:latin typeface="Comic Sans MS" panose="030F0902030302020204" pitchFamily="66" charset="0"/>
            </a:endParaRPr>
          </a:p>
          <a:p>
            <a:pPr marL="114300" indent="0">
              <a:buNone/>
            </a:pPr>
            <a:r>
              <a:rPr lang="en-GB" sz="1200" dirty="0">
                <a:solidFill>
                  <a:srgbClr val="FF0000"/>
                </a:solidFill>
                <a:latin typeface="Comic Sans MS" panose="030F0902030302020204" pitchFamily="66" charset="0"/>
              </a:rPr>
              <a:t>TNO, Delft </a:t>
            </a:r>
          </a:p>
          <a:p>
            <a:pPr marL="114300" indent="0">
              <a:buNone/>
            </a:pPr>
            <a:r>
              <a:rPr lang="en-GB" sz="1200" dirty="0" err="1">
                <a:solidFill>
                  <a:srgbClr val="FF0000"/>
                </a:solidFill>
                <a:latin typeface="Comic Sans MS" panose="030F0902030302020204" pitchFamily="66" charset="0"/>
              </a:rPr>
              <a:t>Nikhef</a:t>
            </a:r>
            <a:r>
              <a:rPr lang="en-GB" sz="1200" dirty="0">
                <a:solidFill>
                  <a:srgbClr val="FF0000"/>
                </a:solidFill>
                <a:latin typeface="Comic Sans MS" panose="030F0902030302020204" pitchFamily="66" charset="0"/>
              </a:rPr>
              <a:t>, Amsterdam</a:t>
            </a:r>
          </a:p>
          <a:p>
            <a:endParaRPr lang="en-SE" sz="1400" dirty="0">
              <a:solidFill>
                <a:srgbClr val="FF0000"/>
              </a:solidFill>
              <a:latin typeface="Comic Sans MS" panose="030F0902030302020204" pitchFamily="66" charset="0"/>
            </a:endParaRPr>
          </a:p>
        </p:txBody>
      </p:sp>
      <p:pic>
        <p:nvPicPr>
          <p:cNvPr id="4" name="Picture 3">
            <a:extLst>
              <a:ext uri="{FF2B5EF4-FFF2-40B4-BE49-F238E27FC236}">
                <a16:creationId xmlns:a16="http://schemas.microsoft.com/office/drawing/2014/main" id="{D9DAC3A6-123E-5F27-D73E-9FCC5E87AB0D}"/>
              </a:ext>
            </a:extLst>
          </p:cNvPr>
          <p:cNvPicPr>
            <a:picLocks noChangeAspect="1"/>
          </p:cNvPicPr>
          <p:nvPr/>
        </p:nvPicPr>
        <p:blipFill>
          <a:blip r:embed="rId3"/>
          <a:stretch>
            <a:fillRect/>
          </a:stretch>
        </p:blipFill>
        <p:spPr>
          <a:xfrm>
            <a:off x="7368596" y="0"/>
            <a:ext cx="4823404" cy="2774524"/>
          </a:xfrm>
          <a:prstGeom prst="rect">
            <a:avLst/>
          </a:prstGeom>
        </p:spPr>
      </p:pic>
      <p:pic>
        <p:nvPicPr>
          <p:cNvPr id="7" name="Picture 6" descr="A screenshot of a computer screen&#10;&#10;AI-generated content may be incorrect.">
            <a:extLst>
              <a:ext uri="{FF2B5EF4-FFF2-40B4-BE49-F238E27FC236}">
                <a16:creationId xmlns:a16="http://schemas.microsoft.com/office/drawing/2014/main" id="{82DA500F-AEF8-03BB-5E0C-39DAEADFFD00}"/>
              </a:ext>
            </a:extLst>
          </p:cNvPr>
          <p:cNvPicPr>
            <a:picLocks noChangeAspect="1"/>
          </p:cNvPicPr>
          <p:nvPr/>
        </p:nvPicPr>
        <p:blipFill>
          <a:blip r:embed="rId4"/>
          <a:stretch>
            <a:fillRect/>
          </a:stretch>
        </p:blipFill>
        <p:spPr>
          <a:xfrm>
            <a:off x="6588689" y="2562894"/>
            <a:ext cx="2805831" cy="1896049"/>
          </a:xfrm>
          <a:prstGeom prst="rect">
            <a:avLst/>
          </a:prstGeom>
        </p:spPr>
      </p:pic>
      <p:sp>
        <p:nvSpPr>
          <p:cNvPr id="8" name="TextBox 7">
            <a:extLst>
              <a:ext uri="{FF2B5EF4-FFF2-40B4-BE49-F238E27FC236}">
                <a16:creationId xmlns:a16="http://schemas.microsoft.com/office/drawing/2014/main" id="{0DD3F93F-0400-4E02-5CC8-1BD3B9B8FB36}"/>
              </a:ext>
            </a:extLst>
          </p:cNvPr>
          <p:cNvSpPr txBox="1"/>
          <p:nvPr/>
        </p:nvSpPr>
        <p:spPr>
          <a:xfrm>
            <a:off x="222335" y="1697582"/>
            <a:ext cx="6629401" cy="707886"/>
          </a:xfrm>
          <a:prstGeom prst="rect">
            <a:avLst/>
          </a:prstGeom>
          <a:noFill/>
        </p:spPr>
        <p:txBody>
          <a:bodyPr wrap="square">
            <a:spAutoFit/>
          </a:bodyPr>
          <a:lstStyle/>
          <a:p>
            <a:r>
              <a:rPr lang="en-GB" sz="2000" dirty="0">
                <a:latin typeface="Comic Sans MS" panose="030F0902030302020204" pitchFamily="66" charset="0"/>
              </a:rPr>
              <a:t>Reminder: “</a:t>
            </a:r>
            <a:r>
              <a:rPr lang="en-GB" sz="2000" dirty="0">
                <a:latin typeface="Comic Sans MS" panose="030F0902030302020204" pitchFamily="66" charset="0"/>
                <a:hlinkClick r:id="rId5"/>
              </a:rPr>
              <a:t>Detection of an Ultra-High-Energy Neutrino Event with KM3NeT</a:t>
            </a:r>
            <a:r>
              <a:rPr lang="en-GB" sz="2000" dirty="0">
                <a:latin typeface="Comic Sans MS" panose="030F0902030302020204" pitchFamily="66" charset="0"/>
              </a:rPr>
              <a:t>” by Meriem </a:t>
            </a:r>
            <a:r>
              <a:rPr lang="en-GB" sz="2000" dirty="0" err="1">
                <a:latin typeface="Comic Sans MS" panose="030F0902030302020204" pitchFamily="66" charset="0"/>
              </a:rPr>
              <a:t>Bendahman</a:t>
            </a:r>
            <a:r>
              <a:rPr lang="en-GB" sz="2000" dirty="0">
                <a:latin typeface="Comic Sans MS" panose="030F0902030302020204" pitchFamily="66" charset="0"/>
              </a:rPr>
              <a:t> </a:t>
            </a:r>
            <a:endParaRPr lang="en-SE" sz="2000" dirty="0">
              <a:latin typeface="Comic Sans MS" panose="030F0902030302020204" pitchFamily="66" charset="0"/>
            </a:endParaRPr>
          </a:p>
        </p:txBody>
      </p:sp>
      <p:pic>
        <p:nvPicPr>
          <p:cNvPr id="10" name="Picture 9" descr="A close-up of a diagram&#10;&#10;AI-generated content may be incorrect.">
            <a:extLst>
              <a:ext uri="{FF2B5EF4-FFF2-40B4-BE49-F238E27FC236}">
                <a16:creationId xmlns:a16="http://schemas.microsoft.com/office/drawing/2014/main" id="{86CC21AE-8BA3-74DD-DB7F-C5A162737283}"/>
              </a:ext>
            </a:extLst>
          </p:cNvPr>
          <p:cNvPicPr>
            <a:picLocks noChangeAspect="1"/>
          </p:cNvPicPr>
          <p:nvPr/>
        </p:nvPicPr>
        <p:blipFill>
          <a:blip r:embed="rId6"/>
          <a:stretch>
            <a:fillRect/>
          </a:stretch>
        </p:blipFill>
        <p:spPr>
          <a:xfrm>
            <a:off x="329911" y="2405468"/>
            <a:ext cx="4289422" cy="3252419"/>
          </a:xfrm>
          <a:prstGeom prst="rect">
            <a:avLst/>
          </a:prstGeom>
        </p:spPr>
      </p:pic>
      <p:sp>
        <p:nvSpPr>
          <p:cNvPr id="12" name="TextBox 11">
            <a:extLst>
              <a:ext uri="{FF2B5EF4-FFF2-40B4-BE49-F238E27FC236}">
                <a16:creationId xmlns:a16="http://schemas.microsoft.com/office/drawing/2014/main" id="{875A82D4-37E1-C843-7E62-35486406EA49}"/>
              </a:ext>
            </a:extLst>
          </p:cNvPr>
          <p:cNvSpPr txBox="1"/>
          <p:nvPr/>
        </p:nvSpPr>
        <p:spPr>
          <a:xfrm>
            <a:off x="222335" y="5765608"/>
            <a:ext cx="6629401" cy="1200329"/>
          </a:xfrm>
          <a:prstGeom prst="rect">
            <a:avLst/>
          </a:prstGeom>
          <a:noFill/>
        </p:spPr>
        <p:txBody>
          <a:bodyPr wrap="square">
            <a:spAutoFit/>
          </a:bodyPr>
          <a:lstStyle/>
          <a:p>
            <a:r>
              <a:rPr lang="en-US" sz="1800" b="1" dirty="0">
                <a:solidFill>
                  <a:srgbClr val="000000"/>
                </a:solidFill>
                <a:effectLst/>
                <a:latin typeface="Comic Sans MS" panose="030F0902030302020204" pitchFamily="66" charset="0"/>
              </a:rPr>
              <a:t>Next: “</a:t>
            </a:r>
            <a:r>
              <a:rPr lang="en-US" sz="1800" b="1" dirty="0">
                <a:solidFill>
                  <a:srgbClr val="000000"/>
                </a:solidFill>
                <a:effectLst/>
                <a:latin typeface="Comic Sans MS" panose="030F0902030302020204" pitchFamily="66" charset="0"/>
                <a:hlinkClick r:id="rId7"/>
              </a:rPr>
              <a:t>Fiber optic hydrophones for acoustic neutrino detection</a:t>
            </a:r>
            <a:r>
              <a:rPr lang="en-US" sz="1800" b="1" dirty="0">
                <a:solidFill>
                  <a:srgbClr val="000000"/>
                </a:solidFill>
                <a:effectLst/>
                <a:latin typeface="Comic Sans MS" panose="030F0902030302020204" pitchFamily="66" charset="0"/>
              </a:rPr>
              <a:t>” </a:t>
            </a:r>
            <a:r>
              <a:rPr lang="en-US" sz="1800" dirty="0">
                <a:solidFill>
                  <a:srgbClr val="000000"/>
                </a:solidFill>
                <a:effectLst/>
                <a:latin typeface="Comic Sans MS" panose="030F0902030302020204" pitchFamily="66" charset="0"/>
              </a:rPr>
              <a:t>by</a:t>
            </a:r>
            <a:r>
              <a:rPr lang="en-US" sz="1800" b="1" dirty="0">
                <a:solidFill>
                  <a:srgbClr val="000000"/>
                </a:solidFill>
                <a:effectLst/>
                <a:latin typeface="Comic Sans MS" panose="030F0902030302020204" pitchFamily="66" charset="0"/>
              </a:rPr>
              <a:t> </a:t>
            </a:r>
            <a:r>
              <a:rPr lang="en-US" sz="1800" dirty="0">
                <a:solidFill>
                  <a:srgbClr val="000000"/>
                </a:solidFill>
                <a:effectLst/>
                <a:latin typeface="Comic Sans MS" panose="030F0902030302020204" pitchFamily="66" charset="0"/>
              </a:rPr>
              <a:t>Ernst-Jan Buis (TNO / NIKHEF) </a:t>
            </a:r>
          </a:p>
          <a:p>
            <a:r>
              <a:rPr lang="en-US" sz="1800" dirty="0">
                <a:latin typeface="Comic Sans MS" panose="030F0902030302020204" pitchFamily="66" charset="0"/>
                <a:sym typeface="Wingdings" pitchFamily="2" charset="2"/>
              </a:rPr>
              <a:t> </a:t>
            </a:r>
            <a:r>
              <a:rPr lang="en-US" dirty="0">
                <a:latin typeface="Comic Sans MS" panose="030F0902030302020204" pitchFamily="66" charset="0"/>
              </a:rPr>
              <a:t>Monday June 16, at 11:15 – </a:t>
            </a:r>
            <a:r>
              <a:rPr lang="en-US" dirty="0">
                <a:latin typeface="Comic Sans MS" panose="030F0902030302020204" pitchFamily="66" charset="0"/>
                <a:hlinkClick r:id="rId8"/>
              </a:rPr>
              <a:t>Zoom access to Lund University Science cafe</a:t>
            </a:r>
            <a:endParaRPr lang="en-US" dirty="0">
              <a:latin typeface="Comic Sans MS" panose="030F0902030302020204" pitchFamily="66" charset="0"/>
            </a:endParaRPr>
          </a:p>
          <a:p>
            <a:pPr rtl="0"/>
            <a:endParaRPr lang="en-US" sz="1800" dirty="0">
              <a:effectLst/>
              <a:latin typeface="Comic Sans MS" panose="030F0902030302020204" pitchFamily="66" charset="0"/>
            </a:endParaRPr>
          </a:p>
        </p:txBody>
      </p:sp>
      <p:pic>
        <p:nvPicPr>
          <p:cNvPr id="14" name="Picture 13" descr="A magazine cover with a round object with lights&#10;&#10;AI-generated content may be incorrect.">
            <a:hlinkClick r:id="rId9"/>
            <a:extLst>
              <a:ext uri="{FF2B5EF4-FFF2-40B4-BE49-F238E27FC236}">
                <a16:creationId xmlns:a16="http://schemas.microsoft.com/office/drawing/2014/main" id="{610FC904-A336-BE8B-4600-A9A4EA264F06}"/>
              </a:ext>
            </a:extLst>
          </p:cNvPr>
          <p:cNvPicPr>
            <a:picLocks noChangeAspect="1"/>
          </p:cNvPicPr>
          <p:nvPr/>
        </p:nvPicPr>
        <p:blipFill>
          <a:blip r:embed="rId10"/>
          <a:stretch>
            <a:fillRect/>
          </a:stretch>
        </p:blipFill>
        <p:spPr>
          <a:xfrm>
            <a:off x="4678449" y="2405468"/>
            <a:ext cx="1656427" cy="2182402"/>
          </a:xfrm>
          <a:prstGeom prst="rect">
            <a:avLst/>
          </a:prstGeom>
        </p:spPr>
      </p:pic>
    </p:spTree>
    <p:extLst>
      <p:ext uri="{BB962C8B-B14F-4D97-AF65-F5344CB8AC3E}">
        <p14:creationId xmlns:p14="http://schemas.microsoft.com/office/powerpoint/2010/main" val="270485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blinds(horizontal)">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linds(horizontal)">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linds(horizont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linds(horizontal)">
                                      <p:cBhvr>
                                        <p:cTn id="33" dur="500"/>
                                        <p:tgtEl>
                                          <p:spTgt spid="3">
                                            <p:txEl>
                                              <p:pRg st="4" end="4"/>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
                                            <p:bg/>
                                          </p:spTgt>
                                        </p:tgtEl>
                                        <p:attrNameLst>
                                          <p:attrName>style.visibility</p:attrName>
                                        </p:attrNameLst>
                                      </p:cBhvr>
                                      <p:to>
                                        <p:strVal val="visible"/>
                                      </p:to>
                                    </p:set>
                                    <p:animEffect transition="in" filter="blinds(horizontal)">
                                      <p:cBhvr>
                                        <p:cTn id="36"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A29B4-D32D-8FA5-7595-29FDED4C1B94}"/>
              </a:ext>
            </a:extLst>
          </p:cNvPr>
          <p:cNvSpPr>
            <a:spLocks noGrp="1"/>
          </p:cNvSpPr>
          <p:nvPr>
            <p:ph type="title"/>
          </p:nvPr>
        </p:nvSpPr>
        <p:spPr/>
        <p:txBody>
          <a:bodyPr>
            <a:normAutofit fontScale="90000"/>
          </a:bodyPr>
          <a:lstStyle/>
          <a:p>
            <a:r>
              <a:rPr lang="en-SE" b="1" dirty="0">
                <a:latin typeface="Comic Sans MS" panose="030F0902030302020204" pitchFamily="66" charset="0"/>
              </a:rPr>
              <a:t>Eco-System</a:t>
            </a:r>
          </a:p>
        </p:txBody>
      </p:sp>
      <p:pic>
        <p:nvPicPr>
          <p:cNvPr id="5" name="Content Placeholder 4">
            <a:extLst>
              <a:ext uri="{FF2B5EF4-FFF2-40B4-BE49-F238E27FC236}">
                <a16:creationId xmlns:a16="http://schemas.microsoft.com/office/drawing/2014/main" id="{F5E518C1-B636-78FC-D107-43B915B38DC0}"/>
              </a:ext>
            </a:extLst>
          </p:cNvPr>
          <p:cNvPicPr>
            <a:picLocks noGrp="1" noChangeAspect="1"/>
          </p:cNvPicPr>
          <p:nvPr>
            <p:ph idx="1"/>
          </p:nvPr>
        </p:nvPicPr>
        <p:blipFill>
          <a:blip r:embed="rId3"/>
          <a:stretch>
            <a:fillRect/>
          </a:stretch>
        </p:blipFill>
        <p:spPr>
          <a:xfrm>
            <a:off x="4244826" y="-14460"/>
            <a:ext cx="4418945" cy="2332037"/>
          </a:xfrm>
          <a:prstGeom prst="rect">
            <a:avLst/>
          </a:prstGeom>
        </p:spPr>
      </p:pic>
      <p:cxnSp>
        <p:nvCxnSpPr>
          <p:cNvPr id="6" name="Curved Connector 5">
            <a:extLst>
              <a:ext uri="{FF2B5EF4-FFF2-40B4-BE49-F238E27FC236}">
                <a16:creationId xmlns:a16="http://schemas.microsoft.com/office/drawing/2014/main" id="{79B87604-BA57-9385-7FEA-2BD279F48C72}"/>
              </a:ext>
            </a:extLst>
          </p:cNvPr>
          <p:cNvCxnSpPr>
            <a:cxnSpLocks/>
          </p:cNvCxnSpPr>
          <p:nvPr/>
        </p:nvCxnSpPr>
        <p:spPr>
          <a:xfrm rot="10800000" flipV="1">
            <a:off x="756527" y="2837132"/>
            <a:ext cx="4136792" cy="3106519"/>
          </a:xfrm>
          <a:prstGeom prst="curvedConnector3">
            <a:avLst/>
          </a:prstGeom>
          <a:ln w="6350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7" name="Group 6">
            <a:extLst>
              <a:ext uri="{FF2B5EF4-FFF2-40B4-BE49-F238E27FC236}">
                <a16:creationId xmlns:a16="http://schemas.microsoft.com/office/drawing/2014/main" id="{FB49DD38-B289-18E4-EC3C-291E26864CCD}"/>
              </a:ext>
            </a:extLst>
          </p:cNvPr>
          <p:cNvGrpSpPr/>
          <p:nvPr/>
        </p:nvGrpSpPr>
        <p:grpSpPr>
          <a:xfrm>
            <a:off x="673212" y="2786309"/>
            <a:ext cx="6796256" cy="3169247"/>
            <a:chOff x="1993900" y="1851404"/>
            <a:chExt cx="4606925" cy="2707896"/>
          </a:xfrm>
        </p:grpSpPr>
        <p:cxnSp>
          <p:nvCxnSpPr>
            <p:cNvPr id="8" name="Straight Arrow Connector 7">
              <a:extLst>
                <a:ext uri="{FF2B5EF4-FFF2-40B4-BE49-F238E27FC236}">
                  <a16:creationId xmlns:a16="http://schemas.microsoft.com/office/drawing/2014/main" id="{3542FADA-97B2-D543-2103-11839C4D78A5}"/>
                </a:ext>
              </a:extLst>
            </p:cNvPr>
            <p:cNvCxnSpPr/>
            <p:nvPr/>
          </p:nvCxnSpPr>
          <p:spPr>
            <a:xfrm flipV="1">
              <a:off x="1993900" y="1851404"/>
              <a:ext cx="0" cy="2707896"/>
            </a:xfrm>
            <a:prstGeom prst="straightConnector1">
              <a:avLst/>
            </a:prstGeom>
            <a:ln w="63500">
              <a:tailEnd type="arrow"/>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48288A84-0771-3549-6942-A327E603BBC5}"/>
                </a:ext>
              </a:extLst>
            </p:cNvPr>
            <p:cNvCxnSpPr/>
            <p:nvPr/>
          </p:nvCxnSpPr>
          <p:spPr>
            <a:xfrm>
              <a:off x="1993900" y="4559300"/>
              <a:ext cx="4606925" cy="0"/>
            </a:xfrm>
            <a:prstGeom prst="straightConnector1">
              <a:avLst/>
            </a:prstGeom>
            <a:ln w="63500">
              <a:tailEnd type="arrow"/>
            </a:ln>
            <a:effectLst/>
          </p:spPr>
          <p:style>
            <a:lnRef idx="2">
              <a:schemeClr val="accent1"/>
            </a:lnRef>
            <a:fillRef idx="0">
              <a:schemeClr val="accent1"/>
            </a:fillRef>
            <a:effectRef idx="1">
              <a:schemeClr val="accent1"/>
            </a:effectRef>
            <a:fontRef idx="minor">
              <a:schemeClr val="tx1"/>
            </a:fontRef>
          </p:style>
        </p:cxnSp>
      </p:grpSp>
      <p:sp>
        <p:nvSpPr>
          <p:cNvPr id="10" name="TextBox 9">
            <a:extLst>
              <a:ext uri="{FF2B5EF4-FFF2-40B4-BE49-F238E27FC236}">
                <a16:creationId xmlns:a16="http://schemas.microsoft.com/office/drawing/2014/main" id="{1E50C00C-F578-2B9F-8B44-939E0A0EFC8A}"/>
              </a:ext>
            </a:extLst>
          </p:cNvPr>
          <p:cNvSpPr txBox="1"/>
          <p:nvPr/>
        </p:nvSpPr>
        <p:spPr>
          <a:xfrm>
            <a:off x="673213" y="5979360"/>
            <a:ext cx="1710028" cy="455859"/>
          </a:xfrm>
          <a:prstGeom prst="rect">
            <a:avLst/>
          </a:prstGeom>
          <a:noFill/>
        </p:spPr>
        <p:txBody>
          <a:bodyPr wrap="square" lIns="85690" tIns="42845" rIns="85690" bIns="42845" rtlCol="0">
            <a:spAutoFit/>
          </a:bodyPr>
          <a:lstStyle/>
          <a:p>
            <a:r>
              <a:rPr lang="en-US" sz="2400" dirty="0">
                <a:latin typeface="Arial" panose="020B0604020202020204" pitchFamily="34" charset="0"/>
                <a:cs typeface="Arial" panose="020B0604020202020204" pitchFamily="34" charset="0"/>
              </a:rPr>
              <a:t>1750s</a:t>
            </a:r>
          </a:p>
        </p:txBody>
      </p:sp>
      <p:sp>
        <p:nvSpPr>
          <p:cNvPr id="11" name="TextBox 10">
            <a:extLst>
              <a:ext uri="{FF2B5EF4-FFF2-40B4-BE49-F238E27FC236}">
                <a16:creationId xmlns:a16="http://schemas.microsoft.com/office/drawing/2014/main" id="{48C03E69-92C9-DE12-B82A-85516215282C}"/>
              </a:ext>
            </a:extLst>
          </p:cNvPr>
          <p:cNvSpPr txBox="1"/>
          <p:nvPr/>
        </p:nvSpPr>
        <p:spPr>
          <a:xfrm>
            <a:off x="2244364" y="5979360"/>
            <a:ext cx="1178638" cy="455859"/>
          </a:xfrm>
          <a:prstGeom prst="rect">
            <a:avLst/>
          </a:prstGeom>
          <a:noFill/>
        </p:spPr>
        <p:txBody>
          <a:bodyPr wrap="square" lIns="85690" tIns="42845" rIns="85690" bIns="42845" rtlCol="0">
            <a:spAutoFit/>
          </a:bodyPr>
          <a:lstStyle/>
          <a:p>
            <a:r>
              <a:rPr lang="en-US" sz="2400">
                <a:latin typeface="Arial" panose="020B0604020202020204" pitchFamily="34" charset="0"/>
                <a:cs typeface="Arial" panose="020B0604020202020204" pitchFamily="34" charset="0"/>
              </a:rPr>
              <a:t>1850s</a:t>
            </a:r>
          </a:p>
        </p:txBody>
      </p:sp>
      <p:sp>
        <p:nvSpPr>
          <p:cNvPr id="12" name="TextBox 11">
            <a:extLst>
              <a:ext uri="{FF2B5EF4-FFF2-40B4-BE49-F238E27FC236}">
                <a16:creationId xmlns:a16="http://schemas.microsoft.com/office/drawing/2014/main" id="{C475E9BD-E256-7AA2-60E8-BEECB52D0E5B}"/>
              </a:ext>
            </a:extLst>
          </p:cNvPr>
          <p:cNvSpPr txBox="1"/>
          <p:nvPr/>
        </p:nvSpPr>
        <p:spPr>
          <a:xfrm>
            <a:off x="4017082" y="5979360"/>
            <a:ext cx="1178638" cy="455859"/>
          </a:xfrm>
          <a:prstGeom prst="rect">
            <a:avLst/>
          </a:prstGeom>
          <a:noFill/>
        </p:spPr>
        <p:txBody>
          <a:bodyPr wrap="square" lIns="85690" tIns="42845" rIns="85690" bIns="42845" rtlCol="0">
            <a:spAutoFit/>
          </a:bodyPr>
          <a:lstStyle/>
          <a:p>
            <a:r>
              <a:rPr lang="en-US" sz="2400">
                <a:latin typeface="Arial" panose="020B0604020202020204" pitchFamily="34" charset="0"/>
                <a:cs typeface="Arial" panose="020B0604020202020204" pitchFamily="34" charset="0"/>
              </a:rPr>
              <a:t>1950s</a:t>
            </a:r>
          </a:p>
        </p:txBody>
      </p:sp>
      <p:sp>
        <p:nvSpPr>
          <p:cNvPr id="13" name="TextBox 12">
            <a:extLst>
              <a:ext uri="{FF2B5EF4-FFF2-40B4-BE49-F238E27FC236}">
                <a16:creationId xmlns:a16="http://schemas.microsoft.com/office/drawing/2014/main" id="{422F9479-0CA7-090E-248B-D43C7F6D34EF}"/>
              </a:ext>
            </a:extLst>
          </p:cNvPr>
          <p:cNvSpPr txBox="1"/>
          <p:nvPr/>
        </p:nvSpPr>
        <p:spPr>
          <a:xfrm>
            <a:off x="5963104" y="5979360"/>
            <a:ext cx="1178638" cy="455859"/>
          </a:xfrm>
          <a:prstGeom prst="rect">
            <a:avLst/>
          </a:prstGeom>
          <a:noFill/>
        </p:spPr>
        <p:txBody>
          <a:bodyPr wrap="square" lIns="85690" tIns="42845" rIns="85690" bIns="42845" rtlCol="0">
            <a:spAutoFit/>
          </a:bodyPr>
          <a:lstStyle/>
          <a:p>
            <a:r>
              <a:rPr lang="en-US" sz="2400">
                <a:latin typeface="Arial" panose="020B0604020202020204" pitchFamily="34" charset="0"/>
                <a:cs typeface="Arial" panose="020B0604020202020204" pitchFamily="34" charset="0"/>
              </a:rPr>
              <a:t>2050s</a:t>
            </a:r>
          </a:p>
        </p:txBody>
      </p:sp>
      <p:cxnSp>
        <p:nvCxnSpPr>
          <p:cNvPr id="14" name="Straight Connector 13">
            <a:extLst>
              <a:ext uri="{FF2B5EF4-FFF2-40B4-BE49-F238E27FC236}">
                <a16:creationId xmlns:a16="http://schemas.microsoft.com/office/drawing/2014/main" id="{2E8131A0-8C8B-DAF2-B33F-30F61775EA08}"/>
              </a:ext>
            </a:extLst>
          </p:cNvPr>
          <p:cNvCxnSpPr>
            <a:cxnSpLocks/>
          </p:cNvCxnSpPr>
          <p:nvPr/>
        </p:nvCxnSpPr>
        <p:spPr>
          <a:xfrm>
            <a:off x="673213" y="5217607"/>
            <a:ext cx="4997154"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270E4123-E2D7-F5F2-F53F-D990F17D5C18}"/>
              </a:ext>
            </a:extLst>
          </p:cNvPr>
          <p:cNvCxnSpPr>
            <a:cxnSpLocks/>
          </p:cNvCxnSpPr>
          <p:nvPr/>
        </p:nvCxnSpPr>
        <p:spPr>
          <a:xfrm>
            <a:off x="673213" y="4420147"/>
            <a:ext cx="5080467"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76DD5C3-87BF-2CF5-7584-FFB511D263A9}"/>
              </a:ext>
            </a:extLst>
          </p:cNvPr>
          <p:cNvCxnSpPr>
            <a:cxnSpLocks/>
          </p:cNvCxnSpPr>
          <p:nvPr/>
        </p:nvCxnSpPr>
        <p:spPr>
          <a:xfrm>
            <a:off x="673213" y="3610785"/>
            <a:ext cx="5442733"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34065C0F-41D8-E65E-BDA6-1D8F4813202F}"/>
              </a:ext>
            </a:extLst>
          </p:cNvPr>
          <p:cNvSpPr txBox="1"/>
          <p:nvPr/>
        </p:nvSpPr>
        <p:spPr>
          <a:xfrm>
            <a:off x="550633" y="5253756"/>
            <a:ext cx="1395633" cy="640525"/>
          </a:xfrm>
          <a:prstGeom prst="rect">
            <a:avLst/>
          </a:prstGeom>
          <a:noFill/>
        </p:spPr>
        <p:txBody>
          <a:bodyPr wrap="square" lIns="85690" tIns="42845" rIns="85690" bIns="42845" rtlCol="0">
            <a:spAutoFit/>
          </a:bodyPr>
          <a:lstStyle/>
          <a:p>
            <a:pPr algn="ctr"/>
            <a:r>
              <a:rPr lang="en-US" sz="1800" b="1" cap="all"/>
              <a:t>Science</a:t>
            </a:r>
          </a:p>
          <a:p>
            <a:pPr algn="ctr"/>
            <a:r>
              <a:rPr lang="en-US" sz="1800"/>
              <a:t>(gestation)</a:t>
            </a:r>
          </a:p>
        </p:txBody>
      </p:sp>
      <p:sp>
        <p:nvSpPr>
          <p:cNvPr id="18" name="TextBox 17">
            <a:extLst>
              <a:ext uri="{FF2B5EF4-FFF2-40B4-BE49-F238E27FC236}">
                <a16:creationId xmlns:a16="http://schemas.microsoft.com/office/drawing/2014/main" id="{8FD6C800-32AE-6E1F-C532-71CD9CB6D601}"/>
              </a:ext>
            </a:extLst>
          </p:cNvPr>
          <p:cNvSpPr txBox="1"/>
          <p:nvPr/>
        </p:nvSpPr>
        <p:spPr>
          <a:xfrm>
            <a:off x="723975" y="4544400"/>
            <a:ext cx="1930265" cy="671302"/>
          </a:xfrm>
          <a:prstGeom prst="rect">
            <a:avLst/>
          </a:prstGeom>
          <a:noFill/>
        </p:spPr>
        <p:txBody>
          <a:bodyPr wrap="square" lIns="85690" tIns="42845" rIns="85690" bIns="42845" rtlCol="0">
            <a:spAutoFit/>
          </a:bodyPr>
          <a:lstStyle/>
          <a:p>
            <a:r>
              <a:rPr lang="en-US" sz="1800" b="1" cap="all" dirty="0"/>
              <a:t>Technology</a:t>
            </a:r>
          </a:p>
          <a:p>
            <a:r>
              <a:rPr lang="en-US" sz="2000" dirty="0"/>
              <a:t>(growth)</a:t>
            </a:r>
          </a:p>
        </p:txBody>
      </p:sp>
      <p:sp>
        <p:nvSpPr>
          <p:cNvPr id="19" name="TextBox 18">
            <a:extLst>
              <a:ext uri="{FF2B5EF4-FFF2-40B4-BE49-F238E27FC236}">
                <a16:creationId xmlns:a16="http://schemas.microsoft.com/office/drawing/2014/main" id="{9D4DF72D-187E-CABA-8D69-D74ECF3F4240}"/>
              </a:ext>
            </a:extLst>
          </p:cNvPr>
          <p:cNvSpPr txBox="1"/>
          <p:nvPr/>
        </p:nvSpPr>
        <p:spPr>
          <a:xfrm>
            <a:off x="739217" y="3731700"/>
            <a:ext cx="1357841" cy="640525"/>
          </a:xfrm>
          <a:prstGeom prst="rect">
            <a:avLst/>
          </a:prstGeom>
          <a:noFill/>
        </p:spPr>
        <p:txBody>
          <a:bodyPr wrap="square" lIns="85690" tIns="42845" rIns="85690" bIns="42845" rtlCol="0">
            <a:spAutoFit/>
          </a:bodyPr>
          <a:lstStyle/>
          <a:p>
            <a:r>
              <a:rPr lang="en-US" sz="1800" b="1" cap="all" dirty="0"/>
              <a:t>Business</a:t>
            </a:r>
          </a:p>
          <a:p>
            <a:r>
              <a:rPr lang="en-US" sz="1800" dirty="0"/>
              <a:t>(maturity)</a:t>
            </a:r>
          </a:p>
        </p:txBody>
      </p:sp>
      <p:sp>
        <p:nvSpPr>
          <p:cNvPr id="20" name="TextBox 19">
            <a:extLst>
              <a:ext uri="{FF2B5EF4-FFF2-40B4-BE49-F238E27FC236}">
                <a16:creationId xmlns:a16="http://schemas.microsoft.com/office/drawing/2014/main" id="{9C80DBF6-1AF8-D531-B24C-BEBB7FF3D60D}"/>
              </a:ext>
            </a:extLst>
          </p:cNvPr>
          <p:cNvSpPr txBox="1"/>
          <p:nvPr/>
        </p:nvSpPr>
        <p:spPr>
          <a:xfrm>
            <a:off x="847070" y="2693258"/>
            <a:ext cx="2203985" cy="640525"/>
          </a:xfrm>
          <a:prstGeom prst="rect">
            <a:avLst/>
          </a:prstGeom>
          <a:noFill/>
        </p:spPr>
        <p:txBody>
          <a:bodyPr wrap="square" lIns="85690" tIns="42845" rIns="85690" bIns="42845" rtlCol="0">
            <a:spAutoFit/>
          </a:bodyPr>
          <a:lstStyle/>
          <a:p>
            <a:r>
              <a:rPr lang="en-US" sz="1800" b="1" cap="all" dirty="0"/>
              <a:t>Organization</a:t>
            </a:r>
          </a:p>
          <a:p>
            <a:r>
              <a:rPr lang="en-US" sz="1800" dirty="0"/>
              <a:t>(society)</a:t>
            </a:r>
          </a:p>
        </p:txBody>
      </p:sp>
      <p:sp>
        <p:nvSpPr>
          <p:cNvPr id="23" name="TextBox 22">
            <a:extLst>
              <a:ext uri="{FF2B5EF4-FFF2-40B4-BE49-F238E27FC236}">
                <a16:creationId xmlns:a16="http://schemas.microsoft.com/office/drawing/2014/main" id="{D87B839F-B3D0-F596-EDAD-5E77DC70A647}"/>
              </a:ext>
            </a:extLst>
          </p:cNvPr>
          <p:cNvSpPr txBox="1"/>
          <p:nvPr/>
        </p:nvSpPr>
        <p:spPr>
          <a:xfrm>
            <a:off x="184924" y="1747188"/>
            <a:ext cx="4035690" cy="640525"/>
          </a:xfrm>
          <a:prstGeom prst="rect">
            <a:avLst/>
          </a:prstGeom>
          <a:noFill/>
        </p:spPr>
        <p:txBody>
          <a:bodyPr wrap="square" lIns="85690" tIns="42845" rIns="85690" bIns="42845" rtlCol="0">
            <a:spAutoFit/>
          </a:bodyPr>
          <a:lstStyle/>
          <a:p>
            <a:pPr algn="ctr"/>
            <a:r>
              <a:rPr lang="en-US" sz="1800" b="1" dirty="0">
                <a:solidFill>
                  <a:srgbClr val="FF0000"/>
                </a:solidFill>
              </a:rPr>
              <a:t>INDUSTRIAL</a:t>
            </a:r>
          </a:p>
          <a:p>
            <a:pPr algn="ctr"/>
            <a:r>
              <a:rPr lang="en-US" sz="1800" b="1" dirty="0">
                <a:solidFill>
                  <a:srgbClr val="FF0000"/>
                </a:solidFill>
              </a:rPr>
              <a:t>(Economy - Revolution)</a:t>
            </a:r>
          </a:p>
        </p:txBody>
      </p:sp>
      <p:grpSp>
        <p:nvGrpSpPr>
          <p:cNvPr id="4" name="Group 3">
            <a:extLst>
              <a:ext uri="{FF2B5EF4-FFF2-40B4-BE49-F238E27FC236}">
                <a16:creationId xmlns:a16="http://schemas.microsoft.com/office/drawing/2014/main" id="{52138E25-EC34-B0FA-3A54-C35A3453F67E}"/>
              </a:ext>
            </a:extLst>
          </p:cNvPr>
          <p:cNvGrpSpPr/>
          <p:nvPr/>
        </p:nvGrpSpPr>
        <p:grpSpPr>
          <a:xfrm>
            <a:off x="3845324" y="2375960"/>
            <a:ext cx="5722415" cy="3579596"/>
            <a:chOff x="3845324" y="2375960"/>
            <a:chExt cx="5722415" cy="3579596"/>
          </a:xfrm>
        </p:grpSpPr>
        <p:cxnSp>
          <p:nvCxnSpPr>
            <p:cNvPr id="21" name="Curved Connector 20">
              <a:extLst>
                <a:ext uri="{FF2B5EF4-FFF2-40B4-BE49-F238E27FC236}">
                  <a16:creationId xmlns:a16="http://schemas.microsoft.com/office/drawing/2014/main" id="{DBDBD61F-4B37-FB45-1040-EE449A1D534F}"/>
                </a:ext>
              </a:extLst>
            </p:cNvPr>
            <p:cNvCxnSpPr>
              <a:cxnSpLocks/>
            </p:cNvCxnSpPr>
            <p:nvPr/>
          </p:nvCxnSpPr>
          <p:spPr>
            <a:xfrm rot="10800000" flipV="1">
              <a:off x="3845324" y="2813329"/>
              <a:ext cx="3582644" cy="3142227"/>
            </a:xfrm>
            <a:prstGeom prst="curvedConnector3">
              <a:avLst/>
            </a:prstGeom>
            <a:ln w="63500">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0EB0BEBA-8C27-E7ED-9F6F-D1E4BE2AC2EA}"/>
                </a:ext>
              </a:extLst>
            </p:cNvPr>
            <p:cNvSpPr txBox="1"/>
            <p:nvPr/>
          </p:nvSpPr>
          <p:spPr>
            <a:xfrm>
              <a:off x="6194196" y="3088047"/>
              <a:ext cx="3373543" cy="1471521"/>
            </a:xfrm>
            <a:prstGeom prst="rect">
              <a:avLst/>
            </a:prstGeom>
            <a:noFill/>
          </p:spPr>
          <p:txBody>
            <a:bodyPr wrap="square" lIns="85690" tIns="42845" rIns="85690" bIns="42845" rtlCol="0">
              <a:spAutoFit/>
            </a:bodyPr>
            <a:lstStyle/>
            <a:p>
              <a:pPr marL="267781" indent="-119014">
                <a:buFont typeface="Arial"/>
                <a:buChar char="•"/>
              </a:pPr>
              <a:r>
                <a:rPr lang="en-US" sz="1800" dirty="0">
                  <a:solidFill>
                    <a:schemeClr val="accent2"/>
                  </a:solidFill>
                </a:rPr>
                <a:t>Nanotechnology</a:t>
              </a:r>
            </a:p>
            <a:p>
              <a:pPr marL="267781" indent="-119014">
                <a:buFont typeface="Arial"/>
                <a:buChar char="•"/>
              </a:pPr>
              <a:r>
                <a:rPr lang="en-US" sz="1800" dirty="0">
                  <a:solidFill>
                    <a:schemeClr val="accent2"/>
                  </a:solidFill>
                </a:rPr>
                <a:t>Biotechnology</a:t>
              </a:r>
            </a:p>
            <a:p>
              <a:pPr marL="267781" indent="-119014">
                <a:buFont typeface="Arial"/>
                <a:buChar char="•"/>
              </a:pPr>
              <a:r>
                <a:rPr lang="en-US" sz="1800" dirty="0">
                  <a:solidFill>
                    <a:schemeClr val="accent2"/>
                  </a:solidFill>
                </a:rPr>
                <a:t>Information technology</a:t>
              </a:r>
            </a:p>
            <a:p>
              <a:pPr marL="267781" indent="-119014">
                <a:buFont typeface="Arial"/>
                <a:buChar char="•"/>
              </a:pPr>
              <a:r>
                <a:rPr lang="en-US" sz="1800" dirty="0">
                  <a:solidFill>
                    <a:schemeClr val="accent2"/>
                  </a:solidFill>
                </a:rPr>
                <a:t>Cognitive science</a:t>
              </a:r>
            </a:p>
            <a:p>
              <a:pPr marL="267781" indent="-119014">
                <a:buFont typeface="Arial"/>
                <a:buChar char="•"/>
              </a:pPr>
              <a:r>
                <a:rPr lang="en-US" sz="1800" dirty="0">
                  <a:solidFill>
                    <a:schemeClr val="accent2"/>
                  </a:solidFill>
                </a:rPr>
                <a:t>Materials</a:t>
              </a:r>
            </a:p>
          </p:txBody>
        </p:sp>
        <p:sp>
          <p:nvSpPr>
            <p:cNvPr id="25" name="TextBox 24">
              <a:extLst>
                <a:ext uri="{FF2B5EF4-FFF2-40B4-BE49-F238E27FC236}">
                  <a16:creationId xmlns:a16="http://schemas.microsoft.com/office/drawing/2014/main" id="{F78E3E21-9D52-8DCA-B1AB-53CA876D529E}"/>
                </a:ext>
              </a:extLst>
            </p:cNvPr>
            <p:cNvSpPr txBox="1"/>
            <p:nvPr/>
          </p:nvSpPr>
          <p:spPr>
            <a:xfrm>
              <a:off x="6332762" y="2375960"/>
              <a:ext cx="3116392" cy="763635"/>
            </a:xfrm>
            <a:prstGeom prst="rect">
              <a:avLst/>
            </a:prstGeom>
            <a:noFill/>
          </p:spPr>
          <p:txBody>
            <a:bodyPr wrap="square" lIns="85690" tIns="42845" rIns="85690" bIns="42845" rtlCol="0">
              <a:spAutoFit/>
            </a:bodyPr>
            <a:lstStyle/>
            <a:p>
              <a:pPr algn="ctr"/>
              <a:r>
                <a:rPr lang="en-US" sz="1800" b="1" dirty="0">
                  <a:solidFill>
                    <a:schemeClr val="accent2"/>
                  </a:solidFill>
                </a:rPr>
                <a:t>MOLECULAR</a:t>
              </a:r>
            </a:p>
            <a:p>
              <a:pPr algn="ctr"/>
              <a:r>
                <a:rPr lang="en-US" sz="800" b="1" dirty="0">
                  <a:solidFill>
                    <a:schemeClr val="accent2"/>
                  </a:solidFill>
                </a:rPr>
                <a:t> </a:t>
              </a:r>
            </a:p>
            <a:p>
              <a:pPr algn="ctr"/>
              <a:r>
                <a:rPr lang="en-US" sz="1800" b="1" dirty="0">
                  <a:solidFill>
                    <a:schemeClr val="accent2"/>
                  </a:solidFill>
                </a:rPr>
                <a:t>(NBIC)</a:t>
              </a:r>
            </a:p>
          </p:txBody>
        </p:sp>
      </p:grpSp>
      <p:cxnSp>
        <p:nvCxnSpPr>
          <p:cNvPr id="26" name="Straight Connector 25">
            <a:extLst>
              <a:ext uri="{FF2B5EF4-FFF2-40B4-BE49-F238E27FC236}">
                <a16:creationId xmlns:a16="http://schemas.microsoft.com/office/drawing/2014/main" id="{7B8EDE0C-EB43-F6D3-CB82-80ACE5CDD130}"/>
              </a:ext>
            </a:extLst>
          </p:cNvPr>
          <p:cNvCxnSpPr>
            <a:cxnSpLocks/>
          </p:cNvCxnSpPr>
          <p:nvPr/>
        </p:nvCxnSpPr>
        <p:spPr>
          <a:xfrm flipV="1">
            <a:off x="4893319" y="2804138"/>
            <a:ext cx="5273056" cy="16497"/>
          </a:xfrm>
          <a:prstGeom prst="line">
            <a:avLst/>
          </a:prstGeom>
          <a:ln w="6350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3" name="Group 2">
            <a:extLst>
              <a:ext uri="{FF2B5EF4-FFF2-40B4-BE49-F238E27FC236}">
                <a16:creationId xmlns:a16="http://schemas.microsoft.com/office/drawing/2014/main" id="{9ADA25A3-7857-3527-A19A-14A7163F654F}"/>
              </a:ext>
            </a:extLst>
          </p:cNvPr>
          <p:cNvGrpSpPr/>
          <p:nvPr/>
        </p:nvGrpSpPr>
        <p:grpSpPr>
          <a:xfrm>
            <a:off x="735432" y="2334205"/>
            <a:ext cx="6677317" cy="3609448"/>
            <a:chOff x="735432" y="2334205"/>
            <a:chExt cx="6677317" cy="3609448"/>
          </a:xfrm>
        </p:grpSpPr>
        <p:sp>
          <p:nvSpPr>
            <p:cNvPr id="24" name="TextBox 23">
              <a:extLst>
                <a:ext uri="{FF2B5EF4-FFF2-40B4-BE49-F238E27FC236}">
                  <a16:creationId xmlns:a16="http://schemas.microsoft.com/office/drawing/2014/main" id="{B5A7FA1A-B003-5872-55D4-9B3541520638}"/>
                </a:ext>
              </a:extLst>
            </p:cNvPr>
            <p:cNvSpPr txBox="1"/>
            <p:nvPr/>
          </p:nvSpPr>
          <p:spPr>
            <a:xfrm>
              <a:off x="4057493" y="2334205"/>
              <a:ext cx="3355256" cy="363526"/>
            </a:xfrm>
            <a:prstGeom prst="rect">
              <a:avLst/>
            </a:prstGeom>
            <a:noFill/>
            <a:ln>
              <a:noFill/>
            </a:ln>
          </p:spPr>
          <p:txBody>
            <a:bodyPr wrap="square" lIns="85690" tIns="42845" rIns="85690" bIns="42845" rtlCol="0">
              <a:spAutoFit/>
            </a:bodyPr>
            <a:lstStyle/>
            <a:p>
              <a:pPr algn="ctr"/>
              <a:r>
                <a:rPr lang="en-US" sz="1800" b="1" dirty="0">
                  <a:solidFill>
                    <a:srgbClr val="7030A0"/>
                  </a:solidFill>
                </a:rPr>
                <a:t>INFORMATION</a:t>
              </a:r>
            </a:p>
          </p:txBody>
        </p:sp>
        <p:sp>
          <p:nvSpPr>
            <p:cNvPr id="27" name="TextBox 26">
              <a:extLst>
                <a:ext uri="{FF2B5EF4-FFF2-40B4-BE49-F238E27FC236}">
                  <a16:creationId xmlns:a16="http://schemas.microsoft.com/office/drawing/2014/main" id="{B851B058-BAE9-ACA6-2F23-FB4D2445ECD5}"/>
                </a:ext>
              </a:extLst>
            </p:cNvPr>
            <p:cNvSpPr txBox="1"/>
            <p:nvPr/>
          </p:nvSpPr>
          <p:spPr>
            <a:xfrm>
              <a:off x="735432" y="5303126"/>
              <a:ext cx="3485182" cy="640525"/>
            </a:xfrm>
            <a:prstGeom prst="rect">
              <a:avLst/>
            </a:prstGeom>
            <a:noFill/>
          </p:spPr>
          <p:txBody>
            <a:bodyPr wrap="square" lIns="85690" tIns="42845" rIns="85690" bIns="42845" rtlCol="0">
              <a:spAutoFit/>
            </a:bodyPr>
            <a:lstStyle/>
            <a:p>
              <a:pPr marL="148767" algn="r"/>
              <a:r>
                <a:rPr lang="en-US" dirty="0">
                  <a:solidFill>
                    <a:srgbClr val="7030A0"/>
                  </a:solidFill>
                </a:rPr>
                <a:t>Solid state physics</a:t>
              </a:r>
            </a:p>
            <a:p>
              <a:pPr marL="148767" algn="r"/>
              <a:r>
                <a:rPr lang="en-US" dirty="0">
                  <a:solidFill>
                    <a:srgbClr val="7030A0"/>
                  </a:solidFill>
                </a:rPr>
                <a:t>Information theory</a:t>
              </a:r>
            </a:p>
          </p:txBody>
        </p:sp>
        <p:sp>
          <p:nvSpPr>
            <p:cNvPr id="28" name="TextBox 27">
              <a:extLst>
                <a:ext uri="{FF2B5EF4-FFF2-40B4-BE49-F238E27FC236}">
                  <a16:creationId xmlns:a16="http://schemas.microsoft.com/office/drawing/2014/main" id="{EAD74C33-A7B8-6142-C411-53E8991581FB}"/>
                </a:ext>
              </a:extLst>
            </p:cNvPr>
            <p:cNvSpPr txBox="1"/>
            <p:nvPr/>
          </p:nvSpPr>
          <p:spPr>
            <a:xfrm>
              <a:off x="1371006" y="4394002"/>
              <a:ext cx="3411461" cy="732858"/>
            </a:xfrm>
            <a:prstGeom prst="rect">
              <a:avLst/>
            </a:prstGeom>
            <a:noFill/>
          </p:spPr>
          <p:txBody>
            <a:bodyPr wrap="square" lIns="85690" tIns="42845" rIns="85690" bIns="42845" rtlCol="0">
              <a:spAutoFit/>
            </a:bodyPr>
            <a:lstStyle/>
            <a:p>
              <a:pPr marL="148767" algn="r"/>
              <a:r>
                <a:rPr lang="en-US" dirty="0">
                  <a:solidFill>
                    <a:srgbClr val="7030A0"/>
                  </a:solidFill>
                </a:rPr>
                <a:t>Chips</a:t>
              </a:r>
              <a:br>
                <a:rPr lang="en-US" dirty="0">
                  <a:solidFill>
                    <a:srgbClr val="7030A0"/>
                  </a:solidFill>
                </a:rPr>
              </a:br>
              <a:r>
                <a:rPr lang="en-US" dirty="0">
                  <a:solidFill>
                    <a:srgbClr val="7030A0"/>
                  </a:solidFill>
                </a:rPr>
                <a:t>Operating systems</a:t>
              </a:r>
              <a:br>
                <a:rPr lang="en-US" dirty="0">
                  <a:solidFill>
                    <a:srgbClr val="7030A0"/>
                  </a:solidFill>
                </a:rPr>
              </a:br>
              <a:r>
                <a:rPr lang="en-US" dirty="0">
                  <a:solidFill>
                    <a:srgbClr val="7030A0"/>
                  </a:solidFill>
                </a:rPr>
                <a:t>WWW</a:t>
              </a:r>
            </a:p>
          </p:txBody>
        </p:sp>
        <p:sp>
          <p:nvSpPr>
            <p:cNvPr id="29" name="TextBox 28">
              <a:extLst>
                <a:ext uri="{FF2B5EF4-FFF2-40B4-BE49-F238E27FC236}">
                  <a16:creationId xmlns:a16="http://schemas.microsoft.com/office/drawing/2014/main" id="{9D763739-6310-257F-BB33-F3B5BD96DAFC}"/>
                </a:ext>
              </a:extLst>
            </p:cNvPr>
            <p:cNvSpPr txBox="1"/>
            <p:nvPr/>
          </p:nvSpPr>
          <p:spPr>
            <a:xfrm>
              <a:off x="2883814" y="3608409"/>
              <a:ext cx="2107428" cy="917524"/>
            </a:xfrm>
            <a:prstGeom prst="rect">
              <a:avLst/>
            </a:prstGeom>
            <a:noFill/>
          </p:spPr>
          <p:txBody>
            <a:bodyPr wrap="square" lIns="85690" tIns="42845" rIns="85690" bIns="42845" rtlCol="0">
              <a:spAutoFit/>
            </a:bodyPr>
            <a:lstStyle/>
            <a:p>
              <a:pPr marL="148767" algn="r"/>
              <a:r>
                <a:rPr lang="en-US" dirty="0">
                  <a:solidFill>
                    <a:srgbClr val="7030A0"/>
                  </a:solidFill>
                </a:rPr>
                <a:t>New media</a:t>
              </a:r>
            </a:p>
            <a:p>
              <a:pPr marL="148767" algn="r"/>
              <a:r>
                <a:rPr lang="en-US" dirty="0">
                  <a:solidFill>
                    <a:srgbClr val="7030A0"/>
                  </a:solidFill>
                </a:rPr>
                <a:t>IT services</a:t>
              </a:r>
            </a:p>
            <a:p>
              <a:pPr marL="148767" algn="r"/>
              <a:r>
                <a:rPr lang="en-US" dirty="0">
                  <a:solidFill>
                    <a:srgbClr val="7030A0"/>
                  </a:solidFill>
                </a:rPr>
                <a:t>Portals</a:t>
              </a:r>
            </a:p>
          </p:txBody>
        </p:sp>
        <p:sp>
          <p:nvSpPr>
            <p:cNvPr id="30" name="TextBox 29">
              <a:extLst>
                <a:ext uri="{FF2B5EF4-FFF2-40B4-BE49-F238E27FC236}">
                  <a16:creationId xmlns:a16="http://schemas.microsoft.com/office/drawing/2014/main" id="{BF572831-1735-23FE-30EC-0E2B21E1D5B9}"/>
                </a:ext>
              </a:extLst>
            </p:cNvPr>
            <p:cNvSpPr txBox="1"/>
            <p:nvPr/>
          </p:nvSpPr>
          <p:spPr>
            <a:xfrm>
              <a:off x="3092555" y="2946124"/>
              <a:ext cx="2425563" cy="640525"/>
            </a:xfrm>
            <a:prstGeom prst="rect">
              <a:avLst/>
            </a:prstGeom>
            <a:noFill/>
          </p:spPr>
          <p:txBody>
            <a:bodyPr wrap="square" lIns="85690" tIns="42845" rIns="85690" bIns="42845" rtlCol="0">
              <a:spAutoFit/>
            </a:bodyPr>
            <a:lstStyle/>
            <a:p>
              <a:pPr marL="148767" algn="r"/>
              <a:r>
                <a:rPr lang="en-US" dirty="0">
                  <a:solidFill>
                    <a:srgbClr val="7030A0"/>
                  </a:solidFill>
                </a:rPr>
                <a:t>The Adaptive </a:t>
              </a:r>
              <a:br>
                <a:rPr lang="en-US" dirty="0">
                  <a:solidFill>
                    <a:srgbClr val="7030A0"/>
                  </a:solidFill>
                </a:rPr>
              </a:br>
              <a:r>
                <a:rPr lang="en-US" dirty="0">
                  <a:solidFill>
                    <a:srgbClr val="7030A0"/>
                  </a:solidFill>
                </a:rPr>
                <a:t>Enterprise</a:t>
              </a:r>
            </a:p>
          </p:txBody>
        </p:sp>
        <p:cxnSp>
          <p:nvCxnSpPr>
            <p:cNvPr id="31" name="Curved Connector 30">
              <a:extLst>
                <a:ext uri="{FF2B5EF4-FFF2-40B4-BE49-F238E27FC236}">
                  <a16:creationId xmlns:a16="http://schemas.microsoft.com/office/drawing/2014/main" id="{41D34FC5-F4A4-CA45-BCF2-B9989185DB60}"/>
                </a:ext>
              </a:extLst>
            </p:cNvPr>
            <p:cNvCxnSpPr>
              <a:cxnSpLocks/>
            </p:cNvCxnSpPr>
            <p:nvPr/>
          </p:nvCxnSpPr>
          <p:spPr>
            <a:xfrm rot="10800000" flipV="1">
              <a:off x="3508614" y="2837133"/>
              <a:ext cx="3365738" cy="3106520"/>
            </a:xfrm>
            <a:prstGeom prst="curvedConnector3">
              <a:avLst/>
            </a:prstGeom>
            <a:ln w="63500">
              <a:solidFill>
                <a:srgbClr val="7030A0"/>
              </a:solidFill>
            </a:ln>
            <a:effectLst/>
          </p:spPr>
          <p:style>
            <a:lnRef idx="2">
              <a:schemeClr val="accent1"/>
            </a:lnRef>
            <a:fillRef idx="0">
              <a:schemeClr val="accent1"/>
            </a:fillRef>
            <a:effectRef idx="1">
              <a:schemeClr val="accent1"/>
            </a:effectRef>
            <a:fontRef idx="minor">
              <a:schemeClr val="tx1"/>
            </a:fontRef>
          </p:style>
        </p:cxnSp>
      </p:grpSp>
      <p:sp>
        <p:nvSpPr>
          <p:cNvPr id="33" name="TextBox 32">
            <a:extLst>
              <a:ext uri="{FF2B5EF4-FFF2-40B4-BE49-F238E27FC236}">
                <a16:creationId xmlns:a16="http://schemas.microsoft.com/office/drawing/2014/main" id="{14603A33-4592-72BF-20AE-BCBA11B48961}"/>
              </a:ext>
            </a:extLst>
          </p:cNvPr>
          <p:cNvSpPr txBox="1"/>
          <p:nvPr/>
        </p:nvSpPr>
        <p:spPr>
          <a:xfrm rot="16200000">
            <a:off x="-1523154" y="3952205"/>
            <a:ext cx="3816694" cy="455859"/>
          </a:xfrm>
          <a:prstGeom prst="rect">
            <a:avLst/>
          </a:prstGeom>
          <a:noFill/>
        </p:spPr>
        <p:txBody>
          <a:bodyPr wrap="square" lIns="85690" tIns="42845" rIns="85690" bIns="42845" rtlCol="0">
            <a:spAutoFit/>
          </a:bodyPr>
          <a:lstStyle/>
          <a:p>
            <a:pPr marL="148767"/>
            <a:r>
              <a:rPr lang="en-US" sz="2400" i="1" dirty="0">
                <a:latin typeface="Arial" panose="020B0604020202020204" pitchFamily="34" charset="0"/>
                <a:cs typeface="Arial" panose="020B0604020202020204" pitchFamily="34" charset="0"/>
              </a:rPr>
              <a:t>Economic value added</a:t>
            </a:r>
          </a:p>
        </p:txBody>
      </p:sp>
      <p:sp>
        <p:nvSpPr>
          <p:cNvPr id="34" name="TextBox 33">
            <a:extLst>
              <a:ext uri="{FF2B5EF4-FFF2-40B4-BE49-F238E27FC236}">
                <a16:creationId xmlns:a16="http://schemas.microsoft.com/office/drawing/2014/main" id="{CD1A55EF-A232-55C9-7D57-6D73729EC0B9}"/>
              </a:ext>
            </a:extLst>
          </p:cNvPr>
          <p:cNvSpPr txBox="1"/>
          <p:nvPr/>
        </p:nvSpPr>
        <p:spPr>
          <a:xfrm>
            <a:off x="6285192" y="5327015"/>
            <a:ext cx="1851740" cy="455859"/>
          </a:xfrm>
          <a:prstGeom prst="rect">
            <a:avLst/>
          </a:prstGeom>
          <a:noFill/>
        </p:spPr>
        <p:txBody>
          <a:bodyPr wrap="square" lIns="85690" tIns="42845" rIns="85690" bIns="42845" rtlCol="0">
            <a:spAutoFit/>
          </a:bodyPr>
          <a:lstStyle/>
          <a:p>
            <a:pPr marL="148767"/>
            <a:r>
              <a:rPr lang="en-US" sz="2400" i="1" dirty="0">
                <a:latin typeface="Arial" panose="020B0604020202020204" pitchFamily="34" charset="0"/>
                <a:cs typeface="Arial" panose="020B0604020202020204" pitchFamily="34" charset="0"/>
              </a:rPr>
              <a:t>Year</a:t>
            </a:r>
          </a:p>
        </p:txBody>
      </p:sp>
      <p:sp>
        <p:nvSpPr>
          <p:cNvPr id="35" name="Rectangle 34">
            <a:extLst>
              <a:ext uri="{FF2B5EF4-FFF2-40B4-BE49-F238E27FC236}">
                <a16:creationId xmlns:a16="http://schemas.microsoft.com/office/drawing/2014/main" id="{CBA8F203-0DEF-6DDD-D5B7-7D6A30B27102}"/>
              </a:ext>
            </a:extLst>
          </p:cNvPr>
          <p:cNvSpPr/>
          <p:nvPr/>
        </p:nvSpPr>
        <p:spPr>
          <a:xfrm>
            <a:off x="385193" y="6520873"/>
            <a:ext cx="7602860" cy="259651"/>
          </a:xfrm>
          <a:prstGeom prst="rect">
            <a:avLst/>
          </a:prstGeom>
        </p:spPr>
        <p:txBody>
          <a:bodyPr wrap="square" lIns="85690" tIns="42845" rIns="85690" bIns="42845">
            <a:spAutoFit/>
          </a:bodyPr>
          <a:lstStyle/>
          <a:p>
            <a:r>
              <a:rPr lang="en-US" sz="1125" i="1" dirty="0"/>
              <a:t>It's Alive - The Coming Convergence of Information, Biology, and Business Christopher Meyer 2003</a:t>
            </a:r>
          </a:p>
        </p:txBody>
      </p:sp>
      <p:pic>
        <p:nvPicPr>
          <p:cNvPr id="36" name="Content Placeholder 6">
            <a:extLst>
              <a:ext uri="{FF2B5EF4-FFF2-40B4-BE49-F238E27FC236}">
                <a16:creationId xmlns:a16="http://schemas.microsoft.com/office/drawing/2014/main" id="{3EA745E2-B3D4-589A-59D8-E6993E50DE2A}"/>
              </a:ext>
            </a:extLst>
          </p:cNvPr>
          <p:cNvPicPr>
            <a:picLocks noChangeAspect="1"/>
          </p:cNvPicPr>
          <p:nvPr/>
        </p:nvPicPr>
        <p:blipFill>
          <a:blip r:embed="rId4"/>
          <a:stretch>
            <a:fillRect/>
          </a:stretch>
        </p:blipFill>
        <p:spPr>
          <a:xfrm>
            <a:off x="8867410" y="1104337"/>
            <a:ext cx="3278268" cy="3036753"/>
          </a:xfrm>
          <a:prstGeom prst="rect">
            <a:avLst/>
          </a:prstGeom>
          <a:noFill/>
          <a:ln>
            <a:noFill/>
          </a:ln>
        </p:spPr>
      </p:pic>
      <p:grpSp>
        <p:nvGrpSpPr>
          <p:cNvPr id="41" name="Group 40">
            <a:extLst>
              <a:ext uri="{FF2B5EF4-FFF2-40B4-BE49-F238E27FC236}">
                <a16:creationId xmlns:a16="http://schemas.microsoft.com/office/drawing/2014/main" id="{249EF821-0F55-A41D-FDC8-74BC72541782}"/>
              </a:ext>
            </a:extLst>
          </p:cNvPr>
          <p:cNvGrpSpPr/>
          <p:nvPr/>
        </p:nvGrpSpPr>
        <p:grpSpPr>
          <a:xfrm>
            <a:off x="7448723" y="4207503"/>
            <a:ext cx="4755921" cy="2694881"/>
            <a:chOff x="7448723" y="4207503"/>
            <a:chExt cx="4755921" cy="2694881"/>
          </a:xfrm>
        </p:grpSpPr>
        <p:pic>
          <p:nvPicPr>
            <p:cNvPr id="38" name="Immagine 2" descr="screenshot_01.jpg">
              <a:extLst>
                <a:ext uri="{FF2B5EF4-FFF2-40B4-BE49-F238E27FC236}">
                  <a16:creationId xmlns:a16="http://schemas.microsoft.com/office/drawing/2014/main" id="{32452CB4-737D-D739-DFD6-2D0D45300960}"/>
                </a:ext>
              </a:extLst>
            </p:cNvPr>
            <p:cNvPicPr>
              <a:picLocks noChangeAspect="1"/>
            </p:cNvPicPr>
            <p:nvPr/>
          </p:nvPicPr>
          <p:blipFill>
            <a:blip r:embed="rId5">
              <a:extLst>
                <a:ext uri="{28A0092B-C50C-407E-A947-70E740481C1C}">
                  <a14:useLocalDpi xmlns:a14="http://schemas.microsoft.com/office/drawing/2010/main" val="0"/>
                </a:ext>
              </a:extLst>
            </a:blip>
            <a:srcRect l="4637" t="-1193" r="13910" b="20282"/>
            <a:stretch>
              <a:fillRect/>
            </a:stretch>
          </p:blipFill>
          <p:spPr bwMode="auto">
            <a:xfrm>
              <a:off x="7957874" y="4207503"/>
              <a:ext cx="4246770" cy="269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Segnaposto data 3">
              <a:extLst>
                <a:ext uri="{FF2B5EF4-FFF2-40B4-BE49-F238E27FC236}">
                  <a16:creationId xmlns:a16="http://schemas.microsoft.com/office/drawing/2014/main" id="{63B011BF-4273-16AA-EC69-09452C0BD5B6}"/>
                </a:ext>
              </a:extLst>
            </p:cNvPr>
            <p:cNvSpPr txBox="1">
              <a:spLocks/>
            </p:cNvSpPr>
            <p:nvPr/>
          </p:nvSpPr>
          <p:spPr>
            <a:xfrm>
              <a:off x="7448723" y="6049247"/>
              <a:ext cx="2273748" cy="747332"/>
            </a:xfrm>
            <a:prstGeom prst="rect">
              <a:avLst/>
            </a:prstGeom>
            <a:solidFill>
              <a:schemeClr val="tx2">
                <a:lumMod val="75000"/>
              </a:schemeClr>
            </a:solid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1pPr>
              <a:lvl2pPr marL="37931725" marR="0" lvl="1" indent="-37474525" algn="l" rtl="0">
                <a:lnSpc>
                  <a:spcPct val="100000"/>
                </a:lnSpc>
                <a:spcBef>
                  <a:spcPts val="0"/>
                </a:spcBef>
                <a:spcAft>
                  <a:spcPts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2pPr>
              <a:lvl3pPr marR="0" lvl="2" algn="l" rtl="0">
                <a:lnSpc>
                  <a:spcPct val="100000"/>
                </a:lnSpc>
                <a:spcBef>
                  <a:spcPts val="0"/>
                </a:spcBef>
                <a:spcAft>
                  <a:spcPts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3pPr>
              <a:lvl4pPr marR="0" lvl="3" algn="l" rtl="0">
                <a:lnSpc>
                  <a:spcPct val="100000"/>
                </a:lnSpc>
                <a:spcBef>
                  <a:spcPts val="0"/>
                </a:spcBef>
                <a:spcAft>
                  <a:spcPts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4pPr>
              <a:lvl5pPr marR="0" lvl="4" algn="l" rtl="0">
                <a:lnSpc>
                  <a:spcPct val="100000"/>
                </a:lnSpc>
                <a:spcBef>
                  <a:spcPts val="0"/>
                </a:spcBef>
                <a:spcAft>
                  <a:spcPts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5pPr>
              <a:lvl6pPr marL="457200" marR="0" lvl="5" algn="l" rtl="0" eaLnBrk="0" fontAlgn="base" hangingPunct="0">
                <a:lnSpc>
                  <a:spcPct val="100000"/>
                </a:lnSpc>
                <a:spcBef>
                  <a:spcPct val="0"/>
                </a:spcBef>
                <a:spcAft>
                  <a:spcPct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6pPr>
              <a:lvl7pPr marL="914400" marR="0" lvl="6" algn="l" rtl="0" eaLnBrk="0" fontAlgn="base" hangingPunct="0">
                <a:lnSpc>
                  <a:spcPct val="100000"/>
                </a:lnSpc>
                <a:spcBef>
                  <a:spcPct val="0"/>
                </a:spcBef>
                <a:spcAft>
                  <a:spcPct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7pPr>
              <a:lvl8pPr marL="1371600" marR="0" lvl="7" algn="l" rtl="0" eaLnBrk="0" fontAlgn="base" hangingPunct="0">
                <a:lnSpc>
                  <a:spcPct val="100000"/>
                </a:lnSpc>
                <a:spcBef>
                  <a:spcPct val="0"/>
                </a:spcBef>
                <a:spcAft>
                  <a:spcPct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8pPr>
              <a:lvl9pPr marL="1828800" marR="0" lvl="8" algn="l" rtl="0" eaLnBrk="0" fontAlgn="base" hangingPunct="0">
                <a:lnSpc>
                  <a:spcPct val="100000"/>
                </a:lnSpc>
                <a:spcBef>
                  <a:spcPct val="0"/>
                </a:spcBef>
                <a:spcAft>
                  <a:spcPct val="0"/>
                </a:spcAft>
                <a:buClr>
                  <a:srgbClr val="000000"/>
                </a:buClr>
                <a:buFont typeface="Arial"/>
                <a:defRPr sz="2400" b="0" i="0" u="none" strike="noStrike" cap="none">
                  <a:solidFill>
                    <a:schemeClr val="tx1"/>
                  </a:solidFill>
                  <a:latin typeface="Times" pitchFamily="2" charset="0"/>
                  <a:ea typeface="ＭＳ Ｐゴシック" panose="020B0600070205080204" pitchFamily="34" charset="-128"/>
                  <a:cs typeface="Arial"/>
                  <a:sym typeface="Arial"/>
                </a:defRPr>
              </a:lvl9pPr>
            </a:lstStyle>
            <a:p>
              <a:r>
                <a:rPr lang="en-US" sz="1400" dirty="0">
                  <a:solidFill>
                    <a:schemeClr val="bg1"/>
                  </a:solidFill>
                  <a:latin typeface="Comic Sans MS" panose="030F0902030302020204" pitchFamily="66" charset="0"/>
                  <a:cs typeface="Arial" panose="020B0604020202020204" pitchFamily="34" charset="0"/>
                </a:rPr>
                <a:t>Courtesy Luca Serafini</a:t>
              </a:r>
            </a:p>
            <a:p>
              <a:r>
                <a:rPr lang="it-IT" altLang="sv-SE" sz="1400" dirty="0">
                  <a:solidFill>
                    <a:srgbClr val="CC0000"/>
                  </a:solidFill>
                  <a:latin typeface="Comic Sans MS" panose="030F0902030302020204" pitchFamily="66" charset="0"/>
                </a:rPr>
                <a:t>ASP-2012 Forum, (Ghana), 28-07-2012</a:t>
              </a:r>
              <a:endParaRPr lang="en-US" altLang="sv-SE" sz="1400" dirty="0">
                <a:solidFill>
                  <a:srgbClr val="CC0000"/>
                </a:solidFill>
                <a:latin typeface="Comic Sans MS" panose="030F0902030302020204" pitchFamily="66" charset="0"/>
              </a:endParaRPr>
            </a:p>
          </p:txBody>
        </p:sp>
      </p:grpSp>
    </p:spTree>
    <p:extLst>
      <p:ext uri="{BB962C8B-B14F-4D97-AF65-F5344CB8AC3E}">
        <p14:creationId xmlns:p14="http://schemas.microsoft.com/office/powerpoint/2010/main" val="36399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blinds(horizontal)">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blinds(horizontal)">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43"/>
          <p:cNvSpPr txBox="1">
            <a:spLocks noGrp="1"/>
          </p:cNvSpPr>
          <p:nvPr>
            <p:ph type="title"/>
          </p:nvPr>
        </p:nvSpPr>
        <p:spPr>
          <a:xfrm>
            <a:off x="6378378" y="924279"/>
            <a:ext cx="6555881"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1"/>
              </a:buClr>
              <a:buSzPts val="4400"/>
              <a:buFont typeface="Arial Black"/>
              <a:buNone/>
            </a:pPr>
            <a:r>
              <a:rPr lang="en-GB" sz="4400" b="1" dirty="0">
                <a:latin typeface="Comic Sans MS" panose="030F0902030302020204" pitchFamily="66" charset="0"/>
              </a:rPr>
              <a:t>Thanks for listening</a:t>
            </a:r>
            <a:endParaRPr dirty="0"/>
          </a:p>
        </p:txBody>
      </p:sp>
      <p:pic>
        <p:nvPicPr>
          <p:cNvPr id="624" name="Google Shape;624;p4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896760" y="5603378"/>
            <a:ext cx="1746874" cy="1206495"/>
          </a:xfrm>
          <a:prstGeom prst="rect">
            <a:avLst/>
          </a:prstGeom>
          <a:noFill/>
          <a:ln>
            <a:noFill/>
          </a:ln>
        </p:spPr>
      </p:pic>
      <p:pic>
        <p:nvPicPr>
          <p:cNvPr id="625" name="Google Shape;625;p4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790355" y="3686038"/>
            <a:ext cx="2440717" cy="1850232"/>
          </a:xfrm>
          <a:prstGeom prst="rect">
            <a:avLst/>
          </a:prstGeom>
          <a:noFill/>
          <a:ln>
            <a:noFill/>
          </a:ln>
        </p:spPr>
      </p:pic>
      <p:pic>
        <p:nvPicPr>
          <p:cNvPr id="626" name="Google Shape;626;p4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3746501" y="4109983"/>
            <a:ext cx="1505954" cy="1426287"/>
          </a:xfrm>
          <a:prstGeom prst="rect">
            <a:avLst/>
          </a:prstGeom>
          <a:noFill/>
          <a:ln>
            <a:noFill/>
          </a:ln>
        </p:spPr>
      </p:pic>
      <p:pic>
        <p:nvPicPr>
          <p:cNvPr id="629" name="Google Shape;629;p43"/>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329850" y="5603379"/>
            <a:ext cx="2383109" cy="1204082"/>
          </a:xfrm>
          <a:prstGeom prst="rect">
            <a:avLst/>
          </a:prstGeom>
          <a:noFill/>
          <a:ln>
            <a:noFill/>
          </a:ln>
        </p:spPr>
      </p:pic>
      <p:pic>
        <p:nvPicPr>
          <p:cNvPr id="631" name="Google Shape;631;p43"/>
          <p:cNvPicPr preferRelativeResize="0"/>
          <p:nvPr/>
        </p:nvPicPr>
        <p:blipFill rotWithShape="1">
          <a:blip r:embed="rId7">
            <a:alphaModFix/>
          </a:blip>
          <a:srcRect/>
          <a:stretch/>
        </p:blipFill>
        <p:spPr>
          <a:xfrm>
            <a:off x="7790355" y="5603379"/>
            <a:ext cx="2440717" cy="1204081"/>
          </a:xfrm>
          <a:prstGeom prst="rect">
            <a:avLst/>
          </a:prstGeom>
          <a:noFill/>
          <a:ln>
            <a:noFill/>
          </a:ln>
        </p:spPr>
      </p:pic>
      <p:pic>
        <p:nvPicPr>
          <p:cNvPr id="632" name="Google Shape;632;p43"/>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10308002" y="3381685"/>
            <a:ext cx="1401818" cy="2154585"/>
          </a:xfrm>
          <a:prstGeom prst="rect">
            <a:avLst/>
          </a:prstGeom>
          <a:noFill/>
          <a:ln>
            <a:noFill/>
          </a:ln>
        </p:spPr>
      </p:pic>
      <p:pic>
        <p:nvPicPr>
          <p:cNvPr id="2" name="Google Shape;651;p46">
            <a:extLst>
              <a:ext uri="{FF2B5EF4-FFF2-40B4-BE49-F238E27FC236}">
                <a16:creationId xmlns:a16="http://schemas.microsoft.com/office/drawing/2014/main" id="{45E5874E-D2B3-7C33-E9B9-E9A770FE0C2E}"/>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329850" y="4109983"/>
            <a:ext cx="2383109" cy="1426287"/>
          </a:xfrm>
          <a:prstGeom prst="rect">
            <a:avLst/>
          </a:prstGeom>
          <a:noFill/>
          <a:ln>
            <a:noFill/>
          </a:ln>
        </p:spPr>
      </p:pic>
      <p:pic>
        <p:nvPicPr>
          <p:cNvPr id="3" name="Google Shape;652;p46">
            <a:extLst>
              <a:ext uri="{FF2B5EF4-FFF2-40B4-BE49-F238E27FC236}">
                <a16:creationId xmlns:a16="http://schemas.microsoft.com/office/drawing/2014/main" id="{72C22D57-6CDA-94AA-BFEF-C1B4B33E14C4}"/>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l="6559" r="11565"/>
          <a:stretch>
            <a:fillRect/>
          </a:stretch>
        </p:blipFill>
        <p:spPr>
          <a:xfrm>
            <a:off x="3746500" y="5603378"/>
            <a:ext cx="1505954" cy="1204081"/>
          </a:xfrm>
          <a:prstGeom prst="rect">
            <a:avLst/>
          </a:prstGeom>
          <a:noFill/>
          <a:ln w="9525" cap="flat" cmpd="sng">
            <a:solidFill>
              <a:srgbClr val="8EB4E3"/>
            </a:solidFill>
            <a:prstDash val="solid"/>
            <a:miter lim="800000"/>
            <a:headEnd type="none" w="sm" len="sm"/>
            <a:tailEnd type="none" w="sm" len="sm"/>
          </a:ln>
        </p:spPr>
      </p:pic>
      <p:pic>
        <p:nvPicPr>
          <p:cNvPr id="4" name="Google Shape;650;p46">
            <a:extLst>
              <a:ext uri="{FF2B5EF4-FFF2-40B4-BE49-F238E27FC236}">
                <a16:creationId xmlns:a16="http://schemas.microsoft.com/office/drawing/2014/main" id="{8556F4C3-5B89-57B3-E518-3DE7B2638D1F}"/>
              </a:ext>
            </a:extLst>
          </p:cNvPr>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0308002" y="5603379"/>
            <a:ext cx="1401818" cy="1204081"/>
          </a:xfrm>
          <a:prstGeom prst="rect">
            <a:avLst/>
          </a:prstGeom>
          <a:noFill/>
          <a:ln>
            <a:noFill/>
          </a:ln>
        </p:spPr>
      </p:pic>
      <p:sp>
        <p:nvSpPr>
          <p:cNvPr id="6" name="TextBox 5">
            <a:extLst>
              <a:ext uri="{FF2B5EF4-FFF2-40B4-BE49-F238E27FC236}">
                <a16:creationId xmlns:a16="http://schemas.microsoft.com/office/drawing/2014/main" id="{9194C942-68E2-5358-7FCE-6F25C73B1D37}"/>
              </a:ext>
            </a:extLst>
          </p:cNvPr>
          <p:cNvSpPr txBox="1"/>
          <p:nvPr/>
        </p:nvSpPr>
        <p:spPr>
          <a:xfrm>
            <a:off x="0" y="1978575"/>
            <a:ext cx="11887200" cy="1785104"/>
          </a:xfrm>
          <a:prstGeom prst="rect">
            <a:avLst/>
          </a:prstGeom>
          <a:noFill/>
        </p:spPr>
        <p:txBody>
          <a:bodyPr wrap="square">
            <a:spAutoFit/>
          </a:bodyPr>
          <a:lstStyle/>
          <a:p>
            <a:pPr marL="342900" indent="-342900">
              <a:spcBef>
                <a:spcPts val="1200"/>
              </a:spcBef>
              <a:buFont typeface="Arial" panose="020B0604020202020204" pitchFamily="34" charset="0"/>
              <a:buChar char="•"/>
            </a:pPr>
            <a:r>
              <a:rPr lang="en-GB" sz="2400" dirty="0">
                <a:latin typeface="Comic Sans MS" panose="030F0902030302020204" pitchFamily="66" charset="0"/>
              </a:rPr>
              <a:t>ASP empowers the next generation of African physicists through top-tier training and </a:t>
            </a:r>
            <a:r>
              <a:rPr lang="en-GB" sz="2400" b="1" dirty="0">
                <a:latin typeface="Comic Sans MS" panose="030F0902030302020204" pitchFamily="66" charset="0"/>
              </a:rPr>
              <a:t>global collaboration</a:t>
            </a:r>
            <a:r>
              <a:rPr lang="en-GB" sz="2400" dirty="0">
                <a:latin typeface="Comic Sans MS" panose="030F0902030302020204" pitchFamily="66" charset="0"/>
              </a:rPr>
              <a:t>!</a:t>
            </a:r>
          </a:p>
          <a:p>
            <a:pPr marL="342900" indent="-342900">
              <a:spcBef>
                <a:spcPts val="1200"/>
              </a:spcBef>
              <a:buFont typeface="Arial" panose="020B0604020202020204" pitchFamily="34" charset="0"/>
              <a:buChar char="•"/>
            </a:pPr>
            <a:r>
              <a:rPr lang="en-GB" sz="2400" dirty="0">
                <a:latin typeface="Comic Sans MS" panose="030F0902030302020204" pitchFamily="66" charset="0"/>
              </a:rPr>
              <a:t>ASP lays </a:t>
            </a:r>
            <a:r>
              <a:rPr lang="en-GB" sz="2800" dirty="0">
                <a:latin typeface="Comic Sans MS" panose="030F0902030302020204" pitchFamily="66" charset="0"/>
              </a:rPr>
              <a:t>the</a:t>
            </a:r>
            <a:r>
              <a:rPr lang="en-GB" sz="2400" dirty="0">
                <a:latin typeface="Comic Sans MS" panose="030F0902030302020204" pitchFamily="66" charset="0"/>
              </a:rPr>
              <a:t> groundwork for Africa’s sustained contribution to global neutrino and </a:t>
            </a:r>
            <a:r>
              <a:rPr lang="en-GB" sz="2400" b="1" dirty="0">
                <a:latin typeface="Comic Sans MS" panose="030F0902030302020204" pitchFamily="66" charset="0"/>
              </a:rPr>
              <a:t>frontier science</a:t>
            </a:r>
            <a:r>
              <a:rPr lang="en-GB" sz="2400" dirty="0">
                <a:latin typeface="Comic Sans MS" panose="030F0902030302020204" pitchFamily="66" charset="0"/>
              </a:rPr>
              <a:t>!</a:t>
            </a:r>
          </a:p>
        </p:txBody>
      </p:sp>
      <p:pic>
        <p:nvPicPr>
          <p:cNvPr id="7" name="Picture 6">
            <a:extLst>
              <a:ext uri="{FF2B5EF4-FFF2-40B4-BE49-F238E27FC236}">
                <a16:creationId xmlns:a16="http://schemas.microsoft.com/office/drawing/2014/main" id="{C760EB79-5ED3-5266-E6C3-3D168FBA8697}"/>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r="-1"/>
          <a:stretch/>
        </p:blipFill>
        <p:spPr>
          <a:xfrm>
            <a:off x="1504749" y="3793168"/>
            <a:ext cx="2170016" cy="1743102"/>
          </a:xfrm>
          <a:prstGeom prst="rect">
            <a:avLst/>
          </a:prstGeom>
        </p:spPr>
      </p:pic>
      <p:sp>
        <p:nvSpPr>
          <p:cNvPr id="9" name="TextBox 8">
            <a:extLst>
              <a:ext uri="{FF2B5EF4-FFF2-40B4-BE49-F238E27FC236}">
                <a16:creationId xmlns:a16="http://schemas.microsoft.com/office/drawing/2014/main" id="{7E55865D-0D94-1E9B-214D-F88A0494D821}"/>
              </a:ext>
            </a:extLst>
          </p:cNvPr>
          <p:cNvSpPr txBox="1"/>
          <p:nvPr/>
        </p:nvSpPr>
        <p:spPr>
          <a:xfrm>
            <a:off x="1439883" y="342848"/>
            <a:ext cx="6578600" cy="769441"/>
          </a:xfrm>
          <a:prstGeom prst="rect">
            <a:avLst/>
          </a:prstGeom>
          <a:noFill/>
        </p:spPr>
        <p:txBody>
          <a:bodyPr wrap="square">
            <a:spAutoFit/>
          </a:bodyPr>
          <a:lstStyle/>
          <a:p>
            <a:r>
              <a:rPr lang="en-GB" sz="4400" b="1" dirty="0">
                <a:solidFill>
                  <a:schemeClr val="accent1"/>
                </a:solidFill>
                <a:latin typeface="Comic Sans MS" panose="030F0902030302020204" pitchFamily="66" charset="0"/>
              </a:rPr>
              <a:t>Concluding comments</a:t>
            </a:r>
            <a:endParaRPr lang="en-SE" sz="4400" dirty="0">
              <a:solidFill>
                <a:schemeClr val="accent1"/>
              </a:solidFill>
            </a:endParaRPr>
          </a:p>
        </p:txBody>
      </p:sp>
      <p:sp>
        <p:nvSpPr>
          <p:cNvPr id="8" name="TextBox 7">
            <a:extLst>
              <a:ext uri="{FF2B5EF4-FFF2-40B4-BE49-F238E27FC236}">
                <a16:creationId xmlns:a16="http://schemas.microsoft.com/office/drawing/2014/main" id="{F798FB24-F289-0B03-0C8F-CA0A17C3095C}"/>
              </a:ext>
            </a:extLst>
          </p:cNvPr>
          <p:cNvSpPr txBox="1"/>
          <p:nvPr/>
        </p:nvSpPr>
        <p:spPr>
          <a:xfrm>
            <a:off x="4764848" y="3627956"/>
            <a:ext cx="6507270" cy="338554"/>
          </a:xfrm>
          <a:prstGeom prst="rect">
            <a:avLst/>
          </a:prstGeom>
          <a:noFill/>
        </p:spPr>
        <p:txBody>
          <a:bodyPr wrap="square">
            <a:spAutoFit/>
          </a:bodyPr>
          <a:lstStyle/>
          <a:p>
            <a:r>
              <a:rPr lang="en-GB" sz="1600" b="1" dirty="0">
                <a:latin typeface="Comic Sans MS" panose="030F0902030302020204" pitchFamily="66" charset="0"/>
                <a:hlinkClick r:id="rId13"/>
              </a:rPr>
              <a:t>christine.darve@ess.eu </a:t>
            </a:r>
            <a:endParaRPr lang="en-SE"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23"/>
                                        </p:tgtEl>
                                        <p:attrNameLst>
                                          <p:attrName>style.visibility</p:attrName>
                                        </p:attrNameLst>
                                      </p:cBhvr>
                                      <p:to>
                                        <p:strVal val="visible"/>
                                      </p:to>
                                    </p:set>
                                    <p:animEffect transition="in" filter="blinds(horizontal)">
                                      <p:cBhvr>
                                        <p:cTn id="7" dur="500"/>
                                        <p:tgtEl>
                                          <p:spTgt spid="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13ED1FA-5529-A7E5-4297-3852EEEDD946}"/>
              </a:ext>
            </a:extLst>
          </p:cNvPr>
          <p:cNvSpPr>
            <a:spLocks noGrp="1"/>
          </p:cNvSpPr>
          <p:nvPr>
            <p:ph type="body" idx="1"/>
          </p:nvPr>
        </p:nvSpPr>
        <p:spPr>
          <a:xfrm>
            <a:off x="838200" y="3587261"/>
            <a:ext cx="10515600" cy="2589701"/>
          </a:xfrm>
        </p:spPr>
        <p:txBody>
          <a:bodyPr>
            <a:normAutofit/>
          </a:bodyPr>
          <a:lstStyle/>
          <a:p>
            <a:pPr marL="114300" indent="0" algn="ctr">
              <a:buNone/>
            </a:pPr>
            <a:r>
              <a:rPr lang="en-SE" sz="4800" b="1" dirty="0">
                <a:solidFill>
                  <a:srgbClr val="FF0000"/>
                </a:solidFill>
              </a:rPr>
              <a:t>Back-up slides</a:t>
            </a:r>
          </a:p>
        </p:txBody>
      </p:sp>
    </p:spTree>
    <p:extLst>
      <p:ext uri="{BB962C8B-B14F-4D97-AF65-F5344CB8AC3E}">
        <p14:creationId xmlns:p14="http://schemas.microsoft.com/office/powerpoint/2010/main" val="4248619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F8808-E4D2-1668-69EE-9366B26B0E52}"/>
              </a:ext>
            </a:extLst>
          </p:cNvPr>
          <p:cNvSpPr>
            <a:spLocks noGrp="1"/>
          </p:cNvSpPr>
          <p:nvPr>
            <p:ph type="title"/>
          </p:nvPr>
        </p:nvSpPr>
        <p:spPr>
          <a:xfrm>
            <a:off x="1102290" y="265373"/>
            <a:ext cx="8492647" cy="657339"/>
          </a:xfrm>
        </p:spPr>
        <p:txBody>
          <a:bodyPr>
            <a:noAutofit/>
          </a:bodyPr>
          <a:lstStyle/>
          <a:p>
            <a:r>
              <a:rPr lang="en-US" sz="4000" b="1" dirty="0">
                <a:latin typeface="Comic Sans MS" panose="030F0902030302020204" pitchFamily="66" charset="0"/>
                <a:cs typeface="Arial"/>
              </a:rPr>
              <a:t>Scattering Community</a:t>
            </a:r>
            <a:endParaRPr lang="en-SE" sz="4000" b="1" dirty="0">
              <a:latin typeface="Comic Sans MS" panose="030F0902030302020204" pitchFamily="66" charset="0"/>
            </a:endParaRPr>
          </a:p>
        </p:txBody>
      </p:sp>
      <p:sp>
        <p:nvSpPr>
          <p:cNvPr id="4" name="Slide Number Placeholder 3">
            <a:extLst>
              <a:ext uri="{FF2B5EF4-FFF2-40B4-BE49-F238E27FC236}">
                <a16:creationId xmlns:a16="http://schemas.microsoft.com/office/drawing/2014/main" id="{2363FF09-29E2-25A8-A7FA-A68DC3CE097F}"/>
              </a:ext>
            </a:extLst>
          </p:cNvPr>
          <p:cNvSpPr>
            <a:spLocks noGrp="1"/>
          </p:cNvSpPr>
          <p:nvPr>
            <p:ph type="sldNum" sz="quarter" idx="12"/>
          </p:nvPr>
        </p:nvSpPr>
        <p:spPr/>
        <p:txBody>
          <a:bodyPr/>
          <a:lstStyle/>
          <a:p>
            <a:fld id="{F7283078-D760-1647-8B80-66BA8B52336D}" type="slidenum">
              <a:rPr lang="sv-SE" smtClean="0">
                <a:latin typeface="Comic Sans MS" panose="030F0902030302020204" pitchFamily="66" charset="0"/>
              </a:rPr>
              <a:t>29</a:t>
            </a:fld>
            <a:endParaRPr lang="sv-SE" dirty="0">
              <a:latin typeface="Comic Sans MS" panose="030F0902030302020204" pitchFamily="66" charset="0"/>
            </a:endParaRPr>
          </a:p>
        </p:txBody>
      </p:sp>
      <p:sp>
        <p:nvSpPr>
          <p:cNvPr id="9" name="TextBox 8">
            <a:extLst>
              <a:ext uri="{FF2B5EF4-FFF2-40B4-BE49-F238E27FC236}">
                <a16:creationId xmlns:a16="http://schemas.microsoft.com/office/drawing/2014/main" id="{9E676525-CF63-51B2-4E7A-FC80ACEFDF16}"/>
              </a:ext>
            </a:extLst>
          </p:cNvPr>
          <p:cNvSpPr txBox="1"/>
          <p:nvPr/>
        </p:nvSpPr>
        <p:spPr>
          <a:xfrm>
            <a:off x="558800" y="5315836"/>
            <a:ext cx="11938705" cy="707886"/>
          </a:xfrm>
          <a:prstGeom prst="rect">
            <a:avLst/>
          </a:prstGeom>
          <a:noFill/>
        </p:spPr>
        <p:txBody>
          <a:bodyPr wrap="square">
            <a:spAutoFit/>
          </a:bodyPr>
          <a:lstStyle/>
          <a:p>
            <a:r>
              <a:rPr lang="en-GB" sz="2000" dirty="0">
                <a:latin typeface="Comic Sans MS" panose="030F0902030302020204" pitchFamily="66" charset="0"/>
                <a:hlinkClick r:id="rId3"/>
              </a:rPr>
              <a:t>LAAAMP brochure: “</a:t>
            </a:r>
            <a:r>
              <a:rPr lang="en-GB" sz="2000" b="1" i="1" dirty="0">
                <a:latin typeface="Comic Sans MS" panose="030F0902030302020204" pitchFamily="66" charset="0"/>
                <a:hlinkClick r:id="rId3"/>
              </a:rPr>
              <a:t>Advanced Light Sources and Crystallography: Tools of Discovery and Innovation</a:t>
            </a:r>
            <a:r>
              <a:rPr lang="en-GB" sz="2000" dirty="0">
                <a:latin typeface="Comic Sans MS" panose="030F0902030302020204" pitchFamily="66" charset="0"/>
                <a:hlinkClick r:id="rId3"/>
              </a:rPr>
              <a:t>“</a:t>
            </a:r>
            <a:r>
              <a:rPr lang="en-GB" sz="2000" dirty="0">
                <a:latin typeface="Comic Sans MS" panose="030F0902030302020204" pitchFamily="66" charset="0"/>
              </a:rPr>
              <a:t>.   </a:t>
            </a:r>
            <a:r>
              <a:rPr lang="en-GB" sz="2000" b="0" i="0" u="none" strike="noStrike" dirty="0">
                <a:solidFill>
                  <a:schemeClr val="bg1">
                    <a:lumMod val="50000"/>
                  </a:schemeClr>
                </a:solidFill>
                <a:effectLst/>
                <a:latin typeface="Comic Sans MS" panose="030F0902030302020204" pitchFamily="66" charset="0"/>
                <a:sym typeface="Wingdings" pitchFamily="2" charset="2"/>
              </a:rPr>
              <a:t> </a:t>
            </a:r>
            <a:r>
              <a:rPr lang="en-GB" sz="2000" b="0" i="0" u="none" strike="noStrike" dirty="0">
                <a:solidFill>
                  <a:schemeClr val="bg1">
                    <a:lumMod val="50000"/>
                  </a:schemeClr>
                </a:solidFill>
                <a:effectLst/>
                <a:latin typeface="Comic Sans MS" panose="030F0902030302020204" pitchFamily="66" charset="0"/>
                <a:hlinkClick r:id="rId4"/>
              </a:rPr>
              <a:t>5 languages</a:t>
            </a:r>
            <a:endParaRPr lang="en-GB" sz="2000" b="0" i="0" u="none" strike="noStrike" dirty="0">
              <a:solidFill>
                <a:schemeClr val="bg1">
                  <a:lumMod val="50000"/>
                </a:schemeClr>
              </a:solidFill>
              <a:effectLst/>
              <a:latin typeface="Comic Sans MS" panose="030F0902030302020204" pitchFamily="66" charset="0"/>
            </a:endParaRPr>
          </a:p>
        </p:txBody>
      </p:sp>
      <p:pic>
        <p:nvPicPr>
          <p:cNvPr id="7" name="Picture 6">
            <a:extLst>
              <a:ext uri="{FF2B5EF4-FFF2-40B4-BE49-F238E27FC236}">
                <a16:creationId xmlns:a16="http://schemas.microsoft.com/office/drawing/2014/main" id="{C59BCC38-BB6F-2892-98B4-A12E5E9609F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65600" y="1185099"/>
            <a:ext cx="8026400" cy="3614660"/>
          </a:xfrm>
          <a:prstGeom prst="rect">
            <a:avLst/>
          </a:prstGeom>
        </p:spPr>
      </p:pic>
      <p:sp>
        <p:nvSpPr>
          <p:cNvPr id="5" name="TextBox 4">
            <a:extLst>
              <a:ext uri="{FF2B5EF4-FFF2-40B4-BE49-F238E27FC236}">
                <a16:creationId xmlns:a16="http://schemas.microsoft.com/office/drawing/2014/main" id="{71C72F0D-648D-DED6-1C51-419C0E078ACA}"/>
              </a:ext>
            </a:extLst>
          </p:cNvPr>
          <p:cNvSpPr txBox="1"/>
          <p:nvPr/>
        </p:nvSpPr>
        <p:spPr>
          <a:xfrm>
            <a:off x="558800" y="1497356"/>
            <a:ext cx="3962400" cy="1015663"/>
          </a:xfrm>
          <a:prstGeom prst="rect">
            <a:avLst/>
          </a:prstGeom>
          <a:noFill/>
        </p:spPr>
        <p:txBody>
          <a:bodyPr wrap="square">
            <a:spAutoFit/>
          </a:bodyPr>
          <a:lstStyle/>
          <a:p>
            <a:r>
              <a:rPr lang="en-US" sz="2000" dirty="0">
                <a:latin typeface="Comic Sans MS" panose="030F0902030302020204" pitchFamily="66" charset="0"/>
                <a:cs typeface="Arial"/>
              </a:rPr>
              <a:t>Global University to prepare the African Light Source ?</a:t>
            </a:r>
          </a:p>
          <a:p>
            <a:endParaRPr lang="en-US" sz="2000" dirty="0">
              <a:latin typeface="Comic Sans MS" panose="030F0902030302020204" pitchFamily="66" charset="0"/>
              <a:cs typeface="Arial"/>
            </a:endParaRPr>
          </a:p>
        </p:txBody>
      </p:sp>
      <p:sp>
        <p:nvSpPr>
          <p:cNvPr id="6" name="TextBox 5">
            <a:extLst>
              <a:ext uri="{FF2B5EF4-FFF2-40B4-BE49-F238E27FC236}">
                <a16:creationId xmlns:a16="http://schemas.microsoft.com/office/drawing/2014/main" id="{6237EF69-07EA-8DDD-4CF5-09EF472B01AC}"/>
              </a:ext>
            </a:extLst>
          </p:cNvPr>
          <p:cNvSpPr txBox="1"/>
          <p:nvPr/>
        </p:nvSpPr>
        <p:spPr>
          <a:xfrm>
            <a:off x="558800" y="2417568"/>
            <a:ext cx="3606800" cy="1015663"/>
          </a:xfrm>
          <a:prstGeom prst="rect">
            <a:avLst/>
          </a:prstGeom>
          <a:noFill/>
        </p:spPr>
        <p:txBody>
          <a:bodyPr wrap="square" rtlCol="0">
            <a:spAutoFit/>
          </a:bodyPr>
          <a:lstStyle/>
          <a:p>
            <a:r>
              <a:rPr lang="en-GB" sz="2000" dirty="0">
                <a:latin typeface="Comic Sans MS" panose="030F0902030302020204" pitchFamily="66" charset="0"/>
                <a:hlinkClick r:id="rId6"/>
              </a:rPr>
              <a:t>AfLS: African Light Source</a:t>
            </a:r>
            <a:r>
              <a:rPr lang="en-GB" sz="2000" dirty="0">
                <a:latin typeface="Comic Sans MS" panose="030F0902030302020204" pitchFamily="66" charset="0"/>
              </a:rPr>
              <a:t> and its Conceptual Design Report</a:t>
            </a:r>
            <a:r>
              <a:rPr lang="en-GB" sz="2000" b="1" dirty="0">
                <a:latin typeface="Comic Sans MS" panose="030F0902030302020204" pitchFamily="66" charset="0"/>
              </a:rPr>
              <a:t> (</a:t>
            </a:r>
            <a:r>
              <a:rPr lang="en-GB" sz="2000" b="1" dirty="0">
                <a:latin typeface="Comic Sans MS" panose="030F0902030302020204" pitchFamily="66" charset="0"/>
                <a:hlinkClick r:id="rId7"/>
              </a:rPr>
              <a:t>CDR)</a:t>
            </a:r>
            <a:endParaRPr lang="en-SE" sz="2000" dirty="0">
              <a:latin typeface="Comic Sans MS" panose="030F0902030302020204" pitchFamily="66" charset="0"/>
            </a:endParaRPr>
          </a:p>
        </p:txBody>
      </p:sp>
      <p:sp>
        <p:nvSpPr>
          <p:cNvPr id="12" name="TextBox 11">
            <a:extLst>
              <a:ext uri="{FF2B5EF4-FFF2-40B4-BE49-F238E27FC236}">
                <a16:creationId xmlns:a16="http://schemas.microsoft.com/office/drawing/2014/main" id="{33E90EA2-555E-D641-F9EB-ABBD65A7D52E}"/>
              </a:ext>
            </a:extLst>
          </p:cNvPr>
          <p:cNvSpPr txBox="1"/>
          <p:nvPr/>
        </p:nvSpPr>
        <p:spPr>
          <a:xfrm>
            <a:off x="558800" y="6211396"/>
            <a:ext cx="6248400" cy="400110"/>
          </a:xfrm>
          <a:prstGeom prst="rect">
            <a:avLst/>
          </a:prstGeom>
          <a:noFill/>
        </p:spPr>
        <p:txBody>
          <a:bodyPr wrap="square">
            <a:spAutoFit/>
          </a:bodyPr>
          <a:lstStyle/>
          <a:p>
            <a:r>
              <a:rPr lang="en-US" sz="2000" dirty="0">
                <a:latin typeface="Comic Sans MS" panose="030F0902030302020204" pitchFamily="66" charset="0"/>
                <a:cs typeface="Arial"/>
              </a:rPr>
              <a:t>e.g. X-Tech Lab and Seme City in Benin</a:t>
            </a:r>
            <a:endParaRPr lang="en-SE" sz="2000" dirty="0"/>
          </a:p>
        </p:txBody>
      </p:sp>
      <p:sp>
        <p:nvSpPr>
          <p:cNvPr id="16" name="TextBox 15">
            <a:extLst>
              <a:ext uri="{FF2B5EF4-FFF2-40B4-BE49-F238E27FC236}">
                <a16:creationId xmlns:a16="http://schemas.microsoft.com/office/drawing/2014/main" id="{D21D19E8-8091-89D1-ED60-99A438DA5D61}"/>
              </a:ext>
            </a:extLst>
          </p:cNvPr>
          <p:cNvSpPr txBox="1"/>
          <p:nvPr/>
        </p:nvSpPr>
        <p:spPr>
          <a:xfrm>
            <a:off x="558800" y="4787378"/>
            <a:ext cx="10604500" cy="400110"/>
          </a:xfrm>
          <a:prstGeom prst="rect">
            <a:avLst/>
          </a:prstGeom>
          <a:noFill/>
        </p:spPr>
        <p:txBody>
          <a:bodyPr wrap="square">
            <a:spAutoFit/>
          </a:bodyPr>
          <a:lstStyle/>
          <a:p>
            <a:r>
              <a:rPr lang="en-US" sz="2000" b="1" u="sng" dirty="0">
                <a:effectLst/>
                <a:latin typeface="Comic Sans MS" panose="030F0902030302020204" pitchFamily="66" charset="0"/>
              </a:rPr>
              <a:t>Lightsources for Africa, the Americas, Asia, Middle-east and Pacific (LAAAMP)</a:t>
            </a:r>
            <a:endParaRPr lang="en-SE" sz="2000" b="1" u="sng" dirty="0">
              <a:latin typeface="Comic Sans MS" panose="030F0902030302020204" pitchFamily="66" charset="0"/>
            </a:endParaRPr>
          </a:p>
        </p:txBody>
      </p:sp>
      <p:sp>
        <p:nvSpPr>
          <p:cNvPr id="18" name="TextBox 17">
            <a:extLst>
              <a:ext uri="{FF2B5EF4-FFF2-40B4-BE49-F238E27FC236}">
                <a16:creationId xmlns:a16="http://schemas.microsoft.com/office/drawing/2014/main" id="{A0131188-438A-2CF9-75F1-4E17FC8DD2C4}"/>
              </a:ext>
            </a:extLst>
          </p:cNvPr>
          <p:cNvSpPr txBox="1"/>
          <p:nvPr/>
        </p:nvSpPr>
        <p:spPr>
          <a:xfrm>
            <a:off x="8195542" y="1370663"/>
            <a:ext cx="520700" cy="307777"/>
          </a:xfrm>
          <a:prstGeom prst="rect">
            <a:avLst/>
          </a:prstGeom>
          <a:noFill/>
        </p:spPr>
        <p:txBody>
          <a:bodyPr wrap="square">
            <a:spAutoFit/>
          </a:bodyPr>
          <a:lstStyle/>
          <a:p>
            <a:r>
              <a:rPr lang="en-GB" sz="1400" b="1" dirty="0">
                <a:solidFill>
                  <a:srgbClr val="C00000"/>
                </a:solidFill>
                <a:latin typeface="Comic Sans MS" panose="030F0902030302020204" pitchFamily="66" charset="0"/>
              </a:rPr>
              <a:t>4</a:t>
            </a:r>
            <a:endParaRPr lang="en-SE" b="1" dirty="0">
              <a:solidFill>
                <a:srgbClr val="C00000"/>
              </a:solidFill>
            </a:endParaRPr>
          </a:p>
        </p:txBody>
      </p:sp>
      <p:sp>
        <p:nvSpPr>
          <p:cNvPr id="19" name="Triangle 18">
            <a:extLst>
              <a:ext uri="{FF2B5EF4-FFF2-40B4-BE49-F238E27FC236}">
                <a16:creationId xmlns:a16="http://schemas.microsoft.com/office/drawing/2014/main" id="{8BF431B2-FF1E-5D0F-27BC-7843CF03CE38}"/>
              </a:ext>
            </a:extLst>
          </p:cNvPr>
          <p:cNvSpPr/>
          <p:nvPr/>
        </p:nvSpPr>
        <p:spPr>
          <a:xfrm>
            <a:off x="8128000" y="1129638"/>
            <a:ext cx="647700" cy="618301"/>
          </a:xfrm>
          <a:prstGeom prst="triangl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8" name="TextBox 7">
            <a:extLst>
              <a:ext uri="{FF2B5EF4-FFF2-40B4-BE49-F238E27FC236}">
                <a16:creationId xmlns:a16="http://schemas.microsoft.com/office/drawing/2014/main" id="{3ADCCF2C-6CCC-015E-C10D-12772F6C5007}"/>
              </a:ext>
            </a:extLst>
          </p:cNvPr>
          <p:cNvSpPr txBox="1"/>
          <p:nvPr/>
        </p:nvSpPr>
        <p:spPr>
          <a:xfrm>
            <a:off x="4040340" y="3102086"/>
            <a:ext cx="5210130" cy="769441"/>
          </a:xfrm>
          <a:prstGeom prst="rect">
            <a:avLst/>
          </a:prstGeom>
          <a:noFill/>
        </p:spPr>
        <p:txBody>
          <a:bodyPr wrap="square">
            <a:spAutoFit/>
          </a:bodyPr>
          <a:lstStyle/>
          <a:p>
            <a:r>
              <a:rPr lang="en-GB" sz="4400" dirty="0">
                <a:solidFill>
                  <a:srgbClr val="FF0000"/>
                </a:solidFill>
                <a:latin typeface="Comic Sans MS" panose="030F0902030302020204" pitchFamily="66" charset="0"/>
              </a:rPr>
              <a:t>&gt;</a:t>
            </a:r>
            <a:endParaRPr lang="en-SE" sz="4400" dirty="0">
              <a:solidFill>
                <a:srgbClr val="FF0000"/>
              </a:solidFill>
            </a:endParaRPr>
          </a:p>
        </p:txBody>
      </p:sp>
    </p:spTree>
    <p:extLst>
      <p:ext uri="{BB962C8B-B14F-4D97-AF65-F5344CB8AC3E}">
        <p14:creationId xmlns:p14="http://schemas.microsoft.com/office/powerpoint/2010/main" val="326092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linds(horizontal)">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5"/>
          <p:cNvSpPr txBox="1">
            <a:spLocks noGrp="1"/>
          </p:cNvSpPr>
          <p:nvPr>
            <p:ph type="title"/>
          </p:nvPr>
        </p:nvSpPr>
        <p:spPr>
          <a:xfrm>
            <a:off x="1393332" y="493097"/>
            <a:ext cx="8469126" cy="609600"/>
          </a:xfrm>
          <a:prstGeom prst="rect">
            <a:avLst/>
          </a:prstGeom>
          <a:noFill/>
          <a:ln>
            <a:noFill/>
          </a:ln>
          <a:effectLst>
            <a:outerShdw blurRad="584200" dist="38100" dir="2700000" algn="tl" rotWithShape="0">
              <a:srgbClr val="000000">
                <a:alpha val="15686"/>
              </a:srgbClr>
            </a:outerShdw>
          </a:effectLst>
        </p:spPr>
        <p:txBody>
          <a:bodyPr spcFirstLastPara="1" wrap="square" lIns="91425" tIns="45700" rIns="91425" bIns="45700" anchor="ctr" anchorCtr="0">
            <a:noAutofit/>
          </a:bodyPr>
          <a:lstStyle/>
          <a:p>
            <a:pPr lvl="0"/>
            <a:r>
              <a:rPr lang="en-US" sz="4000" b="1" dirty="0">
                <a:latin typeface="Comic Sans MS" panose="030F0902030302020204" pitchFamily="66" charset="0"/>
                <a:sym typeface="Arial"/>
              </a:rPr>
              <a:t>from ASP2010 until now </a:t>
            </a:r>
          </a:p>
        </p:txBody>
      </p:sp>
      <p:pic>
        <p:nvPicPr>
          <p:cNvPr id="120" name="Google Shape;120;p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144890" y="4874984"/>
            <a:ext cx="2772806" cy="1932047"/>
          </a:xfrm>
          <a:prstGeom prst="rect">
            <a:avLst/>
          </a:prstGeom>
          <a:noFill/>
          <a:ln>
            <a:noFill/>
          </a:ln>
        </p:spPr>
      </p:pic>
      <p:pic>
        <p:nvPicPr>
          <p:cNvPr id="121" name="Google Shape;121;p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1336" y="3818148"/>
            <a:ext cx="2908073" cy="1884299"/>
          </a:xfrm>
          <a:prstGeom prst="rect">
            <a:avLst/>
          </a:prstGeom>
          <a:noFill/>
          <a:ln w="38100" cap="flat" cmpd="sng">
            <a:noFill/>
            <a:prstDash val="solid"/>
            <a:round/>
            <a:headEnd type="none" w="sm" len="sm"/>
            <a:tailEnd type="none" w="sm" len="sm"/>
          </a:ln>
        </p:spPr>
      </p:pic>
      <p:pic>
        <p:nvPicPr>
          <p:cNvPr id="122" name="Google Shape;122;p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2969409" y="3818148"/>
            <a:ext cx="778500" cy="1054100"/>
          </a:xfrm>
          <a:prstGeom prst="rect">
            <a:avLst/>
          </a:prstGeom>
          <a:noFill/>
          <a:ln>
            <a:noFill/>
          </a:ln>
        </p:spPr>
      </p:pic>
      <p:pic>
        <p:nvPicPr>
          <p:cNvPr id="123" name="Google Shape;123;p5"/>
          <p:cNvPicPr preferRelativeResize="0"/>
          <p:nvPr/>
        </p:nvPicPr>
        <p:blipFill rotWithShape="1">
          <a:blip r:embed="rId6" cstate="screen">
            <a:alphaModFix/>
            <a:extLst>
              <a:ext uri="{28A0092B-C50C-407E-A947-70E740481C1C}">
                <a14:useLocalDpi xmlns:a14="http://schemas.microsoft.com/office/drawing/2010/main"/>
              </a:ext>
            </a:extLst>
          </a:blip>
          <a:srcRect l="12035"/>
          <a:stretch>
            <a:fillRect/>
          </a:stretch>
        </p:blipFill>
        <p:spPr>
          <a:xfrm>
            <a:off x="3745281" y="3832224"/>
            <a:ext cx="896323" cy="1041400"/>
          </a:xfrm>
          <a:prstGeom prst="rect">
            <a:avLst/>
          </a:prstGeom>
          <a:noFill/>
          <a:ln>
            <a:noFill/>
          </a:ln>
        </p:spPr>
      </p:pic>
      <p:sp>
        <p:nvSpPr>
          <p:cNvPr id="124" name="Google Shape;124;p5"/>
          <p:cNvSpPr/>
          <p:nvPr/>
        </p:nvSpPr>
        <p:spPr>
          <a:xfrm>
            <a:off x="134404" y="1269332"/>
            <a:ext cx="8749378" cy="2308284"/>
          </a:xfrm>
          <a:prstGeom prst="rect">
            <a:avLst/>
          </a:prstGeom>
          <a:noFill/>
          <a:ln>
            <a:noFill/>
          </a:ln>
        </p:spPr>
        <p:txBody>
          <a:bodyPr spcFirstLastPara="1" wrap="square" lIns="91425" tIns="45700" rIns="91425" bIns="45700" anchor="t" anchorCtr="0">
            <a:spAutoFit/>
          </a:bodyPr>
          <a:lstStyle/>
          <a:p>
            <a:pPr marL="285750" marR="0" lvl="0" indent="-285750" algn="l" rtl="0">
              <a:lnSpc>
                <a:spcPct val="120000"/>
              </a:lnSpc>
              <a:spcBef>
                <a:spcPts val="0"/>
              </a:spcBef>
              <a:spcAft>
                <a:spcPts val="0"/>
              </a:spcAft>
              <a:buClr>
                <a:schemeClr val="dk1"/>
              </a:buClr>
              <a:buSzPts val="2000"/>
              <a:buFont typeface="Arial"/>
              <a:buChar char="•"/>
            </a:pPr>
            <a:r>
              <a:rPr lang="en-US" sz="2000" dirty="0">
                <a:solidFill>
                  <a:schemeClr val="dk1"/>
                </a:solidFill>
                <a:latin typeface="Comic Sans MS" panose="030F0902030302020204" pitchFamily="66" charset="0"/>
                <a:sym typeface="Arial"/>
              </a:rPr>
              <a:t>Conceptual thinking by Steve Muanza and John Ellis in 2001 and IN2P3 to trigger.</a:t>
            </a:r>
            <a:endParaRPr sz="2000" dirty="0">
              <a:latin typeface="Comic Sans MS" panose="030F0902030302020204" pitchFamily="66" charset="0"/>
            </a:endParaRPr>
          </a:p>
          <a:p>
            <a:pPr marL="285750" marR="0" lvl="0" indent="-285750" algn="l" rtl="0">
              <a:lnSpc>
                <a:spcPct val="120000"/>
              </a:lnSpc>
              <a:spcBef>
                <a:spcPts val="0"/>
              </a:spcBef>
              <a:spcAft>
                <a:spcPts val="0"/>
              </a:spcAft>
              <a:buClr>
                <a:schemeClr val="dk1"/>
              </a:buClr>
              <a:buSzPts val="2000"/>
              <a:buFont typeface="Arial"/>
              <a:buChar char="•"/>
            </a:pPr>
            <a:r>
              <a:rPr lang="en-US" sz="2000" dirty="0">
                <a:solidFill>
                  <a:schemeClr val="dk1"/>
                </a:solidFill>
                <a:latin typeface="Comic Sans MS" panose="030F0902030302020204" pitchFamily="66" charset="0"/>
                <a:sym typeface="Arial"/>
              </a:rPr>
              <a:t>International Center for Theoretical Physics (ICTP), Bobby Acharya, as incubator and greatly encouraged by CERN and Fermilab.</a:t>
            </a:r>
            <a:endParaRPr sz="2000" dirty="0">
              <a:latin typeface="Comic Sans MS" panose="030F0902030302020204" pitchFamily="66" charset="0"/>
            </a:endParaRPr>
          </a:p>
          <a:p>
            <a:pPr marL="285750" marR="0" lvl="0" indent="-285750" algn="l" rtl="0">
              <a:lnSpc>
                <a:spcPct val="120000"/>
              </a:lnSpc>
              <a:spcBef>
                <a:spcPts val="0"/>
              </a:spcBef>
              <a:spcAft>
                <a:spcPts val="0"/>
              </a:spcAft>
              <a:buClr>
                <a:schemeClr val="dk1"/>
              </a:buClr>
              <a:buSzPts val="2000"/>
              <a:buFont typeface="Arial"/>
              <a:buChar char="•"/>
            </a:pPr>
            <a:r>
              <a:rPr lang="en-US" sz="2000" dirty="0">
                <a:solidFill>
                  <a:schemeClr val="dk1"/>
                </a:solidFill>
                <a:latin typeface="Comic Sans MS" panose="030F0902030302020204" pitchFamily="66" charset="0"/>
                <a:sym typeface="Arial"/>
              </a:rPr>
              <a:t>Preparation teams leaded by Christine Darve ASP2010 and since then by </a:t>
            </a:r>
            <a:r>
              <a:rPr lang="en-US" sz="2000" b="1" u="sng" dirty="0" err="1">
                <a:solidFill>
                  <a:schemeClr val="dk1"/>
                </a:solidFill>
                <a:latin typeface="Comic Sans MS" panose="030F0902030302020204" pitchFamily="66" charset="0"/>
                <a:sym typeface="Arial"/>
              </a:rPr>
              <a:t>Ketevi</a:t>
            </a:r>
            <a:r>
              <a:rPr lang="en-US" sz="2000" b="1" u="sng" dirty="0">
                <a:solidFill>
                  <a:schemeClr val="dk1"/>
                </a:solidFill>
                <a:latin typeface="Comic Sans MS" panose="030F0902030302020204" pitchFamily="66" charset="0"/>
                <a:sym typeface="Arial"/>
              </a:rPr>
              <a:t> </a:t>
            </a:r>
            <a:r>
              <a:rPr lang="en-US" sz="2000" b="1" u="sng" dirty="0" err="1">
                <a:solidFill>
                  <a:schemeClr val="dk1"/>
                </a:solidFill>
                <a:latin typeface="Comic Sans MS" panose="030F0902030302020204" pitchFamily="66" charset="0"/>
                <a:sym typeface="Arial"/>
              </a:rPr>
              <a:t>Assamagan</a:t>
            </a:r>
            <a:r>
              <a:rPr lang="en-US" sz="2000" b="1" u="sng" dirty="0">
                <a:solidFill>
                  <a:schemeClr val="dk1"/>
                </a:solidFill>
                <a:latin typeface="Comic Sans MS" panose="030F0902030302020204" pitchFamily="66" charset="0"/>
                <a:sym typeface="Arial"/>
              </a:rPr>
              <a:t> &amp; Mounia </a:t>
            </a:r>
            <a:r>
              <a:rPr lang="en-US" sz="2000" b="1" u="sng" dirty="0" err="1">
                <a:solidFill>
                  <a:schemeClr val="dk1"/>
                </a:solidFill>
                <a:latin typeface="Comic Sans MS" panose="030F0902030302020204" pitchFamily="66" charset="0"/>
                <a:sym typeface="Arial"/>
              </a:rPr>
              <a:t>Laassiri</a:t>
            </a:r>
            <a:endParaRPr sz="2000" b="1" u="sng" dirty="0">
              <a:solidFill>
                <a:schemeClr val="dk1"/>
              </a:solidFill>
              <a:latin typeface="Comic Sans MS" panose="030F0902030302020204" pitchFamily="66" charset="0"/>
              <a:sym typeface="Arial"/>
            </a:endParaRPr>
          </a:p>
        </p:txBody>
      </p:sp>
      <p:pic>
        <p:nvPicPr>
          <p:cNvPr id="125" name="Google Shape;125;p5"/>
          <p:cNvPicPr preferRelativeResize="0"/>
          <p:nvPr/>
        </p:nvPicPr>
        <p:blipFill rotWithShape="1">
          <a:blip r:embed="rId7">
            <a:alphaModFix/>
          </a:blip>
          <a:srcRect t="2310" b="8286"/>
          <a:stretch>
            <a:fillRect/>
          </a:stretch>
        </p:blipFill>
        <p:spPr>
          <a:xfrm>
            <a:off x="555170" y="5650749"/>
            <a:ext cx="1605189" cy="1164921"/>
          </a:xfrm>
          <a:prstGeom prst="rect">
            <a:avLst/>
          </a:prstGeom>
          <a:noFill/>
          <a:ln>
            <a:noFill/>
          </a:ln>
        </p:spPr>
      </p:pic>
      <p:pic>
        <p:nvPicPr>
          <p:cNvPr id="4" name="Picture 3">
            <a:extLst>
              <a:ext uri="{FF2B5EF4-FFF2-40B4-BE49-F238E27FC236}">
                <a16:creationId xmlns:a16="http://schemas.microsoft.com/office/drawing/2014/main" id="{23CC111A-8F13-9D37-006F-FAC3CCF9944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613119" y="3686811"/>
            <a:ext cx="4320816" cy="2696550"/>
          </a:xfrm>
          <a:prstGeom prst="rect">
            <a:avLst/>
          </a:prstGeom>
        </p:spPr>
      </p:pic>
      <p:pic>
        <p:nvPicPr>
          <p:cNvPr id="7" name="Picture 6" descr="A group of people standing in front of a group of people&#10;&#10;AI-generated content may be incorrect.">
            <a:extLst>
              <a:ext uri="{FF2B5EF4-FFF2-40B4-BE49-F238E27FC236}">
                <a16:creationId xmlns:a16="http://schemas.microsoft.com/office/drawing/2014/main" id="{5B4AB4EC-494D-440F-E1CC-296C3CAE04C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883782" y="1102697"/>
            <a:ext cx="3343775" cy="52821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CE05C-D446-B636-9951-793F35B0CD02}"/>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B5B2DA89-A67A-485A-7F6E-37535F76DB2E}"/>
              </a:ext>
            </a:extLst>
          </p:cNvPr>
          <p:cNvSpPr>
            <a:spLocks noGrp="1"/>
          </p:cNvSpPr>
          <p:nvPr>
            <p:ph type="title"/>
          </p:nvPr>
        </p:nvSpPr>
        <p:spPr>
          <a:xfrm>
            <a:off x="766010" y="365125"/>
            <a:ext cx="9889671" cy="1306513"/>
          </a:xfrm>
        </p:spPr>
        <p:txBody>
          <a:bodyPr>
            <a:normAutofit/>
          </a:bodyPr>
          <a:lstStyle/>
          <a:p>
            <a:r>
              <a:rPr lang="en-GB" sz="3600" dirty="0">
                <a:effectLst/>
                <a:latin typeface="Comic Sans MS" panose="030F0902030302020204" pitchFamily="66" charset="0"/>
                <a:hlinkClick r:id="rId3"/>
              </a:rPr>
              <a:t>[International Union of Pure and Applied Physics (IUPAP) WG14-Accelerator Science</a:t>
            </a:r>
            <a:r>
              <a:rPr lang="en-GB" sz="3600" dirty="0">
                <a:effectLst/>
                <a:latin typeface="Comic Sans MS" panose="030F0902030302020204" pitchFamily="66" charset="0"/>
              </a:rPr>
              <a:t>]</a:t>
            </a:r>
            <a:endParaRPr lang="en-US" sz="3600" dirty="0">
              <a:latin typeface="Comic Sans MS" panose="030F0902030302020204" pitchFamily="66" charset="0"/>
            </a:endParaRPr>
          </a:p>
        </p:txBody>
      </p:sp>
      <p:sp>
        <p:nvSpPr>
          <p:cNvPr id="11" name="TextBox 10">
            <a:extLst>
              <a:ext uri="{FF2B5EF4-FFF2-40B4-BE49-F238E27FC236}">
                <a16:creationId xmlns:a16="http://schemas.microsoft.com/office/drawing/2014/main" id="{53EF0608-2E36-7E9F-6D35-AB3F2AAB8C74}"/>
              </a:ext>
            </a:extLst>
          </p:cNvPr>
          <p:cNvSpPr txBox="1"/>
          <p:nvPr/>
        </p:nvSpPr>
        <p:spPr>
          <a:xfrm>
            <a:off x="2138886" y="1671638"/>
            <a:ext cx="9889671" cy="3355086"/>
          </a:xfrm>
          <a:prstGeom prst="rect">
            <a:avLst/>
          </a:prstGeom>
          <a:noFill/>
        </p:spPr>
        <p:txBody>
          <a:bodyPr wrap="square">
            <a:spAutoFit/>
          </a:bodyPr>
          <a:lstStyle/>
          <a:p>
            <a:pPr>
              <a:lnSpc>
                <a:spcPct val="150000"/>
              </a:lnSpc>
            </a:pPr>
            <a:r>
              <a:rPr lang="en-GB" sz="2400" u="sng" dirty="0">
                <a:solidFill>
                  <a:srgbClr val="666666"/>
                </a:solidFill>
                <a:latin typeface="Comic Sans MS" panose="030F0902030302020204" pitchFamily="66" charset="0"/>
              </a:rPr>
              <a:t>Scope Summary</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Global collaboration and knowledge sharing.</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Resources and content to inspire and inform.</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Mapping accelerator impacts on SDGs.</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Promoting sustainable accelerator facilities.</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Supporting workshops and professional events.</a:t>
            </a:r>
          </a:p>
        </p:txBody>
      </p:sp>
      <p:sp>
        <p:nvSpPr>
          <p:cNvPr id="4" name="TextBox 3">
            <a:extLst>
              <a:ext uri="{FF2B5EF4-FFF2-40B4-BE49-F238E27FC236}">
                <a16:creationId xmlns:a16="http://schemas.microsoft.com/office/drawing/2014/main" id="{C02AA3F3-E88F-C8AF-85CC-6AC2062C5818}"/>
              </a:ext>
            </a:extLst>
          </p:cNvPr>
          <p:cNvSpPr txBox="1"/>
          <p:nvPr/>
        </p:nvSpPr>
        <p:spPr>
          <a:xfrm>
            <a:off x="3940282" y="5540089"/>
            <a:ext cx="4311435" cy="1118448"/>
          </a:xfrm>
          <a:prstGeom prst="rect">
            <a:avLst/>
          </a:prstGeom>
          <a:noFill/>
        </p:spPr>
        <p:txBody>
          <a:bodyPr wrap="square">
            <a:spAutoFit/>
          </a:bodyPr>
          <a:lstStyle/>
          <a:p>
            <a:pPr>
              <a:lnSpc>
                <a:spcPct val="150000"/>
              </a:lnSpc>
            </a:pPr>
            <a:r>
              <a:rPr lang="en-GB" b="1" dirty="0">
                <a:latin typeface="Comic Sans MS" panose="030F0902030302020204" pitchFamily="66" charset="0"/>
              </a:rPr>
              <a:t>IPAC sponsoring &amp; endorsement</a:t>
            </a:r>
          </a:p>
          <a:p>
            <a:pPr>
              <a:lnSpc>
                <a:spcPct val="150000"/>
              </a:lnSpc>
            </a:pPr>
            <a:r>
              <a:rPr lang="en-GB" sz="1800" b="1" dirty="0">
                <a:latin typeface="Comic Sans MS" panose="030F0902030302020204" pitchFamily="66" charset="0"/>
              </a:rPr>
              <a:t>Call for </a:t>
            </a:r>
            <a:r>
              <a:rPr lang="en-GB" b="1" dirty="0">
                <a:latin typeface="Comic Sans MS" panose="030F0902030302020204" pitchFamily="66" charset="0"/>
              </a:rPr>
              <a:t>A</a:t>
            </a:r>
            <a:r>
              <a:rPr lang="en-GB" sz="1800" b="1" dirty="0">
                <a:latin typeface="Comic Sans MS" panose="030F0902030302020204" pitchFamily="66" charset="0"/>
              </a:rPr>
              <a:t>mbassadors</a:t>
            </a:r>
          </a:p>
          <a:p>
            <a:pPr>
              <a:lnSpc>
                <a:spcPct val="150000"/>
              </a:lnSpc>
            </a:pPr>
            <a:r>
              <a:rPr lang="en-GB" b="1" dirty="0">
                <a:latin typeface="Comic Sans MS" panose="030F0902030302020204" pitchFamily="66" charset="0"/>
              </a:rPr>
              <a:t>Short recordings</a:t>
            </a:r>
            <a:endParaRPr lang="en-GB" sz="1800" b="1" dirty="0">
              <a:latin typeface="Comic Sans MS" panose="030F0902030302020204" pitchFamily="66" charset="0"/>
            </a:endParaRPr>
          </a:p>
        </p:txBody>
      </p:sp>
      <p:sp>
        <p:nvSpPr>
          <p:cNvPr id="5" name="TextBox 4">
            <a:extLst>
              <a:ext uri="{FF2B5EF4-FFF2-40B4-BE49-F238E27FC236}">
                <a16:creationId xmlns:a16="http://schemas.microsoft.com/office/drawing/2014/main" id="{5EFCCAFE-98A8-D668-7E64-08A17DDB5EF2}"/>
              </a:ext>
            </a:extLst>
          </p:cNvPr>
          <p:cNvSpPr txBox="1"/>
          <p:nvPr/>
        </p:nvSpPr>
        <p:spPr>
          <a:xfrm>
            <a:off x="2589762" y="5026724"/>
            <a:ext cx="2701040" cy="460704"/>
          </a:xfrm>
          <a:prstGeom prst="rect">
            <a:avLst/>
          </a:prstGeom>
          <a:noFill/>
        </p:spPr>
        <p:txBody>
          <a:bodyPr wrap="square">
            <a:spAutoFit/>
          </a:bodyPr>
          <a:lstStyle/>
          <a:p>
            <a:pPr>
              <a:lnSpc>
                <a:spcPct val="150000"/>
              </a:lnSpc>
            </a:pPr>
            <a:r>
              <a:rPr lang="en-GB" sz="1800" b="1" u="sng" dirty="0">
                <a:latin typeface="Comic Sans MS" panose="030F0902030302020204" pitchFamily="66" charset="0"/>
              </a:rPr>
              <a:t>Current activities:</a:t>
            </a:r>
            <a:endParaRPr lang="en-US" u="sng" dirty="0">
              <a:latin typeface="Comic Sans MS" panose="030F0902030302020204" pitchFamily="66" charset="0"/>
            </a:endParaRPr>
          </a:p>
        </p:txBody>
      </p:sp>
    </p:spTree>
    <p:extLst>
      <p:ext uri="{BB962C8B-B14F-4D97-AF65-F5344CB8AC3E}">
        <p14:creationId xmlns:p14="http://schemas.microsoft.com/office/powerpoint/2010/main" val="398221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B7F1163-CF0D-E840-26EF-4D79B10A0FD4}"/>
              </a:ext>
            </a:extLst>
          </p:cNvPr>
          <p:cNvSpPr>
            <a:spLocks noGrp="1"/>
          </p:cNvSpPr>
          <p:nvPr>
            <p:ph type="title"/>
          </p:nvPr>
        </p:nvSpPr>
        <p:spPr>
          <a:xfrm>
            <a:off x="753979" y="381841"/>
            <a:ext cx="9889671" cy="1306513"/>
          </a:xfrm>
        </p:spPr>
        <p:txBody>
          <a:bodyPr>
            <a:normAutofit/>
          </a:bodyPr>
          <a:lstStyle/>
          <a:p>
            <a:r>
              <a:rPr lang="en-GB" sz="3600" dirty="0">
                <a:effectLst/>
                <a:latin typeface="Comic Sans MS" panose="030F0902030302020204" pitchFamily="66" charset="0"/>
                <a:hlinkClick r:id="rId3"/>
              </a:rPr>
              <a:t>[International Union of Pure and Applied Physics (IUPAP) WG14-Accelerator Science</a:t>
            </a:r>
            <a:r>
              <a:rPr lang="en-GB" sz="3600" dirty="0">
                <a:effectLst/>
                <a:latin typeface="Comic Sans MS" panose="030F0902030302020204" pitchFamily="66" charset="0"/>
              </a:rPr>
              <a:t>]</a:t>
            </a:r>
            <a:endParaRPr lang="en-US" sz="3600" dirty="0">
              <a:latin typeface="Comic Sans MS" panose="030F0902030302020204" pitchFamily="66" charset="0"/>
            </a:endParaRPr>
          </a:p>
        </p:txBody>
      </p:sp>
      <p:pic>
        <p:nvPicPr>
          <p:cNvPr id="9" name="Picture 8">
            <a:extLst>
              <a:ext uri="{FF2B5EF4-FFF2-40B4-BE49-F238E27FC236}">
                <a16:creationId xmlns:a16="http://schemas.microsoft.com/office/drawing/2014/main" id="{26DCE23F-AF91-5FBE-34FD-18A1EF193A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82550" y="3429000"/>
            <a:ext cx="1932026" cy="1227240"/>
          </a:xfrm>
          <a:prstGeom prst="rect">
            <a:avLst/>
          </a:prstGeom>
        </p:spPr>
      </p:pic>
      <p:sp>
        <p:nvSpPr>
          <p:cNvPr id="10" name="TextBox 9">
            <a:extLst>
              <a:ext uri="{FF2B5EF4-FFF2-40B4-BE49-F238E27FC236}">
                <a16:creationId xmlns:a16="http://schemas.microsoft.com/office/drawing/2014/main" id="{4C6768E5-A7B6-E166-A70C-86F3945FD9E7}"/>
              </a:ext>
            </a:extLst>
          </p:cNvPr>
          <p:cNvSpPr txBox="1"/>
          <p:nvPr/>
        </p:nvSpPr>
        <p:spPr>
          <a:xfrm>
            <a:off x="355600" y="2778279"/>
            <a:ext cx="11549136" cy="3355086"/>
          </a:xfrm>
          <a:prstGeom prst="rect">
            <a:avLst/>
          </a:prstGeom>
          <a:noFill/>
        </p:spPr>
        <p:txBody>
          <a:bodyPr wrap="square">
            <a:spAutoFit/>
          </a:bodyPr>
          <a:lstStyle/>
          <a:p>
            <a:pPr>
              <a:lnSpc>
                <a:spcPct val="150000"/>
              </a:lnSpc>
            </a:pPr>
            <a:r>
              <a:rPr lang="en-GB" sz="2400" u="sng" dirty="0">
                <a:solidFill>
                  <a:srgbClr val="666666"/>
                </a:solidFill>
                <a:latin typeface="Comic Sans MS" panose="030F0902030302020204" pitchFamily="66" charset="0"/>
              </a:rPr>
              <a:t>Mandate</a:t>
            </a:r>
            <a:r>
              <a:rPr lang="en-GB" sz="2400" dirty="0">
                <a:solidFill>
                  <a:srgbClr val="666666"/>
                </a:solidFill>
                <a:latin typeface="Comic Sans MS" panose="030F0902030302020204" pitchFamily="66" charset="0"/>
              </a:rPr>
              <a:t> - Advancing Particle Accelerators for Science &amp; Society in key areas: </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Applications: Industrial, medical, energy, environmental.</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Science: Light sources, neutron sources, HEP, heavy ion research.</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Future Facilities: Laser, plasma, compact neutron sources.</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Innovation: Accelerator principles, sustainability.</a:t>
            </a:r>
          </a:p>
          <a:p>
            <a:pPr>
              <a:lnSpc>
                <a:spcPct val="150000"/>
              </a:lnSpc>
              <a:buFont typeface="Arial" panose="020B0604020202020204" pitchFamily="34" charset="0"/>
              <a:buChar char="•"/>
            </a:pPr>
            <a:r>
              <a:rPr lang="en-GB" sz="2400" dirty="0">
                <a:solidFill>
                  <a:srgbClr val="666666"/>
                </a:solidFill>
                <a:latin typeface="Comic Sans MS" panose="030F0902030302020204" pitchFamily="66" charset="0"/>
              </a:rPr>
              <a:t>Engagement: Education, workshops, global collaboration.</a:t>
            </a:r>
          </a:p>
        </p:txBody>
      </p:sp>
      <p:sp>
        <p:nvSpPr>
          <p:cNvPr id="12" name="TextBox 11">
            <a:extLst>
              <a:ext uri="{FF2B5EF4-FFF2-40B4-BE49-F238E27FC236}">
                <a16:creationId xmlns:a16="http://schemas.microsoft.com/office/drawing/2014/main" id="{5BB5736A-3185-5151-949E-F3FB09C26E94}"/>
              </a:ext>
            </a:extLst>
          </p:cNvPr>
          <p:cNvSpPr txBox="1"/>
          <p:nvPr/>
        </p:nvSpPr>
        <p:spPr>
          <a:xfrm rot="20981198">
            <a:off x="8990598" y="5068899"/>
            <a:ext cx="2829548" cy="1200329"/>
          </a:xfrm>
          <a:prstGeom prst="rect">
            <a:avLst/>
          </a:prstGeom>
          <a:noFill/>
          <a:ln w="25400">
            <a:solidFill>
              <a:schemeClr val="accent1"/>
            </a:solidFill>
          </a:ln>
        </p:spPr>
        <p:txBody>
          <a:bodyPr wrap="square">
            <a:spAutoFit/>
          </a:bodyPr>
          <a:lstStyle/>
          <a:p>
            <a:pPr algn="ctr"/>
            <a:r>
              <a:rPr lang="en-GB" sz="1800" dirty="0">
                <a:solidFill>
                  <a:srgbClr val="666666"/>
                </a:solidFill>
                <a:latin typeface="Comic Sans MS" panose="030F0902030302020204" pitchFamily="66" charset="0"/>
              </a:rPr>
              <a:t>IUPAP Rejuvenation: Include scope for Major Neutron Research Facilities  </a:t>
            </a:r>
            <a:endParaRPr lang="en-US" dirty="0">
              <a:solidFill>
                <a:srgbClr val="666666"/>
              </a:solidFill>
              <a:latin typeface="Comic Sans MS" panose="030F0902030302020204" pitchFamily="66" charset="0"/>
            </a:endParaRPr>
          </a:p>
        </p:txBody>
      </p:sp>
      <p:sp>
        <p:nvSpPr>
          <p:cNvPr id="16" name="TextBox 15">
            <a:extLst>
              <a:ext uri="{FF2B5EF4-FFF2-40B4-BE49-F238E27FC236}">
                <a16:creationId xmlns:a16="http://schemas.microsoft.com/office/drawing/2014/main" id="{72E338EF-A077-1ADE-F1D6-B5BD8C797CA1}"/>
              </a:ext>
            </a:extLst>
          </p:cNvPr>
          <p:cNvSpPr txBox="1"/>
          <p:nvPr/>
        </p:nvSpPr>
        <p:spPr>
          <a:xfrm>
            <a:off x="666017" y="1531452"/>
            <a:ext cx="9516533" cy="1200329"/>
          </a:xfrm>
          <a:prstGeom prst="rect">
            <a:avLst/>
          </a:prstGeom>
          <a:noFill/>
        </p:spPr>
        <p:txBody>
          <a:bodyPr wrap="square">
            <a:spAutoFit/>
          </a:bodyPr>
          <a:lstStyle/>
          <a:p>
            <a:pPr algn="ctr"/>
            <a:r>
              <a:rPr lang="en-US" sz="2400" dirty="0">
                <a:solidFill>
                  <a:srgbClr val="666666"/>
                </a:solidFill>
                <a:latin typeface="Comic Sans MS" panose="030F0902030302020204" pitchFamily="66" charset="0"/>
                <a:ea typeface="Calibri" panose="020F0502020204030204" pitchFamily="34" charset="0"/>
                <a:cs typeface="Calibri" panose="020F0502020204030204" pitchFamily="34" charset="0"/>
              </a:rPr>
              <a:t>Union of </a:t>
            </a:r>
            <a:r>
              <a:rPr lang="en-US" sz="2400" dirty="0">
                <a:solidFill>
                  <a:srgbClr val="FF0000"/>
                </a:solidFill>
                <a:latin typeface="Comic Sans MS" panose="030F0902030302020204" pitchFamily="66" charset="0"/>
                <a:ea typeface="Calibri" panose="020F0502020204030204" pitchFamily="34" charset="0"/>
                <a:cs typeface="Calibri" panose="020F0502020204030204" pitchFamily="34" charset="0"/>
              </a:rPr>
              <a:t>22 international experts from 18 </a:t>
            </a:r>
            <a:r>
              <a:rPr lang="en-US" sz="2400" dirty="0">
                <a:solidFill>
                  <a:srgbClr val="FF0000"/>
                </a:solidFill>
                <a:latin typeface="Comic Sans MS" panose="030F0902030302020204" pitchFamily="66" charset="0"/>
                <a:cs typeface="Calibri" panose="020F0502020204030204" pitchFamily="34" charset="0"/>
              </a:rPr>
              <a:t>countries</a:t>
            </a:r>
            <a:r>
              <a:rPr lang="en-US" sz="2400" dirty="0">
                <a:solidFill>
                  <a:srgbClr val="FF0000"/>
                </a:solidFill>
                <a:latin typeface="Comic Sans MS" panose="030F0902030302020204" pitchFamily="66" charset="0"/>
                <a:ea typeface="Calibri" panose="020F0502020204030204" pitchFamily="34" charset="0"/>
                <a:cs typeface="Calibri" panose="020F0502020204030204" pitchFamily="34" charset="0"/>
              </a:rPr>
              <a:t> </a:t>
            </a:r>
            <a:r>
              <a:rPr lang="en-GB" sz="2400" dirty="0">
                <a:solidFill>
                  <a:srgbClr val="666666"/>
                </a:solidFill>
                <a:latin typeface="Comic Sans MS" panose="030F0902030302020204" pitchFamily="66" charset="0"/>
                <a:cs typeface="Calibri" panose="020F0502020204030204" pitchFamily="34" charset="0"/>
              </a:rPr>
              <a:t>committed to promoting these objectives on a global scale, utilizing local expertise and networks.</a:t>
            </a:r>
            <a:r>
              <a:rPr lang="en-US" sz="2400" dirty="0">
                <a:solidFill>
                  <a:srgbClr val="666666"/>
                </a:solidFill>
                <a:latin typeface="Comic Sans MS" panose="030F0902030302020204" pitchFamily="66" charset="0"/>
                <a:cs typeface="Calibri" panose="020F0502020204030204" pitchFamily="34" charset="0"/>
              </a:rPr>
              <a:t> </a:t>
            </a:r>
          </a:p>
        </p:txBody>
      </p:sp>
      <p:sp>
        <p:nvSpPr>
          <p:cNvPr id="19" name="TextBox 18">
            <a:extLst>
              <a:ext uri="{FF2B5EF4-FFF2-40B4-BE49-F238E27FC236}">
                <a16:creationId xmlns:a16="http://schemas.microsoft.com/office/drawing/2014/main" id="{61410741-DCB0-89B0-AA32-470328EE92D3}"/>
              </a:ext>
            </a:extLst>
          </p:cNvPr>
          <p:cNvSpPr txBox="1"/>
          <p:nvPr/>
        </p:nvSpPr>
        <p:spPr>
          <a:xfrm>
            <a:off x="10464197" y="1049199"/>
            <a:ext cx="1727803" cy="523220"/>
          </a:xfrm>
          <a:prstGeom prst="rect">
            <a:avLst/>
          </a:prstGeom>
          <a:noFill/>
        </p:spPr>
        <p:txBody>
          <a:bodyPr wrap="square">
            <a:spAutoFit/>
          </a:bodyPr>
          <a:lstStyle/>
          <a:p>
            <a:r>
              <a:rPr lang="en-GB" sz="2800" dirty="0">
                <a:effectLst/>
                <a:latin typeface="Comic Sans MS" panose="030F0902030302020204" pitchFamily="66" charset="0"/>
                <a:hlinkClick r:id="rId5"/>
              </a:rPr>
              <a:t>[IUPAP]</a:t>
            </a:r>
            <a:endParaRPr lang="en-US" sz="2800" dirty="0">
              <a:latin typeface="Comic Sans MS" panose="030F0902030302020204" pitchFamily="66" charset="0"/>
            </a:endParaRPr>
          </a:p>
        </p:txBody>
      </p:sp>
    </p:spTree>
    <p:extLst>
      <p:ext uri="{BB962C8B-B14F-4D97-AF65-F5344CB8AC3E}">
        <p14:creationId xmlns:p14="http://schemas.microsoft.com/office/powerpoint/2010/main" val="2421007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6"/>
          <p:cNvSpPr txBox="1">
            <a:spLocks noGrp="1"/>
          </p:cNvSpPr>
          <p:nvPr>
            <p:ph type="sldNum" idx="12"/>
          </p:nvPr>
        </p:nvSpPr>
        <p:spPr>
          <a:xfrm>
            <a:off x="10974257" y="6649104"/>
            <a:ext cx="432486" cy="365125"/>
          </a:xfrm>
          <a:prstGeom prst="rect">
            <a:avLst/>
          </a:prstGeom>
          <a:noFill/>
          <a:ln>
            <a:noFill/>
          </a:ln>
        </p:spPr>
        <p:txBody>
          <a:bodyPr spcFirstLastPara="1" wrap="square" lIns="0" tIns="0" rIns="45700" bIns="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lnSpc>
                <a:spcPct val="100000"/>
              </a:lnSpc>
              <a:spcBef>
                <a:spcPts val="0"/>
              </a:spcBef>
              <a:spcAft>
                <a:spcPts val="0"/>
              </a:spcAft>
              <a:buSzPts val="1000"/>
              <a:buNone/>
            </a:pPr>
            <a:fld id="{00000000-1234-1234-1234-123412341234}" type="slidenum">
              <a:rPr lang="en-US" smtClean="0">
                <a:latin typeface="Comic Sans MS" panose="030F0902030302020204" pitchFamily="66" charset="0"/>
              </a:rPr>
              <a:pPr marL="0" lvl="0" indent="0" algn="r" rtl="0">
                <a:lnSpc>
                  <a:spcPct val="100000"/>
                </a:lnSpc>
                <a:spcBef>
                  <a:spcPts val="0"/>
                </a:spcBef>
                <a:spcAft>
                  <a:spcPts val="0"/>
                </a:spcAft>
                <a:buSzPts val="1000"/>
                <a:buNone/>
              </a:pPr>
              <a:t>4</a:t>
            </a:fld>
            <a:endParaRPr>
              <a:latin typeface="Comic Sans MS" panose="030F0902030302020204" pitchFamily="66" charset="0"/>
            </a:endParaRPr>
          </a:p>
        </p:txBody>
      </p:sp>
      <p:sp>
        <p:nvSpPr>
          <p:cNvPr id="175" name="Google Shape;175;p6"/>
          <p:cNvSpPr txBox="1">
            <a:spLocks noGrp="1"/>
          </p:cNvSpPr>
          <p:nvPr>
            <p:ph type="title"/>
          </p:nvPr>
        </p:nvSpPr>
        <p:spPr>
          <a:xfrm>
            <a:off x="1281611" y="30477"/>
            <a:ext cx="8316664" cy="1325700"/>
          </a:xfrm>
          <a:prstGeom prst="rect">
            <a:avLst/>
          </a:prstGeom>
          <a:noFill/>
          <a:ln>
            <a:noFill/>
          </a:ln>
        </p:spPr>
        <p:txBody>
          <a:bodyPr spcFirstLastPara="1" wrap="square" lIns="91425" tIns="45700" rIns="91425" bIns="45700" anchor="ctr" anchorCtr="0">
            <a:normAutofit/>
          </a:bodyPr>
          <a:lstStyle/>
          <a:p>
            <a:pPr lvl="0">
              <a:buClr>
                <a:schemeClr val="dk1"/>
              </a:buClr>
              <a:buSzPts val="4400"/>
            </a:pPr>
            <a:r>
              <a:rPr lang="en-US" sz="4000" dirty="0">
                <a:solidFill>
                  <a:schemeClr val="accent1"/>
                </a:solidFill>
                <a:latin typeface="Comic Sans MS" panose="030F0902030302020204" pitchFamily="66" charset="0"/>
              </a:rPr>
              <a:t>ASP Organization</a:t>
            </a:r>
            <a:endParaRPr sz="3200" dirty="0">
              <a:solidFill>
                <a:schemeClr val="accent2"/>
              </a:solidFill>
              <a:latin typeface="Comic Sans MS" panose="030F0902030302020204" pitchFamily="66" charset="0"/>
            </a:endParaRPr>
          </a:p>
        </p:txBody>
      </p:sp>
      <p:grpSp>
        <p:nvGrpSpPr>
          <p:cNvPr id="176" name="Google Shape;176;p6"/>
          <p:cNvGrpSpPr/>
          <p:nvPr/>
        </p:nvGrpSpPr>
        <p:grpSpPr>
          <a:xfrm>
            <a:off x="2922872" y="5605339"/>
            <a:ext cx="4288055" cy="1213912"/>
            <a:chOff x="8661979" y="1466725"/>
            <a:chExt cx="2926201" cy="1213912"/>
          </a:xfrm>
        </p:grpSpPr>
        <p:sp>
          <p:nvSpPr>
            <p:cNvPr id="177" name="Google Shape;177;p6"/>
            <p:cNvSpPr txBox="1"/>
            <p:nvPr/>
          </p:nvSpPr>
          <p:spPr>
            <a:xfrm>
              <a:off x="8661980" y="1466725"/>
              <a:ext cx="2926200" cy="354000"/>
            </a:xfrm>
            <a:prstGeom prst="rect">
              <a:avLst/>
            </a:prstGeom>
            <a:noFill/>
            <a:ln>
              <a:noFill/>
            </a:ln>
          </p:spPr>
          <p:txBody>
            <a:bodyPr spcFirstLastPara="1" wrap="square" lIns="0" tIns="45700" rIns="0" bIns="45700" anchor="b"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dirty="0">
                  <a:solidFill>
                    <a:srgbClr val="6EA56C"/>
                  </a:solidFill>
                  <a:latin typeface="Comic Sans MS" panose="030F0902030302020204" pitchFamily="66" charset="0"/>
                  <a:ea typeface="Calibri"/>
                  <a:cs typeface="Calibri"/>
                  <a:sym typeface="Calibri"/>
                </a:rPr>
                <a:t>International Lecturers (IL)</a:t>
              </a:r>
              <a:endParaRPr sz="1700" b="0" i="0" u="none" strike="noStrike" cap="none" dirty="0">
                <a:solidFill>
                  <a:srgbClr val="000000"/>
                </a:solidFill>
                <a:latin typeface="Comic Sans MS" panose="030F0902030302020204" pitchFamily="66" charset="0"/>
                <a:sym typeface="Arial"/>
              </a:endParaRPr>
            </a:p>
          </p:txBody>
        </p:sp>
        <p:sp>
          <p:nvSpPr>
            <p:cNvPr id="178" name="Google Shape;178;p6"/>
            <p:cNvSpPr txBox="1"/>
            <p:nvPr/>
          </p:nvSpPr>
          <p:spPr>
            <a:xfrm>
              <a:off x="8661979" y="1849681"/>
              <a:ext cx="2926200" cy="830956"/>
            </a:xfrm>
            <a:prstGeom prst="rect">
              <a:avLst/>
            </a:prstGeom>
            <a:noFill/>
            <a:ln>
              <a:noFill/>
            </a:ln>
          </p:spPr>
          <p:txBody>
            <a:bodyPr spcFirstLastPara="1" wrap="square" lIns="0" tIns="45700" rIns="0" bIns="45700" anchor="t" anchorCtr="0">
              <a:spAutoFit/>
            </a:bodyPr>
            <a:lstStyle/>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Design the scientific Program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Help with the student selections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Mentor and Coach students continuously</a:t>
              </a:r>
              <a:endParaRPr sz="1800" b="0" i="0" u="none" strike="noStrike" cap="none" dirty="0">
                <a:solidFill>
                  <a:schemeClr val="dk1"/>
                </a:solidFill>
                <a:latin typeface="Comic Sans MS" panose="030F0902030302020204" pitchFamily="66" charset="0"/>
                <a:sym typeface="Arial"/>
              </a:endParaRPr>
            </a:p>
          </p:txBody>
        </p:sp>
      </p:grpSp>
      <p:grpSp>
        <p:nvGrpSpPr>
          <p:cNvPr id="179" name="Google Shape;179;p6"/>
          <p:cNvGrpSpPr/>
          <p:nvPr/>
        </p:nvGrpSpPr>
        <p:grpSpPr>
          <a:xfrm>
            <a:off x="7074345" y="4633895"/>
            <a:ext cx="5117655" cy="1936528"/>
            <a:chOff x="8220610" y="1568505"/>
            <a:chExt cx="4184509" cy="1936528"/>
          </a:xfrm>
        </p:grpSpPr>
        <p:sp>
          <p:nvSpPr>
            <p:cNvPr id="180" name="Google Shape;180;p6"/>
            <p:cNvSpPr txBox="1"/>
            <p:nvPr/>
          </p:nvSpPr>
          <p:spPr>
            <a:xfrm>
              <a:off x="8234405" y="1568505"/>
              <a:ext cx="2926200" cy="354000"/>
            </a:xfrm>
            <a:prstGeom prst="rect">
              <a:avLst/>
            </a:prstGeom>
            <a:noFill/>
            <a:ln>
              <a:noFill/>
            </a:ln>
          </p:spPr>
          <p:txBody>
            <a:bodyPr spcFirstLastPara="1" wrap="square" lIns="0" tIns="45700" rIns="0" bIns="45700" anchor="b"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dirty="0">
                  <a:solidFill>
                    <a:srgbClr val="F15F47"/>
                  </a:solidFill>
                  <a:latin typeface="Comic Sans MS" panose="030F0902030302020204" pitchFamily="66" charset="0"/>
                  <a:ea typeface="Calibri"/>
                  <a:cs typeface="Calibri"/>
                  <a:sym typeface="Calibri"/>
                </a:rPr>
                <a:t>Spin-Offs</a:t>
              </a:r>
              <a:endParaRPr sz="1700" b="0" i="0" u="none" strike="noStrike" cap="none" dirty="0">
                <a:solidFill>
                  <a:srgbClr val="000000"/>
                </a:solidFill>
                <a:latin typeface="Comic Sans MS" panose="030F0902030302020204" pitchFamily="66" charset="0"/>
                <a:sym typeface="Arial"/>
              </a:endParaRPr>
            </a:p>
          </p:txBody>
        </p:sp>
        <p:sp>
          <p:nvSpPr>
            <p:cNvPr id="181" name="Google Shape;181;p6"/>
            <p:cNvSpPr txBox="1"/>
            <p:nvPr/>
          </p:nvSpPr>
          <p:spPr>
            <a:xfrm>
              <a:off x="8220610" y="1935413"/>
              <a:ext cx="4184509" cy="1569620"/>
            </a:xfrm>
            <a:prstGeom prst="rect">
              <a:avLst/>
            </a:prstGeom>
            <a:noFill/>
            <a:ln>
              <a:noFill/>
            </a:ln>
          </p:spPr>
          <p:txBody>
            <a:bodyPr spcFirstLastPara="1" wrap="square" lIns="0" tIns="45700" rIns="0" bIns="45700" anchor="t" anchorCtr="0">
              <a:spAutoFit/>
            </a:bodyPr>
            <a:lstStyle/>
            <a:p>
              <a:pPr marL="114300" marR="0" lvl="0" indent="-114300" algn="l"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ASP Mentorship/ Coaching Program Networking and sharing of information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l"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Align ASP with educational priorities Improve future editions of ASP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l"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Promote research collaborations Promote research consortia</a:t>
              </a:r>
              <a:endParaRPr sz="1800" b="0" i="0" u="none" strike="noStrike" cap="none" dirty="0">
                <a:solidFill>
                  <a:schemeClr val="dk1"/>
                </a:solidFill>
                <a:latin typeface="Comic Sans MS" panose="030F0902030302020204" pitchFamily="66" charset="0"/>
                <a:sym typeface="Arial"/>
              </a:endParaRPr>
            </a:p>
          </p:txBody>
        </p:sp>
      </p:grpSp>
      <p:grpSp>
        <p:nvGrpSpPr>
          <p:cNvPr id="182" name="Google Shape;182;p6"/>
          <p:cNvGrpSpPr/>
          <p:nvPr/>
        </p:nvGrpSpPr>
        <p:grpSpPr>
          <a:xfrm>
            <a:off x="7595665" y="2711716"/>
            <a:ext cx="3378592" cy="1213912"/>
            <a:chOff x="8921976" y="1466725"/>
            <a:chExt cx="2926201" cy="1213912"/>
          </a:xfrm>
        </p:grpSpPr>
        <p:sp>
          <p:nvSpPr>
            <p:cNvPr id="183" name="Google Shape;183;p6"/>
            <p:cNvSpPr txBox="1"/>
            <p:nvPr/>
          </p:nvSpPr>
          <p:spPr>
            <a:xfrm>
              <a:off x="8921977" y="1466725"/>
              <a:ext cx="2926200" cy="354000"/>
            </a:xfrm>
            <a:prstGeom prst="rect">
              <a:avLst/>
            </a:prstGeom>
            <a:noFill/>
            <a:ln>
              <a:noFill/>
            </a:ln>
          </p:spPr>
          <p:txBody>
            <a:bodyPr spcFirstLastPara="1" wrap="square" lIns="0" tIns="45700" rIns="0" bIns="45700" anchor="b"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3AC6E1"/>
                  </a:solidFill>
                  <a:latin typeface="Comic Sans MS" panose="030F0902030302020204" pitchFamily="66" charset="0"/>
                  <a:ea typeface="Calibri"/>
                  <a:cs typeface="Calibri"/>
                  <a:sym typeface="Calibri"/>
                </a:rPr>
                <a:t>Board of Trustees</a:t>
              </a:r>
              <a:endParaRPr sz="1700" b="0" i="0" u="none" strike="noStrike" cap="none">
                <a:solidFill>
                  <a:srgbClr val="000000"/>
                </a:solidFill>
                <a:latin typeface="Comic Sans MS" panose="030F0902030302020204" pitchFamily="66" charset="0"/>
                <a:sym typeface="Arial"/>
              </a:endParaRPr>
            </a:p>
          </p:txBody>
        </p:sp>
        <p:sp>
          <p:nvSpPr>
            <p:cNvPr id="184" name="Google Shape;184;p6"/>
            <p:cNvSpPr txBox="1"/>
            <p:nvPr/>
          </p:nvSpPr>
          <p:spPr>
            <a:xfrm>
              <a:off x="8921976" y="1849681"/>
              <a:ext cx="2926200" cy="830956"/>
            </a:xfrm>
            <a:prstGeom prst="rect">
              <a:avLst/>
            </a:prstGeom>
            <a:noFill/>
            <a:ln>
              <a:noFill/>
            </a:ln>
          </p:spPr>
          <p:txBody>
            <a:bodyPr spcFirstLastPara="1" wrap="square" lIns="0" tIns="45700" rIns="0" bIns="45700" anchor="t" anchorCtr="0">
              <a:spAutoFit/>
            </a:bodyPr>
            <a:lstStyle/>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Legal Responsibilities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Fund raising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Assess Management's</a:t>
              </a:r>
              <a:endParaRPr sz="1800" b="0" i="0" u="none" strike="noStrike" cap="none" dirty="0">
                <a:solidFill>
                  <a:schemeClr val="dk1"/>
                </a:solidFill>
                <a:latin typeface="Comic Sans MS" panose="030F0902030302020204" pitchFamily="66" charset="0"/>
                <a:sym typeface="Arial"/>
              </a:endParaRPr>
            </a:p>
          </p:txBody>
        </p:sp>
      </p:grpSp>
      <p:grpSp>
        <p:nvGrpSpPr>
          <p:cNvPr id="185" name="Google Shape;185;p6"/>
          <p:cNvGrpSpPr/>
          <p:nvPr/>
        </p:nvGrpSpPr>
        <p:grpSpPr>
          <a:xfrm>
            <a:off x="340826" y="1679746"/>
            <a:ext cx="3762700" cy="1585965"/>
            <a:chOff x="8921976" y="1170872"/>
            <a:chExt cx="3169124" cy="1585965"/>
          </a:xfrm>
        </p:grpSpPr>
        <p:sp>
          <p:nvSpPr>
            <p:cNvPr id="186" name="Google Shape;186;p6"/>
            <p:cNvSpPr txBox="1"/>
            <p:nvPr/>
          </p:nvSpPr>
          <p:spPr>
            <a:xfrm>
              <a:off x="8921977" y="1170872"/>
              <a:ext cx="2926200" cy="743753"/>
            </a:xfrm>
            <a:prstGeom prst="rect">
              <a:avLst/>
            </a:prstGeom>
            <a:noFill/>
            <a:ln>
              <a:noFill/>
            </a:ln>
          </p:spPr>
          <p:txBody>
            <a:bodyPr spcFirstLastPara="1" wrap="square" lIns="0" tIns="45700" rIns="0" bIns="45700" anchor="b" anchorCtr="0">
              <a:spAutoFit/>
            </a:bodyPr>
            <a:lstStyle/>
            <a:p>
              <a:pPr marL="0" marR="0" lvl="0" indent="0" algn="l" rtl="0">
                <a:lnSpc>
                  <a:spcPct val="100000"/>
                </a:lnSpc>
                <a:spcBef>
                  <a:spcPts val="0"/>
                </a:spcBef>
                <a:spcAft>
                  <a:spcPts val="1000"/>
                </a:spcAft>
                <a:buClr>
                  <a:srgbClr val="000000"/>
                </a:buClr>
                <a:buSzPts val="1700"/>
                <a:buFont typeface="Arial"/>
                <a:buNone/>
              </a:pPr>
              <a:r>
                <a:rPr lang="en-US" sz="1700" b="1" i="0" u="none" strike="noStrike" cap="none" dirty="0">
                  <a:solidFill>
                    <a:srgbClr val="805AAB"/>
                  </a:solidFill>
                  <a:latin typeface="Comic Sans MS" panose="030F0902030302020204" pitchFamily="66" charset="0"/>
                  <a:ea typeface="Calibri"/>
                  <a:cs typeface="Calibri"/>
                  <a:sym typeface="Calibri"/>
                </a:rPr>
                <a:t>Local Organizing Committee (LOC) </a:t>
              </a:r>
              <a:r>
                <a:rPr lang="en-US" sz="1600" b="0" i="0" u="none" strike="noStrike" cap="none" dirty="0">
                  <a:solidFill>
                    <a:srgbClr val="805AAB"/>
                  </a:solidFill>
                  <a:latin typeface="Comic Sans MS" panose="030F0902030302020204" pitchFamily="66" charset="0"/>
                  <a:ea typeface="Calibri"/>
                  <a:cs typeface="Calibri"/>
                  <a:sym typeface="Calibri"/>
                </a:rPr>
                <a:t>in the host country</a:t>
              </a:r>
              <a:endParaRPr sz="1600" b="0" i="0" u="none" strike="noStrike" cap="none" dirty="0">
                <a:solidFill>
                  <a:srgbClr val="805AAB"/>
                </a:solidFill>
                <a:latin typeface="Comic Sans MS" panose="030F0902030302020204" pitchFamily="66" charset="0"/>
                <a:ea typeface="Calibri"/>
                <a:cs typeface="Calibri"/>
                <a:sym typeface="Calibri"/>
              </a:endParaRPr>
            </a:p>
          </p:txBody>
        </p:sp>
        <p:sp>
          <p:nvSpPr>
            <p:cNvPr id="187" name="Google Shape;187;p6"/>
            <p:cNvSpPr txBox="1"/>
            <p:nvPr/>
          </p:nvSpPr>
          <p:spPr>
            <a:xfrm>
              <a:off x="8921976" y="1925881"/>
              <a:ext cx="3169124" cy="830956"/>
            </a:xfrm>
            <a:prstGeom prst="rect">
              <a:avLst/>
            </a:prstGeom>
            <a:noFill/>
            <a:ln>
              <a:noFill/>
            </a:ln>
          </p:spPr>
          <p:txBody>
            <a:bodyPr spcFirstLastPara="1" wrap="square" lIns="0" tIns="45700" rIns="0" bIns="45700" anchor="t" anchorCtr="0">
              <a:spAutoFit/>
            </a:bodyPr>
            <a:lstStyle/>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Local logistics </a:t>
              </a:r>
              <a:endParaRPr sz="1600" dirty="0">
                <a:latin typeface="Comic Sans MS" panose="030F0902030302020204" pitchFamily="66" charset="0"/>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Liaise with Education and Research branches of host country government</a:t>
              </a:r>
              <a:endParaRPr sz="1800" b="0" i="0" u="none" strike="noStrike" cap="none" dirty="0">
                <a:solidFill>
                  <a:schemeClr val="dk1"/>
                </a:solidFill>
                <a:latin typeface="Comic Sans MS" panose="030F0902030302020204" pitchFamily="66" charset="0"/>
                <a:sym typeface="Arial"/>
              </a:endParaRPr>
            </a:p>
          </p:txBody>
        </p:sp>
      </p:grpSp>
      <p:grpSp>
        <p:nvGrpSpPr>
          <p:cNvPr id="188" name="Google Shape;188;p6"/>
          <p:cNvGrpSpPr/>
          <p:nvPr/>
        </p:nvGrpSpPr>
        <p:grpSpPr>
          <a:xfrm>
            <a:off x="1048914" y="3956961"/>
            <a:ext cx="3136601" cy="1213922"/>
            <a:chOff x="8921976" y="1542915"/>
            <a:chExt cx="2926207" cy="1213922"/>
          </a:xfrm>
        </p:grpSpPr>
        <p:sp>
          <p:nvSpPr>
            <p:cNvPr id="189" name="Google Shape;189;p6"/>
            <p:cNvSpPr txBox="1"/>
            <p:nvPr/>
          </p:nvSpPr>
          <p:spPr>
            <a:xfrm>
              <a:off x="8921983" y="1542915"/>
              <a:ext cx="2926200" cy="354000"/>
            </a:xfrm>
            <a:prstGeom prst="rect">
              <a:avLst/>
            </a:prstGeom>
            <a:noFill/>
            <a:ln>
              <a:noFill/>
            </a:ln>
          </p:spPr>
          <p:txBody>
            <a:bodyPr spcFirstLastPara="1" wrap="square" lIns="0" tIns="45700" rIns="0" bIns="45700" anchor="b"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dirty="0">
                  <a:solidFill>
                    <a:srgbClr val="244470"/>
                  </a:solidFill>
                  <a:latin typeface="Comic Sans MS" panose="030F0902030302020204" pitchFamily="66" charset="0"/>
                  <a:ea typeface="Calibri"/>
                  <a:cs typeface="Calibri"/>
                  <a:sym typeface="Calibri"/>
                </a:rPr>
                <a:t>Assessment of Impact</a:t>
              </a:r>
              <a:endParaRPr sz="1700" b="0" i="0" u="none" strike="noStrike" cap="none" dirty="0">
                <a:solidFill>
                  <a:srgbClr val="000000"/>
                </a:solidFill>
                <a:latin typeface="Comic Sans MS" panose="030F0902030302020204" pitchFamily="66" charset="0"/>
                <a:sym typeface="Arial"/>
              </a:endParaRPr>
            </a:p>
          </p:txBody>
        </p:sp>
        <p:sp>
          <p:nvSpPr>
            <p:cNvPr id="190" name="Google Shape;190;p6"/>
            <p:cNvSpPr txBox="1"/>
            <p:nvPr/>
          </p:nvSpPr>
          <p:spPr>
            <a:xfrm>
              <a:off x="8921976" y="1925881"/>
              <a:ext cx="2926200" cy="830956"/>
            </a:xfrm>
            <a:prstGeom prst="rect">
              <a:avLst/>
            </a:prstGeom>
            <a:noFill/>
            <a:ln>
              <a:noFill/>
            </a:ln>
          </p:spPr>
          <p:txBody>
            <a:bodyPr spcFirstLastPara="1" wrap="square" lIns="0" tIns="45700" rIns="0" bIns="45700" anchor="t" anchorCtr="0">
              <a:spAutoFit/>
            </a:bodyPr>
            <a:lstStyle/>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Survey of students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Survey of their Professors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Follow academic developments</a:t>
              </a:r>
              <a:endParaRPr sz="1600" b="0" i="0" u="none" strike="noStrike" cap="none" dirty="0">
                <a:solidFill>
                  <a:schemeClr val="dk1"/>
                </a:solidFill>
                <a:latin typeface="Comic Sans MS" panose="030F0902030302020204" pitchFamily="66" charset="0"/>
                <a:sym typeface="Arial"/>
              </a:endParaRPr>
            </a:p>
          </p:txBody>
        </p:sp>
      </p:grpSp>
      <p:grpSp>
        <p:nvGrpSpPr>
          <p:cNvPr id="194" name="Google Shape;194;p6"/>
          <p:cNvGrpSpPr/>
          <p:nvPr/>
        </p:nvGrpSpPr>
        <p:grpSpPr>
          <a:xfrm>
            <a:off x="3922616" y="2059394"/>
            <a:ext cx="3688822" cy="3799811"/>
            <a:chOff x="9395992" y="3616622"/>
            <a:chExt cx="302613" cy="311718"/>
          </a:xfrm>
        </p:grpSpPr>
        <p:sp>
          <p:nvSpPr>
            <p:cNvPr id="195" name="Google Shape;195;p6"/>
            <p:cNvSpPr/>
            <p:nvPr/>
          </p:nvSpPr>
          <p:spPr>
            <a:xfrm>
              <a:off x="9441822" y="3658852"/>
              <a:ext cx="223927" cy="105449"/>
            </a:xfrm>
            <a:custGeom>
              <a:avLst/>
              <a:gdLst/>
              <a:ahLst/>
              <a:cxnLst/>
              <a:rect l="l" t="t" r="r" b="b"/>
              <a:pathLst>
                <a:path w="223927" h="105449" extrusionOk="0">
                  <a:moveTo>
                    <a:pt x="221737" y="8345"/>
                  </a:moveTo>
                  <a:lnTo>
                    <a:pt x="207583" y="253"/>
                  </a:lnTo>
                  <a:cubicBezTo>
                    <a:pt x="205562" y="-421"/>
                    <a:pt x="203540" y="253"/>
                    <a:pt x="203540" y="2276"/>
                  </a:cubicBezTo>
                  <a:lnTo>
                    <a:pt x="203540" y="7670"/>
                  </a:lnTo>
                  <a:lnTo>
                    <a:pt x="69419" y="7670"/>
                  </a:lnTo>
                  <a:cubicBezTo>
                    <a:pt x="61332" y="7670"/>
                    <a:pt x="53244" y="12391"/>
                    <a:pt x="49200" y="19134"/>
                  </a:cubicBezTo>
                  <a:lnTo>
                    <a:pt x="4044" y="96683"/>
                  </a:lnTo>
                  <a:cubicBezTo>
                    <a:pt x="2022" y="96683"/>
                    <a:pt x="0" y="98706"/>
                    <a:pt x="0" y="100729"/>
                  </a:cubicBezTo>
                  <a:cubicBezTo>
                    <a:pt x="0" y="102752"/>
                    <a:pt x="2022" y="105449"/>
                    <a:pt x="4718" y="105449"/>
                  </a:cubicBezTo>
                  <a:cubicBezTo>
                    <a:pt x="7414" y="105449"/>
                    <a:pt x="9436" y="103426"/>
                    <a:pt x="9436" y="100729"/>
                  </a:cubicBezTo>
                  <a:cubicBezTo>
                    <a:pt x="9436" y="98032"/>
                    <a:pt x="9436" y="99380"/>
                    <a:pt x="9436" y="98706"/>
                  </a:cubicBezTo>
                  <a:lnTo>
                    <a:pt x="54592" y="21157"/>
                  </a:lnTo>
                  <a:cubicBezTo>
                    <a:pt x="57962" y="15762"/>
                    <a:pt x="64027" y="12391"/>
                    <a:pt x="70093" y="12391"/>
                  </a:cubicBezTo>
                  <a:lnTo>
                    <a:pt x="204214" y="12391"/>
                  </a:lnTo>
                  <a:lnTo>
                    <a:pt x="204214" y="17785"/>
                  </a:lnTo>
                  <a:cubicBezTo>
                    <a:pt x="204214" y="19809"/>
                    <a:pt x="206236" y="21157"/>
                    <a:pt x="208258" y="19809"/>
                  </a:cubicBezTo>
                  <a:lnTo>
                    <a:pt x="222411" y="11717"/>
                  </a:lnTo>
                  <a:cubicBezTo>
                    <a:pt x="224433" y="10368"/>
                    <a:pt x="224433" y="8345"/>
                    <a:pt x="222411" y="6996"/>
                  </a:cubicBezTo>
                  <a:close/>
                </a:path>
              </a:pathLst>
            </a:custGeom>
            <a:solidFill>
              <a:srgbClr val="3AC6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omic Sans MS" panose="030F0902030302020204" pitchFamily="66" charset="0"/>
                <a:ea typeface="Calibri"/>
                <a:cs typeface="Calibri"/>
                <a:sym typeface="Calibri"/>
              </a:endParaRPr>
            </a:p>
          </p:txBody>
        </p:sp>
        <p:sp>
          <p:nvSpPr>
            <p:cNvPr id="196" name="Google Shape;196;p6"/>
            <p:cNvSpPr/>
            <p:nvPr/>
          </p:nvSpPr>
          <p:spPr>
            <a:xfrm>
              <a:off x="9503800" y="3677251"/>
              <a:ext cx="194805" cy="146920"/>
            </a:xfrm>
            <a:custGeom>
              <a:avLst/>
              <a:gdLst/>
              <a:ahLst/>
              <a:cxnLst/>
              <a:rect l="l" t="t" r="r" b="b"/>
              <a:pathLst>
                <a:path w="194805" h="146920" extrusionOk="0">
                  <a:moveTo>
                    <a:pt x="194805" y="143695"/>
                  </a:moveTo>
                  <a:lnTo>
                    <a:pt x="194805" y="127510"/>
                  </a:lnTo>
                  <a:cubicBezTo>
                    <a:pt x="194805" y="125487"/>
                    <a:pt x="192109" y="124139"/>
                    <a:pt x="190762" y="125487"/>
                  </a:cubicBezTo>
                  <a:lnTo>
                    <a:pt x="186044" y="128185"/>
                  </a:lnTo>
                  <a:lnTo>
                    <a:pt x="117972" y="12873"/>
                  </a:lnTo>
                  <a:cubicBezTo>
                    <a:pt x="113929" y="6130"/>
                    <a:pt x="105841" y="1410"/>
                    <a:pt x="97753" y="1410"/>
                  </a:cubicBezTo>
                  <a:lnTo>
                    <a:pt x="8115" y="1410"/>
                  </a:lnTo>
                  <a:cubicBezTo>
                    <a:pt x="6767" y="61"/>
                    <a:pt x="4071" y="-614"/>
                    <a:pt x="2049" y="735"/>
                  </a:cubicBezTo>
                  <a:cubicBezTo>
                    <a:pt x="27" y="2084"/>
                    <a:pt x="-647" y="4781"/>
                    <a:pt x="701" y="6804"/>
                  </a:cubicBezTo>
                  <a:cubicBezTo>
                    <a:pt x="2049" y="8827"/>
                    <a:pt x="4745" y="9501"/>
                    <a:pt x="6767" y="8153"/>
                  </a:cubicBezTo>
                  <a:cubicBezTo>
                    <a:pt x="8789" y="6804"/>
                    <a:pt x="8115" y="7478"/>
                    <a:pt x="8115" y="6804"/>
                  </a:cubicBezTo>
                  <a:lnTo>
                    <a:pt x="97753" y="6804"/>
                  </a:lnTo>
                  <a:cubicBezTo>
                    <a:pt x="104493" y="6804"/>
                    <a:pt x="109885" y="9501"/>
                    <a:pt x="113255" y="15571"/>
                  </a:cubicBezTo>
                  <a:lnTo>
                    <a:pt x="181326" y="130882"/>
                  </a:lnTo>
                  <a:lnTo>
                    <a:pt x="176608" y="133579"/>
                  </a:lnTo>
                  <a:cubicBezTo>
                    <a:pt x="174586" y="134928"/>
                    <a:pt x="174586" y="136951"/>
                    <a:pt x="176608" y="138300"/>
                  </a:cubicBezTo>
                  <a:lnTo>
                    <a:pt x="190088" y="146392"/>
                  </a:lnTo>
                  <a:cubicBezTo>
                    <a:pt x="192109" y="147740"/>
                    <a:pt x="194131" y="146392"/>
                    <a:pt x="194131" y="143695"/>
                  </a:cubicBezTo>
                  <a:close/>
                </a:path>
              </a:pathLst>
            </a:custGeom>
            <a:solidFill>
              <a:srgbClr val="F15F4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omic Sans MS" panose="030F0902030302020204" pitchFamily="66" charset="0"/>
                <a:ea typeface="Calibri"/>
                <a:cs typeface="Calibri"/>
                <a:sym typeface="Calibri"/>
              </a:endParaRPr>
            </a:p>
          </p:txBody>
        </p:sp>
        <p:sp>
          <p:nvSpPr>
            <p:cNvPr id="197" name="Google Shape;197;p6"/>
            <p:cNvSpPr/>
            <p:nvPr/>
          </p:nvSpPr>
          <p:spPr>
            <a:xfrm>
              <a:off x="9573247" y="3690534"/>
              <a:ext cx="84583" cy="237806"/>
            </a:xfrm>
            <a:custGeom>
              <a:avLst/>
              <a:gdLst/>
              <a:ahLst/>
              <a:cxnLst/>
              <a:rect l="l" t="t" r="r" b="b"/>
              <a:pathLst>
                <a:path w="84583" h="237806" extrusionOk="0">
                  <a:moveTo>
                    <a:pt x="4718" y="237631"/>
                  </a:moveTo>
                  <a:lnTo>
                    <a:pt x="18197" y="229539"/>
                  </a:lnTo>
                  <a:cubicBezTo>
                    <a:pt x="20219" y="228190"/>
                    <a:pt x="20219" y="226167"/>
                    <a:pt x="18197" y="224819"/>
                  </a:cubicBezTo>
                  <a:lnTo>
                    <a:pt x="13479" y="222121"/>
                  </a:lnTo>
                  <a:lnTo>
                    <a:pt x="81551" y="106810"/>
                  </a:lnTo>
                  <a:cubicBezTo>
                    <a:pt x="85594" y="100066"/>
                    <a:pt x="85594" y="90625"/>
                    <a:pt x="81551" y="83882"/>
                  </a:cubicBezTo>
                  <a:lnTo>
                    <a:pt x="37743" y="5659"/>
                  </a:lnTo>
                  <a:cubicBezTo>
                    <a:pt x="38416" y="3636"/>
                    <a:pt x="37743" y="939"/>
                    <a:pt x="35720" y="265"/>
                  </a:cubicBezTo>
                  <a:cubicBezTo>
                    <a:pt x="33699" y="-410"/>
                    <a:pt x="31003" y="265"/>
                    <a:pt x="29655" y="1613"/>
                  </a:cubicBezTo>
                  <a:cubicBezTo>
                    <a:pt x="28307" y="2962"/>
                    <a:pt x="29655" y="6333"/>
                    <a:pt x="31003" y="7682"/>
                  </a:cubicBezTo>
                  <a:cubicBezTo>
                    <a:pt x="32351" y="9031"/>
                    <a:pt x="32351" y="7682"/>
                    <a:pt x="33025" y="7682"/>
                  </a:cubicBezTo>
                  <a:lnTo>
                    <a:pt x="76833" y="85905"/>
                  </a:lnTo>
                  <a:cubicBezTo>
                    <a:pt x="80203" y="91300"/>
                    <a:pt x="80203" y="98718"/>
                    <a:pt x="76833" y="104112"/>
                  </a:cubicBezTo>
                  <a:lnTo>
                    <a:pt x="8762" y="219424"/>
                  </a:lnTo>
                  <a:lnTo>
                    <a:pt x="4044" y="216726"/>
                  </a:lnTo>
                  <a:cubicBezTo>
                    <a:pt x="2022" y="215378"/>
                    <a:pt x="0" y="216726"/>
                    <a:pt x="0" y="218749"/>
                  </a:cubicBezTo>
                  <a:lnTo>
                    <a:pt x="0" y="234934"/>
                  </a:lnTo>
                  <a:cubicBezTo>
                    <a:pt x="0" y="236957"/>
                    <a:pt x="2022" y="238305"/>
                    <a:pt x="4044" y="237631"/>
                  </a:cubicBezTo>
                  <a:close/>
                </a:path>
              </a:pathLst>
            </a:custGeom>
            <a:solidFill>
              <a:srgbClr val="6EA56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omic Sans MS" panose="030F0902030302020204" pitchFamily="66" charset="0"/>
                <a:ea typeface="Calibri"/>
                <a:cs typeface="Calibri"/>
                <a:sym typeface="Calibri"/>
              </a:endParaRPr>
            </a:p>
          </p:txBody>
        </p:sp>
        <p:sp>
          <p:nvSpPr>
            <p:cNvPr id="198" name="Google Shape;198;p6"/>
            <p:cNvSpPr/>
            <p:nvPr/>
          </p:nvSpPr>
          <p:spPr>
            <a:xfrm>
              <a:off x="9425478" y="3783183"/>
              <a:ext cx="223927" cy="105449"/>
            </a:xfrm>
            <a:custGeom>
              <a:avLst/>
              <a:gdLst/>
              <a:ahLst/>
              <a:cxnLst/>
              <a:rect l="l" t="t" r="r" b="b"/>
              <a:pathLst>
                <a:path w="223927" h="105449" extrusionOk="0">
                  <a:moveTo>
                    <a:pt x="2190" y="97104"/>
                  </a:moveTo>
                  <a:lnTo>
                    <a:pt x="16344" y="105196"/>
                  </a:lnTo>
                  <a:cubicBezTo>
                    <a:pt x="18366" y="105870"/>
                    <a:pt x="20388" y="105196"/>
                    <a:pt x="20388" y="103173"/>
                  </a:cubicBezTo>
                  <a:lnTo>
                    <a:pt x="20388" y="97779"/>
                  </a:lnTo>
                  <a:cubicBezTo>
                    <a:pt x="20388" y="97779"/>
                    <a:pt x="154508" y="97779"/>
                    <a:pt x="154508" y="97779"/>
                  </a:cubicBezTo>
                  <a:cubicBezTo>
                    <a:pt x="162596" y="97779"/>
                    <a:pt x="170684" y="93058"/>
                    <a:pt x="174727" y="86315"/>
                  </a:cubicBezTo>
                  <a:lnTo>
                    <a:pt x="219883" y="8766"/>
                  </a:lnTo>
                  <a:cubicBezTo>
                    <a:pt x="221906" y="8766"/>
                    <a:pt x="223927" y="6743"/>
                    <a:pt x="223927" y="4720"/>
                  </a:cubicBezTo>
                  <a:cubicBezTo>
                    <a:pt x="223927" y="2697"/>
                    <a:pt x="221906" y="0"/>
                    <a:pt x="219210" y="0"/>
                  </a:cubicBezTo>
                  <a:cubicBezTo>
                    <a:pt x="216514" y="0"/>
                    <a:pt x="214492" y="2023"/>
                    <a:pt x="214492" y="4720"/>
                  </a:cubicBezTo>
                  <a:cubicBezTo>
                    <a:pt x="214492" y="7418"/>
                    <a:pt x="214492" y="6069"/>
                    <a:pt x="214492" y="6743"/>
                  </a:cubicBezTo>
                  <a:lnTo>
                    <a:pt x="169336" y="84292"/>
                  </a:lnTo>
                  <a:cubicBezTo>
                    <a:pt x="165966" y="89687"/>
                    <a:pt x="159900" y="93058"/>
                    <a:pt x="153834" y="93058"/>
                  </a:cubicBezTo>
                  <a:lnTo>
                    <a:pt x="19714" y="93058"/>
                  </a:lnTo>
                  <a:cubicBezTo>
                    <a:pt x="19714" y="93058"/>
                    <a:pt x="19714" y="87664"/>
                    <a:pt x="19714" y="87664"/>
                  </a:cubicBezTo>
                  <a:cubicBezTo>
                    <a:pt x="19714" y="85640"/>
                    <a:pt x="17692" y="84292"/>
                    <a:pt x="15670" y="85640"/>
                  </a:cubicBezTo>
                  <a:lnTo>
                    <a:pt x="1516" y="93733"/>
                  </a:lnTo>
                  <a:cubicBezTo>
                    <a:pt x="-505" y="95081"/>
                    <a:pt x="-505" y="97104"/>
                    <a:pt x="1516" y="98453"/>
                  </a:cubicBezTo>
                  <a:close/>
                </a:path>
              </a:pathLst>
            </a:custGeom>
            <a:solidFill>
              <a:srgbClr val="24447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omic Sans MS" panose="030F0902030302020204" pitchFamily="66" charset="0"/>
                <a:ea typeface="Calibri"/>
                <a:cs typeface="Calibri"/>
                <a:sym typeface="Calibri"/>
              </a:endParaRPr>
            </a:p>
          </p:txBody>
        </p:sp>
        <p:sp>
          <p:nvSpPr>
            <p:cNvPr id="199" name="Google Shape;199;p6"/>
            <p:cNvSpPr/>
            <p:nvPr/>
          </p:nvSpPr>
          <p:spPr>
            <a:xfrm>
              <a:off x="9395992" y="3719927"/>
              <a:ext cx="192109" cy="149571"/>
            </a:xfrm>
            <a:custGeom>
              <a:avLst/>
              <a:gdLst/>
              <a:ahLst/>
              <a:cxnLst/>
              <a:rect l="l" t="t" r="r" b="b"/>
              <a:pathLst>
                <a:path w="192109" h="149571" extrusionOk="0">
                  <a:moveTo>
                    <a:pt x="0" y="3240"/>
                  </a:moveTo>
                  <a:lnTo>
                    <a:pt x="0" y="19424"/>
                  </a:lnTo>
                  <a:cubicBezTo>
                    <a:pt x="0" y="21447"/>
                    <a:pt x="2022" y="22796"/>
                    <a:pt x="4044" y="21447"/>
                  </a:cubicBezTo>
                  <a:lnTo>
                    <a:pt x="8762" y="18750"/>
                  </a:lnTo>
                  <a:lnTo>
                    <a:pt x="74811" y="135410"/>
                  </a:lnTo>
                  <a:cubicBezTo>
                    <a:pt x="78855" y="142828"/>
                    <a:pt x="86269" y="146874"/>
                    <a:pt x="94356" y="146874"/>
                  </a:cubicBezTo>
                  <a:lnTo>
                    <a:pt x="183995" y="146874"/>
                  </a:lnTo>
                  <a:cubicBezTo>
                    <a:pt x="185342" y="149571"/>
                    <a:pt x="188039" y="150245"/>
                    <a:pt x="190060" y="148897"/>
                  </a:cubicBezTo>
                  <a:cubicBezTo>
                    <a:pt x="192082" y="147548"/>
                    <a:pt x="192756" y="144851"/>
                    <a:pt x="191408" y="142828"/>
                  </a:cubicBezTo>
                  <a:cubicBezTo>
                    <a:pt x="190060" y="140805"/>
                    <a:pt x="187365" y="140130"/>
                    <a:pt x="185342" y="141479"/>
                  </a:cubicBezTo>
                  <a:cubicBezTo>
                    <a:pt x="183321" y="142828"/>
                    <a:pt x="183995" y="142153"/>
                    <a:pt x="183995" y="142828"/>
                  </a:cubicBezTo>
                  <a:lnTo>
                    <a:pt x="94356" y="142828"/>
                  </a:lnTo>
                  <a:cubicBezTo>
                    <a:pt x="88290" y="142153"/>
                    <a:pt x="82225" y="138782"/>
                    <a:pt x="78855" y="132713"/>
                  </a:cubicBezTo>
                  <a:lnTo>
                    <a:pt x="12806" y="16053"/>
                  </a:lnTo>
                  <a:lnTo>
                    <a:pt x="17523" y="13355"/>
                  </a:lnTo>
                  <a:cubicBezTo>
                    <a:pt x="19545" y="12007"/>
                    <a:pt x="19545" y="9984"/>
                    <a:pt x="17523" y="8635"/>
                  </a:cubicBezTo>
                  <a:lnTo>
                    <a:pt x="4044" y="543"/>
                  </a:lnTo>
                  <a:cubicBezTo>
                    <a:pt x="2022" y="-806"/>
                    <a:pt x="0" y="543"/>
                    <a:pt x="0" y="2566"/>
                  </a:cubicBezTo>
                  <a:close/>
                </a:path>
              </a:pathLst>
            </a:custGeom>
            <a:solidFill>
              <a:srgbClr val="805AA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omic Sans MS" panose="030F0902030302020204" pitchFamily="66" charset="0"/>
                <a:ea typeface="Calibri"/>
                <a:cs typeface="Calibri"/>
                <a:sym typeface="Calibri"/>
              </a:endParaRPr>
            </a:p>
          </p:txBody>
        </p:sp>
        <p:sp>
          <p:nvSpPr>
            <p:cNvPr id="200" name="Google Shape;200;p6"/>
            <p:cNvSpPr/>
            <p:nvPr/>
          </p:nvSpPr>
          <p:spPr>
            <a:xfrm>
              <a:off x="9434071" y="3616622"/>
              <a:ext cx="83235" cy="237630"/>
            </a:xfrm>
            <a:custGeom>
              <a:avLst/>
              <a:gdLst/>
              <a:ahLst/>
              <a:cxnLst/>
              <a:rect l="l" t="t" r="r" b="b"/>
              <a:pathLst>
                <a:path w="83235" h="237630" extrusionOk="0">
                  <a:moveTo>
                    <a:pt x="78518" y="0"/>
                  </a:moveTo>
                  <a:lnTo>
                    <a:pt x="65038" y="8092"/>
                  </a:lnTo>
                  <a:cubicBezTo>
                    <a:pt x="63016" y="9440"/>
                    <a:pt x="63016" y="11464"/>
                    <a:pt x="65038" y="12812"/>
                  </a:cubicBezTo>
                  <a:lnTo>
                    <a:pt x="69756" y="15510"/>
                  </a:lnTo>
                  <a:lnTo>
                    <a:pt x="3033" y="131496"/>
                  </a:lnTo>
                  <a:cubicBezTo>
                    <a:pt x="-1011" y="138913"/>
                    <a:pt x="-1011" y="147679"/>
                    <a:pt x="3033" y="154423"/>
                  </a:cubicBezTo>
                  <a:lnTo>
                    <a:pt x="47515" y="231971"/>
                  </a:lnTo>
                  <a:cubicBezTo>
                    <a:pt x="46841" y="233995"/>
                    <a:pt x="47515" y="236692"/>
                    <a:pt x="49537" y="237366"/>
                  </a:cubicBezTo>
                  <a:cubicBezTo>
                    <a:pt x="51559" y="238041"/>
                    <a:pt x="54255" y="237366"/>
                    <a:pt x="55603" y="236018"/>
                  </a:cubicBezTo>
                  <a:cubicBezTo>
                    <a:pt x="56951" y="234669"/>
                    <a:pt x="55603" y="231297"/>
                    <a:pt x="54255" y="229949"/>
                  </a:cubicBezTo>
                  <a:cubicBezTo>
                    <a:pt x="52907" y="228600"/>
                    <a:pt x="52907" y="229949"/>
                    <a:pt x="52233" y="229949"/>
                  </a:cubicBezTo>
                  <a:lnTo>
                    <a:pt x="7751" y="152400"/>
                  </a:lnTo>
                  <a:cubicBezTo>
                    <a:pt x="4381" y="147005"/>
                    <a:pt x="4381" y="140262"/>
                    <a:pt x="7751" y="134193"/>
                  </a:cubicBezTo>
                  <a:lnTo>
                    <a:pt x="74474" y="18207"/>
                  </a:lnTo>
                  <a:lnTo>
                    <a:pt x="79192" y="20904"/>
                  </a:lnTo>
                  <a:cubicBezTo>
                    <a:pt x="81214" y="22253"/>
                    <a:pt x="83236" y="20904"/>
                    <a:pt x="83236" y="18881"/>
                  </a:cubicBezTo>
                  <a:lnTo>
                    <a:pt x="83236" y="2697"/>
                  </a:lnTo>
                  <a:cubicBezTo>
                    <a:pt x="83236" y="674"/>
                    <a:pt x="81214" y="-675"/>
                    <a:pt x="79192" y="674"/>
                  </a:cubicBezTo>
                  <a:close/>
                </a:path>
              </a:pathLst>
            </a:custGeom>
            <a:solidFill>
              <a:srgbClr val="FBA91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omic Sans MS" panose="030F0902030302020204" pitchFamily="66" charset="0"/>
                <a:ea typeface="Calibri"/>
                <a:cs typeface="Calibri"/>
                <a:sym typeface="Calibri"/>
              </a:endParaRPr>
            </a:p>
          </p:txBody>
        </p:sp>
      </p:grpSp>
      <p:grpSp>
        <p:nvGrpSpPr>
          <p:cNvPr id="201" name="Google Shape;201;p6"/>
          <p:cNvGrpSpPr/>
          <p:nvPr/>
        </p:nvGrpSpPr>
        <p:grpSpPr>
          <a:xfrm>
            <a:off x="4739681" y="3018959"/>
            <a:ext cx="1998649" cy="2115927"/>
            <a:chOff x="-1439344" y="2052593"/>
            <a:chExt cx="5270700" cy="2114024"/>
          </a:xfrm>
        </p:grpSpPr>
        <p:sp>
          <p:nvSpPr>
            <p:cNvPr id="202" name="Google Shape;202;p6"/>
            <p:cNvSpPr txBox="1"/>
            <p:nvPr/>
          </p:nvSpPr>
          <p:spPr>
            <a:xfrm>
              <a:off x="-1247790" y="2052593"/>
              <a:ext cx="4887600" cy="553500"/>
            </a:xfrm>
            <a:prstGeom prst="rect">
              <a:avLst/>
            </a:prstGeom>
            <a:noFill/>
            <a:ln>
              <a:noFill/>
            </a:ln>
          </p:spPr>
          <p:txBody>
            <a:bodyPr spcFirstLastPara="1" wrap="square" lIns="0" tIns="45700" rIns="0" bIns="45700" anchor="b" anchorCtr="0">
              <a:spAutoFit/>
            </a:bodyPr>
            <a:lstStyle/>
            <a:p>
              <a:pPr marL="0" marR="0" lvl="0" indent="0" algn="ctr" rtl="0">
                <a:lnSpc>
                  <a:spcPct val="100000"/>
                </a:lnSpc>
                <a:spcBef>
                  <a:spcPts val="0"/>
                </a:spcBef>
                <a:spcAft>
                  <a:spcPts val="0"/>
                </a:spcAft>
                <a:buClr>
                  <a:srgbClr val="000000"/>
                </a:buClr>
                <a:buSzPts val="3000"/>
                <a:buFont typeface="Arial"/>
                <a:buNone/>
              </a:pPr>
              <a:r>
                <a:rPr lang="en-US" sz="3000" b="1" i="0" u="none" strike="noStrike" cap="none">
                  <a:solidFill>
                    <a:schemeClr val="accent1"/>
                  </a:solidFill>
                  <a:latin typeface="Comic Sans MS" panose="030F0902030302020204" pitchFamily="66" charset="0"/>
                  <a:ea typeface="Calibri"/>
                  <a:cs typeface="Calibri"/>
                  <a:sym typeface="Calibri"/>
                </a:rPr>
                <a:t>IOC</a:t>
              </a:r>
              <a:endParaRPr sz="3000" b="0" i="0" u="none" strike="noStrike" cap="none">
                <a:solidFill>
                  <a:schemeClr val="accent1"/>
                </a:solidFill>
                <a:latin typeface="Comic Sans MS" panose="030F0902030302020204" pitchFamily="66" charset="0"/>
                <a:sym typeface="Arial"/>
              </a:endParaRPr>
            </a:p>
          </p:txBody>
        </p:sp>
        <p:sp>
          <p:nvSpPr>
            <p:cNvPr id="203" name="Google Shape;203;p6"/>
            <p:cNvSpPr txBox="1"/>
            <p:nvPr/>
          </p:nvSpPr>
          <p:spPr>
            <a:xfrm>
              <a:off x="-1439344" y="2606095"/>
              <a:ext cx="5270700" cy="1560522"/>
            </a:xfrm>
            <a:prstGeom prst="rect">
              <a:avLst/>
            </a:prstGeom>
            <a:noFill/>
            <a:ln>
              <a:noFill/>
            </a:ln>
          </p:spPr>
          <p:txBody>
            <a:bodyPr spcFirstLastPara="1" wrap="square" lIns="0" tIns="45700" rIns="0" bIns="45700" anchor="t" anchorCtr="0">
              <a:spAutoFit/>
            </a:bodyPr>
            <a:lstStyle/>
            <a:p>
              <a:pPr marL="0" marR="0" lvl="0" indent="0" algn="ctr" rtl="0">
                <a:lnSpc>
                  <a:spcPct val="100000"/>
                </a:lnSpc>
                <a:spcBef>
                  <a:spcPts val="0"/>
                </a:spcBef>
                <a:spcAft>
                  <a:spcPts val="0"/>
                </a:spcAft>
                <a:buClr>
                  <a:schemeClr val="dk1"/>
                </a:buClr>
                <a:buSzPts val="1200"/>
                <a:buFont typeface="Arial"/>
                <a:buNone/>
              </a:pPr>
              <a:r>
                <a:rPr lang="en-US" sz="1400" b="1" i="0" u="none" strike="noStrike" cap="none">
                  <a:solidFill>
                    <a:schemeClr val="accent2"/>
                  </a:solidFill>
                  <a:latin typeface="Comic Sans MS" panose="030F0902030302020204" pitchFamily="66" charset="0"/>
                  <a:ea typeface="Times New Roman"/>
                  <a:cs typeface="Times New Roman"/>
                  <a:sym typeface="Times New Roman"/>
                </a:rPr>
                <a:t>Program management</a:t>
              </a:r>
              <a:endParaRPr sz="1400" b="1" i="0" u="none" strike="noStrike" cap="none">
                <a:solidFill>
                  <a:schemeClr val="accent2"/>
                </a:solidFill>
                <a:latin typeface="Comic Sans MS" panose="030F0902030302020204" pitchFamily="66" charset="0"/>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1100"/>
                <a:buFont typeface="Arial"/>
                <a:buNone/>
              </a:pPr>
              <a:r>
                <a:rPr lang="en-US" sz="1400" b="1" i="0" u="none" strike="noStrike" cap="none">
                  <a:solidFill>
                    <a:schemeClr val="accent2"/>
                  </a:solidFill>
                  <a:latin typeface="Comic Sans MS" panose="030F0902030302020204" pitchFamily="66" charset="0"/>
                  <a:ea typeface="Times New Roman"/>
                  <a:cs typeface="Times New Roman"/>
                  <a:sym typeface="Times New Roman"/>
                </a:rPr>
                <a:t>Fund raising</a:t>
              </a:r>
              <a:endParaRPr sz="1400" b="1" i="0" u="none" strike="noStrike" cap="none">
                <a:solidFill>
                  <a:schemeClr val="accent2"/>
                </a:solidFill>
                <a:latin typeface="Comic Sans MS" panose="030F0902030302020204" pitchFamily="66" charset="0"/>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1100"/>
                <a:buFont typeface="Arial"/>
                <a:buNone/>
              </a:pPr>
              <a:r>
                <a:rPr lang="en-US" sz="1400" b="1" i="0" u="none" strike="noStrike" cap="none">
                  <a:solidFill>
                    <a:schemeClr val="accent2"/>
                  </a:solidFill>
                  <a:latin typeface="Comic Sans MS" panose="030F0902030302020204" pitchFamily="66" charset="0"/>
                  <a:ea typeface="Times New Roman"/>
                  <a:cs typeface="Times New Roman"/>
                  <a:sym typeface="Times New Roman"/>
                </a:rPr>
                <a:t>Coordination of activities</a:t>
              </a:r>
              <a:endParaRPr sz="1400" b="1" i="0" u="none" strike="noStrike" cap="none">
                <a:solidFill>
                  <a:schemeClr val="accent2"/>
                </a:solidFill>
                <a:latin typeface="Comic Sans MS" panose="030F0902030302020204" pitchFamily="66" charset="0"/>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1200"/>
                <a:buFont typeface="Arial"/>
                <a:buNone/>
              </a:pPr>
              <a:r>
                <a:rPr lang="en-US" sz="1400" b="1" i="0" u="none" strike="noStrike" cap="none">
                  <a:solidFill>
                    <a:schemeClr val="accent2"/>
                  </a:solidFill>
                  <a:latin typeface="Comic Sans MS" panose="030F0902030302020204" pitchFamily="66" charset="0"/>
                  <a:ea typeface="Times New Roman"/>
                  <a:cs typeface="Times New Roman"/>
                  <a:sym typeface="Times New Roman"/>
                </a:rPr>
                <a:t>Activity reports to Funding agencies</a:t>
              </a:r>
              <a:endParaRPr sz="1400" b="1" i="0" u="none" strike="noStrike" cap="none">
                <a:solidFill>
                  <a:schemeClr val="accent2"/>
                </a:solidFill>
                <a:latin typeface="Comic Sans MS" panose="030F0902030302020204" pitchFamily="66" charset="0"/>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50"/>
                <a:buFont typeface="Arial"/>
                <a:buNone/>
              </a:pPr>
              <a:endParaRPr sz="1150" b="0" i="0" u="none" strike="noStrike" cap="none">
                <a:solidFill>
                  <a:schemeClr val="accent2"/>
                </a:solidFill>
                <a:latin typeface="Comic Sans MS" panose="030F0902030302020204" pitchFamily="66" charset="0"/>
                <a:ea typeface="Calibri"/>
                <a:cs typeface="Calibri"/>
                <a:sym typeface="Calibri"/>
              </a:endParaRPr>
            </a:p>
          </p:txBody>
        </p:sp>
      </p:grpSp>
      <p:grpSp>
        <p:nvGrpSpPr>
          <p:cNvPr id="3" name="Group 2">
            <a:extLst>
              <a:ext uri="{FF2B5EF4-FFF2-40B4-BE49-F238E27FC236}">
                <a16:creationId xmlns:a16="http://schemas.microsoft.com/office/drawing/2014/main" id="{8A62AEFD-4876-1051-B896-4693A553505E}"/>
              </a:ext>
            </a:extLst>
          </p:cNvPr>
          <p:cNvGrpSpPr/>
          <p:nvPr/>
        </p:nvGrpSpPr>
        <p:grpSpPr>
          <a:xfrm>
            <a:off x="5865600" y="1046739"/>
            <a:ext cx="6107328" cy="1524118"/>
            <a:chOff x="5865600" y="1046739"/>
            <a:chExt cx="6107328" cy="1524118"/>
          </a:xfrm>
        </p:grpSpPr>
        <p:grpSp>
          <p:nvGrpSpPr>
            <p:cNvPr id="191" name="Google Shape;191;p6"/>
            <p:cNvGrpSpPr/>
            <p:nvPr/>
          </p:nvGrpSpPr>
          <p:grpSpPr>
            <a:xfrm>
              <a:off x="5865600" y="1046739"/>
              <a:ext cx="4073684" cy="1445437"/>
              <a:chOff x="8921974" y="1311400"/>
              <a:chExt cx="2926202" cy="1445437"/>
            </a:xfrm>
          </p:grpSpPr>
          <p:sp>
            <p:nvSpPr>
              <p:cNvPr id="192" name="Google Shape;192;p6"/>
              <p:cNvSpPr txBox="1"/>
              <p:nvPr/>
            </p:nvSpPr>
            <p:spPr>
              <a:xfrm>
                <a:off x="8921974" y="1311400"/>
                <a:ext cx="2926200" cy="615513"/>
              </a:xfrm>
              <a:prstGeom prst="rect">
                <a:avLst/>
              </a:prstGeom>
              <a:noFill/>
              <a:ln>
                <a:noFill/>
              </a:ln>
            </p:spPr>
            <p:txBody>
              <a:bodyPr spcFirstLastPara="1" wrap="square" lIns="0" tIns="45700" rIns="0" bIns="45700" anchor="b"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dirty="0">
                    <a:solidFill>
                      <a:srgbClr val="FBA91E"/>
                    </a:solidFill>
                    <a:latin typeface="Comic Sans MS" panose="030F0902030302020204" pitchFamily="66" charset="0"/>
                    <a:ea typeface="Calibri"/>
                    <a:cs typeface="Calibri"/>
                    <a:sym typeface="Calibri"/>
                  </a:rPr>
                  <a:t>International Advisory Committee (IAC)</a:t>
                </a:r>
                <a:endParaRPr sz="1700" b="1" i="0" u="none" strike="noStrike" cap="none" dirty="0">
                  <a:solidFill>
                    <a:srgbClr val="000000"/>
                  </a:solidFill>
                  <a:latin typeface="Comic Sans MS" panose="030F0902030302020204" pitchFamily="66" charset="0"/>
                  <a:sym typeface="Arial"/>
                </a:endParaRPr>
              </a:p>
            </p:txBody>
          </p:sp>
          <p:sp>
            <p:nvSpPr>
              <p:cNvPr id="193" name="Google Shape;193;p6"/>
              <p:cNvSpPr txBox="1"/>
              <p:nvPr/>
            </p:nvSpPr>
            <p:spPr>
              <a:xfrm>
                <a:off x="8921976" y="1925881"/>
                <a:ext cx="2926200" cy="830956"/>
              </a:xfrm>
              <a:prstGeom prst="rect">
                <a:avLst/>
              </a:prstGeom>
              <a:noFill/>
              <a:ln>
                <a:noFill/>
              </a:ln>
            </p:spPr>
            <p:txBody>
              <a:bodyPr spcFirstLastPara="1" wrap="square" lIns="0" tIns="45700" rIns="0" bIns="45700" anchor="t" anchorCtr="0">
                <a:spAutoFit/>
              </a:bodyPr>
              <a:lstStyle/>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Representatives of funding agencies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Advise on the program </a:t>
                </a:r>
                <a:endParaRPr sz="1600" b="0" i="0" u="none" strike="noStrike" cap="none" dirty="0">
                  <a:solidFill>
                    <a:schemeClr val="dk1"/>
                  </a:solidFill>
                  <a:latin typeface="Comic Sans MS" panose="030F0902030302020204" pitchFamily="66" charset="0"/>
                  <a:ea typeface="Calibri"/>
                  <a:cs typeface="Calibri"/>
                  <a:sym typeface="Calibri"/>
                </a:endParaRPr>
              </a:p>
              <a:p>
                <a:pPr marL="114300" marR="0" lvl="0" indent="-114300" algn="just" rtl="0">
                  <a:lnSpc>
                    <a:spcPct val="100000"/>
                  </a:lnSpc>
                  <a:spcBef>
                    <a:spcPts val="0"/>
                  </a:spcBef>
                  <a:spcAft>
                    <a:spcPts val="0"/>
                  </a:spcAft>
                  <a:buClr>
                    <a:schemeClr val="dk1"/>
                  </a:buClr>
                  <a:buSzPts val="1400"/>
                  <a:buFont typeface="Calibri"/>
                  <a:buChar char="●"/>
                </a:pPr>
                <a:r>
                  <a:rPr lang="en-US" sz="1600" b="0" i="0" u="none" strike="noStrike" cap="none" dirty="0">
                    <a:solidFill>
                      <a:schemeClr val="dk1"/>
                    </a:solidFill>
                    <a:latin typeface="Comic Sans MS" panose="030F0902030302020204" pitchFamily="66" charset="0"/>
                    <a:ea typeface="Calibri"/>
                    <a:cs typeface="Calibri"/>
                    <a:sym typeface="Calibri"/>
                  </a:rPr>
                  <a:t>Advise of the host country selection</a:t>
                </a:r>
                <a:endParaRPr sz="1800" b="0" i="0" u="none" strike="noStrike" cap="none" dirty="0">
                  <a:solidFill>
                    <a:schemeClr val="dk1"/>
                  </a:solidFill>
                  <a:latin typeface="Comic Sans MS" panose="030F0902030302020204" pitchFamily="66" charset="0"/>
                  <a:sym typeface="Arial"/>
                </a:endParaRPr>
              </a:p>
            </p:txBody>
          </p:sp>
        </p:grpSp>
        <p:pic>
          <p:nvPicPr>
            <p:cNvPr id="2" name="Picture 1" descr="A group of people posing for a photo&#10;&#10;AI-generated content may be incorrect.">
              <a:extLst>
                <a:ext uri="{FF2B5EF4-FFF2-40B4-BE49-F238E27FC236}">
                  <a16:creationId xmlns:a16="http://schemas.microsoft.com/office/drawing/2014/main" id="{DB3C0ABE-FD8C-07B8-0082-9F60A53CFEE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598275" y="1079831"/>
              <a:ext cx="2374653" cy="1491026"/>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blinds(horizontal)">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82"/>
                                        </p:tgtEl>
                                        <p:attrNameLst>
                                          <p:attrName>style.visibility</p:attrName>
                                        </p:attrNameLst>
                                      </p:cBhvr>
                                      <p:to>
                                        <p:strVal val="visible"/>
                                      </p:to>
                                    </p:set>
                                    <p:animEffect transition="in" filter="checkerboard(across)">
                                      <p:cBhvr>
                                        <p:cTn id="17" dur="500"/>
                                        <p:tgtEl>
                                          <p:spTgt spid="182"/>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79"/>
                                        </p:tgtEl>
                                        <p:attrNameLst>
                                          <p:attrName>style.visibility</p:attrName>
                                        </p:attrNameLst>
                                      </p:cBhvr>
                                      <p:to>
                                        <p:strVal val="visible"/>
                                      </p:to>
                                    </p:set>
                                    <p:animEffect transition="in" filter="checkerboard(across)">
                                      <p:cBhvr>
                                        <p:cTn id="22" dur="500"/>
                                        <p:tgtEl>
                                          <p:spTgt spid="179"/>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76"/>
                                        </p:tgtEl>
                                        <p:attrNameLst>
                                          <p:attrName>style.visibility</p:attrName>
                                        </p:attrNameLst>
                                      </p:cBhvr>
                                      <p:to>
                                        <p:strVal val="visible"/>
                                      </p:to>
                                    </p:set>
                                    <p:animEffect transition="in" filter="checkerboard(across)">
                                      <p:cBhvr>
                                        <p:cTn id="27" dur="500"/>
                                        <p:tgtEl>
                                          <p:spTgt spid="176"/>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88"/>
                                        </p:tgtEl>
                                        <p:attrNameLst>
                                          <p:attrName>style.visibility</p:attrName>
                                        </p:attrNameLst>
                                      </p:cBhvr>
                                      <p:to>
                                        <p:strVal val="visible"/>
                                      </p:to>
                                    </p:set>
                                    <p:animEffect transition="in" filter="checkerboard(across)">
                                      <p:cBhvr>
                                        <p:cTn id="32" dur="500"/>
                                        <p:tgtEl>
                                          <p:spTgt spid="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oogle Shape;255;g19a67c0dd66_0_43">
            <a:extLst>
              <a:ext uri="{FF2B5EF4-FFF2-40B4-BE49-F238E27FC236}">
                <a16:creationId xmlns:a16="http://schemas.microsoft.com/office/drawing/2014/main" id="{8377FEE5-2DF6-8411-494A-DC2E6BADBB5E}"/>
              </a:ext>
            </a:extLst>
          </p:cNvPr>
          <p:cNvCxnSpPr>
            <a:cxnSpLocks/>
          </p:cNvCxnSpPr>
          <p:nvPr/>
        </p:nvCxnSpPr>
        <p:spPr>
          <a:xfrm flipH="1">
            <a:off x="1885886" y="4609716"/>
            <a:ext cx="890100" cy="130200"/>
          </a:xfrm>
          <a:prstGeom prst="straightConnector1">
            <a:avLst/>
          </a:prstGeom>
          <a:noFill/>
          <a:ln w="9525" cap="flat" cmpd="sng">
            <a:solidFill>
              <a:schemeClr val="lt1"/>
            </a:solidFill>
            <a:prstDash val="solid"/>
            <a:round/>
            <a:headEnd type="none" w="sm" len="sm"/>
            <a:tailEnd type="triangle" w="med" len="med"/>
          </a:ln>
        </p:spPr>
      </p:cxnSp>
      <p:sp>
        <p:nvSpPr>
          <p:cNvPr id="9" name="Google Shape;256;g19a67c0dd66_0_43">
            <a:extLst>
              <a:ext uri="{FF2B5EF4-FFF2-40B4-BE49-F238E27FC236}">
                <a16:creationId xmlns:a16="http://schemas.microsoft.com/office/drawing/2014/main" id="{80F3C510-3C75-3E71-DB58-48A392970414}"/>
              </a:ext>
            </a:extLst>
          </p:cNvPr>
          <p:cNvSpPr txBox="1"/>
          <p:nvPr/>
        </p:nvSpPr>
        <p:spPr>
          <a:xfrm>
            <a:off x="495384" y="6230979"/>
            <a:ext cx="11585191" cy="584735"/>
          </a:xfrm>
          <a:prstGeom prst="rect">
            <a:avLst/>
          </a:prstGeom>
          <a:noFill/>
          <a:ln>
            <a:noFill/>
          </a:ln>
        </p:spPr>
        <p:txBody>
          <a:bodyPr spcFirstLastPara="1" wrap="square" lIns="91425" tIns="45700" rIns="91425" bIns="45700" anchor="t" anchorCtr="0">
            <a:spAutoFit/>
          </a:bodyPr>
          <a:lstStyle/>
          <a:p>
            <a:pPr>
              <a:buSzPts val="1800"/>
            </a:pPr>
            <a:r>
              <a:rPr lang="en-US" sz="1600" i="1" dirty="0">
                <a:solidFill>
                  <a:srgbClr val="1F497D"/>
                </a:solidFill>
                <a:latin typeface="Comic Sans MS" panose="030F0902030302020204" pitchFamily="66" charset="0"/>
                <a:ea typeface="Times New Roman"/>
                <a:cs typeface="Times New Roman"/>
                <a:sym typeface="Times New Roman"/>
              </a:rPr>
              <a:t>The ASP program is adapted to the </a:t>
            </a:r>
            <a:r>
              <a:rPr lang="en-US" sz="1600" b="1" i="1" dirty="0">
                <a:solidFill>
                  <a:srgbClr val="1F497D"/>
                </a:solidFill>
                <a:latin typeface="Comic Sans MS" panose="030F0902030302020204" pitchFamily="66" charset="0"/>
                <a:ea typeface="Times New Roman"/>
                <a:cs typeface="Times New Roman"/>
                <a:sym typeface="Times New Roman"/>
              </a:rPr>
              <a:t>interests of the host country</a:t>
            </a:r>
            <a:r>
              <a:rPr lang="en-US" sz="1600" i="1" dirty="0">
                <a:solidFill>
                  <a:srgbClr val="1F497D"/>
                </a:solidFill>
                <a:latin typeface="Comic Sans MS" panose="030F0902030302020204" pitchFamily="66" charset="0"/>
                <a:ea typeface="Times New Roman"/>
                <a:cs typeface="Times New Roman"/>
                <a:sym typeface="Times New Roman"/>
              </a:rPr>
              <a:t>, and to the academic majors and levels of the participants!</a:t>
            </a:r>
            <a:r>
              <a:rPr lang="en-US" sz="1600" i="1" dirty="0">
                <a:solidFill>
                  <a:srgbClr val="666666"/>
                </a:solidFill>
                <a:latin typeface="Comic Sans MS" panose="030F0902030302020204" pitchFamily="66" charset="0"/>
                <a:ea typeface="Times New Roman"/>
                <a:cs typeface="Times New Roman"/>
                <a:sym typeface="Times New Roman"/>
              </a:rPr>
              <a:t>            e.g. South Africa: Light Sources (and Neutron Sources)</a:t>
            </a:r>
            <a:endParaRPr sz="1600" i="1" dirty="0">
              <a:solidFill>
                <a:srgbClr val="666666"/>
              </a:solidFill>
              <a:latin typeface="Comic Sans MS" panose="030F0902030302020204" pitchFamily="66" charset="0"/>
              <a:ea typeface="Times New Roman"/>
              <a:cs typeface="Times New Roman"/>
              <a:sym typeface="Times New Roman"/>
            </a:endParaRPr>
          </a:p>
        </p:txBody>
      </p:sp>
      <p:sp>
        <p:nvSpPr>
          <p:cNvPr id="12" name="Google Shape;259;g19a67c0dd66_0_43">
            <a:extLst>
              <a:ext uri="{FF2B5EF4-FFF2-40B4-BE49-F238E27FC236}">
                <a16:creationId xmlns:a16="http://schemas.microsoft.com/office/drawing/2014/main" id="{A1AC08A5-A366-9FD0-5CB4-326128896201}"/>
              </a:ext>
            </a:extLst>
          </p:cNvPr>
          <p:cNvSpPr/>
          <p:nvPr/>
        </p:nvSpPr>
        <p:spPr>
          <a:xfrm>
            <a:off x="495384" y="1742993"/>
            <a:ext cx="2910438" cy="4236369"/>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100"/>
            </a:pPr>
            <a:endParaRPr sz="1200">
              <a:solidFill>
                <a:srgbClr val="000000"/>
              </a:solidFill>
              <a:latin typeface="Comic Sans MS" panose="030F0902030302020204" pitchFamily="66" charset="0"/>
              <a:ea typeface="Times New Roman"/>
              <a:cs typeface="Times New Roman"/>
              <a:sym typeface="Times New Roman"/>
            </a:endParaRPr>
          </a:p>
        </p:txBody>
      </p:sp>
      <p:grpSp>
        <p:nvGrpSpPr>
          <p:cNvPr id="3" name="Group 2">
            <a:extLst>
              <a:ext uri="{FF2B5EF4-FFF2-40B4-BE49-F238E27FC236}">
                <a16:creationId xmlns:a16="http://schemas.microsoft.com/office/drawing/2014/main" id="{F097A92B-A43A-743E-8213-24FE639068AF}"/>
              </a:ext>
            </a:extLst>
          </p:cNvPr>
          <p:cNvGrpSpPr/>
          <p:nvPr/>
        </p:nvGrpSpPr>
        <p:grpSpPr>
          <a:xfrm>
            <a:off x="6538974" y="1733745"/>
            <a:ext cx="2958561" cy="4236369"/>
            <a:chOff x="6538974" y="1733745"/>
            <a:chExt cx="2958561" cy="4236369"/>
          </a:xfrm>
        </p:grpSpPr>
        <p:sp>
          <p:nvSpPr>
            <p:cNvPr id="11" name="Google Shape;258;g19a67c0dd66_0_43">
              <a:extLst>
                <a:ext uri="{FF2B5EF4-FFF2-40B4-BE49-F238E27FC236}">
                  <a16:creationId xmlns:a16="http://schemas.microsoft.com/office/drawing/2014/main" id="{B82A2728-A3D3-88B0-8750-F374804510F5}"/>
                </a:ext>
              </a:extLst>
            </p:cNvPr>
            <p:cNvSpPr/>
            <p:nvPr/>
          </p:nvSpPr>
          <p:spPr>
            <a:xfrm>
              <a:off x="6538974" y="1733745"/>
              <a:ext cx="2910438" cy="4236369"/>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100"/>
              </a:pPr>
              <a:endParaRPr sz="1200">
                <a:solidFill>
                  <a:srgbClr val="000000"/>
                </a:solidFill>
                <a:latin typeface="Comic Sans MS" panose="030F0902030302020204" pitchFamily="66" charset="0"/>
                <a:ea typeface="Times New Roman"/>
                <a:cs typeface="Times New Roman"/>
                <a:sym typeface="Times New Roman"/>
              </a:endParaRPr>
            </a:p>
          </p:txBody>
        </p:sp>
        <p:sp>
          <p:nvSpPr>
            <p:cNvPr id="13" name="Google Shape;260;g19a67c0dd66_0_43">
              <a:extLst>
                <a:ext uri="{FF2B5EF4-FFF2-40B4-BE49-F238E27FC236}">
                  <a16:creationId xmlns:a16="http://schemas.microsoft.com/office/drawing/2014/main" id="{6D8685AE-A7B0-CE67-257B-E5AFE2A1F9DD}"/>
                </a:ext>
              </a:extLst>
            </p:cNvPr>
            <p:cNvSpPr txBox="1"/>
            <p:nvPr/>
          </p:nvSpPr>
          <p:spPr>
            <a:xfrm>
              <a:off x="6587097" y="1770081"/>
              <a:ext cx="2910438" cy="3826951"/>
            </a:xfrm>
            <a:prstGeom prst="rect">
              <a:avLst/>
            </a:prstGeom>
            <a:noFill/>
            <a:ln>
              <a:noFill/>
            </a:ln>
          </p:spPr>
          <p:txBody>
            <a:bodyPr spcFirstLastPara="1" wrap="square" lIns="91425" tIns="91425" rIns="91425" bIns="91425" anchor="t" anchorCtr="0">
              <a:noAutofit/>
            </a:bodyPr>
            <a:lstStyle/>
            <a:p>
              <a:pPr algn="ctr">
                <a:buClr>
                  <a:srgbClr val="000000"/>
                </a:buClr>
                <a:buSzPts val="1600"/>
              </a:pPr>
              <a:r>
                <a:rPr lang="en-US" sz="2000" b="1" dirty="0">
                  <a:solidFill>
                    <a:srgbClr val="B45F06"/>
                  </a:solidFill>
                  <a:latin typeface="Comic Sans MS" panose="030F0902030302020204" pitchFamily="66" charset="0"/>
                  <a:ea typeface="Times New Roman"/>
                  <a:cs typeface="Times New Roman"/>
                  <a:sym typeface="Times New Roman"/>
                </a:rPr>
                <a:t>Cross-cutting fields</a:t>
              </a:r>
              <a:endParaRPr sz="2000" b="1" dirty="0">
                <a:solidFill>
                  <a:srgbClr val="B45F06"/>
                </a:solidFill>
                <a:latin typeface="Comic Sans MS" panose="030F0902030302020204" pitchFamily="66" charset="0"/>
                <a:ea typeface="Times New Roman"/>
                <a:cs typeface="Times New Roman"/>
                <a:sym typeface="Times New Roman"/>
              </a:endParaRPr>
            </a:p>
            <a:p>
              <a:pPr marL="457200" indent="-330200">
                <a:spcBef>
                  <a:spcPts val="1000"/>
                </a:spcBef>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Accelerator physics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Computing</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Instrumentation &amp; detectors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Quantum computing &amp; quantum information</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Machine learning &amp; artificial intelligence</a:t>
              </a:r>
              <a:endParaRPr sz="2000" dirty="0">
                <a:solidFill>
                  <a:schemeClr val="dk1"/>
                </a:solidFill>
                <a:latin typeface="Comic Sans MS" panose="030F0902030302020204" pitchFamily="66" charset="0"/>
                <a:ea typeface="Times New Roman"/>
                <a:cs typeface="Times New Roman"/>
                <a:sym typeface="Times New Roman"/>
              </a:endParaRPr>
            </a:p>
          </p:txBody>
        </p:sp>
      </p:grpSp>
      <p:grpSp>
        <p:nvGrpSpPr>
          <p:cNvPr id="2" name="Group 1">
            <a:extLst>
              <a:ext uri="{FF2B5EF4-FFF2-40B4-BE49-F238E27FC236}">
                <a16:creationId xmlns:a16="http://schemas.microsoft.com/office/drawing/2014/main" id="{5C48B6CB-4C28-7F64-EF84-442B06B59761}"/>
              </a:ext>
            </a:extLst>
          </p:cNvPr>
          <p:cNvGrpSpPr/>
          <p:nvPr/>
        </p:nvGrpSpPr>
        <p:grpSpPr>
          <a:xfrm>
            <a:off x="3513741" y="1746187"/>
            <a:ext cx="2939074" cy="4236369"/>
            <a:chOff x="3513741" y="1746187"/>
            <a:chExt cx="2939074" cy="4236369"/>
          </a:xfrm>
        </p:grpSpPr>
        <p:sp>
          <p:nvSpPr>
            <p:cNvPr id="10" name="Google Shape;257;g19a67c0dd66_0_43">
              <a:extLst>
                <a:ext uri="{FF2B5EF4-FFF2-40B4-BE49-F238E27FC236}">
                  <a16:creationId xmlns:a16="http://schemas.microsoft.com/office/drawing/2014/main" id="{5A539A36-8ACD-2497-6AB8-D4CEBD31BA4F}"/>
                </a:ext>
              </a:extLst>
            </p:cNvPr>
            <p:cNvSpPr/>
            <p:nvPr/>
          </p:nvSpPr>
          <p:spPr>
            <a:xfrm>
              <a:off x="3542377" y="1746187"/>
              <a:ext cx="2910438" cy="4236369"/>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100"/>
              </a:pPr>
              <a:endParaRPr sz="1200">
                <a:solidFill>
                  <a:srgbClr val="000000"/>
                </a:solidFill>
                <a:latin typeface="Comic Sans MS" panose="030F0902030302020204" pitchFamily="66" charset="0"/>
                <a:ea typeface="Times New Roman"/>
                <a:cs typeface="Times New Roman"/>
                <a:sym typeface="Times New Roman"/>
              </a:endParaRPr>
            </a:p>
          </p:txBody>
        </p:sp>
        <p:sp>
          <p:nvSpPr>
            <p:cNvPr id="14" name="Google Shape;261;g19a67c0dd66_0_43">
              <a:extLst>
                <a:ext uri="{FF2B5EF4-FFF2-40B4-BE49-F238E27FC236}">
                  <a16:creationId xmlns:a16="http://schemas.microsoft.com/office/drawing/2014/main" id="{9999C261-7C34-B426-3853-45DB1CE6DE32}"/>
                </a:ext>
              </a:extLst>
            </p:cNvPr>
            <p:cNvSpPr txBox="1"/>
            <p:nvPr/>
          </p:nvSpPr>
          <p:spPr>
            <a:xfrm>
              <a:off x="3513741" y="1777998"/>
              <a:ext cx="2910438" cy="3826951"/>
            </a:xfrm>
            <a:prstGeom prst="rect">
              <a:avLst/>
            </a:prstGeom>
            <a:noFill/>
            <a:ln>
              <a:noFill/>
            </a:ln>
          </p:spPr>
          <p:txBody>
            <a:bodyPr spcFirstLastPara="1" wrap="square" lIns="91425" tIns="91425" rIns="91425" bIns="91425" anchor="t" anchorCtr="0">
              <a:noAutofit/>
            </a:bodyPr>
            <a:lstStyle/>
            <a:p>
              <a:pPr algn="ctr">
                <a:buClr>
                  <a:srgbClr val="000000"/>
                </a:buClr>
                <a:buSzPts val="1600"/>
              </a:pPr>
              <a:r>
                <a:rPr lang="en-US" sz="2000" b="1" dirty="0">
                  <a:solidFill>
                    <a:srgbClr val="B45F06"/>
                  </a:solidFill>
                  <a:latin typeface="Comic Sans MS" panose="030F0902030302020204" pitchFamily="66" charset="0"/>
                  <a:ea typeface="Times New Roman"/>
                  <a:cs typeface="Times New Roman"/>
                  <a:sym typeface="Times New Roman"/>
                </a:rPr>
                <a:t> Light sources and their applications</a:t>
              </a:r>
              <a:endParaRPr sz="2000" b="1" dirty="0">
                <a:solidFill>
                  <a:srgbClr val="B45F06"/>
                </a:solidFill>
                <a:latin typeface="Comic Sans MS" panose="030F0902030302020204" pitchFamily="66" charset="0"/>
                <a:ea typeface="Times New Roman"/>
                <a:cs typeface="Times New Roman"/>
                <a:sym typeface="Times New Roman"/>
              </a:endParaRPr>
            </a:p>
            <a:p>
              <a:pPr marL="457200" indent="-330200">
                <a:spcBef>
                  <a:spcPts val="1000"/>
                </a:spcBef>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Light sources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Condensed matter &amp; materials physics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Atomic &amp; molecular physics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Optics &amp; photonics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Earth science</a:t>
              </a:r>
              <a:endParaRPr sz="2000" dirty="0">
                <a:solidFill>
                  <a:schemeClr val="dk1"/>
                </a:solidFill>
                <a:latin typeface="Comic Sans MS" panose="030F0902030302020204" pitchFamily="66" charset="0"/>
                <a:ea typeface="Times New Roman"/>
                <a:cs typeface="Times New Roman"/>
                <a:sym typeface="Times New Roman"/>
              </a:endParaRPr>
            </a:p>
          </p:txBody>
        </p:sp>
      </p:grpSp>
      <p:sp>
        <p:nvSpPr>
          <p:cNvPr id="15" name="Google Shape;262;g19a67c0dd66_0_43">
            <a:extLst>
              <a:ext uri="{FF2B5EF4-FFF2-40B4-BE49-F238E27FC236}">
                <a16:creationId xmlns:a16="http://schemas.microsoft.com/office/drawing/2014/main" id="{F9935678-C1FB-60A9-C62A-8AAEEAA3B38A}"/>
              </a:ext>
            </a:extLst>
          </p:cNvPr>
          <p:cNvSpPr txBox="1"/>
          <p:nvPr/>
        </p:nvSpPr>
        <p:spPr>
          <a:xfrm>
            <a:off x="510364" y="1854449"/>
            <a:ext cx="2914946" cy="3826951"/>
          </a:xfrm>
          <a:prstGeom prst="rect">
            <a:avLst/>
          </a:prstGeom>
          <a:noFill/>
          <a:ln>
            <a:noFill/>
          </a:ln>
        </p:spPr>
        <p:txBody>
          <a:bodyPr spcFirstLastPara="1" wrap="square" lIns="91425" tIns="91425" rIns="91425" bIns="91425" anchor="t" anchorCtr="0">
            <a:noAutofit/>
          </a:bodyPr>
          <a:lstStyle/>
          <a:p>
            <a:pPr algn="ctr">
              <a:buClr>
                <a:srgbClr val="000000"/>
              </a:buClr>
              <a:buSzPts val="1600"/>
            </a:pPr>
            <a:r>
              <a:rPr lang="en-US" sz="2000" b="1" dirty="0">
                <a:solidFill>
                  <a:srgbClr val="B45F06"/>
                </a:solidFill>
                <a:latin typeface="Comic Sans MS" panose="030F0902030302020204" pitchFamily="66" charset="0"/>
                <a:ea typeface="Times New Roman"/>
                <a:cs typeface="Times New Roman"/>
                <a:sym typeface="Times New Roman"/>
              </a:rPr>
              <a:t>Particles and related applications</a:t>
            </a:r>
            <a:endParaRPr sz="2000" b="1" dirty="0">
              <a:solidFill>
                <a:srgbClr val="B45F06"/>
              </a:solidFill>
              <a:latin typeface="Comic Sans MS" panose="030F0902030302020204" pitchFamily="66" charset="0"/>
              <a:ea typeface="Times New Roman"/>
              <a:cs typeface="Times New Roman"/>
              <a:sym typeface="Times New Roman"/>
            </a:endParaRPr>
          </a:p>
          <a:p>
            <a:pPr marL="457200" indent="-330200">
              <a:spcBef>
                <a:spcPts val="1000"/>
              </a:spcBef>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Nuclear physics,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Particle physics,</a:t>
            </a: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Medical physics,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(Particle)astrophysics &amp; cosmology,</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Fluid &amp; plasma physics, </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Complex systems</a:t>
            </a:r>
            <a:endParaRPr sz="2000" dirty="0">
              <a:solidFill>
                <a:schemeClr val="dk1"/>
              </a:solidFill>
              <a:latin typeface="Comic Sans MS" panose="030F0902030302020204" pitchFamily="66" charset="0"/>
              <a:ea typeface="Times New Roman"/>
              <a:cs typeface="Times New Roman"/>
              <a:sym typeface="Times New Roman"/>
            </a:endParaRPr>
          </a:p>
          <a:p>
            <a:pPr>
              <a:buClr>
                <a:srgbClr val="000000"/>
              </a:buClr>
              <a:buSzPts val="1600"/>
            </a:pPr>
            <a:endParaRPr sz="2000" dirty="0">
              <a:solidFill>
                <a:schemeClr val="dk1"/>
              </a:solidFill>
              <a:latin typeface="Comic Sans MS" panose="030F0902030302020204" pitchFamily="66" charset="0"/>
              <a:ea typeface="Times New Roman"/>
              <a:cs typeface="Times New Roman"/>
              <a:sym typeface="Times New Roman"/>
            </a:endParaRPr>
          </a:p>
        </p:txBody>
      </p:sp>
      <p:grpSp>
        <p:nvGrpSpPr>
          <p:cNvPr id="4" name="Group 3">
            <a:extLst>
              <a:ext uri="{FF2B5EF4-FFF2-40B4-BE49-F238E27FC236}">
                <a16:creationId xmlns:a16="http://schemas.microsoft.com/office/drawing/2014/main" id="{02A3E43E-DF6C-9E63-9DBD-F68F3BA962C1}"/>
              </a:ext>
            </a:extLst>
          </p:cNvPr>
          <p:cNvGrpSpPr/>
          <p:nvPr/>
        </p:nvGrpSpPr>
        <p:grpSpPr>
          <a:xfrm>
            <a:off x="9545658" y="1759514"/>
            <a:ext cx="2709927" cy="4254853"/>
            <a:chOff x="9545658" y="1759514"/>
            <a:chExt cx="2709927" cy="4254853"/>
          </a:xfrm>
        </p:grpSpPr>
        <p:sp>
          <p:nvSpPr>
            <p:cNvPr id="16" name="Google Shape;265;g19a67c0dd66_0_43">
              <a:extLst>
                <a:ext uri="{FF2B5EF4-FFF2-40B4-BE49-F238E27FC236}">
                  <a16:creationId xmlns:a16="http://schemas.microsoft.com/office/drawing/2014/main" id="{1F6E3FD6-1702-DC89-AFC3-AC82767064A8}"/>
                </a:ext>
              </a:extLst>
            </p:cNvPr>
            <p:cNvSpPr/>
            <p:nvPr/>
          </p:nvSpPr>
          <p:spPr>
            <a:xfrm>
              <a:off x="9585967" y="1777998"/>
              <a:ext cx="2554824" cy="4236369"/>
            </a:xfrm>
            <a:prstGeom prst="roundRect">
              <a:avLst>
                <a:gd name="adj" fmla="val 16667"/>
              </a:avLst>
            </a:prstGeom>
            <a:solidFill>
              <a:srgbClr val="FCE5CD"/>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100"/>
              </a:pPr>
              <a:endParaRPr sz="1200">
                <a:solidFill>
                  <a:srgbClr val="000000"/>
                </a:solidFill>
                <a:latin typeface="Comic Sans MS" panose="030F0902030302020204" pitchFamily="66" charset="0"/>
                <a:ea typeface="Times New Roman"/>
                <a:cs typeface="Times New Roman"/>
                <a:sym typeface="Times New Roman"/>
              </a:endParaRPr>
            </a:p>
          </p:txBody>
        </p:sp>
        <p:sp>
          <p:nvSpPr>
            <p:cNvPr id="17" name="Google Shape;266;g19a67c0dd66_0_43">
              <a:extLst>
                <a:ext uri="{FF2B5EF4-FFF2-40B4-BE49-F238E27FC236}">
                  <a16:creationId xmlns:a16="http://schemas.microsoft.com/office/drawing/2014/main" id="{BFFBBFA2-A1D4-4B14-EC8B-AA5D6CD8EA8E}"/>
                </a:ext>
              </a:extLst>
            </p:cNvPr>
            <p:cNvSpPr txBox="1"/>
            <p:nvPr/>
          </p:nvSpPr>
          <p:spPr>
            <a:xfrm>
              <a:off x="9545658" y="1759514"/>
              <a:ext cx="2709927" cy="3826951"/>
            </a:xfrm>
            <a:prstGeom prst="rect">
              <a:avLst/>
            </a:prstGeom>
            <a:noFill/>
            <a:ln>
              <a:noFill/>
            </a:ln>
          </p:spPr>
          <p:txBody>
            <a:bodyPr spcFirstLastPara="1" wrap="square" lIns="91425" tIns="91425" rIns="91425" bIns="91425" anchor="t" anchorCtr="0">
              <a:noAutofit/>
            </a:bodyPr>
            <a:lstStyle/>
            <a:p>
              <a:pPr algn="ctr">
                <a:buClr>
                  <a:srgbClr val="000000"/>
                </a:buClr>
                <a:buSzPts val="1600"/>
              </a:pPr>
              <a:r>
                <a:rPr lang="en-US" sz="2000" b="1" dirty="0">
                  <a:solidFill>
                    <a:srgbClr val="B45F06"/>
                  </a:solidFill>
                  <a:latin typeface="Comic Sans MS" panose="030F0902030302020204" pitchFamily="66" charset="0"/>
                  <a:ea typeface="Times New Roman"/>
                  <a:cs typeface="Times New Roman"/>
                  <a:sym typeface="Times New Roman"/>
                </a:rPr>
                <a:t>Societal engagement</a:t>
              </a:r>
              <a:endParaRPr sz="2000" b="1" dirty="0">
                <a:solidFill>
                  <a:srgbClr val="B45F06"/>
                </a:solidFill>
                <a:latin typeface="Comic Sans MS" panose="030F0902030302020204" pitchFamily="66" charset="0"/>
                <a:ea typeface="Times New Roman"/>
                <a:cs typeface="Times New Roman"/>
                <a:sym typeface="Times New Roman"/>
              </a:endParaRPr>
            </a:p>
            <a:p>
              <a:pPr marL="457200" indent="-330200">
                <a:spcBef>
                  <a:spcPts val="1000"/>
                </a:spcBef>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Physics education</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Community engagement</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Women in physics</a:t>
              </a:r>
              <a:endParaRPr sz="2000" dirty="0">
                <a:solidFill>
                  <a:schemeClr val="dk1"/>
                </a:solidFill>
                <a:latin typeface="Comic Sans MS" panose="030F0902030302020204" pitchFamily="66" charset="0"/>
                <a:ea typeface="Times New Roman"/>
                <a:cs typeface="Times New Roman"/>
                <a:sym typeface="Times New Roman"/>
              </a:endParaRPr>
            </a:p>
            <a:p>
              <a:pPr marL="457200" indent="-330200">
                <a:buClr>
                  <a:schemeClr val="dk1"/>
                </a:buClr>
                <a:buSzPts val="1600"/>
                <a:buFont typeface="Times New Roman"/>
                <a:buChar char="●"/>
              </a:pPr>
              <a:r>
                <a:rPr lang="en-US" sz="2000" dirty="0">
                  <a:solidFill>
                    <a:schemeClr val="dk1"/>
                  </a:solidFill>
                  <a:latin typeface="Comic Sans MS" panose="030F0902030302020204" pitchFamily="66" charset="0"/>
                  <a:ea typeface="Times New Roman"/>
                  <a:cs typeface="Times New Roman"/>
                  <a:sym typeface="Times New Roman"/>
                </a:rPr>
                <a:t>Early career physicists</a:t>
              </a:r>
              <a:endParaRPr sz="2000" dirty="0">
                <a:solidFill>
                  <a:schemeClr val="dk1"/>
                </a:solidFill>
                <a:latin typeface="Comic Sans MS" panose="030F0902030302020204" pitchFamily="66" charset="0"/>
                <a:ea typeface="Times New Roman"/>
                <a:cs typeface="Times New Roman"/>
                <a:sym typeface="Times New Roman"/>
              </a:endParaRPr>
            </a:p>
          </p:txBody>
        </p:sp>
      </p:grpSp>
      <p:sp>
        <p:nvSpPr>
          <p:cNvPr id="19" name="Title 1">
            <a:extLst>
              <a:ext uri="{FF2B5EF4-FFF2-40B4-BE49-F238E27FC236}">
                <a16:creationId xmlns:a16="http://schemas.microsoft.com/office/drawing/2014/main" id="{B4D0DB2F-39E6-1FE5-6DDE-70DC3CA0E87A}"/>
              </a:ext>
            </a:extLst>
          </p:cNvPr>
          <p:cNvSpPr>
            <a:spLocks noGrp="1"/>
          </p:cNvSpPr>
          <p:nvPr>
            <p:ph type="title"/>
          </p:nvPr>
        </p:nvSpPr>
        <p:spPr>
          <a:xfrm>
            <a:off x="1967837" y="536075"/>
            <a:ext cx="9360000" cy="657339"/>
          </a:xfrm>
        </p:spPr>
        <p:txBody>
          <a:bodyPr>
            <a:normAutofit fontScale="90000"/>
          </a:bodyPr>
          <a:lstStyle/>
          <a:p>
            <a:r>
              <a:rPr lang="en-US" dirty="0">
                <a:latin typeface="Comic Sans MS" panose="030F0902030302020204" pitchFamily="66" charset="0"/>
              </a:rPr>
              <a:t> </a:t>
            </a:r>
            <a:r>
              <a:rPr lang="en-US" b="1" dirty="0">
                <a:latin typeface="Comic Sans MS" panose="030F0902030302020204" pitchFamily="66" charset="0"/>
                <a:sym typeface="Times New Roman"/>
              </a:rPr>
              <a:t>ASP - </a:t>
            </a:r>
            <a:r>
              <a:rPr lang="en-US" b="1" dirty="0">
                <a:uFill>
                  <a:noFill/>
                </a:uFill>
                <a:latin typeface="Comic Sans MS" panose="030F0902030302020204" pitchFamily="66" charset="0"/>
                <a:cs typeface="Times New Roman"/>
                <a:sym typeface="Times New Roman"/>
              </a:rPr>
              <a:t>Topics of Interest</a:t>
            </a:r>
            <a:endParaRPr lang="en-US" b="1" dirty="0">
              <a:latin typeface="Comic Sans MS" panose="030F0902030302020204" pitchFamily="66" charset="0"/>
            </a:endParaRPr>
          </a:p>
        </p:txBody>
      </p:sp>
    </p:spTree>
    <p:extLst>
      <p:ext uri="{BB962C8B-B14F-4D97-AF65-F5344CB8AC3E}">
        <p14:creationId xmlns:p14="http://schemas.microsoft.com/office/powerpoint/2010/main" val="632313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1CA1E-BC39-5FD4-F62A-4795394B95E0}"/>
              </a:ext>
            </a:extLst>
          </p:cNvPr>
          <p:cNvSpPr>
            <a:spLocks noGrp="1"/>
          </p:cNvSpPr>
          <p:nvPr>
            <p:ph type="title"/>
          </p:nvPr>
        </p:nvSpPr>
        <p:spPr/>
        <p:txBody>
          <a:bodyPr>
            <a:normAutofit fontScale="90000"/>
          </a:bodyPr>
          <a:lstStyle/>
          <a:p>
            <a:r>
              <a:rPr lang="en-US" b="1" dirty="0">
                <a:latin typeface="Comic Sans MS" panose="030F0902030302020204" pitchFamily="66" charset="0"/>
                <a:sym typeface="Times New Roman"/>
              </a:rPr>
              <a:t>ASP and Neutrino !</a:t>
            </a:r>
            <a:endParaRPr lang="en-SE" dirty="0"/>
          </a:p>
        </p:txBody>
      </p:sp>
      <p:sp>
        <p:nvSpPr>
          <p:cNvPr id="3" name="Text Placeholder 2">
            <a:extLst>
              <a:ext uri="{FF2B5EF4-FFF2-40B4-BE49-F238E27FC236}">
                <a16:creationId xmlns:a16="http://schemas.microsoft.com/office/drawing/2014/main" id="{A8BE01A2-08E5-31E7-FBBE-60BC25A23833}"/>
              </a:ext>
            </a:extLst>
          </p:cNvPr>
          <p:cNvSpPr>
            <a:spLocks noGrp="1"/>
          </p:cNvSpPr>
          <p:nvPr>
            <p:ph type="body" sz="quarter" idx="14"/>
          </p:nvPr>
        </p:nvSpPr>
        <p:spPr>
          <a:xfrm>
            <a:off x="394398" y="1293486"/>
            <a:ext cx="9986183" cy="507076"/>
          </a:xfrm>
        </p:spPr>
        <p:txBody>
          <a:bodyPr/>
          <a:lstStyle/>
          <a:p>
            <a:r>
              <a:rPr lang="en-GB" dirty="0">
                <a:solidFill>
                  <a:srgbClr val="FF0000"/>
                </a:solidFill>
                <a:latin typeface="Comic Sans MS" panose="030F0902030302020204" pitchFamily="66" charset="0"/>
              </a:rPr>
              <a:t> </a:t>
            </a:r>
            <a:r>
              <a:rPr lang="en-GB" u="sng" dirty="0">
                <a:solidFill>
                  <a:srgbClr val="FF0000"/>
                </a:solidFill>
                <a:latin typeface="Comic Sans MS" panose="030F0902030302020204" pitchFamily="66" charset="0"/>
              </a:rPr>
              <a:t>C</a:t>
            </a:r>
            <a:r>
              <a:rPr lang="en-GB" u="sng" dirty="0">
                <a:solidFill>
                  <a:srgbClr val="FF0000"/>
                </a:solidFill>
                <a:latin typeface="Comic Sans MS" panose="030F0902030302020204" pitchFamily="66" charset="0"/>
                <a:hlinkClick r:id="rId3" tooltip="https://indico.cern.ch/event/1210872/contributions/5103935/attachments/2563865/4419726/asp2022_nu_2.pdf">
                  <a:extLst>
                    <a:ext uri="{A12FA001-AC4F-418D-AE19-62706E023703}">
                      <ahyp:hlinkClr xmlns:ahyp="http://schemas.microsoft.com/office/drawing/2018/hyperlinkcolor" val="tx"/>
                    </a:ext>
                  </a:extLst>
                </a:hlinkClick>
              </a:rPr>
              <a:t>ourse by Mary Bishai</a:t>
            </a:r>
            <a:r>
              <a:rPr lang="en-GB" u="sng" dirty="0">
                <a:solidFill>
                  <a:srgbClr val="FF0000"/>
                </a:solidFill>
                <a:latin typeface="Comic Sans MS" panose="030F0902030302020204" pitchFamily="66" charset="0"/>
              </a:rPr>
              <a:t> (BNL)</a:t>
            </a:r>
            <a:endParaRPr lang="en-SE" dirty="0">
              <a:solidFill>
                <a:srgbClr val="FF0000"/>
              </a:solidFill>
              <a:latin typeface="Comic Sans MS" panose="030F0902030302020204" pitchFamily="66" charset="0"/>
            </a:endParaRPr>
          </a:p>
        </p:txBody>
      </p:sp>
      <p:pic>
        <p:nvPicPr>
          <p:cNvPr id="6" name="Content Placeholder 5" descr="A collage of images of different types of planets&#10;&#10;AI-generated content may be incorrect.">
            <a:extLst>
              <a:ext uri="{FF2B5EF4-FFF2-40B4-BE49-F238E27FC236}">
                <a16:creationId xmlns:a16="http://schemas.microsoft.com/office/drawing/2014/main" id="{632BDE7B-40D4-E982-7812-1A4E71C2D035}"/>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4508386" y="1075642"/>
            <a:ext cx="4966648" cy="3680205"/>
          </a:xfrm>
        </p:spPr>
      </p:pic>
      <p:pic>
        <p:nvPicPr>
          <p:cNvPr id="8" name="Picture 7" descr="A blue and white rectangular object with text&#10;&#10;AI-generated content may be incorrect.">
            <a:extLst>
              <a:ext uri="{FF2B5EF4-FFF2-40B4-BE49-F238E27FC236}">
                <a16:creationId xmlns:a16="http://schemas.microsoft.com/office/drawing/2014/main" id="{A4EA82A2-B605-2687-1712-C789D94EEFA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7526" y="1945178"/>
            <a:ext cx="3813120" cy="2810669"/>
          </a:xfrm>
          <a:prstGeom prst="rect">
            <a:avLst/>
          </a:prstGeom>
        </p:spPr>
      </p:pic>
      <p:sp>
        <p:nvSpPr>
          <p:cNvPr id="10" name="TextBox 9">
            <a:extLst>
              <a:ext uri="{FF2B5EF4-FFF2-40B4-BE49-F238E27FC236}">
                <a16:creationId xmlns:a16="http://schemas.microsoft.com/office/drawing/2014/main" id="{3C66B401-1EBD-8D57-333C-E84D59C77C8C}"/>
              </a:ext>
            </a:extLst>
          </p:cNvPr>
          <p:cNvSpPr txBox="1"/>
          <p:nvPr/>
        </p:nvSpPr>
        <p:spPr>
          <a:xfrm>
            <a:off x="477526" y="4738050"/>
            <a:ext cx="11352836" cy="1887953"/>
          </a:xfrm>
          <a:prstGeom prst="rect">
            <a:avLst/>
          </a:prstGeom>
          <a:noFill/>
        </p:spPr>
        <p:txBody>
          <a:bodyPr wrap="square">
            <a:spAutoFit/>
          </a:bodyPr>
          <a:lstStyle/>
          <a:p>
            <a:pPr>
              <a:lnSpc>
                <a:spcPct val="150000"/>
              </a:lnSpc>
            </a:pPr>
            <a:r>
              <a:rPr lang="en-GB" sz="2000" dirty="0">
                <a:latin typeface="Comic Sans MS" panose="030F0902030302020204" pitchFamily="66" charset="0"/>
              </a:rPr>
              <a:t>ASP has offered lectures on neutrino oscillations, detectors, and cosmological relevance.</a:t>
            </a:r>
          </a:p>
          <a:p>
            <a:pPr>
              <a:lnSpc>
                <a:spcPct val="150000"/>
              </a:lnSpc>
            </a:pPr>
            <a:r>
              <a:rPr lang="en-GB" sz="2000" dirty="0">
                <a:latin typeface="Comic Sans MS" panose="030F0902030302020204" pitchFamily="66" charset="0"/>
              </a:rPr>
              <a:t>Neutrino physics education is expanding in Africa, aligning with global efforts to broaden participation in major neutrino and </a:t>
            </a:r>
            <a:r>
              <a:rPr lang="en-GB" sz="2000" dirty="0" err="1">
                <a:latin typeface="Comic Sans MS" panose="030F0902030302020204" pitchFamily="66" charset="0"/>
              </a:rPr>
              <a:t>astroparticle</a:t>
            </a:r>
            <a:r>
              <a:rPr lang="en-GB" sz="2000" dirty="0">
                <a:latin typeface="Comic Sans MS" panose="030F0902030302020204" pitchFamily="66" charset="0"/>
              </a:rPr>
              <a:t> experiments like DUNE, Hyper-Kamiokande, and KM3NeT</a:t>
            </a:r>
          </a:p>
        </p:txBody>
      </p:sp>
      <p:sp>
        <p:nvSpPr>
          <p:cNvPr id="5" name="TextBox 4">
            <a:extLst>
              <a:ext uri="{FF2B5EF4-FFF2-40B4-BE49-F238E27FC236}">
                <a16:creationId xmlns:a16="http://schemas.microsoft.com/office/drawing/2014/main" id="{3B6CD52C-B93A-CF46-2717-A5E1BC58FC6A}"/>
              </a:ext>
            </a:extLst>
          </p:cNvPr>
          <p:cNvSpPr txBox="1"/>
          <p:nvPr/>
        </p:nvSpPr>
        <p:spPr>
          <a:xfrm>
            <a:off x="9550209" y="3475536"/>
            <a:ext cx="2429588" cy="1169551"/>
          </a:xfrm>
          <a:prstGeom prst="rect">
            <a:avLst/>
          </a:prstGeom>
          <a:noFill/>
        </p:spPr>
        <p:txBody>
          <a:bodyPr wrap="square">
            <a:spAutoFit/>
          </a:bodyPr>
          <a:lstStyle/>
          <a:p>
            <a:r>
              <a:rPr lang="en-GB" dirty="0">
                <a:latin typeface="Comic Sans MS" panose="030F0902030302020204" pitchFamily="66" charset="0"/>
              </a:rPr>
              <a:t>Mary mentored several ASP alumni who have been accepted into Ph.D. programs in the U.S. and Europe</a:t>
            </a:r>
            <a:endParaRPr lang="en-SE" dirty="0">
              <a:latin typeface="Comic Sans MS" panose="030F0902030302020204" pitchFamily="66" charset="0"/>
            </a:endParaRPr>
          </a:p>
        </p:txBody>
      </p:sp>
      <p:sp>
        <p:nvSpPr>
          <p:cNvPr id="9" name="TextBox 8">
            <a:extLst>
              <a:ext uri="{FF2B5EF4-FFF2-40B4-BE49-F238E27FC236}">
                <a16:creationId xmlns:a16="http://schemas.microsoft.com/office/drawing/2014/main" id="{67B7EAE0-5A83-7013-E141-51D934160331}"/>
              </a:ext>
            </a:extLst>
          </p:cNvPr>
          <p:cNvSpPr txBox="1"/>
          <p:nvPr/>
        </p:nvSpPr>
        <p:spPr>
          <a:xfrm>
            <a:off x="9550209" y="2952316"/>
            <a:ext cx="2429588" cy="523220"/>
          </a:xfrm>
          <a:prstGeom prst="rect">
            <a:avLst/>
          </a:prstGeom>
          <a:noFill/>
        </p:spPr>
        <p:txBody>
          <a:bodyPr wrap="square">
            <a:spAutoFit/>
          </a:bodyPr>
          <a:lstStyle/>
          <a:p>
            <a:r>
              <a:rPr lang="en-GB" dirty="0">
                <a:latin typeface="Comic Sans MS" panose="030F0902030302020204" pitchFamily="66" charset="0"/>
              </a:rPr>
              <a:t>2024 Distinguished Scientist Fellow</a:t>
            </a:r>
            <a:endParaRPr lang="en-SE" dirty="0">
              <a:latin typeface="Comic Sans MS" panose="030F0902030302020204" pitchFamily="66" charset="0"/>
            </a:endParaRPr>
          </a:p>
        </p:txBody>
      </p:sp>
      <p:pic>
        <p:nvPicPr>
          <p:cNvPr id="13" name="Picture 12" descr="A person holding a circuit board&#10;&#10;AI-generated content may be incorrect.">
            <a:extLst>
              <a:ext uri="{FF2B5EF4-FFF2-40B4-BE49-F238E27FC236}">
                <a16:creationId xmlns:a16="http://schemas.microsoft.com/office/drawing/2014/main" id="{6F820C5A-7978-998E-B326-7D9E7069A61D}"/>
              </a:ext>
            </a:extLst>
          </p:cNvPr>
          <p:cNvPicPr>
            <a:picLocks noChangeAspect="1"/>
          </p:cNvPicPr>
          <p:nvPr/>
        </p:nvPicPr>
        <p:blipFill>
          <a:blip r:embed="rId6"/>
          <a:stretch>
            <a:fillRect/>
          </a:stretch>
        </p:blipFill>
        <p:spPr>
          <a:xfrm>
            <a:off x="10021980" y="1033472"/>
            <a:ext cx="1692494" cy="1887953"/>
          </a:xfrm>
          <a:prstGeom prst="rect">
            <a:avLst/>
          </a:prstGeom>
        </p:spPr>
      </p:pic>
    </p:spTree>
    <p:extLst>
      <p:ext uri="{BB962C8B-B14F-4D97-AF65-F5344CB8AC3E}">
        <p14:creationId xmlns:p14="http://schemas.microsoft.com/office/powerpoint/2010/main" val="131398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9"/>
          <p:cNvSpPr txBox="1">
            <a:spLocks noGrp="1"/>
          </p:cNvSpPr>
          <p:nvPr>
            <p:ph type="title"/>
          </p:nvPr>
        </p:nvSpPr>
        <p:spPr>
          <a:xfrm>
            <a:off x="1330325" y="401052"/>
            <a:ext cx="10027235" cy="537722"/>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4400"/>
              <a:buFont typeface="Arial Black"/>
              <a:buNone/>
            </a:pPr>
            <a:r>
              <a:rPr lang="en-US" b="1" dirty="0">
                <a:latin typeface="Comic Sans MS" panose="030F0902030302020204" pitchFamily="66" charset="0"/>
              </a:rPr>
              <a:t>ASP Program Expansion</a:t>
            </a:r>
            <a:endParaRPr dirty="0">
              <a:latin typeface="Comic Sans MS" panose="030F0902030302020204" pitchFamily="66" charset="0"/>
            </a:endParaRPr>
          </a:p>
        </p:txBody>
      </p:sp>
      <p:sp>
        <p:nvSpPr>
          <p:cNvPr id="188" name="Google Shape;188;p9"/>
          <p:cNvSpPr/>
          <p:nvPr/>
        </p:nvSpPr>
        <p:spPr>
          <a:xfrm>
            <a:off x="0" y="1426595"/>
            <a:ext cx="4110867" cy="2621234"/>
          </a:xfrm>
          <a:prstGeom prst="snip1Rect">
            <a:avLst>
              <a:gd name="adj" fmla="val 16667"/>
            </a:avLst>
          </a:prstGeom>
          <a:gradFill>
            <a:gsLst>
              <a:gs pos="0">
                <a:srgbClr val="F6F9FC"/>
              </a:gs>
              <a:gs pos="74000">
                <a:srgbClr val="B3D1EC"/>
              </a:gs>
              <a:gs pos="83000">
                <a:srgbClr val="B3D1EC"/>
              </a:gs>
              <a:gs pos="100000">
                <a:srgbClr val="CCE0F2"/>
              </a:gs>
            </a:gsLst>
            <a:lin ang="5400000" scaled="0"/>
          </a:gradFill>
          <a:ln w="508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rgbClr val="0070C0"/>
                </a:solidFill>
                <a:latin typeface="Comic Sans MS" panose="030F0902030302020204" pitchFamily="66" charset="0"/>
                <a:sym typeface="Arial"/>
              </a:rPr>
              <a:t>Student Program</a:t>
            </a:r>
            <a:endParaRPr dirty="0">
              <a:latin typeface="Comic Sans MS" panose="030F0902030302020204" pitchFamily="66" charset="0"/>
            </a:endParaRPr>
          </a:p>
          <a:p>
            <a:pPr marL="0" marR="0" lvl="0" indent="0" algn="l" rtl="0">
              <a:spcBef>
                <a:spcPts val="0"/>
              </a:spcBef>
              <a:spcAft>
                <a:spcPts val="0"/>
              </a:spcAft>
              <a:buNone/>
            </a:pPr>
            <a:r>
              <a:rPr lang="en-US" sz="2000" b="1" dirty="0">
                <a:solidFill>
                  <a:srgbClr val="8DA9DB"/>
                </a:solidFill>
                <a:latin typeface="Comic Sans MS" panose="030F0902030302020204" pitchFamily="66" charset="0"/>
                <a:sym typeface="Arial"/>
              </a:rPr>
              <a:t>2-3-week intensive school</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3</a:t>
            </a:r>
            <a:r>
              <a:rPr lang="en-US" sz="2000" b="1" baseline="30000" dirty="0">
                <a:solidFill>
                  <a:schemeClr val="dk1"/>
                </a:solidFill>
                <a:latin typeface="Comic Sans MS" panose="030F0902030302020204" pitchFamily="66" charset="0"/>
                <a:sym typeface="Arial"/>
              </a:rPr>
              <a:t>rd</a:t>
            </a:r>
            <a:r>
              <a:rPr lang="en-US" sz="2000" b="1" dirty="0">
                <a:solidFill>
                  <a:schemeClr val="dk1"/>
                </a:solidFill>
                <a:latin typeface="Comic Sans MS" panose="030F0902030302020204" pitchFamily="66" charset="0"/>
                <a:sym typeface="Arial"/>
              </a:rPr>
              <a:t> year of University to Ph.D.</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Mostly African Students</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70-80 Students</a:t>
            </a:r>
            <a:r>
              <a:rPr lang="en-US" sz="2000" b="1" dirty="0">
                <a:solidFill>
                  <a:schemeClr val="dk1"/>
                </a:solidFill>
                <a:latin typeface="Comic Sans MS" panose="030F0902030302020204" pitchFamily="66" charset="0"/>
              </a:rPr>
              <a:t>: </a:t>
            </a:r>
            <a:endParaRPr lang="en-US" sz="2000" b="1" dirty="0">
              <a:solidFill>
                <a:schemeClr val="dk1"/>
              </a:solidFill>
              <a:latin typeface="Comic Sans MS" panose="030F0902030302020204" pitchFamily="66" charset="0"/>
              <a:sym typeface="Arial"/>
            </a:endParaRPr>
          </a:p>
          <a:p>
            <a:pPr marR="0" lvl="0" algn="l" rtl="0">
              <a:spcBef>
                <a:spcPts val="0"/>
              </a:spcBef>
              <a:spcAft>
                <a:spcPts val="0"/>
              </a:spcAft>
              <a:buClr>
                <a:schemeClr val="dk1"/>
              </a:buClr>
              <a:buSzPts val="2000"/>
            </a:pPr>
            <a:r>
              <a:rPr lang="en-US" sz="1800" b="1" dirty="0">
                <a:solidFill>
                  <a:schemeClr val="dk1"/>
                </a:solidFill>
                <a:latin typeface="Comic Sans MS" panose="030F0902030302020204" pitchFamily="66" charset="0"/>
                <a:sym typeface="Arial"/>
              </a:rPr>
              <a:t>total &gt; 614 in-person + 200 online</a:t>
            </a:r>
          </a:p>
          <a:p>
            <a:pPr marL="285750" marR="0" lvl="0" indent="-285750" algn="l" rtl="0">
              <a:spcBef>
                <a:spcPts val="0"/>
              </a:spcBef>
              <a:spcAft>
                <a:spcPts val="0"/>
              </a:spcAft>
              <a:buClr>
                <a:schemeClr val="dk1"/>
              </a:buClr>
              <a:buSzPts val="2000"/>
              <a:buFont typeface="Arial"/>
              <a:buChar char="•"/>
            </a:pPr>
            <a:endParaRPr dirty="0">
              <a:latin typeface="Comic Sans MS" panose="030F0902030302020204" pitchFamily="66" charset="0"/>
            </a:endParaRPr>
          </a:p>
        </p:txBody>
      </p:sp>
      <p:sp>
        <p:nvSpPr>
          <p:cNvPr id="189" name="Google Shape;189;p9"/>
          <p:cNvSpPr/>
          <p:nvPr/>
        </p:nvSpPr>
        <p:spPr>
          <a:xfrm>
            <a:off x="7849489" y="2079770"/>
            <a:ext cx="4116088" cy="1968059"/>
          </a:xfrm>
          <a:prstGeom prst="snip1Rect">
            <a:avLst>
              <a:gd name="adj" fmla="val 16667"/>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rgbClr val="0070C0"/>
                </a:solidFill>
                <a:latin typeface="Comic Sans MS" panose="030F0902030302020204" pitchFamily="66" charset="0"/>
                <a:sym typeface="Arial"/>
              </a:rPr>
              <a:t>ASP Conference</a:t>
            </a:r>
            <a:endParaRPr dirty="0">
              <a:latin typeface="Comic Sans MS" panose="030F0902030302020204" pitchFamily="66" charset="0"/>
            </a:endParaRPr>
          </a:p>
          <a:p>
            <a:pPr marL="0" marR="0" lvl="0" indent="0" algn="l" rtl="0">
              <a:spcBef>
                <a:spcPts val="0"/>
              </a:spcBef>
              <a:spcAft>
                <a:spcPts val="0"/>
              </a:spcAft>
              <a:buNone/>
            </a:pPr>
            <a:r>
              <a:rPr lang="en-US" sz="2000" b="1" dirty="0">
                <a:solidFill>
                  <a:srgbClr val="8DA9DB"/>
                </a:solidFill>
                <a:latin typeface="Comic Sans MS" panose="030F0902030302020204" pitchFamily="66" charset="0"/>
                <a:sym typeface="Arial"/>
              </a:rPr>
              <a:t>1-week International Conference</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Participation of ASP Alumni</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Part. Research Faculties</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Networking &amp; collaborations</a:t>
            </a:r>
            <a:endParaRPr dirty="0">
              <a:latin typeface="Comic Sans MS" panose="030F0902030302020204" pitchFamily="66" charset="0"/>
            </a:endParaRPr>
          </a:p>
        </p:txBody>
      </p:sp>
      <p:sp>
        <p:nvSpPr>
          <p:cNvPr id="190" name="Google Shape;190;p9"/>
          <p:cNvSpPr/>
          <p:nvPr/>
        </p:nvSpPr>
        <p:spPr>
          <a:xfrm>
            <a:off x="4110867" y="1106556"/>
            <a:ext cx="3738622" cy="3063767"/>
          </a:xfrm>
          <a:prstGeom prst="snip1Rect">
            <a:avLst>
              <a:gd name="adj" fmla="val 16667"/>
            </a:avLst>
          </a:prstGeom>
          <a:gradFill>
            <a:gsLst>
              <a:gs pos="0">
                <a:srgbClr val="F6F9FC"/>
              </a:gs>
              <a:gs pos="74000">
                <a:srgbClr val="B3D1EC"/>
              </a:gs>
              <a:gs pos="83000">
                <a:srgbClr val="B3D1EC"/>
              </a:gs>
              <a:gs pos="100000">
                <a:srgbClr val="CCE0F2"/>
              </a:gs>
            </a:gsLst>
            <a:lin ang="5400000" scaled="0"/>
          </a:gra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rgbClr val="0070C0"/>
                </a:solidFill>
                <a:latin typeface="Comic Sans MS" panose="030F0902030302020204" pitchFamily="66" charset="0"/>
                <a:sym typeface="Arial"/>
              </a:rPr>
              <a:t>High School Teachers Program</a:t>
            </a:r>
            <a:endParaRPr dirty="0">
              <a:latin typeface="Comic Sans MS" panose="030F0902030302020204" pitchFamily="66" charset="0"/>
            </a:endParaRPr>
          </a:p>
          <a:p>
            <a:pPr marL="0" marR="0" lvl="0" indent="0" algn="l" rtl="0">
              <a:spcBef>
                <a:spcPts val="0"/>
              </a:spcBef>
              <a:spcAft>
                <a:spcPts val="0"/>
              </a:spcAft>
              <a:buNone/>
            </a:pPr>
            <a:r>
              <a:rPr lang="en-US" sz="2000" b="1" dirty="0">
                <a:solidFill>
                  <a:srgbClr val="8DA9DB"/>
                </a:solidFill>
                <a:latin typeface="Comic Sans MS" panose="030F0902030302020204" pitchFamily="66" charset="0"/>
                <a:sym typeface="Arial"/>
              </a:rPr>
              <a:t>1-week intensive workshop</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Train High School Teachers for improved physics teaching</a:t>
            </a: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rPr>
              <a:t>Share learning scenario and tools with teachers</a:t>
            </a:r>
            <a:endParaRPr dirty="0">
              <a:latin typeface="Comic Sans MS" panose="030F0902030302020204" pitchFamily="66" charset="0"/>
            </a:endParaRPr>
          </a:p>
        </p:txBody>
      </p:sp>
      <p:sp>
        <p:nvSpPr>
          <p:cNvPr id="191" name="Google Shape;191;p9"/>
          <p:cNvSpPr/>
          <p:nvPr/>
        </p:nvSpPr>
        <p:spPr>
          <a:xfrm>
            <a:off x="4110867" y="4181660"/>
            <a:ext cx="3738622" cy="2419536"/>
          </a:xfrm>
          <a:prstGeom prst="snip1Rect">
            <a:avLst>
              <a:gd name="adj" fmla="val 16667"/>
            </a:avLst>
          </a:prstGeom>
          <a:gradFill>
            <a:gsLst>
              <a:gs pos="0">
                <a:srgbClr val="F6F9FC"/>
              </a:gs>
              <a:gs pos="74000">
                <a:srgbClr val="B3D1EC"/>
              </a:gs>
              <a:gs pos="83000">
                <a:srgbClr val="B3D1EC"/>
              </a:gs>
              <a:gs pos="100000">
                <a:srgbClr val="CCE0F2"/>
              </a:gs>
            </a:gsLst>
            <a:lin ang="5400000" scaled="0"/>
          </a:gra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rgbClr val="0070C0"/>
                </a:solidFill>
                <a:latin typeface="Comic Sans MS" panose="030F0902030302020204" pitchFamily="66" charset="0"/>
                <a:sym typeface="Arial"/>
              </a:rPr>
              <a:t>Learners Program</a:t>
            </a:r>
            <a:endParaRPr dirty="0">
              <a:latin typeface="Comic Sans MS" panose="030F0902030302020204" pitchFamily="66" charset="0"/>
            </a:endParaRPr>
          </a:p>
          <a:p>
            <a:pPr marL="0" marR="0" lvl="0" indent="0" algn="l" rtl="0">
              <a:spcBef>
                <a:spcPts val="0"/>
              </a:spcBef>
              <a:spcAft>
                <a:spcPts val="0"/>
              </a:spcAft>
              <a:buNone/>
            </a:pPr>
            <a:r>
              <a:rPr lang="en-US" sz="2000" b="1" dirty="0">
                <a:solidFill>
                  <a:srgbClr val="8DA9DB"/>
                </a:solidFill>
                <a:latin typeface="Comic Sans MS" panose="030F0902030302020204" pitchFamily="66" charset="0"/>
                <a:sym typeface="Arial"/>
              </a:rPr>
              <a:t>1-week learners Outreach</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10-12</a:t>
            </a:r>
            <a:r>
              <a:rPr lang="en-US" sz="2000" b="1" baseline="30000" dirty="0">
                <a:solidFill>
                  <a:schemeClr val="dk1"/>
                </a:solidFill>
                <a:latin typeface="Comic Sans MS" panose="030F0902030302020204" pitchFamily="66" charset="0"/>
                <a:sym typeface="Arial"/>
              </a:rPr>
              <a:t>th</a:t>
            </a:r>
            <a:r>
              <a:rPr lang="en-US" sz="2000" b="1" dirty="0">
                <a:solidFill>
                  <a:schemeClr val="dk1"/>
                </a:solidFill>
                <a:latin typeface="Comic Sans MS" panose="030F0902030302020204" pitchFamily="66" charset="0"/>
                <a:sym typeface="Arial"/>
              </a:rPr>
              <a:t> grade learners</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Encourage learners to develop and maintain interests in Physics and Applications</a:t>
            </a:r>
            <a:endParaRPr dirty="0">
              <a:latin typeface="Comic Sans MS" panose="030F0902030302020204" pitchFamily="66" charset="0"/>
            </a:endParaRPr>
          </a:p>
        </p:txBody>
      </p:sp>
      <p:sp>
        <p:nvSpPr>
          <p:cNvPr id="192" name="Google Shape;192;p9"/>
          <p:cNvSpPr/>
          <p:nvPr/>
        </p:nvSpPr>
        <p:spPr>
          <a:xfrm>
            <a:off x="7849489" y="4181660"/>
            <a:ext cx="4342511" cy="2417961"/>
          </a:xfrm>
          <a:prstGeom prst="snip1Rect">
            <a:avLst>
              <a:gd name="adj" fmla="val 16667"/>
            </a:avLst>
          </a:prstGeom>
          <a:gradFill>
            <a:gsLst>
              <a:gs pos="0">
                <a:srgbClr val="FEFBF1"/>
              </a:gs>
              <a:gs pos="74000">
                <a:srgbClr val="FFE28B"/>
              </a:gs>
              <a:gs pos="83000">
                <a:srgbClr val="FFE28B"/>
              </a:gs>
              <a:gs pos="100000">
                <a:srgbClr val="FEEBB2"/>
              </a:gs>
            </a:gsLst>
            <a:lin ang="5400000" scaled="0"/>
          </a:gra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rgbClr val="0070C0"/>
                </a:solidFill>
                <a:latin typeface="Comic Sans MS" panose="030F0902030302020204" pitchFamily="66" charset="0"/>
                <a:sym typeface="Arial"/>
              </a:rPr>
              <a:t>Mentorship/ Coaching Program</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Connect Students w/ Researchers</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Place students at Labs</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Support students &amp; help address their academic needs</a:t>
            </a:r>
            <a:endParaRPr dirty="0">
              <a:latin typeface="Comic Sans MS" panose="030F0902030302020204" pitchFamily="66" charset="0"/>
            </a:endParaRPr>
          </a:p>
        </p:txBody>
      </p:sp>
      <p:sp>
        <p:nvSpPr>
          <p:cNvPr id="193" name="Google Shape;193;p9"/>
          <p:cNvSpPr/>
          <p:nvPr/>
        </p:nvSpPr>
        <p:spPr>
          <a:xfrm>
            <a:off x="93915" y="4170323"/>
            <a:ext cx="4016952" cy="2429298"/>
          </a:xfrm>
          <a:prstGeom prst="snip1Rect">
            <a:avLst>
              <a:gd name="adj" fmla="val 16667"/>
            </a:avLst>
          </a:prstGeom>
          <a:gradFill>
            <a:gsLst>
              <a:gs pos="0">
                <a:srgbClr val="F6F9FC"/>
              </a:gs>
              <a:gs pos="74000">
                <a:srgbClr val="B3D1EC"/>
              </a:gs>
              <a:gs pos="83000">
                <a:srgbClr val="B3D1EC"/>
              </a:gs>
              <a:gs pos="100000">
                <a:srgbClr val="CCE0F2"/>
              </a:gs>
            </a:gsLst>
            <a:lin ang="5400000" scaled="0"/>
          </a:gra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rgbClr val="0070C0"/>
                </a:solidFill>
                <a:latin typeface="Comic Sans MS" panose="030F0902030302020204" pitchFamily="66" charset="0"/>
                <a:sym typeface="Arial"/>
              </a:rPr>
              <a:t>Forum and Outreach</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Involve Regional policy makers</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Promote spin-off activities in Africa</a:t>
            </a:r>
            <a:endParaRPr dirty="0">
              <a:latin typeface="Comic Sans MS" panose="030F0902030302020204" pitchFamily="66" charset="0"/>
            </a:endParaRPr>
          </a:p>
          <a:p>
            <a:pPr marL="285750" marR="0" lvl="0" indent="-28575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Introduce students to policy</a:t>
            </a:r>
            <a:endParaRPr dirty="0">
              <a:latin typeface="Comic Sans MS" panose="030F0902030302020204" pitchFamily="66" charset="0"/>
            </a:endParaRPr>
          </a:p>
        </p:txBody>
      </p:sp>
      <p:pic>
        <p:nvPicPr>
          <p:cNvPr id="2" name="Google Shape;412;p27">
            <a:extLst>
              <a:ext uri="{FF2B5EF4-FFF2-40B4-BE49-F238E27FC236}">
                <a16:creationId xmlns:a16="http://schemas.microsoft.com/office/drawing/2014/main" id="{E0D38574-5D1A-84D6-77D0-8805AFAD7C6B}"/>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229599" y="724830"/>
            <a:ext cx="2011679" cy="11937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blinds(horizontal)">
                                      <p:cBhvr>
                                        <p:cTn id="7" dur="500"/>
                                        <p:tgtEl>
                                          <p:spTgt spid="1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0"/>
                                        </p:tgtEl>
                                        <p:attrNameLst>
                                          <p:attrName>style.visibility</p:attrName>
                                        </p:attrNameLst>
                                      </p:cBhvr>
                                      <p:to>
                                        <p:strVal val="visible"/>
                                      </p:to>
                                    </p:set>
                                    <p:animEffect transition="in" filter="fade">
                                      <p:cBhvr>
                                        <p:cTn id="12" dur="500"/>
                                        <p:tgtEl>
                                          <p:spTgt spid="19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1"/>
                                        </p:tgtEl>
                                        <p:attrNameLst>
                                          <p:attrName>style.visibility</p:attrName>
                                        </p:attrNameLst>
                                      </p:cBhvr>
                                      <p:to>
                                        <p:strVal val="visible"/>
                                      </p:to>
                                    </p:set>
                                    <p:animEffect transition="in" filter="fade">
                                      <p:cBhvr>
                                        <p:cTn id="17" dur="500"/>
                                        <p:tgtEl>
                                          <p:spTgt spid="19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9"/>
                                        </p:tgtEl>
                                        <p:attrNameLst>
                                          <p:attrName>style.visibility</p:attrName>
                                        </p:attrNameLst>
                                      </p:cBhvr>
                                      <p:to>
                                        <p:strVal val="visible"/>
                                      </p:to>
                                    </p:set>
                                    <p:animEffect transition="in" filter="fade">
                                      <p:cBhvr>
                                        <p:cTn id="22" dur="500"/>
                                        <p:tgtEl>
                                          <p:spTgt spid="18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2"/>
                                        </p:tgtEl>
                                        <p:attrNameLst>
                                          <p:attrName>style.visibility</p:attrName>
                                        </p:attrNameLst>
                                      </p:cBhvr>
                                      <p:to>
                                        <p:strVal val="visible"/>
                                      </p:to>
                                    </p:set>
                                    <p:animEffect transition="in" filter="fade">
                                      <p:cBhvr>
                                        <p:cTn id="27"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8"/>
          <p:cNvSpPr txBox="1">
            <a:spLocks noGrp="1"/>
          </p:cNvSpPr>
          <p:nvPr>
            <p:ph type="sldNum" idx="12"/>
          </p:nvPr>
        </p:nvSpPr>
        <p:spPr>
          <a:xfrm>
            <a:off x="11188014" y="6316595"/>
            <a:ext cx="432486" cy="365125"/>
          </a:xfrm>
          <a:prstGeom prst="rect">
            <a:avLst/>
          </a:prstGeom>
          <a:noFill/>
          <a:ln>
            <a:noFill/>
          </a:ln>
        </p:spPr>
        <p:txBody>
          <a:bodyPr spcFirstLastPara="1" wrap="square" lIns="0" tIns="0" rIns="45700" bIns="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lnSpc>
                <a:spcPct val="100000"/>
              </a:lnSpc>
              <a:spcBef>
                <a:spcPts val="0"/>
              </a:spcBef>
              <a:spcAft>
                <a:spcPts val="0"/>
              </a:spcAft>
              <a:buSzPts val="1000"/>
              <a:buNone/>
            </a:pPr>
            <a:fld id="{00000000-1234-1234-1234-123412341234}" type="slidenum">
              <a:rPr lang="en-US" smtClean="0">
                <a:latin typeface="Comic Sans MS" panose="030F0902030302020204" pitchFamily="66" charset="0"/>
              </a:rPr>
              <a:pPr marL="0" lvl="0" indent="0" algn="r" rtl="0">
                <a:lnSpc>
                  <a:spcPct val="100000"/>
                </a:lnSpc>
                <a:spcBef>
                  <a:spcPts val="0"/>
                </a:spcBef>
                <a:spcAft>
                  <a:spcPts val="0"/>
                </a:spcAft>
                <a:buSzPts val="1000"/>
                <a:buNone/>
              </a:pPr>
              <a:t>8</a:t>
            </a:fld>
            <a:endParaRPr>
              <a:latin typeface="Comic Sans MS" panose="030F0902030302020204" pitchFamily="66" charset="0"/>
            </a:endParaRPr>
          </a:p>
        </p:txBody>
      </p:sp>
      <p:sp>
        <p:nvSpPr>
          <p:cNvPr id="241" name="Google Shape;241;p8"/>
          <p:cNvSpPr txBox="1">
            <a:spLocks noGrp="1"/>
          </p:cNvSpPr>
          <p:nvPr>
            <p:ph type="title"/>
          </p:nvPr>
        </p:nvSpPr>
        <p:spPr>
          <a:xfrm>
            <a:off x="1690462" y="176280"/>
            <a:ext cx="9497552"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US" sz="4000" b="1" dirty="0">
                <a:solidFill>
                  <a:schemeClr val="accent1"/>
                </a:solidFill>
                <a:latin typeface="Comic Sans MS" panose="030F0902030302020204" pitchFamily="66" charset="0"/>
              </a:rPr>
              <a:t>ASP Editions in figures</a:t>
            </a:r>
            <a:endParaRPr sz="4000" b="1" dirty="0">
              <a:solidFill>
                <a:srgbClr val="1C4587"/>
              </a:solidFill>
              <a:latin typeface="Comic Sans MS" panose="030F0902030302020204" pitchFamily="66" charset="0"/>
              <a:ea typeface="Times New Roman"/>
              <a:cs typeface="Times New Roman"/>
              <a:sym typeface="Times New Roman"/>
            </a:endParaRPr>
          </a:p>
          <a:p>
            <a:pPr marL="0" lvl="0" indent="0" algn="l" rtl="0">
              <a:lnSpc>
                <a:spcPct val="90000"/>
              </a:lnSpc>
              <a:spcBef>
                <a:spcPts val="0"/>
              </a:spcBef>
              <a:spcAft>
                <a:spcPts val="0"/>
              </a:spcAft>
              <a:buClr>
                <a:schemeClr val="dk1"/>
              </a:buClr>
              <a:buSzPts val="4400"/>
              <a:buFont typeface="Arial"/>
              <a:buNone/>
            </a:pPr>
            <a:endParaRPr sz="2400" dirty="0">
              <a:solidFill>
                <a:schemeClr val="accent2"/>
              </a:solidFill>
            </a:endParaRPr>
          </a:p>
        </p:txBody>
      </p:sp>
      <p:cxnSp>
        <p:nvCxnSpPr>
          <p:cNvPr id="242" name="Google Shape;242;p8"/>
          <p:cNvCxnSpPr/>
          <p:nvPr/>
        </p:nvCxnSpPr>
        <p:spPr>
          <a:xfrm flipH="1">
            <a:off x="2320787" y="4381638"/>
            <a:ext cx="1131900" cy="149400"/>
          </a:xfrm>
          <a:prstGeom prst="straightConnector1">
            <a:avLst/>
          </a:prstGeom>
          <a:noFill/>
          <a:ln w="9525" cap="flat" cmpd="sng">
            <a:solidFill>
              <a:srgbClr val="FFFFFF"/>
            </a:solidFill>
            <a:prstDash val="solid"/>
            <a:round/>
            <a:headEnd type="none" w="sm" len="sm"/>
            <a:tailEnd type="triangle" w="med" len="med"/>
          </a:ln>
        </p:spPr>
      </p:cxnSp>
      <p:graphicFrame>
        <p:nvGraphicFramePr>
          <p:cNvPr id="243" name="Google Shape;243;p8"/>
          <p:cNvGraphicFramePr/>
          <p:nvPr>
            <p:extLst>
              <p:ext uri="{D42A27DB-BD31-4B8C-83A1-F6EECF244321}">
                <p14:modId xmlns:p14="http://schemas.microsoft.com/office/powerpoint/2010/main" val="4268676453"/>
              </p:ext>
            </p:extLst>
          </p:nvPr>
        </p:nvGraphicFramePr>
        <p:xfrm>
          <a:off x="2067244" y="1057264"/>
          <a:ext cx="10054457" cy="5425530"/>
        </p:xfrm>
        <a:graphic>
          <a:graphicData uri="http://schemas.openxmlformats.org/drawingml/2006/table">
            <a:tbl>
              <a:tblPr firstRow="1" bandRow="1">
                <a:noFill/>
              </a:tblPr>
              <a:tblGrid>
                <a:gridCol w="861307">
                  <a:extLst>
                    <a:ext uri="{9D8B030D-6E8A-4147-A177-3AD203B41FA5}">
                      <a16:colId xmlns:a16="http://schemas.microsoft.com/office/drawing/2014/main" val="20000"/>
                    </a:ext>
                  </a:extLst>
                </a:gridCol>
                <a:gridCol w="1073433">
                  <a:extLst>
                    <a:ext uri="{9D8B030D-6E8A-4147-A177-3AD203B41FA5}">
                      <a16:colId xmlns:a16="http://schemas.microsoft.com/office/drawing/2014/main" val="20001"/>
                    </a:ext>
                  </a:extLst>
                </a:gridCol>
                <a:gridCol w="1045029">
                  <a:extLst>
                    <a:ext uri="{9D8B030D-6E8A-4147-A177-3AD203B41FA5}">
                      <a16:colId xmlns:a16="http://schemas.microsoft.com/office/drawing/2014/main" val="20002"/>
                    </a:ext>
                  </a:extLst>
                </a:gridCol>
                <a:gridCol w="1551979">
                  <a:extLst>
                    <a:ext uri="{9D8B030D-6E8A-4147-A177-3AD203B41FA5}">
                      <a16:colId xmlns:a16="http://schemas.microsoft.com/office/drawing/2014/main" val="20003"/>
                    </a:ext>
                  </a:extLst>
                </a:gridCol>
                <a:gridCol w="1023765">
                  <a:extLst>
                    <a:ext uri="{9D8B030D-6E8A-4147-A177-3AD203B41FA5}">
                      <a16:colId xmlns:a16="http://schemas.microsoft.com/office/drawing/2014/main" val="20004"/>
                    </a:ext>
                  </a:extLst>
                </a:gridCol>
                <a:gridCol w="1496817">
                  <a:extLst>
                    <a:ext uri="{9D8B030D-6E8A-4147-A177-3AD203B41FA5}">
                      <a16:colId xmlns:a16="http://schemas.microsoft.com/office/drawing/2014/main" val="20005"/>
                    </a:ext>
                  </a:extLst>
                </a:gridCol>
                <a:gridCol w="983922">
                  <a:extLst>
                    <a:ext uri="{9D8B030D-6E8A-4147-A177-3AD203B41FA5}">
                      <a16:colId xmlns:a16="http://schemas.microsoft.com/office/drawing/2014/main" val="20006"/>
                    </a:ext>
                  </a:extLst>
                </a:gridCol>
                <a:gridCol w="883015">
                  <a:extLst>
                    <a:ext uri="{9D8B030D-6E8A-4147-A177-3AD203B41FA5}">
                      <a16:colId xmlns:a16="http://schemas.microsoft.com/office/drawing/2014/main" val="20007"/>
                    </a:ext>
                  </a:extLst>
                </a:gridCol>
                <a:gridCol w="1135190">
                  <a:extLst>
                    <a:ext uri="{9D8B030D-6E8A-4147-A177-3AD203B41FA5}">
                      <a16:colId xmlns:a16="http://schemas.microsoft.com/office/drawing/2014/main" val="20008"/>
                    </a:ext>
                  </a:extLst>
                </a:gridCol>
              </a:tblGrid>
              <a:tr h="546425">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ASP</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Host Country</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Applicants</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Students</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u="none" strike="noStrike" cap="none" dirty="0">
                          <a:solidFill>
                            <a:schemeClr val="bg1"/>
                          </a:solidFill>
                          <a:latin typeface="Calibri"/>
                          <a:ea typeface="Calibri"/>
                          <a:cs typeface="Calibri"/>
                          <a:sym typeface="Calibri"/>
                        </a:rPr>
                        <a:t>African</a:t>
                      </a:r>
                      <a:endParaRPr sz="1600" u="none" strike="noStrike" cap="none" dirty="0">
                        <a:solidFill>
                          <a:schemeClr val="bg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r>
                        <a:rPr lang="en-US" sz="1600" u="none" strike="noStrike" cap="none" dirty="0">
                          <a:solidFill>
                            <a:schemeClr val="bg1"/>
                          </a:solidFill>
                          <a:latin typeface="Calibri"/>
                          <a:ea typeface="Calibri"/>
                          <a:cs typeface="Calibri"/>
                          <a:sym typeface="Calibri"/>
                        </a:rPr>
                        <a:t>Countries</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Mentorship</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Teachers</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Pupils</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u="none" strike="noStrike" cap="none" dirty="0">
                          <a:solidFill>
                            <a:schemeClr val="bg1"/>
                          </a:solidFill>
                          <a:latin typeface="Calibri"/>
                          <a:ea typeface="Calibri"/>
                          <a:cs typeface="Calibri"/>
                          <a:sym typeface="Calibri"/>
                        </a:rPr>
                        <a:t>Conf.</a:t>
                      </a:r>
                      <a:endParaRPr sz="1600" u="none" strike="noStrike" cap="none" dirty="0">
                        <a:solidFill>
                          <a:schemeClr val="bg1"/>
                        </a:solidFill>
                        <a:latin typeface="Calibri"/>
                        <a:ea typeface="Calibri"/>
                        <a:cs typeface="Calibri"/>
                        <a:sym typeface="Calibri"/>
                      </a:endParaRPr>
                    </a:p>
                  </a:txBody>
                  <a:tcPr marL="91450" marR="91450" marT="45725" marB="45725" anchor="ctr">
                    <a:solidFill>
                      <a:schemeClr val="accent1"/>
                    </a:solidFill>
                  </a:tcPr>
                </a:tc>
                <a:extLst>
                  <a:ext uri="{0D108BD9-81ED-4DB2-BD59-A6C34878D82A}">
                    <a16:rowId xmlns:a16="http://schemas.microsoft.com/office/drawing/2014/main" val="10000"/>
                  </a:ext>
                </a:extLst>
              </a:tr>
              <a:tr h="546425">
                <a:tc>
                  <a:txBody>
                    <a:bodyPr/>
                    <a:lstStyle/>
                    <a:p>
                      <a:pPr marL="0" marR="0" lvl="0" indent="0" algn="ctr" rtl="0">
                        <a:lnSpc>
                          <a:spcPct val="100000"/>
                        </a:lnSpc>
                        <a:spcBef>
                          <a:spcPts val="0"/>
                        </a:spcBef>
                        <a:spcAft>
                          <a:spcPts val="0"/>
                        </a:spcAft>
                        <a:buClr>
                          <a:srgbClr val="000000"/>
                        </a:buClr>
                        <a:buSzPts val="1800"/>
                        <a:buFont typeface="Arial"/>
                        <a:buNone/>
                      </a:pPr>
                      <a:r>
                        <a:rPr lang="en-US" sz="1400" b="1" i="0" strike="noStrike" cap="none" dirty="0">
                          <a:solidFill>
                            <a:schemeClr val="accent1"/>
                          </a:solidFill>
                          <a:uFill>
                            <a:noFill/>
                          </a:uFill>
                          <a:latin typeface="Calibri"/>
                          <a:ea typeface="Calibri"/>
                          <a:cs typeface="Calibri"/>
                          <a:sym typeface="Calibri"/>
                          <a:hlinkClick r:id="rId3">
                            <a:extLst>
                              <a:ext uri="{A12FA001-AC4F-418D-AE19-62706E023703}">
                                <ahyp:hlinkClr xmlns:ahyp="http://schemas.microsoft.com/office/drawing/2018/hyperlinkcolor" val="tx"/>
                              </a:ext>
                            </a:extLst>
                          </a:hlinkClick>
                        </a:rPr>
                        <a:t>ASP2010</a:t>
                      </a:r>
                      <a:endParaRPr sz="1400" i="0" strike="noStrike" cap="none" dirty="0">
                        <a:solidFill>
                          <a:schemeClr val="accent1"/>
                        </a:solidFill>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South Africa </a:t>
                      </a: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100" b="1" u="none" strike="noStrike" cap="none" dirty="0">
                          <a:latin typeface="Calibri"/>
                          <a:ea typeface="Calibri"/>
                          <a:cs typeface="Calibri"/>
                          <a:sym typeface="Calibri"/>
                        </a:rPr>
                        <a:t>🇿🇦</a:t>
                      </a:r>
                      <a:endParaRPr sz="14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125</a:t>
                      </a:r>
                      <a:endParaRPr sz="16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65</a:t>
                      </a:r>
                      <a:endParaRPr sz="16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a:latin typeface="Calibri"/>
                          <a:ea typeface="Calibri"/>
                          <a:cs typeface="Calibri"/>
                          <a:sym typeface="Calibri"/>
                        </a:rPr>
                        <a:t>17</a:t>
                      </a:r>
                      <a:endParaRPr sz="1600" b="1" u="none" strike="noStrike" cap="none">
                        <a:latin typeface="Calibri"/>
                        <a:ea typeface="Calibri"/>
                        <a:cs typeface="Calibri"/>
                        <a:sym typeface="Calibri"/>
                      </a:endParaRPr>
                    </a:p>
                  </a:txBody>
                  <a:tcPr marL="91450" marR="91450" marT="45725" marB="45725">
                    <a:solidFill>
                      <a:srgbClr val="F9CB9C"/>
                    </a:solidFill>
                  </a:tcPr>
                </a:tc>
                <a:tc rowSpan="3">
                  <a:txBody>
                    <a:bodyPr/>
                    <a:lstStyle/>
                    <a:p>
                      <a:pPr marL="0" marR="0" lvl="0" indent="0" algn="ctr" rtl="0">
                        <a:lnSpc>
                          <a:spcPct val="100000"/>
                        </a:lnSpc>
                        <a:spcBef>
                          <a:spcPts val="0"/>
                        </a:spcBef>
                        <a:spcAft>
                          <a:spcPts val="0"/>
                        </a:spcAft>
                        <a:buClr>
                          <a:srgbClr val="000000"/>
                        </a:buClr>
                        <a:buSzPts val="1800"/>
                        <a:buFont typeface="Calibri"/>
                        <a:buNone/>
                      </a:pPr>
                      <a:endParaRPr sz="1400" b="1" u="none" strike="noStrike" cap="none">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Calibri"/>
                        <a:buNone/>
                      </a:pPr>
                      <a:endParaRPr sz="1400" b="1" u="none" strike="noStrike" cap="none">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Calibri"/>
                        <a:buNone/>
                      </a:pPr>
                      <a:endParaRPr sz="1400" b="1" u="none" strike="noStrike" cap="none">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Calibri"/>
                        <a:buNone/>
                      </a:pPr>
                      <a:r>
                        <a:rPr lang="en-US" sz="1400" b="1" u="none" strike="noStrike" cap="none">
                          <a:latin typeface="Calibri"/>
                          <a:ea typeface="Calibri"/>
                          <a:cs typeface="Calibri"/>
                          <a:sym typeface="Calibri"/>
                        </a:rPr>
                        <a:t>Continuously, even when there is no formal school</a:t>
                      </a:r>
                      <a:endParaRPr sz="1400" u="none" strike="noStrike" cap="none">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lnR w="12700" cap="flat" cmpd="sng">
                      <a:solidFill>
                        <a:srgbClr val="FFFFFF">
                          <a:alpha val="0"/>
                        </a:srgbClr>
                      </a:solidFill>
                      <a:prstDash val="solid"/>
                      <a:round/>
                      <a:headEnd type="none" w="sm" len="sm"/>
                      <a:tailEnd type="none" w="sm" len="sm"/>
                    </a:lnR>
                    <a:lnB w="12700" cap="flat" cmpd="sng">
                      <a:solidFill>
                        <a:srgbClr val="FFFFFF">
                          <a:alpha val="0"/>
                        </a:srgbClr>
                      </a:solidFill>
                      <a:prstDash val="solid"/>
                      <a:round/>
                      <a:headEnd type="none" w="sm" len="sm"/>
                      <a:tailEnd type="none" w="sm" len="sm"/>
                    </a:lnB>
                    <a:solidFill>
                      <a:srgbClr val="F6B26B"/>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a:latin typeface="Calibri"/>
                        <a:ea typeface="Calibri"/>
                        <a:cs typeface="Calibri"/>
                        <a:sym typeface="Calibri"/>
                      </a:endParaRPr>
                    </a:p>
                  </a:txBody>
                  <a:tcPr marL="91450" marR="91450" marT="45725" marB="45725">
                    <a:lnL w="12700" cap="flat" cmpd="sng">
                      <a:solidFill>
                        <a:srgbClr val="FFFFFF">
                          <a:alpha val="0"/>
                        </a:srgbClr>
                      </a:solidFill>
                      <a:prstDash val="solid"/>
                      <a:round/>
                      <a:headEnd type="none" w="sm" len="sm"/>
                      <a:tailEnd type="none" w="sm" len="sm"/>
                    </a:lnL>
                    <a:lnR w="12700" cap="flat" cmpd="sng">
                      <a:solidFill>
                        <a:srgbClr val="FFFFFF">
                          <a:alpha val="0"/>
                        </a:srgbClr>
                      </a:solidFill>
                      <a:prstDash val="solid"/>
                      <a:round/>
                      <a:headEnd type="none" w="sm" len="sm"/>
                      <a:tailEnd type="none" w="sm" len="sm"/>
                    </a:lnR>
                    <a:lnB w="12700" cap="flat" cmpd="sng">
                      <a:solidFill>
                        <a:srgbClr val="FFFFFF">
                          <a:alpha val="0"/>
                        </a:srgbClr>
                      </a:solidFill>
                      <a:prstDash val="solid"/>
                      <a:round/>
                      <a:headEnd type="none" w="sm" len="sm"/>
                      <a:tailEnd type="none" w="sm" len="sm"/>
                    </a:lnB>
                    <a:solidFill>
                      <a:srgbClr val="F6B26B"/>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a:latin typeface="Calibri"/>
                        <a:ea typeface="Calibri"/>
                        <a:cs typeface="Calibri"/>
                        <a:sym typeface="Calibri"/>
                      </a:endParaRPr>
                    </a:p>
                  </a:txBody>
                  <a:tcPr marL="91450" marR="91450" marT="45725" marB="45725">
                    <a:lnL w="12700" cap="flat" cmpd="sng">
                      <a:solidFill>
                        <a:srgbClr val="FFFFFF">
                          <a:alpha val="0"/>
                        </a:srgbClr>
                      </a:solidFill>
                      <a:prstDash val="solid"/>
                      <a:round/>
                      <a:headEnd type="none" w="sm" len="sm"/>
                      <a:tailEnd type="none" w="sm" len="sm"/>
                    </a:lnL>
                    <a:lnB w="12700" cap="flat" cmpd="sng">
                      <a:solidFill>
                        <a:srgbClr val="FFFFFF">
                          <a:alpha val="0"/>
                        </a:srgbClr>
                      </a:solidFill>
                      <a:prstDash val="solid"/>
                      <a:round/>
                      <a:headEnd type="none" w="sm" len="sm"/>
                      <a:tailEnd type="none" w="sm" len="sm"/>
                    </a:lnB>
                    <a:solidFill>
                      <a:srgbClr val="F6B26B"/>
                    </a:solidFill>
                  </a:tcPr>
                </a:tc>
                <a:extLst>
                  <a:ext uri="{0D108BD9-81ED-4DB2-BD59-A6C34878D82A}">
                    <a16:rowId xmlns:a16="http://schemas.microsoft.com/office/drawing/2014/main" val="10001"/>
                  </a:ext>
                </a:extLst>
              </a:tr>
              <a:tr h="491650">
                <a:tc>
                  <a:txBody>
                    <a:bodyPr/>
                    <a:lstStyle/>
                    <a:p>
                      <a:pPr marL="0" marR="0" lvl="0" indent="0" algn="ctr" rtl="0">
                        <a:lnSpc>
                          <a:spcPct val="100000"/>
                        </a:lnSpc>
                        <a:spcBef>
                          <a:spcPts val="0"/>
                        </a:spcBef>
                        <a:spcAft>
                          <a:spcPts val="0"/>
                        </a:spcAft>
                        <a:buClr>
                          <a:srgbClr val="000000"/>
                        </a:buClr>
                        <a:buSzPts val="1800"/>
                        <a:buFont typeface="Arial"/>
                        <a:buNone/>
                      </a:pPr>
                      <a:r>
                        <a:rPr lang="en-US" sz="1400" b="1" strike="noStrike" cap="none">
                          <a:solidFill>
                            <a:schemeClr val="accent1"/>
                          </a:solidFill>
                          <a:uFill>
                            <a:noFill/>
                          </a:uFill>
                          <a:latin typeface="Calibri"/>
                          <a:ea typeface="Calibri"/>
                          <a:cs typeface="Calibri"/>
                          <a:sym typeface="Calibri"/>
                          <a:hlinkClick r:id="rId4">
                            <a:extLst>
                              <a:ext uri="{A12FA001-AC4F-418D-AE19-62706E023703}">
                                <ahyp:hlinkClr xmlns:ahyp="http://schemas.microsoft.com/office/drawing/2018/hyperlinkcolor" val="tx"/>
                              </a:ext>
                            </a:extLst>
                          </a:hlinkClick>
                        </a:rPr>
                        <a:t>ASP2012</a:t>
                      </a:r>
                      <a:endParaRPr sz="1400" strike="noStrike" cap="none">
                        <a:solidFill>
                          <a:schemeClr val="accent1"/>
                        </a:solidFill>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Ghana </a:t>
                      </a: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a:t>
                      </a:r>
                      <a:endParaRPr sz="1400" b="1" u="none" strike="noStrike" cap="none" dirty="0">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138</a:t>
                      </a:r>
                      <a:endParaRPr sz="1600" u="none" strike="noStrike" cap="none" dirty="0">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50</a:t>
                      </a:r>
                      <a:endParaRPr sz="1600" u="none" strike="noStrike" cap="none" dirty="0">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a:latin typeface="Calibri"/>
                          <a:ea typeface="Calibri"/>
                          <a:cs typeface="Calibri"/>
                          <a:sym typeface="Calibri"/>
                        </a:rPr>
                        <a:t>15</a:t>
                      </a:r>
                      <a:endParaRPr sz="1600" b="1" u="none" strike="noStrike" cap="none">
                        <a:latin typeface="Calibri"/>
                        <a:ea typeface="Calibri"/>
                        <a:cs typeface="Calibri"/>
                        <a:sym typeface="Calibri"/>
                      </a:endParaRPr>
                    </a:p>
                  </a:txBody>
                  <a:tcPr marL="91450" marR="91450" marT="45725" marB="45725">
                    <a:solidFill>
                      <a:srgbClr val="FCE5CD"/>
                    </a:solidFill>
                  </a:tcPr>
                </a:tc>
                <a:tc vMerge="1">
                  <a:txBody>
                    <a:bodyPr/>
                    <a:lstStyle/>
                    <a:p>
                      <a:endParaRPr lang="en-SE"/>
                    </a:p>
                  </a:txBody>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lnR w="12700" cap="flat" cmpd="sng">
                      <a:solidFill>
                        <a:srgbClr val="FFFFFF">
                          <a:alpha val="0"/>
                        </a:srgbClr>
                      </a:solidFill>
                      <a:prstDash val="solid"/>
                      <a:round/>
                      <a:headEnd type="none" w="sm" len="sm"/>
                      <a:tailEnd type="none" w="sm" len="sm"/>
                    </a:lnR>
                    <a:lnT w="12700" cap="flat" cmpd="sng">
                      <a:solidFill>
                        <a:srgbClr val="FFFFFF">
                          <a:alpha val="0"/>
                        </a:srgbClr>
                      </a:solidFill>
                      <a:prstDash val="solid"/>
                      <a:round/>
                      <a:headEnd type="none" w="sm" len="sm"/>
                      <a:tailEnd type="none" w="sm" len="sm"/>
                    </a:lnT>
                    <a:lnB w="12700" cap="flat" cmpd="sng">
                      <a:solidFill>
                        <a:srgbClr val="FFFFFF">
                          <a:alpha val="0"/>
                        </a:srgbClr>
                      </a:solidFill>
                      <a:prstDash val="solid"/>
                      <a:round/>
                      <a:headEnd type="none" w="sm" len="sm"/>
                      <a:tailEnd type="none" w="sm" len="sm"/>
                    </a:lnB>
                    <a:solidFill>
                      <a:srgbClr val="F6B26B"/>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a:latin typeface="Calibri"/>
                        <a:ea typeface="Calibri"/>
                        <a:cs typeface="Calibri"/>
                        <a:sym typeface="Calibri"/>
                      </a:endParaRPr>
                    </a:p>
                  </a:txBody>
                  <a:tcPr marL="91450" marR="91450" marT="45725" marB="45725">
                    <a:lnL w="12700" cap="flat" cmpd="sng">
                      <a:solidFill>
                        <a:srgbClr val="FFFFFF">
                          <a:alpha val="0"/>
                        </a:srgbClr>
                      </a:solidFill>
                      <a:prstDash val="solid"/>
                      <a:round/>
                      <a:headEnd type="none" w="sm" len="sm"/>
                      <a:tailEnd type="none" w="sm" len="sm"/>
                    </a:lnL>
                    <a:lnR w="12700" cap="flat" cmpd="sng">
                      <a:solidFill>
                        <a:srgbClr val="FFFFFF">
                          <a:alpha val="0"/>
                        </a:srgbClr>
                      </a:solidFill>
                      <a:prstDash val="solid"/>
                      <a:round/>
                      <a:headEnd type="none" w="sm" len="sm"/>
                      <a:tailEnd type="none" w="sm" len="sm"/>
                    </a:lnR>
                    <a:lnT w="12700" cap="flat" cmpd="sng">
                      <a:solidFill>
                        <a:srgbClr val="FFFFFF">
                          <a:alpha val="0"/>
                        </a:srgbClr>
                      </a:solidFill>
                      <a:prstDash val="solid"/>
                      <a:round/>
                      <a:headEnd type="none" w="sm" len="sm"/>
                      <a:tailEnd type="none" w="sm" len="sm"/>
                    </a:lnT>
                    <a:lnB w="12700" cap="flat" cmpd="sng">
                      <a:solidFill>
                        <a:srgbClr val="FFFFFF">
                          <a:alpha val="0"/>
                        </a:srgbClr>
                      </a:solidFill>
                      <a:prstDash val="solid"/>
                      <a:round/>
                      <a:headEnd type="none" w="sm" len="sm"/>
                      <a:tailEnd type="none" w="sm" len="sm"/>
                    </a:lnB>
                    <a:solidFill>
                      <a:srgbClr val="F6B26B"/>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a:latin typeface="Calibri"/>
                        <a:ea typeface="Calibri"/>
                        <a:cs typeface="Calibri"/>
                        <a:sym typeface="Calibri"/>
                      </a:endParaRPr>
                    </a:p>
                  </a:txBody>
                  <a:tcPr marL="91450" marR="91450" marT="45725" marB="45725">
                    <a:lnL w="12700" cap="flat" cmpd="sng">
                      <a:solidFill>
                        <a:srgbClr val="FFFFFF">
                          <a:alpha val="0"/>
                        </a:srgbClr>
                      </a:solidFill>
                      <a:prstDash val="solid"/>
                      <a:round/>
                      <a:headEnd type="none" w="sm" len="sm"/>
                      <a:tailEnd type="none" w="sm" len="sm"/>
                    </a:lnL>
                    <a:lnT w="12700" cap="flat" cmpd="sng">
                      <a:solidFill>
                        <a:srgbClr val="FFFFFF">
                          <a:alpha val="0"/>
                        </a:srgbClr>
                      </a:solidFill>
                      <a:prstDash val="solid"/>
                      <a:round/>
                      <a:headEnd type="none" w="sm" len="sm"/>
                      <a:tailEnd type="none" w="sm" len="sm"/>
                    </a:lnT>
                    <a:lnB w="12700" cap="flat" cmpd="sng">
                      <a:solidFill>
                        <a:srgbClr val="FFFFFF">
                          <a:alpha val="0"/>
                        </a:srgbClr>
                      </a:solidFill>
                      <a:prstDash val="solid"/>
                      <a:round/>
                      <a:headEnd type="none" w="sm" len="sm"/>
                      <a:tailEnd type="none" w="sm" len="sm"/>
                    </a:lnB>
                    <a:solidFill>
                      <a:srgbClr val="F6B26B"/>
                    </a:solidFill>
                  </a:tcPr>
                </a:tc>
                <a:extLst>
                  <a:ext uri="{0D108BD9-81ED-4DB2-BD59-A6C34878D82A}">
                    <a16:rowId xmlns:a16="http://schemas.microsoft.com/office/drawing/2014/main" val="10002"/>
                  </a:ext>
                </a:extLst>
              </a:tr>
              <a:tr h="491650">
                <a:tc>
                  <a:txBody>
                    <a:bodyPr/>
                    <a:lstStyle/>
                    <a:p>
                      <a:pPr marL="0" marR="0" lvl="0" indent="0" algn="ctr" rtl="0">
                        <a:lnSpc>
                          <a:spcPct val="100000"/>
                        </a:lnSpc>
                        <a:spcBef>
                          <a:spcPts val="0"/>
                        </a:spcBef>
                        <a:spcAft>
                          <a:spcPts val="0"/>
                        </a:spcAft>
                        <a:buClr>
                          <a:srgbClr val="000000"/>
                        </a:buClr>
                        <a:buSzPts val="1800"/>
                        <a:buFont typeface="Arial"/>
                        <a:buNone/>
                      </a:pPr>
                      <a:r>
                        <a:rPr lang="en-US" sz="1400" b="1" strike="noStrike" cap="none">
                          <a:solidFill>
                            <a:schemeClr val="accent1"/>
                          </a:solidFill>
                          <a:uFill>
                            <a:noFill/>
                          </a:uFill>
                          <a:latin typeface="Calibri"/>
                          <a:ea typeface="Calibri"/>
                          <a:cs typeface="Calibri"/>
                          <a:sym typeface="Calibri"/>
                          <a:hlinkClick r:id="rId5">
                            <a:extLst>
                              <a:ext uri="{A12FA001-AC4F-418D-AE19-62706E023703}">
                                <ahyp:hlinkClr xmlns:ahyp="http://schemas.microsoft.com/office/drawing/2018/hyperlinkcolor" val="tx"/>
                              </a:ext>
                            </a:extLst>
                          </a:hlinkClick>
                        </a:rPr>
                        <a:t>ASP2014</a:t>
                      </a:r>
                      <a:endParaRPr sz="1400" strike="noStrike" cap="none">
                        <a:solidFill>
                          <a:schemeClr val="accent1"/>
                        </a:solidFill>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a:latin typeface="Calibri"/>
                          <a:ea typeface="Calibri"/>
                          <a:cs typeface="Calibri"/>
                          <a:sym typeface="Calibri"/>
                        </a:rPr>
                        <a:t>Senegal</a:t>
                      </a:r>
                      <a:endParaRPr sz="1400" b="1" u="none" strike="noStrike" cap="none">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a:latin typeface="Calibri"/>
                          <a:ea typeface="Calibri"/>
                          <a:cs typeface="Calibri"/>
                          <a:sym typeface="Calibri"/>
                        </a:rPr>
                        <a:t>🇸🇳 </a:t>
                      </a:r>
                      <a:endParaRPr sz="1400" u="none" strike="noStrike" cap="none">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330</a:t>
                      </a:r>
                      <a:endParaRPr sz="16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70</a:t>
                      </a:r>
                      <a:endParaRPr sz="16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21</a:t>
                      </a:r>
                      <a:endParaRPr sz="1600" b="1" u="none" strike="noStrike" cap="none" dirty="0">
                        <a:latin typeface="Calibri"/>
                        <a:ea typeface="Calibri"/>
                        <a:cs typeface="Calibri"/>
                        <a:sym typeface="Calibri"/>
                      </a:endParaRPr>
                    </a:p>
                  </a:txBody>
                  <a:tcPr marL="91450" marR="91450" marT="45725" marB="45725">
                    <a:solidFill>
                      <a:srgbClr val="F9CB9C"/>
                    </a:solidFill>
                  </a:tcPr>
                </a:tc>
                <a:tc vMerge="1">
                  <a:txBody>
                    <a:bodyPr/>
                    <a:lstStyle/>
                    <a:p>
                      <a:endParaRPr lang="en-SE"/>
                    </a:p>
                  </a:txBody>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lnR w="12700" cap="flat" cmpd="sng">
                      <a:solidFill>
                        <a:srgbClr val="FFFFFF">
                          <a:alpha val="0"/>
                        </a:srgbClr>
                      </a:solidFill>
                      <a:prstDash val="solid"/>
                      <a:round/>
                      <a:headEnd type="none" w="sm" len="sm"/>
                      <a:tailEnd type="none" w="sm" len="sm"/>
                    </a:lnR>
                    <a:lnT w="12700" cap="flat" cmpd="sng">
                      <a:solidFill>
                        <a:srgbClr val="FFFFFF">
                          <a:alpha val="0"/>
                        </a:srgbClr>
                      </a:solidFill>
                      <a:prstDash val="solid"/>
                      <a:round/>
                      <a:headEnd type="none" w="sm" len="sm"/>
                      <a:tailEnd type="none" w="sm" len="sm"/>
                    </a:lnT>
                    <a:solidFill>
                      <a:srgbClr val="F6B26B"/>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lnL w="12700" cap="flat" cmpd="sng">
                      <a:solidFill>
                        <a:srgbClr val="FFFFFF">
                          <a:alpha val="0"/>
                        </a:srgbClr>
                      </a:solidFill>
                      <a:prstDash val="solid"/>
                      <a:round/>
                      <a:headEnd type="none" w="sm" len="sm"/>
                      <a:tailEnd type="none" w="sm" len="sm"/>
                    </a:lnL>
                    <a:lnR w="12700" cap="flat" cmpd="sng">
                      <a:solidFill>
                        <a:srgbClr val="FFFFFF">
                          <a:alpha val="0"/>
                        </a:srgbClr>
                      </a:solidFill>
                      <a:prstDash val="solid"/>
                      <a:round/>
                      <a:headEnd type="none" w="sm" len="sm"/>
                      <a:tailEnd type="none" w="sm" len="sm"/>
                    </a:lnR>
                    <a:lnT w="12700" cap="flat" cmpd="sng">
                      <a:solidFill>
                        <a:srgbClr val="FFFFFF">
                          <a:alpha val="0"/>
                        </a:srgbClr>
                      </a:solidFill>
                      <a:prstDash val="solid"/>
                      <a:round/>
                      <a:headEnd type="none" w="sm" len="sm"/>
                      <a:tailEnd type="none" w="sm" len="sm"/>
                    </a:lnT>
                    <a:solidFill>
                      <a:srgbClr val="F6B26B"/>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a:latin typeface="Calibri"/>
                        <a:ea typeface="Calibri"/>
                        <a:cs typeface="Calibri"/>
                        <a:sym typeface="Calibri"/>
                      </a:endParaRPr>
                    </a:p>
                  </a:txBody>
                  <a:tcPr marL="91450" marR="91450" marT="45725" marB="45725">
                    <a:lnL w="12700" cap="flat" cmpd="sng">
                      <a:solidFill>
                        <a:srgbClr val="FFFFFF">
                          <a:alpha val="0"/>
                        </a:srgbClr>
                      </a:solidFill>
                      <a:prstDash val="solid"/>
                      <a:round/>
                      <a:headEnd type="none" w="sm" len="sm"/>
                      <a:tailEnd type="none" w="sm" len="sm"/>
                    </a:lnL>
                    <a:lnT w="12700" cap="flat" cmpd="sng">
                      <a:solidFill>
                        <a:srgbClr val="FFFFFF">
                          <a:alpha val="0"/>
                        </a:srgbClr>
                      </a:solidFill>
                      <a:prstDash val="solid"/>
                      <a:round/>
                      <a:headEnd type="none" w="sm" len="sm"/>
                      <a:tailEnd type="none" w="sm" len="sm"/>
                    </a:lnT>
                    <a:lnB w="12700" cap="flat" cmpd="sng">
                      <a:solidFill>
                        <a:srgbClr val="FFFFFF">
                          <a:alpha val="0"/>
                        </a:srgbClr>
                      </a:solidFill>
                      <a:prstDash val="solid"/>
                      <a:round/>
                      <a:headEnd type="none" w="sm" len="sm"/>
                      <a:tailEnd type="none" w="sm" len="sm"/>
                    </a:lnB>
                    <a:solidFill>
                      <a:srgbClr val="F6B26B"/>
                    </a:solidFill>
                  </a:tcPr>
                </a:tc>
                <a:extLst>
                  <a:ext uri="{0D108BD9-81ED-4DB2-BD59-A6C34878D82A}">
                    <a16:rowId xmlns:a16="http://schemas.microsoft.com/office/drawing/2014/main" val="10003"/>
                  </a:ext>
                </a:extLst>
              </a:tr>
              <a:tr h="491650">
                <a:tc>
                  <a:txBody>
                    <a:bodyPr/>
                    <a:lstStyle/>
                    <a:p>
                      <a:pPr marL="0" marR="0" lvl="0" indent="0" algn="ctr" rtl="0">
                        <a:lnSpc>
                          <a:spcPct val="100000"/>
                        </a:lnSpc>
                        <a:spcBef>
                          <a:spcPts val="0"/>
                        </a:spcBef>
                        <a:spcAft>
                          <a:spcPts val="0"/>
                        </a:spcAft>
                        <a:buClr>
                          <a:srgbClr val="000000"/>
                        </a:buClr>
                        <a:buSzPts val="1800"/>
                        <a:buFont typeface="Arial"/>
                        <a:buNone/>
                      </a:pPr>
                      <a:r>
                        <a:rPr lang="en-US" sz="1400" b="1" strike="noStrike" cap="none">
                          <a:solidFill>
                            <a:schemeClr val="accent1"/>
                          </a:solidFill>
                          <a:uFill>
                            <a:noFill/>
                          </a:uFill>
                          <a:latin typeface="Calibri"/>
                          <a:ea typeface="Calibri"/>
                          <a:cs typeface="Calibri"/>
                          <a:sym typeface="Calibri"/>
                          <a:hlinkClick r:id="rId6">
                            <a:extLst>
                              <a:ext uri="{A12FA001-AC4F-418D-AE19-62706E023703}">
                                <ahyp:hlinkClr xmlns:ahyp="http://schemas.microsoft.com/office/drawing/2018/hyperlinkcolor" val="tx"/>
                              </a:ext>
                            </a:extLst>
                          </a:hlinkClick>
                        </a:rPr>
                        <a:t>ASP2016</a:t>
                      </a:r>
                      <a:endParaRPr sz="1400" strike="noStrike" cap="none">
                        <a:solidFill>
                          <a:schemeClr val="accent1"/>
                        </a:solidFill>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a:latin typeface="Calibri"/>
                          <a:ea typeface="Calibri"/>
                          <a:cs typeface="Calibri"/>
                          <a:sym typeface="Calibri"/>
                        </a:rPr>
                        <a:t>Rwanda</a:t>
                      </a:r>
                      <a:endParaRPr sz="1400" b="1" u="none" strike="noStrike" cap="none">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a:latin typeface="Calibri"/>
                          <a:ea typeface="Calibri"/>
                          <a:cs typeface="Calibri"/>
                          <a:sym typeface="Calibri"/>
                        </a:rPr>
                        <a:t>🇷🇼 </a:t>
                      </a:r>
                      <a:endParaRPr sz="1400" u="none" strike="noStrike" cap="none">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a:latin typeface="Calibri"/>
                          <a:ea typeface="Calibri"/>
                          <a:cs typeface="Calibri"/>
                          <a:sym typeface="Calibri"/>
                        </a:rPr>
                        <a:t>429</a:t>
                      </a:r>
                      <a:endParaRPr sz="1600" u="none" strike="noStrike" cap="none">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a:latin typeface="Calibri"/>
                          <a:ea typeface="Calibri"/>
                          <a:cs typeface="Calibri"/>
                          <a:sym typeface="Calibri"/>
                        </a:rPr>
                        <a:t>75</a:t>
                      </a:r>
                      <a:endParaRPr sz="1600" u="none" strike="noStrike" cap="none">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28</a:t>
                      </a:r>
                      <a:endParaRPr sz="1600" b="1" u="none" strike="noStrike" cap="none" dirty="0">
                        <a:latin typeface="Calibri"/>
                        <a:ea typeface="Calibri"/>
                        <a:cs typeface="Calibri"/>
                        <a:sym typeface="Calibri"/>
                      </a:endParaRPr>
                    </a:p>
                  </a:txBody>
                  <a:tcPr marL="91450" marR="91450" marT="45725" marB="45725">
                    <a:solidFill>
                      <a:srgbClr val="FCE5CD"/>
                    </a:solidFill>
                  </a:tcPr>
                </a:tc>
                <a:tc rowSpan="3">
                  <a:txBody>
                    <a:bodyPr/>
                    <a:lstStyle/>
                    <a:p>
                      <a:pPr marL="0" marR="0" lvl="0" indent="0" algn="ctr" rtl="0">
                        <a:lnSpc>
                          <a:spcPct val="100000"/>
                        </a:lnSpc>
                        <a:spcBef>
                          <a:spcPts val="0"/>
                        </a:spcBef>
                        <a:spcAft>
                          <a:spcPts val="0"/>
                        </a:spcAft>
                        <a:buClr>
                          <a:srgbClr val="000000"/>
                        </a:buClr>
                        <a:buSzPts val="1800"/>
                        <a:buFont typeface="Arial"/>
                        <a:buNone/>
                      </a:pP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Program formalized in 2016. Runs continuously</a:t>
                      </a:r>
                      <a:endParaRPr sz="1400" u="none" strike="noStrike" cap="none" dirty="0">
                        <a:latin typeface="Calibri"/>
                        <a:ea typeface="Calibri"/>
                        <a:cs typeface="Calibri"/>
                        <a:sym typeface="Calibri"/>
                      </a:endParaRPr>
                    </a:p>
                  </a:txBody>
                  <a:tcPr marL="91450" marR="91450" marT="45725" marB="45725">
                    <a:lnB w="9525" cap="flat" cmpd="sng">
                      <a:solidFill>
                        <a:srgbClr val="FFFFFF">
                          <a:alpha val="0"/>
                        </a:srgbClr>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a:latin typeface="Calibri"/>
                          <a:ea typeface="Calibri"/>
                          <a:cs typeface="Calibri"/>
                          <a:sym typeface="Calibri"/>
                        </a:rPr>
                        <a:t>20 </a:t>
                      </a:r>
                      <a:endParaRPr sz="1600" u="none" strike="noStrike" cap="none">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150</a:t>
                      </a:r>
                      <a:endParaRPr sz="1600" u="none" strike="noStrike" cap="none" dirty="0">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a:latin typeface="Calibri"/>
                        <a:ea typeface="Calibri"/>
                        <a:cs typeface="Calibri"/>
                        <a:sym typeface="Calibri"/>
                      </a:endParaRPr>
                    </a:p>
                  </a:txBody>
                  <a:tcPr marL="91450" marR="91450" marT="45725" marB="45725">
                    <a:lnT w="12700" cap="flat" cmpd="sng">
                      <a:solidFill>
                        <a:srgbClr val="FFFFFF">
                          <a:alpha val="0"/>
                        </a:srgbClr>
                      </a:solidFill>
                      <a:prstDash val="solid"/>
                      <a:round/>
                      <a:headEnd type="none" w="sm" len="sm"/>
                      <a:tailEnd type="none" w="sm" len="sm"/>
                    </a:lnT>
                    <a:solidFill>
                      <a:srgbClr val="F6B26B"/>
                    </a:solidFill>
                  </a:tcPr>
                </a:tc>
                <a:extLst>
                  <a:ext uri="{0D108BD9-81ED-4DB2-BD59-A6C34878D82A}">
                    <a16:rowId xmlns:a16="http://schemas.microsoft.com/office/drawing/2014/main" val="10004"/>
                  </a:ext>
                </a:extLst>
              </a:tr>
              <a:tr h="491650">
                <a:tc>
                  <a:txBody>
                    <a:bodyPr/>
                    <a:lstStyle/>
                    <a:p>
                      <a:pPr marL="0" marR="0" lvl="0" indent="0" algn="ctr" rtl="0">
                        <a:lnSpc>
                          <a:spcPct val="100000"/>
                        </a:lnSpc>
                        <a:spcBef>
                          <a:spcPts val="0"/>
                        </a:spcBef>
                        <a:spcAft>
                          <a:spcPts val="0"/>
                        </a:spcAft>
                        <a:buClr>
                          <a:srgbClr val="000000"/>
                        </a:buClr>
                        <a:buSzPts val="1800"/>
                        <a:buFont typeface="Arial"/>
                        <a:buNone/>
                      </a:pPr>
                      <a:r>
                        <a:rPr lang="en-US" sz="1400" b="1" strike="noStrike" cap="none">
                          <a:solidFill>
                            <a:schemeClr val="accent1"/>
                          </a:solidFill>
                          <a:uFill>
                            <a:noFill/>
                          </a:uFill>
                          <a:latin typeface="Calibri"/>
                          <a:ea typeface="Calibri"/>
                          <a:cs typeface="Calibri"/>
                          <a:sym typeface="Calibri"/>
                          <a:hlinkClick r:id="rId7">
                            <a:extLst>
                              <a:ext uri="{A12FA001-AC4F-418D-AE19-62706E023703}">
                                <ahyp:hlinkClr xmlns:ahyp="http://schemas.microsoft.com/office/drawing/2018/hyperlinkcolor" val="tx"/>
                              </a:ext>
                            </a:extLst>
                          </a:hlinkClick>
                        </a:rPr>
                        <a:t>ASP2018</a:t>
                      </a:r>
                      <a:endParaRPr sz="1400" strike="noStrike" cap="none">
                        <a:solidFill>
                          <a:schemeClr val="accent1"/>
                        </a:solidFill>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Namibia</a:t>
                      </a: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a:t>
                      </a:r>
                      <a:endParaRPr sz="14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a:latin typeface="Calibri"/>
                          <a:ea typeface="Calibri"/>
                          <a:cs typeface="Calibri"/>
                          <a:sym typeface="Calibri"/>
                        </a:rPr>
                        <a:t>523</a:t>
                      </a:r>
                      <a:endParaRPr sz="1600" u="none" strike="noStrike" cap="none">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a:latin typeface="Calibri"/>
                          <a:ea typeface="Calibri"/>
                          <a:cs typeface="Calibri"/>
                          <a:sym typeface="Calibri"/>
                        </a:rPr>
                        <a:t>85</a:t>
                      </a:r>
                      <a:endParaRPr sz="1600" u="none" strike="noStrike" cap="none">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26</a:t>
                      </a:r>
                      <a:endParaRPr sz="1600" b="1" u="none" strike="noStrike" cap="none" dirty="0">
                        <a:latin typeface="Calibri"/>
                        <a:ea typeface="Calibri"/>
                        <a:cs typeface="Calibri"/>
                        <a:sym typeface="Calibri"/>
                      </a:endParaRPr>
                    </a:p>
                  </a:txBody>
                  <a:tcPr marL="91450" marR="91450" marT="45725" marB="45725">
                    <a:solidFill>
                      <a:srgbClr val="F9CB9C"/>
                    </a:solidFill>
                  </a:tcPr>
                </a:tc>
                <a:tc vMerge="1">
                  <a:txBody>
                    <a:bodyPr/>
                    <a:lstStyle/>
                    <a:p>
                      <a:endParaRPr lang="en-SE"/>
                    </a:p>
                  </a:txBody>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63</a:t>
                      </a:r>
                      <a:endParaRPr sz="16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&gt; 1200</a:t>
                      </a:r>
                      <a:endParaRPr sz="1600"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+60</a:t>
                      </a:r>
                      <a:endParaRPr sz="1600" u="none" strike="noStrike" cap="none" dirty="0">
                        <a:latin typeface="Calibri"/>
                        <a:ea typeface="Calibri"/>
                        <a:cs typeface="Calibri"/>
                        <a:sym typeface="Calibri"/>
                      </a:endParaRPr>
                    </a:p>
                  </a:txBody>
                  <a:tcPr marL="91450" marR="91450" marT="45725" marB="45725">
                    <a:solidFill>
                      <a:srgbClr val="F9CB9C"/>
                    </a:solidFill>
                  </a:tcPr>
                </a:tc>
                <a:extLst>
                  <a:ext uri="{0D108BD9-81ED-4DB2-BD59-A6C34878D82A}">
                    <a16:rowId xmlns:a16="http://schemas.microsoft.com/office/drawing/2014/main" val="10005"/>
                  </a:ext>
                </a:extLst>
              </a:tr>
              <a:tr h="634050">
                <a:tc>
                  <a:txBody>
                    <a:bodyPr/>
                    <a:lstStyle/>
                    <a:p>
                      <a:pPr marL="0" marR="0" lvl="0" indent="0" algn="ctr" rtl="0">
                        <a:lnSpc>
                          <a:spcPct val="100000"/>
                        </a:lnSpc>
                        <a:spcBef>
                          <a:spcPts val="0"/>
                        </a:spcBef>
                        <a:spcAft>
                          <a:spcPts val="0"/>
                        </a:spcAft>
                        <a:buClr>
                          <a:srgbClr val="000000"/>
                        </a:buClr>
                        <a:buSzPts val="1800"/>
                        <a:buFont typeface="Arial"/>
                        <a:buNone/>
                      </a:pPr>
                      <a:endParaRPr lang="en-US" sz="1400" b="1" strike="noStrike" cap="none" dirty="0">
                        <a:solidFill>
                          <a:schemeClr val="accent1"/>
                        </a:solidFill>
                        <a:uFill>
                          <a:noFill/>
                        </a:uFill>
                        <a:latin typeface="Calibri"/>
                        <a:ea typeface="Calibri"/>
                        <a:cs typeface="Calibri"/>
                        <a:sym typeface="Calibri"/>
                        <a:hlinkClick r:id="rId8">
                          <a:extLst>
                            <a:ext uri="{A12FA001-AC4F-418D-AE19-62706E023703}">
                              <ahyp:hlinkClr xmlns:ahyp="http://schemas.microsoft.com/office/drawing/2018/hyperlinkcolor" val="tx"/>
                            </a:ext>
                          </a:extLst>
                        </a:hlinkClick>
                      </a:endParaRPr>
                    </a:p>
                    <a:p>
                      <a:pPr marL="0" marR="0" lvl="0" indent="0" algn="ctr" rtl="0">
                        <a:lnSpc>
                          <a:spcPct val="100000"/>
                        </a:lnSpc>
                        <a:spcBef>
                          <a:spcPts val="0"/>
                        </a:spcBef>
                        <a:spcAft>
                          <a:spcPts val="0"/>
                        </a:spcAft>
                        <a:buClr>
                          <a:srgbClr val="000000"/>
                        </a:buClr>
                        <a:buSzPts val="1800"/>
                        <a:buFont typeface="Arial"/>
                        <a:buNone/>
                      </a:pPr>
                      <a:r>
                        <a:rPr lang="en-US" sz="1400" b="1" strike="noStrike" cap="none" dirty="0">
                          <a:solidFill>
                            <a:schemeClr val="accent1"/>
                          </a:solidFill>
                          <a:uFill>
                            <a:noFill/>
                          </a:uFill>
                          <a:latin typeface="Calibri"/>
                          <a:ea typeface="Calibri"/>
                          <a:cs typeface="Calibri"/>
                          <a:sym typeface="Calibri"/>
                          <a:hlinkClick r:id="rId8">
                            <a:extLst>
                              <a:ext uri="{A12FA001-AC4F-418D-AE19-62706E023703}">
                                <ahyp:hlinkClr xmlns:ahyp="http://schemas.microsoft.com/office/drawing/2018/hyperlinkcolor" val="tx"/>
                              </a:ext>
                            </a:extLst>
                          </a:hlinkClick>
                        </a:rPr>
                        <a:t>ASP2021</a:t>
                      </a:r>
                      <a:endParaRPr sz="1400" b="1" strike="noStrike" cap="none" dirty="0">
                        <a:solidFill>
                          <a:schemeClr val="accent1"/>
                        </a:solidFill>
                        <a:latin typeface="Calibri"/>
                        <a:ea typeface="Calibri"/>
                        <a:cs typeface="Calibri"/>
                        <a:sym typeface="Calibri"/>
                      </a:endParaRPr>
                    </a:p>
                  </a:txBody>
                  <a:tcPr marL="91450" marR="91450" marT="45725" marB="45725">
                    <a:lnB w="12700" cap="flat" cmpd="sng">
                      <a:solidFill>
                        <a:srgbClr val="FFFFFF"/>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Morocco </a:t>
                      </a: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a:t>
                      </a: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Online</a:t>
                      </a:r>
                      <a:endParaRPr sz="1400" b="1" u="none" strike="noStrike" cap="none" dirty="0">
                        <a:latin typeface="Calibri"/>
                        <a:ea typeface="Calibri"/>
                        <a:cs typeface="Calibri"/>
                        <a:sym typeface="Calibri"/>
                      </a:endParaRPr>
                    </a:p>
                  </a:txBody>
                  <a:tcPr marL="91450" marR="91450" marT="45725" marB="45725">
                    <a:lnB w="12700" cap="flat" cmpd="sng">
                      <a:solidFill>
                        <a:srgbClr val="FFFFFF"/>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a:solidFill>
                            <a:srgbClr val="000000"/>
                          </a:solidFill>
                          <a:latin typeface="Calibri"/>
                          <a:ea typeface="Calibri"/>
                          <a:cs typeface="Calibri"/>
                          <a:sym typeface="Calibri"/>
                        </a:rPr>
                        <a:t>N/A</a:t>
                      </a:r>
                      <a:endParaRPr sz="1600" b="1" u="none" strike="noStrike" cap="none">
                        <a:latin typeface="Calibri"/>
                        <a:ea typeface="Calibri"/>
                        <a:cs typeface="Calibri"/>
                        <a:sym typeface="Calibri"/>
                      </a:endParaRPr>
                    </a:p>
                  </a:txBody>
                  <a:tcPr marL="91450" marR="91450" marT="45725" marB="45725">
                    <a:lnB w="12700" cap="flat" cmpd="sng">
                      <a:solidFill>
                        <a:srgbClr val="FFFFFF"/>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lang="en-US" sz="1600" b="1" u="none" strike="noStrike" cap="none" dirty="0">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solidFill>
                            <a:srgbClr val="000000"/>
                          </a:solidFill>
                          <a:latin typeface="Calibri"/>
                          <a:ea typeface="Calibri"/>
                          <a:cs typeface="Calibri"/>
                          <a:sym typeface="Calibri"/>
                        </a:rPr>
                        <a:t>94</a:t>
                      </a:r>
                      <a:endParaRPr sz="1600" b="1" u="none" strike="noStrike" cap="none" dirty="0">
                        <a:latin typeface="Calibri"/>
                        <a:ea typeface="Calibri"/>
                        <a:cs typeface="Calibri"/>
                        <a:sym typeface="Calibri"/>
                      </a:endParaRPr>
                    </a:p>
                  </a:txBody>
                  <a:tcPr marL="91450" marR="91450" marT="45725" marB="45725">
                    <a:lnB w="12700" cap="flat" cmpd="sng">
                      <a:solidFill>
                        <a:srgbClr val="FFFFFF"/>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600" b="1" u="none" strike="noStrike" cap="none" dirty="0">
                        <a:latin typeface="Calibri"/>
                        <a:ea typeface="Calibri"/>
                        <a:cs typeface="Calibri"/>
                        <a:sym typeface="Calibri"/>
                      </a:endParaRPr>
                    </a:p>
                  </a:txBody>
                  <a:tcPr marL="91450" marR="91450" marT="45725" marB="45725">
                    <a:lnB w="12700" cap="flat" cmpd="sng">
                      <a:solidFill>
                        <a:srgbClr val="FFFFFF"/>
                      </a:solidFill>
                      <a:prstDash val="solid"/>
                      <a:round/>
                      <a:headEnd type="none" w="sm" len="sm"/>
                      <a:tailEnd type="none" w="sm" len="sm"/>
                    </a:lnB>
                    <a:solidFill>
                      <a:srgbClr val="FCE5CD"/>
                    </a:solidFill>
                  </a:tcPr>
                </a:tc>
                <a:tc vMerge="1">
                  <a:txBody>
                    <a:bodyPr/>
                    <a:lstStyle/>
                    <a:p>
                      <a:endParaRPr lang="en-SE"/>
                    </a:p>
                  </a:txBody>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solidFill>
                      <a:srgbClr val="FCE5CD"/>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lang="en-US" sz="1600" b="1" u="none" strike="noStrike" cap="none" dirty="0">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solidFill>
                            <a:srgbClr val="000000"/>
                          </a:solidFill>
                          <a:latin typeface="Calibri"/>
                          <a:ea typeface="Calibri"/>
                          <a:cs typeface="Calibri"/>
                          <a:sym typeface="Calibri"/>
                        </a:rPr>
                        <a:t>+649</a:t>
                      </a:r>
                      <a:endParaRPr sz="160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sz="1600" b="1" u="none" strike="noStrike" cap="none" dirty="0">
                        <a:latin typeface="Calibri"/>
                        <a:ea typeface="Calibri"/>
                        <a:cs typeface="Calibri"/>
                        <a:sym typeface="Calibri"/>
                      </a:endParaRPr>
                    </a:p>
                  </a:txBody>
                  <a:tcPr marL="91450" marR="91450" marT="45725" marB="45725">
                    <a:solidFill>
                      <a:srgbClr val="FCE5CD"/>
                    </a:solidFill>
                  </a:tcPr>
                </a:tc>
                <a:extLst>
                  <a:ext uri="{0D108BD9-81ED-4DB2-BD59-A6C34878D82A}">
                    <a16:rowId xmlns:a16="http://schemas.microsoft.com/office/drawing/2014/main" val="10006"/>
                  </a:ext>
                </a:extLst>
              </a:tr>
              <a:tr h="567353">
                <a:tc>
                  <a:txBody>
                    <a:bodyPr/>
                    <a:lstStyle/>
                    <a:p>
                      <a:pPr marL="0" marR="0" lvl="0" indent="0" algn="ctr" rtl="0">
                        <a:lnSpc>
                          <a:spcPct val="100000"/>
                        </a:lnSpc>
                        <a:spcBef>
                          <a:spcPts val="0"/>
                        </a:spcBef>
                        <a:spcAft>
                          <a:spcPts val="0"/>
                        </a:spcAft>
                        <a:buClr>
                          <a:srgbClr val="000000"/>
                        </a:buClr>
                        <a:buSzPts val="1800"/>
                        <a:buFont typeface="Arial"/>
                        <a:buNone/>
                      </a:pPr>
                      <a:r>
                        <a:rPr lang="en-US" sz="1400" b="1" strike="noStrike" cap="none" dirty="0">
                          <a:solidFill>
                            <a:schemeClr val="accent1"/>
                          </a:solidFill>
                          <a:uFill>
                            <a:noFill/>
                          </a:uFill>
                          <a:latin typeface="Calibri"/>
                          <a:ea typeface="Calibri"/>
                          <a:cs typeface="Calibri"/>
                          <a:sym typeface="Calibri"/>
                          <a:hlinkClick r:id="rId9">
                            <a:extLst>
                              <a:ext uri="{A12FA001-AC4F-418D-AE19-62706E023703}">
                                <ahyp:hlinkClr xmlns:ahyp="http://schemas.microsoft.com/office/drawing/2018/hyperlinkcolor" val="tx"/>
                              </a:ext>
                            </a:extLst>
                          </a:hlinkClick>
                        </a:rPr>
                        <a:t>ASP2022</a:t>
                      </a:r>
                      <a:endParaRPr sz="1400" b="1" strike="noStrike" cap="none" dirty="0">
                        <a:solidFill>
                          <a:schemeClr val="accent1"/>
                        </a:solidFill>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b="1" u="none" strike="noStrike" cap="none" dirty="0">
                          <a:latin typeface="Calibri"/>
                          <a:ea typeface="Calibri"/>
                          <a:cs typeface="Calibri"/>
                          <a:sym typeface="Calibri"/>
                        </a:rPr>
                        <a:t>South Africa </a:t>
                      </a:r>
                      <a:endParaRPr sz="14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en-US" sz="1100" b="1" u="none" strike="noStrike" cap="none" dirty="0">
                          <a:latin typeface="Calibri"/>
                          <a:ea typeface="Calibri"/>
                          <a:cs typeface="Calibri"/>
                          <a:sym typeface="Calibri"/>
                        </a:rPr>
                        <a:t>🇿🇦</a:t>
                      </a:r>
                      <a:endParaRPr sz="1400" b="1" u="none" strike="noStrike" cap="none" dirty="0">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600" b="1" u="none" strike="noStrike" cap="none" dirty="0">
                          <a:latin typeface="Calibri"/>
                          <a:ea typeface="Calibri"/>
                          <a:cs typeface="Calibri"/>
                          <a:sym typeface="Calibri"/>
                        </a:rPr>
                        <a:t>&gt;416</a:t>
                      </a:r>
                      <a:endParaRPr sz="1600" b="1" u="none" strike="noStrike" cap="none" dirty="0">
                        <a:solidFill>
                          <a:srgbClr val="000000"/>
                        </a:solidFill>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~82: In person</a:t>
                      </a:r>
                      <a:endParaRPr sz="1600" b="1"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~97: Online</a:t>
                      </a:r>
                      <a:endParaRPr sz="1600" b="1" u="none" strike="noStrike" cap="none" dirty="0">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40</a:t>
                      </a:r>
                      <a:endParaRPr sz="1600" b="1" u="none" strike="noStrike" cap="none" dirty="0">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400" b="1" u="none" strike="noStrike" cap="none" dirty="0">
                        <a:latin typeface="Calibri"/>
                        <a:ea typeface="Calibri"/>
                        <a:cs typeface="Calibri"/>
                        <a:sym typeface="Calibri"/>
                      </a:endParaRPr>
                    </a:p>
                  </a:txBody>
                  <a:tcPr marL="91450" marR="9145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alpha val="0"/>
                        </a:srgbClr>
                      </a:solidFill>
                      <a:prstDash val="solid"/>
                      <a:round/>
                      <a:headEnd type="none" w="sm" len="sm"/>
                      <a:tailEnd type="none" w="sm" len="sm"/>
                    </a:lnT>
                    <a:lnB w="9525" cap="flat" cmpd="sng">
                      <a:solidFill>
                        <a:srgbClr val="FFFFFF">
                          <a:alpha val="0"/>
                        </a:srgbClr>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 ~80</a:t>
                      </a:r>
                      <a:endParaRPr sz="1600" b="1" u="none" strike="noStrike" cap="none" dirty="0">
                        <a:latin typeface="Calibri"/>
                        <a:ea typeface="Calibri"/>
                        <a:cs typeface="Calibri"/>
                        <a:sym typeface="Calibri"/>
                      </a:endParaRPr>
                    </a:p>
                  </a:txBody>
                  <a:tcPr marL="91450" marR="91450" marT="45725" marB="45725">
                    <a:lnL w="9525" cap="flat" cmpd="sng">
                      <a:solidFill>
                        <a:srgbClr val="FFFFFF"/>
                      </a:solidFill>
                      <a:prstDash val="solid"/>
                      <a:round/>
                      <a:headEnd type="none" w="sm" len="sm"/>
                      <a:tailEnd type="none" w="sm" len="sm"/>
                    </a:lnL>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solidFill>
                            <a:srgbClr val="000000"/>
                          </a:solidFill>
                          <a:latin typeface="Calibri"/>
                          <a:ea typeface="Calibri"/>
                          <a:cs typeface="Calibri"/>
                          <a:sym typeface="Calibri"/>
                        </a:rPr>
                        <a:t>~230</a:t>
                      </a:r>
                      <a:endParaRPr sz="1600" b="1" u="none" strike="noStrike" cap="none" dirty="0">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chemeClr val="dk1"/>
                        </a:buClr>
                        <a:buSzPts val="1800"/>
                        <a:buFont typeface="Arial"/>
                        <a:buNone/>
                      </a:pPr>
                      <a:r>
                        <a:rPr lang="en-US" sz="1600" b="1" u="none" strike="noStrike" cap="none" dirty="0">
                          <a:solidFill>
                            <a:schemeClr val="dk1"/>
                          </a:solidFill>
                          <a:latin typeface="Calibri"/>
                          <a:ea typeface="Calibri"/>
                          <a:cs typeface="Calibri"/>
                          <a:sym typeface="Calibri"/>
                        </a:rPr>
                        <a:t>+601</a:t>
                      </a:r>
                      <a:endParaRPr sz="160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800"/>
                        <a:buFont typeface="Arial"/>
                        <a:buNone/>
                      </a:pPr>
                      <a:r>
                        <a:rPr lang="en-US" sz="1200" b="1" u="none" strike="noStrike" cap="none" dirty="0">
                          <a:solidFill>
                            <a:schemeClr val="tx1"/>
                          </a:solidFill>
                          <a:latin typeface="Calibri"/>
                          <a:ea typeface="Calibri"/>
                          <a:cs typeface="Calibri"/>
                          <a:sym typeface="Calibri"/>
                        </a:rPr>
                        <a:t>60: In-person</a:t>
                      </a:r>
                      <a:endParaRPr sz="1200" b="1" u="none" strike="noStrike" cap="none" dirty="0">
                        <a:solidFill>
                          <a:schemeClr val="tx1"/>
                        </a:solidFill>
                        <a:latin typeface="Calibri"/>
                        <a:ea typeface="Calibri"/>
                        <a:cs typeface="Calibri"/>
                        <a:sym typeface="Calibri"/>
                      </a:endParaRPr>
                    </a:p>
                  </a:txBody>
                  <a:tcPr marL="91450" marR="91450" marT="45725" marB="45725">
                    <a:solidFill>
                      <a:srgbClr val="F9CB9C"/>
                    </a:solidFill>
                  </a:tcPr>
                </a:tc>
                <a:extLst>
                  <a:ext uri="{0D108BD9-81ED-4DB2-BD59-A6C34878D82A}">
                    <a16:rowId xmlns:a16="http://schemas.microsoft.com/office/drawing/2014/main" val="10007"/>
                  </a:ext>
                </a:extLst>
              </a:tr>
              <a:tr h="515175">
                <a:tc>
                  <a:txBody>
                    <a:bodyPr/>
                    <a:lstStyle/>
                    <a:p>
                      <a:pPr marL="0" marR="0" lvl="0" indent="0" algn="ctr" rtl="0">
                        <a:lnSpc>
                          <a:spcPct val="100000"/>
                        </a:lnSpc>
                        <a:spcBef>
                          <a:spcPts val="0"/>
                        </a:spcBef>
                        <a:spcAft>
                          <a:spcPts val="0"/>
                        </a:spcAft>
                        <a:buClr>
                          <a:schemeClr val="dk1"/>
                        </a:buClr>
                        <a:buSzPts val="1800"/>
                        <a:buFont typeface="Arial"/>
                        <a:buNone/>
                      </a:pPr>
                      <a:r>
                        <a:rPr lang="en-US" sz="1400" b="1" strike="noStrike" cap="none" dirty="0">
                          <a:solidFill>
                            <a:schemeClr val="accent1"/>
                          </a:solidFill>
                          <a:uFill>
                            <a:noFill/>
                          </a:uFill>
                          <a:latin typeface="Calibri"/>
                          <a:ea typeface="Calibri"/>
                          <a:cs typeface="Calibri"/>
                          <a:sym typeface="Calibri"/>
                          <a:hlinkClick r:id="rId10">
                            <a:extLst>
                              <a:ext uri="{A12FA001-AC4F-418D-AE19-62706E023703}">
                                <ahyp:hlinkClr xmlns:ahyp="http://schemas.microsoft.com/office/drawing/2018/hyperlinkcolor" val="tx"/>
                              </a:ext>
                            </a:extLst>
                          </a:hlinkClick>
                        </a:rPr>
                        <a:t>ASP2024</a:t>
                      </a:r>
                      <a:endParaRPr sz="1400" b="1" strike="noStrike" cap="none" dirty="0">
                        <a:solidFill>
                          <a:schemeClr val="accen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endParaRPr sz="1400" b="1" u="sng" dirty="0">
                        <a:solidFill>
                          <a:schemeClr val="hlink"/>
                        </a:solidFill>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chemeClr val="dk1"/>
                        </a:buClr>
                        <a:buSzPts val="1800"/>
                        <a:buFont typeface="Arial"/>
                        <a:buNone/>
                      </a:pPr>
                      <a:r>
                        <a:rPr lang="en-US" sz="1400" b="1" u="none" strike="noStrike" cap="none" dirty="0">
                          <a:solidFill>
                            <a:schemeClr val="dk1"/>
                          </a:solidFill>
                          <a:latin typeface="Calibri"/>
                          <a:ea typeface="Calibri"/>
                          <a:cs typeface="Calibri"/>
                          <a:sym typeface="Calibri"/>
                        </a:rPr>
                        <a:t>Morocco </a:t>
                      </a:r>
                      <a:endParaRPr sz="1400" b="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800"/>
                        <a:buFont typeface="Arial"/>
                        <a:buNone/>
                      </a:pPr>
                      <a:r>
                        <a:rPr lang="en-US" sz="1400" b="1" u="none" strike="noStrike" cap="none" dirty="0">
                          <a:solidFill>
                            <a:schemeClr val="dk1"/>
                          </a:solidFill>
                          <a:latin typeface="Calibri"/>
                          <a:ea typeface="Calibri"/>
                          <a:cs typeface="Calibri"/>
                          <a:sym typeface="Calibri"/>
                        </a:rPr>
                        <a:t>🇲🇦</a:t>
                      </a:r>
                      <a:endParaRPr sz="1400" b="1" u="none" strike="noStrike" cap="none" dirty="0">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a:latin typeface="Calibri"/>
                          <a:ea typeface="Calibri"/>
                          <a:cs typeface="Calibri"/>
                          <a:sym typeface="Calibri"/>
                        </a:rPr>
                        <a:t>534</a:t>
                      </a:r>
                      <a:endParaRPr sz="1600" b="1" u="none" strike="noStrike" cap="none">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600" b="1" u="none" strike="noStrike" cap="none" dirty="0">
                          <a:solidFill>
                            <a:schemeClr val="dk1"/>
                          </a:solidFill>
                          <a:latin typeface="Calibri"/>
                          <a:ea typeface="Calibri"/>
                          <a:cs typeface="Calibri"/>
                          <a:sym typeface="Calibri"/>
                        </a:rPr>
                        <a:t>~93: In person</a:t>
                      </a:r>
                      <a:endParaRPr sz="1600" b="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100"/>
                        <a:buFont typeface="Arial"/>
                        <a:buNone/>
                      </a:pPr>
                      <a:r>
                        <a:rPr lang="en-US" sz="1600" b="1" u="none" strike="noStrike" cap="none" dirty="0">
                          <a:solidFill>
                            <a:schemeClr val="dk1"/>
                          </a:solidFill>
                          <a:latin typeface="Calibri"/>
                          <a:ea typeface="Calibri"/>
                          <a:cs typeface="Calibri"/>
                          <a:sym typeface="Calibri"/>
                        </a:rPr>
                        <a:t>~</a:t>
                      </a:r>
                      <a:r>
                        <a:rPr lang="en-US" sz="1600" b="1" dirty="0">
                          <a:solidFill>
                            <a:schemeClr val="dk1"/>
                          </a:solidFill>
                        </a:rPr>
                        <a:t>102</a:t>
                      </a:r>
                      <a:r>
                        <a:rPr lang="en-US" sz="1600" b="1" u="none" strike="noStrike" cap="none" dirty="0">
                          <a:solidFill>
                            <a:schemeClr val="dk1"/>
                          </a:solidFill>
                          <a:latin typeface="Calibri"/>
                          <a:ea typeface="Calibri"/>
                          <a:cs typeface="Calibri"/>
                          <a:sym typeface="Calibri"/>
                        </a:rPr>
                        <a:t>: Online</a:t>
                      </a:r>
                      <a:endParaRPr sz="1600" b="1" u="none" strike="noStrike" cap="none" dirty="0">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latin typeface="Calibri"/>
                          <a:ea typeface="Calibri"/>
                          <a:cs typeface="Calibri"/>
                          <a:sym typeface="Calibri"/>
                        </a:rPr>
                        <a:t>50</a:t>
                      </a:r>
                      <a:endParaRPr sz="1600" b="1" u="none" strike="noStrike" cap="none" dirty="0">
                        <a:latin typeface="Calibri"/>
                        <a:ea typeface="Calibri"/>
                        <a:cs typeface="Calibri"/>
                        <a:sym typeface="Calibri"/>
                      </a:endParaRPr>
                    </a:p>
                  </a:txBody>
                  <a:tcPr marL="91450" marR="91450" marT="45725" marB="45725">
                    <a:lnL w="12700"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endParaRPr sz="1400" b="1" u="none" strike="noStrike" cap="none">
                        <a:latin typeface="Calibri"/>
                        <a:ea typeface="Calibri"/>
                        <a:cs typeface="Calibri"/>
                        <a:sym typeface="Calibri"/>
                      </a:endParaRPr>
                    </a:p>
                  </a:txBody>
                  <a:tcPr marL="91450" marR="9145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alpha val="0"/>
                        </a:srgbClr>
                      </a:solidFill>
                      <a:prstDash val="solid"/>
                      <a:round/>
                      <a:headEnd type="none" w="sm" len="sm"/>
                      <a:tailEnd type="none" w="sm" len="sm"/>
                    </a:lnT>
                    <a:lnB w="9525" cap="flat" cmpd="sng">
                      <a:solidFill>
                        <a:srgbClr val="FFFFFF"/>
                      </a:solidFill>
                      <a:prstDash val="solid"/>
                      <a:round/>
                      <a:headEnd type="none" w="sm" len="sm"/>
                      <a:tailEnd type="none" w="sm" len="sm"/>
                    </a:lnB>
                    <a:solidFill>
                      <a:srgbClr val="FCE5CD"/>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600" b="1" u="none" strike="noStrike" cap="none">
                          <a:solidFill>
                            <a:schemeClr val="dk1"/>
                          </a:solidFill>
                          <a:latin typeface="Calibri"/>
                          <a:ea typeface="Calibri"/>
                          <a:cs typeface="Calibri"/>
                          <a:sym typeface="Calibri"/>
                        </a:rPr>
                        <a:t> ~80</a:t>
                      </a:r>
                      <a:endParaRPr sz="1600" b="1" u="none" strike="noStrike" cap="none">
                        <a:latin typeface="Calibri"/>
                        <a:ea typeface="Calibri"/>
                        <a:cs typeface="Calibri"/>
                        <a:sym typeface="Calibri"/>
                      </a:endParaRPr>
                    </a:p>
                  </a:txBody>
                  <a:tcPr marL="91450" marR="91450" marT="45725" marB="45725">
                    <a:lnL w="9525" cap="flat" cmpd="sng">
                      <a:solidFill>
                        <a:srgbClr val="FFFFFF"/>
                      </a:solidFill>
                      <a:prstDash val="solid"/>
                      <a:round/>
                      <a:headEnd type="none" w="sm" len="sm"/>
                      <a:tailEnd type="none" w="sm" len="sm"/>
                    </a:lnL>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solidFill>
                            <a:schemeClr val="dk1"/>
                          </a:solidFill>
                          <a:latin typeface="Calibri"/>
                          <a:ea typeface="Calibri"/>
                          <a:cs typeface="Calibri"/>
                          <a:sym typeface="Calibri"/>
                        </a:rPr>
                        <a:t>&gt;</a:t>
                      </a:r>
                      <a:r>
                        <a:rPr lang="en-US" sz="1600" b="1" u="none" strike="noStrike" cap="none" dirty="0">
                          <a:latin typeface="Calibri"/>
                          <a:ea typeface="Calibri"/>
                          <a:cs typeface="Calibri"/>
                          <a:sym typeface="Calibri"/>
                        </a:rPr>
                        <a:t>1000</a:t>
                      </a:r>
                      <a:endParaRPr sz="1600" b="1" u="none" strike="noStrike" cap="none" dirty="0">
                        <a:solidFill>
                          <a:srgbClr val="000000"/>
                        </a:solidFill>
                        <a:latin typeface="Calibri"/>
                        <a:ea typeface="Calibri"/>
                        <a:cs typeface="Calibri"/>
                        <a:sym typeface="Calibri"/>
                      </a:endParaRPr>
                    </a:p>
                  </a:txBody>
                  <a:tcPr marL="91450" marR="91450" marT="45725" marB="45725">
                    <a:solidFill>
                      <a:srgbClr val="F9CB9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solidFill>
                            <a:schemeClr val="dk1"/>
                          </a:solidFill>
                          <a:latin typeface="Calibri"/>
                          <a:ea typeface="Calibri"/>
                          <a:cs typeface="Calibri"/>
                          <a:sym typeface="Calibri"/>
                        </a:rPr>
                        <a:t>ACP2025</a:t>
                      </a:r>
                      <a:endParaRPr sz="1600" b="1"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r>
                        <a:rPr lang="en-US" sz="1600" b="1" u="none" strike="noStrike" cap="none" dirty="0">
                          <a:solidFill>
                            <a:schemeClr val="dk1"/>
                          </a:solidFill>
                          <a:latin typeface="Calibri"/>
                          <a:ea typeface="Calibri"/>
                          <a:cs typeface="Calibri"/>
                          <a:sym typeface="Calibri"/>
                        </a:rPr>
                        <a:t>🇹🇬</a:t>
                      </a:r>
                      <a:endParaRPr sz="1600" b="1" u="none" strike="noStrike" cap="none" dirty="0">
                        <a:solidFill>
                          <a:schemeClr val="dk1"/>
                        </a:solidFill>
                        <a:latin typeface="Calibri"/>
                        <a:ea typeface="Calibri"/>
                        <a:cs typeface="Calibri"/>
                        <a:sym typeface="Calibri"/>
                      </a:endParaRPr>
                    </a:p>
                  </a:txBody>
                  <a:tcPr marL="91450" marR="91450" marT="45725" marB="45725">
                    <a:solidFill>
                      <a:srgbClr val="F9CB9C"/>
                    </a:solidFill>
                  </a:tcPr>
                </a:tc>
                <a:extLst>
                  <a:ext uri="{0D108BD9-81ED-4DB2-BD59-A6C34878D82A}">
                    <a16:rowId xmlns:a16="http://schemas.microsoft.com/office/drawing/2014/main" val="10008"/>
                  </a:ext>
                </a:extLst>
              </a:tr>
            </a:tbl>
          </a:graphicData>
        </a:graphic>
      </p:graphicFrame>
      <p:sp>
        <p:nvSpPr>
          <p:cNvPr id="244" name="Google Shape;244;p8"/>
          <p:cNvSpPr/>
          <p:nvPr/>
        </p:nvSpPr>
        <p:spPr>
          <a:xfrm>
            <a:off x="11113036" y="4460043"/>
            <a:ext cx="1013400" cy="512700"/>
          </a:xfrm>
          <a:prstGeom prst="roundRect">
            <a:avLst>
              <a:gd name="adj" fmla="val 16667"/>
            </a:avLst>
          </a:pr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omic Sans MS" panose="030F0902030302020204" pitchFamily="66" charset="0"/>
              <a:ea typeface="Times New Roman"/>
              <a:cs typeface="Times New Roman"/>
              <a:sym typeface="Times New Roman"/>
            </a:endParaRPr>
          </a:p>
        </p:txBody>
      </p:sp>
      <p:graphicFrame>
        <p:nvGraphicFramePr>
          <p:cNvPr id="245" name="Google Shape;245;p8"/>
          <p:cNvGraphicFramePr/>
          <p:nvPr>
            <p:extLst>
              <p:ext uri="{D42A27DB-BD31-4B8C-83A1-F6EECF244321}">
                <p14:modId xmlns:p14="http://schemas.microsoft.com/office/powerpoint/2010/main" val="980819610"/>
              </p:ext>
            </p:extLst>
          </p:nvPr>
        </p:nvGraphicFramePr>
        <p:xfrm>
          <a:off x="2067243" y="6449945"/>
          <a:ext cx="10054456" cy="487690"/>
        </p:xfrm>
        <a:graphic>
          <a:graphicData uri="http://schemas.openxmlformats.org/drawingml/2006/table">
            <a:tbl>
              <a:tblPr firstRow="1" bandRow="1">
                <a:noFill/>
              </a:tblPr>
              <a:tblGrid>
                <a:gridCol w="862864">
                  <a:extLst>
                    <a:ext uri="{9D8B030D-6E8A-4147-A177-3AD203B41FA5}">
                      <a16:colId xmlns:a16="http://schemas.microsoft.com/office/drawing/2014/main" val="20000"/>
                    </a:ext>
                  </a:extLst>
                </a:gridCol>
                <a:gridCol w="1133550">
                  <a:extLst>
                    <a:ext uri="{9D8B030D-6E8A-4147-A177-3AD203B41FA5}">
                      <a16:colId xmlns:a16="http://schemas.microsoft.com/office/drawing/2014/main" val="20001"/>
                    </a:ext>
                  </a:extLst>
                </a:gridCol>
                <a:gridCol w="8058042">
                  <a:extLst>
                    <a:ext uri="{9D8B030D-6E8A-4147-A177-3AD203B41FA5}">
                      <a16:colId xmlns:a16="http://schemas.microsoft.com/office/drawing/2014/main" val="20002"/>
                    </a:ext>
                  </a:extLst>
                </a:gridCol>
              </a:tblGrid>
              <a:tr h="463550">
                <a:tc>
                  <a:txBody>
                    <a:bodyPr/>
                    <a:lstStyle/>
                    <a:p>
                      <a:pPr marL="0" marR="0" lvl="0" indent="0" algn="ctr" rtl="0">
                        <a:lnSpc>
                          <a:spcPct val="100000"/>
                        </a:lnSpc>
                        <a:spcBef>
                          <a:spcPts val="0"/>
                        </a:spcBef>
                        <a:spcAft>
                          <a:spcPts val="0"/>
                        </a:spcAft>
                        <a:buClr>
                          <a:srgbClr val="000000"/>
                        </a:buClr>
                        <a:buSzPts val="1800"/>
                        <a:buFont typeface="Arial"/>
                        <a:buNone/>
                      </a:pPr>
                      <a:r>
                        <a:rPr lang="en-US" sz="1100" u="none" strike="noStrike" cap="none" dirty="0">
                          <a:solidFill>
                            <a:schemeClr val="bg1"/>
                          </a:solidFill>
                        </a:rPr>
                        <a:t>ASP2026</a:t>
                      </a:r>
                      <a:endParaRPr sz="1100" u="none" strike="noStrike" cap="none" dirty="0">
                        <a:solidFill>
                          <a:schemeClr val="bg1"/>
                        </a:solidFil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400" u="none" strike="noStrike" cap="none" dirty="0"/>
                        <a:t>Kenya</a:t>
                      </a:r>
                      <a:endParaRPr sz="1400" u="none" strike="noStrike" cap="none" dirty="0">
                        <a:solidFill>
                          <a:srgbClr val="FFFFFF"/>
                        </a:solidFill>
                      </a:endParaRPr>
                    </a:p>
                    <a:p>
                      <a:pPr marL="0" marR="0" lvl="0" indent="0" algn="ctr" rtl="0">
                        <a:lnSpc>
                          <a:spcPct val="100000"/>
                        </a:lnSpc>
                        <a:spcBef>
                          <a:spcPts val="0"/>
                        </a:spcBef>
                        <a:spcAft>
                          <a:spcPts val="0"/>
                        </a:spcAft>
                        <a:buClr>
                          <a:srgbClr val="000000"/>
                        </a:buClr>
                        <a:buSzPts val="1800"/>
                        <a:buFont typeface="Arial"/>
                        <a:buNone/>
                      </a:pPr>
                      <a:r>
                        <a:rPr lang="en-US" sz="1200" u="none" strike="noStrike" cap="none" dirty="0"/>
                        <a:t>🇰🇪 </a:t>
                      </a:r>
                      <a:endParaRPr sz="1200" u="none" strike="noStrike" cap="none" dirty="0">
                        <a:solidFill>
                          <a:srgbClr val="FFFFFF"/>
                        </a:solidFil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i="1" u="none" strike="noStrike" cap="none" dirty="0">
                          <a:latin typeface="Calibri"/>
                          <a:ea typeface="Calibri"/>
                          <a:cs typeface="Calibri"/>
                          <a:sym typeface="Calibri"/>
                        </a:rPr>
                        <a:t>Coming up!</a:t>
                      </a:r>
                      <a:endParaRPr sz="1800" i="1" u="none" strike="noStrike" cap="none" dirty="0">
                        <a:solidFill>
                          <a:srgbClr val="FFFFFF"/>
                        </a:solidFill>
                        <a:latin typeface="Calibri"/>
                        <a:ea typeface="Calibri"/>
                        <a:cs typeface="Calibri"/>
                        <a:sym typeface="Calibri"/>
                      </a:endParaRPr>
                    </a:p>
                  </a:txBody>
                  <a:tcPr marL="91450" marR="91450" marT="45725" marB="45725">
                    <a:solidFill>
                      <a:schemeClr val="accent1"/>
                    </a:solidFill>
                  </a:tcPr>
                </a:tc>
                <a:extLst>
                  <a:ext uri="{0D108BD9-81ED-4DB2-BD59-A6C34878D82A}">
                    <a16:rowId xmlns:a16="http://schemas.microsoft.com/office/drawing/2014/main" val="10000"/>
                  </a:ext>
                </a:extLst>
              </a:tr>
            </a:tbl>
          </a:graphicData>
        </a:graphic>
      </p:graphicFrame>
      <p:sp>
        <p:nvSpPr>
          <p:cNvPr id="2" name="Content Placeholder 5">
            <a:extLst>
              <a:ext uri="{FF2B5EF4-FFF2-40B4-BE49-F238E27FC236}">
                <a16:creationId xmlns:a16="http://schemas.microsoft.com/office/drawing/2014/main" id="{DE723237-6CE9-6B4D-2F36-8CD39B966EFA}"/>
              </a:ext>
            </a:extLst>
          </p:cNvPr>
          <p:cNvSpPr txBox="1">
            <a:spLocks/>
          </p:cNvSpPr>
          <p:nvPr/>
        </p:nvSpPr>
        <p:spPr>
          <a:xfrm>
            <a:off x="-975378" y="885959"/>
            <a:ext cx="3037886" cy="564620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114300" indent="0" algn="r">
              <a:lnSpc>
                <a:spcPct val="150000"/>
              </a:lnSpc>
              <a:buNone/>
            </a:pPr>
            <a:r>
              <a:rPr lang="en-GB" sz="2000" b="1" i="1" dirty="0">
                <a:solidFill>
                  <a:schemeClr val="accent1"/>
                </a:solidFill>
                <a:latin typeface="Comic Sans MS" panose="030F0902030302020204" pitchFamily="66" charset="0"/>
              </a:rPr>
              <a:t>Reports:</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1">
                  <a:extLst>
                    <a:ext uri="{A12FA001-AC4F-418D-AE19-62706E023703}">
                      <ahyp:hlinkClr xmlns:ahyp="http://schemas.microsoft.com/office/drawing/2018/hyperlinkcolor" val="tx"/>
                    </a:ext>
                  </a:extLst>
                </a:hlinkClick>
              </a:rPr>
              <a:t>ASP2010</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2">
                  <a:extLst>
                    <a:ext uri="{A12FA001-AC4F-418D-AE19-62706E023703}">
                      <ahyp:hlinkClr xmlns:ahyp="http://schemas.microsoft.com/office/drawing/2018/hyperlinkcolor" val="tx"/>
                    </a:ext>
                  </a:extLst>
                </a:hlinkClick>
              </a:rPr>
              <a:t>ASP2012</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3">
                  <a:extLst>
                    <a:ext uri="{A12FA001-AC4F-418D-AE19-62706E023703}">
                      <ahyp:hlinkClr xmlns:ahyp="http://schemas.microsoft.com/office/drawing/2018/hyperlinkcolor" val="tx"/>
                    </a:ext>
                  </a:extLst>
                </a:hlinkClick>
              </a:rPr>
              <a:t>ASP2014</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4">
                  <a:extLst>
                    <a:ext uri="{A12FA001-AC4F-418D-AE19-62706E023703}">
                      <ahyp:hlinkClr xmlns:ahyp="http://schemas.microsoft.com/office/drawing/2018/hyperlinkcolor" val="tx"/>
                    </a:ext>
                  </a:extLst>
                </a:hlinkClick>
              </a:rPr>
              <a:t>ASP2016</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5">
                  <a:extLst>
                    <a:ext uri="{A12FA001-AC4F-418D-AE19-62706E023703}">
                      <ahyp:hlinkClr xmlns:ahyp="http://schemas.microsoft.com/office/drawing/2018/hyperlinkcolor" val="tx"/>
                    </a:ext>
                  </a:extLst>
                </a:hlinkClick>
              </a:rPr>
              <a:t>ASP2018</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6"/>
              </a:rPr>
              <a:t>ASP2020 (ONLINE)</a:t>
            </a:r>
            <a:endParaRPr lang="en-GB" sz="1600" dirty="0">
              <a:solidFill>
                <a:schemeClr val="accent1"/>
              </a:solidFill>
              <a:latin typeface="Comic Sans MS" panose="030F0902030302020204" pitchFamily="66" charset="0"/>
            </a:endParaRPr>
          </a:p>
          <a:p>
            <a:pPr marL="114300" indent="0" algn="r">
              <a:lnSpc>
                <a:spcPct val="150000"/>
              </a:lnSpc>
              <a:buNone/>
            </a:pPr>
            <a:endParaRPr lang="en-GB" sz="1600"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7">
                  <a:extLst>
                    <a:ext uri="{A12FA001-AC4F-418D-AE19-62706E023703}">
                      <ahyp:hlinkClr xmlns:ahyp="http://schemas.microsoft.com/office/drawing/2018/hyperlinkcolor" val="tx"/>
                    </a:ext>
                  </a:extLst>
                </a:hlinkClick>
              </a:rPr>
              <a:t>ASP2022</a:t>
            </a:r>
            <a:r>
              <a:rPr lang="en-GB" sz="1600" dirty="0">
                <a:solidFill>
                  <a:schemeClr val="accent1"/>
                </a:solidFill>
                <a:latin typeface="Comic Sans MS" panose="030F0902030302020204" pitchFamily="66" charset="0"/>
              </a:rPr>
              <a:t> (HYBRID)</a:t>
            </a:r>
            <a:endParaRPr lang="en-GB" sz="1600" b="1" i="1" dirty="0">
              <a:solidFill>
                <a:schemeClr val="accent1"/>
              </a:solidFill>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7">
                  <a:extLst>
                    <a:ext uri="{A12FA001-AC4F-418D-AE19-62706E023703}">
                      <ahyp:hlinkClr xmlns:ahyp="http://schemas.microsoft.com/office/drawing/2018/hyperlinkcolor" val="tx"/>
                    </a:ext>
                  </a:extLst>
                </a:hlinkClick>
              </a:rPr>
              <a:t>ASP202</a:t>
            </a:r>
            <a:r>
              <a:rPr lang="en-GB" sz="1600" dirty="0">
                <a:solidFill>
                  <a:schemeClr val="accent1"/>
                </a:solidFill>
                <a:latin typeface="Comic Sans MS" panose="030F0902030302020204" pitchFamily="66" charset="0"/>
              </a:rPr>
              <a:t>4 (HYBRID)</a:t>
            </a:r>
            <a:endParaRPr lang="en-GB" sz="1600" dirty="0">
              <a:solidFill>
                <a:schemeClr val="accent1"/>
              </a:solidFill>
              <a:highlight>
                <a:srgbClr val="FFFF00"/>
              </a:highlight>
              <a:latin typeface="Comic Sans MS" panose="030F0902030302020204" pitchFamily="66" charset="0"/>
            </a:endParaRPr>
          </a:p>
          <a:p>
            <a:pPr marL="114300" indent="0" algn="r">
              <a:lnSpc>
                <a:spcPct val="150000"/>
              </a:lnSpc>
              <a:buNone/>
            </a:pPr>
            <a:r>
              <a:rPr lang="en-GB" sz="1600" dirty="0">
                <a:solidFill>
                  <a:schemeClr val="accent1"/>
                </a:solidFill>
                <a:latin typeface="Comic Sans MS" panose="030F0902030302020204" pitchFamily="66" charset="0"/>
                <a:hlinkClick r:id="rId17">
                  <a:extLst>
                    <a:ext uri="{A12FA001-AC4F-418D-AE19-62706E023703}">
                      <ahyp:hlinkClr xmlns:ahyp="http://schemas.microsoft.com/office/drawing/2018/hyperlinkcolor" val="tx"/>
                    </a:ext>
                  </a:extLst>
                </a:hlinkClick>
              </a:rPr>
              <a:t>ACP202</a:t>
            </a:r>
            <a:r>
              <a:rPr lang="en-GB" sz="1600" dirty="0">
                <a:solidFill>
                  <a:schemeClr val="accent1"/>
                </a:solidFill>
                <a:latin typeface="Comic Sans MS" panose="030F0902030302020204" pitchFamily="66" charset="0"/>
              </a:rPr>
              <a:t>5 </a:t>
            </a:r>
            <a:r>
              <a:rPr lang="en-GB" sz="1400" dirty="0">
                <a:solidFill>
                  <a:schemeClr val="accent1"/>
                </a:solidFill>
                <a:latin typeface="Comic Sans MS" panose="030F0902030302020204" pitchFamily="66" charset="0"/>
              </a:rPr>
              <a:t>(HYBRID)</a:t>
            </a:r>
            <a:endParaRPr lang="en-GB" sz="1600" b="1" i="1" dirty="0">
              <a:solidFill>
                <a:schemeClr val="accent1"/>
              </a:solidFill>
              <a:latin typeface="Comic Sans MS" panose="030F0902030302020204"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3"/>
          <p:cNvSpPr txBox="1"/>
          <p:nvPr/>
        </p:nvSpPr>
        <p:spPr>
          <a:xfrm>
            <a:off x="186267" y="1958434"/>
            <a:ext cx="12005733" cy="1447853"/>
          </a:xfrm>
          <a:prstGeom prst="rect">
            <a:avLst/>
          </a:prstGeom>
          <a:noFill/>
          <a:ln>
            <a:noFill/>
          </a:ln>
        </p:spPr>
        <p:txBody>
          <a:bodyPr spcFirstLastPara="1" wrap="square" lIns="91425" tIns="45700" rIns="91425" bIns="45700" anchor="t" anchorCtr="0">
            <a:normAutofit/>
          </a:bodyPr>
          <a:lstStyle/>
          <a:p>
            <a:pPr marL="228600" marR="0" lvl="0" indent="-228600" algn="l" rtl="0">
              <a:lnSpc>
                <a:spcPct val="90000"/>
              </a:lnSpc>
              <a:spcBef>
                <a:spcPts val="100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Diversity of academic levels</a:t>
            </a:r>
            <a:endParaRPr dirty="0">
              <a:latin typeface="Comic Sans MS" panose="030F0902030302020204" pitchFamily="66" charset="0"/>
            </a:endParaRPr>
          </a:p>
          <a:p>
            <a:pPr marL="685800" marR="0" lvl="1" indent="-228600" algn="l" rtl="0">
              <a:lnSpc>
                <a:spcPct val="90000"/>
              </a:lnSpc>
              <a:spcBef>
                <a:spcPts val="500"/>
              </a:spcBef>
              <a:spcAft>
                <a:spcPts val="0"/>
              </a:spcAft>
              <a:buClr>
                <a:schemeClr val="dk1"/>
              </a:buClr>
              <a:buSzPts val="1800"/>
              <a:buFont typeface="Arial"/>
              <a:buChar char="•"/>
            </a:pPr>
            <a:r>
              <a:rPr lang="en-US" sz="1800" b="1" i="0" u="none" strike="noStrike" cap="none" dirty="0">
                <a:solidFill>
                  <a:schemeClr val="dk1"/>
                </a:solidFill>
                <a:latin typeface="Comic Sans MS" panose="030F0902030302020204" pitchFamily="66" charset="0"/>
                <a:sym typeface="Arial"/>
              </a:rPr>
              <a:t>Mainly Master and PhD students</a:t>
            </a:r>
            <a:endParaRPr lang="en-SE" sz="800" b="1" i="0" u="none" strike="noStrike" cap="none" dirty="0">
              <a:solidFill>
                <a:schemeClr val="dk1"/>
              </a:solidFill>
              <a:latin typeface="Comic Sans MS" panose="030F0902030302020204" pitchFamily="66" charset="0"/>
              <a:sym typeface="Arial"/>
            </a:endParaRPr>
          </a:p>
          <a:p>
            <a:pPr marL="228600" marR="0" lvl="0" indent="-114300" algn="l" rtl="0">
              <a:lnSpc>
                <a:spcPct val="90000"/>
              </a:lnSpc>
              <a:spcBef>
                <a:spcPts val="1000"/>
              </a:spcBef>
              <a:spcAft>
                <a:spcPts val="0"/>
              </a:spcAft>
              <a:buClr>
                <a:schemeClr val="dk1"/>
              </a:buClr>
              <a:buSzPts val="1800"/>
              <a:buFont typeface="Arial"/>
              <a:buNone/>
            </a:pPr>
            <a:endParaRPr lang="en-SE" sz="1800" b="1" dirty="0">
              <a:solidFill>
                <a:schemeClr val="dk1"/>
              </a:solidFill>
              <a:latin typeface="Comic Sans MS" panose="030F0902030302020204" pitchFamily="66" charset="0"/>
              <a:sym typeface="Arial"/>
            </a:endParaRPr>
          </a:p>
          <a:p>
            <a:pPr marL="228600" marR="0" lvl="0" indent="-114300" algn="l" rtl="0">
              <a:lnSpc>
                <a:spcPct val="90000"/>
              </a:lnSpc>
              <a:spcBef>
                <a:spcPts val="1000"/>
              </a:spcBef>
              <a:spcAft>
                <a:spcPts val="0"/>
              </a:spcAft>
              <a:buClr>
                <a:schemeClr val="dk1"/>
              </a:buClr>
              <a:buSzPts val="1800"/>
              <a:buFont typeface="Arial"/>
              <a:buNone/>
            </a:pPr>
            <a:endParaRPr lang="en-SE" sz="1800" b="1" dirty="0">
              <a:solidFill>
                <a:schemeClr val="dk1"/>
              </a:solidFill>
              <a:latin typeface="Comic Sans MS" panose="030F0902030302020204" pitchFamily="66" charset="0"/>
              <a:sym typeface="Arial"/>
            </a:endParaRPr>
          </a:p>
          <a:p>
            <a:pPr marL="228600" marR="0" lvl="0" indent="-114300" algn="l" rtl="0">
              <a:lnSpc>
                <a:spcPct val="90000"/>
              </a:lnSpc>
              <a:spcBef>
                <a:spcPts val="1000"/>
              </a:spcBef>
              <a:spcAft>
                <a:spcPts val="0"/>
              </a:spcAft>
              <a:buClr>
                <a:schemeClr val="dk1"/>
              </a:buClr>
              <a:buSzPts val="1800"/>
              <a:buFont typeface="Arial"/>
              <a:buNone/>
            </a:pPr>
            <a:endParaRPr sz="1800" b="1" dirty="0">
              <a:solidFill>
                <a:schemeClr val="dk1"/>
              </a:solidFill>
              <a:latin typeface="Comic Sans MS" panose="030F0902030302020204" pitchFamily="66" charset="0"/>
              <a:sym typeface="Arial"/>
            </a:endParaRPr>
          </a:p>
        </p:txBody>
      </p:sp>
      <p:sp>
        <p:nvSpPr>
          <p:cNvPr id="242" name="Google Shape;242;p13"/>
          <p:cNvSpPr txBox="1"/>
          <p:nvPr/>
        </p:nvSpPr>
        <p:spPr>
          <a:xfrm>
            <a:off x="1662709" y="308487"/>
            <a:ext cx="8402618" cy="64904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accent1"/>
              </a:buClr>
              <a:buSzPts val="4400"/>
              <a:buFont typeface="Arial Black"/>
              <a:buNone/>
            </a:pPr>
            <a:r>
              <a:rPr lang="en-US" sz="4000" b="1" dirty="0">
                <a:solidFill>
                  <a:schemeClr val="accent1"/>
                </a:solidFill>
                <a:latin typeface="Comic Sans MS" panose="030F0902030302020204" pitchFamily="66" charset="0"/>
                <a:ea typeface="Arial Black"/>
                <a:cs typeface="Arial Black"/>
                <a:sym typeface="Arial Black"/>
              </a:rPr>
              <a:t>ASP Students</a:t>
            </a:r>
            <a:endParaRPr sz="1200" b="1" dirty="0">
              <a:latin typeface="Comic Sans MS" panose="030F0902030302020204" pitchFamily="66" charset="0"/>
            </a:endParaRPr>
          </a:p>
        </p:txBody>
      </p:sp>
      <p:pic>
        <p:nvPicPr>
          <p:cNvPr id="243" name="Google Shape;243;p1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779521" y="5407991"/>
            <a:ext cx="2390498" cy="1343538"/>
          </a:xfrm>
          <a:prstGeom prst="rect">
            <a:avLst/>
          </a:prstGeom>
          <a:noFill/>
          <a:ln w="9525" cap="flat" cmpd="sng">
            <a:solidFill>
              <a:srgbClr val="8EB4E3"/>
            </a:solidFill>
            <a:prstDash val="solid"/>
            <a:round/>
            <a:headEnd type="none" w="sm" len="sm"/>
            <a:tailEnd type="none" w="sm" len="sm"/>
          </a:ln>
        </p:spPr>
      </p:pic>
      <p:pic>
        <p:nvPicPr>
          <p:cNvPr id="244" name="Google Shape;244;p1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924811" y="1813871"/>
            <a:ext cx="1521826" cy="1592416"/>
          </a:xfrm>
          <a:prstGeom prst="rect">
            <a:avLst/>
          </a:prstGeom>
          <a:noFill/>
          <a:ln w="9525" cap="flat" cmpd="sng">
            <a:solidFill>
              <a:srgbClr val="8EB4E3"/>
            </a:solidFill>
            <a:prstDash val="solid"/>
            <a:round/>
            <a:headEnd type="none" w="sm" len="sm"/>
            <a:tailEnd type="none" w="sm" len="sm"/>
          </a:ln>
        </p:spPr>
      </p:pic>
      <p:pic>
        <p:nvPicPr>
          <p:cNvPr id="245" name="Google Shape;245;p1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560733" y="5407991"/>
            <a:ext cx="2104692" cy="1343538"/>
          </a:xfrm>
          <a:prstGeom prst="rect">
            <a:avLst/>
          </a:prstGeom>
          <a:noFill/>
          <a:ln w="9525" cap="flat" cmpd="sng">
            <a:solidFill>
              <a:srgbClr val="8EB4E3"/>
            </a:solidFill>
            <a:prstDash val="solid"/>
            <a:round/>
            <a:headEnd type="none" w="sm" len="sm"/>
            <a:tailEnd type="none" w="sm" len="sm"/>
          </a:ln>
        </p:spPr>
      </p:pic>
      <p:pic>
        <p:nvPicPr>
          <p:cNvPr id="246" name="Google Shape;246;p13"/>
          <p:cNvPicPr preferRelativeResize="0"/>
          <p:nvPr/>
        </p:nvPicPr>
        <p:blipFill rotWithShape="1">
          <a:blip r:embed="rId6">
            <a:alphaModFix/>
          </a:blip>
          <a:srcRect/>
          <a:stretch/>
        </p:blipFill>
        <p:spPr>
          <a:xfrm>
            <a:off x="7560733" y="2254279"/>
            <a:ext cx="4631267" cy="3054503"/>
          </a:xfrm>
          <a:prstGeom prst="rect">
            <a:avLst/>
          </a:prstGeom>
          <a:noFill/>
          <a:ln>
            <a:noFill/>
          </a:ln>
        </p:spPr>
      </p:pic>
      <p:pic>
        <p:nvPicPr>
          <p:cNvPr id="247" name="Google Shape;247;p13"/>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341945" y="3653392"/>
            <a:ext cx="2104692" cy="2526560"/>
          </a:xfrm>
          <a:prstGeom prst="rect">
            <a:avLst/>
          </a:prstGeom>
          <a:noFill/>
          <a:ln>
            <a:noFill/>
          </a:ln>
        </p:spPr>
      </p:pic>
      <p:sp>
        <p:nvSpPr>
          <p:cNvPr id="248" name="Google Shape;248;p13"/>
          <p:cNvSpPr/>
          <p:nvPr/>
        </p:nvSpPr>
        <p:spPr>
          <a:xfrm>
            <a:off x="186267" y="2986205"/>
            <a:ext cx="6096000" cy="677108"/>
          </a:xfrm>
          <a:prstGeom prst="rect">
            <a:avLst/>
          </a:prstGeom>
          <a:noFill/>
          <a:ln>
            <a:noFill/>
          </a:ln>
        </p:spPr>
        <p:txBody>
          <a:bodyPr spcFirstLastPara="1" wrap="square" lIns="91425" tIns="45700" rIns="91425" bIns="45700" anchor="t" anchorCtr="0">
            <a:spAutoFit/>
          </a:bodyPr>
          <a:lstStyle/>
          <a:p>
            <a:pPr marL="0" marR="0" lvl="0" indent="-12700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 Diversity of education background</a:t>
            </a:r>
            <a:endParaRPr dirty="0">
              <a:latin typeface="Comic Sans MS" panose="030F0902030302020204" pitchFamily="66" charset="0"/>
            </a:endParaRPr>
          </a:p>
          <a:p>
            <a:pPr marL="457200" marR="0" lvl="1" indent="0" algn="l" rtl="0">
              <a:spcBef>
                <a:spcPts val="0"/>
              </a:spcBef>
              <a:spcAft>
                <a:spcPts val="0"/>
              </a:spcAft>
              <a:buNone/>
            </a:pPr>
            <a:r>
              <a:rPr lang="en-US" sz="1800" b="1" i="0" u="none" strike="noStrike" cap="none" dirty="0">
                <a:solidFill>
                  <a:schemeClr val="dk1"/>
                </a:solidFill>
                <a:latin typeface="Comic Sans MS" panose="030F0902030302020204" pitchFamily="66" charset="0"/>
                <a:sym typeface="Arial"/>
              </a:rPr>
              <a:t>From theoretical physics to engineering sciences</a:t>
            </a:r>
            <a:endParaRPr sz="800" b="1" i="0" u="none" strike="noStrike" cap="none" dirty="0">
              <a:solidFill>
                <a:schemeClr val="dk1"/>
              </a:solidFill>
              <a:latin typeface="Comic Sans MS" panose="030F0902030302020204" pitchFamily="66" charset="0"/>
              <a:sym typeface="Arial"/>
            </a:endParaRPr>
          </a:p>
        </p:txBody>
      </p:sp>
      <p:sp>
        <p:nvSpPr>
          <p:cNvPr id="249" name="Google Shape;249;p13"/>
          <p:cNvSpPr/>
          <p:nvPr/>
        </p:nvSpPr>
        <p:spPr>
          <a:xfrm>
            <a:off x="186267" y="3881627"/>
            <a:ext cx="6096000" cy="677108"/>
          </a:xfrm>
          <a:prstGeom prst="rect">
            <a:avLst/>
          </a:prstGeom>
          <a:noFill/>
          <a:ln>
            <a:noFill/>
          </a:ln>
        </p:spPr>
        <p:txBody>
          <a:bodyPr spcFirstLastPara="1" wrap="square" lIns="91425" tIns="45700" rIns="91425" bIns="45700" anchor="t" anchorCtr="0">
            <a:spAutoFit/>
          </a:bodyPr>
          <a:lstStyle/>
          <a:p>
            <a:pPr marL="0" marR="0" lvl="0" indent="-127000" algn="l" rtl="0">
              <a:spcBef>
                <a:spcPts val="0"/>
              </a:spcBef>
              <a:spcAft>
                <a:spcPts val="0"/>
              </a:spcAft>
              <a:buClr>
                <a:schemeClr val="dk1"/>
              </a:buClr>
              <a:buSzPts val="2000"/>
              <a:buFont typeface="Arial"/>
              <a:buChar char="•"/>
            </a:pPr>
            <a:r>
              <a:rPr lang="en-US" sz="2000" b="1">
                <a:solidFill>
                  <a:schemeClr val="dk1"/>
                </a:solidFill>
                <a:latin typeface="Comic Sans MS" panose="030F0902030302020204" pitchFamily="66" charset="0"/>
                <a:sym typeface="Arial"/>
              </a:rPr>
              <a:t> Diversity of the countries of origin</a:t>
            </a:r>
            <a:endParaRPr>
              <a:latin typeface="Comic Sans MS" panose="030F0902030302020204" pitchFamily="66" charset="0"/>
            </a:endParaRPr>
          </a:p>
          <a:p>
            <a:pPr marL="457200" marR="0" lvl="1" indent="0" algn="l" rtl="0">
              <a:spcBef>
                <a:spcPts val="0"/>
              </a:spcBef>
              <a:spcAft>
                <a:spcPts val="0"/>
              </a:spcAft>
              <a:buNone/>
            </a:pPr>
            <a:r>
              <a:rPr lang="en-US" sz="1800" b="1" i="0" u="none" strike="noStrike" cap="none">
                <a:solidFill>
                  <a:schemeClr val="dk1"/>
                </a:solidFill>
                <a:latin typeface="Comic Sans MS" panose="030F0902030302020204" pitchFamily="66" charset="0"/>
                <a:sym typeface="Arial"/>
              </a:rPr>
              <a:t>Priority to Sub-Saharan African students</a:t>
            </a:r>
            <a:endParaRPr sz="800" b="1" i="0" u="none" strike="noStrike" cap="none">
              <a:solidFill>
                <a:schemeClr val="dk1"/>
              </a:solidFill>
              <a:latin typeface="Comic Sans MS" panose="030F0902030302020204" pitchFamily="66" charset="0"/>
              <a:sym typeface="Arial"/>
            </a:endParaRPr>
          </a:p>
        </p:txBody>
      </p:sp>
      <p:sp>
        <p:nvSpPr>
          <p:cNvPr id="250" name="Google Shape;250;p13"/>
          <p:cNvSpPr/>
          <p:nvPr/>
        </p:nvSpPr>
        <p:spPr>
          <a:xfrm>
            <a:off x="186267" y="4713756"/>
            <a:ext cx="6096000" cy="707846"/>
          </a:xfrm>
          <a:prstGeom prst="rect">
            <a:avLst/>
          </a:prstGeom>
          <a:noFill/>
          <a:ln>
            <a:noFill/>
          </a:ln>
        </p:spPr>
        <p:txBody>
          <a:bodyPr spcFirstLastPara="1" wrap="square" lIns="91425" tIns="45700" rIns="91425" bIns="45700" anchor="t" anchorCtr="0">
            <a:spAutoFit/>
          </a:bodyPr>
          <a:lstStyle/>
          <a:p>
            <a:pPr marL="0" marR="0" lvl="0" indent="-127000" algn="l" rtl="0">
              <a:spcBef>
                <a:spcPts val="0"/>
              </a:spcBef>
              <a:spcAft>
                <a:spcPts val="0"/>
              </a:spcAft>
              <a:buClr>
                <a:schemeClr val="dk1"/>
              </a:buClr>
              <a:buSzPts val="2000"/>
              <a:buFont typeface="Arial"/>
              <a:buChar char="•"/>
            </a:pPr>
            <a:r>
              <a:rPr lang="en-US" sz="2000" b="1" dirty="0">
                <a:solidFill>
                  <a:schemeClr val="dk1"/>
                </a:solidFill>
                <a:latin typeface="Comic Sans MS" panose="030F0902030302020204" pitchFamily="66" charset="0"/>
                <a:sym typeface="Arial"/>
              </a:rPr>
              <a:t> Women participation (~32% - 50%)</a:t>
            </a:r>
            <a:endParaRPr sz="2000" dirty="0">
              <a:latin typeface="Comic Sans MS" panose="030F0902030302020204" pitchFamily="66" charset="0"/>
            </a:endParaRPr>
          </a:p>
          <a:p>
            <a:pPr marL="457200" marR="0" lvl="1" indent="0" algn="l" rtl="0">
              <a:spcBef>
                <a:spcPts val="0"/>
              </a:spcBef>
              <a:spcAft>
                <a:spcPts val="0"/>
              </a:spcAft>
              <a:buNone/>
            </a:pPr>
            <a:r>
              <a:rPr lang="en-US" sz="2000" b="1" i="0" u="none" strike="noStrike" cap="none" dirty="0">
                <a:solidFill>
                  <a:schemeClr val="dk1"/>
                </a:solidFill>
                <a:latin typeface="Comic Sans MS" panose="030F0902030302020204" pitchFamily="66" charset="0"/>
                <a:sym typeface="Arial"/>
              </a:rPr>
              <a:t>Role of women in LDC.</a:t>
            </a:r>
            <a:endParaRPr sz="2000" b="1" i="0" u="none" strike="noStrike" cap="none" dirty="0">
              <a:solidFill>
                <a:schemeClr val="dk1"/>
              </a:solidFill>
              <a:latin typeface="Comic Sans MS" panose="030F0902030302020204" pitchFamily="66" charset="0"/>
              <a:sym typeface="Arial"/>
            </a:endParaRPr>
          </a:p>
        </p:txBody>
      </p:sp>
      <p:sp>
        <p:nvSpPr>
          <p:cNvPr id="251" name="Google Shape;251;p13"/>
          <p:cNvSpPr/>
          <p:nvPr/>
        </p:nvSpPr>
        <p:spPr>
          <a:xfrm>
            <a:off x="186267" y="5502844"/>
            <a:ext cx="6096000" cy="677108"/>
          </a:xfrm>
          <a:prstGeom prst="rect">
            <a:avLst/>
          </a:prstGeom>
          <a:noFill/>
          <a:ln>
            <a:noFill/>
          </a:ln>
        </p:spPr>
        <p:txBody>
          <a:bodyPr spcFirstLastPara="1" wrap="square" lIns="91425" tIns="45700" rIns="91425" bIns="45700" anchor="t" anchorCtr="0">
            <a:spAutoFit/>
          </a:bodyPr>
          <a:lstStyle/>
          <a:p>
            <a:pPr marL="0" marR="0" lvl="0" indent="-127000" algn="l" rtl="0">
              <a:spcBef>
                <a:spcPts val="0"/>
              </a:spcBef>
              <a:spcAft>
                <a:spcPts val="0"/>
              </a:spcAft>
              <a:buClr>
                <a:schemeClr val="dk1"/>
              </a:buClr>
              <a:buSzPts val="2000"/>
              <a:buFont typeface="Arial"/>
              <a:buChar char="•"/>
            </a:pPr>
            <a:r>
              <a:rPr lang="en-US" sz="2000" b="1">
                <a:solidFill>
                  <a:schemeClr val="dk1"/>
                </a:solidFill>
                <a:latin typeface="Comic Sans MS" panose="030F0902030302020204" pitchFamily="66" charset="0"/>
                <a:sym typeface="Arial"/>
              </a:rPr>
              <a:t> Local Universities</a:t>
            </a:r>
            <a:endParaRPr>
              <a:latin typeface="Comic Sans MS" panose="030F0902030302020204" pitchFamily="66" charset="0"/>
            </a:endParaRPr>
          </a:p>
          <a:p>
            <a:pPr marL="457200" marR="0" lvl="1" indent="0" algn="l" rtl="0">
              <a:spcBef>
                <a:spcPts val="0"/>
              </a:spcBef>
              <a:spcAft>
                <a:spcPts val="0"/>
              </a:spcAft>
              <a:buNone/>
            </a:pPr>
            <a:r>
              <a:rPr lang="en-US" sz="1800" b="1" i="0" u="none" strike="noStrike" cap="none">
                <a:solidFill>
                  <a:schemeClr val="dk1"/>
                </a:solidFill>
                <a:latin typeface="Comic Sans MS" panose="030F0902030302020204" pitchFamily="66" charset="0"/>
                <a:sym typeface="Arial"/>
              </a:rPr>
              <a:t>Involve students and professors</a:t>
            </a:r>
            <a:endParaRPr sz="1800" b="0" i="0" u="none" strike="noStrike" cap="none">
              <a:solidFill>
                <a:schemeClr val="dk1"/>
              </a:solidFill>
              <a:latin typeface="Comic Sans MS" panose="030F0902030302020204" pitchFamily="66" charset="0"/>
              <a:sym typeface="Arial"/>
            </a:endParaRPr>
          </a:p>
        </p:txBody>
      </p:sp>
      <p:sp>
        <p:nvSpPr>
          <p:cNvPr id="3" name="TextBox 2">
            <a:extLst>
              <a:ext uri="{FF2B5EF4-FFF2-40B4-BE49-F238E27FC236}">
                <a16:creationId xmlns:a16="http://schemas.microsoft.com/office/drawing/2014/main" id="{C9C89BFD-FBD4-DE46-C413-0FE3CF2294F5}"/>
              </a:ext>
            </a:extLst>
          </p:cNvPr>
          <p:cNvSpPr txBox="1"/>
          <p:nvPr/>
        </p:nvSpPr>
        <p:spPr>
          <a:xfrm>
            <a:off x="782491" y="1056741"/>
            <a:ext cx="9600123" cy="757130"/>
          </a:xfrm>
          <a:prstGeom prst="rect">
            <a:avLst/>
          </a:prstGeom>
          <a:noFill/>
        </p:spPr>
        <p:txBody>
          <a:bodyPr wrap="square">
            <a:spAutoFit/>
          </a:bodyPr>
          <a:lstStyle/>
          <a:p>
            <a:pPr marL="0" marR="0" lvl="0" indent="0" algn="l" rtl="0">
              <a:lnSpc>
                <a:spcPct val="90000"/>
              </a:lnSpc>
              <a:spcBef>
                <a:spcPts val="0"/>
              </a:spcBef>
              <a:spcAft>
                <a:spcPts val="0"/>
              </a:spcAft>
              <a:buClr>
                <a:schemeClr val="dk1"/>
              </a:buClr>
              <a:buSzPts val="2000"/>
              <a:buFont typeface="Arial"/>
              <a:buNone/>
            </a:pPr>
            <a:r>
              <a:rPr lang="en-US" sz="2400" b="1" dirty="0">
                <a:solidFill>
                  <a:schemeClr val="dk1"/>
                </a:solidFill>
                <a:latin typeface="Comic Sans MS" panose="030F0902030302020204" pitchFamily="66" charset="0"/>
                <a:sym typeface="Arial"/>
              </a:rPr>
              <a:t>Provide partial or full financial support to students and create a scientific melting pot of cultural diversity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15229</TotalTime>
  <Words>4118</Words>
  <Application>Microsoft Macintosh PowerPoint</Application>
  <PresentationFormat>Widescreen</PresentationFormat>
  <Paragraphs>624</Paragraphs>
  <Slides>31</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Times New Roman</vt:lpstr>
      <vt:lpstr>Calibri</vt:lpstr>
      <vt:lpstr>Times New Roman, Times, serif</vt:lpstr>
      <vt:lpstr>Wingdings</vt:lpstr>
      <vt:lpstr>Segoe UI</vt:lpstr>
      <vt:lpstr>Arial Black</vt:lpstr>
      <vt:lpstr>Courier New</vt:lpstr>
      <vt:lpstr>Comic Sans MS</vt:lpstr>
      <vt:lpstr>Arial</vt:lpstr>
      <vt:lpstr>Office Theme</vt:lpstr>
      <vt:lpstr>PowerPoint Presentation</vt:lpstr>
      <vt:lpstr>African School of Fundamental Physics and Applications (ASP)</vt:lpstr>
      <vt:lpstr>from ASP2010 until now </vt:lpstr>
      <vt:lpstr>ASP Organization</vt:lpstr>
      <vt:lpstr> ASP - Topics of Interest</vt:lpstr>
      <vt:lpstr>ASP and Neutrino !</vt:lpstr>
      <vt:lpstr>ASP Program Expansion</vt:lpstr>
      <vt:lpstr>ASP Editions in figures </vt:lpstr>
      <vt:lpstr>PowerPoint Presentation</vt:lpstr>
      <vt:lpstr>ASP Forum</vt:lpstr>
      <vt:lpstr>ASP High School Teachers</vt:lpstr>
      <vt:lpstr>ASP High School Learners</vt:lpstr>
      <vt:lpstr>PowerPoint Presentation</vt:lpstr>
      <vt:lpstr>Massive Open Online Courses</vt:lpstr>
      <vt:lpstr>Online Lectures since the Pandemic</vt:lpstr>
      <vt:lpstr>ASP2024 Statistics </vt:lpstr>
      <vt:lpstr>ASP2018 Statistics</vt:lpstr>
      <vt:lpstr>ASP Mentorship</vt:lpstr>
      <vt:lpstr>ACP Conference</vt:lpstr>
      <vt:lpstr>Next : ACP2025</vt:lpstr>
      <vt:lpstr>More ASP / APS</vt:lpstr>
      <vt:lpstr>More ASP / APS</vt:lpstr>
      <vt:lpstr>More EDI for Physics in Africa…</vt:lpstr>
      <vt:lpstr>Synergy EDI “PHYSICS MATTERS”</vt:lpstr>
      <vt:lpstr>More potential for Neutrino ?</vt:lpstr>
      <vt:lpstr>Eco-System</vt:lpstr>
      <vt:lpstr>Thanks for listening</vt:lpstr>
      <vt:lpstr>PowerPoint Presentation</vt:lpstr>
      <vt:lpstr>Scattering Community</vt:lpstr>
      <vt:lpstr>[International Union of Pure and Applied Physics (IUPAP) WG14-Accelerator Science]</vt:lpstr>
      <vt:lpstr>[International Union of Pure and Applied Physics (IUPAP) WG14-Accelerator Science]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Darve</dc:creator>
  <cp:lastModifiedBy>Christine Darve</cp:lastModifiedBy>
  <cp:revision>180</cp:revision>
  <cp:lastPrinted>2024-03-24T09:54:19Z</cp:lastPrinted>
  <dcterms:created xsi:type="dcterms:W3CDTF">2018-11-29T11:13:10Z</dcterms:created>
  <dcterms:modified xsi:type="dcterms:W3CDTF">2025-06-13T07:41:19Z</dcterms:modified>
</cp:coreProperties>
</file>