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447" r:id="rId3"/>
    <p:sldId id="455" r:id="rId4"/>
    <p:sldId id="448" r:id="rId5"/>
    <p:sldId id="449" r:id="rId6"/>
    <p:sldId id="459" r:id="rId7"/>
    <p:sldId id="451" r:id="rId8"/>
    <p:sldId id="453" r:id="rId9"/>
    <p:sldId id="462" r:id="rId10"/>
    <p:sldId id="463" r:id="rId11"/>
    <p:sldId id="454" r:id="rId12"/>
    <p:sldId id="460" r:id="rId13"/>
    <p:sldId id="461" r:id="rId14"/>
    <p:sldId id="457" r:id="rId15"/>
    <p:sldId id="450" r:id="rId16"/>
    <p:sldId id="45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8"/>
    <p:restoredTop sz="94862"/>
  </p:normalViewPr>
  <p:slideViewPr>
    <p:cSldViewPr snapToGrid="0" snapToObjects="1">
      <p:cViewPr varScale="1">
        <p:scale>
          <a:sx n="107" d="100"/>
          <a:sy n="107" d="100"/>
        </p:scale>
        <p:origin x="141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6/11/25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Experiments.</a:t>
            </a:r>
          </a:p>
          <a:p>
            <a:r>
              <a:rPr lang="en-US" dirty="0"/>
              <a:t>Would we have found it anyway?</a:t>
            </a:r>
          </a:p>
          <a:p>
            <a:r>
              <a:rPr lang="en-US" baseline="0" dirty="0"/>
              <a:t>DIS</a:t>
            </a:r>
          </a:p>
          <a:p>
            <a:r>
              <a:rPr lang="en-US" baseline="0" dirty="0"/>
              <a:t>4l</a:t>
            </a:r>
          </a:p>
          <a:p>
            <a:r>
              <a:rPr lang="en-US" dirty="0"/>
              <a:t>Roman villa/</a:t>
            </a:r>
            <a:r>
              <a:rPr lang="en-US" dirty="0" err="1"/>
              <a:t>cms</a:t>
            </a:r>
            <a:r>
              <a:rPr lang="en-US" dirty="0"/>
              <a:t>. Traces of the SM will exist as long</a:t>
            </a:r>
            <a:r>
              <a:rPr lang="en-US" baseline="0" dirty="0"/>
              <a:t> as there is a </a:t>
            </a:r>
            <a:r>
              <a:rPr lang="en-US" baseline="0" dirty="0" err="1"/>
              <a:t>civilisation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7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4" descr="ATLAS Logo">
            <a:extLst>
              <a:ext uri="{FF2B5EF4-FFF2-40B4-BE49-F238E27FC236}">
                <a16:creationId xmlns:a16="http://schemas.microsoft.com/office/drawing/2014/main" id="{BCEDCADF-C3E1-E6D1-5765-B194B4D7CE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702"/>
            <a:ext cx="1720850" cy="90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eanstrategyupdate.web.cern.ch/node/3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xiv.org/abs/2404.12809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4483"/>
            <a:ext cx="7772400" cy="2614517"/>
          </a:xfrm>
        </p:spPr>
        <p:txBody>
          <a:bodyPr>
            <a:normAutofit/>
          </a:bodyPr>
          <a:lstStyle/>
          <a:p>
            <a:r>
              <a:rPr lang="en-US" sz="5400" dirty="0"/>
              <a:t>Circular Colliders</a:t>
            </a:r>
            <a:br>
              <a:rPr lang="en-US" dirty="0"/>
            </a:br>
            <a:r>
              <a:rPr lang="en-US" i="1" dirty="0"/>
              <a:t>Present</a:t>
            </a:r>
            <a:br>
              <a:rPr lang="en-US" i="1" dirty="0"/>
            </a:br>
            <a:r>
              <a:rPr lang="en-US" i="1" dirty="0"/>
              <a:t>and Future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1486"/>
            <a:ext cx="6400800" cy="2922886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Jon Butterworth</a:t>
            </a:r>
          </a:p>
          <a:p>
            <a:r>
              <a:rPr lang="en-US" dirty="0">
                <a:solidFill>
                  <a:schemeClr val="tx1"/>
                </a:solidFill>
              </a:rPr>
              <a:t>University College London</a:t>
            </a:r>
          </a:p>
          <a:p>
            <a:r>
              <a:rPr lang="en-US" i="1" dirty="0">
                <a:solidFill>
                  <a:srgbClr val="FF0000"/>
                </a:solidFill>
              </a:rPr>
              <a:t>WIN 2025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11/6/2025</a:t>
            </a:r>
          </a:p>
          <a:p>
            <a:r>
              <a:rPr lang="en-US" dirty="0">
                <a:solidFill>
                  <a:schemeClr val="tx1"/>
                </a:solidFill>
              </a:rPr>
              <a:t>Leaning heavily on </a:t>
            </a:r>
            <a:r>
              <a:rPr lang="en-US" dirty="0">
                <a:solidFill>
                  <a:schemeClr val="tx1"/>
                </a:solidFill>
                <a:hlinkClick r:id="rId3"/>
              </a:rPr>
              <a:t>European Strategy Inputs</a:t>
            </a:r>
            <a:r>
              <a:rPr lang="en-US" dirty="0">
                <a:solidFill>
                  <a:schemeClr val="tx1"/>
                </a:solidFill>
              </a:rPr>
              <a:t>, including the </a:t>
            </a:r>
            <a:r>
              <a:rPr lang="en-GB" i="1" dirty="0"/>
              <a:t>Future Colliders Comparative Evaluation - Working Group Report </a:t>
            </a:r>
          </a:p>
          <a:p>
            <a:r>
              <a:rPr lang="en-GB" dirty="0">
                <a:solidFill>
                  <a:schemeClr val="tx1"/>
                </a:solidFill>
              </a:rPr>
              <a:t>Necessarily “high level” (</a:t>
            </a:r>
            <a:r>
              <a:rPr lang="en-GB" dirty="0" err="1">
                <a:solidFill>
                  <a:schemeClr val="tx1"/>
                </a:solidFill>
              </a:rPr>
              <a:t>ie</a:t>
            </a:r>
            <a:r>
              <a:rPr lang="en-GB" dirty="0">
                <a:solidFill>
                  <a:schemeClr val="tx1"/>
                </a:solidFill>
              </a:rPr>
              <a:t> misses out a lot!). </a:t>
            </a:r>
          </a:p>
          <a:p>
            <a:r>
              <a:rPr lang="en-GB" dirty="0">
                <a:solidFill>
                  <a:schemeClr val="tx1"/>
                </a:solidFill>
              </a:rPr>
              <a:t>Will focus on physics capability and timescales.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5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CF664-7166-02C2-0384-BA4AC37BF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60D4F-A163-5413-35B3-81AC740FF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03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In currently proposed form, energy max 34 TeV, only achievable in the 2070s. </a:t>
            </a:r>
          </a:p>
          <a:p>
            <a:pPr marL="0" indent="0">
              <a:buNone/>
            </a:pPr>
            <a:r>
              <a:rPr lang="en-US" dirty="0"/>
              <a:t>Current cost estimate 7.2 BCHF (excluding experiments)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(24 TeV earlier?)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C741A-739B-81B6-0960-85FB561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F4F6BD-0218-75CB-CE01-BDB05700F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03BA2-87E6-2AEC-2CFD-C5AE5E898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901B8A-EC3B-D338-4D9B-8CCE23267D22}"/>
              </a:ext>
            </a:extLst>
          </p:cNvPr>
          <p:cNvSpPr txBox="1"/>
          <p:nvPr/>
        </p:nvSpPr>
        <p:spPr>
          <a:xfrm>
            <a:off x="1024128" y="3553968"/>
            <a:ext cx="7132320" cy="19389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“</a:t>
            </a:r>
            <a:r>
              <a:rPr lang="en-GB" sz="2400" i="1" dirty="0"/>
              <a:t>based on the current physics landscape emerging from the LHC and other results, the HE-LHC offers a very limited physics reach</a:t>
            </a:r>
            <a:r>
              <a:rPr lang="en-GB" sz="2400" dirty="0"/>
              <a:t>.”</a:t>
            </a:r>
          </a:p>
          <a:p>
            <a:endParaRPr lang="en-GB" sz="2400" dirty="0"/>
          </a:p>
          <a:p>
            <a:r>
              <a:rPr lang="en-GB" sz="2400" dirty="0"/>
              <a:t>From FCCE Working Group Report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28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58EA9-DFBF-C33C-639B-5707710EE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new tunnel</a:t>
            </a:r>
            <a:endParaRPr lang="en-US" baseline="30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557C7-0EC1-BDF7-CEEE-E0DE367C6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19" y="1600198"/>
            <a:ext cx="2768323" cy="480060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FCC feasibility study</a:t>
            </a:r>
          </a:p>
          <a:p>
            <a:r>
              <a:rPr lang="en-US" dirty="0"/>
              <a:t>91km circumference</a:t>
            </a:r>
          </a:p>
          <a:p>
            <a:r>
              <a:rPr lang="en-US" dirty="0"/>
              <a:t>Very significant civil engineering, geology, legal, safety, sustainability, societal preparation and studies undertaken already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50A5C-5DCE-CF29-C256-C08D83036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F92BA-AD87-B273-A509-68666BEEB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1DBB5E-2CAD-8E7F-9678-3C606DC3B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CCBB480-5125-A245-99CF-B9BDA13D4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142" y="1600199"/>
            <a:ext cx="6167159" cy="4317012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993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978B4-C633-179A-64F2-1C221B68E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3C722-3DDE-2DF6-B90C-E4DF2A4A1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Electrons and positrons</a:t>
            </a:r>
            <a:endParaRPr lang="en-US" baseline="30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8ADD5-EA38-9418-9DE9-9E71FE2D9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753" y="1600200"/>
            <a:ext cx="3862552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FCC-ee</a:t>
            </a:r>
          </a:p>
          <a:p>
            <a:pPr lvl="1"/>
            <a:r>
              <a:rPr lang="en-US" dirty="0"/>
              <a:t>Z-pole running 2048</a:t>
            </a:r>
          </a:p>
          <a:p>
            <a:pPr lvl="1"/>
            <a:r>
              <a:rPr lang="en-US" dirty="0"/>
              <a:t>then WW, Higgs, top</a:t>
            </a:r>
          </a:p>
          <a:p>
            <a:pPr lvl="1"/>
            <a:r>
              <a:rPr lang="en-US" dirty="0"/>
              <a:t>Four interaction points</a:t>
            </a:r>
          </a:p>
          <a:p>
            <a:pPr lvl="1"/>
            <a:r>
              <a:rPr lang="en-US" dirty="0"/>
              <a:t>Current cost estimate 15.3BCHF (</a:t>
            </a:r>
            <a:r>
              <a:rPr lang="en-US" dirty="0" err="1"/>
              <a:t>inc</a:t>
            </a:r>
            <a:r>
              <a:rPr lang="en-US" dirty="0"/>
              <a:t> 6BMCH tunnel)</a:t>
            </a:r>
          </a:p>
          <a:p>
            <a:r>
              <a:rPr lang="en-US" dirty="0"/>
              <a:t>CEPC</a:t>
            </a:r>
          </a:p>
          <a:p>
            <a:pPr lvl="1"/>
            <a:r>
              <a:rPr lang="en-US" dirty="0"/>
              <a:t>Similar science case</a:t>
            </a:r>
          </a:p>
          <a:p>
            <a:pPr lvl="1"/>
            <a:r>
              <a:rPr lang="en-US" dirty="0"/>
              <a:t>Related technologies</a:t>
            </a:r>
          </a:p>
          <a:p>
            <a:pPr lvl="1"/>
            <a:r>
              <a:rPr lang="en-US" dirty="0"/>
              <a:t>(Different politics)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747DF-643F-A743-FA94-BC2990C0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95FE0-23C5-33DE-86ED-3678C5AB5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F6B13D-C666-8745-7D96-D1E26142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pic>
        <p:nvPicPr>
          <p:cNvPr id="7170" name="Picture 2" descr="CEPC poster 25">
            <a:extLst>
              <a:ext uri="{FF2B5EF4-FFF2-40B4-BE49-F238E27FC236}">
                <a16:creationId xmlns:a16="http://schemas.microsoft.com/office/drawing/2014/main" id="{222EB3AF-4F32-F885-4E51-4D2C933B9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738" y="3960213"/>
            <a:ext cx="3697564" cy="22455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5DA60B9-5952-392E-7096-5138333FCD9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8126" y="1355891"/>
            <a:ext cx="5072644" cy="245368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31640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732AB-E0A6-2F12-1B8B-5001FC012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FCC-ee physics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0BC9F-CDE8-5CBE-505D-047C926C9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0242" y="1607805"/>
            <a:ext cx="5252484" cy="244017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Major (roughly order of magnitude) impact on 22/50 of SMEFT operators</a:t>
            </a:r>
          </a:p>
          <a:p>
            <a:r>
              <a:rPr lang="en-US" dirty="0"/>
              <a:t>Significant impact of Z –pole and 356 GeV measurements on Higgs parameters from WW+ “Higgs factory” configurations</a:t>
            </a:r>
          </a:p>
        </p:txBody>
      </p:sp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5F91DE5A-5DD9-1342-AD58-FBB05711B2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71" r="1949" b="1"/>
          <a:stretch>
            <a:fillRect/>
          </a:stretch>
        </p:blipFill>
        <p:spPr>
          <a:xfrm>
            <a:off x="5592726" y="1547924"/>
            <a:ext cx="3322137" cy="372304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00065-5F19-4ADA-1A33-808DA8337B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A7134-EFF9-774B-8F92-48915842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Jon Butterworth: WIN25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7B2B2-34B0-0F6E-B3FA-4D8BB360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28E1A7D-2EFE-EA4C-9BCB-89182D60500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571EF9-B09A-67ED-CB73-63BE90F4A5E7}"/>
              </a:ext>
            </a:extLst>
          </p:cNvPr>
          <p:cNvSpPr txBox="1"/>
          <p:nvPr/>
        </p:nvSpPr>
        <p:spPr>
          <a:xfrm>
            <a:off x="7729868" y="5310076"/>
            <a:ext cx="1573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Celada et al</a:t>
            </a:r>
            <a:endParaRPr lang="en-US" dirty="0"/>
          </a:p>
        </p:txBody>
      </p:sp>
      <p:pic>
        <p:nvPicPr>
          <p:cNvPr id="13" name="Picture 1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404FEAE-4CF6-B3DC-CB6A-64C0C31E71A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85081"/>
            <a:ext cx="5913473" cy="231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3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A7E79-3153-1798-4068-1EA3DFC9D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Next-generation Hadron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0BF42-6007-6979-7562-C81DAF3E3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715407" cy="457358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“ambition” Europe should have</a:t>
            </a:r>
          </a:p>
          <a:p>
            <a:pPr lvl="1"/>
            <a:r>
              <a:rPr lang="en-US" i="1" dirty="0" err="1"/>
              <a:t>cf</a:t>
            </a:r>
            <a:r>
              <a:rPr lang="en-US" i="1" dirty="0"/>
              <a:t> ESPP 2020</a:t>
            </a:r>
            <a:r>
              <a:rPr lang="en-US" dirty="0"/>
              <a:t>.</a:t>
            </a:r>
          </a:p>
          <a:p>
            <a:r>
              <a:rPr lang="en-US" dirty="0"/>
              <a:t>Current FCC-</a:t>
            </a:r>
            <a:r>
              <a:rPr lang="en-US" dirty="0" err="1"/>
              <a:t>hh</a:t>
            </a:r>
            <a:r>
              <a:rPr lang="en-US" dirty="0"/>
              <a:t> baseline 85 TeV in 2074. </a:t>
            </a:r>
          </a:p>
          <a:p>
            <a:r>
              <a:rPr lang="en-US" dirty="0"/>
              <a:t>Current cost estimate 19BCHF (post FCC-ee)</a:t>
            </a:r>
          </a:p>
          <a:p>
            <a:r>
              <a:rPr lang="en-US" dirty="0"/>
              <a:t>Or 2055 if skip FCC-ee.</a:t>
            </a:r>
          </a:p>
          <a:p>
            <a:r>
              <a:rPr lang="en-US" dirty="0"/>
              <a:t>Intermediate energy 50-70 TeV? Sooner?</a:t>
            </a:r>
          </a:p>
          <a:p>
            <a:r>
              <a:rPr lang="en-US" dirty="0"/>
              <a:t>Relevant “detail”: Forward neutrino flux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BD51D-71F0-018D-C3FF-C563AC346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BC9A3-7CD5-0800-6DE3-1BC2C98DB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0A091-4722-EA32-6D4B-4614DEB29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A diagram of different colors&#10;&#10;AI-generated content may be incorrect.">
            <a:extLst>
              <a:ext uri="{FF2B5EF4-FFF2-40B4-BE49-F238E27FC236}">
                <a16:creationId xmlns:a16="http://schemas.microsoft.com/office/drawing/2014/main" id="{6DE8D35D-3D0F-3838-8106-F5F6EEDE186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9339" y="3645307"/>
            <a:ext cx="5244661" cy="2893605"/>
          </a:xfrm>
          <a:prstGeom prst="rect">
            <a:avLst/>
          </a:prstGeom>
        </p:spPr>
      </p:pic>
      <p:pic>
        <p:nvPicPr>
          <p:cNvPr id="10" name="Picture 9" descr="A table of numbers and symbols&#10;&#10;AI-generated content may be incorrect.">
            <a:extLst>
              <a:ext uri="{FF2B5EF4-FFF2-40B4-BE49-F238E27FC236}">
                <a16:creationId xmlns:a16="http://schemas.microsoft.com/office/drawing/2014/main" id="{6A500F68-F90A-4BB5-EEBB-DD0A5A09C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097" y="1522017"/>
            <a:ext cx="3963057" cy="198517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12" name="Picture 11" descr="A graph of a number of molecules&#10;&#10;AI-generated content may be incorrect.">
            <a:extLst>
              <a:ext uri="{FF2B5EF4-FFF2-40B4-BE49-F238E27FC236}">
                <a16:creationId xmlns:a16="http://schemas.microsoft.com/office/drawing/2014/main" id="{4E15574F-F55B-A61F-F586-2BBAEAEBA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805" y="3572200"/>
            <a:ext cx="3838268" cy="2857258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29D257DB-EC71-CEC0-15E7-94E50F7729EB}"/>
              </a:ext>
            </a:extLst>
          </p:cNvPr>
          <p:cNvSpPr/>
          <p:nvPr/>
        </p:nvSpPr>
        <p:spPr>
          <a:xfrm>
            <a:off x="5576769" y="1252876"/>
            <a:ext cx="681527" cy="6709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67AF7E2-1FA1-C038-8627-6E524A46B3D5}"/>
              </a:ext>
            </a:extLst>
          </p:cNvPr>
          <p:cNvSpPr/>
          <p:nvPr/>
        </p:nvSpPr>
        <p:spPr>
          <a:xfrm>
            <a:off x="6298235" y="1252876"/>
            <a:ext cx="593766" cy="68632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A7F4E1F-B8A4-1BC2-609A-7F3EE05C5046}"/>
              </a:ext>
            </a:extLst>
          </p:cNvPr>
          <p:cNvSpPr/>
          <p:nvPr/>
        </p:nvSpPr>
        <p:spPr>
          <a:xfrm>
            <a:off x="7346576" y="1252876"/>
            <a:ext cx="673934" cy="639499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0269C1-DBBC-05D4-3CD1-DF1BA97C660E}"/>
              </a:ext>
            </a:extLst>
          </p:cNvPr>
          <p:cNvSpPr txBox="1"/>
          <p:nvPr/>
        </p:nvSpPr>
        <p:spPr>
          <a:xfrm>
            <a:off x="5591477" y="1246270"/>
            <a:ext cx="878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BC589C-6145-8DC4-8F13-4A8AFB3E9B94}"/>
              </a:ext>
            </a:extLst>
          </p:cNvPr>
          <p:cNvSpPr txBox="1"/>
          <p:nvPr/>
        </p:nvSpPr>
        <p:spPr>
          <a:xfrm>
            <a:off x="6256687" y="1246270"/>
            <a:ext cx="878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2019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E9730F-F0AF-DB63-A9E6-EBED8A16E0FC}"/>
              </a:ext>
            </a:extLst>
          </p:cNvPr>
          <p:cNvSpPr txBox="1"/>
          <p:nvPr/>
        </p:nvSpPr>
        <p:spPr>
          <a:xfrm>
            <a:off x="7361284" y="1252876"/>
            <a:ext cx="878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95751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  <p:bldP spid="9" grpId="0" animBg="1"/>
      <p:bldP spid="11" grpId="0" animBg="1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BADE7-FABC-03B7-F978-E20DC18CB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Muon collider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16596-9E8E-5C1E-76D6-E056559BCF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8624" y="1358517"/>
            <a:ext cx="4096025" cy="523951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Smaller tunnel </a:t>
            </a:r>
            <a:r>
              <a:rPr lang="en-US" dirty="0" err="1"/>
              <a:t>etc</a:t>
            </a:r>
            <a:r>
              <a:rPr lang="en-US" dirty="0"/>
              <a:t>  ✓</a:t>
            </a:r>
          </a:p>
          <a:p>
            <a:r>
              <a:rPr lang="en-US" dirty="0"/>
              <a:t>Neutrino background ⨯</a:t>
            </a:r>
          </a:p>
          <a:p>
            <a:r>
              <a:rPr lang="en-US" dirty="0"/>
              <a:t>125 GeV, 3 TeV, </a:t>
            </a:r>
            <a:r>
              <a:rPr lang="en-US" dirty="0">
                <a:sym typeface="Wingdings" pitchFamily="2" charset="2"/>
              </a:rPr>
              <a:t>10 TeV </a:t>
            </a:r>
            <a:r>
              <a:rPr lang="en-US" dirty="0" err="1">
                <a:sym typeface="Wingdings" pitchFamily="2" charset="2"/>
              </a:rPr>
              <a:t>CoM</a:t>
            </a:r>
            <a:r>
              <a:rPr lang="en-US" dirty="0">
                <a:sym typeface="Wingdings" pitchFamily="2" charset="2"/>
              </a:rPr>
              <a:t> energy studied at some level.</a:t>
            </a:r>
          </a:p>
          <a:p>
            <a:pPr lvl="1"/>
            <a:r>
              <a:rPr lang="en-US" dirty="0">
                <a:sym typeface="Wingdings" pitchFamily="2" charset="2"/>
              </a:rPr>
              <a:t>Main focus still on accelerator feasibility (see DS talk yesterday)</a:t>
            </a:r>
          </a:p>
          <a:p>
            <a:pPr lvl="1"/>
            <a:r>
              <a:rPr lang="en-US" dirty="0">
                <a:sym typeface="Wingdings" pitchFamily="2" charset="2"/>
              </a:rPr>
              <a:t>Energy spread a challenge for Higgs pole running</a:t>
            </a:r>
          </a:p>
          <a:p>
            <a:pPr lvl="1"/>
            <a:r>
              <a:rPr lang="en-US" dirty="0">
                <a:sym typeface="Wingdings" pitchFamily="2" charset="2"/>
              </a:rPr>
              <a:t>Staging/reuse of cooling and injection for energy upgrades</a:t>
            </a:r>
          </a:p>
          <a:p>
            <a:pPr lvl="1"/>
            <a:r>
              <a:rPr lang="en-US" dirty="0"/>
              <a:t>Current cost estimate 10-25BCHF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At 10 TeV, electroweak bosons are “</a:t>
            </a:r>
            <a:r>
              <a:rPr lang="en-US" dirty="0" err="1">
                <a:sym typeface="Wingdings" pitchFamily="2" charset="2"/>
              </a:rPr>
              <a:t>partons</a:t>
            </a:r>
            <a:r>
              <a:rPr lang="en-US" dirty="0">
                <a:sym typeface="Wingdings" pitchFamily="2" charset="2"/>
              </a:rPr>
              <a:t>” inside the beam particle (e, </a:t>
            </a:r>
            <a:r>
              <a:rPr lang="en-US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dirty="0">
                <a:sym typeface="Wingdings" pitchFamily="2" charset="2"/>
              </a:rPr>
              <a:t> or p)</a:t>
            </a:r>
          </a:p>
          <a:p>
            <a:pPr lvl="1"/>
            <a:r>
              <a:rPr lang="en-US" dirty="0">
                <a:sym typeface="Wingdings" pitchFamily="2" charset="2"/>
              </a:rPr>
              <a:t>though the ”remnant” will be very different!</a:t>
            </a:r>
          </a:p>
          <a:p>
            <a:pPr lvl="1"/>
            <a:endParaRPr lang="en-US" dirty="0"/>
          </a:p>
        </p:txBody>
      </p:sp>
      <p:pic>
        <p:nvPicPr>
          <p:cNvPr id="8" name="Picture 7" descr="A collage of a map&#10;&#10;AI-generated content may be incorrect.">
            <a:extLst>
              <a:ext uri="{FF2B5EF4-FFF2-40B4-BE49-F238E27FC236}">
                <a16:creationId xmlns:a16="http://schemas.microsoft.com/office/drawing/2014/main" id="{C0DAF5D2-415A-6723-4B88-DF3157E3A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31" y="1341711"/>
            <a:ext cx="4914937" cy="2236295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B1328-352B-8328-DB06-9211447E3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402F28-EC99-9345-6CBC-08FC1F895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Jon Butterworth: WIN25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9078F-7900-D565-0E94-E34BE5C3E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28E1A7D-2EFE-EA4C-9BCB-89182D60500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10" name="Picture 9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B1B2B72-C21F-64CF-177D-9E1E7EFE3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160" y="3639760"/>
            <a:ext cx="3697013" cy="2716590"/>
          </a:xfrm>
          <a:prstGeom prst="rect">
            <a:avLst/>
          </a:prstGeom>
        </p:spPr>
      </p:pic>
      <p:pic>
        <p:nvPicPr>
          <p:cNvPr id="12" name="Picture 1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267586C-B308-A6C5-93A0-C4877C5DF5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730" y="3540165"/>
            <a:ext cx="4685875" cy="299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5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FC450-F563-A277-D7DD-06EDCA394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A2696-143B-9C07-F0A4-7F3F97E51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Wisdom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2D148-5634-81CF-096F-8E8EBCE69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Hadrons for exploration. </a:t>
            </a:r>
          </a:p>
          <a:p>
            <a:r>
              <a:rPr lang="en-US" dirty="0"/>
              <a:t>Leptons for precision. </a:t>
            </a:r>
          </a:p>
          <a:p>
            <a:r>
              <a:rPr lang="en-US" dirty="0"/>
              <a:t>Lepton-hadron for QCD.</a:t>
            </a:r>
          </a:p>
          <a:p>
            <a:endParaRPr lang="en-US" dirty="0"/>
          </a:p>
          <a:p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Higgs &amp; </a:t>
            </a:r>
            <a:r>
              <a:rPr lang="en-US" dirty="0" err="1"/>
              <a:t>electoweak</a:t>
            </a:r>
            <a:r>
              <a:rPr lang="en-US" dirty="0"/>
              <a:t> factory next (</a:t>
            </a:r>
            <a:r>
              <a:rPr lang="en-US" i="1" dirty="0"/>
              <a:t>c.f. ESPP 2020</a:t>
            </a:r>
            <a:r>
              <a:rPr lang="en-US" dirty="0"/>
              <a:t>)</a:t>
            </a:r>
          </a:p>
          <a:p>
            <a:r>
              <a:rPr lang="en-US" dirty="0"/>
              <a:t>Hadrons in half a century or so</a:t>
            </a:r>
          </a:p>
          <a:p>
            <a:r>
              <a:rPr lang="en-US" dirty="0"/>
              <a:t>ep … not high priority </a:t>
            </a:r>
          </a:p>
          <a:p>
            <a:r>
              <a:rPr lang="en-US" dirty="0"/>
              <a:t>Muons one day. Maybe.</a:t>
            </a:r>
          </a:p>
          <a:p>
            <a:endParaRPr lang="en-US" dirty="0"/>
          </a:p>
          <a:p>
            <a:r>
              <a:rPr lang="en-US" dirty="0"/>
              <a:t>Circular colliders will reach the point of diminishing returns (synchrotron radiation, magnetic field strength)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BECA26-EAB0-EA1C-4966-EC659E5A7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117C0-73C2-0337-6FE9-3CD153CFD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BB382-35E8-8A70-C1AA-0D2C6F934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A4C418-988F-9930-B898-F779837774ED}"/>
              </a:ext>
            </a:extLst>
          </p:cNvPr>
          <p:cNvSpPr txBox="1"/>
          <p:nvPr/>
        </p:nvSpPr>
        <p:spPr>
          <a:xfrm>
            <a:off x="4215866" y="1564105"/>
            <a:ext cx="3684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And precision. How far will this go?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75126E-480F-1C3F-C5BA-FCD532468CCE}"/>
              </a:ext>
            </a:extLst>
          </p:cNvPr>
          <p:cNvSpPr txBox="1"/>
          <p:nvPr/>
        </p:nvSpPr>
        <p:spPr>
          <a:xfrm>
            <a:off x="4050632" y="1978958"/>
            <a:ext cx="46435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Theory permitting. And muons also explore.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347091-7137-AC61-B5AA-76E9F044B1EC}"/>
              </a:ext>
            </a:extLst>
          </p:cNvPr>
          <p:cNvSpPr txBox="1"/>
          <p:nvPr/>
        </p:nvSpPr>
        <p:spPr>
          <a:xfrm>
            <a:off x="4215866" y="2373868"/>
            <a:ext cx="32340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… and Higgs/electroweak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597268-0A74-2555-2D66-1CC8352AE555}"/>
              </a:ext>
            </a:extLst>
          </p:cNvPr>
          <p:cNvSpPr txBox="1"/>
          <p:nvPr/>
        </p:nvSpPr>
        <p:spPr>
          <a:xfrm>
            <a:off x="4961021" y="2973387"/>
            <a:ext cx="37184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Top too? Linear or circular? Where?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FEACFB-6C90-F8B8-1872-EB43C6F23797}"/>
              </a:ext>
            </a:extLst>
          </p:cNvPr>
          <p:cNvSpPr txBox="1"/>
          <p:nvPr/>
        </p:nvSpPr>
        <p:spPr>
          <a:xfrm>
            <a:off x="5216893" y="3632795"/>
            <a:ext cx="38501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Or maybe within 10 years of HL-LHC?</a:t>
            </a:r>
          </a:p>
          <a:p>
            <a:r>
              <a:rPr lang="en-US" dirty="0">
                <a:solidFill>
                  <a:srgbClr val="FF0000"/>
                </a:solidFill>
              </a:rPr>
              <a:t>Also a ”factory”.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1E6829-34D2-374D-5D10-BEB61585F53A}"/>
              </a:ext>
            </a:extLst>
          </p:cNvPr>
          <p:cNvSpPr txBox="1"/>
          <p:nvPr/>
        </p:nvSpPr>
        <p:spPr>
          <a:xfrm>
            <a:off x="3927108" y="4250015"/>
            <a:ext cx="3522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But a versatile “Plan B”?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5F0CBAF-7E09-9C6D-7224-4197A84DB969}"/>
              </a:ext>
            </a:extLst>
          </p:cNvPr>
          <p:cNvSpPr txBox="1"/>
          <p:nvPr/>
        </p:nvSpPr>
        <p:spPr>
          <a:xfrm>
            <a:off x="4071487" y="4711680"/>
            <a:ext cx="4726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Dependent on priority, and results, of the R&amp;D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A4F8A3-CE0F-478A-A401-AE0FEB2CCB7A}"/>
              </a:ext>
            </a:extLst>
          </p:cNvPr>
          <p:cNvSpPr txBox="1"/>
          <p:nvPr/>
        </p:nvSpPr>
        <p:spPr>
          <a:xfrm>
            <a:off x="2541069" y="5872560"/>
            <a:ext cx="40121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Well, that day may come…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AutoShape 4">
            <a:extLst>
              <a:ext uri="{FF2B5EF4-FFF2-40B4-BE49-F238E27FC236}">
                <a16:creationId xmlns:a16="http://schemas.microsoft.com/office/drawing/2014/main" id="{F34F35C5-3E5F-CD9C-6903-2C1BEED480A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" name="Picture 18" descr="A person with long hair and beard&#10;&#10;AI-generated content may be incorrect.">
            <a:extLst>
              <a:ext uri="{FF2B5EF4-FFF2-40B4-BE49-F238E27FC236}">
                <a16:creationId xmlns:a16="http://schemas.microsoft.com/office/drawing/2014/main" id="{2C7EA123-EFF7-C484-D4C1-C30583BB3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2" y="1600200"/>
            <a:ext cx="8760430" cy="3635578"/>
          </a:xfrm>
          <a:prstGeom prst="rect">
            <a:avLst/>
          </a:prstGeom>
          <a:ln w="2222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97139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AFA06-9FAD-C5ED-86DD-4734673B4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35F07-1B00-FC91-5EFC-3369EA4D6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tunnel</a:t>
            </a:r>
          </a:p>
          <a:p>
            <a:pPr lvl="1"/>
            <a:r>
              <a:rPr lang="en-US" dirty="0"/>
              <a:t>Hadrons</a:t>
            </a:r>
          </a:p>
          <a:p>
            <a:pPr lvl="1"/>
            <a:r>
              <a:rPr lang="en-US" dirty="0"/>
              <a:t>Electrons</a:t>
            </a:r>
          </a:p>
          <a:p>
            <a:r>
              <a:rPr lang="en-US" dirty="0"/>
              <a:t>New tunnels</a:t>
            </a:r>
          </a:p>
          <a:p>
            <a:pPr lvl="1"/>
            <a:r>
              <a:rPr lang="en-US" dirty="0"/>
              <a:t>Electrons</a:t>
            </a:r>
          </a:p>
          <a:p>
            <a:pPr lvl="1"/>
            <a:r>
              <a:rPr lang="en-US" dirty="0"/>
              <a:t>Hadrons </a:t>
            </a:r>
          </a:p>
          <a:p>
            <a:pPr lvl="1"/>
            <a:r>
              <a:rPr lang="en-US" dirty="0"/>
              <a:t>Muons</a:t>
            </a:r>
          </a:p>
          <a:p>
            <a:pPr marL="0" indent="0">
              <a:buNone/>
            </a:pPr>
            <a:r>
              <a:rPr lang="en-US" i="1" dirty="0"/>
              <a:t>Electroweak scale and above…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1B028-C072-6B1D-2940-61B90F986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9FBF2-2D29-B124-D19F-7BEC86CCA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E2A24-E4AC-1D52-DD73-5D2CB9616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cern-lhc-aerial.jpg">
            <a:extLst>
              <a:ext uri="{FF2B5EF4-FFF2-40B4-BE49-F238E27FC236}">
                <a16:creationId xmlns:a16="http://schemas.microsoft.com/office/drawing/2014/main" id="{E6BBCF72-A022-35F8-0664-ACB467394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129" y="1737115"/>
            <a:ext cx="4628894" cy="3383769"/>
          </a:xfrm>
          <a:prstGeom prst="rect">
            <a:avLst/>
          </a:prstGeom>
          <a:ln w="158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7028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5170E0-CE7F-AA0C-A3F9-4B62D0C7CA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09" y="731310"/>
            <a:ext cx="7578381" cy="56821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95961C-E737-8B24-8251-EF1E340F8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60640"/>
            <a:ext cx="8229600" cy="1143000"/>
          </a:xfrm>
        </p:spPr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B0CF2-9CF4-013D-E5B5-984B16748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6BC1B-F243-0CFE-5429-817B8688B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3209223" cy="365125"/>
          </a:xfrm>
        </p:spPr>
        <p:txBody>
          <a:bodyPr/>
          <a:lstStyle/>
          <a:p>
            <a:r>
              <a:rPr lang="en-US" dirty="0"/>
              <a:t>Jon Butterworth: WIN25 (Map: Chris Wormell)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66627-E7F2-3450-C092-39DC5548D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D7C61F-098F-1110-1262-8C8DF0140499}"/>
              </a:ext>
            </a:extLst>
          </p:cNvPr>
          <p:cNvSpPr/>
          <p:nvPr/>
        </p:nvSpPr>
        <p:spPr>
          <a:xfrm>
            <a:off x="6711042" y="4900932"/>
            <a:ext cx="410817" cy="36512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drawing of a lighthouse&#10;&#10;AI-generated content may be incorrect.">
            <a:extLst>
              <a:ext uri="{FF2B5EF4-FFF2-40B4-BE49-F238E27FC236}">
                <a16:creationId xmlns:a16="http://schemas.microsoft.com/office/drawing/2014/main" id="{7A90F767-4E7F-714A-6A55-B8184BFEB80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D030"/>
              </a:clrFrom>
              <a:clrTo>
                <a:srgbClr val="FED03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0358" y="3321595"/>
            <a:ext cx="265103" cy="501545"/>
          </a:xfrm>
          <a:prstGeom prst="rect">
            <a:avLst/>
          </a:prstGeom>
        </p:spPr>
      </p:pic>
      <p:pic>
        <p:nvPicPr>
          <p:cNvPr id="14" name="Picture 13" descr="A drawing of a lighthouse&#10;&#10;AI-generated content may be incorrect.">
            <a:extLst>
              <a:ext uri="{FF2B5EF4-FFF2-40B4-BE49-F238E27FC236}">
                <a16:creationId xmlns:a16="http://schemas.microsoft.com/office/drawing/2014/main" id="{E4BB6A60-6494-060C-97FB-0FB9BA761FA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D030"/>
              </a:clrFrom>
              <a:clrTo>
                <a:srgbClr val="FED03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0583" y="4900932"/>
            <a:ext cx="265103" cy="50154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3AFB78C-F21E-B2B0-2D48-ABD9214A8B7A}"/>
              </a:ext>
            </a:extLst>
          </p:cNvPr>
          <p:cNvSpPr/>
          <p:nvPr/>
        </p:nvSpPr>
        <p:spPr>
          <a:xfrm>
            <a:off x="6094816" y="4820808"/>
            <a:ext cx="410817" cy="62673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3E030BB-64F6-1067-1115-8E0A2C499949}"/>
              </a:ext>
            </a:extLst>
          </p:cNvPr>
          <p:cNvSpPr/>
          <p:nvPr/>
        </p:nvSpPr>
        <p:spPr>
          <a:xfrm>
            <a:off x="3287500" y="3275970"/>
            <a:ext cx="410817" cy="626731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8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247AC-F44E-74E2-C316-5723DB95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Wisdom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35DD8-2280-DD96-EEB4-3FB828A6D9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Hadrons for exploration</a:t>
            </a:r>
          </a:p>
          <a:p>
            <a:r>
              <a:rPr lang="en-US" dirty="0"/>
              <a:t>Leptons for precision</a:t>
            </a:r>
          </a:p>
          <a:p>
            <a:r>
              <a:rPr lang="en-US" dirty="0"/>
              <a:t>Lepton-hadron for QCD</a:t>
            </a:r>
          </a:p>
          <a:p>
            <a:endParaRPr lang="en-US" dirty="0"/>
          </a:p>
          <a:p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Higgs factory next (</a:t>
            </a:r>
            <a:r>
              <a:rPr lang="en-US" i="1" dirty="0"/>
              <a:t>c.f. ESPP 2020</a:t>
            </a:r>
            <a:r>
              <a:rPr lang="en-US" dirty="0"/>
              <a:t>)</a:t>
            </a:r>
          </a:p>
          <a:p>
            <a:r>
              <a:rPr lang="en-US" dirty="0"/>
              <a:t>Hadrons in half a century or so</a:t>
            </a:r>
          </a:p>
          <a:p>
            <a:r>
              <a:rPr lang="en-US" dirty="0"/>
              <a:t>ep … not high priority </a:t>
            </a:r>
          </a:p>
          <a:p>
            <a:r>
              <a:rPr lang="en-US" dirty="0"/>
              <a:t>Muons one day. Maybe.</a:t>
            </a:r>
          </a:p>
          <a:p>
            <a:endParaRPr lang="en-US" dirty="0"/>
          </a:p>
          <a:p>
            <a:r>
              <a:rPr lang="en-US" dirty="0"/>
              <a:t>Circular colliders will reach the point of diminishing returns (synchrotron radiation, magnetic field strength)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E03F0-1552-C39B-7C53-B9725F5C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43854-7624-B281-69D4-EC582338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BD15B-2A61-B158-0E2F-C652ED073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4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42B52-4D4E-BF4C-6311-5DEFAF6D3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LHC: A precision Machine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0DE73-74FE-A712-3328-EA2FFE031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7E85F-54F0-526F-4071-D84626BD6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15BE5-F4E3-EF2B-C3EE-8178586A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 dirty="0"/>
          </a:p>
        </p:txBody>
      </p:sp>
      <p:pic>
        <p:nvPicPr>
          <p:cNvPr id="10" name="Picture 9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2B3643A-4BE9-0A32-99F5-272DBBE60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574" y="1223146"/>
            <a:ext cx="3492267" cy="2205854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FA6801F6-0B33-FBE1-0948-03B8FBA5A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933" y="3461629"/>
            <a:ext cx="2977070" cy="209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B65F63B5-1660-F6BF-157E-8A8090BF9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066" y="1373264"/>
            <a:ext cx="6601867" cy="495312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3BFEC69-6FF2-3DCD-0C91-A4F5F2C70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2134" y="1270699"/>
            <a:ext cx="7974633" cy="563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BF0D4527-591B-6755-8DE3-78281BB3A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87" y="4361784"/>
            <a:ext cx="3782425" cy="181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373225F5-0BBB-3796-EBC5-F94B40D27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6" y="1422939"/>
            <a:ext cx="4231826" cy="285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24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4186D-BB4C-C035-581F-E7F4F0E0C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HL-LHC: A precision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DBBD29-E289-AB8D-4066-EDE089826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Big - largely ML-led - improvements in performance</a:t>
            </a:r>
          </a:p>
          <a:p>
            <a:r>
              <a:rPr lang="en-US" sz="2800" dirty="0"/>
              <a:t>4-top cross section @ 6%</a:t>
            </a:r>
          </a:p>
          <a:p>
            <a:r>
              <a:rPr lang="en-US" sz="2800" dirty="0" err="1"/>
              <a:t>CharmYukawa</a:t>
            </a:r>
            <a:r>
              <a:rPr lang="en-US" sz="2800" dirty="0"/>
              <a:t> @1.5 x SM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187B7-B71D-0CEC-9335-BF59F9830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825C20-DB3E-0792-EA1D-0D0D1992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8BAF2F-5827-EE33-6086-8AECD96AD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F9E6DA-6039-E61D-D15C-A5A141D63B80}"/>
              </a:ext>
            </a:extLst>
          </p:cNvPr>
          <p:cNvSpPr txBox="1"/>
          <p:nvPr/>
        </p:nvSpPr>
        <p:spPr>
          <a:xfrm>
            <a:off x="363195" y="6097127"/>
            <a:ext cx="31965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ATLAS &amp; CMS, arXiv:2504.00672</a:t>
            </a:r>
          </a:p>
        </p:txBody>
      </p:sp>
      <p:pic>
        <p:nvPicPr>
          <p:cNvPr id="4098" name="Picture 2" descr="AI Buzzwords Explained: Understand AI Better Than 99% of People in 40 ...">
            <a:extLst>
              <a:ext uri="{FF2B5EF4-FFF2-40B4-BE49-F238E27FC236}">
                <a16:creationId xmlns:a16="http://schemas.microsoft.com/office/drawing/2014/main" id="{4952D05E-BA0B-C7B8-8492-97C5FF669A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4" r="6654"/>
          <a:stretch>
            <a:fillRect/>
          </a:stretch>
        </p:blipFill>
        <p:spPr bwMode="auto">
          <a:xfrm>
            <a:off x="2590800" y="1523076"/>
            <a:ext cx="1270852" cy="71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72815540-1B13-0A82-886F-93540DC1E7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9371" y="1948616"/>
            <a:ext cx="3660075" cy="2651208"/>
          </a:xfrm>
          <a:prstGeom prst="rect">
            <a:avLst/>
          </a:prstGeom>
        </p:spPr>
      </p:pic>
      <p:pic>
        <p:nvPicPr>
          <p:cNvPr id="11" name="Picture 10" descr="A graph of a graph of a graph&#10;&#10;AI-generated content may be incorrect.">
            <a:extLst>
              <a:ext uri="{FF2B5EF4-FFF2-40B4-BE49-F238E27FC236}">
                <a16:creationId xmlns:a16="http://schemas.microsoft.com/office/drawing/2014/main" id="{9753808E-4725-2289-8E24-09E74681277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518" y="3138451"/>
            <a:ext cx="3941536" cy="2987712"/>
          </a:xfrm>
          <a:prstGeom prst="rect">
            <a:avLst/>
          </a:prstGeom>
        </p:spPr>
      </p:pic>
      <p:pic>
        <p:nvPicPr>
          <p:cNvPr id="13" name="Picture 12" descr="A graph of a graph&#10;&#10;AI-generated content may be incorrect.">
            <a:extLst>
              <a:ext uri="{FF2B5EF4-FFF2-40B4-BE49-F238E27FC236}">
                <a16:creationId xmlns:a16="http://schemas.microsoft.com/office/drawing/2014/main" id="{7F7481E3-1283-6304-CE6F-DD3FDC1E848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4216" y="4448175"/>
            <a:ext cx="2660650" cy="2273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DFFAB9-0F1A-D460-EA52-6F639D3371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40" y="3233272"/>
            <a:ext cx="4966517" cy="265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00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E78A5E-4710-B874-F695-5BDD69267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3C271-83DD-8B35-7809-35A170869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“Factories”?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F4105-49C5-9E90-C679-AB51694EB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23B65-1902-514E-5561-871E0573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3401F7-8144-CB49-E8B9-585652EC0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A1818A-A455-3745-2B5F-6FE63C519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09" y="1684019"/>
            <a:ext cx="7522582" cy="471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56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8BA15-C807-6B6C-0571-E8B7B3CB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061BC-CD13-805A-4160-340C4849B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New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collider in the LEP/LHC tunnel</a:t>
            </a:r>
          </a:p>
          <a:p>
            <a:r>
              <a:rPr lang="en-US" dirty="0"/>
              <a:t>CM energy range 91.2 – 230 GeV</a:t>
            </a:r>
          </a:p>
          <a:p>
            <a:pPr lvl="1"/>
            <a:r>
              <a:rPr lang="en-US" dirty="0"/>
              <a:t>Not possible to interleave low and high energy</a:t>
            </a:r>
          </a:p>
          <a:p>
            <a:r>
              <a:rPr lang="en-US" dirty="0"/>
              <a:t>Two interaction points </a:t>
            </a:r>
          </a:p>
          <a:p>
            <a:r>
              <a:rPr lang="en-US" dirty="0"/>
              <a:t>2045 earliest start of operation</a:t>
            </a:r>
          </a:p>
          <a:p>
            <a:r>
              <a:rPr lang="en-US" dirty="0"/>
              <a:t>Synchrotron power loss 50MW per beam</a:t>
            </a:r>
          </a:p>
          <a:p>
            <a:pPr lvl="1"/>
            <a:r>
              <a:rPr lang="en-US" dirty="0"/>
              <a:t>Consumption similar to FCC-ee</a:t>
            </a:r>
          </a:p>
          <a:p>
            <a:r>
              <a:rPr lang="en-US" dirty="0"/>
              <a:t>Detailed accelerator design work required</a:t>
            </a:r>
          </a:p>
          <a:p>
            <a:r>
              <a:rPr lang="en-US" dirty="0"/>
              <a:t>Current cost estimate 3.9BCHF</a:t>
            </a:r>
          </a:p>
          <a:p>
            <a:r>
              <a:rPr lang="en-US" dirty="0"/>
              <a:t>Estimated precision mostly taken from FCC-ee (see next slides), </a:t>
            </a:r>
          </a:p>
          <a:p>
            <a:pPr lvl="1"/>
            <a:r>
              <a:rPr lang="en-US" dirty="0"/>
              <a:t>Scaling statistical uncertainty up by 1.9.</a:t>
            </a:r>
          </a:p>
          <a:p>
            <a:pPr lvl="1"/>
            <a:r>
              <a:rPr lang="en-US" dirty="0"/>
              <a:t>No top-</a:t>
            </a:r>
            <a:r>
              <a:rPr lang="en-US" dirty="0" err="1"/>
              <a:t>antitop</a:t>
            </a:r>
            <a:r>
              <a:rPr lang="en-US" dirty="0"/>
              <a:t> threshold running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E6023-9487-3A46-EF45-4EE450E7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8A45F-E214-CD31-25E1-C3EB44131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WIN25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D82AD-F6A7-79B6-C3C9-279209070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0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D996E-C0C3-D811-54AB-D77643210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dirty="0" err="1"/>
              <a:t>LHeC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C6CAE-89A7-0680-A13C-96B93F80FA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739" y="1294410"/>
            <a:ext cx="3474747" cy="228770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Electrons vs LHC protons</a:t>
            </a:r>
          </a:p>
          <a:p>
            <a:pPr lvl="1"/>
            <a:r>
              <a:rPr lang="en-US" sz="2800" dirty="0"/>
              <a:t>ERL 1/3 circumference of LHC tunnel</a:t>
            </a:r>
          </a:p>
          <a:p>
            <a:r>
              <a:rPr lang="en-US" dirty="0"/>
              <a:t>Likely post-LHC running.</a:t>
            </a:r>
          </a:p>
          <a:p>
            <a:r>
              <a:rPr lang="en-US" dirty="0"/>
              <a:t>Current cost estimate 2.4BCHF</a:t>
            </a:r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A group of graphs with text&#10;&#10;AI-generated content may be incorrect.">
            <a:extLst>
              <a:ext uri="{FF2B5EF4-FFF2-40B4-BE49-F238E27FC236}">
                <a16:creationId xmlns:a16="http://schemas.microsoft.com/office/drawing/2014/main" id="{B8C1A0EC-E6F7-6909-362B-E6502FEB2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2903" y="1734014"/>
            <a:ext cx="5226921" cy="422073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0259A-2223-4B39-3CD7-FAFEE0C459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June 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A0B97-18EC-661A-DDCB-C9B5B1178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Jon Butterworth: WIN25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E7FBD-0698-FA73-C555-A71ED15C8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28E1A7D-2EFE-EA4C-9BCB-89182D60500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78DAC3-AB18-8482-AAB4-ED521D1AA01A}"/>
              </a:ext>
            </a:extLst>
          </p:cNvPr>
          <p:cNvSpPr txBox="1"/>
          <p:nvPr/>
        </p:nvSpPr>
        <p:spPr>
          <a:xfrm>
            <a:off x="234177" y="3494028"/>
            <a:ext cx="3285892" cy="255454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i="1" dirty="0"/>
              <a:t>“… LEP3 or </a:t>
            </a:r>
            <a:r>
              <a:rPr lang="en-GB" sz="1600" i="1" dirty="0" err="1"/>
              <a:t>LHeC</a:t>
            </a:r>
            <a:r>
              <a:rPr lang="en-GB" sz="1600" i="1" dirty="0"/>
              <a:t>, would entail major infrastructure investments and operating costs and therefore delay the implementation of a next-generation collider by at least one to two decades. For this reason, they cannot be considered as “bridges”, but rather as alternative options to other proposed colliders”</a:t>
            </a:r>
          </a:p>
          <a:p>
            <a:r>
              <a:rPr lang="en-GB" sz="1600" dirty="0"/>
              <a:t>From FCCE Working Group Report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705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62538</TotalTime>
  <Words>901</Words>
  <Application>Microsoft Macintosh PowerPoint</Application>
  <PresentationFormat>On-screen Show (4:3)</PresentationFormat>
  <Paragraphs>174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Office Theme</vt:lpstr>
      <vt:lpstr>Circular Colliders Present and Future</vt:lpstr>
      <vt:lpstr>Outline</vt:lpstr>
      <vt:lpstr>Why?</vt:lpstr>
      <vt:lpstr>Conventional Wisdom</vt:lpstr>
      <vt:lpstr>LHC: A precision Machine</vt:lpstr>
      <vt:lpstr>HL-LHC: A precision machine</vt:lpstr>
      <vt:lpstr>Higgs “Factories”?</vt:lpstr>
      <vt:lpstr>LEP3</vt:lpstr>
      <vt:lpstr>LHeC</vt:lpstr>
      <vt:lpstr>HE-LHC</vt:lpstr>
      <vt:lpstr>A new tunnel</vt:lpstr>
      <vt:lpstr>Electrons and positrons</vt:lpstr>
      <vt:lpstr>FCC-ee physics</vt:lpstr>
      <vt:lpstr>Next-generation Hadron Collider</vt:lpstr>
      <vt:lpstr>Muon collider</vt:lpstr>
      <vt:lpstr>Conventional Wisdom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Butterworth, Jonathan</cp:lastModifiedBy>
  <cp:revision>370</cp:revision>
  <dcterms:created xsi:type="dcterms:W3CDTF">2015-04-11T13:53:50Z</dcterms:created>
  <dcterms:modified xsi:type="dcterms:W3CDTF">2025-06-11T07:52:00Z</dcterms:modified>
</cp:coreProperties>
</file>