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5"/>
  </p:notesMasterIdLst>
  <p:handoutMasterIdLst>
    <p:handoutMasterId r:id="rId46"/>
  </p:handoutMasterIdLst>
  <p:sldIdLst>
    <p:sldId id="264" r:id="rId2"/>
    <p:sldId id="21516" r:id="rId3"/>
    <p:sldId id="21520" r:id="rId4"/>
    <p:sldId id="21481" r:id="rId5"/>
    <p:sldId id="21304" r:id="rId6"/>
    <p:sldId id="21542" r:id="rId7"/>
    <p:sldId id="21539" r:id="rId8"/>
    <p:sldId id="21538" r:id="rId9"/>
    <p:sldId id="21440" r:id="rId10"/>
    <p:sldId id="21218" r:id="rId11"/>
    <p:sldId id="21420" r:id="rId12"/>
    <p:sldId id="21421" r:id="rId13"/>
    <p:sldId id="21216" r:id="rId14"/>
    <p:sldId id="21543" r:id="rId15"/>
    <p:sldId id="21532" r:id="rId16"/>
    <p:sldId id="21535" r:id="rId17"/>
    <p:sldId id="21545" r:id="rId18"/>
    <p:sldId id="21430" r:id="rId19"/>
    <p:sldId id="21487" r:id="rId20"/>
    <p:sldId id="21462" r:id="rId21"/>
    <p:sldId id="21465" r:id="rId22"/>
    <p:sldId id="21536" r:id="rId23"/>
    <p:sldId id="21427" r:id="rId24"/>
    <p:sldId id="21317" r:id="rId25"/>
    <p:sldId id="21507" r:id="rId26"/>
    <p:sldId id="21177" r:id="rId27"/>
    <p:sldId id="21512" r:id="rId28"/>
    <p:sldId id="21497" r:id="rId29"/>
    <p:sldId id="21513" r:id="rId30"/>
    <p:sldId id="21514" r:id="rId31"/>
    <p:sldId id="21350" r:id="rId32"/>
    <p:sldId id="21191" r:id="rId33"/>
    <p:sldId id="21506" r:id="rId34"/>
    <p:sldId id="21522" r:id="rId35"/>
    <p:sldId id="21496" r:id="rId36"/>
    <p:sldId id="21519" r:id="rId37"/>
    <p:sldId id="21544" r:id="rId38"/>
    <p:sldId id="21426" r:id="rId39"/>
    <p:sldId id="21533" r:id="rId40"/>
    <p:sldId id="21429" r:id="rId41"/>
    <p:sldId id="21436" r:id="rId42"/>
    <p:sldId id="21540" r:id="rId43"/>
    <p:sldId id="21537" r:id="rId44"/>
  </p:sldIdLst>
  <p:sldSz cx="9144000" cy="5143500" type="screen16x9"/>
  <p:notesSz cx="9144000" cy="6858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9FFBD"/>
    <a:srgbClr val="C8FCF4"/>
    <a:srgbClr val="FFE221"/>
    <a:srgbClr val="FFDB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385" autoAdjust="0"/>
    <p:restoredTop sz="96281" autoAdjust="0"/>
  </p:normalViewPr>
  <p:slideViewPr>
    <p:cSldViewPr snapToObjects="1" showGuides="1">
      <p:cViewPr varScale="1">
        <p:scale>
          <a:sx n="144" d="100"/>
          <a:sy n="144" d="100"/>
        </p:scale>
        <p:origin x="200" y="27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10/06/2025</a:t>
            </a:fld>
            <a:endParaRPr lang="en-GB"/>
          </a:p>
        </p:txBody>
      </p:sp>
      <p:sp>
        <p:nvSpPr>
          <p:cNvPr id="4" name="Espace réservé du pied de page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10/06/2025</a:t>
            </a:fld>
            <a:endParaRPr lang="en-GB"/>
          </a:p>
        </p:txBody>
      </p:sp>
      <p:sp>
        <p:nvSpPr>
          <p:cNvPr id="4" name="Espace réservé de l'image des diapositives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962526C8-2CD8-A408-88A9-C354C40B4EAF}"/>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WIN, Brighton, June 2025</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987574"/>
            <a:ext cx="8305800" cy="3824932"/>
          </a:xfrm>
          <a:prstGeom prst="rect">
            <a:avLst/>
          </a:prstGeom>
        </p:spPr>
        <p:txBody>
          <a:bodyPr/>
          <a:lstStyle>
            <a:lvl1pPr marL="342900" indent="-3429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1pPr>
            <a:lvl2pPr marL="742950" indent="-28575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2pPr>
            <a:lvl3pPr marL="11430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3pPr>
            <a:lvl4pPr marL="16002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4pPr>
            <a:lvl5pPr marL="20574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WIN, Brighton, June 2025</a:t>
            </a:r>
            <a:endParaRPr lang="en-GB" dirty="0"/>
          </a:p>
        </p:txBody>
      </p:sp>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181100" y="1"/>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705351"/>
            <a:ext cx="9144000" cy="508000"/>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0" y="4914901"/>
            <a:ext cx="1271042" cy="200025"/>
          </a:xfrm>
        </p:spPr>
        <p:txBody>
          <a:bodyPr/>
          <a:lstStyle/>
          <a:p>
            <a:endParaRPr lang="en-US" dirty="0"/>
          </a:p>
        </p:txBody>
      </p:sp>
      <p:sp>
        <p:nvSpPr>
          <p:cNvPr id="5" name="Footer Placeholder 4"/>
          <p:cNvSpPr>
            <a:spLocks noGrp="1"/>
          </p:cNvSpPr>
          <p:nvPr>
            <p:ph type="ftr" sz="quarter" idx="11"/>
          </p:nvPr>
        </p:nvSpPr>
        <p:spPr>
          <a:xfrm>
            <a:off x="1282700" y="4922045"/>
            <a:ext cx="4191001" cy="192882"/>
          </a:xfrm>
        </p:spPr>
        <p:txBody>
          <a:bodyPr/>
          <a:lstStyle>
            <a:lvl1pPr algn="l">
              <a:defRPr sz="1200">
                <a:latin typeface="Calibri" panose="020F0502020204030204" pitchFamily="34" charset="0"/>
                <a:cs typeface="Calibri" panose="020F0502020204030204" pitchFamily="34" charset="0"/>
              </a:defRPr>
            </a:lvl1pPr>
          </a:lstStyle>
          <a:p>
            <a:r>
              <a:rPr lang="en-US"/>
              <a:t>D. Schulte, Muon Collider, WIN, Brighton, June 2025</a:t>
            </a:r>
            <a:endParaRPr lang="en-US" dirty="0"/>
          </a:p>
        </p:txBody>
      </p:sp>
      <p:sp>
        <p:nvSpPr>
          <p:cNvPr id="6" name="Slide Number Placeholder 5"/>
          <p:cNvSpPr>
            <a:spLocks noGrp="1"/>
          </p:cNvSpPr>
          <p:nvPr>
            <p:ph type="sldNum" sz="quarter" idx="12"/>
          </p:nvPr>
        </p:nvSpPr>
        <p:spPr>
          <a:xfrm>
            <a:off x="7975601" y="4922046"/>
            <a:ext cx="406399" cy="192882"/>
          </a:xfrm>
        </p:spPr>
        <p:txBody>
          <a:bodyPr/>
          <a:lstStyle/>
          <a:p>
            <a:fld id="{3478A56A-6164-B14D-A8F7-980D09C4DD92}" type="slidenum">
              <a:rPr lang="en-US" smtClean="0"/>
              <a:pPr/>
              <a:t>‹#›</a:t>
            </a:fld>
            <a:endParaRPr lang="en-US"/>
          </a:p>
        </p:txBody>
      </p:sp>
    </p:spTree>
    <p:extLst>
      <p:ext uri="{BB962C8B-B14F-4D97-AF65-F5344CB8AC3E}">
        <p14:creationId xmlns:p14="http://schemas.microsoft.com/office/powerpoint/2010/main" val="17945608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5"/>
          <a:stretch>
            <a:fillRect/>
          </a:stretch>
        </p:blipFill>
        <p:spPr>
          <a:xfrm>
            <a:off x="0" y="4803998"/>
            <a:ext cx="9144000" cy="409352"/>
          </a:xfrm>
          <a:prstGeom prst="rect">
            <a:avLst/>
          </a:prstGeom>
        </p:spPr>
      </p:pic>
      <p:pic>
        <p:nvPicPr>
          <p:cNvPr id="7" name="Image 6" descr="MCC-inernational-finalV01.png"/>
          <p:cNvPicPr>
            <a:picLocks noChangeAspect="1"/>
          </p:cNvPicPr>
          <p:nvPr userDrawn="1"/>
        </p:nvPicPr>
        <p:blipFill>
          <a:blip r:embed="rId6"/>
          <a:stretch>
            <a:fillRect/>
          </a:stretch>
        </p:blipFill>
        <p:spPr>
          <a:xfrm>
            <a:off x="8245033" y="36001"/>
            <a:ext cx="879566" cy="879566"/>
          </a:xfrm>
          <a:prstGeom prst="rect">
            <a:avLst/>
          </a:prstGeom>
        </p:spPr>
      </p:pic>
      <p:sp>
        <p:nvSpPr>
          <p:cNvPr id="4"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3" name="Espace réservé du pied de page 4">
            <a:extLst>
              <a:ext uri="{FF2B5EF4-FFF2-40B4-BE49-F238E27FC236}">
                <a16:creationId xmlns:a16="http://schemas.microsoft.com/office/drawing/2014/main" id="{F1C7A207-2640-641C-59F2-B3996420C706}"/>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WIN, Brighton, June 2025</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6.png"/><Relationship Id="rId7" Type="http://schemas.openxmlformats.org/officeDocument/2006/relationships/image" Target="../media/image39.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7.png"/><Relationship Id="rId4" Type="http://schemas.openxmlformats.org/officeDocument/2006/relationships/image" Target="../media/image37.png"/><Relationship Id="rId9"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46.pn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49.tiff"/><Relationship Id="rId4" Type="http://schemas.openxmlformats.org/officeDocument/2006/relationships/image" Target="../media/image48.emf"/></Relationships>
</file>

<file path=ppt/slides/_rels/slide16.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emf"/><Relationship Id="rId5" Type="http://schemas.openxmlformats.org/officeDocument/2006/relationships/image" Target="../media/image53.png"/><Relationship Id="rId4" Type="http://schemas.openxmlformats.org/officeDocument/2006/relationships/image" Target="../media/image52.png"/></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1.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7.png"/><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44.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65.png"/><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21.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tmp"/><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24.xml.rels><?xml version="1.0" encoding="UTF-8" standalone="yes"?>
<Relationships xmlns="http://schemas.openxmlformats.org/package/2006/relationships"><Relationship Id="rId8" Type="http://schemas.openxmlformats.org/officeDocument/2006/relationships/image" Target="../media/image83.jpeg"/><Relationship Id="rId3" Type="http://schemas.openxmlformats.org/officeDocument/2006/relationships/image" Target="../media/image78.png"/><Relationship Id="rId7" Type="http://schemas.openxmlformats.org/officeDocument/2006/relationships/image" Target="../media/image82.jpe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81.png"/><Relationship Id="rId11" Type="http://schemas.openxmlformats.org/officeDocument/2006/relationships/image" Target="../media/image86.jpeg"/><Relationship Id="rId5" Type="http://schemas.openxmlformats.org/officeDocument/2006/relationships/image" Target="../media/image80.png"/><Relationship Id="rId10" Type="http://schemas.openxmlformats.org/officeDocument/2006/relationships/image" Target="../media/image85.png"/><Relationship Id="rId4" Type="http://schemas.openxmlformats.org/officeDocument/2006/relationships/image" Target="../media/image79.png"/><Relationship Id="rId9" Type="http://schemas.openxmlformats.org/officeDocument/2006/relationships/image" Target="../media/image84.jpeg"/></Relationships>
</file>

<file path=ppt/slides/_rels/slide25.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jpeg"/><Relationship Id="rId7" Type="http://schemas.openxmlformats.org/officeDocument/2006/relationships/image" Target="../media/image92.jpeg"/><Relationship Id="rId2" Type="http://schemas.openxmlformats.org/officeDocument/2006/relationships/image" Target="../media/image87.gif"/><Relationship Id="rId1" Type="http://schemas.openxmlformats.org/officeDocument/2006/relationships/slideLayout" Target="../slideLayouts/slideLayout2.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89.png"/><Relationship Id="rId9" Type="http://schemas.openxmlformats.org/officeDocument/2006/relationships/image" Target="../media/image94.png"/></Relationships>
</file>

<file path=ppt/slides/_rels/slide26.xml.rels><?xml version="1.0" encoding="UTF-8" standalone="yes"?>
<Relationships xmlns="http://schemas.openxmlformats.org/package/2006/relationships"><Relationship Id="rId2" Type="http://schemas.openxmlformats.org/officeDocument/2006/relationships/hyperlink" Target="http://muoncollider.web.cern.ch"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2.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jpeg"/></Relationships>
</file>

<file path=ppt/slides/_rels/slide31.xml.rels><?xml version="1.0" encoding="UTF-8" standalone="yes"?>
<Relationships xmlns="http://schemas.openxmlformats.org/package/2006/relationships"><Relationship Id="rId3" Type="http://schemas.openxmlformats.org/officeDocument/2006/relationships/hyperlink" Target="http://arxiv.org/abs/2201.07895" TargetMode="External"/><Relationship Id="rId2" Type="http://schemas.openxmlformats.org/officeDocument/2006/relationships/image" Target="../media/image9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7.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9.tiff"/><Relationship Id="rId2" Type="http://schemas.openxmlformats.org/officeDocument/2006/relationships/image" Target="../media/image48.emf"/><Relationship Id="rId1" Type="http://schemas.openxmlformats.org/officeDocument/2006/relationships/slideLayout" Target="../slideLayouts/slideLayout2.xml"/><Relationship Id="rId5" Type="http://schemas.openxmlformats.org/officeDocument/2006/relationships/image" Target="../media/image99.emf"/><Relationship Id="rId4" Type="http://schemas.openxmlformats.org/officeDocument/2006/relationships/image" Target="../media/image98.tiff"/></Relationships>
</file>

<file path=ppt/slides/_rels/slide3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36.xml.rels><?xml version="1.0" encoding="UTF-8" standalone="yes"?>
<Relationships xmlns="http://schemas.openxmlformats.org/package/2006/relationships"><Relationship Id="rId3" Type="http://schemas.openxmlformats.org/officeDocument/2006/relationships/hyperlink" Target="http://arxiv.org/abs/2201.07895" TargetMode="External"/><Relationship Id="rId2" Type="http://schemas.openxmlformats.org/officeDocument/2006/relationships/image" Target="../media/image96.emf"/><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37.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0.png"/><Relationship Id="rId7" Type="http://schemas.openxmlformats.org/officeDocument/2006/relationships/image" Target="../media/image101.png"/><Relationship Id="rId2" Type="http://schemas.openxmlformats.org/officeDocument/2006/relationships/image" Target="../media/image100.emf"/><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54.emf"/></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104.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103.png"/><Relationship Id="rId4" Type="http://schemas.openxmlformats.org/officeDocument/2006/relationships/image" Target="../media/image102.png"/></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7.png"/><Relationship Id="rId2"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10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07.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41.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image" Target="../media/image108.png"/><Relationship Id="rId1" Type="http://schemas.openxmlformats.org/officeDocument/2006/relationships/slideLayout" Target="../slideLayouts/slideLayout2.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14.png"/><Relationship Id="rId1" Type="http://schemas.openxmlformats.org/officeDocument/2006/relationships/slideLayout" Target="../slideLayouts/slideLayout2.xml"/><Relationship Id="rId5" Type="http://schemas.openxmlformats.org/officeDocument/2006/relationships/image" Target="../media/image116.png"/><Relationship Id="rId4" Type="http://schemas.openxmlformats.org/officeDocument/2006/relationships/image" Target="../media/image115.png"/></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emf"/><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a:stretch>
            <a:fillRect/>
          </a:stretch>
        </p:blipFill>
        <p:spPr>
          <a:xfrm>
            <a:off x="132503" y="57150"/>
            <a:ext cx="1391497" cy="1391497"/>
          </a:xfrm>
          <a:prstGeom prst="rect">
            <a:avLst/>
          </a:prstGeom>
        </p:spPr>
      </p:pic>
      <p:sp>
        <p:nvSpPr>
          <p:cNvPr id="87" name="ZoneTexte 86"/>
          <p:cNvSpPr txBox="1"/>
          <p:nvPr/>
        </p:nvSpPr>
        <p:spPr>
          <a:xfrm>
            <a:off x="4860032" y="415592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WIN, Brighton, June , 2025    </a:t>
            </a:r>
            <a:endParaRPr lang="en-GB" dirty="0">
              <a:latin typeface="Calibri"/>
              <a:cs typeface="Calibri"/>
            </a:endParaRPr>
          </a:p>
        </p:txBody>
      </p:sp>
      <p:sp>
        <p:nvSpPr>
          <p:cNvPr id="11" name="ZoneTexte 10"/>
          <p:cNvSpPr txBox="1"/>
          <p:nvPr/>
        </p:nvSpPr>
        <p:spPr>
          <a:xfrm>
            <a:off x="1979712" y="1995686"/>
            <a:ext cx="5040560" cy="461665"/>
          </a:xfrm>
          <a:prstGeom prst="rect">
            <a:avLst/>
          </a:prstGeom>
          <a:noFill/>
        </p:spPr>
        <p:txBody>
          <a:bodyPr wrap="square" rtlCol="0">
            <a:spAutoFit/>
          </a:bodyPr>
          <a:lstStyle/>
          <a:p>
            <a:pPr algn="ctr"/>
            <a:r>
              <a:rPr lang="en-US" sz="2400" dirty="0"/>
              <a:t>Muon Collider</a:t>
            </a:r>
          </a:p>
        </p:txBody>
      </p:sp>
      <p:sp>
        <p:nvSpPr>
          <p:cNvPr id="9" name="ZoneTexte 86"/>
          <p:cNvSpPr txBox="1"/>
          <p:nvPr/>
        </p:nvSpPr>
        <p:spPr>
          <a:xfrm>
            <a:off x="1691680" y="2804413"/>
            <a:ext cx="5472608" cy="523220"/>
          </a:xfrm>
          <a:prstGeom prst="rect">
            <a:avLst/>
          </a:prstGeom>
          <a:noFill/>
        </p:spPr>
        <p:txBody>
          <a:bodyPr wrap="square" rtlCol="0">
            <a:spAutoFit/>
          </a:bodyPr>
          <a:lstStyle/>
          <a:p>
            <a:pPr algn="ctr"/>
            <a:r>
              <a:rPr lang="en-US" sz="1400" dirty="0">
                <a:latin typeface="Calibri"/>
                <a:cs typeface="Calibri"/>
              </a:rPr>
              <a:t>D. Schulte</a:t>
            </a:r>
          </a:p>
          <a:p>
            <a:pPr algn="ctr"/>
            <a:r>
              <a:rPr lang="en-US" sz="14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7812360" y="94453"/>
            <a:ext cx="1278826" cy="1469185"/>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0B067-1088-AC4C-D9CB-59322E23C37E}"/>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1A7C0B6-0BC2-3945-C3CE-57BD59E63366}"/>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Beam-induced Background</a:t>
            </a:r>
          </a:p>
        </p:txBody>
      </p:sp>
      <p:sp>
        <p:nvSpPr>
          <p:cNvPr id="52" name="Espace réservé du pied de page 4">
            <a:extLst>
              <a:ext uri="{FF2B5EF4-FFF2-40B4-BE49-F238E27FC236}">
                <a16:creationId xmlns:a16="http://schemas.microsoft.com/office/drawing/2014/main" id="{3EFC8F6C-5124-D0E6-A444-1E250DD52CBC}"/>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pic>
        <p:nvPicPr>
          <p:cNvPr id="14" name="Picture 13" descr="A rainbow colored rectangular object&#10;&#10;Description automatically generated with medium confidence">
            <a:extLst>
              <a:ext uri="{FF2B5EF4-FFF2-40B4-BE49-F238E27FC236}">
                <a16:creationId xmlns:a16="http://schemas.microsoft.com/office/drawing/2014/main" id="{198F4549-6FD6-1C75-D5C4-6C8332C9CC97}"/>
              </a:ext>
            </a:extLst>
          </p:cNvPr>
          <p:cNvPicPr>
            <a:picLocks noChangeAspect="1"/>
          </p:cNvPicPr>
          <p:nvPr/>
        </p:nvPicPr>
        <p:blipFill>
          <a:blip r:embed="rId2"/>
          <a:stretch>
            <a:fillRect/>
          </a:stretch>
        </p:blipFill>
        <p:spPr>
          <a:xfrm>
            <a:off x="3890306" y="3693423"/>
            <a:ext cx="2086569" cy="1281180"/>
          </a:xfrm>
          <a:prstGeom prst="rect">
            <a:avLst/>
          </a:prstGeom>
        </p:spPr>
      </p:pic>
      <p:sp>
        <p:nvSpPr>
          <p:cNvPr id="15" name="TextBox 14">
            <a:extLst>
              <a:ext uri="{FF2B5EF4-FFF2-40B4-BE49-F238E27FC236}">
                <a16:creationId xmlns:a16="http://schemas.microsoft.com/office/drawing/2014/main" id="{7EAFCF10-004B-5FA6-59BF-0764BB8D1455}"/>
              </a:ext>
            </a:extLst>
          </p:cNvPr>
          <p:cNvSpPr txBox="1"/>
          <p:nvPr/>
        </p:nvSpPr>
        <p:spPr>
          <a:xfrm>
            <a:off x="107504" y="623849"/>
            <a:ext cx="2952328" cy="830997"/>
          </a:xfrm>
          <a:prstGeom prst="rect">
            <a:avLst/>
          </a:prstGeom>
          <a:solidFill>
            <a:schemeClr val="accent1">
              <a:lumMod val="20000"/>
              <a:lumOff val="80000"/>
              <a:alpha val="50072"/>
            </a:schemeClr>
          </a:solidFill>
        </p:spPr>
        <p:txBody>
          <a:bodyPr wrap="square" rtlCol="0">
            <a:spAutoFit/>
          </a:bodyPr>
          <a:lstStyle/>
          <a:p>
            <a:r>
              <a:rPr lang="en-US" sz="1200" b="1" dirty="0">
                <a:latin typeface="Calibri" panose="020F0502020204030204" pitchFamily="34" charset="0"/>
                <a:cs typeface="Calibri" panose="020F0502020204030204" pitchFamily="34" charset="0"/>
              </a:rPr>
              <a:t>Challenges:</a:t>
            </a:r>
          </a:p>
          <a:p>
            <a:r>
              <a:rPr lang="en-US" sz="1200" dirty="0">
                <a:latin typeface="Calibri" panose="020F0502020204030204" pitchFamily="34" charset="0"/>
                <a:cs typeface="Calibri" panose="020F0502020204030204" pitchFamily="34" charset="0"/>
              </a:rPr>
              <a:t>Muon decay can give important background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40 000 muons/m/bunch crossing</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1/3 of energy in electrons and positrons</a:t>
            </a:r>
          </a:p>
        </p:txBody>
      </p:sp>
      <p:pic>
        <p:nvPicPr>
          <p:cNvPr id="17" name="Picture 16" descr="A diagram of a graph&#10;&#10;Description automatically generated">
            <a:extLst>
              <a:ext uri="{FF2B5EF4-FFF2-40B4-BE49-F238E27FC236}">
                <a16:creationId xmlns:a16="http://schemas.microsoft.com/office/drawing/2014/main" id="{DD090317-72A0-2A1C-7665-706A46A07410}"/>
              </a:ext>
            </a:extLst>
          </p:cNvPr>
          <p:cNvPicPr>
            <a:picLocks noChangeAspect="1"/>
          </p:cNvPicPr>
          <p:nvPr/>
        </p:nvPicPr>
        <p:blipFill>
          <a:blip r:embed="rId3"/>
          <a:stretch>
            <a:fillRect/>
          </a:stretch>
        </p:blipFill>
        <p:spPr>
          <a:xfrm>
            <a:off x="3419872" y="1044141"/>
            <a:ext cx="5532269" cy="2391705"/>
          </a:xfrm>
          <a:prstGeom prst="rect">
            <a:avLst/>
          </a:prstGeom>
        </p:spPr>
      </p:pic>
      <p:sp>
        <p:nvSpPr>
          <p:cNvPr id="18" name="TextBox 17">
            <a:extLst>
              <a:ext uri="{FF2B5EF4-FFF2-40B4-BE49-F238E27FC236}">
                <a16:creationId xmlns:a16="http://schemas.microsoft.com/office/drawing/2014/main" id="{00A83D29-2653-FB0D-0D3D-35BA4FEB51EE}"/>
              </a:ext>
            </a:extLst>
          </p:cNvPr>
          <p:cNvSpPr txBox="1"/>
          <p:nvPr/>
        </p:nvSpPr>
        <p:spPr>
          <a:xfrm>
            <a:off x="4935152" y="699542"/>
            <a:ext cx="2229136"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Detailed studies with FLUKA</a:t>
            </a:r>
          </a:p>
        </p:txBody>
      </p:sp>
      <p:pic>
        <p:nvPicPr>
          <p:cNvPr id="3" name="Picture 2" descr="A blue and green triangle with white lines&#10;&#10;Description automatically generated">
            <a:extLst>
              <a:ext uri="{FF2B5EF4-FFF2-40B4-BE49-F238E27FC236}">
                <a16:creationId xmlns:a16="http://schemas.microsoft.com/office/drawing/2014/main" id="{5B59FEB0-0127-ED69-D2C5-60A93EC31961}"/>
              </a:ext>
            </a:extLst>
          </p:cNvPr>
          <p:cNvPicPr>
            <a:picLocks noChangeAspect="1"/>
          </p:cNvPicPr>
          <p:nvPr/>
        </p:nvPicPr>
        <p:blipFill>
          <a:blip r:embed="rId4"/>
          <a:stretch>
            <a:fillRect/>
          </a:stretch>
        </p:blipFill>
        <p:spPr>
          <a:xfrm>
            <a:off x="191859" y="3106713"/>
            <a:ext cx="3241891" cy="1661135"/>
          </a:xfrm>
          <a:prstGeom prst="rect">
            <a:avLst/>
          </a:prstGeom>
        </p:spPr>
      </p:pic>
      <p:sp>
        <p:nvSpPr>
          <p:cNvPr id="5" name="TextBox 4">
            <a:extLst>
              <a:ext uri="{FF2B5EF4-FFF2-40B4-BE49-F238E27FC236}">
                <a16:creationId xmlns:a16="http://schemas.microsoft.com/office/drawing/2014/main" id="{D11FAD74-4008-63B0-8BDA-97833BE3256B}"/>
              </a:ext>
            </a:extLst>
          </p:cNvPr>
          <p:cNvSpPr txBox="1"/>
          <p:nvPr/>
        </p:nvSpPr>
        <p:spPr>
          <a:xfrm>
            <a:off x="6156176" y="3757558"/>
            <a:ext cx="2889708" cy="1046440"/>
          </a:xfrm>
          <a:prstGeom prst="rect">
            <a:avLst/>
          </a:prstGeom>
          <a:solidFill>
            <a:schemeClr val="accent5">
              <a:lumMod val="20000"/>
              <a:lumOff val="80000"/>
              <a:alpha val="49976"/>
            </a:schemeClr>
          </a:solidFill>
        </p:spPr>
        <p:txBody>
          <a:bodyPr wrap="square" rtlCol="0">
            <a:spAutoFit/>
          </a:bodyPr>
          <a:lstStyle/>
          <a:p>
            <a:r>
              <a:rPr lang="en-US" sz="1400" b="1" dirty="0">
                <a:latin typeface="Calibri" panose="020F0502020204030204" pitchFamily="34" charset="0"/>
                <a:cs typeface="Calibri" panose="020F0502020204030204" pitchFamily="34" charset="0"/>
              </a:rPr>
              <a:t>Conclusions: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Can do the physics</a:t>
            </a:r>
          </a:p>
          <a:p>
            <a:pPr marL="628650" lvl="1"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Also thanks to HL-LHC technology</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But room for improvement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Radiation level similar to HL-LHC</a:t>
            </a:r>
          </a:p>
        </p:txBody>
      </p:sp>
      <p:sp>
        <p:nvSpPr>
          <p:cNvPr id="6" name="TextBox 5">
            <a:extLst>
              <a:ext uri="{FF2B5EF4-FFF2-40B4-BE49-F238E27FC236}">
                <a16:creationId xmlns:a16="http://schemas.microsoft.com/office/drawing/2014/main" id="{31DFC236-CD78-AA23-BB05-4AE36133D9E7}"/>
              </a:ext>
            </a:extLst>
          </p:cNvPr>
          <p:cNvSpPr txBox="1"/>
          <p:nvPr/>
        </p:nvSpPr>
        <p:spPr>
          <a:xfrm>
            <a:off x="107504" y="1529704"/>
            <a:ext cx="2952328" cy="1384995"/>
          </a:xfrm>
          <a:prstGeom prst="rect">
            <a:avLst/>
          </a:prstGeom>
          <a:solidFill>
            <a:schemeClr val="accent3">
              <a:lumMod val="20000"/>
              <a:lumOff val="80000"/>
              <a:alpha val="50000"/>
            </a:schemeClr>
          </a:solidFill>
        </p:spPr>
        <p:txBody>
          <a:bodyPr wrap="square" rtlCol="0">
            <a:spAutoFit/>
          </a:bodyPr>
          <a:lstStyle/>
          <a:p>
            <a:r>
              <a:rPr lang="en-US" sz="1200" b="1" dirty="0">
                <a:latin typeface="Calibri" panose="020F0502020204030204" pitchFamily="34" charset="0"/>
                <a:cs typeface="Calibri" panose="020F0502020204030204" pitchFamily="34" charset="0"/>
              </a:rPr>
              <a:t>Achievements: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Two conceptual detector designs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Simulation studies with background also from machine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Studies of different lattices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Reconstruction algorithms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Physics studies</a:t>
            </a:r>
          </a:p>
        </p:txBody>
      </p:sp>
      <p:sp>
        <p:nvSpPr>
          <p:cNvPr id="8" name="TextBox 7">
            <a:extLst>
              <a:ext uri="{FF2B5EF4-FFF2-40B4-BE49-F238E27FC236}">
                <a16:creationId xmlns:a16="http://schemas.microsoft.com/office/drawing/2014/main" id="{693EF40A-255A-8EBD-A0F4-FCDCF0D491C8}"/>
              </a:ext>
            </a:extLst>
          </p:cNvPr>
          <p:cNvSpPr txBox="1"/>
          <p:nvPr/>
        </p:nvSpPr>
        <p:spPr>
          <a:xfrm>
            <a:off x="4427984" y="987574"/>
            <a:ext cx="648072" cy="646331"/>
          </a:xfrm>
          <a:prstGeom prst="rect">
            <a:avLst/>
          </a:prstGeom>
          <a:solidFill>
            <a:schemeClr val="bg1"/>
          </a:solidFill>
        </p:spPr>
        <p:txBody>
          <a:bodyPr wrap="square" rtlCol="0">
            <a:spAutoFit/>
          </a:bodyPr>
          <a:lstStyle/>
          <a:p>
            <a:r>
              <a:rPr lang="en-US" dirty="0"/>
              <a:t>   </a:t>
            </a:r>
          </a:p>
          <a:p>
            <a:r>
              <a:rPr lang="en-US" dirty="0"/>
              <a:t>     </a:t>
            </a:r>
          </a:p>
        </p:txBody>
      </p:sp>
      <p:pic>
        <p:nvPicPr>
          <p:cNvPr id="9" name="Picture 8" descr="a-Feynman-diagram-for-the-decay-of-a-positive-muon-b-Helicity-diagram-of-positive.png">
            <a:extLst>
              <a:ext uri="{FF2B5EF4-FFF2-40B4-BE49-F238E27FC236}">
                <a16:creationId xmlns:a16="http://schemas.microsoft.com/office/drawing/2014/main" id="{7E8A2841-A3A4-5C43-F88D-666E01D32D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3090" y="555526"/>
            <a:ext cx="1228910" cy="1126422"/>
          </a:xfrm>
          <a:prstGeom prst="rect">
            <a:avLst/>
          </a:prstGeom>
        </p:spPr>
      </p:pic>
    </p:spTree>
    <p:extLst>
      <p:ext uri="{BB962C8B-B14F-4D97-AF65-F5344CB8AC3E}">
        <p14:creationId xmlns:p14="http://schemas.microsoft.com/office/powerpoint/2010/main" val="544794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1D5EF-313D-F427-CDEC-9EBB37E22AF1}"/>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BA23381-73FA-3081-613D-33D85E5DC41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Proton Complex</a:t>
            </a:r>
          </a:p>
        </p:txBody>
      </p:sp>
      <p:sp>
        <p:nvSpPr>
          <p:cNvPr id="52" name="Espace réservé du pied de page 4">
            <a:extLst>
              <a:ext uri="{FF2B5EF4-FFF2-40B4-BE49-F238E27FC236}">
                <a16:creationId xmlns:a16="http://schemas.microsoft.com/office/drawing/2014/main" id="{676D1930-66D1-B8FC-60E4-5942EC9F9BFA}"/>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35" name="AutoShape 2">
            <a:extLst>
              <a:ext uri="{FF2B5EF4-FFF2-40B4-BE49-F238E27FC236}">
                <a16:creationId xmlns:a16="http://schemas.microsoft.com/office/drawing/2014/main" id="{C529D252-7196-8F3C-6BCE-F2D9E23FABE5}"/>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92DBB25E-3230-A3E2-1A44-9B1B4F886112}"/>
              </a:ext>
            </a:extLst>
          </p:cNvPr>
          <p:cNvSpPr txBox="1"/>
          <p:nvPr/>
        </p:nvSpPr>
        <p:spPr>
          <a:xfrm>
            <a:off x="129293" y="475967"/>
            <a:ext cx="2282467" cy="1015663"/>
          </a:xfrm>
          <a:prstGeom prst="rect">
            <a:avLst/>
          </a:prstGeom>
          <a:solidFill>
            <a:schemeClr val="accent1">
              <a:lumMod val="20000"/>
              <a:lumOff val="80000"/>
              <a:alpha val="50163"/>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cs typeface="Calibri"/>
              </a:rPr>
              <a:t>2 MW, 5 GeV, 5 Hz, </a:t>
            </a:r>
          </a:p>
          <a:p>
            <a:pPr marL="171450" indent="-171450">
              <a:buFont typeface="Arial" panose="020B0604020202020204" pitchFamily="34" charset="0"/>
              <a:buChar char="•"/>
            </a:pPr>
            <a:r>
              <a:rPr lang="en-US" sz="1200" dirty="0">
                <a:cs typeface="Calibri"/>
              </a:rPr>
              <a:t>5 x 10</a:t>
            </a:r>
            <a:r>
              <a:rPr lang="en-US" sz="1200" baseline="30000" dirty="0">
                <a:cs typeface="Calibri"/>
              </a:rPr>
              <a:t>14</a:t>
            </a:r>
            <a:r>
              <a:rPr lang="en-US" sz="1200" dirty="0">
                <a:cs typeface="Calibri"/>
              </a:rPr>
              <a:t> protons/pulse </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Proton pulse accumulator and compressor rings</a:t>
            </a:r>
          </a:p>
        </p:txBody>
      </p:sp>
      <p:pic>
        <p:nvPicPr>
          <p:cNvPr id="6" name="Picture 5" descr="A diagram of a circular object&#10;&#10;Description automatically generated">
            <a:extLst>
              <a:ext uri="{FF2B5EF4-FFF2-40B4-BE49-F238E27FC236}">
                <a16:creationId xmlns:a16="http://schemas.microsoft.com/office/drawing/2014/main" id="{8E51FA5B-4E61-0F29-3F65-BD046D2B661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51095" y="1491630"/>
            <a:ext cx="6685401" cy="1754325"/>
          </a:xfrm>
          <a:prstGeom prst="rect">
            <a:avLst/>
          </a:prstGeom>
        </p:spPr>
      </p:pic>
      <p:pic>
        <p:nvPicPr>
          <p:cNvPr id="16" name="Picture 15" descr="A diagram of a graph&#10;&#10;Description automatically generated with medium confidence">
            <a:extLst>
              <a:ext uri="{FF2B5EF4-FFF2-40B4-BE49-F238E27FC236}">
                <a16:creationId xmlns:a16="http://schemas.microsoft.com/office/drawing/2014/main" id="{8A903581-CE01-A4AF-4327-B307229ACADD}"/>
              </a:ext>
            </a:extLst>
          </p:cNvPr>
          <p:cNvPicPr>
            <a:picLocks noChangeAspect="1"/>
          </p:cNvPicPr>
          <p:nvPr/>
        </p:nvPicPr>
        <p:blipFill>
          <a:blip r:embed="rId3">
            <a:extLst>
              <a:ext uri="{28A0092B-C50C-407E-A947-70E740481C1C}">
                <a14:useLocalDpi xmlns:a14="http://schemas.microsoft.com/office/drawing/2010/main"/>
              </a:ext>
            </a:extLst>
          </a:blip>
          <a:srcRect b="21049"/>
          <a:stretch>
            <a:fillRect/>
          </a:stretch>
        </p:blipFill>
        <p:spPr>
          <a:xfrm>
            <a:off x="3684896" y="574036"/>
            <a:ext cx="2543288" cy="905132"/>
          </a:xfrm>
          <a:prstGeom prst="rect">
            <a:avLst/>
          </a:prstGeom>
        </p:spPr>
      </p:pic>
      <p:pic>
        <p:nvPicPr>
          <p:cNvPr id="17" name="Picture 16" descr="A diagram of a diagram of a graph&#10;&#10;Description automatically generated with medium confidence">
            <a:extLst>
              <a:ext uri="{FF2B5EF4-FFF2-40B4-BE49-F238E27FC236}">
                <a16:creationId xmlns:a16="http://schemas.microsoft.com/office/drawing/2014/main" id="{9550826D-4714-39B8-D053-8139B9DB8C3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31840" y="3246144"/>
            <a:ext cx="2714554" cy="1701870"/>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2FBF9C4E-8DA2-AEA4-0C52-134D7357EBF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11874" y="457867"/>
            <a:ext cx="2396581" cy="1047884"/>
          </a:xfrm>
          <a:prstGeom prst="rect">
            <a:avLst/>
          </a:prstGeom>
        </p:spPr>
      </p:pic>
      <p:pic>
        <p:nvPicPr>
          <p:cNvPr id="5" name="Picture 4">
            <a:extLst>
              <a:ext uri="{FF2B5EF4-FFF2-40B4-BE49-F238E27FC236}">
                <a16:creationId xmlns:a16="http://schemas.microsoft.com/office/drawing/2014/main" id="{16B3D6A5-5442-5B28-E0DC-6D4188FA96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1706" y="3273438"/>
            <a:ext cx="2579073" cy="1596205"/>
          </a:xfrm>
          <a:prstGeom prst="rect">
            <a:avLst/>
          </a:prstGeom>
        </p:spPr>
      </p:pic>
      <p:sp>
        <p:nvSpPr>
          <p:cNvPr id="9" name="TextBox 8">
            <a:extLst>
              <a:ext uri="{FF2B5EF4-FFF2-40B4-BE49-F238E27FC236}">
                <a16:creationId xmlns:a16="http://schemas.microsoft.com/office/drawing/2014/main" id="{DB09DF7F-D588-296A-972F-28AE5D209D9B}"/>
              </a:ext>
            </a:extLst>
          </p:cNvPr>
          <p:cNvSpPr txBox="1"/>
          <p:nvPr/>
        </p:nvSpPr>
        <p:spPr>
          <a:xfrm>
            <a:off x="107947" y="1618803"/>
            <a:ext cx="2303813"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Accumulator and combiner ring lattices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collective effects studies promising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One or two bunches in compressor, to be decided</a:t>
            </a:r>
          </a:p>
        </p:txBody>
      </p:sp>
      <p:sp>
        <p:nvSpPr>
          <p:cNvPr id="10" name="TextBox 9">
            <a:extLst>
              <a:ext uri="{FF2B5EF4-FFF2-40B4-BE49-F238E27FC236}">
                <a16:creationId xmlns:a16="http://schemas.microsoft.com/office/drawing/2014/main" id="{938A42C5-124B-680E-6E76-092F19659959}"/>
              </a:ext>
            </a:extLst>
          </p:cNvPr>
          <p:cNvSpPr txBox="1"/>
          <p:nvPr/>
        </p:nvSpPr>
        <p:spPr>
          <a:xfrm>
            <a:off x="6111874" y="3363838"/>
            <a:ext cx="2961166"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compress 2 MW, 5 GeV proton beam to two 2 ns bunches, then merge them</a:t>
            </a:r>
          </a:p>
          <a:p>
            <a:pPr marL="628650" lvl="1"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Optimisation</a:t>
            </a:r>
            <a:r>
              <a:rPr lang="en-US" sz="1200" spc="-1" dirty="0">
                <a:solidFill>
                  <a:srgbClr val="000000"/>
                </a:solidFill>
                <a:latin typeface="Calibri" panose="020F0502020204030204" pitchFamily="34" charset="0"/>
                <a:cs typeface="Calibri" panose="020F0502020204030204" pitchFamily="34" charset="0"/>
              </a:rPr>
              <a:t> in compressor ring for collective effects ongoing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For 4 MW need 10 GeV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Cool beamline to avoid ion loss from black body radiation</a:t>
            </a:r>
          </a:p>
        </p:txBody>
      </p:sp>
      <p:pic>
        <p:nvPicPr>
          <p:cNvPr id="11" name="Picture 10" descr="A diagram of a diagram&#10;&#10;AI-generated content may be incorrect.">
            <a:extLst>
              <a:ext uri="{FF2B5EF4-FFF2-40B4-BE49-F238E27FC236}">
                <a16:creationId xmlns:a16="http://schemas.microsoft.com/office/drawing/2014/main" id="{77D752FE-E483-ECED-6F97-618F1F19E2DE}"/>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506" r="79658" b="23235"/>
          <a:stretch>
            <a:fillRect/>
          </a:stretch>
        </p:blipFill>
        <p:spPr>
          <a:xfrm>
            <a:off x="2386067" y="415189"/>
            <a:ext cx="1321837" cy="1004433"/>
          </a:xfrm>
          <a:prstGeom prst="rect">
            <a:avLst/>
          </a:prstGeom>
        </p:spPr>
      </p:pic>
    </p:spTree>
    <p:extLst>
      <p:ext uri="{BB962C8B-B14F-4D97-AF65-F5344CB8AC3E}">
        <p14:creationId xmlns:p14="http://schemas.microsoft.com/office/powerpoint/2010/main" val="2362392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28221-C2AD-1239-A618-7848DE81579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B090019-908F-745D-E013-D1D92BEA494D}"/>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Target</a:t>
            </a:r>
          </a:p>
        </p:txBody>
      </p:sp>
      <p:sp>
        <p:nvSpPr>
          <p:cNvPr id="52" name="Espace réservé du pied de page 4">
            <a:extLst>
              <a:ext uri="{FF2B5EF4-FFF2-40B4-BE49-F238E27FC236}">
                <a16:creationId xmlns:a16="http://schemas.microsoft.com/office/drawing/2014/main" id="{52549B90-29CA-B7C6-3C9C-187ACA679F62}"/>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7" name="TextBox 6">
            <a:extLst>
              <a:ext uri="{FF2B5EF4-FFF2-40B4-BE49-F238E27FC236}">
                <a16:creationId xmlns:a16="http://schemas.microsoft.com/office/drawing/2014/main" id="{13A5870F-CFE7-32F8-29E2-241CCAA1A05D}"/>
              </a:ext>
            </a:extLst>
          </p:cNvPr>
          <p:cNvSpPr txBox="1"/>
          <p:nvPr/>
        </p:nvSpPr>
        <p:spPr>
          <a:xfrm>
            <a:off x="129292" y="1131590"/>
            <a:ext cx="2841400"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2 MW graphite target conceptual design, pion yield </a:t>
            </a:r>
            <a:r>
              <a:rPr lang="en-US" sz="1200" spc="-1" dirty="0" err="1">
                <a:solidFill>
                  <a:srgbClr val="000000"/>
                </a:solidFill>
                <a:latin typeface="Calibri" panose="020F0502020204030204" pitchFamily="34" charset="0"/>
                <a:cs typeface="Calibri" panose="020F0502020204030204" pitchFamily="34" charset="0"/>
              </a:rPr>
              <a:t>optimised</a:t>
            </a: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HTS solenoid and shielding concept developed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proton removal ongoing</a:t>
            </a:r>
          </a:p>
        </p:txBody>
      </p:sp>
      <p:sp>
        <p:nvSpPr>
          <p:cNvPr id="35" name="AutoShape 2">
            <a:extLst>
              <a:ext uri="{FF2B5EF4-FFF2-40B4-BE49-F238E27FC236}">
                <a16:creationId xmlns:a16="http://schemas.microsoft.com/office/drawing/2014/main" id="{1CB60C6D-29DB-5CC0-5CFF-9AB6E51B3769}"/>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6BA94A2-4A0B-94BB-6FD6-620D19F944F7}"/>
              </a:ext>
            </a:extLst>
          </p:cNvPr>
          <p:cNvSpPr txBox="1"/>
          <p:nvPr/>
        </p:nvSpPr>
        <p:spPr>
          <a:xfrm>
            <a:off x="129293" y="407136"/>
            <a:ext cx="2818208"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2 MW, 5 Hz, 400 MJ/pulse  target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Can we replace mercury with graphite?</a:t>
            </a:r>
          </a:p>
        </p:txBody>
      </p:sp>
      <p:pic>
        <p:nvPicPr>
          <p:cNvPr id="9" name="Picture 8" descr="A diagram of a machine&#10;&#10;Description automatically generated">
            <a:extLst>
              <a:ext uri="{FF2B5EF4-FFF2-40B4-BE49-F238E27FC236}">
                <a16:creationId xmlns:a16="http://schemas.microsoft.com/office/drawing/2014/main" id="{5794A414-DA1C-DDFA-874F-7E61DC342CC2}"/>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2970692" y="411510"/>
            <a:ext cx="4352297" cy="1914875"/>
          </a:xfrm>
          <a:prstGeom prst="rect">
            <a:avLst/>
          </a:prstGeom>
        </p:spPr>
      </p:pic>
      <p:pic>
        <p:nvPicPr>
          <p:cNvPr id="11" name="Picture 10" descr="Diagram of a graphite tank&#10;&#10;Description automatically generated">
            <a:extLst>
              <a:ext uri="{FF2B5EF4-FFF2-40B4-BE49-F238E27FC236}">
                <a16:creationId xmlns:a16="http://schemas.microsoft.com/office/drawing/2014/main" id="{43247550-C260-B577-DAEB-3751154A10CC}"/>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3808013" y="2340320"/>
            <a:ext cx="2293043" cy="1167534"/>
          </a:xfrm>
          <a:prstGeom prst="rect">
            <a:avLst/>
          </a:prstGeom>
        </p:spPr>
      </p:pic>
      <p:pic>
        <p:nvPicPr>
          <p:cNvPr id="13" name="Picture 12" descr="A diagram of a liquid lead target curtain&#10;&#10;Description automatically generated">
            <a:extLst>
              <a:ext uri="{FF2B5EF4-FFF2-40B4-BE49-F238E27FC236}">
                <a16:creationId xmlns:a16="http://schemas.microsoft.com/office/drawing/2014/main" id="{FEC471EC-62D4-8410-5C38-39B4E6DA0D2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223173" y="3857870"/>
            <a:ext cx="1737114" cy="1170236"/>
          </a:xfrm>
          <a:prstGeom prst="rect">
            <a:avLst/>
          </a:prstGeom>
        </p:spPr>
      </p:pic>
      <p:pic>
        <p:nvPicPr>
          <p:cNvPr id="6" name="Picture 5" descr="A diagram of a diagram&#10;&#10;AI-generated content may be incorrect.">
            <a:extLst>
              <a:ext uri="{FF2B5EF4-FFF2-40B4-BE49-F238E27FC236}">
                <a16:creationId xmlns:a16="http://schemas.microsoft.com/office/drawing/2014/main" id="{B5D541F0-CAF2-CA5E-A39A-D432F4ED9D4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1079" r="68700" b="23235"/>
          <a:stretch>
            <a:fillRect/>
          </a:stretch>
        </p:blipFill>
        <p:spPr>
          <a:xfrm>
            <a:off x="7452320" y="339502"/>
            <a:ext cx="648071" cy="1004433"/>
          </a:xfrm>
          <a:prstGeom prst="rect">
            <a:avLst/>
          </a:prstGeom>
        </p:spPr>
      </p:pic>
      <p:sp>
        <p:nvSpPr>
          <p:cNvPr id="8" name="TextBox 7">
            <a:extLst>
              <a:ext uri="{FF2B5EF4-FFF2-40B4-BE49-F238E27FC236}">
                <a16:creationId xmlns:a16="http://schemas.microsoft.com/office/drawing/2014/main" id="{17C19F26-4C1B-14C6-EEE5-2589A0B6D528}"/>
              </a:ext>
            </a:extLst>
          </p:cNvPr>
          <p:cNvSpPr txBox="1"/>
          <p:nvPr/>
        </p:nvSpPr>
        <p:spPr>
          <a:xfrm>
            <a:off x="6435554" y="3507854"/>
            <a:ext cx="2672950"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Yield, magnet shielding, target stress, cooling, radiation are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Components survive 2 MW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Higher power alternatives to study:</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Graphite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Liquid metal</a:t>
            </a:r>
          </a:p>
        </p:txBody>
      </p:sp>
      <p:pic>
        <p:nvPicPr>
          <p:cNvPr id="15" name="Picture 14">
            <a:extLst>
              <a:ext uri="{FF2B5EF4-FFF2-40B4-BE49-F238E27FC236}">
                <a16:creationId xmlns:a16="http://schemas.microsoft.com/office/drawing/2014/main" id="{3CE3B44A-B4ED-5CCC-8FA1-2A1BD531A2E7}"/>
              </a:ext>
            </a:extLst>
          </p:cNvPr>
          <p:cNvPicPr>
            <a:picLocks noChangeAspect="1"/>
          </p:cNvPicPr>
          <p:nvPr/>
        </p:nvPicPr>
        <p:blipFill>
          <a:blip r:embed="rId6"/>
          <a:stretch>
            <a:fillRect/>
          </a:stretch>
        </p:blipFill>
        <p:spPr>
          <a:xfrm>
            <a:off x="7224533" y="2283718"/>
            <a:ext cx="1883971" cy="1133085"/>
          </a:xfrm>
          <a:prstGeom prst="rect">
            <a:avLst/>
          </a:prstGeom>
        </p:spPr>
      </p:pic>
      <p:pic>
        <p:nvPicPr>
          <p:cNvPr id="16" name="Picture 15">
            <a:extLst>
              <a:ext uri="{FF2B5EF4-FFF2-40B4-BE49-F238E27FC236}">
                <a16:creationId xmlns:a16="http://schemas.microsoft.com/office/drawing/2014/main" id="{CD3A6E9B-514D-DF50-F2F8-D4C1A572CEDF}"/>
              </a:ext>
            </a:extLst>
          </p:cNvPr>
          <p:cNvPicPr>
            <a:picLocks noChangeAspect="1"/>
          </p:cNvPicPr>
          <p:nvPr/>
        </p:nvPicPr>
        <p:blipFill>
          <a:blip r:embed="rId7"/>
          <a:stretch>
            <a:fillRect/>
          </a:stretch>
        </p:blipFill>
        <p:spPr>
          <a:xfrm>
            <a:off x="7528124" y="1551157"/>
            <a:ext cx="1409501" cy="682052"/>
          </a:xfrm>
          <a:prstGeom prst="rect">
            <a:avLst/>
          </a:prstGeom>
        </p:spPr>
      </p:pic>
      <p:pic>
        <p:nvPicPr>
          <p:cNvPr id="17" name="Picture 16">
            <a:extLst>
              <a:ext uri="{FF2B5EF4-FFF2-40B4-BE49-F238E27FC236}">
                <a16:creationId xmlns:a16="http://schemas.microsoft.com/office/drawing/2014/main" id="{370D4F2E-EF9D-02A5-1D79-05304215B7C1}"/>
              </a:ext>
            </a:extLst>
          </p:cNvPr>
          <p:cNvPicPr>
            <a:picLocks noChangeAspect="1"/>
          </p:cNvPicPr>
          <p:nvPr/>
        </p:nvPicPr>
        <p:blipFill rotWithShape="1">
          <a:blip r:embed="rId8"/>
          <a:srcRect t="22808"/>
          <a:stretch/>
        </p:blipFill>
        <p:spPr>
          <a:xfrm>
            <a:off x="466717" y="2499742"/>
            <a:ext cx="2217820" cy="830498"/>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535A1B84-7765-7DEA-6698-C55CCEBC661D}"/>
              </a:ext>
            </a:extLst>
          </p:cNvPr>
          <p:cNvPicPr>
            <a:picLocks noChangeAspect="1"/>
          </p:cNvPicPr>
          <p:nvPr/>
        </p:nvPicPr>
        <p:blipFill>
          <a:blip r:embed="rId9">
            <a:extLst>
              <a:ext uri="{28A0092B-C50C-407E-A947-70E740481C1C}">
                <a14:useLocalDpi xmlns:a14="http://schemas.microsoft.com/office/drawing/2010/main"/>
              </a:ext>
            </a:extLst>
          </a:blip>
          <a:srcRect t="32931"/>
          <a:stretch/>
        </p:blipFill>
        <p:spPr>
          <a:xfrm>
            <a:off x="150785" y="3375694"/>
            <a:ext cx="3547748" cy="1284288"/>
          </a:xfrm>
          <a:prstGeom prst="rect">
            <a:avLst/>
          </a:prstGeom>
        </p:spPr>
      </p:pic>
    </p:spTree>
    <p:extLst>
      <p:ext uri="{BB962C8B-B14F-4D97-AF65-F5344CB8AC3E}">
        <p14:creationId xmlns:p14="http://schemas.microsoft.com/office/powerpoint/2010/main" val="633967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6BFF8-AF50-CB50-2321-80EF48EA38A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95B7FC2-9968-5DB6-8288-D54720D51C8A}"/>
              </a:ext>
            </a:extLst>
          </p:cNvPr>
          <p:cNvSpPr>
            <a:spLocks noGrp="1"/>
          </p:cNvSpPr>
          <p:nvPr>
            <p:ph type="title"/>
          </p:nvPr>
        </p:nvSpPr>
        <p:spPr>
          <a:xfrm>
            <a:off x="457201" y="-20538"/>
            <a:ext cx="8229600" cy="605641"/>
          </a:xfrm>
        </p:spPr>
        <p:txBody>
          <a:bodyPr>
            <a:normAutofit/>
          </a:bodyPr>
          <a:lstStyle/>
          <a:p>
            <a:pPr algn="ctr"/>
            <a:r>
              <a:rPr lang="de-CH" sz="3200" b="0" dirty="0">
                <a:latin typeface="Calibri" panose="020F0502020204030204" pitchFamily="34" charset="0"/>
                <a:cs typeface="Calibri" panose="020F0502020204030204" pitchFamily="34" charset="0"/>
              </a:rPr>
              <a:t>High-</a:t>
            </a:r>
            <a:r>
              <a:rPr lang="de-CH" sz="3200" b="0" dirty="0" err="1">
                <a:latin typeface="Calibri" panose="020F0502020204030204" pitchFamily="34" charset="0"/>
                <a:cs typeface="Calibri" panose="020F0502020204030204" pitchFamily="34" charset="0"/>
              </a:rPr>
              <a:t>field</a:t>
            </a:r>
            <a:r>
              <a:rPr lang="de-CH" sz="3200" b="0" dirty="0">
                <a:latin typeface="Calibri" panose="020F0502020204030204" pitchFamily="34" charset="0"/>
                <a:cs typeface="Calibri" panose="020F0502020204030204" pitchFamily="34" charset="0"/>
              </a:rPr>
              <a:t> Magnet Technology</a:t>
            </a:r>
            <a:endParaRPr lang="it-IT" sz="3200" b="0" dirty="0">
              <a:latin typeface="Calibri" panose="020F0502020204030204" pitchFamily="34" charset="0"/>
              <a:cs typeface="Calibri" panose="020F0502020204030204" pitchFamily="34" charset="0"/>
            </a:endParaRPr>
          </a:p>
        </p:txBody>
      </p:sp>
      <p:sp>
        <p:nvSpPr>
          <p:cNvPr id="77" name="Footer Placeholder 76">
            <a:extLst>
              <a:ext uri="{FF2B5EF4-FFF2-40B4-BE49-F238E27FC236}">
                <a16:creationId xmlns:a16="http://schemas.microsoft.com/office/drawing/2014/main" id="{614BA762-136A-F94D-DD0F-94CDAE4D83EC}"/>
              </a:ext>
            </a:extLst>
          </p:cNvPr>
          <p:cNvSpPr>
            <a:spLocks noGrp="1"/>
          </p:cNvSpPr>
          <p:nvPr>
            <p:ph type="ftr" sz="quarter" idx="11"/>
          </p:nvPr>
        </p:nvSpPr>
        <p:spPr>
          <a:xfrm>
            <a:off x="399349" y="4957394"/>
            <a:ext cx="5764238" cy="206644"/>
          </a:xfrm>
        </p:spPr>
        <p:txBody>
          <a:bodyPr/>
          <a:lstStyle/>
          <a:p>
            <a:r>
              <a:rPr lang="en-US"/>
              <a:t>D. Schulte, Muon Collider, WIN, Brighton, June 2025</a:t>
            </a:r>
            <a:endParaRPr lang="en-US" dirty="0"/>
          </a:p>
        </p:txBody>
      </p:sp>
      <p:pic>
        <p:nvPicPr>
          <p:cNvPr id="5" name="Picture 4" descr="cernnews1_11-03.jpg">
            <a:extLst>
              <a:ext uri="{FF2B5EF4-FFF2-40B4-BE49-F238E27FC236}">
                <a16:creationId xmlns:a16="http://schemas.microsoft.com/office/drawing/2014/main" id="{6DD94683-911D-193C-5E8B-5E7C53D99D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0590" y="948389"/>
            <a:ext cx="1981733" cy="1824566"/>
          </a:xfrm>
          <a:prstGeom prst="rect">
            <a:avLst/>
          </a:prstGeom>
        </p:spPr>
      </p:pic>
      <p:sp>
        <p:nvSpPr>
          <p:cNvPr id="8" name="TextBox 7">
            <a:extLst>
              <a:ext uri="{FF2B5EF4-FFF2-40B4-BE49-F238E27FC236}">
                <a16:creationId xmlns:a16="http://schemas.microsoft.com/office/drawing/2014/main" id="{B88BB3DF-AE31-280E-8757-6457FC7C67A7}"/>
              </a:ext>
            </a:extLst>
          </p:cNvPr>
          <p:cNvSpPr txBox="1"/>
          <p:nvPr/>
        </p:nvSpPr>
        <p:spPr>
          <a:xfrm>
            <a:off x="165909" y="1264568"/>
            <a:ext cx="4622115" cy="3539430"/>
          </a:xfrm>
          <a:prstGeom prst="rect">
            <a:avLst/>
          </a:prstGeom>
          <a:noFill/>
        </p:spPr>
        <p:txBody>
          <a:bodyPr wrap="square" rtlCol="0">
            <a:spAutoFit/>
          </a:bodyPr>
          <a:lstStyle/>
          <a:p>
            <a:r>
              <a:rPr lang="en-US" sz="1400" b="1" dirty="0" err="1">
                <a:latin typeface="Calibri" panose="020F0502020204030204" pitchFamily="34" charset="0"/>
                <a:cs typeface="Calibri" panose="020F0502020204030204" pitchFamily="34" charset="0"/>
              </a:rPr>
              <a:t>NbTi</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niob</a:t>
            </a:r>
            <a:r>
              <a:rPr lang="en-US" sz="1400" dirty="0">
                <a:latin typeface="Calibri" panose="020F0502020204030204" pitchFamily="34" charset="0"/>
                <a:cs typeface="Calibri" panose="020F0502020204030204" pitchFamily="34" charset="0"/>
              </a:rPr>
              <a:t>-titanium, operating at 2-4 k)</a:t>
            </a:r>
          </a:p>
          <a:p>
            <a:pPr marL="285750" indent="-285750">
              <a:buFont typeface="Arial"/>
              <a:buChar char="•"/>
            </a:pPr>
            <a:r>
              <a:rPr lang="en-US" sz="1400" dirty="0">
                <a:latin typeface="Calibri" panose="020F0502020204030204" pitchFamily="34" charset="0"/>
                <a:cs typeface="Calibri" panose="020F0502020204030204" pitchFamily="34" charset="0"/>
              </a:rPr>
              <a:t>is standard, </a:t>
            </a:r>
            <a:r>
              <a:rPr lang="en-US" sz="1400" b="1" dirty="0">
                <a:latin typeface="Calibri" panose="020F0502020204030204" pitchFamily="34" charset="0"/>
                <a:cs typeface="Calibri" panose="020F0502020204030204" pitchFamily="34" charset="0"/>
              </a:rPr>
              <a:t>used in LHC </a:t>
            </a:r>
            <a:r>
              <a:rPr lang="en-US" sz="1400" dirty="0">
                <a:latin typeface="Calibri" panose="020F0502020204030204" pitchFamily="34" charset="0"/>
                <a:cs typeface="Calibri" panose="020F0502020204030204" pitchFamily="34" charset="0"/>
              </a:rPr>
              <a:t>limited to O(8 T)</a:t>
            </a:r>
          </a:p>
          <a:p>
            <a:pPr marL="285750" indent="-285750">
              <a:buFont typeface="Arial"/>
              <a:buChar char="•"/>
            </a:pPr>
            <a:endParaRPr lang="en-US" sz="1400"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Nb</a:t>
            </a:r>
            <a:r>
              <a:rPr lang="en-US" sz="1400" b="1" baseline="-25000" dirty="0">
                <a:latin typeface="Calibri" panose="020F0502020204030204" pitchFamily="34" charset="0"/>
                <a:cs typeface="Calibri" panose="020F0502020204030204" pitchFamily="34" charset="0"/>
              </a:rPr>
              <a:t>3</a:t>
            </a:r>
            <a:r>
              <a:rPr lang="en-US" sz="1400" b="1" dirty="0">
                <a:latin typeface="Calibri" panose="020F0502020204030204" pitchFamily="34" charset="0"/>
                <a:cs typeface="Calibri" panose="020F0502020204030204" pitchFamily="34" charset="0"/>
              </a:rPr>
              <a:t>Sn </a:t>
            </a:r>
            <a:r>
              <a:rPr lang="en-US" sz="1400" dirty="0">
                <a:latin typeface="Calibri" panose="020F0502020204030204" pitchFamily="34" charset="0"/>
                <a:cs typeface="Calibri" panose="020F0502020204030204" pitchFamily="34" charset="0"/>
              </a:rPr>
              <a:t>(niobium-tin, operating at 2-4 K)</a:t>
            </a:r>
          </a:p>
          <a:p>
            <a:pPr marL="285750" indent="-285750">
              <a:buFont typeface="Arial"/>
              <a:buChar char="•"/>
            </a:pPr>
            <a:r>
              <a:rPr lang="en-US" sz="1400" dirty="0">
                <a:latin typeface="Calibri" panose="020F0502020204030204" pitchFamily="34" charset="0"/>
                <a:cs typeface="Calibri" panose="020F0502020204030204" pitchFamily="34" charset="0"/>
              </a:rPr>
              <a:t>Can reach O(16 T)</a:t>
            </a:r>
          </a:p>
          <a:p>
            <a:pPr marL="285750" indent="-285750">
              <a:buFont typeface="Arial"/>
              <a:buChar char="•"/>
            </a:pPr>
            <a:r>
              <a:rPr lang="en-US" sz="1400" dirty="0">
                <a:latin typeface="Calibri" panose="020F0502020204030204" pitchFamily="34" charset="0"/>
                <a:cs typeface="Calibri" panose="020F0502020204030204" pitchFamily="34" charset="0"/>
              </a:rPr>
              <a:t>Difficult technology, needs to mature further</a:t>
            </a:r>
          </a:p>
          <a:p>
            <a:pPr marL="285750" indent="-285750">
              <a:buFont typeface="Arial"/>
              <a:buChar char="•"/>
            </a:pPr>
            <a:r>
              <a:rPr lang="en-US" sz="1400" dirty="0">
                <a:latin typeface="Calibri" panose="020F0502020204030204" pitchFamily="34" charset="0"/>
                <a:cs typeface="Calibri" panose="020F0502020204030204" pitchFamily="34" charset="0"/>
              </a:rPr>
              <a:t>Expensive</a:t>
            </a:r>
          </a:p>
          <a:p>
            <a:pPr marL="285750" indent="-285750">
              <a:buFont typeface="Arial"/>
              <a:buChar char="•"/>
            </a:pPr>
            <a:r>
              <a:rPr lang="en-US" sz="1400" dirty="0">
                <a:latin typeface="Calibri" panose="020F0502020204030204" pitchFamily="34" charset="0"/>
                <a:cs typeface="Calibri" panose="020F0502020204030204" pitchFamily="34" charset="0"/>
              </a:rPr>
              <a:t>Used in some points for HL-LHC</a:t>
            </a:r>
          </a:p>
          <a:p>
            <a:pPr marL="285750" indent="-285750">
              <a:buFont typeface="Arial"/>
              <a:buChar char="•"/>
            </a:pPr>
            <a:r>
              <a:rPr lang="en-US" sz="1400" dirty="0">
                <a:latin typeface="Calibri" panose="020F0502020204030204" pitchFamily="34" charset="0"/>
                <a:cs typeface="Calibri" panose="020F0502020204030204" pitchFamily="34" charset="0"/>
              </a:rPr>
              <a:t>Foreseen for FCC-</a:t>
            </a:r>
            <a:r>
              <a:rPr lang="en-US" sz="1400" dirty="0" err="1">
                <a:latin typeface="Calibri" panose="020F0502020204030204" pitchFamily="34" charset="0"/>
                <a:cs typeface="Calibri" panose="020F0502020204030204" pitchFamily="34" charset="0"/>
              </a:rPr>
              <a:t>hh</a:t>
            </a:r>
            <a:r>
              <a:rPr lang="en-US" sz="1400" dirty="0">
                <a:latin typeface="Calibri" panose="020F0502020204030204" pitchFamily="34" charset="0"/>
                <a:cs typeface="Calibri" panose="020F0502020204030204" pitchFamily="34" charset="0"/>
              </a:rPr>
              <a:t> also in arcs</a:t>
            </a:r>
          </a:p>
          <a:p>
            <a:pPr marL="285750" indent="-285750">
              <a:buFont typeface="Arial"/>
              <a:buChar char="•"/>
            </a:pPr>
            <a:endParaRPr lang="en-US" sz="1400"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HTS </a:t>
            </a:r>
            <a:r>
              <a:rPr lang="en-US" sz="1400" dirty="0">
                <a:latin typeface="Calibri" panose="020F0502020204030204" pitchFamily="34" charset="0"/>
                <a:cs typeface="Calibri" panose="020F0502020204030204" pitchFamily="34" charset="0"/>
              </a:rPr>
              <a:t>(high-temperature superconductor, operating up to 20 K)</a:t>
            </a:r>
          </a:p>
          <a:p>
            <a:pPr marL="285750" indent="-285750">
              <a:buFont typeface="Arial"/>
              <a:buChar char="•"/>
            </a:pPr>
            <a:r>
              <a:rPr lang="en-US" sz="1400" dirty="0">
                <a:latin typeface="Calibri" panose="020F0502020204030204" pitchFamily="34" charset="0"/>
                <a:cs typeface="Calibri" panose="020F0502020204030204" pitchFamily="34" charset="0"/>
              </a:rPr>
              <a:t>Different options exist, e.g. REBCO</a:t>
            </a:r>
          </a:p>
          <a:p>
            <a:pPr marL="285750" indent="-285750">
              <a:buFont typeface="Arial"/>
              <a:buChar char="•"/>
            </a:pPr>
            <a:r>
              <a:rPr lang="en-US" sz="1400" dirty="0">
                <a:latin typeface="Calibri" panose="020F0502020204030204" pitchFamily="34" charset="0"/>
                <a:cs typeface="Calibri" panose="020F0502020204030204" pitchFamily="34" charset="0"/>
              </a:rPr>
              <a:t>In solenoids &gt; 30 T demonstrated</a:t>
            </a:r>
          </a:p>
          <a:p>
            <a:pPr marL="285750" indent="-285750">
              <a:buFont typeface="Arial"/>
              <a:buChar char="•"/>
            </a:pPr>
            <a:r>
              <a:rPr lang="en-US" sz="1400" dirty="0">
                <a:latin typeface="Calibri" panose="020F0502020204030204" pitchFamily="34" charset="0"/>
                <a:cs typeface="Calibri" panose="020F0502020204030204" pitchFamily="34" charset="0"/>
              </a:rPr>
              <a:t>Still expensive and technology challenges</a:t>
            </a:r>
          </a:p>
          <a:p>
            <a:pPr marL="285750" indent="-285750">
              <a:buFont typeface="Arial"/>
              <a:buChar char="•"/>
            </a:pPr>
            <a:r>
              <a:rPr lang="en-US" sz="1400" dirty="0">
                <a:latin typeface="Calibri" panose="020F0502020204030204" pitchFamily="34" charset="0"/>
                <a:cs typeface="Calibri" panose="020F0502020204030204" pitchFamily="34" charset="0"/>
              </a:rPr>
              <a:t>Applications in other fields, e.g. medical, fusion reactors, power generators for wind energy, engines, …</a:t>
            </a:r>
          </a:p>
        </p:txBody>
      </p:sp>
      <p:sp>
        <p:nvSpPr>
          <p:cNvPr id="18" name="TextBox 17">
            <a:extLst>
              <a:ext uri="{FF2B5EF4-FFF2-40B4-BE49-F238E27FC236}">
                <a16:creationId xmlns:a16="http://schemas.microsoft.com/office/drawing/2014/main" id="{32A7CE8F-546A-8FC1-82D5-1662AAE179B3}"/>
              </a:ext>
            </a:extLst>
          </p:cNvPr>
          <p:cNvSpPr txBox="1"/>
          <p:nvPr/>
        </p:nvSpPr>
        <p:spPr>
          <a:xfrm>
            <a:off x="4932040" y="1275606"/>
            <a:ext cx="1981734" cy="1384995"/>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Cut through a cable with superconductor embedded in copper, so some remains conductivity in case of a quench</a:t>
            </a:r>
          </a:p>
        </p:txBody>
      </p:sp>
      <p:grpSp>
        <p:nvGrpSpPr>
          <p:cNvPr id="20" name="Group 19">
            <a:extLst>
              <a:ext uri="{FF2B5EF4-FFF2-40B4-BE49-F238E27FC236}">
                <a16:creationId xmlns:a16="http://schemas.microsoft.com/office/drawing/2014/main" id="{F17EF6AE-BCBE-5566-3BC9-5FC9270154B2}"/>
              </a:ext>
            </a:extLst>
          </p:cNvPr>
          <p:cNvGrpSpPr/>
          <p:nvPr/>
        </p:nvGrpSpPr>
        <p:grpSpPr>
          <a:xfrm>
            <a:off x="4896315" y="3035264"/>
            <a:ext cx="3931625" cy="1696726"/>
            <a:chOff x="8702500" y="31852"/>
            <a:chExt cx="3489500" cy="1253524"/>
          </a:xfrm>
        </p:grpSpPr>
        <p:pic>
          <p:nvPicPr>
            <p:cNvPr id="21" name="Picture 2">
              <a:extLst>
                <a:ext uri="{FF2B5EF4-FFF2-40B4-BE49-F238E27FC236}">
                  <a16:creationId xmlns:a16="http://schemas.microsoft.com/office/drawing/2014/main" id="{B31EFEE6-2552-17B5-9E0A-FFAEB3166DB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882743" y="106453"/>
              <a:ext cx="3309257" cy="117892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475D6542-1E32-582E-DC1A-4C93E6220CF3}"/>
                </a:ext>
              </a:extLst>
            </p:cNvPr>
            <p:cNvSpPr txBox="1"/>
            <p:nvPr/>
          </p:nvSpPr>
          <p:spPr>
            <a:xfrm>
              <a:off x="8702500" y="31852"/>
              <a:ext cx="1565557" cy="369332"/>
            </a:xfrm>
            <a:prstGeom prst="rect">
              <a:avLst/>
            </a:prstGeom>
            <a:noFill/>
          </p:spPr>
          <p:txBody>
            <a:bodyPr wrap="none" rtlCol="0">
              <a:spAutoFit/>
            </a:bodyPr>
            <a:lstStyle/>
            <a:p>
              <a:r>
                <a:rPr lang="en-US" dirty="0"/>
                <a:t>REBCO Tape</a:t>
              </a:r>
              <a:endParaRPr lang="en-GB" dirty="0"/>
            </a:p>
          </p:txBody>
        </p:sp>
      </p:grpSp>
      <p:sp>
        <p:nvSpPr>
          <p:cNvPr id="23" name="TextBox 22">
            <a:extLst>
              <a:ext uri="{FF2B5EF4-FFF2-40B4-BE49-F238E27FC236}">
                <a16:creationId xmlns:a16="http://schemas.microsoft.com/office/drawing/2014/main" id="{171661F3-2306-76D7-0197-76A0AA595A36}"/>
              </a:ext>
            </a:extLst>
          </p:cNvPr>
          <p:cNvSpPr txBox="1"/>
          <p:nvPr/>
        </p:nvSpPr>
        <p:spPr>
          <a:xfrm>
            <a:off x="1835696" y="638000"/>
            <a:ext cx="4055785"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Superconducting magnets reach highest fields, three main technologies for the cables</a:t>
            </a:r>
          </a:p>
        </p:txBody>
      </p:sp>
    </p:spTree>
    <p:extLst>
      <p:ext uri="{BB962C8B-B14F-4D97-AF65-F5344CB8AC3E}">
        <p14:creationId xmlns:p14="http://schemas.microsoft.com/office/powerpoint/2010/main" val="3572919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726C4-36F6-CA52-8193-42CE4538384F}"/>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1DFC9A45-8663-7F65-334F-3F847D2A1502}"/>
              </a:ext>
            </a:extLst>
          </p:cNvPr>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Magnets</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C3717AE3-F787-02AD-F4E0-FF16EB707B24}"/>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14</a:t>
            </a:fld>
            <a:endParaRPr lang="en-GB" dirty="0"/>
          </a:p>
        </p:txBody>
      </p:sp>
      <p:sp>
        <p:nvSpPr>
          <p:cNvPr id="52" name="Espace réservé du pied de page 4">
            <a:extLst>
              <a:ext uri="{FF2B5EF4-FFF2-40B4-BE49-F238E27FC236}">
                <a16:creationId xmlns:a16="http://schemas.microsoft.com/office/drawing/2014/main" id="{A44986D7-910C-942E-2B73-456E0B867B1C}"/>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pic>
        <p:nvPicPr>
          <p:cNvPr id="4" name="Picture 3" descr="A diagram of a diagram&#10;&#10;AI-generated content may be incorrect.">
            <a:extLst>
              <a:ext uri="{FF2B5EF4-FFF2-40B4-BE49-F238E27FC236}">
                <a16:creationId xmlns:a16="http://schemas.microsoft.com/office/drawing/2014/main" id="{9034390B-5B16-F441-761C-4361F49547C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108520" y="1526216"/>
            <a:ext cx="9326880" cy="1477582"/>
          </a:xfrm>
          <a:prstGeom prst="rect">
            <a:avLst/>
          </a:prstGeom>
        </p:spPr>
      </p:pic>
      <p:sp>
        <p:nvSpPr>
          <p:cNvPr id="31" name="TextBox 30">
            <a:extLst>
              <a:ext uri="{FF2B5EF4-FFF2-40B4-BE49-F238E27FC236}">
                <a16:creationId xmlns:a16="http://schemas.microsoft.com/office/drawing/2014/main" id="{E54FAB27-8480-C054-7D19-615C20C45212}"/>
              </a:ext>
            </a:extLst>
          </p:cNvPr>
          <p:cNvSpPr txBox="1"/>
          <p:nvPr/>
        </p:nvSpPr>
        <p:spPr>
          <a:xfrm>
            <a:off x="1337563" y="3939902"/>
            <a:ext cx="2808312" cy="307777"/>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20 T large aperture target solenoid</a:t>
            </a:r>
          </a:p>
        </p:txBody>
      </p:sp>
      <p:sp>
        <p:nvSpPr>
          <p:cNvPr id="32" name="TextBox 31">
            <a:extLst>
              <a:ext uri="{FF2B5EF4-FFF2-40B4-BE49-F238E27FC236}">
                <a16:creationId xmlns:a16="http://schemas.microsoft.com/office/drawing/2014/main" id="{BDD6C60B-28F1-7C4C-4F36-741F8211D364}"/>
              </a:ext>
            </a:extLst>
          </p:cNvPr>
          <p:cNvSpPr txBox="1"/>
          <p:nvPr/>
        </p:nvSpPr>
        <p:spPr>
          <a:xfrm>
            <a:off x="3923928" y="627534"/>
            <a:ext cx="1743622" cy="30777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236A2842-8BBE-0B18-34E6-554477A4BD28}"/>
              </a:ext>
            </a:extLst>
          </p:cNvPr>
          <p:cNvSpPr txBox="1"/>
          <p:nvPr/>
        </p:nvSpPr>
        <p:spPr>
          <a:xfrm>
            <a:off x="6709667" y="987121"/>
            <a:ext cx="1743621" cy="523220"/>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4590EFB7-03F4-5ED0-ABDE-61097B608985}"/>
              </a:ext>
            </a:extLst>
          </p:cNvPr>
          <p:cNvSpPr txBox="1"/>
          <p:nvPr/>
        </p:nvSpPr>
        <p:spPr>
          <a:xfrm>
            <a:off x="7191685" y="4227934"/>
            <a:ext cx="1796182" cy="523220"/>
          </a:xfrm>
          <a:prstGeom prst="rect">
            <a:avLst/>
          </a:prstGeom>
          <a:solidFill>
            <a:schemeClr val="accent1">
              <a:lumMod val="40000"/>
              <a:lumOff val="60000"/>
            </a:schemeClr>
          </a:solidFill>
        </p:spPr>
        <p:txBody>
          <a:bodyPr wrap="square" rtlCol="0">
            <a:spAutoFit/>
          </a:bodyPr>
          <a:lstStyle/>
          <a:p>
            <a:r>
              <a:rPr lang="de-DE" sz="1400" dirty="0">
                <a:latin typeface="Calibri" panose="020F0502020204030204" pitchFamily="34" charset="0"/>
                <a:cs typeface="Calibri" panose="020F0502020204030204" pitchFamily="34" charset="0"/>
              </a:rPr>
              <a:t>14 T, 14 cm  HTS </a:t>
            </a:r>
            <a:r>
              <a:rPr lang="de-DE" sz="1400" dirty="0" err="1">
                <a:latin typeface="Calibri" panose="020F0502020204030204" pitchFamily="34" charset="0"/>
                <a:cs typeface="Calibri" panose="020F0502020204030204" pitchFamily="34" charset="0"/>
              </a:rPr>
              <a:t>c</a:t>
            </a:r>
            <a:r>
              <a:rPr lang="de-DE" sz="1400" b="0" u="none" dirty="0" err="1">
                <a:solidFill>
                  <a:schemeClr val="tx1"/>
                </a:solidFill>
                <a:latin typeface="Calibri" panose="020F0502020204030204" pitchFamily="34" charset="0"/>
                <a:cs typeface="Calibri" panose="020F0502020204030204" pitchFamily="34" charset="0"/>
              </a:rPr>
              <a:t>ollider</a:t>
            </a:r>
            <a:r>
              <a:rPr lang="de-DE" sz="1400" b="0" u="none" dirty="0">
                <a:solidFill>
                  <a:schemeClr val="tx1"/>
                </a:solidFill>
                <a:latin typeface="Calibri" panose="020F0502020204030204" pitchFamily="34" charset="0"/>
                <a:cs typeface="Calibri" panose="020F0502020204030204" pitchFamily="34" charset="0"/>
              </a:rPr>
              <a:t>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p:txBody>
      </p:sp>
      <p:pic>
        <p:nvPicPr>
          <p:cNvPr id="3" name="Picture 2" descr="A diagram of a stress-free graph&#10;&#10;Description automatically generated with medium confidence">
            <a:extLst>
              <a:ext uri="{FF2B5EF4-FFF2-40B4-BE49-F238E27FC236}">
                <a16:creationId xmlns:a16="http://schemas.microsoft.com/office/drawing/2014/main" id="{3D368366-98AE-0CB5-2B1E-3EFEA2FF9595}"/>
              </a:ext>
            </a:extLst>
          </p:cNvPr>
          <p:cNvPicPr>
            <a:picLocks noChangeAspect="1"/>
          </p:cNvPicPr>
          <p:nvPr/>
        </p:nvPicPr>
        <p:blipFill>
          <a:blip r:embed="rId3">
            <a:extLst>
              <a:ext uri="{28A0092B-C50C-407E-A947-70E740481C1C}">
                <a14:useLocalDpi xmlns:a14="http://schemas.microsoft.com/office/drawing/2010/main"/>
              </a:ext>
            </a:extLst>
          </a:blip>
          <a:srcRect b="15167"/>
          <a:stretch>
            <a:fillRect/>
          </a:stretch>
        </p:blipFill>
        <p:spPr>
          <a:xfrm>
            <a:off x="6783080" y="3003798"/>
            <a:ext cx="2360920" cy="1060956"/>
          </a:xfrm>
          <a:prstGeom prst="rect">
            <a:avLst/>
          </a:prstGeom>
        </p:spPr>
      </p:pic>
      <p:pic>
        <p:nvPicPr>
          <p:cNvPr id="11" name="Picture 10" descr="A diagram of a structure&#10;&#10;Description automatically generated with medium confidence">
            <a:extLst>
              <a:ext uri="{FF2B5EF4-FFF2-40B4-BE49-F238E27FC236}">
                <a16:creationId xmlns:a16="http://schemas.microsoft.com/office/drawing/2014/main" id="{D632233C-F056-6B80-43E3-015FAE75836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72000" y="3011773"/>
            <a:ext cx="1624093" cy="1278716"/>
          </a:xfrm>
          <a:prstGeom prst="rect">
            <a:avLst/>
          </a:prstGeom>
        </p:spPr>
      </p:pic>
      <p:sp>
        <p:nvSpPr>
          <p:cNvPr id="36" name="TextBox 35">
            <a:extLst>
              <a:ext uri="{FF2B5EF4-FFF2-40B4-BE49-F238E27FC236}">
                <a16:creationId xmlns:a16="http://schemas.microsoft.com/office/drawing/2014/main" id="{A30400CC-7788-C83A-D844-ED30C2F35009}"/>
              </a:ext>
            </a:extLst>
          </p:cNvPr>
          <p:cNvSpPr txBox="1"/>
          <p:nvPr/>
        </p:nvSpPr>
        <p:spPr>
          <a:xfrm>
            <a:off x="4366320" y="4375419"/>
            <a:ext cx="2082987" cy="523220"/>
          </a:xfrm>
          <a:prstGeom prst="rect">
            <a:avLst/>
          </a:prstGeom>
          <a:solidFill>
            <a:schemeClr val="accent3">
              <a:lumMod val="20000"/>
              <a:lumOff val="80000"/>
            </a:schemeClr>
          </a:solidFill>
        </p:spPr>
        <p:txBody>
          <a:bodyPr wrap="square" rtlCol="0">
            <a:spAutoFit/>
          </a:bodyPr>
          <a:lstStyle/>
          <a:p>
            <a:r>
              <a:rPr lang="de-DE" sz="1400" dirty="0">
                <a:latin typeface="Calibri" panose="020F0502020204030204" pitchFamily="34" charset="0"/>
                <a:cs typeface="Calibri" panose="020F0502020204030204" pitchFamily="34" charset="0"/>
              </a:rPr>
              <a:t>40 T </a:t>
            </a:r>
            <a:r>
              <a:rPr lang="de-DE" sz="1400" dirty="0" err="1">
                <a:latin typeface="Calibri" panose="020F0502020204030204" pitchFamily="34" charset="0"/>
                <a:cs typeface="Calibri" panose="020F0502020204030204" pitchFamily="34" charset="0"/>
              </a:rPr>
              <a:t>small</a:t>
            </a:r>
            <a:r>
              <a:rPr lang="de-DE" sz="1400" dirty="0">
                <a:latin typeface="Calibri" panose="020F0502020204030204" pitchFamily="34" charset="0"/>
                <a:cs typeface="Calibri" panose="020F0502020204030204" pitchFamily="34" charset="0"/>
              </a:rPr>
              <a:t> </a:t>
            </a:r>
            <a:r>
              <a:rPr lang="de-DE" sz="1400" dirty="0" err="1">
                <a:latin typeface="Calibri" panose="020F0502020204030204" pitchFamily="34" charset="0"/>
                <a:cs typeface="Calibri" panose="020F0502020204030204" pitchFamily="34" charset="0"/>
              </a:rPr>
              <a:t>aperture</a:t>
            </a:r>
            <a:r>
              <a:rPr lang="de-DE" sz="1400" dirty="0">
                <a:latin typeface="Calibri" panose="020F0502020204030204" pitchFamily="34" charset="0"/>
                <a:cs typeface="Calibri" panose="020F0502020204030204" pitchFamily="34" charset="0"/>
              </a:rPr>
              <a:t> f</a:t>
            </a:r>
            <a:r>
              <a:rPr lang="de-DE" sz="1400" u="none" dirty="0">
                <a:solidFill>
                  <a:schemeClr val="tx1"/>
                </a:solidFill>
                <a:latin typeface="Calibri" panose="020F0502020204030204" pitchFamily="34" charset="0"/>
                <a:cs typeface="Calibri" panose="020F0502020204030204" pitchFamily="34" charset="0"/>
              </a:rPr>
              <a:t>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pic>
        <p:nvPicPr>
          <p:cNvPr id="37" name="Picture 36">
            <a:extLst>
              <a:ext uri="{FF2B5EF4-FFF2-40B4-BE49-F238E27FC236}">
                <a16:creationId xmlns:a16="http://schemas.microsoft.com/office/drawing/2014/main" id="{41547AC4-A187-3B50-5FBD-506F083F2C60}"/>
              </a:ext>
            </a:extLst>
          </p:cNvPr>
          <p:cNvPicPr>
            <a:picLocks noChangeAspect="1"/>
          </p:cNvPicPr>
          <p:nvPr/>
        </p:nvPicPr>
        <p:blipFill>
          <a:blip r:embed="rId5"/>
          <a:srcRect b="37461"/>
          <a:stretch>
            <a:fillRect/>
          </a:stretch>
        </p:blipFill>
        <p:spPr>
          <a:xfrm>
            <a:off x="3203848" y="1025919"/>
            <a:ext cx="3277026" cy="681735"/>
          </a:xfrm>
          <a:prstGeom prst="rect">
            <a:avLst/>
          </a:prstGeom>
        </p:spPr>
      </p:pic>
      <p:pic>
        <p:nvPicPr>
          <p:cNvPr id="38" name="Picture 37" descr="A diagram of a machine&#10;&#10;Description automatically generated">
            <a:extLst>
              <a:ext uri="{FF2B5EF4-FFF2-40B4-BE49-F238E27FC236}">
                <a16:creationId xmlns:a16="http://schemas.microsoft.com/office/drawing/2014/main" id="{4102139B-984E-A1B5-1A87-07EAF4AF6EFB}"/>
              </a:ext>
            </a:extLst>
          </p:cNvPr>
          <p:cNvPicPr>
            <a:picLocks noChangeAspect="1"/>
          </p:cNvPicPr>
          <p:nvPr/>
        </p:nvPicPr>
        <p:blipFill>
          <a:blip r:embed="rId6">
            <a:extLst>
              <a:ext uri="{28A0092B-C50C-407E-A947-70E740481C1C}">
                <a14:useLocalDpi xmlns:a14="http://schemas.microsoft.com/office/drawing/2010/main"/>
              </a:ext>
            </a:extLst>
          </a:blip>
          <a:srcRect t="52907"/>
          <a:stretch>
            <a:fillRect/>
          </a:stretch>
        </p:blipFill>
        <p:spPr>
          <a:xfrm>
            <a:off x="251520" y="3074652"/>
            <a:ext cx="4352297" cy="901787"/>
          </a:xfrm>
          <a:prstGeom prst="rect">
            <a:avLst/>
          </a:prstGeom>
        </p:spPr>
      </p:pic>
    </p:spTree>
    <p:extLst>
      <p:ext uri="{BB962C8B-B14F-4D97-AF65-F5344CB8AC3E}">
        <p14:creationId xmlns:p14="http://schemas.microsoft.com/office/powerpoint/2010/main" val="1358313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DA623-53FE-0099-1C2C-174AD05D96F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0776EA67-299D-4AC5-3D25-4E58AE5AFB6F}"/>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Lattice Design</a:t>
            </a:r>
          </a:p>
        </p:txBody>
      </p:sp>
      <p:sp>
        <p:nvSpPr>
          <p:cNvPr id="52" name="Espace réservé du pied de page 4">
            <a:extLst>
              <a:ext uri="{FF2B5EF4-FFF2-40B4-BE49-F238E27FC236}">
                <a16:creationId xmlns:a16="http://schemas.microsoft.com/office/drawing/2014/main" id="{B3E9B37E-D84C-0431-596A-1CBEEDBF91B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35" name="AutoShape 2">
            <a:extLst>
              <a:ext uri="{FF2B5EF4-FFF2-40B4-BE49-F238E27FC236}">
                <a16:creationId xmlns:a16="http://schemas.microsoft.com/office/drawing/2014/main" id="{873893BC-3B8E-2438-F061-DD41EDC33EAD}"/>
              </a:ext>
            </a:extLst>
          </p:cNvPr>
          <p:cNvSpPr>
            <a:spLocks noChangeAspect="1" noChangeArrowheads="1"/>
          </p:cNvSpPr>
          <p:nvPr/>
        </p:nvSpPr>
        <p:spPr bwMode="auto">
          <a:xfrm>
            <a:off x="4534968" y="2634152"/>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7DDFB93B-0B79-3117-5AD3-99B88264EDF7}"/>
              </a:ext>
            </a:extLst>
          </p:cNvPr>
          <p:cNvPicPr/>
          <p:nvPr/>
        </p:nvPicPr>
        <p:blipFill>
          <a:blip r:embed="rId2"/>
          <a:stretch/>
        </p:blipFill>
        <p:spPr>
          <a:xfrm>
            <a:off x="4399336" y="1203598"/>
            <a:ext cx="4637160" cy="3360960"/>
          </a:xfrm>
          <a:prstGeom prst="rect">
            <a:avLst/>
          </a:prstGeom>
          <a:ln w="0">
            <a:noFill/>
          </a:ln>
        </p:spPr>
      </p:pic>
      <p:cxnSp>
        <p:nvCxnSpPr>
          <p:cNvPr id="16" name="Straight Arrow Connector 15">
            <a:extLst>
              <a:ext uri="{FF2B5EF4-FFF2-40B4-BE49-F238E27FC236}">
                <a16:creationId xmlns:a16="http://schemas.microsoft.com/office/drawing/2014/main" id="{DF550362-50F1-E668-1291-7B02F7756130}"/>
              </a:ext>
            </a:extLst>
          </p:cNvPr>
          <p:cNvCxnSpPr>
            <a:cxnSpLocks/>
          </p:cNvCxnSpPr>
          <p:nvPr/>
        </p:nvCxnSpPr>
        <p:spPr>
          <a:xfrm>
            <a:off x="4355976" y="2211710"/>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A2BE16E-4CAB-262F-1168-D35FD56BEE7F}"/>
              </a:ext>
            </a:extLst>
          </p:cNvPr>
          <p:cNvSpPr txBox="1"/>
          <p:nvPr/>
        </p:nvSpPr>
        <p:spPr>
          <a:xfrm rot="16200000">
            <a:off x="3901072" y="2558499"/>
            <a:ext cx="641522" cy="307777"/>
          </a:xfrm>
          <a:prstGeom prst="rect">
            <a:avLst/>
          </a:prstGeom>
          <a:noFill/>
        </p:spPr>
        <p:txBody>
          <a:bodyPr wrap="none" rtlCol="0">
            <a:spAutoFit/>
          </a:bodyPr>
          <a:lstStyle/>
          <a:p>
            <a:r>
              <a:rPr lang="en-CH" sz="1400" dirty="0"/>
              <a:t>better</a:t>
            </a:r>
          </a:p>
        </p:txBody>
      </p:sp>
      <p:cxnSp>
        <p:nvCxnSpPr>
          <p:cNvPr id="21" name="Straight Arrow Connector 20">
            <a:extLst>
              <a:ext uri="{FF2B5EF4-FFF2-40B4-BE49-F238E27FC236}">
                <a16:creationId xmlns:a16="http://schemas.microsoft.com/office/drawing/2014/main" id="{24F15469-0E85-6E3F-C24E-BAA3F44BCB05}"/>
              </a:ext>
            </a:extLst>
          </p:cNvPr>
          <p:cNvCxnSpPr>
            <a:cxnSpLocks/>
          </p:cNvCxnSpPr>
          <p:nvPr/>
        </p:nvCxnSpPr>
        <p:spPr>
          <a:xfrm rot="5400000">
            <a:off x="6912260" y="4097169"/>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EF08C32B-B2CB-4A84-0A33-EF50C1440673}"/>
              </a:ext>
            </a:extLst>
          </p:cNvPr>
          <p:cNvSpPr txBox="1"/>
          <p:nvPr/>
        </p:nvSpPr>
        <p:spPr>
          <a:xfrm>
            <a:off x="6589291" y="4640237"/>
            <a:ext cx="641522" cy="307777"/>
          </a:xfrm>
          <a:prstGeom prst="rect">
            <a:avLst/>
          </a:prstGeom>
          <a:noFill/>
        </p:spPr>
        <p:txBody>
          <a:bodyPr wrap="none" rtlCol="0">
            <a:spAutoFit/>
          </a:bodyPr>
          <a:lstStyle/>
          <a:p>
            <a:r>
              <a:rPr lang="en-CH" sz="1400" dirty="0"/>
              <a:t>better</a:t>
            </a:r>
          </a:p>
        </p:txBody>
      </p:sp>
      <p:sp>
        <p:nvSpPr>
          <p:cNvPr id="23" name="TextBox 22">
            <a:extLst>
              <a:ext uri="{FF2B5EF4-FFF2-40B4-BE49-F238E27FC236}">
                <a16:creationId xmlns:a16="http://schemas.microsoft.com/office/drawing/2014/main" id="{49282236-1932-7B49-2BBF-1D386376652A}"/>
              </a:ext>
            </a:extLst>
          </p:cNvPr>
          <p:cNvSpPr txBox="1"/>
          <p:nvPr/>
        </p:nvSpPr>
        <p:spPr>
          <a:xfrm>
            <a:off x="3779912" y="764278"/>
            <a:ext cx="1826077"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Previous design (MAP)</a:t>
            </a:r>
          </a:p>
        </p:txBody>
      </p:sp>
      <p:sp>
        <p:nvSpPr>
          <p:cNvPr id="24" name="TextBox 23">
            <a:extLst>
              <a:ext uri="{FF2B5EF4-FFF2-40B4-BE49-F238E27FC236}">
                <a16:creationId xmlns:a16="http://schemas.microsoft.com/office/drawing/2014/main" id="{19C40134-24AB-B43A-826B-6EC465CA967A}"/>
              </a:ext>
            </a:extLst>
          </p:cNvPr>
          <p:cNvSpPr txBox="1"/>
          <p:nvPr/>
        </p:nvSpPr>
        <p:spPr>
          <a:xfrm>
            <a:off x="4028134" y="1134446"/>
            <a:ext cx="521297"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Goal</a:t>
            </a:r>
          </a:p>
        </p:txBody>
      </p:sp>
      <p:cxnSp>
        <p:nvCxnSpPr>
          <p:cNvPr id="25" name="Straight Arrow Connector 24">
            <a:extLst>
              <a:ext uri="{FF2B5EF4-FFF2-40B4-BE49-F238E27FC236}">
                <a16:creationId xmlns:a16="http://schemas.microsoft.com/office/drawing/2014/main" id="{8FCE0918-F7D8-EB30-1DF1-62061ADA39BD}"/>
              </a:ext>
            </a:extLst>
          </p:cNvPr>
          <p:cNvCxnSpPr>
            <a:cxnSpLocks/>
          </p:cNvCxnSpPr>
          <p:nvPr/>
        </p:nvCxnSpPr>
        <p:spPr>
          <a:xfrm>
            <a:off x="4570446" y="1288854"/>
            <a:ext cx="683849" cy="280117"/>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B91543A-B9C4-7DA5-B928-FCB7BED0D5A4}"/>
              </a:ext>
            </a:extLst>
          </p:cNvPr>
          <p:cNvSpPr txBox="1"/>
          <p:nvPr/>
        </p:nvSpPr>
        <p:spPr>
          <a:xfrm>
            <a:off x="3851920" y="1615901"/>
            <a:ext cx="853695"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Achieved</a:t>
            </a:r>
          </a:p>
        </p:txBody>
      </p:sp>
      <p:cxnSp>
        <p:nvCxnSpPr>
          <p:cNvPr id="27" name="Straight Arrow Connector 26">
            <a:extLst>
              <a:ext uri="{FF2B5EF4-FFF2-40B4-BE49-F238E27FC236}">
                <a16:creationId xmlns:a16="http://schemas.microsoft.com/office/drawing/2014/main" id="{337F6532-1604-1075-E285-393CB3BE0676}"/>
              </a:ext>
            </a:extLst>
          </p:cNvPr>
          <p:cNvCxnSpPr>
            <a:cxnSpLocks/>
          </p:cNvCxnSpPr>
          <p:nvPr/>
        </p:nvCxnSpPr>
        <p:spPr>
          <a:xfrm>
            <a:off x="4733426" y="1873820"/>
            <a:ext cx="588716" cy="409898"/>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DC2BAF7-FB32-EF87-E19F-7019CAACB56C}"/>
              </a:ext>
            </a:extLst>
          </p:cNvPr>
          <p:cNvCxnSpPr>
            <a:cxnSpLocks/>
          </p:cNvCxnSpPr>
          <p:nvPr/>
        </p:nvCxnSpPr>
        <p:spPr>
          <a:xfrm>
            <a:off x="5407448" y="1685615"/>
            <a:ext cx="0" cy="261432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5C2F62B-EB30-295B-22FA-249AF5D41B0A}"/>
              </a:ext>
            </a:extLst>
          </p:cNvPr>
          <p:cNvCxnSpPr>
            <a:cxnSpLocks/>
          </p:cNvCxnSpPr>
          <p:nvPr/>
        </p:nvCxnSpPr>
        <p:spPr>
          <a:xfrm flipH="1" flipV="1">
            <a:off x="4968372" y="1704607"/>
            <a:ext cx="447665" cy="3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BDC8617-813F-9679-6FEF-70EB953513A2}"/>
              </a:ext>
            </a:extLst>
          </p:cNvPr>
          <p:cNvCxnSpPr>
            <a:cxnSpLocks/>
          </p:cNvCxnSpPr>
          <p:nvPr/>
        </p:nvCxnSpPr>
        <p:spPr>
          <a:xfrm>
            <a:off x="5394614" y="1081248"/>
            <a:ext cx="403622" cy="347576"/>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7CBB2484-1C7E-4C00-1F97-CBF4AAC00BD8}"/>
              </a:ext>
            </a:extLst>
          </p:cNvPr>
          <p:cNvSpPr/>
          <p:nvPr/>
        </p:nvSpPr>
        <p:spPr>
          <a:xfrm>
            <a:off x="6149236" y="1740732"/>
            <a:ext cx="1413571" cy="83101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DAE62DD2-BCCB-99BC-BE7A-7DFA110EB592}"/>
              </a:ext>
            </a:extLst>
          </p:cNvPr>
          <p:cNvSpPr/>
          <p:nvPr/>
        </p:nvSpPr>
        <p:spPr>
          <a:xfrm>
            <a:off x="7287033" y="1347614"/>
            <a:ext cx="1413571"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03A2089A-EAD6-0BA7-9BE5-D2F0A3D9D01E}"/>
              </a:ext>
            </a:extLst>
          </p:cNvPr>
          <p:cNvSpPr/>
          <p:nvPr/>
        </p:nvSpPr>
        <p:spPr>
          <a:xfrm>
            <a:off x="6835101" y="1678516"/>
            <a:ext cx="1413571"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9" name="Picture 38" descr="A diagram of a diagram&#10;&#10;AI-generated content may be incorrect.">
            <a:extLst>
              <a:ext uri="{FF2B5EF4-FFF2-40B4-BE49-F238E27FC236}">
                <a16:creationId xmlns:a16="http://schemas.microsoft.com/office/drawing/2014/main" id="{363AF0FD-C88C-5A34-CE82-1801B278AF5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116" r="29806" b="23235"/>
          <a:stretch>
            <a:fillRect/>
          </a:stretch>
        </p:blipFill>
        <p:spPr>
          <a:xfrm flipH="1">
            <a:off x="6012160" y="730217"/>
            <a:ext cx="2394702" cy="1265469"/>
          </a:xfrm>
          <a:prstGeom prst="rect">
            <a:avLst/>
          </a:prstGeom>
        </p:spPr>
      </p:pic>
      <p:cxnSp>
        <p:nvCxnSpPr>
          <p:cNvPr id="40" name="Straight Arrow Connector 39">
            <a:extLst>
              <a:ext uri="{FF2B5EF4-FFF2-40B4-BE49-F238E27FC236}">
                <a16:creationId xmlns:a16="http://schemas.microsoft.com/office/drawing/2014/main" id="{FC21BB86-EDFE-CC67-FF23-60B24FDE8ED9}"/>
              </a:ext>
            </a:extLst>
          </p:cNvPr>
          <p:cNvCxnSpPr>
            <a:cxnSpLocks/>
          </p:cNvCxnSpPr>
          <p:nvPr/>
        </p:nvCxnSpPr>
        <p:spPr>
          <a:xfrm flipH="1">
            <a:off x="5853970" y="1805109"/>
            <a:ext cx="1064667" cy="1013193"/>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Straight Arrow Connector 41">
            <a:extLst>
              <a:ext uri="{FF2B5EF4-FFF2-40B4-BE49-F238E27FC236}">
                <a16:creationId xmlns:a16="http://schemas.microsoft.com/office/drawing/2014/main" id="{27B70BEA-FA15-6F64-5B3E-6832CF8D7C2D}"/>
              </a:ext>
            </a:extLst>
          </p:cNvPr>
          <p:cNvCxnSpPr>
            <a:cxnSpLocks/>
          </p:cNvCxnSpPr>
          <p:nvPr/>
        </p:nvCxnSpPr>
        <p:spPr>
          <a:xfrm flipH="1">
            <a:off x="6905695" y="1801072"/>
            <a:ext cx="353490" cy="1728192"/>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5" name="Straight Arrow Connector 44">
            <a:extLst>
              <a:ext uri="{FF2B5EF4-FFF2-40B4-BE49-F238E27FC236}">
                <a16:creationId xmlns:a16="http://schemas.microsoft.com/office/drawing/2014/main" id="{AE9F4886-8F84-D094-08FA-07B5B3D7BF89}"/>
              </a:ext>
            </a:extLst>
          </p:cNvPr>
          <p:cNvCxnSpPr>
            <a:cxnSpLocks/>
          </p:cNvCxnSpPr>
          <p:nvPr/>
        </p:nvCxnSpPr>
        <p:spPr>
          <a:xfrm>
            <a:off x="7633401" y="1860962"/>
            <a:ext cx="29282" cy="1100178"/>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8" name="Straight Arrow Connector 47">
            <a:extLst>
              <a:ext uri="{FF2B5EF4-FFF2-40B4-BE49-F238E27FC236}">
                <a16:creationId xmlns:a16="http://schemas.microsoft.com/office/drawing/2014/main" id="{A9BF887A-4FBB-59DC-8F4B-87D2EED0BE34}"/>
              </a:ext>
            </a:extLst>
          </p:cNvPr>
          <p:cNvCxnSpPr>
            <a:cxnSpLocks/>
          </p:cNvCxnSpPr>
          <p:nvPr/>
        </p:nvCxnSpPr>
        <p:spPr>
          <a:xfrm>
            <a:off x="7870737" y="1806007"/>
            <a:ext cx="144907" cy="663060"/>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6" name="Picture 5" descr="damping.eps">
            <a:extLst>
              <a:ext uri="{FF2B5EF4-FFF2-40B4-BE49-F238E27FC236}">
                <a16:creationId xmlns:a16="http://schemas.microsoft.com/office/drawing/2014/main" id="{6E3948C8-55F8-2120-5252-6FA5751581E2}"/>
              </a:ext>
            </a:extLst>
          </p:cNvPr>
          <p:cNvPicPr>
            <a:picLocks noChangeAspect="1"/>
          </p:cNvPicPr>
          <p:nvPr/>
        </p:nvPicPr>
        <p:blipFill rotWithShape="1">
          <a:blip r:embed="rId4"/>
          <a:srcRect t="25926" b="10091"/>
          <a:stretch/>
        </p:blipFill>
        <p:spPr>
          <a:xfrm>
            <a:off x="395536" y="2643758"/>
            <a:ext cx="2847581" cy="596911"/>
          </a:xfrm>
          <a:prstGeom prst="rect">
            <a:avLst/>
          </a:prstGeom>
        </p:spPr>
      </p:pic>
      <p:pic>
        <p:nvPicPr>
          <p:cNvPr id="7" name="Picture 6" descr="p0.tiff">
            <a:extLst>
              <a:ext uri="{FF2B5EF4-FFF2-40B4-BE49-F238E27FC236}">
                <a16:creationId xmlns:a16="http://schemas.microsoft.com/office/drawing/2014/main" id="{72533DA8-C296-583E-BF56-3E4679409B3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1592" y="1347614"/>
            <a:ext cx="3512305" cy="1117986"/>
          </a:xfrm>
          <a:prstGeom prst="rect">
            <a:avLst/>
          </a:prstGeom>
        </p:spPr>
      </p:pic>
      <p:sp>
        <p:nvSpPr>
          <p:cNvPr id="8" name="TextBox 7">
            <a:extLst>
              <a:ext uri="{FF2B5EF4-FFF2-40B4-BE49-F238E27FC236}">
                <a16:creationId xmlns:a16="http://schemas.microsoft.com/office/drawing/2014/main" id="{1AE59483-A261-D912-EAC0-C342DB2BAF31}"/>
              </a:ext>
            </a:extLst>
          </p:cNvPr>
          <p:cNvSpPr txBox="1"/>
          <p:nvPr/>
        </p:nvSpPr>
        <p:spPr>
          <a:xfrm>
            <a:off x="153328" y="555526"/>
            <a:ext cx="2978513" cy="646331"/>
          </a:xfrm>
          <a:prstGeom prst="rect">
            <a:avLst/>
          </a:prstGeom>
          <a:solidFill>
            <a:schemeClr val="accent1">
              <a:lumMod val="20000"/>
              <a:lumOff val="80000"/>
              <a:alpha val="49896"/>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Novel, complex lattice with cavities and absorbers in solenoids</a:t>
            </a:r>
          </a:p>
        </p:txBody>
      </p:sp>
      <p:sp>
        <p:nvSpPr>
          <p:cNvPr id="9" name="TextBox 8">
            <a:extLst>
              <a:ext uri="{FF2B5EF4-FFF2-40B4-BE49-F238E27FC236}">
                <a16:creationId xmlns:a16="http://schemas.microsoft.com/office/drawing/2014/main" id="{5C4509EE-4A84-C4A6-35B4-A29FF8B19652}"/>
              </a:ext>
            </a:extLst>
          </p:cNvPr>
          <p:cNvSpPr txBox="1"/>
          <p:nvPr/>
        </p:nvSpPr>
        <p:spPr>
          <a:xfrm>
            <a:off x="153328" y="3363838"/>
            <a:ext cx="3194535" cy="646331"/>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r>
              <a:rPr lang="en-US" sz="1200" spc="-1" dirty="0">
                <a:solidFill>
                  <a:srgbClr val="000000"/>
                </a:solidFill>
                <a:latin typeface="Calibri" panose="020F0502020204030204" pitchFamily="34" charset="0"/>
                <a:cs typeface="Calibri" panose="020F0502020204030204" pitchFamily="34" charset="0"/>
              </a:rPr>
              <a:t>Much improved lattice design</a:t>
            </a:r>
          </a:p>
          <a:p>
            <a:r>
              <a:rPr lang="en-US" sz="1200" spc="-1" dirty="0">
                <a:solidFill>
                  <a:srgbClr val="000000"/>
                </a:solidFill>
                <a:latin typeface="Calibri" panose="020F0502020204030204" pitchFamily="34" charset="0"/>
                <a:cs typeface="Calibri" panose="020F0502020204030204" pitchFamily="34" charset="0"/>
              </a:rPr>
              <a:t>Improved simulation tools: BDSIM and </a:t>
            </a:r>
            <a:r>
              <a:rPr lang="en-US" sz="1200" spc="-1" dirty="0" err="1">
                <a:solidFill>
                  <a:srgbClr val="000000"/>
                </a:solidFill>
                <a:latin typeface="Calibri" panose="020F0502020204030204" pitchFamily="34" charset="0"/>
                <a:cs typeface="Calibri" panose="020F0502020204030204" pitchFamily="34" charset="0"/>
              </a:rPr>
              <a:t>RFtrack</a:t>
            </a:r>
            <a:endParaRPr lang="en-US" sz="1200" spc="-1" dirty="0">
              <a:solidFill>
                <a:srgbClr val="000000"/>
              </a:solidFill>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59D839F-5DDA-4658-AB34-946542A2B86E}"/>
              </a:ext>
            </a:extLst>
          </p:cNvPr>
          <p:cNvSpPr txBox="1"/>
          <p:nvPr/>
        </p:nvSpPr>
        <p:spPr>
          <a:xfrm>
            <a:off x="145558" y="4053342"/>
            <a:ext cx="4389393"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in principle reach or exceed performance target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Much improved longitudinal, may be useful for collider ring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collective effects important</a:t>
            </a:r>
          </a:p>
        </p:txBody>
      </p:sp>
    </p:spTree>
    <p:extLst>
      <p:ext uri="{BB962C8B-B14F-4D97-AF65-F5344CB8AC3E}">
        <p14:creationId xmlns:p14="http://schemas.microsoft.com/office/powerpoint/2010/main" val="687526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A7357-5BBF-46A5-7D5E-7DF1CA3320C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CC73430A-0150-F0F2-2411-683F5EE47416}"/>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Technology</a:t>
            </a:r>
          </a:p>
        </p:txBody>
      </p:sp>
      <p:sp>
        <p:nvSpPr>
          <p:cNvPr id="52" name="Espace réservé du pied de page 4">
            <a:extLst>
              <a:ext uri="{FF2B5EF4-FFF2-40B4-BE49-F238E27FC236}">
                <a16:creationId xmlns:a16="http://schemas.microsoft.com/office/drawing/2014/main" id="{CC170B7B-4EF0-A598-1108-B225202955A2}"/>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35" name="AutoShape 2">
            <a:extLst>
              <a:ext uri="{FF2B5EF4-FFF2-40B4-BE49-F238E27FC236}">
                <a16:creationId xmlns:a16="http://schemas.microsoft.com/office/drawing/2014/main" id="{B858C419-B4FF-38D9-FE58-4F5659D10667}"/>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A6AC0D32-21F7-F1D3-C186-270967204079}"/>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447931" y="915566"/>
            <a:ext cx="2575910" cy="2028004"/>
          </a:xfrm>
          <a:prstGeom prst="rect">
            <a:avLst/>
          </a:prstGeom>
        </p:spPr>
      </p:pic>
      <p:sp>
        <p:nvSpPr>
          <p:cNvPr id="8" name="TextBox 7">
            <a:extLst>
              <a:ext uri="{FF2B5EF4-FFF2-40B4-BE49-F238E27FC236}">
                <a16:creationId xmlns:a16="http://schemas.microsoft.com/office/drawing/2014/main" id="{36EB532C-026E-BEA9-BDC0-1F91369C2710}"/>
              </a:ext>
            </a:extLst>
          </p:cNvPr>
          <p:cNvSpPr txBox="1"/>
          <p:nvPr/>
        </p:nvSpPr>
        <p:spPr>
          <a:xfrm>
            <a:off x="2499582" y="1853411"/>
            <a:ext cx="1918229" cy="646331"/>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MAP proved gradient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RF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RF design ongoing</a:t>
            </a:r>
          </a:p>
        </p:txBody>
      </p:sp>
      <p:sp>
        <p:nvSpPr>
          <p:cNvPr id="11" name="TextBox 10">
            <a:extLst>
              <a:ext uri="{FF2B5EF4-FFF2-40B4-BE49-F238E27FC236}">
                <a16:creationId xmlns:a16="http://schemas.microsoft.com/office/drawing/2014/main" id="{03176A1E-8416-3F1B-C027-673FBAF8B52F}"/>
              </a:ext>
            </a:extLst>
          </p:cNvPr>
          <p:cNvSpPr txBox="1"/>
          <p:nvPr/>
        </p:nvSpPr>
        <p:spPr>
          <a:xfrm>
            <a:off x="120158" y="555526"/>
            <a:ext cx="3132722" cy="1015663"/>
          </a:xfrm>
          <a:prstGeom prst="rect">
            <a:avLst/>
          </a:prstGeom>
          <a:solidFill>
            <a:schemeClr val="accent1">
              <a:lumMod val="20000"/>
              <a:lumOff val="80000"/>
              <a:alpha val="50000"/>
            </a:schemeClr>
          </a:solidFill>
          <a:ln w="19050" cmpd="sng">
            <a:noFill/>
          </a:ln>
        </p:spPr>
        <p:txBody>
          <a:bodyPr wrap="square" rtlCol="0">
            <a:spAutoFit/>
          </a:bodyPr>
          <a:lstStyle/>
          <a:p>
            <a:r>
              <a:rPr lang="en-US" sz="1200" b="1" dirty="0">
                <a:latin typeface="Calibri"/>
                <a:cs typeface="Calibri"/>
              </a:rPr>
              <a:t>Challenges:</a:t>
            </a:r>
          </a:p>
          <a:p>
            <a:pPr marL="171450" indent="-171450">
              <a:buFont typeface="Arial" panose="020B0604020202020204" pitchFamily="34" charset="0"/>
              <a:buChar char="•"/>
            </a:pPr>
            <a:r>
              <a:rPr lang="en-US" sz="1200" dirty="0">
                <a:latin typeface="Calibri"/>
                <a:cs typeface="Calibri"/>
              </a:rPr>
              <a:t>NC RF cavities in magnetic field (30 MV/m)</a:t>
            </a:r>
          </a:p>
          <a:p>
            <a:pPr marL="171450" indent="-171450">
              <a:buFont typeface="Arial" panose="020B0604020202020204" pitchFamily="34" charset="0"/>
              <a:buChar char="•"/>
            </a:pPr>
            <a:r>
              <a:rPr lang="en-US" sz="1200" dirty="0">
                <a:latin typeface="Calibri"/>
                <a:cs typeface="Calibri"/>
              </a:rPr>
              <a:t>HTS magnets (up to 40 T in final cooling)</a:t>
            </a:r>
          </a:p>
          <a:p>
            <a:pPr marL="171450" indent="-171450">
              <a:buFont typeface="Arial" panose="020B0604020202020204" pitchFamily="34" charset="0"/>
              <a:buChar char="•"/>
            </a:pPr>
            <a:r>
              <a:rPr lang="en-US" sz="1200" dirty="0">
                <a:latin typeface="Calibri"/>
                <a:cs typeface="Calibri"/>
              </a:rPr>
              <a:t>Bright beam hard on absorbers and windows</a:t>
            </a:r>
          </a:p>
          <a:p>
            <a:pPr marL="628650" lvl="1" indent="-171450">
              <a:buFont typeface="Arial" panose="020B0604020202020204" pitchFamily="34" charset="0"/>
              <a:buChar char="•"/>
            </a:pPr>
            <a:r>
              <a:rPr lang="en-US" sz="1200" dirty="0">
                <a:latin typeface="Calibri"/>
                <a:cs typeface="Calibri"/>
              </a:rPr>
              <a:t>Can </a:t>
            </a:r>
            <a:r>
              <a:rPr lang="en-US" sz="1200" dirty="0" err="1">
                <a:latin typeface="Calibri"/>
                <a:cs typeface="Calibri"/>
              </a:rPr>
              <a:t>evaporise</a:t>
            </a:r>
            <a:r>
              <a:rPr lang="en-US" sz="1200" dirty="0">
                <a:latin typeface="Calibri"/>
                <a:cs typeface="Calibri"/>
              </a:rPr>
              <a:t> liquid hydrogen</a:t>
            </a:r>
          </a:p>
        </p:txBody>
      </p:sp>
      <p:pic>
        <p:nvPicPr>
          <p:cNvPr id="13" name="Picture 12">
            <a:extLst>
              <a:ext uri="{FF2B5EF4-FFF2-40B4-BE49-F238E27FC236}">
                <a16:creationId xmlns:a16="http://schemas.microsoft.com/office/drawing/2014/main" id="{311FEFD1-EB9C-7D77-2B84-03BBD4C7EBD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79986" y="548863"/>
            <a:ext cx="1728192" cy="1307314"/>
          </a:xfrm>
          <a:prstGeom prst="rect">
            <a:avLst/>
          </a:prstGeom>
          <a:ln>
            <a:solidFill>
              <a:schemeClr val="bg1">
                <a:lumMod val="75000"/>
              </a:schemeClr>
            </a:solidFill>
          </a:ln>
        </p:spPr>
      </p:pic>
      <p:sp>
        <p:nvSpPr>
          <p:cNvPr id="14" name="TextBox 13">
            <a:extLst>
              <a:ext uri="{FF2B5EF4-FFF2-40B4-BE49-F238E27FC236}">
                <a16:creationId xmlns:a16="http://schemas.microsoft.com/office/drawing/2014/main" id="{FC7DA084-4A23-0E18-71E5-CF433D894FED}"/>
              </a:ext>
            </a:extLst>
          </p:cNvPr>
          <p:cNvSpPr txBox="1"/>
          <p:nvPr/>
        </p:nvSpPr>
        <p:spPr>
          <a:xfrm>
            <a:off x="5208178" y="579517"/>
            <a:ext cx="1884102" cy="840105"/>
          </a:xfrm>
          <a:prstGeom prst="rect">
            <a:avLst/>
          </a:prstGeom>
          <a:noFill/>
        </p:spPr>
        <p:txBody>
          <a:bodyPr wrap="square" lIns="100459" tIns="50230" rIns="100459" bIns="50230" rtlCol="0">
            <a:spAutoFit/>
          </a:bodyPr>
          <a:lstStyle/>
          <a:p>
            <a:r>
              <a:rPr lang="en-US" sz="1200" b="1" dirty="0" err="1">
                <a:latin typeface="Calibri"/>
                <a:cs typeface="Calibri"/>
              </a:rPr>
              <a:t>MuCool</a:t>
            </a:r>
            <a:r>
              <a:rPr lang="en-US" sz="1200" dirty="0">
                <a:latin typeface="Calibri"/>
                <a:cs typeface="Calibri"/>
              </a:rPr>
              <a:t> demonstrated &gt;50 MV/m in 5 T</a:t>
            </a:r>
          </a:p>
          <a:p>
            <a:r>
              <a:rPr lang="en-US" sz="1200" dirty="0">
                <a:latin typeface="Calibri"/>
                <a:cs typeface="Calibri"/>
              </a:rPr>
              <a:t>H2-filled copper</a:t>
            </a:r>
          </a:p>
          <a:p>
            <a:r>
              <a:rPr lang="en-US" sz="1200" dirty="0">
                <a:latin typeface="Calibri"/>
                <a:cs typeface="Calibri"/>
              </a:rPr>
              <a:t>Be end caps</a:t>
            </a:r>
          </a:p>
        </p:txBody>
      </p:sp>
      <p:pic>
        <p:nvPicPr>
          <p:cNvPr id="17" name="Picture 16">
            <a:extLst>
              <a:ext uri="{FF2B5EF4-FFF2-40B4-BE49-F238E27FC236}">
                <a16:creationId xmlns:a16="http://schemas.microsoft.com/office/drawing/2014/main" id="{C54778F6-7A48-E4F9-7598-2F2B6ED240AD}"/>
              </a:ext>
            </a:extLst>
          </p:cNvPr>
          <p:cNvPicPr>
            <a:picLocks noChangeAspect="1"/>
          </p:cNvPicPr>
          <p:nvPr/>
        </p:nvPicPr>
        <p:blipFill>
          <a:blip r:embed="rId4"/>
          <a:stretch>
            <a:fillRect/>
          </a:stretch>
        </p:blipFill>
        <p:spPr>
          <a:xfrm>
            <a:off x="8298612" y="2432154"/>
            <a:ext cx="845388" cy="847465"/>
          </a:xfrm>
          <a:prstGeom prst="rect">
            <a:avLst/>
          </a:prstGeom>
        </p:spPr>
      </p:pic>
      <p:pic>
        <p:nvPicPr>
          <p:cNvPr id="19" name="Picture 18" descr="A rainbow colored diagram of a graph&#10;&#10;Description automatically generated with medium confidence">
            <a:extLst>
              <a:ext uri="{FF2B5EF4-FFF2-40B4-BE49-F238E27FC236}">
                <a16:creationId xmlns:a16="http://schemas.microsoft.com/office/drawing/2014/main" id="{32293275-1C3D-8B44-68C0-16AC234007A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18206" y="1620366"/>
            <a:ext cx="1914712" cy="735360"/>
          </a:xfrm>
          <a:prstGeom prst="rect">
            <a:avLst/>
          </a:prstGeom>
        </p:spPr>
      </p:pic>
      <p:pic>
        <p:nvPicPr>
          <p:cNvPr id="23" name="Grafik 11">
            <a:extLst>
              <a:ext uri="{FF2B5EF4-FFF2-40B4-BE49-F238E27FC236}">
                <a16:creationId xmlns:a16="http://schemas.microsoft.com/office/drawing/2014/main" id="{1B5DB52F-564F-B81A-8879-18C223A5FB3F}"/>
              </a:ext>
            </a:extLst>
          </p:cNvPr>
          <p:cNvPicPr>
            <a:picLocks noChangeAspect="1"/>
          </p:cNvPicPr>
          <p:nvPr/>
        </p:nvPicPr>
        <p:blipFill>
          <a:blip r:embed="rId6"/>
          <a:stretch>
            <a:fillRect/>
          </a:stretch>
        </p:blipFill>
        <p:spPr>
          <a:xfrm>
            <a:off x="4932040" y="1980163"/>
            <a:ext cx="1641485" cy="735603"/>
          </a:xfrm>
          <a:prstGeom prst="rect">
            <a:avLst/>
          </a:prstGeom>
        </p:spPr>
      </p:pic>
      <p:sp>
        <p:nvSpPr>
          <p:cNvPr id="24" name="TextBox 23">
            <a:extLst>
              <a:ext uri="{FF2B5EF4-FFF2-40B4-BE49-F238E27FC236}">
                <a16:creationId xmlns:a16="http://schemas.microsoft.com/office/drawing/2014/main" id="{F95813EA-AB03-65CC-54DC-024D76FFCD9F}"/>
              </a:ext>
            </a:extLst>
          </p:cNvPr>
          <p:cNvSpPr txBox="1"/>
          <p:nvPr/>
        </p:nvSpPr>
        <p:spPr>
          <a:xfrm>
            <a:off x="6432314" y="2859782"/>
            <a:ext cx="1884102" cy="830997"/>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window tests performed with protons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Use of H2 gas where required</a:t>
            </a:r>
          </a:p>
        </p:txBody>
      </p:sp>
      <p:pic>
        <p:nvPicPr>
          <p:cNvPr id="26" name="Picture 25">
            <a:extLst>
              <a:ext uri="{FF2B5EF4-FFF2-40B4-BE49-F238E27FC236}">
                <a16:creationId xmlns:a16="http://schemas.microsoft.com/office/drawing/2014/main" id="{7AAE1056-4DDF-FA3C-9748-C0A2139BF81E}"/>
              </a:ext>
            </a:extLst>
          </p:cNvPr>
          <p:cNvPicPr>
            <a:picLocks noChangeAspect="1"/>
          </p:cNvPicPr>
          <p:nvPr/>
        </p:nvPicPr>
        <p:blipFill>
          <a:blip r:embed="rId7"/>
          <a:srcRect l="2003" t="948" b="2996"/>
          <a:stretch/>
        </p:blipFill>
        <p:spPr>
          <a:xfrm>
            <a:off x="259083" y="2163536"/>
            <a:ext cx="4390619" cy="2762107"/>
          </a:xfrm>
          <a:prstGeom prst="rect">
            <a:avLst/>
          </a:prstGeom>
        </p:spPr>
      </p:pic>
      <p:pic>
        <p:nvPicPr>
          <p:cNvPr id="27" name="Picture 26">
            <a:extLst>
              <a:ext uri="{FF2B5EF4-FFF2-40B4-BE49-F238E27FC236}">
                <a16:creationId xmlns:a16="http://schemas.microsoft.com/office/drawing/2014/main" id="{8359CC5A-B9EA-46CF-FE46-57302FE8E881}"/>
              </a:ext>
            </a:extLst>
          </p:cNvPr>
          <p:cNvPicPr>
            <a:picLocks noChangeAspect="1"/>
          </p:cNvPicPr>
          <p:nvPr/>
        </p:nvPicPr>
        <p:blipFill>
          <a:blip r:embed="rId8"/>
          <a:stretch>
            <a:fillRect/>
          </a:stretch>
        </p:blipFill>
        <p:spPr>
          <a:xfrm>
            <a:off x="4617246" y="2931790"/>
            <a:ext cx="1414786" cy="1027941"/>
          </a:xfrm>
          <a:prstGeom prst="rect">
            <a:avLst/>
          </a:prstGeom>
        </p:spPr>
      </p:pic>
      <p:sp>
        <p:nvSpPr>
          <p:cNvPr id="28" name="TextBox 27">
            <a:extLst>
              <a:ext uri="{FF2B5EF4-FFF2-40B4-BE49-F238E27FC236}">
                <a16:creationId xmlns:a16="http://schemas.microsoft.com/office/drawing/2014/main" id="{4A0DCA9B-781B-992E-D6AB-A23A8494CFF7}"/>
              </a:ext>
            </a:extLst>
          </p:cNvPr>
          <p:cNvSpPr txBox="1"/>
          <p:nvPr/>
        </p:nvSpPr>
        <p:spPr>
          <a:xfrm>
            <a:off x="5940152" y="4045009"/>
            <a:ext cx="3132209"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Ready to </a:t>
            </a:r>
            <a:r>
              <a:rPr lang="en-US" sz="1200" b="1" spc="-1" dirty="0">
                <a:solidFill>
                  <a:srgbClr val="000000"/>
                </a:solidFill>
                <a:latin typeface="Calibri" panose="020F0502020204030204" pitchFamily="34" charset="0"/>
                <a:cs typeface="Calibri" panose="020F0502020204030204" pitchFamily="34" charset="0"/>
              </a:rPr>
              <a:t>ramp-up effort</a:t>
            </a:r>
            <a:r>
              <a:rPr lang="en-US" sz="1200" spc="-1" dirty="0">
                <a:solidFill>
                  <a:srgbClr val="000000"/>
                </a:solidFill>
                <a:latin typeface="Calibri" panose="020F0502020204030204" pitchFamily="34" charset="0"/>
                <a:cs typeface="Calibri" panose="020F0502020204030204" pitchFamily="34" charset="0"/>
              </a:rPr>
              <a:t>, in particular prototyping and experimental work, also </a:t>
            </a:r>
            <a:r>
              <a:rPr lang="en-US" sz="1200" spc="-1" dirty="0" err="1">
                <a:solidFill>
                  <a:srgbClr val="000000"/>
                </a:solidFill>
                <a:latin typeface="Calibri" panose="020F0502020204030204" pitchFamily="34" charset="0"/>
                <a:cs typeface="Calibri" panose="020F0502020204030204" pitchFamily="34" charset="0"/>
              </a:rPr>
              <a:t>beamdynamics</a:t>
            </a:r>
            <a:endParaRPr lang="en-US" sz="1200" spc="-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00772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1B4722-CA81-5B6A-3D22-E6DA587A774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B4EE881-4A40-8E21-062D-712A1E49FDE9}"/>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RCS Designs</a:t>
            </a:r>
          </a:p>
        </p:txBody>
      </p:sp>
      <p:sp>
        <p:nvSpPr>
          <p:cNvPr id="52" name="Espace réservé du pied de page 4">
            <a:extLst>
              <a:ext uri="{FF2B5EF4-FFF2-40B4-BE49-F238E27FC236}">
                <a16:creationId xmlns:a16="http://schemas.microsoft.com/office/drawing/2014/main" id="{667C319A-9EC8-CBF8-2DB4-2EA16E12E0C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4" name="TextBox 3">
            <a:extLst>
              <a:ext uri="{FF2B5EF4-FFF2-40B4-BE49-F238E27FC236}">
                <a16:creationId xmlns:a16="http://schemas.microsoft.com/office/drawing/2014/main" id="{73814E63-3404-F1E9-695D-492297D14D94}"/>
              </a:ext>
            </a:extLst>
          </p:cNvPr>
          <p:cNvSpPr txBox="1"/>
          <p:nvPr/>
        </p:nvSpPr>
        <p:spPr>
          <a:xfrm>
            <a:off x="6444208" y="3651870"/>
            <a:ext cx="2564511" cy="1015663"/>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1.3 GHz TESLA-type cavities work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Emittance transport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Cost and power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Need to connect to initial linacs</a:t>
            </a:r>
          </a:p>
        </p:txBody>
      </p:sp>
      <p:sp>
        <p:nvSpPr>
          <p:cNvPr id="7" name="TextBox 6">
            <a:extLst>
              <a:ext uri="{FF2B5EF4-FFF2-40B4-BE49-F238E27FC236}">
                <a16:creationId xmlns:a16="http://schemas.microsoft.com/office/drawing/2014/main" id="{3913BC74-83B8-7D14-4D75-DC87B07C9AA8}"/>
              </a:ext>
            </a:extLst>
          </p:cNvPr>
          <p:cNvSpPr txBox="1"/>
          <p:nvPr/>
        </p:nvSpPr>
        <p:spPr>
          <a:xfrm>
            <a:off x="135282" y="2163509"/>
            <a:ext cx="2896276"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Lattices for all site independent RCSs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 propagation through complex</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Conceptual design of magnets and power converters</a:t>
            </a:r>
          </a:p>
          <a:p>
            <a:pPr marL="171450"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Optimised</a:t>
            </a:r>
            <a:r>
              <a:rPr lang="en-US" sz="1200" spc="-1" dirty="0">
                <a:solidFill>
                  <a:srgbClr val="000000"/>
                </a:solidFill>
                <a:latin typeface="Calibri" panose="020F0502020204030204" pitchFamily="34" charset="0"/>
                <a:cs typeface="Calibri" panose="020F0502020204030204" pitchFamily="34" charset="0"/>
              </a:rPr>
              <a:t> design together with RF</a:t>
            </a:r>
          </a:p>
        </p:txBody>
      </p:sp>
      <p:sp>
        <p:nvSpPr>
          <p:cNvPr id="35" name="AutoShape 2">
            <a:extLst>
              <a:ext uri="{FF2B5EF4-FFF2-40B4-BE49-F238E27FC236}">
                <a16:creationId xmlns:a16="http://schemas.microsoft.com/office/drawing/2014/main" id="{D5D49683-CEAC-67B6-BD0C-ED9B3E1995C6}"/>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descr="A diagram of a rainbow&#10;&#10;Description automatically generated with medium confidence">
            <a:extLst>
              <a:ext uri="{FF2B5EF4-FFF2-40B4-BE49-F238E27FC236}">
                <a16:creationId xmlns:a16="http://schemas.microsoft.com/office/drawing/2014/main" id="{968599A5-49F5-1997-91D2-C846571B14B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75856" y="750348"/>
            <a:ext cx="3623310" cy="1050516"/>
          </a:xfrm>
          <a:prstGeom prst="rect">
            <a:avLst/>
          </a:prstGeom>
        </p:spPr>
      </p:pic>
      <p:pic>
        <p:nvPicPr>
          <p:cNvPr id="14" name="Picture 13" descr="A diagram of a graph&#10;&#10;Description automatically generated">
            <a:extLst>
              <a:ext uri="{FF2B5EF4-FFF2-40B4-BE49-F238E27FC236}">
                <a16:creationId xmlns:a16="http://schemas.microsoft.com/office/drawing/2014/main" id="{6F558C8A-C023-4EAF-C2A5-CA7BA65AD6F5}"/>
              </a:ext>
            </a:extLst>
          </p:cNvPr>
          <p:cNvPicPr>
            <a:picLocks noChangeAspect="1"/>
          </p:cNvPicPr>
          <p:nvPr/>
        </p:nvPicPr>
        <p:blipFill>
          <a:blip r:embed="rId3">
            <a:extLst>
              <a:ext uri="{28A0092B-C50C-407E-A947-70E740481C1C}">
                <a14:useLocalDpi xmlns:a14="http://schemas.microsoft.com/office/drawing/2010/main"/>
              </a:ext>
            </a:extLst>
          </a:blip>
          <a:srcRect b="16283"/>
          <a:stretch>
            <a:fillRect/>
          </a:stretch>
        </p:blipFill>
        <p:spPr>
          <a:xfrm>
            <a:off x="203707" y="3363838"/>
            <a:ext cx="2821862" cy="1511194"/>
          </a:xfrm>
          <a:prstGeom prst="rect">
            <a:avLst/>
          </a:prstGeom>
        </p:spPr>
      </p:pic>
      <p:pic>
        <p:nvPicPr>
          <p:cNvPr id="6" name="Picture 5">
            <a:extLst>
              <a:ext uri="{FF2B5EF4-FFF2-40B4-BE49-F238E27FC236}">
                <a16:creationId xmlns:a16="http://schemas.microsoft.com/office/drawing/2014/main" id="{6B6E6D92-05FD-E0EB-E095-62AB459EE0FD}"/>
              </a:ext>
            </a:extLst>
          </p:cNvPr>
          <p:cNvPicPr/>
          <p:nvPr/>
        </p:nvPicPr>
        <p:blipFill>
          <a:blip r:embed="rId4"/>
          <a:stretch/>
        </p:blipFill>
        <p:spPr>
          <a:xfrm>
            <a:off x="5289190" y="564909"/>
            <a:ext cx="2564511" cy="1598600"/>
          </a:xfrm>
          <a:prstGeom prst="rect">
            <a:avLst/>
          </a:prstGeom>
          <a:ln w="0">
            <a:noFill/>
          </a:ln>
        </p:spPr>
      </p:pic>
      <p:pic>
        <p:nvPicPr>
          <p:cNvPr id="9" name="Picture 8" descr="A diagram of a diagram&#10;&#10;AI-generated content may be incorrect.">
            <a:extLst>
              <a:ext uri="{FF2B5EF4-FFF2-40B4-BE49-F238E27FC236}">
                <a16:creationId xmlns:a16="http://schemas.microsoft.com/office/drawing/2014/main" id="{C5F1CA5C-9EC6-7748-7F35-EA6D05674ACB}"/>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0332" r="9644" b="23235"/>
          <a:stretch>
            <a:fillRect/>
          </a:stretch>
        </p:blipFill>
        <p:spPr>
          <a:xfrm>
            <a:off x="7233761" y="2139702"/>
            <a:ext cx="1706532" cy="1350090"/>
          </a:xfrm>
          <a:prstGeom prst="rect">
            <a:avLst/>
          </a:prstGeom>
        </p:spPr>
      </p:pic>
      <p:sp>
        <p:nvSpPr>
          <p:cNvPr id="8" name="TextBox 7">
            <a:extLst>
              <a:ext uri="{FF2B5EF4-FFF2-40B4-BE49-F238E27FC236}">
                <a16:creationId xmlns:a16="http://schemas.microsoft.com/office/drawing/2014/main" id="{D2F591DF-C11E-317A-100F-BC6743A03B53}"/>
              </a:ext>
            </a:extLst>
          </p:cNvPr>
          <p:cNvSpPr txBox="1"/>
          <p:nvPr/>
        </p:nvSpPr>
        <p:spPr>
          <a:xfrm>
            <a:off x="129292" y="555526"/>
            <a:ext cx="2896276" cy="1569660"/>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Uses fast-pulsed normal magnets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5 Hz pulses of O(1-10ms)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6-35 km circumference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Cost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Recover energy from magnetic field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High bunch charge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Maintain beam quality</a:t>
            </a:r>
          </a:p>
        </p:txBody>
      </p:sp>
      <p:pic>
        <p:nvPicPr>
          <p:cNvPr id="5" name="Picture 4" descr="A diagram of a diagram of a window frame&#10;&#10;Description automatically generated with medium confidence">
            <a:extLst>
              <a:ext uri="{FF2B5EF4-FFF2-40B4-BE49-F238E27FC236}">
                <a16:creationId xmlns:a16="http://schemas.microsoft.com/office/drawing/2014/main" id="{30368D54-4D0C-2971-55B1-386410DFB9C0}"/>
              </a:ext>
            </a:extLst>
          </p:cNvPr>
          <p:cNvPicPr>
            <a:picLocks noChangeAspect="1"/>
          </p:cNvPicPr>
          <p:nvPr/>
        </p:nvPicPr>
        <p:blipFill>
          <a:blip r:embed="rId6">
            <a:extLst>
              <a:ext uri="{28A0092B-C50C-407E-A947-70E740481C1C}">
                <a14:useLocalDpi xmlns:a14="http://schemas.microsoft.com/office/drawing/2010/main"/>
              </a:ext>
            </a:extLst>
          </a:blip>
          <a:srcRect b="10450"/>
          <a:stretch>
            <a:fillRect/>
          </a:stretch>
        </p:blipFill>
        <p:spPr>
          <a:xfrm>
            <a:off x="3288349" y="2069144"/>
            <a:ext cx="1868219" cy="1350090"/>
          </a:xfrm>
          <a:prstGeom prst="rect">
            <a:avLst/>
          </a:prstGeom>
        </p:spPr>
      </p:pic>
      <p:graphicFrame>
        <p:nvGraphicFramePr>
          <p:cNvPr id="16" name="Table 15">
            <a:extLst>
              <a:ext uri="{FF2B5EF4-FFF2-40B4-BE49-F238E27FC236}">
                <a16:creationId xmlns:a16="http://schemas.microsoft.com/office/drawing/2014/main" id="{86CB275F-4526-C7C1-89D8-1ED97704531B}"/>
              </a:ext>
            </a:extLst>
          </p:cNvPr>
          <p:cNvGraphicFramePr>
            <a:graphicFrameLocks noGrp="1"/>
          </p:cNvGraphicFramePr>
          <p:nvPr>
            <p:extLst>
              <p:ext uri="{D42A27DB-BD31-4B8C-83A1-F6EECF244321}">
                <p14:modId xmlns:p14="http://schemas.microsoft.com/office/powerpoint/2010/main" val="3109564305"/>
              </p:ext>
            </p:extLst>
          </p:nvPr>
        </p:nvGraphicFramePr>
        <p:xfrm>
          <a:off x="3131840" y="3616099"/>
          <a:ext cx="2960716" cy="1193488"/>
        </p:xfrm>
        <a:graphic>
          <a:graphicData uri="http://schemas.openxmlformats.org/drawingml/2006/table">
            <a:tbl>
              <a:tblPr firstRow="1" bandRow="1">
                <a:tableStyleId>{5C22544A-7EE6-4342-B048-85BDC9FD1C3A}</a:tableStyleId>
              </a:tblPr>
              <a:tblGrid>
                <a:gridCol w="636257">
                  <a:extLst>
                    <a:ext uri="{9D8B030D-6E8A-4147-A177-3AD203B41FA5}">
                      <a16:colId xmlns:a16="http://schemas.microsoft.com/office/drawing/2014/main" val="2532892650"/>
                    </a:ext>
                  </a:extLst>
                </a:gridCol>
                <a:gridCol w="725333">
                  <a:extLst>
                    <a:ext uri="{9D8B030D-6E8A-4147-A177-3AD203B41FA5}">
                      <a16:colId xmlns:a16="http://schemas.microsoft.com/office/drawing/2014/main" val="653191170"/>
                    </a:ext>
                  </a:extLst>
                </a:gridCol>
                <a:gridCol w="799563">
                  <a:extLst>
                    <a:ext uri="{9D8B030D-6E8A-4147-A177-3AD203B41FA5}">
                      <a16:colId xmlns:a16="http://schemas.microsoft.com/office/drawing/2014/main" val="2424605056"/>
                    </a:ext>
                  </a:extLst>
                </a:gridCol>
                <a:gridCol w="799563">
                  <a:extLst>
                    <a:ext uri="{9D8B030D-6E8A-4147-A177-3AD203B41FA5}">
                      <a16:colId xmlns:a16="http://schemas.microsoft.com/office/drawing/2014/main" val="3516920967"/>
                    </a:ext>
                  </a:extLst>
                </a:gridCol>
              </a:tblGrid>
              <a:tr h="298372">
                <a:tc>
                  <a:txBody>
                    <a:bodyPr/>
                    <a:lstStyle/>
                    <a:p>
                      <a:r>
                        <a:rPr lang="en-US" sz="1200" dirty="0">
                          <a:latin typeface="Calibri" panose="020F0502020204030204" pitchFamily="34" charset="0"/>
                          <a:cs typeface="Calibri" panose="020F0502020204030204" pitchFamily="34" charset="0"/>
                        </a:rPr>
                        <a:t>RCS</a:t>
                      </a:r>
                    </a:p>
                  </a:txBody>
                  <a:tcPr/>
                </a:tc>
                <a:tc>
                  <a:txBody>
                    <a:bodyPr/>
                    <a:lstStyle/>
                    <a:p>
                      <a:r>
                        <a:rPr lang="en-US" sz="1200" dirty="0">
                          <a:latin typeface="Calibri" panose="020F0502020204030204" pitchFamily="34" charset="0"/>
                          <a:cs typeface="Calibri" panose="020F0502020204030204" pitchFamily="34" charset="0"/>
                        </a:rPr>
                        <a:t>E [J/m]</a:t>
                      </a:r>
                    </a:p>
                  </a:txBody>
                  <a:tcPr/>
                </a:tc>
                <a:tc>
                  <a:txBody>
                    <a:bodyPr/>
                    <a:lstStyle/>
                    <a:p>
                      <a:r>
                        <a:rPr lang="en-US" sz="1200" b="1" dirty="0">
                          <a:latin typeface="Calibri" panose="020F0502020204030204" pitchFamily="34" charset="0"/>
                          <a:cs typeface="Calibri" panose="020F0502020204030204" pitchFamily="34" charset="0"/>
                        </a:rPr>
                        <a:t>Loss [%]</a:t>
                      </a:r>
                    </a:p>
                  </a:txBody>
                  <a:tcPr/>
                </a:tc>
                <a:tc>
                  <a:txBody>
                    <a:bodyPr/>
                    <a:lstStyle/>
                    <a:p>
                      <a:r>
                        <a:rPr lang="en-US" sz="1200" dirty="0">
                          <a:latin typeface="Calibri" panose="020F0502020204030204" pitchFamily="34" charset="0"/>
                          <a:cs typeface="Calibri" panose="020F0502020204030204" pitchFamily="34" charset="0"/>
                        </a:rPr>
                        <a:t>P [MW]</a:t>
                      </a:r>
                    </a:p>
                  </a:txBody>
                  <a:tcPr/>
                </a:tc>
                <a:extLst>
                  <a:ext uri="{0D108BD9-81ED-4DB2-BD59-A6C34878D82A}">
                    <a16:rowId xmlns:a16="http://schemas.microsoft.com/office/drawing/2014/main" val="800385429"/>
                  </a:ext>
                </a:extLst>
              </a:tr>
              <a:tr h="298372">
                <a:tc>
                  <a:txBody>
                    <a:bodyPr/>
                    <a:lstStyle/>
                    <a:p>
                      <a:r>
                        <a:rPr lang="en-US" sz="1200" dirty="0">
                          <a:latin typeface="Calibri" panose="020F0502020204030204" pitchFamily="34" charset="0"/>
                          <a:cs typeface="Calibri" panose="020F0502020204030204" pitchFamily="34" charset="0"/>
                        </a:rPr>
                        <a:t>SPS 1</a:t>
                      </a:r>
                    </a:p>
                  </a:txBody>
                  <a:tcPr/>
                </a:tc>
                <a:tc>
                  <a:txBody>
                    <a:bodyPr/>
                    <a:lstStyle/>
                    <a:p>
                      <a:pPr algn="ctr"/>
                      <a:r>
                        <a:rPr lang="en-US" sz="1200" dirty="0">
                          <a:latin typeface="Calibri" panose="020F0502020204030204" pitchFamily="34" charset="0"/>
                          <a:cs typeface="Calibri" panose="020F0502020204030204" pitchFamily="34" charset="0"/>
                        </a:rPr>
                        <a:t>5447</a:t>
                      </a:r>
                    </a:p>
                  </a:txBody>
                  <a:tcPr/>
                </a:tc>
                <a:tc>
                  <a:txBody>
                    <a:bodyPr/>
                    <a:lstStyle/>
                    <a:p>
                      <a:pPr algn="ctr"/>
                      <a:r>
                        <a:rPr lang="en-US" sz="1200" b="1" dirty="0">
                          <a:latin typeface="Calibri" panose="020F0502020204030204" pitchFamily="34" charset="0"/>
                          <a:cs typeface="Calibri" panose="020F0502020204030204" pitchFamily="34" charset="0"/>
                        </a:rPr>
                        <a:t>1.1</a:t>
                      </a:r>
                    </a:p>
                  </a:txBody>
                  <a:tcPr/>
                </a:tc>
                <a:tc>
                  <a:txBody>
                    <a:bodyPr/>
                    <a:lstStyle/>
                    <a:p>
                      <a:pPr algn="ctr"/>
                      <a:r>
                        <a:rPr lang="en-US" sz="1200" dirty="0">
                          <a:latin typeface="Calibri" panose="020F0502020204030204" pitchFamily="34" charset="0"/>
                          <a:cs typeface="Calibri" panose="020F0502020204030204" pitchFamily="34" charset="0"/>
                        </a:rPr>
                        <a:t>1.9</a:t>
                      </a:r>
                    </a:p>
                  </a:txBody>
                  <a:tcPr/>
                </a:tc>
                <a:extLst>
                  <a:ext uri="{0D108BD9-81ED-4DB2-BD59-A6C34878D82A}">
                    <a16:rowId xmlns:a16="http://schemas.microsoft.com/office/drawing/2014/main" val="1181773759"/>
                  </a:ext>
                </a:extLst>
              </a:tr>
              <a:tr h="298372">
                <a:tc>
                  <a:txBody>
                    <a:bodyPr/>
                    <a:lstStyle/>
                    <a:p>
                      <a:r>
                        <a:rPr lang="en-US" sz="1200" dirty="0">
                          <a:latin typeface="Calibri" panose="020F0502020204030204" pitchFamily="34" charset="0"/>
                          <a:cs typeface="Calibri" panose="020F0502020204030204" pitchFamily="34" charset="0"/>
                        </a:rPr>
                        <a:t>LHC 1</a:t>
                      </a:r>
                    </a:p>
                  </a:txBody>
                  <a:tcPr/>
                </a:tc>
                <a:tc>
                  <a:txBody>
                    <a:bodyPr/>
                    <a:lstStyle/>
                    <a:p>
                      <a:pPr algn="ctr"/>
                      <a:r>
                        <a:rPr lang="en-US" sz="1200" dirty="0">
                          <a:latin typeface="Calibri" panose="020F0502020204030204" pitchFamily="34" charset="0"/>
                          <a:cs typeface="Calibri" panose="020F0502020204030204" pitchFamily="34" charset="0"/>
                        </a:rPr>
                        <a:t>5678</a:t>
                      </a:r>
                    </a:p>
                  </a:txBody>
                  <a:tcPr/>
                </a:tc>
                <a:tc>
                  <a:txBody>
                    <a:bodyPr/>
                    <a:lstStyle/>
                    <a:p>
                      <a:pPr algn="ctr"/>
                      <a:r>
                        <a:rPr lang="en-US" sz="1200" b="1" dirty="0">
                          <a:latin typeface="Calibri" panose="020F0502020204030204" pitchFamily="34" charset="0"/>
                          <a:cs typeface="Calibri" panose="020F0502020204030204" pitchFamily="34" charset="0"/>
                        </a:rPr>
                        <a:t>1.6</a:t>
                      </a:r>
                    </a:p>
                  </a:txBody>
                  <a:tcPr/>
                </a:tc>
                <a:tc>
                  <a:txBody>
                    <a:bodyPr/>
                    <a:lstStyle/>
                    <a:p>
                      <a:pPr algn="ctr"/>
                      <a:r>
                        <a:rPr lang="en-US" sz="1200" dirty="0">
                          <a:latin typeface="Calibri" panose="020F0502020204030204" pitchFamily="34" charset="0"/>
                          <a:cs typeface="Calibri" panose="020F0502020204030204" pitchFamily="34" charset="0"/>
                        </a:rPr>
                        <a:t>12.8</a:t>
                      </a:r>
                    </a:p>
                  </a:txBody>
                  <a:tcPr/>
                </a:tc>
                <a:extLst>
                  <a:ext uri="{0D108BD9-81ED-4DB2-BD59-A6C34878D82A}">
                    <a16:rowId xmlns:a16="http://schemas.microsoft.com/office/drawing/2014/main" val="3618954721"/>
                  </a:ext>
                </a:extLst>
              </a:tr>
              <a:tr h="298372">
                <a:tc>
                  <a:txBody>
                    <a:bodyPr/>
                    <a:lstStyle/>
                    <a:p>
                      <a:r>
                        <a:rPr lang="en-US" sz="1200" dirty="0">
                          <a:latin typeface="Calibri" panose="020F0502020204030204" pitchFamily="34" charset="0"/>
                          <a:cs typeface="Calibri" panose="020F0502020204030204" pitchFamily="34" charset="0"/>
                        </a:rPr>
                        <a:t>LHC 2</a:t>
                      </a:r>
                    </a:p>
                  </a:txBody>
                  <a:tcPr/>
                </a:tc>
                <a:tc>
                  <a:txBody>
                    <a:bodyPr/>
                    <a:lstStyle/>
                    <a:p>
                      <a:pPr algn="ctr"/>
                      <a:r>
                        <a:rPr lang="en-US" sz="1200" dirty="0">
                          <a:latin typeface="Calibri" panose="020F0502020204030204" pitchFamily="34" charset="0"/>
                          <a:cs typeface="Calibri" panose="020F0502020204030204" pitchFamily="34" charset="0"/>
                        </a:rPr>
                        <a:t>5752</a:t>
                      </a:r>
                    </a:p>
                  </a:txBody>
                  <a:tcPr/>
                </a:tc>
                <a:tc>
                  <a:txBody>
                    <a:bodyPr/>
                    <a:lstStyle/>
                    <a:p>
                      <a:pPr algn="ctr"/>
                      <a:r>
                        <a:rPr lang="en-US" sz="1200" b="1" dirty="0">
                          <a:latin typeface="Calibri" panose="020F0502020204030204" pitchFamily="34" charset="0"/>
                          <a:cs typeface="Calibri" panose="020F0502020204030204" pitchFamily="34" charset="0"/>
                        </a:rPr>
                        <a:t>6.3/2</a:t>
                      </a:r>
                    </a:p>
                  </a:txBody>
                  <a:tcPr/>
                </a:tc>
                <a:tc>
                  <a:txBody>
                    <a:bodyPr/>
                    <a:lstStyle/>
                    <a:p>
                      <a:pPr algn="ctr"/>
                      <a:r>
                        <a:rPr lang="en-US" sz="1200" dirty="0">
                          <a:latin typeface="Calibri" panose="020F0502020204030204" pitchFamily="34" charset="0"/>
                          <a:cs typeface="Calibri" panose="020F0502020204030204" pitchFamily="34" charset="0"/>
                        </a:rPr>
                        <a:t>26.6</a:t>
                      </a:r>
                    </a:p>
                  </a:txBody>
                  <a:tcPr/>
                </a:tc>
                <a:extLst>
                  <a:ext uri="{0D108BD9-81ED-4DB2-BD59-A6C34878D82A}">
                    <a16:rowId xmlns:a16="http://schemas.microsoft.com/office/drawing/2014/main" val="2689803951"/>
                  </a:ext>
                </a:extLst>
              </a:tr>
            </a:tbl>
          </a:graphicData>
        </a:graphic>
      </p:graphicFrame>
      <p:pic>
        <p:nvPicPr>
          <p:cNvPr id="17" name="Picture 16" descr="A diagram of a machine&#10;&#10;Description automatically generated">
            <a:extLst>
              <a:ext uri="{FF2B5EF4-FFF2-40B4-BE49-F238E27FC236}">
                <a16:creationId xmlns:a16="http://schemas.microsoft.com/office/drawing/2014/main" id="{B659A8DB-A2C2-E12C-DDEC-2BB4F4479901}"/>
              </a:ext>
            </a:extLst>
          </p:cNvPr>
          <p:cNvPicPr>
            <a:picLocks noChangeAspect="1"/>
          </p:cNvPicPr>
          <p:nvPr/>
        </p:nvPicPr>
        <p:blipFill>
          <a:blip r:embed="rId7">
            <a:extLst>
              <a:ext uri="{28A0092B-C50C-407E-A947-70E740481C1C}">
                <a14:useLocalDpi xmlns:a14="http://schemas.microsoft.com/office/drawing/2010/main" val="0"/>
              </a:ext>
            </a:extLst>
          </a:blip>
          <a:srcRect l="47523"/>
          <a:stretch/>
        </p:blipFill>
        <p:spPr>
          <a:xfrm>
            <a:off x="5129864" y="2251072"/>
            <a:ext cx="1937342" cy="1113872"/>
          </a:xfrm>
          <a:prstGeom prst="rect">
            <a:avLst/>
          </a:prstGeom>
        </p:spPr>
      </p:pic>
      <p:sp>
        <p:nvSpPr>
          <p:cNvPr id="18" name="Donut 17">
            <a:extLst>
              <a:ext uri="{FF2B5EF4-FFF2-40B4-BE49-F238E27FC236}">
                <a16:creationId xmlns:a16="http://schemas.microsoft.com/office/drawing/2014/main" id="{6AD4AED4-53A0-B51B-CDD3-47805C7A1AC8}"/>
              </a:ext>
            </a:extLst>
          </p:cNvPr>
          <p:cNvSpPr/>
          <p:nvPr/>
        </p:nvSpPr>
        <p:spPr>
          <a:xfrm>
            <a:off x="3282359" y="2067694"/>
            <a:ext cx="558140" cy="601983"/>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Donut 18">
            <a:extLst>
              <a:ext uri="{FF2B5EF4-FFF2-40B4-BE49-F238E27FC236}">
                <a16:creationId xmlns:a16="http://schemas.microsoft.com/office/drawing/2014/main" id="{C387A4D3-48F8-06E9-15A2-562B26286ADD}"/>
              </a:ext>
            </a:extLst>
          </p:cNvPr>
          <p:cNvSpPr/>
          <p:nvPr/>
        </p:nvSpPr>
        <p:spPr>
          <a:xfrm>
            <a:off x="3556867" y="2735584"/>
            <a:ext cx="558140" cy="601983"/>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53931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72234-68BE-E256-8931-51330C3F9D5F}"/>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F9E634E1-7141-A766-0EEE-A7056AE616E9}"/>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Collider Ring</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D2F088A5-002B-5140-36D2-3168A7AE270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4" name="TextBox 3">
            <a:extLst>
              <a:ext uri="{FF2B5EF4-FFF2-40B4-BE49-F238E27FC236}">
                <a16:creationId xmlns:a16="http://schemas.microsoft.com/office/drawing/2014/main" id="{225AEBC3-ED21-B9EC-B2D4-D0DE62478AD5}"/>
              </a:ext>
            </a:extLst>
          </p:cNvPr>
          <p:cNvSpPr txBox="1"/>
          <p:nvPr/>
        </p:nvSpPr>
        <p:spPr>
          <a:xfrm>
            <a:off x="6084168" y="3563019"/>
            <a:ext cx="2977775"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Should improve energy acceptance should somewhat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OK with energy spread predicted in muon cooling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Mover system does not compromise beam in regular arcs</a:t>
            </a:r>
          </a:p>
        </p:txBody>
      </p:sp>
      <p:sp>
        <p:nvSpPr>
          <p:cNvPr id="7" name="TextBox 6">
            <a:extLst>
              <a:ext uri="{FF2B5EF4-FFF2-40B4-BE49-F238E27FC236}">
                <a16:creationId xmlns:a16="http://schemas.microsoft.com/office/drawing/2014/main" id="{B160153E-D436-9F90-83B8-4F9BB3CB0A55}"/>
              </a:ext>
            </a:extLst>
          </p:cNvPr>
          <p:cNvSpPr txBox="1"/>
          <p:nvPr/>
        </p:nvSpPr>
        <p:spPr>
          <a:xfrm>
            <a:off x="135535" y="1426588"/>
            <a:ext cx="2365162" cy="1754326"/>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shielding design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conceptual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Cryogenics concept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 reaches target beta-functions but not yet full target energy acceptance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studies of mover system impact on beam</a:t>
            </a:r>
          </a:p>
        </p:txBody>
      </p:sp>
      <p:sp>
        <p:nvSpPr>
          <p:cNvPr id="35" name="AutoShape 2">
            <a:extLst>
              <a:ext uri="{FF2B5EF4-FFF2-40B4-BE49-F238E27FC236}">
                <a16:creationId xmlns:a16="http://schemas.microsoft.com/office/drawing/2014/main" id="{283FE58C-B65A-5675-5A9F-6B97E718408E}"/>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EEE8711-E54C-9F50-D926-F450152BC600}"/>
              </a:ext>
            </a:extLst>
          </p:cNvPr>
          <p:cNvSpPr txBox="1"/>
          <p:nvPr/>
        </p:nvSpPr>
        <p:spPr>
          <a:xfrm>
            <a:off x="129293" y="483518"/>
            <a:ext cx="2371404" cy="830997"/>
          </a:xfrm>
          <a:prstGeom prst="rect">
            <a:avLst/>
          </a:prstGeom>
          <a:solidFill>
            <a:schemeClr val="accent1">
              <a:lumMod val="20000"/>
              <a:lumOff val="80000"/>
              <a:alpha val="4953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r>
              <a:rPr lang="en-US" sz="1200" dirty="0">
                <a:latin typeface="Calibri" panose="020F0502020204030204" pitchFamily="34" charset="0"/>
                <a:cs typeface="Calibri" panose="020F0502020204030204" pitchFamily="34" charset="0"/>
              </a:rPr>
              <a:t>500 W/m loss, magnet strength, lattice design with beta 1.5-5 mm, 0.1% beam energy spread</a:t>
            </a:r>
          </a:p>
        </p:txBody>
      </p:sp>
      <p:pic>
        <p:nvPicPr>
          <p:cNvPr id="5" name="Figure_46.png" descr="Figure_46.png">
            <a:extLst>
              <a:ext uri="{FF2B5EF4-FFF2-40B4-BE49-F238E27FC236}">
                <a16:creationId xmlns:a16="http://schemas.microsoft.com/office/drawing/2014/main" id="{2CE2C4F2-7EF8-CCD9-51F4-2AE3FB7F7014}"/>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707339" y="539264"/>
            <a:ext cx="2800765" cy="1600438"/>
          </a:xfrm>
          <a:prstGeom prst="rect">
            <a:avLst/>
          </a:prstGeom>
          <a:ln w="12700">
            <a:miter lim="400000"/>
          </a:ln>
        </p:spPr>
      </p:pic>
      <p:pic>
        <p:nvPicPr>
          <p:cNvPr id="10" name="Picture 9" descr="A graph of a magnet&#10;&#10;Description automatically generated with medium confidence">
            <a:extLst>
              <a:ext uri="{FF2B5EF4-FFF2-40B4-BE49-F238E27FC236}">
                <a16:creationId xmlns:a16="http://schemas.microsoft.com/office/drawing/2014/main" id="{8BD33A63-0FD8-A810-20C5-B76981C85A4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98450" y="778700"/>
            <a:ext cx="2645958" cy="1144978"/>
          </a:xfrm>
          <a:prstGeom prst="rect">
            <a:avLst/>
          </a:prstGeom>
        </p:spPr>
      </p:pic>
      <p:pic>
        <p:nvPicPr>
          <p:cNvPr id="11" name="Picture 10" descr="A graph of a heat mass&#10;&#10;Description automatically generated with medium confidence">
            <a:extLst>
              <a:ext uri="{FF2B5EF4-FFF2-40B4-BE49-F238E27FC236}">
                <a16:creationId xmlns:a16="http://schemas.microsoft.com/office/drawing/2014/main" id="{661431E7-44D8-0217-7AB9-679DB8F5690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780969" y="2199745"/>
            <a:ext cx="2645958" cy="1092460"/>
          </a:xfrm>
          <a:prstGeom prst="rect">
            <a:avLst/>
          </a:prstGeom>
        </p:spPr>
      </p:pic>
      <p:pic>
        <p:nvPicPr>
          <p:cNvPr id="18" name="Picture 17" descr="A close-up of a machine&#10;&#10;AI-generated content may be incorrect.">
            <a:extLst>
              <a:ext uri="{FF2B5EF4-FFF2-40B4-BE49-F238E27FC236}">
                <a16:creationId xmlns:a16="http://schemas.microsoft.com/office/drawing/2014/main" id="{ED6999F0-8529-F5D2-2A54-13331DCDAC37}"/>
              </a:ext>
            </a:extLst>
          </p:cNvPr>
          <p:cNvPicPr>
            <a:picLocks noChangeAspect="1"/>
          </p:cNvPicPr>
          <p:nvPr/>
        </p:nvPicPr>
        <p:blipFill>
          <a:blip r:embed="rId5"/>
          <a:stretch>
            <a:fillRect/>
          </a:stretch>
        </p:blipFill>
        <p:spPr>
          <a:xfrm>
            <a:off x="35496" y="3291830"/>
            <a:ext cx="6023410" cy="1285483"/>
          </a:xfrm>
          <a:prstGeom prst="rect">
            <a:avLst/>
          </a:prstGeom>
        </p:spPr>
      </p:pic>
      <p:pic>
        <p:nvPicPr>
          <p:cNvPr id="19" name="Picture 18">
            <a:extLst>
              <a:ext uri="{FF2B5EF4-FFF2-40B4-BE49-F238E27FC236}">
                <a16:creationId xmlns:a16="http://schemas.microsoft.com/office/drawing/2014/main" id="{F8930EE9-8D8C-B25B-87E8-C7F67B7898E3}"/>
              </a:ext>
            </a:extLst>
          </p:cNvPr>
          <p:cNvPicPr>
            <a:picLocks noChangeAspect="1"/>
          </p:cNvPicPr>
          <p:nvPr/>
        </p:nvPicPr>
        <p:blipFill>
          <a:blip r:embed="rId6"/>
          <a:srcRect b="29555"/>
          <a:stretch>
            <a:fillRect/>
          </a:stretch>
        </p:blipFill>
        <p:spPr>
          <a:xfrm>
            <a:off x="966141" y="4153174"/>
            <a:ext cx="1092588" cy="573485"/>
          </a:xfrm>
          <a:prstGeom prst="rect">
            <a:avLst/>
          </a:prstGeom>
        </p:spPr>
      </p:pic>
      <p:sp>
        <p:nvSpPr>
          <p:cNvPr id="20" name="TextBox 19">
            <a:extLst>
              <a:ext uri="{FF2B5EF4-FFF2-40B4-BE49-F238E27FC236}">
                <a16:creationId xmlns:a16="http://schemas.microsoft.com/office/drawing/2014/main" id="{7A9AC606-D01A-E5DA-61A2-7C7B5FA3B1D9}"/>
              </a:ext>
            </a:extLst>
          </p:cNvPr>
          <p:cNvSpPr txBox="1"/>
          <p:nvPr/>
        </p:nvSpPr>
        <p:spPr>
          <a:xfrm>
            <a:off x="2654501" y="3014831"/>
            <a:ext cx="2781595" cy="276999"/>
          </a:xfrm>
          <a:prstGeom prst="rect">
            <a:avLst/>
          </a:prstGeom>
          <a:solidFill>
            <a:schemeClr val="bg1"/>
          </a:solidFill>
        </p:spPr>
        <p:txBody>
          <a:bodyPr wrap="none" rtlCol="0">
            <a:spAutoFit/>
          </a:bodyPr>
          <a:lstStyle/>
          <a:p>
            <a:r>
              <a:rPr lang="en-US" sz="1200" dirty="0"/>
              <a:t>Cryogenic loads at different temperatures</a:t>
            </a:r>
          </a:p>
        </p:txBody>
      </p:sp>
      <p:sp>
        <p:nvSpPr>
          <p:cNvPr id="21" name="TextBox 20">
            <a:extLst>
              <a:ext uri="{FF2B5EF4-FFF2-40B4-BE49-F238E27FC236}">
                <a16:creationId xmlns:a16="http://schemas.microsoft.com/office/drawing/2014/main" id="{96548B4B-6A21-E004-086B-1A8C449CEEB6}"/>
              </a:ext>
            </a:extLst>
          </p:cNvPr>
          <p:cNvSpPr txBox="1"/>
          <p:nvPr/>
        </p:nvSpPr>
        <p:spPr>
          <a:xfrm>
            <a:off x="6268042" y="494551"/>
            <a:ext cx="1521570" cy="276999"/>
          </a:xfrm>
          <a:prstGeom prst="rect">
            <a:avLst/>
          </a:prstGeom>
          <a:solidFill>
            <a:schemeClr val="bg1"/>
          </a:solidFill>
        </p:spPr>
        <p:txBody>
          <a:bodyPr wrap="none" rtlCol="0">
            <a:spAutoFit/>
          </a:bodyPr>
          <a:lstStyle/>
          <a:p>
            <a:r>
              <a:rPr lang="en-US" sz="1200" dirty="0"/>
              <a:t>Shielding (30-40 mm)</a:t>
            </a:r>
          </a:p>
        </p:txBody>
      </p:sp>
      <p:pic>
        <p:nvPicPr>
          <p:cNvPr id="23" name="Picture 22" descr="A diagram of a stress-free graph&#10;&#10;Description automatically generated with medium confidence">
            <a:extLst>
              <a:ext uri="{FF2B5EF4-FFF2-40B4-BE49-F238E27FC236}">
                <a16:creationId xmlns:a16="http://schemas.microsoft.com/office/drawing/2014/main" id="{096CB80D-EF4C-1FEB-DA87-46B087D04C3E}"/>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981060" y="1914369"/>
            <a:ext cx="2805375" cy="1486070"/>
          </a:xfrm>
          <a:prstGeom prst="rect">
            <a:avLst/>
          </a:prstGeom>
        </p:spPr>
      </p:pic>
    </p:spTree>
    <p:extLst>
      <p:ext uri="{BB962C8B-B14F-4D97-AF65-F5344CB8AC3E}">
        <p14:creationId xmlns:p14="http://schemas.microsoft.com/office/powerpoint/2010/main" val="22157977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EB550-2C99-6D4F-09D5-34B27F370D3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A1E165D-8D25-326B-2ECA-AB7FD04A49F1}"/>
              </a:ext>
            </a:extLst>
          </p:cNvPr>
          <p:cNvSpPr>
            <a:spLocks noGrp="1"/>
          </p:cNvSpPr>
          <p:nvPr>
            <p:ph type="ftr" sz="quarter" idx="3"/>
          </p:nvPr>
        </p:nvSpPr>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F182EA00-4AD2-B438-5237-923B667CDF7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 Specific Designs</a:t>
            </a:r>
            <a:endParaRPr lang="en-US" sz="3200" dirty="0">
              <a:latin typeface="Calibri"/>
              <a:cs typeface="Calibri"/>
            </a:endParaRPr>
          </a:p>
        </p:txBody>
      </p:sp>
      <p:sp>
        <p:nvSpPr>
          <p:cNvPr id="4" name="TextBox 3">
            <a:extLst>
              <a:ext uri="{FF2B5EF4-FFF2-40B4-BE49-F238E27FC236}">
                <a16:creationId xmlns:a16="http://schemas.microsoft.com/office/drawing/2014/main" id="{A65C6D15-FF45-41DB-63E7-55F3236ACD8F}"/>
              </a:ext>
            </a:extLst>
          </p:cNvPr>
          <p:cNvSpPr txBox="1"/>
          <p:nvPr/>
        </p:nvSpPr>
        <p:spPr>
          <a:xfrm>
            <a:off x="1331640" y="535781"/>
            <a:ext cx="6696744" cy="307777"/>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studies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concrete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site</a:t>
            </a:r>
            <a:r>
              <a:rPr lang="de-CH" sz="1400" dirty="0">
                <a:latin typeface="Calibri" panose="020F0502020204030204" pitchFamily="34" charset="0"/>
                <a:cs typeface="Calibri" panose="020F0502020204030204" pitchFamily="34" charset="0"/>
              </a:rPr>
              <a:t> at CERN and </a:t>
            </a:r>
            <a:r>
              <a:rPr lang="de-CH" sz="1400" dirty="0" err="1">
                <a:latin typeface="Calibri" panose="020F0502020204030204" pitchFamily="34" charset="0"/>
                <a:cs typeface="Calibri" panose="020F0502020204030204" pitchFamily="34" charset="0"/>
              </a:rPr>
              <a:t>Fermilab</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looks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very</a:t>
            </a:r>
            <a:r>
              <a:rPr lang="de-CH" sz="1400" dirty="0">
                <a:latin typeface="Calibri" panose="020F0502020204030204" pitchFamily="34" charset="0"/>
                <a:cs typeface="Calibri" panose="020F0502020204030204" pitchFamily="34" charset="0"/>
              </a:rPr>
              <a:t> promising</a:t>
            </a:r>
          </a:p>
        </p:txBody>
      </p:sp>
      <p:pic>
        <p:nvPicPr>
          <p:cNvPr id="9" name="Picture 8" descr="A map of a plane&#10;&#10;Description automatically generated">
            <a:extLst>
              <a:ext uri="{FF2B5EF4-FFF2-40B4-BE49-F238E27FC236}">
                <a16:creationId xmlns:a16="http://schemas.microsoft.com/office/drawing/2014/main" id="{FF85D7BB-0DFB-23E4-BD93-DA865B0C3A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923678"/>
            <a:ext cx="4092104" cy="2896426"/>
          </a:xfrm>
          <a:prstGeom prst="rect">
            <a:avLst/>
          </a:prstGeom>
        </p:spPr>
      </p:pic>
      <p:pic>
        <p:nvPicPr>
          <p:cNvPr id="12" name="Picture 11" descr="A map with a diagram of a city&#10;&#10;AI-generated content may be incorrect.">
            <a:extLst>
              <a:ext uri="{FF2B5EF4-FFF2-40B4-BE49-F238E27FC236}">
                <a16:creationId xmlns:a16="http://schemas.microsoft.com/office/drawing/2014/main" id="{462B113B-09E5-C11A-1830-3B3F92C26DC8}"/>
              </a:ext>
            </a:extLst>
          </p:cNvPr>
          <p:cNvPicPr>
            <a:picLocks noChangeAspect="1"/>
          </p:cNvPicPr>
          <p:nvPr/>
        </p:nvPicPr>
        <p:blipFill>
          <a:blip r:embed="rId3"/>
          <a:stretch>
            <a:fillRect/>
          </a:stretch>
        </p:blipFill>
        <p:spPr>
          <a:xfrm>
            <a:off x="5610540" y="1776499"/>
            <a:ext cx="3152343" cy="3147814"/>
          </a:xfrm>
          <a:prstGeom prst="rect">
            <a:avLst/>
          </a:prstGeom>
        </p:spPr>
      </p:pic>
      <p:sp>
        <p:nvSpPr>
          <p:cNvPr id="13" name="TextBox 12">
            <a:extLst>
              <a:ext uri="{FF2B5EF4-FFF2-40B4-BE49-F238E27FC236}">
                <a16:creationId xmlns:a16="http://schemas.microsoft.com/office/drawing/2014/main" id="{CC49431E-3265-753D-D36B-B71607FB57C0}"/>
              </a:ext>
            </a:extLst>
          </p:cNvPr>
          <p:cNvSpPr txBox="1"/>
          <p:nvPr/>
        </p:nvSpPr>
        <p:spPr>
          <a:xfrm>
            <a:off x="5610540" y="915566"/>
            <a:ext cx="3512084" cy="738664"/>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Fermilab</a:t>
            </a:r>
            <a:r>
              <a:rPr lang="de-CH" sz="1400" dirty="0">
                <a:latin typeface="Calibri" panose="020F0502020204030204" pitchFamily="34" charset="0"/>
                <a:cs typeface="Calibri" panose="020F0502020204030204" pitchFamily="34" charset="0"/>
              </a:rPr>
              <a:t>:</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a:t>
            </a:r>
            <a:r>
              <a:rPr lang="de-CH" sz="1400" dirty="0" err="1">
                <a:latin typeface="Calibri" panose="020F0502020204030204" pitchFamily="34" charset="0"/>
                <a:cs typeface="Calibri" panose="020F0502020204030204" pitchFamily="34" charset="0"/>
              </a:rPr>
              <a:t>Tevatron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tunnel</a:t>
            </a:r>
            <a:r>
              <a:rPr lang="de-CH" sz="1400" dirty="0">
                <a:latin typeface="Calibri" panose="020F0502020204030204" pitchFamily="34" charset="0"/>
                <a:cs typeface="Calibri" panose="020F0502020204030204" pitchFamily="34" charset="0"/>
              </a:rPr>
              <a:t>,</a:t>
            </a:r>
          </a:p>
          <a:p>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three</a:t>
            </a:r>
            <a:r>
              <a:rPr lang="de-CH" sz="1400" dirty="0">
                <a:latin typeface="Calibri" panose="020F0502020204030204" pitchFamily="34" charset="0"/>
                <a:cs typeface="Calibri" panose="020F0502020204030204" pitchFamily="34" charset="0"/>
              </a:rPr>
              <a:t> RCS in </a:t>
            </a:r>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site-filler </a:t>
            </a:r>
            <a:r>
              <a:rPr lang="de-CH" sz="1400" dirty="0" err="1">
                <a:latin typeface="Calibri" panose="020F0502020204030204" pitchFamily="34" charset="0"/>
                <a:cs typeface="Calibri" panose="020F0502020204030204" pitchFamily="34" charset="0"/>
              </a:rPr>
              <a:t>tunnel</a:t>
            </a:r>
            <a:endParaRPr lang="de-CH" sz="1400"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B6464133-FDB2-022F-D38D-706D9580E88C}"/>
              </a:ext>
            </a:extLst>
          </p:cNvPr>
          <p:cNvSpPr txBox="1"/>
          <p:nvPr/>
        </p:nvSpPr>
        <p:spPr>
          <a:xfrm>
            <a:off x="120088" y="843558"/>
            <a:ext cx="4991238" cy="954107"/>
          </a:xfrm>
          <a:prstGeom prst="rect">
            <a:avLst/>
          </a:prstGeom>
          <a:noFill/>
        </p:spPr>
        <p:txBody>
          <a:bodyPr wrap="none" rtlCol="0">
            <a:spAutoFit/>
          </a:bodyPr>
          <a:lstStyle/>
          <a:p>
            <a:r>
              <a:rPr lang="de-CH" sz="1400" dirty="0">
                <a:latin typeface="Calibri" panose="020F0502020204030204" pitchFamily="34" charset="0"/>
                <a:cs typeface="Calibri" panose="020F0502020204030204" pitchFamily="34" charset="0"/>
              </a:rPr>
              <a:t>CERN:</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SPS and </a:t>
            </a:r>
            <a:r>
              <a:rPr lang="de-CH" sz="1400" dirty="0" err="1">
                <a:latin typeface="Calibri" panose="020F0502020204030204" pitchFamily="34" charset="0"/>
                <a:cs typeface="Calibri" panose="020F0502020204030204" pitchFamily="34" charset="0"/>
              </a:rPr>
              <a:t>two</a:t>
            </a:r>
            <a:r>
              <a:rPr lang="de-CH" sz="1400" dirty="0">
                <a:latin typeface="Calibri" panose="020F0502020204030204" pitchFamily="34" charset="0"/>
                <a:cs typeface="Calibri" panose="020F0502020204030204" pitchFamily="34" charset="0"/>
              </a:rPr>
              <a:t> in LHC</a:t>
            </a:r>
          </a:p>
          <a:p>
            <a:r>
              <a:rPr lang="de-CH" sz="1400" dirty="0" err="1">
                <a:latin typeface="Calibri" panose="020F0502020204030204" pitchFamily="34" charset="0"/>
                <a:cs typeface="Calibri" panose="020F0502020204030204" pitchFamily="34" charset="0"/>
              </a:rPr>
              <a:t>Construct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facility</a:t>
            </a:r>
            <a:r>
              <a:rPr lang="de-CH" sz="1400" dirty="0">
                <a:latin typeface="Calibri" panose="020F0502020204030204" pitchFamily="34" charset="0"/>
                <a:cs typeface="Calibri" panose="020F0502020204030204" pitchFamily="34" charset="0"/>
              </a:rPr>
              <a:t> on CERN </a:t>
            </a:r>
            <a:r>
              <a:rPr lang="de-CH" sz="1400" dirty="0" err="1">
                <a:latin typeface="Calibri" panose="020F0502020204030204" pitchFamily="34" charset="0"/>
                <a:cs typeface="Calibri" panose="020F0502020204030204" pitchFamily="34" charset="0"/>
              </a:rPr>
              <a:t>land</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Adjusted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parameters</a:t>
            </a:r>
            <a:r>
              <a:rPr lang="de-CH" sz="1400" dirty="0">
                <a:latin typeface="Calibri" panose="020F0502020204030204" pitchFamily="34" charset="0"/>
                <a:cs typeface="Calibri" panose="020F0502020204030204" pitchFamily="34" charset="0"/>
              </a:rPr>
              <a:t> (3.2 and 7.6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10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maybe</a:t>
            </a:r>
            <a:r>
              <a:rPr lang="de-CH" sz="1400" dirty="0">
                <a:latin typeface="Calibri" panose="020F0502020204030204" pitchFamily="34" charset="0"/>
                <a:cs typeface="Calibri" panose="020F0502020204030204" pitchFamily="34" charset="0"/>
              </a:rPr>
              <a:t> possible)</a:t>
            </a:r>
          </a:p>
        </p:txBody>
      </p:sp>
    </p:spTree>
    <p:extLst>
      <p:ext uri="{BB962C8B-B14F-4D97-AF65-F5344CB8AC3E}">
        <p14:creationId xmlns:p14="http://schemas.microsoft.com/office/powerpoint/2010/main" val="2735913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F1263-89F5-E184-AD44-8FE810AE321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094613B-F846-051F-E5E3-423DAB78C710}"/>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Muon Collider Concept</a:t>
            </a:r>
          </a:p>
        </p:txBody>
      </p:sp>
      <p:sp>
        <p:nvSpPr>
          <p:cNvPr id="5" name="Espace réservé du numéro de diapositive 3">
            <a:extLst>
              <a:ext uri="{FF2B5EF4-FFF2-40B4-BE49-F238E27FC236}">
                <a16:creationId xmlns:a16="http://schemas.microsoft.com/office/drawing/2014/main" id="{B3E4F800-1411-EF73-760F-AEE7B26E5B47}"/>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a:t>
            </a:fld>
            <a:endParaRPr lang="en-GB" dirty="0"/>
          </a:p>
        </p:txBody>
      </p:sp>
      <p:sp>
        <p:nvSpPr>
          <p:cNvPr id="52" name="Espace réservé du pied de page 4">
            <a:extLst>
              <a:ext uri="{FF2B5EF4-FFF2-40B4-BE49-F238E27FC236}">
                <a16:creationId xmlns:a16="http://schemas.microsoft.com/office/drawing/2014/main" id="{C5D1937E-8FCF-1BF7-BF9C-C4A969E743D1}"/>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grpSp>
        <p:nvGrpSpPr>
          <p:cNvPr id="4" name="Group 13">
            <a:extLst>
              <a:ext uri="{FF2B5EF4-FFF2-40B4-BE49-F238E27FC236}">
                <a16:creationId xmlns:a16="http://schemas.microsoft.com/office/drawing/2014/main" id="{D2CF8AFA-761B-C13A-E7F3-BAAA9DA6636D}"/>
              </a:ext>
            </a:extLst>
          </p:cNvPr>
          <p:cNvGrpSpPr/>
          <p:nvPr/>
        </p:nvGrpSpPr>
        <p:grpSpPr>
          <a:xfrm>
            <a:off x="365718" y="3612868"/>
            <a:ext cx="1253954" cy="523970"/>
            <a:chOff x="-15995" y="-28576"/>
            <a:chExt cx="3343877" cy="1397255"/>
          </a:xfrm>
        </p:grpSpPr>
        <p:sp>
          <p:nvSpPr>
            <p:cNvPr id="6" name="Freeform 14">
              <a:extLst>
                <a:ext uri="{FF2B5EF4-FFF2-40B4-BE49-F238E27FC236}">
                  <a16:creationId xmlns:a16="http://schemas.microsoft.com/office/drawing/2014/main" id="{73DB96C9-0C83-DDFF-CCE7-0A231155633A}"/>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7" name="TextBox 15">
              <a:extLst>
                <a:ext uri="{FF2B5EF4-FFF2-40B4-BE49-F238E27FC236}">
                  <a16:creationId xmlns:a16="http://schemas.microsoft.com/office/drawing/2014/main" id="{A1D97207-7699-8AE1-EAA8-52CE15C2BFC6}"/>
                </a:ext>
              </a:extLst>
            </p:cNvPr>
            <p:cNvSpPr txBox="1"/>
            <p:nvPr/>
          </p:nvSpPr>
          <p:spPr>
            <a:xfrm>
              <a:off x="-15995" y="-28576"/>
              <a:ext cx="3327840" cy="1397228"/>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8" name="Group 16">
            <a:extLst>
              <a:ext uri="{FF2B5EF4-FFF2-40B4-BE49-F238E27FC236}">
                <a16:creationId xmlns:a16="http://schemas.microsoft.com/office/drawing/2014/main" id="{7D3A4FF4-8FB3-EFCC-36EF-67D328048A0E}"/>
              </a:ext>
            </a:extLst>
          </p:cNvPr>
          <p:cNvGrpSpPr/>
          <p:nvPr/>
        </p:nvGrpSpPr>
        <p:grpSpPr>
          <a:xfrm>
            <a:off x="1907704" y="3438706"/>
            <a:ext cx="1656184" cy="933244"/>
            <a:chOff x="-6472" y="-192021"/>
            <a:chExt cx="4416491" cy="2488652"/>
          </a:xfrm>
        </p:grpSpPr>
        <p:sp>
          <p:nvSpPr>
            <p:cNvPr id="9" name="Freeform 17">
              <a:extLst>
                <a:ext uri="{FF2B5EF4-FFF2-40B4-BE49-F238E27FC236}">
                  <a16:creationId xmlns:a16="http://schemas.microsoft.com/office/drawing/2014/main" id="{B959CE6D-DC60-62BC-5E6F-F21051E13593}"/>
                </a:ext>
              </a:extLst>
            </p:cNvPr>
            <p:cNvSpPr/>
            <p:nvPr/>
          </p:nvSpPr>
          <p:spPr>
            <a:xfrm>
              <a:off x="-6472" y="-192021"/>
              <a:ext cx="4317802"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0" name="TextBox 18">
              <a:extLst>
                <a:ext uri="{FF2B5EF4-FFF2-40B4-BE49-F238E27FC236}">
                  <a16:creationId xmlns:a16="http://schemas.microsoft.com/office/drawing/2014/main" id="{DB0481CF-4EC7-1A01-DD39-E5514F210036}"/>
                </a:ext>
              </a:extLst>
            </p:cNvPr>
            <p:cNvSpPr txBox="1"/>
            <p:nvPr/>
          </p:nvSpPr>
          <p:spPr>
            <a:xfrm>
              <a:off x="92251" y="-192021"/>
              <a:ext cx="4317768" cy="2488652"/>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3" name="Group 19">
            <a:extLst>
              <a:ext uri="{FF2B5EF4-FFF2-40B4-BE49-F238E27FC236}">
                <a16:creationId xmlns:a16="http://schemas.microsoft.com/office/drawing/2014/main" id="{A0411E9D-B0AA-2910-1436-99CD06B16B33}"/>
              </a:ext>
            </a:extLst>
          </p:cNvPr>
          <p:cNvGrpSpPr/>
          <p:nvPr/>
        </p:nvGrpSpPr>
        <p:grpSpPr>
          <a:xfrm>
            <a:off x="4283968" y="3537691"/>
            <a:ext cx="1559803" cy="533764"/>
            <a:chOff x="-785043" y="-7533490"/>
            <a:chExt cx="4159475" cy="1423372"/>
          </a:xfrm>
        </p:grpSpPr>
        <p:sp>
          <p:nvSpPr>
            <p:cNvPr id="14" name="Freeform 20">
              <a:extLst>
                <a:ext uri="{FF2B5EF4-FFF2-40B4-BE49-F238E27FC236}">
                  <a16:creationId xmlns:a16="http://schemas.microsoft.com/office/drawing/2014/main" id="{8096FB5C-8BBA-F86C-EBC1-D42397BCDD0C}"/>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5" name="TextBox 21">
              <a:extLst>
                <a:ext uri="{FF2B5EF4-FFF2-40B4-BE49-F238E27FC236}">
                  <a16:creationId xmlns:a16="http://schemas.microsoft.com/office/drawing/2014/main" id="{937B7285-197B-1128-0517-C8DDCA6F7404}"/>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6" name="Group 22">
            <a:extLst>
              <a:ext uri="{FF2B5EF4-FFF2-40B4-BE49-F238E27FC236}">
                <a16:creationId xmlns:a16="http://schemas.microsoft.com/office/drawing/2014/main" id="{9E419C68-6633-6AE1-08FB-E9297C78EC16}"/>
              </a:ext>
            </a:extLst>
          </p:cNvPr>
          <p:cNvGrpSpPr/>
          <p:nvPr/>
        </p:nvGrpSpPr>
        <p:grpSpPr>
          <a:xfrm>
            <a:off x="6735367" y="3507854"/>
            <a:ext cx="1293017" cy="513244"/>
            <a:chOff x="0" y="0"/>
            <a:chExt cx="3448045" cy="1368651"/>
          </a:xfrm>
        </p:grpSpPr>
        <p:sp>
          <p:nvSpPr>
            <p:cNvPr id="17" name="Freeform 23">
              <a:extLst>
                <a:ext uri="{FF2B5EF4-FFF2-40B4-BE49-F238E27FC236}">
                  <a16:creationId xmlns:a16="http://schemas.microsoft.com/office/drawing/2014/main" id="{907D2919-DB0D-D086-4CA3-AC83069DD953}"/>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8" name="TextBox 24">
              <a:extLst>
                <a:ext uri="{FF2B5EF4-FFF2-40B4-BE49-F238E27FC236}">
                  <a16:creationId xmlns:a16="http://schemas.microsoft.com/office/drawing/2014/main" id="{AE7828BE-41DB-F2C0-A0CD-CFE3C159917E}"/>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19" name="Group 25">
            <a:extLst>
              <a:ext uri="{FF2B5EF4-FFF2-40B4-BE49-F238E27FC236}">
                <a16:creationId xmlns:a16="http://schemas.microsoft.com/office/drawing/2014/main" id="{0DAFCC3B-A9E1-450E-CB4F-312DF5ABFD46}"/>
              </a:ext>
            </a:extLst>
          </p:cNvPr>
          <p:cNvGrpSpPr/>
          <p:nvPr/>
        </p:nvGrpSpPr>
        <p:grpSpPr>
          <a:xfrm>
            <a:off x="8316416" y="3579862"/>
            <a:ext cx="757565" cy="307600"/>
            <a:chOff x="0" y="0"/>
            <a:chExt cx="2020174" cy="820266"/>
          </a:xfrm>
        </p:grpSpPr>
        <p:sp>
          <p:nvSpPr>
            <p:cNvPr id="20" name="Freeform 26">
              <a:extLst>
                <a:ext uri="{FF2B5EF4-FFF2-40B4-BE49-F238E27FC236}">
                  <a16:creationId xmlns:a16="http://schemas.microsoft.com/office/drawing/2014/main" id="{74254EB7-9904-0849-4AB3-A30D151348CA}"/>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1" name="TextBox 27">
              <a:extLst>
                <a:ext uri="{FF2B5EF4-FFF2-40B4-BE49-F238E27FC236}">
                  <a16:creationId xmlns:a16="http://schemas.microsoft.com/office/drawing/2014/main" id="{290A0E5F-A87F-B322-70C5-2343F9B110EC}"/>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2" name="TextBox 21">
            <a:extLst>
              <a:ext uri="{FF2B5EF4-FFF2-40B4-BE49-F238E27FC236}">
                <a16:creationId xmlns:a16="http://schemas.microsoft.com/office/drawing/2014/main" id="{4261E3F3-0FFD-70EA-1657-B892A2E5F62D}"/>
              </a:ext>
            </a:extLst>
          </p:cNvPr>
          <p:cNvSpPr txBox="1"/>
          <p:nvPr/>
        </p:nvSpPr>
        <p:spPr>
          <a:xfrm>
            <a:off x="1598786" y="771550"/>
            <a:ext cx="5714128" cy="646331"/>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The main challenge is the short muon lifetime </a:t>
            </a:r>
            <a:r>
              <a:rPr lang="en-US" dirty="0" err="1"/>
              <a:t>τ</a:t>
            </a:r>
            <a:r>
              <a:rPr lang="en-US" dirty="0"/>
              <a:t> = </a:t>
            </a:r>
            <a:r>
              <a:rPr lang="en-US" dirty="0" err="1"/>
              <a:t>γ</a:t>
            </a:r>
            <a:r>
              <a:rPr lang="en-US" dirty="0"/>
              <a:t> x 2.2 </a:t>
            </a:r>
            <a:r>
              <a:rPr lang="en-US" dirty="0" err="1"/>
              <a:t>μs</a:t>
            </a:r>
            <a:endParaRPr lang="en-US" dirty="0"/>
          </a:p>
          <a:p>
            <a:r>
              <a:rPr lang="en-US" dirty="0"/>
              <a:t>Up to 100 </a:t>
            </a:r>
            <a:r>
              <a:rPr lang="en-US" dirty="0" err="1"/>
              <a:t>ms</a:t>
            </a:r>
            <a:r>
              <a:rPr lang="en-US" dirty="0"/>
              <a:t> at collision energy</a:t>
            </a:r>
          </a:p>
        </p:txBody>
      </p:sp>
      <p:pic>
        <p:nvPicPr>
          <p:cNvPr id="23" name="Picture 22" descr="A diagram of a diagram&#10;&#10;AI-generated content may be incorrect.">
            <a:extLst>
              <a:ext uri="{FF2B5EF4-FFF2-40B4-BE49-F238E27FC236}">
                <a16:creationId xmlns:a16="http://schemas.microsoft.com/office/drawing/2014/main" id="{FF94186D-7113-37ED-3411-FEBDAA8E98C1}"/>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960" y="1638443"/>
            <a:ext cx="9073008" cy="1437363"/>
          </a:xfrm>
          <a:prstGeom prst="rect">
            <a:avLst/>
          </a:prstGeom>
        </p:spPr>
      </p:pic>
    </p:spTree>
    <p:extLst>
      <p:ext uri="{BB962C8B-B14F-4D97-AF65-F5344CB8AC3E}">
        <p14:creationId xmlns:p14="http://schemas.microsoft.com/office/powerpoint/2010/main" val="74321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ABD2A-87C3-C50E-6B59-1A99526A0C4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84991F1-B285-860B-3E0E-48EDA422299F}"/>
              </a:ext>
            </a:extLst>
          </p:cNvPr>
          <p:cNvSpPr>
            <a:spLocks noGrp="1"/>
          </p:cNvSpPr>
          <p:nvPr>
            <p:ph type="ftr" sz="quarter" idx="3"/>
          </p:nvPr>
        </p:nvSpPr>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91EB4A3D-4199-91AF-F828-8014CCE233D4}"/>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Cost and Power Scale</a:t>
            </a:r>
            <a:endParaRPr lang="en-US" sz="3200" dirty="0">
              <a:latin typeface="Calibri"/>
              <a:cs typeface="Calibri"/>
            </a:endParaRPr>
          </a:p>
        </p:txBody>
      </p:sp>
      <p:sp>
        <p:nvSpPr>
          <p:cNvPr id="13" name="TextBox 12">
            <a:extLst>
              <a:ext uri="{FF2B5EF4-FFF2-40B4-BE49-F238E27FC236}">
                <a16:creationId xmlns:a16="http://schemas.microsoft.com/office/drawing/2014/main" id="{8C386963-2D2C-11EF-9BC9-1679928A78AA}"/>
              </a:ext>
            </a:extLst>
          </p:cNvPr>
          <p:cNvSpPr txBox="1"/>
          <p:nvPr/>
        </p:nvSpPr>
        <p:spPr>
          <a:xfrm>
            <a:off x="84190" y="529829"/>
            <a:ext cx="3119658" cy="2462213"/>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Design of many collider areas/components has progressed</a:t>
            </a:r>
          </a:p>
          <a:p>
            <a:r>
              <a:rPr lang="en-US" sz="1400" b="1" dirty="0">
                <a:latin typeface="Calibri" panose="020F0502020204030204" pitchFamily="34" charset="0"/>
                <a:cs typeface="Calibri" panose="020F0502020204030204" pitchFamily="34" charset="0"/>
              </a:rPr>
              <a:t>but uncertainties remain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No overall </a:t>
            </a:r>
            <a:r>
              <a:rPr lang="en-US" sz="1400" dirty="0" err="1">
                <a:latin typeface="Calibri" panose="020F0502020204030204" pitchFamily="34" charset="0"/>
                <a:cs typeface="Calibri" panose="020F0502020204030204" pitchFamily="34" charset="0"/>
              </a:rPr>
              <a:t>optimisation</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HTS cost model</a:t>
            </a:r>
          </a:p>
          <a:p>
            <a:r>
              <a:rPr lang="en-US" sz="1400" dirty="0">
                <a:latin typeface="Calibri" panose="020F0502020204030204" pitchFamily="34" charset="0"/>
                <a:cs typeface="Calibri" panose="020F0502020204030204" pitchFamily="34" charset="0"/>
              </a:rPr>
              <a:t>Power estimate based on conceptual designs and scaling from know components, e.g.</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Simulations of fast-ramping magnets and power converter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Detailed scaling for RCS cavities</a:t>
            </a:r>
          </a:p>
        </p:txBody>
      </p:sp>
      <p:pic>
        <p:nvPicPr>
          <p:cNvPr id="2" name="Picture 1" descr="A graph of blue rectangular shapes&#10;&#10;Description automatically generated with medium confidence">
            <a:extLst>
              <a:ext uri="{FF2B5EF4-FFF2-40B4-BE49-F238E27FC236}">
                <a16:creationId xmlns:a16="http://schemas.microsoft.com/office/drawing/2014/main" id="{DD3FE082-BED1-07E8-5EC1-E9014A554E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3565" y="2888989"/>
            <a:ext cx="4112781" cy="1936706"/>
          </a:xfrm>
          <a:prstGeom prst="rect">
            <a:avLst/>
          </a:prstGeom>
        </p:spPr>
      </p:pic>
      <p:pic>
        <p:nvPicPr>
          <p:cNvPr id="8" name="Picture 7" descr="A table of numbers with black text&#10;&#10;AI-generated content may be incorrect.">
            <a:extLst>
              <a:ext uri="{FF2B5EF4-FFF2-40B4-BE49-F238E27FC236}">
                <a16:creationId xmlns:a16="http://schemas.microsoft.com/office/drawing/2014/main" id="{BC075D86-A073-9B2A-978F-0F6EDD7629BC}"/>
              </a:ext>
            </a:extLst>
          </p:cNvPr>
          <p:cNvPicPr>
            <a:picLocks noChangeAspect="1"/>
          </p:cNvPicPr>
          <p:nvPr/>
        </p:nvPicPr>
        <p:blipFill>
          <a:blip r:embed="rId3"/>
          <a:stretch>
            <a:fillRect/>
          </a:stretch>
        </p:blipFill>
        <p:spPr>
          <a:xfrm>
            <a:off x="322102" y="3019253"/>
            <a:ext cx="4234737" cy="1936706"/>
          </a:xfrm>
          <a:prstGeom prst="rect">
            <a:avLst/>
          </a:prstGeom>
        </p:spPr>
      </p:pic>
      <p:pic>
        <p:nvPicPr>
          <p:cNvPr id="9" name="Picture 8" descr="A table with black text&#10;&#10;Description automatically generated">
            <a:extLst>
              <a:ext uri="{FF2B5EF4-FFF2-40B4-BE49-F238E27FC236}">
                <a16:creationId xmlns:a16="http://schemas.microsoft.com/office/drawing/2014/main" id="{9C1D16C6-9EDC-43DF-24F9-C0AA3673E8D4}"/>
              </a:ext>
            </a:extLst>
          </p:cNvPr>
          <p:cNvPicPr>
            <a:picLocks noChangeAspect="1"/>
          </p:cNvPicPr>
          <p:nvPr/>
        </p:nvPicPr>
        <p:blipFill>
          <a:blip r:embed="rId4">
            <a:extLst>
              <a:ext uri="{28A0092B-C50C-407E-A947-70E740481C1C}">
                <a14:useLocalDpi xmlns:a14="http://schemas.microsoft.com/office/drawing/2010/main" val="0"/>
              </a:ext>
            </a:extLst>
          </a:blip>
          <a:srcRect b="33541"/>
          <a:stretch/>
        </p:blipFill>
        <p:spPr>
          <a:xfrm>
            <a:off x="3033868" y="906515"/>
            <a:ext cx="6070800" cy="1953267"/>
          </a:xfrm>
          <a:prstGeom prst="rect">
            <a:avLst/>
          </a:prstGeom>
        </p:spPr>
      </p:pic>
    </p:spTree>
    <p:extLst>
      <p:ext uri="{BB962C8B-B14F-4D97-AF65-F5344CB8AC3E}">
        <p14:creationId xmlns:p14="http://schemas.microsoft.com/office/powerpoint/2010/main" val="3522627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14816-809D-B1C4-D48E-6F5786177E4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230C4CB-B7F3-AC1C-E640-6475FC1CA239}"/>
              </a:ext>
            </a:extLst>
          </p:cNvPr>
          <p:cNvSpPr>
            <a:spLocks noGrp="1"/>
          </p:cNvSpPr>
          <p:nvPr>
            <p:ph type="ftr" sz="quarter" idx="3"/>
          </p:nvPr>
        </p:nvSpPr>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817A0C6E-CC2D-D602-8E2E-AF18291341FE}"/>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Timeline and R&amp;D </a:t>
            </a:r>
            <a:r>
              <a:rPr lang="en-US" sz="3200" spc="-1" dirty="0" err="1">
                <a:solidFill>
                  <a:srgbClr val="000000"/>
                </a:solidFill>
                <a:latin typeface="Calibri" panose="020F0502020204030204" pitchFamily="34" charset="0"/>
                <a:cs typeface="Calibri" panose="020F0502020204030204" pitchFamily="34" charset="0"/>
              </a:rPr>
              <a:t>Programme</a:t>
            </a:r>
            <a:r>
              <a:rPr lang="en-US" sz="3200" spc="-1" dirty="0">
                <a:solidFill>
                  <a:srgbClr val="000000"/>
                </a:solidFill>
                <a:latin typeface="Calibri" panose="020F0502020204030204" pitchFamily="34" charset="0"/>
                <a:cs typeface="Calibri" panose="020F0502020204030204" pitchFamily="34" charset="0"/>
              </a:rPr>
              <a:t> Proposal</a:t>
            </a:r>
            <a:endParaRPr lang="en-US" sz="3200" dirty="0">
              <a:latin typeface="Calibri"/>
              <a:cs typeface="Calibri"/>
            </a:endParaRPr>
          </a:p>
        </p:txBody>
      </p:sp>
      <p:sp>
        <p:nvSpPr>
          <p:cNvPr id="2" name="TextBox 1">
            <a:extLst>
              <a:ext uri="{FF2B5EF4-FFF2-40B4-BE49-F238E27FC236}">
                <a16:creationId xmlns:a16="http://schemas.microsoft.com/office/drawing/2014/main" id="{8B155D55-701E-26CA-89FB-EA397679BB29}"/>
              </a:ext>
            </a:extLst>
          </p:cNvPr>
          <p:cNvSpPr txBox="1"/>
          <p:nvPr/>
        </p:nvSpPr>
        <p:spPr>
          <a:xfrm>
            <a:off x="113035" y="3274987"/>
            <a:ext cx="4680520" cy="1384995"/>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Timeline is driven by R&amp;D</a:t>
            </a:r>
          </a:p>
          <a:p>
            <a:r>
              <a:rPr lang="en-US" sz="1400" dirty="0">
                <a:latin typeface="Calibri" panose="020F0502020204030204" pitchFamily="34" charset="0"/>
                <a:cs typeface="Calibri" panose="020F0502020204030204" pitchFamily="34" charset="0"/>
              </a:rPr>
              <a:t>Most ambitious example to define R&amp;D </a:t>
            </a:r>
            <a:r>
              <a:rPr lang="en-US" sz="1400" dirty="0" err="1">
                <a:latin typeface="Calibri" panose="020F0502020204030204" pitchFamily="34" charset="0"/>
                <a:cs typeface="Calibri" panose="020F0502020204030204" pitchFamily="34" charset="0"/>
              </a:rPr>
              <a:t>programme</a:t>
            </a:r>
            <a:r>
              <a:rPr lang="en-US" sz="1400" dirty="0">
                <a:latin typeface="Calibri" panose="020F0502020204030204" pitchFamily="34" charset="0"/>
                <a:cs typeface="Calibri" panose="020F0502020204030204" pitchFamily="34" charset="0"/>
              </a:rPr>
              <a:t> priorities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Muon collider next flagship after HL-LHC</a:t>
            </a:r>
          </a:p>
          <a:p>
            <a:r>
              <a:rPr lang="en-US" sz="1400" dirty="0">
                <a:latin typeface="Calibri" panose="020F0502020204030204" pitchFamily="34" charset="0"/>
                <a:cs typeface="Calibri" panose="020F0502020204030204" pitchFamily="34" charset="0"/>
              </a:rPr>
              <a:t>Other options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Europe after a </a:t>
            </a:r>
            <a:r>
              <a:rPr lang="en-US" sz="1400" dirty="0" err="1">
                <a:latin typeface="Calibri" panose="020F0502020204030204" pitchFamily="34" charset="0"/>
                <a:cs typeface="Calibri" panose="020F0502020204030204" pitchFamily="34" charset="0"/>
              </a:rPr>
              <a:t>higgs</a:t>
            </a:r>
            <a:r>
              <a:rPr lang="en-US" sz="1400" dirty="0">
                <a:latin typeface="Calibri" panose="020F0502020204030204" pitchFamily="34" charset="0"/>
                <a:cs typeface="Calibri" panose="020F0502020204030204" pitchFamily="34" charset="0"/>
              </a:rPr>
              <a:t> factory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the US to become leader at the energy frontier</a:t>
            </a:r>
          </a:p>
        </p:txBody>
      </p:sp>
      <p:pic>
        <p:nvPicPr>
          <p:cNvPr id="8" name="Picture 7">
            <a:extLst>
              <a:ext uri="{FF2B5EF4-FFF2-40B4-BE49-F238E27FC236}">
                <a16:creationId xmlns:a16="http://schemas.microsoft.com/office/drawing/2014/main" id="{131CD2F0-16B1-769E-9C4B-286B5199F5D1}"/>
              </a:ext>
            </a:extLst>
          </p:cNvPr>
          <p:cNvPicPr>
            <a:picLocks noChangeAspect="1"/>
          </p:cNvPicPr>
          <p:nvPr/>
        </p:nvPicPr>
        <p:blipFill>
          <a:blip r:embed="rId2"/>
          <a:stretch>
            <a:fillRect/>
          </a:stretch>
        </p:blipFill>
        <p:spPr>
          <a:xfrm>
            <a:off x="-1" y="915566"/>
            <a:ext cx="9144001" cy="1834487"/>
          </a:xfrm>
          <a:prstGeom prst="rect">
            <a:avLst/>
          </a:prstGeom>
        </p:spPr>
      </p:pic>
      <p:sp>
        <p:nvSpPr>
          <p:cNvPr id="9" name="TextBox 8">
            <a:extLst>
              <a:ext uri="{FF2B5EF4-FFF2-40B4-BE49-F238E27FC236}">
                <a16:creationId xmlns:a16="http://schemas.microsoft.com/office/drawing/2014/main" id="{40530BEE-AF23-E80C-4B7E-1F31B5457656}"/>
              </a:ext>
            </a:extLst>
          </p:cNvPr>
          <p:cNvSpPr txBox="1"/>
          <p:nvPr/>
        </p:nvSpPr>
        <p:spPr>
          <a:xfrm>
            <a:off x="4860032" y="3219822"/>
            <a:ext cx="4176464" cy="1600438"/>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R&amp;D timeline drivers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Superconducting magnets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Collider ring with no HTS dipoles for first stage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Muon cooling demonstration</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RF cavities, solenoids, absorbers, integration, demonstration with beam</a:t>
            </a:r>
          </a:p>
        </p:txBody>
      </p:sp>
      <p:cxnSp>
        <p:nvCxnSpPr>
          <p:cNvPr id="11" name="Straight Arrow Connector 10">
            <a:extLst>
              <a:ext uri="{FF2B5EF4-FFF2-40B4-BE49-F238E27FC236}">
                <a16:creationId xmlns:a16="http://schemas.microsoft.com/office/drawing/2014/main" id="{51FAD22B-5252-1810-ACE7-1ED8C25C2452}"/>
              </a:ext>
            </a:extLst>
          </p:cNvPr>
          <p:cNvCxnSpPr>
            <a:cxnSpLocks/>
          </p:cNvCxnSpPr>
          <p:nvPr/>
        </p:nvCxnSpPr>
        <p:spPr>
          <a:xfrm>
            <a:off x="1066800" y="2643758"/>
            <a:ext cx="1488976"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89A2E033-5ECA-B40C-E294-90AB53B163FF}"/>
              </a:ext>
            </a:extLst>
          </p:cNvPr>
          <p:cNvCxnSpPr>
            <a:cxnSpLocks/>
          </p:cNvCxnSpPr>
          <p:nvPr/>
        </p:nvCxnSpPr>
        <p:spPr>
          <a:xfrm>
            <a:off x="2555776" y="2643758"/>
            <a:ext cx="1080120"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532CD01D-1887-D537-CD3C-8EC6FB5CF361}"/>
              </a:ext>
            </a:extLst>
          </p:cNvPr>
          <p:cNvSpPr txBox="1"/>
          <p:nvPr/>
        </p:nvSpPr>
        <p:spPr>
          <a:xfrm>
            <a:off x="49592" y="690651"/>
            <a:ext cx="1807161" cy="276999"/>
          </a:xfrm>
          <a:prstGeom prst="rect">
            <a:avLst/>
          </a:prstGeom>
          <a:noFill/>
        </p:spPr>
        <p:txBody>
          <a:bodyPr wrap="none" rtlCol="0">
            <a:spAutoFit/>
          </a:bodyPr>
          <a:lstStyle/>
          <a:p>
            <a:r>
              <a:rPr lang="en-US" sz="1200" dirty="0"/>
              <a:t>Decision on demonstrator</a:t>
            </a:r>
          </a:p>
        </p:txBody>
      </p:sp>
      <p:cxnSp>
        <p:nvCxnSpPr>
          <p:cNvPr id="20" name="Straight Arrow Connector 19">
            <a:extLst>
              <a:ext uri="{FF2B5EF4-FFF2-40B4-BE49-F238E27FC236}">
                <a16:creationId xmlns:a16="http://schemas.microsoft.com/office/drawing/2014/main" id="{F2DF811F-87FF-FDD3-0D8B-3B8B18BA9A10}"/>
              </a:ext>
            </a:extLst>
          </p:cNvPr>
          <p:cNvCxnSpPr>
            <a:cxnSpLocks/>
          </p:cNvCxnSpPr>
          <p:nvPr/>
        </p:nvCxnSpPr>
        <p:spPr>
          <a:xfrm>
            <a:off x="827584" y="915566"/>
            <a:ext cx="167208" cy="3291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E49259F2-53AA-FB96-15CF-6CFBE5DFFB42}"/>
              </a:ext>
            </a:extLst>
          </p:cNvPr>
          <p:cNvSpPr txBox="1"/>
          <p:nvPr/>
        </p:nvSpPr>
        <p:spPr>
          <a:xfrm>
            <a:off x="1331640" y="2634899"/>
            <a:ext cx="2440348" cy="276999"/>
          </a:xfrm>
          <a:prstGeom prst="rect">
            <a:avLst/>
          </a:prstGeom>
          <a:noFill/>
        </p:spPr>
        <p:txBody>
          <a:bodyPr wrap="none" rtlCol="0">
            <a:spAutoFit/>
          </a:bodyPr>
          <a:lstStyle/>
          <a:p>
            <a:r>
              <a:rPr lang="en-US" sz="1200" dirty="0"/>
              <a:t>Initial                     final demonstrator</a:t>
            </a:r>
          </a:p>
        </p:txBody>
      </p:sp>
    </p:spTree>
    <p:extLst>
      <p:ext uri="{BB962C8B-B14F-4D97-AF65-F5344CB8AC3E}">
        <p14:creationId xmlns:p14="http://schemas.microsoft.com/office/powerpoint/2010/main" val="3910065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ED533-4052-0AA4-BADE-45017F0DBAE7}"/>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DB12095-DCE3-495C-AB43-776BB6FE5A2E}"/>
              </a:ext>
            </a:extLst>
          </p:cNvPr>
          <p:cNvSpPr>
            <a:spLocks noGrp="1"/>
          </p:cNvSpPr>
          <p:nvPr>
            <p:ph type="ftr" sz="quarter" idx="3"/>
          </p:nvPr>
        </p:nvSpPr>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4A7ED111-6370-0A05-C03D-16E5E73721E0}"/>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Deliverables and Resources</a:t>
            </a:r>
            <a:endParaRPr lang="en-US" sz="3200" dirty="0">
              <a:latin typeface="Calibri"/>
              <a:cs typeface="Calibri"/>
            </a:endParaRPr>
          </a:p>
        </p:txBody>
      </p:sp>
      <p:pic>
        <p:nvPicPr>
          <p:cNvPr id="4" name="Picture 3" descr="A table of information&#10;&#10;Description automatically generated">
            <a:extLst>
              <a:ext uri="{FF2B5EF4-FFF2-40B4-BE49-F238E27FC236}">
                <a16:creationId xmlns:a16="http://schemas.microsoft.com/office/drawing/2014/main" id="{B864508F-BE62-B102-B399-153E304122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9D58D56D-3472-E5FC-F6B3-C83C418CEFFE}"/>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45007DE-FC25-CA76-BC8D-8EF9467F2BF5}"/>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E847E03-AE9A-0FB4-8F1C-9FDA3C393C5A}"/>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DAA3A236-64BD-A2FC-4C39-BAA2A82E170B}"/>
              </a:ext>
            </a:extLst>
          </p:cNvPr>
          <p:cNvSpPr/>
          <p:nvPr/>
        </p:nvSpPr>
        <p:spPr>
          <a:xfrm>
            <a:off x="6423394" y="1145958"/>
            <a:ext cx="2706242" cy="833429"/>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ABF2372A-B7E1-910C-5C9F-6A89BB17D6B9}"/>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237A98F4-AEBA-4AA0-77E4-73B1DEAAB2C6}"/>
              </a:ext>
            </a:extLst>
          </p:cNvPr>
          <p:cNvPicPr>
            <a:picLocks noChangeAspect="1"/>
          </p:cNvPicPr>
          <p:nvPr/>
        </p:nvPicPr>
        <p:blipFill>
          <a:blip r:embed="rId2">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D8F27BAF-2F97-00F5-00D0-F977D6A29F03}"/>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descr="A table with numbers and numbers&#10;&#10;Description automatically generated">
            <a:extLst>
              <a:ext uri="{FF2B5EF4-FFF2-40B4-BE49-F238E27FC236}">
                <a16:creationId xmlns:a16="http://schemas.microsoft.com/office/drawing/2014/main" id="{ADA13EEC-EC4D-F372-690C-3051345269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286" y="2426620"/>
            <a:ext cx="4994262" cy="2459262"/>
          </a:xfrm>
          <a:prstGeom prst="rect">
            <a:avLst/>
          </a:prstGeom>
        </p:spPr>
      </p:pic>
    </p:spTree>
    <p:extLst>
      <p:ext uri="{BB962C8B-B14F-4D97-AF65-F5344CB8AC3E}">
        <p14:creationId xmlns:p14="http://schemas.microsoft.com/office/powerpoint/2010/main" val="2238118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69613-2B69-260B-6E64-23A046C4768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087282F-DB05-61D2-A190-E14ABBFA35A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Demonstrator</a:t>
            </a:r>
          </a:p>
        </p:txBody>
      </p:sp>
      <p:sp>
        <p:nvSpPr>
          <p:cNvPr id="52" name="Espace réservé du pied de page 4">
            <a:extLst>
              <a:ext uri="{FF2B5EF4-FFF2-40B4-BE49-F238E27FC236}">
                <a16:creationId xmlns:a16="http://schemas.microsoft.com/office/drawing/2014/main" id="{9D80C849-B56D-E035-F320-196BF09A4F9D}"/>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4" name="TextBox 3">
            <a:extLst>
              <a:ext uri="{FF2B5EF4-FFF2-40B4-BE49-F238E27FC236}">
                <a16:creationId xmlns:a16="http://schemas.microsoft.com/office/drawing/2014/main" id="{F4BBF7CB-87BB-CACB-B060-22C302AA45A9}"/>
              </a:ext>
            </a:extLst>
          </p:cNvPr>
          <p:cNvSpPr txBox="1"/>
          <p:nvPr/>
        </p:nvSpPr>
        <p:spPr>
          <a:xfrm>
            <a:off x="6426385" y="3003798"/>
            <a:ext cx="2682119" cy="1938992"/>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Installation of demonstrator at CERN appears possible with limited cost (O(10kW)) proton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Expensive solution with O(80 kW) would allow future upgrade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Fermilab has approved a study</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RF test stands are critical and urgent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Consistent with implementation timeline</a:t>
            </a:r>
          </a:p>
        </p:txBody>
      </p:sp>
      <p:sp>
        <p:nvSpPr>
          <p:cNvPr id="7" name="TextBox 6">
            <a:extLst>
              <a:ext uri="{FF2B5EF4-FFF2-40B4-BE49-F238E27FC236}">
                <a16:creationId xmlns:a16="http://schemas.microsoft.com/office/drawing/2014/main" id="{70F8BF4E-B221-C287-30A5-C073108763E7}"/>
              </a:ext>
            </a:extLst>
          </p:cNvPr>
          <p:cNvSpPr txBox="1"/>
          <p:nvPr/>
        </p:nvSpPr>
        <p:spPr>
          <a:xfrm>
            <a:off x="129292" y="1186755"/>
            <a:ext cx="3290580"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Defined the scope and concept, made initial cost estimate, investigated three promising locations at CERN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Staged timeline to implement demonstrator</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SLAC is moving forward building a 3/1.3 GHz test stand</a:t>
            </a:r>
          </a:p>
        </p:txBody>
      </p:sp>
      <p:sp>
        <p:nvSpPr>
          <p:cNvPr id="35" name="AutoShape 2">
            <a:extLst>
              <a:ext uri="{FF2B5EF4-FFF2-40B4-BE49-F238E27FC236}">
                <a16:creationId xmlns:a16="http://schemas.microsoft.com/office/drawing/2014/main" id="{82723206-A2B0-EDCC-AC62-2A17FA0CD9B3}"/>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21C9D8A6-5864-01EE-9079-CCC8B93BA4B2}"/>
              </a:ext>
            </a:extLst>
          </p:cNvPr>
          <p:cNvSpPr txBox="1"/>
          <p:nvPr/>
        </p:nvSpPr>
        <p:spPr>
          <a:xfrm>
            <a:off x="129292" y="483518"/>
            <a:ext cx="3290580"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Demonstrate muon cooling technology in stages</a:t>
            </a:r>
          </a:p>
          <a:p>
            <a:r>
              <a:rPr lang="en-US" sz="1200" dirty="0">
                <a:latin typeface="Calibri" panose="020F0502020204030204" pitchFamily="34" charset="0"/>
                <a:cs typeface="Calibri" panose="020F0502020204030204" pitchFamily="34" charset="0"/>
              </a:rPr>
              <a:t>Critical for timeline</a:t>
            </a:r>
          </a:p>
        </p:txBody>
      </p:sp>
      <p:sp>
        <p:nvSpPr>
          <p:cNvPr id="18" name="Rectangle 17">
            <a:extLst>
              <a:ext uri="{FF2B5EF4-FFF2-40B4-BE49-F238E27FC236}">
                <a16:creationId xmlns:a16="http://schemas.microsoft.com/office/drawing/2014/main" id="{CF31A007-A667-C6A6-D8E3-41FE26D4A527}"/>
              </a:ext>
            </a:extLst>
          </p:cNvPr>
          <p:cNvSpPr/>
          <p:nvPr/>
        </p:nvSpPr>
        <p:spPr>
          <a:xfrm>
            <a:off x="6258560" y="687461"/>
            <a:ext cx="1921300" cy="12385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32" descr="Aerial view of a city&#10;&#10;Description automatically generated">
            <a:extLst>
              <a:ext uri="{FF2B5EF4-FFF2-40B4-BE49-F238E27FC236}">
                <a16:creationId xmlns:a16="http://schemas.microsoft.com/office/drawing/2014/main" id="{F6D6B9A4-3ED6-2D05-C1EC-DCB6F5ACE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3018" y="1129849"/>
            <a:ext cx="1388121" cy="1769928"/>
          </a:xfrm>
          <a:prstGeom prst="rect">
            <a:avLst/>
          </a:prstGeom>
        </p:spPr>
      </p:pic>
      <p:pic>
        <p:nvPicPr>
          <p:cNvPr id="8" name="Picture 7">
            <a:extLst>
              <a:ext uri="{FF2B5EF4-FFF2-40B4-BE49-F238E27FC236}">
                <a16:creationId xmlns:a16="http://schemas.microsoft.com/office/drawing/2014/main" id="{3AA96105-E127-83FD-A376-2DAF53480D7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21846" y="462964"/>
            <a:ext cx="3788842" cy="2353898"/>
          </a:xfrm>
          <a:prstGeom prst="rect">
            <a:avLst/>
          </a:prstGeom>
        </p:spPr>
      </p:pic>
      <p:pic>
        <p:nvPicPr>
          <p:cNvPr id="9" name="Picture 8" descr="A diagram of a process&#10;&#10;Description automatically generated">
            <a:extLst>
              <a:ext uri="{FF2B5EF4-FFF2-40B4-BE49-F238E27FC236}">
                <a16:creationId xmlns:a16="http://schemas.microsoft.com/office/drawing/2014/main" id="{F6DEC33A-1E39-DB38-D5D4-D41CE76790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761" y="2643758"/>
            <a:ext cx="4404239" cy="1867856"/>
          </a:xfrm>
          <a:prstGeom prst="rect">
            <a:avLst/>
          </a:prstGeom>
        </p:spPr>
      </p:pic>
      <p:cxnSp>
        <p:nvCxnSpPr>
          <p:cNvPr id="13" name="Straight Connector 12">
            <a:extLst>
              <a:ext uri="{FF2B5EF4-FFF2-40B4-BE49-F238E27FC236}">
                <a16:creationId xmlns:a16="http://schemas.microsoft.com/office/drawing/2014/main" id="{9EF954B0-0C63-D5BB-CD2B-0B3FE4FCB38B}"/>
              </a:ext>
            </a:extLst>
          </p:cNvPr>
          <p:cNvCxnSpPr>
            <a:cxnSpLocks/>
          </p:cNvCxnSpPr>
          <p:nvPr/>
        </p:nvCxnSpPr>
        <p:spPr>
          <a:xfrm>
            <a:off x="2771800" y="4439606"/>
            <a:ext cx="0" cy="291885"/>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09FBE294-D4F0-76D9-B56C-38F75DF54455}"/>
              </a:ext>
            </a:extLst>
          </p:cNvPr>
          <p:cNvCxnSpPr>
            <a:cxnSpLocks/>
          </p:cNvCxnSpPr>
          <p:nvPr/>
        </p:nvCxnSpPr>
        <p:spPr>
          <a:xfrm>
            <a:off x="3635896" y="4440105"/>
            <a:ext cx="0" cy="291885"/>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42419648-39EA-F233-A5B2-5698AA873ADF}"/>
              </a:ext>
            </a:extLst>
          </p:cNvPr>
          <p:cNvSpPr txBox="1"/>
          <p:nvPr/>
        </p:nvSpPr>
        <p:spPr>
          <a:xfrm>
            <a:off x="3672862" y="4532515"/>
            <a:ext cx="986039" cy="276999"/>
          </a:xfrm>
          <a:prstGeom prst="rect">
            <a:avLst/>
          </a:prstGeom>
          <a:noFill/>
        </p:spPr>
        <p:txBody>
          <a:bodyPr wrap="none" rtlCol="0">
            <a:spAutoFit/>
          </a:bodyPr>
          <a:lstStyle/>
          <a:p>
            <a:r>
              <a:rPr lang="en-US" sz="1200" dirty="0"/>
              <a:t>Construction</a:t>
            </a:r>
          </a:p>
        </p:txBody>
      </p:sp>
      <p:sp>
        <p:nvSpPr>
          <p:cNvPr id="21" name="TextBox 20">
            <a:extLst>
              <a:ext uri="{FF2B5EF4-FFF2-40B4-BE49-F238E27FC236}">
                <a16:creationId xmlns:a16="http://schemas.microsoft.com/office/drawing/2014/main" id="{123E1B11-F885-8E10-AC4E-D7D250583EE9}"/>
              </a:ext>
            </a:extLst>
          </p:cNvPr>
          <p:cNvSpPr txBox="1"/>
          <p:nvPr/>
        </p:nvSpPr>
        <p:spPr>
          <a:xfrm>
            <a:off x="2755816" y="4504284"/>
            <a:ext cx="917046" cy="461665"/>
          </a:xfrm>
          <a:prstGeom prst="rect">
            <a:avLst/>
          </a:prstGeom>
          <a:noFill/>
        </p:spPr>
        <p:txBody>
          <a:bodyPr wrap="none" rtlCol="0">
            <a:spAutoFit/>
          </a:bodyPr>
          <a:lstStyle/>
          <a:p>
            <a:r>
              <a:rPr lang="en-US" sz="1200" dirty="0"/>
              <a:t>Project</a:t>
            </a:r>
          </a:p>
          <a:p>
            <a:r>
              <a:rPr lang="en-US" sz="1200" dirty="0"/>
              <a:t>preparation</a:t>
            </a:r>
          </a:p>
        </p:txBody>
      </p:sp>
      <p:sp>
        <p:nvSpPr>
          <p:cNvPr id="22" name="TextBox 21">
            <a:extLst>
              <a:ext uri="{FF2B5EF4-FFF2-40B4-BE49-F238E27FC236}">
                <a16:creationId xmlns:a16="http://schemas.microsoft.com/office/drawing/2014/main" id="{4B2FF8B5-4D7E-FD8F-55B6-A2C610CF0E8B}"/>
              </a:ext>
            </a:extLst>
          </p:cNvPr>
          <p:cNvSpPr txBox="1"/>
          <p:nvPr/>
        </p:nvSpPr>
        <p:spPr>
          <a:xfrm>
            <a:off x="1568387" y="4515966"/>
            <a:ext cx="771365" cy="276999"/>
          </a:xfrm>
          <a:prstGeom prst="rect">
            <a:avLst/>
          </a:prstGeom>
          <a:noFill/>
        </p:spPr>
        <p:txBody>
          <a:bodyPr wrap="none" rtlCol="0">
            <a:spAutoFit/>
          </a:bodyPr>
          <a:lstStyle/>
          <a:p>
            <a:r>
              <a:rPr lang="en-US" sz="1200" dirty="0"/>
              <a:t>R&amp;D plan</a:t>
            </a:r>
          </a:p>
        </p:txBody>
      </p:sp>
      <p:cxnSp>
        <p:nvCxnSpPr>
          <p:cNvPr id="23" name="Straight Connector 22">
            <a:extLst>
              <a:ext uri="{FF2B5EF4-FFF2-40B4-BE49-F238E27FC236}">
                <a16:creationId xmlns:a16="http://schemas.microsoft.com/office/drawing/2014/main" id="{48028DEA-32B9-7F0D-193B-8D2DBE76FA27}"/>
              </a:ext>
            </a:extLst>
          </p:cNvPr>
          <p:cNvCxnSpPr>
            <a:cxnSpLocks/>
          </p:cNvCxnSpPr>
          <p:nvPr/>
        </p:nvCxnSpPr>
        <p:spPr>
          <a:xfrm>
            <a:off x="1115616" y="4423173"/>
            <a:ext cx="0" cy="291885"/>
          </a:xfrm>
          <a:prstGeom prst="line">
            <a:avLst/>
          </a:prstGeom>
        </p:spPr>
        <p:style>
          <a:lnRef idx="2">
            <a:schemeClr val="accent1"/>
          </a:lnRef>
          <a:fillRef idx="0">
            <a:schemeClr val="accent1"/>
          </a:fillRef>
          <a:effectRef idx="1">
            <a:schemeClr val="accent1"/>
          </a:effectRef>
          <a:fontRef idx="minor">
            <a:schemeClr val="tx1"/>
          </a:fontRef>
        </p:style>
      </p:cxnSp>
      <p:pic>
        <p:nvPicPr>
          <p:cNvPr id="5" name="Picture 4">
            <a:extLst>
              <a:ext uri="{FF2B5EF4-FFF2-40B4-BE49-F238E27FC236}">
                <a16:creationId xmlns:a16="http://schemas.microsoft.com/office/drawing/2014/main" id="{6F7156F3-2572-B27C-321C-204F21A4BAE2}"/>
              </a:ext>
            </a:extLst>
          </p:cNvPr>
          <p:cNvPicPr>
            <a:picLocks noChangeAspect="1"/>
          </p:cNvPicPr>
          <p:nvPr/>
        </p:nvPicPr>
        <p:blipFill>
          <a:blip r:embed="rId5">
            <a:extLst>
              <a:ext uri="{28A0092B-C50C-407E-A947-70E740481C1C}">
                <a14:useLocalDpi xmlns:a14="http://schemas.microsoft.com/office/drawing/2010/main" val="0"/>
              </a:ext>
            </a:extLst>
          </a:blip>
          <a:srcRect l="38789" t="37229" r="24462" b="27763"/>
          <a:stretch>
            <a:fillRect/>
          </a:stretch>
        </p:blipFill>
        <p:spPr bwMode="auto">
          <a:xfrm>
            <a:off x="4642135" y="2862948"/>
            <a:ext cx="1698236" cy="1002079"/>
          </a:xfrm>
          <a:prstGeom prst="rect">
            <a:avLst/>
          </a:prstGeom>
          <a:noFill/>
          <a:ln>
            <a:noFill/>
          </a:ln>
        </p:spPr>
      </p:pic>
    </p:spTree>
    <p:extLst>
      <p:ext uri="{BB962C8B-B14F-4D97-AF65-F5344CB8AC3E}">
        <p14:creationId xmlns:p14="http://schemas.microsoft.com/office/powerpoint/2010/main" val="3845062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2CBBC-CB1D-D611-F09E-67C78491A3D4}"/>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9B0EA161-6EB7-5AA3-5356-AFCBB4EB5D08}"/>
              </a:ext>
            </a:extLst>
          </p:cNvPr>
          <p:cNvSpPr>
            <a:spLocks noGrp="1"/>
          </p:cNvSpPr>
          <p:nvPr>
            <p:ph type="title"/>
          </p:nvPr>
        </p:nvSpPr>
        <p:spPr>
          <a:xfrm>
            <a:off x="502920" y="-7475"/>
            <a:ext cx="7574280" cy="432048"/>
          </a:xfrm>
        </p:spPr>
        <p:txBody>
          <a:bodyPr/>
          <a:lstStyle/>
          <a:p>
            <a:pPr algn="ctr"/>
            <a:r>
              <a:rPr lang="en-GB" sz="3200" dirty="0">
                <a:latin typeface="Calibri"/>
                <a:cs typeface="Calibri"/>
              </a:rPr>
              <a:t>Magnets</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CB5B8590-E6E9-172B-FC7F-DB79F075D85E}"/>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24</a:t>
            </a:fld>
            <a:endParaRPr lang="en-GB" dirty="0"/>
          </a:p>
        </p:txBody>
      </p:sp>
      <p:sp>
        <p:nvSpPr>
          <p:cNvPr id="6" name="Footer Placeholder 5">
            <a:extLst>
              <a:ext uri="{FF2B5EF4-FFF2-40B4-BE49-F238E27FC236}">
                <a16:creationId xmlns:a16="http://schemas.microsoft.com/office/drawing/2014/main" id="{51DA4C80-C039-9999-632D-BD7F8152EB5E}"/>
              </a:ext>
            </a:extLst>
          </p:cNvPr>
          <p:cNvSpPr>
            <a:spLocks noGrp="1"/>
          </p:cNvSpPr>
          <p:nvPr>
            <p:ph type="ftr" sz="quarter" idx="3"/>
          </p:nvPr>
        </p:nvSpPr>
        <p:spPr/>
        <p:txBody>
          <a:bodyPr/>
          <a:lstStyle/>
          <a:p>
            <a:pPr algn="l"/>
            <a:r>
              <a:rPr lang="en-US"/>
              <a:t>D. Schulte, Muon Collider, WIN, Brighton, June 2025</a:t>
            </a:r>
            <a:endParaRPr lang="en-GB" dirty="0"/>
          </a:p>
        </p:txBody>
      </p:sp>
      <p:pic>
        <p:nvPicPr>
          <p:cNvPr id="26" name="Picture 25" descr="A diagram of a test&#10;&#10;Description automatically generated">
            <a:extLst>
              <a:ext uri="{FF2B5EF4-FFF2-40B4-BE49-F238E27FC236}">
                <a16:creationId xmlns:a16="http://schemas.microsoft.com/office/drawing/2014/main" id="{A38B3250-1A4F-74A3-4939-DD2AB9658F3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339706" y="624098"/>
            <a:ext cx="2369744" cy="2761663"/>
          </a:xfrm>
          <a:prstGeom prst="rect">
            <a:avLst/>
          </a:prstGeom>
        </p:spPr>
      </p:pic>
      <p:pic>
        <p:nvPicPr>
          <p:cNvPr id="31" name="Afbeelding 5">
            <a:extLst>
              <a:ext uri="{FF2B5EF4-FFF2-40B4-BE49-F238E27FC236}">
                <a16:creationId xmlns:a16="http://schemas.microsoft.com/office/drawing/2014/main" id="{D52EC912-3BA9-7169-8D23-7B86A274C7D6}"/>
              </a:ext>
            </a:extLst>
          </p:cNvPr>
          <p:cNvPicPr>
            <a:picLocks noChangeAspect="1"/>
          </p:cNvPicPr>
          <p:nvPr/>
        </p:nvPicPr>
        <p:blipFill>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10336" y="3578347"/>
            <a:ext cx="1587015" cy="1153840"/>
          </a:xfrm>
          <a:prstGeom prst="rect">
            <a:avLst/>
          </a:prstGeom>
        </p:spPr>
      </p:pic>
      <p:sp>
        <p:nvSpPr>
          <p:cNvPr id="32" name="TextBox 31">
            <a:extLst>
              <a:ext uri="{FF2B5EF4-FFF2-40B4-BE49-F238E27FC236}">
                <a16:creationId xmlns:a16="http://schemas.microsoft.com/office/drawing/2014/main" id="{6B64CDDD-49AA-FF27-24E6-E8ED9F2F3FA3}"/>
              </a:ext>
            </a:extLst>
          </p:cNvPr>
          <p:cNvSpPr txBox="1"/>
          <p:nvPr/>
        </p:nvSpPr>
        <p:spPr>
          <a:xfrm>
            <a:off x="2031729" y="4255234"/>
            <a:ext cx="1736764" cy="400110"/>
          </a:xfrm>
          <a:prstGeom prst="rect">
            <a:avLst/>
          </a:prstGeom>
          <a:solidFill>
            <a:schemeClr val="bg1">
              <a:alpha val="50000"/>
            </a:schemeClr>
          </a:solidFill>
        </p:spPr>
        <p:txBody>
          <a:bodyPr wrap="square" rtlCol="0">
            <a:spAutoFit/>
          </a:bodyPr>
          <a:lstStyle/>
          <a:p>
            <a:r>
              <a:rPr lang="en-US" sz="1000" dirty="0">
                <a:latin typeface="Calibri" panose="020F0502020204030204" pitchFamily="34" charset="0"/>
                <a:cs typeface="Calibri" panose="020F0502020204030204" pitchFamily="34" charset="0"/>
              </a:rPr>
              <a:t>Normal-conducting RCS </a:t>
            </a:r>
            <a:r>
              <a:rPr lang="en-US" sz="1000" b="1" dirty="0">
                <a:latin typeface="Calibri" panose="020F0502020204030204" pitchFamily="34" charset="0"/>
                <a:cs typeface="Calibri" panose="020F0502020204030204" pitchFamily="34" charset="0"/>
              </a:rPr>
              <a:t>pulsed magnets</a:t>
            </a:r>
            <a:endParaRPr lang="en-US" sz="1000"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009730CC-38AA-C235-A226-E88CFA399253}"/>
              </a:ext>
            </a:extLst>
          </p:cNvPr>
          <p:cNvGrpSpPr/>
          <p:nvPr/>
        </p:nvGrpSpPr>
        <p:grpSpPr>
          <a:xfrm>
            <a:off x="344398" y="2867356"/>
            <a:ext cx="1424649" cy="2021743"/>
            <a:chOff x="1783585" y="772159"/>
            <a:chExt cx="4146307" cy="5246844"/>
          </a:xfrm>
        </p:grpSpPr>
        <p:pic>
          <p:nvPicPr>
            <p:cNvPr id="3" name="Picture 2">
              <a:extLst>
                <a:ext uri="{FF2B5EF4-FFF2-40B4-BE49-F238E27FC236}">
                  <a16:creationId xmlns:a16="http://schemas.microsoft.com/office/drawing/2014/main" id="{0CEA8EA7-997B-C9BC-CC4E-16A62F7E6B4D}"/>
                </a:ext>
              </a:extLst>
            </p:cNvPr>
            <p:cNvPicPr>
              <a:picLocks noChangeAspect="1"/>
            </p:cNvPicPr>
            <p:nvPr/>
          </p:nvPicPr>
          <p:blipFill>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00000">
              <a:off x="35260" y="2553010"/>
              <a:ext cx="5229202" cy="1667500"/>
            </a:xfrm>
            <a:prstGeom prst="rect">
              <a:avLst/>
            </a:prstGeom>
          </p:spPr>
        </p:pic>
        <p:grpSp>
          <p:nvGrpSpPr>
            <p:cNvPr id="7" name="Group 6">
              <a:extLst>
                <a:ext uri="{FF2B5EF4-FFF2-40B4-BE49-F238E27FC236}">
                  <a16:creationId xmlns:a16="http://schemas.microsoft.com/office/drawing/2014/main" id="{3F3B58A1-8E2C-7A2A-EDAE-4800F06841B3}"/>
                </a:ext>
              </a:extLst>
            </p:cNvPr>
            <p:cNvGrpSpPr/>
            <p:nvPr/>
          </p:nvGrpSpPr>
          <p:grpSpPr>
            <a:xfrm>
              <a:off x="1783585" y="1522689"/>
              <a:ext cx="4146307" cy="4496314"/>
              <a:chOff x="1783585" y="1522689"/>
              <a:chExt cx="4146307" cy="4496314"/>
            </a:xfrm>
          </p:grpSpPr>
          <p:sp>
            <p:nvSpPr>
              <p:cNvPr id="25" name="TextBox 24">
                <a:extLst>
                  <a:ext uri="{FF2B5EF4-FFF2-40B4-BE49-F238E27FC236}">
                    <a16:creationId xmlns:a16="http://schemas.microsoft.com/office/drawing/2014/main" id="{B0EEDFDD-2420-3213-3182-6BE54B9BD046}"/>
                  </a:ext>
                </a:extLst>
              </p:cNvPr>
              <p:cNvSpPr txBox="1"/>
              <p:nvPr/>
            </p:nvSpPr>
            <p:spPr>
              <a:xfrm rot="16200000">
                <a:off x="313278" y="2992996"/>
                <a:ext cx="3525746" cy="58513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HTS pancakes 4 mm tape</a:t>
                </a:r>
              </a:p>
            </p:txBody>
          </p:sp>
          <p:grpSp>
            <p:nvGrpSpPr>
              <p:cNvPr id="11" name="Group 10">
                <a:extLst>
                  <a:ext uri="{FF2B5EF4-FFF2-40B4-BE49-F238E27FC236}">
                    <a16:creationId xmlns:a16="http://schemas.microsoft.com/office/drawing/2014/main" id="{C364DF5A-2D4E-2B1B-6047-B52D9D50112F}"/>
                  </a:ext>
                </a:extLst>
              </p:cNvPr>
              <p:cNvGrpSpPr/>
              <p:nvPr/>
            </p:nvGrpSpPr>
            <p:grpSpPr>
              <a:xfrm>
                <a:off x="3090627" y="3471505"/>
                <a:ext cx="2839265" cy="2547498"/>
                <a:chOff x="3331159" y="3577151"/>
                <a:chExt cx="2839265" cy="2547498"/>
              </a:xfrm>
            </p:grpSpPr>
            <p:pic>
              <p:nvPicPr>
                <p:cNvPr id="13" name="Picture 12">
                  <a:extLst>
                    <a:ext uri="{FF2B5EF4-FFF2-40B4-BE49-F238E27FC236}">
                      <a16:creationId xmlns:a16="http://schemas.microsoft.com/office/drawing/2014/main" id="{64180390-DFEB-00B8-DCDF-24722F15AEC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700364" y="4954533"/>
                  <a:ext cx="2356771" cy="1170116"/>
                </a:xfrm>
                <a:prstGeom prst="rect">
                  <a:avLst/>
                </a:prstGeom>
              </p:spPr>
            </p:pic>
            <p:pic>
              <p:nvPicPr>
                <p:cNvPr id="23" name="Picture 22">
                  <a:extLst>
                    <a:ext uri="{FF2B5EF4-FFF2-40B4-BE49-F238E27FC236}">
                      <a16:creationId xmlns:a16="http://schemas.microsoft.com/office/drawing/2014/main" id="{3C19FCFF-FEB4-BFFB-A999-E10069760A5E}"/>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3331159" y="3577151"/>
                  <a:ext cx="2839265" cy="1343465"/>
                </a:xfrm>
                <a:prstGeom prst="rect">
                  <a:avLst/>
                </a:prstGeom>
              </p:spPr>
            </p:pic>
          </p:grpSp>
        </p:grpSp>
      </p:grpSp>
      <p:sp>
        <p:nvSpPr>
          <p:cNvPr id="29" name="TextBox 28">
            <a:extLst>
              <a:ext uri="{FF2B5EF4-FFF2-40B4-BE49-F238E27FC236}">
                <a16:creationId xmlns:a16="http://schemas.microsoft.com/office/drawing/2014/main" id="{982FBE1D-3B04-F12D-D0C3-B1B650FE0A1B}"/>
              </a:ext>
            </a:extLst>
          </p:cNvPr>
          <p:cNvSpPr txBox="1"/>
          <p:nvPr/>
        </p:nvSpPr>
        <p:spPr>
          <a:xfrm>
            <a:off x="11561" y="2479571"/>
            <a:ext cx="1587014" cy="400110"/>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HTS final cooling solenoid mechanical design</a:t>
            </a:r>
            <a:endParaRPr lang="en-US" sz="1000" b="1" spc="-1" dirty="0">
              <a:solidFill>
                <a:srgbClr val="000000"/>
              </a:solidFill>
              <a:latin typeface="Calibri" panose="020F0502020204030204" pitchFamily="34" charset="0"/>
              <a:cs typeface="Calibri" panose="020F0502020204030204" pitchFamily="34" charset="0"/>
            </a:endParaRPr>
          </a:p>
        </p:txBody>
      </p:sp>
      <p:pic>
        <p:nvPicPr>
          <p:cNvPr id="33" name="Picture 32">
            <a:extLst>
              <a:ext uri="{FF2B5EF4-FFF2-40B4-BE49-F238E27FC236}">
                <a16:creationId xmlns:a16="http://schemas.microsoft.com/office/drawing/2014/main" id="{8D36CB8A-3F9C-A914-FDD0-8B411676FB92}"/>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7882410" y="1218120"/>
            <a:ext cx="1142488" cy="1131608"/>
          </a:xfrm>
          <a:prstGeom prst="rect">
            <a:avLst/>
          </a:prstGeom>
        </p:spPr>
      </p:pic>
      <p:pic>
        <p:nvPicPr>
          <p:cNvPr id="34" name="Picture 33">
            <a:extLst>
              <a:ext uri="{FF2B5EF4-FFF2-40B4-BE49-F238E27FC236}">
                <a16:creationId xmlns:a16="http://schemas.microsoft.com/office/drawing/2014/main" id="{50BD284A-672E-1DF7-303F-92FC21566CFB}"/>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7938522" y="2396608"/>
            <a:ext cx="934948" cy="712347"/>
          </a:xfrm>
          <a:prstGeom prst="rect">
            <a:avLst/>
          </a:prstGeom>
        </p:spPr>
      </p:pic>
      <p:sp>
        <p:nvSpPr>
          <p:cNvPr id="35" name="TextBox 34">
            <a:extLst>
              <a:ext uri="{FF2B5EF4-FFF2-40B4-BE49-F238E27FC236}">
                <a16:creationId xmlns:a16="http://schemas.microsoft.com/office/drawing/2014/main" id="{559A74CA-4C1D-6FFE-11AD-B95CB1B50803}"/>
              </a:ext>
            </a:extLst>
          </p:cNvPr>
          <p:cNvSpPr txBox="1"/>
          <p:nvPr/>
        </p:nvSpPr>
        <p:spPr>
          <a:xfrm>
            <a:off x="7753704" y="3085000"/>
            <a:ext cx="1387430" cy="246221"/>
          </a:xfrm>
          <a:prstGeom prst="rect">
            <a:avLst/>
          </a:prstGeom>
          <a:noFill/>
          <a:ln>
            <a:no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First </a:t>
            </a:r>
            <a:r>
              <a:rPr lang="en-US" sz="1000" b="1" spc="-1" dirty="0">
                <a:solidFill>
                  <a:srgbClr val="000000"/>
                </a:solidFill>
                <a:latin typeface="Calibri" panose="020F0502020204030204" pitchFamily="34" charset="0"/>
                <a:cs typeface="Calibri" panose="020F0502020204030204" pitchFamily="34" charset="0"/>
              </a:rPr>
              <a:t>HTS winding tests</a:t>
            </a:r>
          </a:p>
        </p:txBody>
      </p:sp>
      <p:pic>
        <p:nvPicPr>
          <p:cNvPr id="37" name="Content Placeholder 5" descr="A close-up of a machine&#10;&#10;Description automatically generated">
            <a:extLst>
              <a:ext uri="{FF2B5EF4-FFF2-40B4-BE49-F238E27FC236}">
                <a16:creationId xmlns:a16="http://schemas.microsoft.com/office/drawing/2014/main" id="{6B7770CE-C118-873A-FC48-3083FA81DF36}"/>
              </a:ext>
            </a:extLst>
          </p:cNvPr>
          <p:cNvPicPr>
            <a:picLocks noChangeAspect="1"/>
          </p:cNvPicPr>
          <p:nvPr/>
        </p:nvPicPr>
        <p:blipFill>
          <a:blip r:embed="rId9"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05706" y="2691630"/>
            <a:ext cx="1219196" cy="1059686"/>
          </a:xfrm>
          <a:prstGeom prst="rect">
            <a:avLst/>
          </a:prstGeom>
        </p:spPr>
      </p:pic>
      <p:sp>
        <p:nvSpPr>
          <p:cNvPr id="38" name="TextBox 37">
            <a:extLst>
              <a:ext uri="{FF2B5EF4-FFF2-40B4-BE49-F238E27FC236}">
                <a16:creationId xmlns:a16="http://schemas.microsoft.com/office/drawing/2014/main" id="{4D43BC5D-ED19-10D7-8BA6-97560CF2940C}"/>
              </a:ext>
            </a:extLst>
          </p:cNvPr>
          <p:cNvSpPr txBox="1"/>
          <p:nvPr/>
        </p:nvSpPr>
        <p:spPr>
          <a:xfrm>
            <a:off x="1403537" y="3487507"/>
            <a:ext cx="1211171" cy="246221"/>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Target HTS solenoid</a:t>
            </a:r>
            <a:endParaRPr lang="en-US" sz="1000" b="1" spc="-1" dirty="0">
              <a:solidFill>
                <a:srgbClr val="000000"/>
              </a:solidFill>
              <a:latin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049BB51D-EFD1-7935-68F6-E425169D303B}"/>
              </a:ext>
            </a:extLst>
          </p:cNvPr>
          <p:cNvSpPr txBox="1"/>
          <p:nvPr/>
        </p:nvSpPr>
        <p:spPr>
          <a:xfrm>
            <a:off x="78505" y="476943"/>
            <a:ext cx="4571721" cy="1200329"/>
          </a:xfrm>
          <a:prstGeom prst="rect">
            <a:avLst/>
          </a:prstGeom>
          <a:solidFill>
            <a:schemeClr val="accent3">
              <a:lumMod val="20000"/>
              <a:lumOff val="80000"/>
              <a:alpha val="50000"/>
            </a:schemeClr>
          </a:solidFill>
          <a:ln>
            <a:noFill/>
          </a:ln>
        </p:spPr>
        <p:txBody>
          <a:bodyPr wrap="square" rtlCol="0">
            <a:spAutoFit/>
          </a:bodyPr>
          <a:lstStyle/>
          <a:p>
            <a:pPr>
              <a:lnSpc>
                <a:spcPct val="100000"/>
              </a:lnSpc>
            </a:pPr>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Systematic</a:t>
            </a:r>
            <a:r>
              <a:rPr lang="en-US" sz="1200" b="1" spc="-1" dirty="0">
                <a:solidFill>
                  <a:srgbClr val="000000"/>
                </a:solidFill>
                <a:latin typeface="Calibri" panose="020F0502020204030204" pitchFamily="34" charset="0"/>
                <a:cs typeface="Calibri" panose="020F0502020204030204" pitchFamily="34" charset="0"/>
              </a:rPr>
              <a:t> dipole/solenoid performance prediction (LTS </a:t>
            </a:r>
            <a:r>
              <a:rPr lang="en-US" sz="1200" spc="-1" dirty="0">
                <a:solidFill>
                  <a:srgbClr val="000000"/>
                </a:solidFill>
                <a:latin typeface="Calibri" panose="020F0502020204030204" pitchFamily="34" charset="0"/>
                <a:cs typeface="Calibri" panose="020F0502020204030204" pitchFamily="34" charset="0"/>
              </a:rPr>
              <a:t>and</a:t>
            </a:r>
            <a:r>
              <a:rPr lang="en-US" sz="1200" b="1" spc="-1" dirty="0">
                <a:solidFill>
                  <a:srgbClr val="000000"/>
                </a:solidFill>
                <a:latin typeface="Calibri" panose="020F0502020204030204" pitchFamily="34" charset="0"/>
                <a:cs typeface="Calibri" panose="020F0502020204030204" pitchFamily="34" charset="0"/>
              </a:rPr>
              <a:t> HTS)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Aperture, field, cost, stress, </a:t>
            </a:r>
            <a:r>
              <a:rPr lang="en-US" sz="1200" spc="-1" dirty="0" err="1">
                <a:solidFill>
                  <a:srgbClr val="000000"/>
                </a:solidFill>
                <a:latin typeface="Calibri" panose="020F0502020204030204" pitchFamily="34" charset="0"/>
                <a:cs typeface="Calibri" panose="020F0502020204030204" pitchFamily="34" charset="0"/>
              </a:rPr>
              <a:t>loadline</a:t>
            </a:r>
            <a:r>
              <a:rPr lang="en-US" sz="1200" spc="-1" dirty="0">
                <a:solidFill>
                  <a:srgbClr val="000000"/>
                </a:solidFill>
                <a:latin typeface="Calibri" panose="020F0502020204030204" pitchFamily="34" charset="0"/>
                <a:cs typeface="Calibri" panose="020F0502020204030204" pitchFamily="34" charset="0"/>
              </a:rPr>
              <a:t>, protection, …</a:t>
            </a:r>
          </a:p>
          <a:p>
            <a:pPr marL="171450" indent="-171450">
              <a:lnSpc>
                <a:spcPct val="100000"/>
              </a:lnSpc>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HTS solenoid designs (6D cooling, final cooling, target)</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Normal-conducting </a:t>
            </a:r>
            <a:r>
              <a:rPr lang="en-US" sz="1200" b="1" spc="-1" dirty="0">
                <a:solidFill>
                  <a:srgbClr val="000000"/>
                </a:solidFill>
                <a:latin typeface="Calibri" panose="020F0502020204030204" pitchFamily="34" charset="0"/>
                <a:cs typeface="Calibri" panose="020F0502020204030204" pitchFamily="34" charset="0"/>
              </a:rPr>
              <a:t>fast-pulsed dipoles </a:t>
            </a:r>
            <a:r>
              <a:rPr lang="en-US" sz="1200" spc="-1" dirty="0">
                <a:solidFill>
                  <a:srgbClr val="000000"/>
                </a:solidFill>
                <a:latin typeface="Calibri" panose="020F0502020204030204" pitchFamily="34" charset="0"/>
                <a:cs typeface="Calibri" panose="020F0502020204030204" pitchFamily="34" charset="0"/>
              </a:rPr>
              <a:t>(HTS as alternative)</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Technically limited R&amp;D timeline developed</a:t>
            </a:r>
          </a:p>
        </p:txBody>
      </p:sp>
      <p:grpSp>
        <p:nvGrpSpPr>
          <p:cNvPr id="40" name="Group 39">
            <a:extLst>
              <a:ext uri="{FF2B5EF4-FFF2-40B4-BE49-F238E27FC236}">
                <a16:creationId xmlns:a16="http://schemas.microsoft.com/office/drawing/2014/main" id="{C0B47307-25F8-F010-6CDC-AA6591A9DB4A}"/>
              </a:ext>
            </a:extLst>
          </p:cNvPr>
          <p:cNvGrpSpPr/>
          <p:nvPr/>
        </p:nvGrpSpPr>
        <p:grpSpPr>
          <a:xfrm>
            <a:off x="2951187" y="1707654"/>
            <a:ext cx="2182589" cy="1789602"/>
            <a:chOff x="3770970" y="2885938"/>
            <a:chExt cx="4449248" cy="3474720"/>
          </a:xfrm>
        </p:grpSpPr>
        <p:pic>
          <p:nvPicPr>
            <p:cNvPr id="41" name="Picture 40">
              <a:extLst>
                <a:ext uri="{FF2B5EF4-FFF2-40B4-BE49-F238E27FC236}">
                  <a16:creationId xmlns:a16="http://schemas.microsoft.com/office/drawing/2014/main" id="{F3177C5E-B947-28EE-0D8E-B5349CF2F547}"/>
                </a:ext>
              </a:extLst>
            </p:cNvPr>
            <p:cNvPicPr>
              <a:picLocks noChangeAspect="1"/>
            </p:cNvPicPr>
            <p:nvPr/>
          </p:nvPicPr>
          <p:blipFill>
            <a:blip r:embed="rId10" cstate="hqprint">
              <a:extLst>
                <a:ext uri="{28A0092B-C50C-407E-A947-70E740481C1C}">
                  <a14:useLocalDpi xmlns:a14="http://schemas.microsoft.com/office/drawing/2010/main"/>
                </a:ext>
              </a:extLst>
            </a:blip>
            <a:srcRect/>
            <a:stretch/>
          </p:blipFill>
          <p:spPr>
            <a:xfrm>
              <a:off x="3770970" y="2885938"/>
              <a:ext cx="4449248" cy="3474720"/>
            </a:xfrm>
            <a:prstGeom prst="rect">
              <a:avLst/>
            </a:prstGeom>
          </p:spPr>
        </p:pic>
        <p:sp>
          <p:nvSpPr>
            <p:cNvPr id="42" name="TextBox 41">
              <a:extLst>
                <a:ext uri="{FF2B5EF4-FFF2-40B4-BE49-F238E27FC236}">
                  <a16:creationId xmlns:a16="http://schemas.microsoft.com/office/drawing/2014/main" id="{07F83327-0A9B-250C-4B7F-15F65ADFAD16}"/>
                </a:ext>
              </a:extLst>
            </p:cNvPr>
            <p:cNvSpPr txBox="1"/>
            <p:nvPr/>
          </p:nvSpPr>
          <p:spPr>
            <a:xfrm>
              <a:off x="4190762" y="5050195"/>
              <a:ext cx="2904173" cy="641939"/>
            </a:xfrm>
            <a:prstGeom prst="rect">
              <a:avLst/>
            </a:prstGeom>
            <a:noFill/>
          </p:spPr>
          <p:txBody>
            <a:bodyPr wrap="none" rtlCol="0">
              <a:spAutoFit/>
            </a:bodyPr>
            <a:lstStyle/>
            <a:p>
              <a:r>
                <a:rPr lang="en-US" sz="1200" dirty="0"/>
                <a:t>REBCO, 20 K</a:t>
              </a:r>
            </a:p>
          </p:txBody>
        </p:sp>
      </p:grpSp>
      <p:pic>
        <p:nvPicPr>
          <p:cNvPr id="44" name="Picture 43">
            <a:extLst>
              <a:ext uri="{FF2B5EF4-FFF2-40B4-BE49-F238E27FC236}">
                <a16:creationId xmlns:a16="http://schemas.microsoft.com/office/drawing/2014/main" id="{3E1354ED-1115-6775-8FAF-C9D518E95C32}"/>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4798620" y="514014"/>
            <a:ext cx="1462837" cy="974232"/>
          </a:xfrm>
          <a:prstGeom prst="rect">
            <a:avLst/>
          </a:prstGeom>
        </p:spPr>
      </p:pic>
      <p:sp>
        <p:nvSpPr>
          <p:cNvPr id="45" name="TextBox 44">
            <a:extLst>
              <a:ext uri="{FF2B5EF4-FFF2-40B4-BE49-F238E27FC236}">
                <a16:creationId xmlns:a16="http://schemas.microsoft.com/office/drawing/2014/main" id="{8646A52A-37BB-61A1-DE7F-5082D077D625}"/>
              </a:ext>
            </a:extLst>
          </p:cNvPr>
          <p:cNvSpPr txBox="1"/>
          <p:nvPr/>
        </p:nvSpPr>
        <p:spPr>
          <a:xfrm>
            <a:off x="4791940" y="547966"/>
            <a:ext cx="1337525" cy="338554"/>
          </a:xfrm>
          <a:prstGeom prst="rect">
            <a:avLst/>
          </a:prstGeom>
          <a:noFill/>
        </p:spPr>
        <p:txBody>
          <a:bodyPr wrap="square" rtlCol="0">
            <a:spAutoFit/>
          </a:bodyPr>
          <a:lstStyle/>
          <a:p>
            <a:pPr algn="ctr"/>
            <a:r>
              <a:rPr lang="en-CH" sz="800" dirty="0">
                <a:solidFill>
                  <a:srgbClr val="FFFF00"/>
                </a:solidFill>
                <a:latin typeface="Calibri" panose="020F0502020204030204" pitchFamily="34" charset="0"/>
                <a:cs typeface="Calibri" panose="020F0502020204030204" pitchFamily="34" charset="0"/>
              </a:rPr>
              <a:t>MuCol HTS conductor</a:t>
            </a:r>
          </a:p>
          <a:p>
            <a:pPr algn="ctr"/>
            <a:r>
              <a:rPr lang="en-CH" sz="800" dirty="0">
                <a:solidFill>
                  <a:srgbClr val="FFFF00"/>
                </a:solidFill>
                <a:latin typeface="Calibri" panose="020F0502020204030204" pitchFamily="34" charset="0"/>
                <a:cs typeface="Calibri" panose="020F0502020204030204" pitchFamily="34" charset="0"/>
              </a:rPr>
              <a:t>Operating current: 61 kA</a:t>
            </a:r>
          </a:p>
        </p:txBody>
      </p:sp>
      <p:sp>
        <p:nvSpPr>
          <p:cNvPr id="46" name="TextBox 45">
            <a:extLst>
              <a:ext uri="{FF2B5EF4-FFF2-40B4-BE49-F238E27FC236}">
                <a16:creationId xmlns:a16="http://schemas.microsoft.com/office/drawing/2014/main" id="{68B33B90-DBF1-70DE-1627-4DCDC1013849}"/>
              </a:ext>
            </a:extLst>
          </p:cNvPr>
          <p:cNvSpPr txBox="1"/>
          <p:nvPr/>
        </p:nvSpPr>
        <p:spPr>
          <a:xfrm>
            <a:off x="1043608" y="1913638"/>
            <a:ext cx="1960757" cy="276999"/>
          </a:xfrm>
          <a:prstGeom prst="rect">
            <a:avLst/>
          </a:prstGeom>
          <a:solidFill>
            <a:schemeClr val="accent3">
              <a:lumMod val="20000"/>
              <a:lumOff val="80000"/>
              <a:alpha val="50155"/>
            </a:schemeClr>
          </a:solidFill>
        </p:spPr>
        <p:txBody>
          <a:bodyPr wrap="square" rtlCol="0">
            <a:spAutoFit/>
          </a:bodyPr>
          <a:lstStyle/>
          <a:p>
            <a:r>
              <a:rPr lang="en-US" sz="1200" dirty="0">
                <a:latin typeface="Calibri" panose="020F0502020204030204" pitchFamily="34" charset="0"/>
                <a:cs typeface="Calibri" panose="020F0502020204030204" pitchFamily="34" charset="0"/>
              </a:rPr>
              <a:t>Did adjust collider ring field</a:t>
            </a:r>
          </a:p>
        </p:txBody>
      </p:sp>
      <p:sp>
        <p:nvSpPr>
          <p:cNvPr id="8" name="TextBox 7">
            <a:extLst>
              <a:ext uri="{FF2B5EF4-FFF2-40B4-BE49-F238E27FC236}">
                <a16:creationId xmlns:a16="http://schemas.microsoft.com/office/drawing/2014/main" id="{5CA1027F-AD1A-BCE9-350D-4483300FD0C5}"/>
              </a:ext>
            </a:extLst>
          </p:cNvPr>
          <p:cNvSpPr txBox="1"/>
          <p:nvPr/>
        </p:nvSpPr>
        <p:spPr>
          <a:xfrm>
            <a:off x="4972666" y="3435846"/>
            <a:ext cx="4135838" cy="1569660"/>
          </a:xfrm>
          <a:prstGeom prst="rect">
            <a:avLst/>
          </a:prstGeom>
          <a:solidFill>
            <a:schemeClr val="accent5">
              <a:lumMod val="20000"/>
              <a:lumOff val="80000"/>
              <a:alpha val="50000"/>
            </a:schemeClr>
          </a:solidFill>
          <a:ln>
            <a:noFill/>
          </a:ln>
        </p:spPr>
        <p:txBody>
          <a:bodyPr wrap="square" rtlCol="0">
            <a:spAutoFit/>
          </a:bodyPr>
          <a:lstStyle/>
          <a:p>
            <a:pPr>
              <a:lnSpc>
                <a:spcPct val="100000"/>
              </a:lnSpc>
            </a:pPr>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Design work is basically done</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Opportunity to </a:t>
            </a:r>
            <a:r>
              <a:rPr lang="en-US" sz="1200" b="1" spc="-1" dirty="0">
                <a:solidFill>
                  <a:srgbClr val="000000"/>
                </a:solidFill>
                <a:latin typeface="Calibri" panose="020F0502020204030204" pitchFamily="34" charset="0"/>
                <a:cs typeface="Calibri" panose="020F0502020204030204" pitchFamily="34" charset="0"/>
              </a:rPr>
              <a:t>ramp up </a:t>
            </a:r>
            <a:r>
              <a:rPr lang="en-US" sz="1200" spc="-1" dirty="0">
                <a:solidFill>
                  <a:srgbClr val="000000"/>
                </a:solidFill>
                <a:latin typeface="Calibri" panose="020F0502020204030204" pitchFamily="34" charset="0"/>
                <a:cs typeface="Calibri" panose="020F0502020204030204" pitchFamily="34" charset="0"/>
              </a:rPr>
              <a:t>effort (engineering designs, building models, …)</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With sufficient resources </a:t>
            </a:r>
            <a:r>
              <a:rPr lang="en-US" sz="1200" b="1" spc="-1" dirty="0">
                <a:solidFill>
                  <a:srgbClr val="000000"/>
                </a:solidFill>
                <a:latin typeface="Calibri" panose="020F0502020204030204" pitchFamily="34" charset="0"/>
                <a:cs typeface="Calibri" panose="020F0502020204030204" pitchFamily="34" charset="0"/>
              </a:rPr>
              <a:t>HTS solenoids </a:t>
            </a:r>
            <a:r>
              <a:rPr lang="en-US" sz="1200" spc="-1" dirty="0">
                <a:solidFill>
                  <a:srgbClr val="000000"/>
                </a:solidFill>
                <a:latin typeface="Calibri" panose="020F0502020204030204" pitchFamily="34" charset="0"/>
                <a:cs typeface="Calibri" panose="020F0502020204030204" pitchFamily="34" charset="0"/>
              </a:rPr>
              <a:t>and </a:t>
            </a:r>
            <a:r>
              <a:rPr lang="en-US" sz="1200" b="1" spc="-1" dirty="0">
                <a:solidFill>
                  <a:srgbClr val="000000"/>
                </a:solidFill>
                <a:latin typeface="Calibri" panose="020F0502020204030204" pitchFamily="34" charset="0"/>
                <a:cs typeface="Calibri" panose="020F0502020204030204" pitchFamily="34" charset="0"/>
              </a:rPr>
              <a:t>Nb</a:t>
            </a:r>
            <a:r>
              <a:rPr lang="en-US" sz="1200" b="1" spc="-1" baseline="-25000" dirty="0">
                <a:solidFill>
                  <a:srgbClr val="000000"/>
                </a:solidFill>
                <a:latin typeface="Calibri" panose="020F0502020204030204" pitchFamily="34" charset="0"/>
                <a:cs typeface="Calibri" panose="020F0502020204030204" pitchFamily="34" charset="0"/>
              </a:rPr>
              <a:t>3</a:t>
            </a:r>
            <a:r>
              <a:rPr lang="en-US" sz="1200" b="1" spc="-1" dirty="0">
                <a:solidFill>
                  <a:srgbClr val="000000"/>
                </a:solidFill>
                <a:latin typeface="Calibri" panose="020F0502020204030204" pitchFamily="34" charset="0"/>
                <a:cs typeface="Calibri" panose="020F0502020204030204" pitchFamily="34" charset="0"/>
              </a:rPr>
              <a:t>Sn dipoles </a:t>
            </a:r>
            <a:r>
              <a:rPr lang="en-US" sz="1200" spc="-1" dirty="0">
                <a:solidFill>
                  <a:srgbClr val="000000"/>
                </a:solidFill>
                <a:latin typeface="Calibri" panose="020F0502020204030204" pitchFamily="34" charset="0"/>
                <a:cs typeface="Calibri" panose="020F0502020204030204" pitchFamily="34" charset="0"/>
              </a:rPr>
              <a:t>could be ready for decision in 10-15 years, </a:t>
            </a:r>
            <a:r>
              <a:rPr lang="en-US" sz="1200" b="1" spc="-1" dirty="0">
                <a:solidFill>
                  <a:srgbClr val="000000"/>
                </a:solidFill>
                <a:latin typeface="Calibri" panose="020F0502020204030204" pitchFamily="34" charset="0"/>
                <a:cs typeface="Calibri" panose="020F0502020204030204" pitchFamily="34" charset="0"/>
              </a:rPr>
              <a:t>consistent with implementation timeline</a:t>
            </a:r>
          </a:p>
          <a:p>
            <a:pPr marL="171450" indent="-171450">
              <a:lnSpc>
                <a:spcPct val="100000"/>
              </a:lnSpc>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HTS dipoles </a:t>
            </a:r>
            <a:r>
              <a:rPr lang="en-US" sz="1200" spc="-1" dirty="0">
                <a:solidFill>
                  <a:srgbClr val="000000"/>
                </a:solidFill>
                <a:latin typeface="Calibri" panose="020F0502020204030204" pitchFamily="34" charset="0"/>
                <a:cs typeface="Calibri" panose="020F0502020204030204" pitchFamily="34" charset="0"/>
              </a:rPr>
              <a:t>likely take longer</a:t>
            </a:r>
            <a:endParaRPr lang="en-US" sz="1200" b="1" spc="-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21775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3DD06-4060-DE16-6F0F-DDD31EA0037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FEB1250-90A8-EE51-D936-9679231EFD22}"/>
              </a:ext>
            </a:extLst>
          </p:cNvPr>
          <p:cNvSpPr>
            <a:spLocks noGrp="1"/>
          </p:cNvSpPr>
          <p:nvPr>
            <p:ph type="ftr" sz="quarter" idx="3"/>
          </p:nvPr>
        </p:nvSpPr>
        <p:spPr>
          <a:xfrm>
            <a:off x="35496" y="4977845"/>
            <a:ext cx="6768752" cy="195485"/>
          </a:xfrm>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B63B584A-2EA8-DF96-22F2-605D797414FF}"/>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Way Forward</a:t>
            </a:r>
            <a:endParaRPr lang="en-US" sz="3200" dirty="0">
              <a:latin typeface="Calibri"/>
              <a:cs typeface="Calibri"/>
            </a:endParaRPr>
          </a:p>
        </p:txBody>
      </p:sp>
      <p:sp>
        <p:nvSpPr>
          <p:cNvPr id="8" name="TextBox 4">
            <a:extLst>
              <a:ext uri="{FF2B5EF4-FFF2-40B4-BE49-F238E27FC236}">
                <a16:creationId xmlns:a16="http://schemas.microsoft.com/office/drawing/2014/main" id="{3C644AD6-86B9-A4C9-0DFD-81A1B836B1AD}"/>
              </a:ext>
            </a:extLst>
          </p:cNvPr>
          <p:cNvSpPr/>
          <p:nvPr/>
        </p:nvSpPr>
        <p:spPr>
          <a:xfrm>
            <a:off x="118526" y="555526"/>
            <a:ext cx="4165442" cy="373742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Continue to execute the Design Study</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Defined R&amp;D plan, with deliverables and resources estimates for the next 10 years</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Identify resources, sharing of work between partners</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Synergy with other particle physics and accelerators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Muons, neutrinos, …</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Strong synergy with societal applications exist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magnets for fusion reactors, wind power generators, motors, material science, health applications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Power converter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RF in magnetic field can be relevant for fusion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t>
            </a:r>
          </a:p>
        </p:txBody>
      </p:sp>
      <p:pic>
        <p:nvPicPr>
          <p:cNvPr id="16" name="Picture 6" descr="Fig. 3. - (a) Magnetic field distribution of the 10 MW HTS generator and (b) perpendicular magnetic field distribution of the HTS coil.">
            <a:extLst>
              <a:ext uri="{FF2B5EF4-FFF2-40B4-BE49-F238E27FC236}">
                <a16:creationId xmlns:a16="http://schemas.microsoft.com/office/drawing/2014/main" id="{59D6B572-F4D9-891A-7AA7-3128C66C76B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51451" y="551907"/>
            <a:ext cx="2066346" cy="99560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MRI with ultrahigh field strength and high-performance gradients:  challenges and opportunities for clinical neuroimaging at 7 T and beyond |  European Radiology Experimental | Full Text">
            <a:extLst>
              <a:ext uri="{FF2B5EF4-FFF2-40B4-BE49-F238E27FC236}">
                <a16:creationId xmlns:a16="http://schemas.microsoft.com/office/drawing/2014/main" id="{2156811D-088C-5CC4-E928-EFC045431111}"/>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6806732" y="921010"/>
            <a:ext cx="1279746" cy="72674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296D79D-399E-E4B6-ADC7-CEC4A011C568}"/>
              </a:ext>
            </a:extLst>
          </p:cNvPr>
          <p:cNvSpPr txBox="1"/>
          <p:nvPr/>
        </p:nvSpPr>
        <p:spPr>
          <a:xfrm>
            <a:off x="6517797" y="466926"/>
            <a:ext cx="1330803" cy="400110"/>
          </a:xfrm>
          <a:prstGeom prst="rect">
            <a:avLst/>
          </a:prstGeom>
          <a:solidFill>
            <a:schemeClr val="bg1">
              <a:alpha val="50191"/>
            </a:schemeClr>
          </a:solidFill>
        </p:spPr>
        <p:txBody>
          <a:bodyPr wrap="square" rtlCol="0">
            <a:spAutoFit/>
          </a:bodyPr>
          <a:lstStyle/>
          <a:p>
            <a:r>
              <a:rPr lang="en-US" sz="1000" dirty="0"/>
              <a:t>D</a:t>
            </a:r>
            <a:r>
              <a:rPr lang="en-CH" sz="1000" dirty="0"/>
              <a:t>esign of 10 MW HTS wind generator</a:t>
            </a:r>
          </a:p>
        </p:txBody>
      </p:sp>
      <p:pic>
        <p:nvPicPr>
          <p:cNvPr id="20" name="Picture 19" descr="A picture containing diagram, text, line, plan&#10;&#10;Description automatically generated">
            <a:extLst>
              <a:ext uri="{FF2B5EF4-FFF2-40B4-BE49-F238E27FC236}">
                <a16:creationId xmlns:a16="http://schemas.microsoft.com/office/drawing/2014/main" id="{DB736BE5-D047-3936-E52B-4BC44A284081}"/>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091165" y="1714202"/>
            <a:ext cx="1895641" cy="893989"/>
          </a:xfrm>
          <a:prstGeom prst="rect">
            <a:avLst/>
          </a:prstGeom>
        </p:spPr>
      </p:pic>
      <p:pic>
        <p:nvPicPr>
          <p:cNvPr id="21" name="Picture 2" descr="Fusion for Energy (F4E) | Europäische Union">
            <a:extLst>
              <a:ext uri="{FF2B5EF4-FFF2-40B4-BE49-F238E27FC236}">
                <a16:creationId xmlns:a16="http://schemas.microsoft.com/office/drawing/2014/main" id="{FF9D638B-A18F-861E-80E7-0EBBDC307800}"/>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45720" y="1133041"/>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EUROfusion | LinkedIn">
            <a:extLst>
              <a:ext uri="{FF2B5EF4-FFF2-40B4-BE49-F238E27FC236}">
                <a16:creationId xmlns:a16="http://schemas.microsoft.com/office/drawing/2014/main" id="{06D77A5B-E716-3591-8DC5-C3FF6BD1EA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45720" y="1908550"/>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Gauss Fusion | LinkedIn">
            <a:extLst>
              <a:ext uri="{FF2B5EF4-FFF2-40B4-BE49-F238E27FC236}">
                <a16:creationId xmlns:a16="http://schemas.microsoft.com/office/drawing/2014/main" id="{D6F53CE9-1143-90B4-6E19-6695DFB1DF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45720" y="2615775"/>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Agip – Wikipedia">
            <a:extLst>
              <a:ext uri="{FF2B5EF4-FFF2-40B4-BE49-F238E27FC236}">
                <a16:creationId xmlns:a16="http://schemas.microsoft.com/office/drawing/2014/main" id="{2B6BA2E3-678B-1A29-5580-7D270341C12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49810" y="3335855"/>
            <a:ext cx="602960" cy="73662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0" descr="Infineon Technologies AG - InCabin">
            <a:extLst>
              <a:ext uri="{FF2B5EF4-FFF2-40B4-BE49-F238E27FC236}">
                <a16:creationId xmlns:a16="http://schemas.microsoft.com/office/drawing/2014/main" id="{C03E1E24-7406-9D0E-6D48-4416D133D54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38095" y="4415975"/>
            <a:ext cx="826393" cy="364298"/>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4">
            <a:extLst>
              <a:ext uri="{FF2B5EF4-FFF2-40B4-BE49-F238E27FC236}">
                <a16:creationId xmlns:a16="http://schemas.microsoft.com/office/drawing/2014/main" id="{492F0048-FCE0-F7B7-D090-81FFFC5C2062}"/>
              </a:ext>
            </a:extLst>
          </p:cNvPr>
          <p:cNvSpPr/>
          <p:nvPr/>
        </p:nvSpPr>
        <p:spPr>
          <a:xfrm>
            <a:off x="4451451" y="4170803"/>
            <a:ext cx="3505334" cy="505771"/>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Early career experts </a:t>
            </a:r>
            <a:r>
              <a:rPr lang="en-US" sz="1400" spc="-1" dirty="0">
                <a:solidFill>
                  <a:srgbClr val="000000"/>
                </a:solidFill>
                <a:latin typeface="Calibri" panose="020F0502020204030204" pitchFamily="34" charset="0"/>
                <a:cs typeface="Calibri" panose="020F0502020204030204" pitchFamily="34" charset="0"/>
              </a:rPr>
              <a:t>are very motivated by the required and possible innovations</a:t>
            </a:r>
          </a:p>
        </p:txBody>
      </p:sp>
      <p:sp>
        <p:nvSpPr>
          <p:cNvPr id="30" name="TextBox 4">
            <a:extLst>
              <a:ext uri="{FF2B5EF4-FFF2-40B4-BE49-F238E27FC236}">
                <a16:creationId xmlns:a16="http://schemas.microsoft.com/office/drawing/2014/main" id="{F7A2639F-E8F8-EB60-98EB-4EBD833193D4}"/>
              </a:ext>
            </a:extLst>
          </p:cNvPr>
          <p:cNvSpPr/>
          <p:nvPr/>
        </p:nvSpPr>
        <p:spPr>
          <a:xfrm>
            <a:off x="4463414" y="2759804"/>
            <a:ext cx="3493371" cy="1152102"/>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Examples: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Collaboration on target solenoid/fusion with F4P, </a:t>
            </a:r>
            <a:r>
              <a:rPr lang="en-US" sz="1400" spc="-1" dirty="0" err="1">
                <a:solidFill>
                  <a:srgbClr val="000000"/>
                </a:solidFill>
                <a:latin typeface="Calibri" panose="020F0502020204030204" pitchFamily="34" charset="0"/>
                <a:cs typeface="Calibri" panose="020F0502020204030204" pitchFamily="34" charset="0"/>
              </a:rPr>
              <a:t>ERUOFusion</a:t>
            </a:r>
            <a:r>
              <a:rPr lang="en-US" sz="1400" spc="-1" dirty="0">
                <a:solidFill>
                  <a:srgbClr val="000000"/>
                </a:solidFill>
                <a:latin typeface="Calibri" panose="020F0502020204030204" pitchFamily="34" charset="0"/>
                <a:cs typeface="Calibri" panose="020F0502020204030204" pitchFamily="34" charset="0"/>
              </a:rPr>
              <a:t>, </a:t>
            </a:r>
            <a:r>
              <a:rPr lang="en-US" sz="1400" spc="-1" dirty="0" err="1">
                <a:solidFill>
                  <a:srgbClr val="000000"/>
                </a:solidFill>
                <a:latin typeface="Calibri" panose="020F0502020204030204" pitchFamily="34" charset="0"/>
                <a:cs typeface="Calibri" panose="020F0502020204030204" pitchFamily="34" charset="0"/>
              </a:rPr>
              <a:t>GaussFusion</a:t>
            </a:r>
            <a:r>
              <a:rPr lang="en-US" sz="1400" spc="-1" dirty="0">
                <a:solidFill>
                  <a:srgbClr val="000000"/>
                </a:solidFill>
                <a:latin typeface="Calibri" panose="020F0502020204030204" pitchFamily="34" charset="0"/>
                <a:cs typeface="Calibri" panose="020F0502020204030204" pitchFamily="34" charset="0"/>
              </a:rPr>
              <a:t>, ENI</a:t>
            </a:r>
            <a:endParaRPr lang="en-US" sz="1400" b="1"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Common EU request with Infineon for power converter</a:t>
            </a:r>
          </a:p>
        </p:txBody>
      </p:sp>
    </p:spTree>
    <p:extLst>
      <p:ext uri="{BB962C8B-B14F-4D97-AF65-F5344CB8AC3E}">
        <p14:creationId xmlns:p14="http://schemas.microsoft.com/office/powerpoint/2010/main" val="15591464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35496" y="4977845"/>
            <a:ext cx="6768752" cy="195485"/>
          </a:xfrm>
        </p:spPr>
        <p:txBody>
          <a:bodyPr/>
          <a:lstStyle/>
          <a:p>
            <a:pPr algn="l"/>
            <a:r>
              <a:rPr lang="en-US"/>
              <a:t>D. Schulte, Muon Collider, WIN, Brighton, June 2025</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Conclusion</a:t>
            </a:r>
            <a:endParaRPr lang="en-US" sz="3200" dirty="0">
              <a:latin typeface="Calibri"/>
              <a:cs typeface="Calibri"/>
            </a:endParaRPr>
          </a:p>
        </p:txBody>
      </p:sp>
      <p:sp>
        <p:nvSpPr>
          <p:cNvPr id="8" name="TextBox 4">
            <a:extLst>
              <a:ext uri="{FF2B5EF4-FFF2-40B4-BE49-F238E27FC236}">
                <a16:creationId xmlns:a16="http://schemas.microsoft.com/office/drawing/2014/main" id="{F2A0F830-781A-9F66-8314-A5BB76104D29}"/>
              </a:ext>
            </a:extLst>
          </p:cNvPr>
          <p:cNvSpPr/>
          <p:nvPr/>
        </p:nvSpPr>
        <p:spPr>
          <a:xfrm>
            <a:off x="179512" y="627534"/>
            <a:ext cx="8712968" cy="401442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000000"/>
                </a:solidFill>
                <a:latin typeface="Calibri" panose="020F0502020204030204" pitchFamily="34" charset="0"/>
                <a:cs typeface="Calibri" panose="020F0502020204030204" pitchFamily="34" charset="0"/>
              </a:rPr>
              <a:t>Muon collider has a compelling physics case</a:t>
            </a:r>
          </a:p>
          <a:p>
            <a:r>
              <a:rPr lang="en-US" sz="1600" spc="-1" dirty="0">
                <a:solidFill>
                  <a:srgbClr val="000000"/>
                </a:solidFill>
                <a:latin typeface="Calibri" panose="020F0502020204030204" pitchFamily="34" charset="0"/>
                <a:cs typeface="Calibri" panose="020F0502020204030204" pitchFamily="34" charset="0"/>
              </a:rPr>
              <a:t>R&amp;D progress is increasing confidence that the collider is a unique, sustainable path to the future </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Much improved design, no showstopper identified, but more work to be done</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Need to ramp up the momentum globally</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Full start to end modelling</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Actual hardware development</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HTS solenoid and other magnet development</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Preparation of the muon cooling demonstrator</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Strong synergies with other fields ranging from particle physics to societal application exist</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Fusion reactors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High-field solenoids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Power converter</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a:t>
            </a:r>
          </a:p>
          <a:p>
            <a:endParaRPr lang="en-US" sz="1600" spc="-1" dirty="0">
              <a:solidFill>
                <a:srgbClr val="000000"/>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382A22A3-612B-67BD-32CB-7CE65204F21C}"/>
              </a:ext>
            </a:extLst>
          </p:cNvPr>
          <p:cNvSpPr txBox="1"/>
          <p:nvPr/>
        </p:nvSpPr>
        <p:spPr>
          <a:xfrm>
            <a:off x="4572000" y="3651870"/>
            <a:ext cx="4345132" cy="954107"/>
          </a:xfrm>
          <a:prstGeom prst="rect">
            <a:avLst/>
          </a:prstGeom>
          <a:noFill/>
          <a:ln>
            <a:solidFill>
              <a:schemeClr val="tx1"/>
            </a:solidFill>
          </a:ln>
        </p:spPr>
        <p:txBody>
          <a:bodyPr wrap="square" rtlCol="0">
            <a:spAutoFit/>
          </a:bodyPr>
          <a:lstStyle/>
          <a:p>
            <a:r>
              <a:rPr lang="en-US" sz="1400" dirty="0">
                <a:solidFill>
                  <a:srgbClr val="0000FF"/>
                </a:solidFill>
                <a:latin typeface="Calibri"/>
                <a:cs typeface="Calibri"/>
              </a:rPr>
              <a:t>Many thanks to the collaboration for all the work</a:t>
            </a:r>
          </a:p>
          <a:p>
            <a:endParaRPr lang="en-US" sz="1400" dirty="0">
              <a:solidFill>
                <a:srgbClr val="0000FF"/>
              </a:solidFill>
              <a:latin typeface="Calibri"/>
              <a:cs typeface="Calibri"/>
            </a:endParaRPr>
          </a:p>
          <a:p>
            <a:r>
              <a:rPr lang="en-US" sz="1400" dirty="0">
                <a:solidFill>
                  <a:srgbClr val="0000FF"/>
                </a:solidFill>
                <a:latin typeface="Calibri"/>
                <a:cs typeface="Calibri"/>
              </a:rPr>
              <a:t>Our web page: </a:t>
            </a:r>
            <a:r>
              <a:rPr lang="en-US" sz="1400" dirty="0">
                <a:cs typeface="Calibri"/>
                <a:hlinkClick r:id="rId2"/>
              </a:rPr>
              <a:t>http://muoncollider.web.cern.ch</a:t>
            </a:r>
            <a:endParaRPr lang="en-US" sz="1400" dirty="0">
              <a:cs typeface="Calibri"/>
            </a:endParaRPr>
          </a:p>
          <a:p>
            <a:r>
              <a:rPr lang="en-US" sz="1400" dirty="0">
                <a:solidFill>
                  <a:srgbClr val="0000FF"/>
                </a:solidFill>
                <a:latin typeface="Calibri"/>
                <a:cs typeface="Calibri"/>
              </a:rPr>
              <a:t>If you want to join: </a:t>
            </a:r>
            <a:r>
              <a:rPr lang="en-US" sz="1400" dirty="0" err="1">
                <a:solidFill>
                  <a:srgbClr val="0000FF"/>
                </a:solidFill>
                <a:latin typeface="Calibri"/>
                <a:cs typeface="Calibri"/>
              </a:rPr>
              <a:t>muon.collider.secretariat@cern.ch</a:t>
            </a:r>
            <a:endParaRPr lang="en-US" sz="1400" dirty="0">
              <a:solidFill>
                <a:srgbClr val="0000FF"/>
              </a:solidFill>
              <a:latin typeface="Calibri"/>
              <a:cs typeface="Calibri"/>
            </a:endParaRPr>
          </a:p>
        </p:txBody>
      </p:sp>
    </p:spTree>
    <p:extLst>
      <p:ext uri="{BB962C8B-B14F-4D97-AF65-F5344CB8AC3E}">
        <p14:creationId xmlns:p14="http://schemas.microsoft.com/office/powerpoint/2010/main" val="33870448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FBDED-6BE5-6D20-82B5-E7CD5AFDAC6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49E6CAB5-1BEB-AF79-9B5F-D02160B21E93}"/>
              </a:ext>
            </a:extLst>
          </p:cNvPr>
          <p:cNvSpPr>
            <a:spLocks noGrp="1"/>
          </p:cNvSpPr>
          <p:nvPr>
            <p:ph type="ftr" sz="quarter" idx="3"/>
          </p:nvPr>
        </p:nvSpPr>
        <p:spPr>
          <a:xfrm>
            <a:off x="35496" y="4977845"/>
            <a:ext cx="6768752" cy="195485"/>
          </a:xfrm>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FBB054F9-04E8-5346-C4D4-DC64AFD25637}"/>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Reserve</a:t>
            </a:r>
            <a:endParaRPr lang="en-US" sz="3200" dirty="0">
              <a:latin typeface="Calibri"/>
              <a:cs typeface="Calibri"/>
            </a:endParaRPr>
          </a:p>
        </p:txBody>
      </p:sp>
    </p:spTree>
    <p:extLst>
      <p:ext uri="{BB962C8B-B14F-4D97-AF65-F5344CB8AC3E}">
        <p14:creationId xmlns:p14="http://schemas.microsoft.com/office/powerpoint/2010/main" val="27516210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DF76A-CFD2-6786-29EC-22F2511A8EB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A2CAB59-B502-4C06-C859-AD04D89C7811}"/>
              </a:ext>
            </a:extLst>
          </p:cNvPr>
          <p:cNvSpPr>
            <a:spLocks noGrp="1"/>
          </p:cNvSpPr>
          <p:nvPr>
            <p:ph type="ftr" sz="quarter" idx="3"/>
          </p:nvPr>
        </p:nvSpPr>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5D219736-5443-D751-72EA-C76F985E4576}"/>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Deliverables and Resources</a:t>
            </a:r>
            <a:endParaRPr lang="en-US" sz="3200" dirty="0">
              <a:latin typeface="Calibri"/>
              <a:cs typeface="Calibri"/>
            </a:endParaRPr>
          </a:p>
        </p:txBody>
      </p:sp>
      <p:pic>
        <p:nvPicPr>
          <p:cNvPr id="4" name="Picture 3" descr="A table of information&#10;&#10;Description automatically generated">
            <a:extLst>
              <a:ext uri="{FF2B5EF4-FFF2-40B4-BE49-F238E27FC236}">
                <a16:creationId xmlns:a16="http://schemas.microsoft.com/office/drawing/2014/main" id="{1AACB52C-DB57-63B9-3B98-780ADBB67F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7AB3D456-0C5C-2B07-D4D3-5924C28E7A97}"/>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7D1F2F8-E918-F5B7-3C36-D4EAD1945CC1}"/>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DDCE67F-55BF-AB03-3AA2-EAE6A1A15064}"/>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56A8E938-BCE5-332F-6DD6-D4CCE266C11E}"/>
              </a:ext>
            </a:extLst>
          </p:cNvPr>
          <p:cNvSpPr/>
          <p:nvPr/>
        </p:nvSpPr>
        <p:spPr>
          <a:xfrm>
            <a:off x="6423394" y="1145958"/>
            <a:ext cx="2706242" cy="833429"/>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6BC879D4-7230-7DA1-3994-EB91A5F67EA1}"/>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CF37CC70-376B-31E7-C461-5FB107C1E481}"/>
              </a:ext>
            </a:extLst>
          </p:cNvPr>
          <p:cNvPicPr>
            <a:picLocks noChangeAspect="1"/>
          </p:cNvPicPr>
          <p:nvPr/>
        </p:nvPicPr>
        <p:blipFill>
          <a:blip r:embed="rId2">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78083958-5C21-4325-04D5-7E4C7721AC0B}"/>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descr="A table with numbers and numbers&#10;&#10;Description automatically generated">
            <a:extLst>
              <a:ext uri="{FF2B5EF4-FFF2-40B4-BE49-F238E27FC236}">
                <a16:creationId xmlns:a16="http://schemas.microsoft.com/office/drawing/2014/main" id="{0FD03149-21A3-29BA-4F97-8AA81F9D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286" y="2426620"/>
            <a:ext cx="4994262" cy="2459262"/>
          </a:xfrm>
          <a:prstGeom prst="rect">
            <a:avLst/>
          </a:prstGeom>
        </p:spPr>
      </p:pic>
      <p:sp>
        <p:nvSpPr>
          <p:cNvPr id="7" name="TextBox 6">
            <a:extLst>
              <a:ext uri="{FF2B5EF4-FFF2-40B4-BE49-F238E27FC236}">
                <a16:creationId xmlns:a16="http://schemas.microsoft.com/office/drawing/2014/main" id="{760D1738-645C-A348-3C84-842BABD30843}"/>
              </a:ext>
            </a:extLst>
          </p:cNvPr>
          <p:cNvSpPr txBox="1"/>
          <p:nvPr/>
        </p:nvSpPr>
        <p:spPr>
          <a:xfrm>
            <a:off x="2416641" y="2089006"/>
            <a:ext cx="3785982" cy="1323439"/>
          </a:xfrm>
          <a:prstGeom prst="rect">
            <a:avLst/>
          </a:prstGeom>
          <a:solidFill>
            <a:schemeClr val="tx2">
              <a:lumMod val="20000"/>
              <a:lumOff val="80000"/>
            </a:schemeClr>
          </a:solidFill>
          <a:ln>
            <a:solidFill>
              <a:schemeClr val="tx1"/>
            </a:solidFill>
          </a:ln>
        </p:spPr>
        <p:txBody>
          <a:bodyPr wrap="square" rtlCol="0">
            <a:spAutoFit/>
          </a:bodyPr>
          <a:lstStyle/>
          <a:p>
            <a:r>
              <a:rPr lang="en-US" sz="1600" dirty="0">
                <a:latin typeface="Calibri" panose="020F0502020204030204" pitchFamily="34" charset="0"/>
                <a:cs typeface="Calibri" panose="020F0502020204030204" pitchFamily="34" charset="0"/>
              </a:rPr>
              <a:t>Totals:</a:t>
            </a:r>
          </a:p>
          <a:p>
            <a:r>
              <a:rPr lang="en-US" sz="1600" dirty="0">
                <a:latin typeface="Calibri" panose="020F0502020204030204" pitchFamily="34" charset="0"/>
                <a:cs typeface="Calibri" panose="020F0502020204030204" pitchFamily="34" charset="0"/>
              </a:rPr>
              <a:t>Duration 10 years</a:t>
            </a:r>
          </a:p>
          <a:p>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Accelerator: 300 MCHF material, 1800 </a:t>
            </a:r>
            <a:r>
              <a:rPr lang="en-US" sz="1600" dirty="0" err="1">
                <a:latin typeface="Calibri" panose="020F0502020204030204" pitchFamily="34" charset="0"/>
                <a:cs typeface="Calibri" panose="020F0502020204030204" pitchFamily="34" charset="0"/>
              </a:rPr>
              <a:t>FTEy</a:t>
            </a:r>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Detector:        20 MCHF material,   900 </a:t>
            </a:r>
            <a:r>
              <a:rPr lang="en-US" sz="1600" dirty="0" err="1">
                <a:latin typeface="Calibri" panose="020F0502020204030204" pitchFamily="34" charset="0"/>
                <a:cs typeface="Calibri" panose="020F0502020204030204" pitchFamily="34" charset="0"/>
              </a:rPr>
              <a:t>FTEy</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388808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96CCC-67BF-2501-D961-28234D70537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5179CCFD-FB88-6CF2-8B7D-9A3EAFD6D6F7}"/>
              </a:ext>
            </a:extLst>
          </p:cNvPr>
          <p:cNvSpPr>
            <a:spLocks noGrp="1"/>
          </p:cNvSpPr>
          <p:nvPr>
            <p:ph type="ftr" sz="quarter" idx="3"/>
          </p:nvPr>
        </p:nvSpPr>
        <p:spPr>
          <a:xfrm>
            <a:off x="35496" y="4977845"/>
            <a:ext cx="6768752" cy="195485"/>
          </a:xfrm>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88B7EAD4-5BA7-BBBB-7389-147BAA3F47B6}"/>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Magnet R&amp;D Impact</a:t>
            </a:r>
            <a:endParaRPr lang="en-US" sz="3200" dirty="0">
              <a:latin typeface="Calibri"/>
              <a:cs typeface="Calibri"/>
            </a:endParaRPr>
          </a:p>
        </p:txBody>
      </p:sp>
      <p:pic>
        <p:nvPicPr>
          <p:cNvPr id="2" name="Picture 1">
            <a:extLst>
              <a:ext uri="{FF2B5EF4-FFF2-40B4-BE49-F238E27FC236}">
                <a16:creationId xmlns:a16="http://schemas.microsoft.com/office/drawing/2014/main" id="{18A2E555-6E5C-EA85-C273-F62A5745FF5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4996" y="696116"/>
            <a:ext cx="7275133" cy="4176206"/>
          </a:xfrm>
          <a:prstGeom prst="rect">
            <a:avLst/>
          </a:prstGeom>
        </p:spPr>
      </p:pic>
      <p:sp>
        <p:nvSpPr>
          <p:cNvPr id="6" name="TextBox 5">
            <a:extLst>
              <a:ext uri="{FF2B5EF4-FFF2-40B4-BE49-F238E27FC236}">
                <a16:creationId xmlns:a16="http://schemas.microsoft.com/office/drawing/2014/main" id="{49823AB8-5BDF-B7A4-3D48-A740D59CE18B}"/>
              </a:ext>
            </a:extLst>
          </p:cNvPr>
          <p:cNvSpPr txBox="1"/>
          <p:nvPr/>
        </p:nvSpPr>
        <p:spPr>
          <a:xfrm>
            <a:off x="8314726" y="4299942"/>
            <a:ext cx="791692" cy="276999"/>
          </a:xfrm>
          <a:prstGeom prst="rect">
            <a:avLst/>
          </a:prstGeom>
          <a:solidFill>
            <a:schemeClr val="bg2"/>
          </a:solidFill>
        </p:spPr>
        <p:txBody>
          <a:bodyPr wrap="none" rtlCol="0">
            <a:spAutoFit/>
          </a:bodyPr>
          <a:lstStyle/>
          <a:p>
            <a:r>
              <a:rPr lang="en-US" sz="1200" dirty="0">
                <a:latin typeface="Calibri" panose="020F0502020204030204" pitchFamily="34" charset="0"/>
                <a:cs typeface="Calibri" panose="020F0502020204030204" pitchFamily="34" charset="0"/>
              </a:rPr>
              <a:t>L. </a:t>
            </a:r>
            <a:r>
              <a:rPr lang="en-US" sz="1200" dirty="0" err="1">
                <a:latin typeface="Calibri" panose="020F0502020204030204" pitchFamily="34" charset="0"/>
                <a:cs typeface="Calibri" panose="020F0502020204030204" pitchFamily="34" charset="0"/>
              </a:rPr>
              <a:t>Bottura</a:t>
            </a:r>
            <a:endParaRPr lang="en-US"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49214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AECF4-1244-4D9B-B719-69A7DE52691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640E73C-CF23-6FB0-C0B0-60D17565FCAD}"/>
              </a:ext>
            </a:extLst>
          </p:cNvPr>
          <p:cNvSpPr>
            <a:spLocks noGrp="1"/>
          </p:cNvSpPr>
          <p:nvPr>
            <p:ph type="title"/>
          </p:nvPr>
        </p:nvSpPr>
        <p:spPr>
          <a:xfrm>
            <a:off x="1115616" y="-20538"/>
            <a:ext cx="7190184" cy="432048"/>
          </a:xfrm>
        </p:spPr>
        <p:txBody>
          <a:bodyPr>
            <a:noAutofit/>
          </a:bodyPr>
          <a:lstStyle/>
          <a:p>
            <a:r>
              <a:rPr lang="en-US" spc="29" dirty="0">
                <a:solidFill>
                  <a:srgbClr val="000000"/>
                </a:solidFill>
                <a:ea typeface="Optima Bold"/>
                <a:sym typeface="Optima Bold"/>
              </a:rPr>
              <a:t>IMCC</a:t>
            </a:r>
            <a:br>
              <a:rPr lang="en-US" spc="29" dirty="0">
                <a:solidFill>
                  <a:srgbClr val="000000"/>
                </a:solidFill>
                <a:ea typeface="Optima Bold"/>
                <a:sym typeface="Optima Bold"/>
              </a:rPr>
            </a:br>
            <a:r>
              <a:rPr lang="en-US" sz="1600" spc="29" dirty="0">
                <a:solidFill>
                  <a:srgbClr val="000000"/>
                </a:solidFill>
                <a:ea typeface="Optima Bold"/>
                <a:sym typeface="Optima Bold"/>
              </a:rPr>
              <a:t>International Muon Collider Collaboration</a:t>
            </a:r>
          </a:p>
        </p:txBody>
      </p:sp>
      <p:sp>
        <p:nvSpPr>
          <p:cNvPr id="5" name="Espace réservé du numéro de diapositive 3">
            <a:extLst>
              <a:ext uri="{FF2B5EF4-FFF2-40B4-BE49-F238E27FC236}">
                <a16:creationId xmlns:a16="http://schemas.microsoft.com/office/drawing/2014/main" id="{A9689BBE-EF24-4163-31DA-ABFABA21AA3A}"/>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a:t>
            </a:fld>
            <a:endParaRPr lang="en-GB" dirty="0"/>
          </a:p>
        </p:txBody>
      </p:sp>
      <p:sp>
        <p:nvSpPr>
          <p:cNvPr id="52" name="Espace réservé du pied de page 4">
            <a:extLst>
              <a:ext uri="{FF2B5EF4-FFF2-40B4-BE49-F238E27FC236}">
                <a16:creationId xmlns:a16="http://schemas.microsoft.com/office/drawing/2014/main" id="{4387D72B-3269-4400-EA56-890AED40CF40}"/>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3" name="TextBox 2">
            <a:extLst>
              <a:ext uri="{FF2B5EF4-FFF2-40B4-BE49-F238E27FC236}">
                <a16:creationId xmlns:a16="http://schemas.microsoft.com/office/drawing/2014/main" id="{1701E764-83FB-7452-41D8-244CA1604F4B}"/>
              </a:ext>
            </a:extLst>
          </p:cNvPr>
          <p:cNvSpPr txBox="1"/>
          <p:nvPr/>
        </p:nvSpPr>
        <p:spPr>
          <a:xfrm>
            <a:off x="107504" y="843558"/>
            <a:ext cx="4647376" cy="1169551"/>
          </a:xfrm>
          <a:prstGeom prst="rect">
            <a:avLst/>
          </a:prstGeom>
          <a:noFill/>
          <a:ln w="9525" cap="rnd">
            <a:solidFill>
              <a:schemeClr val="tx1"/>
            </a:solidFill>
          </a:ln>
          <a:effectLst/>
        </p:spPr>
        <p:txBody>
          <a:bodyPr wrap="square" rtlCol="0">
            <a:spAutoFit/>
          </a:bodyPr>
          <a:lstStyle/>
          <a:p>
            <a:r>
              <a:rPr lang="de-CH" sz="1400" dirty="0" err="1">
                <a:latin typeface="Calibri" panose="020F0502020204030204" pitchFamily="34" charset="0"/>
                <a:cs typeface="Calibri" panose="020F0502020204030204" pitchFamily="34" charset="0"/>
              </a:rPr>
              <a:t>Collaboration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formed</a:t>
            </a:r>
            <a:r>
              <a:rPr lang="de-CH" sz="1400" dirty="0">
                <a:latin typeface="Calibri" panose="020F0502020204030204" pitchFamily="34" charset="0"/>
                <a:cs typeface="Calibri" panose="020F0502020204030204" pitchFamily="34" charset="0"/>
              </a:rPr>
              <a:t> 2022, </a:t>
            </a:r>
            <a:r>
              <a:rPr lang="de-CH" sz="1400" dirty="0" err="1">
                <a:latin typeface="Calibri" panose="020F0502020204030204" pitchFamily="34" charset="0"/>
                <a:cs typeface="Calibri" panose="020F0502020204030204" pitchFamily="34" charset="0"/>
              </a:rPr>
              <a:t>currently</a:t>
            </a:r>
            <a:r>
              <a:rPr lang="de-CH" sz="1400"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hosted</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by</a:t>
            </a:r>
            <a:r>
              <a:rPr lang="de-CH" sz="1400" b="1" dirty="0">
                <a:latin typeface="Calibri" panose="020F0502020204030204" pitchFamily="34" charset="0"/>
                <a:cs typeface="Calibri" panose="020F0502020204030204" pitchFamily="34" charset="0"/>
              </a:rPr>
              <a:t> CERN</a:t>
            </a:r>
          </a:p>
          <a:p>
            <a:pPr marL="285750" indent="-285750">
              <a:buFont typeface="Arial" panose="020B0604020202020204" pitchFamily="34" charset="0"/>
              <a:buChar char="•"/>
            </a:pPr>
            <a:r>
              <a:rPr lang="de-CH" sz="1400" b="1" dirty="0">
                <a:latin typeface="Calibri" panose="020F0502020204030204" pitchFamily="34" charset="0"/>
                <a:cs typeface="Calibri" panose="020F0502020204030204" pitchFamily="34" charset="0"/>
              </a:rPr>
              <a:t>61 </a:t>
            </a:r>
            <a:r>
              <a:rPr lang="de-CH" sz="1400" b="1" dirty="0" err="1">
                <a:latin typeface="Calibri" panose="020F0502020204030204" pitchFamily="34" charset="0"/>
                <a:cs typeface="Calibri" panose="020F0502020204030204" pitchFamily="34" charset="0"/>
              </a:rPr>
              <a:t>full</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partner</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institutes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more</a:t>
            </a:r>
            <a:r>
              <a:rPr lang="de-CH" sz="1400" dirty="0">
                <a:latin typeface="Calibri" panose="020F0502020204030204" pitchFamily="34" charset="0"/>
                <a:cs typeface="Calibri" panose="020F0502020204030204" pitchFamily="34" charset="0"/>
              </a:rPr>
              <a:t> in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process</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From</a:t>
            </a:r>
            <a:r>
              <a:rPr lang="de-CH" sz="1400" dirty="0">
                <a:latin typeface="Calibri" panose="020F0502020204030204" pitchFamily="34" charset="0"/>
                <a:cs typeface="Calibri" panose="020F0502020204030204" pitchFamily="34" charset="0"/>
              </a:rPr>
              <a:t> all </a:t>
            </a:r>
            <a:r>
              <a:rPr lang="de-CH" sz="1400" dirty="0" err="1">
                <a:latin typeface="Calibri" panose="020F0502020204030204" pitchFamily="34" charset="0"/>
                <a:cs typeface="Calibri" panose="020F0502020204030204" pitchFamily="34" charset="0"/>
              </a:rPr>
              <a:t>regions</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r>
              <a:rPr lang="de-CH" sz="1400" b="1" dirty="0">
                <a:latin typeface="Calibri" panose="020F0502020204030204" pitchFamily="34" charset="0"/>
                <a:cs typeface="Calibri" panose="020F0502020204030204" pitchFamily="34" charset="0"/>
              </a:rPr>
              <a:t>EU </a:t>
            </a:r>
            <a:r>
              <a:rPr lang="de-CH" sz="1400" b="1" dirty="0" err="1">
                <a:latin typeface="Calibri" panose="020F0502020204030204" pitchFamily="34" charset="0"/>
                <a:cs typeface="Calibri" panose="020F0502020204030204" pitchFamily="34" charset="0"/>
              </a:rPr>
              <a:t>co-funded</a:t>
            </a:r>
            <a:r>
              <a:rPr lang="de-CH" sz="1400" b="1" dirty="0">
                <a:latin typeface="Calibri" panose="020F0502020204030204" pitchFamily="34" charset="0"/>
                <a:cs typeface="Calibri" panose="020F0502020204030204" pitchFamily="34" charset="0"/>
              </a:rPr>
              <a:t> design </a:t>
            </a:r>
            <a:r>
              <a:rPr lang="de-CH" sz="1400" b="1" dirty="0" err="1">
                <a:latin typeface="Calibri" panose="020F0502020204030204" pitchFamily="34" charset="0"/>
                <a:cs typeface="Calibri" panose="020F0502020204030204" pitchFamily="34" charset="0"/>
              </a:rPr>
              <a:t>study</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MuCol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2023</a:t>
            </a:r>
          </a:p>
        </p:txBody>
      </p:sp>
      <p:pic>
        <p:nvPicPr>
          <p:cNvPr id="4" name="Picture 3">
            <a:extLst>
              <a:ext uri="{FF2B5EF4-FFF2-40B4-BE49-F238E27FC236}">
                <a16:creationId xmlns:a16="http://schemas.microsoft.com/office/drawing/2014/main" id="{0EF8B919-F3A4-F2E9-B03F-6BBA8F91343C}"/>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202750" y="2652093"/>
            <a:ext cx="2499139" cy="1259502"/>
          </a:xfrm>
          <a:prstGeom prst="rect">
            <a:avLst/>
          </a:prstGeom>
        </p:spPr>
      </p:pic>
      <p:pic>
        <p:nvPicPr>
          <p:cNvPr id="6" name="Picture 5">
            <a:extLst>
              <a:ext uri="{FF2B5EF4-FFF2-40B4-BE49-F238E27FC236}">
                <a16:creationId xmlns:a16="http://schemas.microsoft.com/office/drawing/2014/main" id="{EE293993-1402-7041-7867-A55732987E57}"/>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7478405" y="1168162"/>
            <a:ext cx="1289296" cy="1302109"/>
          </a:xfrm>
          <a:prstGeom prst="rect">
            <a:avLst/>
          </a:prstGeom>
        </p:spPr>
      </p:pic>
      <p:pic>
        <p:nvPicPr>
          <p:cNvPr id="7" name="Picture 6" descr="A picture containing text, font, graphics, design&#10;&#10;Description automatically generated">
            <a:extLst>
              <a:ext uri="{FF2B5EF4-FFF2-40B4-BE49-F238E27FC236}">
                <a16:creationId xmlns:a16="http://schemas.microsoft.com/office/drawing/2014/main" id="{6774A74D-1B43-6478-C4B6-04FCE84DD46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056776" y="907184"/>
            <a:ext cx="1323536" cy="1520550"/>
          </a:xfrm>
          <a:prstGeom prst="rect">
            <a:avLst/>
          </a:prstGeom>
        </p:spPr>
      </p:pic>
      <p:sp>
        <p:nvSpPr>
          <p:cNvPr id="8" name="TextBox 7">
            <a:extLst>
              <a:ext uri="{FF2B5EF4-FFF2-40B4-BE49-F238E27FC236}">
                <a16:creationId xmlns:a16="http://schemas.microsoft.com/office/drawing/2014/main" id="{43A312C3-23EC-ABC2-1508-C49480E2C70E}"/>
              </a:ext>
            </a:extLst>
          </p:cNvPr>
          <p:cNvSpPr txBox="1"/>
          <p:nvPr/>
        </p:nvSpPr>
        <p:spPr>
          <a:xfrm>
            <a:off x="96689" y="2067694"/>
            <a:ext cx="4647376" cy="2677656"/>
          </a:xfrm>
          <a:prstGeom prst="rect">
            <a:avLst/>
          </a:prstGeom>
          <a:noFill/>
          <a:ln w="9525">
            <a:solidFill>
              <a:schemeClr val="tx1"/>
            </a:solidFill>
          </a:ln>
          <a:effectLst/>
        </p:spPr>
        <p:txBody>
          <a:bodyPr wrap="square" rtlCol="0">
            <a:spAutoFit/>
          </a:bodyPr>
          <a:lstStyle/>
          <a:p>
            <a:r>
              <a:rPr lang="de-CH" sz="1400" dirty="0">
                <a:latin typeface="Calibri" panose="020F0502020204030204" pitchFamily="34" charset="0"/>
                <a:cs typeface="Calibri" panose="020F0502020204030204" pitchFamily="34" charset="0"/>
              </a:rPr>
              <a:t>Strong </a:t>
            </a:r>
            <a:r>
              <a:rPr lang="de-CH" sz="1400" dirty="0" err="1">
                <a:latin typeface="Calibri" panose="020F0502020204030204" pitchFamily="34" charset="0"/>
                <a:cs typeface="Calibri" panose="020F0502020204030204" pitchFamily="34" charset="0"/>
              </a:rPr>
              <a:t>recommendation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from</a:t>
            </a:r>
            <a:r>
              <a:rPr lang="de-CH" sz="1400" dirty="0">
                <a:latin typeface="Calibri" panose="020F0502020204030204" pitchFamily="34" charset="0"/>
                <a:cs typeface="Calibri" panose="020F0502020204030204" pitchFamily="34" charset="0"/>
              </a:rPr>
              <a:t> </a:t>
            </a:r>
            <a:r>
              <a:rPr lang="de-CH" sz="1400" b="1" dirty="0">
                <a:latin typeface="Calibri" panose="020F0502020204030204" pitchFamily="34" charset="0"/>
                <a:cs typeface="Calibri" panose="020F0502020204030204" pitchFamily="34" charset="0"/>
              </a:rPr>
              <a:t>P5</a:t>
            </a:r>
            <a:r>
              <a:rPr lang="de-CH" sz="1400" dirty="0">
                <a:latin typeface="Calibri" panose="020F0502020204030204" pitchFamily="34" charset="0"/>
                <a:cs typeface="Calibri" panose="020F0502020204030204" pitchFamily="34" charset="0"/>
              </a:rPr>
              <a:t> «</a:t>
            </a:r>
            <a:r>
              <a:rPr lang="de-CH" sz="1400" b="1" dirty="0">
                <a:latin typeface="Calibri" panose="020F0502020204030204" pitchFamily="34" charset="0"/>
                <a:cs typeface="Calibri" panose="020F0502020204030204" pitchFamily="34" charset="0"/>
              </a:rPr>
              <a:t>This </a:t>
            </a:r>
            <a:r>
              <a:rPr lang="de-CH" sz="1400" b="1" dirty="0" err="1">
                <a:latin typeface="Calibri" panose="020F0502020204030204" pitchFamily="34" charset="0"/>
                <a:cs typeface="Calibri" panose="020F0502020204030204" pitchFamily="34" charset="0"/>
              </a:rPr>
              <a:t>is</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our</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muon</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shot</a:t>
            </a:r>
            <a:r>
              <a:rPr lang="de-CH"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Interest in </a:t>
            </a:r>
            <a:r>
              <a:rPr lang="de-CH" sz="1400" dirty="0" err="1">
                <a:latin typeface="Calibri" panose="020F0502020204030204" pitchFamily="34" charset="0"/>
                <a:cs typeface="Calibri" panose="020F0502020204030204" pitchFamily="34" charset="0"/>
              </a:rPr>
              <a:t>hosting</a:t>
            </a:r>
            <a:r>
              <a:rPr lang="de-CH" sz="1400" dirty="0">
                <a:latin typeface="Calibri" panose="020F0502020204030204" pitchFamily="34" charset="0"/>
                <a:cs typeface="Calibri" panose="020F0502020204030204" pitchFamily="34" charset="0"/>
              </a:rPr>
              <a:t> at FNAL</a:t>
            </a: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r>
              <a:rPr lang="de-CH" sz="1400" b="1" dirty="0">
                <a:latin typeface="Calibri" panose="020F0502020204030204" pitchFamily="34" charset="0"/>
                <a:cs typeface="Calibri" panose="020F0502020204030204" pitchFamily="34" charset="0"/>
              </a:rPr>
              <a:t>US </a:t>
            </a:r>
            <a:r>
              <a:rPr lang="de-CH" sz="1400" b="1" dirty="0" err="1">
                <a:latin typeface="Calibri" panose="020F0502020204030204" pitchFamily="34" charset="0"/>
                <a:cs typeface="Calibri" panose="020F0502020204030204" pitchFamily="34" charset="0"/>
              </a:rPr>
              <a:t>partners</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are</a:t>
            </a:r>
            <a:r>
              <a:rPr lang="de-CH" sz="1400" b="1" dirty="0">
                <a:latin typeface="Calibri" panose="020F0502020204030204" pitchFamily="34" charset="0"/>
                <a:cs typeface="Calibri" panose="020F0502020204030204" pitchFamily="34" charset="0"/>
              </a:rPr>
              <a:t> in </a:t>
            </a:r>
            <a:r>
              <a:rPr lang="de-CH" sz="1400" b="1" dirty="0" err="1">
                <a:latin typeface="Calibri" panose="020F0502020204030204" pitchFamily="34" charset="0"/>
                <a:cs typeface="Calibri" panose="020F0502020204030204" pitchFamily="34" charset="0"/>
              </a:rPr>
              <a:t>the</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process</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of</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joining</a:t>
            </a:r>
            <a:endParaRPr lang="de-CH" sz="1400" b="1"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CH" sz="1400">
                <a:latin typeface="Calibri" panose="020F0502020204030204" pitchFamily="34" charset="0"/>
                <a:cs typeface="Calibri" panose="020F0502020204030204" pitchFamily="34" charset="0"/>
              </a:rPr>
              <a:t>US Muon C</a:t>
            </a:r>
            <a:r>
              <a:rPr lang="en-US" sz="1400" dirty="0">
                <a:latin typeface="Calibri" panose="020F0502020204030204" pitchFamily="34" charset="0"/>
                <a:cs typeface="Calibri" panose="020F0502020204030204" pitchFamily="34" charset="0"/>
              </a:rPr>
              <a:t>o</a:t>
            </a:r>
            <a:r>
              <a:rPr lang="en-CH" sz="1400">
                <a:latin typeface="Calibri" panose="020F0502020204030204" pitchFamily="34" charset="0"/>
                <a:cs typeface="Calibri" panose="020F0502020204030204" pitchFamily="34" charset="0"/>
              </a:rPr>
              <a:t>llider Inauguration Meeting </a:t>
            </a:r>
            <a:r>
              <a:rPr lang="de-CH" sz="1400" dirty="0">
                <a:latin typeface="Calibri" panose="020F0502020204030204" pitchFamily="34" charset="0"/>
                <a:cs typeface="Calibri" panose="020F0502020204030204" pitchFamily="34" charset="0"/>
              </a:rPr>
              <a:t>in</a:t>
            </a:r>
            <a:r>
              <a:rPr lang="en-CH" sz="1400">
                <a:latin typeface="Calibri" panose="020F0502020204030204" pitchFamily="34" charset="0"/>
                <a:cs typeface="Calibri" panose="020F0502020204030204" pitchFamily="34" charset="0"/>
              </a:rPr>
              <a:t> August </a:t>
            </a:r>
            <a:r>
              <a:rPr lang="de-CH" sz="1400" dirty="0">
                <a:latin typeface="Calibri" panose="020F0502020204030204" pitchFamily="34" charset="0"/>
                <a:cs typeface="Calibri" panose="020F0502020204030204" pitchFamily="34" charset="0"/>
              </a:rPr>
              <a:t>2024 </a:t>
            </a:r>
            <a:r>
              <a:rPr lang="en-CH" sz="1400">
                <a:latin typeface="Calibri" panose="020F0502020204030204" pitchFamily="34" charset="0"/>
                <a:cs typeface="Calibri" panose="020F0502020204030204" pitchFamily="34" charset="0"/>
              </a:rPr>
              <a:t>at F</a:t>
            </a:r>
            <a:r>
              <a:rPr lang="de-CH" sz="1400" dirty="0" err="1">
                <a:latin typeface="Calibri" panose="020F0502020204030204" pitchFamily="34" charset="0"/>
                <a:cs typeface="Calibri" panose="020F0502020204030204" pitchFamily="34" charset="0"/>
              </a:rPr>
              <a:t>ermilab</a:t>
            </a:r>
            <a:r>
              <a:rPr lang="en-CH" sz="140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about</a:t>
            </a:r>
            <a:r>
              <a:rPr lang="de-CH" sz="1400" dirty="0">
                <a:latin typeface="Calibri" panose="020F0502020204030204" pitchFamily="34" charset="0"/>
                <a:cs typeface="Calibri" panose="020F0502020204030204" pitchFamily="34" charset="0"/>
              </a:rPr>
              <a:t> 300 </a:t>
            </a:r>
            <a:r>
              <a:rPr lang="de-CH" sz="1400" dirty="0" err="1">
                <a:latin typeface="Calibri" panose="020F0502020204030204" pitchFamily="34" charset="0"/>
                <a:cs typeface="Calibri" panose="020F0502020204030204" pitchFamily="34" charset="0"/>
              </a:rPr>
              <a:t>participants</a:t>
            </a:r>
            <a:r>
              <a:rPr lang="en-CH" sz="1400">
                <a:latin typeface="Calibri" panose="020F0502020204030204" pitchFamily="34" charset="0"/>
                <a:cs typeface="Calibri" panose="020F0502020204030204" pitchFamily="34" charset="0"/>
              </a:rPr>
              <a:t>)</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Forming</a:t>
            </a:r>
            <a:r>
              <a:rPr lang="de-CH" sz="1400" dirty="0">
                <a:latin typeface="Calibri" panose="020F0502020204030204" pitchFamily="34" charset="0"/>
                <a:cs typeface="Calibri" panose="020F0502020204030204" pitchFamily="34" charset="0"/>
              </a:rPr>
              <a:t> national </a:t>
            </a:r>
            <a:r>
              <a:rPr lang="de-CH" sz="1400" dirty="0" err="1">
                <a:latin typeface="Calibri" panose="020F0502020204030204" pitchFamily="34" charset="0"/>
                <a:cs typeface="Calibri" panose="020F0502020204030204" pitchFamily="34" charset="0"/>
              </a:rPr>
              <a:t>organisation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participate</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Addendum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en-CH" sz="1400" b="1">
                <a:latin typeface="Calibri" panose="020F0502020204030204" pitchFamily="34" charset="0"/>
                <a:cs typeface="Calibri" panose="020F0502020204030204" pitchFamily="34" charset="0"/>
              </a:rPr>
              <a:t>CERN-D</a:t>
            </a:r>
            <a:r>
              <a:rPr lang="de-CH" sz="1400" b="1" dirty="0">
                <a:latin typeface="Calibri" panose="020F0502020204030204" pitchFamily="34" charset="0"/>
                <a:cs typeface="Calibri" panose="020F0502020204030204" pitchFamily="34" charset="0"/>
              </a:rPr>
              <a:t>o</a:t>
            </a:r>
            <a:r>
              <a:rPr lang="en-CH" sz="1400" b="1">
                <a:latin typeface="Calibri" panose="020F0502020204030204" pitchFamily="34" charset="0"/>
                <a:cs typeface="Calibri" panose="020F0502020204030204" pitchFamily="34" charset="0"/>
              </a:rPr>
              <a:t>E agreement </a:t>
            </a:r>
            <a:r>
              <a:rPr lang="de-CH" sz="1400" dirty="0">
                <a:latin typeface="Calibri" panose="020F0502020204030204" pitchFamily="34" charset="0"/>
                <a:cs typeface="Calibri" panose="020F0502020204030204" pitchFamily="34" charset="0"/>
              </a:rPr>
              <a:t>in </a:t>
            </a:r>
            <a:r>
              <a:rPr lang="de-CH" sz="1400" dirty="0" err="1">
                <a:latin typeface="Calibri" panose="020F0502020204030204" pitchFamily="34" charset="0"/>
                <a:cs typeface="Calibri" panose="020F0502020204030204" pitchFamily="34" charset="0"/>
              </a:rPr>
              <a:t>preparation</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Already</a:t>
            </a:r>
            <a:r>
              <a:rPr lang="de-CH" sz="1400" dirty="0">
                <a:latin typeface="Calibri" panose="020F0502020204030204" pitchFamily="34" charset="0"/>
                <a:cs typeface="Calibri" panose="020F0502020204030204" pitchFamily="34" charset="0"/>
              </a:rPr>
              <a:t> strong US </a:t>
            </a:r>
            <a:r>
              <a:rPr lang="de-CH" sz="1400" dirty="0" err="1">
                <a:latin typeface="Calibri" panose="020F0502020204030204" pitchFamily="34" charset="0"/>
                <a:cs typeface="Calibri" panose="020F0502020204030204" pitchFamily="34" charset="0"/>
              </a:rPr>
              <a:t>contribution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IMCC ESPPU </a:t>
            </a:r>
            <a:r>
              <a:rPr lang="de-CH" sz="1400" dirty="0" err="1">
                <a:latin typeface="Calibri" panose="020F0502020204030204" pitchFamily="34" charset="0"/>
                <a:cs typeface="Calibri" panose="020F0502020204030204" pitchFamily="34" charset="0"/>
              </a:rPr>
              <a:t>documents</a:t>
            </a:r>
            <a:endParaRPr lang="de-CH" sz="1400" dirty="0">
              <a:latin typeface="Calibri" panose="020F0502020204030204" pitchFamily="34" charset="0"/>
              <a:cs typeface="Calibri" panose="020F0502020204030204" pitchFamily="34" charset="0"/>
            </a:endParaRPr>
          </a:p>
          <a:p>
            <a:r>
              <a:rPr lang="de-CH" sz="1400" dirty="0">
                <a:latin typeface="Calibri" panose="020F0502020204030204" pitchFamily="34" charset="0"/>
                <a:cs typeface="Calibri" panose="020F0502020204030204" pitchFamily="34" charset="0"/>
              </a:rPr>
              <a:t>Work at </a:t>
            </a:r>
            <a:r>
              <a:rPr lang="de-CH" sz="1400" dirty="0" err="1">
                <a:latin typeface="Calibri" panose="020F0502020204030204" pitchFamily="34" charset="0"/>
                <a:cs typeface="Calibri" panose="020F0502020204030204" pitchFamily="34" charset="0"/>
              </a:rPr>
              <a:t>universities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started</a:t>
            </a:r>
            <a:endParaRPr lang="de-CH" sz="1400"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Obtained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several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grants</a:t>
            </a:r>
            <a:r>
              <a:rPr lang="de-CH" sz="1400" dirty="0">
                <a:latin typeface="Calibri" panose="020F0502020204030204" pitchFamily="34" charset="0"/>
                <a:cs typeface="Calibri" panose="020F0502020204030204" pitchFamily="34" charset="0"/>
              </a:rPr>
              <a:t> also at </a:t>
            </a:r>
            <a:r>
              <a:rPr lang="de-CH" sz="1400" dirty="0" err="1">
                <a:latin typeface="Calibri" panose="020F0502020204030204" pitchFamily="34" charset="0"/>
                <a:cs typeface="Calibri" panose="020F0502020204030204" pitchFamily="34" charset="0"/>
              </a:rPr>
              <a:t>labratories</a:t>
            </a:r>
            <a:endParaRPr lang="de-CH" sz="14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3A98E202-3DFB-D9CD-061B-6E777E2D996C}"/>
              </a:ext>
            </a:extLst>
          </p:cNvPr>
          <p:cNvSpPr txBox="1"/>
          <p:nvPr/>
        </p:nvSpPr>
        <p:spPr>
          <a:xfrm>
            <a:off x="4944140" y="4124299"/>
            <a:ext cx="4070027" cy="738664"/>
          </a:xfrm>
          <a:prstGeom prst="rect">
            <a:avLst/>
          </a:prstGeom>
          <a:solidFill>
            <a:schemeClr val="accent5">
              <a:lumMod val="20000"/>
              <a:lumOff val="80000"/>
              <a:alpha val="50000"/>
            </a:schemeClr>
          </a:solidFill>
          <a:ln w="9525">
            <a:solidFill>
              <a:schemeClr val="tx1"/>
            </a:solidFill>
          </a:ln>
          <a:effectLst/>
        </p:spPr>
        <p:txBody>
          <a:bodyPr wrap="square" rtlCol="0">
            <a:spAutoFit/>
          </a:bodyPr>
          <a:lstStyle/>
          <a:p>
            <a:r>
              <a:rPr lang="de-CH" sz="1400" dirty="0">
                <a:latin typeface="Calibri" panose="020F0502020204030204" pitchFamily="34" charset="0"/>
                <a:cs typeface="Calibri" panose="020F0502020204030204" pitchFamily="34" charset="0"/>
              </a:rPr>
              <a:t>IMCC will carry out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R&amp;D </a:t>
            </a:r>
            <a:r>
              <a:rPr lang="de-CH" sz="1400" dirty="0" err="1">
                <a:latin typeface="Calibri" panose="020F0502020204030204" pitchFamily="34" charset="0"/>
                <a:cs typeface="Calibri" panose="020F0502020204030204" pitchFamily="34" charset="0"/>
              </a:rPr>
              <a:t>together</a:t>
            </a:r>
            <a:r>
              <a:rPr lang="de-CH" sz="1400" dirty="0">
                <a:latin typeface="Calibri" panose="020F0502020204030204" pitchFamily="34" charset="0"/>
                <a:cs typeface="Calibri" panose="020F0502020204030204" pitchFamily="34" charset="0"/>
              </a:rPr>
              <a:t> and </a:t>
            </a:r>
            <a:r>
              <a:rPr lang="en-GB" sz="1400" dirty="0">
                <a:effectLst/>
                <a:latin typeface="Calibri" panose="020F0502020204030204" pitchFamily="34" charset="0"/>
                <a:ea typeface="Georgia" panose="02040502050405020303" pitchFamily="18" charset="0"/>
                <a:cs typeface="Calibri" panose="020F0502020204030204" pitchFamily="34" charset="0"/>
              </a:rPr>
              <a:t>develop options to host the collider at CERN or at </a:t>
            </a:r>
            <a:r>
              <a:rPr lang="en-GB" sz="1400" dirty="0">
                <a:latin typeface="Calibri" panose="020F0502020204030204" pitchFamily="34" charset="0"/>
                <a:ea typeface="Georgia" panose="02040502050405020303" pitchFamily="18" charset="0"/>
                <a:cs typeface="Calibri" panose="020F0502020204030204" pitchFamily="34" charset="0"/>
              </a:rPr>
              <a:t>Fermilab</a:t>
            </a:r>
            <a:r>
              <a:rPr lang="en-GB" sz="1400" dirty="0">
                <a:effectLst/>
                <a:latin typeface="Calibri" panose="020F0502020204030204" pitchFamily="34" charset="0"/>
                <a:ea typeface="Georgia" panose="02040502050405020303" pitchFamily="18" charset="0"/>
                <a:cs typeface="Calibri" panose="020F0502020204030204" pitchFamily="34" charset="0"/>
              </a:rPr>
              <a:t> and potentially also other sites</a:t>
            </a:r>
            <a:endParaRPr lang="de-CH" sz="1400" dirty="0">
              <a:latin typeface="Calibri" panose="020F0502020204030204" pitchFamily="34" charset="0"/>
              <a:cs typeface="Calibri" panose="020F0502020204030204" pitchFamily="34" charset="0"/>
            </a:endParaRPr>
          </a:p>
        </p:txBody>
      </p:sp>
      <p:pic>
        <p:nvPicPr>
          <p:cNvPr id="10" name="Picture 9" descr="A picture containing graphics, circle, colorfulness, graphic design&#10;&#10;Description automatically generated">
            <a:extLst>
              <a:ext uri="{FF2B5EF4-FFF2-40B4-BE49-F238E27FC236}">
                <a16:creationId xmlns:a16="http://schemas.microsoft.com/office/drawing/2014/main" id="{1EB11F38-E777-854D-EFE2-DA9DE626EB6F}"/>
              </a:ext>
            </a:extLst>
          </p:cNvPr>
          <p:cNvPicPr>
            <a:picLocks noChangeAspect="1"/>
          </p:cNvPicPr>
          <p:nvPr/>
        </p:nvPicPr>
        <p:blipFill>
          <a:blip r:embed="rId5"/>
          <a:stretch>
            <a:fillRect/>
          </a:stretch>
        </p:blipFill>
        <p:spPr>
          <a:xfrm>
            <a:off x="5076056" y="2988404"/>
            <a:ext cx="1289295" cy="735474"/>
          </a:xfrm>
          <a:prstGeom prst="rect">
            <a:avLst/>
          </a:prstGeom>
        </p:spPr>
      </p:pic>
    </p:spTree>
    <p:extLst>
      <p:ext uri="{BB962C8B-B14F-4D97-AF65-F5344CB8AC3E}">
        <p14:creationId xmlns:p14="http://schemas.microsoft.com/office/powerpoint/2010/main" val="39286391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165F2-1714-9393-BB54-055BE76B2E19}"/>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4546FCD-57A6-D7E2-0BC0-B5F3A5A0B01A}"/>
              </a:ext>
            </a:extLst>
          </p:cNvPr>
          <p:cNvSpPr>
            <a:spLocks noGrp="1"/>
          </p:cNvSpPr>
          <p:nvPr>
            <p:ph type="ftr" sz="quarter" idx="3"/>
          </p:nvPr>
        </p:nvSpPr>
        <p:spPr>
          <a:xfrm>
            <a:off x="35496" y="4977845"/>
            <a:ext cx="6768752" cy="195485"/>
          </a:xfrm>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06687403-2596-B483-8738-3BDF02EECAC3}"/>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Practical Examples</a:t>
            </a:r>
            <a:endParaRPr lang="en-US" sz="3200" dirty="0">
              <a:latin typeface="Calibri"/>
              <a:cs typeface="Calibri"/>
            </a:endParaRPr>
          </a:p>
        </p:txBody>
      </p:sp>
      <p:sp>
        <p:nvSpPr>
          <p:cNvPr id="2" name="Content Placeholder 5">
            <a:extLst>
              <a:ext uri="{FF2B5EF4-FFF2-40B4-BE49-F238E27FC236}">
                <a16:creationId xmlns:a16="http://schemas.microsoft.com/office/drawing/2014/main" id="{87094FF5-171E-33E4-9EA1-2947C422F700}"/>
              </a:ext>
            </a:extLst>
          </p:cNvPr>
          <p:cNvSpPr txBox="1">
            <a:spLocks/>
          </p:cNvSpPr>
          <p:nvPr/>
        </p:nvSpPr>
        <p:spPr>
          <a:xfrm>
            <a:off x="1196136" y="819271"/>
            <a:ext cx="7912448" cy="4299109"/>
          </a:xfrm>
          <a:prstGeom prst="rect">
            <a:avLst/>
          </a:prstGeom>
        </p:spPr>
        <p:txBody>
          <a:bodyPr>
            <a:normAutofit fontScale="55000" lnSpcReduction="20000"/>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chemeClr val="tx1"/>
              </a:buClr>
              <a:buFont typeface="Arial" panose="020B0604020202020204" pitchFamily="34" charset="0"/>
              <a:buChar char="•"/>
            </a:pPr>
            <a:r>
              <a:rPr lang="en-US" sz="2500" b="1" dirty="0">
                <a:latin typeface="Calibri" panose="020F0502020204030204" pitchFamily="34" charset="0"/>
                <a:cs typeface="Calibri" panose="020F0502020204030204" pitchFamily="34" charset="0"/>
              </a:rPr>
              <a:t>Fusion for Energy </a:t>
            </a:r>
            <a:r>
              <a:rPr lang="en-US" sz="2500" dirty="0">
                <a:latin typeface="Calibri" panose="020F0502020204030204" pitchFamily="34" charset="0"/>
                <a:cs typeface="Calibri" panose="020F0502020204030204" pitchFamily="34" charset="0"/>
              </a:rPr>
              <a:t>(ITER EU Domestic Agency) </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Framework agreement and first addendum in final negotiation </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Contribution to the design of the HTS target solenoid, relevant to the central solenoid of DTT</a:t>
            </a:r>
          </a:p>
          <a:p>
            <a:pPr>
              <a:buClr>
                <a:schemeClr val="tx1"/>
              </a:buClr>
              <a:buFont typeface="Arial" panose="020B0604020202020204" pitchFamily="34" charset="0"/>
              <a:buChar char="•"/>
            </a:pPr>
            <a:r>
              <a:rPr lang="en-US" sz="2500" b="1" dirty="0" err="1">
                <a:latin typeface="Calibri" panose="020F0502020204030204" pitchFamily="34" charset="0"/>
                <a:cs typeface="Calibri" panose="020F0502020204030204" pitchFamily="34" charset="0"/>
              </a:rPr>
              <a:t>EUROFusion</a:t>
            </a:r>
            <a:r>
              <a:rPr lang="en-US" sz="2500" dirty="0">
                <a:latin typeface="Calibri" panose="020F0502020204030204" pitchFamily="34" charset="0"/>
                <a:cs typeface="Calibri" panose="020F0502020204030204" pitchFamily="34" charset="0"/>
              </a:rPr>
              <a:t> (next step European fusion reactor)</a:t>
            </a:r>
            <a:endParaRPr lang="en-US" sz="2500" b="1" dirty="0">
              <a:latin typeface="Calibri" panose="020F0502020204030204" pitchFamily="34" charset="0"/>
              <a:cs typeface="Calibri" panose="020F0502020204030204" pitchFamily="34" charset="0"/>
            </a:endParaRP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Framework agreement signed in 2023, first addendum signed in 2024</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Contribution to the design of the HTS target solenoid, relevant to the magnets of a Volumetric Neutron Source proposed as next step in the European fusion strategy</a:t>
            </a:r>
          </a:p>
          <a:p>
            <a:pPr>
              <a:buClr>
                <a:schemeClr val="tx1"/>
              </a:buClr>
              <a:buFont typeface="Arial" panose="020B0604020202020204" pitchFamily="34" charset="0"/>
              <a:buChar char="•"/>
            </a:pPr>
            <a:r>
              <a:rPr lang="en-US" sz="2500" b="1" dirty="0">
                <a:latin typeface="Calibri" panose="020F0502020204030204" pitchFamily="34" charset="0"/>
                <a:cs typeface="Calibri" panose="020F0502020204030204" pitchFamily="34" charset="0"/>
              </a:rPr>
              <a:t>Gauss Fusion </a:t>
            </a:r>
            <a:r>
              <a:rPr lang="en-US" sz="2500" dirty="0">
                <a:latin typeface="Calibri" panose="020F0502020204030204" pitchFamily="34" charset="0"/>
                <a:cs typeface="Calibri" panose="020F0502020204030204" pitchFamily="34" charset="0"/>
              </a:rPr>
              <a:t>(one of the leading EU fusion start-ups)</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Consultancy agreement signed in 2023</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CERN contribution to the design of the LTS/HTS GIGA stellarator magnets, based on advances in the HTS target solenoid</a:t>
            </a:r>
          </a:p>
          <a:p>
            <a:pPr>
              <a:buClr>
                <a:schemeClr val="tx1"/>
              </a:buClr>
              <a:buFont typeface="Arial" panose="020B0604020202020204" pitchFamily="34" charset="0"/>
              <a:buChar char="•"/>
            </a:pPr>
            <a:r>
              <a:rPr lang="en-US" sz="2500" b="1" dirty="0">
                <a:latin typeface="Calibri" panose="020F0502020204030204" pitchFamily="34" charset="0"/>
                <a:cs typeface="Calibri" panose="020F0502020204030204" pitchFamily="34" charset="0"/>
              </a:rPr>
              <a:t>ENI</a:t>
            </a:r>
            <a:r>
              <a:rPr lang="en-US" sz="2500" dirty="0">
                <a:latin typeface="Calibri" panose="020F0502020204030204" pitchFamily="34" charset="0"/>
                <a:cs typeface="Calibri" panose="020F0502020204030204" pitchFamily="34" charset="0"/>
              </a:rPr>
              <a:t> (oil and gas energy giant)</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Framework agreement and first addendum signed in 2024</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Collaboration on the conceptual design and project proposal for the CERN construction of a large bore HTS solenoid (20@20 model coil) relevant to the muon collider and fusion</a:t>
            </a:r>
          </a:p>
          <a:p>
            <a:pPr>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IFAST-2 proposal to </a:t>
            </a:r>
            <a:r>
              <a:rPr lang="en-US" sz="2500" b="1" dirty="0">
                <a:latin typeface="Calibri" panose="020F0502020204030204" pitchFamily="34" charset="0"/>
                <a:cs typeface="Calibri" panose="020F0502020204030204" pitchFamily="34" charset="0"/>
              </a:rPr>
              <a:t>INFRA-2025-TECH-01-02 </a:t>
            </a:r>
            <a:r>
              <a:rPr lang="en-US" sz="2500" dirty="0">
                <a:latin typeface="Calibri" panose="020F0502020204030204" pitchFamily="34" charset="0"/>
                <a:cs typeface="Calibri" panose="020F0502020204030204" pitchFamily="34" charset="0"/>
              </a:rPr>
              <a:t>(CERN, INFINEON, PSI)</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Proposal of fast pulsed power cell + magnet system sent to IFAST-2 coordination for ranking at TIARA</a:t>
            </a:r>
          </a:p>
          <a:p>
            <a:pPr lvl="1">
              <a:buClr>
                <a:schemeClr val="tx1"/>
              </a:buClr>
              <a:buFont typeface="Arial" panose="020B0604020202020204" pitchFamily="34" charset="0"/>
              <a:buChar char="•"/>
            </a:pPr>
            <a:r>
              <a:rPr lang="en-US" sz="2500" dirty="0">
                <a:latin typeface="Calibri" panose="020F0502020204030204" pitchFamily="34" charset="0"/>
                <a:cs typeface="Calibri" panose="020F0502020204030204" pitchFamily="34" charset="0"/>
              </a:rPr>
              <a:t>Industrial interest in rapidly pulsed and large energy/power supplies</a:t>
            </a:r>
          </a:p>
          <a:p>
            <a:pPr lvl="1"/>
            <a:endParaRPr lang="en-US" dirty="0"/>
          </a:p>
        </p:txBody>
      </p:sp>
      <p:pic>
        <p:nvPicPr>
          <p:cNvPr id="6" name="Picture 2" descr="Fusion for Energy (F4E) | Europäische Union">
            <a:extLst>
              <a:ext uri="{FF2B5EF4-FFF2-40B4-BE49-F238E27FC236}">
                <a16:creationId xmlns:a16="http://schemas.microsoft.com/office/drawing/2014/main" id="{D368CE91-5162-F07C-E1BC-3B344342F12D}"/>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229" y="945000"/>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EUROfusion | LinkedIn">
            <a:extLst>
              <a:ext uri="{FF2B5EF4-FFF2-40B4-BE49-F238E27FC236}">
                <a16:creationId xmlns:a16="http://schemas.microsoft.com/office/drawing/2014/main" id="{4DF0F6E9-CCBD-A596-858A-591339E525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229" y="1720509"/>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Gauss Fusion | LinkedIn">
            <a:extLst>
              <a:ext uri="{FF2B5EF4-FFF2-40B4-BE49-F238E27FC236}">
                <a16:creationId xmlns:a16="http://schemas.microsoft.com/office/drawing/2014/main" id="{B891CFDA-DE11-1C56-F4F4-455619661E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229" y="2427734"/>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gip – Wikipedia">
            <a:extLst>
              <a:ext uri="{FF2B5EF4-FFF2-40B4-BE49-F238E27FC236}">
                <a16:creationId xmlns:a16="http://schemas.microsoft.com/office/drawing/2014/main" id="{40DCDC45-1CF9-D436-4ADB-361DCE91A5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319" y="3147814"/>
            <a:ext cx="602960" cy="7366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Infineon Technologies AG - InCabin">
            <a:extLst>
              <a:ext uri="{FF2B5EF4-FFF2-40B4-BE49-F238E27FC236}">
                <a16:creationId xmlns:a16="http://schemas.microsoft.com/office/drawing/2014/main" id="{8797A09B-B00A-1BA1-B642-BB4B4769AB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7604" y="4227934"/>
            <a:ext cx="826393" cy="36429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2CFCA69-61EB-8005-D70C-76B3A5FDB124}"/>
              </a:ext>
            </a:extLst>
          </p:cNvPr>
          <p:cNvSpPr txBox="1"/>
          <p:nvPr/>
        </p:nvSpPr>
        <p:spPr>
          <a:xfrm>
            <a:off x="8046775" y="4453732"/>
            <a:ext cx="791692" cy="276999"/>
          </a:xfrm>
          <a:prstGeom prst="rect">
            <a:avLst/>
          </a:prstGeom>
          <a:solidFill>
            <a:schemeClr val="bg2"/>
          </a:solidFill>
        </p:spPr>
        <p:txBody>
          <a:bodyPr wrap="none" rtlCol="0">
            <a:spAutoFit/>
          </a:bodyPr>
          <a:lstStyle/>
          <a:p>
            <a:r>
              <a:rPr lang="en-US" sz="1200" dirty="0">
                <a:latin typeface="Calibri" panose="020F0502020204030204" pitchFamily="34" charset="0"/>
                <a:cs typeface="Calibri" panose="020F0502020204030204" pitchFamily="34" charset="0"/>
              </a:rPr>
              <a:t>L. </a:t>
            </a:r>
            <a:r>
              <a:rPr lang="en-US" sz="1200" dirty="0" err="1">
                <a:latin typeface="Calibri" panose="020F0502020204030204" pitchFamily="34" charset="0"/>
                <a:cs typeface="Calibri" panose="020F0502020204030204" pitchFamily="34" charset="0"/>
              </a:rPr>
              <a:t>Bottura</a:t>
            </a:r>
            <a:endParaRPr lang="en-US"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045677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9540A-AECB-9E87-CBF3-FB59223CE2D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87C7DCD-2F9C-3A6B-9798-8D33FD3A7430}"/>
              </a:ext>
            </a:extLst>
          </p:cNvPr>
          <p:cNvSpPr>
            <a:spLocks noGrp="1"/>
          </p:cNvSpPr>
          <p:nvPr>
            <p:ph type="title"/>
          </p:nvPr>
        </p:nvSpPr>
        <p:spPr>
          <a:xfrm>
            <a:off x="1115616" y="64526"/>
            <a:ext cx="7190184" cy="432048"/>
          </a:xfrm>
        </p:spPr>
        <p:txBody>
          <a:bodyPr>
            <a:noAutofit/>
          </a:bodyPr>
          <a:lstStyle/>
          <a:p>
            <a:pPr algn="ctr"/>
            <a:r>
              <a:rPr lang="en-GB" dirty="0">
                <a:latin typeface="Calibri"/>
                <a:cs typeface="Calibri"/>
              </a:rPr>
              <a:t>European Accelerator R&amp;D Roadmap</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84BCBFCF-29F6-81D1-DE10-731C2D60F39F}"/>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31</a:t>
            </a:fld>
            <a:endParaRPr lang="en-GB" dirty="0"/>
          </a:p>
        </p:txBody>
      </p:sp>
      <p:sp>
        <p:nvSpPr>
          <p:cNvPr id="52" name="Espace réservé du pied de page 4">
            <a:extLst>
              <a:ext uri="{FF2B5EF4-FFF2-40B4-BE49-F238E27FC236}">
                <a16:creationId xmlns:a16="http://schemas.microsoft.com/office/drawing/2014/main" id="{B9DF0096-FFE1-4334-6B7F-8C66625D3E6E}"/>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pic>
        <p:nvPicPr>
          <p:cNvPr id="10" name="Picture 9" descr="p0.pdf">
            <a:extLst>
              <a:ext uri="{FF2B5EF4-FFF2-40B4-BE49-F238E27FC236}">
                <a16:creationId xmlns:a16="http://schemas.microsoft.com/office/drawing/2014/main" id="{C9EDDAB1-8D83-5483-5119-1C230CFF44CB}"/>
              </a:ext>
            </a:extLst>
          </p:cNvPr>
          <p:cNvPicPr>
            <a:picLocks noChangeAspect="1"/>
          </p:cNvPicPr>
          <p:nvPr/>
        </p:nvPicPr>
        <p:blipFill rotWithShape="1">
          <a:blip r:embed="rId2">
            <a:extLst>
              <a:ext uri="{28A0092B-C50C-407E-A947-70E740481C1C}">
                <a14:useLocalDpi xmlns:a14="http://schemas.microsoft.com/office/drawing/2010/main" val="0"/>
              </a:ext>
            </a:extLst>
          </a:blip>
          <a:srcRect l="14220" t="17551" r="8731" b="16902"/>
          <a:stretch/>
        </p:blipFill>
        <p:spPr>
          <a:xfrm>
            <a:off x="5669329" y="931989"/>
            <a:ext cx="3367168" cy="4053650"/>
          </a:xfrm>
          <a:prstGeom prst="rect">
            <a:avLst/>
          </a:prstGeom>
        </p:spPr>
      </p:pic>
      <p:sp>
        <p:nvSpPr>
          <p:cNvPr id="13" name="Rectangle 12">
            <a:extLst>
              <a:ext uri="{FF2B5EF4-FFF2-40B4-BE49-F238E27FC236}">
                <a16:creationId xmlns:a16="http://schemas.microsoft.com/office/drawing/2014/main" id="{DDF8CC15-8429-DD1B-DC48-E3D880143BF6}"/>
              </a:ext>
            </a:extLst>
          </p:cNvPr>
          <p:cNvSpPr/>
          <p:nvPr/>
        </p:nvSpPr>
        <p:spPr>
          <a:xfrm>
            <a:off x="6588224" y="4629572"/>
            <a:ext cx="2236442" cy="276999"/>
          </a:xfrm>
          <a:prstGeom prst="rect">
            <a:avLst/>
          </a:prstGeom>
          <a:solidFill>
            <a:schemeClr val="bg1"/>
          </a:solidFill>
          <a:ln>
            <a:noFill/>
          </a:ln>
        </p:spPr>
        <p:txBody>
          <a:bodyPr wrap="square">
            <a:spAutoFit/>
          </a:bodyPr>
          <a:lstStyle/>
          <a:p>
            <a:r>
              <a:rPr lang="en-US" sz="1200" u="sng" dirty="0">
                <a:solidFill>
                  <a:srgbClr val="276FFF"/>
                </a:solidFill>
                <a:latin typeface="Calibri" panose="020F0502020204030204" pitchFamily="34" charset="0"/>
                <a:cs typeface="Calibri" panose="020F0502020204030204" pitchFamily="34" charset="0"/>
                <a:hlinkClick r:id="rId3"/>
              </a:rPr>
              <a:t>http://arxiv.org/abs/2201.07895</a:t>
            </a:r>
          </a:p>
        </p:txBody>
      </p:sp>
      <p:sp>
        <p:nvSpPr>
          <p:cNvPr id="4" name="TextBox 3">
            <a:extLst>
              <a:ext uri="{FF2B5EF4-FFF2-40B4-BE49-F238E27FC236}">
                <a16:creationId xmlns:a16="http://schemas.microsoft.com/office/drawing/2014/main" id="{B270E5BD-443F-B383-6C8A-73489C09B0DF}"/>
              </a:ext>
            </a:extLst>
          </p:cNvPr>
          <p:cNvSpPr txBox="1"/>
          <p:nvPr/>
        </p:nvSpPr>
        <p:spPr>
          <a:xfrm>
            <a:off x="239512" y="874330"/>
            <a:ext cx="5429817" cy="3785652"/>
          </a:xfrm>
          <a:prstGeom prst="rect">
            <a:avLst/>
          </a:prstGeom>
          <a:noFill/>
        </p:spPr>
        <p:txBody>
          <a:bodyPr wrap="square" rtlCol="0">
            <a:spAutoFit/>
          </a:bodyPr>
          <a:lstStyle/>
          <a:p>
            <a:pPr>
              <a:buClr>
                <a:schemeClr val="tx1"/>
              </a:buClr>
            </a:pPr>
            <a:r>
              <a:rPr lang="en-US" sz="1600" dirty="0">
                <a:latin typeface="Calibri"/>
                <a:cs typeface="Calibri"/>
              </a:rPr>
              <a:t>Reviews in Europe and the US found muon collider promising</a:t>
            </a:r>
          </a:p>
          <a:p>
            <a:pPr marL="285750" indent="-285750">
              <a:buClr>
                <a:schemeClr val="tx1"/>
              </a:buClr>
              <a:buFont typeface="Arial" panose="020B0604020202020204" pitchFamily="34" charset="0"/>
              <a:buChar char="•"/>
            </a:pPr>
            <a:r>
              <a:rPr lang="en-US" sz="1600" dirty="0">
                <a:latin typeface="Calibri"/>
                <a:cs typeface="Calibri"/>
              </a:rPr>
              <a:t>Requires important innovation</a:t>
            </a:r>
          </a:p>
          <a:p>
            <a:endParaRPr lang="en-US" sz="1600" dirty="0">
              <a:latin typeface="Calibri"/>
              <a:cs typeface="Calibri"/>
            </a:endParaRPr>
          </a:p>
          <a:p>
            <a:r>
              <a:rPr lang="en-US" sz="1600" dirty="0">
                <a:latin typeface="Calibri"/>
                <a:cs typeface="Calibri"/>
              </a:rPr>
              <a:t>European Strategy for Particle Physics Update (</a:t>
            </a:r>
            <a:r>
              <a:rPr lang="en-US" sz="1600" b="1" dirty="0">
                <a:latin typeface="Calibri"/>
                <a:cs typeface="Calibri"/>
              </a:rPr>
              <a:t>ESPPU</a:t>
            </a:r>
            <a:r>
              <a:rPr lang="en-US" sz="1600" dirty="0">
                <a:latin typeface="Calibri"/>
                <a:cs typeface="Calibri"/>
              </a:rPr>
              <a:t>) supported muon collider R&amp;D in 2020</a:t>
            </a:r>
          </a:p>
          <a:p>
            <a:endParaRPr lang="en-US" sz="1600" dirty="0">
              <a:latin typeface="Calibri"/>
              <a:cs typeface="Calibri"/>
            </a:endParaRPr>
          </a:p>
          <a:p>
            <a:r>
              <a:rPr lang="en-US" sz="1600" dirty="0">
                <a:latin typeface="Calibri"/>
                <a:cs typeface="Calibri"/>
              </a:rPr>
              <a:t>CERN Council charged Laboratory Directors Group (</a:t>
            </a:r>
            <a:r>
              <a:rPr lang="en-US" sz="1600" b="1" dirty="0">
                <a:latin typeface="Calibri"/>
                <a:cs typeface="Calibri"/>
              </a:rPr>
              <a:t>LDG</a:t>
            </a:r>
            <a:r>
              <a:rPr lang="en-US" sz="1600" dirty="0">
                <a:latin typeface="Calibri"/>
                <a:cs typeface="Calibri"/>
              </a:rPr>
              <a:t>) to  develop Accelerator R&amp;D Roadmap</a:t>
            </a:r>
          </a:p>
          <a:p>
            <a:pPr marL="285750" indent="-285750">
              <a:buFont typeface="Arial" panose="020B0604020202020204" pitchFamily="34" charset="0"/>
              <a:buChar char="•"/>
            </a:pPr>
            <a:r>
              <a:rPr lang="en-US" sz="1600" dirty="0">
                <a:latin typeface="Calibri"/>
                <a:cs typeface="Calibri"/>
              </a:rPr>
              <a:t>Directors of institutes, e.g. INFN Frascati, PSI, DESY, RAL, CERN, …</a:t>
            </a:r>
          </a:p>
          <a:p>
            <a:pPr marL="285750" indent="-285750">
              <a:buFont typeface="Arial" panose="020B0604020202020204" pitchFamily="34" charset="0"/>
              <a:buChar char="•"/>
            </a:pPr>
            <a:endParaRPr lang="en-US" sz="1600" dirty="0">
              <a:latin typeface="Calibri"/>
              <a:cs typeface="Calibri"/>
            </a:endParaRPr>
          </a:p>
          <a:p>
            <a:r>
              <a:rPr lang="en-US" sz="1600" dirty="0">
                <a:latin typeface="Calibri"/>
                <a:cs typeface="Calibri"/>
              </a:rPr>
              <a:t>LDG formed five panels, one on Muon Collider</a:t>
            </a:r>
          </a:p>
          <a:p>
            <a:endParaRPr lang="en-US" sz="1600" dirty="0">
              <a:latin typeface="Calibri"/>
              <a:cs typeface="Calibri"/>
            </a:endParaRPr>
          </a:p>
          <a:p>
            <a:r>
              <a:rPr lang="en-US" sz="1600" dirty="0">
                <a:latin typeface="Calibri"/>
                <a:cs typeface="Calibri"/>
              </a:rPr>
              <a:t>Muon Collider panel developed an </a:t>
            </a:r>
            <a:r>
              <a:rPr lang="en-US" sz="1600" b="1" dirty="0">
                <a:latin typeface="Calibri"/>
                <a:cs typeface="Calibri"/>
              </a:rPr>
              <a:t>R&amp;D Roadmap </a:t>
            </a:r>
            <a:r>
              <a:rPr lang="en-US" sz="1600" dirty="0">
                <a:latin typeface="Calibri"/>
                <a:cs typeface="Calibri"/>
              </a:rPr>
              <a:t>with the help of the global community until end of 2021</a:t>
            </a:r>
          </a:p>
        </p:txBody>
      </p:sp>
    </p:spTree>
    <p:extLst>
      <p:ext uri="{BB962C8B-B14F-4D97-AF65-F5344CB8AC3E}">
        <p14:creationId xmlns:p14="http://schemas.microsoft.com/office/powerpoint/2010/main" val="41933738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Muon Collider Roadmap CT</a:t>
            </a:r>
            <a:endParaRPr lang="en-GB"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32</a:t>
            </a:fld>
            <a:endParaRPr lang="en-GB" dirty="0"/>
          </a:p>
        </p:txBody>
      </p:sp>
      <p:sp>
        <p:nvSpPr>
          <p:cNvPr id="52" name="Espace réservé du pied de page 4"/>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pic>
        <p:nvPicPr>
          <p:cNvPr id="4" name="Picture 3" descr="A diagram of a diagram&#10;&#10;AI-generated content may be incorrect.">
            <a:extLst>
              <a:ext uri="{FF2B5EF4-FFF2-40B4-BE49-F238E27FC236}">
                <a16:creationId xmlns:a16="http://schemas.microsoft.com/office/drawing/2014/main" id="{2BCB31FF-3FAF-C79F-1B5F-C88B587884E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0" y="1563638"/>
            <a:ext cx="9326880" cy="1477582"/>
          </a:xfrm>
          <a:prstGeom prst="rect">
            <a:avLst/>
          </a:prstGeom>
        </p:spPr>
      </p:pic>
      <p:grpSp>
        <p:nvGrpSpPr>
          <p:cNvPr id="6" name="Group 13">
            <a:extLst>
              <a:ext uri="{FF2B5EF4-FFF2-40B4-BE49-F238E27FC236}">
                <a16:creationId xmlns:a16="http://schemas.microsoft.com/office/drawing/2014/main" id="{CF400B72-40C1-B857-F913-CF35306F9137}"/>
              </a:ext>
            </a:extLst>
          </p:cNvPr>
          <p:cNvGrpSpPr/>
          <p:nvPr/>
        </p:nvGrpSpPr>
        <p:grpSpPr>
          <a:xfrm>
            <a:off x="342234" y="831628"/>
            <a:ext cx="1247940" cy="513244"/>
            <a:chOff x="0" y="0"/>
            <a:chExt cx="3327840" cy="1368651"/>
          </a:xfrm>
        </p:grpSpPr>
        <p:sp>
          <p:nvSpPr>
            <p:cNvPr id="7" name="Freeform 14">
              <a:extLst>
                <a:ext uri="{FF2B5EF4-FFF2-40B4-BE49-F238E27FC236}">
                  <a16:creationId xmlns:a16="http://schemas.microsoft.com/office/drawing/2014/main" id="{758EF62D-C27B-D629-E8EE-83A636AF33C4}"/>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8" name="TextBox 15">
              <a:extLst>
                <a:ext uri="{FF2B5EF4-FFF2-40B4-BE49-F238E27FC236}">
                  <a16:creationId xmlns:a16="http://schemas.microsoft.com/office/drawing/2014/main" id="{1FCCAAEB-C65B-86FC-A46A-1AE9005F1B79}"/>
                </a:ext>
              </a:extLst>
            </p:cNvPr>
            <p:cNvSpPr txBox="1"/>
            <p:nvPr/>
          </p:nvSpPr>
          <p:spPr>
            <a:xfrm>
              <a:off x="0" y="-28575"/>
              <a:ext cx="3327840"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9" name="Group 16">
            <a:extLst>
              <a:ext uri="{FF2B5EF4-FFF2-40B4-BE49-F238E27FC236}">
                <a16:creationId xmlns:a16="http://schemas.microsoft.com/office/drawing/2014/main" id="{949D0B2C-B094-8CE9-8DC3-8B06CCFA8A11}"/>
              </a:ext>
            </a:extLst>
          </p:cNvPr>
          <p:cNvGrpSpPr/>
          <p:nvPr/>
        </p:nvGrpSpPr>
        <p:grpSpPr>
          <a:xfrm>
            <a:off x="1874635" y="643890"/>
            <a:ext cx="1619163" cy="922528"/>
            <a:chOff x="0" y="0"/>
            <a:chExt cx="4317768" cy="2460075"/>
          </a:xfrm>
        </p:grpSpPr>
        <p:sp>
          <p:nvSpPr>
            <p:cNvPr id="10" name="Freeform 17">
              <a:extLst>
                <a:ext uri="{FF2B5EF4-FFF2-40B4-BE49-F238E27FC236}">
                  <a16:creationId xmlns:a16="http://schemas.microsoft.com/office/drawing/2014/main" id="{4B7D81FB-94EB-4C16-75FA-EC6FCEC172EC}"/>
                </a:ext>
              </a:extLst>
            </p:cNvPr>
            <p:cNvSpPr/>
            <p:nvPr/>
          </p:nvSpPr>
          <p:spPr>
            <a:xfrm>
              <a:off x="0" y="0"/>
              <a:ext cx="4317803"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3" name="TextBox 18">
              <a:extLst>
                <a:ext uri="{FF2B5EF4-FFF2-40B4-BE49-F238E27FC236}">
                  <a16:creationId xmlns:a16="http://schemas.microsoft.com/office/drawing/2014/main" id="{D71B1855-1531-2588-522B-85EF4C9137C3}"/>
                </a:ext>
              </a:extLst>
            </p:cNvPr>
            <p:cNvSpPr txBox="1"/>
            <p:nvPr/>
          </p:nvSpPr>
          <p:spPr>
            <a:xfrm>
              <a:off x="0" y="-28575"/>
              <a:ext cx="4317768" cy="2488650"/>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4" name="Group 19">
            <a:extLst>
              <a:ext uri="{FF2B5EF4-FFF2-40B4-BE49-F238E27FC236}">
                <a16:creationId xmlns:a16="http://schemas.microsoft.com/office/drawing/2014/main" id="{A728A949-E803-A185-8EEC-956FF491C392}"/>
              </a:ext>
            </a:extLst>
          </p:cNvPr>
          <p:cNvGrpSpPr/>
          <p:nvPr/>
        </p:nvGrpSpPr>
        <p:grpSpPr>
          <a:xfrm>
            <a:off x="3982552" y="745735"/>
            <a:ext cx="1559803" cy="533764"/>
            <a:chOff x="-785043" y="-7533490"/>
            <a:chExt cx="4159475" cy="1423372"/>
          </a:xfrm>
        </p:grpSpPr>
        <p:sp>
          <p:nvSpPr>
            <p:cNvPr id="15" name="Freeform 20">
              <a:extLst>
                <a:ext uri="{FF2B5EF4-FFF2-40B4-BE49-F238E27FC236}">
                  <a16:creationId xmlns:a16="http://schemas.microsoft.com/office/drawing/2014/main" id="{221050C1-6CBA-2511-B83B-2762A2A6C822}"/>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6" name="TextBox 21">
              <a:extLst>
                <a:ext uri="{FF2B5EF4-FFF2-40B4-BE49-F238E27FC236}">
                  <a16:creationId xmlns:a16="http://schemas.microsoft.com/office/drawing/2014/main" id="{8C8FECC7-CDA0-8F15-D158-7017A92B3970}"/>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7" name="Group 22">
            <a:extLst>
              <a:ext uri="{FF2B5EF4-FFF2-40B4-BE49-F238E27FC236}">
                <a16:creationId xmlns:a16="http://schemas.microsoft.com/office/drawing/2014/main" id="{9215BD2D-8B65-1F52-38B6-DBF55A16B783}"/>
              </a:ext>
            </a:extLst>
          </p:cNvPr>
          <p:cNvGrpSpPr/>
          <p:nvPr/>
        </p:nvGrpSpPr>
        <p:grpSpPr>
          <a:xfrm>
            <a:off x="6753853" y="804885"/>
            <a:ext cx="1293017" cy="513244"/>
            <a:chOff x="0" y="0"/>
            <a:chExt cx="3448045" cy="1368651"/>
          </a:xfrm>
        </p:grpSpPr>
        <p:sp>
          <p:nvSpPr>
            <p:cNvPr id="18" name="Freeform 23">
              <a:extLst>
                <a:ext uri="{FF2B5EF4-FFF2-40B4-BE49-F238E27FC236}">
                  <a16:creationId xmlns:a16="http://schemas.microsoft.com/office/drawing/2014/main" id="{40933FBE-9B7A-4B41-4D0F-F68FC4D53512}"/>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9" name="TextBox 24">
              <a:extLst>
                <a:ext uri="{FF2B5EF4-FFF2-40B4-BE49-F238E27FC236}">
                  <a16:creationId xmlns:a16="http://schemas.microsoft.com/office/drawing/2014/main" id="{930231ED-C8A1-04FF-3D2E-F593AA96D413}"/>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20" name="Group 25">
            <a:extLst>
              <a:ext uri="{FF2B5EF4-FFF2-40B4-BE49-F238E27FC236}">
                <a16:creationId xmlns:a16="http://schemas.microsoft.com/office/drawing/2014/main" id="{F3BA755E-C22F-314F-D127-D15702F6F68F}"/>
              </a:ext>
            </a:extLst>
          </p:cNvPr>
          <p:cNvGrpSpPr/>
          <p:nvPr/>
        </p:nvGrpSpPr>
        <p:grpSpPr>
          <a:xfrm>
            <a:off x="8347057" y="1053009"/>
            <a:ext cx="757565" cy="307600"/>
            <a:chOff x="0" y="0"/>
            <a:chExt cx="2020174" cy="820266"/>
          </a:xfrm>
        </p:grpSpPr>
        <p:sp>
          <p:nvSpPr>
            <p:cNvPr id="21" name="Freeform 26">
              <a:extLst>
                <a:ext uri="{FF2B5EF4-FFF2-40B4-BE49-F238E27FC236}">
                  <a16:creationId xmlns:a16="http://schemas.microsoft.com/office/drawing/2014/main" id="{086B85CD-C32F-0225-652A-7F70A38BB85F}"/>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2" name="TextBox 27">
              <a:extLst>
                <a:ext uri="{FF2B5EF4-FFF2-40B4-BE49-F238E27FC236}">
                  <a16:creationId xmlns:a16="http://schemas.microsoft.com/office/drawing/2014/main" id="{59683786-5CB3-D04F-5927-92DDB58CDDE0}"/>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3" name="Donut 22">
            <a:extLst>
              <a:ext uri="{FF2B5EF4-FFF2-40B4-BE49-F238E27FC236}">
                <a16:creationId xmlns:a16="http://schemas.microsoft.com/office/drawing/2014/main" id="{1E5BC11E-C6DB-E28C-766A-8A06D9923432}"/>
              </a:ext>
            </a:extLst>
          </p:cNvPr>
          <p:cNvSpPr/>
          <p:nvPr/>
        </p:nvSpPr>
        <p:spPr>
          <a:xfrm>
            <a:off x="686489"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Donut 23">
            <a:extLst>
              <a:ext uri="{FF2B5EF4-FFF2-40B4-BE49-F238E27FC236}">
                <a16:creationId xmlns:a16="http://schemas.microsoft.com/office/drawing/2014/main" id="{5E4A4D43-6806-1B9C-078B-43B2825A9513}"/>
              </a:ext>
            </a:extLst>
          </p:cNvPr>
          <p:cNvSpPr/>
          <p:nvPr/>
        </p:nvSpPr>
        <p:spPr>
          <a:xfrm>
            <a:off x="3936429" y="1423911"/>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Donut 24">
            <a:extLst>
              <a:ext uri="{FF2B5EF4-FFF2-40B4-BE49-F238E27FC236}">
                <a16:creationId xmlns:a16="http://schemas.microsoft.com/office/drawing/2014/main" id="{728D8476-595B-4F37-5DF3-31E971B227E3}"/>
              </a:ext>
            </a:extLst>
          </p:cNvPr>
          <p:cNvSpPr/>
          <p:nvPr/>
        </p:nvSpPr>
        <p:spPr>
          <a:xfrm>
            <a:off x="4571639"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Donut 25">
            <a:extLst>
              <a:ext uri="{FF2B5EF4-FFF2-40B4-BE49-F238E27FC236}">
                <a16:creationId xmlns:a16="http://schemas.microsoft.com/office/drawing/2014/main" id="{18B155AE-8616-DF9D-1A07-A3EC46A22AAB}"/>
              </a:ext>
            </a:extLst>
          </p:cNvPr>
          <p:cNvSpPr/>
          <p:nvPr/>
        </p:nvSpPr>
        <p:spPr>
          <a:xfrm>
            <a:off x="5140618"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Donut 26">
            <a:extLst>
              <a:ext uri="{FF2B5EF4-FFF2-40B4-BE49-F238E27FC236}">
                <a16:creationId xmlns:a16="http://schemas.microsoft.com/office/drawing/2014/main" id="{5DD76EB4-5E45-E084-09C7-09A05F59851D}"/>
              </a:ext>
            </a:extLst>
          </p:cNvPr>
          <p:cNvSpPr/>
          <p:nvPr/>
        </p:nvSpPr>
        <p:spPr>
          <a:xfrm>
            <a:off x="7400362"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6429B32A-DD4E-3D7B-848D-C42B2D9E580C}"/>
              </a:ext>
            </a:extLst>
          </p:cNvPr>
          <p:cNvSpPr/>
          <p:nvPr/>
        </p:nvSpPr>
        <p:spPr>
          <a:xfrm>
            <a:off x="8496722"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Donut 28">
            <a:extLst>
              <a:ext uri="{FF2B5EF4-FFF2-40B4-BE49-F238E27FC236}">
                <a16:creationId xmlns:a16="http://schemas.microsoft.com/office/drawing/2014/main" id="{0B9B8FCB-4C21-8178-37B8-E0A09949F5DC}"/>
              </a:ext>
            </a:extLst>
          </p:cNvPr>
          <p:cNvSpPr/>
          <p:nvPr/>
        </p:nvSpPr>
        <p:spPr>
          <a:xfrm>
            <a:off x="1934429" y="1429954"/>
            <a:ext cx="1116503" cy="1805774"/>
          </a:xfrm>
          <a:prstGeom prst="donut">
            <a:avLst>
              <a:gd name="adj" fmla="val 4666"/>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 name="TextBox 29">
            <a:extLst>
              <a:ext uri="{FF2B5EF4-FFF2-40B4-BE49-F238E27FC236}">
                <a16:creationId xmlns:a16="http://schemas.microsoft.com/office/drawing/2014/main" id="{AB604068-F0B4-AC5F-5BDE-C3E525BADA76}"/>
              </a:ext>
            </a:extLst>
          </p:cNvPr>
          <p:cNvSpPr txBox="1"/>
          <p:nvPr/>
        </p:nvSpPr>
        <p:spPr>
          <a:xfrm>
            <a:off x="40805" y="3338567"/>
            <a:ext cx="1725310" cy="523220"/>
          </a:xfrm>
          <a:prstGeom prst="rect">
            <a:avLst/>
          </a:prstGeom>
          <a:solidFill>
            <a:schemeClr val="accent5">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Proton driver</a:t>
            </a:r>
          </a:p>
          <a:p>
            <a:r>
              <a:rPr lang="en-US" sz="1400" dirty="0">
                <a:latin typeface="Calibri" panose="020F0502020204030204" pitchFamily="34" charset="0"/>
                <a:cs typeface="Calibri" panose="020F0502020204030204" pitchFamily="34" charset="0"/>
              </a:rPr>
              <a:t>  bunch compression</a:t>
            </a:r>
          </a:p>
        </p:txBody>
      </p:sp>
      <p:sp>
        <p:nvSpPr>
          <p:cNvPr id="31" name="TextBox 30">
            <a:extLst>
              <a:ext uri="{FF2B5EF4-FFF2-40B4-BE49-F238E27FC236}">
                <a16:creationId xmlns:a16="http://schemas.microsoft.com/office/drawing/2014/main" id="{5544179F-E96A-EF2C-1819-FECEF60480A9}"/>
              </a:ext>
            </a:extLst>
          </p:cNvPr>
          <p:cNvSpPr txBox="1"/>
          <p:nvPr/>
        </p:nvSpPr>
        <p:spPr>
          <a:xfrm>
            <a:off x="1825909" y="3344774"/>
            <a:ext cx="1624093"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Graphite target</a:t>
            </a:r>
          </a:p>
          <a:p>
            <a:r>
              <a:rPr lang="en-US" sz="1400" dirty="0">
                <a:latin typeface="Calibri" panose="020F0502020204030204" pitchFamily="34" charset="0"/>
                <a:cs typeface="Calibri" panose="020F0502020204030204" pitchFamily="34" charset="0"/>
              </a:rPr>
              <a:t>- Target solenoid</a:t>
            </a:r>
          </a:p>
        </p:txBody>
      </p:sp>
      <p:sp>
        <p:nvSpPr>
          <p:cNvPr id="32" name="TextBox 31">
            <a:extLst>
              <a:ext uri="{FF2B5EF4-FFF2-40B4-BE49-F238E27FC236}">
                <a16:creationId xmlns:a16="http://schemas.microsoft.com/office/drawing/2014/main" id="{FAA79264-165C-8DA9-2B9F-30E36CC12869}"/>
              </a:ext>
            </a:extLst>
          </p:cNvPr>
          <p:cNvSpPr txBox="1"/>
          <p:nvPr/>
        </p:nvSpPr>
        <p:spPr>
          <a:xfrm>
            <a:off x="3874032" y="3359291"/>
            <a:ext cx="2082987" cy="95410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Muon</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design</a:t>
            </a: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RF </a:t>
            </a:r>
            <a:r>
              <a:rPr lang="de-DE" sz="1400" u="none" dirty="0" err="1">
                <a:solidFill>
                  <a:schemeClr val="tx1"/>
                </a:solidFill>
                <a:latin typeface="Calibri" panose="020F0502020204030204" pitchFamily="34" charset="0"/>
                <a:cs typeface="Calibri" panose="020F0502020204030204" pitchFamily="34" charset="0"/>
              </a:rPr>
              <a:t>cavities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Final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4ADCA300-3048-D208-EE7B-4C0D924E9079}"/>
              </a:ext>
            </a:extLst>
          </p:cNvPr>
          <p:cNvSpPr txBox="1"/>
          <p:nvPr/>
        </p:nvSpPr>
        <p:spPr>
          <a:xfrm>
            <a:off x="6529965" y="3268069"/>
            <a:ext cx="1743621" cy="738664"/>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RCS RF </a:t>
            </a:r>
            <a:r>
              <a:rPr lang="de-DE" sz="1400" u="none" dirty="0" err="1">
                <a:solidFill>
                  <a:schemeClr val="tx1"/>
                </a:solidFill>
                <a:latin typeface="Calibri" panose="020F0502020204030204" pitchFamily="34" charset="0"/>
                <a:cs typeface="Calibri" panose="020F0502020204030204" pitchFamily="34" charset="0"/>
              </a:rPr>
              <a:t>system</a:t>
            </a:r>
            <a:endParaRPr lang="de-DE" sz="1400" u="none" dirty="0">
              <a:solidFill>
                <a:schemeClr val="tx1"/>
              </a:solidFill>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9048F332-4DA4-57D6-B7F7-341E1E67E91B}"/>
              </a:ext>
            </a:extLst>
          </p:cNvPr>
          <p:cNvSpPr txBox="1"/>
          <p:nvPr/>
        </p:nvSpPr>
        <p:spPr>
          <a:xfrm>
            <a:off x="6700540" y="4083918"/>
            <a:ext cx="2420771" cy="738664"/>
          </a:xfrm>
          <a:prstGeom prst="rect">
            <a:avLst/>
          </a:prstGeom>
          <a:solidFill>
            <a:schemeClr val="accent1">
              <a:lumMod val="40000"/>
              <a:lumOff val="60000"/>
            </a:schemeClr>
          </a:solidFill>
        </p:spPr>
        <p:txBody>
          <a:bodyPr wrap="square" rtlCol="0">
            <a:spAutoFit/>
          </a:bodyPr>
          <a:lstStyle/>
          <a:p>
            <a:r>
              <a:rPr lang="de-DE" sz="1400" b="0" u="none" dirty="0">
                <a:solidFill>
                  <a:schemeClr val="tx1"/>
                </a:solidFill>
                <a:latin typeface="Calibri" panose="020F0502020204030204" pitchFamily="34" charset="0"/>
                <a:cs typeface="Calibri" panose="020F0502020204030204" pitchFamily="34" charset="0"/>
              </a:rPr>
              <a:t>- Collider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Final </a:t>
            </a:r>
            <a:r>
              <a:rPr lang="de-DE" sz="1400" b="0" u="none" dirty="0" err="1">
                <a:solidFill>
                  <a:schemeClr val="tx1"/>
                </a:solidFill>
                <a:latin typeface="Calibri" panose="020F0502020204030204" pitchFamily="34" charset="0"/>
                <a:cs typeface="Calibri" panose="020F0502020204030204" pitchFamily="34" charset="0"/>
              </a:rPr>
              <a:t>focus</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quadrupoles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dirty="0">
                <a:latin typeface="Calibri" panose="020F0502020204030204" pitchFamily="34" charset="0"/>
                <a:cs typeface="Calibri" panose="020F0502020204030204" pitchFamily="34" charset="0"/>
              </a:rPr>
              <a:t>- </a:t>
            </a:r>
            <a:r>
              <a:rPr lang="de-DE" sz="1400" dirty="0" err="1">
                <a:latin typeface="Calibri" panose="020F0502020204030204" pitchFamily="34" charset="0"/>
                <a:cs typeface="Calibri" panose="020F0502020204030204" pitchFamily="34" charset="0"/>
              </a:rPr>
              <a:t>Machine-detector</a:t>
            </a:r>
            <a:r>
              <a:rPr lang="de-DE" sz="1400" dirty="0">
                <a:latin typeface="Calibri" panose="020F0502020204030204" pitchFamily="34" charset="0"/>
                <a:cs typeface="Calibri" panose="020F0502020204030204" pitchFamily="34" charset="0"/>
              </a:rPr>
              <a:t> interface</a:t>
            </a:r>
            <a:endParaRPr lang="de-DE" sz="1400" b="0" u="none" dirty="0">
              <a:solidFill>
                <a:schemeClr val="tx1"/>
              </a:solidFill>
              <a:latin typeface="Calibri" panose="020F0502020204030204" pitchFamily="34" charset="0"/>
              <a:cs typeface="Calibri" panose="020F0502020204030204" pitchFamily="34" charset="0"/>
            </a:endParaRPr>
          </a:p>
        </p:txBody>
      </p:sp>
      <p:sp>
        <p:nvSpPr>
          <p:cNvPr id="35" name="TextBox 34">
            <a:extLst>
              <a:ext uri="{FF2B5EF4-FFF2-40B4-BE49-F238E27FC236}">
                <a16:creationId xmlns:a16="http://schemas.microsoft.com/office/drawing/2014/main" id="{61B5A01E-DEAB-00A0-E536-0747441AAB41}"/>
              </a:ext>
            </a:extLst>
          </p:cNvPr>
          <p:cNvSpPr txBox="1"/>
          <p:nvPr/>
        </p:nvSpPr>
        <p:spPr>
          <a:xfrm>
            <a:off x="40805" y="4065011"/>
            <a:ext cx="3353034" cy="738664"/>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Identified and prioritized with community</a:t>
            </a:r>
          </a:p>
          <a:p>
            <a:r>
              <a:rPr lang="en-US" sz="1400" dirty="0">
                <a:latin typeface="Calibri" panose="020F0502020204030204" pitchFamily="34" charset="0"/>
                <a:cs typeface="Calibri" panose="020F0502020204030204" pitchFamily="34" charset="0"/>
              </a:rPr>
              <a:t>Other areas need now also to be addressed</a:t>
            </a:r>
          </a:p>
          <a:p>
            <a:r>
              <a:rPr lang="en-US" sz="1400" dirty="0">
                <a:latin typeface="Calibri" panose="020F0502020204030204" pitchFamily="34" charset="0"/>
                <a:cs typeface="Calibri" panose="020F0502020204030204" pitchFamily="34" charset="0"/>
              </a:rPr>
              <a:t>(some work started)</a:t>
            </a:r>
          </a:p>
        </p:txBody>
      </p:sp>
    </p:spTree>
    <p:extLst>
      <p:ext uri="{BB962C8B-B14F-4D97-AF65-F5344CB8AC3E}">
        <p14:creationId xmlns:p14="http://schemas.microsoft.com/office/powerpoint/2010/main" val="3933294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4A1B4-1337-3AF0-8B24-AE4CAB9E331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2F96E237-A4EC-7B18-41D3-8722F364A5CF}"/>
              </a:ext>
            </a:extLst>
          </p:cNvPr>
          <p:cNvSpPr>
            <a:spLocks noGrp="1"/>
          </p:cNvSpPr>
          <p:nvPr>
            <p:ph type="ftr" sz="quarter" idx="3"/>
          </p:nvPr>
        </p:nvSpPr>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B622D19C-DD70-FDCD-E162-B14EEF39CB40}"/>
              </a:ext>
            </a:extLst>
          </p:cNvPr>
          <p:cNvSpPr>
            <a:spLocks noGrp="1"/>
          </p:cNvSpPr>
          <p:nvPr>
            <p:ph type="title"/>
          </p:nvPr>
        </p:nvSpPr>
        <p:spPr>
          <a:xfrm>
            <a:off x="1295400" y="-20538"/>
            <a:ext cx="6781800" cy="565175"/>
          </a:xfrm>
        </p:spPr>
        <p:txBody>
          <a:bodyPr/>
          <a:lstStyle/>
          <a:p>
            <a:r>
              <a:rPr lang="en-US" dirty="0" err="1">
                <a:latin typeface="Calibri"/>
                <a:cs typeface="Calibri"/>
              </a:rPr>
              <a:t>MuCol</a:t>
            </a:r>
            <a:r>
              <a:rPr lang="en-US" dirty="0">
                <a:latin typeface="Calibri"/>
                <a:cs typeface="Calibri"/>
              </a:rPr>
              <a:t> Timeline</a:t>
            </a:r>
            <a:endParaRPr lang="en-US" sz="3200" dirty="0">
              <a:latin typeface="Calibri"/>
              <a:cs typeface="Calibri"/>
            </a:endParaRPr>
          </a:p>
        </p:txBody>
      </p:sp>
      <p:pic>
        <p:nvPicPr>
          <p:cNvPr id="6" name="Picture 5">
            <a:extLst>
              <a:ext uri="{FF2B5EF4-FFF2-40B4-BE49-F238E27FC236}">
                <a16:creationId xmlns:a16="http://schemas.microsoft.com/office/drawing/2014/main" id="{78D3807A-A892-6839-5971-23EA77F6E5B1}"/>
              </a:ext>
            </a:extLst>
          </p:cNvPr>
          <p:cNvPicPr>
            <a:picLocks noChangeAspect="1"/>
          </p:cNvPicPr>
          <p:nvPr/>
        </p:nvPicPr>
        <p:blipFill rotWithShape="1">
          <a:blip r:embed="rId2"/>
          <a:srcRect l="3799" t="27033" r="2739" b="33619"/>
          <a:stretch/>
        </p:blipFill>
        <p:spPr>
          <a:xfrm>
            <a:off x="179512" y="1214335"/>
            <a:ext cx="8856984" cy="2448272"/>
          </a:xfrm>
          <a:prstGeom prst="rect">
            <a:avLst/>
          </a:prstGeom>
        </p:spPr>
      </p:pic>
      <p:sp>
        <p:nvSpPr>
          <p:cNvPr id="2" name="TextBox 1">
            <a:extLst>
              <a:ext uri="{FF2B5EF4-FFF2-40B4-BE49-F238E27FC236}">
                <a16:creationId xmlns:a16="http://schemas.microsoft.com/office/drawing/2014/main" id="{FF8C2124-110D-9847-1596-8F879C0061EB}"/>
              </a:ext>
            </a:extLst>
          </p:cNvPr>
          <p:cNvSpPr txBox="1"/>
          <p:nvPr/>
        </p:nvSpPr>
        <p:spPr>
          <a:xfrm>
            <a:off x="1157358" y="608370"/>
            <a:ext cx="3459024" cy="523220"/>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LDG anticipated input to next ESPPU by 2026</a:t>
            </a:r>
          </a:p>
          <a:p>
            <a:r>
              <a:rPr lang="en-US" sz="1400" dirty="0">
                <a:latin typeface="Calibri" panose="020F0502020204030204" pitchFamily="34" charset="0"/>
                <a:cs typeface="Calibri" panose="020F0502020204030204" pitchFamily="34" charset="0"/>
              </a:rPr>
              <a:t>The ESPPU has been advanced to early 2025</a:t>
            </a:r>
          </a:p>
        </p:txBody>
      </p:sp>
      <p:cxnSp>
        <p:nvCxnSpPr>
          <p:cNvPr id="11" name="Straight Arrow Connector 10">
            <a:extLst>
              <a:ext uri="{FF2B5EF4-FFF2-40B4-BE49-F238E27FC236}">
                <a16:creationId xmlns:a16="http://schemas.microsoft.com/office/drawing/2014/main" id="{D7BD4FA0-93DD-90B9-69A2-94E43BE5201E}"/>
              </a:ext>
            </a:extLst>
          </p:cNvPr>
          <p:cNvCxnSpPr>
            <a:cxnSpLocks/>
          </p:cNvCxnSpPr>
          <p:nvPr/>
        </p:nvCxnSpPr>
        <p:spPr>
          <a:xfrm>
            <a:off x="6228184" y="3939902"/>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539E9541-C82C-29AF-A208-52C4AC96AB90}"/>
              </a:ext>
            </a:extLst>
          </p:cNvPr>
          <p:cNvCxnSpPr>
            <a:cxnSpLocks/>
          </p:cNvCxnSpPr>
          <p:nvPr/>
        </p:nvCxnSpPr>
        <p:spPr>
          <a:xfrm>
            <a:off x="4109900" y="3939902"/>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B7969D70-0CD0-FC0E-5B94-AFFB283EA00E}"/>
              </a:ext>
            </a:extLst>
          </p:cNvPr>
          <p:cNvCxnSpPr>
            <a:cxnSpLocks/>
          </p:cNvCxnSpPr>
          <p:nvPr/>
        </p:nvCxnSpPr>
        <p:spPr>
          <a:xfrm>
            <a:off x="1979712" y="3934337"/>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634B5985-FD36-1330-608F-275C0B4680BC}"/>
              </a:ext>
            </a:extLst>
          </p:cNvPr>
          <p:cNvCxnSpPr>
            <a:cxnSpLocks/>
          </p:cNvCxnSpPr>
          <p:nvPr/>
        </p:nvCxnSpPr>
        <p:spPr>
          <a:xfrm>
            <a:off x="-180528" y="3934337"/>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C6E628F9-9D0E-AEB9-703F-B31BE0910682}"/>
              </a:ext>
            </a:extLst>
          </p:cNvPr>
          <p:cNvSpPr txBox="1"/>
          <p:nvPr/>
        </p:nvSpPr>
        <p:spPr>
          <a:xfrm>
            <a:off x="7030621" y="3944188"/>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2026</a:t>
            </a:r>
          </a:p>
        </p:txBody>
      </p:sp>
      <p:sp>
        <p:nvSpPr>
          <p:cNvPr id="17" name="TextBox 16">
            <a:extLst>
              <a:ext uri="{FF2B5EF4-FFF2-40B4-BE49-F238E27FC236}">
                <a16:creationId xmlns:a16="http://schemas.microsoft.com/office/drawing/2014/main" id="{A9E2B5A9-968E-B1FE-7E89-02F7AB4170FA}"/>
              </a:ext>
            </a:extLst>
          </p:cNvPr>
          <p:cNvSpPr txBox="1"/>
          <p:nvPr/>
        </p:nvSpPr>
        <p:spPr>
          <a:xfrm>
            <a:off x="2706148" y="3942698"/>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2024</a:t>
            </a:r>
          </a:p>
        </p:txBody>
      </p:sp>
      <p:sp>
        <p:nvSpPr>
          <p:cNvPr id="21" name="TextBox 20">
            <a:extLst>
              <a:ext uri="{FF2B5EF4-FFF2-40B4-BE49-F238E27FC236}">
                <a16:creationId xmlns:a16="http://schemas.microsoft.com/office/drawing/2014/main" id="{CCC357B6-78A4-6B09-41A5-ACCAF8B61852}"/>
              </a:ext>
            </a:extLst>
          </p:cNvPr>
          <p:cNvSpPr txBox="1"/>
          <p:nvPr/>
        </p:nvSpPr>
        <p:spPr>
          <a:xfrm>
            <a:off x="4795180" y="3939902"/>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2025</a:t>
            </a:r>
          </a:p>
        </p:txBody>
      </p:sp>
      <p:sp>
        <p:nvSpPr>
          <p:cNvPr id="22" name="TextBox 21">
            <a:extLst>
              <a:ext uri="{FF2B5EF4-FFF2-40B4-BE49-F238E27FC236}">
                <a16:creationId xmlns:a16="http://schemas.microsoft.com/office/drawing/2014/main" id="{5F5A3FF1-8ACE-EB35-0770-E3D442A16744}"/>
              </a:ext>
            </a:extLst>
          </p:cNvPr>
          <p:cNvSpPr txBox="1"/>
          <p:nvPr/>
        </p:nvSpPr>
        <p:spPr>
          <a:xfrm>
            <a:off x="595956" y="3942699"/>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2023</a:t>
            </a:r>
          </a:p>
        </p:txBody>
      </p:sp>
      <p:cxnSp>
        <p:nvCxnSpPr>
          <p:cNvPr id="4" name="Straight Arrow Connector 3">
            <a:extLst>
              <a:ext uri="{FF2B5EF4-FFF2-40B4-BE49-F238E27FC236}">
                <a16:creationId xmlns:a16="http://schemas.microsoft.com/office/drawing/2014/main" id="{296ADE48-B4FC-FFAC-6877-739D0D6216C8}"/>
              </a:ext>
            </a:extLst>
          </p:cNvPr>
          <p:cNvCxnSpPr>
            <a:cxnSpLocks/>
          </p:cNvCxnSpPr>
          <p:nvPr/>
        </p:nvCxnSpPr>
        <p:spPr>
          <a:xfrm>
            <a:off x="8373536" y="3939902"/>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37DEBF0-3322-FABD-490A-60A32012CA8C}"/>
              </a:ext>
            </a:extLst>
          </p:cNvPr>
          <p:cNvSpPr txBox="1"/>
          <p:nvPr/>
        </p:nvSpPr>
        <p:spPr>
          <a:xfrm>
            <a:off x="8444253" y="3978178"/>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2027</a:t>
            </a:r>
          </a:p>
        </p:txBody>
      </p:sp>
      <p:sp>
        <p:nvSpPr>
          <p:cNvPr id="7" name="TextBox 6">
            <a:extLst>
              <a:ext uri="{FF2B5EF4-FFF2-40B4-BE49-F238E27FC236}">
                <a16:creationId xmlns:a16="http://schemas.microsoft.com/office/drawing/2014/main" id="{36AC88D2-059C-1657-7061-7874A74C3084}"/>
              </a:ext>
            </a:extLst>
          </p:cNvPr>
          <p:cNvSpPr txBox="1"/>
          <p:nvPr/>
        </p:nvSpPr>
        <p:spPr>
          <a:xfrm>
            <a:off x="3877363" y="4524692"/>
            <a:ext cx="1510222"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ESPPU submission</a:t>
            </a:r>
          </a:p>
        </p:txBody>
      </p:sp>
      <p:cxnSp>
        <p:nvCxnSpPr>
          <p:cNvPr id="10" name="Straight Arrow Connector 9">
            <a:extLst>
              <a:ext uri="{FF2B5EF4-FFF2-40B4-BE49-F238E27FC236}">
                <a16:creationId xmlns:a16="http://schemas.microsoft.com/office/drawing/2014/main" id="{1958359B-4BF6-85B7-B094-B566E83CD912}"/>
              </a:ext>
            </a:extLst>
          </p:cNvPr>
          <p:cNvCxnSpPr>
            <a:cxnSpLocks/>
          </p:cNvCxnSpPr>
          <p:nvPr/>
        </p:nvCxnSpPr>
        <p:spPr>
          <a:xfrm flipV="1">
            <a:off x="4572000" y="3977785"/>
            <a:ext cx="0" cy="466173"/>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2FF3566-CCFE-3E45-C55C-7B60E737A213}"/>
              </a:ext>
            </a:extLst>
          </p:cNvPr>
          <p:cNvSpPr txBox="1"/>
          <p:nvPr/>
        </p:nvSpPr>
        <p:spPr>
          <a:xfrm>
            <a:off x="6256174" y="4524691"/>
            <a:ext cx="1953548" cy="307777"/>
          </a:xfrm>
          <a:prstGeom prst="rect">
            <a:avLst/>
          </a:prstGeom>
          <a:noFill/>
        </p:spPr>
        <p:txBody>
          <a:bodyPr wrap="none" rtlCol="0">
            <a:spAutoFit/>
          </a:bodyPr>
          <a:lstStyle/>
          <a:p>
            <a:r>
              <a:rPr lang="en-CH" sz="1400">
                <a:latin typeface="Calibri" panose="020F0502020204030204" pitchFamily="34" charset="0"/>
                <a:cs typeface="Calibri" panose="020F0502020204030204" pitchFamily="34" charset="0"/>
              </a:rPr>
              <a:t>ESPPU </a:t>
            </a:r>
            <a:r>
              <a:rPr lang="de-CH" sz="1400" dirty="0" err="1">
                <a:latin typeface="Calibri" panose="020F0502020204030204" pitchFamily="34" charset="0"/>
                <a:cs typeface="Calibri" panose="020F0502020204030204" pitchFamily="34" charset="0"/>
              </a:rPr>
              <a:t>recommendation</a:t>
            </a:r>
            <a:endParaRPr lang="en-CH" sz="1400" dirty="0">
              <a:latin typeface="Calibri" panose="020F0502020204030204" pitchFamily="34" charset="0"/>
              <a:cs typeface="Calibri" panose="020F0502020204030204" pitchFamily="34" charset="0"/>
            </a:endParaRPr>
          </a:p>
        </p:txBody>
      </p:sp>
      <p:cxnSp>
        <p:nvCxnSpPr>
          <p:cNvPr id="14" name="Straight Arrow Connector 13">
            <a:extLst>
              <a:ext uri="{FF2B5EF4-FFF2-40B4-BE49-F238E27FC236}">
                <a16:creationId xmlns:a16="http://schemas.microsoft.com/office/drawing/2014/main" id="{53C91330-2BEE-0BE1-B02C-5745E40ED146}"/>
              </a:ext>
            </a:extLst>
          </p:cNvPr>
          <p:cNvCxnSpPr>
            <a:cxnSpLocks/>
          </p:cNvCxnSpPr>
          <p:nvPr/>
        </p:nvCxnSpPr>
        <p:spPr>
          <a:xfrm flipV="1">
            <a:off x="7261615" y="3990461"/>
            <a:ext cx="0" cy="466173"/>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044875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765E1-F61C-3B24-09F3-4C33CC817C4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57FFB38-314F-6744-0EB0-14A65A260AB4}"/>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Muon Cooling Challenges</a:t>
            </a:r>
          </a:p>
        </p:txBody>
      </p:sp>
      <p:sp>
        <p:nvSpPr>
          <p:cNvPr id="5" name="Espace réservé du numéro de diapositive 3">
            <a:extLst>
              <a:ext uri="{FF2B5EF4-FFF2-40B4-BE49-F238E27FC236}">
                <a16:creationId xmlns:a16="http://schemas.microsoft.com/office/drawing/2014/main" id="{05DB2FAD-9B26-D35D-F492-883455FC9FCE}"/>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34</a:t>
            </a:fld>
            <a:endParaRPr lang="en-GB" dirty="0"/>
          </a:p>
        </p:txBody>
      </p:sp>
      <p:sp>
        <p:nvSpPr>
          <p:cNvPr id="52" name="Espace réservé du pied de page 4">
            <a:extLst>
              <a:ext uri="{FF2B5EF4-FFF2-40B4-BE49-F238E27FC236}">
                <a16:creationId xmlns:a16="http://schemas.microsoft.com/office/drawing/2014/main" id="{4621E2DA-62E4-EAAA-EB4D-8F85CDD31924}"/>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pic>
        <p:nvPicPr>
          <p:cNvPr id="3" name="Picture 2" descr="damping.eps">
            <a:extLst>
              <a:ext uri="{FF2B5EF4-FFF2-40B4-BE49-F238E27FC236}">
                <a16:creationId xmlns:a16="http://schemas.microsoft.com/office/drawing/2014/main" id="{89674F80-84AE-F06D-585F-D62A2A5C6EF9}"/>
              </a:ext>
            </a:extLst>
          </p:cNvPr>
          <p:cNvPicPr>
            <a:picLocks noChangeAspect="1"/>
          </p:cNvPicPr>
          <p:nvPr/>
        </p:nvPicPr>
        <p:blipFill rotWithShape="1">
          <a:blip r:embed="rId2"/>
          <a:srcRect t="25926" b="10091"/>
          <a:stretch/>
        </p:blipFill>
        <p:spPr>
          <a:xfrm>
            <a:off x="274251" y="2182968"/>
            <a:ext cx="4009718" cy="840518"/>
          </a:xfrm>
          <a:prstGeom prst="rect">
            <a:avLst/>
          </a:prstGeom>
        </p:spPr>
      </p:pic>
      <p:pic>
        <p:nvPicPr>
          <p:cNvPr id="4" name="Picture 3" descr="p0.tiff">
            <a:extLst>
              <a:ext uri="{FF2B5EF4-FFF2-40B4-BE49-F238E27FC236}">
                <a16:creationId xmlns:a16="http://schemas.microsoft.com/office/drawing/2014/main" id="{F930B7BD-D3A7-B3A5-B9A4-97FFDDC4BA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95" y="574772"/>
            <a:ext cx="5052370" cy="1608197"/>
          </a:xfrm>
          <a:prstGeom prst="rect">
            <a:avLst/>
          </a:prstGeom>
        </p:spPr>
      </p:pic>
      <p:pic>
        <p:nvPicPr>
          <p:cNvPr id="6" name="Picture 5" descr="p2.tiff">
            <a:extLst>
              <a:ext uri="{FF2B5EF4-FFF2-40B4-BE49-F238E27FC236}">
                <a16:creationId xmlns:a16="http://schemas.microsoft.com/office/drawing/2014/main" id="{1795679F-B4A9-3E0B-5FBA-16337F46B7E6}"/>
              </a:ext>
            </a:extLst>
          </p:cNvPr>
          <p:cNvPicPr>
            <a:picLocks noChangeAspect="1"/>
          </p:cNvPicPr>
          <p:nvPr/>
        </p:nvPicPr>
        <p:blipFill>
          <a:blip r:embed="rId4"/>
          <a:stretch>
            <a:fillRect/>
          </a:stretch>
        </p:blipFill>
        <p:spPr>
          <a:xfrm>
            <a:off x="468824" y="3890137"/>
            <a:ext cx="6135767" cy="821840"/>
          </a:xfrm>
          <a:prstGeom prst="rect">
            <a:avLst/>
          </a:prstGeom>
        </p:spPr>
      </p:pic>
      <p:sp>
        <p:nvSpPr>
          <p:cNvPr id="7" name="Frame 6">
            <a:extLst>
              <a:ext uri="{FF2B5EF4-FFF2-40B4-BE49-F238E27FC236}">
                <a16:creationId xmlns:a16="http://schemas.microsoft.com/office/drawing/2014/main" id="{5794599D-3C06-C06B-D8BE-59344026FBB7}"/>
              </a:ext>
            </a:extLst>
          </p:cNvPr>
          <p:cNvSpPr/>
          <p:nvPr/>
        </p:nvSpPr>
        <p:spPr>
          <a:xfrm>
            <a:off x="1559590" y="3864160"/>
            <a:ext cx="1889720" cy="915659"/>
          </a:xfrm>
          <a:prstGeom prst="frame">
            <a:avLst>
              <a:gd name="adj1" fmla="val 3043"/>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459BFAE2-C2DC-ACF5-D882-B341E4B8D44B}"/>
              </a:ext>
            </a:extLst>
          </p:cNvPr>
          <p:cNvSpPr/>
          <p:nvPr/>
        </p:nvSpPr>
        <p:spPr>
          <a:xfrm>
            <a:off x="3453897" y="3866364"/>
            <a:ext cx="3206335" cy="915659"/>
          </a:xfrm>
          <a:prstGeom prst="frame">
            <a:avLst>
              <a:gd name="adj1" fmla="val 3043"/>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615F5637-FFBB-2A81-ABC3-E51AB1933DF3}"/>
              </a:ext>
            </a:extLst>
          </p:cNvPr>
          <p:cNvSpPr txBox="1"/>
          <p:nvPr/>
        </p:nvSpPr>
        <p:spPr>
          <a:xfrm>
            <a:off x="1381549" y="3493903"/>
            <a:ext cx="2410289" cy="351968"/>
          </a:xfrm>
          <a:prstGeom prst="rect">
            <a:avLst/>
          </a:prstGeom>
          <a:noFill/>
        </p:spPr>
        <p:txBody>
          <a:bodyPr wrap="square" lIns="74245" tIns="37122" rIns="74245" bIns="37122" rtlCol="0">
            <a:spAutoFit/>
          </a:bodyPr>
          <a:lstStyle/>
          <a:p>
            <a:r>
              <a:rPr lang="en-US" dirty="0">
                <a:solidFill>
                  <a:srgbClr val="0000FF"/>
                </a:solidFill>
                <a:latin typeface="Calibri"/>
                <a:cs typeface="Calibri"/>
              </a:rPr>
              <a:t>Energy loss = cooling</a:t>
            </a:r>
          </a:p>
        </p:txBody>
      </p:sp>
      <p:sp>
        <p:nvSpPr>
          <p:cNvPr id="10" name="TextBox 9">
            <a:extLst>
              <a:ext uri="{FF2B5EF4-FFF2-40B4-BE49-F238E27FC236}">
                <a16:creationId xmlns:a16="http://schemas.microsoft.com/office/drawing/2014/main" id="{9C7C382C-30D8-5749-96CD-0B730460BD5C}"/>
              </a:ext>
            </a:extLst>
          </p:cNvPr>
          <p:cNvSpPr txBox="1"/>
          <p:nvPr/>
        </p:nvSpPr>
        <p:spPr>
          <a:xfrm>
            <a:off x="3647822" y="3509076"/>
            <a:ext cx="2918303" cy="351968"/>
          </a:xfrm>
          <a:prstGeom prst="rect">
            <a:avLst/>
          </a:prstGeom>
          <a:noFill/>
        </p:spPr>
        <p:txBody>
          <a:bodyPr wrap="square" lIns="74245" tIns="37122" rIns="74245" bIns="37122" rtlCol="0">
            <a:spAutoFit/>
          </a:bodyPr>
          <a:lstStyle/>
          <a:p>
            <a:r>
              <a:rPr lang="en-US" dirty="0">
                <a:solidFill>
                  <a:srgbClr val="FF0000"/>
                </a:solidFill>
                <a:latin typeface="Calibri"/>
                <a:cs typeface="Calibri"/>
              </a:rPr>
              <a:t>Multiple scattering = heating</a:t>
            </a:r>
          </a:p>
        </p:txBody>
      </p:sp>
      <p:sp>
        <p:nvSpPr>
          <p:cNvPr id="11" name="TextBox 10">
            <a:extLst>
              <a:ext uri="{FF2B5EF4-FFF2-40B4-BE49-F238E27FC236}">
                <a16:creationId xmlns:a16="http://schemas.microsoft.com/office/drawing/2014/main" id="{F9BFE6A5-D481-6D4E-A25A-8210AA03F41B}"/>
              </a:ext>
            </a:extLst>
          </p:cNvPr>
          <p:cNvSpPr txBox="1"/>
          <p:nvPr/>
        </p:nvSpPr>
        <p:spPr>
          <a:xfrm>
            <a:off x="5370508" y="2457866"/>
            <a:ext cx="3593980" cy="905972"/>
          </a:xfrm>
          <a:prstGeom prst="rect">
            <a:avLst/>
          </a:prstGeom>
          <a:noFill/>
          <a:ln w="28575" cmpd="sng">
            <a:solidFill>
              <a:srgbClr val="FF0000"/>
            </a:solidFill>
          </a:ln>
        </p:spPr>
        <p:txBody>
          <a:bodyPr wrap="square" lIns="74252" tIns="37125" rIns="74252" bIns="37125" rtlCol="0">
            <a:spAutoFit/>
          </a:bodyPr>
          <a:lstStyle/>
          <a:p>
            <a:r>
              <a:rPr lang="en-US" dirty="0">
                <a:latin typeface="Calibri"/>
                <a:cs typeface="Calibri"/>
              </a:rPr>
              <a:t>High field solenoids </a:t>
            </a:r>
            <a:r>
              <a:rPr lang="en-US" dirty="0" err="1">
                <a:latin typeface="Calibri"/>
                <a:cs typeface="Calibri"/>
              </a:rPr>
              <a:t>minimise</a:t>
            </a:r>
            <a:r>
              <a:rPr lang="en-US" dirty="0">
                <a:latin typeface="Calibri"/>
                <a:cs typeface="Calibri"/>
              </a:rPr>
              <a:t> beta-function and impact of multiple scattering</a:t>
            </a:r>
          </a:p>
        </p:txBody>
      </p:sp>
      <p:cxnSp>
        <p:nvCxnSpPr>
          <p:cNvPr id="13" name="Straight Arrow Connector 12">
            <a:extLst>
              <a:ext uri="{FF2B5EF4-FFF2-40B4-BE49-F238E27FC236}">
                <a16:creationId xmlns:a16="http://schemas.microsoft.com/office/drawing/2014/main" id="{7E4A4699-D332-86CA-7282-CA989EE39B98}"/>
              </a:ext>
            </a:extLst>
          </p:cNvPr>
          <p:cNvCxnSpPr/>
          <p:nvPr/>
        </p:nvCxnSpPr>
        <p:spPr>
          <a:xfrm flipH="1">
            <a:off x="6660232" y="3363838"/>
            <a:ext cx="936105" cy="4820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Donut 13">
            <a:extLst>
              <a:ext uri="{FF2B5EF4-FFF2-40B4-BE49-F238E27FC236}">
                <a16:creationId xmlns:a16="http://schemas.microsoft.com/office/drawing/2014/main" id="{7ABA46A9-65AD-CE26-44A6-914122BA604D}"/>
              </a:ext>
            </a:extLst>
          </p:cNvPr>
          <p:cNvSpPr/>
          <p:nvPr/>
        </p:nvSpPr>
        <p:spPr>
          <a:xfrm>
            <a:off x="6084168" y="3895109"/>
            <a:ext cx="636146" cy="404833"/>
          </a:xfrm>
          <a:prstGeom prst="donut">
            <a:avLst>
              <a:gd name="adj" fmla="val 5860"/>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52" tIns="37125" rIns="74252" bIns="37125" spcCol="0" rtlCol="0" anchor="ctr"/>
          <a:lstStyle/>
          <a:p>
            <a:pPr algn="ctr"/>
            <a:endParaRPr lang="en-US">
              <a:solidFill>
                <a:schemeClr val="tx1"/>
              </a:solidFill>
            </a:endParaRPr>
          </a:p>
        </p:txBody>
      </p:sp>
      <p:pic>
        <p:nvPicPr>
          <p:cNvPr id="15" name="Picture 14">
            <a:extLst>
              <a:ext uri="{FF2B5EF4-FFF2-40B4-BE49-F238E27FC236}">
                <a16:creationId xmlns:a16="http://schemas.microsoft.com/office/drawing/2014/main" id="{9C9E65B9-E5EB-B456-D56A-DB95A954C795}"/>
              </a:ext>
            </a:extLst>
          </p:cNvPr>
          <p:cNvPicPr>
            <a:picLocks noChangeAspect="1"/>
          </p:cNvPicPr>
          <p:nvPr/>
        </p:nvPicPr>
        <p:blipFill>
          <a:blip r:embed="rId5"/>
          <a:srcRect l="38783" r="29301"/>
          <a:stretch/>
        </p:blipFill>
        <p:spPr>
          <a:xfrm>
            <a:off x="5485903" y="894154"/>
            <a:ext cx="2918303" cy="1288814"/>
          </a:xfrm>
          <a:prstGeom prst="rect">
            <a:avLst/>
          </a:prstGeom>
        </p:spPr>
      </p:pic>
    </p:spTree>
    <p:extLst>
      <p:ext uri="{BB962C8B-B14F-4D97-AF65-F5344CB8AC3E}">
        <p14:creationId xmlns:p14="http://schemas.microsoft.com/office/powerpoint/2010/main" val="32245878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B2D6F-514C-5FC3-2995-6EA35CD27185}"/>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53D02A0-DA27-C6D5-511C-E8AACE041ABB}"/>
              </a:ext>
            </a:extLst>
          </p:cNvPr>
          <p:cNvSpPr>
            <a:spLocks noGrp="1"/>
          </p:cNvSpPr>
          <p:nvPr>
            <p:ph type="ftr" sz="quarter" idx="3"/>
          </p:nvPr>
        </p:nvSpPr>
        <p:spPr/>
        <p:txBody>
          <a:bodyPr/>
          <a:lstStyle/>
          <a:p>
            <a:pPr algn="l"/>
            <a:r>
              <a:rPr lang="en-US"/>
              <a:t>D. Schulte, Muon Collider, WIN, Brighton, June 2025</a:t>
            </a:r>
            <a:endParaRPr lang="en-GB" dirty="0"/>
          </a:p>
        </p:txBody>
      </p:sp>
      <p:sp>
        <p:nvSpPr>
          <p:cNvPr id="5" name="Title 4">
            <a:extLst>
              <a:ext uri="{FF2B5EF4-FFF2-40B4-BE49-F238E27FC236}">
                <a16:creationId xmlns:a16="http://schemas.microsoft.com/office/drawing/2014/main" id="{EAC337C2-9FEB-73D7-6658-8EA5F144780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ESPPU Submission March 2025</a:t>
            </a:r>
            <a:endParaRPr lang="en-US" sz="3200" dirty="0">
              <a:latin typeface="Calibri"/>
              <a:cs typeface="Calibri"/>
            </a:endParaRPr>
          </a:p>
        </p:txBody>
      </p:sp>
      <p:sp>
        <p:nvSpPr>
          <p:cNvPr id="13" name="TextBox 12">
            <a:extLst>
              <a:ext uri="{FF2B5EF4-FFF2-40B4-BE49-F238E27FC236}">
                <a16:creationId xmlns:a16="http://schemas.microsoft.com/office/drawing/2014/main" id="{CE630927-9C3B-19B4-D7B2-500526FDF6F3}"/>
              </a:ext>
            </a:extLst>
          </p:cNvPr>
          <p:cNvSpPr txBox="1"/>
          <p:nvPr/>
        </p:nvSpPr>
        <p:spPr>
          <a:xfrm>
            <a:off x="112405" y="1048544"/>
            <a:ext cx="3593042" cy="3539430"/>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Collaboration produced ESPPU input:</a:t>
            </a:r>
          </a:p>
          <a:p>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Short, </a:t>
            </a:r>
            <a:r>
              <a:rPr lang="en-US" sz="1600" b="1" dirty="0">
                <a:latin typeface="Calibri" panose="020F0502020204030204" pitchFamily="34" charset="0"/>
                <a:cs typeface="Calibri" panose="020F0502020204030204" pitchFamily="34" charset="0"/>
              </a:rPr>
              <a:t>ten-page</a:t>
            </a:r>
            <a:r>
              <a:rPr lang="en-US" sz="1600" dirty="0">
                <a:latin typeface="Calibri" panose="020F0502020204030204" pitchFamily="34" charset="0"/>
                <a:cs typeface="Calibri" panose="020F0502020204030204" pitchFamily="34" charset="0"/>
              </a:rPr>
              <a:t> report (10p)</a:t>
            </a:r>
          </a:p>
          <a:p>
            <a:pPr marL="285750" indent="-285750">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b="1" dirty="0">
                <a:latin typeface="Calibri" panose="020F0502020204030204" pitchFamily="34" charset="0"/>
                <a:cs typeface="Calibri" panose="020F0502020204030204" pitchFamily="34" charset="0"/>
              </a:rPr>
              <a:t>Addendum</a:t>
            </a:r>
            <a:r>
              <a:rPr lang="en-US" sz="1600" dirty="0">
                <a:latin typeface="Calibri" panose="020F0502020204030204" pitchFamily="34" charset="0"/>
                <a:cs typeface="Calibri" panose="020F0502020204030204" pitchFamily="34" charset="0"/>
              </a:rPr>
              <a:t> to answers specific questions from ESPPU (18p)</a:t>
            </a:r>
          </a:p>
          <a:p>
            <a:pPr marL="285750" indent="-285750">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b="1" dirty="0">
                <a:latin typeface="Calibri" panose="020F0502020204030204" pitchFamily="34" charset="0"/>
                <a:cs typeface="Calibri" panose="020F0502020204030204" pitchFamily="34" charset="0"/>
              </a:rPr>
              <a:t>Back-up document</a:t>
            </a:r>
            <a:r>
              <a:rPr lang="en-US" sz="1600" dirty="0">
                <a:latin typeface="Calibri" panose="020F0502020204030204" pitchFamily="34" charset="0"/>
                <a:cs typeface="Calibri" panose="020F0502020204030204" pitchFamily="34" charset="0"/>
              </a:rPr>
              <a:t> (406p, 450 signatories)</a:t>
            </a:r>
          </a:p>
          <a:p>
            <a:pPr marL="742950" lvl="1" indent="-285750">
              <a:buFont typeface="Arial" panose="020B0604020202020204" pitchFamily="34" charset="0"/>
              <a:buChar char="•"/>
            </a:pPr>
            <a:r>
              <a:rPr lang="en-US" sz="1600" dirty="0">
                <a:solidFill>
                  <a:srgbClr val="0070C0"/>
                </a:solidFill>
                <a:latin typeface="Calibri" panose="020F0502020204030204" pitchFamily="34" charset="0"/>
                <a:cs typeface="Calibri" panose="020F0502020204030204" pitchFamily="34" charset="0"/>
              </a:rPr>
              <a:t>Assessment</a:t>
            </a:r>
            <a:r>
              <a:rPr lang="en-US" sz="1600" b="1" dirty="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of collider status based on progress of R&amp;D</a:t>
            </a:r>
          </a:p>
          <a:p>
            <a:pPr marL="742950" lvl="1" indent="-285750">
              <a:buFont typeface="Arial" panose="020B0604020202020204" pitchFamily="34" charset="0"/>
              <a:buChar char="•"/>
            </a:pPr>
            <a:r>
              <a:rPr lang="en-US" sz="1600" dirty="0">
                <a:solidFill>
                  <a:srgbClr val="0070C0"/>
                </a:solidFill>
                <a:latin typeface="Calibri" panose="020F0502020204030204" pitchFamily="34" charset="0"/>
                <a:cs typeface="Calibri" panose="020F0502020204030204" pitchFamily="34" charset="0"/>
              </a:rPr>
              <a:t>R&amp;D Plan</a:t>
            </a:r>
            <a:endParaRPr lang="en-US" sz="16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Final polishing is ongoing, you Urgently sign up to support</a:t>
            </a:r>
          </a:p>
        </p:txBody>
      </p:sp>
      <p:pic>
        <p:nvPicPr>
          <p:cNvPr id="8" name="Picture 7">
            <a:extLst>
              <a:ext uri="{FF2B5EF4-FFF2-40B4-BE49-F238E27FC236}">
                <a16:creationId xmlns:a16="http://schemas.microsoft.com/office/drawing/2014/main" id="{0AAA73CA-F7EE-50BF-5787-04D4E0B7334A}"/>
              </a:ext>
            </a:extLst>
          </p:cNvPr>
          <p:cNvPicPr>
            <a:picLocks noChangeAspect="1"/>
          </p:cNvPicPr>
          <p:nvPr/>
        </p:nvPicPr>
        <p:blipFill>
          <a:blip r:embed="rId2"/>
          <a:stretch>
            <a:fillRect/>
          </a:stretch>
        </p:blipFill>
        <p:spPr>
          <a:xfrm>
            <a:off x="3699401" y="975855"/>
            <a:ext cx="2039445" cy="2886071"/>
          </a:xfrm>
          <a:prstGeom prst="rect">
            <a:avLst/>
          </a:prstGeom>
          <a:ln>
            <a:solidFill>
              <a:schemeClr val="tx1"/>
            </a:solidFill>
          </a:ln>
        </p:spPr>
      </p:pic>
      <p:pic>
        <p:nvPicPr>
          <p:cNvPr id="10" name="Picture 9">
            <a:extLst>
              <a:ext uri="{FF2B5EF4-FFF2-40B4-BE49-F238E27FC236}">
                <a16:creationId xmlns:a16="http://schemas.microsoft.com/office/drawing/2014/main" id="{7D934484-CDCD-AE8C-9FA0-FF49FDA8EC56}"/>
              </a:ext>
            </a:extLst>
          </p:cNvPr>
          <p:cNvPicPr>
            <a:picLocks noChangeAspect="1"/>
          </p:cNvPicPr>
          <p:nvPr/>
        </p:nvPicPr>
        <p:blipFill>
          <a:blip r:embed="rId3"/>
          <a:stretch>
            <a:fillRect/>
          </a:stretch>
        </p:blipFill>
        <p:spPr>
          <a:xfrm>
            <a:off x="5365402" y="1308312"/>
            <a:ext cx="2039445" cy="2886071"/>
          </a:xfrm>
          <a:prstGeom prst="rect">
            <a:avLst/>
          </a:prstGeom>
          <a:ln>
            <a:solidFill>
              <a:schemeClr val="tx1"/>
            </a:solidFill>
          </a:ln>
        </p:spPr>
      </p:pic>
      <p:pic>
        <p:nvPicPr>
          <p:cNvPr id="11" name="Picture 10">
            <a:extLst>
              <a:ext uri="{FF2B5EF4-FFF2-40B4-BE49-F238E27FC236}">
                <a16:creationId xmlns:a16="http://schemas.microsoft.com/office/drawing/2014/main" id="{9AEEDE90-9B2C-C1DC-0743-BCBBF82E46B3}"/>
              </a:ext>
            </a:extLst>
          </p:cNvPr>
          <p:cNvPicPr>
            <a:picLocks noChangeAspect="1"/>
          </p:cNvPicPr>
          <p:nvPr/>
        </p:nvPicPr>
        <p:blipFill>
          <a:blip r:embed="rId4"/>
          <a:stretch>
            <a:fillRect/>
          </a:stretch>
        </p:blipFill>
        <p:spPr>
          <a:xfrm>
            <a:off x="7031403" y="1690002"/>
            <a:ext cx="2039445" cy="2886071"/>
          </a:xfrm>
          <a:prstGeom prst="rect">
            <a:avLst/>
          </a:prstGeom>
          <a:ln>
            <a:solidFill>
              <a:schemeClr val="tx1"/>
            </a:solidFill>
          </a:ln>
        </p:spPr>
      </p:pic>
    </p:spTree>
    <p:extLst>
      <p:ext uri="{BB962C8B-B14F-4D97-AF65-F5344CB8AC3E}">
        <p14:creationId xmlns:p14="http://schemas.microsoft.com/office/powerpoint/2010/main" val="31243837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88D64-2938-5FF6-4CF9-0C62F33D8DA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BA21893-AB35-F585-8540-ACCA753C002B}"/>
              </a:ext>
            </a:extLst>
          </p:cNvPr>
          <p:cNvSpPr>
            <a:spLocks noGrp="1"/>
          </p:cNvSpPr>
          <p:nvPr>
            <p:ph type="title"/>
          </p:nvPr>
        </p:nvSpPr>
        <p:spPr>
          <a:xfrm>
            <a:off x="1115616" y="51470"/>
            <a:ext cx="7190184" cy="432048"/>
          </a:xfrm>
        </p:spPr>
        <p:txBody>
          <a:bodyPr>
            <a:noAutofit/>
          </a:bodyPr>
          <a:lstStyle/>
          <a:p>
            <a:r>
              <a:rPr lang="en-US" spc="29" dirty="0">
                <a:solidFill>
                  <a:srgbClr val="000000"/>
                </a:solidFill>
                <a:ea typeface="Optima Bold"/>
                <a:sym typeface="Optima Bold"/>
              </a:rPr>
              <a:t>IMCC</a:t>
            </a:r>
            <a:br>
              <a:rPr lang="en-US" spc="29" dirty="0">
                <a:solidFill>
                  <a:srgbClr val="000000"/>
                </a:solidFill>
                <a:ea typeface="Optima Bold"/>
                <a:sym typeface="Optima Bold"/>
              </a:rPr>
            </a:br>
            <a:r>
              <a:rPr lang="en-US" sz="1600" spc="29" dirty="0">
                <a:solidFill>
                  <a:srgbClr val="000000"/>
                </a:solidFill>
                <a:ea typeface="Optima Bold"/>
                <a:sym typeface="Optima Bold"/>
              </a:rPr>
              <a:t>International Muon Collider Collaboration</a:t>
            </a:r>
          </a:p>
        </p:txBody>
      </p:sp>
      <p:sp>
        <p:nvSpPr>
          <p:cNvPr id="5" name="Espace réservé du numéro de diapositive 3">
            <a:extLst>
              <a:ext uri="{FF2B5EF4-FFF2-40B4-BE49-F238E27FC236}">
                <a16:creationId xmlns:a16="http://schemas.microsoft.com/office/drawing/2014/main" id="{151A3D77-CAAF-9B6E-6D63-F3280C009106}"/>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36</a:t>
            </a:fld>
            <a:endParaRPr lang="en-GB" dirty="0"/>
          </a:p>
        </p:txBody>
      </p:sp>
      <p:sp>
        <p:nvSpPr>
          <p:cNvPr id="52" name="Espace réservé du pied de page 4">
            <a:extLst>
              <a:ext uri="{FF2B5EF4-FFF2-40B4-BE49-F238E27FC236}">
                <a16:creationId xmlns:a16="http://schemas.microsoft.com/office/drawing/2014/main" id="{0C880BEE-429C-7C3A-8B65-DA3589EEFE43}"/>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pic>
        <p:nvPicPr>
          <p:cNvPr id="3" name="Picture 2" descr="p0.pdf">
            <a:extLst>
              <a:ext uri="{FF2B5EF4-FFF2-40B4-BE49-F238E27FC236}">
                <a16:creationId xmlns:a16="http://schemas.microsoft.com/office/drawing/2014/main" id="{732A2B28-AC19-F765-2DDB-DEAE7716ECB2}"/>
              </a:ext>
            </a:extLst>
          </p:cNvPr>
          <p:cNvPicPr>
            <a:picLocks noChangeAspect="1"/>
          </p:cNvPicPr>
          <p:nvPr/>
        </p:nvPicPr>
        <p:blipFill rotWithShape="1">
          <a:blip r:embed="rId2">
            <a:extLst>
              <a:ext uri="{28A0092B-C50C-407E-A947-70E740481C1C}">
                <a14:useLocalDpi xmlns:a14="http://schemas.microsoft.com/office/drawing/2010/main" val="0"/>
              </a:ext>
            </a:extLst>
          </a:blip>
          <a:srcRect l="14220" t="17551" r="8731" b="16902"/>
          <a:stretch/>
        </p:blipFill>
        <p:spPr>
          <a:xfrm>
            <a:off x="5537645" y="3080110"/>
            <a:ext cx="1200874" cy="1445703"/>
          </a:xfrm>
          <a:prstGeom prst="rect">
            <a:avLst/>
          </a:prstGeom>
        </p:spPr>
      </p:pic>
      <p:sp>
        <p:nvSpPr>
          <p:cNvPr id="11" name="Rectangle 10">
            <a:extLst>
              <a:ext uri="{FF2B5EF4-FFF2-40B4-BE49-F238E27FC236}">
                <a16:creationId xmlns:a16="http://schemas.microsoft.com/office/drawing/2014/main" id="{F6C02E47-AE12-FCB9-E83A-07A97AA4696C}"/>
              </a:ext>
            </a:extLst>
          </p:cNvPr>
          <p:cNvSpPr/>
          <p:nvPr/>
        </p:nvSpPr>
        <p:spPr>
          <a:xfrm>
            <a:off x="5183885" y="4367582"/>
            <a:ext cx="1944216" cy="400110"/>
          </a:xfrm>
          <a:prstGeom prst="rect">
            <a:avLst/>
          </a:prstGeom>
          <a:solidFill>
            <a:schemeClr val="bg1"/>
          </a:solidFill>
          <a:ln>
            <a:noFill/>
          </a:ln>
        </p:spPr>
        <p:txBody>
          <a:bodyPr wrap="square">
            <a:spAutoFit/>
          </a:bodyPr>
          <a:lstStyle/>
          <a:p>
            <a:r>
              <a:rPr lang="en-US" sz="1000" u="sng" dirty="0">
                <a:solidFill>
                  <a:srgbClr val="276FFF"/>
                </a:solidFill>
                <a:latin typeface="Calibri" panose="020F0502020204030204" pitchFamily="34" charset="0"/>
                <a:cs typeface="Calibri" panose="020F0502020204030204" pitchFamily="34" charset="0"/>
                <a:hlinkClick r:id="rId3"/>
              </a:rPr>
              <a:t>Roadmap: http://arxiv.org/abs/2201.07895</a:t>
            </a:r>
          </a:p>
        </p:txBody>
      </p:sp>
      <p:sp>
        <p:nvSpPr>
          <p:cNvPr id="24" name="TextBox 23">
            <a:extLst>
              <a:ext uri="{FF2B5EF4-FFF2-40B4-BE49-F238E27FC236}">
                <a16:creationId xmlns:a16="http://schemas.microsoft.com/office/drawing/2014/main" id="{BCA9FA4B-4902-EB1E-B748-D0CADF8143B1}"/>
              </a:ext>
            </a:extLst>
          </p:cNvPr>
          <p:cNvSpPr txBox="1"/>
          <p:nvPr/>
        </p:nvSpPr>
        <p:spPr>
          <a:xfrm>
            <a:off x="118985" y="915566"/>
            <a:ext cx="4885063" cy="954107"/>
          </a:xfrm>
          <a:prstGeom prst="rect">
            <a:avLst/>
          </a:prstGeom>
          <a:noFill/>
          <a:ln>
            <a:solidFill>
              <a:schemeClr val="tx1"/>
            </a:solidFill>
          </a:ln>
          <a:effectLst/>
        </p:spPr>
        <p:txBody>
          <a:bodyPr wrap="square" rtlCol="0">
            <a:spAutoFit/>
          </a:bodyPr>
          <a:lstStyle/>
          <a:p>
            <a:r>
              <a:rPr lang="en-US" sz="1400" dirty="0">
                <a:latin typeface="Calibri"/>
                <a:cs typeface="Calibri"/>
              </a:rPr>
              <a:t>Develop high-energy muon collider as option for particle physics:</a:t>
            </a:r>
          </a:p>
          <a:p>
            <a:pPr marL="285750" indent="-285750">
              <a:buFont typeface="Arial" panose="020B0604020202020204" pitchFamily="34" charset="0"/>
              <a:buChar char="•"/>
            </a:pPr>
            <a:r>
              <a:rPr lang="en-US" sz="1400" dirty="0">
                <a:latin typeface="Calibri"/>
                <a:cs typeface="Calibri"/>
              </a:rPr>
              <a:t>Implement globally defined accelerator R&amp;D roadmap (2022) to justify CDR phase</a:t>
            </a:r>
          </a:p>
          <a:p>
            <a:pPr marL="285750" indent="-285750">
              <a:buFont typeface="Arial" panose="020B0604020202020204" pitchFamily="34" charset="0"/>
              <a:buChar char="•"/>
            </a:pPr>
            <a:r>
              <a:rPr lang="en-US" sz="1400" dirty="0">
                <a:latin typeface="Calibri"/>
                <a:cs typeface="Calibri"/>
              </a:rPr>
              <a:t>Mid-term roadmap review found 75% of goal achieved</a:t>
            </a:r>
          </a:p>
        </p:txBody>
      </p:sp>
      <p:sp>
        <p:nvSpPr>
          <p:cNvPr id="25" name="TextBox 24">
            <a:extLst>
              <a:ext uri="{FF2B5EF4-FFF2-40B4-BE49-F238E27FC236}">
                <a16:creationId xmlns:a16="http://schemas.microsoft.com/office/drawing/2014/main" id="{FAFAB8E5-DD12-D03A-3E64-BE7F87D63F9F}"/>
              </a:ext>
            </a:extLst>
          </p:cNvPr>
          <p:cNvSpPr txBox="1"/>
          <p:nvPr/>
        </p:nvSpPr>
        <p:spPr>
          <a:xfrm>
            <a:off x="90944" y="2988116"/>
            <a:ext cx="4912738" cy="1815882"/>
          </a:xfrm>
          <a:prstGeom prst="rect">
            <a:avLst/>
          </a:prstGeom>
          <a:noFill/>
          <a:ln>
            <a:solidFill>
              <a:schemeClr val="tx1"/>
            </a:solidFill>
          </a:ln>
          <a:effectLst/>
        </p:spPr>
        <p:txBody>
          <a:bodyPr wrap="square" rtlCol="0">
            <a:spAutoFit/>
          </a:bodyPr>
          <a:lstStyle/>
          <a:p>
            <a:r>
              <a:rPr lang="en-US" sz="1400" dirty="0">
                <a:latin typeface="Calibri"/>
                <a:cs typeface="Calibri"/>
              </a:rPr>
              <a:t>Provided ESPPU with</a:t>
            </a:r>
          </a:p>
          <a:p>
            <a:pPr marL="285750" indent="-285750">
              <a:buFont typeface="Arial" panose="020B0604020202020204" pitchFamily="34" charset="0"/>
              <a:buChar char="•"/>
            </a:pPr>
            <a:r>
              <a:rPr lang="en-US" sz="1400" b="1" dirty="0">
                <a:latin typeface="Calibri"/>
                <a:cs typeface="Calibri"/>
              </a:rPr>
              <a:t>Assessment of muon collider </a:t>
            </a:r>
            <a:r>
              <a:rPr lang="en-US" sz="1400" dirty="0">
                <a:latin typeface="Calibri"/>
                <a:cs typeface="Calibri"/>
              </a:rPr>
              <a:t>concept, technologies and work progress </a:t>
            </a:r>
          </a:p>
          <a:p>
            <a:pPr marL="285750" indent="-285750">
              <a:buFont typeface="Arial" panose="020B0604020202020204" pitchFamily="34" charset="0"/>
              <a:buChar char="•"/>
            </a:pPr>
            <a:r>
              <a:rPr lang="en-US" sz="1400" dirty="0">
                <a:latin typeface="Calibri"/>
                <a:cs typeface="Calibri"/>
              </a:rPr>
              <a:t>An </a:t>
            </a:r>
            <a:r>
              <a:rPr lang="en-US" sz="1400" b="1" dirty="0">
                <a:latin typeface="Calibri"/>
                <a:cs typeface="Calibri"/>
              </a:rPr>
              <a:t>R&amp;D plan</a:t>
            </a:r>
            <a:r>
              <a:rPr lang="en-US" sz="1400" dirty="0">
                <a:latin typeface="Calibri"/>
                <a:cs typeface="Calibri"/>
              </a:rPr>
              <a:t> for the next 10 years</a:t>
            </a:r>
          </a:p>
          <a:p>
            <a:pPr marL="285750" indent="-285750">
              <a:buFont typeface="Arial" panose="020B0604020202020204" pitchFamily="34" charset="0"/>
              <a:buChar char="•"/>
            </a:pPr>
            <a:r>
              <a:rPr lang="en-US" sz="1400" b="1" dirty="0">
                <a:latin typeface="Calibri"/>
                <a:cs typeface="Calibri"/>
              </a:rPr>
              <a:t>Implementation considerations </a:t>
            </a:r>
            <a:r>
              <a:rPr lang="en-US" sz="1400" dirty="0">
                <a:latin typeface="Calibri"/>
                <a:cs typeface="Calibri"/>
              </a:rPr>
              <a:t>(including site, timeline, …)</a:t>
            </a: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Back-up document</a:t>
            </a:r>
            <a:r>
              <a:rPr lang="en-US" sz="1400" dirty="0">
                <a:latin typeface="Calibri" panose="020F0502020204030204" pitchFamily="34" charset="0"/>
                <a:cs typeface="Calibri" panose="020F0502020204030204" pitchFamily="34" charset="0"/>
              </a:rPr>
              <a:t> (406p, 450 signatories)</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Will inform other strategy processes</a:t>
            </a:r>
          </a:p>
        </p:txBody>
      </p:sp>
      <p:sp>
        <p:nvSpPr>
          <p:cNvPr id="26" name="TextBox 25">
            <a:extLst>
              <a:ext uri="{FF2B5EF4-FFF2-40B4-BE49-F238E27FC236}">
                <a16:creationId xmlns:a16="http://schemas.microsoft.com/office/drawing/2014/main" id="{685D7E1A-A209-3CFF-B5AB-20F1AEDFEE14}"/>
              </a:ext>
            </a:extLst>
          </p:cNvPr>
          <p:cNvSpPr txBox="1"/>
          <p:nvPr/>
        </p:nvSpPr>
        <p:spPr>
          <a:xfrm>
            <a:off x="110447" y="1977683"/>
            <a:ext cx="4893601" cy="954107"/>
          </a:xfrm>
          <a:prstGeom prst="rect">
            <a:avLst/>
          </a:prstGeom>
          <a:noFill/>
          <a:ln>
            <a:solidFill>
              <a:schemeClr val="tx1"/>
            </a:solidFill>
          </a:ln>
          <a:effectLst/>
        </p:spPr>
        <p:txBody>
          <a:bodyPr wrap="square" rtlCol="0">
            <a:spAutoFit/>
          </a:bodyPr>
          <a:lstStyle/>
          <a:p>
            <a:r>
              <a:rPr lang="en-US" sz="1400" dirty="0">
                <a:latin typeface="Calibri"/>
                <a:cs typeface="Calibri"/>
              </a:rPr>
              <a:t>Focus on feasibility of </a:t>
            </a:r>
            <a:r>
              <a:rPr lang="en-US" sz="1400" b="1" dirty="0">
                <a:latin typeface="Calibri"/>
                <a:cs typeface="Calibri"/>
              </a:rPr>
              <a:t>10 TeV with 10 ab</a:t>
            </a:r>
            <a:r>
              <a:rPr lang="en-US" sz="1400" b="1" baseline="30000" dirty="0">
                <a:latin typeface="Calibri"/>
                <a:cs typeface="Calibri"/>
              </a:rPr>
              <a:t>-1 </a:t>
            </a:r>
            <a:r>
              <a:rPr lang="en-US" sz="1400" dirty="0">
                <a:latin typeface="Calibri"/>
                <a:cs typeface="Calibri"/>
              </a:rPr>
              <a:t>(site independent)</a:t>
            </a:r>
            <a:endParaRPr lang="en-US" sz="1400" b="1" dirty="0">
              <a:latin typeface="Calibri"/>
              <a:cs typeface="Calibri"/>
            </a:endParaRPr>
          </a:p>
          <a:p>
            <a:pPr marL="285750" indent="-285750">
              <a:buFont typeface="Arial" panose="020B0604020202020204" pitchFamily="34" charset="0"/>
              <a:buChar char="•"/>
            </a:pPr>
            <a:r>
              <a:rPr lang="en-US" sz="1400" dirty="0">
                <a:latin typeface="Calibri"/>
                <a:cs typeface="Calibri"/>
              </a:rPr>
              <a:t>Explore</a:t>
            </a:r>
            <a:r>
              <a:rPr lang="en-US" sz="1400" b="1" dirty="0">
                <a:latin typeface="Calibri"/>
                <a:cs typeface="Calibri"/>
              </a:rPr>
              <a:t> initial stage by 2050</a:t>
            </a:r>
            <a:r>
              <a:rPr lang="en-US" sz="1400" dirty="0">
                <a:latin typeface="Calibri"/>
                <a:cs typeface="Calibri"/>
              </a:rPr>
              <a:t>, maybe around 3 TeV with 1 ab</a:t>
            </a:r>
            <a:r>
              <a:rPr lang="en-US" sz="1400" baseline="30000" dirty="0">
                <a:latin typeface="Calibri"/>
                <a:cs typeface="Calibri"/>
              </a:rPr>
              <a:t>-1</a:t>
            </a:r>
            <a:r>
              <a:rPr lang="en-US" sz="1400" dirty="0">
                <a:latin typeface="Calibri"/>
                <a:cs typeface="Calibri"/>
              </a:rPr>
              <a:t> or lower luminosity 10 TeV</a:t>
            </a:r>
          </a:p>
          <a:p>
            <a:r>
              <a:rPr lang="en-US" sz="1400" dirty="0">
                <a:latin typeface="Calibri"/>
                <a:cs typeface="Calibri"/>
              </a:rPr>
              <a:t>Explore implementation at specific sites reusing infrastructure</a:t>
            </a:r>
          </a:p>
        </p:txBody>
      </p:sp>
      <p:pic>
        <p:nvPicPr>
          <p:cNvPr id="8" name="Picture 7">
            <a:extLst>
              <a:ext uri="{FF2B5EF4-FFF2-40B4-BE49-F238E27FC236}">
                <a16:creationId xmlns:a16="http://schemas.microsoft.com/office/drawing/2014/main" id="{1E2B8B4F-3B97-03D8-6EAB-A2080D33B48C}"/>
              </a:ext>
            </a:extLst>
          </p:cNvPr>
          <p:cNvPicPr>
            <a:picLocks noChangeAspect="1"/>
          </p:cNvPicPr>
          <p:nvPr/>
        </p:nvPicPr>
        <p:blipFill>
          <a:blip r:embed="rId4"/>
          <a:stretch>
            <a:fillRect/>
          </a:stretch>
        </p:blipFill>
        <p:spPr>
          <a:xfrm>
            <a:off x="7308304" y="3062643"/>
            <a:ext cx="1230530" cy="1741355"/>
          </a:xfrm>
          <a:prstGeom prst="rect">
            <a:avLst/>
          </a:prstGeom>
          <a:ln>
            <a:solidFill>
              <a:schemeClr val="tx1"/>
            </a:solidFill>
          </a:ln>
        </p:spPr>
      </p:pic>
      <p:graphicFrame>
        <p:nvGraphicFramePr>
          <p:cNvPr id="13" name="Table 12">
            <a:extLst>
              <a:ext uri="{FF2B5EF4-FFF2-40B4-BE49-F238E27FC236}">
                <a16:creationId xmlns:a16="http://schemas.microsoft.com/office/drawing/2014/main" id="{71606392-42E7-D417-933A-8C8B7CE43AC3}"/>
              </a:ext>
            </a:extLst>
          </p:cNvPr>
          <p:cNvGraphicFramePr>
            <a:graphicFrameLocks noGrp="1"/>
          </p:cNvGraphicFramePr>
          <p:nvPr/>
        </p:nvGraphicFramePr>
        <p:xfrm>
          <a:off x="5220072" y="920134"/>
          <a:ext cx="3304108" cy="2011656"/>
        </p:xfrm>
        <a:graphic>
          <a:graphicData uri="http://schemas.openxmlformats.org/drawingml/2006/table">
            <a:tbl>
              <a:tblPr firstRow="1" bandRow="1">
                <a:tableStyleId>{5C22544A-7EE6-4342-B048-85BDC9FD1C3A}</a:tableStyleId>
              </a:tblPr>
              <a:tblGrid>
                <a:gridCol w="826332">
                  <a:extLst>
                    <a:ext uri="{9D8B030D-6E8A-4147-A177-3AD203B41FA5}">
                      <a16:colId xmlns:a16="http://schemas.microsoft.com/office/drawing/2014/main" val="20000"/>
                    </a:ext>
                  </a:extLst>
                </a:gridCol>
                <a:gridCol w="1065251">
                  <a:extLst>
                    <a:ext uri="{9D8B030D-6E8A-4147-A177-3AD203B41FA5}">
                      <a16:colId xmlns:a16="http://schemas.microsoft.com/office/drawing/2014/main" val="20001"/>
                    </a:ext>
                  </a:extLst>
                </a:gridCol>
                <a:gridCol w="690990">
                  <a:extLst>
                    <a:ext uri="{9D8B030D-6E8A-4147-A177-3AD203B41FA5}">
                      <a16:colId xmlns:a16="http://schemas.microsoft.com/office/drawing/2014/main" val="20002"/>
                    </a:ext>
                  </a:extLst>
                </a:gridCol>
                <a:gridCol w="721535">
                  <a:extLst>
                    <a:ext uri="{9D8B030D-6E8A-4147-A177-3AD203B41FA5}">
                      <a16:colId xmlns:a16="http://schemas.microsoft.com/office/drawing/2014/main" val="2385039876"/>
                    </a:ext>
                  </a:extLst>
                </a:gridCol>
              </a:tblGrid>
              <a:tr h="0">
                <a:tc>
                  <a:txBody>
                    <a:bodyPr/>
                    <a:lstStyle/>
                    <a:p>
                      <a:pPr algn="ctr"/>
                      <a:r>
                        <a:rPr lang="en-US" sz="1200" dirty="0">
                          <a:latin typeface="Calibri"/>
                          <a:cs typeface="Calibri"/>
                        </a:rPr>
                        <a:t>Param.</a:t>
                      </a:r>
                    </a:p>
                  </a:txBody>
                  <a:tcPr marL="100489" marR="100489" marT="50292" marB="50292"/>
                </a:tc>
                <a:tc>
                  <a:txBody>
                    <a:bodyPr/>
                    <a:lstStyle/>
                    <a:p>
                      <a:pPr algn="ctr"/>
                      <a:r>
                        <a:rPr lang="en-US" sz="1200" dirty="0">
                          <a:latin typeface="Calibri"/>
                          <a:cs typeface="Calibri"/>
                        </a:rPr>
                        <a:t>Unit</a:t>
                      </a:r>
                    </a:p>
                  </a:txBody>
                  <a:tcPr marL="100489" marR="100489" marT="50292" marB="50292"/>
                </a:tc>
                <a:tc>
                  <a:txBody>
                    <a:bodyPr/>
                    <a:lstStyle/>
                    <a:p>
                      <a:pPr algn="ctr"/>
                      <a:r>
                        <a:rPr lang="en-US" sz="1200" dirty="0">
                          <a:solidFill>
                            <a:srgbClr val="000000"/>
                          </a:solidFill>
                          <a:latin typeface="Calibri"/>
                          <a:cs typeface="Calibri"/>
                        </a:rPr>
                        <a:t>3 TeV</a:t>
                      </a:r>
                    </a:p>
                  </a:txBody>
                  <a:tcPr marL="100489" marR="100489" marT="50292" marB="50292">
                    <a:solidFill>
                      <a:srgbClr val="FDEADA"/>
                    </a:solidFill>
                  </a:tcPr>
                </a:tc>
                <a:tc>
                  <a:txBody>
                    <a:bodyPr/>
                    <a:lstStyle/>
                    <a:p>
                      <a:pPr algn="ctr"/>
                      <a:r>
                        <a:rPr lang="en-US" sz="1200" dirty="0">
                          <a:solidFill>
                            <a:srgbClr val="000000"/>
                          </a:solidFill>
                          <a:latin typeface="Calibri"/>
                          <a:cs typeface="Calibri"/>
                        </a:rPr>
                        <a:t>10 TeV</a:t>
                      </a:r>
                    </a:p>
                  </a:txBody>
                  <a:tcPr marL="100489" marR="100489" marT="50292" marB="50292">
                    <a:solidFill>
                      <a:srgbClr val="FDEADA"/>
                    </a:solidFill>
                  </a:tcPr>
                </a:tc>
                <a:extLst>
                  <a:ext uri="{0D108BD9-81ED-4DB2-BD59-A6C34878D82A}">
                    <a16:rowId xmlns:a16="http://schemas.microsoft.com/office/drawing/2014/main" val="10000"/>
                  </a:ext>
                </a:extLst>
              </a:tr>
              <a:tr h="288032">
                <a:tc>
                  <a:txBody>
                    <a:bodyPr/>
                    <a:lstStyle/>
                    <a:p>
                      <a:pPr algn="ctr"/>
                      <a:r>
                        <a:rPr lang="en-US" sz="1200" b="1" dirty="0">
                          <a:latin typeface="Calibri"/>
                          <a:cs typeface="Calibri"/>
                        </a:rPr>
                        <a:t>L/IP</a:t>
                      </a:r>
                    </a:p>
                  </a:txBody>
                  <a:tcPr marL="100489" marR="100489" marT="50292" marB="50292"/>
                </a:tc>
                <a:tc>
                  <a:txBody>
                    <a:bodyPr/>
                    <a:lstStyle/>
                    <a:p>
                      <a:pPr algn="ctr"/>
                      <a:r>
                        <a:rPr lang="en-US" sz="1200" b="1" dirty="0">
                          <a:latin typeface="Calibri"/>
                          <a:cs typeface="Calibri"/>
                        </a:rPr>
                        <a:t>10</a:t>
                      </a:r>
                      <a:r>
                        <a:rPr lang="en-US" sz="1200" b="1" baseline="30000" dirty="0">
                          <a:latin typeface="Calibri"/>
                          <a:cs typeface="Calibri"/>
                        </a:rPr>
                        <a:t>34</a:t>
                      </a:r>
                      <a:r>
                        <a:rPr lang="en-US" sz="1200" b="1" baseline="0" dirty="0">
                          <a:latin typeface="Calibri"/>
                          <a:cs typeface="Calibri"/>
                        </a:rPr>
                        <a:t> cm</a:t>
                      </a:r>
                      <a:r>
                        <a:rPr lang="en-US" sz="1200" b="1" baseline="30000" dirty="0">
                          <a:latin typeface="Calibri"/>
                          <a:cs typeface="Calibri"/>
                        </a:rPr>
                        <a:t>-2</a:t>
                      </a:r>
                      <a:r>
                        <a:rPr lang="en-US" sz="1200" b="1" baseline="0" dirty="0">
                          <a:latin typeface="Calibri"/>
                          <a:cs typeface="Calibri"/>
                        </a:rPr>
                        <a:t>s</a:t>
                      </a:r>
                      <a:r>
                        <a:rPr lang="en-US" sz="1200" b="1" baseline="30000" dirty="0">
                          <a:latin typeface="Calibri"/>
                          <a:cs typeface="Calibri"/>
                        </a:rPr>
                        <a:t>-1</a:t>
                      </a:r>
                      <a:endParaRPr lang="en-US" sz="1200" b="1" dirty="0">
                        <a:latin typeface="Calibri"/>
                        <a:cs typeface="Calibri"/>
                      </a:endParaRPr>
                    </a:p>
                  </a:txBody>
                  <a:tcPr marL="100489" marR="100489" marT="50292" marB="50292"/>
                </a:tc>
                <a:tc>
                  <a:txBody>
                    <a:bodyPr/>
                    <a:lstStyle/>
                    <a:p>
                      <a:pPr algn="ctr"/>
                      <a:r>
                        <a:rPr lang="en-US" sz="1200" b="1" dirty="0">
                          <a:latin typeface="Calibri"/>
                          <a:cs typeface="Calibri"/>
                        </a:rPr>
                        <a:t>1.8</a:t>
                      </a:r>
                    </a:p>
                  </a:txBody>
                  <a:tcPr marL="100489" marR="100489" marT="50292" marB="50292">
                    <a:solidFill>
                      <a:srgbClr val="FDEADA"/>
                    </a:solidFill>
                  </a:tcPr>
                </a:tc>
                <a:tc>
                  <a:txBody>
                    <a:bodyPr/>
                    <a:lstStyle/>
                    <a:p>
                      <a:pPr algn="ctr"/>
                      <a:r>
                        <a:rPr lang="en-US" sz="1200" b="1" dirty="0">
                          <a:latin typeface="Calibri"/>
                          <a:cs typeface="Calibri"/>
                        </a:rPr>
                        <a:t>17.5</a:t>
                      </a:r>
                    </a:p>
                  </a:txBody>
                  <a:tcPr marL="100489" marR="100489" marT="50292" marB="50292">
                    <a:solidFill>
                      <a:srgbClr val="FDEADA"/>
                    </a:solidFill>
                  </a:tcPr>
                </a:tc>
                <a:extLst>
                  <a:ext uri="{0D108BD9-81ED-4DB2-BD59-A6C34878D82A}">
                    <a16:rowId xmlns:a16="http://schemas.microsoft.com/office/drawing/2014/main" val="10001"/>
                  </a:ext>
                </a:extLst>
              </a:tr>
              <a:tr h="288032">
                <a:tc>
                  <a:txBody>
                    <a:bodyPr/>
                    <a:lstStyle/>
                    <a:p>
                      <a:pPr algn="ctr"/>
                      <a:r>
                        <a:rPr lang="en-US" sz="1200" dirty="0">
                          <a:solidFill>
                            <a:srgbClr val="0000FF"/>
                          </a:solidFill>
                          <a:latin typeface="Calibri"/>
                          <a:cs typeface="Calibri"/>
                        </a:rPr>
                        <a:t>Int L</a:t>
                      </a:r>
                    </a:p>
                  </a:txBody>
                  <a:tcPr marL="100489" marR="100489" marT="50292" marB="50292"/>
                </a:tc>
                <a:tc>
                  <a:txBody>
                    <a:bodyPr/>
                    <a:lstStyle/>
                    <a:p>
                      <a:pPr algn="ctr"/>
                      <a:r>
                        <a:rPr lang="en-US" sz="1200" dirty="0">
                          <a:solidFill>
                            <a:srgbClr val="0000FF"/>
                          </a:solidFill>
                          <a:latin typeface="Calibri"/>
                          <a:cs typeface="Calibri"/>
                        </a:rPr>
                        <a:t>Ab</a:t>
                      </a:r>
                      <a:r>
                        <a:rPr lang="en-US" sz="1200" baseline="30000" dirty="0">
                          <a:solidFill>
                            <a:srgbClr val="0000FF"/>
                          </a:solidFill>
                          <a:latin typeface="Calibri"/>
                          <a:cs typeface="Calibri"/>
                        </a:rPr>
                        <a:t>-1</a:t>
                      </a:r>
                      <a:endParaRPr lang="en-US" sz="1200" dirty="0">
                        <a:solidFill>
                          <a:srgbClr val="0000FF"/>
                        </a:solidFill>
                        <a:latin typeface="Calibri"/>
                        <a:cs typeface="Calibri"/>
                      </a:endParaRPr>
                    </a:p>
                  </a:txBody>
                  <a:tcPr marL="100489" marR="100489" marT="50292" marB="50292"/>
                </a:tc>
                <a:tc>
                  <a:txBody>
                    <a:bodyPr/>
                    <a:lstStyle/>
                    <a:p>
                      <a:pPr algn="ctr"/>
                      <a:r>
                        <a:rPr lang="en-US" sz="12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1.8</a:t>
                      </a:r>
                    </a:p>
                  </a:txBody>
                  <a:tcPr marL="100489" marR="100489" marT="50292" marB="50292">
                    <a:solidFill>
                      <a:srgbClr val="FDEADA"/>
                    </a:solidFill>
                  </a:tcPr>
                </a:tc>
                <a:extLst>
                  <a:ext uri="{0D108BD9-81ED-4DB2-BD59-A6C34878D82A}">
                    <a16:rowId xmlns:a16="http://schemas.microsoft.com/office/drawing/2014/main" val="10002"/>
                  </a:ext>
                </a:extLst>
              </a:tr>
              <a:tr h="288032">
                <a:tc>
                  <a:txBody>
                    <a:bodyPr/>
                    <a:lstStyle/>
                    <a:p>
                      <a:pPr algn="ctr"/>
                      <a:r>
                        <a:rPr lang="en-US" sz="1200" dirty="0" err="1">
                          <a:solidFill>
                            <a:srgbClr val="0000FF"/>
                          </a:solidFill>
                          <a:latin typeface="Calibri"/>
                          <a:cs typeface="Calibri"/>
                        </a:rPr>
                        <a:t>f</a:t>
                      </a:r>
                      <a:r>
                        <a:rPr lang="en-US" sz="1200" baseline="-25000" dirty="0" err="1">
                          <a:solidFill>
                            <a:srgbClr val="0000FF"/>
                          </a:solidFill>
                          <a:latin typeface="Calibri"/>
                          <a:cs typeface="Calibri"/>
                        </a:rPr>
                        <a:t>r</a:t>
                      </a:r>
                      <a:endParaRPr lang="en-US" sz="1200" dirty="0">
                        <a:solidFill>
                          <a:srgbClr val="0000FF"/>
                        </a:solidFill>
                        <a:latin typeface="Calibri"/>
                        <a:cs typeface="Calibri"/>
                      </a:endParaRPr>
                    </a:p>
                  </a:txBody>
                  <a:tcPr marL="100489" marR="100489" marT="50292" marB="50292"/>
                </a:tc>
                <a:tc>
                  <a:txBody>
                    <a:bodyPr/>
                    <a:lstStyle/>
                    <a:p>
                      <a:pPr algn="ctr"/>
                      <a:r>
                        <a:rPr lang="en-US" sz="1200" dirty="0">
                          <a:solidFill>
                            <a:srgbClr val="0000FF"/>
                          </a:solidFill>
                          <a:latin typeface="Calibri"/>
                          <a:cs typeface="Calibri"/>
                        </a:rPr>
                        <a:t>Hz</a:t>
                      </a:r>
                    </a:p>
                  </a:txBody>
                  <a:tcPr marL="100489" marR="100489" marT="50292" marB="50292"/>
                </a:tc>
                <a:tc>
                  <a:txBody>
                    <a:bodyPr/>
                    <a:lstStyle/>
                    <a:p>
                      <a:pPr algn="ctr"/>
                      <a:r>
                        <a:rPr lang="en-US" sz="1200" strike="noStrike" baseline="0" dirty="0">
                          <a:solidFill>
                            <a:srgbClr val="0000FF"/>
                          </a:solidFill>
                          <a:latin typeface="Calibri"/>
                          <a:cs typeface="Calibri"/>
                        </a:rPr>
                        <a:t>5</a:t>
                      </a:r>
                      <a:endParaRPr lang="en-US" sz="12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5</a:t>
                      </a:r>
                    </a:p>
                  </a:txBody>
                  <a:tcPr marL="100489" marR="100489" marT="50292" marB="50292">
                    <a:solidFill>
                      <a:srgbClr val="FDEADA"/>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solidFill>
                            <a:srgbClr val="000000"/>
                          </a:solidFill>
                          <a:latin typeface="Calibri"/>
                          <a:cs typeface="Calibri"/>
                        </a:rPr>
                        <a:t>C</a:t>
                      </a:r>
                    </a:p>
                  </a:txBody>
                  <a:tcPr marL="100489" marR="100489" marT="50292" marB="50292"/>
                </a:tc>
                <a:tc>
                  <a:txBody>
                    <a:bodyPr/>
                    <a:lstStyle/>
                    <a:p>
                      <a:pPr algn="ctr"/>
                      <a:r>
                        <a:rPr lang="en-US" sz="1200" b="1" dirty="0">
                          <a:solidFill>
                            <a:srgbClr val="000000"/>
                          </a:solidFill>
                          <a:latin typeface="Calibri"/>
                          <a:cs typeface="Calibri"/>
                        </a:rPr>
                        <a:t>km</a:t>
                      </a:r>
                    </a:p>
                  </a:txBody>
                  <a:tcPr marL="100489" marR="100489" marT="50292" marB="50292"/>
                </a:tc>
                <a:tc>
                  <a:txBody>
                    <a:bodyPr/>
                    <a:lstStyle/>
                    <a:p>
                      <a:pPr algn="ctr"/>
                      <a:r>
                        <a:rPr lang="en-US" sz="1200" b="1"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11.4</a:t>
                      </a:r>
                    </a:p>
                  </a:txBody>
                  <a:tcPr marL="100489" marR="100489" marT="50292" marB="50292">
                    <a:solidFill>
                      <a:srgbClr val="FDEADA"/>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err="1">
                          <a:solidFill>
                            <a:srgbClr val="000000"/>
                          </a:solidFill>
                          <a:latin typeface="Calibri"/>
                          <a:cs typeface="Calibri"/>
                        </a:rPr>
                        <a:t>B</a:t>
                      </a:r>
                      <a:r>
                        <a:rPr lang="en-US" sz="1200" b="1" baseline="-25000" dirty="0" err="1">
                          <a:solidFill>
                            <a:srgbClr val="000000"/>
                          </a:solidFill>
                          <a:latin typeface="Calibri"/>
                          <a:cs typeface="Calibri"/>
                        </a:rPr>
                        <a:t>dipole</a:t>
                      </a:r>
                      <a:endParaRPr lang="en-US" sz="1200" b="1" dirty="0">
                        <a:solidFill>
                          <a:srgbClr val="000000"/>
                        </a:solidFill>
                        <a:latin typeface="Calibri"/>
                        <a:cs typeface="Calibri"/>
                      </a:endParaRPr>
                    </a:p>
                  </a:txBody>
                  <a:tcPr marL="100489" marR="100489" marT="50292" marB="50292"/>
                </a:tc>
                <a:tc>
                  <a:txBody>
                    <a:bodyPr/>
                    <a:lstStyle/>
                    <a:p>
                      <a:pPr algn="ctr"/>
                      <a:r>
                        <a:rPr lang="en-US" sz="1200" b="1" dirty="0">
                          <a:solidFill>
                            <a:srgbClr val="000000"/>
                          </a:solidFill>
                          <a:latin typeface="Calibri"/>
                          <a:cs typeface="Calibri"/>
                        </a:rPr>
                        <a:t>T</a:t>
                      </a:r>
                    </a:p>
                  </a:txBody>
                  <a:tcPr marL="100489" marR="100489" marT="50292" marB="50292"/>
                </a:tc>
                <a:tc>
                  <a:txBody>
                    <a:bodyPr/>
                    <a:lstStyle/>
                    <a:p>
                      <a:pPr algn="ctr"/>
                      <a:r>
                        <a:rPr lang="en-US" sz="1200" b="1"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14</a:t>
                      </a:r>
                    </a:p>
                  </a:txBody>
                  <a:tcPr marL="100489" marR="100489" marT="50292" marB="50292">
                    <a:solidFill>
                      <a:srgbClr val="FDEADA"/>
                    </a:solidFill>
                  </a:tcPr>
                </a:tc>
                <a:extLst>
                  <a:ext uri="{0D108BD9-81ED-4DB2-BD59-A6C34878D82A}">
                    <a16:rowId xmlns:a16="http://schemas.microsoft.com/office/drawing/2014/main" val="10006"/>
                  </a:ext>
                </a:extLst>
              </a:tr>
              <a:tr h="288032">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Calibri"/>
                          <a:cs typeface="Calibri"/>
                        </a:rPr>
                        <a:t>Collider </a:t>
                      </a:r>
                      <a:r>
                        <a:rPr lang="en-US" sz="1200" b="1" dirty="0" err="1">
                          <a:solidFill>
                            <a:schemeClr val="tx1"/>
                          </a:solidFill>
                          <a:latin typeface="Calibri"/>
                          <a:cs typeface="Calibri"/>
                        </a:rPr>
                        <a:t>techn</a:t>
                      </a:r>
                      <a:r>
                        <a:rPr lang="en-US" sz="1200" b="1" dirty="0">
                          <a:solidFill>
                            <a:schemeClr val="tx1"/>
                          </a:solidFill>
                          <a:latin typeface="Calibri"/>
                          <a:cs typeface="Calibri"/>
                        </a:rPr>
                        <a:t>.</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200" b="1"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200" b="1" dirty="0">
                          <a:solidFill>
                            <a:schemeClr val="tx1"/>
                          </a:solidFill>
                          <a:latin typeface="Calibri"/>
                          <a:cs typeface="Calibri"/>
                        </a:rPr>
                        <a:t>HTS</a:t>
                      </a:r>
                    </a:p>
                  </a:txBody>
                  <a:tcPr marL="100489" marR="100489" marT="50292" marB="50292">
                    <a:solidFill>
                      <a:srgbClr val="FDEADA"/>
                    </a:solidFill>
                  </a:tcPr>
                </a:tc>
                <a:extLst>
                  <a:ext uri="{0D108BD9-81ED-4DB2-BD59-A6C34878D82A}">
                    <a16:rowId xmlns:a16="http://schemas.microsoft.com/office/drawing/2014/main" val="1634752097"/>
                  </a:ext>
                </a:extLst>
              </a:tr>
            </a:tbl>
          </a:graphicData>
        </a:graphic>
      </p:graphicFrame>
    </p:spTree>
    <p:extLst>
      <p:ext uri="{BB962C8B-B14F-4D97-AF65-F5344CB8AC3E}">
        <p14:creationId xmlns:p14="http://schemas.microsoft.com/office/powerpoint/2010/main" val="2211338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D72671-A7CA-FD89-50BA-27E66568CF14}"/>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10BEBC4F-529D-05BB-56DD-D41D13A3C1BA}"/>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Technology</a:t>
            </a:r>
          </a:p>
        </p:txBody>
      </p:sp>
      <p:sp>
        <p:nvSpPr>
          <p:cNvPr id="52" name="Espace réservé du pied de page 4">
            <a:extLst>
              <a:ext uri="{FF2B5EF4-FFF2-40B4-BE49-F238E27FC236}">
                <a16:creationId xmlns:a16="http://schemas.microsoft.com/office/drawing/2014/main" id="{F2C6AA68-D267-59EF-B714-ECD9E1DA3228}"/>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35" name="AutoShape 2">
            <a:extLst>
              <a:ext uri="{FF2B5EF4-FFF2-40B4-BE49-F238E27FC236}">
                <a16:creationId xmlns:a16="http://schemas.microsoft.com/office/drawing/2014/main" id="{65C940A0-33CC-434F-8C06-94161D4FE273}"/>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27A0534A-7C82-8CCD-7A68-A86FB7933323}"/>
              </a:ext>
            </a:extLst>
          </p:cNvPr>
          <p:cNvPicPr>
            <a:picLocks noChangeAspect="1"/>
          </p:cNvPicPr>
          <p:nvPr/>
        </p:nvPicPr>
        <p:blipFill>
          <a:blip r:embed="rId2"/>
          <a:srcRect l="44999" t="22954" r="3457" b="13481"/>
          <a:stretch/>
        </p:blipFill>
        <p:spPr>
          <a:xfrm>
            <a:off x="197149" y="1719927"/>
            <a:ext cx="2216942" cy="1931943"/>
          </a:xfrm>
          <a:prstGeom prst="rect">
            <a:avLst/>
          </a:prstGeom>
        </p:spPr>
      </p:pic>
      <p:pic>
        <p:nvPicPr>
          <p:cNvPr id="6" name="Picture 5">
            <a:extLst>
              <a:ext uri="{FF2B5EF4-FFF2-40B4-BE49-F238E27FC236}">
                <a16:creationId xmlns:a16="http://schemas.microsoft.com/office/drawing/2014/main" id="{112272A3-410D-DE8B-5027-9E82B6D7696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447931" y="915566"/>
            <a:ext cx="2575910" cy="2028004"/>
          </a:xfrm>
          <a:prstGeom prst="rect">
            <a:avLst/>
          </a:prstGeom>
        </p:spPr>
      </p:pic>
      <p:sp>
        <p:nvSpPr>
          <p:cNvPr id="8" name="TextBox 7">
            <a:extLst>
              <a:ext uri="{FF2B5EF4-FFF2-40B4-BE49-F238E27FC236}">
                <a16:creationId xmlns:a16="http://schemas.microsoft.com/office/drawing/2014/main" id="{8504C0BA-21AC-C854-55BF-4225363505FE}"/>
              </a:ext>
            </a:extLst>
          </p:cNvPr>
          <p:cNvSpPr txBox="1"/>
          <p:nvPr/>
        </p:nvSpPr>
        <p:spPr>
          <a:xfrm>
            <a:off x="2411759" y="1995686"/>
            <a:ext cx="1918229" cy="646331"/>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MAP proved gradient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RF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RF design ongoing</a:t>
            </a:r>
          </a:p>
        </p:txBody>
      </p:sp>
      <p:sp>
        <p:nvSpPr>
          <p:cNvPr id="11" name="TextBox 10">
            <a:extLst>
              <a:ext uri="{FF2B5EF4-FFF2-40B4-BE49-F238E27FC236}">
                <a16:creationId xmlns:a16="http://schemas.microsoft.com/office/drawing/2014/main" id="{9A5E332E-F5BC-CB02-7A11-2F7DE633BF8E}"/>
              </a:ext>
            </a:extLst>
          </p:cNvPr>
          <p:cNvSpPr txBox="1"/>
          <p:nvPr/>
        </p:nvSpPr>
        <p:spPr>
          <a:xfrm>
            <a:off x="120158" y="588625"/>
            <a:ext cx="3132722" cy="1015663"/>
          </a:xfrm>
          <a:prstGeom prst="rect">
            <a:avLst/>
          </a:prstGeom>
          <a:solidFill>
            <a:schemeClr val="accent1">
              <a:lumMod val="20000"/>
              <a:lumOff val="80000"/>
              <a:alpha val="50000"/>
            </a:schemeClr>
          </a:solidFill>
          <a:ln w="19050" cmpd="sng">
            <a:noFill/>
          </a:ln>
        </p:spPr>
        <p:txBody>
          <a:bodyPr wrap="square" rtlCol="0">
            <a:spAutoFit/>
          </a:bodyPr>
          <a:lstStyle/>
          <a:p>
            <a:r>
              <a:rPr lang="en-US" sz="1200" b="1" dirty="0">
                <a:latin typeface="Calibri"/>
                <a:cs typeface="Calibri"/>
              </a:rPr>
              <a:t>Challenges:</a:t>
            </a:r>
          </a:p>
          <a:p>
            <a:pPr marL="171450" indent="-171450">
              <a:buFont typeface="Arial" panose="020B0604020202020204" pitchFamily="34" charset="0"/>
              <a:buChar char="•"/>
            </a:pPr>
            <a:r>
              <a:rPr lang="en-US" sz="1200" dirty="0">
                <a:latin typeface="Calibri"/>
                <a:cs typeface="Calibri"/>
              </a:rPr>
              <a:t>NC RF cavities in magnetic field (30 MV/m)</a:t>
            </a:r>
          </a:p>
          <a:p>
            <a:pPr marL="171450" indent="-171450">
              <a:buFont typeface="Arial" panose="020B0604020202020204" pitchFamily="34" charset="0"/>
              <a:buChar char="•"/>
            </a:pPr>
            <a:r>
              <a:rPr lang="en-US" sz="1200" dirty="0">
                <a:latin typeface="Calibri"/>
                <a:cs typeface="Calibri"/>
              </a:rPr>
              <a:t>HTS magnets (up to 40 T in final cooling)</a:t>
            </a:r>
          </a:p>
          <a:p>
            <a:pPr marL="171450" indent="-171450">
              <a:buFont typeface="Arial" panose="020B0604020202020204" pitchFamily="34" charset="0"/>
              <a:buChar char="•"/>
            </a:pPr>
            <a:r>
              <a:rPr lang="en-US" sz="1200" dirty="0">
                <a:latin typeface="Calibri"/>
                <a:cs typeface="Calibri"/>
              </a:rPr>
              <a:t>Bright beam hard on absorbers and windows</a:t>
            </a:r>
          </a:p>
          <a:p>
            <a:pPr marL="628650" lvl="1" indent="-171450">
              <a:buFont typeface="Arial" panose="020B0604020202020204" pitchFamily="34" charset="0"/>
              <a:buChar char="•"/>
            </a:pPr>
            <a:r>
              <a:rPr lang="en-US" sz="1200" dirty="0">
                <a:latin typeface="Calibri"/>
                <a:cs typeface="Calibri"/>
              </a:rPr>
              <a:t>Can </a:t>
            </a:r>
            <a:r>
              <a:rPr lang="en-US" sz="1200" dirty="0" err="1">
                <a:latin typeface="Calibri"/>
                <a:cs typeface="Calibri"/>
              </a:rPr>
              <a:t>evaporise</a:t>
            </a:r>
            <a:r>
              <a:rPr lang="en-US" sz="1200" dirty="0">
                <a:latin typeface="Calibri"/>
                <a:cs typeface="Calibri"/>
              </a:rPr>
              <a:t> liquid hydrogen</a:t>
            </a:r>
          </a:p>
        </p:txBody>
      </p:sp>
      <p:pic>
        <p:nvPicPr>
          <p:cNvPr id="13" name="Picture 12">
            <a:extLst>
              <a:ext uri="{FF2B5EF4-FFF2-40B4-BE49-F238E27FC236}">
                <a16:creationId xmlns:a16="http://schemas.microsoft.com/office/drawing/2014/main" id="{6250D50E-DBED-E5CB-7484-02F2BBD59CC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79986" y="548863"/>
            <a:ext cx="1728192" cy="1307314"/>
          </a:xfrm>
          <a:prstGeom prst="rect">
            <a:avLst/>
          </a:prstGeom>
          <a:ln>
            <a:solidFill>
              <a:schemeClr val="bg1">
                <a:lumMod val="75000"/>
              </a:schemeClr>
            </a:solidFill>
          </a:ln>
        </p:spPr>
      </p:pic>
      <p:sp>
        <p:nvSpPr>
          <p:cNvPr id="14" name="TextBox 13">
            <a:extLst>
              <a:ext uri="{FF2B5EF4-FFF2-40B4-BE49-F238E27FC236}">
                <a16:creationId xmlns:a16="http://schemas.microsoft.com/office/drawing/2014/main" id="{F08D9EDB-BD4E-44C6-0DC8-D325B6DDCAE1}"/>
              </a:ext>
            </a:extLst>
          </p:cNvPr>
          <p:cNvSpPr txBox="1"/>
          <p:nvPr/>
        </p:nvSpPr>
        <p:spPr>
          <a:xfrm>
            <a:off x="5208178" y="579517"/>
            <a:ext cx="1884102" cy="840105"/>
          </a:xfrm>
          <a:prstGeom prst="rect">
            <a:avLst/>
          </a:prstGeom>
          <a:noFill/>
        </p:spPr>
        <p:txBody>
          <a:bodyPr wrap="square" lIns="100459" tIns="50230" rIns="100459" bIns="50230" rtlCol="0">
            <a:spAutoFit/>
          </a:bodyPr>
          <a:lstStyle/>
          <a:p>
            <a:r>
              <a:rPr lang="en-US" sz="1200" b="1" dirty="0" err="1">
                <a:latin typeface="Calibri"/>
                <a:cs typeface="Calibri"/>
              </a:rPr>
              <a:t>MuCool</a:t>
            </a:r>
            <a:r>
              <a:rPr lang="en-US" sz="1200" dirty="0">
                <a:latin typeface="Calibri"/>
                <a:cs typeface="Calibri"/>
              </a:rPr>
              <a:t> demonstrated &gt;50 MV/m in 5 T</a:t>
            </a:r>
          </a:p>
          <a:p>
            <a:r>
              <a:rPr lang="en-US" sz="1200" dirty="0">
                <a:latin typeface="Calibri"/>
                <a:cs typeface="Calibri"/>
              </a:rPr>
              <a:t>H2-filled copper</a:t>
            </a:r>
          </a:p>
          <a:p>
            <a:r>
              <a:rPr lang="en-US" sz="1200" dirty="0">
                <a:latin typeface="Calibri"/>
                <a:cs typeface="Calibri"/>
              </a:rPr>
              <a:t>Be end caps</a:t>
            </a:r>
          </a:p>
        </p:txBody>
      </p:sp>
      <p:pic>
        <p:nvPicPr>
          <p:cNvPr id="17" name="Picture 16">
            <a:extLst>
              <a:ext uri="{FF2B5EF4-FFF2-40B4-BE49-F238E27FC236}">
                <a16:creationId xmlns:a16="http://schemas.microsoft.com/office/drawing/2014/main" id="{1C29AC68-6C7A-6E58-4C60-DFA20B940356}"/>
              </a:ext>
            </a:extLst>
          </p:cNvPr>
          <p:cNvPicPr>
            <a:picLocks noChangeAspect="1"/>
          </p:cNvPicPr>
          <p:nvPr/>
        </p:nvPicPr>
        <p:blipFill>
          <a:blip r:embed="rId5"/>
          <a:stretch>
            <a:fillRect/>
          </a:stretch>
        </p:blipFill>
        <p:spPr>
          <a:xfrm>
            <a:off x="8201429" y="2355726"/>
            <a:ext cx="845388" cy="847465"/>
          </a:xfrm>
          <a:prstGeom prst="rect">
            <a:avLst/>
          </a:prstGeom>
        </p:spPr>
      </p:pic>
      <p:pic>
        <p:nvPicPr>
          <p:cNvPr id="3" name="Picture 2" descr="A diagram of a structure&#10;&#10;Description automatically generated with medium confidence">
            <a:extLst>
              <a:ext uri="{FF2B5EF4-FFF2-40B4-BE49-F238E27FC236}">
                <a16:creationId xmlns:a16="http://schemas.microsoft.com/office/drawing/2014/main" id="{77E8C8B5-9F74-0F04-8023-451945E1ED7C}"/>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915148" y="2698362"/>
            <a:ext cx="2765818" cy="2177644"/>
          </a:xfrm>
          <a:prstGeom prst="rect">
            <a:avLst/>
          </a:prstGeom>
        </p:spPr>
      </p:pic>
      <p:pic>
        <p:nvPicPr>
          <p:cNvPr id="18" name="Picture 17" descr="A diagram of a cu wall and a vacuum&#10;&#10;Description automatically generated">
            <a:extLst>
              <a:ext uri="{FF2B5EF4-FFF2-40B4-BE49-F238E27FC236}">
                <a16:creationId xmlns:a16="http://schemas.microsoft.com/office/drawing/2014/main" id="{233997F6-BA8A-4852-A7F8-119EE4812E93}"/>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22029" y="1735644"/>
            <a:ext cx="1425693" cy="1010085"/>
          </a:xfrm>
          <a:prstGeom prst="rect">
            <a:avLst/>
          </a:prstGeom>
        </p:spPr>
      </p:pic>
      <p:pic>
        <p:nvPicPr>
          <p:cNvPr id="19" name="Picture 18" descr="A rainbow colored diagram of a graph&#10;&#10;Description automatically generated with medium confidence">
            <a:extLst>
              <a:ext uri="{FF2B5EF4-FFF2-40B4-BE49-F238E27FC236}">
                <a16:creationId xmlns:a16="http://schemas.microsoft.com/office/drawing/2014/main" id="{CD1EF2AD-9F9D-5AB8-E32B-62EBBF59A668}"/>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53032" y="3843741"/>
            <a:ext cx="1914712" cy="735360"/>
          </a:xfrm>
          <a:prstGeom prst="rect">
            <a:avLst/>
          </a:prstGeom>
        </p:spPr>
      </p:pic>
      <p:sp>
        <p:nvSpPr>
          <p:cNvPr id="20" name="TextBox 19">
            <a:extLst>
              <a:ext uri="{FF2B5EF4-FFF2-40B4-BE49-F238E27FC236}">
                <a16:creationId xmlns:a16="http://schemas.microsoft.com/office/drawing/2014/main" id="{2790E44B-56B0-891E-CF3A-A0E35B0CEEC8}"/>
              </a:ext>
            </a:extLst>
          </p:cNvPr>
          <p:cNvSpPr txBox="1"/>
          <p:nvPr/>
        </p:nvSpPr>
        <p:spPr>
          <a:xfrm>
            <a:off x="5580133" y="3291830"/>
            <a:ext cx="2190177" cy="646331"/>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40 T final cooling solenoid conceptual designs exist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55 T might be possible</a:t>
            </a:r>
          </a:p>
        </p:txBody>
      </p:sp>
      <p:sp>
        <p:nvSpPr>
          <p:cNvPr id="22" name="TextBox 21">
            <a:extLst>
              <a:ext uri="{FF2B5EF4-FFF2-40B4-BE49-F238E27FC236}">
                <a16:creationId xmlns:a16="http://schemas.microsoft.com/office/drawing/2014/main" id="{923540AC-409D-DD27-5B1D-FCF4FB9ABFF4}"/>
              </a:ext>
            </a:extLst>
          </p:cNvPr>
          <p:cNvSpPr txBox="1"/>
          <p:nvPr/>
        </p:nvSpPr>
        <p:spPr>
          <a:xfrm>
            <a:off x="5868144" y="4011910"/>
            <a:ext cx="3132209"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Ready to </a:t>
            </a:r>
            <a:r>
              <a:rPr lang="en-US" sz="1200" b="1" spc="-1" dirty="0">
                <a:solidFill>
                  <a:srgbClr val="000000"/>
                </a:solidFill>
                <a:latin typeface="Calibri" panose="020F0502020204030204" pitchFamily="34" charset="0"/>
                <a:cs typeface="Calibri" panose="020F0502020204030204" pitchFamily="34" charset="0"/>
              </a:rPr>
              <a:t>ramp-up effort</a:t>
            </a:r>
            <a:r>
              <a:rPr lang="en-US" sz="1200" spc="-1" dirty="0">
                <a:solidFill>
                  <a:srgbClr val="000000"/>
                </a:solidFill>
                <a:latin typeface="Calibri" panose="020F0502020204030204" pitchFamily="34" charset="0"/>
                <a:cs typeface="Calibri" panose="020F0502020204030204" pitchFamily="34" charset="0"/>
              </a:rPr>
              <a:t>, in particular prototyping and experimental work, also </a:t>
            </a:r>
            <a:r>
              <a:rPr lang="en-US" sz="1200" spc="-1" dirty="0" err="1">
                <a:solidFill>
                  <a:srgbClr val="000000"/>
                </a:solidFill>
                <a:latin typeface="Calibri" panose="020F0502020204030204" pitchFamily="34" charset="0"/>
                <a:cs typeface="Calibri" panose="020F0502020204030204" pitchFamily="34" charset="0"/>
              </a:rPr>
              <a:t>beamdynamics</a:t>
            </a:r>
            <a:endParaRPr lang="en-US" sz="1200" spc="-1" dirty="0">
              <a:solidFill>
                <a:srgbClr val="000000"/>
              </a:solidFill>
              <a:latin typeface="Calibri" panose="020F0502020204030204" pitchFamily="34" charset="0"/>
              <a:cs typeface="Calibri" panose="020F0502020204030204" pitchFamily="34" charset="0"/>
            </a:endParaRPr>
          </a:p>
        </p:txBody>
      </p:sp>
      <p:pic>
        <p:nvPicPr>
          <p:cNvPr id="23" name="Grafik 11">
            <a:extLst>
              <a:ext uri="{FF2B5EF4-FFF2-40B4-BE49-F238E27FC236}">
                <a16:creationId xmlns:a16="http://schemas.microsoft.com/office/drawing/2014/main" id="{4718BBB6-C136-C656-8EDF-6C135AFCF9D2}"/>
              </a:ext>
            </a:extLst>
          </p:cNvPr>
          <p:cNvPicPr>
            <a:picLocks noChangeAspect="1"/>
          </p:cNvPicPr>
          <p:nvPr/>
        </p:nvPicPr>
        <p:blipFill>
          <a:blip r:embed="rId9"/>
          <a:stretch>
            <a:fillRect/>
          </a:stretch>
        </p:blipFill>
        <p:spPr>
          <a:xfrm>
            <a:off x="4932040" y="1934947"/>
            <a:ext cx="1641485" cy="735603"/>
          </a:xfrm>
          <a:prstGeom prst="rect">
            <a:avLst/>
          </a:prstGeom>
        </p:spPr>
      </p:pic>
      <p:sp>
        <p:nvSpPr>
          <p:cNvPr id="24" name="TextBox 23">
            <a:extLst>
              <a:ext uri="{FF2B5EF4-FFF2-40B4-BE49-F238E27FC236}">
                <a16:creationId xmlns:a16="http://schemas.microsoft.com/office/drawing/2014/main" id="{7A9B0327-FBE1-ABED-44CC-243D9AAAA2A1}"/>
              </a:ext>
            </a:extLst>
          </p:cNvPr>
          <p:cNvSpPr txBox="1"/>
          <p:nvPr/>
        </p:nvSpPr>
        <p:spPr>
          <a:xfrm>
            <a:off x="4925157" y="2715766"/>
            <a:ext cx="3186661" cy="461665"/>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window tests performed with protons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Use of H2 gas where required</a:t>
            </a:r>
          </a:p>
        </p:txBody>
      </p:sp>
    </p:spTree>
    <p:extLst>
      <p:ext uri="{BB962C8B-B14F-4D97-AF65-F5344CB8AC3E}">
        <p14:creationId xmlns:p14="http://schemas.microsoft.com/office/powerpoint/2010/main" val="31889333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6BAC4-159D-E042-CE79-45E83C5B858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86226FB-6D10-3C77-DFE7-96FFFE290A55}"/>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6D Cooling Cell</a:t>
            </a:r>
          </a:p>
        </p:txBody>
      </p:sp>
      <p:sp>
        <p:nvSpPr>
          <p:cNvPr id="52" name="Espace réservé du pied de page 4">
            <a:extLst>
              <a:ext uri="{FF2B5EF4-FFF2-40B4-BE49-F238E27FC236}">
                <a16:creationId xmlns:a16="http://schemas.microsoft.com/office/drawing/2014/main" id="{5F8EEB02-181E-EF38-B5EF-AA36A6D364B1}"/>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4" name="TextBox 3">
            <a:extLst>
              <a:ext uri="{FF2B5EF4-FFF2-40B4-BE49-F238E27FC236}">
                <a16:creationId xmlns:a16="http://schemas.microsoft.com/office/drawing/2014/main" id="{1F877420-1977-FB55-46BE-8336527D5BDA}"/>
              </a:ext>
            </a:extLst>
          </p:cNvPr>
          <p:cNvSpPr txBox="1"/>
          <p:nvPr/>
        </p:nvSpPr>
        <p:spPr>
          <a:xfrm>
            <a:off x="5724128" y="3507854"/>
            <a:ext cx="3203848"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Key challenge is force from magnetic field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 to connect flanges developed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Iterations to improve overall and components design also considering beam dynamics is required/ongoing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Conceptual design ready in a few months</a:t>
            </a:r>
          </a:p>
        </p:txBody>
      </p:sp>
      <p:sp>
        <p:nvSpPr>
          <p:cNvPr id="7" name="TextBox 6">
            <a:extLst>
              <a:ext uri="{FF2B5EF4-FFF2-40B4-BE49-F238E27FC236}">
                <a16:creationId xmlns:a16="http://schemas.microsoft.com/office/drawing/2014/main" id="{A03C4B11-EB77-7331-E462-498803A77D92}"/>
              </a:ext>
            </a:extLst>
          </p:cNvPr>
          <p:cNvSpPr txBox="1"/>
          <p:nvPr/>
        </p:nvSpPr>
        <p:spPr>
          <a:xfrm>
            <a:off x="129292" y="1131590"/>
            <a:ext cx="2514480" cy="1015663"/>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Cooling cell engineering design almost ready</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Solenoid models for use in </a:t>
            </a:r>
            <a:r>
              <a:rPr lang="en-US" sz="1200" spc="-1" dirty="0" err="1">
                <a:solidFill>
                  <a:srgbClr val="000000"/>
                </a:solidFill>
                <a:latin typeface="Calibri" panose="020F0502020204030204" pitchFamily="34" charset="0"/>
                <a:cs typeface="Calibri" panose="020F0502020204030204" pitchFamily="34" charset="0"/>
              </a:rPr>
              <a:t>beamdynamics</a:t>
            </a:r>
            <a:r>
              <a:rPr lang="en-US" sz="1200" spc="-1" dirty="0">
                <a:solidFill>
                  <a:srgbClr val="000000"/>
                </a:solidFill>
                <a:latin typeface="Calibri" panose="020F0502020204030204" pitchFamily="34" charset="0"/>
                <a:cs typeface="Calibri" panose="020F0502020204030204" pitchFamily="34" charset="0"/>
              </a:rPr>
              <a:t> </a:t>
            </a:r>
            <a:r>
              <a:rPr lang="en-US" sz="1200" spc="-1" dirty="0" err="1">
                <a:solidFill>
                  <a:srgbClr val="000000"/>
                </a:solidFill>
                <a:latin typeface="Calibri" panose="020F0502020204030204" pitchFamily="34" charset="0"/>
                <a:cs typeface="Calibri" panose="020F0502020204030204" pitchFamily="34" charset="0"/>
              </a:rPr>
              <a:t>optimisation</a:t>
            </a:r>
            <a:endParaRPr lang="en-US" sz="1200" spc="-1" dirty="0">
              <a:solidFill>
                <a:srgbClr val="000000"/>
              </a:solidFill>
              <a:latin typeface="Calibri" panose="020F0502020204030204" pitchFamily="34" charset="0"/>
              <a:cs typeface="Calibri" panose="020F0502020204030204" pitchFamily="34" charset="0"/>
            </a:endParaRPr>
          </a:p>
        </p:txBody>
      </p:sp>
      <p:sp>
        <p:nvSpPr>
          <p:cNvPr id="35" name="AutoShape 2">
            <a:extLst>
              <a:ext uri="{FF2B5EF4-FFF2-40B4-BE49-F238E27FC236}">
                <a16:creationId xmlns:a16="http://schemas.microsoft.com/office/drawing/2014/main" id="{D30EE09B-636A-0FC7-007D-D0945DDEB1A5}"/>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D6275011-9820-1631-83AB-7BC46EE5C484}"/>
              </a:ext>
            </a:extLst>
          </p:cNvPr>
          <p:cNvSpPr txBox="1"/>
          <p:nvPr/>
        </p:nvSpPr>
        <p:spPr>
          <a:xfrm>
            <a:off x="129293" y="485259"/>
            <a:ext cx="2514480"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Integrated 6D cooling cell</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HTS solenoid designs</a:t>
            </a:r>
          </a:p>
        </p:txBody>
      </p:sp>
      <p:pic>
        <p:nvPicPr>
          <p:cNvPr id="11" name="Picture 10">
            <a:extLst>
              <a:ext uri="{FF2B5EF4-FFF2-40B4-BE49-F238E27FC236}">
                <a16:creationId xmlns:a16="http://schemas.microsoft.com/office/drawing/2014/main" id="{190F284A-0EC6-B832-55FF-CD10564201E3}"/>
              </a:ext>
            </a:extLst>
          </p:cNvPr>
          <p:cNvPicPr>
            <a:picLocks noChangeAspect="1"/>
          </p:cNvPicPr>
          <p:nvPr/>
        </p:nvPicPr>
        <p:blipFill>
          <a:blip r:embed="rId2"/>
          <a:stretch>
            <a:fillRect/>
          </a:stretch>
        </p:blipFill>
        <p:spPr>
          <a:xfrm>
            <a:off x="2735134" y="462645"/>
            <a:ext cx="5509274" cy="1832661"/>
          </a:xfrm>
          <a:prstGeom prst="rect">
            <a:avLst/>
          </a:prstGeom>
        </p:spPr>
      </p:pic>
      <p:pic>
        <p:nvPicPr>
          <p:cNvPr id="13" name="Picture 12">
            <a:extLst>
              <a:ext uri="{FF2B5EF4-FFF2-40B4-BE49-F238E27FC236}">
                <a16:creationId xmlns:a16="http://schemas.microsoft.com/office/drawing/2014/main" id="{525CA0C0-7832-560A-E5CD-00E03208BAB9}"/>
              </a:ext>
            </a:extLst>
          </p:cNvPr>
          <p:cNvPicPr>
            <a:picLocks noChangeAspect="1"/>
          </p:cNvPicPr>
          <p:nvPr/>
        </p:nvPicPr>
        <p:blipFill>
          <a:blip r:embed="rId3"/>
          <a:srcRect l="2003" t="948" b="2996"/>
          <a:stretch/>
        </p:blipFill>
        <p:spPr>
          <a:xfrm>
            <a:off x="395536" y="2090423"/>
            <a:ext cx="4390619" cy="2762107"/>
          </a:xfrm>
          <a:prstGeom prst="rect">
            <a:avLst/>
          </a:prstGeom>
        </p:spPr>
      </p:pic>
      <p:pic>
        <p:nvPicPr>
          <p:cNvPr id="14" name="Picture 13">
            <a:extLst>
              <a:ext uri="{FF2B5EF4-FFF2-40B4-BE49-F238E27FC236}">
                <a16:creationId xmlns:a16="http://schemas.microsoft.com/office/drawing/2014/main" id="{339B216D-8D93-8FAE-03C9-42D8838B357E}"/>
              </a:ext>
            </a:extLst>
          </p:cNvPr>
          <p:cNvPicPr>
            <a:picLocks noChangeAspect="1"/>
          </p:cNvPicPr>
          <p:nvPr/>
        </p:nvPicPr>
        <p:blipFill>
          <a:blip r:embed="rId4"/>
          <a:stretch>
            <a:fillRect/>
          </a:stretch>
        </p:blipFill>
        <p:spPr>
          <a:xfrm>
            <a:off x="6783762" y="1943285"/>
            <a:ext cx="590901" cy="970881"/>
          </a:xfrm>
          <a:prstGeom prst="rect">
            <a:avLst/>
          </a:prstGeom>
        </p:spPr>
      </p:pic>
      <p:pic>
        <p:nvPicPr>
          <p:cNvPr id="15" name="Picture 14">
            <a:extLst>
              <a:ext uri="{FF2B5EF4-FFF2-40B4-BE49-F238E27FC236}">
                <a16:creationId xmlns:a16="http://schemas.microsoft.com/office/drawing/2014/main" id="{7430D620-6A3B-81C4-B2D0-B15E6D68C171}"/>
              </a:ext>
            </a:extLst>
          </p:cNvPr>
          <p:cNvPicPr>
            <a:picLocks noChangeAspect="1"/>
          </p:cNvPicPr>
          <p:nvPr/>
        </p:nvPicPr>
        <p:blipFill>
          <a:blip r:embed="rId5"/>
          <a:stretch>
            <a:fillRect/>
          </a:stretch>
        </p:blipFill>
        <p:spPr>
          <a:xfrm>
            <a:off x="4947252" y="3672762"/>
            <a:ext cx="601798" cy="308384"/>
          </a:xfrm>
          <a:prstGeom prst="rect">
            <a:avLst/>
          </a:prstGeom>
        </p:spPr>
      </p:pic>
      <p:pic>
        <p:nvPicPr>
          <p:cNvPr id="16" name="Picture 15">
            <a:extLst>
              <a:ext uri="{FF2B5EF4-FFF2-40B4-BE49-F238E27FC236}">
                <a16:creationId xmlns:a16="http://schemas.microsoft.com/office/drawing/2014/main" id="{D82A6640-5E8E-4F3F-7461-F57D7592A747}"/>
              </a:ext>
            </a:extLst>
          </p:cNvPr>
          <p:cNvPicPr>
            <a:picLocks noChangeAspect="1"/>
          </p:cNvPicPr>
          <p:nvPr/>
        </p:nvPicPr>
        <p:blipFill>
          <a:blip r:embed="rId6"/>
          <a:stretch>
            <a:fillRect/>
          </a:stretch>
        </p:blipFill>
        <p:spPr>
          <a:xfrm>
            <a:off x="5086480" y="2279312"/>
            <a:ext cx="1707344" cy="1240505"/>
          </a:xfrm>
          <a:prstGeom prst="rect">
            <a:avLst/>
          </a:prstGeom>
        </p:spPr>
      </p:pic>
      <p:pic>
        <p:nvPicPr>
          <p:cNvPr id="17" name="Picture 16">
            <a:extLst>
              <a:ext uri="{FF2B5EF4-FFF2-40B4-BE49-F238E27FC236}">
                <a16:creationId xmlns:a16="http://schemas.microsoft.com/office/drawing/2014/main" id="{D0451423-70EB-035C-C42F-06114F177388}"/>
              </a:ext>
            </a:extLst>
          </p:cNvPr>
          <p:cNvPicPr>
            <a:picLocks noChangeAspect="1"/>
          </p:cNvPicPr>
          <p:nvPr/>
        </p:nvPicPr>
        <p:blipFill>
          <a:blip r:embed="rId7"/>
          <a:stretch>
            <a:fillRect/>
          </a:stretch>
        </p:blipFill>
        <p:spPr>
          <a:xfrm>
            <a:off x="7364601" y="2033235"/>
            <a:ext cx="1745772" cy="790980"/>
          </a:xfrm>
          <a:prstGeom prst="rect">
            <a:avLst/>
          </a:prstGeom>
        </p:spPr>
      </p:pic>
      <p:sp>
        <p:nvSpPr>
          <p:cNvPr id="18" name="Content Placeholder 6">
            <a:extLst>
              <a:ext uri="{FF2B5EF4-FFF2-40B4-BE49-F238E27FC236}">
                <a16:creationId xmlns:a16="http://schemas.microsoft.com/office/drawing/2014/main" id="{936F5824-8E25-4124-94E9-9BEE392BFD82}"/>
              </a:ext>
            </a:extLst>
          </p:cNvPr>
          <p:cNvSpPr txBox="1">
            <a:spLocks/>
          </p:cNvSpPr>
          <p:nvPr/>
        </p:nvSpPr>
        <p:spPr>
          <a:xfrm>
            <a:off x="5500159" y="1430282"/>
            <a:ext cx="1784655" cy="166586"/>
          </a:xfrm>
          <a:prstGeom prst="rect">
            <a:avLst/>
          </a:prstGeom>
          <a:ln>
            <a:solidFill>
              <a:schemeClr val="tx1"/>
            </a:solidFill>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800" kern="1200" dirty="0" smtClean="0">
                <a:solidFill>
                  <a:schemeClr val="tx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700" dirty="0"/>
              <a:t>STEP 6: Connect 6x Coils with pins (half Cold Mass)</a:t>
            </a:r>
          </a:p>
        </p:txBody>
      </p:sp>
      <p:sp>
        <p:nvSpPr>
          <p:cNvPr id="19" name="TextBox 18">
            <a:extLst>
              <a:ext uri="{FF2B5EF4-FFF2-40B4-BE49-F238E27FC236}">
                <a16:creationId xmlns:a16="http://schemas.microsoft.com/office/drawing/2014/main" id="{4BA0C256-ED19-8C86-09C5-F0F90FEBA3EB}"/>
              </a:ext>
            </a:extLst>
          </p:cNvPr>
          <p:cNvSpPr txBox="1"/>
          <p:nvPr/>
        </p:nvSpPr>
        <p:spPr>
          <a:xfrm>
            <a:off x="7519989" y="2991024"/>
            <a:ext cx="1114421" cy="461665"/>
          </a:xfrm>
          <a:prstGeom prst="rect">
            <a:avLst/>
          </a:prstGeom>
          <a:solidFill>
            <a:schemeClr val="bg1">
              <a:lumMod val="85000"/>
            </a:schemeClr>
          </a:solidFill>
        </p:spPr>
        <p:txBody>
          <a:bodyPr wrap="square" rtlCol="0">
            <a:spAutoFit/>
          </a:bodyPr>
          <a:lstStyle/>
          <a:p>
            <a:r>
              <a:rPr lang="en-US" sz="1200" dirty="0">
                <a:latin typeface="Calibri"/>
                <a:cs typeface="Calibri"/>
              </a:rPr>
              <a:t>L. Rossi et al.</a:t>
            </a:r>
          </a:p>
          <a:p>
            <a:r>
              <a:rPr lang="en-US" sz="1200" dirty="0">
                <a:latin typeface="Calibri"/>
                <a:cs typeface="Calibri"/>
              </a:rPr>
              <a:t>L </a:t>
            </a:r>
            <a:r>
              <a:rPr lang="en-US" sz="1200" dirty="0" err="1">
                <a:latin typeface="Calibri"/>
                <a:cs typeface="Calibri"/>
              </a:rPr>
              <a:t>Bottura</a:t>
            </a:r>
            <a:r>
              <a:rPr lang="en-US" sz="1200" dirty="0">
                <a:latin typeface="Calibri"/>
                <a:cs typeface="Calibri"/>
              </a:rPr>
              <a:t> et al.</a:t>
            </a:r>
          </a:p>
        </p:txBody>
      </p:sp>
    </p:spTree>
    <p:extLst>
      <p:ext uri="{BB962C8B-B14F-4D97-AF65-F5344CB8AC3E}">
        <p14:creationId xmlns:p14="http://schemas.microsoft.com/office/powerpoint/2010/main" val="19746545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37DE0-532A-222E-91FB-6D36080B0918}"/>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9E38B8D-9150-F5D4-9192-A1B66DB7C13C}"/>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RCS Designs</a:t>
            </a:r>
          </a:p>
        </p:txBody>
      </p:sp>
      <p:sp>
        <p:nvSpPr>
          <p:cNvPr id="52" name="Espace réservé du pied de page 4">
            <a:extLst>
              <a:ext uri="{FF2B5EF4-FFF2-40B4-BE49-F238E27FC236}">
                <a16:creationId xmlns:a16="http://schemas.microsoft.com/office/drawing/2014/main" id="{18D9AF78-42A1-A045-8B9E-7FA63D88B2C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4" name="TextBox 3">
            <a:extLst>
              <a:ext uri="{FF2B5EF4-FFF2-40B4-BE49-F238E27FC236}">
                <a16:creationId xmlns:a16="http://schemas.microsoft.com/office/drawing/2014/main" id="{8D6A2915-A8C5-2645-87EA-09D905F9CFD0}"/>
              </a:ext>
            </a:extLst>
          </p:cNvPr>
          <p:cNvSpPr txBox="1"/>
          <p:nvPr/>
        </p:nvSpPr>
        <p:spPr>
          <a:xfrm>
            <a:off x="6543993" y="3867894"/>
            <a:ext cx="2564511"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1.3 GHz TESLA-type cavities work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Emittance transport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Need to connect to initial linacs</a:t>
            </a:r>
          </a:p>
        </p:txBody>
      </p:sp>
      <p:sp>
        <p:nvSpPr>
          <p:cNvPr id="7" name="TextBox 6">
            <a:extLst>
              <a:ext uri="{FF2B5EF4-FFF2-40B4-BE49-F238E27FC236}">
                <a16:creationId xmlns:a16="http://schemas.microsoft.com/office/drawing/2014/main" id="{48D7429B-53E9-98CA-22E6-9DA93E5654A8}"/>
              </a:ext>
            </a:extLst>
          </p:cNvPr>
          <p:cNvSpPr txBox="1"/>
          <p:nvPr/>
        </p:nvSpPr>
        <p:spPr>
          <a:xfrm>
            <a:off x="135282" y="2067694"/>
            <a:ext cx="2896276"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Lattices for all site independent RCSs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Strong synchrotron motion</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Including hardware specifications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 propagation through complex works</a:t>
            </a:r>
          </a:p>
        </p:txBody>
      </p:sp>
      <p:sp>
        <p:nvSpPr>
          <p:cNvPr id="35" name="AutoShape 2">
            <a:extLst>
              <a:ext uri="{FF2B5EF4-FFF2-40B4-BE49-F238E27FC236}">
                <a16:creationId xmlns:a16="http://schemas.microsoft.com/office/drawing/2014/main" id="{C98EAD1D-928E-FFE4-93F3-F002563E93EB}"/>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descr="A diagram of a curve&#10;&#10;Description automatically generated with medium confidence">
            <a:extLst>
              <a:ext uri="{FF2B5EF4-FFF2-40B4-BE49-F238E27FC236}">
                <a16:creationId xmlns:a16="http://schemas.microsoft.com/office/drawing/2014/main" id="{995CCF13-D10E-A33A-9816-111FBFC6822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88579" y="1571244"/>
            <a:ext cx="2939605" cy="1747613"/>
          </a:xfrm>
          <a:prstGeom prst="rect">
            <a:avLst/>
          </a:prstGeom>
        </p:spPr>
      </p:pic>
      <p:pic>
        <p:nvPicPr>
          <p:cNvPr id="11" name="Picture 10" descr="A diagram of a rainbow&#10;&#10;Description automatically generated with medium confidence">
            <a:extLst>
              <a:ext uri="{FF2B5EF4-FFF2-40B4-BE49-F238E27FC236}">
                <a16:creationId xmlns:a16="http://schemas.microsoft.com/office/drawing/2014/main" id="{50EABF5C-B354-C464-3396-3BBBFD3C8B6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68935" y="549190"/>
            <a:ext cx="3623310" cy="1050516"/>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4BEE3A4C-26CC-2A62-9C38-AB3D4CBF15B6}"/>
              </a:ext>
            </a:extLst>
          </p:cNvPr>
          <p:cNvPicPr>
            <a:picLocks noChangeAspect="1"/>
          </p:cNvPicPr>
          <p:nvPr/>
        </p:nvPicPr>
        <p:blipFill>
          <a:blip r:embed="rId4">
            <a:extLst>
              <a:ext uri="{28A0092B-C50C-407E-A947-70E740481C1C}">
                <a14:useLocalDpi xmlns:a14="http://schemas.microsoft.com/office/drawing/2010/main"/>
              </a:ext>
            </a:extLst>
          </a:blip>
          <a:srcRect t="-1532"/>
          <a:stretch/>
        </p:blipFill>
        <p:spPr>
          <a:xfrm>
            <a:off x="155811" y="3506984"/>
            <a:ext cx="1677998" cy="1147144"/>
          </a:xfrm>
          <a:prstGeom prst="rect">
            <a:avLst/>
          </a:prstGeom>
        </p:spPr>
      </p:pic>
      <p:pic>
        <p:nvPicPr>
          <p:cNvPr id="14" name="Picture 13" descr="A diagram of a graph&#10;&#10;Description automatically generated">
            <a:extLst>
              <a:ext uri="{FF2B5EF4-FFF2-40B4-BE49-F238E27FC236}">
                <a16:creationId xmlns:a16="http://schemas.microsoft.com/office/drawing/2014/main" id="{2420F75A-F908-4919-21C7-0E2751C305B0}"/>
              </a:ext>
            </a:extLst>
          </p:cNvPr>
          <p:cNvPicPr>
            <a:picLocks noChangeAspect="1"/>
          </p:cNvPicPr>
          <p:nvPr/>
        </p:nvPicPr>
        <p:blipFill>
          <a:blip r:embed="rId5">
            <a:extLst>
              <a:ext uri="{28A0092B-C50C-407E-A947-70E740481C1C}">
                <a14:useLocalDpi xmlns:a14="http://schemas.microsoft.com/office/drawing/2010/main"/>
              </a:ext>
            </a:extLst>
          </a:blip>
          <a:srcRect b="16283"/>
          <a:stretch>
            <a:fillRect/>
          </a:stretch>
        </p:blipFill>
        <p:spPr>
          <a:xfrm>
            <a:off x="1632294" y="3371995"/>
            <a:ext cx="2980265" cy="1596024"/>
          </a:xfrm>
          <a:prstGeom prst="rect">
            <a:avLst/>
          </a:prstGeom>
        </p:spPr>
      </p:pic>
      <p:pic>
        <p:nvPicPr>
          <p:cNvPr id="6" name="Picture 5">
            <a:extLst>
              <a:ext uri="{FF2B5EF4-FFF2-40B4-BE49-F238E27FC236}">
                <a16:creationId xmlns:a16="http://schemas.microsoft.com/office/drawing/2014/main" id="{BFAB9E30-7C7C-A931-1299-0139AC80A8F7}"/>
              </a:ext>
            </a:extLst>
          </p:cNvPr>
          <p:cNvPicPr/>
          <p:nvPr/>
        </p:nvPicPr>
        <p:blipFill>
          <a:blip r:embed="rId6"/>
          <a:stretch/>
        </p:blipFill>
        <p:spPr>
          <a:xfrm>
            <a:off x="6688134" y="1951567"/>
            <a:ext cx="2366334" cy="1598600"/>
          </a:xfrm>
          <a:prstGeom prst="rect">
            <a:avLst/>
          </a:prstGeom>
          <a:ln w="0">
            <a:noFill/>
          </a:ln>
        </p:spPr>
      </p:pic>
      <p:pic>
        <p:nvPicPr>
          <p:cNvPr id="9" name="Picture 8" descr="A diagram of a diagram&#10;&#10;AI-generated content may be incorrect.">
            <a:extLst>
              <a:ext uri="{FF2B5EF4-FFF2-40B4-BE49-F238E27FC236}">
                <a16:creationId xmlns:a16="http://schemas.microsoft.com/office/drawing/2014/main" id="{61274B20-5CB7-1F35-17B2-2F539B898CA0}"/>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0332" r="9644" b="23235"/>
          <a:stretch>
            <a:fillRect/>
          </a:stretch>
        </p:blipFill>
        <p:spPr>
          <a:xfrm>
            <a:off x="6485205" y="450379"/>
            <a:ext cx="1706532" cy="1350090"/>
          </a:xfrm>
          <a:prstGeom prst="rect">
            <a:avLst/>
          </a:prstGeom>
        </p:spPr>
      </p:pic>
      <p:sp>
        <p:nvSpPr>
          <p:cNvPr id="8" name="TextBox 7">
            <a:extLst>
              <a:ext uri="{FF2B5EF4-FFF2-40B4-BE49-F238E27FC236}">
                <a16:creationId xmlns:a16="http://schemas.microsoft.com/office/drawing/2014/main" id="{E0A4D859-5757-BE17-D0F1-5C9EA26F7E87}"/>
              </a:ext>
            </a:extLst>
          </p:cNvPr>
          <p:cNvSpPr txBox="1"/>
          <p:nvPr/>
        </p:nvSpPr>
        <p:spPr>
          <a:xfrm>
            <a:off x="129292" y="619983"/>
            <a:ext cx="2896276" cy="1384995"/>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Uses fast-pulsed normal magnets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5 Hz pulses of O(1-10ms)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6-35 km circumference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Cost and power efficient acceleration</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High bunch charge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Maintain beam quality</a:t>
            </a:r>
          </a:p>
        </p:txBody>
      </p:sp>
      <p:sp>
        <p:nvSpPr>
          <p:cNvPr id="15" name="TextBox 14">
            <a:extLst>
              <a:ext uri="{FF2B5EF4-FFF2-40B4-BE49-F238E27FC236}">
                <a16:creationId xmlns:a16="http://schemas.microsoft.com/office/drawing/2014/main" id="{B0AAD2F2-A7B8-5E95-B6AF-ACB0A3B6256F}"/>
              </a:ext>
            </a:extLst>
          </p:cNvPr>
          <p:cNvSpPr txBox="1"/>
          <p:nvPr/>
        </p:nvSpPr>
        <p:spPr>
          <a:xfrm>
            <a:off x="4177659" y="3795886"/>
            <a:ext cx="2366334" cy="1015663"/>
          </a:xfrm>
          <a:prstGeom prst="rect">
            <a:avLst/>
          </a:prstGeom>
          <a:solidFill>
            <a:schemeClr val="bg1">
              <a:lumMod val="85000"/>
            </a:schemeClr>
          </a:solidFill>
        </p:spPr>
        <p:txBody>
          <a:bodyPr wrap="square" rtlCol="0">
            <a:spAutoFit/>
          </a:bodyPr>
          <a:lstStyle/>
          <a:p>
            <a:r>
              <a:rPr lang="en-US" sz="1200" dirty="0">
                <a:latin typeface="Calibri"/>
                <a:cs typeface="Calibri"/>
              </a:rPr>
              <a:t>Lattice: A. Chance et al.</a:t>
            </a:r>
          </a:p>
          <a:p>
            <a:r>
              <a:rPr lang="en-US" sz="1200" dirty="0">
                <a:latin typeface="Calibri"/>
                <a:cs typeface="Calibri"/>
              </a:rPr>
              <a:t>Long. dynamics: H. </a:t>
            </a:r>
            <a:r>
              <a:rPr lang="en-US" sz="1200" dirty="0" err="1">
                <a:latin typeface="Calibri"/>
                <a:cs typeface="Calibri"/>
              </a:rPr>
              <a:t>Damerell</a:t>
            </a:r>
            <a:r>
              <a:rPr lang="en-US" sz="1200" dirty="0">
                <a:latin typeface="Calibri"/>
                <a:cs typeface="Calibri"/>
              </a:rPr>
              <a:t> et al.</a:t>
            </a:r>
          </a:p>
          <a:p>
            <a:r>
              <a:rPr lang="en-US" sz="1200" dirty="0">
                <a:latin typeface="Calibri"/>
                <a:cs typeface="Calibri"/>
              </a:rPr>
              <a:t>RF: </a:t>
            </a:r>
            <a:r>
              <a:rPr lang="en-US" sz="1200" dirty="0" err="1">
                <a:latin typeface="Calibri"/>
                <a:cs typeface="Calibri"/>
              </a:rPr>
              <a:t>Alexej</a:t>
            </a:r>
            <a:r>
              <a:rPr lang="en-US" sz="1200" dirty="0">
                <a:latin typeface="Calibri"/>
                <a:cs typeface="Calibri"/>
              </a:rPr>
              <a:t> </a:t>
            </a:r>
            <a:r>
              <a:rPr lang="en-US" sz="1200" dirty="0" err="1">
                <a:latin typeface="Calibri"/>
                <a:cs typeface="Calibri"/>
              </a:rPr>
              <a:t>Grudiev</a:t>
            </a:r>
            <a:r>
              <a:rPr lang="en-US" sz="1200" dirty="0">
                <a:latin typeface="Calibri"/>
                <a:cs typeface="Calibri"/>
              </a:rPr>
              <a:t> et al.</a:t>
            </a:r>
          </a:p>
          <a:p>
            <a:r>
              <a:rPr lang="en-US" sz="1200" dirty="0">
                <a:latin typeface="Calibri"/>
                <a:cs typeface="Calibri"/>
              </a:rPr>
              <a:t>Power converter: F. </a:t>
            </a:r>
            <a:r>
              <a:rPr lang="en-US" sz="1200" dirty="0" err="1">
                <a:latin typeface="Calibri"/>
                <a:cs typeface="Calibri"/>
              </a:rPr>
              <a:t>Boattini</a:t>
            </a:r>
            <a:r>
              <a:rPr lang="en-US" sz="1200" dirty="0">
                <a:latin typeface="Calibri"/>
                <a:cs typeface="Calibri"/>
              </a:rPr>
              <a:t> et al.</a:t>
            </a:r>
          </a:p>
          <a:p>
            <a:r>
              <a:rPr lang="en-US" sz="1200" dirty="0">
                <a:latin typeface="Calibri"/>
                <a:cs typeface="Calibri"/>
              </a:rPr>
              <a:t>Magnets: L. </a:t>
            </a:r>
            <a:r>
              <a:rPr lang="en-US" sz="1200" dirty="0" err="1">
                <a:latin typeface="Calibri"/>
                <a:cs typeface="Calibri"/>
              </a:rPr>
              <a:t>Bottura</a:t>
            </a:r>
            <a:r>
              <a:rPr lang="en-US" sz="1200" dirty="0">
                <a:latin typeface="Calibri"/>
                <a:cs typeface="Calibri"/>
              </a:rPr>
              <a:t> et al.</a:t>
            </a:r>
          </a:p>
        </p:txBody>
      </p:sp>
    </p:spTree>
    <p:extLst>
      <p:ext uri="{BB962C8B-B14F-4D97-AF65-F5344CB8AC3E}">
        <p14:creationId xmlns:p14="http://schemas.microsoft.com/office/powerpoint/2010/main" val="2795540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normAutofit fontScale="90000"/>
          </a:bodyPr>
          <a:lstStyle/>
          <a:p>
            <a:pPr algn="ctr"/>
            <a:r>
              <a:rPr lang="en-GB" sz="3200" dirty="0">
                <a:latin typeface="Calibri"/>
                <a:cs typeface="Calibri"/>
              </a:rPr>
              <a:t>IMCC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a:t>
            </a:fld>
            <a:endParaRPr lang="en-GB" dirty="0"/>
          </a:p>
        </p:txBody>
      </p:sp>
      <p:graphicFrame>
        <p:nvGraphicFramePr>
          <p:cNvPr id="6" name="Table 5"/>
          <p:cNvGraphicFramePr>
            <a:graphicFrameLocks noGrp="1"/>
          </p:cNvGraphicFramePr>
          <p:nvPr/>
        </p:nvGraphicFramePr>
        <p:xfrm>
          <a:off x="107504" y="343568"/>
          <a:ext cx="2160240" cy="4604446"/>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0149">
                <a:tc>
                  <a:txBody>
                    <a:bodyPr/>
                    <a:lstStyle/>
                    <a:p>
                      <a:r>
                        <a:rPr lang="en-US" sz="800" dirty="0">
                          <a:latin typeface="Calibri"/>
                          <a:cs typeface="Calibri"/>
                        </a:rPr>
                        <a:t>IEIO</a:t>
                      </a:r>
                    </a:p>
                  </a:txBody>
                  <a:tcPr marT="36576" marB="36576"/>
                </a:tc>
                <a:tc>
                  <a:txBody>
                    <a:bodyPr/>
                    <a:lstStyle/>
                    <a:p>
                      <a:r>
                        <a:rPr lang="en-US" sz="800" b="1" dirty="0">
                          <a:solidFill>
                            <a:schemeClr val="tx1"/>
                          </a:solidFill>
                          <a:latin typeface="Calibri"/>
                          <a:cs typeface="Calibri"/>
                        </a:rPr>
                        <a:t>CERN</a:t>
                      </a:r>
                    </a:p>
                  </a:txBody>
                  <a:tcPr marT="36576" marB="36576"/>
                </a:tc>
                <a:extLst>
                  <a:ext uri="{0D108BD9-81ED-4DB2-BD59-A6C34878D82A}">
                    <a16:rowId xmlns:a16="http://schemas.microsoft.com/office/drawing/2014/main" val="10000"/>
                  </a:ext>
                </a:extLst>
              </a:tr>
              <a:tr h="200149">
                <a:tc>
                  <a:txBody>
                    <a:bodyPr/>
                    <a:lstStyle/>
                    <a:p>
                      <a:r>
                        <a:rPr lang="en-US" sz="800" dirty="0">
                          <a:latin typeface="Calibri"/>
                          <a:cs typeface="Calibri"/>
                        </a:rPr>
                        <a:t>FR</a:t>
                      </a:r>
                    </a:p>
                  </a:txBody>
                  <a:tcPr marT="36576" marB="36576"/>
                </a:tc>
                <a:tc>
                  <a:txBody>
                    <a:bodyPr/>
                    <a:lstStyle/>
                    <a:p>
                      <a:r>
                        <a:rPr lang="en-US" sz="800" b="1" dirty="0">
                          <a:solidFill>
                            <a:schemeClr val="tx1"/>
                          </a:solidFill>
                          <a:latin typeface="Calibri"/>
                          <a:cs typeface="Calibri"/>
                        </a:rPr>
                        <a:t>CEA-IRFU</a:t>
                      </a:r>
                    </a:p>
                  </a:txBody>
                  <a:tcPr marT="36576" marB="36576"/>
                </a:tc>
                <a:extLst>
                  <a:ext uri="{0D108BD9-81ED-4DB2-BD59-A6C34878D82A}">
                    <a16:rowId xmlns:a16="http://schemas.microsoft.com/office/drawing/2014/main" val="10001"/>
                  </a:ext>
                </a:extLst>
              </a:tr>
              <a:tr h="200149">
                <a:tc>
                  <a:txBody>
                    <a:bodyPr/>
                    <a:lstStyle/>
                    <a:p>
                      <a:endParaRPr lang="en-US" sz="800" dirty="0">
                        <a:latin typeface="Calibri"/>
                        <a:cs typeface="Calibri"/>
                      </a:endParaRPr>
                    </a:p>
                  </a:txBody>
                  <a:tcPr marT="36576" marB="36576"/>
                </a:tc>
                <a:tc>
                  <a:txBody>
                    <a:bodyPr/>
                    <a:lstStyle/>
                    <a:p>
                      <a:r>
                        <a:rPr lang="en-US" sz="800" dirty="0">
                          <a:solidFill>
                            <a:schemeClr val="tx1"/>
                          </a:solidFill>
                          <a:latin typeface="Calibri"/>
                          <a:cs typeface="Calibri"/>
                        </a:rPr>
                        <a:t>CNRS-LNCMI</a:t>
                      </a:r>
                    </a:p>
                  </a:txBody>
                  <a:tcPr marT="36576" marB="36576"/>
                </a:tc>
                <a:extLst>
                  <a:ext uri="{0D108BD9-81ED-4DB2-BD59-A6C34878D82A}">
                    <a16:rowId xmlns:a16="http://schemas.microsoft.com/office/drawing/2014/main" val="10002"/>
                  </a:ext>
                </a:extLst>
              </a:tr>
              <a:tr h="200149">
                <a:tc>
                  <a:txBody>
                    <a:bodyPr/>
                    <a:lstStyle/>
                    <a:p>
                      <a:endParaRPr lang="en-US" sz="800" dirty="0">
                        <a:latin typeface="Calibri"/>
                        <a:cs typeface="Calibri"/>
                      </a:endParaRPr>
                    </a:p>
                  </a:txBody>
                  <a:tcPr marT="36576" marB="36576"/>
                </a:tc>
                <a:tc>
                  <a:txBody>
                    <a:bodyPr/>
                    <a:lstStyle/>
                    <a:p>
                      <a:r>
                        <a:rPr lang="en-US" sz="800" b="1" i="1" dirty="0" err="1">
                          <a:solidFill>
                            <a:schemeClr val="tx1"/>
                          </a:solidFill>
                          <a:latin typeface="Calibri"/>
                          <a:cs typeface="Calibri"/>
                        </a:rPr>
                        <a:t>Ecoles</a:t>
                      </a:r>
                      <a:r>
                        <a:rPr lang="en-US" sz="800" b="1" i="1" dirty="0">
                          <a:solidFill>
                            <a:schemeClr val="tx1"/>
                          </a:solidFill>
                          <a:latin typeface="Calibri"/>
                          <a:cs typeface="Calibri"/>
                        </a:rPr>
                        <a:t> des Mines St-Etienne</a:t>
                      </a:r>
                    </a:p>
                  </a:txBody>
                  <a:tcPr marT="36576" marB="36576"/>
                </a:tc>
                <a:extLst>
                  <a:ext uri="{0D108BD9-81ED-4DB2-BD59-A6C34878D82A}">
                    <a16:rowId xmlns:a16="http://schemas.microsoft.com/office/drawing/2014/main" val="2809196396"/>
                  </a:ext>
                </a:extLst>
              </a:tr>
              <a:tr h="200149">
                <a:tc>
                  <a:txBody>
                    <a:bodyPr/>
                    <a:lstStyle/>
                    <a:p>
                      <a:r>
                        <a:rPr lang="en-US" sz="800" dirty="0">
                          <a:latin typeface="Calibri"/>
                          <a:cs typeface="Calibri"/>
                        </a:rPr>
                        <a:t>DE</a:t>
                      </a:r>
                    </a:p>
                  </a:txBody>
                  <a:tcPr marT="36576" marB="36576"/>
                </a:tc>
                <a:tc>
                  <a:txBody>
                    <a:bodyPr/>
                    <a:lstStyle/>
                    <a:p>
                      <a:r>
                        <a:rPr lang="en-US" sz="800" dirty="0">
                          <a:solidFill>
                            <a:schemeClr val="tx1"/>
                          </a:solidFill>
                          <a:latin typeface="Calibri"/>
                          <a:cs typeface="Calibri"/>
                        </a:rPr>
                        <a:t>DESY</a:t>
                      </a:r>
                    </a:p>
                  </a:txBody>
                  <a:tcPr marT="36576" marB="36576"/>
                </a:tc>
                <a:extLst>
                  <a:ext uri="{0D108BD9-81ED-4DB2-BD59-A6C34878D82A}">
                    <a16:rowId xmlns:a16="http://schemas.microsoft.com/office/drawing/2014/main" val="1000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Technical University of Darmstadt</a:t>
                      </a:r>
                    </a:p>
                  </a:txBody>
                  <a:tcPr marT="36576" marB="36576"/>
                </a:tc>
                <a:extLst>
                  <a:ext uri="{0D108BD9-81ED-4DB2-BD59-A6C34878D82A}">
                    <a16:rowId xmlns:a16="http://schemas.microsoft.com/office/drawing/2014/main" val="10004"/>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Rostock</a:t>
                      </a:r>
                    </a:p>
                  </a:txBody>
                  <a:tcPr marT="36576" marB="36576"/>
                </a:tc>
                <a:extLst>
                  <a:ext uri="{0D108BD9-81ED-4DB2-BD59-A6C34878D82A}">
                    <a16:rowId xmlns:a16="http://schemas.microsoft.com/office/drawing/2014/main" val="10005"/>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KIT</a:t>
                      </a:r>
                    </a:p>
                  </a:txBody>
                  <a:tcPr marT="36576" marB="36576"/>
                </a:tc>
                <a:extLst>
                  <a:ext uri="{0D108BD9-81ED-4DB2-BD59-A6C34878D82A}">
                    <a16:rowId xmlns:a16="http://schemas.microsoft.com/office/drawing/2014/main" val="10006"/>
                  </a:ext>
                </a:extLst>
              </a:tr>
              <a:tr h="200149">
                <a:tc>
                  <a:txBody>
                    <a:bodyPr/>
                    <a:lstStyle/>
                    <a:p>
                      <a:r>
                        <a:rPr lang="en-US" sz="800" dirty="0">
                          <a:latin typeface="Calibri"/>
                          <a:cs typeface="Calibri"/>
                        </a:rPr>
                        <a:t>UK</a:t>
                      </a:r>
                    </a:p>
                  </a:txBody>
                  <a:tcPr marT="36576" marB="36576"/>
                </a:tc>
                <a:tc>
                  <a:txBody>
                    <a:bodyPr/>
                    <a:lstStyle/>
                    <a:p>
                      <a:r>
                        <a:rPr lang="en-US" sz="800" b="1" i="0" dirty="0">
                          <a:solidFill>
                            <a:schemeClr val="tx1"/>
                          </a:solidFill>
                          <a:latin typeface="Calibri"/>
                          <a:cs typeface="Calibri"/>
                        </a:rPr>
                        <a:t>RAL</a:t>
                      </a:r>
                    </a:p>
                  </a:txBody>
                  <a:tcPr marT="36576" marB="36576"/>
                </a:tc>
                <a:extLst>
                  <a:ext uri="{0D108BD9-81ED-4DB2-BD59-A6C34878D82A}">
                    <a16:rowId xmlns:a16="http://schemas.microsoft.com/office/drawing/2014/main" val="10007"/>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UK Research and Innovation</a:t>
                      </a:r>
                    </a:p>
                  </a:txBody>
                  <a:tcPr marT="36576" marB="36576"/>
                </a:tc>
                <a:extLst>
                  <a:ext uri="{0D108BD9-81ED-4DB2-BD59-A6C34878D82A}">
                    <a16:rowId xmlns:a16="http://schemas.microsoft.com/office/drawing/2014/main" val="4109021610"/>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Lancaster</a:t>
                      </a:r>
                    </a:p>
                  </a:txBody>
                  <a:tcPr marT="36576" marB="36576"/>
                </a:tc>
                <a:extLst>
                  <a:ext uri="{0D108BD9-81ED-4DB2-BD59-A6C34878D82A}">
                    <a16:rowId xmlns:a16="http://schemas.microsoft.com/office/drawing/2014/main" val="10008"/>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Southampton</a:t>
                      </a:r>
                    </a:p>
                  </a:txBody>
                  <a:tcPr marT="36576" marB="36576"/>
                </a:tc>
                <a:extLst>
                  <a:ext uri="{0D108BD9-81ED-4DB2-BD59-A6C34878D82A}">
                    <a16:rowId xmlns:a16="http://schemas.microsoft.com/office/drawing/2014/main" val="10009"/>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a:t>
                      </a:r>
                      <a:r>
                        <a:rPr lang="en-US" sz="800" b="1" i="0" baseline="0" dirty="0" err="1">
                          <a:solidFill>
                            <a:schemeClr val="tx1"/>
                          </a:solidFill>
                          <a:latin typeface="Calibri"/>
                          <a:cs typeface="Calibri"/>
                        </a:rPr>
                        <a:t>Strathclyde</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10010"/>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Sussex</a:t>
                      </a:r>
                    </a:p>
                  </a:txBody>
                  <a:tcPr marT="36576" marB="36576"/>
                </a:tc>
                <a:extLst>
                  <a:ext uri="{0D108BD9-81ED-4DB2-BD59-A6C34878D82A}">
                    <a16:rowId xmlns:a16="http://schemas.microsoft.com/office/drawing/2014/main" val="10011"/>
                  </a:ext>
                </a:extLst>
              </a:tr>
              <a:tr h="200149">
                <a:tc>
                  <a:txBody>
                    <a:bodyPr/>
                    <a:lstStyle/>
                    <a:p>
                      <a:endParaRPr lang="en-US" sz="800">
                        <a:latin typeface="Calibri"/>
                        <a:cs typeface="Calibri"/>
                      </a:endParaRPr>
                    </a:p>
                  </a:txBody>
                  <a:tcPr marT="36576" marB="36576"/>
                </a:tc>
                <a:tc>
                  <a:txBody>
                    <a:bodyPr/>
                    <a:lstStyle/>
                    <a:p>
                      <a:r>
                        <a:rPr lang="en-US" sz="800" b="1" baseline="0" dirty="0">
                          <a:solidFill>
                            <a:schemeClr val="tx1"/>
                          </a:solidFill>
                          <a:latin typeface="Calibri"/>
                          <a:cs typeface="Calibri"/>
                        </a:rPr>
                        <a:t>Imperial College London</a:t>
                      </a:r>
                    </a:p>
                  </a:txBody>
                  <a:tcPr marT="36576" marB="36576"/>
                </a:tc>
                <a:extLst>
                  <a:ext uri="{0D108BD9-81ED-4DB2-BD59-A6C34878D82A}">
                    <a16:rowId xmlns:a16="http://schemas.microsoft.com/office/drawing/2014/main" val="10012"/>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Royal Holloway</a:t>
                      </a:r>
                    </a:p>
                  </a:txBody>
                  <a:tcPr marT="36576" marB="36576"/>
                </a:tc>
                <a:extLst>
                  <a:ext uri="{0D108BD9-81ED-4DB2-BD59-A6C34878D82A}">
                    <a16:rowId xmlns:a16="http://schemas.microsoft.com/office/drawing/2014/main" val="10013"/>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University of </a:t>
                      </a:r>
                      <a:r>
                        <a:rPr lang="en-US" sz="800" b="1" dirty="0" err="1">
                          <a:solidFill>
                            <a:schemeClr val="tx1"/>
                          </a:solidFill>
                          <a:latin typeface="Calibri"/>
                          <a:cs typeface="Calibri"/>
                        </a:rPr>
                        <a:t>Huddersfield</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4"/>
                  </a:ext>
                </a:extLst>
              </a:tr>
              <a:tr h="200149">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University of Oxford</a:t>
                      </a:r>
                    </a:p>
                  </a:txBody>
                  <a:tcPr marT="36576" marB="36576"/>
                </a:tc>
                <a:extLst>
                  <a:ext uri="{0D108BD9-81ED-4DB2-BD59-A6C34878D82A}">
                    <a16:rowId xmlns:a16="http://schemas.microsoft.com/office/drawing/2014/main" val="10015"/>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 of</a:t>
                      </a:r>
                      <a:r>
                        <a:rPr lang="en-US" sz="800" b="1" baseline="0" dirty="0">
                          <a:solidFill>
                            <a:schemeClr val="tx1"/>
                          </a:solidFill>
                          <a:latin typeface="Calibri"/>
                          <a:cs typeface="Calibri"/>
                        </a:rPr>
                        <a:t> Warwick</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6"/>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Durham</a:t>
                      </a:r>
                    </a:p>
                  </a:txBody>
                  <a:tcPr marT="36576" marB="36576"/>
                </a:tc>
                <a:extLst>
                  <a:ext uri="{0D108BD9-81ED-4DB2-BD59-A6C34878D82A}">
                    <a16:rowId xmlns:a16="http://schemas.microsoft.com/office/drawing/2014/main" val="1248444713"/>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Birmingham</a:t>
                      </a:r>
                    </a:p>
                  </a:txBody>
                  <a:tcPr marT="36576" marB="36576"/>
                </a:tc>
                <a:extLst>
                  <a:ext uri="{0D108BD9-81ED-4DB2-BD59-A6C34878D82A}">
                    <a16:rowId xmlns:a16="http://schemas.microsoft.com/office/drawing/2014/main" val="2231115846"/>
                  </a:ext>
                </a:extLst>
              </a:tr>
              <a:tr h="200149">
                <a:tc>
                  <a:txBody>
                    <a:bodyPr/>
                    <a:lstStyle/>
                    <a:p>
                      <a:endParaRPr lang="en-US" sz="800">
                        <a:latin typeface="Calibri"/>
                        <a:cs typeface="Calibri"/>
                      </a:endParaRPr>
                    </a:p>
                  </a:txBody>
                  <a:tcPr marT="36576" marB="36576"/>
                </a:tc>
                <a:tc>
                  <a:txBody>
                    <a:bodyPr/>
                    <a:lstStyle/>
                    <a:p>
                      <a:r>
                        <a:rPr lang="en-US" sz="800" b="1" i="1" dirty="0">
                          <a:solidFill>
                            <a:schemeClr val="tx1"/>
                          </a:solidFill>
                          <a:latin typeface="Calibri"/>
                          <a:cs typeface="Calibri"/>
                        </a:rPr>
                        <a:t>University of Cambridge</a:t>
                      </a:r>
                    </a:p>
                  </a:txBody>
                  <a:tcPr marT="36576" marB="36576"/>
                </a:tc>
                <a:extLst>
                  <a:ext uri="{0D108BD9-81ED-4DB2-BD59-A6C34878D82A}">
                    <a16:rowId xmlns:a16="http://schemas.microsoft.com/office/drawing/2014/main" val="2549259523"/>
                  </a:ext>
                </a:extLst>
              </a:tr>
              <a:tr h="200149">
                <a:tc>
                  <a:txBody>
                    <a:bodyPr/>
                    <a:lstStyle/>
                    <a:p>
                      <a:r>
                        <a:rPr lang="en-US" sz="800" dirty="0">
                          <a:latin typeface="Calibri"/>
                          <a:cs typeface="Calibri"/>
                        </a:rPr>
                        <a:t>NL</a:t>
                      </a:r>
                    </a:p>
                  </a:txBody>
                  <a:tcPr marT="36576" marB="36576"/>
                </a:tc>
                <a:tc>
                  <a:txBody>
                    <a:bodyPr/>
                    <a:lstStyle/>
                    <a:p>
                      <a:r>
                        <a:rPr lang="en-US" sz="800" b="1" dirty="0">
                          <a:solidFill>
                            <a:schemeClr val="tx1"/>
                          </a:solidFill>
                          <a:latin typeface="Calibri"/>
                          <a:cs typeface="Calibri"/>
                        </a:rPr>
                        <a:t>University of Twente</a:t>
                      </a:r>
                    </a:p>
                  </a:txBody>
                  <a:tcPr marT="36576" marB="36576"/>
                </a:tc>
                <a:extLst>
                  <a:ext uri="{0D108BD9-81ED-4DB2-BD59-A6C34878D82A}">
                    <a16:rowId xmlns:a16="http://schemas.microsoft.com/office/drawing/2014/main" val="2413923563"/>
                  </a:ext>
                </a:extLst>
              </a:tr>
            </a:tbl>
          </a:graphicData>
        </a:graphic>
      </p:graphicFrame>
      <p:graphicFrame>
        <p:nvGraphicFramePr>
          <p:cNvPr id="10" name="Table 9"/>
          <p:cNvGraphicFramePr>
            <a:graphicFrameLocks noGrp="1"/>
          </p:cNvGraphicFramePr>
          <p:nvPr/>
        </p:nvGraphicFramePr>
        <p:xfrm>
          <a:off x="4572000" y="358391"/>
          <a:ext cx="2160240" cy="4425696"/>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201168">
                <a:tc>
                  <a:txBody>
                    <a:bodyPr/>
                    <a:lstStyle/>
                    <a:p>
                      <a:r>
                        <a:rPr lang="en-US" sz="800" dirty="0">
                          <a:latin typeface="Calibri"/>
                          <a:cs typeface="Calibri"/>
                        </a:rPr>
                        <a:t>FI</a:t>
                      </a:r>
                    </a:p>
                  </a:txBody>
                  <a:tcPr marT="36576" marB="36576"/>
                </a:tc>
                <a:tc>
                  <a:txBody>
                    <a:bodyPr/>
                    <a:lstStyle/>
                    <a:p>
                      <a:r>
                        <a:rPr lang="en-US" sz="800" b="1" dirty="0">
                          <a:solidFill>
                            <a:schemeClr val="tx1"/>
                          </a:solidFill>
                          <a:latin typeface="Calibri"/>
                          <a:cs typeface="Calibri"/>
                        </a:rPr>
                        <a:t>Tampere</a:t>
                      </a:r>
                      <a:r>
                        <a:rPr lang="en-US" sz="800" b="1" baseline="0" dirty="0">
                          <a:solidFill>
                            <a:schemeClr val="tx1"/>
                          </a:solidFill>
                          <a:latin typeface="Calibri"/>
                          <a:cs typeface="Calibri"/>
                        </a:rPr>
                        <a:t> University</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04"/>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HIP, University of Helsinki</a:t>
                      </a:r>
                    </a:p>
                  </a:txBody>
                  <a:tcPr marT="36576" marB="36576"/>
                </a:tc>
                <a:extLst>
                  <a:ext uri="{0D108BD9-81ED-4DB2-BD59-A6C34878D82A}">
                    <a16:rowId xmlns:a16="http://schemas.microsoft.com/office/drawing/2014/main" val="3469278095"/>
                  </a:ext>
                </a:extLst>
              </a:tr>
              <a:tr h="201168">
                <a:tc>
                  <a:txBody>
                    <a:bodyPr/>
                    <a:lstStyle/>
                    <a:p>
                      <a:r>
                        <a:rPr lang="en-US" sz="800" dirty="0">
                          <a:latin typeface="Calibri"/>
                          <a:cs typeface="Calibri"/>
                        </a:rPr>
                        <a:t>LAT</a:t>
                      </a:r>
                    </a:p>
                  </a:txBody>
                  <a:tcPr marT="36576" marB="36576"/>
                </a:tc>
                <a:tc>
                  <a:txBody>
                    <a:bodyPr/>
                    <a:lstStyle/>
                    <a:p>
                      <a:r>
                        <a:rPr lang="en-US" sz="800" b="1" i="0" dirty="0">
                          <a:solidFill>
                            <a:schemeClr val="tx1"/>
                          </a:solidFill>
                          <a:latin typeface="Calibri"/>
                          <a:cs typeface="Calibri"/>
                        </a:rPr>
                        <a:t>Riga Technical University</a:t>
                      </a:r>
                    </a:p>
                  </a:txBody>
                  <a:tcPr marT="36576" marB="36576"/>
                </a:tc>
                <a:extLst>
                  <a:ext uri="{0D108BD9-81ED-4DB2-BD59-A6C34878D82A}">
                    <a16:rowId xmlns:a16="http://schemas.microsoft.com/office/drawing/2014/main" val="10005"/>
                  </a:ext>
                </a:extLst>
              </a:tr>
              <a:tr h="201168">
                <a:tc>
                  <a:txBody>
                    <a:bodyPr/>
                    <a:lstStyle/>
                    <a:p>
                      <a:r>
                        <a:rPr lang="en-US" sz="800" dirty="0">
                          <a:latin typeface="Calibri"/>
                          <a:cs typeface="Calibri"/>
                        </a:rPr>
                        <a:t>CH</a:t>
                      </a:r>
                    </a:p>
                  </a:txBody>
                  <a:tcPr marT="36576" marB="36576"/>
                </a:tc>
                <a:tc>
                  <a:txBody>
                    <a:bodyPr/>
                    <a:lstStyle/>
                    <a:p>
                      <a:r>
                        <a:rPr lang="en-US" sz="800" b="1" i="0" dirty="0">
                          <a:solidFill>
                            <a:schemeClr val="tx1"/>
                          </a:solidFill>
                          <a:latin typeface="Calibri"/>
                          <a:cs typeface="Calibri"/>
                        </a:rPr>
                        <a:t>PSI</a:t>
                      </a:r>
                    </a:p>
                  </a:txBody>
                  <a:tcPr marT="36576" marB="36576"/>
                </a:tc>
                <a:extLst>
                  <a:ext uri="{0D108BD9-81ED-4DB2-BD59-A6C34878D82A}">
                    <a16:rowId xmlns:a16="http://schemas.microsoft.com/office/drawing/2014/main" val="10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Geneva</a:t>
                      </a:r>
                    </a:p>
                  </a:txBody>
                  <a:tcPr marT="36576" marB="36576"/>
                </a:tc>
                <a:extLst>
                  <a:ext uri="{0D108BD9-81ED-4DB2-BD59-A6C34878D82A}">
                    <a16:rowId xmlns:a16="http://schemas.microsoft.com/office/drawing/2014/main" val="10007"/>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EPFL</a:t>
                      </a:r>
                    </a:p>
                  </a:txBody>
                  <a:tcPr marT="36576" marB="36576"/>
                </a:tc>
                <a:extLst>
                  <a:ext uri="{0D108BD9-81ED-4DB2-BD59-A6C34878D82A}">
                    <a16:rowId xmlns:a16="http://schemas.microsoft.com/office/drawing/2014/main" val="10008"/>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HEIA-FR</a:t>
                      </a:r>
                    </a:p>
                  </a:txBody>
                  <a:tcPr marT="36576" marB="36576"/>
                </a:tc>
                <a:extLst>
                  <a:ext uri="{0D108BD9-81ED-4DB2-BD59-A6C34878D82A}">
                    <a16:rowId xmlns:a16="http://schemas.microsoft.com/office/drawing/2014/main" val="1943716482"/>
                  </a:ext>
                </a:extLst>
              </a:tr>
              <a:tr h="201168">
                <a:tc>
                  <a:txBody>
                    <a:bodyPr/>
                    <a:lstStyle/>
                    <a:p>
                      <a:r>
                        <a:rPr lang="en-US" sz="800" dirty="0">
                          <a:latin typeface="Calibri"/>
                          <a:cs typeface="Calibri"/>
                        </a:rPr>
                        <a:t>BE</a:t>
                      </a:r>
                    </a:p>
                  </a:txBody>
                  <a:tcPr marT="36576" marB="36576"/>
                </a:tc>
                <a:tc>
                  <a:txBody>
                    <a:bodyPr/>
                    <a:lstStyle/>
                    <a:p>
                      <a:r>
                        <a:rPr lang="en-US" sz="800" b="1" i="0" baseline="0" dirty="0">
                          <a:solidFill>
                            <a:schemeClr val="tx1"/>
                          </a:solidFill>
                          <a:latin typeface="Calibri"/>
                          <a:cs typeface="Calibri"/>
                        </a:rPr>
                        <a:t>Univ. Louvain</a:t>
                      </a:r>
                    </a:p>
                  </a:txBody>
                  <a:tcPr marT="36576" marB="36576"/>
                </a:tc>
                <a:extLst>
                  <a:ext uri="{0D108BD9-81ED-4DB2-BD59-A6C34878D82A}">
                    <a16:rowId xmlns:a16="http://schemas.microsoft.com/office/drawing/2014/main" val="10009"/>
                  </a:ext>
                </a:extLst>
              </a:tr>
              <a:tr h="201168">
                <a:tc>
                  <a:txBody>
                    <a:bodyPr/>
                    <a:lstStyle/>
                    <a:p>
                      <a:r>
                        <a:rPr lang="en-US" sz="800" dirty="0">
                          <a:latin typeface="Calibri"/>
                          <a:cs typeface="Calibri"/>
                        </a:rPr>
                        <a:t>AU</a:t>
                      </a:r>
                    </a:p>
                  </a:txBody>
                  <a:tcPr marT="36576" marB="36576"/>
                </a:tc>
                <a:tc>
                  <a:txBody>
                    <a:bodyPr/>
                    <a:lstStyle/>
                    <a:p>
                      <a:r>
                        <a:rPr lang="en-US" sz="800" b="1" i="0" dirty="0">
                          <a:solidFill>
                            <a:schemeClr val="tx1"/>
                          </a:solidFill>
                          <a:latin typeface="Calibri"/>
                          <a:cs typeface="Calibri"/>
                        </a:rPr>
                        <a:t>HEPHY</a:t>
                      </a:r>
                    </a:p>
                  </a:txBody>
                  <a:tcPr marT="36576" marB="36576"/>
                </a:tc>
                <a:extLst>
                  <a:ext uri="{0D108BD9-81ED-4DB2-BD59-A6C34878D82A}">
                    <a16:rowId xmlns:a16="http://schemas.microsoft.com/office/drawing/2014/main" val="1440785232"/>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TU Wien</a:t>
                      </a:r>
                    </a:p>
                  </a:txBody>
                  <a:tcPr marT="36576" marB="36576"/>
                </a:tc>
                <a:extLst>
                  <a:ext uri="{0D108BD9-81ED-4DB2-BD59-A6C34878D82A}">
                    <a16:rowId xmlns:a16="http://schemas.microsoft.com/office/drawing/2014/main" val="413738934"/>
                  </a:ext>
                </a:extLst>
              </a:tr>
              <a:tr h="201168">
                <a:tc>
                  <a:txBody>
                    <a:bodyPr/>
                    <a:lstStyle/>
                    <a:p>
                      <a:r>
                        <a:rPr lang="en-US" sz="800" dirty="0">
                          <a:latin typeface="Calibri"/>
                          <a:cs typeface="Calibri"/>
                        </a:rPr>
                        <a:t>ES</a:t>
                      </a:r>
                    </a:p>
                  </a:txBody>
                  <a:tcPr marT="36576" marB="36576"/>
                </a:tc>
                <a:tc>
                  <a:txBody>
                    <a:bodyPr/>
                    <a:lstStyle/>
                    <a:p>
                      <a:r>
                        <a:rPr lang="en-US" sz="800" b="1" i="0" dirty="0">
                          <a:solidFill>
                            <a:schemeClr val="tx1"/>
                          </a:solidFill>
                          <a:latin typeface="Calibri"/>
                          <a:cs typeface="Calibri"/>
                        </a:rPr>
                        <a:t>I3M</a:t>
                      </a:r>
                    </a:p>
                  </a:txBody>
                  <a:tcPr marT="36576" marB="36576"/>
                </a:tc>
                <a:extLst>
                  <a:ext uri="{0D108BD9-81ED-4DB2-BD59-A6C34878D82A}">
                    <a16:rowId xmlns:a16="http://schemas.microsoft.com/office/drawing/2014/main" val="2438587973"/>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panose="020F0502020204030204" pitchFamily="34" charset="0"/>
                          <a:cs typeface="Calibri" panose="020F0502020204030204" pitchFamily="34" charset="0"/>
                        </a:rPr>
                        <a:t>IFIC/CSIC</a:t>
                      </a:r>
                    </a:p>
                  </a:txBody>
                  <a:tcPr marT="36576" marB="36576"/>
                </a:tc>
                <a:extLst>
                  <a:ext uri="{0D108BD9-81ED-4DB2-BD59-A6C34878D82A}">
                    <a16:rowId xmlns:a16="http://schemas.microsoft.com/office/drawing/2014/main" val="245388034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ICMAB</a:t>
                      </a:r>
                    </a:p>
                  </a:txBody>
                  <a:tcPr marT="36576" marB="36576"/>
                </a:tc>
                <a:extLst>
                  <a:ext uri="{0D108BD9-81ED-4DB2-BD59-A6C34878D82A}">
                    <a16:rowId xmlns:a16="http://schemas.microsoft.com/office/drawing/2014/main" val="3862688765"/>
                  </a:ext>
                </a:extLst>
              </a:tr>
              <a:tr h="201168">
                <a:tc>
                  <a:txBody>
                    <a:bodyPr/>
                    <a:lstStyle/>
                    <a:p>
                      <a:r>
                        <a:rPr lang="en-US" sz="800" dirty="0">
                          <a:latin typeface="Calibri"/>
                          <a:cs typeface="Calibri"/>
                        </a:rPr>
                        <a:t>China</a:t>
                      </a:r>
                    </a:p>
                  </a:txBody>
                  <a:tcPr marT="36576" marB="36576"/>
                </a:tc>
                <a:tc>
                  <a:txBody>
                    <a:bodyPr/>
                    <a:lstStyle/>
                    <a:p>
                      <a:r>
                        <a:rPr lang="en-US" sz="800" b="1" i="1" dirty="0">
                          <a:solidFill>
                            <a:schemeClr val="tx1"/>
                          </a:solidFill>
                          <a:latin typeface="Calibri"/>
                          <a:cs typeface="Calibri"/>
                        </a:rPr>
                        <a:t>Sun </a:t>
                      </a:r>
                      <a:r>
                        <a:rPr lang="en-US" sz="800" b="1" i="1" dirty="0" err="1">
                          <a:solidFill>
                            <a:schemeClr val="tx1"/>
                          </a:solidFill>
                          <a:latin typeface="Calibri"/>
                          <a:cs typeface="Calibri"/>
                        </a:rPr>
                        <a:t>Yat-sen</a:t>
                      </a:r>
                      <a:r>
                        <a:rPr lang="en-US" sz="800" b="1" i="1" dirty="0">
                          <a:solidFill>
                            <a:schemeClr val="tx1"/>
                          </a:solidFill>
                          <a:latin typeface="Calibri"/>
                          <a:cs typeface="Calibri"/>
                        </a:rPr>
                        <a:t> University</a:t>
                      </a:r>
                    </a:p>
                  </a:txBody>
                  <a:tcPr marT="36576" marB="36576"/>
                </a:tc>
                <a:extLst>
                  <a:ext uri="{0D108BD9-81ED-4DB2-BD59-A6C34878D82A}">
                    <a16:rowId xmlns:a16="http://schemas.microsoft.com/office/drawing/2014/main" val="521554852"/>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IHEP</a:t>
                      </a:r>
                    </a:p>
                  </a:txBody>
                  <a:tcPr marT="36576" marB="36576"/>
                </a:tc>
                <a:extLst>
                  <a:ext uri="{0D108BD9-81ED-4DB2-BD59-A6C34878D82A}">
                    <a16:rowId xmlns:a16="http://schemas.microsoft.com/office/drawing/2014/main" val="10010"/>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Peking University</a:t>
                      </a:r>
                    </a:p>
                  </a:txBody>
                  <a:tcPr marT="36576" marB="36576"/>
                </a:tc>
                <a:extLst>
                  <a:ext uri="{0D108BD9-81ED-4DB2-BD59-A6C34878D82A}">
                    <a16:rowId xmlns:a16="http://schemas.microsoft.com/office/drawing/2014/main" val="10011"/>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Inst. Of Mod. Physics, CAS</a:t>
                      </a:r>
                    </a:p>
                  </a:txBody>
                  <a:tcPr marT="36576" marB="36576"/>
                </a:tc>
                <a:extLst>
                  <a:ext uri="{0D108BD9-81ED-4DB2-BD59-A6C34878D82A}">
                    <a16:rowId xmlns:a16="http://schemas.microsoft.com/office/drawing/2014/main" val="329098049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CAS</a:t>
                      </a:r>
                    </a:p>
                  </a:txBody>
                  <a:tcPr marT="36576" marB="36576"/>
                </a:tc>
                <a:extLst>
                  <a:ext uri="{0D108BD9-81ED-4DB2-BD59-A6C34878D82A}">
                    <a16:rowId xmlns:a16="http://schemas.microsoft.com/office/drawing/2014/main" val="648918800"/>
                  </a:ext>
                </a:extLst>
              </a:tr>
              <a:tr h="201168">
                <a:tc>
                  <a:txBody>
                    <a:bodyPr/>
                    <a:lstStyle/>
                    <a:p>
                      <a:r>
                        <a:rPr lang="en-US" sz="800" dirty="0">
                          <a:latin typeface="Calibri"/>
                          <a:cs typeface="Calibri"/>
                        </a:rPr>
                        <a:t>KO</a:t>
                      </a:r>
                    </a:p>
                  </a:txBody>
                  <a:tcPr marT="36576" marB="36576"/>
                </a:tc>
                <a:tc>
                  <a:txBody>
                    <a:bodyPr/>
                    <a:lstStyle/>
                    <a:p>
                      <a:r>
                        <a:rPr lang="en-US" sz="800" b="1" dirty="0">
                          <a:solidFill>
                            <a:schemeClr val="tx1"/>
                          </a:solidFill>
                          <a:latin typeface="Calibri"/>
                          <a:cs typeface="Calibri"/>
                        </a:rPr>
                        <a:t>Kyungpook National University</a:t>
                      </a:r>
                    </a:p>
                  </a:txBody>
                  <a:tcPr marT="36576" marB="36576"/>
                </a:tc>
                <a:extLst>
                  <a:ext uri="{0D108BD9-81ED-4DB2-BD59-A6C34878D82A}">
                    <a16:rowId xmlns:a16="http://schemas.microsoft.com/office/drawing/2014/main" val="1076425111"/>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Yonsei University</a:t>
                      </a:r>
                    </a:p>
                  </a:txBody>
                  <a:tcPr marT="36576" marB="36576"/>
                </a:tc>
                <a:extLst>
                  <a:ext uri="{0D108BD9-81ED-4DB2-BD59-A6C34878D82A}">
                    <a16:rowId xmlns:a16="http://schemas.microsoft.com/office/drawing/2014/main" val="812576897"/>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rPr>
                        <a:t>Seoul National University</a:t>
                      </a:r>
                      <a:endParaRPr lang="en-US" sz="800" b="1" i="0" dirty="0">
                        <a:solidFill>
                          <a:schemeClr val="tx1"/>
                        </a:solidFill>
                        <a:latin typeface="Calibri"/>
                        <a:cs typeface="Calibri"/>
                      </a:endParaRPr>
                    </a:p>
                  </a:txBody>
                  <a:tcPr marT="36576" marB="36576"/>
                </a:tc>
                <a:extLst>
                  <a:ext uri="{0D108BD9-81ED-4DB2-BD59-A6C34878D82A}">
                    <a16:rowId xmlns:a16="http://schemas.microsoft.com/office/drawing/2014/main" val="20383230"/>
                  </a:ext>
                </a:extLst>
              </a:tr>
              <a:tr h="201168">
                <a:tc>
                  <a:txBody>
                    <a:bodyPr/>
                    <a:lstStyle/>
                    <a:p>
                      <a:r>
                        <a:rPr lang="en-US" sz="800" dirty="0">
                          <a:latin typeface="Calibri"/>
                          <a:cs typeface="Calibri"/>
                        </a:rPr>
                        <a:t>India</a:t>
                      </a:r>
                    </a:p>
                  </a:txBody>
                  <a:tcPr marT="36576" marB="36576"/>
                </a:tc>
                <a:tc>
                  <a:txBody>
                    <a:bodyPr/>
                    <a:lstStyle/>
                    <a:p>
                      <a:r>
                        <a:rPr lang="en-US" sz="800" b="1" i="1" dirty="0">
                          <a:latin typeface="Calibri"/>
                          <a:cs typeface="Calibri"/>
                        </a:rPr>
                        <a:t>CHEP</a:t>
                      </a:r>
                    </a:p>
                  </a:txBody>
                  <a:tcPr marT="36576" marB="36576"/>
                </a:tc>
                <a:extLst>
                  <a:ext uri="{0D108BD9-81ED-4DB2-BD59-A6C34878D82A}">
                    <a16:rowId xmlns:a16="http://schemas.microsoft.com/office/drawing/2014/main" val="721343937"/>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nvGraphicFramePr>
        <p:xfrm>
          <a:off x="2339752" y="355244"/>
          <a:ext cx="2160240" cy="4626864"/>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IT</a:t>
                      </a:r>
                    </a:p>
                  </a:txBody>
                  <a:tcPr marT="36576" marB="36576"/>
                </a:tc>
                <a:tc>
                  <a:txBody>
                    <a:bodyPr/>
                    <a:lstStyle/>
                    <a:p>
                      <a:r>
                        <a:rPr lang="en-US" sz="800" b="1" baseline="0" dirty="0">
                          <a:solidFill>
                            <a:schemeClr val="tx1"/>
                          </a:solidFill>
                          <a:latin typeface="Calibri"/>
                          <a:cs typeface="Calibri"/>
                        </a:rPr>
                        <a:t>INFN</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Polit. Torino</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LASA,  Univ. Milano</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INFN, Univ. </a:t>
                      </a:r>
                      <a:r>
                        <a:rPr lang="en-US" sz="800" b="1" i="0" baseline="0" dirty="0" err="1">
                          <a:solidFill>
                            <a:schemeClr val="tx1"/>
                          </a:solidFill>
                          <a:latin typeface="Calibri"/>
                          <a:cs typeface="Calibri"/>
                        </a:rPr>
                        <a:t>Padova</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INFN,</a:t>
                      </a:r>
                      <a:r>
                        <a:rPr lang="en-US" sz="800" b="1" baseline="0" dirty="0">
                          <a:solidFill>
                            <a:schemeClr val="tx1"/>
                          </a:solidFill>
                          <a:latin typeface="Calibri"/>
                          <a:cs typeface="Calibri"/>
                        </a:rPr>
                        <a:t> </a:t>
                      </a:r>
                      <a:r>
                        <a:rPr lang="en-US" sz="800" b="1" dirty="0">
                          <a:solidFill>
                            <a:schemeClr val="tx1"/>
                          </a:solidFill>
                          <a:latin typeface="Calibri"/>
                          <a:cs typeface="Calibri"/>
                        </a:rPr>
                        <a:t>Univ. Pavia</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Bologna</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Trieste</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Bari</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Roma 1</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baseline="0" dirty="0">
                          <a:solidFill>
                            <a:schemeClr val="tx1"/>
                          </a:solidFill>
                          <a:latin typeface="Calibri"/>
                          <a:cs typeface="Calibri"/>
                        </a:rPr>
                        <a:t>ENEA</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Ferrara</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a:t>
                      </a:r>
                      <a:r>
                        <a:rPr lang="en-US" sz="800" baseline="0" dirty="0" err="1">
                          <a:solidFill>
                            <a:schemeClr val="tx1"/>
                          </a:solidFill>
                          <a:latin typeface="Calibri"/>
                          <a:cs typeface="Calibri"/>
                        </a:rPr>
                        <a:t>Legnaro</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08996339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Napoli</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13380880"/>
                  </a:ext>
                </a:extLst>
              </a:tr>
              <a:tr h="201168">
                <a:tc>
                  <a:txBody>
                    <a:bodyPr/>
                    <a:lstStyle/>
                    <a:p>
                      <a:r>
                        <a:rPr lang="en-US" sz="800" dirty="0">
                          <a:latin typeface="Calibri"/>
                          <a:cs typeface="Calibri"/>
                        </a:rPr>
                        <a:t>Mal</a:t>
                      </a:r>
                    </a:p>
                  </a:txBody>
                  <a:tcPr marT="36576" marB="36576"/>
                </a:tc>
                <a:tc>
                  <a:txBody>
                    <a:bodyPr/>
                    <a:lstStyle/>
                    <a:p>
                      <a:r>
                        <a:rPr lang="en-US" sz="800" b="1" i="0" baseline="0" dirty="0">
                          <a:solidFill>
                            <a:schemeClr val="tx1"/>
                          </a:solidFill>
                          <a:latin typeface="Calibri"/>
                          <a:cs typeface="Calibri"/>
                        </a:rPr>
                        <a:t>Univ. of Malta</a:t>
                      </a:r>
                    </a:p>
                  </a:txBody>
                  <a:tcPr marT="36576" marB="36576"/>
                </a:tc>
                <a:extLst>
                  <a:ext uri="{0D108BD9-81ED-4DB2-BD59-A6C34878D82A}">
                    <a16:rowId xmlns:a16="http://schemas.microsoft.com/office/drawing/2014/main" val="993831096"/>
                  </a:ext>
                </a:extLst>
              </a:tr>
              <a:tr h="201168">
                <a:tc>
                  <a:txBody>
                    <a:bodyPr/>
                    <a:lstStyle/>
                    <a:p>
                      <a:r>
                        <a:rPr lang="en-US" sz="800" dirty="0">
                          <a:latin typeface="Calibri"/>
                          <a:cs typeface="Calibri"/>
                        </a:rPr>
                        <a:t>EST</a:t>
                      </a:r>
                    </a:p>
                  </a:txBody>
                  <a:tcPr marT="36576" marB="36576"/>
                </a:tc>
                <a:tc>
                  <a:txBody>
                    <a:bodyPr/>
                    <a:lstStyle/>
                    <a:p>
                      <a:r>
                        <a:rPr lang="en-US" sz="800" b="1" i="0" dirty="0">
                          <a:solidFill>
                            <a:schemeClr val="tx1"/>
                          </a:solidFill>
                          <a:latin typeface="Calibri"/>
                          <a:cs typeface="Calibri"/>
                        </a:rPr>
                        <a:t>Tartu University</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PT</a:t>
                      </a:r>
                    </a:p>
                  </a:txBody>
                  <a:tcPr marT="36576" marB="36576"/>
                </a:tc>
                <a:tc>
                  <a:txBody>
                    <a:bodyPr/>
                    <a:lstStyle/>
                    <a:p>
                      <a:r>
                        <a:rPr lang="en-US" sz="800" b="1" i="0" dirty="0">
                          <a:solidFill>
                            <a:schemeClr val="tx1"/>
                          </a:solidFill>
                          <a:latin typeface="Calibri"/>
                          <a:cs typeface="Calibri"/>
                        </a:rPr>
                        <a:t>LIP</a:t>
                      </a:r>
                    </a:p>
                  </a:txBody>
                  <a:tcPr marT="36576" marB="36576"/>
                </a:tc>
                <a:extLst>
                  <a:ext uri="{0D108BD9-81ED-4DB2-BD59-A6C34878D82A}">
                    <a16:rowId xmlns:a16="http://schemas.microsoft.com/office/drawing/2014/main" val="4073365554"/>
                  </a:ext>
                </a:extLst>
              </a:tr>
              <a:tr h="201168">
                <a:tc>
                  <a:txBody>
                    <a:bodyPr/>
                    <a:lstStyle/>
                    <a:p>
                      <a:r>
                        <a:rPr lang="en-US" sz="800" dirty="0">
                          <a:latin typeface="Calibri"/>
                          <a:cs typeface="Calibri"/>
                        </a:rPr>
                        <a:t>SE</a:t>
                      </a:r>
                    </a:p>
                  </a:txBody>
                  <a:tcPr marT="36576" marB="36576"/>
                </a:tc>
                <a:tc>
                  <a:txBody>
                    <a:bodyPr/>
                    <a:lstStyle/>
                    <a:p>
                      <a:r>
                        <a:rPr lang="en-US" sz="800" b="1" i="0" dirty="0">
                          <a:solidFill>
                            <a:schemeClr val="tx1"/>
                          </a:solidFill>
                          <a:latin typeface="Calibri"/>
                          <a:cs typeface="Calibri"/>
                        </a:rPr>
                        <a:t>ESS</a:t>
                      </a:r>
                    </a:p>
                  </a:txBody>
                  <a:tcPr marT="36576" marB="36576"/>
                </a:tc>
                <a:extLst>
                  <a:ext uri="{0D108BD9-81ED-4DB2-BD59-A6C34878D82A}">
                    <a16:rowId xmlns:a16="http://schemas.microsoft.com/office/drawing/2014/main" val="201504838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Uppsala</a:t>
                      </a:r>
                    </a:p>
                  </a:txBody>
                  <a:tcPr marT="36576" marB="36576"/>
                </a:tc>
                <a:extLst>
                  <a:ext uri="{0D108BD9-81ED-4DB2-BD59-A6C34878D82A}">
                    <a16:rowId xmlns:a16="http://schemas.microsoft.com/office/drawing/2014/main" val="1785588805"/>
                  </a:ext>
                </a:extLst>
              </a:tr>
            </a:tbl>
          </a:graphicData>
        </a:graphic>
      </p:graphicFrame>
      <p:sp>
        <p:nvSpPr>
          <p:cNvPr id="3" name="Footer Placeholder 2">
            <a:extLst>
              <a:ext uri="{FF2B5EF4-FFF2-40B4-BE49-F238E27FC236}">
                <a16:creationId xmlns:a16="http://schemas.microsoft.com/office/drawing/2014/main" id="{F83D392E-11AE-0C14-6317-311966F2E743}"/>
              </a:ext>
            </a:extLst>
          </p:cNvPr>
          <p:cNvSpPr>
            <a:spLocks noGrp="1"/>
          </p:cNvSpPr>
          <p:nvPr>
            <p:ph type="ftr" sz="quarter" idx="3"/>
          </p:nvPr>
        </p:nvSpPr>
        <p:spPr/>
        <p:txBody>
          <a:bodyPr/>
          <a:lstStyle/>
          <a:p>
            <a:pPr algn="l"/>
            <a:r>
              <a:rPr lang="en-US"/>
              <a:t>D. Schulte, Muon Collider, WIN, Brighton, June 2025</a:t>
            </a:r>
            <a:endParaRPr lang="en-GB" sz="1100" dirty="0"/>
          </a:p>
        </p:txBody>
      </p:sp>
      <p:graphicFrame>
        <p:nvGraphicFramePr>
          <p:cNvPr id="13" name="Table 12">
            <a:extLst>
              <a:ext uri="{FF2B5EF4-FFF2-40B4-BE49-F238E27FC236}">
                <a16:creationId xmlns:a16="http://schemas.microsoft.com/office/drawing/2014/main" id="{3DC9AF5F-0FEE-98DC-56F2-568DF22D8D01}"/>
              </a:ext>
            </a:extLst>
          </p:cNvPr>
          <p:cNvGraphicFramePr>
            <a:graphicFrameLocks noGrp="1"/>
          </p:cNvGraphicFramePr>
          <p:nvPr/>
        </p:nvGraphicFramePr>
        <p:xfrm>
          <a:off x="6804248" y="483518"/>
          <a:ext cx="2168235" cy="4425696"/>
        </p:xfrm>
        <a:graphic>
          <a:graphicData uri="http://schemas.openxmlformats.org/drawingml/2006/table">
            <a:tbl>
              <a:tblPr bandRow="1">
                <a:tableStyleId>{5C22544A-7EE6-4342-B048-85BDC9FD1C3A}</a:tableStyleId>
              </a:tblPr>
              <a:tblGrid>
                <a:gridCol w="559118">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CA</a:t>
                      </a:r>
                    </a:p>
                  </a:txBody>
                  <a:tcPr marT="36576" marB="36576"/>
                </a:tc>
                <a:tc>
                  <a:txBody>
                    <a:bodyPr/>
                    <a:lstStyle/>
                    <a:p>
                      <a:r>
                        <a:rPr lang="en-US" sz="800" b="0" dirty="0">
                          <a:solidFill>
                            <a:schemeClr val="tx1"/>
                          </a:solidFill>
                          <a:latin typeface="Calibri"/>
                          <a:cs typeface="Calibri"/>
                        </a:rPr>
                        <a:t>Université Laval</a:t>
                      </a:r>
                    </a:p>
                  </a:txBody>
                  <a:tcPr marT="36576" marB="36576"/>
                </a:tc>
                <a:extLst>
                  <a:ext uri="{0D108BD9-81ED-4DB2-BD59-A6C34878D82A}">
                    <a16:rowId xmlns:a16="http://schemas.microsoft.com/office/drawing/2014/main" val="713011269"/>
                  </a:ext>
                </a:extLst>
              </a:tr>
              <a:tr h="201168">
                <a:tc>
                  <a:txBody>
                    <a:bodyPr/>
                    <a:lstStyle/>
                    <a:p>
                      <a:r>
                        <a:rPr lang="en-US" sz="800" dirty="0">
                          <a:latin typeface="Calibri"/>
                          <a:cs typeface="Calibri"/>
                        </a:rPr>
                        <a:t>US</a:t>
                      </a:r>
                    </a:p>
                  </a:txBody>
                  <a:tcPr marT="36576" marB="36576"/>
                </a:tc>
                <a:tc>
                  <a:txBody>
                    <a:bodyPr/>
                    <a:lstStyle/>
                    <a:p>
                      <a:r>
                        <a:rPr lang="en-US" sz="800" b="1" dirty="0">
                          <a:solidFill>
                            <a:schemeClr val="tx1"/>
                          </a:solidFill>
                          <a:latin typeface="Calibri"/>
                          <a:cs typeface="Calibri"/>
                        </a:rPr>
                        <a:t>Iowa State University</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University of Iowa</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Wisconsin-Madison</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Pittsburgh</a:t>
                      </a: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Old Dominion</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Chicago University</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Florida State University</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RICE University</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Tennessee University</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MIT Plasma science center</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Pittsburgh PAC</a:t>
                      </a: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Yale</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Princeton</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Stony Brook</a:t>
                      </a: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Stanford/SLAC</a:t>
                      </a: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a:t>
                      </a:r>
                    </a:p>
                  </a:txBody>
                  <a:tcPr marT="36576" marB="36576"/>
                </a:tc>
                <a:extLst>
                  <a:ext uri="{0D108BD9-81ED-4DB2-BD59-A6C34878D82A}">
                    <a16:rowId xmlns:a16="http://schemas.microsoft.com/office/drawing/2014/main" val="2089963396"/>
                  </a:ext>
                </a:extLst>
              </a:tr>
              <a:tr h="2011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dirty="0">
                          <a:latin typeface="Calibri"/>
                          <a:cs typeface="Calibri"/>
                        </a:rPr>
                        <a:t>DoE labs</a:t>
                      </a:r>
                    </a:p>
                  </a:txBody>
                  <a:tcPr marT="36576" marB="36576"/>
                </a:tc>
                <a:tc>
                  <a:txBody>
                    <a:bodyPr/>
                    <a:lstStyle/>
                    <a:p>
                      <a:r>
                        <a:rPr lang="en-US" sz="800" dirty="0">
                          <a:latin typeface="Calibri"/>
                          <a:cs typeface="Calibri"/>
                        </a:rPr>
                        <a:t>FNAL</a:t>
                      </a: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LBNL</a:t>
                      </a:r>
                    </a:p>
                  </a:txBody>
                  <a:tcPr marT="36576" marB="36576"/>
                </a:tc>
                <a:extLst>
                  <a:ext uri="{0D108BD9-81ED-4DB2-BD59-A6C34878D82A}">
                    <a16:rowId xmlns:a16="http://schemas.microsoft.com/office/drawing/2014/main" val="2313380880"/>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JLAB</a:t>
                      </a:r>
                    </a:p>
                  </a:txBody>
                  <a:tcPr marT="36576" marB="36576"/>
                </a:tc>
                <a:extLst>
                  <a:ext uri="{0D108BD9-81ED-4DB2-BD59-A6C34878D82A}">
                    <a16:rowId xmlns:a16="http://schemas.microsoft.com/office/drawing/2014/main" val="993831096"/>
                  </a:ext>
                </a:extLst>
              </a:tr>
              <a:tr h="201168">
                <a:tc>
                  <a:txBody>
                    <a:bodyPr/>
                    <a:lstStyle/>
                    <a:p>
                      <a:endParaRPr lang="en-US" sz="800" dirty="0">
                        <a:latin typeface="Calibri"/>
                        <a:cs typeface="Calibri"/>
                      </a:endParaRPr>
                    </a:p>
                  </a:txBody>
                  <a:tcPr marT="36576" marB="36576"/>
                </a:tc>
                <a:tc>
                  <a:txBody>
                    <a:bodyPr/>
                    <a:lstStyle/>
                    <a:p>
                      <a:r>
                        <a:rPr lang="en-US" sz="800" b="0" i="0" dirty="0">
                          <a:latin typeface="Calibri"/>
                          <a:cs typeface="Calibri"/>
                        </a:rPr>
                        <a:t>BNL</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Brazil</a:t>
                      </a:r>
                    </a:p>
                  </a:txBody>
                  <a:tcPr marT="36576" marB="36576"/>
                </a:tc>
                <a:tc>
                  <a:txBody>
                    <a:bodyPr/>
                    <a:lstStyle/>
                    <a:p>
                      <a:r>
                        <a:rPr lang="en-US" sz="800" b="1" i="1" dirty="0">
                          <a:latin typeface="Calibri"/>
                          <a:cs typeface="Calibri"/>
                        </a:rPr>
                        <a:t>CNPEM</a:t>
                      </a:r>
                    </a:p>
                  </a:txBody>
                  <a:tcPr marT="36576" marB="36576"/>
                </a:tc>
                <a:extLst>
                  <a:ext uri="{0D108BD9-81ED-4DB2-BD59-A6C34878D82A}">
                    <a16:rowId xmlns:a16="http://schemas.microsoft.com/office/drawing/2014/main" val="4073365554"/>
                  </a:ext>
                </a:extLst>
              </a:tr>
            </a:tbl>
          </a:graphicData>
        </a:graphic>
      </p:graphicFrame>
      <p:sp>
        <p:nvSpPr>
          <p:cNvPr id="14" name="TextBox 13">
            <a:extLst>
              <a:ext uri="{FF2B5EF4-FFF2-40B4-BE49-F238E27FC236}">
                <a16:creationId xmlns:a16="http://schemas.microsoft.com/office/drawing/2014/main" id="{7FBAB5F7-5138-4AD4-2999-B555850B2363}"/>
              </a:ext>
            </a:extLst>
          </p:cNvPr>
          <p:cNvSpPr txBox="1"/>
          <p:nvPr/>
        </p:nvSpPr>
        <p:spPr>
          <a:xfrm>
            <a:off x="4609300" y="4811714"/>
            <a:ext cx="2097049" cy="215444"/>
          </a:xfrm>
          <a:prstGeom prst="rect">
            <a:avLst/>
          </a:prstGeom>
          <a:solidFill>
            <a:schemeClr val="bg1"/>
          </a:solidFill>
        </p:spPr>
        <p:txBody>
          <a:bodyPr wrap="none" rtlCol="0">
            <a:spAutoFit/>
          </a:bodyPr>
          <a:lstStyle/>
          <a:p>
            <a:r>
              <a:rPr lang="en-US" sz="800" b="1" dirty="0">
                <a:latin typeface="Calibri" panose="020F0502020204030204" pitchFamily="34" charset="0"/>
                <a:cs typeface="Calibri" panose="020F0502020204030204" pitchFamily="34" charset="0"/>
              </a:rPr>
              <a:t>Signed </a:t>
            </a:r>
            <a:r>
              <a:rPr lang="en-US" sz="800" b="1" dirty="0" err="1">
                <a:latin typeface="Calibri" panose="020F0502020204030204" pitchFamily="34" charset="0"/>
                <a:cs typeface="Calibri" panose="020F0502020204030204" pitchFamily="34" charset="0"/>
              </a:rPr>
              <a:t>MoC</a:t>
            </a:r>
            <a:r>
              <a:rPr lang="en-US" sz="800" b="1" dirty="0">
                <a:latin typeface="Calibri" panose="020F0502020204030204" pitchFamily="34" charset="0"/>
                <a:cs typeface="Calibri" panose="020F0502020204030204" pitchFamily="34" charset="0"/>
              </a:rPr>
              <a:t> (61), </a:t>
            </a:r>
            <a:r>
              <a:rPr lang="en-US" sz="800" b="1" i="1" dirty="0">
                <a:latin typeface="Calibri" panose="020F0502020204030204" pitchFamily="34" charset="0"/>
                <a:cs typeface="Calibri" panose="020F0502020204030204" pitchFamily="34" charset="0"/>
              </a:rPr>
              <a:t>requested </a:t>
            </a:r>
            <a:r>
              <a:rPr lang="en-US" sz="800" b="1" i="1" dirty="0" err="1">
                <a:latin typeface="Calibri" panose="020F0502020204030204" pitchFamily="34" charset="0"/>
                <a:cs typeface="Calibri" panose="020F0502020204030204" pitchFamily="34" charset="0"/>
              </a:rPr>
              <a:t>MoC</a:t>
            </a:r>
            <a:r>
              <a:rPr lang="en-US" sz="800" dirty="0">
                <a:latin typeface="Calibri" panose="020F0502020204030204" pitchFamily="34" charset="0"/>
                <a:cs typeface="Calibri" panose="020F0502020204030204" pitchFamily="34" charset="0"/>
              </a:rPr>
              <a:t>, contributor</a:t>
            </a:r>
          </a:p>
        </p:txBody>
      </p:sp>
    </p:spTree>
    <p:extLst>
      <p:ext uri="{BB962C8B-B14F-4D97-AF65-F5344CB8AC3E}">
        <p14:creationId xmlns:p14="http://schemas.microsoft.com/office/powerpoint/2010/main" val="37351616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F55D52-C397-AAC9-1B5E-EBED66DCAA1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7B94C6C-F05A-F138-08EC-A852D2A7A7A5}"/>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Fast-ramping RCD Dipoles</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16A3CE94-DDC0-E688-06F8-2ACFD58F7D73}"/>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4" name="TextBox 3">
            <a:extLst>
              <a:ext uri="{FF2B5EF4-FFF2-40B4-BE49-F238E27FC236}">
                <a16:creationId xmlns:a16="http://schemas.microsoft.com/office/drawing/2014/main" id="{8A65847A-B61C-3CB4-9A17-AF9CF1E559CD}"/>
              </a:ext>
            </a:extLst>
          </p:cNvPr>
          <p:cNvSpPr txBox="1"/>
          <p:nvPr/>
        </p:nvSpPr>
        <p:spPr>
          <a:xfrm>
            <a:off x="5796136" y="4018905"/>
            <a:ext cx="2969557"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High recovery efficiency for RCSs (98-99%)</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Ready for experimental optimization/models/</a:t>
            </a:r>
            <a:r>
              <a:rPr lang="en-US" sz="1200" spc="-1" dirty="0" err="1">
                <a:solidFill>
                  <a:srgbClr val="000000"/>
                </a:solidFill>
                <a:latin typeface="Calibri" panose="020F0502020204030204" pitchFamily="34" charset="0"/>
                <a:cs typeface="Calibri" panose="020F0502020204030204" pitchFamily="34" charset="0"/>
              </a:rPr>
              <a:t>protoypes</a:t>
            </a:r>
            <a:endParaRPr lang="en-US" sz="1200" spc="-1"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0B398383-20C2-533B-BC18-534D6AB21FB5}"/>
              </a:ext>
            </a:extLst>
          </p:cNvPr>
          <p:cNvSpPr txBox="1"/>
          <p:nvPr/>
        </p:nvSpPr>
        <p:spPr>
          <a:xfrm>
            <a:off x="118283" y="1618803"/>
            <a:ext cx="2794971"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Conceptual design of magnets and power converters</a:t>
            </a:r>
          </a:p>
          <a:p>
            <a:pPr marL="171450"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Optimised</a:t>
            </a:r>
            <a:r>
              <a:rPr lang="en-US" sz="1200" spc="-1" dirty="0">
                <a:solidFill>
                  <a:srgbClr val="000000"/>
                </a:solidFill>
                <a:latin typeface="Calibri" panose="020F0502020204030204" pitchFamily="34" charset="0"/>
                <a:cs typeface="Calibri" panose="020F0502020204030204" pitchFamily="34" charset="0"/>
              </a:rPr>
              <a:t> design together with RF</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Power converters can switch sign of magnets without changing direction of voltage on capacitors</a:t>
            </a:r>
          </a:p>
        </p:txBody>
      </p:sp>
      <p:sp>
        <p:nvSpPr>
          <p:cNvPr id="35" name="AutoShape 2">
            <a:extLst>
              <a:ext uri="{FF2B5EF4-FFF2-40B4-BE49-F238E27FC236}">
                <a16:creationId xmlns:a16="http://schemas.microsoft.com/office/drawing/2014/main" id="{2AA3CADE-47C9-A0F6-B0A6-07925088F68F}"/>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F87C8D31-6F4E-8C23-30C8-08A2F9B7027A}"/>
              </a:ext>
            </a:extLst>
          </p:cNvPr>
          <p:cNvSpPr txBox="1"/>
          <p:nvPr/>
        </p:nvSpPr>
        <p:spPr>
          <a:xfrm>
            <a:off x="129293" y="627534"/>
            <a:ext cx="2783961" cy="830997"/>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Fast ramping normal magnets (1-10 </a:t>
            </a:r>
            <a:r>
              <a:rPr lang="en-US" sz="1200" dirty="0" err="1">
                <a:latin typeface="Calibri" panose="020F0502020204030204" pitchFamily="34" charset="0"/>
                <a:cs typeface="Calibri" panose="020F0502020204030204" pitchFamily="34" charset="0"/>
              </a:rPr>
              <a:t>ms</a:t>
            </a:r>
            <a:r>
              <a:rPr lang="en-US" sz="1200" dirty="0">
                <a:latin typeface="Calibri" panose="020F0502020204030204" pitchFamily="34" charset="0"/>
                <a:cs typeface="Calibri" panose="020F0502020204030204" pitchFamily="34" charset="0"/>
              </a:rPr>
              <a:t>) with efficient energy recovery in power converter (200 MJ stored in magnets)</a:t>
            </a:r>
          </a:p>
        </p:txBody>
      </p:sp>
      <p:pic>
        <p:nvPicPr>
          <p:cNvPr id="6" name="Picture 5" descr="A diagram of a metal detector&#10;&#10;Description automatically generated with medium confidence">
            <a:extLst>
              <a:ext uri="{FF2B5EF4-FFF2-40B4-BE49-F238E27FC236}">
                <a16:creationId xmlns:a16="http://schemas.microsoft.com/office/drawing/2014/main" id="{EDABEF1C-155C-064A-7219-136B24393721}"/>
              </a:ext>
            </a:extLst>
          </p:cNvPr>
          <p:cNvPicPr>
            <a:picLocks noChangeAspect="1"/>
          </p:cNvPicPr>
          <p:nvPr/>
        </p:nvPicPr>
        <p:blipFill>
          <a:blip r:embed="rId2">
            <a:extLst>
              <a:ext uri="{28A0092B-C50C-407E-A947-70E740481C1C}">
                <a14:useLocalDpi xmlns:a14="http://schemas.microsoft.com/office/drawing/2010/main"/>
              </a:ext>
            </a:extLst>
          </a:blip>
          <a:srcRect r="35196" b="9451"/>
          <a:stretch/>
        </p:blipFill>
        <p:spPr>
          <a:xfrm>
            <a:off x="6048730" y="627219"/>
            <a:ext cx="1594933" cy="1080685"/>
          </a:xfrm>
          <a:prstGeom prst="rect">
            <a:avLst/>
          </a:prstGeom>
        </p:spPr>
      </p:pic>
      <p:pic>
        <p:nvPicPr>
          <p:cNvPr id="9" name="Picture 8" descr="A diagram of a diagram of a window frame&#10;&#10;Description automatically generated with medium confidence">
            <a:extLst>
              <a:ext uri="{FF2B5EF4-FFF2-40B4-BE49-F238E27FC236}">
                <a16:creationId xmlns:a16="http://schemas.microsoft.com/office/drawing/2014/main" id="{65A262ED-216D-40BC-5A34-D1593524CA0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52926" y="618244"/>
            <a:ext cx="1868219" cy="1507644"/>
          </a:xfrm>
          <a:prstGeom prst="rect">
            <a:avLst/>
          </a:prstGeom>
        </p:spPr>
      </p:pic>
      <p:graphicFrame>
        <p:nvGraphicFramePr>
          <p:cNvPr id="14" name="Table 13">
            <a:extLst>
              <a:ext uri="{FF2B5EF4-FFF2-40B4-BE49-F238E27FC236}">
                <a16:creationId xmlns:a16="http://schemas.microsoft.com/office/drawing/2014/main" id="{38E89053-8573-0DC3-7FFE-B343A6AFACE5}"/>
              </a:ext>
            </a:extLst>
          </p:cNvPr>
          <p:cNvGraphicFramePr>
            <a:graphicFrameLocks noGrp="1"/>
          </p:cNvGraphicFramePr>
          <p:nvPr/>
        </p:nvGraphicFramePr>
        <p:xfrm>
          <a:off x="204252" y="3422161"/>
          <a:ext cx="4797376" cy="1193488"/>
        </p:xfrm>
        <a:graphic>
          <a:graphicData uri="http://schemas.openxmlformats.org/drawingml/2006/table">
            <a:tbl>
              <a:tblPr firstRow="1" bandRow="1">
                <a:tableStyleId>{5C22544A-7EE6-4342-B048-85BDC9FD1C3A}</a:tableStyleId>
              </a:tblPr>
              <a:tblGrid>
                <a:gridCol w="636257">
                  <a:extLst>
                    <a:ext uri="{9D8B030D-6E8A-4147-A177-3AD203B41FA5}">
                      <a16:colId xmlns:a16="http://schemas.microsoft.com/office/drawing/2014/main" val="2532892650"/>
                    </a:ext>
                  </a:extLst>
                </a:gridCol>
                <a:gridCol w="725333">
                  <a:extLst>
                    <a:ext uri="{9D8B030D-6E8A-4147-A177-3AD203B41FA5}">
                      <a16:colId xmlns:a16="http://schemas.microsoft.com/office/drawing/2014/main" val="653191170"/>
                    </a:ext>
                  </a:extLst>
                </a:gridCol>
                <a:gridCol w="908575">
                  <a:extLst>
                    <a:ext uri="{9D8B030D-6E8A-4147-A177-3AD203B41FA5}">
                      <a16:colId xmlns:a16="http://schemas.microsoft.com/office/drawing/2014/main" val="718919577"/>
                    </a:ext>
                  </a:extLst>
                </a:gridCol>
                <a:gridCol w="928085">
                  <a:extLst>
                    <a:ext uri="{9D8B030D-6E8A-4147-A177-3AD203B41FA5}">
                      <a16:colId xmlns:a16="http://schemas.microsoft.com/office/drawing/2014/main" val="997840556"/>
                    </a:ext>
                  </a:extLst>
                </a:gridCol>
                <a:gridCol w="799563">
                  <a:extLst>
                    <a:ext uri="{9D8B030D-6E8A-4147-A177-3AD203B41FA5}">
                      <a16:colId xmlns:a16="http://schemas.microsoft.com/office/drawing/2014/main" val="2424605056"/>
                    </a:ext>
                  </a:extLst>
                </a:gridCol>
                <a:gridCol w="799563">
                  <a:extLst>
                    <a:ext uri="{9D8B030D-6E8A-4147-A177-3AD203B41FA5}">
                      <a16:colId xmlns:a16="http://schemas.microsoft.com/office/drawing/2014/main" val="3516920967"/>
                    </a:ext>
                  </a:extLst>
                </a:gridCol>
              </a:tblGrid>
              <a:tr h="298372">
                <a:tc>
                  <a:txBody>
                    <a:bodyPr/>
                    <a:lstStyle/>
                    <a:p>
                      <a:r>
                        <a:rPr lang="en-US" sz="1200" dirty="0">
                          <a:latin typeface="Calibri" panose="020F0502020204030204" pitchFamily="34" charset="0"/>
                          <a:cs typeface="Calibri" panose="020F0502020204030204" pitchFamily="34" charset="0"/>
                        </a:rPr>
                        <a:t>RCS</a:t>
                      </a:r>
                    </a:p>
                  </a:txBody>
                  <a:tcPr/>
                </a:tc>
                <a:tc>
                  <a:txBody>
                    <a:bodyPr/>
                    <a:lstStyle/>
                    <a:p>
                      <a:r>
                        <a:rPr lang="en-US" sz="1200" dirty="0">
                          <a:latin typeface="Calibri" panose="020F0502020204030204" pitchFamily="34" charset="0"/>
                          <a:cs typeface="Calibri" panose="020F0502020204030204" pitchFamily="34" charset="0"/>
                        </a:rPr>
                        <a:t>E [J/m]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1" baseline="-25000" dirty="0" err="1">
                          <a:latin typeface="Calibri" panose="020F0502020204030204" pitchFamily="34" charset="0"/>
                          <a:cs typeface="Calibri" panose="020F0502020204030204" pitchFamily="34" charset="0"/>
                        </a:rPr>
                        <a:t>iron</a:t>
                      </a:r>
                      <a:r>
                        <a:rPr lang="en-US" sz="1200" b="1"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aseline="-25000" dirty="0" err="1">
                          <a:latin typeface="Calibri" panose="020F0502020204030204" pitchFamily="34" charset="0"/>
                          <a:cs typeface="Calibri" panose="020F0502020204030204" pitchFamily="34" charset="0"/>
                        </a:rPr>
                        <a:t>copper</a:t>
                      </a:r>
                      <a:r>
                        <a:rPr lang="en-US" sz="1200"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b="1" dirty="0">
                          <a:latin typeface="Calibri" panose="020F0502020204030204" pitchFamily="34" charset="0"/>
                          <a:cs typeface="Calibri" panose="020F0502020204030204" pitchFamily="34" charset="0"/>
                        </a:rPr>
                        <a:t>Loss [%]</a:t>
                      </a:r>
                    </a:p>
                  </a:txBody>
                  <a:tcPr/>
                </a:tc>
                <a:tc>
                  <a:txBody>
                    <a:bodyPr/>
                    <a:lstStyle/>
                    <a:p>
                      <a:r>
                        <a:rPr lang="en-US" sz="1200" dirty="0">
                          <a:latin typeface="Calibri" panose="020F0502020204030204" pitchFamily="34" charset="0"/>
                          <a:cs typeface="Calibri" panose="020F0502020204030204" pitchFamily="34" charset="0"/>
                        </a:rPr>
                        <a:t>P [MW]</a:t>
                      </a:r>
                    </a:p>
                  </a:txBody>
                  <a:tcPr/>
                </a:tc>
                <a:extLst>
                  <a:ext uri="{0D108BD9-81ED-4DB2-BD59-A6C34878D82A}">
                    <a16:rowId xmlns:a16="http://schemas.microsoft.com/office/drawing/2014/main" val="800385429"/>
                  </a:ext>
                </a:extLst>
              </a:tr>
              <a:tr h="298372">
                <a:tc>
                  <a:txBody>
                    <a:bodyPr/>
                    <a:lstStyle/>
                    <a:p>
                      <a:r>
                        <a:rPr lang="en-US" sz="1200" dirty="0">
                          <a:latin typeface="Calibri" panose="020F0502020204030204" pitchFamily="34" charset="0"/>
                          <a:cs typeface="Calibri" panose="020F0502020204030204" pitchFamily="34" charset="0"/>
                        </a:rPr>
                        <a:t>SPS 1</a:t>
                      </a:r>
                    </a:p>
                  </a:txBody>
                  <a:tcPr/>
                </a:tc>
                <a:tc>
                  <a:txBody>
                    <a:bodyPr/>
                    <a:lstStyle/>
                    <a:p>
                      <a:pPr algn="ctr"/>
                      <a:r>
                        <a:rPr lang="en-US" sz="1200" dirty="0">
                          <a:latin typeface="Calibri" panose="020F0502020204030204" pitchFamily="34" charset="0"/>
                          <a:cs typeface="Calibri" panose="020F0502020204030204" pitchFamily="34" charset="0"/>
                        </a:rPr>
                        <a:t>5447</a:t>
                      </a:r>
                    </a:p>
                  </a:txBody>
                  <a:tcPr/>
                </a:tc>
                <a:tc>
                  <a:txBody>
                    <a:bodyPr/>
                    <a:lstStyle/>
                    <a:p>
                      <a:pPr algn="ctr"/>
                      <a:r>
                        <a:rPr lang="en-US" sz="1200" dirty="0">
                          <a:latin typeface="Calibri" panose="020F0502020204030204" pitchFamily="34" charset="0"/>
                          <a:cs typeface="Calibri" panose="020F0502020204030204" pitchFamily="34" charset="0"/>
                        </a:rPr>
                        <a:t>10</a:t>
                      </a:r>
                    </a:p>
                  </a:txBody>
                  <a:tcPr/>
                </a:tc>
                <a:tc>
                  <a:txBody>
                    <a:bodyPr/>
                    <a:lstStyle/>
                    <a:p>
                      <a:pPr algn="ctr"/>
                      <a:r>
                        <a:rPr lang="en-US" sz="1200" dirty="0">
                          <a:latin typeface="Calibri" panose="020F0502020204030204" pitchFamily="34" charset="0"/>
                          <a:cs typeface="Calibri" panose="020F0502020204030204" pitchFamily="34" charset="0"/>
                        </a:rPr>
                        <a:t>52</a:t>
                      </a:r>
                    </a:p>
                  </a:txBody>
                  <a:tcPr/>
                </a:tc>
                <a:tc>
                  <a:txBody>
                    <a:bodyPr/>
                    <a:lstStyle/>
                    <a:p>
                      <a:pPr algn="ctr"/>
                      <a:r>
                        <a:rPr lang="en-US" sz="1200" b="1" dirty="0">
                          <a:latin typeface="Calibri" panose="020F0502020204030204" pitchFamily="34" charset="0"/>
                          <a:cs typeface="Calibri" panose="020F0502020204030204" pitchFamily="34" charset="0"/>
                        </a:rPr>
                        <a:t>1.1</a:t>
                      </a:r>
                    </a:p>
                  </a:txBody>
                  <a:tcPr/>
                </a:tc>
                <a:tc>
                  <a:txBody>
                    <a:bodyPr/>
                    <a:lstStyle/>
                    <a:p>
                      <a:pPr algn="ctr"/>
                      <a:r>
                        <a:rPr lang="en-US" sz="1200" dirty="0">
                          <a:latin typeface="Calibri" panose="020F0502020204030204" pitchFamily="34" charset="0"/>
                          <a:cs typeface="Calibri" panose="020F0502020204030204" pitchFamily="34" charset="0"/>
                        </a:rPr>
                        <a:t>1.9</a:t>
                      </a:r>
                    </a:p>
                  </a:txBody>
                  <a:tcPr/>
                </a:tc>
                <a:extLst>
                  <a:ext uri="{0D108BD9-81ED-4DB2-BD59-A6C34878D82A}">
                    <a16:rowId xmlns:a16="http://schemas.microsoft.com/office/drawing/2014/main" val="1181773759"/>
                  </a:ext>
                </a:extLst>
              </a:tr>
              <a:tr h="298372">
                <a:tc>
                  <a:txBody>
                    <a:bodyPr/>
                    <a:lstStyle/>
                    <a:p>
                      <a:r>
                        <a:rPr lang="en-US" sz="1200" dirty="0">
                          <a:latin typeface="Calibri" panose="020F0502020204030204" pitchFamily="34" charset="0"/>
                          <a:cs typeface="Calibri" panose="020F0502020204030204" pitchFamily="34" charset="0"/>
                        </a:rPr>
                        <a:t>LHC 1</a:t>
                      </a:r>
                    </a:p>
                  </a:txBody>
                  <a:tcPr/>
                </a:tc>
                <a:tc>
                  <a:txBody>
                    <a:bodyPr/>
                    <a:lstStyle/>
                    <a:p>
                      <a:pPr algn="ctr"/>
                      <a:r>
                        <a:rPr lang="en-US" sz="1200" dirty="0">
                          <a:latin typeface="Calibri" panose="020F0502020204030204" pitchFamily="34" charset="0"/>
                          <a:cs typeface="Calibri" panose="020F0502020204030204" pitchFamily="34" charset="0"/>
                        </a:rPr>
                        <a:t>5678</a:t>
                      </a:r>
                    </a:p>
                  </a:txBody>
                  <a:tcPr/>
                </a:tc>
                <a:tc>
                  <a:txBody>
                    <a:bodyPr/>
                    <a:lstStyle/>
                    <a:p>
                      <a:pPr algn="ctr"/>
                      <a:r>
                        <a:rPr lang="en-US" sz="1200" dirty="0">
                          <a:latin typeface="Calibri" panose="020F0502020204030204" pitchFamily="34" charset="0"/>
                          <a:cs typeface="Calibri" panose="020F0502020204030204" pitchFamily="34" charset="0"/>
                        </a:rPr>
                        <a:t>9.2</a:t>
                      </a:r>
                    </a:p>
                  </a:txBody>
                  <a:tcPr/>
                </a:tc>
                <a:tc>
                  <a:txBody>
                    <a:bodyPr/>
                    <a:lstStyle/>
                    <a:p>
                      <a:pPr algn="ctr"/>
                      <a:r>
                        <a:rPr lang="en-US" sz="1200" dirty="0">
                          <a:latin typeface="Calibri" panose="020F0502020204030204" pitchFamily="34" charset="0"/>
                          <a:cs typeface="Calibri" panose="020F0502020204030204" pitchFamily="34" charset="0"/>
                        </a:rPr>
                        <a:t>80.6</a:t>
                      </a:r>
                    </a:p>
                  </a:txBody>
                  <a:tcPr/>
                </a:tc>
                <a:tc>
                  <a:txBody>
                    <a:bodyPr/>
                    <a:lstStyle/>
                    <a:p>
                      <a:pPr algn="ctr"/>
                      <a:r>
                        <a:rPr lang="en-US" sz="1200" b="1" dirty="0">
                          <a:latin typeface="Calibri" panose="020F0502020204030204" pitchFamily="34" charset="0"/>
                          <a:cs typeface="Calibri" panose="020F0502020204030204" pitchFamily="34" charset="0"/>
                        </a:rPr>
                        <a:t>1.6</a:t>
                      </a:r>
                    </a:p>
                  </a:txBody>
                  <a:tcPr/>
                </a:tc>
                <a:tc>
                  <a:txBody>
                    <a:bodyPr/>
                    <a:lstStyle/>
                    <a:p>
                      <a:pPr algn="ctr"/>
                      <a:r>
                        <a:rPr lang="en-US" sz="1200" dirty="0">
                          <a:latin typeface="Calibri" panose="020F0502020204030204" pitchFamily="34" charset="0"/>
                          <a:cs typeface="Calibri" panose="020F0502020204030204" pitchFamily="34" charset="0"/>
                        </a:rPr>
                        <a:t>12.8</a:t>
                      </a:r>
                    </a:p>
                  </a:txBody>
                  <a:tcPr/>
                </a:tc>
                <a:extLst>
                  <a:ext uri="{0D108BD9-81ED-4DB2-BD59-A6C34878D82A}">
                    <a16:rowId xmlns:a16="http://schemas.microsoft.com/office/drawing/2014/main" val="3618954721"/>
                  </a:ext>
                </a:extLst>
              </a:tr>
              <a:tr h="298372">
                <a:tc>
                  <a:txBody>
                    <a:bodyPr/>
                    <a:lstStyle/>
                    <a:p>
                      <a:r>
                        <a:rPr lang="en-US" sz="1200" dirty="0">
                          <a:latin typeface="Calibri" panose="020F0502020204030204" pitchFamily="34" charset="0"/>
                          <a:cs typeface="Calibri" panose="020F0502020204030204" pitchFamily="34" charset="0"/>
                        </a:rPr>
                        <a:t>LHC 2</a:t>
                      </a:r>
                    </a:p>
                  </a:txBody>
                  <a:tcPr/>
                </a:tc>
                <a:tc>
                  <a:txBody>
                    <a:bodyPr/>
                    <a:lstStyle/>
                    <a:p>
                      <a:pPr algn="ctr"/>
                      <a:r>
                        <a:rPr lang="en-US" sz="1200" dirty="0">
                          <a:latin typeface="Calibri" panose="020F0502020204030204" pitchFamily="34" charset="0"/>
                          <a:cs typeface="Calibri" panose="020F0502020204030204" pitchFamily="34" charset="0"/>
                        </a:rPr>
                        <a:t>5752</a:t>
                      </a:r>
                    </a:p>
                  </a:txBody>
                  <a:tcPr/>
                </a:tc>
                <a:tc>
                  <a:txBody>
                    <a:bodyPr/>
                    <a:lstStyle/>
                    <a:p>
                      <a:pPr algn="ctr"/>
                      <a:r>
                        <a:rPr lang="en-US" sz="1200" dirty="0">
                          <a:latin typeface="Calibri" panose="020F0502020204030204" pitchFamily="34" charset="0"/>
                          <a:cs typeface="Calibri" panose="020F0502020204030204" pitchFamily="34" charset="0"/>
                        </a:rPr>
                        <a:t>63.4</a:t>
                      </a:r>
                    </a:p>
                  </a:txBody>
                  <a:tcPr/>
                </a:tc>
                <a:tc>
                  <a:txBody>
                    <a:bodyPr/>
                    <a:lstStyle/>
                    <a:p>
                      <a:pPr algn="ctr"/>
                      <a:r>
                        <a:rPr lang="en-US" sz="1200" dirty="0">
                          <a:latin typeface="Calibri" panose="020F0502020204030204" pitchFamily="34" charset="0"/>
                          <a:cs typeface="Calibri" panose="020F0502020204030204" pitchFamily="34" charset="0"/>
                        </a:rPr>
                        <a:t>298</a:t>
                      </a:r>
                    </a:p>
                  </a:txBody>
                  <a:tcPr/>
                </a:tc>
                <a:tc>
                  <a:txBody>
                    <a:bodyPr/>
                    <a:lstStyle/>
                    <a:p>
                      <a:pPr algn="ctr"/>
                      <a:r>
                        <a:rPr lang="en-US" sz="1200" b="1" dirty="0">
                          <a:latin typeface="Calibri" panose="020F0502020204030204" pitchFamily="34" charset="0"/>
                          <a:cs typeface="Calibri" panose="020F0502020204030204" pitchFamily="34" charset="0"/>
                        </a:rPr>
                        <a:t>6.3/2</a:t>
                      </a:r>
                    </a:p>
                  </a:txBody>
                  <a:tcPr/>
                </a:tc>
                <a:tc>
                  <a:txBody>
                    <a:bodyPr/>
                    <a:lstStyle/>
                    <a:p>
                      <a:pPr algn="ctr"/>
                      <a:r>
                        <a:rPr lang="en-US" sz="1200" dirty="0">
                          <a:latin typeface="Calibri" panose="020F0502020204030204" pitchFamily="34" charset="0"/>
                          <a:cs typeface="Calibri" panose="020F0502020204030204" pitchFamily="34" charset="0"/>
                        </a:rPr>
                        <a:t>26.6</a:t>
                      </a:r>
                    </a:p>
                  </a:txBody>
                  <a:tcPr/>
                </a:tc>
                <a:extLst>
                  <a:ext uri="{0D108BD9-81ED-4DB2-BD59-A6C34878D82A}">
                    <a16:rowId xmlns:a16="http://schemas.microsoft.com/office/drawing/2014/main" val="2689803951"/>
                  </a:ext>
                </a:extLst>
              </a:tr>
            </a:tbl>
          </a:graphicData>
        </a:graphic>
      </p:graphicFrame>
      <p:sp>
        <p:nvSpPr>
          <p:cNvPr id="15" name="TextBox 14">
            <a:extLst>
              <a:ext uri="{FF2B5EF4-FFF2-40B4-BE49-F238E27FC236}">
                <a16:creationId xmlns:a16="http://schemas.microsoft.com/office/drawing/2014/main" id="{7986E090-DDD6-3295-6114-8164A0F9FE2D}"/>
              </a:ext>
            </a:extLst>
          </p:cNvPr>
          <p:cNvSpPr txBox="1"/>
          <p:nvPr/>
        </p:nvSpPr>
        <p:spPr>
          <a:xfrm>
            <a:off x="147334" y="4608297"/>
            <a:ext cx="4955203"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Energy in magnets, losses per cycle and total power at 5 Hz including cooling</a:t>
            </a:r>
          </a:p>
        </p:txBody>
      </p:sp>
      <p:sp>
        <p:nvSpPr>
          <p:cNvPr id="16" name="Donut 15">
            <a:extLst>
              <a:ext uri="{FF2B5EF4-FFF2-40B4-BE49-F238E27FC236}">
                <a16:creationId xmlns:a16="http://schemas.microsoft.com/office/drawing/2014/main" id="{21007E4D-ADE6-5AD3-6F6A-5CD976860C58}"/>
              </a:ext>
            </a:extLst>
          </p:cNvPr>
          <p:cNvSpPr/>
          <p:nvPr/>
        </p:nvSpPr>
        <p:spPr>
          <a:xfrm>
            <a:off x="3491880" y="555526"/>
            <a:ext cx="681498" cy="710345"/>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Donut 16">
            <a:extLst>
              <a:ext uri="{FF2B5EF4-FFF2-40B4-BE49-F238E27FC236}">
                <a16:creationId xmlns:a16="http://schemas.microsoft.com/office/drawing/2014/main" id="{D8AC97E0-F18B-CFE1-4DF7-B4C5CD093C21}"/>
              </a:ext>
            </a:extLst>
          </p:cNvPr>
          <p:cNvSpPr/>
          <p:nvPr/>
        </p:nvSpPr>
        <p:spPr>
          <a:xfrm>
            <a:off x="3766388" y="1223416"/>
            <a:ext cx="681498" cy="710345"/>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9" name="Picture 18" descr="A diagram of a machine&#10;&#10;Description automatically generated">
            <a:extLst>
              <a:ext uri="{FF2B5EF4-FFF2-40B4-BE49-F238E27FC236}">
                <a16:creationId xmlns:a16="http://schemas.microsoft.com/office/drawing/2014/main" id="{4550700A-46FF-0142-9B7D-7882AB02E7EA}"/>
              </a:ext>
            </a:extLst>
          </p:cNvPr>
          <p:cNvPicPr>
            <a:picLocks noChangeAspect="1"/>
          </p:cNvPicPr>
          <p:nvPr/>
        </p:nvPicPr>
        <p:blipFill>
          <a:blip r:embed="rId4">
            <a:extLst>
              <a:ext uri="{28A0092B-C50C-407E-A947-70E740481C1C}">
                <a14:useLocalDpi xmlns:a14="http://schemas.microsoft.com/office/drawing/2010/main" val="0"/>
              </a:ext>
            </a:extLst>
          </a:blip>
          <a:srcRect r="53524" b="25147"/>
          <a:stretch/>
        </p:blipFill>
        <p:spPr>
          <a:xfrm>
            <a:off x="3103223" y="2282635"/>
            <a:ext cx="2140309" cy="1040050"/>
          </a:xfrm>
          <a:prstGeom prst="rect">
            <a:avLst/>
          </a:prstGeom>
        </p:spPr>
      </p:pic>
      <p:pic>
        <p:nvPicPr>
          <p:cNvPr id="20" name="Picture 19" descr="A diagram of a machine&#10;&#10;Description automatically generated">
            <a:extLst>
              <a:ext uri="{FF2B5EF4-FFF2-40B4-BE49-F238E27FC236}">
                <a16:creationId xmlns:a16="http://schemas.microsoft.com/office/drawing/2014/main" id="{01D72037-551D-0826-6260-5F42A8D937F9}"/>
              </a:ext>
            </a:extLst>
          </p:cNvPr>
          <p:cNvPicPr>
            <a:picLocks noChangeAspect="1"/>
          </p:cNvPicPr>
          <p:nvPr/>
        </p:nvPicPr>
        <p:blipFill>
          <a:blip r:embed="rId4">
            <a:extLst>
              <a:ext uri="{28A0092B-C50C-407E-A947-70E740481C1C}">
                <a14:useLocalDpi xmlns:a14="http://schemas.microsoft.com/office/drawing/2010/main" val="0"/>
              </a:ext>
            </a:extLst>
          </a:blip>
          <a:srcRect l="47523"/>
          <a:stretch/>
        </p:blipFill>
        <p:spPr>
          <a:xfrm>
            <a:off x="5251320" y="1790476"/>
            <a:ext cx="3840835" cy="2208283"/>
          </a:xfrm>
          <a:prstGeom prst="rect">
            <a:avLst/>
          </a:prstGeom>
        </p:spPr>
      </p:pic>
      <p:sp>
        <p:nvSpPr>
          <p:cNvPr id="10" name="TextBox 9">
            <a:extLst>
              <a:ext uri="{FF2B5EF4-FFF2-40B4-BE49-F238E27FC236}">
                <a16:creationId xmlns:a16="http://schemas.microsoft.com/office/drawing/2014/main" id="{40921982-20BD-2844-68F1-6EEA0981A9D5}"/>
              </a:ext>
            </a:extLst>
          </p:cNvPr>
          <p:cNvSpPr txBox="1"/>
          <p:nvPr/>
        </p:nvSpPr>
        <p:spPr>
          <a:xfrm>
            <a:off x="5143833" y="3108905"/>
            <a:ext cx="1516399" cy="830997"/>
          </a:xfrm>
          <a:prstGeom prst="rect">
            <a:avLst/>
          </a:prstGeom>
          <a:solidFill>
            <a:schemeClr val="bg1">
              <a:lumMod val="85000"/>
            </a:schemeClr>
          </a:solidFill>
        </p:spPr>
        <p:txBody>
          <a:bodyPr wrap="square" rtlCol="0">
            <a:spAutoFit/>
          </a:bodyPr>
          <a:lstStyle/>
          <a:p>
            <a:r>
              <a:rPr lang="en-US" sz="1200" dirty="0">
                <a:latin typeface="Calibri"/>
                <a:cs typeface="Calibri"/>
              </a:rPr>
              <a:t>Power converter: F. </a:t>
            </a:r>
            <a:r>
              <a:rPr lang="en-US" sz="1200" dirty="0" err="1">
                <a:latin typeface="Calibri"/>
                <a:cs typeface="Calibri"/>
              </a:rPr>
              <a:t>Boattini</a:t>
            </a:r>
            <a:r>
              <a:rPr lang="en-US" sz="1200" dirty="0">
                <a:latin typeface="Calibri"/>
                <a:cs typeface="Calibri"/>
              </a:rPr>
              <a:t> et al.</a:t>
            </a:r>
          </a:p>
          <a:p>
            <a:r>
              <a:rPr lang="en-US" sz="1200" dirty="0">
                <a:latin typeface="Calibri"/>
                <a:cs typeface="Calibri"/>
              </a:rPr>
              <a:t>Magnets: L. </a:t>
            </a:r>
            <a:r>
              <a:rPr lang="en-US" sz="1200" dirty="0" err="1">
                <a:latin typeface="Calibri"/>
                <a:cs typeface="Calibri"/>
              </a:rPr>
              <a:t>Bottura</a:t>
            </a:r>
            <a:r>
              <a:rPr lang="en-US" sz="1200" dirty="0">
                <a:latin typeface="Calibri"/>
                <a:cs typeface="Calibri"/>
              </a:rPr>
              <a:t> et al.</a:t>
            </a:r>
          </a:p>
        </p:txBody>
      </p:sp>
    </p:spTree>
    <p:extLst>
      <p:ext uri="{BB962C8B-B14F-4D97-AF65-F5344CB8AC3E}">
        <p14:creationId xmlns:p14="http://schemas.microsoft.com/office/powerpoint/2010/main" val="4569388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76BF3-13C8-8B45-1DC0-C7F2835922F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0B7FBDF-1F78-0D78-92AC-8163B6049CE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Collective Effects</a:t>
            </a:r>
          </a:p>
        </p:txBody>
      </p:sp>
      <p:sp>
        <p:nvSpPr>
          <p:cNvPr id="52" name="Espace réservé du pied de page 4">
            <a:extLst>
              <a:ext uri="{FF2B5EF4-FFF2-40B4-BE49-F238E27FC236}">
                <a16:creationId xmlns:a16="http://schemas.microsoft.com/office/drawing/2014/main" id="{50BF91D5-CAB1-5444-07C7-CD57196BF1E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4" name="TextBox 3">
            <a:extLst>
              <a:ext uri="{FF2B5EF4-FFF2-40B4-BE49-F238E27FC236}">
                <a16:creationId xmlns:a16="http://schemas.microsoft.com/office/drawing/2014/main" id="{C3D09225-2DB8-644B-C441-BD0C0627FE20}"/>
              </a:ext>
            </a:extLst>
          </p:cNvPr>
          <p:cNvSpPr txBox="1"/>
          <p:nvPr/>
        </p:nvSpPr>
        <p:spPr>
          <a:xfrm>
            <a:off x="5094557" y="3203669"/>
            <a:ext cx="3635294"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Impedances in RCSs and collider ring can be taken care of by design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Beam-beam can be handled by 20 turn feedback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Resistive wall in muon cooling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Further key detailed studies: beam loading, longitudinal and transverse space charge in 6D cooling, impedance of cooling absorbers</a:t>
            </a:r>
          </a:p>
        </p:txBody>
      </p:sp>
      <p:sp>
        <p:nvSpPr>
          <p:cNvPr id="7" name="TextBox 6">
            <a:extLst>
              <a:ext uri="{FF2B5EF4-FFF2-40B4-BE49-F238E27FC236}">
                <a16:creationId xmlns:a16="http://schemas.microsoft.com/office/drawing/2014/main" id="{7A3768B0-E5C3-5FAF-2E9E-E93B3823721C}"/>
              </a:ext>
            </a:extLst>
          </p:cNvPr>
          <p:cNvSpPr txBox="1"/>
          <p:nvPr/>
        </p:nvSpPr>
        <p:spPr>
          <a:xfrm>
            <a:off x="129293" y="1208822"/>
            <a:ext cx="2426484" cy="1569660"/>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studies for proton complex</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Assessed impedances (beam screen and RF cavities) in RCSs and collider ring</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Studying counter-rotating beam impedance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Studies started on muon cooling</a:t>
            </a:r>
          </a:p>
        </p:txBody>
      </p:sp>
      <p:sp>
        <p:nvSpPr>
          <p:cNvPr id="35" name="AutoShape 2">
            <a:extLst>
              <a:ext uri="{FF2B5EF4-FFF2-40B4-BE49-F238E27FC236}">
                <a16:creationId xmlns:a16="http://schemas.microsoft.com/office/drawing/2014/main" id="{1E64C66E-DE06-3BB1-5B76-F53DA1E3657A}"/>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A650D3D1-2CFD-CB7B-C9C9-7D078DFC7D0A}"/>
              </a:ext>
            </a:extLst>
          </p:cNvPr>
          <p:cNvSpPr txBox="1"/>
          <p:nvPr/>
        </p:nvSpPr>
        <p:spPr>
          <a:xfrm>
            <a:off x="129292" y="489372"/>
            <a:ext cx="2426485"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Goal:</a:t>
            </a:r>
          </a:p>
          <a:p>
            <a:r>
              <a:rPr lang="en-US" sz="1200" dirty="0">
                <a:latin typeface="Calibri" panose="020F0502020204030204" pitchFamily="34" charset="0"/>
                <a:cs typeface="Calibri" panose="020F0502020204030204" pitchFamily="34" charset="0"/>
              </a:rPr>
              <a:t>Identify collective effects intensity bottlenecks</a:t>
            </a:r>
          </a:p>
        </p:txBody>
      </p:sp>
      <p:pic>
        <p:nvPicPr>
          <p:cNvPr id="5" name="Picture 4">
            <a:extLst>
              <a:ext uri="{FF2B5EF4-FFF2-40B4-BE49-F238E27FC236}">
                <a16:creationId xmlns:a16="http://schemas.microsoft.com/office/drawing/2014/main" id="{AE9ECA61-6B15-0464-61A1-765EF7639D27}"/>
              </a:ext>
            </a:extLst>
          </p:cNvPr>
          <p:cNvPicPr>
            <a:picLocks noChangeAspect="1"/>
          </p:cNvPicPr>
          <p:nvPr/>
        </p:nvPicPr>
        <p:blipFill>
          <a:blip r:embed="rId2">
            <a:lum/>
            <a:alphaModFix/>
          </a:blip>
          <a:srcRect/>
          <a:stretch>
            <a:fillRect/>
          </a:stretch>
        </p:blipFill>
        <p:spPr>
          <a:xfrm>
            <a:off x="2632694" y="508536"/>
            <a:ext cx="2227502" cy="1559158"/>
          </a:xfrm>
          <a:prstGeom prst="rect">
            <a:avLst/>
          </a:prstGeom>
          <a:noFill/>
          <a:ln>
            <a:noFill/>
          </a:ln>
        </p:spPr>
      </p:pic>
      <p:pic>
        <p:nvPicPr>
          <p:cNvPr id="8" name="Picture 7">
            <a:extLst>
              <a:ext uri="{FF2B5EF4-FFF2-40B4-BE49-F238E27FC236}">
                <a16:creationId xmlns:a16="http://schemas.microsoft.com/office/drawing/2014/main" id="{323E45C7-ABC3-FF68-577C-4D464332B834}"/>
              </a:ext>
            </a:extLst>
          </p:cNvPr>
          <p:cNvPicPr>
            <a:picLocks noChangeAspect="1"/>
          </p:cNvPicPr>
          <p:nvPr/>
        </p:nvPicPr>
        <p:blipFill>
          <a:blip r:embed="rId3">
            <a:lum/>
            <a:alphaModFix/>
          </a:blip>
          <a:srcRect/>
          <a:stretch>
            <a:fillRect/>
          </a:stretch>
        </p:blipFill>
        <p:spPr>
          <a:xfrm>
            <a:off x="4372900" y="1707654"/>
            <a:ext cx="1927292" cy="1376653"/>
          </a:xfrm>
          <a:prstGeom prst="rect">
            <a:avLst/>
          </a:prstGeom>
          <a:noFill/>
          <a:ln>
            <a:noFill/>
          </a:ln>
        </p:spPr>
      </p:pic>
      <p:pic>
        <p:nvPicPr>
          <p:cNvPr id="10" name="Picture 9" descr="A graph of sound waves&#10;&#10;Description automatically generated">
            <a:extLst>
              <a:ext uri="{FF2B5EF4-FFF2-40B4-BE49-F238E27FC236}">
                <a16:creationId xmlns:a16="http://schemas.microsoft.com/office/drawing/2014/main" id="{E08A3F90-1614-61F5-7DF4-F4477B19A04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61422" y="1642403"/>
            <a:ext cx="2559050" cy="1577419"/>
          </a:xfrm>
          <a:prstGeom prst="rect">
            <a:avLst/>
          </a:prstGeom>
        </p:spPr>
      </p:pic>
      <p:pic>
        <p:nvPicPr>
          <p:cNvPr id="13" name="Picture 12"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AF08D27E-7229-F06A-F7C9-0459A5BBCFD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918912" y="498463"/>
            <a:ext cx="3193637" cy="1133416"/>
          </a:xfrm>
          <a:prstGeom prst="rect">
            <a:avLst/>
          </a:prstGeom>
        </p:spPr>
      </p:pic>
      <p:pic>
        <p:nvPicPr>
          <p:cNvPr id="15" name="Picture 14" descr="A graph with blue lines&#10;&#10;Description automatically generated">
            <a:extLst>
              <a:ext uri="{FF2B5EF4-FFF2-40B4-BE49-F238E27FC236}">
                <a16:creationId xmlns:a16="http://schemas.microsoft.com/office/drawing/2014/main" id="{C2DBC350-35EC-C873-E5C4-34FF6B6ABF20}"/>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339752" y="3249922"/>
            <a:ext cx="2598672" cy="1503194"/>
          </a:xfrm>
          <a:prstGeom prst="rect">
            <a:avLst/>
          </a:prstGeom>
        </p:spPr>
      </p:pic>
      <p:pic>
        <p:nvPicPr>
          <p:cNvPr id="17" name="Picture 16" descr="A graph of a graph&#10;&#10;Description automatically generated with medium confidence">
            <a:extLst>
              <a:ext uri="{FF2B5EF4-FFF2-40B4-BE49-F238E27FC236}">
                <a16:creationId xmlns:a16="http://schemas.microsoft.com/office/drawing/2014/main" id="{5F7BA58A-5453-D477-CF66-546B1D16D014}"/>
              </a:ext>
            </a:extLst>
          </p:cNvPr>
          <p:cNvPicPr>
            <a:picLocks noChangeAspect="1"/>
          </p:cNvPicPr>
          <p:nvPr/>
        </p:nvPicPr>
        <p:blipFill>
          <a:blip r:embed="rId7">
            <a:extLst>
              <a:ext uri="{28A0092B-C50C-407E-A947-70E740481C1C}">
                <a14:useLocalDpi xmlns:a14="http://schemas.microsoft.com/office/drawing/2010/main"/>
              </a:ext>
            </a:extLst>
          </a:blip>
          <a:srcRect/>
          <a:stretch/>
        </p:blipFill>
        <p:spPr>
          <a:xfrm>
            <a:off x="164854" y="3075806"/>
            <a:ext cx="1953086" cy="1576937"/>
          </a:xfrm>
          <a:prstGeom prst="rect">
            <a:avLst/>
          </a:prstGeom>
        </p:spPr>
      </p:pic>
    </p:spTree>
    <p:extLst>
      <p:ext uri="{BB962C8B-B14F-4D97-AF65-F5344CB8AC3E}">
        <p14:creationId xmlns:p14="http://schemas.microsoft.com/office/powerpoint/2010/main" val="28945829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1EBC9-E845-AAD9-60F4-1944751AD3F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7A31D2BB-63D3-ABB8-B9C2-CDCEE204190B}"/>
              </a:ext>
            </a:extLst>
          </p:cNvPr>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Lattice Designs</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42DAE99A-66E0-A670-9488-3B7BF44FFA4B}"/>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42</a:t>
            </a:fld>
            <a:endParaRPr lang="en-GB" dirty="0"/>
          </a:p>
        </p:txBody>
      </p:sp>
      <p:sp>
        <p:nvSpPr>
          <p:cNvPr id="52" name="Espace réservé du pied de page 4">
            <a:extLst>
              <a:ext uri="{FF2B5EF4-FFF2-40B4-BE49-F238E27FC236}">
                <a16:creationId xmlns:a16="http://schemas.microsoft.com/office/drawing/2014/main" id="{AD960BCB-E604-80DC-835F-C00D0260034F}"/>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pic>
        <p:nvPicPr>
          <p:cNvPr id="4" name="Picture 3" descr="A diagram of a diagram&#10;&#10;AI-generated content may be incorrect.">
            <a:extLst>
              <a:ext uri="{FF2B5EF4-FFF2-40B4-BE49-F238E27FC236}">
                <a16:creationId xmlns:a16="http://schemas.microsoft.com/office/drawing/2014/main" id="{0E99481C-6D9D-AA08-5435-BBADE3E1378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108520" y="1563638"/>
            <a:ext cx="9326880" cy="1477582"/>
          </a:xfrm>
          <a:prstGeom prst="rect">
            <a:avLst/>
          </a:prstGeom>
        </p:spPr>
      </p:pic>
      <p:sp>
        <p:nvSpPr>
          <p:cNvPr id="23" name="Donut 22">
            <a:extLst>
              <a:ext uri="{FF2B5EF4-FFF2-40B4-BE49-F238E27FC236}">
                <a16:creationId xmlns:a16="http://schemas.microsoft.com/office/drawing/2014/main" id="{49E77B17-5AAE-0A77-783A-4849F2487CCB}"/>
              </a:ext>
            </a:extLst>
          </p:cNvPr>
          <p:cNvSpPr/>
          <p:nvPr/>
        </p:nvSpPr>
        <p:spPr>
          <a:xfrm>
            <a:off x="686489"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Donut 23">
            <a:extLst>
              <a:ext uri="{FF2B5EF4-FFF2-40B4-BE49-F238E27FC236}">
                <a16:creationId xmlns:a16="http://schemas.microsoft.com/office/drawing/2014/main" id="{BB59D282-D071-0CFD-8DDF-08FC1F8D1853}"/>
              </a:ext>
            </a:extLst>
          </p:cNvPr>
          <p:cNvSpPr/>
          <p:nvPr/>
        </p:nvSpPr>
        <p:spPr>
          <a:xfrm>
            <a:off x="4036004" y="1423911"/>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Donut 24">
            <a:extLst>
              <a:ext uri="{FF2B5EF4-FFF2-40B4-BE49-F238E27FC236}">
                <a16:creationId xmlns:a16="http://schemas.microsoft.com/office/drawing/2014/main" id="{C5AE0F3D-41EE-B921-41DE-0413E2E5BA86}"/>
              </a:ext>
            </a:extLst>
          </p:cNvPr>
          <p:cNvSpPr/>
          <p:nvPr/>
        </p:nvSpPr>
        <p:spPr>
          <a:xfrm>
            <a:off x="4624489"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Donut 25">
            <a:extLst>
              <a:ext uri="{FF2B5EF4-FFF2-40B4-BE49-F238E27FC236}">
                <a16:creationId xmlns:a16="http://schemas.microsoft.com/office/drawing/2014/main" id="{1AB227D9-C88D-06B9-6B04-2914F2CC0796}"/>
              </a:ext>
            </a:extLst>
          </p:cNvPr>
          <p:cNvSpPr/>
          <p:nvPr/>
        </p:nvSpPr>
        <p:spPr>
          <a:xfrm>
            <a:off x="5214447"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Donut 26">
            <a:extLst>
              <a:ext uri="{FF2B5EF4-FFF2-40B4-BE49-F238E27FC236}">
                <a16:creationId xmlns:a16="http://schemas.microsoft.com/office/drawing/2014/main" id="{69A33A4A-A6ED-EC0D-FD05-0BA1AA246D0D}"/>
              </a:ext>
            </a:extLst>
          </p:cNvPr>
          <p:cNvSpPr/>
          <p:nvPr/>
        </p:nvSpPr>
        <p:spPr>
          <a:xfrm>
            <a:off x="7308304"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58E58F59-663D-CBF4-BAD3-057F19897BB9}"/>
              </a:ext>
            </a:extLst>
          </p:cNvPr>
          <p:cNvSpPr/>
          <p:nvPr/>
        </p:nvSpPr>
        <p:spPr>
          <a:xfrm>
            <a:off x="8388424"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Donut 28">
            <a:extLst>
              <a:ext uri="{FF2B5EF4-FFF2-40B4-BE49-F238E27FC236}">
                <a16:creationId xmlns:a16="http://schemas.microsoft.com/office/drawing/2014/main" id="{0DEDA9F7-D292-EF21-DC81-44DB5BC8B57A}"/>
              </a:ext>
            </a:extLst>
          </p:cNvPr>
          <p:cNvSpPr/>
          <p:nvPr/>
        </p:nvSpPr>
        <p:spPr>
          <a:xfrm>
            <a:off x="1934429" y="1429954"/>
            <a:ext cx="1116503" cy="1805774"/>
          </a:xfrm>
          <a:prstGeom prst="donut">
            <a:avLst>
              <a:gd name="adj" fmla="val 4666"/>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3" name="Picture 2" descr="A diagram of a graph&#10;&#10;Description automatically generated with medium confidence">
            <a:extLst>
              <a:ext uri="{FF2B5EF4-FFF2-40B4-BE49-F238E27FC236}">
                <a16:creationId xmlns:a16="http://schemas.microsoft.com/office/drawing/2014/main" id="{D4824D72-3C9A-277B-52B1-757693469558}"/>
              </a:ext>
            </a:extLst>
          </p:cNvPr>
          <p:cNvPicPr>
            <a:picLocks noChangeAspect="1"/>
          </p:cNvPicPr>
          <p:nvPr/>
        </p:nvPicPr>
        <p:blipFill>
          <a:blip r:embed="rId3">
            <a:extLst>
              <a:ext uri="{28A0092B-C50C-407E-A947-70E740481C1C}">
                <a14:useLocalDpi xmlns:a14="http://schemas.microsoft.com/office/drawing/2010/main"/>
              </a:ext>
            </a:extLst>
          </a:blip>
          <a:srcRect b="21049"/>
          <a:stretch>
            <a:fillRect/>
          </a:stretch>
        </p:blipFill>
        <p:spPr>
          <a:xfrm>
            <a:off x="-11048" y="487907"/>
            <a:ext cx="2543288" cy="905132"/>
          </a:xfrm>
          <a:prstGeom prst="rect">
            <a:avLst/>
          </a:prstGeom>
        </p:spPr>
      </p:pic>
      <p:pic>
        <p:nvPicPr>
          <p:cNvPr id="11" name="Picture 10" descr="A graph of a graph of a graph&#10;&#10;Description automatically generated with medium confidence">
            <a:extLst>
              <a:ext uri="{FF2B5EF4-FFF2-40B4-BE49-F238E27FC236}">
                <a16:creationId xmlns:a16="http://schemas.microsoft.com/office/drawing/2014/main" id="{2058F775-16FD-CBC7-383D-24A20675EFC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496" y="3406327"/>
            <a:ext cx="2396581" cy="1047884"/>
          </a:xfrm>
          <a:prstGeom prst="rect">
            <a:avLst/>
          </a:prstGeom>
        </p:spPr>
      </p:pic>
      <p:pic>
        <p:nvPicPr>
          <p:cNvPr id="36" name="Picture 35" descr="A diagram of a graph&#10;&#10;Description automatically generated">
            <a:extLst>
              <a:ext uri="{FF2B5EF4-FFF2-40B4-BE49-F238E27FC236}">
                <a16:creationId xmlns:a16="http://schemas.microsoft.com/office/drawing/2014/main" id="{F32708DE-D9CC-AEF5-6AFE-82409E31D937}"/>
              </a:ext>
            </a:extLst>
          </p:cNvPr>
          <p:cNvPicPr>
            <a:picLocks noChangeAspect="1"/>
          </p:cNvPicPr>
          <p:nvPr/>
        </p:nvPicPr>
        <p:blipFill>
          <a:blip r:embed="rId5">
            <a:extLst>
              <a:ext uri="{28A0092B-C50C-407E-A947-70E740481C1C}">
                <a14:useLocalDpi xmlns:a14="http://schemas.microsoft.com/office/drawing/2010/main"/>
              </a:ext>
            </a:extLst>
          </a:blip>
          <a:srcRect b="16283"/>
          <a:stretch>
            <a:fillRect/>
          </a:stretch>
        </p:blipFill>
        <p:spPr>
          <a:xfrm>
            <a:off x="6058404" y="403666"/>
            <a:ext cx="1897101" cy="1015956"/>
          </a:xfrm>
          <a:prstGeom prst="rect">
            <a:avLst/>
          </a:prstGeom>
        </p:spPr>
      </p:pic>
      <p:pic>
        <p:nvPicPr>
          <p:cNvPr id="37" name="Picture 36">
            <a:extLst>
              <a:ext uri="{FF2B5EF4-FFF2-40B4-BE49-F238E27FC236}">
                <a16:creationId xmlns:a16="http://schemas.microsoft.com/office/drawing/2014/main" id="{7D108408-D08D-E6A5-3DDE-C677D96031F2}"/>
              </a:ext>
            </a:extLst>
          </p:cNvPr>
          <p:cNvPicPr/>
          <p:nvPr/>
        </p:nvPicPr>
        <p:blipFill>
          <a:blip r:embed="rId6"/>
          <a:stretch/>
        </p:blipFill>
        <p:spPr>
          <a:xfrm>
            <a:off x="6058404" y="3291830"/>
            <a:ext cx="2366334" cy="1598600"/>
          </a:xfrm>
          <a:prstGeom prst="rect">
            <a:avLst/>
          </a:prstGeom>
          <a:ln w="0">
            <a:noFill/>
          </a:ln>
        </p:spPr>
      </p:pic>
      <p:sp>
        <p:nvSpPr>
          <p:cNvPr id="38" name="TextBox 37">
            <a:extLst>
              <a:ext uri="{FF2B5EF4-FFF2-40B4-BE49-F238E27FC236}">
                <a16:creationId xmlns:a16="http://schemas.microsoft.com/office/drawing/2014/main" id="{A7E40ED0-C9AB-9C16-D233-62902C9004AF}"/>
              </a:ext>
            </a:extLst>
          </p:cNvPr>
          <p:cNvSpPr txBox="1"/>
          <p:nvPr/>
        </p:nvSpPr>
        <p:spPr>
          <a:xfrm>
            <a:off x="2699792" y="3406327"/>
            <a:ext cx="3241850" cy="646331"/>
          </a:xfrm>
          <a:prstGeom prst="rect">
            <a:avLst/>
          </a:prstGeom>
          <a:noFill/>
        </p:spPr>
        <p:txBody>
          <a:bodyPr wrap="none" rtlCol="0">
            <a:spAutoFit/>
          </a:bodyPr>
          <a:lstStyle/>
          <a:p>
            <a:r>
              <a:rPr lang="en-US" dirty="0"/>
              <a:t>Lattice design is progressing well</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8267082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2B03E-290C-6090-C8F4-07C9D1C096B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1725F8C7-DA3F-8BFA-9267-9871D6C9CF81}"/>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Collider Ring Magnets</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B0F78131-453F-18C7-4E64-C23DF4C81676}"/>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35" name="AutoShape 2">
            <a:extLst>
              <a:ext uri="{FF2B5EF4-FFF2-40B4-BE49-F238E27FC236}">
                <a16:creationId xmlns:a16="http://schemas.microsoft.com/office/drawing/2014/main" id="{DA76016C-7A51-8608-4070-DC8E3C6B1C44}"/>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7423E398-7907-11B5-ACFF-1F67F69F7437}"/>
              </a:ext>
            </a:extLst>
          </p:cNvPr>
          <p:cNvSpPr txBox="1"/>
          <p:nvPr/>
        </p:nvSpPr>
        <p:spPr>
          <a:xfrm>
            <a:off x="129291" y="489372"/>
            <a:ext cx="4442709" cy="461665"/>
          </a:xfrm>
          <a:prstGeom prst="rect">
            <a:avLst/>
          </a:prstGeom>
          <a:solidFill>
            <a:schemeClr val="accent1">
              <a:lumMod val="20000"/>
              <a:lumOff val="8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High-field collider ring magnets with large aperture</a:t>
            </a:r>
          </a:p>
        </p:txBody>
      </p:sp>
      <p:pic>
        <p:nvPicPr>
          <p:cNvPr id="6" name="Picture 5" descr="A graph of dipole&#10;&#10;Description automatically generated">
            <a:extLst>
              <a:ext uri="{FF2B5EF4-FFF2-40B4-BE49-F238E27FC236}">
                <a16:creationId xmlns:a16="http://schemas.microsoft.com/office/drawing/2014/main" id="{57B76470-D120-F45F-6C9B-5B63A574997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58634" y="3616670"/>
            <a:ext cx="1758097" cy="1138664"/>
          </a:xfrm>
          <a:prstGeom prst="rect">
            <a:avLst/>
          </a:prstGeom>
        </p:spPr>
      </p:pic>
      <p:pic>
        <p:nvPicPr>
          <p:cNvPr id="8" name="Picture 7" descr="A diagram of a stress-free graph&#10;&#10;Description automatically generated with medium confidence">
            <a:extLst>
              <a:ext uri="{FF2B5EF4-FFF2-40B4-BE49-F238E27FC236}">
                <a16:creationId xmlns:a16="http://schemas.microsoft.com/office/drawing/2014/main" id="{F5206163-5040-3DAC-99E1-6F7EE6FF96A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78993" y="509616"/>
            <a:ext cx="2805375" cy="1486070"/>
          </a:xfrm>
          <a:prstGeom prst="rect">
            <a:avLst/>
          </a:prstGeom>
        </p:spPr>
      </p:pic>
      <p:pic>
        <p:nvPicPr>
          <p:cNvPr id="9" name="Picture 8" descr="A close-up of a graph&#10;&#10;Description automatically generated">
            <a:extLst>
              <a:ext uri="{FF2B5EF4-FFF2-40B4-BE49-F238E27FC236}">
                <a16:creationId xmlns:a16="http://schemas.microsoft.com/office/drawing/2014/main" id="{21ED4206-0381-11A0-F15A-79AF492FB0E1}"/>
              </a:ext>
            </a:extLst>
          </p:cNvPr>
          <p:cNvPicPr>
            <a:picLocks noChangeAspect="1"/>
          </p:cNvPicPr>
          <p:nvPr/>
        </p:nvPicPr>
        <p:blipFill>
          <a:blip r:embed="rId4">
            <a:extLst>
              <a:ext uri="{28A0092B-C50C-407E-A947-70E740481C1C}">
                <a14:useLocalDpi xmlns:a14="http://schemas.microsoft.com/office/drawing/2010/main"/>
              </a:ext>
            </a:extLst>
          </a:blip>
          <a:srcRect b="18243"/>
          <a:stretch>
            <a:fillRect/>
          </a:stretch>
        </p:blipFill>
        <p:spPr>
          <a:xfrm>
            <a:off x="4888091" y="2064503"/>
            <a:ext cx="1637593" cy="1028420"/>
          </a:xfrm>
          <a:prstGeom prst="rect">
            <a:avLst/>
          </a:prstGeom>
        </p:spPr>
      </p:pic>
      <p:pic>
        <p:nvPicPr>
          <p:cNvPr id="14" name="Picture 13" descr="A close-up of several images&#10;&#10;Description automatically generated">
            <a:extLst>
              <a:ext uri="{FF2B5EF4-FFF2-40B4-BE49-F238E27FC236}">
                <a16:creationId xmlns:a16="http://schemas.microsoft.com/office/drawing/2014/main" id="{70AFEB42-D1E5-1BAD-C29F-AE6CF6CED0C3}"/>
              </a:ext>
            </a:extLst>
          </p:cNvPr>
          <p:cNvPicPr>
            <a:picLocks noChangeAspect="1"/>
          </p:cNvPicPr>
          <p:nvPr/>
        </p:nvPicPr>
        <p:blipFill>
          <a:blip r:embed="rId5">
            <a:extLst>
              <a:ext uri="{28A0092B-C50C-407E-A947-70E740481C1C}">
                <a14:useLocalDpi xmlns:a14="http://schemas.microsoft.com/office/drawing/2010/main"/>
              </a:ext>
            </a:extLst>
          </a:blip>
          <a:srcRect t="-1" b="20129"/>
          <a:stretch>
            <a:fillRect/>
          </a:stretch>
        </p:blipFill>
        <p:spPr>
          <a:xfrm>
            <a:off x="6829615" y="1952544"/>
            <a:ext cx="1926823" cy="1123262"/>
          </a:xfrm>
          <a:prstGeom prst="rect">
            <a:avLst/>
          </a:prstGeom>
        </p:spPr>
      </p:pic>
      <p:sp>
        <p:nvSpPr>
          <p:cNvPr id="15" name="TextBox 14">
            <a:extLst>
              <a:ext uri="{FF2B5EF4-FFF2-40B4-BE49-F238E27FC236}">
                <a16:creationId xmlns:a16="http://schemas.microsoft.com/office/drawing/2014/main" id="{50ABD164-4390-DDD5-E569-49D3D5DC7D92}"/>
              </a:ext>
            </a:extLst>
          </p:cNvPr>
          <p:cNvSpPr txBox="1"/>
          <p:nvPr/>
        </p:nvSpPr>
        <p:spPr>
          <a:xfrm>
            <a:off x="5198777" y="3414794"/>
            <a:ext cx="3816780"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Dipoles appear feasible:</a:t>
            </a:r>
          </a:p>
          <a:p>
            <a:pPr marL="628650" lvl="1"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NbTi</a:t>
            </a:r>
            <a:r>
              <a:rPr lang="en-US" sz="1200" spc="-1" dirty="0">
                <a:solidFill>
                  <a:srgbClr val="000000"/>
                </a:solidFill>
                <a:latin typeface="Calibri" panose="020F0502020204030204" pitchFamily="34" charset="0"/>
                <a:cs typeface="Calibri" panose="020F0502020204030204" pitchFamily="34" charset="0"/>
              </a:rPr>
              <a:t> at 4 K, 4.8 T, 16 cm aperture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Nb3Sn at 4 K, 11 T, 16 cm aperture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HTS at 20 K, 14 T, 14 cm aperture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Quad in dipole best combined solution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Experimental </a:t>
            </a:r>
            <a:r>
              <a:rPr lang="en-US" sz="1200" spc="-1" dirty="0" err="1">
                <a:solidFill>
                  <a:srgbClr val="000000"/>
                </a:solidFill>
                <a:latin typeface="Calibri" panose="020F0502020204030204" pitchFamily="34" charset="0"/>
                <a:cs typeface="Calibri" panose="020F0502020204030204" pitchFamily="34" charset="0"/>
              </a:rPr>
              <a:t>programme</a:t>
            </a:r>
            <a:r>
              <a:rPr lang="en-US" sz="1200" spc="-1" dirty="0">
                <a:solidFill>
                  <a:srgbClr val="000000"/>
                </a:solidFill>
                <a:latin typeface="Calibri" panose="020F0502020204030204" pitchFamily="34" charset="0"/>
                <a:cs typeface="Calibri" panose="020F0502020204030204" pitchFamily="34" charset="0"/>
              </a:rPr>
              <a:t> is now essential </a:t>
            </a:r>
          </a:p>
        </p:txBody>
      </p:sp>
      <p:sp>
        <p:nvSpPr>
          <p:cNvPr id="16" name="TextBox 15">
            <a:extLst>
              <a:ext uri="{FF2B5EF4-FFF2-40B4-BE49-F238E27FC236}">
                <a16:creationId xmlns:a16="http://schemas.microsoft.com/office/drawing/2014/main" id="{7F2BC4EF-99D1-5622-FEEF-A731ADA6E37B}"/>
              </a:ext>
            </a:extLst>
          </p:cNvPr>
          <p:cNvSpPr txBox="1"/>
          <p:nvPr/>
        </p:nvSpPr>
        <p:spPr>
          <a:xfrm>
            <a:off x="128442" y="1085076"/>
            <a:ext cx="4443558"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New method developed to identify field limit, depending on technology, temperature, cost, aperture, considering current, stress and protection (quadrupoles, dipoles, combined function magnets)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Different conceptual dipole designs (block coil, cos-theta)</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Combined function design ongoing</a:t>
            </a:r>
          </a:p>
        </p:txBody>
      </p:sp>
      <p:pic>
        <p:nvPicPr>
          <p:cNvPr id="4" name="Picture 3" descr="A graph of dipole&#10;&#10;Description automatically generated">
            <a:extLst>
              <a:ext uri="{FF2B5EF4-FFF2-40B4-BE49-F238E27FC236}">
                <a16:creationId xmlns:a16="http://schemas.microsoft.com/office/drawing/2014/main" id="{FA6D00CF-16E4-91DB-FFEC-B1017674624C}"/>
              </a:ext>
            </a:extLst>
          </p:cNvPr>
          <p:cNvPicPr>
            <a:picLocks noChangeAspect="1"/>
          </p:cNvPicPr>
          <p:nvPr/>
        </p:nvPicPr>
        <p:blipFill>
          <a:blip r:embed="rId2">
            <a:extLst>
              <a:ext uri="{28A0092B-C50C-407E-A947-70E740481C1C}">
                <a14:useLocalDpi xmlns:a14="http://schemas.microsoft.com/office/drawing/2010/main"/>
              </a:ext>
            </a:extLst>
          </a:blip>
          <a:srcRect l="67500" b="60023"/>
          <a:stretch>
            <a:fillRect/>
          </a:stretch>
        </p:blipFill>
        <p:spPr>
          <a:xfrm>
            <a:off x="128443" y="2529014"/>
            <a:ext cx="3075406" cy="2450117"/>
          </a:xfrm>
          <a:prstGeom prst="rect">
            <a:avLst/>
          </a:prstGeom>
        </p:spPr>
      </p:pic>
      <p:sp>
        <p:nvSpPr>
          <p:cNvPr id="5" name="Oval 4">
            <a:extLst>
              <a:ext uri="{FF2B5EF4-FFF2-40B4-BE49-F238E27FC236}">
                <a16:creationId xmlns:a16="http://schemas.microsoft.com/office/drawing/2014/main" id="{62BEC678-8355-C7D3-96FC-9368C5B642D4}"/>
              </a:ext>
            </a:extLst>
          </p:cNvPr>
          <p:cNvSpPr/>
          <p:nvPr/>
        </p:nvSpPr>
        <p:spPr>
          <a:xfrm>
            <a:off x="1888272" y="3867894"/>
            <a:ext cx="91440" cy="91440"/>
          </a:xfrm>
          <a:prstGeom prst="ellipse">
            <a:avLst/>
          </a:prstGeom>
          <a:solidFill>
            <a:schemeClr val="accent6">
              <a:lumMod val="60000"/>
              <a:lumOff val="4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2821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8186A-1E53-E85C-CB60-6A03BDB0FC5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5984D1D7-673E-BAD3-951D-65766097EC85}"/>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ESPPU Submission Content</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C9F7FC86-7090-484A-A01D-896C48A37C3C}"/>
              </a:ext>
            </a:extLst>
          </p:cNvPr>
          <p:cNvSpPr txBox="1">
            <a:spLocks/>
          </p:cNvSpPr>
          <p:nvPr/>
        </p:nvSpPr>
        <p:spPr>
          <a:xfrm>
            <a:off x="7632576" y="4300291"/>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a:t>
            </a:fld>
            <a:endParaRPr lang="en-GB" dirty="0"/>
          </a:p>
        </p:txBody>
      </p:sp>
      <p:sp>
        <p:nvSpPr>
          <p:cNvPr id="6" name="Footer Placeholder 5">
            <a:extLst>
              <a:ext uri="{FF2B5EF4-FFF2-40B4-BE49-F238E27FC236}">
                <a16:creationId xmlns:a16="http://schemas.microsoft.com/office/drawing/2014/main" id="{DA7E6833-3B6A-5CBE-484F-BB5BA0AA741A}"/>
              </a:ext>
            </a:extLst>
          </p:cNvPr>
          <p:cNvSpPr>
            <a:spLocks noGrp="1"/>
          </p:cNvSpPr>
          <p:nvPr>
            <p:ph type="ftr" sz="quarter" idx="3"/>
          </p:nvPr>
        </p:nvSpPr>
        <p:spPr/>
        <p:txBody>
          <a:bodyPr/>
          <a:lstStyle/>
          <a:p>
            <a:pPr algn="l"/>
            <a:r>
              <a:rPr lang="en-US"/>
              <a:t>D. Schulte, Muon Collider, WIN, Brighton, June 2025</a:t>
            </a:r>
            <a:endParaRPr lang="en-GB" dirty="0"/>
          </a:p>
        </p:txBody>
      </p:sp>
      <p:sp>
        <p:nvSpPr>
          <p:cNvPr id="7" name="TextBox 6">
            <a:extLst>
              <a:ext uri="{FF2B5EF4-FFF2-40B4-BE49-F238E27FC236}">
                <a16:creationId xmlns:a16="http://schemas.microsoft.com/office/drawing/2014/main" id="{77786C32-F79C-5294-B2B4-E615C5C91FCD}"/>
              </a:ext>
            </a:extLst>
          </p:cNvPr>
          <p:cNvSpPr txBox="1"/>
          <p:nvPr/>
        </p:nvSpPr>
        <p:spPr>
          <a:xfrm>
            <a:off x="179508" y="699542"/>
            <a:ext cx="6408952" cy="1077218"/>
          </a:xfrm>
          <a:prstGeom prst="rect">
            <a:avLst/>
          </a:prstGeom>
          <a:solidFill>
            <a:schemeClr val="accent1">
              <a:lumMod val="20000"/>
              <a:lumOff val="80000"/>
              <a:alpha val="49900"/>
            </a:schemeClr>
          </a:solidFill>
        </p:spPr>
        <p:txBody>
          <a:bodyPr wrap="square" rtlCol="0">
            <a:spAutoFit/>
          </a:bodyPr>
          <a:lstStyle/>
          <a:p>
            <a:r>
              <a:rPr lang="en-US" sz="1600" b="1" dirty="0">
                <a:latin typeface="Calibri"/>
                <a:cs typeface="Calibri"/>
              </a:rPr>
              <a:t>Assessment</a:t>
            </a:r>
            <a:endParaRPr lang="en-US" sz="1600" dirty="0">
              <a:latin typeface="Calibri"/>
              <a:cs typeface="Calibri"/>
            </a:endParaRPr>
          </a:p>
          <a:p>
            <a:r>
              <a:rPr lang="en-US" sz="1600" dirty="0">
                <a:latin typeface="Calibri"/>
                <a:cs typeface="Calibri"/>
              </a:rPr>
              <a:t>Present </a:t>
            </a:r>
            <a:r>
              <a:rPr lang="en-US" sz="1600" b="1" dirty="0">
                <a:latin typeface="Calibri"/>
                <a:cs typeface="Calibri"/>
              </a:rPr>
              <a:t>green field </a:t>
            </a:r>
            <a:r>
              <a:rPr lang="en-US" sz="1600" dirty="0">
                <a:latin typeface="Calibri"/>
                <a:cs typeface="Calibri"/>
              </a:rPr>
              <a:t>designs and technologies</a:t>
            </a:r>
          </a:p>
          <a:p>
            <a:pPr marL="285750" indent="-285750">
              <a:buFont typeface="Arial" panose="020B0604020202020204" pitchFamily="34" charset="0"/>
              <a:buChar char="•"/>
            </a:pPr>
            <a:r>
              <a:rPr lang="en-US" sz="1600" dirty="0">
                <a:latin typeface="Calibri"/>
                <a:cs typeface="Calibri"/>
              </a:rPr>
              <a:t>International collaboration</a:t>
            </a:r>
          </a:p>
          <a:p>
            <a:pPr marL="285750" indent="-285750">
              <a:buFont typeface="Arial" panose="020B0604020202020204" pitchFamily="34" charset="0"/>
              <a:buChar char="•"/>
            </a:pPr>
            <a:r>
              <a:rPr lang="en-US" sz="1600" dirty="0">
                <a:latin typeface="Calibri"/>
                <a:cs typeface="Calibri"/>
              </a:rPr>
              <a:t>Parameters, lattice and component designs, beam dynamics, cost, …</a:t>
            </a:r>
          </a:p>
        </p:txBody>
      </p:sp>
      <p:sp>
        <p:nvSpPr>
          <p:cNvPr id="8" name="TextBox 7">
            <a:extLst>
              <a:ext uri="{FF2B5EF4-FFF2-40B4-BE49-F238E27FC236}">
                <a16:creationId xmlns:a16="http://schemas.microsoft.com/office/drawing/2014/main" id="{1A9BCDB6-FC22-8A63-350A-81060BCCE026}"/>
              </a:ext>
            </a:extLst>
          </p:cNvPr>
          <p:cNvSpPr txBox="1"/>
          <p:nvPr/>
        </p:nvSpPr>
        <p:spPr>
          <a:xfrm>
            <a:off x="179508" y="1851670"/>
            <a:ext cx="6408952" cy="1077218"/>
          </a:xfrm>
          <a:prstGeom prst="rect">
            <a:avLst/>
          </a:prstGeom>
          <a:solidFill>
            <a:schemeClr val="accent3">
              <a:lumMod val="20000"/>
              <a:lumOff val="80000"/>
              <a:alpha val="49900"/>
            </a:schemeClr>
          </a:solidFill>
        </p:spPr>
        <p:txBody>
          <a:bodyPr wrap="square" rtlCol="0">
            <a:spAutoFit/>
          </a:bodyPr>
          <a:lstStyle/>
          <a:p>
            <a:r>
              <a:rPr lang="en-US" sz="1600" b="1" dirty="0">
                <a:latin typeface="Calibri"/>
                <a:cs typeface="Calibri"/>
              </a:rPr>
              <a:t>R&amp;D plan</a:t>
            </a:r>
          </a:p>
          <a:p>
            <a:r>
              <a:rPr lang="en-US" sz="1600" b="1" dirty="0">
                <a:latin typeface="Calibri"/>
                <a:cs typeface="Calibri"/>
              </a:rPr>
              <a:t>I</a:t>
            </a:r>
            <a:r>
              <a:rPr lang="en-US" sz="1600" dirty="0">
                <a:latin typeface="Calibri"/>
                <a:cs typeface="Calibri"/>
              </a:rPr>
              <a:t>ncluding scenarios and timelines</a:t>
            </a:r>
          </a:p>
          <a:p>
            <a:pPr marL="285750" indent="-285750">
              <a:buFont typeface="Arial" panose="020B0604020202020204" pitchFamily="34" charset="0"/>
              <a:buChar char="•"/>
            </a:pPr>
            <a:r>
              <a:rPr lang="en-US" sz="1600" dirty="0">
                <a:latin typeface="Calibri"/>
                <a:cs typeface="Calibri"/>
              </a:rPr>
              <a:t>Magnets, muon cooling, detector, …</a:t>
            </a:r>
          </a:p>
          <a:p>
            <a:pPr marL="285750" indent="-285750">
              <a:buFont typeface="Arial" panose="020B0604020202020204" pitchFamily="34" charset="0"/>
              <a:buChar char="•"/>
            </a:pPr>
            <a:r>
              <a:rPr lang="en-US" sz="1600" b="1" dirty="0">
                <a:latin typeface="Calibri"/>
                <a:cs typeface="Calibri"/>
              </a:rPr>
              <a:t>The muon cooling technology and test facility is critical for this</a:t>
            </a:r>
          </a:p>
        </p:txBody>
      </p:sp>
      <p:sp>
        <p:nvSpPr>
          <p:cNvPr id="9" name="TextBox 8">
            <a:extLst>
              <a:ext uri="{FF2B5EF4-FFF2-40B4-BE49-F238E27FC236}">
                <a16:creationId xmlns:a16="http://schemas.microsoft.com/office/drawing/2014/main" id="{0A44B051-5952-79E6-05F6-E701EC01B047}"/>
              </a:ext>
            </a:extLst>
          </p:cNvPr>
          <p:cNvSpPr txBox="1"/>
          <p:nvPr/>
        </p:nvSpPr>
        <p:spPr>
          <a:xfrm>
            <a:off x="179509" y="3003798"/>
            <a:ext cx="6408951" cy="1815882"/>
          </a:xfrm>
          <a:prstGeom prst="rect">
            <a:avLst/>
          </a:prstGeom>
          <a:solidFill>
            <a:schemeClr val="accent6">
              <a:lumMod val="20000"/>
              <a:lumOff val="80000"/>
              <a:alpha val="49900"/>
            </a:schemeClr>
          </a:solidFill>
        </p:spPr>
        <p:txBody>
          <a:bodyPr wrap="square" rtlCol="0">
            <a:spAutoFit/>
          </a:bodyPr>
          <a:lstStyle/>
          <a:p>
            <a:r>
              <a:rPr lang="en-US" sz="1600" b="1" dirty="0">
                <a:latin typeface="Calibri"/>
                <a:cs typeface="Calibri"/>
              </a:rPr>
              <a:t>Implementation Considerations</a:t>
            </a:r>
          </a:p>
          <a:p>
            <a:r>
              <a:rPr lang="en-US" sz="1600" dirty="0">
                <a:latin typeface="Calibri"/>
                <a:cs typeface="Calibri"/>
              </a:rPr>
              <a:t>Civil engineering studies/considerations (for CERN and for FNAL)</a:t>
            </a:r>
          </a:p>
          <a:p>
            <a:r>
              <a:rPr lang="en-US" sz="1600" dirty="0">
                <a:latin typeface="Calibri"/>
                <a:cs typeface="Calibri"/>
              </a:rPr>
              <a:t>Cost and power consumption scales</a:t>
            </a:r>
          </a:p>
          <a:p>
            <a:r>
              <a:rPr lang="en-US" sz="1600" dirty="0">
                <a:latin typeface="Calibri"/>
                <a:cs typeface="Calibri"/>
              </a:rPr>
              <a:t>Parameter tables, scaled from green field</a:t>
            </a:r>
          </a:p>
          <a:p>
            <a:pPr marL="742950" lvl="1" indent="-285750">
              <a:buFont typeface="Arial" panose="020B0604020202020204" pitchFamily="34" charset="0"/>
              <a:buChar char="•"/>
            </a:pPr>
            <a:r>
              <a:rPr lang="en-US" sz="1600" dirty="0">
                <a:latin typeface="Calibri"/>
                <a:cs typeface="Calibri"/>
              </a:rPr>
              <a:t>Will develop detailed lattice designs after ESPPU</a:t>
            </a:r>
          </a:p>
          <a:p>
            <a:r>
              <a:rPr lang="en-US" sz="1600" b="1" dirty="0">
                <a:latin typeface="Calibri"/>
                <a:cs typeface="Calibri"/>
              </a:rPr>
              <a:t>Schedule </a:t>
            </a:r>
            <a:r>
              <a:rPr lang="en-US" sz="1600" dirty="0">
                <a:latin typeface="Calibri"/>
                <a:cs typeface="Calibri"/>
              </a:rPr>
              <a:t>(strongly linked to R&amp;D Plan)</a:t>
            </a:r>
          </a:p>
          <a:p>
            <a:pPr marL="285750" indent="-285750">
              <a:buFont typeface="Arial" panose="020B0604020202020204" pitchFamily="34" charset="0"/>
              <a:buChar char="•"/>
            </a:pPr>
            <a:r>
              <a:rPr lang="en-US" sz="1600" dirty="0">
                <a:latin typeface="Calibri"/>
                <a:cs typeface="Calibri"/>
              </a:rPr>
              <a:t>Aim for initial stage by around 2050</a:t>
            </a:r>
          </a:p>
        </p:txBody>
      </p:sp>
      <p:sp>
        <p:nvSpPr>
          <p:cNvPr id="14" name="TextBox 13">
            <a:extLst>
              <a:ext uri="{FF2B5EF4-FFF2-40B4-BE49-F238E27FC236}">
                <a16:creationId xmlns:a16="http://schemas.microsoft.com/office/drawing/2014/main" id="{08DFAC70-25F5-9B05-F0FD-C85B82B6F4E4}"/>
              </a:ext>
            </a:extLst>
          </p:cNvPr>
          <p:cNvSpPr txBox="1"/>
          <p:nvPr/>
        </p:nvSpPr>
        <p:spPr>
          <a:xfrm>
            <a:off x="6869360" y="1151964"/>
            <a:ext cx="2520280" cy="646331"/>
          </a:xfrm>
          <a:prstGeom prst="rect">
            <a:avLst/>
          </a:prstGeom>
          <a:noFill/>
        </p:spPr>
        <p:txBody>
          <a:bodyPr wrap="square">
            <a:spAutoFit/>
          </a:bodyPr>
          <a:lstStyle/>
          <a:p>
            <a:r>
              <a:rPr lang="en-US" sz="1800" b="1" dirty="0">
                <a:latin typeface="Calibri" panose="020F0502020204030204" pitchFamily="34" charset="0"/>
                <a:cs typeface="Calibri" panose="020F0502020204030204" pitchFamily="34" charset="0"/>
              </a:rPr>
              <a:t>Back-up document</a:t>
            </a:r>
            <a:r>
              <a:rPr lang="en-US" sz="1800" dirty="0">
                <a:latin typeface="Calibri" panose="020F0502020204030204" pitchFamily="34" charset="0"/>
                <a:cs typeface="Calibri" panose="020F0502020204030204" pitchFamily="34" charset="0"/>
              </a:rPr>
              <a:t> (406p, 450 signatories)</a:t>
            </a:r>
          </a:p>
        </p:txBody>
      </p:sp>
      <p:pic>
        <p:nvPicPr>
          <p:cNvPr id="15" name="Picture 14">
            <a:extLst>
              <a:ext uri="{FF2B5EF4-FFF2-40B4-BE49-F238E27FC236}">
                <a16:creationId xmlns:a16="http://schemas.microsoft.com/office/drawing/2014/main" id="{8BE169E5-BF3D-10DD-EF2B-448AFEE673D4}"/>
              </a:ext>
            </a:extLst>
          </p:cNvPr>
          <p:cNvPicPr>
            <a:picLocks noChangeAspect="1"/>
          </p:cNvPicPr>
          <p:nvPr/>
        </p:nvPicPr>
        <p:blipFill>
          <a:blip r:embed="rId2"/>
          <a:stretch>
            <a:fillRect/>
          </a:stretch>
        </p:blipFill>
        <p:spPr>
          <a:xfrm>
            <a:off x="6711236" y="1923678"/>
            <a:ext cx="1166846" cy="1651234"/>
          </a:xfrm>
          <a:prstGeom prst="rect">
            <a:avLst/>
          </a:prstGeom>
          <a:ln>
            <a:solidFill>
              <a:schemeClr val="tx1"/>
            </a:solidFill>
          </a:ln>
        </p:spPr>
      </p:pic>
      <p:pic>
        <p:nvPicPr>
          <p:cNvPr id="16" name="Picture 15">
            <a:extLst>
              <a:ext uri="{FF2B5EF4-FFF2-40B4-BE49-F238E27FC236}">
                <a16:creationId xmlns:a16="http://schemas.microsoft.com/office/drawing/2014/main" id="{191364FC-8058-92E3-3D80-4C191E8AB256}"/>
              </a:ext>
            </a:extLst>
          </p:cNvPr>
          <p:cNvPicPr>
            <a:picLocks noChangeAspect="1"/>
          </p:cNvPicPr>
          <p:nvPr/>
        </p:nvPicPr>
        <p:blipFill>
          <a:blip r:embed="rId3"/>
          <a:stretch>
            <a:fillRect/>
          </a:stretch>
        </p:blipFill>
        <p:spPr>
          <a:xfrm>
            <a:off x="7265177" y="2334936"/>
            <a:ext cx="1166846" cy="1651234"/>
          </a:xfrm>
          <a:prstGeom prst="rect">
            <a:avLst/>
          </a:prstGeom>
          <a:ln>
            <a:solidFill>
              <a:schemeClr val="tx1"/>
            </a:solidFill>
          </a:ln>
        </p:spPr>
      </p:pic>
      <p:pic>
        <p:nvPicPr>
          <p:cNvPr id="17" name="Picture 16">
            <a:extLst>
              <a:ext uri="{FF2B5EF4-FFF2-40B4-BE49-F238E27FC236}">
                <a16:creationId xmlns:a16="http://schemas.microsoft.com/office/drawing/2014/main" id="{6BBE3D8C-EEDB-5A79-140A-6440216A7CA2}"/>
              </a:ext>
            </a:extLst>
          </p:cNvPr>
          <p:cNvPicPr>
            <a:picLocks noChangeAspect="1"/>
          </p:cNvPicPr>
          <p:nvPr/>
        </p:nvPicPr>
        <p:blipFill>
          <a:blip r:embed="rId4"/>
          <a:stretch>
            <a:fillRect/>
          </a:stretch>
        </p:blipFill>
        <p:spPr>
          <a:xfrm>
            <a:off x="7904002" y="2669823"/>
            <a:ext cx="1166846" cy="1651234"/>
          </a:xfrm>
          <a:prstGeom prst="rect">
            <a:avLst/>
          </a:prstGeom>
          <a:ln>
            <a:solidFill>
              <a:schemeClr val="tx1"/>
            </a:solidFill>
          </a:ln>
        </p:spPr>
      </p:pic>
    </p:spTree>
    <p:extLst>
      <p:ext uri="{BB962C8B-B14F-4D97-AF65-F5344CB8AC3E}">
        <p14:creationId xmlns:p14="http://schemas.microsoft.com/office/powerpoint/2010/main" val="2663422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781CC-2798-6631-1127-5DAFBE8BDEA9}"/>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A5A3C19-FAF8-E239-600A-90C724868216}"/>
              </a:ext>
            </a:extLst>
          </p:cNvPr>
          <p:cNvSpPr>
            <a:spLocks noGrp="1"/>
          </p:cNvSpPr>
          <p:nvPr>
            <p:ph type="title"/>
          </p:nvPr>
        </p:nvSpPr>
        <p:spPr>
          <a:xfrm>
            <a:off x="1115616" y="51470"/>
            <a:ext cx="7190184" cy="432048"/>
          </a:xfrm>
        </p:spPr>
        <p:txBody>
          <a:bodyPr>
            <a:noAutofit/>
          </a:bodyPr>
          <a:lstStyle/>
          <a:p>
            <a:r>
              <a:rPr lang="en-US" spc="29" dirty="0">
                <a:solidFill>
                  <a:srgbClr val="000000"/>
                </a:solidFill>
                <a:ea typeface="Optima Bold"/>
                <a:sym typeface="Optima Bold"/>
              </a:rPr>
              <a:t>Key Parameters</a:t>
            </a:r>
            <a:endParaRPr lang="en-US" sz="1600" spc="29" dirty="0">
              <a:solidFill>
                <a:srgbClr val="000000"/>
              </a:solidFill>
              <a:ea typeface="Optima Bold"/>
              <a:sym typeface="Optima Bold"/>
            </a:endParaRPr>
          </a:p>
        </p:txBody>
      </p:sp>
      <p:sp>
        <p:nvSpPr>
          <p:cNvPr id="5" name="Espace réservé du numéro de diapositive 3">
            <a:extLst>
              <a:ext uri="{FF2B5EF4-FFF2-40B4-BE49-F238E27FC236}">
                <a16:creationId xmlns:a16="http://schemas.microsoft.com/office/drawing/2014/main" id="{9B2CD308-D5DF-24E0-996F-6E8E2F79A362}"/>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6</a:t>
            </a:fld>
            <a:endParaRPr lang="en-GB" dirty="0"/>
          </a:p>
        </p:txBody>
      </p:sp>
      <p:sp>
        <p:nvSpPr>
          <p:cNvPr id="52" name="Espace réservé du pied de page 4">
            <a:extLst>
              <a:ext uri="{FF2B5EF4-FFF2-40B4-BE49-F238E27FC236}">
                <a16:creationId xmlns:a16="http://schemas.microsoft.com/office/drawing/2014/main" id="{A7627D6B-1A32-EB09-61EE-0773796F92F6}"/>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graphicFrame>
        <p:nvGraphicFramePr>
          <p:cNvPr id="13" name="Table 12">
            <a:extLst>
              <a:ext uri="{FF2B5EF4-FFF2-40B4-BE49-F238E27FC236}">
                <a16:creationId xmlns:a16="http://schemas.microsoft.com/office/drawing/2014/main" id="{68A64656-7212-7563-8572-651223472A6A}"/>
              </a:ext>
            </a:extLst>
          </p:cNvPr>
          <p:cNvGraphicFramePr>
            <a:graphicFrameLocks noGrp="1"/>
          </p:cNvGraphicFramePr>
          <p:nvPr/>
        </p:nvGraphicFramePr>
        <p:xfrm>
          <a:off x="179515" y="915566"/>
          <a:ext cx="8784973" cy="3243072"/>
        </p:xfrm>
        <a:graphic>
          <a:graphicData uri="http://schemas.openxmlformats.org/drawingml/2006/table">
            <a:tbl>
              <a:tblPr firstRow="1" bandRow="1">
                <a:tableStyleId>{5C22544A-7EE6-4342-B048-85BDC9FD1C3A}</a:tableStyleId>
              </a:tblPr>
              <a:tblGrid>
                <a:gridCol w="1512165">
                  <a:extLst>
                    <a:ext uri="{9D8B030D-6E8A-4147-A177-3AD203B41FA5}">
                      <a16:colId xmlns:a16="http://schemas.microsoft.com/office/drawing/2014/main" val="20000"/>
                    </a:ext>
                  </a:extLst>
                </a:gridCol>
                <a:gridCol w="1172301">
                  <a:extLst>
                    <a:ext uri="{9D8B030D-6E8A-4147-A177-3AD203B41FA5}">
                      <a16:colId xmlns:a16="http://schemas.microsoft.com/office/drawing/2014/main" val="20001"/>
                    </a:ext>
                  </a:extLst>
                </a:gridCol>
                <a:gridCol w="980627">
                  <a:extLst>
                    <a:ext uri="{9D8B030D-6E8A-4147-A177-3AD203B41FA5}">
                      <a16:colId xmlns:a16="http://schemas.microsoft.com/office/drawing/2014/main" val="20002"/>
                    </a:ext>
                  </a:extLst>
                </a:gridCol>
                <a:gridCol w="1023976">
                  <a:extLst>
                    <a:ext uri="{9D8B030D-6E8A-4147-A177-3AD203B41FA5}">
                      <a16:colId xmlns:a16="http://schemas.microsoft.com/office/drawing/2014/main" val="2385039876"/>
                    </a:ext>
                  </a:extLst>
                </a:gridCol>
                <a:gridCol w="1023976">
                  <a:extLst>
                    <a:ext uri="{9D8B030D-6E8A-4147-A177-3AD203B41FA5}">
                      <a16:colId xmlns:a16="http://schemas.microsoft.com/office/drawing/2014/main" val="2875313934"/>
                    </a:ext>
                  </a:extLst>
                </a:gridCol>
                <a:gridCol w="1023976">
                  <a:extLst>
                    <a:ext uri="{9D8B030D-6E8A-4147-A177-3AD203B41FA5}">
                      <a16:colId xmlns:a16="http://schemas.microsoft.com/office/drawing/2014/main" val="1294496486"/>
                    </a:ext>
                  </a:extLst>
                </a:gridCol>
                <a:gridCol w="1023976">
                  <a:extLst>
                    <a:ext uri="{9D8B030D-6E8A-4147-A177-3AD203B41FA5}">
                      <a16:colId xmlns:a16="http://schemas.microsoft.com/office/drawing/2014/main" val="971302870"/>
                    </a:ext>
                  </a:extLst>
                </a:gridCol>
                <a:gridCol w="1023976">
                  <a:extLst>
                    <a:ext uri="{9D8B030D-6E8A-4147-A177-3AD203B41FA5}">
                      <a16:colId xmlns:a16="http://schemas.microsoft.com/office/drawing/2014/main" val="979739317"/>
                    </a:ext>
                  </a:extLst>
                </a:gridCol>
              </a:tblGrid>
              <a:tr h="0">
                <a:tc>
                  <a:txBody>
                    <a:bodyPr/>
                    <a:lstStyle/>
                    <a:p>
                      <a:pPr algn="ctr"/>
                      <a:r>
                        <a:rPr lang="en-US" sz="1600" dirty="0">
                          <a:latin typeface="Calibri"/>
                          <a:cs typeface="Calibri"/>
                        </a:rPr>
                        <a:t>Param.</a:t>
                      </a:r>
                    </a:p>
                  </a:txBody>
                  <a:tcPr marL="100489" marR="100489" marT="50292" marB="50292"/>
                </a:tc>
                <a:tc>
                  <a:txBody>
                    <a:bodyPr/>
                    <a:lstStyle/>
                    <a:p>
                      <a:pPr algn="ctr"/>
                      <a:r>
                        <a:rPr lang="en-US" sz="1600" dirty="0">
                          <a:latin typeface="Calibri"/>
                          <a:cs typeface="Calibri"/>
                        </a:rPr>
                        <a:t>Unit</a:t>
                      </a:r>
                    </a:p>
                  </a:txBody>
                  <a:tcPr marL="100489" marR="100489" marT="50292" marB="50292"/>
                </a:tc>
                <a:tc gridSpan="2">
                  <a:txBody>
                    <a:bodyPr/>
                    <a:lstStyle/>
                    <a:p>
                      <a:pPr algn="ctr"/>
                      <a:r>
                        <a:rPr lang="en-US" sz="1600" dirty="0">
                          <a:solidFill>
                            <a:srgbClr val="000000"/>
                          </a:solidFill>
                          <a:latin typeface="Calibri"/>
                          <a:cs typeface="Calibri"/>
                        </a:rPr>
                        <a:t>Site independent</a:t>
                      </a:r>
                    </a:p>
                  </a:txBody>
                  <a:tcPr marL="100489" marR="100489" marT="50292" marB="50292">
                    <a:solidFill>
                      <a:srgbClr val="FDEADA"/>
                    </a:solidFill>
                  </a:tcPr>
                </a:tc>
                <a:tc hMerge="1">
                  <a:txBody>
                    <a:bodyPr/>
                    <a:lstStyle/>
                    <a:p>
                      <a:endParaRPr dirty="0"/>
                    </a:p>
                  </a:txBody>
                  <a:tcPr marL="100489" marR="100489" marT="50292" marB="50292">
                    <a:solidFill>
                      <a:srgbClr val="FDEADA"/>
                    </a:solidFill>
                  </a:tcPr>
                </a:tc>
                <a:tc gridSpan="2">
                  <a:txBody>
                    <a:bodyPr/>
                    <a:lstStyle/>
                    <a:p>
                      <a:pPr algn="ctr"/>
                      <a:r>
                        <a:rPr lang="en-US" sz="1600" dirty="0">
                          <a:solidFill>
                            <a:srgbClr val="000000"/>
                          </a:solidFill>
                          <a:latin typeface="Calibri"/>
                          <a:cs typeface="Calibri"/>
                        </a:rPr>
                        <a:t>CERN 2 tunnels</a:t>
                      </a:r>
                    </a:p>
                  </a:txBody>
                  <a:tcPr marL="100489" marR="100489" marT="50292" marB="50292">
                    <a:solidFill>
                      <a:srgbClr val="FDEADA"/>
                    </a:solidFill>
                  </a:tcPr>
                </a:tc>
                <a:tc hMerge="1">
                  <a:txBody>
                    <a:bodyPr/>
                    <a:lstStyle/>
                    <a:p>
                      <a:pPr algn="ctr"/>
                      <a:endParaRPr lang="en-US" sz="1200" dirty="0">
                        <a:solidFill>
                          <a:srgbClr val="000000"/>
                        </a:solidFill>
                        <a:latin typeface="Calibri"/>
                        <a:cs typeface="Calibri"/>
                      </a:endParaRPr>
                    </a:p>
                  </a:txBody>
                  <a:tcPr marL="100489" marR="100489" marT="50292" marB="50292">
                    <a:solidFill>
                      <a:srgbClr val="FDEADA"/>
                    </a:solidFill>
                  </a:tcPr>
                </a:tc>
                <a:tc gridSpan="2">
                  <a:txBody>
                    <a:bodyPr/>
                    <a:lstStyle/>
                    <a:p>
                      <a:pPr algn="ctr"/>
                      <a:r>
                        <a:rPr lang="en-US" sz="1600" dirty="0">
                          <a:solidFill>
                            <a:srgbClr val="000000"/>
                          </a:solidFill>
                          <a:latin typeface="Calibri"/>
                          <a:cs typeface="Calibri"/>
                        </a:rPr>
                        <a:t>CERN 1 tunnel</a:t>
                      </a:r>
                    </a:p>
                  </a:txBody>
                  <a:tcPr marL="100489" marR="100489" marT="50292" marB="50292">
                    <a:solidFill>
                      <a:srgbClr val="FDEADA"/>
                    </a:solidFill>
                  </a:tcPr>
                </a:tc>
                <a:tc hMerge="1">
                  <a:txBody>
                    <a:bodyPr/>
                    <a:lstStyle/>
                    <a:p>
                      <a:pPr algn="ctr"/>
                      <a:endParaRPr lang="en-US" sz="1200" dirty="0">
                        <a:solidFill>
                          <a:srgbClr val="000000"/>
                        </a:solidFill>
                        <a:latin typeface="Calibri"/>
                        <a:cs typeface="Calibri"/>
                      </a:endParaRPr>
                    </a:p>
                  </a:txBody>
                  <a:tcPr marL="100489" marR="100489" marT="50292" marB="50292">
                    <a:solidFill>
                      <a:srgbClr val="FDEADA"/>
                    </a:solidFill>
                  </a:tcPr>
                </a:tc>
                <a:extLst>
                  <a:ext uri="{0D108BD9-81ED-4DB2-BD59-A6C34878D82A}">
                    <a16:rowId xmlns:a16="http://schemas.microsoft.com/office/drawing/2014/main" val="10000"/>
                  </a:ext>
                </a:extLst>
              </a:tr>
              <a:tr h="0">
                <a:tc>
                  <a:txBody>
                    <a:bodyPr/>
                    <a:lstStyle/>
                    <a:p>
                      <a:pPr algn="ctr"/>
                      <a:r>
                        <a:rPr lang="en-US" sz="1600" b="0" dirty="0">
                          <a:latin typeface="Calibri"/>
                          <a:cs typeface="Calibri"/>
                        </a:rPr>
                        <a:t>Sqrt(s)</a:t>
                      </a:r>
                    </a:p>
                  </a:txBody>
                  <a:tcPr marL="100489" marR="100489" marT="50292" marB="50292"/>
                </a:tc>
                <a:tc>
                  <a:txBody>
                    <a:bodyPr/>
                    <a:lstStyle/>
                    <a:p>
                      <a:pPr algn="ctr"/>
                      <a:r>
                        <a:rPr lang="en-US" sz="1600" b="0" dirty="0">
                          <a:latin typeface="Calibri"/>
                          <a:cs typeface="Calibri"/>
                        </a:rPr>
                        <a:t>TeV</a:t>
                      </a:r>
                    </a:p>
                  </a:txBody>
                  <a:tcPr marL="100489" marR="100489" marT="50292" marB="50292"/>
                </a:tc>
                <a:tc>
                  <a:txBody>
                    <a:bodyPr/>
                    <a:lstStyle/>
                    <a:p>
                      <a:pPr algn="ctr"/>
                      <a:r>
                        <a:rPr lang="en-US" sz="1600" b="0" dirty="0">
                          <a:solidFill>
                            <a:srgbClr val="000000"/>
                          </a:solidFill>
                          <a:latin typeface="Calibri"/>
                          <a:cs typeface="Calibri"/>
                        </a:rPr>
                        <a:t>3</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10</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3.2</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7.6</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3.2</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7.6</a:t>
                      </a:r>
                    </a:p>
                  </a:txBody>
                  <a:tcPr marL="100489" marR="100489" marT="50292" marB="50292">
                    <a:solidFill>
                      <a:srgbClr val="FDEADA"/>
                    </a:solidFill>
                  </a:tcPr>
                </a:tc>
                <a:extLst>
                  <a:ext uri="{0D108BD9-81ED-4DB2-BD59-A6C34878D82A}">
                    <a16:rowId xmlns:a16="http://schemas.microsoft.com/office/drawing/2014/main" val="2438721577"/>
                  </a:ext>
                </a:extLst>
              </a:tr>
              <a:tr h="288032">
                <a:tc>
                  <a:txBody>
                    <a:bodyPr/>
                    <a:lstStyle/>
                    <a:p>
                      <a:pPr algn="ctr"/>
                      <a:r>
                        <a:rPr lang="en-US" sz="1600" b="0" dirty="0">
                          <a:latin typeface="Calibri"/>
                          <a:cs typeface="Calibri"/>
                        </a:rPr>
                        <a:t>L/IP</a:t>
                      </a:r>
                    </a:p>
                  </a:txBody>
                  <a:tcPr marL="100489" marR="100489" marT="50292" marB="50292"/>
                </a:tc>
                <a:tc>
                  <a:txBody>
                    <a:bodyPr/>
                    <a:lstStyle/>
                    <a:p>
                      <a:pPr algn="ctr"/>
                      <a:r>
                        <a:rPr lang="en-US" sz="1600" b="0" dirty="0">
                          <a:latin typeface="Calibri"/>
                          <a:cs typeface="Calibri"/>
                        </a:rPr>
                        <a:t>10</a:t>
                      </a:r>
                      <a:r>
                        <a:rPr lang="en-US" sz="1600" b="0" baseline="30000" dirty="0">
                          <a:latin typeface="Calibri"/>
                          <a:cs typeface="Calibri"/>
                        </a:rPr>
                        <a:t>34</a:t>
                      </a:r>
                      <a:r>
                        <a:rPr lang="en-US" sz="1600" b="0" baseline="0" dirty="0">
                          <a:latin typeface="Calibri"/>
                          <a:cs typeface="Calibri"/>
                        </a:rPr>
                        <a:t> cm</a:t>
                      </a:r>
                      <a:r>
                        <a:rPr lang="en-US" sz="1600" b="0" baseline="30000" dirty="0">
                          <a:latin typeface="Calibri"/>
                          <a:cs typeface="Calibri"/>
                        </a:rPr>
                        <a:t>-2</a:t>
                      </a:r>
                      <a:r>
                        <a:rPr lang="en-US" sz="1600" b="0" baseline="0" dirty="0">
                          <a:latin typeface="Calibri"/>
                          <a:cs typeface="Calibri"/>
                        </a:rPr>
                        <a:t>s</a:t>
                      </a:r>
                      <a:r>
                        <a:rPr lang="en-US" sz="1600" b="0" baseline="30000" dirty="0">
                          <a:latin typeface="Calibri"/>
                          <a:cs typeface="Calibri"/>
                        </a:rPr>
                        <a:t>-1</a:t>
                      </a:r>
                      <a:endParaRPr lang="en-US" sz="1600" b="0" dirty="0">
                        <a:latin typeface="Calibri"/>
                        <a:cs typeface="Calibri"/>
                      </a:endParaRPr>
                    </a:p>
                  </a:txBody>
                  <a:tcPr marL="100489" marR="100489" marT="50292" marB="50292"/>
                </a:tc>
                <a:tc>
                  <a:txBody>
                    <a:bodyPr/>
                    <a:lstStyle/>
                    <a:p>
                      <a:pPr algn="ctr"/>
                      <a:r>
                        <a:rPr lang="en-US" sz="1600" b="0" dirty="0">
                          <a:latin typeface="Calibri"/>
                          <a:cs typeface="Calibri"/>
                        </a:rPr>
                        <a:t>1.8</a:t>
                      </a:r>
                    </a:p>
                  </a:txBody>
                  <a:tcPr marL="100489" marR="100489" marT="50292" marB="50292">
                    <a:solidFill>
                      <a:srgbClr val="FDEADA"/>
                    </a:solidFill>
                  </a:tcPr>
                </a:tc>
                <a:tc>
                  <a:txBody>
                    <a:bodyPr/>
                    <a:lstStyle/>
                    <a:p>
                      <a:pPr algn="ctr"/>
                      <a:r>
                        <a:rPr lang="en-US" sz="1600" b="0" dirty="0">
                          <a:latin typeface="Calibri"/>
                          <a:cs typeface="Calibri"/>
                        </a:rPr>
                        <a:t>17.5</a:t>
                      </a:r>
                    </a:p>
                  </a:txBody>
                  <a:tcPr marL="100489" marR="100489" marT="50292" marB="50292">
                    <a:solidFill>
                      <a:srgbClr val="FDEADA"/>
                    </a:solidFill>
                  </a:tcPr>
                </a:tc>
                <a:tc>
                  <a:txBody>
                    <a:bodyPr/>
                    <a:lstStyle/>
                    <a:p>
                      <a:pPr algn="ctr"/>
                      <a:r>
                        <a:rPr lang="en-US" sz="1600" b="0" dirty="0">
                          <a:latin typeface="Calibri"/>
                          <a:cs typeface="Calibri"/>
                        </a:rPr>
                        <a:t>2</a:t>
                      </a:r>
                    </a:p>
                  </a:txBody>
                  <a:tcPr marL="100489" marR="100489" marT="50292" marB="50292">
                    <a:solidFill>
                      <a:srgbClr val="FDEADA"/>
                    </a:solidFill>
                  </a:tcPr>
                </a:tc>
                <a:tc>
                  <a:txBody>
                    <a:bodyPr/>
                    <a:lstStyle/>
                    <a:p>
                      <a:pPr algn="ctr"/>
                      <a:r>
                        <a:rPr lang="en-US" sz="1600" b="0" dirty="0">
                          <a:latin typeface="Calibri"/>
                          <a:cs typeface="Calibri"/>
                        </a:rPr>
                        <a:t>10</a:t>
                      </a:r>
                    </a:p>
                  </a:txBody>
                  <a:tcPr marL="100489" marR="100489" marT="50292" marB="50292">
                    <a:solidFill>
                      <a:srgbClr val="FDEADA"/>
                    </a:solidFill>
                  </a:tcPr>
                </a:tc>
                <a:tc>
                  <a:txBody>
                    <a:bodyPr/>
                    <a:lstStyle/>
                    <a:p>
                      <a:pPr algn="ctr"/>
                      <a:r>
                        <a:rPr lang="en-US" sz="1600" b="0" dirty="0">
                          <a:latin typeface="Calibri"/>
                          <a:cs typeface="Calibri"/>
                        </a:rPr>
                        <a:t>0.9</a:t>
                      </a:r>
                    </a:p>
                  </a:txBody>
                  <a:tcPr marL="100489" marR="100489" marT="50292" marB="50292">
                    <a:solidFill>
                      <a:srgbClr val="FDEADA"/>
                    </a:solidFill>
                  </a:tcPr>
                </a:tc>
                <a:tc>
                  <a:txBody>
                    <a:bodyPr/>
                    <a:lstStyle/>
                    <a:p>
                      <a:pPr algn="ctr"/>
                      <a:r>
                        <a:rPr lang="en-US" sz="1600" b="0" dirty="0">
                          <a:latin typeface="Calibri"/>
                          <a:cs typeface="Calibri"/>
                        </a:rPr>
                        <a:t>7.9</a:t>
                      </a:r>
                    </a:p>
                  </a:txBody>
                  <a:tcPr marL="100489" marR="100489" marT="50292" marB="50292">
                    <a:solidFill>
                      <a:srgbClr val="FDEADA"/>
                    </a:solidFill>
                  </a:tcPr>
                </a:tc>
                <a:extLst>
                  <a:ext uri="{0D108BD9-81ED-4DB2-BD59-A6C34878D82A}">
                    <a16:rowId xmlns:a16="http://schemas.microsoft.com/office/drawing/2014/main" val="10001"/>
                  </a:ext>
                </a:extLst>
              </a:tr>
              <a:tr h="288032">
                <a:tc>
                  <a:txBody>
                    <a:bodyPr/>
                    <a:lstStyle/>
                    <a:p>
                      <a:pPr algn="ctr"/>
                      <a:r>
                        <a:rPr lang="en-US" sz="1600" b="0" dirty="0">
                          <a:solidFill>
                            <a:srgbClr val="0000FF"/>
                          </a:solidFill>
                          <a:latin typeface="Calibri"/>
                          <a:cs typeface="Calibri"/>
                        </a:rPr>
                        <a:t>Int L</a:t>
                      </a:r>
                    </a:p>
                  </a:txBody>
                  <a:tcPr marL="100489" marR="100489" marT="50292" marB="50292"/>
                </a:tc>
                <a:tc>
                  <a:txBody>
                    <a:bodyPr/>
                    <a:lstStyle/>
                    <a:p>
                      <a:pPr algn="ctr"/>
                      <a:r>
                        <a:rPr lang="en-US" sz="1600" b="0" dirty="0">
                          <a:solidFill>
                            <a:srgbClr val="0000FF"/>
                          </a:solidFill>
                          <a:latin typeface="Calibri"/>
                          <a:cs typeface="Calibri"/>
                        </a:rPr>
                        <a:t>ab</a:t>
                      </a:r>
                      <a:r>
                        <a:rPr lang="en-US" sz="1600" b="0" baseline="30000" dirty="0">
                          <a:solidFill>
                            <a:srgbClr val="0000FF"/>
                          </a:solidFill>
                          <a:latin typeface="Calibri"/>
                          <a:cs typeface="Calibri"/>
                        </a:rPr>
                        <a:t>-1</a:t>
                      </a:r>
                      <a:endParaRPr lang="en-US" sz="1600" b="0" dirty="0">
                        <a:solidFill>
                          <a:srgbClr val="0000FF"/>
                        </a:solidFill>
                        <a:latin typeface="Calibri"/>
                        <a:cs typeface="Calibri"/>
                      </a:endParaRPr>
                    </a:p>
                  </a:txBody>
                  <a:tcPr marL="100489" marR="100489" marT="50292" marB="50292"/>
                </a:tc>
                <a:tc>
                  <a:txBody>
                    <a:bodyPr/>
                    <a:lstStyle/>
                    <a:p>
                      <a:pPr algn="ctr"/>
                      <a:r>
                        <a:rPr lang="en-US" sz="16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10</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10</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10</a:t>
                      </a:r>
                    </a:p>
                  </a:txBody>
                  <a:tcPr marL="100489" marR="100489" marT="50292" marB="50292">
                    <a:solidFill>
                      <a:srgbClr val="FDEADA"/>
                    </a:solidFill>
                  </a:tcPr>
                </a:tc>
                <a:extLst>
                  <a:ext uri="{0D108BD9-81ED-4DB2-BD59-A6C34878D82A}">
                    <a16:rowId xmlns:a16="http://schemas.microsoft.com/office/drawing/2014/main" val="10002"/>
                  </a:ext>
                </a:extLst>
              </a:tr>
              <a:tr h="288032">
                <a:tc>
                  <a:txBody>
                    <a:bodyPr/>
                    <a:lstStyle/>
                    <a:p>
                      <a:pPr algn="ctr"/>
                      <a:r>
                        <a:rPr lang="en-US" sz="1600" b="0" dirty="0">
                          <a:solidFill>
                            <a:srgbClr val="0000FF"/>
                          </a:solidFill>
                          <a:latin typeface="Calibri"/>
                          <a:cs typeface="Calibri"/>
                        </a:rPr>
                        <a:t>Accumulation time </a:t>
                      </a:r>
                    </a:p>
                  </a:txBody>
                  <a:tcPr marL="100489" marR="100489" marT="50292" marB="50292"/>
                </a:tc>
                <a:tc>
                  <a:txBody>
                    <a:bodyPr/>
                    <a:lstStyle/>
                    <a:p>
                      <a:pPr algn="ctr"/>
                      <a:r>
                        <a:rPr lang="en-US" sz="1600" b="0" dirty="0">
                          <a:solidFill>
                            <a:srgbClr val="0000FF"/>
                          </a:solidFill>
                          <a:latin typeface="Calibri"/>
                          <a:cs typeface="Calibri"/>
                        </a:rPr>
                        <a:t>years</a:t>
                      </a:r>
                    </a:p>
                  </a:txBody>
                  <a:tcPr marL="100489" marR="100489" marT="50292" marB="50292"/>
                </a:tc>
                <a:tc>
                  <a:txBody>
                    <a:bodyPr/>
                    <a:lstStyle/>
                    <a:p>
                      <a:pPr algn="ctr"/>
                      <a:r>
                        <a:rPr lang="en-US" sz="1600" b="0" dirty="0">
                          <a:solidFill>
                            <a:srgbClr val="0000FF"/>
                          </a:solidFill>
                          <a:latin typeface="Calibri"/>
                          <a:cs typeface="Calibri"/>
                        </a:rPr>
                        <a:t>2+2.8</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2+2.9</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2+2.5</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2+5</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2+5.6</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2+6.3</a:t>
                      </a:r>
                    </a:p>
                  </a:txBody>
                  <a:tcPr marL="100489" marR="100489" marT="50292" marB="50292">
                    <a:solidFill>
                      <a:srgbClr val="FDEADA"/>
                    </a:solidFill>
                  </a:tcPr>
                </a:tc>
                <a:extLst>
                  <a:ext uri="{0D108BD9-81ED-4DB2-BD59-A6C34878D82A}">
                    <a16:rowId xmlns:a16="http://schemas.microsoft.com/office/drawing/2014/main" val="1503398529"/>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a:solidFill>
                            <a:srgbClr val="000000"/>
                          </a:solidFill>
                          <a:latin typeface="Calibri"/>
                          <a:cs typeface="Calibri"/>
                        </a:rPr>
                        <a:t>C</a:t>
                      </a:r>
                    </a:p>
                  </a:txBody>
                  <a:tcPr marL="100489" marR="100489" marT="50292" marB="50292"/>
                </a:tc>
                <a:tc>
                  <a:txBody>
                    <a:bodyPr/>
                    <a:lstStyle/>
                    <a:p>
                      <a:pPr algn="ctr"/>
                      <a:r>
                        <a:rPr lang="en-US" sz="1600" b="0" dirty="0">
                          <a:solidFill>
                            <a:srgbClr val="000000"/>
                          </a:solidFill>
                          <a:latin typeface="Calibri"/>
                          <a:cs typeface="Calibri"/>
                        </a:rPr>
                        <a:t>km</a:t>
                      </a:r>
                    </a:p>
                  </a:txBody>
                  <a:tcPr marL="100489" marR="100489" marT="50292" marB="50292"/>
                </a:tc>
                <a:tc>
                  <a:txBody>
                    <a:bodyPr/>
                    <a:lstStyle/>
                    <a:p>
                      <a:pPr algn="ctr"/>
                      <a:r>
                        <a:rPr lang="en-US" sz="1600" b="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11.4</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4.8</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8.7</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err="1">
                          <a:solidFill>
                            <a:srgbClr val="000000"/>
                          </a:solidFill>
                          <a:latin typeface="Calibri"/>
                          <a:cs typeface="Calibri"/>
                        </a:rPr>
                        <a:t>B</a:t>
                      </a:r>
                      <a:r>
                        <a:rPr lang="en-US" sz="1600" b="0" baseline="-25000" dirty="0" err="1">
                          <a:solidFill>
                            <a:srgbClr val="000000"/>
                          </a:solidFill>
                          <a:latin typeface="Calibri"/>
                          <a:cs typeface="Calibri"/>
                        </a:rPr>
                        <a:t>dipole</a:t>
                      </a:r>
                      <a:endParaRPr lang="en-US" sz="1600" b="0" dirty="0">
                        <a:solidFill>
                          <a:srgbClr val="000000"/>
                        </a:solidFill>
                        <a:latin typeface="Calibri"/>
                        <a:cs typeface="Calibri"/>
                      </a:endParaRPr>
                    </a:p>
                  </a:txBody>
                  <a:tcPr marL="100489" marR="100489" marT="50292" marB="50292"/>
                </a:tc>
                <a:tc>
                  <a:txBody>
                    <a:bodyPr/>
                    <a:lstStyle/>
                    <a:p>
                      <a:pPr algn="ctr"/>
                      <a:r>
                        <a:rPr lang="en-US" sz="1600" b="0" dirty="0">
                          <a:solidFill>
                            <a:srgbClr val="000000"/>
                          </a:solidFill>
                          <a:latin typeface="Calibri"/>
                          <a:cs typeface="Calibri"/>
                        </a:rPr>
                        <a:t>T</a:t>
                      </a:r>
                    </a:p>
                  </a:txBody>
                  <a:tcPr marL="100489" marR="100489" marT="50292" marB="50292"/>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14</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14</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4.8</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extLst>
                  <a:ext uri="{0D108BD9-81ED-4DB2-BD59-A6C34878D82A}">
                    <a16:rowId xmlns:a16="http://schemas.microsoft.com/office/drawing/2014/main" val="10006"/>
                  </a:ext>
                </a:extLst>
              </a:tr>
              <a:tr h="288032">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a:solidFill>
                            <a:schemeClr val="tx1"/>
                          </a:solidFill>
                          <a:latin typeface="Calibri"/>
                          <a:cs typeface="Calibri"/>
                        </a:rPr>
                        <a:t>Collider dipole technology</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600" b="0"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600" b="0" dirty="0" err="1">
                          <a:solidFill>
                            <a:schemeClr val="tx1"/>
                          </a:solidFill>
                          <a:latin typeface="Calibri"/>
                          <a:cs typeface="Calibri"/>
                        </a:rPr>
                        <a:t>NbTi</a:t>
                      </a:r>
                      <a:endParaRPr lang="en-US" sz="1600" b="0" dirty="0">
                        <a:solidFill>
                          <a:schemeClr val="tx1"/>
                        </a:solidFill>
                        <a:latin typeface="Calibri"/>
                        <a:cs typeface="Calibri"/>
                      </a:endParaRP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Nb3Sn</a:t>
                      </a:r>
                    </a:p>
                    <a:p>
                      <a:pPr algn="ctr"/>
                      <a:r>
                        <a:rPr lang="en-US" sz="1600" b="0" dirty="0">
                          <a:solidFill>
                            <a:schemeClr val="tx1"/>
                          </a:solidFill>
                          <a:latin typeface="Calibri"/>
                          <a:cs typeface="Calibri"/>
                        </a:rPr>
                        <a:t>or HTS</a:t>
                      </a:r>
                    </a:p>
                  </a:txBody>
                  <a:tcPr marL="100489" marR="100489" marT="50292" marB="50292">
                    <a:solidFill>
                      <a:srgbClr val="FDEADA"/>
                    </a:solidFill>
                  </a:tcPr>
                </a:tc>
                <a:extLst>
                  <a:ext uri="{0D108BD9-81ED-4DB2-BD59-A6C34878D82A}">
                    <a16:rowId xmlns:a16="http://schemas.microsoft.com/office/drawing/2014/main" val="1634752097"/>
                  </a:ext>
                </a:extLst>
              </a:tr>
            </a:tbl>
          </a:graphicData>
        </a:graphic>
      </p:graphicFrame>
      <p:sp>
        <p:nvSpPr>
          <p:cNvPr id="3" name="TextBox 2">
            <a:extLst>
              <a:ext uri="{FF2B5EF4-FFF2-40B4-BE49-F238E27FC236}">
                <a16:creationId xmlns:a16="http://schemas.microsoft.com/office/drawing/2014/main" id="{F06DC0B7-FCD4-4628-49A7-2C95591431BC}"/>
              </a:ext>
            </a:extLst>
          </p:cNvPr>
          <p:cNvSpPr txBox="1"/>
          <p:nvPr/>
        </p:nvSpPr>
        <p:spPr>
          <a:xfrm>
            <a:off x="179515" y="4155926"/>
            <a:ext cx="8712965" cy="584775"/>
          </a:xfrm>
          <a:prstGeom prst="rect">
            <a:avLst/>
          </a:prstGeom>
          <a:noFill/>
        </p:spPr>
        <p:txBody>
          <a:bodyPr wrap="square" rtlCol="0">
            <a:spAutoFit/>
          </a:bodyPr>
          <a:lstStyle/>
          <a:p>
            <a:r>
              <a:rPr lang="en-US" sz="1600" dirty="0"/>
              <a:t>Accumulation time: Time to obtain the integrated luminosity with two IPs.</a:t>
            </a:r>
          </a:p>
          <a:p>
            <a:r>
              <a:rPr lang="en-US" sz="1600" dirty="0"/>
              <a:t>Ramp-up over the first three years 5%, 205%, 70% of nominal.</a:t>
            </a:r>
          </a:p>
        </p:txBody>
      </p:sp>
    </p:spTree>
    <p:extLst>
      <p:ext uri="{BB962C8B-B14F-4D97-AF65-F5344CB8AC3E}">
        <p14:creationId xmlns:p14="http://schemas.microsoft.com/office/powerpoint/2010/main" val="4184676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848C4-95B8-B4CE-19D2-27A53A19585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71A661D-BD11-E405-F66C-F1016A68792D}"/>
              </a:ext>
            </a:extLst>
          </p:cNvPr>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Muon Collider CTEs</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BA81725B-974D-4F4A-0662-8868E6A5EAB2}"/>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7</a:t>
            </a:fld>
            <a:endParaRPr lang="en-GB" dirty="0"/>
          </a:p>
        </p:txBody>
      </p:sp>
      <p:sp>
        <p:nvSpPr>
          <p:cNvPr id="52" name="Espace réservé du pied de page 4">
            <a:extLst>
              <a:ext uri="{FF2B5EF4-FFF2-40B4-BE49-F238E27FC236}">
                <a16:creationId xmlns:a16="http://schemas.microsoft.com/office/drawing/2014/main" id="{67305490-A80C-5906-0FE2-F4585069BDD4}"/>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pic>
        <p:nvPicPr>
          <p:cNvPr id="4" name="Picture 3" descr="A diagram of a diagram&#10;&#10;AI-generated content may be incorrect.">
            <a:extLst>
              <a:ext uri="{FF2B5EF4-FFF2-40B4-BE49-F238E27FC236}">
                <a16:creationId xmlns:a16="http://schemas.microsoft.com/office/drawing/2014/main" id="{F2660E66-52DF-2127-FF71-F5A47A54DD5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108520" y="1563638"/>
            <a:ext cx="9326880" cy="1477582"/>
          </a:xfrm>
          <a:prstGeom prst="rect">
            <a:avLst/>
          </a:prstGeom>
        </p:spPr>
      </p:pic>
      <p:grpSp>
        <p:nvGrpSpPr>
          <p:cNvPr id="6" name="Group 13">
            <a:extLst>
              <a:ext uri="{FF2B5EF4-FFF2-40B4-BE49-F238E27FC236}">
                <a16:creationId xmlns:a16="http://schemas.microsoft.com/office/drawing/2014/main" id="{1A15591C-1174-82FB-4757-35420C594581}"/>
              </a:ext>
            </a:extLst>
          </p:cNvPr>
          <p:cNvGrpSpPr/>
          <p:nvPr/>
        </p:nvGrpSpPr>
        <p:grpSpPr>
          <a:xfrm>
            <a:off x="342234" y="831628"/>
            <a:ext cx="1247940" cy="513244"/>
            <a:chOff x="0" y="0"/>
            <a:chExt cx="3327840" cy="1368651"/>
          </a:xfrm>
        </p:grpSpPr>
        <p:sp>
          <p:nvSpPr>
            <p:cNvPr id="7" name="Freeform 14">
              <a:extLst>
                <a:ext uri="{FF2B5EF4-FFF2-40B4-BE49-F238E27FC236}">
                  <a16:creationId xmlns:a16="http://schemas.microsoft.com/office/drawing/2014/main" id="{2CFF022C-81A9-FBE1-E6F3-A9D65CB0CC7D}"/>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8" name="TextBox 15">
              <a:extLst>
                <a:ext uri="{FF2B5EF4-FFF2-40B4-BE49-F238E27FC236}">
                  <a16:creationId xmlns:a16="http://schemas.microsoft.com/office/drawing/2014/main" id="{863429AC-0CDB-FD61-DB44-7581347B152B}"/>
                </a:ext>
              </a:extLst>
            </p:cNvPr>
            <p:cNvSpPr txBox="1"/>
            <p:nvPr/>
          </p:nvSpPr>
          <p:spPr>
            <a:xfrm>
              <a:off x="0" y="-28575"/>
              <a:ext cx="3327840"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9" name="Group 16">
            <a:extLst>
              <a:ext uri="{FF2B5EF4-FFF2-40B4-BE49-F238E27FC236}">
                <a16:creationId xmlns:a16="http://schemas.microsoft.com/office/drawing/2014/main" id="{1B76F4FC-A497-1121-7E83-3FECAA9CAD90}"/>
              </a:ext>
            </a:extLst>
          </p:cNvPr>
          <p:cNvGrpSpPr/>
          <p:nvPr/>
        </p:nvGrpSpPr>
        <p:grpSpPr>
          <a:xfrm>
            <a:off x="1874635" y="643890"/>
            <a:ext cx="1619163" cy="922528"/>
            <a:chOff x="0" y="0"/>
            <a:chExt cx="4317768" cy="2460075"/>
          </a:xfrm>
        </p:grpSpPr>
        <p:sp>
          <p:nvSpPr>
            <p:cNvPr id="10" name="Freeform 17">
              <a:extLst>
                <a:ext uri="{FF2B5EF4-FFF2-40B4-BE49-F238E27FC236}">
                  <a16:creationId xmlns:a16="http://schemas.microsoft.com/office/drawing/2014/main" id="{AEF77BDD-6CDB-C095-CC48-B2753AD46A34}"/>
                </a:ext>
              </a:extLst>
            </p:cNvPr>
            <p:cNvSpPr/>
            <p:nvPr/>
          </p:nvSpPr>
          <p:spPr>
            <a:xfrm>
              <a:off x="0" y="0"/>
              <a:ext cx="4317803"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3" name="TextBox 18">
              <a:extLst>
                <a:ext uri="{FF2B5EF4-FFF2-40B4-BE49-F238E27FC236}">
                  <a16:creationId xmlns:a16="http://schemas.microsoft.com/office/drawing/2014/main" id="{2FFE9E87-69D7-FD5B-9317-6CFA4CFA4B2B}"/>
                </a:ext>
              </a:extLst>
            </p:cNvPr>
            <p:cNvSpPr txBox="1"/>
            <p:nvPr/>
          </p:nvSpPr>
          <p:spPr>
            <a:xfrm>
              <a:off x="0" y="-28575"/>
              <a:ext cx="4317768" cy="2488650"/>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4" name="Group 19">
            <a:extLst>
              <a:ext uri="{FF2B5EF4-FFF2-40B4-BE49-F238E27FC236}">
                <a16:creationId xmlns:a16="http://schemas.microsoft.com/office/drawing/2014/main" id="{E98768C6-65DA-8B43-F27A-8167B8EDCA89}"/>
              </a:ext>
            </a:extLst>
          </p:cNvPr>
          <p:cNvGrpSpPr/>
          <p:nvPr/>
        </p:nvGrpSpPr>
        <p:grpSpPr>
          <a:xfrm>
            <a:off x="3982552" y="745735"/>
            <a:ext cx="1559803" cy="533764"/>
            <a:chOff x="-785043" y="-7533490"/>
            <a:chExt cx="4159475" cy="1423372"/>
          </a:xfrm>
        </p:grpSpPr>
        <p:sp>
          <p:nvSpPr>
            <p:cNvPr id="15" name="Freeform 20">
              <a:extLst>
                <a:ext uri="{FF2B5EF4-FFF2-40B4-BE49-F238E27FC236}">
                  <a16:creationId xmlns:a16="http://schemas.microsoft.com/office/drawing/2014/main" id="{F01D8069-70DB-6136-5FFF-E6A41724982C}"/>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6" name="TextBox 21">
              <a:extLst>
                <a:ext uri="{FF2B5EF4-FFF2-40B4-BE49-F238E27FC236}">
                  <a16:creationId xmlns:a16="http://schemas.microsoft.com/office/drawing/2014/main" id="{440752FE-DC08-ED4A-97F3-3C3062173291}"/>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7" name="Group 22">
            <a:extLst>
              <a:ext uri="{FF2B5EF4-FFF2-40B4-BE49-F238E27FC236}">
                <a16:creationId xmlns:a16="http://schemas.microsoft.com/office/drawing/2014/main" id="{29CA01F6-2948-69C9-8590-0B18B3A67307}"/>
              </a:ext>
            </a:extLst>
          </p:cNvPr>
          <p:cNvGrpSpPr/>
          <p:nvPr/>
        </p:nvGrpSpPr>
        <p:grpSpPr>
          <a:xfrm>
            <a:off x="6753853" y="804885"/>
            <a:ext cx="1293017" cy="513244"/>
            <a:chOff x="0" y="0"/>
            <a:chExt cx="3448045" cy="1368651"/>
          </a:xfrm>
        </p:grpSpPr>
        <p:sp>
          <p:nvSpPr>
            <p:cNvPr id="18" name="Freeform 23">
              <a:extLst>
                <a:ext uri="{FF2B5EF4-FFF2-40B4-BE49-F238E27FC236}">
                  <a16:creationId xmlns:a16="http://schemas.microsoft.com/office/drawing/2014/main" id="{110503C9-84AF-D864-324D-852C5132B823}"/>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9" name="TextBox 24">
              <a:extLst>
                <a:ext uri="{FF2B5EF4-FFF2-40B4-BE49-F238E27FC236}">
                  <a16:creationId xmlns:a16="http://schemas.microsoft.com/office/drawing/2014/main" id="{FF2D45D0-D16B-E372-EA31-275C0B56468A}"/>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20" name="Group 25">
            <a:extLst>
              <a:ext uri="{FF2B5EF4-FFF2-40B4-BE49-F238E27FC236}">
                <a16:creationId xmlns:a16="http://schemas.microsoft.com/office/drawing/2014/main" id="{D676AD57-874A-B415-C79C-06AC298920A4}"/>
              </a:ext>
            </a:extLst>
          </p:cNvPr>
          <p:cNvGrpSpPr/>
          <p:nvPr/>
        </p:nvGrpSpPr>
        <p:grpSpPr>
          <a:xfrm>
            <a:off x="8347057" y="1053009"/>
            <a:ext cx="757565" cy="307600"/>
            <a:chOff x="0" y="0"/>
            <a:chExt cx="2020174" cy="820266"/>
          </a:xfrm>
        </p:grpSpPr>
        <p:sp>
          <p:nvSpPr>
            <p:cNvPr id="21" name="Freeform 26">
              <a:extLst>
                <a:ext uri="{FF2B5EF4-FFF2-40B4-BE49-F238E27FC236}">
                  <a16:creationId xmlns:a16="http://schemas.microsoft.com/office/drawing/2014/main" id="{8CD5DF6E-3DB1-2980-C9A7-72F9EB0A0DB1}"/>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2" name="TextBox 27">
              <a:extLst>
                <a:ext uri="{FF2B5EF4-FFF2-40B4-BE49-F238E27FC236}">
                  <a16:creationId xmlns:a16="http://schemas.microsoft.com/office/drawing/2014/main" id="{F88F8651-AEE8-49B1-3606-41A440A46927}"/>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3" name="Donut 22">
            <a:extLst>
              <a:ext uri="{FF2B5EF4-FFF2-40B4-BE49-F238E27FC236}">
                <a16:creationId xmlns:a16="http://schemas.microsoft.com/office/drawing/2014/main" id="{B24418A4-9733-D5B5-3015-03BB5D718B2F}"/>
              </a:ext>
            </a:extLst>
          </p:cNvPr>
          <p:cNvSpPr/>
          <p:nvPr/>
        </p:nvSpPr>
        <p:spPr>
          <a:xfrm>
            <a:off x="686489"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Donut 23">
            <a:extLst>
              <a:ext uri="{FF2B5EF4-FFF2-40B4-BE49-F238E27FC236}">
                <a16:creationId xmlns:a16="http://schemas.microsoft.com/office/drawing/2014/main" id="{45EA31DD-7966-9F4C-7987-F8487F29C4B9}"/>
              </a:ext>
            </a:extLst>
          </p:cNvPr>
          <p:cNvSpPr/>
          <p:nvPr/>
        </p:nvSpPr>
        <p:spPr>
          <a:xfrm>
            <a:off x="4036004" y="1423911"/>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Donut 24">
            <a:extLst>
              <a:ext uri="{FF2B5EF4-FFF2-40B4-BE49-F238E27FC236}">
                <a16:creationId xmlns:a16="http://schemas.microsoft.com/office/drawing/2014/main" id="{B31AE53E-1808-73FE-9BCC-0CB64C9BFB32}"/>
              </a:ext>
            </a:extLst>
          </p:cNvPr>
          <p:cNvSpPr/>
          <p:nvPr/>
        </p:nvSpPr>
        <p:spPr>
          <a:xfrm>
            <a:off x="4624489"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Donut 25">
            <a:extLst>
              <a:ext uri="{FF2B5EF4-FFF2-40B4-BE49-F238E27FC236}">
                <a16:creationId xmlns:a16="http://schemas.microsoft.com/office/drawing/2014/main" id="{FEC71E5C-7C48-5F84-BAAC-8CD9FD2B8C36}"/>
              </a:ext>
            </a:extLst>
          </p:cNvPr>
          <p:cNvSpPr/>
          <p:nvPr/>
        </p:nvSpPr>
        <p:spPr>
          <a:xfrm>
            <a:off x="5214447"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Donut 26">
            <a:extLst>
              <a:ext uri="{FF2B5EF4-FFF2-40B4-BE49-F238E27FC236}">
                <a16:creationId xmlns:a16="http://schemas.microsoft.com/office/drawing/2014/main" id="{C573D893-8A4C-3FDB-0BEF-AF46E496A385}"/>
              </a:ext>
            </a:extLst>
          </p:cNvPr>
          <p:cNvSpPr/>
          <p:nvPr/>
        </p:nvSpPr>
        <p:spPr>
          <a:xfrm>
            <a:off x="7308304"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C3A72D69-B56D-3556-1448-522AFF157D2E}"/>
              </a:ext>
            </a:extLst>
          </p:cNvPr>
          <p:cNvSpPr/>
          <p:nvPr/>
        </p:nvSpPr>
        <p:spPr>
          <a:xfrm>
            <a:off x="8388424"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Donut 28">
            <a:extLst>
              <a:ext uri="{FF2B5EF4-FFF2-40B4-BE49-F238E27FC236}">
                <a16:creationId xmlns:a16="http://schemas.microsoft.com/office/drawing/2014/main" id="{5649733B-7AC9-25EC-D7B5-FA274F29F2FA}"/>
              </a:ext>
            </a:extLst>
          </p:cNvPr>
          <p:cNvSpPr/>
          <p:nvPr/>
        </p:nvSpPr>
        <p:spPr>
          <a:xfrm>
            <a:off x="1934429" y="1429954"/>
            <a:ext cx="1116503" cy="1805774"/>
          </a:xfrm>
          <a:prstGeom prst="donut">
            <a:avLst>
              <a:gd name="adj" fmla="val 4666"/>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 name="TextBox 29">
            <a:extLst>
              <a:ext uri="{FF2B5EF4-FFF2-40B4-BE49-F238E27FC236}">
                <a16:creationId xmlns:a16="http://schemas.microsoft.com/office/drawing/2014/main" id="{318ECC41-01D3-06E4-EC25-3E81C9F75C0A}"/>
              </a:ext>
            </a:extLst>
          </p:cNvPr>
          <p:cNvSpPr txBox="1"/>
          <p:nvPr/>
        </p:nvSpPr>
        <p:spPr>
          <a:xfrm>
            <a:off x="40805" y="3338567"/>
            <a:ext cx="1725310" cy="738664"/>
          </a:xfrm>
          <a:prstGeom prst="rect">
            <a:avLst/>
          </a:prstGeom>
          <a:solidFill>
            <a:schemeClr val="accent5">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Proton pulse accumulation and  compression</a:t>
            </a:r>
          </a:p>
        </p:txBody>
      </p:sp>
      <p:sp>
        <p:nvSpPr>
          <p:cNvPr id="31" name="TextBox 30">
            <a:extLst>
              <a:ext uri="{FF2B5EF4-FFF2-40B4-BE49-F238E27FC236}">
                <a16:creationId xmlns:a16="http://schemas.microsoft.com/office/drawing/2014/main" id="{8F158A9C-B356-3E20-BCFF-25F46D094F45}"/>
              </a:ext>
            </a:extLst>
          </p:cNvPr>
          <p:cNvSpPr txBox="1"/>
          <p:nvPr/>
        </p:nvSpPr>
        <p:spPr>
          <a:xfrm>
            <a:off x="1825909" y="3344774"/>
            <a:ext cx="1624093"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Graphite target</a:t>
            </a:r>
          </a:p>
          <a:p>
            <a:r>
              <a:rPr lang="en-US" sz="1400" dirty="0">
                <a:latin typeface="Calibri" panose="020F0502020204030204" pitchFamily="34" charset="0"/>
                <a:cs typeface="Calibri" panose="020F0502020204030204" pitchFamily="34" charset="0"/>
              </a:rPr>
              <a:t>- Target solenoid</a:t>
            </a:r>
          </a:p>
        </p:txBody>
      </p:sp>
      <p:sp>
        <p:nvSpPr>
          <p:cNvPr id="32" name="TextBox 31">
            <a:extLst>
              <a:ext uri="{FF2B5EF4-FFF2-40B4-BE49-F238E27FC236}">
                <a16:creationId xmlns:a16="http://schemas.microsoft.com/office/drawing/2014/main" id="{2E1FD84D-D66A-1A1C-BDDA-95C574AD102E}"/>
              </a:ext>
            </a:extLst>
          </p:cNvPr>
          <p:cNvSpPr txBox="1"/>
          <p:nvPr/>
        </p:nvSpPr>
        <p:spPr>
          <a:xfrm>
            <a:off x="3874032" y="3359291"/>
            <a:ext cx="2082987" cy="95410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Muon</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design</a:t>
            </a: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RF </a:t>
            </a:r>
            <a:r>
              <a:rPr lang="de-DE" sz="1400" u="none" dirty="0" err="1">
                <a:solidFill>
                  <a:schemeClr val="tx1"/>
                </a:solidFill>
                <a:latin typeface="Calibri" panose="020F0502020204030204" pitchFamily="34" charset="0"/>
                <a:cs typeface="Calibri" panose="020F0502020204030204" pitchFamily="34" charset="0"/>
              </a:rPr>
              <a:t>cavities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Final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8C72D36C-D8BA-7840-4632-1A4A9BF2468D}"/>
              </a:ext>
            </a:extLst>
          </p:cNvPr>
          <p:cNvSpPr txBox="1"/>
          <p:nvPr/>
        </p:nvSpPr>
        <p:spPr>
          <a:xfrm>
            <a:off x="6228184" y="3201238"/>
            <a:ext cx="1743621" cy="738664"/>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RCS RF </a:t>
            </a:r>
            <a:r>
              <a:rPr lang="de-DE" sz="1400" u="none" dirty="0" err="1">
                <a:solidFill>
                  <a:schemeClr val="tx1"/>
                </a:solidFill>
                <a:latin typeface="Calibri" panose="020F0502020204030204" pitchFamily="34" charset="0"/>
                <a:cs typeface="Calibri" panose="020F0502020204030204" pitchFamily="34" charset="0"/>
              </a:rPr>
              <a:t>system</a:t>
            </a:r>
            <a:endParaRPr lang="de-DE" sz="1400" u="none" dirty="0">
              <a:solidFill>
                <a:schemeClr val="tx1"/>
              </a:solidFill>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879EF989-9A51-24ED-13F9-95F2A73D015E}"/>
              </a:ext>
            </a:extLst>
          </p:cNvPr>
          <p:cNvSpPr txBox="1"/>
          <p:nvPr/>
        </p:nvSpPr>
        <p:spPr>
          <a:xfrm>
            <a:off x="6700540" y="3993907"/>
            <a:ext cx="2420771" cy="954107"/>
          </a:xfrm>
          <a:prstGeom prst="rect">
            <a:avLst/>
          </a:prstGeom>
          <a:solidFill>
            <a:schemeClr val="accent1">
              <a:lumMod val="40000"/>
              <a:lumOff val="60000"/>
            </a:schemeClr>
          </a:solidFill>
        </p:spPr>
        <p:txBody>
          <a:bodyPr wrap="square" rtlCol="0">
            <a:spAutoFit/>
          </a:bodyPr>
          <a:lstStyle/>
          <a:p>
            <a:r>
              <a:rPr lang="de-DE" sz="1400" b="0" u="none" dirty="0">
                <a:solidFill>
                  <a:schemeClr val="tx1"/>
                </a:solidFill>
                <a:latin typeface="Calibri" panose="020F0502020204030204" pitchFamily="34" charset="0"/>
                <a:cs typeface="Calibri" panose="020F0502020204030204" pitchFamily="34" charset="0"/>
              </a:rPr>
              <a:t>- Collider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Final </a:t>
            </a:r>
            <a:r>
              <a:rPr lang="de-DE" sz="1400" b="0" u="none" dirty="0" err="1">
                <a:solidFill>
                  <a:schemeClr val="tx1"/>
                </a:solidFill>
                <a:latin typeface="Calibri" panose="020F0502020204030204" pitchFamily="34" charset="0"/>
                <a:cs typeface="Calibri" panose="020F0502020204030204" pitchFamily="34" charset="0"/>
              </a:rPr>
              <a:t>focus</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quadrupoles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dirty="0">
                <a:latin typeface="Calibri" panose="020F0502020204030204" pitchFamily="34" charset="0"/>
                <a:cs typeface="Calibri" panose="020F0502020204030204" pitchFamily="34" charset="0"/>
              </a:rPr>
              <a:t>- </a:t>
            </a:r>
            <a:r>
              <a:rPr lang="de-DE" sz="1400" dirty="0" err="1">
                <a:latin typeface="Calibri" panose="020F0502020204030204" pitchFamily="34" charset="0"/>
                <a:cs typeface="Calibri" panose="020F0502020204030204" pitchFamily="34" charset="0"/>
              </a:rPr>
              <a:t>Machine-detector</a:t>
            </a:r>
            <a:r>
              <a:rPr lang="de-DE" sz="1400" dirty="0">
                <a:latin typeface="Calibri" panose="020F0502020204030204" pitchFamily="34" charset="0"/>
                <a:cs typeface="Calibri" panose="020F0502020204030204" pitchFamily="34" charset="0"/>
              </a:rPr>
              <a:t> interface</a:t>
            </a:r>
          </a:p>
          <a:p>
            <a:r>
              <a:rPr lang="de-DE" sz="1400" b="0" u="none" dirty="0">
                <a:solidFill>
                  <a:schemeClr val="tx1"/>
                </a:solidFill>
                <a:latin typeface="Calibri" panose="020F0502020204030204" pitchFamily="34" charset="0"/>
                <a:cs typeface="Calibri" panose="020F0502020204030204" pitchFamily="34" charset="0"/>
              </a:rPr>
              <a:t>- Neutrino </a:t>
            </a:r>
            <a:r>
              <a:rPr lang="de-DE" sz="1400" b="0" u="none" dirty="0" err="1">
                <a:solidFill>
                  <a:schemeClr val="tx1"/>
                </a:solidFill>
                <a:latin typeface="Calibri" panose="020F0502020204030204" pitchFamily="34" charset="0"/>
                <a:cs typeface="Calibri" panose="020F0502020204030204" pitchFamily="34" charset="0"/>
              </a:rPr>
              <a:t>flux</a:t>
            </a:r>
            <a:endParaRPr lang="de-DE" sz="1400" b="0" u="none" dirty="0">
              <a:solidFill>
                <a:schemeClr val="tx1"/>
              </a:solidFill>
              <a:latin typeface="Calibri" panose="020F0502020204030204" pitchFamily="34" charset="0"/>
              <a:cs typeface="Calibri" panose="020F0502020204030204" pitchFamily="34" charset="0"/>
            </a:endParaRPr>
          </a:p>
        </p:txBody>
      </p:sp>
      <p:sp>
        <p:nvSpPr>
          <p:cNvPr id="35" name="TextBox 34">
            <a:extLst>
              <a:ext uri="{FF2B5EF4-FFF2-40B4-BE49-F238E27FC236}">
                <a16:creationId xmlns:a16="http://schemas.microsoft.com/office/drawing/2014/main" id="{4C6C4D87-6D06-4BE0-6F3D-97C6FAC0BA8F}"/>
              </a:ext>
            </a:extLst>
          </p:cNvPr>
          <p:cNvSpPr txBox="1"/>
          <p:nvPr/>
        </p:nvSpPr>
        <p:spPr>
          <a:xfrm>
            <a:off x="40805" y="4065011"/>
            <a:ext cx="3353034" cy="738664"/>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Identified and prioritized with community</a:t>
            </a:r>
          </a:p>
          <a:p>
            <a:r>
              <a:rPr lang="en-US" sz="1400" dirty="0">
                <a:latin typeface="Calibri" panose="020F0502020204030204" pitchFamily="34" charset="0"/>
                <a:cs typeface="Calibri" panose="020F0502020204030204" pitchFamily="34" charset="0"/>
              </a:rPr>
              <a:t>Other areas need now also to be addressed</a:t>
            </a:r>
          </a:p>
          <a:p>
            <a:r>
              <a:rPr lang="en-US" sz="1400" dirty="0">
                <a:latin typeface="Calibri" panose="020F0502020204030204" pitchFamily="34" charset="0"/>
                <a:cs typeface="Calibri" panose="020F0502020204030204" pitchFamily="34" charset="0"/>
              </a:rPr>
              <a:t>(some work started)</a:t>
            </a:r>
          </a:p>
        </p:txBody>
      </p:sp>
    </p:spTree>
    <p:extLst>
      <p:ext uri="{BB962C8B-B14F-4D97-AF65-F5344CB8AC3E}">
        <p14:creationId xmlns:p14="http://schemas.microsoft.com/office/powerpoint/2010/main" val="2018889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573D7-606C-A9D6-9ADD-D3F40C7E744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91EF7F8-6B69-8164-2488-A72D3A419136}"/>
              </a:ext>
            </a:extLst>
          </p:cNvPr>
          <p:cNvSpPr>
            <a:spLocks noGrp="1"/>
          </p:cNvSpPr>
          <p:nvPr>
            <p:ph type="title"/>
          </p:nvPr>
        </p:nvSpPr>
        <p:spPr>
          <a:xfrm>
            <a:off x="1295400" y="-20538"/>
            <a:ext cx="6781800" cy="432048"/>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A7DBF71A-FB2C-8422-5CAC-1EE276B406E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35" name="AutoShape 2">
            <a:extLst>
              <a:ext uri="{FF2B5EF4-FFF2-40B4-BE49-F238E27FC236}">
                <a16:creationId xmlns:a16="http://schemas.microsoft.com/office/drawing/2014/main" id="{B9158F6C-5D65-DE2B-52B3-BAE452D444F4}"/>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B11BF16-44F7-171C-6BF8-659F1F912676}"/>
              </a:ext>
            </a:extLst>
          </p:cNvPr>
          <p:cNvSpPr txBox="1"/>
          <p:nvPr/>
        </p:nvSpPr>
        <p:spPr>
          <a:xfrm>
            <a:off x="129291" y="525909"/>
            <a:ext cx="2225687" cy="461665"/>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Obtain negligible neutrino flux</a:t>
            </a:r>
          </a:p>
        </p:txBody>
      </p:sp>
      <p:sp>
        <p:nvSpPr>
          <p:cNvPr id="16" name="TextBox 15">
            <a:extLst>
              <a:ext uri="{FF2B5EF4-FFF2-40B4-BE49-F238E27FC236}">
                <a16:creationId xmlns:a16="http://schemas.microsoft.com/office/drawing/2014/main" id="{F197AD83-14DD-AC1A-EDD3-669FF75ABD4E}"/>
              </a:ext>
            </a:extLst>
          </p:cNvPr>
          <p:cNvSpPr txBox="1"/>
          <p:nvPr/>
        </p:nvSpPr>
        <p:spPr>
          <a:xfrm>
            <a:off x="122887" y="1059582"/>
            <a:ext cx="2232092" cy="830997"/>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Detailed modelling</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First good orientation found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Mover system concept</a:t>
            </a:r>
          </a:p>
        </p:txBody>
      </p:sp>
      <p:pic>
        <p:nvPicPr>
          <p:cNvPr id="18" name="Picture 17" descr="A screen shot of a graph&#10;&#10;Description automatically generated">
            <a:extLst>
              <a:ext uri="{FF2B5EF4-FFF2-40B4-BE49-F238E27FC236}">
                <a16:creationId xmlns:a16="http://schemas.microsoft.com/office/drawing/2014/main" id="{60151592-EE80-9607-6381-54F8E430FDE2}"/>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757742" y="2533433"/>
            <a:ext cx="2247905" cy="1417338"/>
          </a:xfrm>
          <a:prstGeom prst="rect">
            <a:avLst/>
          </a:prstGeom>
        </p:spPr>
      </p:pic>
      <p:pic>
        <p:nvPicPr>
          <p:cNvPr id="20" name="Picture 19" descr="A close-up of a white surface&#10;&#10;Description automatically generated">
            <a:extLst>
              <a:ext uri="{FF2B5EF4-FFF2-40B4-BE49-F238E27FC236}">
                <a16:creationId xmlns:a16="http://schemas.microsoft.com/office/drawing/2014/main" id="{780F8974-05E3-710E-2574-6C51BAD871E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915837"/>
            <a:ext cx="3522413" cy="1375994"/>
          </a:xfrm>
          <a:prstGeom prst="rect">
            <a:avLst/>
          </a:prstGeom>
        </p:spPr>
      </p:pic>
      <p:pic>
        <p:nvPicPr>
          <p:cNvPr id="21" name="Picture 20" descr="p1.pdf">
            <a:extLst>
              <a:ext uri="{FF2B5EF4-FFF2-40B4-BE49-F238E27FC236}">
                <a16:creationId xmlns:a16="http://schemas.microsoft.com/office/drawing/2014/main" id="{16B217CB-75BF-7BF5-A8E6-870F8379ED6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83302" y="1696887"/>
            <a:ext cx="3853194" cy="874863"/>
          </a:xfrm>
          <a:prstGeom prst="rect">
            <a:avLst/>
          </a:prstGeom>
        </p:spPr>
      </p:pic>
      <p:pic>
        <p:nvPicPr>
          <p:cNvPr id="24" name="Picture 23">
            <a:extLst>
              <a:ext uri="{FF2B5EF4-FFF2-40B4-BE49-F238E27FC236}">
                <a16:creationId xmlns:a16="http://schemas.microsoft.com/office/drawing/2014/main" id="{7BA1E630-D8B3-B790-7392-BC77C7E2136E}"/>
              </a:ext>
            </a:extLst>
          </p:cNvPr>
          <p:cNvPicPr>
            <a:picLocks noChangeAspect="1"/>
          </p:cNvPicPr>
          <p:nvPr/>
        </p:nvPicPr>
        <p:blipFill>
          <a:blip r:embed="rId5"/>
          <a:stretch>
            <a:fillRect/>
          </a:stretch>
        </p:blipFill>
        <p:spPr>
          <a:xfrm>
            <a:off x="6733709" y="2654895"/>
            <a:ext cx="2071265" cy="1543295"/>
          </a:xfrm>
          <a:prstGeom prst="rect">
            <a:avLst/>
          </a:prstGeom>
        </p:spPr>
      </p:pic>
      <p:pic>
        <p:nvPicPr>
          <p:cNvPr id="6" name="Picture 5" descr="a-Feynman-diagram-for-the-decay-of-a-positive-muon-b-Helicity-diagram-of-positive.png">
            <a:extLst>
              <a:ext uri="{FF2B5EF4-FFF2-40B4-BE49-F238E27FC236}">
                <a16:creationId xmlns:a16="http://schemas.microsoft.com/office/drawing/2014/main" id="{22415990-3826-9DA2-95B2-03C19242CC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1881" y="1034685"/>
            <a:ext cx="1094432" cy="1003159"/>
          </a:xfrm>
          <a:prstGeom prst="rect">
            <a:avLst/>
          </a:prstGeom>
        </p:spPr>
      </p:pic>
      <p:sp>
        <p:nvSpPr>
          <p:cNvPr id="8" name="TextBox 7">
            <a:extLst>
              <a:ext uri="{FF2B5EF4-FFF2-40B4-BE49-F238E27FC236}">
                <a16:creationId xmlns:a16="http://schemas.microsoft.com/office/drawing/2014/main" id="{D83DC1D7-E794-0BAD-2065-581FA75E10CC}"/>
              </a:ext>
            </a:extLst>
          </p:cNvPr>
          <p:cNvSpPr txBox="1"/>
          <p:nvPr/>
        </p:nvSpPr>
        <p:spPr>
          <a:xfrm>
            <a:off x="3923508" y="3867894"/>
            <a:ext cx="2016644" cy="276999"/>
          </a:xfrm>
          <a:prstGeom prst="rect">
            <a:avLst/>
          </a:prstGeom>
          <a:no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FLUKA and RP studies</a:t>
            </a:r>
          </a:p>
        </p:txBody>
      </p:sp>
      <p:sp>
        <p:nvSpPr>
          <p:cNvPr id="9" name="TextBox 8">
            <a:extLst>
              <a:ext uri="{FF2B5EF4-FFF2-40B4-BE49-F238E27FC236}">
                <a16:creationId xmlns:a16="http://schemas.microsoft.com/office/drawing/2014/main" id="{9CB581FE-387A-7B8E-374D-E5243FEDA244}"/>
              </a:ext>
            </a:extLst>
          </p:cNvPr>
          <p:cNvSpPr txBox="1"/>
          <p:nvPr/>
        </p:nvSpPr>
        <p:spPr>
          <a:xfrm>
            <a:off x="6731820" y="3878927"/>
            <a:ext cx="2016644"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Mover system design</a:t>
            </a:r>
          </a:p>
        </p:txBody>
      </p:sp>
      <p:sp>
        <p:nvSpPr>
          <p:cNvPr id="10" name="TextBox 9">
            <a:extLst>
              <a:ext uri="{FF2B5EF4-FFF2-40B4-BE49-F238E27FC236}">
                <a16:creationId xmlns:a16="http://schemas.microsoft.com/office/drawing/2014/main" id="{97B43F96-4FBC-8056-531D-0A5AD1823591}"/>
              </a:ext>
            </a:extLst>
          </p:cNvPr>
          <p:cNvSpPr txBox="1"/>
          <p:nvPr/>
        </p:nvSpPr>
        <p:spPr>
          <a:xfrm>
            <a:off x="6012160" y="2582783"/>
            <a:ext cx="1662913"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Arc mitigation concept</a:t>
            </a:r>
          </a:p>
        </p:txBody>
      </p:sp>
      <p:sp>
        <p:nvSpPr>
          <p:cNvPr id="11" name="TextBox 10">
            <a:extLst>
              <a:ext uri="{FF2B5EF4-FFF2-40B4-BE49-F238E27FC236}">
                <a16:creationId xmlns:a16="http://schemas.microsoft.com/office/drawing/2014/main" id="{C652C93A-5683-0FB1-1511-A6563E2840C0}"/>
              </a:ext>
            </a:extLst>
          </p:cNvPr>
          <p:cNvSpPr txBox="1"/>
          <p:nvPr/>
        </p:nvSpPr>
        <p:spPr>
          <a:xfrm>
            <a:off x="129291" y="4526999"/>
            <a:ext cx="3074557"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Site study at CERN for experimental insertion</a:t>
            </a:r>
          </a:p>
        </p:txBody>
      </p:sp>
      <p:sp>
        <p:nvSpPr>
          <p:cNvPr id="13" name="TextBox 12">
            <a:extLst>
              <a:ext uri="{FF2B5EF4-FFF2-40B4-BE49-F238E27FC236}">
                <a16:creationId xmlns:a16="http://schemas.microsoft.com/office/drawing/2014/main" id="{D05C2D2C-1C58-6735-EC62-1323176BB0D6}"/>
              </a:ext>
            </a:extLst>
          </p:cNvPr>
          <p:cNvSpPr txBox="1"/>
          <p:nvPr/>
        </p:nvSpPr>
        <p:spPr>
          <a:xfrm>
            <a:off x="6876256" y="4155926"/>
            <a:ext cx="2147622" cy="646331"/>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Are close to a solution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work to be done</a:t>
            </a:r>
          </a:p>
        </p:txBody>
      </p:sp>
      <p:pic>
        <p:nvPicPr>
          <p:cNvPr id="5" name="Picture 4" descr="A map with a diagram of a city&#10;&#10;AI-generated content may be incorrect.">
            <a:extLst>
              <a:ext uri="{FF2B5EF4-FFF2-40B4-BE49-F238E27FC236}">
                <a16:creationId xmlns:a16="http://schemas.microsoft.com/office/drawing/2014/main" id="{95C3F2B7-2E01-3646-77E6-64A2CAF842C6}"/>
              </a:ext>
            </a:extLst>
          </p:cNvPr>
          <p:cNvPicPr>
            <a:picLocks noChangeAspect="1"/>
          </p:cNvPicPr>
          <p:nvPr/>
        </p:nvPicPr>
        <p:blipFill>
          <a:blip r:embed="rId7"/>
          <a:stretch>
            <a:fillRect/>
          </a:stretch>
        </p:blipFill>
        <p:spPr>
          <a:xfrm>
            <a:off x="7173245" y="565918"/>
            <a:ext cx="999155" cy="997720"/>
          </a:xfrm>
          <a:prstGeom prst="rect">
            <a:avLst/>
          </a:prstGeom>
        </p:spPr>
      </p:pic>
      <p:sp>
        <p:nvSpPr>
          <p:cNvPr id="15" name="TextBox 14">
            <a:extLst>
              <a:ext uri="{FF2B5EF4-FFF2-40B4-BE49-F238E27FC236}">
                <a16:creationId xmlns:a16="http://schemas.microsoft.com/office/drawing/2014/main" id="{86FD3F11-0EC4-FF18-EA3A-85CCE849963C}"/>
              </a:ext>
            </a:extLst>
          </p:cNvPr>
          <p:cNvSpPr txBox="1"/>
          <p:nvPr/>
        </p:nvSpPr>
        <p:spPr>
          <a:xfrm>
            <a:off x="105034" y="2931790"/>
            <a:ext cx="3386846" cy="276999"/>
          </a:xfrm>
          <a:prstGeom prst="rect">
            <a:avLst/>
          </a:prstGeom>
          <a:solidFill>
            <a:schemeClr val="bg1"/>
          </a:solidFill>
        </p:spPr>
        <p:txBody>
          <a:bodyPr wrap="square">
            <a:spAutoFit/>
          </a:bodyPr>
          <a:lstStyle/>
          <a:p>
            <a:r>
              <a:rPr lang="en-US" sz="1200" dirty="0">
                <a:latin typeface="Calibri" panose="020F0502020204030204" pitchFamily="34" charset="0"/>
                <a:cs typeface="Calibri" panose="020F0502020204030204" pitchFamily="34" charset="0"/>
              </a:rPr>
              <a:t>                                                    </a:t>
            </a:r>
          </a:p>
        </p:txBody>
      </p:sp>
      <p:pic>
        <p:nvPicPr>
          <p:cNvPr id="19" name="Picture 18">
            <a:extLst>
              <a:ext uri="{FF2B5EF4-FFF2-40B4-BE49-F238E27FC236}">
                <a16:creationId xmlns:a16="http://schemas.microsoft.com/office/drawing/2014/main" id="{5A8E9846-78EE-28CD-5158-78ABD78D36DA}"/>
              </a:ext>
            </a:extLst>
          </p:cNvPr>
          <p:cNvPicPr>
            <a:picLocks noChangeAspect="1"/>
          </p:cNvPicPr>
          <p:nvPr/>
        </p:nvPicPr>
        <p:blipFill rotWithShape="1">
          <a:blip r:embed="rId8"/>
          <a:srcRect l="2968" t="29000" r="72303" b="13600"/>
          <a:stretch/>
        </p:blipFill>
        <p:spPr>
          <a:xfrm rot="-2700000">
            <a:off x="2711715" y="3245077"/>
            <a:ext cx="858107" cy="1407507"/>
          </a:xfrm>
          <a:prstGeom prst="rect">
            <a:avLst/>
          </a:prstGeom>
        </p:spPr>
      </p:pic>
      <p:pic>
        <p:nvPicPr>
          <p:cNvPr id="25" name="Picture 24" descr="A map with a red circle&#10;&#10;Description automatically generated">
            <a:extLst>
              <a:ext uri="{FF2B5EF4-FFF2-40B4-BE49-F238E27FC236}">
                <a16:creationId xmlns:a16="http://schemas.microsoft.com/office/drawing/2014/main" id="{7461E565-20CA-6919-F40F-0B6C90430621}"/>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126252" y="3122557"/>
            <a:ext cx="2566319" cy="1434507"/>
          </a:xfrm>
          <a:prstGeom prst="rect">
            <a:avLst/>
          </a:prstGeom>
        </p:spPr>
      </p:pic>
      <p:sp>
        <p:nvSpPr>
          <p:cNvPr id="26" name="TextBox 25">
            <a:extLst>
              <a:ext uri="{FF2B5EF4-FFF2-40B4-BE49-F238E27FC236}">
                <a16:creationId xmlns:a16="http://schemas.microsoft.com/office/drawing/2014/main" id="{B3A3A34E-A798-7967-8968-D38EF49BE321}"/>
              </a:ext>
            </a:extLst>
          </p:cNvPr>
          <p:cNvSpPr txBox="1"/>
          <p:nvPr/>
        </p:nvSpPr>
        <p:spPr>
          <a:xfrm>
            <a:off x="8216629" y="1059582"/>
            <a:ext cx="819867" cy="461665"/>
          </a:xfrm>
          <a:prstGeom prst="rect">
            <a:avLst/>
          </a:prstGeom>
          <a:solidFill>
            <a:schemeClr val="bg1"/>
          </a:solidFill>
        </p:spPr>
        <p:txBody>
          <a:bodyPr wrap="square">
            <a:spAutoFit/>
          </a:bodyPr>
          <a:lstStyle/>
          <a:p>
            <a:r>
              <a:rPr lang="en-US" sz="1200" dirty="0">
                <a:latin typeface="Calibri" panose="020F0502020204030204" pitchFamily="34" charset="0"/>
                <a:cs typeface="Calibri" panose="020F0502020204030204" pitchFamily="34" charset="0"/>
              </a:rPr>
              <a:t>Fermilab site study</a:t>
            </a:r>
          </a:p>
        </p:txBody>
      </p:sp>
      <p:pic>
        <p:nvPicPr>
          <p:cNvPr id="4" name="Picture 3">
            <a:extLst>
              <a:ext uri="{FF2B5EF4-FFF2-40B4-BE49-F238E27FC236}">
                <a16:creationId xmlns:a16="http://schemas.microsoft.com/office/drawing/2014/main" id="{B4E883C9-2D79-40F8-B626-5E635226D8FF}"/>
              </a:ext>
            </a:extLst>
          </p:cNvPr>
          <p:cNvPicPr>
            <a:picLocks noChangeAspect="1"/>
          </p:cNvPicPr>
          <p:nvPr/>
        </p:nvPicPr>
        <p:blipFill rotWithShape="1">
          <a:blip r:embed="rId10"/>
          <a:srcRect t="25205" b="16189"/>
          <a:stretch/>
        </p:blipFill>
        <p:spPr>
          <a:xfrm>
            <a:off x="2354220" y="443866"/>
            <a:ext cx="4738060" cy="1047299"/>
          </a:xfrm>
          <a:prstGeom prst="rect">
            <a:avLst/>
          </a:prstGeom>
        </p:spPr>
      </p:pic>
      <p:sp>
        <p:nvSpPr>
          <p:cNvPr id="27" name="TextBox 26">
            <a:extLst>
              <a:ext uri="{FF2B5EF4-FFF2-40B4-BE49-F238E27FC236}">
                <a16:creationId xmlns:a16="http://schemas.microsoft.com/office/drawing/2014/main" id="{061836EF-00B3-2DC1-1441-74A5A618B361}"/>
              </a:ext>
            </a:extLst>
          </p:cNvPr>
          <p:cNvSpPr txBox="1"/>
          <p:nvPr/>
        </p:nvSpPr>
        <p:spPr>
          <a:xfrm>
            <a:off x="8172400" y="1480863"/>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1</a:t>
            </a:r>
            <a:endParaRPr lang="en-CH" sz="1400" dirty="0">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4EFD1339-AED2-5163-5138-22DCA46DFCB7}"/>
              </a:ext>
            </a:extLst>
          </p:cNvPr>
          <p:cNvSpPr txBox="1"/>
          <p:nvPr/>
        </p:nvSpPr>
        <p:spPr>
          <a:xfrm>
            <a:off x="8225946" y="2056927"/>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2</a:t>
            </a:r>
            <a:endParaRPr lang="en-CH" sz="1400" dirty="0">
              <a:latin typeface="Calibri" panose="020F0502020204030204" pitchFamily="34" charset="0"/>
              <a:cs typeface="Calibri" panose="020F0502020204030204" pitchFamily="34" charset="0"/>
            </a:endParaRPr>
          </a:p>
        </p:txBody>
      </p:sp>
      <p:pic>
        <p:nvPicPr>
          <p:cNvPr id="14" name="Picture 13" descr="Graphical user interface, diagram, application&#10;&#10;Description automatically generated">
            <a:extLst>
              <a:ext uri="{FF2B5EF4-FFF2-40B4-BE49-F238E27FC236}">
                <a16:creationId xmlns:a16="http://schemas.microsoft.com/office/drawing/2014/main" id="{EA4689F2-BFF9-D7AE-8D09-E99E480DADDE}"/>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3634571" y="4219638"/>
            <a:ext cx="2351600" cy="794998"/>
          </a:xfrm>
          <a:prstGeom prst="rect">
            <a:avLst/>
          </a:prstGeom>
        </p:spPr>
      </p:pic>
    </p:spTree>
    <p:extLst>
      <p:ext uri="{BB962C8B-B14F-4D97-AF65-F5344CB8AC3E}">
        <p14:creationId xmlns:p14="http://schemas.microsoft.com/office/powerpoint/2010/main" val="3516810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pPr algn="ctr"/>
            <a:r>
              <a:rPr lang="en-GB" sz="3200" b="0" dirty="0">
                <a:latin typeface="Calibri"/>
                <a:cs typeface="Calibri"/>
              </a:rPr>
              <a:t>Physics and Detector Concepts</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WIN, Brighton, June 2025</a:t>
            </a:r>
            <a:endParaRPr lang="en-GB" dirty="0">
              <a:latin typeface="Calibri"/>
              <a:cs typeface="Calibri"/>
            </a:endParaRPr>
          </a:p>
        </p:txBody>
      </p:sp>
      <p:sp>
        <p:nvSpPr>
          <p:cNvPr id="4" name="TextBox 3">
            <a:extLst>
              <a:ext uri="{FF2B5EF4-FFF2-40B4-BE49-F238E27FC236}">
                <a16:creationId xmlns:a16="http://schemas.microsoft.com/office/drawing/2014/main" id="{7A50E4BA-99AA-5125-6548-DEE89EBD4E5A}"/>
              </a:ext>
            </a:extLst>
          </p:cNvPr>
          <p:cNvSpPr txBox="1"/>
          <p:nvPr/>
        </p:nvSpPr>
        <p:spPr>
          <a:xfrm>
            <a:off x="827584" y="532367"/>
            <a:ext cx="5661366" cy="307777"/>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Two detector concepts are being developed </a:t>
            </a:r>
          </a:p>
        </p:txBody>
      </p:sp>
      <p:pic>
        <p:nvPicPr>
          <p:cNvPr id="3" name="Picture 2" descr="A colorful box with a blue handle&#10;&#10;Description automatically generated">
            <a:extLst>
              <a:ext uri="{FF2B5EF4-FFF2-40B4-BE49-F238E27FC236}">
                <a16:creationId xmlns:a16="http://schemas.microsoft.com/office/drawing/2014/main" id="{3AC534A5-BB1E-D4DE-9FDF-1372FBBE256E}"/>
              </a:ext>
            </a:extLst>
          </p:cNvPr>
          <p:cNvPicPr>
            <a:picLocks noChangeAspect="1"/>
          </p:cNvPicPr>
          <p:nvPr/>
        </p:nvPicPr>
        <p:blipFill rotWithShape="1">
          <a:blip r:embed="rId2"/>
          <a:srcRect b="6542"/>
          <a:stretch/>
        </p:blipFill>
        <p:spPr>
          <a:xfrm>
            <a:off x="483036" y="1419622"/>
            <a:ext cx="3152860" cy="3528392"/>
          </a:xfrm>
          <a:prstGeom prst="rect">
            <a:avLst/>
          </a:prstGeom>
        </p:spPr>
      </p:pic>
      <p:pic>
        <p:nvPicPr>
          <p:cNvPr id="8" name="Picture 7" descr="A diagram of a machine&#10;&#10;Description automatically generated">
            <a:extLst>
              <a:ext uri="{FF2B5EF4-FFF2-40B4-BE49-F238E27FC236}">
                <a16:creationId xmlns:a16="http://schemas.microsoft.com/office/drawing/2014/main" id="{AD80DA6C-B4D9-945E-298F-E927ADD0ABBF}"/>
              </a:ext>
            </a:extLst>
          </p:cNvPr>
          <p:cNvPicPr>
            <a:picLocks noChangeAspect="1"/>
          </p:cNvPicPr>
          <p:nvPr/>
        </p:nvPicPr>
        <p:blipFill>
          <a:blip r:embed="rId3"/>
          <a:stretch>
            <a:fillRect/>
          </a:stretch>
        </p:blipFill>
        <p:spPr>
          <a:xfrm>
            <a:off x="4943914" y="1491630"/>
            <a:ext cx="3732542" cy="3225806"/>
          </a:xfrm>
          <a:prstGeom prst="rect">
            <a:avLst/>
          </a:prstGeom>
        </p:spPr>
      </p:pic>
      <p:sp>
        <p:nvSpPr>
          <p:cNvPr id="10" name="TextBox 9">
            <a:extLst>
              <a:ext uri="{FF2B5EF4-FFF2-40B4-BE49-F238E27FC236}">
                <a16:creationId xmlns:a16="http://schemas.microsoft.com/office/drawing/2014/main" id="{91560C7A-D3C1-5B6D-862F-60FEEBB1A0C1}"/>
              </a:ext>
            </a:extLst>
          </p:cNvPr>
          <p:cNvSpPr txBox="1"/>
          <p:nvPr/>
        </p:nvSpPr>
        <p:spPr>
          <a:xfrm>
            <a:off x="611560" y="858150"/>
            <a:ext cx="3816424" cy="523220"/>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MUSIC</a:t>
            </a:r>
          </a:p>
          <a:p>
            <a:r>
              <a:rPr lang="en-US" sz="1400" dirty="0">
                <a:latin typeface="Calibri" panose="020F0502020204030204" pitchFamily="34" charset="0"/>
                <a:cs typeface="Calibri" panose="020F0502020204030204" pitchFamily="34" charset="0"/>
              </a:rPr>
              <a:t>(</a:t>
            </a:r>
            <a:r>
              <a:rPr lang="en-US" sz="1400" dirty="0" err="1">
                <a:latin typeface="Calibri" panose="020F0502020204030204" pitchFamily="34" charset="0"/>
                <a:cs typeface="Calibri" panose="020F0502020204030204" pitchFamily="34" charset="0"/>
              </a:rPr>
              <a:t>MUon</a:t>
            </a:r>
            <a:r>
              <a:rPr lang="en-US" sz="1400" dirty="0">
                <a:latin typeface="Calibri" panose="020F0502020204030204" pitchFamily="34" charset="0"/>
                <a:cs typeface="Calibri" panose="020F0502020204030204" pitchFamily="34" charset="0"/>
              </a:rPr>
              <a:t> Smasher for Interesting Collisions)</a:t>
            </a:r>
            <a:endParaRPr lang="en-CH" sz="1400"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FE42D240-06B8-21BC-D171-84129B105BB2}"/>
              </a:ext>
            </a:extLst>
          </p:cNvPr>
          <p:cNvSpPr txBox="1"/>
          <p:nvPr/>
        </p:nvSpPr>
        <p:spPr>
          <a:xfrm>
            <a:off x="5076056" y="840144"/>
            <a:ext cx="3384376" cy="523220"/>
          </a:xfrm>
          <a:prstGeom prst="rect">
            <a:avLst/>
          </a:prstGeom>
          <a:noFill/>
        </p:spPr>
        <p:txBody>
          <a:bodyPr wrap="square" rtlCol="0">
            <a:spAutoFit/>
          </a:bodyPr>
          <a:lstStyle/>
          <a:p>
            <a:r>
              <a:rPr lang="de-CH" sz="1400" b="1" dirty="0">
                <a:latin typeface="Calibri" panose="020F0502020204030204" pitchFamily="34" charset="0"/>
                <a:cs typeface="Calibri" panose="020F0502020204030204" pitchFamily="34" charset="0"/>
              </a:rPr>
              <a:t>MAIA</a:t>
            </a:r>
          </a:p>
          <a:p>
            <a:r>
              <a:rPr lang="de-CH" sz="1400" dirty="0">
                <a:latin typeface="Calibri" panose="020F0502020204030204" pitchFamily="34" charset="0"/>
                <a:cs typeface="Calibri" panose="020F0502020204030204" pitchFamily="34" charset="0"/>
              </a:rPr>
              <a:t>(</a:t>
            </a:r>
            <a:r>
              <a:rPr lang="de-CH" sz="1400" dirty="0" err="1">
                <a:latin typeface="Calibri" panose="020F0502020204030204" pitchFamily="34" charset="0"/>
                <a:cs typeface="Calibri" panose="020F0502020204030204" pitchFamily="34" charset="0"/>
              </a:rPr>
              <a:t>Muon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Accelerator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Instrumented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Aperatus</a:t>
            </a:r>
            <a:r>
              <a:rPr lang="de-CH" sz="1400" dirty="0">
                <a:latin typeface="Calibri" panose="020F0502020204030204" pitchFamily="34" charset="0"/>
                <a:cs typeface="Calibri" panose="020F0502020204030204" pitchFamily="34" charset="0"/>
              </a:rPr>
              <a:t>)</a:t>
            </a:r>
            <a:endParaRPr lang="en-CH"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38158936"/>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Col_2025_tmp" id="{68FF565F-D937-5849-B2A1-8CA63796CEAB}" vid="{AEDF293A-7B41-0C45-940C-1CE6D474460B}"/>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503024</TotalTime>
  <Words>4349</Words>
  <Application>Microsoft Macintosh PowerPoint</Application>
  <PresentationFormat>On-screen Show (16:9)</PresentationFormat>
  <Paragraphs>843</Paragraphs>
  <Slides>43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Arial Narrow</vt:lpstr>
      <vt:lpstr>Calibri</vt:lpstr>
      <vt:lpstr>Montserrat</vt:lpstr>
      <vt:lpstr>Optima Bold</vt:lpstr>
      <vt:lpstr>Wingdings</vt:lpstr>
      <vt:lpstr>IMCC - 1</vt:lpstr>
      <vt:lpstr>PowerPoint Presentation</vt:lpstr>
      <vt:lpstr>Muon Collider Concept</vt:lpstr>
      <vt:lpstr>IMCC International Muon Collider Collaboration</vt:lpstr>
      <vt:lpstr>IMCC Partners</vt:lpstr>
      <vt:lpstr>ESPPU Submission Content</vt:lpstr>
      <vt:lpstr>Key Parameters</vt:lpstr>
      <vt:lpstr>Muon Collider CTEs</vt:lpstr>
      <vt:lpstr>Site</vt:lpstr>
      <vt:lpstr>Physics and Detector Concepts</vt:lpstr>
      <vt:lpstr>Beam-induced Background</vt:lpstr>
      <vt:lpstr>Proton Complex</vt:lpstr>
      <vt:lpstr>Target</vt:lpstr>
      <vt:lpstr>High-field Magnet Technology</vt:lpstr>
      <vt:lpstr>Magnets</vt:lpstr>
      <vt:lpstr>Muon Cooling Lattice Design</vt:lpstr>
      <vt:lpstr>Muon Cooling Technology</vt:lpstr>
      <vt:lpstr>RCS Designs</vt:lpstr>
      <vt:lpstr>Collider Ring</vt:lpstr>
      <vt:lpstr>Site Specific Designs</vt:lpstr>
      <vt:lpstr>Cost and Power Scale</vt:lpstr>
      <vt:lpstr>Timeline and R&amp;D Programme Proposal</vt:lpstr>
      <vt:lpstr>R&amp;D Plan Deliverables and Resources</vt:lpstr>
      <vt:lpstr>Muon Cooling Demonstrator</vt:lpstr>
      <vt:lpstr>Magnets</vt:lpstr>
      <vt:lpstr>Way Forward</vt:lpstr>
      <vt:lpstr>Conclusion</vt:lpstr>
      <vt:lpstr>Reserve</vt:lpstr>
      <vt:lpstr>R&amp;D Plan Deliverables and Resources</vt:lpstr>
      <vt:lpstr>Magnet R&amp;D Impact</vt:lpstr>
      <vt:lpstr>Practical Examples</vt:lpstr>
      <vt:lpstr>European Accelerator R&amp;D Roadmap</vt:lpstr>
      <vt:lpstr>Muon Collider Roadmap CT</vt:lpstr>
      <vt:lpstr>MuCol Timeline</vt:lpstr>
      <vt:lpstr>Muon Cooling Challenges</vt:lpstr>
      <vt:lpstr>ESPPU Submission March 2025</vt:lpstr>
      <vt:lpstr>IMCC International Muon Collider Collaboration</vt:lpstr>
      <vt:lpstr>Muon Cooling Technology</vt:lpstr>
      <vt:lpstr>Muon 6D Cooling Cell</vt:lpstr>
      <vt:lpstr>RCS Designs</vt:lpstr>
      <vt:lpstr>Fast-ramping RCD Dipoles</vt:lpstr>
      <vt:lpstr>Collective Effects</vt:lpstr>
      <vt:lpstr>Lattice Designs</vt:lpstr>
      <vt:lpstr>Collider Ring Magnets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Daniel Schulte</cp:lastModifiedBy>
  <cp:revision>652</cp:revision>
  <cp:lastPrinted>2025-05-20T07:43:13Z</cp:lastPrinted>
  <dcterms:created xsi:type="dcterms:W3CDTF">2021-05-17T12:13:58Z</dcterms:created>
  <dcterms:modified xsi:type="dcterms:W3CDTF">2025-06-10T04:39:09Z</dcterms:modified>
</cp:coreProperties>
</file>